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385" r:id="rId3"/>
    <p:sldId id="263" r:id="rId4"/>
    <p:sldId id="264" r:id="rId5"/>
    <p:sldId id="413" r:id="rId6"/>
    <p:sldId id="387" r:id="rId7"/>
    <p:sldId id="414" r:id="rId8"/>
    <p:sldId id="390" r:id="rId9"/>
    <p:sldId id="275" r:id="rId10"/>
    <p:sldId id="379" r:id="rId11"/>
    <p:sldId id="396" r:id="rId12"/>
    <p:sldId id="400" r:id="rId13"/>
    <p:sldId id="392" r:id="rId14"/>
    <p:sldId id="399" r:id="rId15"/>
    <p:sldId id="410" r:id="rId16"/>
    <p:sldId id="411" r:id="rId17"/>
    <p:sldId id="412" r:id="rId18"/>
    <p:sldId id="404" r:id="rId19"/>
    <p:sldId id="406" r:id="rId20"/>
    <p:sldId id="416" r:id="rId21"/>
    <p:sldId id="407" r:id="rId22"/>
    <p:sldId id="475" r:id="rId23"/>
    <p:sldId id="380" r:id="rId24"/>
    <p:sldId id="397" r:id="rId25"/>
    <p:sldId id="261" r:id="rId26"/>
    <p:sldId id="260" r:id="rId27"/>
    <p:sldId id="417" r:id="rId28"/>
    <p:sldId id="418" r:id="rId29"/>
    <p:sldId id="432" r:id="rId30"/>
    <p:sldId id="435" r:id="rId31"/>
    <p:sldId id="436" r:id="rId32"/>
    <p:sldId id="453" r:id="rId33"/>
    <p:sldId id="455" r:id="rId34"/>
    <p:sldId id="454" r:id="rId35"/>
    <p:sldId id="463" r:id="rId36"/>
    <p:sldId id="464" r:id="rId37"/>
    <p:sldId id="467" r:id="rId38"/>
    <p:sldId id="468" r:id="rId39"/>
    <p:sldId id="470" r:id="rId40"/>
    <p:sldId id="477" r:id="rId41"/>
    <p:sldId id="381" r:id="rId42"/>
    <p:sldId id="384" r:id="rId43"/>
    <p:sldId id="402" r:id="rId44"/>
    <p:sldId id="476" r:id="rId45"/>
    <p:sldId id="382" r:id="rId46"/>
    <p:sldId id="403" r:id="rId47"/>
    <p:sldId id="479" r:id="rId48"/>
    <p:sldId id="478" r:id="rId49"/>
    <p:sldId id="375" r:id="rId50"/>
    <p:sldId id="369" r:id="rId51"/>
    <p:sldId id="370" r:id="rId52"/>
    <p:sldId id="371" r:id="rId53"/>
    <p:sldId id="372" r:id="rId54"/>
    <p:sldId id="408"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6012D"/>
    <a:srgbClr val="0E2138"/>
    <a:srgbClr val="9900CC"/>
    <a:srgbClr val="00FF00"/>
    <a:srgbClr val="7A7146"/>
    <a:srgbClr val="0C01E1"/>
    <a:srgbClr val="904406"/>
    <a:srgbClr val="F68222"/>
    <a:srgbClr val="CD62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36" autoAdjust="0"/>
    <p:restoredTop sz="94425" autoAdjust="0"/>
  </p:normalViewPr>
  <p:slideViewPr>
    <p:cSldViewPr snapToGrid="0">
      <p:cViewPr varScale="1">
        <p:scale>
          <a:sx n="57" d="100"/>
          <a:sy n="57" d="100"/>
        </p:scale>
        <p:origin x="-380" y="-60"/>
      </p:cViewPr>
      <p:guideLst>
        <p:guide orient="horz" pos="2160"/>
        <p:guide pos="288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E:\2017_03_05_Septa\Simulations\SLS%20Septum\LF%20Solver\InTim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Sheet1!$I$5</c:f>
              <c:strCache>
                <c:ptCount val="1"/>
              </c:strCache>
            </c:strRef>
          </c:tx>
          <c:spPr>
            <a:ln w="15875">
              <a:solidFill>
                <a:srgbClr val="FF0000"/>
              </a:solidFill>
              <a:prstDash val="sysDash"/>
            </a:ln>
          </c:spPr>
          <c:marker>
            <c:symbol val="none"/>
          </c:marker>
          <c:xVal>
            <c:numRef>
              <c:f>Sheet1!$C$6:$C$106</c:f>
              <c:numCache>
                <c:formatCode>General</c:formatCode>
                <c:ptCount val="10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pt idx="21">
                  <c:v>105</c:v>
                </c:pt>
                <c:pt idx="22">
                  <c:v>110</c:v>
                </c:pt>
                <c:pt idx="23">
                  <c:v>115</c:v>
                </c:pt>
                <c:pt idx="24">
                  <c:v>120</c:v>
                </c:pt>
                <c:pt idx="25">
                  <c:v>125</c:v>
                </c:pt>
                <c:pt idx="26">
                  <c:v>130</c:v>
                </c:pt>
                <c:pt idx="27">
                  <c:v>135</c:v>
                </c:pt>
                <c:pt idx="28">
                  <c:v>140</c:v>
                </c:pt>
                <c:pt idx="29">
                  <c:v>145</c:v>
                </c:pt>
                <c:pt idx="30">
                  <c:v>150</c:v>
                </c:pt>
                <c:pt idx="31">
                  <c:v>155</c:v>
                </c:pt>
                <c:pt idx="32">
                  <c:v>160</c:v>
                </c:pt>
                <c:pt idx="33">
                  <c:v>165</c:v>
                </c:pt>
                <c:pt idx="34">
                  <c:v>170</c:v>
                </c:pt>
                <c:pt idx="35">
                  <c:v>175</c:v>
                </c:pt>
                <c:pt idx="36">
                  <c:v>180</c:v>
                </c:pt>
                <c:pt idx="37">
                  <c:v>185</c:v>
                </c:pt>
                <c:pt idx="38">
                  <c:v>190</c:v>
                </c:pt>
                <c:pt idx="39">
                  <c:v>195</c:v>
                </c:pt>
                <c:pt idx="40">
                  <c:v>200</c:v>
                </c:pt>
                <c:pt idx="41">
                  <c:v>205</c:v>
                </c:pt>
                <c:pt idx="42">
                  <c:v>210</c:v>
                </c:pt>
                <c:pt idx="43">
                  <c:v>215</c:v>
                </c:pt>
                <c:pt idx="44">
                  <c:v>220</c:v>
                </c:pt>
                <c:pt idx="45">
                  <c:v>225</c:v>
                </c:pt>
                <c:pt idx="46">
                  <c:v>230</c:v>
                </c:pt>
                <c:pt idx="47">
                  <c:v>235</c:v>
                </c:pt>
                <c:pt idx="48">
                  <c:v>240</c:v>
                </c:pt>
                <c:pt idx="49">
                  <c:v>245</c:v>
                </c:pt>
                <c:pt idx="50">
                  <c:v>250</c:v>
                </c:pt>
                <c:pt idx="51">
                  <c:v>255</c:v>
                </c:pt>
                <c:pt idx="52">
                  <c:v>260</c:v>
                </c:pt>
                <c:pt idx="53">
                  <c:v>265</c:v>
                </c:pt>
                <c:pt idx="54">
                  <c:v>270</c:v>
                </c:pt>
                <c:pt idx="55">
                  <c:v>275</c:v>
                </c:pt>
                <c:pt idx="56">
                  <c:v>280</c:v>
                </c:pt>
                <c:pt idx="57">
                  <c:v>285</c:v>
                </c:pt>
                <c:pt idx="58">
                  <c:v>290</c:v>
                </c:pt>
                <c:pt idx="59">
                  <c:v>295</c:v>
                </c:pt>
                <c:pt idx="60">
                  <c:v>300</c:v>
                </c:pt>
                <c:pt idx="61">
                  <c:v>305</c:v>
                </c:pt>
                <c:pt idx="62">
                  <c:v>310</c:v>
                </c:pt>
                <c:pt idx="63">
                  <c:v>315</c:v>
                </c:pt>
                <c:pt idx="64">
                  <c:v>320</c:v>
                </c:pt>
                <c:pt idx="65">
                  <c:v>325</c:v>
                </c:pt>
                <c:pt idx="66">
                  <c:v>330</c:v>
                </c:pt>
                <c:pt idx="67">
                  <c:v>335</c:v>
                </c:pt>
                <c:pt idx="68">
                  <c:v>340</c:v>
                </c:pt>
                <c:pt idx="69">
                  <c:v>345</c:v>
                </c:pt>
                <c:pt idx="70">
                  <c:v>350</c:v>
                </c:pt>
                <c:pt idx="71">
                  <c:v>355</c:v>
                </c:pt>
                <c:pt idx="72">
                  <c:v>360</c:v>
                </c:pt>
                <c:pt idx="73">
                  <c:v>365</c:v>
                </c:pt>
                <c:pt idx="74">
                  <c:v>370</c:v>
                </c:pt>
                <c:pt idx="75">
                  <c:v>375</c:v>
                </c:pt>
                <c:pt idx="76">
                  <c:v>380</c:v>
                </c:pt>
                <c:pt idx="77">
                  <c:v>385</c:v>
                </c:pt>
                <c:pt idx="78">
                  <c:v>390</c:v>
                </c:pt>
                <c:pt idx="79">
                  <c:v>395</c:v>
                </c:pt>
                <c:pt idx="80">
                  <c:v>400</c:v>
                </c:pt>
                <c:pt idx="81">
                  <c:v>405</c:v>
                </c:pt>
                <c:pt idx="82">
                  <c:v>410</c:v>
                </c:pt>
                <c:pt idx="83">
                  <c:v>415</c:v>
                </c:pt>
                <c:pt idx="84">
                  <c:v>420</c:v>
                </c:pt>
                <c:pt idx="85">
                  <c:v>425</c:v>
                </c:pt>
                <c:pt idx="86">
                  <c:v>430</c:v>
                </c:pt>
                <c:pt idx="87">
                  <c:v>435</c:v>
                </c:pt>
                <c:pt idx="88">
                  <c:v>440</c:v>
                </c:pt>
                <c:pt idx="89">
                  <c:v>445</c:v>
                </c:pt>
                <c:pt idx="90">
                  <c:v>450</c:v>
                </c:pt>
                <c:pt idx="91">
                  <c:v>455</c:v>
                </c:pt>
                <c:pt idx="92">
                  <c:v>460</c:v>
                </c:pt>
                <c:pt idx="93">
                  <c:v>465</c:v>
                </c:pt>
                <c:pt idx="94">
                  <c:v>470</c:v>
                </c:pt>
                <c:pt idx="95">
                  <c:v>475</c:v>
                </c:pt>
                <c:pt idx="96">
                  <c:v>480</c:v>
                </c:pt>
                <c:pt idx="97">
                  <c:v>485</c:v>
                </c:pt>
                <c:pt idx="98">
                  <c:v>490</c:v>
                </c:pt>
                <c:pt idx="99">
                  <c:v>495</c:v>
                </c:pt>
                <c:pt idx="100">
                  <c:v>500</c:v>
                </c:pt>
              </c:numCache>
            </c:numRef>
          </c:xVal>
          <c:yVal>
            <c:numRef>
              <c:f>Sheet1!$I$6:$I$106</c:f>
              <c:numCache>
                <c:formatCode>General</c:formatCode>
                <c:ptCount val="101"/>
                <c:pt idx="0">
                  <c:v>0</c:v>
                </c:pt>
                <c:pt idx="1">
                  <c:v>2.2258198E-4</c:v>
                </c:pt>
                <c:pt idx="2">
                  <c:v>4.4516394999999999E-4</c:v>
                </c:pt>
                <c:pt idx="3">
                  <c:v>6.6774588999999999E-4</c:v>
                </c:pt>
                <c:pt idx="4">
                  <c:v>8.9032791000000005E-4</c:v>
                </c:pt>
                <c:pt idx="5">
                  <c:v>1.4147849E-3</c:v>
                </c:pt>
                <c:pt idx="6">
                  <c:v>1.9392424E-3</c:v>
                </c:pt>
                <c:pt idx="7">
                  <c:v>2.4636996E-3</c:v>
                </c:pt>
                <c:pt idx="8">
                  <c:v>2.9881568999999999E-3</c:v>
                </c:pt>
                <c:pt idx="9">
                  <c:v>3.7258037E-3</c:v>
                </c:pt>
                <c:pt idx="10">
                  <c:v>4.4634510000000002E-3</c:v>
                </c:pt>
                <c:pt idx="11">
                  <c:v>5.2010976000000002E-3</c:v>
                </c:pt>
                <c:pt idx="12">
                  <c:v>5.9387442000000002E-3</c:v>
                </c:pt>
                <c:pt idx="13">
                  <c:v>6.5899108999999999E-3</c:v>
                </c:pt>
                <c:pt idx="14">
                  <c:v>7.2410790999999997E-3</c:v>
                </c:pt>
                <c:pt idx="15">
                  <c:v>7.8922453999999993E-3</c:v>
                </c:pt>
                <c:pt idx="16">
                  <c:v>8.5434130999999993E-3</c:v>
                </c:pt>
                <c:pt idx="17">
                  <c:v>8.7856185E-3</c:v>
                </c:pt>
                <c:pt idx="18">
                  <c:v>9.0278237999999993E-3</c:v>
                </c:pt>
                <c:pt idx="19">
                  <c:v>9.2700282000000005E-3</c:v>
                </c:pt>
                <c:pt idx="20">
                  <c:v>9.5122344999999994E-3</c:v>
                </c:pt>
                <c:pt idx="21">
                  <c:v>9.2166122E-3</c:v>
                </c:pt>
                <c:pt idx="22">
                  <c:v>8.9209890000000007E-3</c:v>
                </c:pt>
                <c:pt idx="23">
                  <c:v>8.6253677000000008E-3</c:v>
                </c:pt>
                <c:pt idx="24">
                  <c:v>8.3297453999999996E-3</c:v>
                </c:pt>
                <c:pt idx="25">
                  <c:v>7.6573044000000003E-3</c:v>
                </c:pt>
                <c:pt idx="26">
                  <c:v>6.9848662000000002E-3</c:v>
                </c:pt>
                <c:pt idx="27">
                  <c:v>6.3124265999999997E-3</c:v>
                </c:pt>
                <c:pt idx="28">
                  <c:v>5.6399874999999997E-3</c:v>
                </c:pt>
                <c:pt idx="29">
                  <c:v>4.9600805999999997E-3</c:v>
                </c:pt>
                <c:pt idx="30">
                  <c:v>4.2801745999999996E-3</c:v>
                </c:pt>
                <c:pt idx="31">
                  <c:v>3.6002677000000001E-3</c:v>
                </c:pt>
                <c:pt idx="32">
                  <c:v>2.9203615E-3</c:v>
                </c:pt>
                <c:pt idx="33">
                  <c:v>2.3786050999999998E-3</c:v>
                </c:pt>
                <c:pt idx="34">
                  <c:v>1.8368487999999999E-3</c:v>
                </c:pt>
                <c:pt idx="35">
                  <c:v>1.2950924E-3</c:v>
                </c:pt>
                <c:pt idx="36">
                  <c:v>7.5333612000000002E-4</c:v>
                </c:pt>
                <c:pt idx="37">
                  <c:v>4.2562258999999999E-4</c:v>
                </c:pt>
                <c:pt idx="38">
                  <c:v>9.7909068999999996E-5</c:v>
                </c:pt>
                <c:pt idx="39">
                  <c:v>-2.2980449E-4</c:v>
                </c:pt>
                <c:pt idx="40">
                  <c:v>-5.5751797999999998E-4</c:v>
                </c:pt>
                <c:pt idx="41">
                  <c:v>-7.2921434E-4</c:v>
                </c:pt>
                <c:pt idx="42">
                  <c:v>-9.0091081999999997E-4</c:v>
                </c:pt>
                <c:pt idx="43">
                  <c:v>-1.0726071E-3</c:v>
                </c:pt>
                <c:pt idx="44">
                  <c:v>-1.2443034999999999E-3</c:v>
                </c:pt>
                <c:pt idx="45">
                  <c:v>-1.3223002000000001E-3</c:v>
                </c:pt>
                <c:pt idx="46">
                  <c:v>-1.4002966999999999E-3</c:v>
                </c:pt>
                <c:pt idx="47">
                  <c:v>-1.4782934E-3</c:v>
                </c:pt>
                <c:pt idx="48">
                  <c:v>-1.5562897E-3</c:v>
                </c:pt>
                <c:pt idx="49">
                  <c:v>-1.5826283000000001E-3</c:v>
                </c:pt>
                <c:pt idx="50">
                  <c:v>-1.6089667999999999E-3</c:v>
                </c:pt>
                <c:pt idx="51">
                  <c:v>-1.6353054E-3</c:v>
                </c:pt>
                <c:pt idx="52">
                  <c:v>-1.6616440999999999E-3</c:v>
                </c:pt>
                <c:pt idx="53">
                  <c:v>-1.6610603999999999E-3</c:v>
                </c:pt>
                <c:pt idx="54">
                  <c:v>-1.6604766999999999E-3</c:v>
                </c:pt>
                <c:pt idx="55">
                  <c:v>-1.6598928000000001E-3</c:v>
                </c:pt>
                <c:pt idx="56">
                  <c:v>-1.6593093E-3</c:v>
                </c:pt>
                <c:pt idx="57">
                  <c:v>-1.6455281000000001E-3</c:v>
                </c:pt>
                <c:pt idx="58">
                  <c:v>-1.6317471E-3</c:v>
                </c:pt>
                <c:pt idx="59">
                  <c:v>-1.617966E-3</c:v>
                </c:pt>
                <c:pt idx="60">
                  <c:v>-1.6041851E-3</c:v>
                </c:pt>
                <c:pt idx="61">
                  <c:v>-1.5845759E-3</c:v>
                </c:pt>
                <c:pt idx="62">
                  <c:v>-1.5649664E-3</c:v>
                </c:pt>
                <c:pt idx="63">
                  <c:v>-1.5453571000000001E-3</c:v>
                </c:pt>
                <c:pt idx="64">
                  <c:v>-1.5257477000000001E-3</c:v>
                </c:pt>
                <c:pt idx="65">
                  <c:v>-1.504161E-3</c:v>
                </c:pt>
                <c:pt idx="66">
                  <c:v>-1.4825744000000001E-3</c:v>
                </c:pt>
                <c:pt idx="67">
                  <c:v>-1.4609874999999999E-3</c:v>
                </c:pt>
                <c:pt idx="68">
                  <c:v>-1.4394008E-3</c:v>
                </c:pt>
                <c:pt idx="69">
                  <c:v>-1.4177822000000001E-3</c:v>
                </c:pt>
                <c:pt idx="70">
                  <c:v>-1.3961634999999999E-3</c:v>
                </c:pt>
                <c:pt idx="71">
                  <c:v>-1.3745449E-3</c:v>
                </c:pt>
                <c:pt idx="72">
                  <c:v>-1.3529263000000001E-3</c:v>
                </c:pt>
                <c:pt idx="73">
                  <c:v>-1.3322049999999999E-3</c:v>
                </c:pt>
                <c:pt idx="74">
                  <c:v>-1.3114839999999999E-3</c:v>
                </c:pt>
                <c:pt idx="75">
                  <c:v>-1.2907628E-3</c:v>
                </c:pt>
                <c:pt idx="76">
                  <c:v>-1.2700414999999999E-3</c:v>
                </c:pt>
                <c:pt idx="77">
                  <c:v>-1.250613E-3</c:v>
                </c:pt>
                <c:pt idx="78">
                  <c:v>-1.2311844999999999E-3</c:v>
                </c:pt>
                <c:pt idx="79">
                  <c:v>-1.2117561000000001E-3</c:v>
                </c:pt>
                <c:pt idx="80">
                  <c:v>-1.1923277E-3</c:v>
                </c:pt>
                <c:pt idx="81">
                  <c:v>-1.1743131E-3</c:v>
                </c:pt>
                <c:pt idx="82">
                  <c:v>-1.1562987000000001E-3</c:v>
                </c:pt>
                <c:pt idx="83">
                  <c:v>-1.1382841000000001E-3</c:v>
                </c:pt>
                <c:pt idx="84">
                  <c:v>-1.1202695000000001E-3</c:v>
                </c:pt>
                <c:pt idx="85">
                  <c:v>-1.1036543E-3</c:v>
                </c:pt>
                <c:pt idx="86">
                  <c:v>-1.0870389999999999E-3</c:v>
                </c:pt>
                <c:pt idx="87">
                  <c:v>-1.0704236E-3</c:v>
                </c:pt>
                <c:pt idx="88">
                  <c:v>-1.0538082999999999E-3</c:v>
                </c:pt>
                <c:pt idx="89">
                  <c:v>-1.0385149E-3</c:v>
                </c:pt>
                <c:pt idx="90">
                  <c:v>-1.0232213E-3</c:v>
                </c:pt>
                <c:pt idx="91">
                  <c:v>-1.0079278000000001E-3</c:v>
                </c:pt>
                <c:pt idx="92">
                  <c:v>-9.9263422000000004E-4</c:v>
                </c:pt>
                <c:pt idx="93">
                  <c:v>-9.7856007E-4</c:v>
                </c:pt>
                <c:pt idx="94">
                  <c:v>-9.6448591999999996E-4</c:v>
                </c:pt>
                <c:pt idx="95">
                  <c:v>-9.5041188999999999E-4</c:v>
                </c:pt>
                <c:pt idx="96">
                  <c:v>-9.3633769000000004E-4</c:v>
                </c:pt>
                <c:pt idx="97">
                  <c:v>-9.2337508000000005E-4</c:v>
                </c:pt>
                <c:pt idx="98">
                  <c:v>-9.1041251999999997E-4</c:v>
                </c:pt>
                <c:pt idx="99">
                  <c:v>-8.9744979000000002E-4</c:v>
                </c:pt>
                <c:pt idx="100">
                  <c:v>-8.8448718000000003E-4</c:v>
                </c:pt>
              </c:numCache>
            </c:numRef>
          </c:yVal>
          <c:smooth val="0"/>
        </c:ser>
        <c:dLbls>
          <c:showLegendKey val="0"/>
          <c:showVal val="0"/>
          <c:showCatName val="0"/>
          <c:showSerName val="0"/>
          <c:showPercent val="0"/>
          <c:showBubbleSize val="0"/>
        </c:dLbls>
        <c:axId val="142702464"/>
        <c:axId val="142704000"/>
      </c:scatterChart>
      <c:valAx>
        <c:axId val="142702464"/>
        <c:scaling>
          <c:orientation val="minMax"/>
          <c:max val="900"/>
          <c:min val="-100"/>
        </c:scaling>
        <c:delete val="0"/>
        <c:axPos val="b"/>
        <c:numFmt formatCode="General" sourceLinked="1"/>
        <c:majorTickMark val="out"/>
        <c:minorTickMark val="none"/>
        <c:tickLblPos val="nextTo"/>
        <c:crossAx val="142704000"/>
        <c:crosses val="autoZero"/>
        <c:crossBetween val="midCat"/>
        <c:majorUnit val="100"/>
      </c:valAx>
      <c:valAx>
        <c:axId val="142704000"/>
        <c:scaling>
          <c:orientation val="minMax"/>
          <c:max val="2.0000000000000004E-2"/>
          <c:min val="-2.0000000000000004E-2"/>
        </c:scaling>
        <c:delete val="1"/>
        <c:axPos val="l"/>
        <c:majorGridlines/>
        <c:numFmt formatCode="General" sourceLinked="1"/>
        <c:majorTickMark val="out"/>
        <c:minorTickMark val="none"/>
        <c:tickLblPos val="nextTo"/>
        <c:crossAx val="142702464"/>
        <c:crossesAt val="-200"/>
        <c:crossBetween val="midCat"/>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C12526-FC2C-4C21-9A2C-54BC3EB2B2AA}" type="datetimeFigureOut">
              <a:rPr lang="en-US" smtClean="0"/>
              <a:t>3/4/2018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4E42C3-CD50-4B8A-9C7C-2DC365EFC23C}" type="slidenum">
              <a:rPr lang="en-US" smtClean="0"/>
              <a:t>‹#›</a:t>
            </a:fld>
            <a:endParaRPr lang="en-US"/>
          </a:p>
        </p:txBody>
      </p:sp>
    </p:spTree>
    <p:extLst>
      <p:ext uri="{BB962C8B-B14F-4D97-AF65-F5344CB8AC3E}">
        <p14:creationId xmlns:p14="http://schemas.microsoft.com/office/powerpoint/2010/main" val="3980841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1</a:t>
            </a:fld>
            <a:endParaRPr lang="en-US"/>
          </a:p>
        </p:txBody>
      </p:sp>
    </p:spTree>
    <p:extLst>
      <p:ext uri="{BB962C8B-B14F-4D97-AF65-F5344CB8AC3E}">
        <p14:creationId xmlns:p14="http://schemas.microsoft.com/office/powerpoint/2010/main" val="3193038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2</a:t>
            </a:fld>
            <a:endParaRPr lang="en-US"/>
          </a:p>
        </p:txBody>
      </p:sp>
    </p:spTree>
    <p:extLst>
      <p:ext uri="{BB962C8B-B14F-4D97-AF65-F5344CB8AC3E}">
        <p14:creationId xmlns:p14="http://schemas.microsoft.com/office/powerpoint/2010/main" val="2396500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18</a:t>
            </a:fld>
            <a:endParaRPr lang="en-US"/>
          </a:p>
        </p:txBody>
      </p:sp>
    </p:spTree>
    <p:extLst>
      <p:ext uri="{BB962C8B-B14F-4D97-AF65-F5344CB8AC3E}">
        <p14:creationId xmlns:p14="http://schemas.microsoft.com/office/powerpoint/2010/main" val="1395300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24</a:t>
            </a:fld>
            <a:endParaRPr lang="en-US"/>
          </a:p>
        </p:txBody>
      </p:sp>
    </p:spTree>
    <p:extLst>
      <p:ext uri="{BB962C8B-B14F-4D97-AF65-F5344CB8AC3E}">
        <p14:creationId xmlns:p14="http://schemas.microsoft.com/office/powerpoint/2010/main" val="1933298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33</a:t>
            </a:fld>
            <a:endParaRPr lang="en-US"/>
          </a:p>
        </p:txBody>
      </p:sp>
    </p:spTree>
    <p:extLst>
      <p:ext uri="{BB962C8B-B14F-4D97-AF65-F5344CB8AC3E}">
        <p14:creationId xmlns:p14="http://schemas.microsoft.com/office/powerpoint/2010/main" val="4254318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34</a:t>
            </a:fld>
            <a:endParaRPr lang="en-US"/>
          </a:p>
        </p:txBody>
      </p:sp>
    </p:spTree>
    <p:extLst>
      <p:ext uri="{BB962C8B-B14F-4D97-AF65-F5344CB8AC3E}">
        <p14:creationId xmlns:p14="http://schemas.microsoft.com/office/powerpoint/2010/main" val="4254318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E42C3-CD50-4B8A-9C7C-2DC365EFC23C}" type="slidenum">
              <a:rPr lang="en-US" smtClean="0"/>
              <a:t>50</a:t>
            </a:fld>
            <a:endParaRPr lang="en-US"/>
          </a:p>
        </p:txBody>
      </p:sp>
    </p:spTree>
    <p:extLst>
      <p:ext uri="{BB962C8B-B14F-4D97-AF65-F5344CB8AC3E}">
        <p14:creationId xmlns:p14="http://schemas.microsoft.com/office/powerpoint/2010/main" val="2973969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50000">
              <a:schemeClr val="tx2">
                <a:lumMod val="7000"/>
                <a:lumOff val="93000"/>
              </a:schemeClr>
            </a:gs>
            <a:gs pos="100000">
              <a:schemeClr val="bg1"/>
            </a:gs>
          </a:gsLst>
          <a:lin ang="5400000" scaled="0"/>
          <a:tileRect/>
        </a:gradFill>
        <a:effectLst/>
      </p:bgPr>
    </p:bg>
    <p:spTree>
      <p:nvGrpSpPr>
        <p:cNvPr id="1" name=""/>
        <p:cNvGrpSpPr/>
        <p:nvPr/>
      </p:nvGrpSpPr>
      <p:grpSpPr>
        <a:xfrm>
          <a:off x="0" y="0"/>
          <a:ext cx="0" cy="0"/>
          <a:chOff x="0" y="0"/>
          <a:chExt cx="0" cy="0"/>
        </a:xfrm>
      </p:grpSpPr>
      <p:cxnSp>
        <p:nvCxnSpPr>
          <p:cNvPr id="10" name="Straight Connector 9"/>
          <p:cNvCxnSpPr/>
          <p:nvPr userDrawn="1"/>
        </p:nvCxnSpPr>
        <p:spPr>
          <a:xfrm>
            <a:off x="304800" y="6553200"/>
            <a:ext cx="85344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2209800" y="533400"/>
            <a:ext cx="66294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457200" y="6563248"/>
            <a:ext cx="3505200" cy="276999"/>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Arial" panose="020B0604020202020204" pitchFamily="34" charset="0"/>
                <a:ea typeface="+mn-ea"/>
                <a:cs typeface="Arial" panose="020B0604020202020204" pitchFamily="34" charset="0"/>
              </a:rPr>
              <a:t>Zurich, Switzerland,</a:t>
            </a:r>
            <a:r>
              <a:rPr lang="en-US" sz="1200" b="0" i="0" kern="1200" baseline="0" dirty="0" smtClean="0">
                <a:solidFill>
                  <a:schemeClr val="tx1"/>
                </a:solidFill>
                <a:effectLst/>
                <a:latin typeface="Arial" panose="020B0604020202020204" pitchFamily="34" charset="0"/>
                <a:ea typeface="+mn-ea"/>
                <a:cs typeface="Arial" panose="020B0604020202020204" pitchFamily="34" charset="0"/>
              </a:rPr>
              <a:t> </a:t>
            </a:r>
            <a:r>
              <a:rPr lang="en-US" sz="1200" b="0" i="0" kern="1200" dirty="0" smtClean="0">
                <a:solidFill>
                  <a:schemeClr val="tx1"/>
                </a:solidFill>
                <a:effectLst/>
                <a:latin typeface="Arial" panose="020B0604020202020204" pitchFamily="34" charset="0"/>
                <a:ea typeface="+mn-ea"/>
                <a:cs typeface="Arial" panose="020B0604020202020204" pitchFamily="34" charset="0"/>
              </a:rPr>
              <a:t>05 March, 2018</a:t>
            </a:r>
          </a:p>
        </p:txBody>
      </p:sp>
      <p:sp>
        <p:nvSpPr>
          <p:cNvPr id="14" name="TextBox 13"/>
          <p:cNvSpPr txBox="1"/>
          <p:nvPr userDrawn="1"/>
        </p:nvSpPr>
        <p:spPr>
          <a:xfrm>
            <a:off x="6553200" y="6563248"/>
            <a:ext cx="2133600" cy="276999"/>
          </a:xfrm>
          <a:prstGeom prst="rect">
            <a:avLst/>
          </a:prstGeom>
          <a:noFill/>
        </p:spPr>
        <p:txBody>
          <a:bodyPr wrap="square" rtlCol="0">
            <a:spAutoFit/>
          </a:bodyPr>
          <a:lstStyle/>
          <a:p>
            <a:pPr algn="r"/>
            <a:r>
              <a:rPr lang="en-US" sz="1200" dirty="0" smtClean="0">
                <a:latin typeface="Arial" panose="020B0604020202020204" pitchFamily="34" charset="0"/>
                <a:cs typeface="Arial" panose="020B0604020202020204" pitchFamily="34" charset="0"/>
              </a:rPr>
              <a:t>M.</a:t>
            </a:r>
            <a:r>
              <a:rPr lang="en-US" sz="1200" baseline="0" dirty="0" smtClean="0">
                <a:latin typeface="Arial" panose="020B0604020202020204" pitchFamily="34" charset="0"/>
                <a:cs typeface="Arial" panose="020B0604020202020204" pitchFamily="34" charset="0"/>
              </a:rPr>
              <a:t> Paraliev</a:t>
            </a:r>
            <a:endParaRPr lang="en-US" sz="1200" dirty="0">
              <a:latin typeface="Arial" panose="020B0604020202020204" pitchFamily="34" charset="0"/>
              <a:cs typeface="Arial" panose="020B0604020202020204" pitchFamily="34" charset="0"/>
            </a:endParaRPr>
          </a:p>
        </p:txBody>
      </p:sp>
      <p:sp>
        <p:nvSpPr>
          <p:cNvPr id="15" name="TextBox 14"/>
          <p:cNvSpPr txBox="1"/>
          <p:nvPr userDrawn="1"/>
        </p:nvSpPr>
        <p:spPr>
          <a:xfrm>
            <a:off x="3581400" y="6563248"/>
            <a:ext cx="2133600" cy="276999"/>
          </a:xfrm>
          <a:prstGeom prst="rect">
            <a:avLst/>
          </a:prstGeom>
          <a:noFill/>
        </p:spPr>
        <p:txBody>
          <a:bodyPr wrap="square" rtlCol="0">
            <a:spAutoFit/>
          </a:bodyPr>
          <a:lstStyle/>
          <a:p>
            <a:pPr algn="ctr"/>
            <a:fld id="{9293C482-1F91-4754-95FE-D7DBBA5CEC1C}" type="slidenum">
              <a:rPr lang="en-US" sz="1200" smtClean="0">
                <a:latin typeface="Arial" panose="020B0604020202020204" pitchFamily="34" charset="0"/>
                <a:cs typeface="Arial" panose="020B0604020202020204" pitchFamily="34" charset="0"/>
              </a:rPr>
              <a:t>‹#›</a:t>
            </a:fld>
            <a:endParaRPr lang="en-US" sz="1600" dirty="0"/>
          </a:p>
        </p:txBody>
      </p:sp>
      <p:pic>
        <p:nvPicPr>
          <p:cNvPr id="17" name="Bild 2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38200" y="22860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userDrawn="1"/>
        </p:nvSpPr>
        <p:spPr>
          <a:xfrm>
            <a:off x="3429000" y="152400"/>
            <a:ext cx="3200400" cy="307777"/>
          </a:xfrm>
          <a:prstGeom prst="rect">
            <a:avLst/>
          </a:prstGeom>
          <a:noFill/>
        </p:spPr>
        <p:txBody>
          <a:bodyPr wrap="square" rtlCol="0">
            <a:spAutoFit/>
          </a:bodyPr>
          <a:lstStyle/>
          <a:p>
            <a:pPr algn="ctr"/>
            <a:r>
              <a:rPr lang="en-US" sz="1400" dirty="0" smtClean="0">
                <a:latin typeface="Arial" panose="020B0604020202020204" pitchFamily="34" charset="0"/>
                <a:cs typeface="Arial" panose="020B0604020202020204" pitchFamily="34" charset="0"/>
              </a:rPr>
              <a:t>CAS 2018: Kickers and Septa</a:t>
            </a:r>
            <a:endParaRPr lang="en-US" sz="1400" dirty="0">
              <a:latin typeface="Arial" panose="020B0604020202020204" pitchFamily="34" charset="0"/>
              <a:cs typeface="Arial" panose="020B0604020202020204" pitchFamily="34" charset="0"/>
            </a:endParaRPr>
          </a:p>
        </p:txBody>
      </p:sp>
      <p:cxnSp>
        <p:nvCxnSpPr>
          <p:cNvPr id="23" name="Straight Connector 22"/>
          <p:cNvCxnSpPr/>
          <p:nvPr userDrawn="1"/>
        </p:nvCxnSpPr>
        <p:spPr>
          <a:xfrm>
            <a:off x="304800" y="533400"/>
            <a:ext cx="3810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3" Type="http://schemas.microsoft.com/office/2007/relationships/hdphoto" Target="../media/hdphoto4.wdp"/><Relationship Id="rId7"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22.png"/><Relationship Id="rId4" Type="http://schemas.openxmlformats.org/officeDocument/2006/relationships/image" Target="../media/image412.png"/><Relationship Id="rId9" Type="http://schemas.openxmlformats.org/officeDocument/2006/relationships/image" Target="../media/image49.png"/></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47.jpeg"/><Relationship Id="rId3" Type="http://schemas.openxmlformats.org/officeDocument/2006/relationships/image" Target="../media/image492.png"/><Relationship Id="rId12" Type="http://schemas.openxmlformats.org/officeDocument/2006/relationships/image" Target="../media/image460.png"/><Relationship Id="rId2" Type="http://schemas.openxmlformats.org/officeDocument/2006/relationships/image" Target="../media/image50.png"/><Relationship Id="rId1" Type="http://schemas.openxmlformats.org/officeDocument/2006/relationships/slideLayout" Target="../slideLayouts/slideLayout1.xml"/><Relationship Id="rId11" Type="http://schemas.openxmlformats.org/officeDocument/2006/relationships/image" Target="../media/image451.png"/><Relationship Id="rId5" Type="http://schemas.openxmlformats.org/officeDocument/2006/relationships/image" Target="../media/image52.png"/><Relationship Id="rId10" Type="http://schemas.openxmlformats.org/officeDocument/2006/relationships/image" Target="../media/image442.png"/><Relationship Id="rId4" Type="http://schemas.openxmlformats.org/officeDocument/2006/relationships/image" Target="../media/image51.png"/><Relationship Id="rId9" Type="http://schemas.openxmlformats.org/officeDocument/2006/relationships/image" Target="../media/image431.png"/><Relationship Id="rId14" Type="http://schemas.microsoft.com/office/2007/relationships/hdphoto" Target="../media/hdphoto5.wdp"/></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3.png"/><Relationship Id="rId18" Type="http://schemas.openxmlformats.org/officeDocument/2006/relationships/image" Target="../media/image68.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2.png"/><Relationship Id="rId17" Type="http://schemas.openxmlformats.org/officeDocument/2006/relationships/image" Target="../media/image67.png"/><Relationship Id="rId2" Type="http://schemas.openxmlformats.org/officeDocument/2006/relationships/image" Target="../media/image522.png"/><Relationship Id="rId16" Type="http://schemas.openxmlformats.org/officeDocument/2006/relationships/image" Target="../media/image66.png"/><Relationship Id="rId20" Type="http://schemas.openxmlformats.org/officeDocument/2006/relationships/image" Target="../media/image70.png"/><Relationship Id="rId1" Type="http://schemas.openxmlformats.org/officeDocument/2006/relationships/slideLayout" Target="../slideLayouts/slideLayout1.xml"/><Relationship Id="rId6" Type="http://schemas.openxmlformats.org/officeDocument/2006/relationships/image" Target="../media/image57.png"/><Relationship Id="rId11" Type="http://schemas.openxmlformats.org/officeDocument/2006/relationships/image" Target="../media/image61.png"/><Relationship Id="rId5" Type="http://schemas.openxmlformats.org/officeDocument/2006/relationships/image" Target="../media/image56.png"/><Relationship Id="rId15" Type="http://schemas.openxmlformats.org/officeDocument/2006/relationships/image" Target="../media/image65.png"/><Relationship Id="rId10" Type="http://schemas.openxmlformats.org/officeDocument/2006/relationships/image" Target="../media/image60.png"/><Relationship Id="rId19" Type="http://schemas.openxmlformats.org/officeDocument/2006/relationships/image" Target="../media/image69.png"/><Relationship Id="rId4" Type="http://schemas.openxmlformats.org/officeDocument/2006/relationships/image" Target="../media/image55.png"/><Relationship Id="rId9" Type="http://schemas.openxmlformats.org/officeDocument/2006/relationships/image" Target="../media/image592.png"/><Relationship Id="rId14" Type="http://schemas.openxmlformats.org/officeDocument/2006/relationships/image" Target="../media/image64.png"/></Relationships>
</file>

<file path=ppt/slides/_rels/slide15.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82.png"/><Relationship Id="rId18" Type="http://schemas.openxmlformats.org/officeDocument/2006/relationships/image" Target="../media/image87.png"/><Relationship Id="rId26" Type="http://schemas.openxmlformats.org/officeDocument/2006/relationships/image" Target="../media/image95.png"/><Relationship Id="rId3" Type="http://schemas.openxmlformats.org/officeDocument/2006/relationships/image" Target="../media/image72.png"/><Relationship Id="rId21" Type="http://schemas.openxmlformats.org/officeDocument/2006/relationships/image" Target="../media/image90.png"/><Relationship Id="rId7" Type="http://schemas.openxmlformats.org/officeDocument/2006/relationships/image" Target="../media/image76.png"/><Relationship Id="rId12" Type="http://schemas.openxmlformats.org/officeDocument/2006/relationships/image" Target="../media/image81.png"/><Relationship Id="rId17" Type="http://schemas.openxmlformats.org/officeDocument/2006/relationships/image" Target="../media/image86.png"/><Relationship Id="rId25" Type="http://schemas.openxmlformats.org/officeDocument/2006/relationships/image" Target="../media/image94.png"/><Relationship Id="rId2" Type="http://schemas.openxmlformats.org/officeDocument/2006/relationships/image" Target="../media/image71.png"/><Relationship Id="rId16" Type="http://schemas.openxmlformats.org/officeDocument/2006/relationships/image" Target="../media/image85.png"/><Relationship Id="rId20" Type="http://schemas.openxmlformats.org/officeDocument/2006/relationships/image" Target="../media/image89.png"/><Relationship Id="rId29" Type="http://schemas.openxmlformats.org/officeDocument/2006/relationships/image" Target="../media/image98.png"/><Relationship Id="rId1" Type="http://schemas.openxmlformats.org/officeDocument/2006/relationships/slideLayout" Target="../slideLayouts/slideLayout1.xml"/><Relationship Id="rId6" Type="http://schemas.openxmlformats.org/officeDocument/2006/relationships/image" Target="../media/image75.png"/><Relationship Id="rId11" Type="http://schemas.openxmlformats.org/officeDocument/2006/relationships/image" Target="../media/image80.png"/><Relationship Id="rId24" Type="http://schemas.openxmlformats.org/officeDocument/2006/relationships/image" Target="../media/image93.png"/><Relationship Id="rId32" Type="http://schemas.openxmlformats.org/officeDocument/2006/relationships/image" Target="../media/image1001.png"/><Relationship Id="rId5" Type="http://schemas.openxmlformats.org/officeDocument/2006/relationships/image" Target="../media/image74.png"/><Relationship Id="rId15" Type="http://schemas.openxmlformats.org/officeDocument/2006/relationships/image" Target="../media/image84.png"/><Relationship Id="rId23" Type="http://schemas.openxmlformats.org/officeDocument/2006/relationships/image" Target="../media/image92.png"/><Relationship Id="rId28" Type="http://schemas.openxmlformats.org/officeDocument/2006/relationships/image" Target="../media/image97.png"/><Relationship Id="rId10" Type="http://schemas.openxmlformats.org/officeDocument/2006/relationships/image" Target="../media/image79.png"/><Relationship Id="rId19" Type="http://schemas.openxmlformats.org/officeDocument/2006/relationships/image" Target="../media/image88.png"/><Relationship Id="rId31" Type="http://schemas.openxmlformats.org/officeDocument/2006/relationships/image" Target="../media/image100.png"/><Relationship Id="rId4" Type="http://schemas.openxmlformats.org/officeDocument/2006/relationships/image" Target="../media/image73.png"/><Relationship Id="rId9" Type="http://schemas.openxmlformats.org/officeDocument/2006/relationships/image" Target="../media/image78.png"/><Relationship Id="rId14" Type="http://schemas.openxmlformats.org/officeDocument/2006/relationships/image" Target="../media/image83.png"/><Relationship Id="rId22" Type="http://schemas.openxmlformats.org/officeDocument/2006/relationships/image" Target="../media/image91.png"/><Relationship Id="rId27" Type="http://schemas.openxmlformats.org/officeDocument/2006/relationships/image" Target="../media/image96.png"/><Relationship Id="rId30" Type="http://schemas.openxmlformats.org/officeDocument/2006/relationships/image" Target="../media/image99.png"/></Relationships>
</file>

<file path=ppt/slides/_rels/slide16.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1.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18.xml.rels><?xml version="1.0" encoding="UTF-8" standalone="yes"?>
<Relationships xmlns="http://schemas.openxmlformats.org/package/2006/relationships"><Relationship Id="rId8" Type="http://schemas.openxmlformats.org/officeDocument/2006/relationships/image" Target="../media/image581.png"/><Relationship Id="rId3" Type="http://schemas.openxmlformats.org/officeDocument/2006/relationships/image" Target="../media/image108.png"/><Relationship Id="rId12" Type="http://schemas.openxmlformats.org/officeDocument/2006/relationships/image" Target="../media/image11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8.gif"/><Relationship Id="rId11" Type="http://schemas.openxmlformats.org/officeDocument/2006/relationships/image" Target="../media/image611.png"/><Relationship Id="rId5" Type="http://schemas.openxmlformats.org/officeDocument/2006/relationships/image" Target="../media/image109.png"/><Relationship Id="rId10" Type="http://schemas.openxmlformats.org/officeDocument/2006/relationships/image" Target="../media/image109.gif"/><Relationship Id="rId4" Type="http://schemas.openxmlformats.org/officeDocument/2006/relationships/image" Target="../media/image107.jpeg"/><Relationship Id="rId9" Type="http://schemas.openxmlformats.org/officeDocument/2006/relationships/image" Target="../media/image112.png"/></Relationships>
</file>

<file path=ppt/slides/_rels/slide19.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image" Target="../media/image126.png"/><Relationship Id="rId3" Type="http://schemas.openxmlformats.org/officeDocument/2006/relationships/image" Target="../media/image116.png"/><Relationship Id="rId7" Type="http://schemas.openxmlformats.org/officeDocument/2006/relationships/image" Target="../media/image113.png"/><Relationship Id="rId12" Type="http://schemas.openxmlformats.org/officeDocument/2006/relationships/image" Target="../media/image125.png"/><Relationship Id="rId17" Type="http://schemas.openxmlformats.org/officeDocument/2006/relationships/image" Target="../media/image130.png"/><Relationship Id="rId2" Type="http://schemas.openxmlformats.org/officeDocument/2006/relationships/image" Target="../media/image110.jpeg"/><Relationship Id="rId16" Type="http://schemas.openxmlformats.org/officeDocument/2006/relationships/image" Target="../media/image129.png"/><Relationship Id="rId1" Type="http://schemas.openxmlformats.org/officeDocument/2006/relationships/slideLayout" Target="../slideLayouts/slideLayout1.xml"/><Relationship Id="rId6" Type="http://schemas.openxmlformats.org/officeDocument/2006/relationships/image" Target="../media/image1151.png"/><Relationship Id="rId11" Type="http://schemas.openxmlformats.org/officeDocument/2006/relationships/image" Target="../media/image124.png"/><Relationship Id="rId5" Type="http://schemas.openxmlformats.org/officeDocument/2006/relationships/image" Target="../media/image115.png"/><Relationship Id="rId15" Type="http://schemas.openxmlformats.org/officeDocument/2006/relationships/image" Target="../media/image128.png"/><Relationship Id="rId10" Type="http://schemas.openxmlformats.org/officeDocument/2006/relationships/image" Target="../media/image123.png"/><Relationship Id="rId4" Type="http://schemas.openxmlformats.org/officeDocument/2006/relationships/image" Target="../media/image111.jpeg"/><Relationship Id="rId9" Type="http://schemas.openxmlformats.org/officeDocument/2006/relationships/image" Target="../media/image122.png"/><Relationship Id="rId14" Type="http://schemas.openxmlformats.org/officeDocument/2006/relationships/image" Target="../media/image12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2.png"/><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8" Type="http://schemas.openxmlformats.org/officeDocument/2006/relationships/image" Target="../media/image1520.png"/><Relationship Id="rId3" Type="http://schemas.openxmlformats.org/officeDocument/2006/relationships/image" Target="../media/image1030.png"/><Relationship Id="rId7" Type="http://schemas.openxmlformats.org/officeDocument/2006/relationships/image" Target="../media/image1420.png"/><Relationship Id="rId2" Type="http://schemas.openxmlformats.org/officeDocument/2006/relationships/image" Target="../media/image118.png"/><Relationship Id="rId1" Type="http://schemas.openxmlformats.org/officeDocument/2006/relationships/slideLayout" Target="../slideLayouts/slideLayout1.xml"/><Relationship Id="rId6" Type="http://schemas.openxmlformats.org/officeDocument/2006/relationships/image" Target="../media/image1370.png"/><Relationship Id="rId5" Type="http://schemas.openxmlformats.org/officeDocument/2006/relationships/image" Target="../media/image1280.png"/><Relationship Id="rId4" Type="http://schemas.openxmlformats.org/officeDocument/2006/relationships/image" Target="../media/image1110.png"/></Relationships>
</file>

<file path=ppt/slides/_rels/slide2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35.png"/><Relationship Id="rId1" Type="http://schemas.openxmlformats.org/officeDocument/2006/relationships/slideLayout" Target="../slideLayouts/slideLayout1.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380.png"/></Relationships>
</file>

<file path=ppt/slides/_rels/slide28.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image" Target="../media/image143.png"/><Relationship Id="rId7" Type="http://schemas.openxmlformats.org/officeDocument/2006/relationships/image" Target="../media/image146.png"/><Relationship Id="rId2" Type="http://schemas.openxmlformats.org/officeDocument/2006/relationships/image" Target="../media/image134.png"/><Relationship Id="rId1" Type="http://schemas.openxmlformats.org/officeDocument/2006/relationships/slideLayout" Target="../slideLayouts/slideLayout1.xml"/><Relationship Id="rId6" Type="http://schemas.openxmlformats.org/officeDocument/2006/relationships/image" Target="../media/image145.png"/><Relationship Id="rId5" Type="http://schemas.openxmlformats.org/officeDocument/2006/relationships/image" Target="../media/image139.png"/><Relationship Id="rId4" Type="http://schemas.openxmlformats.org/officeDocument/2006/relationships/image" Target="../media/image13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49.png"/><Relationship Id="rId7" Type="http://schemas.openxmlformats.org/officeDocument/2006/relationships/image" Target="../media/image140.png"/><Relationship Id="rId2" Type="http://schemas.openxmlformats.org/officeDocument/2006/relationships/image" Target="../media/image148.png"/><Relationship Id="rId1" Type="http://schemas.openxmlformats.org/officeDocument/2006/relationships/slideLayout" Target="../slideLayouts/slideLayout1.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50.png"/></Relationships>
</file>

<file path=ppt/slides/_rels/slide3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4.png"/></Relationships>
</file>

<file path=ppt/slides/_rels/slide35.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6.png"/><Relationship Id="rId7" Type="http://schemas.openxmlformats.org/officeDocument/2006/relationships/image" Target="../media/image160.png"/><Relationship Id="rId2" Type="http://schemas.openxmlformats.org/officeDocument/2006/relationships/image" Target="../media/image155.png"/><Relationship Id="rId1" Type="http://schemas.openxmlformats.org/officeDocument/2006/relationships/slideLayout" Target="../slideLayouts/slideLayout1.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s>
</file>

<file path=ppt/slides/_rels/slide36.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43.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45.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53.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64.png"/><Relationship Id="rId7" Type="http://schemas.openxmlformats.org/officeDocument/2006/relationships/image" Target="../media/image169.jpeg"/><Relationship Id="rId2" Type="http://schemas.openxmlformats.org/officeDocument/2006/relationships/image" Target="../media/image162.png"/><Relationship Id="rId1" Type="http://schemas.openxmlformats.org/officeDocument/2006/relationships/slideLayout" Target="../slideLayouts/slideLayout1.xml"/><Relationship Id="rId6" Type="http://schemas.openxmlformats.org/officeDocument/2006/relationships/image" Target="../media/image168.jpeg"/><Relationship Id="rId5" Type="http://schemas.openxmlformats.org/officeDocument/2006/relationships/image" Target="../media/image167.png"/><Relationship Id="rId10" Type="http://schemas.openxmlformats.org/officeDocument/2006/relationships/image" Target="../media/image172.jpeg"/><Relationship Id="rId4" Type="http://schemas.openxmlformats.org/officeDocument/2006/relationships/image" Target="../media/image165.png"/><Relationship Id="rId9" Type="http://schemas.openxmlformats.org/officeDocument/2006/relationships/image" Target="../media/image171.png"/></Relationships>
</file>

<file path=ppt/slides/_rels/slide43.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1.xml"/><Relationship Id="rId4" Type="http://schemas.openxmlformats.org/officeDocument/2006/relationships/image" Target="../media/image176.png"/></Relationships>
</file>

<file path=ppt/slides/_rels/slide45.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77.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1.xml"/><Relationship Id="rId6" Type="http://schemas.openxmlformats.org/officeDocument/2006/relationships/image" Target="../media/image182.png"/><Relationship Id="rId5" Type="http://schemas.openxmlformats.org/officeDocument/2006/relationships/image" Target="../media/image181.png"/><Relationship Id="rId4" Type="http://schemas.openxmlformats.org/officeDocument/2006/relationships/image" Target="../media/image180.png"/></Relationships>
</file>

<file path=ppt/slides/_rels/slide4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image" Target="../media/image1080.png"/><Relationship Id="rId13" Type="http://schemas.openxmlformats.org/officeDocument/2006/relationships/image" Target="../media/image1120.png"/><Relationship Id="rId3" Type="http://schemas.openxmlformats.org/officeDocument/2006/relationships/image" Target="../media/image185.png"/><Relationship Id="rId7" Type="http://schemas.openxmlformats.org/officeDocument/2006/relationships/image" Target="../media/image1070.png"/><Relationship Id="rId12" Type="http://schemas.openxmlformats.org/officeDocument/2006/relationships/image" Target="../media/image1800.png"/><Relationship Id="rId2" Type="http://schemas.openxmlformats.org/officeDocument/2006/relationships/image" Target="../media/image1830.png"/><Relationship Id="rId1" Type="http://schemas.openxmlformats.org/officeDocument/2006/relationships/slideLayout" Target="../slideLayouts/slideLayout1.xml"/><Relationship Id="rId6" Type="http://schemas.openxmlformats.org/officeDocument/2006/relationships/image" Target="../media/image1060.png"/><Relationship Id="rId11" Type="http://schemas.openxmlformats.org/officeDocument/2006/relationships/image" Target="../media/image1111.png"/><Relationship Id="rId5" Type="http://schemas.openxmlformats.org/officeDocument/2006/relationships/image" Target="../media/image1050.png"/><Relationship Id="rId10" Type="http://schemas.openxmlformats.org/officeDocument/2006/relationships/image" Target="../media/image1100.png"/><Relationship Id="rId9" Type="http://schemas.openxmlformats.org/officeDocument/2006/relationships/image" Target="../media/image1090.png"/></Relationships>
</file>

<file path=ppt/slides/_rels/slide52.xml.rels><?xml version="1.0" encoding="UTF-8" standalone="yes"?>
<Relationships xmlns="http://schemas.openxmlformats.org/package/2006/relationships"><Relationship Id="rId8" Type="http://schemas.openxmlformats.org/officeDocument/2006/relationships/image" Target="../media/image1250.png"/><Relationship Id="rId3" Type="http://schemas.openxmlformats.org/officeDocument/2006/relationships/image" Target="../media/image1190.png"/><Relationship Id="rId7" Type="http://schemas.openxmlformats.org/officeDocument/2006/relationships/image" Target="../media/image1240.png"/><Relationship Id="rId12" Type="http://schemas.openxmlformats.org/officeDocument/2006/relationships/image" Target="../media/image195.png"/><Relationship Id="rId2" Type="http://schemas.openxmlformats.org/officeDocument/2006/relationships/image" Target="../media/image186.png"/><Relationship Id="rId1" Type="http://schemas.openxmlformats.org/officeDocument/2006/relationships/slideLayout" Target="../slideLayouts/slideLayout1.xml"/><Relationship Id="rId6" Type="http://schemas.openxmlformats.org/officeDocument/2006/relationships/image" Target="../media/image1230.png"/><Relationship Id="rId11" Type="http://schemas.openxmlformats.org/officeDocument/2006/relationships/image" Target="../media/image1150.png"/><Relationship Id="rId5" Type="http://schemas.openxmlformats.org/officeDocument/2006/relationships/image" Target="../media/image1220.png"/><Relationship Id="rId10" Type="http://schemas.openxmlformats.org/officeDocument/2006/relationships/image" Target="../media/image1840.png"/><Relationship Id="rId4" Type="http://schemas.openxmlformats.org/officeDocument/2006/relationships/image" Target="../media/image1200.png"/><Relationship Id="rId9" Type="http://schemas.openxmlformats.org/officeDocument/2006/relationships/image" Target="../media/image1260.png"/></Relationships>
</file>

<file path=ppt/slides/_rels/slide53.xml.rels><?xml version="1.0" encoding="UTF-8" standalone="yes"?>
<Relationships xmlns="http://schemas.openxmlformats.org/package/2006/relationships"><Relationship Id="rId3" Type="http://schemas.openxmlformats.org/officeDocument/2006/relationships/image" Target="../media/image1860.png"/><Relationship Id="rId2" Type="http://schemas.openxmlformats.org/officeDocument/2006/relationships/image" Target="../media/image1850.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openxmlformats.org/officeDocument/2006/relationships/image" Target="../media/image188.png"/><Relationship Id="rId3" Type="http://schemas.openxmlformats.org/officeDocument/2006/relationships/image" Target="../media/image1780.png"/><Relationship Id="rId7" Type="http://schemas.openxmlformats.org/officeDocument/2006/relationships/image" Target="../media/image971.png"/><Relationship Id="rId2" Type="http://schemas.openxmlformats.org/officeDocument/2006/relationships/image" Target="../media/image921.png"/><Relationship Id="rId1" Type="http://schemas.openxmlformats.org/officeDocument/2006/relationships/slideLayout" Target="../slideLayouts/slideLayout1.xml"/><Relationship Id="rId6" Type="http://schemas.openxmlformats.org/officeDocument/2006/relationships/image" Target="../media/image961.png"/><Relationship Id="rId11" Type="http://schemas.openxmlformats.org/officeDocument/2006/relationships/image" Target="../media/image1012.png"/><Relationship Id="rId5" Type="http://schemas.openxmlformats.org/officeDocument/2006/relationships/image" Target="../media/image952.png"/><Relationship Id="rId10" Type="http://schemas.openxmlformats.org/officeDocument/2006/relationships/image" Target="../media/image1000.png"/><Relationship Id="rId4" Type="http://schemas.openxmlformats.org/officeDocument/2006/relationships/image" Target="../media/image187.png"/><Relationship Id="rId9" Type="http://schemas.openxmlformats.org/officeDocument/2006/relationships/image" Target="../media/image991.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3" Type="http://schemas.openxmlformats.org/officeDocument/2006/relationships/image" Target="../media/image252.png"/><Relationship Id="rId18" Type="http://schemas.openxmlformats.org/officeDocument/2006/relationships/image" Target="../media/image30.png"/><Relationship Id="rId3" Type="http://schemas.openxmlformats.org/officeDocument/2006/relationships/image" Target="../media/image25.png"/><Relationship Id="rId17" Type="http://schemas.openxmlformats.org/officeDocument/2006/relationships/image" Target="../media/image292.png"/><Relationship Id="rId2" Type="http://schemas.openxmlformats.org/officeDocument/2006/relationships/image" Target="../media/image24.png"/><Relationship Id="rId16" Type="http://schemas.openxmlformats.org/officeDocument/2006/relationships/image" Target="../media/image29.png"/><Relationship Id="rId20" Type="http://schemas.openxmlformats.org/officeDocument/2006/relationships/image" Target="../media/image13.png"/><Relationship Id="rId1" Type="http://schemas.openxmlformats.org/officeDocument/2006/relationships/slideLayout" Target="../slideLayouts/slideLayout1.xml"/><Relationship Id="rId15" Type="http://schemas.openxmlformats.org/officeDocument/2006/relationships/image" Target="../media/image28.png"/><Relationship Id="rId19" Type="http://schemas.openxmlformats.org/officeDocument/2006/relationships/image" Target="../media/image31.png"/><Relationship Id="rId4" Type="http://schemas.openxmlformats.org/officeDocument/2006/relationships/image" Target="../media/image26.png"/><Relationship Id="rId1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3.png"/><Relationship Id="rId7" Type="http://schemas.openxmlformats.org/officeDocument/2006/relationships/image" Target="../media/image35.pn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7.png"/><Relationship Id="rId10"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U:\20160506_PSI_Luftbild_0292.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bright="-14000"/>
                    </a14:imgEffect>
                  </a14:imgLayer>
                </a14:imgProps>
              </a:ext>
              <a:ext uri="{28A0092B-C50C-407E-A947-70E740481C1C}">
                <a14:useLocalDpi xmlns:a14="http://schemas.microsoft.com/office/drawing/2010/main" val="0"/>
              </a:ext>
            </a:extLst>
          </a:blip>
          <a:srcRect t="3436" b="7666"/>
          <a:stretch/>
        </p:blipFill>
        <p:spPr bwMode="auto">
          <a:xfrm>
            <a:off x="152401" y="838200"/>
            <a:ext cx="8839200" cy="5486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52401" y="838200"/>
            <a:ext cx="8839200" cy="5486400"/>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781800" y="3229900"/>
            <a:ext cx="838691" cy="584775"/>
          </a:xfrm>
          <a:prstGeom prst="rect">
            <a:avLst/>
          </a:prstGeom>
          <a:solidFill>
            <a:schemeClr val="bg1">
              <a:alpha val="30000"/>
            </a:schemeClr>
          </a:solidFill>
          <a:effectLst>
            <a:softEdge rad="101600"/>
          </a:effectLst>
        </p:spPr>
        <p:txBody>
          <a:bodyPr wrap="none">
            <a:spAutoFit/>
          </a:bodyPr>
          <a:lstStyle/>
          <a:p>
            <a:r>
              <a:rPr lang="en-US" sz="3200" b="1" dirty="0">
                <a:ln w="1905"/>
                <a:solidFill>
                  <a:schemeClr val="accent2"/>
                </a:solidFill>
                <a:effectLst>
                  <a:innerShdw blurRad="69850" dist="43180" dir="5400000">
                    <a:srgbClr val="000000">
                      <a:alpha val="65000"/>
                    </a:srgbClr>
                  </a:innerShdw>
                </a:effectLst>
              </a:rPr>
              <a:t>SLS </a:t>
            </a:r>
          </a:p>
        </p:txBody>
      </p:sp>
      <p:sp>
        <p:nvSpPr>
          <p:cNvPr id="27" name="4-Point Star 26"/>
          <p:cNvSpPr/>
          <p:nvPr/>
        </p:nvSpPr>
        <p:spPr>
          <a:xfrm>
            <a:off x="3200400" y="3477758"/>
            <a:ext cx="685800" cy="638594"/>
          </a:xfrm>
          <a:prstGeom prst="star4">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4-Point Star 27"/>
          <p:cNvSpPr/>
          <p:nvPr/>
        </p:nvSpPr>
        <p:spPr>
          <a:xfrm>
            <a:off x="7364755" y="3611628"/>
            <a:ext cx="685800" cy="638594"/>
          </a:xfrm>
          <a:prstGeom prst="star4">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4-Point Star 28"/>
          <p:cNvSpPr/>
          <p:nvPr/>
        </p:nvSpPr>
        <p:spPr>
          <a:xfrm>
            <a:off x="7010400" y="3937122"/>
            <a:ext cx="685800" cy="638594"/>
          </a:xfrm>
          <a:prstGeom prst="star4">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528707" y="3140836"/>
            <a:ext cx="1724575" cy="584775"/>
          </a:xfrm>
          <a:prstGeom prst="rect">
            <a:avLst/>
          </a:prstGeom>
          <a:solidFill>
            <a:schemeClr val="bg1">
              <a:alpha val="30000"/>
            </a:schemeClr>
          </a:solidFill>
          <a:effectLst>
            <a:softEdge rad="101600"/>
          </a:effectLst>
        </p:spPr>
        <p:txBody>
          <a:bodyPr wrap="none">
            <a:spAutoFit/>
          </a:bodyPr>
          <a:lstStyle/>
          <a:p>
            <a:r>
              <a:rPr lang="en-US" sz="3200" b="1" dirty="0" smtClean="0">
                <a:ln w="1905"/>
                <a:solidFill>
                  <a:schemeClr val="accent2"/>
                </a:solidFill>
                <a:effectLst>
                  <a:innerShdw blurRad="69850" dist="43180" dir="5400000">
                    <a:srgbClr val="000000">
                      <a:alpha val="65000"/>
                    </a:srgbClr>
                  </a:innerShdw>
                </a:effectLst>
              </a:rPr>
              <a:t>SwissFEL</a:t>
            </a:r>
            <a:r>
              <a:rPr lang="en-US" dirty="0"/>
              <a:t> </a:t>
            </a:r>
          </a:p>
        </p:txBody>
      </p:sp>
      <p:sp>
        <p:nvSpPr>
          <p:cNvPr id="34" name="Rectangle 33"/>
          <p:cNvSpPr/>
          <p:nvPr/>
        </p:nvSpPr>
        <p:spPr>
          <a:xfrm>
            <a:off x="4958442" y="5750708"/>
            <a:ext cx="4065728" cy="584775"/>
          </a:xfrm>
          <a:prstGeom prst="rect">
            <a:avLst/>
          </a:prstGeom>
          <a:solidFill>
            <a:schemeClr val="bg1">
              <a:alpha val="30000"/>
            </a:schemeClr>
          </a:solidFill>
          <a:effectLst>
            <a:softEdge rad="101600"/>
          </a:effectLst>
        </p:spPr>
        <p:txBody>
          <a:bodyPr wrap="none">
            <a:spAutoFit/>
          </a:bodyPr>
          <a:lstStyle/>
          <a:p>
            <a:r>
              <a:rPr lang="en-US" sz="3200" b="1" dirty="0">
                <a:ln w="1905"/>
                <a:solidFill>
                  <a:schemeClr val="accent2"/>
                </a:solidFill>
                <a:effectLst>
                  <a:innerShdw blurRad="69850" dist="43180" dir="5400000">
                    <a:srgbClr val="000000">
                      <a:alpha val="65000"/>
                    </a:srgbClr>
                  </a:innerShdw>
                </a:effectLst>
              </a:rPr>
              <a:t>Paul Scherrer Institute</a:t>
            </a:r>
          </a:p>
        </p:txBody>
      </p:sp>
      <p:sp>
        <p:nvSpPr>
          <p:cNvPr id="16" name="4-Point Star 15"/>
          <p:cNvSpPr/>
          <p:nvPr/>
        </p:nvSpPr>
        <p:spPr>
          <a:xfrm>
            <a:off x="7181462" y="4080191"/>
            <a:ext cx="685800" cy="638594"/>
          </a:xfrm>
          <a:prstGeom prst="star4">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52401" y="998379"/>
            <a:ext cx="8839199" cy="1200329"/>
          </a:xfrm>
          <a:prstGeom prst="rect">
            <a:avLst/>
          </a:prstGeom>
          <a:noFill/>
          <a:effectLst>
            <a:outerShdw blurRad="317500" dist="1143000" sx="143000" sy="143000" algn="ctr" rotWithShape="0">
              <a:schemeClr val="bg1">
                <a:alpha val="68000"/>
              </a:schemeClr>
            </a:outerShdw>
          </a:effectLst>
        </p:spPr>
        <p:txBody>
          <a:bodyPr wrap="square" rtlCol="0">
            <a:spAutoFit/>
          </a:bodyPr>
          <a:lstStyle/>
          <a:p>
            <a:pPr algn="ctr"/>
            <a:r>
              <a:rPr lang="en-US" sz="7200" b="1" dirty="0" smtClean="0">
                <a:solidFill>
                  <a:schemeClr val="tx2">
                    <a:lumMod val="75000"/>
                  </a:schemeClr>
                </a:solidFill>
              </a:rPr>
              <a:t>Kickers and Septa</a:t>
            </a:r>
            <a:endParaRPr lang="en-US" sz="7200" b="1" dirty="0">
              <a:solidFill>
                <a:schemeClr val="tx2">
                  <a:lumMod val="75000"/>
                </a:schemeClr>
              </a:solidFill>
            </a:endParaRPr>
          </a:p>
        </p:txBody>
      </p:sp>
      <p:sp>
        <p:nvSpPr>
          <p:cNvPr id="2" name="TextBox 1"/>
          <p:cNvSpPr txBox="1"/>
          <p:nvPr/>
        </p:nvSpPr>
        <p:spPr>
          <a:xfrm>
            <a:off x="2667000" y="2101672"/>
            <a:ext cx="3581400" cy="954107"/>
          </a:xfrm>
          <a:prstGeom prst="rect">
            <a:avLst/>
          </a:prstGeom>
          <a:noFill/>
        </p:spPr>
        <p:txBody>
          <a:bodyPr wrap="square" rtlCol="0">
            <a:spAutoFit/>
          </a:bodyPr>
          <a:lstStyle/>
          <a:p>
            <a:pPr algn="ctr"/>
            <a:r>
              <a:rPr lang="en-US" sz="2800" b="1" dirty="0">
                <a:solidFill>
                  <a:schemeClr val="tx2">
                    <a:lumMod val="75000"/>
                  </a:schemeClr>
                </a:solidFill>
              </a:rPr>
              <a:t>M. Paraliev</a:t>
            </a:r>
          </a:p>
          <a:p>
            <a:r>
              <a:rPr lang="en-US" sz="2800" b="1" dirty="0">
                <a:solidFill>
                  <a:schemeClr val="tx2">
                    <a:lumMod val="75000"/>
                  </a:schemeClr>
                </a:solidFill>
              </a:rPr>
              <a:t>Paul Scherrer </a:t>
            </a:r>
            <a:r>
              <a:rPr lang="en-US" sz="2800" b="1" dirty="0" smtClean="0">
                <a:solidFill>
                  <a:schemeClr val="tx2">
                    <a:lumMod val="75000"/>
                  </a:schemeClr>
                </a:solidFill>
              </a:rPr>
              <a:t>Institute</a:t>
            </a:r>
            <a:endParaRPr lang="en-US" sz="2800" b="1" dirty="0">
              <a:solidFill>
                <a:schemeClr val="tx2">
                  <a:lumMod val="75000"/>
                </a:schemeClr>
              </a:solidFill>
            </a:endParaRPr>
          </a:p>
        </p:txBody>
      </p:sp>
      <p:sp>
        <p:nvSpPr>
          <p:cNvPr id="15" name="Rectangle 14"/>
          <p:cNvSpPr/>
          <p:nvPr/>
        </p:nvSpPr>
        <p:spPr>
          <a:xfrm>
            <a:off x="7686869" y="4491737"/>
            <a:ext cx="1084977" cy="584775"/>
          </a:xfrm>
          <a:prstGeom prst="rect">
            <a:avLst/>
          </a:prstGeom>
          <a:solidFill>
            <a:schemeClr val="bg1">
              <a:alpha val="30000"/>
            </a:schemeClr>
          </a:solidFill>
          <a:effectLst>
            <a:softEdge rad="101600"/>
          </a:effectLst>
        </p:spPr>
        <p:txBody>
          <a:bodyPr wrap="none">
            <a:spAutoFit/>
          </a:bodyPr>
          <a:lstStyle/>
          <a:p>
            <a:r>
              <a:rPr lang="en-US" sz="3200" b="1" dirty="0">
                <a:ln w="1905"/>
                <a:solidFill>
                  <a:schemeClr val="accent2"/>
                </a:solidFill>
                <a:effectLst>
                  <a:innerShdw blurRad="69850" dist="43180" dir="5400000">
                    <a:srgbClr val="000000">
                      <a:alpha val="65000"/>
                    </a:srgbClr>
                  </a:innerShdw>
                </a:effectLst>
              </a:rPr>
              <a:t>HIPA </a:t>
            </a:r>
          </a:p>
        </p:txBody>
      </p:sp>
      <p:sp>
        <p:nvSpPr>
          <p:cNvPr id="17" name="Rectangle 16"/>
          <p:cNvSpPr/>
          <p:nvPr/>
        </p:nvSpPr>
        <p:spPr>
          <a:xfrm>
            <a:off x="5212830" y="4339932"/>
            <a:ext cx="1931106" cy="584775"/>
          </a:xfrm>
          <a:prstGeom prst="rect">
            <a:avLst/>
          </a:prstGeom>
          <a:solidFill>
            <a:schemeClr val="bg1">
              <a:alpha val="30000"/>
            </a:schemeClr>
          </a:solidFill>
          <a:effectLst>
            <a:softEdge rad="101600"/>
          </a:effectLst>
        </p:spPr>
        <p:txBody>
          <a:bodyPr wrap="none">
            <a:spAutoFit/>
          </a:bodyPr>
          <a:lstStyle/>
          <a:p>
            <a:r>
              <a:rPr lang="en-US" sz="3200" b="1" dirty="0">
                <a:ln w="1905"/>
                <a:solidFill>
                  <a:schemeClr val="accent2"/>
                </a:solidFill>
                <a:effectLst>
                  <a:innerShdw blurRad="69850" dist="43180" dir="5400000">
                    <a:srgbClr val="000000">
                      <a:alpha val="65000"/>
                    </a:srgbClr>
                  </a:innerShdw>
                </a:effectLst>
              </a:rPr>
              <a:t>PROSCAN </a:t>
            </a:r>
          </a:p>
        </p:txBody>
      </p:sp>
      <p:sp>
        <p:nvSpPr>
          <p:cNvPr id="18" name="Rectangle 17"/>
          <p:cNvSpPr/>
          <p:nvPr/>
        </p:nvSpPr>
        <p:spPr>
          <a:xfrm>
            <a:off x="7402232" y="5574722"/>
            <a:ext cx="1454244" cy="338554"/>
          </a:xfrm>
          <a:prstGeom prst="rect">
            <a:avLst/>
          </a:prstGeom>
          <a:solidFill>
            <a:schemeClr val="bg1">
              <a:alpha val="30000"/>
            </a:schemeClr>
          </a:solidFill>
          <a:effectLst>
            <a:softEdge rad="101600"/>
          </a:effectLst>
        </p:spPr>
        <p:txBody>
          <a:bodyPr wrap="none">
            <a:spAutoFit/>
          </a:bodyPr>
          <a:lstStyle/>
          <a:p>
            <a:r>
              <a:rPr lang="en-US" sz="1600" b="1" dirty="0">
                <a:ln w="1905"/>
                <a:solidFill>
                  <a:schemeClr val="accent2"/>
                </a:solidFill>
                <a:effectLst>
                  <a:innerShdw blurRad="69850" dist="43180" dir="5400000">
                    <a:srgbClr val="000000">
                      <a:alpha val="65000"/>
                    </a:srgbClr>
                  </a:innerShdw>
                </a:effectLst>
              </a:rPr>
              <a:t>Accelerators at</a:t>
            </a:r>
          </a:p>
        </p:txBody>
      </p:sp>
    </p:spTree>
    <p:extLst>
      <p:ext uri="{BB962C8B-B14F-4D97-AF65-F5344CB8AC3E}">
        <p14:creationId xmlns:p14="http://schemas.microsoft.com/office/powerpoint/2010/main" val="980536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duotone>
              <a:schemeClr val="accent3">
                <a:shade val="45000"/>
                <a:satMod val="135000"/>
              </a:schemeClr>
              <a:prstClr val="white"/>
            </a:duotone>
            <a:extLst>
              <a:ext uri="{BEBA8EAE-BF5A-486C-A8C5-ECC9F3942E4B}">
                <a14:imgProps xmlns:a14="http://schemas.microsoft.com/office/drawing/2010/main">
                  <a14:imgLayer r:embed="rId3">
                    <a14:imgEffect>
                      <a14:artisticPencilSketch trans="21000" pressure="17"/>
                    </a14:imgEffect>
                    <a14:imgEffect>
                      <a14:brightnessContrast bright="59000" contrast="-45000"/>
                    </a14:imgEffect>
                  </a14:imgLayer>
                </a14:imgProps>
              </a:ext>
              <a:ext uri="{28A0092B-C50C-407E-A947-70E740481C1C}">
                <a14:useLocalDpi xmlns:a14="http://schemas.microsoft.com/office/drawing/2010/main" val="0"/>
              </a:ext>
            </a:extLst>
          </a:blip>
          <a:srcRect t="18330" r="8309" b="10331"/>
          <a:stretch/>
        </p:blipFill>
        <p:spPr bwMode="auto">
          <a:xfrm>
            <a:off x="381000" y="838200"/>
            <a:ext cx="8458200" cy="5724000"/>
          </a:xfrm>
          <a:prstGeom prst="rect">
            <a:avLst/>
          </a:prstGeom>
          <a:ln>
            <a:noFill/>
          </a:ln>
          <a:effectLst>
            <a:softEdge rad="2921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90600" y="2000071"/>
            <a:ext cx="6934200" cy="1323439"/>
          </a:xfrm>
          <a:prstGeom prst="rect">
            <a:avLst/>
          </a:prstGeom>
          <a:noFill/>
          <a:effectLst>
            <a:glow rad="228600">
              <a:schemeClr val="accent3">
                <a:alpha val="40000"/>
              </a:schemeClr>
            </a:glow>
            <a:outerShdw blurRad="317500" dist="1143000" sx="143000" sy="143000" algn="ctr" rotWithShape="0">
              <a:schemeClr val="bg1">
                <a:alpha val="68000"/>
              </a:schemeClr>
            </a:outerShdw>
          </a:effectLst>
        </p:spPr>
        <p:txBody>
          <a:bodyPr wrap="square" rtlCol="0">
            <a:spAutoFit/>
          </a:bodyPr>
          <a:lstStyle/>
          <a:p>
            <a:pPr algn="ctr"/>
            <a:r>
              <a:rPr lang="en-US" sz="8000" b="1" dirty="0" smtClean="0">
                <a:solidFill>
                  <a:schemeClr val="tx2">
                    <a:lumMod val="75000"/>
                  </a:schemeClr>
                </a:solidFill>
                <a:effectLst>
                  <a:glow rad="825500">
                    <a:schemeClr val="bg1">
                      <a:alpha val="51000"/>
                    </a:schemeClr>
                  </a:glow>
                </a:effectLst>
              </a:rPr>
              <a:t>Kickers</a:t>
            </a:r>
            <a:endParaRPr lang="en-US" sz="8000" b="1" dirty="0">
              <a:solidFill>
                <a:schemeClr val="tx2">
                  <a:lumMod val="75000"/>
                </a:schemeClr>
              </a:solidFill>
              <a:effectLst>
                <a:glow rad="825500">
                  <a:schemeClr val="bg1">
                    <a:alpha val="51000"/>
                  </a:schemeClr>
                </a:glow>
              </a:effectLst>
            </a:endParaRPr>
          </a:p>
        </p:txBody>
      </p:sp>
    </p:spTree>
    <p:extLst>
      <p:ext uri="{BB962C8B-B14F-4D97-AF65-F5344CB8AC3E}">
        <p14:creationId xmlns:p14="http://schemas.microsoft.com/office/powerpoint/2010/main" val="1110913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81"/>
          <p:cNvSpPr txBox="1"/>
          <p:nvPr/>
        </p:nvSpPr>
        <p:spPr>
          <a:xfrm>
            <a:off x="7934698" y="3916785"/>
            <a:ext cx="1051277" cy="276999"/>
          </a:xfrm>
          <a:prstGeom prst="rect">
            <a:avLst/>
          </a:prstGeom>
          <a:noFill/>
        </p:spPr>
        <p:txBody>
          <a:bodyPr wrap="square" rtlCol="0">
            <a:spAutoFit/>
          </a:bodyPr>
          <a:lstStyle/>
          <a:p>
            <a:pPr algn="ctr">
              <a:spcAft>
                <a:spcPts val="800"/>
              </a:spcAft>
            </a:pPr>
            <a:r>
              <a:rPr lang="en-US" sz="1200" dirty="0" smtClean="0"/>
              <a:t>Septum wall</a:t>
            </a:r>
          </a:p>
        </p:txBody>
      </p:sp>
      <p:cxnSp>
        <p:nvCxnSpPr>
          <p:cNvPr id="83" name="Straight Arrow Connector 82"/>
          <p:cNvCxnSpPr/>
          <p:nvPr/>
        </p:nvCxnSpPr>
        <p:spPr>
          <a:xfrm flipH="1">
            <a:off x="7700508" y="4128943"/>
            <a:ext cx="329916" cy="4051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27884" y="3586253"/>
            <a:ext cx="2145600" cy="850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7" name="Straight Connector 76"/>
          <p:cNvCxnSpPr/>
          <p:nvPr/>
        </p:nvCxnSpPr>
        <p:spPr>
          <a:xfrm>
            <a:off x="3992529" y="5419696"/>
            <a:ext cx="120452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rot="1983939" flipH="1">
            <a:off x="1544370" y="4417469"/>
            <a:ext cx="1077023" cy="450312"/>
          </a:xfrm>
          <a:prstGeom prst="rect">
            <a:avLst/>
          </a:prstGeom>
          <a:solidFill>
            <a:srgbClr val="FFFF00">
              <a:alpha val="11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rot="19625574">
            <a:off x="6516452" y="4434811"/>
            <a:ext cx="1078666" cy="432096"/>
          </a:xfrm>
          <a:prstGeom prst="rect">
            <a:avLst/>
          </a:prstGeom>
          <a:solidFill>
            <a:srgbClr val="FFFF00">
              <a:alpha val="11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4069864" y="5143324"/>
            <a:ext cx="1078200" cy="451898"/>
          </a:xfrm>
          <a:prstGeom prst="rect">
            <a:avLst/>
          </a:prstGeom>
          <a:solidFill>
            <a:srgbClr val="FFFF00">
              <a:alpha val="11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94043" y="3851944"/>
            <a:ext cx="1051277" cy="276999"/>
          </a:xfrm>
          <a:prstGeom prst="rect">
            <a:avLst/>
          </a:prstGeom>
          <a:noFill/>
        </p:spPr>
        <p:txBody>
          <a:bodyPr wrap="square" rtlCol="0">
            <a:spAutoFit/>
          </a:bodyPr>
          <a:lstStyle/>
          <a:p>
            <a:pPr algn="ctr">
              <a:spcAft>
                <a:spcPts val="800"/>
              </a:spcAft>
            </a:pPr>
            <a:r>
              <a:rPr lang="en-US" sz="1200" dirty="0" smtClean="0"/>
              <a:t>Septum wall</a:t>
            </a:r>
          </a:p>
        </p:txBody>
      </p:sp>
      <p:cxnSp>
        <p:nvCxnSpPr>
          <p:cNvPr id="76" name="Straight Arrow Connector 75"/>
          <p:cNvCxnSpPr/>
          <p:nvPr/>
        </p:nvCxnSpPr>
        <p:spPr>
          <a:xfrm>
            <a:off x="1043609" y="4049298"/>
            <a:ext cx="374646" cy="437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8136396" y="4401108"/>
            <a:ext cx="455538" cy="820083"/>
          </a:xfrm>
          <a:prstGeom prst="rect">
            <a:avLst/>
          </a:prstGeom>
          <a:pattFill prst="ltUpDiag">
            <a:fgClr>
              <a:schemeClr val="accent1"/>
            </a:fgClr>
            <a:bgClr>
              <a:schemeClr val="bg1"/>
            </a:bgClr>
          </a:patt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p:cNvCxnSpPr/>
          <p:nvPr/>
        </p:nvCxnSpPr>
        <p:spPr>
          <a:xfrm>
            <a:off x="8136396" y="5221192"/>
            <a:ext cx="455538" cy="0"/>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7" name="Straight Connector 66"/>
          <p:cNvCxnSpPr/>
          <p:nvPr/>
        </p:nvCxnSpPr>
        <p:spPr>
          <a:xfrm flipV="1">
            <a:off x="8136396" y="4401109"/>
            <a:ext cx="0" cy="820083"/>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8" name="Straight Connector 67"/>
          <p:cNvCxnSpPr/>
          <p:nvPr/>
        </p:nvCxnSpPr>
        <p:spPr>
          <a:xfrm flipH="1" flipV="1">
            <a:off x="8136396" y="4401108"/>
            <a:ext cx="455538" cy="1"/>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69" name="TextBox 68"/>
          <p:cNvSpPr txBox="1"/>
          <p:nvPr/>
        </p:nvSpPr>
        <p:spPr>
          <a:xfrm rot="16200000">
            <a:off x="7863527" y="4690236"/>
            <a:ext cx="886033" cy="307777"/>
          </a:xfrm>
          <a:prstGeom prst="rect">
            <a:avLst/>
          </a:prstGeom>
          <a:noFill/>
        </p:spPr>
        <p:txBody>
          <a:bodyPr wrap="square" rtlCol="0">
            <a:spAutoFit/>
          </a:bodyPr>
          <a:lstStyle/>
          <a:p>
            <a:pPr algn="ctr"/>
            <a:r>
              <a:rPr lang="en-US" sz="1400" dirty="0" smtClean="0"/>
              <a:t>Obstacle</a:t>
            </a:r>
          </a:p>
        </p:txBody>
      </p:sp>
      <p:sp>
        <p:nvSpPr>
          <p:cNvPr id="70" name="Rectangle 69"/>
          <p:cNvSpPr/>
          <p:nvPr/>
        </p:nvSpPr>
        <p:spPr>
          <a:xfrm>
            <a:off x="575556" y="4401107"/>
            <a:ext cx="455538" cy="820083"/>
          </a:xfrm>
          <a:prstGeom prst="rect">
            <a:avLst/>
          </a:prstGeom>
          <a:pattFill prst="ltUpDiag">
            <a:fgClr>
              <a:schemeClr val="accent1"/>
            </a:fgClr>
            <a:bgClr>
              <a:schemeClr val="bg1"/>
            </a:bgClr>
          </a:patt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rot="16200000">
            <a:off x="374695" y="4654232"/>
            <a:ext cx="886033" cy="307777"/>
          </a:xfrm>
          <a:prstGeom prst="rect">
            <a:avLst/>
          </a:prstGeom>
          <a:noFill/>
        </p:spPr>
        <p:txBody>
          <a:bodyPr wrap="square" rtlCol="0">
            <a:spAutoFit/>
          </a:bodyPr>
          <a:lstStyle/>
          <a:p>
            <a:pPr algn="ctr"/>
            <a:r>
              <a:rPr lang="en-US" sz="1400" dirty="0" smtClean="0"/>
              <a:t>Obstacle</a:t>
            </a:r>
          </a:p>
        </p:txBody>
      </p:sp>
      <p:cxnSp>
        <p:nvCxnSpPr>
          <p:cNvPr id="72" name="Straight Connector 71"/>
          <p:cNvCxnSpPr/>
          <p:nvPr/>
        </p:nvCxnSpPr>
        <p:spPr>
          <a:xfrm>
            <a:off x="575556" y="5221193"/>
            <a:ext cx="455538" cy="0"/>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3" name="Straight Connector 72"/>
          <p:cNvCxnSpPr/>
          <p:nvPr/>
        </p:nvCxnSpPr>
        <p:spPr>
          <a:xfrm flipV="1">
            <a:off x="1032552" y="4401106"/>
            <a:ext cx="0" cy="820083"/>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p:cNvCxnSpPr/>
          <p:nvPr/>
        </p:nvCxnSpPr>
        <p:spPr>
          <a:xfrm flipH="1">
            <a:off x="575556" y="4401110"/>
            <a:ext cx="456996" cy="0"/>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flipV="1">
            <a:off x="5196298" y="4903268"/>
            <a:ext cx="1357356" cy="363443"/>
          </a:xfrm>
          <a:prstGeom prst="line">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92529" y="5419696"/>
            <a:ext cx="120452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163" name="Group 162"/>
          <p:cNvGrpSpPr/>
          <p:nvPr/>
        </p:nvGrpSpPr>
        <p:grpSpPr>
          <a:xfrm>
            <a:off x="863588" y="656692"/>
            <a:ext cx="7344816" cy="5190558"/>
            <a:chOff x="863588" y="758722"/>
            <a:chExt cx="7344816" cy="5190558"/>
          </a:xfrm>
        </p:grpSpPr>
        <p:grpSp>
          <p:nvGrpSpPr>
            <p:cNvPr id="15" name="Group 14"/>
            <p:cNvGrpSpPr/>
            <p:nvPr/>
          </p:nvGrpSpPr>
          <p:grpSpPr>
            <a:xfrm rot="19625574">
              <a:off x="6417902" y="4116581"/>
              <a:ext cx="1080000" cy="965060"/>
              <a:chOff x="5270972" y="4774987"/>
              <a:chExt cx="1204529" cy="965060"/>
            </a:xfrm>
          </p:grpSpPr>
          <p:sp>
            <p:nvSpPr>
              <p:cNvPr id="20" name="Rectangle 19"/>
              <p:cNvSpPr/>
              <p:nvPr/>
            </p:nvSpPr>
            <p:spPr>
              <a:xfrm>
                <a:off x="5270973" y="4774987"/>
                <a:ext cx="1204528" cy="43204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270972" y="5652616"/>
                <a:ext cx="1204528" cy="87431"/>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rot="1983939" flipH="1">
              <a:off x="1639647" y="4117107"/>
              <a:ext cx="1080000" cy="965060"/>
              <a:chOff x="5270972" y="4774987"/>
              <a:chExt cx="1204529" cy="965060"/>
            </a:xfrm>
          </p:grpSpPr>
          <p:sp>
            <p:nvSpPr>
              <p:cNvPr id="26" name="Rectangle 25"/>
              <p:cNvSpPr/>
              <p:nvPr/>
            </p:nvSpPr>
            <p:spPr>
              <a:xfrm>
                <a:off x="5270973" y="4774987"/>
                <a:ext cx="1204528" cy="43204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270972" y="5652616"/>
                <a:ext cx="1204528" cy="87431"/>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4068064" y="4995174"/>
              <a:ext cx="1080000" cy="954106"/>
              <a:chOff x="3992529" y="4959170"/>
              <a:chExt cx="1204528" cy="954106"/>
            </a:xfrm>
          </p:grpSpPr>
          <p:sp>
            <p:nvSpPr>
              <p:cNvPr id="30" name="Rectangle 29"/>
              <p:cNvSpPr/>
              <p:nvPr/>
            </p:nvSpPr>
            <p:spPr>
              <a:xfrm>
                <a:off x="3992529" y="4959170"/>
                <a:ext cx="1204528" cy="25202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992529" y="5661248"/>
                <a:ext cx="1204528" cy="25202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4" name="Group 123"/>
            <p:cNvGrpSpPr/>
            <p:nvPr/>
          </p:nvGrpSpPr>
          <p:grpSpPr>
            <a:xfrm>
              <a:off x="1001304" y="758722"/>
              <a:ext cx="7207100" cy="4763007"/>
              <a:chOff x="1001304" y="758722"/>
              <a:chExt cx="7207100" cy="4763007"/>
            </a:xfrm>
          </p:grpSpPr>
          <p:cxnSp>
            <p:nvCxnSpPr>
              <p:cNvPr id="23" name="Straight Connector 22"/>
              <p:cNvCxnSpPr>
                <a:stCxn id="53" idx="2"/>
                <a:endCxn id="84" idx="2"/>
              </p:cNvCxnSpPr>
              <p:nvPr/>
            </p:nvCxnSpPr>
            <p:spPr>
              <a:xfrm flipH="1" flipV="1">
                <a:off x="2607092" y="4994720"/>
                <a:ext cx="1425713" cy="376648"/>
              </a:xfrm>
              <a:prstGeom prst="line">
                <a:avLst/>
              </a:prstGeom>
              <a:ln w="15875">
                <a:solidFill>
                  <a:srgbClr val="00EA2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84" idx="0"/>
              </p:cNvCxnSpPr>
              <p:nvPr/>
            </p:nvCxnSpPr>
            <p:spPr>
              <a:xfrm flipH="1" flipV="1">
                <a:off x="1145320" y="3859693"/>
                <a:ext cx="487725" cy="541909"/>
              </a:xfrm>
              <a:prstGeom prst="line">
                <a:avLst/>
              </a:prstGeom>
              <a:ln w="15875">
                <a:solidFill>
                  <a:srgbClr val="00EA2D"/>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5197739" y="5521728"/>
                <a:ext cx="3010665" cy="1"/>
              </a:xfrm>
              <a:prstGeom prst="line">
                <a:avLst/>
              </a:prstGeom>
              <a:ln w="15875">
                <a:solidFill>
                  <a:srgbClr val="00EA2D"/>
                </a:solidFill>
                <a:tailEnd type="arrow"/>
              </a:ln>
            </p:spPr>
            <p:style>
              <a:lnRef idx="1">
                <a:schemeClr val="accent1"/>
              </a:lnRef>
              <a:fillRef idx="0">
                <a:schemeClr val="accent1"/>
              </a:fillRef>
              <a:effectRef idx="0">
                <a:schemeClr val="accent1"/>
              </a:effectRef>
              <a:fontRef idx="minor">
                <a:schemeClr val="tx1"/>
              </a:fontRef>
            </p:style>
          </p:cxnSp>
          <p:sp>
            <p:nvSpPr>
              <p:cNvPr id="53" name="Arc 52"/>
              <p:cNvSpPr/>
              <p:nvPr/>
            </p:nvSpPr>
            <p:spPr>
              <a:xfrm>
                <a:off x="2639751" y="2780926"/>
                <a:ext cx="5115975" cy="2740800"/>
              </a:xfrm>
              <a:prstGeom prst="arc">
                <a:avLst>
                  <a:gd name="adj1" fmla="val 5389008"/>
                  <a:gd name="adj2" fmla="val 8020579"/>
                </a:avLst>
              </a:prstGeom>
              <a:ln w="15875">
                <a:solidFill>
                  <a:srgbClr val="00EA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Arc 83"/>
              <p:cNvSpPr/>
              <p:nvPr/>
            </p:nvSpPr>
            <p:spPr>
              <a:xfrm flipH="1">
                <a:off x="1043608" y="758722"/>
                <a:ext cx="4320000" cy="4320000"/>
              </a:xfrm>
              <a:prstGeom prst="arc">
                <a:avLst>
                  <a:gd name="adj1" fmla="val 2601308"/>
                  <a:gd name="adj2" fmla="val 4438114"/>
                </a:avLst>
              </a:prstGeom>
              <a:ln w="15875">
                <a:solidFill>
                  <a:srgbClr val="00EA2D"/>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3" name="Straight Connector 92"/>
              <p:cNvCxnSpPr/>
              <p:nvPr/>
            </p:nvCxnSpPr>
            <p:spPr>
              <a:xfrm>
                <a:off x="1001304" y="3715677"/>
                <a:ext cx="146475" cy="144016"/>
              </a:xfrm>
              <a:prstGeom prst="line">
                <a:avLst/>
              </a:prstGeom>
              <a:ln w="15875">
                <a:solidFill>
                  <a:srgbClr val="00EA2D"/>
                </a:solidFill>
                <a:tailEnd type="arrow"/>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p:nvGrpSpPr>
          <p:grpSpPr>
            <a:xfrm>
              <a:off x="863588" y="774327"/>
              <a:ext cx="7344816" cy="4747403"/>
              <a:chOff x="863588" y="774327"/>
              <a:chExt cx="7344816" cy="4747403"/>
            </a:xfrm>
          </p:grpSpPr>
          <p:cxnSp>
            <p:nvCxnSpPr>
              <p:cNvPr id="14" name="Straight Connector 13"/>
              <p:cNvCxnSpPr/>
              <p:nvPr/>
            </p:nvCxnSpPr>
            <p:spPr>
              <a:xfrm flipV="1">
                <a:off x="7513278" y="3702732"/>
                <a:ext cx="695126" cy="708498"/>
              </a:xfrm>
              <a:prstGeom prst="line">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51" idx="2"/>
              </p:cNvCxnSpPr>
              <p:nvPr/>
            </p:nvCxnSpPr>
            <p:spPr>
              <a:xfrm flipV="1">
                <a:off x="1259632" y="5521728"/>
                <a:ext cx="2764071" cy="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1" name="Arc 50"/>
              <p:cNvSpPr/>
              <p:nvPr/>
            </p:nvSpPr>
            <p:spPr>
              <a:xfrm>
                <a:off x="1463833" y="2780928"/>
                <a:ext cx="5115975" cy="2740800"/>
              </a:xfrm>
              <a:prstGeom prst="arc">
                <a:avLst>
                  <a:gd name="adj1" fmla="val 2761702"/>
                  <a:gd name="adj2" fmla="val 5395277"/>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Arc 63"/>
              <p:cNvSpPr/>
              <p:nvPr/>
            </p:nvSpPr>
            <p:spPr>
              <a:xfrm>
                <a:off x="3779912" y="774327"/>
                <a:ext cx="4320000" cy="4320000"/>
              </a:xfrm>
              <a:prstGeom prst="arc">
                <a:avLst>
                  <a:gd name="adj1" fmla="val 2594804"/>
                  <a:gd name="adj2" fmla="val 4409553"/>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1" name="Straight Connector 110"/>
              <p:cNvCxnSpPr/>
              <p:nvPr/>
            </p:nvCxnSpPr>
            <p:spPr>
              <a:xfrm>
                <a:off x="863588" y="5521730"/>
                <a:ext cx="396044" cy="0"/>
              </a:xfrm>
              <a:prstGeom prst="line">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6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4228" y="5497687"/>
            <a:ext cx="2152559" cy="853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189" y="5505915"/>
            <a:ext cx="2152559" cy="845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12145" y="2896277"/>
            <a:ext cx="2144331" cy="845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5516" y="2902314"/>
            <a:ext cx="2144332" cy="85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27884" y="2780928"/>
            <a:ext cx="2145600" cy="850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6" name="Straight Connector 175"/>
          <p:cNvCxnSpPr/>
          <p:nvPr/>
        </p:nvCxnSpPr>
        <p:spPr>
          <a:xfrm>
            <a:off x="4521356" y="2824380"/>
            <a:ext cx="0" cy="144895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4773384" y="2824380"/>
            <a:ext cx="0" cy="144895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rot="1976597">
            <a:off x="1696021" y="4007259"/>
            <a:ext cx="1269398" cy="523220"/>
          </a:xfrm>
          <a:prstGeom prst="rect">
            <a:avLst/>
          </a:prstGeom>
          <a:noFill/>
        </p:spPr>
        <p:txBody>
          <a:bodyPr wrap="square" rtlCol="0">
            <a:spAutoFit/>
          </a:bodyPr>
          <a:lstStyle/>
          <a:p>
            <a:pPr algn="ctr">
              <a:spcAft>
                <a:spcPts val="800"/>
              </a:spcAft>
            </a:pPr>
            <a:r>
              <a:rPr lang="en-US" sz="1400" dirty="0" smtClean="0"/>
              <a:t>Injection septum</a:t>
            </a:r>
          </a:p>
        </p:txBody>
      </p:sp>
      <p:sp>
        <p:nvSpPr>
          <p:cNvPr id="188" name="TextBox 187"/>
          <p:cNvSpPr txBox="1"/>
          <p:nvPr/>
        </p:nvSpPr>
        <p:spPr>
          <a:xfrm>
            <a:off x="749542" y="2725179"/>
            <a:ext cx="1076279" cy="307777"/>
          </a:xfrm>
          <a:prstGeom prst="rect">
            <a:avLst/>
          </a:prstGeom>
          <a:noFill/>
        </p:spPr>
        <p:txBody>
          <a:bodyPr wrap="square" rtlCol="0">
            <a:spAutoFit/>
          </a:bodyPr>
          <a:lstStyle/>
          <a:p>
            <a:pPr algn="ctr">
              <a:spcAft>
                <a:spcPts val="800"/>
              </a:spcAft>
            </a:pPr>
            <a:r>
              <a:rPr lang="en-US" sz="1400" dirty="0" smtClean="0"/>
              <a:t>New bunch</a:t>
            </a:r>
          </a:p>
        </p:txBody>
      </p:sp>
      <p:sp>
        <p:nvSpPr>
          <p:cNvPr id="189" name="TextBox 188"/>
          <p:cNvSpPr txBox="1"/>
          <p:nvPr/>
        </p:nvSpPr>
        <p:spPr>
          <a:xfrm>
            <a:off x="7218851" y="2725179"/>
            <a:ext cx="1385597" cy="307777"/>
          </a:xfrm>
          <a:prstGeom prst="rect">
            <a:avLst/>
          </a:prstGeom>
          <a:noFill/>
        </p:spPr>
        <p:txBody>
          <a:bodyPr wrap="square" rtlCol="0">
            <a:spAutoFit/>
          </a:bodyPr>
          <a:lstStyle/>
          <a:p>
            <a:pPr algn="ctr">
              <a:spcAft>
                <a:spcPts val="800"/>
              </a:spcAft>
            </a:pPr>
            <a:r>
              <a:rPr lang="en-US" sz="1400" dirty="0" smtClean="0"/>
              <a:t>Replaced bunch</a:t>
            </a:r>
          </a:p>
        </p:txBody>
      </p:sp>
      <p:sp>
        <p:nvSpPr>
          <p:cNvPr id="190" name="TextBox 189"/>
          <p:cNvSpPr txBox="1"/>
          <p:nvPr/>
        </p:nvSpPr>
        <p:spPr>
          <a:xfrm>
            <a:off x="4062544" y="4865269"/>
            <a:ext cx="1076279" cy="307777"/>
          </a:xfrm>
          <a:prstGeom prst="rect">
            <a:avLst/>
          </a:prstGeom>
          <a:noFill/>
        </p:spPr>
        <p:txBody>
          <a:bodyPr wrap="square" rtlCol="0">
            <a:spAutoFit/>
          </a:bodyPr>
          <a:lstStyle/>
          <a:p>
            <a:pPr algn="ctr">
              <a:spcAft>
                <a:spcPts val="800"/>
              </a:spcAft>
            </a:pPr>
            <a:r>
              <a:rPr lang="en-US" sz="1400" dirty="0" smtClean="0"/>
              <a:t>Kicker</a:t>
            </a:r>
          </a:p>
        </p:txBody>
      </p:sp>
      <p:sp>
        <p:nvSpPr>
          <p:cNvPr id="194" name="TextBox 193"/>
          <p:cNvSpPr txBox="1"/>
          <p:nvPr/>
        </p:nvSpPr>
        <p:spPr>
          <a:xfrm>
            <a:off x="35496" y="6165304"/>
            <a:ext cx="2669821" cy="307777"/>
          </a:xfrm>
          <a:prstGeom prst="rect">
            <a:avLst/>
          </a:prstGeom>
          <a:noFill/>
        </p:spPr>
        <p:txBody>
          <a:bodyPr wrap="square" rtlCol="0">
            <a:spAutoFit/>
          </a:bodyPr>
          <a:lstStyle/>
          <a:p>
            <a:pPr algn="ctr">
              <a:spcAft>
                <a:spcPts val="800"/>
              </a:spcAft>
            </a:pPr>
            <a:r>
              <a:rPr lang="en-US" sz="1400" dirty="0" smtClean="0"/>
              <a:t>Circulating beam before swap-out</a:t>
            </a:r>
          </a:p>
        </p:txBody>
      </p:sp>
      <p:sp>
        <p:nvSpPr>
          <p:cNvPr id="195" name="TextBox 194"/>
          <p:cNvSpPr txBox="1"/>
          <p:nvPr/>
        </p:nvSpPr>
        <p:spPr>
          <a:xfrm>
            <a:off x="6402679" y="6165304"/>
            <a:ext cx="2669821" cy="307777"/>
          </a:xfrm>
          <a:prstGeom prst="rect">
            <a:avLst/>
          </a:prstGeom>
          <a:noFill/>
        </p:spPr>
        <p:txBody>
          <a:bodyPr wrap="square" rtlCol="0">
            <a:spAutoFit/>
          </a:bodyPr>
          <a:lstStyle/>
          <a:p>
            <a:pPr algn="ctr">
              <a:spcAft>
                <a:spcPts val="800"/>
              </a:spcAft>
            </a:pPr>
            <a:r>
              <a:rPr lang="en-US" sz="1400" dirty="0" smtClean="0"/>
              <a:t>Circulating beam after swap-out</a:t>
            </a:r>
          </a:p>
        </p:txBody>
      </p:sp>
      <p:sp>
        <p:nvSpPr>
          <p:cNvPr id="196" name="TextBox 195"/>
          <p:cNvSpPr txBox="1"/>
          <p:nvPr/>
        </p:nvSpPr>
        <p:spPr>
          <a:xfrm rot="19624183">
            <a:off x="6262605" y="4011663"/>
            <a:ext cx="1076968" cy="523220"/>
          </a:xfrm>
          <a:prstGeom prst="rect">
            <a:avLst/>
          </a:prstGeom>
          <a:noFill/>
        </p:spPr>
        <p:txBody>
          <a:bodyPr wrap="square" rtlCol="0">
            <a:spAutoFit/>
          </a:bodyPr>
          <a:lstStyle/>
          <a:p>
            <a:pPr algn="ctr"/>
            <a:r>
              <a:rPr lang="en-US" sz="1400" dirty="0" smtClean="0"/>
              <a:t>Extraction septum</a:t>
            </a:r>
          </a:p>
        </p:txBody>
      </p:sp>
      <p:sp>
        <p:nvSpPr>
          <p:cNvPr id="197" name="TextBox 196"/>
          <p:cNvSpPr txBox="1"/>
          <p:nvPr/>
        </p:nvSpPr>
        <p:spPr>
          <a:xfrm>
            <a:off x="3531725" y="3292876"/>
            <a:ext cx="1076279" cy="276999"/>
          </a:xfrm>
          <a:prstGeom prst="rect">
            <a:avLst/>
          </a:prstGeom>
          <a:noFill/>
        </p:spPr>
        <p:txBody>
          <a:bodyPr wrap="square" rtlCol="0">
            <a:spAutoFit/>
          </a:bodyPr>
          <a:lstStyle/>
          <a:p>
            <a:pPr>
              <a:spcAft>
                <a:spcPts val="800"/>
              </a:spcAft>
            </a:pPr>
            <a:r>
              <a:rPr lang="en-US" sz="1200" dirty="0" smtClean="0"/>
              <a:t>Kicker</a:t>
            </a:r>
            <a:r>
              <a:rPr lang="en-US" sz="1100" dirty="0" smtClean="0"/>
              <a:t> </a:t>
            </a:r>
            <a:r>
              <a:rPr lang="en-US" sz="1200" dirty="0" smtClean="0"/>
              <a:t>field</a:t>
            </a:r>
            <a:endParaRPr lang="en-US" sz="1100" dirty="0" smtClean="0"/>
          </a:p>
        </p:txBody>
      </p:sp>
      <p:sp>
        <p:nvSpPr>
          <p:cNvPr id="198" name="TextBox 197"/>
          <p:cNvSpPr txBox="1"/>
          <p:nvPr/>
        </p:nvSpPr>
        <p:spPr>
          <a:xfrm>
            <a:off x="3542655" y="4084964"/>
            <a:ext cx="921333" cy="276999"/>
          </a:xfrm>
          <a:prstGeom prst="rect">
            <a:avLst/>
          </a:prstGeom>
          <a:noFill/>
        </p:spPr>
        <p:txBody>
          <a:bodyPr wrap="square" rtlCol="0">
            <a:spAutoFit/>
          </a:bodyPr>
          <a:lstStyle/>
          <a:p>
            <a:pPr>
              <a:spcAft>
                <a:spcPts val="800"/>
              </a:spcAft>
            </a:pPr>
            <a:r>
              <a:rPr lang="en-US" sz="1200" dirty="0" smtClean="0"/>
              <a:t>Bunches</a:t>
            </a:r>
          </a:p>
        </p:txBody>
      </p:sp>
      <p:sp>
        <p:nvSpPr>
          <p:cNvPr id="52" name="TextBox 51"/>
          <p:cNvSpPr txBox="1"/>
          <p:nvPr/>
        </p:nvSpPr>
        <p:spPr>
          <a:xfrm>
            <a:off x="1548829" y="5471646"/>
            <a:ext cx="1474999" cy="276999"/>
          </a:xfrm>
          <a:prstGeom prst="rect">
            <a:avLst/>
          </a:prstGeom>
          <a:noFill/>
        </p:spPr>
        <p:txBody>
          <a:bodyPr wrap="square" rtlCol="0">
            <a:spAutoFit/>
          </a:bodyPr>
          <a:lstStyle/>
          <a:p>
            <a:pPr>
              <a:spcAft>
                <a:spcPts val="800"/>
              </a:spcAft>
            </a:pPr>
            <a:r>
              <a:rPr lang="en-US" sz="1200" dirty="0" smtClean="0"/>
              <a:t>Deteriorated bunch</a:t>
            </a:r>
          </a:p>
        </p:txBody>
      </p:sp>
      <p:cxnSp>
        <p:nvCxnSpPr>
          <p:cNvPr id="6" name="Straight Arrow Connector 5"/>
          <p:cNvCxnSpPr>
            <a:stCxn id="52" idx="1"/>
          </p:cNvCxnSpPr>
          <p:nvPr/>
        </p:nvCxnSpPr>
        <p:spPr>
          <a:xfrm flipH="1">
            <a:off x="1287681" y="5610146"/>
            <a:ext cx="261148" cy="237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5420" y="656692"/>
            <a:ext cx="2888408" cy="5816389"/>
          </a:xfrm>
          <a:prstGeom prst="rect">
            <a:avLst/>
          </a:prstGeom>
          <a:gradFill>
            <a:gsLst>
              <a:gs pos="0">
                <a:schemeClr val="accent1">
                  <a:lumMod val="1000"/>
                  <a:lumOff val="99000"/>
                  <a:alpha val="75000"/>
                </a:schemeClr>
              </a:gs>
              <a:gs pos="57000">
                <a:schemeClr val="accent1">
                  <a:lumMod val="12000"/>
                  <a:lumOff val="88000"/>
                  <a:alpha val="75000"/>
                </a:schemeClr>
              </a:gs>
              <a:gs pos="44000">
                <a:schemeClr val="accent1">
                  <a:lumMod val="12000"/>
                  <a:lumOff val="88000"/>
                  <a:alpha val="75000"/>
                </a:schemeClr>
              </a:gs>
              <a:gs pos="100000">
                <a:schemeClr val="bg1">
                  <a:alpha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6084168" y="692696"/>
            <a:ext cx="2952328" cy="5816389"/>
          </a:xfrm>
          <a:prstGeom prst="rect">
            <a:avLst/>
          </a:prstGeom>
          <a:gradFill>
            <a:gsLst>
              <a:gs pos="0">
                <a:schemeClr val="accent1">
                  <a:lumMod val="1000"/>
                  <a:lumOff val="99000"/>
                  <a:alpha val="75000"/>
                </a:schemeClr>
              </a:gs>
              <a:gs pos="57000">
                <a:schemeClr val="accent1">
                  <a:lumMod val="12000"/>
                  <a:lumOff val="88000"/>
                  <a:alpha val="75000"/>
                </a:schemeClr>
              </a:gs>
              <a:gs pos="44000">
                <a:schemeClr val="accent1">
                  <a:lumMod val="12000"/>
                  <a:lumOff val="88000"/>
                  <a:alpha val="75000"/>
                </a:schemeClr>
              </a:gs>
              <a:gs pos="100000">
                <a:schemeClr val="bg1">
                  <a:alpha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Kicker - function</a:t>
            </a:r>
            <a:endParaRPr lang="en-US" b="1" dirty="0"/>
          </a:p>
        </p:txBody>
      </p:sp>
      <p:sp>
        <p:nvSpPr>
          <p:cNvPr id="4" name="TextBox 3"/>
          <p:cNvSpPr txBox="1"/>
          <p:nvPr/>
        </p:nvSpPr>
        <p:spPr>
          <a:xfrm>
            <a:off x="533399" y="1189752"/>
            <a:ext cx="8098367" cy="523220"/>
          </a:xfrm>
          <a:prstGeom prst="rect">
            <a:avLst/>
          </a:prstGeom>
          <a:noFill/>
        </p:spPr>
        <p:txBody>
          <a:bodyPr wrap="square" rtlCol="0">
            <a:spAutoFit/>
          </a:bodyPr>
          <a:lstStyle/>
          <a:p>
            <a:pPr indent="177800">
              <a:spcAft>
                <a:spcPts val="800"/>
              </a:spcAft>
            </a:pPr>
            <a:r>
              <a:rPr lang="en-US" sz="1400" dirty="0" smtClean="0"/>
              <a:t>A kicker is a fast acting (1 ns … 1 </a:t>
            </a:r>
            <a:r>
              <a:rPr lang="el-GR" sz="1400" dirty="0" smtClean="0"/>
              <a:t>μ</a:t>
            </a:r>
            <a:r>
              <a:rPr lang="en-US" sz="1400" dirty="0" smtClean="0"/>
              <a:t>s ) beam deflection element, usually providing relatively small deflection. It is used for beam injection, extraction, feedback, dilution and dump.</a:t>
            </a:r>
          </a:p>
        </p:txBody>
      </p:sp>
      <p:sp>
        <p:nvSpPr>
          <p:cNvPr id="5" name="TextBox 4"/>
          <p:cNvSpPr txBox="1"/>
          <p:nvPr/>
        </p:nvSpPr>
        <p:spPr>
          <a:xfrm>
            <a:off x="560039" y="1736812"/>
            <a:ext cx="8044409" cy="738664"/>
          </a:xfrm>
          <a:prstGeom prst="rect">
            <a:avLst/>
          </a:prstGeom>
          <a:noFill/>
        </p:spPr>
        <p:txBody>
          <a:bodyPr wrap="square" rtlCol="0">
            <a:spAutoFit/>
          </a:bodyPr>
          <a:lstStyle/>
          <a:p>
            <a:pPr indent="177800"/>
            <a:r>
              <a:rPr lang="en-US" sz="1400" dirty="0" smtClean="0"/>
              <a:t>Example: “Swap-out” injection scheme</a:t>
            </a:r>
          </a:p>
          <a:p>
            <a:pPr indent="177800"/>
            <a:r>
              <a:rPr lang="en-US" sz="1400" dirty="0" smtClean="0"/>
              <a:t>The kicker deflects only one bunch. Its field should rise and fall between bunches and should remain zero for the rest of the time, not to disturb the circulating beam.</a:t>
            </a:r>
          </a:p>
        </p:txBody>
      </p:sp>
      <p:sp>
        <p:nvSpPr>
          <p:cNvPr id="13" name="Rectangle 12"/>
          <p:cNvSpPr/>
          <p:nvPr/>
        </p:nvSpPr>
        <p:spPr>
          <a:xfrm>
            <a:off x="3203608" y="4534093"/>
            <a:ext cx="2736304" cy="1785099"/>
          </a:xfrm>
          <a:prstGeom prst="rect">
            <a:avLst/>
          </a:prstGeom>
          <a:noFill/>
          <a:ln w="952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2510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1"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colorTemperature colorTemp="7200"/>
                    </a14:imgEffect>
                    <a14:imgEffect>
                      <a14:brightnessContrast bright="11000" contrast="13000"/>
                    </a14:imgEffect>
                  </a14:imgLayer>
                </a14:imgProps>
              </a:ext>
              <a:ext uri="{28A0092B-C50C-407E-A947-70E740481C1C}">
                <a14:useLocalDpi xmlns:a14="http://schemas.microsoft.com/office/drawing/2010/main" val="0"/>
              </a:ext>
            </a:extLst>
          </a:blip>
          <a:srcRect/>
          <a:stretch>
            <a:fillRect/>
          </a:stretch>
        </p:blipFill>
        <p:spPr bwMode="auto">
          <a:xfrm>
            <a:off x="5129672" y="3899747"/>
            <a:ext cx="2485943" cy="1864459"/>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Lumped element electric kicker</a:t>
            </a:r>
            <a:endParaRPr lang="en-US" b="1" dirty="0"/>
          </a:p>
        </p:txBody>
      </p:sp>
      <p:sp>
        <p:nvSpPr>
          <p:cNvPr id="11" name="TextBox 10"/>
          <p:cNvSpPr txBox="1"/>
          <p:nvPr/>
        </p:nvSpPr>
        <p:spPr>
          <a:xfrm>
            <a:off x="431544" y="6138560"/>
            <a:ext cx="3099780" cy="276999"/>
          </a:xfrm>
          <a:prstGeom prst="rect">
            <a:avLst/>
          </a:prstGeom>
          <a:noFill/>
        </p:spPr>
        <p:txBody>
          <a:bodyPr wrap="square" rtlCol="0">
            <a:spAutoFit/>
          </a:bodyPr>
          <a:lstStyle/>
          <a:p>
            <a:pPr algn="ctr">
              <a:spcAft>
                <a:spcPts val="600"/>
              </a:spcAft>
            </a:pPr>
            <a:r>
              <a:rPr lang="en-US" sz="1200" dirty="0" smtClean="0"/>
              <a:t>Lumped element electric kicker </a:t>
            </a:r>
          </a:p>
        </p:txBody>
      </p:sp>
      <p:cxnSp>
        <p:nvCxnSpPr>
          <p:cNvPr id="34" name="Straight Arrow Connector 33"/>
          <p:cNvCxnSpPr/>
          <p:nvPr/>
        </p:nvCxnSpPr>
        <p:spPr>
          <a:xfrm>
            <a:off x="1262340" y="5984210"/>
            <a:ext cx="1258886" cy="0"/>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TextBox 37"/>
              <p:cNvSpPr txBox="1"/>
              <p:nvPr/>
            </p:nvSpPr>
            <p:spPr>
              <a:xfrm>
                <a:off x="1821715" y="5707211"/>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38" name="TextBox 37"/>
              <p:cNvSpPr txBox="1">
                <a:spLocks noRot="1" noChangeAspect="1" noMove="1" noResize="1" noEditPoints="1" noAdjustHandles="1" noChangeArrowheads="1" noChangeShapeType="1" noTextEdit="1"/>
              </p:cNvSpPr>
              <p:nvPr/>
            </p:nvSpPr>
            <p:spPr>
              <a:xfrm>
                <a:off x="1821715" y="5707211"/>
                <a:ext cx="171450" cy="276999"/>
              </a:xfrm>
              <a:prstGeom prst="rect">
                <a:avLst/>
              </a:prstGeom>
              <a:blipFill rotWithShape="1">
                <a:blip r:embed="rId4"/>
                <a:stretch>
                  <a:fillRect l="-21429"/>
                </a:stretch>
              </a:blipFill>
            </p:spPr>
            <p:txBody>
              <a:bodyPr/>
              <a:lstStyle/>
              <a:p>
                <a:r>
                  <a:rPr lang="en-US">
                    <a:noFill/>
                  </a:rPr>
                  <a:t> </a:t>
                </a:r>
              </a:p>
            </p:txBody>
          </p:sp>
        </mc:Fallback>
      </mc:AlternateContent>
      <p:cxnSp>
        <p:nvCxnSpPr>
          <p:cNvPr id="39" name="Straight Connector 38"/>
          <p:cNvCxnSpPr/>
          <p:nvPr/>
        </p:nvCxnSpPr>
        <p:spPr>
          <a:xfrm>
            <a:off x="1262340" y="5685280"/>
            <a:ext cx="0" cy="368317"/>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526884" y="5689312"/>
            <a:ext cx="0" cy="364285"/>
          </a:xfrm>
          <a:prstGeom prst="line">
            <a:avLst/>
          </a:prstGeom>
          <a:ln w="63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p:cNvSpPr txBox="1"/>
              <p:nvPr/>
            </p:nvSpPr>
            <p:spPr>
              <a:xfrm>
                <a:off x="2065201" y="3951687"/>
                <a:ext cx="333290" cy="29401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70C0"/>
                              </a:solidFill>
                              <a:latin typeface="Cambria Math"/>
                            </a:rPr>
                          </m:ctrlPr>
                        </m:accPr>
                        <m:e>
                          <m:r>
                            <a:rPr lang="en-US" sz="1600" b="1" i="1" smtClean="0">
                              <a:solidFill>
                                <a:srgbClr val="0070C0"/>
                              </a:solidFill>
                              <a:latin typeface="Cambria Math"/>
                            </a:rPr>
                            <m:t>𝑬</m:t>
                          </m:r>
                        </m:e>
                      </m:acc>
                    </m:oMath>
                  </m:oMathPara>
                </a14:m>
                <a:endParaRPr lang="en-US" sz="1600" b="1" dirty="0"/>
              </a:p>
            </p:txBody>
          </p:sp>
        </mc:Choice>
        <mc:Fallback xmlns="">
          <p:sp>
            <p:nvSpPr>
              <p:cNvPr id="47" name="TextBox 46"/>
              <p:cNvSpPr txBox="1">
                <a:spLocks noRot="1" noChangeAspect="1" noMove="1" noResize="1" noEditPoints="1" noAdjustHandles="1" noChangeArrowheads="1" noChangeShapeType="1" noTextEdit="1"/>
              </p:cNvSpPr>
              <p:nvPr/>
            </p:nvSpPr>
            <p:spPr>
              <a:xfrm>
                <a:off x="2065201" y="3951687"/>
                <a:ext cx="333290" cy="294013"/>
              </a:xfrm>
              <a:prstGeom prst="rect">
                <a:avLst/>
              </a:prstGeom>
              <a:blipFill rotWithShape="1">
                <a:blip r:embed="rId5"/>
                <a:stretch>
                  <a:fillRect b="-14583"/>
                </a:stretch>
              </a:blipFill>
            </p:spPr>
            <p:txBody>
              <a:bodyPr/>
              <a:lstStyle/>
              <a:p>
                <a:r>
                  <a:rPr lang="en-US">
                    <a:noFill/>
                  </a:rPr>
                  <a:t> </a:t>
                </a:r>
              </a:p>
            </p:txBody>
          </p:sp>
        </mc:Fallback>
      </mc:AlternateContent>
      <p:sp>
        <p:nvSpPr>
          <p:cNvPr id="49" name="TextBox 48"/>
          <p:cNvSpPr txBox="1"/>
          <p:nvPr/>
        </p:nvSpPr>
        <p:spPr>
          <a:xfrm>
            <a:off x="63374" y="5535190"/>
            <a:ext cx="862793" cy="461665"/>
          </a:xfrm>
          <a:prstGeom prst="rect">
            <a:avLst/>
          </a:prstGeom>
          <a:noFill/>
        </p:spPr>
        <p:txBody>
          <a:bodyPr wrap="square" rtlCol="0">
            <a:spAutoFit/>
          </a:bodyPr>
          <a:lstStyle/>
          <a:p>
            <a:pPr algn="ctr">
              <a:spcAft>
                <a:spcPts val="800"/>
              </a:spcAft>
            </a:pPr>
            <a:r>
              <a:rPr lang="en-US" sz="1200" dirty="0" smtClean="0"/>
              <a:t>Deflection</a:t>
            </a:r>
            <a:r>
              <a:rPr lang="en-US" sz="1200" dirty="0"/>
              <a:t> </a:t>
            </a:r>
            <a:r>
              <a:rPr lang="en-US" sz="1200" dirty="0" smtClean="0"/>
              <a:t>direction</a:t>
            </a:r>
          </a:p>
        </p:txBody>
      </p:sp>
      <p:grpSp>
        <p:nvGrpSpPr>
          <p:cNvPr id="21" name="Group 20"/>
          <p:cNvGrpSpPr/>
          <p:nvPr/>
        </p:nvGrpSpPr>
        <p:grpSpPr>
          <a:xfrm>
            <a:off x="631883" y="4125853"/>
            <a:ext cx="2520280" cy="1692188"/>
            <a:chOff x="585821" y="1990259"/>
            <a:chExt cx="2520280" cy="1692188"/>
          </a:xfrm>
        </p:grpSpPr>
        <p:grpSp>
          <p:nvGrpSpPr>
            <p:cNvPr id="5" name="Group 4"/>
            <p:cNvGrpSpPr/>
            <p:nvPr/>
          </p:nvGrpSpPr>
          <p:grpSpPr>
            <a:xfrm>
              <a:off x="585821" y="1990259"/>
              <a:ext cx="2520280" cy="1692188"/>
              <a:chOff x="2591780" y="1969830"/>
              <a:chExt cx="2520280" cy="1692188"/>
            </a:xfrm>
          </p:grpSpPr>
          <p:grpSp>
            <p:nvGrpSpPr>
              <p:cNvPr id="17" name="Group 16"/>
              <p:cNvGrpSpPr/>
              <p:nvPr/>
            </p:nvGrpSpPr>
            <p:grpSpPr>
              <a:xfrm>
                <a:off x="2591780" y="1969830"/>
                <a:ext cx="2520280" cy="1692188"/>
                <a:chOff x="2591780" y="1969830"/>
                <a:chExt cx="2520280" cy="1692188"/>
              </a:xfrm>
            </p:grpSpPr>
            <p:grpSp>
              <p:nvGrpSpPr>
                <p:cNvPr id="93" name="Group 92"/>
                <p:cNvGrpSpPr/>
                <p:nvPr/>
              </p:nvGrpSpPr>
              <p:grpSpPr>
                <a:xfrm rot="5400000">
                  <a:off x="3135758" y="2183891"/>
                  <a:ext cx="1426667" cy="1264066"/>
                  <a:chOff x="4896037" y="2888940"/>
                  <a:chExt cx="1152127" cy="612067"/>
                </a:xfrm>
              </p:grpSpPr>
              <p:cxnSp>
                <p:nvCxnSpPr>
                  <p:cNvPr id="79" name="Straight Arrow Connector 78"/>
                  <p:cNvCxnSpPr/>
                  <p:nvPr/>
                </p:nvCxnSpPr>
                <p:spPr>
                  <a:xfrm rot="16200000">
                    <a:off x="4591257"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rot="16200000">
                    <a:off x="4735272" y="3193720"/>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rot="16200000">
                    <a:off x="4879288"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rot="16200000">
                    <a:off x="5023304"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rot="16200000">
                    <a:off x="5167320"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16200000">
                    <a:off x="5311337"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rot="16200000">
                    <a:off x="5455352" y="3193720"/>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rot="16200000">
                    <a:off x="5599368"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rot="16200000">
                    <a:off x="5743384"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4486781" y="1969830"/>
                  <a:ext cx="625279" cy="1692188"/>
                  <a:chOff x="4390896" y="1969830"/>
                  <a:chExt cx="625279" cy="1692188"/>
                </a:xfrm>
              </p:grpSpPr>
              <p:sp>
                <p:nvSpPr>
                  <p:cNvPr id="4" name="Rounded Rectangle 3"/>
                  <p:cNvSpPr/>
                  <p:nvPr/>
                </p:nvSpPr>
                <p:spPr>
                  <a:xfrm>
                    <a:off x="4390896" y="1969830"/>
                    <a:ext cx="229235" cy="1692188"/>
                  </a:xfrm>
                  <a:prstGeom prst="roundRect">
                    <a:avLst>
                      <a:gd name="adj" fmla="val 40776"/>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sp>
                <p:nvSpPr>
                  <p:cNvPr id="6" name="Rectangle 5"/>
                  <p:cNvSpPr/>
                  <p:nvPr/>
                </p:nvSpPr>
                <p:spPr>
                  <a:xfrm>
                    <a:off x="4620131" y="2766068"/>
                    <a:ext cx="396044" cy="99712"/>
                  </a:xfrm>
                  <a:prstGeom prst="rect">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grpSp>
            <p:grpSp>
              <p:nvGrpSpPr>
                <p:cNvPr id="9" name="Group 8"/>
                <p:cNvGrpSpPr/>
                <p:nvPr/>
              </p:nvGrpSpPr>
              <p:grpSpPr>
                <a:xfrm>
                  <a:off x="2591780" y="1969830"/>
                  <a:ext cx="625279" cy="1692188"/>
                  <a:chOff x="2663788" y="1969830"/>
                  <a:chExt cx="625279" cy="1692188"/>
                </a:xfrm>
              </p:grpSpPr>
              <p:sp>
                <p:nvSpPr>
                  <p:cNvPr id="42" name="Rounded Rectangle 41"/>
                  <p:cNvSpPr/>
                  <p:nvPr/>
                </p:nvSpPr>
                <p:spPr>
                  <a:xfrm>
                    <a:off x="3059832" y="1969830"/>
                    <a:ext cx="229235" cy="1692188"/>
                  </a:xfrm>
                  <a:prstGeom prst="roundRect">
                    <a:avLst>
                      <a:gd name="adj" fmla="val 40776"/>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sp>
                <p:nvSpPr>
                  <p:cNvPr id="43" name="Rectangle 42"/>
                  <p:cNvSpPr/>
                  <p:nvPr/>
                </p:nvSpPr>
                <p:spPr>
                  <a:xfrm>
                    <a:off x="2663788" y="2766068"/>
                    <a:ext cx="396044" cy="99712"/>
                  </a:xfrm>
                  <a:prstGeom prst="rect">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grpSp>
            <p:sp>
              <p:nvSpPr>
                <p:cNvPr id="45" name="Oval 44"/>
                <p:cNvSpPr/>
                <p:nvPr/>
              </p:nvSpPr>
              <p:spPr>
                <a:xfrm flipH="1">
                  <a:off x="3743908" y="2717562"/>
                  <a:ext cx="246859" cy="196723"/>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6" name="Straight Arrow Connector 45"/>
                <p:cNvCxnSpPr>
                  <a:stCxn id="45" idx="6"/>
                </p:cNvCxnSpPr>
                <p:nvPr/>
              </p:nvCxnSpPr>
              <p:spPr>
                <a:xfrm flipH="1">
                  <a:off x="3481675" y="2815924"/>
                  <a:ext cx="262233" cy="358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4511398" y="2729513"/>
                <a:ext cx="180000" cy="180000"/>
                <a:chOff x="1831224" y="4005064"/>
                <a:chExt cx="180000" cy="180000"/>
              </a:xfrm>
              <a:effectLst>
                <a:glow rad="127000">
                  <a:schemeClr val="bg1">
                    <a:alpha val="40000"/>
                  </a:schemeClr>
                </a:glow>
              </a:effectLst>
            </p:grpSpPr>
            <p:sp>
              <p:nvSpPr>
                <p:cNvPr id="53" name="Oval 52"/>
                <p:cNvSpPr/>
                <p:nvPr/>
              </p:nvSpPr>
              <p:spPr>
                <a:xfrm flipH="1">
                  <a:off x="1831224" y="4005064"/>
                  <a:ext cx="180000" cy="180000"/>
                </a:xfrm>
                <a:prstGeom prst="ellipse">
                  <a:avLst/>
                </a:prstGeom>
                <a:solidFill>
                  <a:schemeClr val="bg1">
                    <a:alpha val="46000"/>
                  </a:schemeClr>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p:nvGrpSpPr>
              <p:grpSpPr>
                <a:xfrm>
                  <a:off x="1866880" y="4041064"/>
                  <a:ext cx="108688" cy="108000"/>
                  <a:chOff x="1801673" y="3101378"/>
                  <a:chExt cx="130425" cy="129600"/>
                </a:xfrm>
              </p:grpSpPr>
              <p:cxnSp>
                <p:nvCxnSpPr>
                  <p:cNvPr id="19" name="Straight Connector 18"/>
                  <p:cNvCxnSpPr/>
                  <p:nvPr/>
                </p:nvCxnSpPr>
                <p:spPr>
                  <a:xfrm>
                    <a:off x="1801673" y="3166178"/>
                    <a:ext cx="130425"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1869805" y="3101378"/>
                    <a:ext cx="0" cy="1296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48" name="Group 47"/>
              <p:cNvGrpSpPr/>
              <p:nvPr/>
            </p:nvGrpSpPr>
            <p:grpSpPr>
              <a:xfrm>
                <a:off x="3012441" y="2726479"/>
                <a:ext cx="180000" cy="180000"/>
                <a:chOff x="1367644" y="3356992"/>
                <a:chExt cx="216000" cy="216000"/>
              </a:xfrm>
              <a:effectLst>
                <a:glow rad="177800">
                  <a:schemeClr val="bg1">
                    <a:alpha val="40000"/>
                  </a:schemeClr>
                </a:glow>
              </a:effectLst>
            </p:grpSpPr>
            <p:sp>
              <p:nvSpPr>
                <p:cNvPr id="70" name="Oval 69"/>
                <p:cNvSpPr/>
                <p:nvPr/>
              </p:nvSpPr>
              <p:spPr>
                <a:xfrm flipH="1">
                  <a:off x="1367644" y="3356992"/>
                  <a:ext cx="216000" cy="216000"/>
                </a:xfrm>
                <a:prstGeom prst="ellipse">
                  <a:avLst/>
                </a:prstGeom>
                <a:solidFill>
                  <a:schemeClr val="bg1">
                    <a:alpha val="46000"/>
                  </a:schemeClr>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1" name="Straight Connector 70"/>
                <p:cNvCxnSpPr/>
                <p:nvPr/>
              </p:nvCxnSpPr>
              <p:spPr>
                <a:xfrm>
                  <a:off x="1414823" y="3464992"/>
                  <a:ext cx="130425" cy="0"/>
                </a:xfrm>
                <a:prstGeom prst="line">
                  <a:avLst/>
                </a:prstGeom>
                <a:ln w="15875">
                  <a:solidFill>
                    <a:srgbClr val="0BB1FB"/>
                  </a:solidFill>
                </a:ln>
              </p:spPr>
              <p:style>
                <a:lnRef idx="1">
                  <a:schemeClr val="accent1"/>
                </a:lnRef>
                <a:fillRef idx="0">
                  <a:schemeClr val="accent1"/>
                </a:fillRef>
                <a:effectRef idx="0">
                  <a:schemeClr val="accent1"/>
                </a:effectRef>
                <a:fontRef idx="minor">
                  <a:schemeClr val="tx1"/>
                </a:fontRef>
              </p:style>
            </p:cxnSp>
          </p:grpSp>
        </p:grpSp>
        <p:grpSp>
          <p:nvGrpSpPr>
            <p:cNvPr id="20" name="Group 19"/>
            <p:cNvGrpSpPr/>
            <p:nvPr/>
          </p:nvGrpSpPr>
          <p:grpSpPr>
            <a:xfrm>
              <a:off x="1807034" y="2778209"/>
              <a:ext cx="108688" cy="108000"/>
              <a:chOff x="2693495" y="2938342"/>
              <a:chExt cx="108688" cy="108000"/>
            </a:xfrm>
          </p:grpSpPr>
          <p:cxnSp>
            <p:nvCxnSpPr>
              <p:cNvPr id="54" name="Straight Connector 53"/>
              <p:cNvCxnSpPr/>
              <p:nvPr/>
            </p:nvCxnSpPr>
            <p:spPr>
              <a:xfrm>
                <a:off x="2693495" y="2992342"/>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2750272" y="2938342"/>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56" name="TextBox 55"/>
              <p:cNvSpPr txBox="1"/>
              <p:nvPr/>
            </p:nvSpPr>
            <p:spPr>
              <a:xfrm>
                <a:off x="851829" y="1872823"/>
                <a:ext cx="1624804" cy="5437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𝐸</m:t>
                          </m:r>
                        </m:sub>
                      </m:sSub>
                      <m:r>
                        <a:rPr lang="en-US" sz="1400" b="0" i="1" smtClean="0">
                          <a:latin typeface="Cambria Math"/>
                          <a:ea typeface="Cambria Math"/>
                        </a:rPr>
                        <m:t>≈</m:t>
                      </m:r>
                      <m:f>
                        <m:fPr>
                          <m:ctrlPr>
                            <a:rPr lang="en-US" sz="1400" b="0" i="1" smtClean="0">
                              <a:latin typeface="Cambria Math"/>
                              <a:ea typeface="Cambria Math"/>
                            </a:rPr>
                          </m:ctrlPr>
                        </m:fPr>
                        <m:num>
                          <m:r>
                            <a:rPr lang="en-US" sz="1400" b="0" i="1" smtClean="0">
                              <a:latin typeface="Cambria Math"/>
                              <a:ea typeface="Cambria Math"/>
                            </a:rPr>
                            <m:t>𝑈</m:t>
                          </m:r>
                          <m:sSub>
                            <m:sSubPr>
                              <m:ctrlPr>
                                <a:rPr lang="en-US" sz="1400" i="1">
                                  <a:latin typeface="Cambria Math"/>
                                </a:rPr>
                              </m:ctrlPr>
                            </m:sSubPr>
                            <m:e>
                              <m:r>
                                <a:rPr lang="en-US" sz="1400" i="1">
                                  <a:latin typeface="Cambria Math"/>
                                  <a:ea typeface="Cambria Math"/>
                                </a:rPr>
                                <m:t>∙</m:t>
                              </m:r>
                              <m:r>
                                <a:rPr lang="en-US" sz="1400" i="1">
                                  <a:latin typeface="Cambria Math"/>
                                </a:rPr>
                                <m:t>𝑙</m:t>
                              </m:r>
                            </m:e>
                            <m:sub>
                              <m:r>
                                <a:rPr lang="en-US" sz="1400" i="1">
                                  <a:latin typeface="Cambria Math"/>
                                </a:rPr>
                                <m:t>𝑒𝑓𝑓</m:t>
                              </m:r>
                            </m:sub>
                          </m:sSub>
                        </m:num>
                        <m:den>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ea typeface="Cambria Math"/>
                            </a:rPr>
                            <m:t>∙</m:t>
                          </m:r>
                          <m:r>
                            <a:rPr lang="en-US" sz="1400" i="1">
                              <a:latin typeface="Cambria Math"/>
                              <a:ea typeface="Cambria Math"/>
                            </a:rPr>
                            <m:t>𝛽</m:t>
                          </m:r>
                          <m:r>
                            <a:rPr lang="en-US" sz="1400" i="1">
                              <a:latin typeface="Cambria Math"/>
                              <a:ea typeface="Cambria Math"/>
                            </a:rPr>
                            <m:t>∙</m:t>
                          </m:r>
                          <m:r>
                            <a:rPr lang="en-US" sz="1400" i="1">
                              <a:latin typeface="Cambria Math"/>
                              <a:ea typeface="Cambria Math"/>
                            </a:rPr>
                            <m:t>𝑝</m:t>
                          </m:r>
                          <m:r>
                            <a:rPr lang="en-US" sz="1400" i="1" smtClean="0">
                              <a:latin typeface="Cambria Math"/>
                              <a:ea typeface="Cambria Math"/>
                            </a:rPr>
                            <m:t>∙</m:t>
                          </m:r>
                          <m:r>
                            <a:rPr lang="en-US" sz="1400" b="0" i="1" smtClean="0">
                              <a:latin typeface="Cambria Math"/>
                              <a:ea typeface="Cambria Math"/>
                            </a:rPr>
                            <m:t>𝑑</m:t>
                          </m:r>
                        </m:den>
                      </m:f>
                    </m:oMath>
                  </m:oMathPara>
                </a14:m>
                <a:endParaRPr lang="en-US" sz="1400" dirty="0"/>
              </a:p>
            </p:txBody>
          </p:sp>
        </mc:Choice>
        <mc:Fallback xmlns="">
          <p:sp>
            <p:nvSpPr>
              <p:cNvPr id="56" name="TextBox 55"/>
              <p:cNvSpPr txBox="1">
                <a:spLocks noRot="1" noChangeAspect="1" noMove="1" noResize="1" noEditPoints="1" noAdjustHandles="1" noChangeArrowheads="1" noChangeShapeType="1" noTextEdit="1"/>
              </p:cNvSpPr>
              <p:nvPr/>
            </p:nvSpPr>
            <p:spPr>
              <a:xfrm>
                <a:off x="851829" y="1872823"/>
                <a:ext cx="1624804" cy="543739"/>
              </a:xfrm>
              <a:prstGeom prst="rect">
                <a:avLst/>
              </a:prstGeom>
              <a:blipFill rotWithShape="1">
                <a:blip r:embed="rId6"/>
                <a:stretch>
                  <a:fillRect b="-56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262242" y="1225939"/>
                <a:ext cx="3269082" cy="523220"/>
              </a:xfrm>
              <a:prstGeom prst="rect">
                <a:avLst/>
              </a:prstGeom>
              <a:noFill/>
            </p:spPr>
            <p:txBody>
              <a:bodyPr wrap="square" rtlCol="0">
                <a:spAutoFit/>
              </a:bodyPr>
              <a:lstStyle/>
              <a:p>
                <a:pPr algn="ctr">
                  <a:spcAft>
                    <a:spcPts val="800"/>
                  </a:spcAft>
                </a:pPr>
                <a:r>
                  <a:rPr lang="en-US" sz="1400" dirty="0" smtClean="0"/>
                  <a:t>Electrostatic deflection angle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i="1">
                            <a:latin typeface="Cambria Math"/>
                            <a:ea typeface="Cambria Math"/>
                          </a:rPr>
                          <m:t>𝑀</m:t>
                        </m:r>
                      </m:sub>
                    </m:sSub>
                    <m:r>
                      <a:rPr lang="en-US" sz="1400" i="1">
                        <a:latin typeface="Cambria Math"/>
                        <a:ea typeface="Cambria Math"/>
                      </a:rPr>
                      <m:t> </m:t>
                    </m:r>
                  </m:oMath>
                </a14:m>
                <a:r>
                  <a:rPr lang="en-US" sz="1400" dirty="0"/>
                  <a:t>of particles with positive elementary charge :</a:t>
                </a:r>
                <a:endParaRPr lang="en-US" sz="1400" baseline="30000" dirty="0" smtClean="0"/>
              </a:p>
            </p:txBody>
          </p:sp>
        </mc:Choice>
        <mc:Fallback xmlns="">
          <p:sp>
            <p:nvSpPr>
              <p:cNvPr id="58" name="TextBox 57"/>
              <p:cNvSpPr txBox="1">
                <a:spLocks noRot="1" noChangeAspect="1" noMove="1" noResize="1" noEditPoints="1" noAdjustHandles="1" noChangeArrowheads="1" noChangeShapeType="1" noTextEdit="1"/>
              </p:cNvSpPr>
              <p:nvPr/>
            </p:nvSpPr>
            <p:spPr>
              <a:xfrm>
                <a:off x="262242" y="1225939"/>
                <a:ext cx="3269082" cy="523220"/>
              </a:xfrm>
              <a:prstGeom prst="rect">
                <a:avLst/>
              </a:prstGeom>
              <a:blipFill rotWithShape="1">
                <a:blip r:embed="rId7"/>
                <a:stretch>
                  <a:fillRect l="-187" t="-1163" r="-373" b="-104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TextBox 61"/>
              <p:cNvSpPr txBox="1"/>
              <p:nvPr/>
            </p:nvSpPr>
            <p:spPr>
              <a:xfrm>
                <a:off x="3956364" y="1225939"/>
                <a:ext cx="4675403" cy="2569742"/>
              </a:xfrm>
              <a:prstGeom prst="rect">
                <a:avLst/>
              </a:prstGeom>
              <a:noFill/>
            </p:spPr>
            <p:txBody>
              <a:bodyPr wrap="square" rtlCol="0">
                <a:spAutoFit/>
              </a:bodyPr>
              <a:lstStyle/>
              <a:p>
                <a:pPr indent="180975" algn="just">
                  <a:spcAft>
                    <a:spcPts val="600"/>
                  </a:spcAft>
                </a:pPr>
                <a:r>
                  <a:rPr lang="en-US" sz="1400" dirty="0" smtClean="0"/>
                  <a:t>Electric kickers are used to deflect heavy particles (muons, ions,  etc.) – even at high energy they travel significantly slower then speed of light (</a:t>
                </a:r>
                <a14:m>
                  <m:oMath xmlns:m="http://schemas.openxmlformats.org/officeDocument/2006/math">
                    <m:r>
                      <a:rPr lang="en-US" sz="1400" i="1">
                        <a:latin typeface="Cambria Math"/>
                        <a:ea typeface="Cambria Math"/>
                      </a:rPr>
                      <m:t>𝛽</m:t>
                    </m:r>
                    <m:r>
                      <a:rPr lang="en-US" sz="1400" i="1">
                        <a:latin typeface="Cambria Math"/>
                        <a:ea typeface="Cambria Math"/>
                      </a:rPr>
                      <m:t> </m:t>
                    </m:r>
                  </m:oMath>
                </a14:m>
                <a:r>
                  <a:rPr lang="en-US" sz="1400" dirty="0" smtClean="0"/>
                  <a:t>is in denominator) or where magnetic field should not be used (e.g. to prevent spin rotation)</a:t>
                </a:r>
              </a:p>
              <a:p>
                <a:pPr indent="180975" algn="just">
                  <a:spcAft>
                    <a:spcPts val="600"/>
                  </a:spcAft>
                </a:pPr>
                <a:r>
                  <a:rPr lang="en-US" sz="1400" dirty="0" smtClean="0"/>
                  <a:t>Exponential risetime of the deflecting voltage </a:t>
                </a:r>
                <a14:m>
                  <m:oMath xmlns:m="http://schemas.openxmlformats.org/officeDocument/2006/math">
                    <m:r>
                      <a:rPr lang="en-US" sz="1400" i="1">
                        <a:latin typeface="Cambria Math"/>
                      </a:rPr>
                      <m:t>𝑈</m:t>
                    </m:r>
                  </m:oMath>
                </a14:m>
                <a:r>
                  <a:rPr lang="en-US" sz="1400" dirty="0" smtClean="0"/>
                  <a:t>:</a:t>
                </a:r>
              </a:p>
              <a:p>
                <a:pPr indent="180975" algn="just">
                  <a:spcAft>
                    <a:spcPts val="600"/>
                  </a:spcAft>
                </a:pPr>
                <a:endParaRPr lang="en-US" sz="400" dirty="0" smtClean="0"/>
              </a:p>
              <a:p>
                <a:pPr algn="ctr">
                  <a:spcAft>
                    <a:spcPts val="600"/>
                  </a:spcAft>
                </a:pPr>
                <a14:m>
                  <m:oMath xmlns:m="http://schemas.openxmlformats.org/officeDocument/2006/math">
                    <m:r>
                      <a:rPr lang="en-US" sz="1400" b="0" i="1" smtClean="0">
                        <a:latin typeface="Cambria Math"/>
                      </a:rPr>
                      <m:t>𝑈</m:t>
                    </m:r>
                    <m:d>
                      <m:dPr>
                        <m:ctrlPr>
                          <a:rPr lang="en-US" sz="1400" b="0" i="1" smtClean="0">
                            <a:latin typeface="Cambria Math"/>
                          </a:rPr>
                        </m:ctrlPr>
                      </m:dPr>
                      <m:e>
                        <m:r>
                          <a:rPr lang="en-US" sz="1400" b="0" i="1" smtClean="0">
                            <a:latin typeface="Cambria Math"/>
                          </a:rPr>
                          <m:t>𝑡</m:t>
                        </m:r>
                      </m:e>
                    </m:d>
                    <m:r>
                      <a:rPr lang="en-US" sz="1400" i="1" smtClean="0">
                        <a:latin typeface="Cambria Math"/>
                      </a:rPr>
                      <m:t>=</m:t>
                    </m:r>
                    <m:sSub>
                      <m:sSubPr>
                        <m:ctrlPr>
                          <a:rPr lang="en-US" sz="1400" i="1" smtClean="0">
                            <a:latin typeface="Cambria Math"/>
                          </a:rPr>
                        </m:ctrlPr>
                      </m:sSubPr>
                      <m:e>
                        <m:r>
                          <a:rPr lang="en-US" sz="1400" b="0" i="1" smtClean="0">
                            <a:latin typeface="Cambria Math"/>
                          </a:rPr>
                          <m:t>𝑈</m:t>
                        </m:r>
                      </m:e>
                      <m:sub>
                        <m:r>
                          <a:rPr lang="en-US" sz="1400" b="0" i="1" smtClean="0">
                            <a:latin typeface="Cambria Math"/>
                          </a:rPr>
                          <m:t>0</m:t>
                        </m:r>
                      </m:sub>
                    </m:sSub>
                    <m:d>
                      <m:dPr>
                        <m:ctrlPr>
                          <a:rPr lang="en-US" sz="1400" i="1" smtClean="0">
                            <a:latin typeface="Cambria Math"/>
                          </a:rPr>
                        </m:ctrlPr>
                      </m:dPr>
                      <m:e>
                        <m:r>
                          <a:rPr lang="en-US" sz="1400" b="0" i="1" smtClean="0">
                            <a:latin typeface="Cambria Math"/>
                          </a:rPr>
                          <m:t>1−</m:t>
                        </m:r>
                        <m:sSup>
                          <m:sSupPr>
                            <m:ctrlPr>
                              <a:rPr lang="en-US" sz="1400" b="0" i="1" smtClean="0">
                                <a:latin typeface="Cambria Math"/>
                              </a:rPr>
                            </m:ctrlPr>
                          </m:sSupPr>
                          <m:e>
                            <m:r>
                              <a:rPr lang="en-US" sz="1400" b="0" i="1" smtClean="0">
                                <a:latin typeface="Cambria Math"/>
                              </a:rPr>
                              <m:t>𝑒</m:t>
                            </m:r>
                          </m:e>
                          <m:sup>
                            <m:r>
                              <a:rPr lang="en-US" sz="1400" b="0" i="1" smtClean="0">
                                <a:latin typeface="Cambria Math"/>
                              </a:rPr>
                              <m:t>−</m:t>
                            </m:r>
                            <m:f>
                              <m:fPr>
                                <m:type m:val="lin"/>
                                <m:ctrlPr>
                                  <a:rPr lang="en-US" sz="1400" b="0" i="1" smtClean="0">
                                    <a:latin typeface="Cambria Math"/>
                                  </a:rPr>
                                </m:ctrlPr>
                              </m:fPr>
                              <m:num>
                                <m:r>
                                  <a:rPr lang="en-US" sz="1400" b="0" i="1" smtClean="0">
                                    <a:latin typeface="Cambria Math"/>
                                  </a:rPr>
                                  <m:t>𝑡</m:t>
                                </m:r>
                              </m:num>
                              <m:den>
                                <m:r>
                                  <a:rPr lang="en-US" sz="1400" b="0" i="1" smtClean="0">
                                    <a:latin typeface="Cambria Math"/>
                                    <a:ea typeface="Cambria Math"/>
                                  </a:rPr>
                                  <m:t>𝜏</m:t>
                                </m:r>
                              </m:den>
                            </m:f>
                          </m:sup>
                        </m:sSup>
                      </m:e>
                    </m:d>
                  </m:oMath>
                </a14:m>
                <a:r>
                  <a:rPr lang="en-US" sz="1400" dirty="0" smtClean="0"/>
                  <a:t>,        </a:t>
                </a:r>
                <a14:m>
                  <m:oMath xmlns:m="http://schemas.openxmlformats.org/officeDocument/2006/math">
                    <m:r>
                      <m:rPr>
                        <m:sty m:val="p"/>
                      </m:rPr>
                      <a:rPr lang="el-GR" sz="1200" i="1" smtClean="0">
                        <a:latin typeface="Cambria Math"/>
                        <a:ea typeface="Cambria Math"/>
                      </a:rPr>
                      <m:t>τ</m:t>
                    </m:r>
                    <m:r>
                      <a:rPr lang="en-US" sz="1200" i="1">
                        <a:latin typeface="Cambria Math"/>
                      </a:rPr>
                      <m:t>=</m:t>
                    </m:r>
                    <m:sSub>
                      <m:sSubPr>
                        <m:ctrlPr>
                          <a:rPr lang="en-US" sz="1200" i="1" smtClean="0">
                            <a:latin typeface="Cambria Math"/>
                          </a:rPr>
                        </m:ctrlPr>
                      </m:sSubPr>
                      <m:e>
                        <m:r>
                          <a:rPr lang="en-US" sz="1200" b="0" i="1" smtClean="0">
                            <a:latin typeface="Cambria Math"/>
                          </a:rPr>
                          <m:t>𝑅</m:t>
                        </m:r>
                      </m:e>
                      <m:sub>
                        <m:r>
                          <a:rPr lang="en-US" sz="1200" b="0" i="1" smtClean="0">
                            <a:latin typeface="Cambria Math"/>
                          </a:rPr>
                          <m:t>0</m:t>
                        </m:r>
                      </m:sub>
                    </m:sSub>
                    <m:sSub>
                      <m:sSubPr>
                        <m:ctrlPr>
                          <a:rPr lang="en-US" sz="1200" i="1" smtClean="0">
                            <a:latin typeface="Cambria Math"/>
                          </a:rPr>
                        </m:ctrlPr>
                      </m:sSubPr>
                      <m:e>
                        <m:r>
                          <a:rPr lang="en-US" sz="1200" b="0" i="1" smtClean="0">
                            <a:latin typeface="Cambria Math"/>
                          </a:rPr>
                          <m:t>𝐶</m:t>
                        </m:r>
                      </m:e>
                      <m:sub>
                        <m:r>
                          <a:rPr lang="en-US" sz="1200" b="0" i="1" smtClean="0">
                            <a:latin typeface="Cambria Math"/>
                          </a:rPr>
                          <m:t>𝐾</m:t>
                        </m:r>
                      </m:sub>
                    </m:sSub>
                  </m:oMath>
                </a14:m>
                <a:endParaRPr lang="en-US" sz="1400" b="0" dirty="0" smtClean="0"/>
              </a:p>
              <a:p>
                <a:pPr algn="ctr">
                  <a:spcAft>
                    <a:spcPts val="600"/>
                  </a:spcAft>
                </a:pPr>
                <a:endParaRPr lang="en-US" sz="400" dirty="0" smtClean="0"/>
              </a:p>
              <a:p>
                <a:pPr indent="180975" algn="just">
                  <a:spcAft>
                    <a:spcPts val="600"/>
                  </a:spcAft>
                </a:pPr>
                <a:r>
                  <a:rPr lang="en-US" sz="1400" dirty="0"/>
                  <a:t>w</a:t>
                </a:r>
                <a:r>
                  <a:rPr lang="en-US" sz="1400" dirty="0" smtClean="0"/>
                  <a:t>here </a:t>
                </a:r>
                <a14:m>
                  <m:oMath xmlns:m="http://schemas.openxmlformats.org/officeDocument/2006/math">
                    <m:sSub>
                      <m:sSubPr>
                        <m:ctrlPr>
                          <a:rPr lang="en-US" sz="1400" i="1">
                            <a:latin typeface="Cambria Math"/>
                          </a:rPr>
                        </m:ctrlPr>
                      </m:sSubPr>
                      <m:e>
                        <m:r>
                          <a:rPr lang="en-US" sz="1400" b="0" i="1" smtClean="0">
                            <a:latin typeface="Cambria Math"/>
                          </a:rPr>
                          <m:t>𝑈</m:t>
                        </m:r>
                      </m:e>
                      <m:sub>
                        <m:r>
                          <a:rPr lang="en-US" sz="1400" b="0" i="1" smtClean="0">
                            <a:latin typeface="Cambria Math"/>
                          </a:rPr>
                          <m:t>0</m:t>
                        </m:r>
                      </m:sub>
                    </m:sSub>
                  </m:oMath>
                </a14:m>
                <a:r>
                  <a:rPr lang="en-US" sz="1400" dirty="0" smtClean="0"/>
                  <a:t> is the charging voltage, </a:t>
                </a:r>
                <a14:m>
                  <m:oMath xmlns:m="http://schemas.openxmlformats.org/officeDocument/2006/math">
                    <m:sSub>
                      <m:sSubPr>
                        <m:ctrlPr>
                          <a:rPr lang="en-US" sz="1400" i="1">
                            <a:latin typeface="Cambria Math"/>
                          </a:rPr>
                        </m:ctrlPr>
                      </m:sSubPr>
                      <m:e>
                        <m:r>
                          <a:rPr lang="en-US" sz="1400" b="0" i="1" smtClean="0">
                            <a:latin typeface="Cambria Math"/>
                          </a:rPr>
                          <m:t>𝑅</m:t>
                        </m:r>
                      </m:e>
                      <m:sub>
                        <m:r>
                          <a:rPr lang="en-US" sz="1400" b="0" i="1" smtClean="0">
                            <a:latin typeface="Cambria Math"/>
                          </a:rPr>
                          <m:t>0</m:t>
                        </m:r>
                      </m:sub>
                    </m:sSub>
                  </m:oMath>
                </a14:m>
                <a:r>
                  <a:rPr lang="en-US" sz="1400" dirty="0" smtClean="0"/>
                  <a:t> is the charging impedance and </a:t>
                </a:r>
                <a14:m>
                  <m:oMath xmlns:m="http://schemas.openxmlformats.org/officeDocument/2006/math">
                    <m:sSub>
                      <m:sSubPr>
                        <m:ctrlPr>
                          <a:rPr lang="en-US" sz="1400" i="1">
                            <a:latin typeface="Cambria Math"/>
                          </a:rPr>
                        </m:ctrlPr>
                      </m:sSubPr>
                      <m:e>
                        <m:r>
                          <a:rPr lang="en-US" sz="1400" i="1">
                            <a:latin typeface="Cambria Math"/>
                          </a:rPr>
                          <m:t>𝐶</m:t>
                        </m:r>
                      </m:e>
                      <m:sub>
                        <m:r>
                          <a:rPr lang="en-US" sz="1400" b="0" i="1" smtClean="0">
                            <a:latin typeface="Cambria Math"/>
                          </a:rPr>
                          <m:t>𝐾</m:t>
                        </m:r>
                      </m:sub>
                    </m:sSub>
                  </m:oMath>
                </a14:m>
                <a:r>
                  <a:rPr lang="en-US" sz="1400" dirty="0" smtClean="0"/>
                  <a:t> is kicker capacitance.</a:t>
                </a:r>
                <a:endParaRPr lang="en-US" sz="1400" dirty="0"/>
              </a:p>
            </p:txBody>
          </p:sp>
        </mc:Choice>
        <mc:Fallback xmlns="">
          <p:sp>
            <p:nvSpPr>
              <p:cNvPr id="62" name="TextBox 61"/>
              <p:cNvSpPr txBox="1">
                <a:spLocks noRot="1" noChangeAspect="1" noMove="1" noResize="1" noEditPoints="1" noAdjustHandles="1" noChangeArrowheads="1" noChangeShapeType="1" noTextEdit="1"/>
              </p:cNvSpPr>
              <p:nvPr/>
            </p:nvSpPr>
            <p:spPr>
              <a:xfrm>
                <a:off x="3956364" y="1225939"/>
                <a:ext cx="4675403" cy="2569742"/>
              </a:xfrm>
              <a:prstGeom prst="rect">
                <a:avLst/>
              </a:prstGeom>
              <a:blipFill rotWithShape="1">
                <a:blip r:embed="rId8"/>
                <a:stretch>
                  <a:fillRect l="-261" t="-237" r="-522" b="-1422"/>
                </a:stretch>
              </a:blipFill>
            </p:spPr>
            <p:txBody>
              <a:bodyPr/>
              <a:lstStyle/>
              <a:p>
                <a:r>
                  <a:rPr lang="en-US">
                    <a:noFill/>
                  </a:rPr>
                  <a:t> </a:t>
                </a:r>
              </a:p>
            </p:txBody>
          </p:sp>
        </mc:Fallback>
      </mc:AlternateContent>
      <p:sp>
        <p:nvSpPr>
          <p:cNvPr id="63" name="TextBox 62"/>
          <p:cNvSpPr txBox="1"/>
          <p:nvPr/>
        </p:nvSpPr>
        <p:spPr>
          <a:xfrm>
            <a:off x="3671181" y="6055191"/>
            <a:ext cx="5432626" cy="461665"/>
          </a:xfrm>
          <a:prstGeom prst="rect">
            <a:avLst/>
          </a:prstGeom>
          <a:noFill/>
        </p:spPr>
        <p:txBody>
          <a:bodyPr wrap="square" rtlCol="0">
            <a:spAutoFit/>
          </a:bodyPr>
          <a:lstStyle/>
          <a:p>
            <a:pPr indent="180975" algn="just">
              <a:spcAft>
                <a:spcPts val="600"/>
              </a:spcAft>
            </a:pPr>
            <a:r>
              <a:rPr lang="en-US" sz="1200" dirty="0" smtClean="0"/>
              <a:t>Muon </a:t>
            </a:r>
            <a:r>
              <a:rPr lang="en-US" sz="1200" dirty="0"/>
              <a:t>electric </a:t>
            </a:r>
            <a:r>
              <a:rPr lang="en-US" sz="1200" dirty="0" smtClean="0"/>
              <a:t>kicker for </a:t>
            </a:r>
            <a:r>
              <a:rPr lang="en-US" sz="1200" dirty="0" err="1" smtClean="0"/>
              <a:t>MuLan</a:t>
            </a:r>
            <a:r>
              <a:rPr lang="en-US" sz="1200" dirty="0" smtClean="0"/>
              <a:t> experiment (PSI) – voltage ±12 kV, field 0.16 MV/m, capacitance 74 pF, risetime 40 ns, minimum pulse length 160 ns</a:t>
            </a:r>
            <a:r>
              <a:rPr lang="en-US" sz="1200" baseline="30000" dirty="0" smtClean="0"/>
              <a:t>[25, 17]</a:t>
            </a:r>
            <a:endParaRPr lang="en-US" sz="1200" baseline="30000" dirty="0"/>
          </a:p>
        </p:txBody>
      </p:sp>
      <mc:AlternateContent xmlns:mc="http://schemas.openxmlformats.org/markup-compatibility/2006" xmlns:a14="http://schemas.microsoft.com/office/drawing/2010/main">
        <mc:Choice Requires="a14">
          <p:sp>
            <p:nvSpPr>
              <p:cNvPr id="29" name="Rectangle 28"/>
              <p:cNvSpPr/>
              <p:nvPr/>
            </p:nvSpPr>
            <p:spPr>
              <a:xfrm>
                <a:off x="262242" y="2615194"/>
                <a:ext cx="3342982" cy="1186800"/>
              </a:xfrm>
              <a:prstGeom prst="rect">
                <a:avLst/>
              </a:prstGeom>
            </p:spPr>
            <p:txBody>
              <a:bodyPr wrap="square">
                <a:spAutoFit/>
              </a:bodyPr>
              <a:lstStyle/>
              <a:p>
                <a:pPr indent="180975" algn="just">
                  <a:spcAft>
                    <a:spcPts val="600"/>
                  </a:spcAft>
                </a:pPr>
                <a:r>
                  <a:rPr lang="en-US" sz="1400" dirty="0" smtClean="0"/>
                  <a:t>where </a:t>
                </a:r>
                <a14:m>
                  <m:oMath xmlns:m="http://schemas.openxmlformats.org/officeDocument/2006/math">
                    <m:r>
                      <a:rPr lang="en-US" sz="1400" i="1">
                        <a:latin typeface="Cambria Math"/>
                        <a:ea typeface="Cambria Math"/>
                      </a:rPr>
                      <m:t>𝑈</m:t>
                    </m:r>
                    <m:r>
                      <a:rPr lang="en-US" sz="1400" i="1">
                        <a:latin typeface="Cambria Math"/>
                        <a:ea typeface="Cambria Math"/>
                      </a:rPr>
                      <m:t> </m:t>
                    </m:r>
                  </m:oMath>
                </a14:m>
                <a:r>
                  <a:rPr lang="en-US" sz="1400" dirty="0" smtClean="0"/>
                  <a:t>is deflecting voltage</a:t>
                </a:r>
                <a:r>
                  <a:rPr lang="en-US" sz="1400" dirty="0"/>
                  <a:t>, </a:t>
                </a:r>
                <a14:m>
                  <m:oMath xmlns:m="http://schemas.openxmlformats.org/officeDocument/2006/math">
                    <m:sSub>
                      <m:sSubPr>
                        <m:ctrlPr>
                          <a:rPr lang="en-US" sz="1400" i="1">
                            <a:latin typeface="Cambria Math"/>
                          </a:rPr>
                        </m:ctrlPr>
                      </m:sSubPr>
                      <m:e>
                        <m:r>
                          <a:rPr lang="en-US" sz="1400" b="0" i="1" smtClean="0">
                            <a:latin typeface="Cambria Math"/>
                          </a:rPr>
                          <m:t>𝑙</m:t>
                        </m:r>
                      </m:e>
                      <m:sub>
                        <m:r>
                          <a:rPr lang="en-US" sz="1400" b="0" i="1" smtClean="0">
                            <a:latin typeface="Cambria Math"/>
                          </a:rPr>
                          <m:t>𝑒𝑓𝑓</m:t>
                        </m:r>
                      </m:sub>
                    </m:sSub>
                  </m:oMath>
                </a14:m>
                <a:r>
                  <a:rPr lang="en-US" sz="1400" dirty="0"/>
                  <a:t> is </a:t>
                </a:r>
                <a:r>
                  <a:rPr lang="en-US" sz="1400" dirty="0" smtClean="0"/>
                  <a:t>effective length of the kicker, </a:t>
                </a:r>
                <a14:m>
                  <m:oMath xmlns:m="http://schemas.openxmlformats.org/officeDocument/2006/math">
                    <m:r>
                      <a:rPr lang="en-US" sz="1400" i="1" smtClean="0">
                        <a:latin typeface="Cambria Math"/>
                        <a:ea typeface="Cambria Math"/>
                      </a:rPr>
                      <m:t>𝛽</m:t>
                    </m:r>
                  </m:oMath>
                </a14:m>
                <a:r>
                  <a:rPr lang="en-US" sz="1400" dirty="0" smtClean="0"/>
                  <a:t> is </a:t>
                </a:r>
                <a:r>
                  <a:rPr lang="en-US" sz="1400" dirty="0"/>
                  <a:t>relativistic coefficient (</a:t>
                </a:r>
                <a:r>
                  <a:rPr lang="en-US" sz="1400" dirty="0" smtClean="0"/>
                  <a:t>fraction </a:t>
                </a:r>
                <a:r>
                  <a:rPr lang="en-US" sz="1400" dirty="0"/>
                  <a:t>of the speed of </a:t>
                </a:r>
                <a:r>
                  <a:rPr lang="en-US" sz="1400" dirty="0" smtClean="0"/>
                  <a:t>light), </a:t>
                </a:r>
                <a14:m>
                  <m:oMath xmlns:m="http://schemas.openxmlformats.org/officeDocument/2006/math">
                    <m:r>
                      <a:rPr lang="en-US" sz="1400" i="1">
                        <a:latin typeface="Cambria Math"/>
                        <a:ea typeface="Cambria Math"/>
                      </a:rPr>
                      <m:t>𝑝</m:t>
                    </m:r>
                    <m:r>
                      <a:rPr lang="en-US" sz="1400" i="1">
                        <a:latin typeface="Cambria Math"/>
                        <a:ea typeface="Cambria Math"/>
                      </a:rPr>
                      <m:t> </m:t>
                    </m:r>
                  </m:oMath>
                </a14:m>
                <a:r>
                  <a:rPr lang="en-US" sz="1400" dirty="0" smtClean="0"/>
                  <a:t> is particles </a:t>
                </a:r>
                <a:r>
                  <a:rPr lang="en-US" sz="1400" dirty="0"/>
                  <a:t>momentum [GeV/c</a:t>
                </a:r>
                <a:r>
                  <a:rPr lang="en-US" sz="1400" dirty="0" smtClean="0"/>
                  <a:t>] and </a:t>
                </a:r>
                <a14:m>
                  <m:oMath xmlns:m="http://schemas.openxmlformats.org/officeDocument/2006/math">
                    <m:r>
                      <a:rPr lang="en-US" sz="1400" i="1">
                        <a:latin typeface="Cambria Math"/>
                        <a:ea typeface="Cambria Math"/>
                      </a:rPr>
                      <m:t>𝑑</m:t>
                    </m:r>
                  </m:oMath>
                </a14:m>
                <a:r>
                  <a:rPr lang="en-US" sz="1400" dirty="0" smtClean="0"/>
                  <a:t> is distance between electrodes.</a:t>
                </a:r>
                <a:endParaRPr lang="en-US" sz="1400" dirty="0"/>
              </a:p>
            </p:txBody>
          </p:sp>
        </mc:Choice>
        <mc:Fallback xmlns="">
          <p:sp>
            <p:nvSpPr>
              <p:cNvPr id="29" name="Rectangle 28"/>
              <p:cNvSpPr>
                <a:spLocks noRot="1" noChangeAspect="1" noMove="1" noResize="1" noEditPoints="1" noAdjustHandles="1" noChangeArrowheads="1" noChangeShapeType="1" noTextEdit="1"/>
              </p:cNvSpPr>
              <p:nvPr/>
            </p:nvSpPr>
            <p:spPr>
              <a:xfrm>
                <a:off x="262242" y="2615194"/>
                <a:ext cx="3342982" cy="1186800"/>
              </a:xfrm>
              <a:prstGeom prst="rect">
                <a:avLst/>
              </a:prstGeom>
              <a:blipFill rotWithShape="1">
                <a:blip r:embed="rId9"/>
                <a:stretch>
                  <a:fillRect l="-365" r="-730" b="-4103"/>
                </a:stretch>
              </a:blipFill>
            </p:spPr>
            <p:txBody>
              <a:bodyPr/>
              <a:lstStyle/>
              <a:p>
                <a:r>
                  <a:rPr lang="en-US">
                    <a:noFill/>
                  </a:rPr>
                  <a:t> </a:t>
                </a:r>
              </a:p>
            </p:txBody>
          </p:sp>
        </mc:Fallback>
      </mc:AlternateContent>
      <p:cxnSp>
        <p:nvCxnSpPr>
          <p:cNvPr id="51" name="Straight Arrow Connector 50"/>
          <p:cNvCxnSpPr/>
          <p:nvPr/>
        </p:nvCxnSpPr>
        <p:spPr>
          <a:xfrm flipH="1" flipV="1">
            <a:off x="1993165" y="5070309"/>
            <a:ext cx="1094068" cy="6369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flipV="1">
            <a:off x="829905" y="5070309"/>
            <a:ext cx="822990" cy="705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2992918" y="5594455"/>
            <a:ext cx="785534" cy="276999"/>
          </a:xfrm>
          <a:prstGeom prst="rect">
            <a:avLst/>
          </a:prstGeom>
          <a:noFill/>
        </p:spPr>
        <p:txBody>
          <a:bodyPr wrap="square" rtlCol="0">
            <a:spAutoFit/>
          </a:bodyPr>
          <a:lstStyle/>
          <a:p>
            <a:pPr algn="ctr">
              <a:spcAft>
                <a:spcPts val="800"/>
              </a:spcAft>
            </a:pPr>
            <a:r>
              <a:rPr lang="en-US" sz="1200" dirty="0" smtClean="0"/>
              <a:t>Beam</a:t>
            </a:r>
          </a:p>
        </p:txBody>
      </p:sp>
      <p:sp>
        <p:nvSpPr>
          <p:cNvPr id="61" name="TextBox 60"/>
          <p:cNvSpPr txBox="1"/>
          <p:nvPr/>
        </p:nvSpPr>
        <p:spPr>
          <a:xfrm>
            <a:off x="3681795" y="4631073"/>
            <a:ext cx="976369" cy="276999"/>
          </a:xfrm>
          <a:prstGeom prst="rect">
            <a:avLst/>
          </a:prstGeom>
          <a:noFill/>
        </p:spPr>
        <p:txBody>
          <a:bodyPr wrap="square" rtlCol="0">
            <a:spAutoFit/>
          </a:bodyPr>
          <a:lstStyle/>
          <a:p>
            <a:pPr algn="ctr">
              <a:spcAft>
                <a:spcPts val="800"/>
              </a:spcAft>
            </a:pPr>
            <a:r>
              <a:rPr lang="en-US" sz="1200" dirty="0" smtClean="0"/>
              <a:t>Electrodes</a:t>
            </a:r>
          </a:p>
        </p:txBody>
      </p:sp>
      <p:sp>
        <p:nvSpPr>
          <p:cNvPr id="66" name="TextBox 65"/>
          <p:cNvSpPr txBox="1"/>
          <p:nvPr/>
        </p:nvSpPr>
        <p:spPr>
          <a:xfrm>
            <a:off x="7934515" y="4147583"/>
            <a:ext cx="976369" cy="461665"/>
          </a:xfrm>
          <a:prstGeom prst="rect">
            <a:avLst/>
          </a:prstGeom>
          <a:noFill/>
        </p:spPr>
        <p:txBody>
          <a:bodyPr wrap="square" rtlCol="0">
            <a:spAutoFit/>
          </a:bodyPr>
          <a:lstStyle/>
          <a:p>
            <a:pPr algn="ctr">
              <a:spcAft>
                <a:spcPts val="800"/>
              </a:spcAft>
            </a:pPr>
            <a:r>
              <a:rPr lang="en-US" sz="1200" dirty="0" smtClean="0"/>
              <a:t>Insulating supports</a:t>
            </a:r>
          </a:p>
        </p:txBody>
      </p:sp>
      <p:sp>
        <p:nvSpPr>
          <p:cNvPr id="67" name="TextBox 66"/>
          <p:cNvSpPr txBox="1"/>
          <p:nvPr/>
        </p:nvSpPr>
        <p:spPr>
          <a:xfrm>
            <a:off x="7901897" y="4829893"/>
            <a:ext cx="1305531" cy="276999"/>
          </a:xfrm>
          <a:prstGeom prst="rect">
            <a:avLst/>
          </a:prstGeom>
          <a:noFill/>
        </p:spPr>
        <p:txBody>
          <a:bodyPr wrap="square" rtlCol="0">
            <a:spAutoFit/>
          </a:bodyPr>
          <a:lstStyle/>
          <a:p>
            <a:pPr algn="ctr">
              <a:spcAft>
                <a:spcPts val="800"/>
              </a:spcAft>
            </a:pPr>
            <a:r>
              <a:rPr lang="en-US" sz="1200" dirty="0" smtClean="0"/>
              <a:t>HV Feedthrough</a:t>
            </a:r>
          </a:p>
        </p:txBody>
      </p:sp>
      <p:cxnSp>
        <p:nvCxnSpPr>
          <p:cNvPr id="59" name="Straight Arrow Connector 58"/>
          <p:cNvCxnSpPr/>
          <p:nvPr/>
        </p:nvCxnSpPr>
        <p:spPr>
          <a:xfrm flipV="1">
            <a:off x="4594793" y="4289510"/>
            <a:ext cx="1095310" cy="4257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4594793" y="4848596"/>
            <a:ext cx="1126997" cy="5585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flipV="1">
            <a:off x="6545655" y="3908801"/>
            <a:ext cx="1509523" cy="5239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7442054" y="5005102"/>
            <a:ext cx="518891" cy="2583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5455035" y="5775075"/>
            <a:ext cx="2167168" cy="276999"/>
          </a:xfrm>
          <a:prstGeom prst="rect">
            <a:avLst/>
          </a:prstGeom>
          <a:noFill/>
        </p:spPr>
        <p:txBody>
          <a:bodyPr wrap="square" rtlCol="0">
            <a:spAutoFit/>
          </a:bodyPr>
          <a:lstStyle/>
          <a:p>
            <a:pPr algn="r">
              <a:spcAft>
                <a:spcPts val="600"/>
              </a:spcAft>
            </a:pPr>
            <a:r>
              <a:rPr lang="en-US" sz="1200" i="1" dirty="0"/>
              <a:t>Courtesy of </a:t>
            </a:r>
            <a:r>
              <a:rPr lang="en-US" sz="1200" i="1" dirty="0" smtClean="0"/>
              <a:t>R. </a:t>
            </a:r>
            <a:r>
              <a:rPr lang="en-US" sz="1200" i="1" dirty="0"/>
              <a:t>Carey</a:t>
            </a:r>
          </a:p>
        </p:txBody>
      </p:sp>
    </p:spTree>
    <p:extLst>
      <p:ext uri="{BB962C8B-B14F-4D97-AF65-F5344CB8AC3E}">
        <p14:creationId xmlns:p14="http://schemas.microsoft.com/office/powerpoint/2010/main" val="1840799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2693" y="5965489"/>
            <a:ext cx="785534" cy="276999"/>
          </a:xfrm>
          <a:prstGeom prst="rect">
            <a:avLst/>
          </a:prstGeom>
          <a:noFill/>
        </p:spPr>
        <p:txBody>
          <a:bodyPr wrap="square" rtlCol="0">
            <a:spAutoFit/>
          </a:bodyPr>
          <a:lstStyle/>
          <a:p>
            <a:pPr algn="ctr">
              <a:spcAft>
                <a:spcPts val="800"/>
              </a:spcAft>
            </a:pPr>
            <a:r>
              <a:rPr lang="en-US" sz="1200" dirty="0" smtClean="0"/>
              <a:t>Beam</a:t>
            </a:r>
          </a:p>
        </p:txBody>
      </p:sp>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Lumped element magnetic kicker</a:t>
            </a:r>
            <a:endParaRPr lang="en-US" b="1" dirty="0"/>
          </a:p>
        </p:txBody>
      </p:sp>
      <p:sp>
        <p:nvSpPr>
          <p:cNvPr id="11" name="TextBox 10"/>
          <p:cNvSpPr txBox="1"/>
          <p:nvPr/>
        </p:nvSpPr>
        <p:spPr>
          <a:xfrm>
            <a:off x="461727" y="6139738"/>
            <a:ext cx="2863768" cy="276999"/>
          </a:xfrm>
          <a:prstGeom prst="rect">
            <a:avLst/>
          </a:prstGeom>
          <a:noFill/>
        </p:spPr>
        <p:txBody>
          <a:bodyPr wrap="square" rtlCol="0">
            <a:spAutoFit/>
          </a:bodyPr>
          <a:lstStyle/>
          <a:p>
            <a:pPr algn="ctr">
              <a:spcAft>
                <a:spcPts val="600"/>
              </a:spcAft>
            </a:pPr>
            <a:r>
              <a:rPr lang="en-US" sz="1200" dirty="0" smtClean="0"/>
              <a:t>Lumped element magnetic kicker </a:t>
            </a:r>
          </a:p>
        </p:txBody>
      </p:sp>
      <mc:AlternateContent xmlns:mc="http://schemas.openxmlformats.org/markup-compatibility/2006" xmlns:a14="http://schemas.microsoft.com/office/drawing/2010/main">
        <mc:Choice Requires="a14">
          <p:sp>
            <p:nvSpPr>
              <p:cNvPr id="88" name="TextBox 87"/>
              <p:cNvSpPr txBox="1"/>
              <p:nvPr/>
            </p:nvSpPr>
            <p:spPr>
              <a:xfrm>
                <a:off x="773329" y="2151811"/>
                <a:ext cx="2025042" cy="5437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𝑀</m:t>
                          </m:r>
                        </m:sub>
                      </m:sSub>
                      <m:r>
                        <a:rPr lang="en-US" sz="1400" i="1">
                          <a:latin typeface="Cambria Math"/>
                        </a:rPr>
                        <m:t>≈</m:t>
                      </m:r>
                      <m:f>
                        <m:fPr>
                          <m:ctrlPr>
                            <a:rPr lang="en-US" sz="1400" i="1" smtClean="0">
                              <a:latin typeface="Cambria Math"/>
                            </a:rPr>
                          </m:ctrlPr>
                        </m:fPr>
                        <m:num>
                          <m:r>
                            <a:rPr lang="en-US" sz="1400" b="0" i="1" smtClean="0">
                              <a:latin typeface="Cambria Math"/>
                            </a:rPr>
                            <m:t>0.3</m:t>
                          </m:r>
                          <m:r>
                            <a:rPr lang="en-US" sz="1400" i="1">
                              <a:latin typeface="Cambria Math"/>
                              <a:ea typeface="Cambria Math"/>
                            </a:rPr>
                            <m:t>∙</m:t>
                          </m:r>
                          <m:sSub>
                            <m:sSubPr>
                              <m:ctrlPr>
                                <a:rPr lang="en-US" sz="1400" i="1" smtClean="0">
                                  <a:latin typeface="Cambria Math"/>
                                </a:rPr>
                              </m:ctrlPr>
                            </m:sSubPr>
                            <m:e>
                              <m:r>
                                <a:rPr lang="en-US" sz="1400" i="1">
                                  <a:latin typeface="Cambria Math"/>
                                  <a:ea typeface="Cambria Math"/>
                                </a:rPr>
                                <m:t>𝜇</m:t>
                              </m:r>
                            </m:e>
                            <m:sub>
                              <m:r>
                                <a:rPr lang="en-US" sz="1400" b="0" i="1" smtClean="0">
                                  <a:latin typeface="Cambria Math"/>
                                  <a:ea typeface="Cambria Math"/>
                                </a:rPr>
                                <m:t>0</m:t>
                              </m:r>
                            </m:sub>
                          </m:sSub>
                          <m:sSub>
                            <m:sSubPr>
                              <m:ctrlPr>
                                <a:rPr lang="en-US" sz="1400" b="0" i="1" smtClean="0">
                                  <a:latin typeface="Cambria Math"/>
                                </a:rPr>
                              </m:ctrlPr>
                            </m:sSubPr>
                            <m:e>
                              <m:r>
                                <a:rPr lang="en-US" sz="1400" b="0" i="1" smtClean="0">
                                  <a:latin typeface="Cambria Math"/>
                                  <a:ea typeface="Cambria Math"/>
                                </a:rPr>
                                <m:t>∙</m:t>
                              </m:r>
                              <m:r>
                                <a:rPr lang="en-US" sz="1400" b="0" i="1" smtClean="0">
                                  <a:latin typeface="Cambria Math"/>
                                </a:rPr>
                                <m:t>𝑙</m:t>
                              </m:r>
                            </m:e>
                            <m:sub>
                              <m:r>
                                <a:rPr lang="en-US" sz="1400" b="0" i="1" smtClean="0">
                                  <a:latin typeface="Cambria Math"/>
                                </a:rPr>
                                <m:t>𝑒𝑓𝑓</m:t>
                              </m:r>
                            </m:sub>
                          </m:sSub>
                          <m:r>
                            <a:rPr lang="en-US" sz="1400" b="0" i="1" smtClean="0">
                              <a:latin typeface="Cambria Math"/>
                              <a:ea typeface="Cambria Math"/>
                            </a:rPr>
                            <m:t>∙</m:t>
                          </m:r>
                          <m:r>
                            <a:rPr lang="en-US" sz="1400" b="0" i="1" smtClean="0">
                              <a:latin typeface="Cambria Math"/>
                              <a:ea typeface="Cambria Math"/>
                            </a:rPr>
                            <m:t>𝑛</m:t>
                          </m:r>
                          <m:r>
                            <a:rPr lang="en-US" sz="1400" b="0" i="1" smtClean="0">
                              <a:latin typeface="Cambria Math"/>
                              <a:ea typeface="Cambria Math"/>
                            </a:rPr>
                            <m:t>∙</m:t>
                          </m:r>
                          <m:r>
                            <a:rPr lang="en-US" sz="1400" b="0" i="1" smtClean="0">
                              <a:latin typeface="Cambria Math"/>
                              <a:ea typeface="Cambria Math"/>
                            </a:rPr>
                            <m:t>𝐼</m:t>
                          </m:r>
                        </m:num>
                        <m:den>
                          <m:r>
                            <a:rPr lang="en-US" sz="1400" b="0" i="1" smtClean="0">
                              <a:latin typeface="Cambria Math"/>
                              <a:ea typeface="Cambria Math"/>
                            </a:rPr>
                            <m:t>𝑝</m:t>
                          </m:r>
                          <m:r>
                            <a:rPr lang="en-US" sz="1400" b="0" i="1" smtClean="0">
                              <a:latin typeface="Cambria Math"/>
                              <a:ea typeface="Cambria Math"/>
                            </a:rPr>
                            <m:t>∙</m:t>
                          </m:r>
                          <m:r>
                            <a:rPr lang="en-US" sz="1400" b="0" i="1" smtClean="0">
                              <a:latin typeface="Cambria Math"/>
                              <a:ea typeface="Cambria Math"/>
                            </a:rPr>
                            <m:t>𝑑</m:t>
                          </m:r>
                        </m:den>
                      </m:f>
                    </m:oMath>
                  </m:oMathPara>
                </a14:m>
                <a:endParaRPr lang="en-US" sz="1600" dirty="0"/>
              </a:p>
            </p:txBody>
          </p:sp>
        </mc:Choice>
        <mc:Fallback xmlns="">
          <p:sp>
            <p:nvSpPr>
              <p:cNvPr id="88" name="TextBox 87"/>
              <p:cNvSpPr txBox="1">
                <a:spLocks noRot="1" noChangeAspect="1" noMove="1" noResize="1" noEditPoints="1" noAdjustHandles="1" noChangeArrowheads="1" noChangeShapeType="1" noTextEdit="1"/>
              </p:cNvSpPr>
              <p:nvPr/>
            </p:nvSpPr>
            <p:spPr>
              <a:xfrm>
                <a:off x="773329" y="2151811"/>
                <a:ext cx="2025042" cy="543739"/>
              </a:xfrm>
              <a:prstGeom prst="rect">
                <a:avLst/>
              </a:prstGeom>
              <a:blipFill rotWithShape="1">
                <a:blip r:embed="rId2"/>
                <a:stretch>
                  <a:fillRect b="-22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TextBox 93"/>
              <p:cNvSpPr txBox="1"/>
              <p:nvPr/>
            </p:nvSpPr>
            <p:spPr>
              <a:xfrm>
                <a:off x="232050" y="1216886"/>
                <a:ext cx="3387449" cy="738664"/>
              </a:xfrm>
              <a:prstGeom prst="rect">
                <a:avLst/>
              </a:prstGeom>
              <a:noFill/>
            </p:spPr>
            <p:txBody>
              <a:bodyPr wrap="square" rtlCol="0">
                <a:spAutoFit/>
              </a:bodyPr>
              <a:lstStyle/>
              <a:p>
                <a:pPr indent="177800" algn="just">
                  <a:spcAft>
                    <a:spcPts val="800"/>
                  </a:spcAft>
                </a:pPr>
                <a:r>
                  <a:rPr lang="en-US" sz="1400" dirty="0" smtClean="0"/>
                  <a:t>Magnetic deflection angle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i="1">
                            <a:latin typeface="Cambria Math"/>
                            <a:ea typeface="Cambria Math"/>
                          </a:rPr>
                          <m:t>𝑀</m:t>
                        </m:r>
                      </m:sub>
                    </m:sSub>
                  </m:oMath>
                </a14:m>
                <a:r>
                  <a:rPr lang="en-US" sz="1400" dirty="0"/>
                  <a:t> of particles with </a:t>
                </a:r>
                <a:r>
                  <a:rPr lang="en-US" sz="1400" dirty="0" smtClean="0"/>
                  <a:t>positive elementary </a:t>
                </a:r>
                <a:r>
                  <a:rPr lang="en-US" sz="1400" dirty="0"/>
                  <a:t>charge </a:t>
                </a:r>
                <a:r>
                  <a:rPr lang="en-US" sz="1400" dirty="0" smtClean="0"/>
                  <a:t>moving into the plane of page, for </a:t>
                </a:r>
                <a14:m>
                  <m:oMath xmlns:m="http://schemas.openxmlformats.org/officeDocument/2006/math">
                    <m:sSub>
                      <m:sSubPr>
                        <m:ctrlPr>
                          <a:rPr lang="en-US" sz="1400" i="1">
                            <a:latin typeface="Cambria Math"/>
                          </a:rPr>
                        </m:ctrlPr>
                      </m:sSubPr>
                      <m:e>
                        <m:r>
                          <a:rPr lang="en-US" sz="1400" i="1">
                            <a:latin typeface="Cambria Math"/>
                            <a:ea typeface="Cambria Math"/>
                          </a:rPr>
                          <m:t>𝜇</m:t>
                        </m:r>
                      </m:e>
                      <m:sub>
                        <m:r>
                          <a:rPr lang="en-US" sz="1400" i="1">
                            <a:latin typeface="Cambria Math"/>
                            <a:ea typeface="Cambria Math"/>
                          </a:rPr>
                          <m:t>𝑟</m:t>
                        </m:r>
                      </m:sub>
                    </m:sSub>
                    <m:r>
                      <a:rPr lang="en-US" sz="1400" i="1" smtClean="0">
                        <a:latin typeface="Cambria Math"/>
                        <a:ea typeface="Cambria Math"/>
                      </a:rPr>
                      <m:t>≫</m:t>
                    </m:r>
                    <m:sSub>
                      <m:sSubPr>
                        <m:ctrlPr>
                          <a:rPr lang="en-US" sz="1400" i="1">
                            <a:latin typeface="Cambria Math"/>
                          </a:rPr>
                        </m:ctrlPr>
                      </m:sSubPr>
                      <m:e>
                        <m:r>
                          <a:rPr lang="en-US" sz="1400" i="1">
                            <a:latin typeface="Cambria Math"/>
                            <a:ea typeface="Cambria Math"/>
                          </a:rPr>
                          <m:t>𝜇</m:t>
                        </m:r>
                      </m:e>
                      <m:sub>
                        <m:r>
                          <a:rPr lang="en-US" sz="1400" b="0" i="1" smtClean="0">
                            <a:latin typeface="Cambria Math"/>
                            <a:ea typeface="Cambria Math"/>
                          </a:rPr>
                          <m:t>0</m:t>
                        </m:r>
                      </m:sub>
                    </m:sSub>
                  </m:oMath>
                </a14:m>
                <a:r>
                  <a:rPr lang="en-US" sz="1400" dirty="0" smtClean="0"/>
                  <a:t>:</a:t>
                </a:r>
                <a:endParaRPr lang="en-US" sz="1400" dirty="0"/>
              </a:p>
            </p:txBody>
          </p:sp>
        </mc:Choice>
        <mc:Fallback xmlns="">
          <p:sp>
            <p:nvSpPr>
              <p:cNvPr id="94" name="TextBox 93"/>
              <p:cNvSpPr txBox="1">
                <a:spLocks noRot="1" noChangeAspect="1" noMove="1" noResize="1" noEditPoints="1" noAdjustHandles="1" noChangeArrowheads="1" noChangeShapeType="1" noTextEdit="1"/>
              </p:cNvSpPr>
              <p:nvPr/>
            </p:nvSpPr>
            <p:spPr>
              <a:xfrm>
                <a:off x="232050" y="1216886"/>
                <a:ext cx="3387449" cy="738664"/>
              </a:xfrm>
              <a:prstGeom prst="rect">
                <a:avLst/>
              </a:prstGeom>
              <a:blipFill rotWithShape="1">
                <a:blip r:embed="rId3"/>
                <a:stretch>
                  <a:fillRect l="-360" t="-826" r="-719" b="-74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Rectangle 94"/>
              <p:cNvSpPr/>
              <p:nvPr/>
            </p:nvSpPr>
            <p:spPr>
              <a:xfrm>
                <a:off x="232051" y="2846133"/>
                <a:ext cx="3387448" cy="1186800"/>
              </a:xfrm>
              <a:prstGeom prst="rect">
                <a:avLst/>
              </a:prstGeom>
            </p:spPr>
            <p:txBody>
              <a:bodyPr wrap="square">
                <a:spAutoFit/>
              </a:bodyPr>
              <a:lstStyle/>
              <a:p>
                <a:pPr indent="180975" algn="just">
                  <a:spcAft>
                    <a:spcPts val="600"/>
                  </a:spcAft>
                </a:pPr>
                <a:r>
                  <a:rPr lang="en-US" sz="1400" dirty="0" smtClean="0"/>
                  <a:t>where</a:t>
                </a:r>
                <a14:m>
                  <m:oMath xmlns:m="http://schemas.openxmlformats.org/officeDocument/2006/math">
                    <m:sSub>
                      <m:sSubPr>
                        <m:ctrlPr>
                          <a:rPr lang="en-US" sz="1400" i="1">
                            <a:latin typeface="Cambria Math"/>
                          </a:rPr>
                        </m:ctrlPr>
                      </m:sSubPr>
                      <m:e>
                        <m:r>
                          <a:rPr lang="en-US" sz="1400" b="0" i="1" smtClean="0">
                            <a:latin typeface="Cambria Math"/>
                          </a:rPr>
                          <m:t> </m:t>
                        </m:r>
                        <m:r>
                          <a:rPr lang="en-US" sz="1400" i="1">
                            <a:latin typeface="Cambria Math"/>
                            <a:ea typeface="Cambria Math"/>
                          </a:rPr>
                          <m:t>𝜇</m:t>
                        </m:r>
                      </m:e>
                      <m:sub>
                        <m:r>
                          <a:rPr lang="en-US" sz="1400" i="1">
                            <a:latin typeface="Cambria Math"/>
                            <a:ea typeface="Cambria Math"/>
                          </a:rPr>
                          <m:t>0</m:t>
                        </m:r>
                      </m:sub>
                    </m:sSub>
                  </m:oMath>
                </a14:m>
                <a:r>
                  <a:rPr lang="en-US" sz="1400" dirty="0"/>
                  <a:t> is free space </a:t>
                </a:r>
                <a:r>
                  <a:rPr lang="en-US" sz="1400" dirty="0" smtClean="0"/>
                  <a:t>permeability</a:t>
                </a:r>
                <a:r>
                  <a:rPr lang="en-US" sz="1400" dirty="0"/>
                  <a:t>, </a:t>
                </a:r>
                <a14:m>
                  <m:oMath xmlns:m="http://schemas.openxmlformats.org/officeDocument/2006/math">
                    <m:sSub>
                      <m:sSubPr>
                        <m:ctrlPr>
                          <a:rPr lang="en-US" sz="1400" i="1">
                            <a:latin typeface="Cambria Math"/>
                          </a:rPr>
                        </m:ctrlPr>
                      </m:sSubPr>
                      <m:e>
                        <m:r>
                          <a:rPr lang="en-US" sz="1400" i="1">
                            <a:latin typeface="Cambria Math"/>
                          </a:rPr>
                          <m:t>𝑙</m:t>
                        </m:r>
                      </m:e>
                      <m:sub>
                        <m:r>
                          <a:rPr lang="en-US" sz="1400" i="1">
                            <a:latin typeface="Cambria Math"/>
                          </a:rPr>
                          <m:t>𝑒𝑓𝑓</m:t>
                        </m:r>
                      </m:sub>
                    </m:sSub>
                  </m:oMath>
                </a14:m>
                <a:r>
                  <a:rPr lang="en-US" sz="1400" dirty="0"/>
                  <a:t> is effective length of the kicker</a:t>
                </a:r>
                <a:r>
                  <a:rPr lang="en-US" sz="1400" dirty="0" smtClean="0"/>
                  <a:t>, </a:t>
                </a:r>
                <a14:m>
                  <m:oMath xmlns:m="http://schemas.openxmlformats.org/officeDocument/2006/math">
                    <m:r>
                      <a:rPr lang="en-US" sz="1400" b="0" i="1" smtClean="0">
                        <a:latin typeface="Cambria Math"/>
                      </a:rPr>
                      <m:t>𝑛</m:t>
                    </m:r>
                  </m:oMath>
                </a14:m>
                <a:r>
                  <a:rPr lang="en-US" sz="1400" dirty="0" smtClean="0"/>
                  <a:t> is number of turns, </a:t>
                </a:r>
                <a14:m>
                  <m:oMath xmlns:m="http://schemas.openxmlformats.org/officeDocument/2006/math">
                    <m:r>
                      <a:rPr lang="en-US" sz="1400" b="0" i="1" smtClean="0">
                        <a:latin typeface="Cambria Math"/>
                        <a:ea typeface="Cambria Math"/>
                      </a:rPr>
                      <m:t>𝐼</m:t>
                    </m:r>
                  </m:oMath>
                </a14:m>
                <a:r>
                  <a:rPr lang="en-US" sz="1400" dirty="0" smtClean="0"/>
                  <a:t> is deflecting current, </a:t>
                </a:r>
                <a14:m>
                  <m:oMath xmlns:m="http://schemas.openxmlformats.org/officeDocument/2006/math">
                    <m:r>
                      <a:rPr lang="en-US" sz="1400" i="1" smtClean="0">
                        <a:latin typeface="Cambria Math"/>
                        <a:ea typeface="Cambria Math"/>
                      </a:rPr>
                      <m:t>𝑝</m:t>
                    </m:r>
                    <m:r>
                      <a:rPr lang="en-US" sz="1400" b="0" i="0" smtClean="0">
                        <a:latin typeface="Cambria Math"/>
                        <a:ea typeface="Cambria Math"/>
                      </a:rPr>
                      <m:t> </m:t>
                    </m:r>
                  </m:oMath>
                </a14:m>
                <a:r>
                  <a:rPr lang="en-US" sz="1400" dirty="0" smtClean="0"/>
                  <a:t> is particles’ </a:t>
                </a:r>
                <a:r>
                  <a:rPr lang="en-US" sz="1400" dirty="0"/>
                  <a:t>momentum [</a:t>
                </a:r>
                <a:r>
                  <a:rPr lang="en-US" sz="1400" dirty="0" smtClean="0"/>
                  <a:t>GeV/c] and </a:t>
                </a:r>
                <a14:m>
                  <m:oMath xmlns:m="http://schemas.openxmlformats.org/officeDocument/2006/math">
                    <m:r>
                      <a:rPr lang="en-US" sz="1400" b="0" i="1" smtClean="0">
                        <a:latin typeface="Cambria Math"/>
                      </a:rPr>
                      <m:t>𝑑</m:t>
                    </m:r>
                  </m:oMath>
                </a14:m>
                <a:r>
                  <a:rPr lang="en-US" sz="1400" dirty="0"/>
                  <a:t> </a:t>
                </a:r>
                <a:r>
                  <a:rPr lang="en-US" sz="1400" dirty="0" smtClean="0"/>
                  <a:t>is magnetic gap.</a:t>
                </a:r>
                <a:endParaRPr lang="en-US" sz="1400" dirty="0"/>
              </a:p>
            </p:txBody>
          </p:sp>
        </mc:Choice>
        <mc:Fallback xmlns="">
          <p:sp>
            <p:nvSpPr>
              <p:cNvPr id="95" name="Rectangle 94"/>
              <p:cNvSpPr>
                <a:spLocks noRot="1" noChangeAspect="1" noMove="1" noResize="1" noEditPoints="1" noAdjustHandles="1" noChangeArrowheads="1" noChangeShapeType="1" noTextEdit="1"/>
              </p:cNvSpPr>
              <p:nvPr/>
            </p:nvSpPr>
            <p:spPr>
              <a:xfrm>
                <a:off x="232051" y="2846133"/>
                <a:ext cx="3387448" cy="1186800"/>
              </a:xfrm>
              <a:prstGeom prst="rect">
                <a:avLst/>
              </a:prstGeom>
              <a:blipFill rotWithShape="1">
                <a:blip r:embed="rId4"/>
                <a:stretch>
                  <a:fillRect l="-360" r="-719" b="-4103"/>
                </a:stretch>
              </a:blipFill>
            </p:spPr>
            <p:txBody>
              <a:bodyPr/>
              <a:lstStyle/>
              <a:p>
                <a:r>
                  <a:rPr lang="en-US">
                    <a:noFill/>
                  </a:rPr>
                  <a:t> </a:t>
                </a:r>
              </a:p>
            </p:txBody>
          </p:sp>
        </mc:Fallback>
      </mc:AlternateContent>
      <p:sp>
        <p:nvSpPr>
          <p:cNvPr id="96" name="TextBox 95"/>
          <p:cNvSpPr txBox="1"/>
          <p:nvPr/>
        </p:nvSpPr>
        <p:spPr>
          <a:xfrm>
            <a:off x="3251473" y="4123259"/>
            <a:ext cx="862793" cy="461665"/>
          </a:xfrm>
          <a:prstGeom prst="rect">
            <a:avLst/>
          </a:prstGeom>
          <a:noFill/>
        </p:spPr>
        <p:txBody>
          <a:bodyPr wrap="square" rtlCol="0">
            <a:spAutoFit/>
          </a:bodyPr>
          <a:lstStyle/>
          <a:p>
            <a:pPr algn="ctr">
              <a:spcAft>
                <a:spcPts val="800"/>
              </a:spcAft>
            </a:pPr>
            <a:r>
              <a:rPr lang="en-US" sz="1200" dirty="0" smtClean="0"/>
              <a:t>Deflection</a:t>
            </a:r>
            <a:r>
              <a:rPr lang="en-US" sz="1200" dirty="0"/>
              <a:t> </a:t>
            </a:r>
            <a:r>
              <a:rPr lang="en-US" sz="1200" dirty="0" smtClean="0"/>
              <a:t>direction</a:t>
            </a:r>
          </a:p>
        </p:txBody>
      </p:sp>
      <mc:AlternateContent xmlns:mc="http://schemas.openxmlformats.org/markup-compatibility/2006" xmlns:a14="http://schemas.microsoft.com/office/drawing/2010/main">
        <mc:Choice Requires="a14">
          <p:sp>
            <p:nvSpPr>
              <p:cNvPr id="57" name="TextBox 56"/>
              <p:cNvSpPr txBox="1"/>
              <p:nvPr/>
            </p:nvSpPr>
            <p:spPr>
              <a:xfrm>
                <a:off x="3820562" y="1216886"/>
                <a:ext cx="5074468" cy="2911759"/>
              </a:xfrm>
              <a:prstGeom prst="rect">
                <a:avLst/>
              </a:prstGeom>
              <a:noFill/>
            </p:spPr>
            <p:txBody>
              <a:bodyPr wrap="square" rtlCol="0">
                <a:spAutoFit/>
              </a:bodyPr>
              <a:lstStyle/>
              <a:p>
                <a:pPr indent="180975" algn="just">
                  <a:spcAft>
                    <a:spcPts val="800"/>
                  </a:spcAft>
                </a:pPr>
                <a:r>
                  <a:rPr lang="en-US" sz="1400" dirty="0" smtClean="0"/>
                  <a:t>Magnetic kickers are more efficient for relativistic beams and are widely used.</a:t>
                </a:r>
                <a:r>
                  <a:rPr lang="en-US" sz="1400" dirty="0"/>
                  <a:t> </a:t>
                </a:r>
                <a:r>
                  <a:rPr lang="en-US" sz="1400" dirty="0" smtClean="0"/>
                  <a:t>Exponential risetime of the deflecting current </a:t>
                </a:r>
                <a14:m>
                  <m:oMath xmlns:m="http://schemas.openxmlformats.org/officeDocument/2006/math">
                    <m:r>
                      <a:rPr lang="en-US" sz="1400" b="0" i="1" smtClean="0">
                        <a:latin typeface="Cambria Math"/>
                      </a:rPr>
                      <m:t>𝐼</m:t>
                    </m:r>
                  </m:oMath>
                </a14:m>
                <a:r>
                  <a:rPr lang="en-US" sz="1400" dirty="0" smtClean="0"/>
                  <a:t>:</a:t>
                </a:r>
              </a:p>
              <a:p>
                <a:pPr algn="ctr">
                  <a:spcAft>
                    <a:spcPts val="800"/>
                  </a:spcAft>
                </a:pPr>
                <a14:m>
                  <m:oMath xmlns:m="http://schemas.openxmlformats.org/officeDocument/2006/math">
                    <m:r>
                      <a:rPr lang="en-US" sz="1400" b="0" i="1" smtClean="0">
                        <a:latin typeface="Cambria Math"/>
                      </a:rPr>
                      <m:t>𝐼</m:t>
                    </m:r>
                    <m:d>
                      <m:dPr>
                        <m:ctrlPr>
                          <a:rPr lang="en-US" sz="1400" b="0" i="1" smtClean="0">
                            <a:latin typeface="Cambria Math"/>
                          </a:rPr>
                        </m:ctrlPr>
                      </m:dPr>
                      <m:e>
                        <m:r>
                          <a:rPr lang="en-US" sz="1400" b="0" i="1" smtClean="0">
                            <a:latin typeface="Cambria Math"/>
                          </a:rPr>
                          <m:t>𝑡</m:t>
                        </m:r>
                      </m:e>
                    </m:d>
                    <m:r>
                      <a:rPr lang="en-US" sz="1400" i="1" smtClean="0">
                        <a:latin typeface="Cambria Math"/>
                      </a:rPr>
                      <m:t>=</m:t>
                    </m:r>
                    <m:sSub>
                      <m:sSubPr>
                        <m:ctrlPr>
                          <a:rPr lang="en-US" sz="1400" i="1" smtClean="0">
                            <a:latin typeface="Cambria Math"/>
                          </a:rPr>
                        </m:ctrlPr>
                      </m:sSubPr>
                      <m:e>
                        <m:r>
                          <a:rPr lang="en-US" sz="1400" b="0" i="1" smtClean="0">
                            <a:latin typeface="Cambria Math"/>
                          </a:rPr>
                          <m:t>𝐼</m:t>
                        </m:r>
                      </m:e>
                      <m:sub>
                        <m:r>
                          <a:rPr lang="en-US" sz="1400" b="0" i="1" smtClean="0">
                            <a:latin typeface="Cambria Math"/>
                          </a:rPr>
                          <m:t>0</m:t>
                        </m:r>
                      </m:sub>
                    </m:sSub>
                    <m:d>
                      <m:dPr>
                        <m:ctrlPr>
                          <a:rPr lang="en-US" sz="1400" i="1" smtClean="0">
                            <a:latin typeface="Cambria Math"/>
                          </a:rPr>
                        </m:ctrlPr>
                      </m:dPr>
                      <m:e>
                        <m:r>
                          <a:rPr lang="en-US" sz="1400" b="0" i="1" smtClean="0">
                            <a:latin typeface="Cambria Math"/>
                          </a:rPr>
                          <m:t>1−</m:t>
                        </m:r>
                        <m:sSup>
                          <m:sSupPr>
                            <m:ctrlPr>
                              <a:rPr lang="en-US" sz="1400" b="0" i="1" smtClean="0">
                                <a:latin typeface="Cambria Math"/>
                              </a:rPr>
                            </m:ctrlPr>
                          </m:sSupPr>
                          <m:e>
                            <m:r>
                              <a:rPr lang="en-US" sz="1400" b="0" i="1" smtClean="0">
                                <a:latin typeface="Cambria Math"/>
                              </a:rPr>
                              <m:t>𝑒</m:t>
                            </m:r>
                          </m:e>
                          <m:sup>
                            <m:r>
                              <a:rPr lang="en-US" sz="1400" b="0" i="1" smtClean="0">
                                <a:latin typeface="Cambria Math"/>
                              </a:rPr>
                              <m:t>−</m:t>
                            </m:r>
                            <m:f>
                              <m:fPr>
                                <m:type m:val="lin"/>
                                <m:ctrlPr>
                                  <a:rPr lang="en-US" sz="1400" b="0" i="1" smtClean="0">
                                    <a:latin typeface="Cambria Math"/>
                                  </a:rPr>
                                </m:ctrlPr>
                              </m:fPr>
                              <m:num>
                                <m:r>
                                  <a:rPr lang="en-US" sz="1400" b="0" i="1" smtClean="0">
                                    <a:latin typeface="Cambria Math"/>
                                  </a:rPr>
                                  <m:t>𝑡</m:t>
                                </m:r>
                              </m:num>
                              <m:den>
                                <m:r>
                                  <a:rPr lang="en-US" sz="1400" b="0" i="1" smtClean="0">
                                    <a:latin typeface="Cambria Math"/>
                                    <a:ea typeface="Cambria Math"/>
                                  </a:rPr>
                                  <m:t>𝜏</m:t>
                                </m:r>
                              </m:den>
                            </m:f>
                          </m:sup>
                        </m:sSup>
                      </m:e>
                    </m:d>
                  </m:oMath>
                </a14:m>
                <a:r>
                  <a:rPr lang="en-US" sz="1400" dirty="0" smtClean="0"/>
                  <a:t>   </a:t>
                </a:r>
              </a:p>
              <a:p>
                <a:pPr indent="180975">
                  <a:spcAft>
                    <a:spcPts val="800"/>
                  </a:spcAft>
                </a:pPr>
                <a:r>
                  <a:rPr lang="en-US" sz="1400" dirty="0"/>
                  <a:t>T</a:t>
                </a:r>
                <a:r>
                  <a:rPr lang="en-US" sz="1400" dirty="0" smtClean="0"/>
                  <a:t>erminated case:</a:t>
                </a:r>
              </a:p>
              <a:p>
                <a:pPr algn="ctr">
                  <a:spcAft>
                    <a:spcPts val="800"/>
                  </a:spcAft>
                </a:pPr>
                <a14:m>
                  <m:oMath xmlns:m="http://schemas.openxmlformats.org/officeDocument/2006/math">
                    <m:sSub>
                      <m:sSubPr>
                        <m:ctrlPr>
                          <a:rPr lang="en-US" sz="1400" i="1" smtClean="0">
                            <a:latin typeface="Cambria Math"/>
                          </a:rPr>
                        </m:ctrlPr>
                      </m:sSubPr>
                      <m:e>
                        <m:r>
                          <a:rPr lang="en-US" sz="1400" b="0" i="1" smtClean="0">
                            <a:latin typeface="Cambria Math"/>
                          </a:rPr>
                          <m:t>𝐼</m:t>
                        </m:r>
                      </m:e>
                      <m:sub>
                        <m:r>
                          <a:rPr lang="en-US" sz="1400" b="0" i="1" smtClean="0">
                            <a:latin typeface="Cambria Math"/>
                          </a:rPr>
                          <m:t>0</m:t>
                        </m:r>
                      </m:sub>
                    </m:sSub>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b="0" i="1" smtClean="0">
                                <a:latin typeface="Cambria Math"/>
                              </a:rPr>
                              <m:t>𝑈</m:t>
                            </m:r>
                          </m:e>
                          <m:sub>
                            <m:r>
                              <a:rPr lang="en-US" sz="1400" b="0" i="1" smtClean="0">
                                <a:latin typeface="Cambria Math"/>
                              </a:rPr>
                              <m:t>0</m:t>
                            </m:r>
                          </m:sub>
                        </m:sSub>
                      </m:num>
                      <m:den>
                        <m:sSub>
                          <m:sSubPr>
                            <m:ctrlPr>
                              <a:rPr lang="en-US" sz="1400" i="1">
                                <a:latin typeface="Cambria Math"/>
                              </a:rPr>
                            </m:ctrlPr>
                          </m:sSubPr>
                          <m:e>
                            <m:r>
                              <a:rPr lang="en-US" sz="1400" i="1">
                                <a:latin typeface="Cambria Math"/>
                              </a:rPr>
                              <m:t>2</m:t>
                            </m:r>
                            <m:r>
                              <a:rPr lang="en-US" sz="1400" i="1">
                                <a:latin typeface="Cambria Math"/>
                              </a:rPr>
                              <m:t>𝑍</m:t>
                            </m:r>
                          </m:e>
                          <m:sub>
                            <m:r>
                              <a:rPr lang="en-US" sz="1400" i="1">
                                <a:latin typeface="Cambria Math"/>
                              </a:rPr>
                              <m:t>0</m:t>
                            </m:r>
                          </m:sub>
                        </m:sSub>
                      </m:den>
                    </m:f>
                  </m:oMath>
                </a14:m>
                <a:r>
                  <a:rPr lang="en-US" sz="1600" dirty="0" smtClean="0">
                    <a:ea typeface="Cambria Math"/>
                  </a:rPr>
                  <a:t> </a:t>
                </a:r>
                <a:r>
                  <a:rPr lang="en-US" sz="1400" dirty="0" smtClean="0">
                    <a:ea typeface="Cambria Math"/>
                  </a:rPr>
                  <a:t> and  </a:t>
                </a:r>
                <a14:m>
                  <m:oMath xmlns:m="http://schemas.openxmlformats.org/officeDocument/2006/math">
                    <m:r>
                      <m:rPr>
                        <m:sty m:val="p"/>
                      </m:rPr>
                      <a:rPr lang="el-GR" sz="1400" i="1">
                        <a:latin typeface="Cambria Math"/>
                        <a:ea typeface="Cambria Math"/>
                      </a:rPr>
                      <m:t>τ</m:t>
                    </m:r>
                    <m:r>
                      <a:rPr lang="en-US" sz="1400" i="1">
                        <a:latin typeface="Cambria Math"/>
                      </a:rPr>
                      <m:t>=</m:t>
                    </m:r>
                    <m:f>
                      <m:fPr>
                        <m:ctrlPr>
                          <a:rPr lang="en-US" sz="1400" i="1">
                            <a:latin typeface="Cambria Math"/>
                          </a:rPr>
                        </m:ctrlPr>
                      </m:fPr>
                      <m:num>
                        <m:sSub>
                          <m:sSubPr>
                            <m:ctrlPr>
                              <a:rPr lang="en-US" sz="1400" i="1" smtClean="0">
                                <a:latin typeface="Cambria Math"/>
                              </a:rPr>
                            </m:ctrlPr>
                          </m:sSubPr>
                          <m:e>
                            <m:r>
                              <a:rPr lang="en-US" sz="1400" b="0" i="1" smtClean="0">
                                <a:latin typeface="Cambria Math"/>
                              </a:rPr>
                              <m:t>𝐿</m:t>
                            </m:r>
                          </m:e>
                          <m:sub>
                            <m:r>
                              <a:rPr lang="en-US" sz="1400" b="0" i="1" smtClean="0">
                                <a:latin typeface="Cambria Math"/>
                              </a:rPr>
                              <m:t>𝐾</m:t>
                            </m:r>
                          </m:sub>
                        </m:sSub>
                      </m:num>
                      <m:den>
                        <m:sSub>
                          <m:sSubPr>
                            <m:ctrlPr>
                              <a:rPr lang="en-US" sz="1400" i="1" smtClean="0">
                                <a:latin typeface="Cambria Math"/>
                              </a:rPr>
                            </m:ctrlPr>
                          </m:sSubPr>
                          <m:e>
                            <m:r>
                              <a:rPr lang="en-US" sz="1400" b="0" i="1" smtClean="0">
                                <a:latin typeface="Cambria Math"/>
                              </a:rPr>
                              <m:t>2</m:t>
                            </m:r>
                            <m:r>
                              <a:rPr lang="en-US" sz="1400" b="0" i="1" smtClean="0">
                                <a:latin typeface="Cambria Math"/>
                              </a:rPr>
                              <m:t>𝑍</m:t>
                            </m:r>
                          </m:e>
                          <m:sub>
                            <m:r>
                              <a:rPr lang="en-US" sz="1400" b="0" i="1" smtClean="0">
                                <a:latin typeface="Cambria Math"/>
                              </a:rPr>
                              <m:t>0</m:t>
                            </m:r>
                          </m:sub>
                        </m:sSub>
                      </m:den>
                    </m:f>
                  </m:oMath>
                </a14:m>
                <a:endParaRPr lang="en-US" sz="1400" dirty="0" smtClean="0"/>
              </a:p>
              <a:p>
                <a:pPr indent="180975">
                  <a:spcAft>
                    <a:spcPts val="800"/>
                  </a:spcAft>
                </a:pPr>
                <a:r>
                  <a:rPr lang="en-US" sz="1400" dirty="0" smtClean="0"/>
                  <a:t>Low impedance (“shorted”) case:</a:t>
                </a:r>
                <a:endParaRPr lang="en-US" sz="100" dirty="0"/>
              </a:p>
              <a:p>
                <a:pPr algn="ctr">
                  <a:spcAft>
                    <a:spcPts val="800"/>
                  </a:spcAft>
                </a:pPr>
                <a14:m>
                  <m:oMath xmlns:m="http://schemas.openxmlformats.org/officeDocument/2006/math">
                    <m:sSub>
                      <m:sSubPr>
                        <m:ctrlPr>
                          <a:rPr lang="en-US" sz="1400" i="1">
                            <a:latin typeface="Cambria Math"/>
                          </a:rPr>
                        </m:ctrlPr>
                      </m:sSubPr>
                      <m:e>
                        <m:r>
                          <a:rPr lang="en-US" sz="1400" i="1">
                            <a:latin typeface="Cambria Math"/>
                          </a:rPr>
                          <m:t>𝐼</m:t>
                        </m:r>
                      </m:e>
                      <m:sub>
                        <m:r>
                          <a:rPr lang="en-US" sz="1400" i="1">
                            <a:latin typeface="Cambria Math"/>
                          </a:rPr>
                          <m:t>0</m:t>
                        </m:r>
                      </m:sub>
                    </m:sSub>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rPr>
                              <m:t>𝑈</m:t>
                            </m:r>
                          </m:e>
                          <m:sub>
                            <m:r>
                              <a:rPr lang="en-US" sz="1400" i="1">
                                <a:latin typeface="Cambria Math"/>
                              </a:rPr>
                              <m:t>0</m:t>
                            </m:r>
                          </m:sub>
                        </m:sSub>
                      </m:num>
                      <m:den>
                        <m:sSub>
                          <m:sSubPr>
                            <m:ctrlPr>
                              <a:rPr lang="en-US" sz="1400" i="1">
                                <a:latin typeface="Cambria Math"/>
                              </a:rPr>
                            </m:ctrlPr>
                          </m:sSubPr>
                          <m:e>
                            <m:r>
                              <a:rPr lang="en-US" sz="1400" i="1">
                                <a:latin typeface="Cambria Math"/>
                              </a:rPr>
                              <m:t>𝑍</m:t>
                            </m:r>
                          </m:e>
                          <m:sub>
                            <m:r>
                              <a:rPr lang="en-US" sz="1400" i="1">
                                <a:latin typeface="Cambria Math"/>
                              </a:rPr>
                              <m:t>0</m:t>
                            </m:r>
                          </m:sub>
                        </m:sSub>
                      </m:den>
                    </m:f>
                  </m:oMath>
                </a14:m>
                <a:r>
                  <a:rPr lang="en-US" sz="1400" dirty="0">
                    <a:ea typeface="Cambria Math"/>
                  </a:rPr>
                  <a:t> </a:t>
                </a:r>
                <a:r>
                  <a:rPr lang="en-US" sz="1200" dirty="0">
                    <a:ea typeface="Cambria Math"/>
                  </a:rPr>
                  <a:t> and  </a:t>
                </a:r>
                <a14:m>
                  <m:oMath xmlns:m="http://schemas.openxmlformats.org/officeDocument/2006/math">
                    <m:r>
                      <m:rPr>
                        <m:sty m:val="p"/>
                      </m:rPr>
                      <a:rPr lang="el-GR" sz="1400" i="1">
                        <a:latin typeface="Cambria Math"/>
                        <a:ea typeface="Cambria Math"/>
                      </a:rPr>
                      <m:t>τ</m:t>
                    </m:r>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rPr>
                              <m:t>𝐿</m:t>
                            </m:r>
                          </m:e>
                          <m:sub>
                            <m:r>
                              <a:rPr lang="en-US" sz="1400" i="1">
                                <a:latin typeface="Cambria Math"/>
                              </a:rPr>
                              <m:t>𝐾</m:t>
                            </m:r>
                          </m:sub>
                        </m:sSub>
                      </m:num>
                      <m:den>
                        <m:sSub>
                          <m:sSubPr>
                            <m:ctrlPr>
                              <a:rPr lang="en-US" sz="1400" i="1">
                                <a:latin typeface="Cambria Math"/>
                              </a:rPr>
                            </m:ctrlPr>
                          </m:sSubPr>
                          <m:e>
                            <m:r>
                              <a:rPr lang="en-US" sz="1400" i="1">
                                <a:latin typeface="Cambria Math"/>
                              </a:rPr>
                              <m:t>𝑍</m:t>
                            </m:r>
                          </m:e>
                          <m:sub>
                            <m:r>
                              <a:rPr lang="en-US" sz="1400" i="1">
                                <a:latin typeface="Cambria Math"/>
                              </a:rPr>
                              <m:t>0</m:t>
                            </m:r>
                          </m:sub>
                        </m:sSub>
                      </m:den>
                    </m:f>
                  </m:oMath>
                </a14:m>
                <a:endParaRPr lang="en-US" sz="1400" dirty="0"/>
              </a:p>
              <a:p>
                <a:pPr indent="180975" algn="just">
                  <a:spcAft>
                    <a:spcPts val="800"/>
                  </a:spcAft>
                </a:pPr>
                <a:r>
                  <a:rPr lang="en-US" sz="1400" dirty="0"/>
                  <a:t>w</a:t>
                </a:r>
                <a:r>
                  <a:rPr lang="en-US" sz="1400" dirty="0" smtClean="0"/>
                  <a:t>here </a:t>
                </a:r>
                <a14:m>
                  <m:oMath xmlns:m="http://schemas.openxmlformats.org/officeDocument/2006/math">
                    <m:sSub>
                      <m:sSubPr>
                        <m:ctrlPr>
                          <a:rPr lang="en-US" sz="1400" i="1">
                            <a:latin typeface="Cambria Math"/>
                          </a:rPr>
                        </m:ctrlPr>
                      </m:sSubPr>
                      <m:e>
                        <m:r>
                          <a:rPr lang="en-US" sz="1400" b="0" i="1" smtClean="0">
                            <a:latin typeface="Cambria Math"/>
                          </a:rPr>
                          <m:t>𝑈</m:t>
                        </m:r>
                      </m:e>
                      <m:sub>
                        <m:r>
                          <a:rPr lang="en-US" sz="1400" b="0" i="1" smtClean="0">
                            <a:latin typeface="Cambria Math"/>
                          </a:rPr>
                          <m:t>0</m:t>
                        </m:r>
                      </m:sub>
                    </m:sSub>
                  </m:oMath>
                </a14:m>
                <a:r>
                  <a:rPr lang="en-US" sz="1400" dirty="0" smtClean="0"/>
                  <a:t> is charging voltage, </a:t>
                </a:r>
                <a14:m>
                  <m:oMath xmlns:m="http://schemas.openxmlformats.org/officeDocument/2006/math">
                    <m:sSub>
                      <m:sSubPr>
                        <m:ctrlPr>
                          <a:rPr lang="en-US" sz="1400" i="1">
                            <a:latin typeface="Cambria Math"/>
                          </a:rPr>
                        </m:ctrlPr>
                      </m:sSubPr>
                      <m:e>
                        <m:r>
                          <a:rPr lang="en-US" sz="1400" b="0" i="1" smtClean="0">
                            <a:latin typeface="Cambria Math"/>
                          </a:rPr>
                          <m:t>𝑍</m:t>
                        </m:r>
                      </m:e>
                      <m:sub>
                        <m:r>
                          <a:rPr lang="en-US" sz="1400" b="0" i="1" smtClean="0">
                            <a:latin typeface="Cambria Math"/>
                          </a:rPr>
                          <m:t>0</m:t>
                        </m:r>
                      </m:sub>
                    </m:sSub>
                  </m:oMath>
                </a14:m>
                <a:r>
                  <a:rPr lang="en-US" sz="1400" dirty="0" smtClean="0"/>
                  <a:t> is supply line impedance, </a:t>
                </a:r>
                <a14:m>
                  <m:oMath xmlns:m="http://schemas.openxmlformats.org/officeDocument/2006/math">
                    <m:r>
                      <a:rPr lang="el-GR" sz="1400" i="1" smtClean="0">
                        <a:latin typeface="Cambria Math"/>
                        <a:ea typeface="Cambria Math"/>
                      </a:rPr>
                      <m:t>𝜏</m:t>
                    </m:r>
                  </m:oMath>
                </a14:m>
                <a:r>
                  <a:rPr lang="en-US" sz="1400" dirty="0" smtClean="0"/>
                  <a:t> is corresponding time constant and </a:t>
                </a:r>
                <a14:m>
                  <m:oMath xmlns:m="http://schemas.openxmlformats.org/officeDocument/2006/math">
                    <m:sSub>
                      <m:sSubPr>
                        <m:ctrlPr>
                          <a:rPr lang="en-US" sz="1400" i="1">
                            <a:latin typeface="Cambria Math"/>
                          </a:rPr>
                        </m:ctrlPr>
                      </m:sSubPr>
                      <m:e>
                        <m:r>
                          <a:rPr lang="en-US" sz="1400" b="0" i="1" smtClean="0">
                            <a:latin typeface="Cambria Math"/>
                          </a:rPr>
                          <m:t>𝐿</m:t>
                        </m:r>
                      </m:e>
                      <m:sub>
                        <m:r>
                          <a:rPr lang="en-US" sz="1400" b="0" i="1" smtClean="0">
                            <a:latin typeface="Cambria Math"/>
                          </a:rPr>
                          <m:t>𝐾</m:t>
                        </m:r>
                      </m:sub>
                    </m:sSub>
                  </m:oMath>
                </a14:m>
                <a:r>
                  <a:rPr lang="en-US" sz="1400" dirty="0" smtClean="0"/>
                  <a:t> is kicker inductance.</a:t>
                </a:r>
                <a:endParaRPr lang="en-US" sz="1400" dirty="0"/>
              </a:p>
            </p:txBody>
          </p:sp>
        </mc:Choice>
        <mc:Fallback xmlns="">
          <p:sp>
            <p:nvSpPr>
              <p:cNvPr id="57" name="TextBox 56"/>
              <p:cNvSpPr txBox="1">
                <a:spLocks noRot="1" noChangeAspect="1" noMove="1" noResize="1" noEditPoints="1" noAdjustHandles="1" noChangeArrowheads="1" noChangeShapeType="1" noTextEdit="1"/>
              </p:cNvSpPr>
              <p:nvPr/>
            </p:nvSpPr>
            <p:spPr>
              <a:xfrm>
                <a:off x="3820562" y="1216886"/>
                <a:ext cx="5074468" cy="2911759"/>
              </a:xfrm>
              <a:prstGeom prst="rect">
                <a:avLst/>
              </a:prstGeom>
              <a:blipFill rotWithShape="1">
                <a:blip r:embed="rId5"/>
                <a:stretch>
                  <a:fillRect l="-361" t="-210" r="-361" b="-1258"/>
                </a:stretch>
              </a:blipFill>
            </p:spPr>
            <p:txBody>
              <a:bodyPr/>
              <a:lstStyle/>
              <a:p>
                <a:r>
                  <a:rPr lang="en-US">
                    <a:noFill/>
                  </a:rPr>
                  <a:t> </a:t>
                </a:r>
              </a:p>
            </p:txBody>
          </p:sp>
        </mc:Fallback>
      </mc:AlternateContent>
      <p:sp>
        <p:nvSpPr>
          <p:cNvPr id="64" name="TextBox 63"/>
          <p:cNvSpPr txBox="1"/>
          <p:nvPr/>
        </p:nvSpPr>
        <p:spPr>
          <a:xfrm>
            <a:off x="4046898" y="6077281"/>
            <a:ext cx="4848131" cy="461665"/>
          </a:xfrm>
          <a:prstGeom prst="rect">
            <a:avLst/>
          </a:prstGeom>
          <a:noFill/>
        </p:spPr>
        <p:txBody>
          <a:bodyPr wrap="square" rtlCol="0">
            <a:spAutoFit/>
          </a:bodyPr>
          <a:lstStyle/>
          <a:p>
            <a:pPr algn="ctr">
              <a:spcAft>
                <a:spcPts val="600"/>
              </a:spcAft>
            </a:pPr>
            <a:r>
              <a:rPr lang="en-US" sz="1200" dirty="0"/>
              <a:t>SLS Extraction </a:t>
            </a:r>
            <a:r>
              <a:rPr lang="en-US" sz="1200" dirty="0" smtClean="0"/>
              <a:t>kicker (PSI) -  Kicker inductance 1 </a:t>
            </a:r>
            <a:r>
              <a:rPr lang="el-GR" sz="1200" dirty="0" smtClean="0"/>
              <a:t>μ</a:t>
            </a:r>
            <a:r>
              <a:rPr lang="en-US" sz="1200" dirty="0" smtClean="0"/>
              <a:t>H, driving impedance 12.5 </a:t>
            </a:r>
            <a:r>
              <a:rPr lang="en-US" sz="1200" dirty="0" smtClean="0">
                <a:sym typeface="Symbol"/>
              </a:rPr>
              <a:t>,</a:t>
            </a:r>
            <a:r>
              <a:rPr lang="en-US" sz="1200" dirty="0" smtClean="0"/>
              <a:t> risetime </a:t>
            </a:r>
            <a:r>
              <a:rPr lang="en-US" sz="1200" dirty="0"/>
              <a:t>200 </a:t>
            </a:r>
            <a:r>
              <a:rPr lang="en-US" sz="1200" dirty="0" smtClean="0"/>
              <a:t>ns, pulse duration 1 </a:t>
            </a:r>
            <a:r>
              <a:rPr lang="el-GR" sz="1200" dirty="0" smtClean="0"/>
              <a:t>μ</a:t>
            </a:r>
            <a:r>
              <a:rPr lang="en-US" sz="1200" dirty="0" smtClean="0"/>
              <a:t>s, 22 </a:t>
            </a:r>
            <a:r>
              <a:rPr lang="en-US" sz="1200" dirty="0"/>
              <a:t>kV, 1.7 </a:t>
            </a:r>
            <a:r>
              <a:rPr lang="en-US" sz="1200" dirty="0" smtClean="0"/>
              <a:t>kA</a:t>
            </a:r>
            <a:r>
              <a:rPr lang="en-US" sz="1200" baseline="30000" dirty="0" smtClean="0"/>
              <a:t>[29</a:t>
            </a:r>
            <a:r>
              <a:rPr lang="en-US" sz="1200" baseline="30000" dirty="0" smtClean="0"/>
              <a:t>]</a:t>
            </a:r>
            <a:endParaRPr lang="en-US" sz="1200" dirty="0"/>
          </a:p>
        </p:txBody>
      </p:sp>
      <p:sp>
        <p:nvSpPr>
          <p:cNvPr id="69" name="TextBox 68"/>
          <p:cNvSpPr txBox="1"/>
          <p:nvPr/>
        </p:nvSpPr>
        <p:spPr>
          <a:xfrm>
            <a:off x="3962450" y="4734770"/>
            <a:ext cx="976369" cy="276999"/>
          </a:xfrm>
          <a:prstGeom prst="rect">
            <a:avLst/>
          </a:prstGeom>
          <a:noFill/>
        </p:spPr>
        <p:txBody>
          <a:bodyPr wrap="square" rtlCol="0">
            <a:spAutoFit/>
          </a:bodyPr>
          <a:lstStyle/>
          <a:p>
            <a:pPr algn="ctr">
              <a:spcAft>
                <a:spcPts val="800"/>
              </a:spcAft>
            </a:pPr>
            <a:r>
              <a:rPr lang="en-US" sz="1200" dirty="0" smtClean="0"/>
              <a:t>Ferrite</a:t>
            </a:r>
          </a:p>
        </p:txBody>
      </p:sp>
      <p:sp>
        <p:nvSpPr>
          <p:cNvPr id="82" name="TextBox 81"/>
          <p:cNvSpPr txBox="1"/>
          <p:nvPr/>
        </p:nvSpPr>
        <p:spPr>
          <a:xfrm>
            <a:off x="3849445" y="5696528"/>
            <a:ext cx="976369" cy="276999"/>
          </a:xfrm>
          <a:prstGeom prst="rect">
            <a:avLst/>
          </a:prstGeom>
          <a:noFill/>
        </p:spPr>
        <p:txBody>
          <a:bodyPr wrap="square" rtlCol="0">
            <a:spAutoFit/>
          </a:bodyPr>
          <a:lstStyle/>
          <a:p>
            <a:pPr algn="ctr">
              <a:spcAft>
                <a:spcPts val="800"/>
              </a:spcAft>
            </a:pPr>
            <a:r>
              <a:rPr lang="en-US" sz="1200" dirty="0" smtClean="0"/>
              <a:t>Conductor</a:t>
            </a:r>
          </a:p>
        </p:txBody>
      </p:sp>
      <p:sp>
        <p:nvSpPr>
          <p:cNvPr id="83" name="TextBox 82"/>
          <p:cNvSpPr txBox="1"/>
          <p:nvPr/>
        </p:nvSpPr>
        <p:spPr>
          <a:xfrm>
            <a:off x="8009899" y="5225593"/>
            <a:ext cx="976369" cy="646331"/>
          </a:xfrm>
          <a:prstGeom prst="rect">
            <a:avLst/>
          </a:prstGeom>
          <a:noFill/>
        </p:spPr>
        <p:txBody>
          <a:bodyPr wrap="square" rtlCol="0">
            <a:spAutoFit/>
          </a:bodyPr>
          <a:lstStyle/>
          <a:p>
            <a:pPr algn="ctr">
              <a:spcAft>
                <a:spcPts val="800"/>
              </a:spcAft>
            </a:pPr>
            <a:r>
              <a:rPr lang="en-US" sz="1200" dirty="0" smtClean="0"/>
              <a:t>Conductor support</a:t>
            </a:r>
            <a:r>
              <a:rPr lang="en-US" sz="1200" dirty="0"/>
              <a:t> </a:t>
            </a:r>
            <a:r>
              <a:rPr lang="en-US" sz="1200" dirty="0" smtClean="0"/>
              <a:t>(ceramics)</a:t>
            </a:r>
          </a:p>
        </p:txBody>
      </p:sp>
      <p:grpSp>
        <p:nvGrpSpPr>
          <p:cNvPr id="4" name="Group 3"/>
          <p:cNvGrpSpPr/>
          <p:nvPr/>
        </p:nvGrpSpPr>
        <p:grpSpPr>
          <a:xfrm>
            <a:off x="698562" y="4179528"/>
            <a:ext cx="2693658" cy="1779613"/>
            <a:chOff x="698562" y="4179528"/>
            <a:chExt cx="2693658" cy="1779613"/>
          </a:xfrm>
        </p:grpSpPr>
        <p:grpSp>
          <p:nvGrpSpPr>
            <p:cNvPr id="15" name="Group 14"/>
            <p:cNvGrpSpPr/>
            <p:nvPr/>
          </p:nvGrpSpPr>
          <p:grpSpPr>
            <a:xfrm>
              <a:off x="698562" y="4179528"/>
              <a:ext cx="2693658" cy="1779613"/>
              <a:chOff x="698562" y="4179528"/>
              <a:chExt cx="2693658" cy="1779613"/>
            </a:xfrm>
          </p:grpSpPr>
          <p:grpSp>
            <p:nvGrpSpPr>
              <p:cNvPr id="42" name="Group 41"/>
              <p:cNvGrpSpPr>
                <a:grpSpLocks noChangeAspect="1"/>
              </p:cNvGrpSpPr>
              <p:nvPr/>
            </p:nvGrpSpPr>
            <p:grpSpPr>
              <a:xfrm>
                <a:off x="698562" y="4179528"/>
                <a:ext cx="2693658" cy="1779613"/>
                <a:chOff x="485368" y="2667294"/>
                <a:chExt cx="3460667" cy="2286351"/>
              </a:xfrm>
            </p:grpSpPr>
            <p:grpSp>
              <p:nvGrpSpPr>
                <p:cNvPr id="43" name="Group 42"/>
                <p:cNvGrpSpPr/>
                <p:nvPr/>
              </p:nvGrpSpPr>
              <p:grpSpPr>
                <a:xfrm>
                  <a:off x="485368" y="2667294"/>
                  <a:ext cx="3125427" cy="2286351"/>
                  <a:chOff x="485368" y="2667294"/>
                  <a:chExt cx="3125427" cy="2286351"/>
                </a:xfrm>
              </p:grpSpPr>
              <p:grpSp>
                <p:nvGrpSpPr>
                  <p:cNvPr id="52" name="Group 51"/>
                  <p:cNvGrpSpPr/>
                  <p:nvPr/>
                </p:nvGrpSpPr>
                <p:grpSpPr>
                  <a:xfrm>
                    <a:off x="485368" y="2667294"/>
                    <a:ext cx="3125427" cy="2286351"/>
                    <a:chOff x="485368" y="2667294"/>
                    <a:chExt cx="3125427" cy="2286351"/>
                  </a:xfrm>
                </p:grpSpPr>
                <p:sp>
                  <p:nvSpPr>
                    <p:cNvPr id="61" name="Freeform 60"/>
                    <p:cNvSpPr>
                      <a:spLocks/>
                    </p:cNvSpPr>
                    <p:nvPr/>
                  </p:nvSpPr>
                  <p:spPr bwMode="auto">
                    <a:xfrm>
                      <a:off x="485368" y="2667294"/>
                      <a:ext cx="3125427" cy="2286351"/>
                    </a:xfrm>
                    <a:custGeom>
                      <a:avLst/>
                      <a:gdLst>
                        <a:gd name="T0" fmla="*/ 0 w 977"/>
                        <a:gd name="T1" fmla="*/ 2147483646 h 1146"/>
                        <a:gd name="T2" fmla="*/ 2147483646 w 977"/>
                        <a:gd name="T3" fmla="*/ 0 h 1146"/>
                        <a:gd name="T4" fmla="*/ 2147483646 w 977"/>
                        <a:gd name="T5" fmla="*/ 0 h 1146"/>
                        <a:gd name="T6" fmla="*/ 2147483646 w 977"/>
                        <a:gd name="T7" fmla="*/ 2147483646 h 1146"/>
                        <a:gd name="T8" fmla="*/ 2147483646 w 977"/>
                        <a:gd name="T9" fmla="*/ 2147483646 h 1146"/>
                        <a:gd name="T10" fmla="*/ 2147483646 w 977"/>
                        <a:gd name="T11" fmla="*/ 2147483646 h 1146"/>
                        <a:gd name="T12" fmla="*/ 2147483646 w 977"/>
                        <a:gd name="T13" fmla="*/ 2147483646 h 1146"/>
                        <a:gd name="T14" fmla="*/ 0 w 977"/>
                        <a:gd name="T15" fmla="*/ 2147483646 h 1146"/>
                        <a:gd name="T16" fmla="*/ 0 w 977"/>
                        <a:gd name="T17" fmla="*/ 2147483646 h 11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7"/>
                        <a:gd name="T28" fmla="*/ 0 h 1146"/>
                        <a:gd name="T29" fmla="*/ 977 w 977"/>
                        <a:gd name="T30" fmla="*/ 1146 h 11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7" h="1146">
                          <a:moveTo>
                            <a:pt x="0" y="98"/>
                          </a:moveTo>
                          <a:lnTo>
                            <a:pt x="98" y="0"/>
                          </a:lnTo>
                          <a:lnTo>
                            <a:pt x="890" y="0"/>
                          </a:lnTo>
                          <a:lnTo>
                            <a:pt x="977" y="87"/>
                          </a:lnTo>
                          <a:lnTo>
                            <a:pt x="975" y="1061"/>
                          </a:lnTo>
                          <a:lnTo>
                            <a:pt x="890" y="1146"/>
                          </a:lnTo>
                          <a:lnTo>
                            <a:pt x="87" y="1146"/>
                          </a:lnTo>
                          <a:lnTo>
                            <a:pt x="0" y="1059"/>
                          </a:lnTo>
                          <a:lnTo>
                            <a:pt x="0" y="98"/>
                          </a:lnTo>
                          <a:close/>
                        </a:path>
                      </a:pathLst>
                    </a:custGeom>
                    <a:solidFill>
                      <a:srgbClr val="00FFFF"/>
                    </a:solidFill>
                    <a:ln w="9525">
                      <a:solidFill>
                        <a:srgbClr val="000000"/>
                      </a:solidFill>
                      <a:round/>
                      <a:headEnd/>
                      <a:tailEnd/>
                    </a:ln>
                  </p:spPr>
                  <p:txBody>
                    <a:bodyPr wrap="none" anchor="ctr"/>
                    <a:lstStyle/>
                    <a:p>
                      <a:endParaRPr lang="en-US" dirty="0"/>
                    </a:p>
                  </p:txBody>
                </p:sp>
                <p:sp>
                  <p:nvSpPr>
                    <p:cNvPr id="62" name="Rectangle 47"/>
                    <p:cNvSpPr>
                      <a:spLocks noChangeArrowheads="1"/>
                    </p:cNvSpPr>
                    <p:nvPr/>
                  </p:nvSpPr>
                  <p:spPr bwMode="auto">
                    <a:xfrm>
                      <a:off x="2788652" y="3507218"/>
                      <a:ext cx="316700" cy="610492"/>
                    </a:xfrm>
                    <a:prstGeom prst="rect">
                      <a:avLst/>
                    </a:prstGeom>
                    <a:solidFill>
                      <a:srgbClr val="FE7B0E"/>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63" name="Rectangle 71"/>
                    <p:cNvSpPr>
                      <a:spLocks noChangeArrowheads="1"/>
                    </p:cNvSpPr>
                    <p:nvPr/>
                  </p:nvSpPr>
                  <p:spPr bwMode="auto">
                    <a:xfrm>
                      <a:off x="1025999" y="3507218"/>
                      <a:ext cx="316703" cy="612487"/>
                    </a:xfrm>
                    <a:prstGeom prst="rect">
                      <a:avLst/>
                    </a:prstGeom>
                    <a:solidFill>
                      <a:srgbClr val="FE7B0E"/>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65" name="Rectangle 93"/>
                    <p:cNvSpPr>
                      <a:spLocks noChangeArrowheads="1"/>
                    </p:cNvSpPr>
                    <p:nvPr/>
                  </p:nvSpPr>
                  <p:spPr bwMode="auto">
                    <a:xfrm>
                      <a:off x="1342701" y="3507218"/>
                      <a:ext cx="1445951" cy="610491"/>
                    </a:xfrm>
                    <a:prstGeom prst="rect">
                      <a:avLst/>
                    </a:prstGeom>
                    <a:solidFill>
                      <a:srgbClr val="F6F9FC"/>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cxnSp>
                  <p:nvCxnSpPr>
                    <p:cNvPr id="66" name="Straight Connector 65"/>
                    <p:cNvCxnSpPr>
                      <a:endCxn id="65" idx="0"/>
                    </p:cNvCxnSpPr>
                    <p:nvPr/>
                  </p:nvCxnSpPr>
                  <p:spPr>
                    <a:xfrm>
                      <a:off x="2065677" y="2667294"/>
                      <a:ext cx="0" cy="8399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5" idx="2"/>
                    </p:cNvCxnSpPr>
                    <p:nvPr/>
                  </p:nvCxnSpPr>
                  <p:spPr>
                    <a:xfrm>
                      <a:off x="2065677" y="4117709"/>
                      <a:ext cx="0" cy="8359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rot="10800000">
                      <a:off x="1489612" y="3503365"/>
                      <a:ext cx="1152127" cy="612067"/>
                      <a:chOff x="4896037" y="2888940"/>
                      <a:chExt cx="1152127" cy="612067"/>
                    </a:xfrm>
                  </p:grpSpPr>
                  <p:cxnSp>
                    <p:nvCxnSpPr>
                      <p:cNvPr id="72" name="Straight Arrow Connector 71"/>
                      <p:cNvCxnSpPr/>
                      <p:nvPr/>
                    </p:nvCxnSpPr>
                    <p:spPr>
                      <a:xfrm rot="16200000">
                        <a:off x="4591257"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rot="16200000">
                        <a:off x="4735272" y="3193720"/>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16200000">
                        <a:off x="4879288"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16200000">
                        <a:off x="5023304"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rot="16200000">
                        <a:off x="5167320"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rot="16200000">
                        <a:off x="5311337"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16200000">
                        <a:off x="5455352" y="3193720"/>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16200000">
                        <a:off x="5599368"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rot="16200000">
                        <a:off x="5743384" y="3196228"/>
                        <a:ext cx="609559" cy="0"/>
                      </a:xfrm>
                      <a:prstGeom prst="straightConnector1">
                        <a:avLst/>
                      </a:prstGeom>
                      <a:ln>
                        <a:solidFill>
                          <a:schemeClr val="bg2">
                            <a:lumMod val="50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sp>
                  <p:nvSpPr>
                    <p:cNvPr id="70" name="Oval 69"/>
                    <p:cNvSpPr/>
                    <p:nvPr/>
                  </p:nvSpPr>
                  <p:spPr>
                    <a:xfrm flipH="1">
                      <a:off x="1942247" y="3717032"/>
                      <a:ext cx="246859" cy="196723"/>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1" name="Straight Arrow Connector 70"/>
                    <p:cNvCxnSpPr>
                      <a:stCxn id="70" idx="2"/>
                    </p:cNvCxnSpPr>
                    <p:nvPr/>
                  </p:nvCxnSpPr>
                  <p:spPr>
                    <a:xfrm flipV="1">
                      <a:off x="2189106" y="3808144"/>
                      <a:ext cx="452634" cy="7250"/>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1094027" y="3723461"/>
                    <a:ext cx="180000" cy="180000"/>
                    <a:chOff x="3876753" y="4452811"/>
                    <a:chExt cx="72029" cy="72000"/>
                  </a:xfrm>
                  <a:solidFill>
                    <a:schemeClr val="bg1">
                      <a:alpha val="79000"/>
                    </a:schemeClr>
                  </a:solidFill>
                  <a:effectLst>
                    <a:glow rad="165100">
                      <a:schemeClr val="bg1">
                        <a:alpha val="40000"/>
                      </a:schemeClr>
                    </a:glow>
                  </a:effectLst>
                </p:grpSpPr>
                <p:sp>
                  <p:nvSpPr>
                    <p:cNvPr id="59" name="Oval 58"/>
                    <p:cNvSpPr/>
                    <p:nvPr/>
                  </p:nvSpPr>
                  <p:spPr>
                    <a:xfrm flipH="1">
                      <a:off x="3876753" y="4452811"/>
                      <a:ext cx="72029" cy="72000"/>
                    </a:xfrm>
                    <a:prstGeom prst="ellipse">
                      <a:avLst/>
                    </a:prstGeom>
                    <a:solidFill>
                      <a:schemeClr val="bg1">
                        <a:alpha val="34000"/>
                      </a:schemeClr>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val 59"/>
                    <p:cNvSpPr/>
                    <p:nvPr/>
                  </p:nvSpPr>
                  <p:spPr>
                    <a:xfrm flipH="1">
                      <a:off x="3905565" y="4481608"/>
                      <a:ext cx="14406" cy="14400"/>
                    </a:xfrm>
                    <a:prstGeom prst="ellipse">
                      <a:avLst/>
                    </a:prstGeom>
                    <a:solidFill>
                      <a:schemeClr val="tx1"/>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p:cNvGrpSpPr/>
                  <p:nvPr/>
                </p:nvGrpSpPr>
                <p:grpSpPr>
                  <a:xfrm>
                    <a:off x="2857002" y="3721977"/>
                    <a:ext cx="180000" cy="180000"/>
                    <a:chOff x="2972212" y="4463924"/>
                    <a:chExt cx="72028" cy="72000"/>
                  </a:xfrm>
                  <a:effectLst>
                    <a:glow rad="190500">
                      <a:schemeClr val="bg1">
                        <a:alpha val="42000"/>
                      </a:schemeClr>
                    </a:glow>
                  </a:effectLst>
                </p:grpSpPr>
                <p:sp>
                  <p:nvSpPr>
                    <p:cNvPr id="55" name="Oval 54"/>
                    <p:cNvSpPr/>
                    <p:nvPr/>
                  </p:nvSpPr>
                  <p:spPr>
                    <a:xfrm flipH="1">
                      <a:off x="2972212" y="4463924"/>
                      <a:ext cx="72028" cy="72000"/>
                    </a:xfrm>
                    <a:prstGeom prst="ellipse">
                      <a:avLst/>
                    </a:prstGeom>
                    <a:solidFill>
                      <a:schemeClr val="bg1">
                        <a:alpha val="3700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6" name="Straight Connector 55"/>
                    <p:cNvCxnSpPr>
                      <a:stCxn id="55" idx="1"/>
                      <a:endCxn id="55" idx="5"/>
                    </p:cNvCxnSpPr>
                    <p:nvPr/>
                  </p:nvCxnSpPr>
                  <p:spPr>
                    <a:xfrm flipH="1">
                      <a:off x="2982760"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55" idx="7"/>
                      <a:endCxn id="55" idx="3"/>
                    </p:cNvCxnSpPr>
                    <p:nvPr/>
                  </p:nvCxnSpPr>
                  <p:spPr>
                    <a:xfrm>
                      <a:off x="2982760"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44" name="TextBox 43"/>
                    <p:cNvSpPr txBox="1"/>
                    <p:nvPr/>
                  </p:nvSpPr>
                  <p:spPr>
                    <a:xfrm>
                      <a:off x="1392195" y="3720926"/>
                      <a:ext cx="381000" cy="355873"/>
                    </a:xfrm>
                    <a:prstGeom prst="rect">
                      <a:avLst/>
                    </a:prstGeom>
                    <a:solidFill>
                      <a:schemeClr val="bg1">
                        <a:alpha val="76000"/>
                      </a:schemeClr>
                    </a:solidFill>
                    <a:effectLst>
                      <a:softEdge rad="50800"/>
                    </a:effectLst>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i="1" smtClean="0">
                                    <a:solidFill>
                                      <a:schemeClr val="bg2">
                                        <a:lumMod val="25000"/>
                                      </a:schemeClr>
                                    </a:solidFill>
                                    <a:latin typeface="Cambria Math"/>
                                  </a:rPr>
                                </m:ctrlPr>
                              </m:sSubPr>
                              <m:e>
                                <m:r>
                                  <a:rPr lang="en-US" sz="1200" b="0" i="1" smtClean="0">
                                    <a:solidFill>
                                      <a:schemeClr val="bg2">
                                        <a:lumMod val="25000"/>
                                      </a:schemeClr>
                                    </a:solidFill>
                                    <a:latin typeface="Cambria Math"/>
                                  </a:rPr>
                                  <m:t>𝐵</m:t>
                                </m:r>
                              </m:e>
                              <m:sub>
                                <m:r>
                                  <a:rPr lang="en-US" sz="1200" b="0" i="1" smtClean="0">
                                    <a:solidFill>
                                      <a:schemeClr val="bg2">
                                        <a:lumMod val="25000"/>
                                      </a:schemeClr>
                                    </a:solidFill>
                                    <a:latin typeface="Cambria Math"/>
                                  </a:rPr>
                                  <m:t>𝑚</m:t>
                                </m:r>
                              </m:sub>
                            </m:sSub>
                          </m:oMath>
                        </m:oMathPara>
                      </a14:m>
                      <a:endParaRPr lang="en-US" sz="1200" i="1" dirty="0"/>
                    </a:p>
                  </p:txBody>
                </p:sp>
              </mc:Choice>
              <mc:Fallback xmlns="">
                <p:sp>
                  <p:nvSpPr>
                    <p:cNvPr id="44" name="TextBox 43"/>
                    <p:cNvSpPr txBox="1">
                      <a:spLocks noRot="1" noChangeAspect="1" noMove="1" noResize="1" noEditPoints="1" noAdjustHandles="1" noChangeArrowheads="1" noChangeShapeType="1" noTextEdit="1"/>
                    </p:cNvSpPr>
                    <p:nvPr/>
                  </p:nvSpPr>
                  <p:spPr>
                    <a:xfrm>
                      <a:off x="1392195" y="3720926"/>
                      <a:ext cx="381000" cy="355873"/>
                    </a:xfrm>
                    <a:prstGeom prst="rect">
                      <a:avLst/>
                    </a:prstGeom>
                    <a:blipFill rotWithShape="1">
                      <a:blip r:embed="rId8"/>
                      <a:stretch>
                        <a:fillRect l="-6122"/>
                      </a:stretch>
                    </a:blipFill>
                    <a:effectLst>
                      <a:softEdge rad="50800"/>
                    </a:effectLst>
                  </p:spPr>
                  <p:txBody>
                    <a:bodyPr/>
                    <a:lstStyle/>
                    <a:p>
                      <a:r>
                        <a:rPr lang="en-US">
                          <a:noFill/>
                        </a:rPr>
                        <a:t> </a:t>
                      </a:r>
                    </a:p>
                  </p:txBody>
                </p:sp>
              </mc:Fallback>
            </mc:AlternateContent>
            <p:cxnSp>
              <p:nvCxnSpPr>
                <p:cNvPr id="45" name="Straight Arrow Connector 44"/>
                <p:cNvCxnSpPr/>
                <p:nvPr/>
              </p:nvCxnSpPr>
              <p:spPr>
                <a:xfrm>
                  <a:off x="3733800" y="3504250"/>
                  <a:ext cx="0" cy="615455"/>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p:cNvSpPr txBox="1"/>
                    <p:nvPr/>
                  </p:nvSpPr>
                  <p:spPr>
                    <a:xfrm>
                      <a:off x="713027" y="2783042"/>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ea typeface="Cambria Math"/>
                                  </a:rPr>
                                  <m:t>𝜇</m:t>
                                </m:r>
                              </m:e>
                              <m:sub>
                                <m:r>
                                  <a:rPr lang="en-US" sz="1200" b="0" i="1" smtClean="0">
                                    <a:latin typeface="Cambria Math"/>
                                  </a:rPr>
                                  <m:t>𝑟</m:t>
                                </m:r>
                              </m:sub>
                            </m:sSub>
                          </m:oMath>
                        </m:oMathPara>
                      </a14:m>
                      <a:endParaRPr lang="en-US" sz="1200" dirty="0"/>
                    </a:p>
                  </p:txBody>
                </p:sp>
              </mc:Choice>
              <mc:Fallback xmlns="">
                <p:sp>
                  <p:nvSpPr>
                    <p:cNvPr id="35" name="TextBox 34"/>
                    <p:cNvSpPr txBox="1">
                      <a:spLocks noRot="1" noChangeAspect="1" noMove="1" noResize="1" noEditPoints="1" noAdjustHandles="1" noChangeArrowheads="1" noChangeShapeType="1" noTextEdit="1"/>
                    </p:cNvSpPr>
                    <p:nvPr/>
                  </p:nvSpPr>
                  <p:spPr>
                    <a:xfrm>
                      <a:off x="713027" y="2783042"/>
                      <a:ext cx="381000" cy="276999"/>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3161721" y="3736513"/>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36" name="TextBox 35"/>
                    <p:cNvSpPr txBox="1">
                      <a:spLocks noRot="1" noChangeAspect="1" noMove="1" noResize="1" noEditPoints="1" noAdjustHandles="1" noChangeArrowheads="1" noChangeShapeType="1" noTextEdit="1"/>
                    </p:cNvSpPr>
                    <p:nvPr/>
                  </p:nvSpPr>
                  <p:spPr>
                    <a:xfrm>
                      <a:off x="3161721" y="3736513"/>
                      <a:ext cx="171450" cy="276999"/>
                    </a:xfrm>
                    <a:prstGeom prst="rect">
                      <a:avLst/>
                    </a:prstGeom>
                    <a:blipFill rotWithShape="1">
                      <a:blip r:embed="rId10"/>
                      <a:stretch>
                        <a:fillRect l="-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817802" y="3752466"/>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37" name="TextBox 36"/>
                    <p:cNvSpPr txBox="1">
                      <a:spLocks noRot="1" noChangeAspect="1" noMove="1" noResize="1" noEditPoints="1" noAdjustHandles="1" noChangeArrowheads="1" noChangeShapeType="1" noTextEdit="1"/>
                    </p:cNvSpPr>
                    <p:nvPr/>
                  </p:nvSpPr>
                  <p:spPr>
                    <a:xfrm>
                      <a:off x="817802" y="3752466"/>
                      <a:ext cx="171450" cy="276999"/>
                    </a:xfrm>
                    <a:prstGeom prst="rect">
                      <a:avLst/>
                    </a:prstGeom>
                    <a:blipFill rotWithShape="1">
                      <a:blip r:embed="rId11"/>
                      <a:stretch>
                        <a:fillRect l="-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3774585" y="3604495"/>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38" name="TextBox 37"/>
                    <p:cNvSpPr txBox="1">
                      <a:spLocks noRot="1" noChangeAspect="1" noMove="1" noResize="1" noEditPoints="1" noAdjustHandles="1" noChangeArrowheads="1" noChangeShapeType="1" noTextEdit="1"/>
                    </p:cNvSpPr>
                    <p:nvPr/>
                  </p:nvSpPr>
                  <p:spPr>
                    <a:xfrm>
                      <a:off x="3774585" y="3604495"/>
                      <a:ext cx="171450" cy="276999"/>
                    </a:xfrm>
                    <a:prstGeom prst="rect">
                      <a:avLst/>
                    </a:prstGeom>
                    <a:blipFill rotWithShape="1">
                      <a:blip r:embed="rId12"/>
                      <a:stretch>
                        <a:fillRect l="-21429"/>
                      </a:stretch>
                    </a:blipFill>
                  </p:spPr>
                  <p:txBody>
                    <a:bodyPr/>
                    <a:lstStyle/>
                    <a:p>
                      <a:r>
                        <a:rPr lang="en-US">
                          <a:noFill/>
                        </a:rPr>
                        <a:t> </a:t>
                      </a:r>
                    </a:p>
                  </p:txBody>
                </p:sp>
              </mc:Fallback>
            </mc:AlternateContent>
            <p:cxnSp>
              <p:nvCxnSpPr>
                <p:cNvPr id="50" name="Straight Connector 49"/>
                <p:cNvCxnSpPr/>
                <p:nvPr/>
              </p:nvCxnSpPr>
              <p:spPr>
                <a:xfrm>
                  <a:off x="3105352" y="4119706"/>
                  <a:ext cx="722848"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105352" y="3507218"/>
                  <a:ext cx="722848" cy="0"/>
                </a:xfrm>
                <a:prstGeom prst="line">
                  <a:avLst/>
                </a:prstGeom>
                <a:ln w="6350"/>
              </p:spPr>
              <p:style>
                <a:lnRef idx="1">
                  <a:schemeClr val="accent1"/>
                </a:lnRef>
                <a:fillRef idx="0">
                  <a:schemeClr val="accent1"/>
                </a:fillRef>
                <a:effectRef idx="0">
                  <a:schemeClr val="accent1"/>
                </a:effectRef>
                <a:fontRef idx="minor">
                  <a:schemeClr val="tx1"/>
                </a:fontRef>
              </p:style>
            </p:cxnSp>
          </p:grpSp>
          <p:cxnSp>
            <p:nvCxnSpPr>
              <p:cNvPr id="100" name="Straight Connector 99"/>
              <p:cNvCxnSpPr/>
              <p:nvPr/>
            </p:nvCxnSpPr>
            <p:spPr>
              <a:xfrm>
                <a:off x="1875731" y="5071924"/>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1932508" y="5017924"/>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flipH="1">
              <a:off x="1898774" y="4185294"/>
              <a:ext cx="54000" cy="648000"/>
            </a:xfrm>
            <a:prstGeom prst="rect">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sp>
          <p:nvSpPr>
            <p:cNvPr id="87" name="Rectangle 86"/>
            <p:cNvSpPr/>
            <p:nvPr/>
          </p:nvSpPr>
          <p:spPr>
            <a:xfrm flipH="1">
              <a:off x="1901616" y="5310033"/>
              <a:ext cx="54000" cy="644400"/>
            </a:xfrm>
            <a:prstGeom prst="rect">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grpSp>
      <p:cxnSp>
        <p:nvCxnSpPr>
          <p:cNvPr id="97" name="Straight Arrow Connector 96"/>
          <p:cNvCxnSpPr/>
          <p:nvPr/>
        </p:nvCxnSpPr>
        <p:spPr>
          <a:xfrm flipH="1">
            <a:off x="2377003" y="4377425"/>
            <a:ext cx="923499" cy="6191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V="1">
            <a:off x="637534" y="5149729"/>
            <a:ext cx="1195010" cy="8456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59213" y="4023742"/>
            <a:ext cx="643814" cy="461665"/>
          </a:xfrm>
          <a:prstGeom prst="rect">
            <a:avLst/>
          </a:prstGeom>
          <a:noFill/>
        </p:spPr>
        <p:txBody>
          <a:bodyPr wrap="square" rtlCol="0">
            <a:spAutoFit/>
          </a:bodyPr>
          <a:lstStyle/>
          <a:p>
            <a:pPr algn="ctr">
              <a:spcAft>
                <a:spcPts val="800"/>
              </a:spcAft>
            </a:pPr>
            <a:r>
              <a:rPr lang="en-US" sz="1200" dirty="0" smtClean="0"/>
              <a:t>Copper shield</a:t>
            </a:r>
          </a:p>
        </p:txBody>
      </p:sp>
      <p:cxnSp>
        <p:nvCxnSpPr>
          <p:cNvPr id="90" name="Straight Arrow Connector 89"/>
          <p:cNvCxnSpPr>
            <a:endCxn id="3" idx="3"/>
          </p:cNvCxnSpPr>
          <p:nvPr/>
        </p:nvCxnSpPr>
        <p:spPr>
          <a:xfrm>
            <a:off x="637534" y="4269622"/>
            <a:ext cx="1261240" cy="2396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5076810" y="4153592"/>
            <a:ext cx="2509994" cy="1823505"/>
            <a:chOff x="5076810" y="4144539"/>
            <a:chExt cx="2509994" cy="1823505"/>
          </a:xfrm>
        </p:grpSpPr>
        <p:pic>
          <p:nvPicPr>
            <p:cNvPr id="85" name="Picture 2" descr="I:\Paraliev\_Projects\SLS\PicturesOfTheMagnets\Kicker05.JPG"/>
            <p:cNvPicPr>
              <a:picLocks noChangeAspect="1" noChangeArrowheads="1"/>
            </p:cNvPicPr>
            <p:nvPr/>
          </p:nvPicPr>
          <p:blipFill>
            <a:blip r:embed="rId13" cstate="print">
              <a:extLst>
                <a:ext uri="{BEBA8EAE-BF5A-486C-A8C5-ECC9F3942E4B}">
                  <a14:imgProps xmlns:a14="http://schemas.microsoft.com/office/drawing/2010/main">
                    <a14:imgLayer r:embed="rId14">
                      <a14:imgEffect>
                        <a14:colorTemperature colorTemp="6250"/>
                      </a14:imgEffect>
                      <a14:imgEffect>
                        <a14:brightnessContrast bright="9000" contrast="-13000"/>
                      </a14:imgEffect>
                    </a14:imgLayer>
                  </a14:imgProps>
                </a:ext>
                <a:ext uri="{28A0092B-C50C-407E-A947-70E740481C1C}">
                  <a14:useLocalDpi xmlns:a14="http://schemas.microsoft.com/office/drawing/2010/main" val="0"/>
                </a:ext>
              </a:extLst>
            </a:blip>
            <a:srcRect/>
            <a:stretch>
              <a:fillRect/>
            </a:stretch>
          </p:blipFill>
          <p:spPr bwMode="auto">
            <a:xfrm>
              <a:off x="5076810" y="4144539"/>
              <a:ext cx="2509994" cy="1823505"/>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24" name="Group 23"/>
            <p:cNvGrpSpPr/>
            <p:nvPr/>
          </p:nvGrpSpPr>
          <p:grpSpPr>
            <a:xfrm>
              <a:off x="5913997" y="4462331"/>
              <a:ext cx="1303075" cy="687398"/>
              <a:chOff x="5913997" y="4462331"/>
              <a:chExt cx="1303075" cy="687398"/>
            </a:xfrm>
          </p:grpSpPr>
          <p:cxnSp>
            <p:nvCxnSpPr>
              <p:cNvPr id="91" name="Straight Connector 90"/>
              <p:cNvCxnSpPr/>
              <p:nvPr/>
            </p:nvCxnSpPr>
            <p:spPr>
              <a:xfrm flipH="1">
                <a:off x="7178149" y="4864216"/>
                <a:ext cx="38923" cy="260401"/>
              </a:xfrm>
              <a:prstGeom prst="line">
                <a:avLst/>
              </a:prstGeom>
              <a:noFill/>
              <a:ln w="15875">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92" name="Straight Connector 91"/>
              <p:cNvCxnSpPr/>
              <p:nvPr/>
            </p:nvCxnSpPr>
            <p:spPr>
              <a:xfrm>
                <a:off x="5913997" y="4462331"/>
                <a:ext cx="1303075" cy="401885"/>
              </a:xfrm>
              <a:prstGeom prst="line">
                <a:avLst/>
              </a:prstGeom>
              <a:noFill/>
              <a:ln w="15875">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93" name="Straight Connector 92"/>
              <p:cNvCxnSpPr/>
              <p:nvPr/>
            </p:nvCxnSpPr>
            <p:spPr>
              <a:xfrm>
                <a:off x="5913997" y="4664118"/>
                <a:ext cx="1068993" cy="485611"/>
              </a:xfrm>
              <a:prstGeom prst="line">
                <a:avLst/>
              </a:prstGeom>
              <a:noFill/>
              <a:ln w="15875">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grpSp>
      </p:grpSp>
      <p:sp>
        <p:nvSpPr>
          <p:cNvPr id="102" name="TextBox 101"/>
          <p:cNvSpPr txBox="1"/>
          <p:nvPr/>
        </p:nvSpPr>
        <p:spPr>
          <a:xfrm>
            <a:off x="7940590" y="4036711"/>
            <a:ext cx="976369" cy="646331"/>
          </a:xfrm>
          <a:prstGeom prst="rect">
            <a:avLst/>
          </a:prstGeom>
          <a:noFill/>
        </p:spPr>
        <p:txBody>
          <a:bodyPr wrap="square" rtlCol="0">
            <a:spAutoFit/>
          </a:bodyPr>
          <a:lstStyle/>
          <a:p>
            <a:pPr algn="ctr">
              <a:spcAft>
                <a:spcPts val="800"/>
              </a:spcAft>
            </a:pPr>
            <a:r>
              <a:rPr lang="en-US" sz="1200" dirty="0" smtClean="0"/>
              <a:t>Copper shield position</a:t>
            </a:r>
          </a:p>
        </p:txBody>
      </p:sp>
      <p:cxnSp>
        <p:nvCxnSpPr>
          <p:cNvPr id="103" name="Straight Arrow Connector 102"/>
          <p:cNvCxnSpPr/>
          <p:nvPr/>
        </p:nvCxnSpPr>
        <p:spPr>
          <a:xfrm flipH="1">
            <a:off x="7088864" y="4368929"/>
            <a:ext cx="1041149" cy="4704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a:off x="7432895" y="5548758"/>
            <a:ext cx="697118" cy="925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4762123" y="4617267"/>
            <a:ext cx="679010" cy="2401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4762123" y="5203844"/>
            <a:ext cx="1421394" cy="594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710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Arc 509"/>
          <p:cNvSpPr/>
          <p:nvPr/>
        </p:nvSpPr>
        <p:spPr>
          <a:xfrm>
            <a:off x="1354108" y="4136824"/>
            <a:ext cx="2049583" cy="1284922"/>
          </a:xfrm>
          <a:prstGeom prst="arc">
            <a:avLst>
              <a:gd name="adj1" fmla="val 13443"/>
              <a:gd name="adj2" fmla="val 10831305"/>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1" name="Arc 510"/>
          <p:cNvSpPr/>
          <p:nvPr/>
        </p:nvSpPr>
        <p:spPr>
          <a:xfrm>
            <a:off x="2117304" y="3398144"/>
            <a:ext cx="2049583" cy="1284922"/>
          </a:xfrm>
          <a:prstGeom prst="arc">
            <a:avLst>
              <a:gd name="adj1" fmla="val 33945"/>
              <a:gd name="adj2" fmla="val 10810727"/>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mc:AlternateContent xmlns:mc="http://schemas.openxmlformats.org/markup-compatibility/2006" xmlns:a14="http://schemas.microsoft.com/office/drawing/2010/main">
        <mc:Choice Requires="a14">
          <p:sp>
            <p:nvSpPr>
              <p:cNvPr id="321" name="TextBox 320"/>
              <p:cNvSpPr txBox="1"/>
              <p:nvPr/>
            </p:nvSpPr>
            <p:spPr>
              <a:xfrm>
                <a:off x="232050" y="1196274"/>
                <a:ext cx="4087922" cy="523220"/>
              </a:xfrm>
              <a:prstGeom prst="rect">
                <a:avLst/>
              </a:prstGeom>
              <a:noFill/>
            </p:spPr>
            <p:txBody>
              <a:bodyPr wrap="square" rtlCol="0">
                <a:spAutoFit/>
              </a:bodyPr>
              <a:lstStyle/>
              <a:p>
                <a:pPr indent="177800" algn="just">
                  <a:spcAft>
                    <a:spcPts val="800"/>
                  </a:spcAft>
                </a:pPr>
                <a:r>
                  <a:rPr lang="en-US" sz="1400" dirty="0" smtClean="0"/>
                  <a:t>Electromagnetic deflection angle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𝐸</m:t>
                        </m:r>
                        <m:r>
                          <a:rPr lang="en-US" sz="1400" i="1">
                            <a:latin typeface="Cambria Math"/>
                            <a:ea typeface="Cambria Math"/>
                          </a:rPr>
                          <m:t>𝑀</m:t>
                        </m:r>
                      </m:sub>
                    </m:sSub>
                  </m:oMath>
                </a14:m>
                <a:r>
                  <a:rPr lang="en-US" sz="1400" dirty="0"/>
                  <a:t> of particles with </a:t>
                </a:r>
                <a:r>
                  <a:rPr lang="en-US" sz="1400" dirty="0" smtClean="0"/>
                  <a:t>positive elementary charge:</a:t>
                </a:r>
                <a:endParaRPr lang="en-US" sz="1400" dirty="0"/>
              </a:p>
            </p:txBody>
          </p:sp>
        </mc:Choice>
        <mc:Fallback xmlns="">
          <p:sp>
            <p:nvSpPr>
              <p:cNvPr id="321" name="TextBox 320"/>
              <p:cNvSpPr txBox="1">
                <a:spLocks noRot="1" noChangeAspect="1" noMove="1" noResize="1" noEditPoints="1" noAdjustHandles="1" noChangeArrowheads="1" noChangeShapeType="1" noTextEdit="1"/>
              </p:cNvSpPr>
              <p:nvPr/>
            </p:nvSpPr>
            <p:spPr>
              <a:xfrm>
                <a:off x="232050" y="1196274"/>
                <a:ext cx="4087922" cy="523220"/>
              </a:xfrm>
              <a:prstGeom prst="rect">
                <a:avLst/>
              </a:prstGeom>
              <a:blipFill rotWithShape="1">
                <a:blip r:embed="rId2"/>
                <a:stretch>
                  <a:fillRect l="-298" t="-1163" r="-447" b="-10465"/>
                </a:stretch>
              </a:blipFill>
            </p:spPr>
            <p:txBody>
              <a:bodyPr/>
              <a:lstStyle/>
              <a:p>
                <a:r>
                  <a:rPr lang="en-US">
                    <a:noFill/>
                  </a:rPr>
                  <a:t> </a:t>
                </a:r>
              </a:p>
            </p:txBody>
          </p:sp>
        </mc:Fallback>
      </mc:AlternateContent>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Transmission line </a:t>
            </a:r>
            <a:r>
              <a:rPr lang="en-US" sz="2400" b="1" dirty="0"/>
              <a:t>k</a:t>
            </a:r>
            <a:r>
              <a:rPr lang="en-US" sz="2400" b="1" dirty="0" smtClean="0"/>
              <a:t>icker - topology</a:t>
            </a:r>
            <a:endParaRPr lang="en-US" b="1" dirty="0"/>
          </a:p>
        </p:txBody>
      </p:sp>
      <p:grpSp>
        <p:nvGrpSpPr>
          <p:cNvPr id="62" name="Group 61"/>
          <p:cNvGrpSpPr/>
          <p:nvPr/>
        </p:nvGrpSpPr>
        <p:grpSpPr>
          <a:xfrm>
            <a:off x="125020" y="3097959"/>
            <a:ext cx="4194952" cy="4093979"/>
            <a:chOff x="-52568" y="2741705"/>
            <a:chExt cx="4194952" cy="4093979"/>
          </a:xfrm>
        </p:grpSpPr>
        <p:grpSp>
          <p:nvGrpSpPr>
            <p:cNvPr id="60" name="Group 59"/>
            <p:cNvGrpSpPr/>
            <p:nvPr/>
          </p:nvGrpSpPr>
          <p:grpSpPr>
            <a:xfrm>
              <a:off x="-52568" y="2741705"/>
              <a:ext cx="4194952" cy="4093979"/>
              <a:chOff x="11228" y="2551536"/>
              <a:chExt cx="4194952" cy="4093979"/>
            </a:xfrm>
          </p:grpSpPr>
          <p:sp>
            <p:nvSpPr>
              <p:cNvPr id="7" name="Cube 6"/>
              <p:cNvSpPr/>
              <p:nvPr/>
            </p:nvSpPr>
            <p:spPr>
              <a:xfrm>
                <a:off x="937846" y="3922795"/>
                <a:ext cx="2328139" cy="1800856"/>
              </a:xfrm>
              <a:prstGeom prst="cube">
                <a:avLst>
                  <a:gd name="adj" fmla="val 96076"/>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grpSp>
            <p:nvGrpSpPr>
              <p:cNvPr id="2074" name="Group 2073"/>
              <p:cNvGrpSpPr/>
              <p:nvPr/>
            </p:nvGrpSpPr>
            <p:grpSpPr>
              <a:xfrm>
                <a:off x="2646221" y="3995357"/>
                <a:ext cx="180000" cy="296311"/>
                <a:chOff x="1397777" y="5357938"/>
                <a:chExt cx="180000" cy="296311"/>
              </a:xfrm>
              <a:effectLst>
                <a:glow rad="177800">
                  <a:schemeClr val="bg1">
                    <a:alpha val="40000"/>
                  </a:schemeClr>
                </a:glow>
              </a:effectLst>
            </p:grpSpPr>
            <p:sp>
              <p:nvSpPr>
                <p:cNvPr id="237" name="Oval 236"/>
                <p:cNvSpPr/>
                <p:nvPr/>
              </p:nvSpPr>
              <p:spPr>
                <a:xfrm rot="2632780" flipH="1">
                  <a:off x="1397777" y="5357938"/>
                  <a:ext cx="180000" cy="296311"/>
                </a:xfrm>
                <a:prstGeom prst="ellipse">
                  <a:avLst/>
                </a:prstGeom>
                <a:solidFill>
                  <a:schemeClr val="bg1">
                    <a:alpha val="46000"/>
                  </a:schemeClr>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9" name="Group 228"/>
                <p:cNvGrpSpPr/>
                <p:nvPr/>
              </p:nvGrpSpPr>
              <p:grpSpPr>
                <a:xfrm>
                  <a:off x="1427048" y="5445224"/>
                  <a:ext cx="108688" cy="108000"/>
                  <a:chOff x="2693495" y="2938342"/>
                  <a:chExt cx="108688" cy="108000"/>
                </a:xfrm>
              </p:grpSpPr>
              <p:cxnSp>
                <p:nvCxnSpPr>
                  <p:cNvPr id="230" name="Straight Connector 229"/>
                  <p:cNvCxnSpPr/>
                  <p:nvPr/>
                </p:nvCxnSpPr>
                <p:spPr>
                  <a:xfrm>
                    <a:off x="2693495" y="2992342"/>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V="1">
                    <a:off x="2750272" y="2938342"/>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072" name="Group 2071"/>
              <p:cNvGrpSpPr/>
              <p:nvPr/>
            </p:nvGrpSpPr>
            <p:grpSpPr>
              <a:xfrm>
                <a:off x="11228" y="2551536"/>
                <a:ext cx="4194952" cy="4093979"/>
                <a:chOff x="-72609" y="1500302"/>
                <a:chExt cx="4194952" cy="4093979"/>
              </a:xfrm>
              <a:effectLst/>
            </p:grpSpPr>
            <p:grpSp>
              <p:nvGrpSpPr>
                <p:cNvPr id="214" name="Group 213"/>
                <p:cNvGrpSpPr/>
                <p:nvPr/>
              </p:nvGrpSpPr>
              <p:grpSpPr>
                <a:xfrm>
                  <a:off x="1278343" y="1500302"/>
                  <a:ext cx="2844000" cy="2752336"/>
                  <a:chOff x="4680012" y="2438878"/>
                  <a:chExt cx="3600400" cy="3281102"/>
                </a:xfrm>
              </p:grpSpPr>
              <p:grpSp>
                <p:nvGrpSpPr>
                  <p:cNvPr id="215" name="Group 214"/>
                  <p:cNvGrpSpPr/>
                  <p:nvPr/>
                </p:nvGrpSpPr>
                <p:grpSpPr>
                  <a:xfrm>
                    <a:off x="4680012" y="2438878"/>
                    <a:ext cx="3600400" cy="1440172"/>
                    <a:chOff x="4056636" y="1700808"/>
                    <a:chExt cx="3863736" cy="1600200"/>
                  </a:xfrm>
                </p:grpSpPr>
                <p:sp>
                  <p:nvSpPr>
                    <p:cNvPr id="222" name="Arc 221"/>
                    <p:cNvSpPr/>
                    <p:nvPr/>
                  </p:nvSpPr>
                  <p:spPr>
                    <a:xfrm>
                      <a:off x="4056636" y="1700808"/>
                      <a:ext cx="3863736" cy="1600200"/>
                    </a:xfrm>
                    <a:prstGeom prst="arc">
                      <a:avLst>
                        <a:gd name="adj1" fmla="val 1132736"/>
                        <a:gd name="adj2" fmla="val 9232856"/>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3" name="Arc 222"/>
                    <p:cNvSpPr/>
                    <p:nvPr/>
                  </p:nvSpPr>
                  <p:spPr>
                    <a:xfrm>
                      <a:off x="4056636" y="1700808"/>
                      <a:ext cx="3863736" cy="1600200"/>
                    </a:xfrm>
                    <a:prstGeom prst="arc">
                      <a:avLst>
                        <a:gd name="adj1" fmla="val 9146766"/>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16" name="Group 215"/>
                  <p:cNvGrpSpPr/>
                  <p:nvPr/>
                </p:nvGrpSpPr>
                <p:grpSpPr>
                  <a:xfrm>
                    <a:off x="4986046" y="4077071"/>
                    <a:ext cx="2988332" cy="5"/>
                    <a:chOff x="5112060" y="3546299"/>
                    <a:chExt cx="2988332" cy="5"/>
                  </a:xfrm>
                </p:grpSpPr>
                <p:cxnSp>
                  <p:nvCxnSpPr>
                    <p:cNvPr id="220" name="Straight Arrow Connector 219"/>
                    <p:cNvCxnSpPr/>
                    <p:nvPr/>
                  </p:nvCxnSpPr>
                  <p:spPr>
                    <a:xfrm flipH="1" flipV="1">
                      <a:off x="5400125" y="3546299"/>
                      <a:ext cx="2700267" cy="5"/>
                    </a:xfrm>
                    <a:prstGeom prst="straightConnector1">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cxnSp>
                <p:cxnSp>
                  <p:nvCxnSpPr>
                    <p:cNvPr id="221" name="Straight Arrow Connector 220"/>
                    <p:cNvCxnSpPr/>
                    <p:nvPr/>
                  </p:nvCxnSpPr>
                  <p:spPr>
                    <a:xfrm flipH="1">
                      <a:off x="5112060" y="3546299"/>
                      <a:ext cx="576130" cy="1"/>
                    </a:xfrm>
                    <a:prstGeom prst="straightConnector1">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p:nvGrpSpPr>
                <p:grpSpPr>
                  <a:xfrm flipV="1">
                    <a:off x="4680012" y="4279980"/>
                    <a:ext cx="3600400" cy="1440000"/>
                    <a:chOff x="4056636" y="1700808"/>
                    <a:chExt cx="3863736" cy="1600200"/>
                  </a:xfrm>
                </p:grpSpPr>
                <p:sp>
                  <p:nvSpPr>
                    <p:cNvPr id="218" name="Arc 217"/>
                    <p:cNvSpPr/>
                    <p:nvPr/>
                  </p:nvSpPr>
                  <p:spPr>
                    <a:xfrm>
                      <a:off x="4056636" y="1700808"/>
                      <a:ext cx="3863736" cy="1600200"/>
                    </a:xfrm>
                    <a:prstGeom prst="arc">
                      <a:avLst>
                        <a:gd name="adj1" fmla="val 1132736"/>
                        <a:gd name="adj2" fmla="val 9195955"/>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9" name="Arc 218"/>
                    <p:cNvSpPr/>
                    <p:nvPr/>
                  </p:nvSpPr>
                  <p:spPr>
                    <a:xfrm>
                      <a:off x="4056636" y="1700808"/>
                      <a:ext cx="3863736" cy="1600200"/>
                    </a:xfrm>
                    <a:prstGeom prst="arc">
                      <a:avLst>
                        <a:gd name="adj1" fmla="val 9090958"/>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204" name="Group 203"/>
                <p:cNvGrpSpPr/>
                <p:nvPr/>
              </p:nvGrpSpPr>
              <p:grpSpPr>
                <a:xfrm>
                  <a:off x="825123" y="1941247"/>
                  <a:ext cx="2844000" cy="2752336"/>
                  <a:chOff x="4680012" y="2438878"/>
                  <a:chExt cx="3600400" cy="3281102"/>
                </a:xfrm>
              </p:grpSpPr>
              <p:grpSp>
                <p:nvGrpSpPr>
                  <p:cNvPr id="205" name="Group 204"/>
                  <p:cNvGrpSpPr/>
                  <p:nvPr/>
                </p:nvGrpSpPr>
                <p:grpSpPr>
                  <a:xfrm>
                    <a:off x="4680012" y="2438878"/>
                    <a:ext cx="3600400" cy="1440172"/>
                    <a:chOff x="4056636" y="1700808"/>
                    <a:chExt cx="3863736" cy="1600200"/>
                  </a:xfrm>
                </p:grpSpPr>
                <p:sp>
                  <p:nvSpPr>
                    <p:cNvPr id="212" name="Arc 211"/>
                    <p:cNvSpPr/>
                    <p:nvPr/>
                  </p:nvSpPr>
                  <p:spPr>
                    <a:xfrm>
                      <a:off x="4056636" y="1700808"/>
                      <a:ext cx="3863736" cy="1600200"/>
                    </a:xfrm>
                    <a:prstGeom prst="arc">
                      <a:avLst>
                        <a:gd name="adj1" fmla="val 1132736"/>
                        <a:gd name="adj2" fmla="val 9232856"/>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3" name="Arc 212"/>
                    <p:cNvSpPr/>
                    <p:nvPr/>
                  </p:nvSpPr>
                  <p:spPr>
                    <a:xfrm>
                      <a:off x="4056636" y="1700808"/>
                      <a:ext cx="3863736" cy="1600200"/>
                    </a:xfrm>
                    <a:prstGeom prst="arc">
                      <a:avLst>
                        <a:gd name="adj1" fmla="val 9146766"/>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6" name="Group 205"/>
                  <p:cNvGrpSpPr/>
                  <p:nvPr/>
                </p:nvGrpSpPr>
                <p:grpSpPr>
                  <a:xfrm>
                    <a:off x="4986046" y="4077071"/>
                    <a:ext cx="2988332" cy="5"/>
                    <a:chOff x="5112060" y="3546299"/>
                    <a:chExt cx="2988332" cy="5"/>
                  </a:xfrm>
                </p:grpSpPr>
                <p:cxnSp>
                  <p:nvCxnSpPr>
                    <p:cNvPr id="210" name="Straight Arrow Connector 209"/>
                    <p:cNvCxnSpPr/>
                    <p:nvPr/>
                  </p:nvCxnSpPr>
                  <p:spPr>
                    <a:xfrm flipH="1" flipV="1">
                      <a:off x="5400125" y="3546299"/>
                      <a:ext cx="2700267" cy="5"/>
                    </a:xfrm>
                    <a:prstGeom prst="straightConnector1">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cxnSp>
                <p:cxnSp>
                  <p:nvCxnSpPr>
                    <p:cNvPr id="211" name="Straight Arrow Connector 210"/>
                    <p:cNvCxnSpPr/>
                    <p:nvPr/>
                  </p:nvCxnSpPr>
                  <p:spPr>
                    <a:xfrm flipH="1">
                      <a:off x="5112060" y="3546299"/>
                      <a:ext cx="576130" cy="1"/>
                    </a:xfrm>
                    <a:prstGeom prst="straightConnector1">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cxnSp>
              </p:grpSp>
              <p:grpSp>
                <p:nvGrpSpPr>
                  <p:cNvPr id="207" name="Group 206"/>
                  <p:cNvGrpSpPr/>
                  <p:nvPr/>
                </p:nvGrpSpPr>
                <p:grpSpPr>
                  <a:xfrm flipV="1">
                    <a:off x="4680012" y="4279980"/>
                    <a:ext cx="3600400" cy="1440000"/>
                    <a:chOff x="4056636" y="1700808"/>
                    <a:chExt cx="3863736" cy="1600200"/>
                  </a:xfrm>
                </p:grpSpPr>
                <p:sp>
                  <p:nvSpPr>
                    <p:cNvPr id="208" name="Arc 207"/>
                    <p:cNvSpPr/>
                    <p:nvPr/>
                  </p:nvSpPr>
                  <p:spPr>
                    <a:xfrm>
                      <a:off x="4056636" y="1700808"/>
                      <a:ext cx="3863736" cy="1600200"/>
                    </a:xfrm>
                    <a:prstGeom prst="arc">
                      <a:avLst>
                        <a:gd name="adj1" fmla="val 1132736"/>
                        <a:gd name="adj2" fmla="val 9195955"/>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Arc 208"/>
                    <p:cNvSpPr/>
                    <p:nvPr/>
                  </p:nvSpPr>
                  <p:spPr>
                    <a:xfrm>
                      <a:off x="4056636" y="1700808"/>
                      <a:ext cx="3863736" cy="1600200"/>
                    </a:xfrm>
                    <a:prstGeom prst="arc">
                      <a:avLst>
                        <a:gd name="adj1" fmla="val 9090958"/>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94" name="Group 193"/>
                <p:cNvGrpSpPr/>
                <p:nvPr/>
              </p:nvGrpSpPr>
              <p:grpSpPr>
                <a:xfrm>
                  <a:off x="382388" y="2397008"/>
                  <a:ext cx="2844000" cy="2752336"/>
                  <a:chOff x="4680012" y="2438878"/>
                  <a:chExt cx="3600400" cy="3281102"/>
                </a:xfrm>
              </p:grpSpPr>
              <p:grpSp>
                <p:nvGrpSpPr>
                  <p:cNvPr id="195" name="Group 194"/>
                  <p:cNvGrpSpPr/>
                  <p:nvPr/>
                </p:nvGrpSpPr>
                <p:grpSpPr>
                  <a:xfrm>
                    <a:off x="4680012" y="2438878"/>
                    <a:ext cx="3600400" cy="1440172"/>
                    <a:chOff x="4056636" y="1700808"/>
                    <a:chExt cx="3863736" cy="1600200"/>
                  </a:xfrm>
                </p:grpSpPr>
                <p:sp>
                  <p:nvSpPr>
                    <p:cNvPr id="202" name="Arc 201"/>
                    <p:cNvSpPr/>
                    <p:nvPr/>
                  </p:nvSpPr>
                  <p:spPr>
                    <a:xfrm>
                      <a:off x="4056636" y="1700808"/>
                      <a:ext cx="3863736" cy="1600200"/>
                    </a:xfrm>
                    <a:prstGeom prst="arc">
                      <a:avLst>
                        <a:gd name="adj1" fmla="val 1132736"/>
                        <a:gd name="adj2" fmla="val 9232856"/>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3" name="Arc 202"/>
                    <p:cNvSpPr/>
                    <p:nvPr/>
                  </p:nvSpPr>
                  <p:spPr>
                    <a:xfrm>
                      <a:off x="4056636" y="1700808"/>
                      <a:ext cx="3863736" cy="1600200"/>
                    </a:xfrm>
                    <a:prstGeom prst="arc">
                      <a:avLst>
                        <a:gd name="adj1" fmla="val 9146766"/>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96" name="Group 195"/>
                  <p:cNvGrpSpPr/>
                  <p:nvPr/>
                </p:nvGrpSpPr>
                <p:grpSpPr>
                  <a:xfrm>
                    <a:off x="4986046" y="4077071"/>
                    <a:ext cx="2988332" cy="5"/>
                    <a:chOff x="5112060" y="3546299"/>
                    <a:chExt cx="2988332" cy="5"/>
                  </a:xfrm>
                </p:grpSpPr>
                <p:cxnSp>
                  <p:nvCxnSpPr>
                    <p:cNvPr id="200" name="Straight Arrow Connector 199"/>
                    <p:cNvCxnSpPr/>
                    <p:nvPr/>
                  </p:nvCxnSpPr>
                  <p:spPr>
                    <a:xfrm flipH="1" flipV="1">
                      <a:off x="5400125" y="3546299"/>
                      <a:ext cx="2700267" cy="5"/>
                    </a:xfrm>
                    <a:prstGeom prst="straightConnector1">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flipH="1">
                      <a:off x="5112060" y="3546299"/>
                      <a:ext cx="576130" cy="1"/>
                    </a:xfrm>
                    <a:prstGeom prst="straightConnector1">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cxnSp>
              </p:grpSp>
              <p:grpSp>
                <p:nvGrpSpPr>
                  <p:cNvPr id="197" name="Group 196"/>
                  <p:cNvGrpSpPr/>
                  <p:nvPr/>
                </p:nvGrpSpPr>
                <p:grpSpPr>
                  <a:xfrm flipV="1">
                    <a:off x="4680012" y="4279980"/>
                    <a:ext cx="3600400" cy="1440000"/>
                    <a:chOff x="4056636" y="1700808"/>
                    <a:chExt cx="3863736" cy="1600200"/>
                  </a:xfrm>
                </p:grpSpPr>
                <p:sp>
                  <p:nvSpPr>
                    <p:cNvPr id="198" name="Arc 197"/>
                    <p:cNvSpPr/>
                    <p:nvPr/>
                  </p:nvSpPr>
                  <p:spPr>
                    <a:xfrm>
                      <a:off x="4056636" y="1700808"/>
                      <a:ext cx="3863736" cy="1600200"/>
                    </a:xfrm>
                    <a:prstGeom prst="arc">
                      <a:avLst>
                        <a:gd name="adj1" fmla="val 1132736"/>
                        <a:gd name="adj2" fmla="val 9195955"/>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9" name="Arc 198"/>
                    <p:cNvSpPr/>
                    <p:nvPr/>
                  </p:nvSpPr>
                  <p:spPr>
                    <a:xfrm>
                      <a:off x="4056636" y="1700808"/>
                      <a:ext cx="3863736" cy="1600200"/>
                    </a:xfrm>
                    <a:prstGeom prst="arc">
                      <a:avLst>
                        <a:gd name="adj1" fmla="val 9090958"/>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60" name="Group 159"/>
                <p:cNvGrpSpPr/>
                <p:nvPr/>
              </p:nvGrpSpPr>
              <p:grpSpPr>
                <a:xfrm>
                  <a:off x="-72609" y="2841945"/>
                  <a:ext cx="2844000" cy="2752336"/>
                  <a:chOff x="4680012" y="2438878"/>
                  <a:chExt cx="3600400" cy="3281102"/>
                </a:xfrm>
              </p:grpSpPr>
              <p:grpSp>
                <p:nvGrpSpPr>
                  <p:cNvPr id="161" name="Group 160"/>
                  <p:cNvGrpSpPr/>
                  <p:nvPr/>
                </p:nvGrpSpPr>
                <p:grpSpPr>
                  <a:xfrm>
                    <a:off x="4680012" y="2438878"/>
                    <a:ext cx="3600400" cy="1440172"/>
                    <a:chOff x="4056636" y="1700808"/>
                    <a:chExt cx="3863736" cy="1600200"/>
                  </a:xfrm>
                </p:grpSpPr>
                <p:sp>
                  <p:nvSpPr>
                    <p:cNvPr id="168" name="Arc 167"/>
                    <p:cNvSpPr/>
                    <p:nvPr/>
                  </p:nvSpPr>
                  <p:spPr>
                    <a:xfrm>
                      <a:off x="4056636" y="1700808"/>
                      <a:ext cx="3863736" cy="1600200"/>
                    </a:xfrm>
                    <a:prstGeom prst="arc">
                      <a:avLst>
                        <a:gd name="adj1" fmla="val 1132736"/>
                        <a:gd name="adj2" fmla="val 9232856"/>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9" name="Arc 168"/>
                    <p:cNvSpPr/>
                    <p:nvPr/>
                  </p:nvSpPr>
                  <p:spPr>
                    <a:xfrm>
                      <a:off x="4056636" y="1700808"/>
                      <a:ext cx="3863736" cy="1600200"/>
                    </a:xfrm>
                    <a:prstGeom prst="arc">
                      <a:avLst>
                        <a:gd name="adj1" fmla="val 9146766"/>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62" name="Group 161"/>
                  <p:cNvGrpSpPr/>
                  <p:nvPr/>
                </p:nvGrpSpPr>
                <p:grpSpPr>
                  <a:xfrm>
                    <a:off x="4986046" y="4077071"/>
                    <a:ext cx="2988332" cy="5"/>
                    <a:chOff x="5112060" y="3546299"/>
                    <a:chExt cx="2988332" cy="5"/>
                  </a:xfrm>
                </p:grpSpPr>
                <p:cxnSp>
                  <p:nvCxnSpPr>
                    <p:cNvPr id="166" name="Straight Arrow Connector 165"/>
                    <p:cNvCxnSpPr/>
                    <p:nvPr/>
                  </p:nvCxnSpPr>
                  <p:spPr>
                    <a:xfrm flipH="1" flipV="1">
                      <a:off x="5400125" y="3546299"/>
                      <a:ext cx="2700267" cy="5"/>
                    </a:xfrm>
                    <a:prstGeom prst="straightConnector1">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flipH="1">
                      <a:off x="5112060" y="3546299"/>
                      <a:ext cx="576130" cy="1"/>
                    </a:xfrm>
                    <a:prstGeom prst="straightConnector1">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cxnSp>
              </p:grpSp>
              <p:grpSp>
                <p:nvGrpSpPr>
                  <p:cNvPr id="163" name="Group 162"/>
                  <p:cNvGrpSpPr/>
                  <p:nvPr/>
                </p:nvGrpSpPr>
                <p:grpSpPr>
                  <a:xfrm flipV="1">
                    <a:off x="4680012" y="4279980"/>
                    <a:ext cx="3600400" cy="1440000"/>
                    <a:chOff x="4056636" y="1700808"/>
                    <a:chExt cx="3863736" cy="1600200"/>
                  </a:xfrm>
                </p:grpSpPr>
                <p:sp>
                  <p:nvSpPr>
                    <p:cNvPr id="164" name="Arc 163"/>
                    <p:cNvSpPr/>
                    <p:nvPr/>
                  </p:nvSpPr>
                  <p:spPr>
                    <a:xfrm>
                      <a:off x="4056636" y="1700808"/>
                      <a:ext cx="3863736" cy="1600200"/>
                    </a:xfrm>
                    <a:prstGeom prst="arc">
                      <a:avLst>
                        <a:gd name="adj1" fmla="val 1132736"/>
                        <a:gd name="adj2" fmla="val 9195955"/>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5" name="Arc 164"/>
                    <p:cNvSpPr/>
                    <p:nvPr/>
                  </p:nvSpPr>
                  <p:spPr>
                    <a:xfrm>
                      <a:off x="4056636" y="1700808"/>
                      <a:ext cx="3863736" cy="1600200"/>
                    </a:xfrm>
                    <a:prstGeom prst="arc">
                      <a:avLst>
                        <a:gd name="adj1" fmla="val 9090958"/>
                        <a:gd name="adj2" fmla="val 9632717"/>
                      </a:avLst>
                    </a:prstGeom>
                    <a:ln w="12700">
                      <a:solidFill>
                        <a:srgbClr val="7A7146"/>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cxnSp>
            <p:nvCxnSpPr>
              <p:cNvPr id="2077" name="Straight Arrow Connector 2076"/>
              <p:cNvCxnSpPr/>
              <p:nvPr/>
            </p:nvCxnSpPr>
            <p:spPr>
              <a:xfrm flipH="1">
                <a:off x="2228269" y="4365104"/>
                <a:ext cx="284306"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287" idx="1"/>
              </p:cNvCxnSpPr>
              <p:nvPr/>
            </p:nvCxnSpPr>
            <p:spPr>
              <a:xfrm flipV="1">
                <a:off x="1331492" y="5105838"/>
                <a:ext cx="215509" cy="210721"/>
              </a:xfrm>
              <a:prstGeom prst="straightConnector1">
                <a:avLst/>
              </a:prstGeom>
              <a:ln w="19050">
                <a:solidFill>
                  <a:srgbClr val="7030A0"/>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2073" name="Group 2072"/>
              <p:cNvGrpSpPr/>
              <p:nvPr/>
            </p:nvGrpSpPr>
            <p:grpSpPr>
              <a:xfrm>
                <a:off x="983336" y="3657183"/>
                <a:ext cx="1877255" cy="1992481"/>
                <a:chOff x="1107683" y="2657674"/>
                <a:chExt cx="1877255" cy="1992481"/>
              </a:xfrm>
            </p:grpSpPr>
            <p:grpSp>
              <p:nvGrpSpPr>
                <p:cNvPr id="9" name="Group 8"/>
                <p:cNvGrpSpPr/>
                <p:nvPr/>
              </p:nvGrpSpPr>
              <p:grpSpPr>
                <a:xfrm flipV="1">
                  <a:off x="1107683" y="4005755"/>
                  <a:ext cx="511979" cy="644400"/>
                  <a:chOff x="2375756" y="5049180"/>
                  <a:chExt cx="648072" cy="832925"/>
                </a:xfrm>
              </p:grpSpPr>
              <p:cxnSp>
                <p:nvCxnSpPr>
                  <p:cNvPr id="12" name="Straight Arrow Connector 11"/>
                  <p:cNvCxnSpPr/>
                  <p:nvPr/>
                </p:nvCxnSpPr>
                <p:spPr>
                  <a:xfrm flipV="1">
                    <a:off x="2591780"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375756" y="5049180"/>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flipV="1">
                  <a:off x="1562776" y="3556395"/>
                  <a:ext cx="511979" cy="644400"/>
                  <a:chOff x="2375756" y="5049180"/>
                  <a:chExt cx="648072" cy="832925"/>
                </a:xfrm>
              </p:grpSpPr>
              <p:cxnSp>
                <p:nvCxnSpPr>
                  <p:cNvPr id="23" name="Straight Arrow Connector 22"/>
                  <p:cNvCxnSpPr/>
                  <p:nvPr/>
                </p:nvCxnSpPr>
                <p:spPr>
                  <a:xfrm flipV="1">
                    <a:off x="2591780"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375756" y="5049180"/>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flipV="1">
                  <a:off x="2017867" y="3107034"/>
                  <a:ext cx="511979" cy="644400"/>
                  <a:chOff x="2375756" y="5049180"/>
                  <a:chExt cx="648072" cy="832925"/>
                </a:xfrm>
              </p:grpSpPr>
              <p:cxnSp>
                <p:nvCxnSpPr>
                  <p:cNvPr id="33" name="Straight Arrow Connector 32"/>
                  <p:cNvCxnSpPr/>
                  <p:nvPr/>
                </p:nvCxnSpPr>
                <p:spPr>
                  <a:xfrm flipV="1">
                    <a:off x="2591780"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2375756" y="5049180"/>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flipV="1">
                  <a:off x="2472959" y="2657674"/>
                  <a:ext cx="511979" cy="644400"/>
                  <a:chOff x="2375756" y="5049180"/>
                  <a:chExt cx="648072" cy="832925"/>
                </a:xfrm>
              </p:grpSpPr>
              <p:cxnSp>
                <p:nvCxnSpPr>
                  <p:cNvPr id="43" name="Straight Arrow Connector 42"/>
                  <p:cNvCxnSpPr/>
                  <p:nvPr/>
                </p:nvCxnSpPr>
                <p:spPr>
                  <a:xfrm flipV="1">
                    <a:off x="2591780"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2375756" y="5049180"/>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sp>
            <p:nvSpPr>
              <p:cNvPr id="4" name="Cube 3"/>
              <p:cNvSpPr/>
              <p:nvPr/>
            </p:nvSpPr>
            <p:spPr>
              <a:xfrm>
                <a:off x="937847" y="3212597"/>
                <a:ext cx="2328139" cy="1800856"/>
              </a:xfrm>
              <a:prstGeom prst="cube">
                <a:avLst>
                  <a:gd name="adj" fmla="val 96076"/>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grpSp>
            <p:nvGrpSpPr>
              <p:cNvPr id="2075" name="Group 2074"/>
              <p:cNvGrpSpPr/>
              <p:nvPr/>
            </p:nvGrpSpPr>
            <p:grpSpPr>
              <a:xfrm>
                <a:off x="2636580" y="3332476"/>
                <a:ext cx="295200" cy="180000"/>
                <a:chOff x="1388136" y="4695057"/>
                <a:chExt cx="295200" cy="180000"/>
              </a:xfrm>
              <a:effectLst>
                <a:glow rad="177800">
                  <a:schemeClr val="bg1">
                    <a:alpha val="40000"/>
                  </a:schemeClr>
                </a:glow>
              </a:effectLst>
            </p:grpSpPr>
            <p:sp>
              <p:nvSpPr>
                <p:cNvPr id="235" name="Oval 234"/>
                <p:cNvSpPr/>
                <p:nvPr/>
              </p:nvSpPr>
              <p:spPr>
                <a:xfrm rot="2707051" flipH="1">
                  <a:off x="1445736" y="4637457"/>
                  <a:ext cx="180000" cy="295200"/>
                </a:xfrm>
                <a:prstGeom prst="ellipse">
                  <a:avLst/>
                </a:prstGeom>
                <a:solidFill>
                  <a:schemeClr val="bg1">
                    <a:alpha val="46000"/>
                  </a:schemeClr>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0" name="Straight Connector 259"/>
                <p:cNvCxnSpPr/>
                <p:nvPr/>
              </p:nvCxnSpPr>
              <p:spPr>
                <a:xfrm>
                  <a:off x="1481392" y="4785057"/>
                  <a:ext cx="108688" cy="0"/>
                </a:xfrm>
                <a:prstGeom prst="line">
                  <a:avLst/>
                </a:prstGeom>
                <a:ln w="15875">
                  <a:solidFill>
                    <a:srgbClr val="0BB1FB"/>
                  </a:solidFill>
                </a:ln>
              </p:spPr>
              <p:style>
                <a:lnRef idx="1">
                  <a:schemeClr val="accent1"/>
                </a:lnRef>
                <a:fillRef idx="0">
                  <a:schemeClr val="accent1"/>
                </a:fillRef>
                <a:effectRef idx="0">
                  <a:schemeClr val="accent1"/>
                </a:effectRef>
                <a:fontRef idx="minor">
                  <a:schemeClr val="tx1"/>
                </a:fontRef>
              </p:style>
            </p:cxnSp>
          </p:grpSp>
          <p:cxnSp>
            <p:nvCxnSpPr>
              <p:cNvPr id="268" name="Straight Arrow Connector 267"/>
              <p:cNvCxnSpPr/>
              <p:nvPr/>
            </p:nvCxnSpPr>
            <p:spPr>
              <a:xfrm flipH="1">
                <a:off x="2195736" y="3716217"/>
                <a:ext cx="284306" cy="288032"/>
              </a:xfrm>
              <a:prstGeom prst="straightConnector1">
                <a:avLst/>
              </a:prstGeom>
              <a:ln w="1905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267" name="Group 266"/>
              <p:cNvGrpSpPr/>
              <p:nvPr/>
            </p:nvGrpSpPr>
            <p:grpSpPr>
              <a:xfrm>
                <a:off x="1120785" y="5085184"/>
                <a:ext cx="246859" cy="399289"/>
                <a:chOff x="3387790" y="5723651"/>
                <a:chExt cx="246859" cy="399289"/>
              </a:xfrm>
            </p:grpSpPr>
            <p:cxnSp>
              <p:nvCxnSpPr>
                <p:cNvPr id="288" name="Straight Arrow Connector 287"/>
                <p:cNvCxnSpPr/>
                <p:nvPr/>
              </p:nvCxnSpPr>
              <p:spPr>
                <a:xfrm flipH="1" flipV="1">
                  <a:off x="3509925" y="5723651"/>
                  <a:ext cx="2" cy="194585"/>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nvGrpSpPr>
                <p:cNvPr id="264" name="Group 263"/>
                <p:cNvGrpSpPr/>
                <p:nvPr/>
              </p:nvGrpSpPr>
              <p:grpSpPr>
                <a:xfrm>
                  <a:off x="3387790" y="5926217"/>
                  <a:ext cx="246859" cy="196723"/>
                  <a:chOff x="3387790" y="5926217"/>
                  <a:chExt cx="246859" cy="196723"/>
                </a:xfrm>
              </p:grpSpPr>
              <p:sp>
                <p:nvSpPr>
                  <p:cNvPr id="287" name="Oval 286"/>
                  <p:cNvSpPr/>
                  <p:nvPr/>
                </p:nvSpPr>
                <p:spPr>
                  <a:xfrm flipH="1">
                    <a:off x="3387790" y="5926217"/>
                    <a:ext cx="246859" cy="196723"/>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2" name="Group 271"/>
                  <p:cNvGrpSpPr/>
                  <p:nvPr/>
                </p:nvGrpSpPr>
                <p:grpSpPr>
                  <a:xfrm>
                    <a:off x="3459308" y="5970578"/>
                    <a:ext cx="108688" cy="108000"/>
                    <a:chOff x="2693495" y="2938342"/>
                    <a:chExt cx="108688" cy="108000"/>
                  </a:xfrm>
                </p:grpSpPr>
                <p:cxnSp>
                  <p:nvCxnSpPr>
                    <p:cNvPr id="273" name="Straight Connector 272"/>
                    <p:cNvCxnSpPr/>
                    <p:nvPr/>
                  </p:nvCxnSpPr>
                  <p:spPr>
                    <a:xfrm>
                      <a:off x="2693495" y="2992342"/>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flipV="1">
                      <a:off x="2750272" y="2938342"/>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p:grpSp>
        </p:grpSp>
        <mc:AlternateContent xmlns:mc="http://schemas.openxmlformats.org/markup-compatibility/2006" xmlns:a14="http://schemas.microsoft.com/office/drawing/2010/main">
          <mc:Choice Requires="a14">
            <p:sp>
              <p:nvSpPr>
                <p:cNvPr id="315" name="TextBox 314"/>
                <p:cNvSpPr txBox="1"/>
                <p:nvPr/>
              </p:nvSpPr>
              <p:spPr>
                <a:xfrm>
                  <a:off x="1979712" y="3995772"/>
                  <a:ext cx="133450" cy="369332"/>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b="0" i="1" smtClean="0">
                            <a:latin typeface="Cambria Math"/>
                          </a:rPr>
                          <m:t>𝐼</m:t>
                        </m:r>
                      </m:oMath>
                    </m:oMathPara>
                  </a14:m>
                  <a:endParaRPr lang="en-US" dirty="0"/>
                </a:p>
              </p:txBody>
            </p:sp>
          </mc:Choice>
          <mc:Fallback xmlns="">
            <p:sp>
              <p:nvSpPr>
                <p:cNvPr id="315" name="TextBox 314"/>
                <p:cNvSpPr txBox="1">
                  <a:spLocks noRot="1" noChangeAspect="1" noMove="1" noResize="1" noEditPoints="1" noAdjustHandles="1" noChangeArrowheads="1" noChangeShapeType="1" noTextEdit="1"/>
                </p:cNvSpPr>
                <p:nvPr/>
              </p:nvSpPr>
              <p:spPr>
                <a:xfrm>
                  <a:off x="1979712" y="3995772"/>
                  <a:ext cx="133450" cy="369332"/>
                </a:xfrm>
                <a:prstGeom prst="rect">
                  <a:avLst/>
                </a:prstGeom>
                <a:blipFill rotWithShape="1">
                  <a:blip r:embed="rId3"/>
                  <a:stretch>
                    <a:fillRect l="-68182" r="-181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6" name="TextBox 315"/>
                <p:cNvSpPr txBox="1"/>
                <p:nvPr/>
              </p:nvSpPr>
              <p:spPr>
                <a:xfrm>
                  <a:off x="605794" y="5331017"/>
                  <a:ext cx="365806" cy="368499"/>
                </a:xfrm>
                <a:prstGeom prst="rect">
                  <a:avLst/>
                </a:prstGeom>
                <a:solidFill>
                  <a:schemeClr val="bg1">
                    <a:alpha val="78000"/>
                  </a:schemeClr>
                </a:solidFill>
                <a:effectLst>
                  <a:glow rad="63500">
                    <a:schemeClr val="bg1">
                      <a:alpha val="1000"/>
                    </a:schemeClr>
                  </a:glow>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chemeClr val="tx2">
                                    <a:lumMod val="60000"/>
                                    <a:lumOff val="40000"/>
                                  </a:schemeClr>
                                </a:solidFill>
                                <a:latin typeface="Cambria Math"/>
                              </a:rPr>
                            </m:ctrlPr>
                          </m:accPr>
                          <m:e>
                            <m:r>
                              <a:rPr lang="en-US" sz="1600" b="1" i="1" smtClean="0">
                                <a:solidFill>
                                  <a:schemeClr val="tx2">
                                    <a:lumMod val="60000"/>
                                    <a:lumOff val="40000"/>
                                  </a:schemeClr>
                                </a:solidFill>
                                <a:latin typeface="Cambria Math"/>
                              </a:rPr>
                              <m:t>𝑬</m:t>
                            </m:r>
                          </m:e>
                        </m:acc>
                      </m:oMath>
                    </m:oMathPara>
                  </a14:m>
                  <a:endParaRPr lang="en-US" sz="1600" b="1" dirty="0">
                    <a:solidFill>
                      <a:schemeClr val="tx2">
                        <a:lumMod val="60000"/>
                        <a:lumOff val="40000"/>
                      </a:schemeClr>
                    </a:solidFill>
                  </a:endParaRPr>
                </a:p>
              </p:txBody>
            </p:sp>
          </mc:Choice>
          <mc:Fallback xmlns="">
            <p:sp>
              <p:nvSpPr>
                <p:cNvPr id="316" name="TextBox 315"/>
                <p:cNvSpPr txBox="1">
                  <a:spLocks noRot="1" noChangeAspect="1" noMove="1" noResize="1" noEditPoints="1" noAdjustHandles="1" noChangeArrowheads="1" noChangeShapeType="1" noTextEdit="1"/>
                </p:cNvSpPr>
                <p:nvPr/>
              </p:nvSpPr>
              <p:spPr>
                <a:xfrm>
                  <a:off x="605794" y="5331017"/>
                  <a:ext cx="365806" cy="368499"/>
                </a:xfrm>
                <a:prstGeom prst="rect">
                  <a:avLst/>
                </a:prstGeom>
                <a:blipFill rotWithShape="1">
                  <a:blip r:embed="rId4"/>
                  <a:stretch>
                    <a:fillRect/>
                  </a:stretch>
                </a:blipFill>
                <a:effectLst>
                  <a:glow rad="63500">
                    <a:schemeClr val="bg1">
                      <a:alpha val="1000"/>
                    </a:schemeClr>
                  </a:glow>
                  <a:softEdge rad="63500"/>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7" name="TextBox 316"/>
                <p:cNvSpPr txBox="1"/>
                <p:nvPr/>
              </p:nvSpPr>
              <p:spPr>
                <a:xfrm>
                  <a:off x="135320" y="5125542"/>
                  <a:ext cx="380232" cy="368499"/>
                </a:xfrm>
                <a:prstGeom prst="rect">
                  <a:avLst/>
                </a:prstGeom>
                <a:solidFill>
                  <a:schemeClr val="bg1">
                    <a:alpha val="78000"/>
                  </a:schemeClr>
                </a:solidFill>
                <a:effectLst>
                  <a:glow rad="63500">
                    <a:schemeClr val="bg1">
                      <a:alpha val="1000"/>
                    </a:schemeClr>
                  </a:glow>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67603B"/>
                                </a:solidFill>
                                <a:latin typeface="Cambria Math"/>
                              </a:rPr>
                            </m:ctrlPr>
                          </m:accPr>
                          <m:e>
                            <m:r>
                              <a:rPr lang="en-US" sz="1600" b="1" i="1" smtClean="0">
                                <a:solidFill>
                                  <a:srgbClr val="67603B"/>
                                </a:solidFill>
                                <a:latin typeface="Cambria Math"/>
                              </a:rPr>
                              <m:t>𝑩</m:t>
                            </m:r>
                          </m:e>
                        </m:acc>
                      </m:oMath>
                    </m:oMathPara>
                  </a14:m>
                  <a:endParaRPr lang="en-US" sz="1600" b="1" dirty="0">
                    <a:solidFill>
                      <a:srgbClr val="67603B"/>
                    </a:solidFill>
                  </a:endParaRPr>
                </a:p>
              </p:txBody>
            </p:sp>
          </mc:Choice>
          <mc:Fallback xmlns="">
            <p:sp>
              <p:nvSpPr>
                <p:cNvPr id="317" name="TextBox 316"/>
                <p:cNvSpPr txBox="1">
                  <a:spLocks noRot="1" noChangeAspect="1" noMove="1" noResize="1" noEditPoints="1" noAdjustHandles="1" noChangeArrowheads="1" noChangeShapeType="1" noTextEdit="1"/>
                </p:cNvSpPr>
                <p:nvPr/>
              </p:nvSpPr>
              <p:spPr>
                <a:xfrm>
                  <a:off x="135320" y="5125542"/>
                  <a:ext cx="380232" cy="368499"/>
                </a:xfrm>
                <a:prstGeom prst="rect">
                  <a:avLst/>
                </a:prstGeom>
                <a:blipFill rotWithShape="1">
                  <a:blip r:embed="rId5"/>
                  <a:stretch>
                    <a:fillRect/>
                  </a:stretch>
                </a:blipFill>
                <a:effectLst>
                  <a:glow rad="63500">
                    <a:schemeClr val="bg1">
                      <a:alpha val="1000"/>
                    </a:schemeClr>
                  </a:glow>
                  <a:softEdge rad="63500"/>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8" name="TextBox 317"/>
                <p:cNvSpPr txBox="1"/>
                <p:nvPr/>
              </p:nvSpPr>
              <p:spPr>
                <a:xfrm>
                  <a:off x="1331640" y="5322694"/>
                  <a:ext cx="354584" cy="338554"/>
                </a:xfrm>
                <a:prstGeom prst="rect">
                  <a:avLst/>
                </a:prstGeom>
                <a:solidFill>
                  <a:schemeClr val="bg1">
                    <a:alpha val="49000"/>
                  </a:schemeClr>
                </a:solidFill>
                <a:effectLst>
                  <a:glow rad="63500">
                    <a:schemeClr val="bg1">
                      <a:alpha val="1000"/>
                    </a:schemeClr>
                  </a:glow>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7030A0"/>
                                </a:solidFill>
                                <a:latin typeface="Cambria Math"/>
                              </a:rPr>
                            </m:ctrlPr>
                          </m:accPr>
                          <m:e>
                            <m:r>
                              <a:rPr lang="en-US" sz="1600" b="1" i="1" smtClean="0">
                                <a:solidFill>
                                  <a:srgbClr val="7030A0"/>
                                </a:solidFill>
                                <a:latin typeface="Cambria Math"/>
                              </a:rPr>
                              <m:t>𝒗</m:t>
                            </m:r>
                          </m:e>
                        </m:acc>
                      </m:oMath>
                    </m:oMathPara>
                  </a14:m>
                  <a:endParaRPr lang="en-US" sz="1600" b="1" dirty="0">
                    <a:solidFill>
                      <a:srgbClr val="7030A0"/>
                    </a:solidFill>
                  </a:endParaRPr>
                </a:p>
              </p:txBody>
            </p:sp>
          </mc:Choice>
          <mc:Fallback xmlns="">
            <p:sp>
              <p:nvSpPr>
                <p:cNvPr id="318" name="TextBox 317"/>
                <p:cNvSpPr txBox="1">
                  <a:spLocks noRot="1" noChangeAspect="1" noMove="1" noResize="1" noEditPoints="1" noAdjustHandles="1" noChangeArrowheads="1" noChangeShapeType="1" noTextEdit="1"/>
                </p:cNvSpPr>
                <p:nvPr/>
              </p:nvSpPr>
              <p:spPr>
                <a:xfrm>
                  <a:off x="1331640" y="5322694"/>
                  <a:ext cx="354584" cy="338554"/>
                </a:xfrm>
                <a:prstGeom prst="rect">
                  <a:avLst/>
                </a:prstGeom>
                <a:blipFill rotWithShape="1">
                  <a:blip r:embed="rId6"/>
                  <a:stretch>
                    <a:fillRect/>
                  </a:stretch>
                </a:blipFill>
                <a:effectLst>
                  <a:glow rad="63500">
                    <a:schemeClr val="bg1">
                      <a:alpha val="1000"/>
                    </a:schemeClr>
                  </a:glow>
                  <a:softEdge rad="63500"/>
                </a:effec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22" name="TextBox 321"/>
              <p:cNvSpPr txBox="1"/>
              <p:nvPr/>
            </p:nvSpPr>
            <p:spPr>
              <a:xfrm>
                <a:off x="510876" y="1799975"/>
                <a:ext cx="3641125" cy="5763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𝐸𝑀</m:t>
                          </m:r>
                        </m:sub>
                      </m:sSub>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𝜃</m:t>
                          </m:r>
                        </m:e>
                        <m:sub>
                          <m:r>
                            <a:rPr lang="en-US" sz="1400" b="0" i="1" smtClean="0">
                              <a:latin typeface="Cambria Math"/>
                              <a:ea typeface="Cambria Math"/>
                            </a:rPr>
                            <m:t>𝐸</m:t>
                          </m:r>
                        </m:sub>
                      </m:sSub>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𝜃</m:t>
                          </m:r>
                        </m:e>
                        <m:sub>
                          <m:r>
                            <a:rPr lang="en-US" sz="1400" b="0" i="1" smtClean="0">
                              <a:latin typeface="Cambria Math"/>
                              <a:ea typeface="Cambria Math"/>
                            </a:rPr>
                            <m:t>𝑀</m:t>
                          </m:r>
                        </m:sub>
                      </m:sSub>
                      <m:r>
                        <a:rPr lang="en-US" sz="1400" i="1">
                          <a:latin typeface="Cambria Math"/>
                        </a:rPr>
                        <m:t>≈</m:t>
                      </m:r>
                      <m:f>
                        <m:fPr>
                          <m:ctrlPr>
                            <a:rPr lang="en-US" sz="1400" i="1" smtClean="0">
                              <a:latin typeface="Cambria Math"/>
                            </a:rPr>
                          </m:ctrlPr>
                        </m:fPr>
                        <m:num>
                          <m:sSub>
                            <m:sSubPr>
                              <m:ctrlPr>
                                <a:rPr lang="en-US" sz="1400" i="1">
                                  <a:latin typeface="Cambria Math"/>
                                </a:rPr>
                              </m:ctrlPr>
                            </m:sSubPr>
                            <m:e>
                              <m:r>
                                <a:rPr lang="en-US" sz="1400" i="1">
                                  <a:latin typeface="Cambria Math"/>
                                </a:rPr>
                                <m:t>𝑙</m:t>
                              </m:r>
                            </m:e>
                            <m:sub>
                              <m:r>
                                <a:rPr lang="en-US" sz="1400" i="1">
                                  <a:latin typeface="Cambria Math"/>
                                </a:rPr>
                                <m:t>𝑒𝑓𝑓</m:t>
                              </m:r>
                            </m:sub>
                          </m:sSub>
                        </m:num>
                        <m:den>
                          <m:r>
                            <a:rPr lang="en-US" sz="1400" b="0" i="1" smtClean="0">
                              <a:latin typeface="Cambria Math"/>
                            </a:rPr>
                            <m:t>𝑝</m:t>
                          </m:r>
                        </m:den>
                      </m:f>
                      <m:d>
                        <m:dPr>
                          <m:ctrlPr>
                            <a:rPr lang="en-US" sz="1400" i="1" smtClean="0">
                              <a:latin typeface="Cambria Math"/>
                            </a:rPr>
                          </m:ctrlPr>
                        </m:dPr>
                        <m:e>
                          <m:f>
                            <m:fPr>
                              <m:ctrlPr>
                                <a:rPr lang="en-US" sz="1400" i="1" smtClean="0">
                                  <a:latin typeface="Cambria Math"/>
                                  <a:ea typeface="Cambria Math"/>
                                </a:rPr>
                              </m:ctrlPr>
                            </m:fPr>
                            <m:num>
                              <m:r>
                                <a:rPr lang="en-US" sz="1400" b="0" i="1" smtClean="0">
                                  <a:latin typeface="Cambria Math"/>
                                  <a:ea typeface="Cambria Math"/>
                                </a:rPr>
                                <m:t>𝐸</m:t>
                              </m:r>
                            </m:num>
                            <m:den>
                              <m:sSup>
                                <m:sSupPr>
                                  <m:ctrlPr>
                                    <a:rPr lang="en-US" sz="1400" i="1" smtClean="0">
                                      <a:latin typeface="Cambria Math"/>
                                      <a:ea typeface="Cambria Math"/>
                                    </a:rPr>
                                  </m:ctrlPr>
                                </m:sSupPr>
                                <m:e>
                                  <m:r>
                                    <a:rPr lang="en-US" sz="1400" b="0" i="1" smtClean="0">
                                      <a:latin typeface="Cambria Math"/>
                                      <a:ea typeface="Cambria Math"/>
                                    </a:rPr>
                                    <m:t>10</m:t>
                                  </m:r>
                                </m:e>
                                <m:sup>
                                  <m:r>
                                    <a:rPr lang="en-US" sz="1400" b="0" i="1" smtClean="0">
                                      <a:latin typeface="Cambria Math"/>
                                      <a:ea typeface="Cambria Math"/>
                                    </a:rPr>
                                    <m:t>9</m:t>
                                  </m:r>
                                </m:sup>
                              </m:sSup>
                              <m:r>
                                <a:rPr lang="en-US" sz="1400" i="1" smtClean="0">
                                  <a:latin typeface="Cambria Math"/>
                                  <a:ea typeface="Cambria Math"/>
                                </a:rPr>
                                <m:t>∙</m:t>
                              </m:r>
                              <m:r>
                                <a:rPr lang="en-US" sz="1400" i="1" smtClean="0">
                                  <a:latin typeface="Cambria Math"/>
                                  <a:ea typeface="Cambria Math"/>
                                </a:rPr>
                                <m:t>𝛽</m:t>
                              </m:r>
                              <m:r>
                                <a:rPr lang="en-US" sz="1400" i="1">
                                  <a:latin typeface="Cambria Math"/>
                                  <a:ea typeface="Cambria Math"/>
                                </a:rPr>
                                <m:t>∙</m:t>
                              </m:r>
                              <m:r>
                                <a:rPr lang="en-US" sz="1400" i="1">
                                  <a:latin typeface="Cambria Math"/>
                                  <a:ea typeface="Cambria Math"/>
                                </a:rPr>
                                <m:t>𝑑</m:t>
                              </m:r>
                            </m:den>
                          </m:f>
                          <m:r>
                            <a:rPr lang="en-US" sz="1400" i="1">
                              <a:latin typeface="Cambria Math"/>
                              <a:ea typeface="Cambria Math"/>
                            </a:rPr>
                            <m:t>±</m:t>
                          </m:r>
                          <m:r>
                            <a:rPr lang="en-US" sz="1400" i="1">
                              <a:latin typeface="Cambria Math"/>
                            </a:rPr>
                            <m:t>0.3</m:t>
                          </m:r>
                          <m:r>
                            <a:rPr lang="en-US" sz="1400" i="1">
                              <a:latin typeface="Cambria Math"/>
                              <a:ea typeface="Cambria Math"/>
                            </a:rPr>
                            <m:t>∙</m:t>
                          </m:r>
                          <m:r>
                            <a:rPr lang="en-US" sz="1400" i="1">
                              <a:latin typeface="Cambria Math"/>
                              <a:ea typeface="Cambria Math"/>
                            </a:rPr>
                            <m:t>𝐵</m:t>
                          </m:r>
                          <m:r>
                            <a:rPr lang="en-US" sz="1400" i="1">
                              <a:latin typeface="Cambria Math"/>
                              <a:ea typeface="Cambria Math"/>
                            </a:rPr>
                            <m:t> </m:t>
                          </m:r>
                        </m:e>
                      </m:d>
                    </m:oMath>
                  </m:oMathPara>
                </a14:m>
                <a:endParaRPr lang="en-US" sz="1600" dirty="0"/>
              </a:p>
            </p:txBody>
          </p:sp>
        </mc:Choice>
        <mc:Fallback xmlns="">
          <p:sp>
            <p:nvSpPr>
              <p:cNvPr id="322" name="TextBox 321"/>
              <p:cNvSpPr txBox="1">
                <a:spLocks noRot="1" noChangeAspect="1" noMove="1" noResize="1" noEditPoints="1" noAdjustHandles="1" noChangeArrowheads="1" noChangeShapeType="1" noTextEdit="1"/>
              </p:cNvSpPr>
              <p:nvPr/>
            </p:nvSpPr>
            <p:spPr>
              <a:xfrm>
                <a:off x="510876" y="1799975"/>
                <a:ext cx="3641125" cy="576376"/>
              </a:xfrm>
              <a:prstGeom prst="rect">
                <a:avLst/>
              </a:prstGeom>
              <a:blipFill rotWithShape="1">
                <a:blip r:embed="rId7"/>
                <a:stretch>
                  <a:fillRect b="-1053"/>
                </a:stretch>
              </a:blipFill>
            </p:spPr>
            <p:txBody>
              <a:bodyPr/>
              <a:lstStyle/>
              <a:p>
                <a:r>
                  <a:rPr lang="en-US">
                    <a:noFill/>
                  </a:rPr>
                  <a:t> </a:t>
                </a:r>
              </a:p>
            </p:txBody>
          </p:sp>
        </mc:Fallback>
      </mc:AlternateContent>
      <p:sp>
        <p:nvSpPr>
          <p:cNvPr id="325" name="TextBox 324"/>
          <p:cNvSpPr txBox="1"/>
          <p:nvPr/>
        </p:nvSpPr>
        <p:spPr>
          <a:xfrm>
            <a:off x="366383" y="2563846"/>
            <a:ext cx="3953590" cy="738664"/>
          </a:xfrm>
          <a:prstGeom prst="rect">
            <a:avLst/>
          </a:prstGeom>
          <a:noFill/>
        </p:spPr>
        <p:txBody>
          <a:bodyPr wrap="square" rtlCol="0">
            <a:spAutoFit/>
          </a:bodyPr>
          <a:lstStyle/>
          <a:p>
            <a:pPr indent="177800" algn="just">
              <a:spcAft>
                <a:spcPts val="800"/>
              </a:spcAft>
            </a:pPr>
            <a:r>
              <a:rPr lang="en-US" sz="1400" dirty="0" smtClean="0"/>
              <a:t>For relativistic particles in free space (no dielectric or ferrite) the electric end magnetic component are roughly the same.</a:t>
            </a:r>
            <a:endParaRPr lang="en-US" sz="1400" dirty="0"/>
          </a:p>
        </p:txBody>
      </p:sp>
      <p:cxnSp>
        <p:nvCxnSpPr>
          <p:cNvPr id="326" name="Straight Arrow Connector 325"/>
          <p:cNvCxnSpPr/>
          <p:nvPr/>
        </p:nvCxnSpPr>
        <p:spPr>
          <a:xfrm>
            <a:off x="4256031" y="3833087"/>
            <a:ext cx="0" cy="63613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a:off x="3365166" y="4472153"/>
            <a:ext cx="1016335"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3378747" y="3833087"/>
            <a:ext cx="1002754" cy="0"/>
          </a:xfrm>
          <a:prstGeom prst="line">
            <a:avLst/>
          </a:prstGeom>
          <a:ln w="63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0" name="TextBox 329"/>
              <p:cNvSpPr txBox="1"/>
              <p:nvPr/>
            </p:nvSpPr>
            <p:spPr>
              <a:xfrm>
                <a:off x="4306902" y="4035141"/>
                <a:ext cx="133450" cy="215606"/>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330" name="TextBox 329"/>
              <p:cNvSpPr txBox="1">
                <a:spLocks noRot="1" noChangeAspect="1" noMove="1" noResize="1" noEditPoints="1" noAdjustHandles="1" noChangeArrowheads="1" noChangeShapeType="1" noTextEdit="1"/>
              </p:cNvSpPr>
              <p:nvPr/>
            </p:nvSpPr>
            <p:spPr>
              <a:xfrm>
                <a:off x="4306902" y="4035141"/>
                <a:ext cx="133450" cy="215606"/>
              </a:xfrm>
              <a:prstGeom prst="rect">
                <a:avLst/>
              </a:prstGeom>
              <a:blipFill rotWithShape="1">
                <a:blip r:embed="rId8"/>
                <a:stretch>
                  <a:fillRect l="-47619" r="-9524" b="-14286"/>
                </a:stretch>
              </a:blipFill>
            </p:spPr>
            <p:txBody>
              <a:bodyPr/>
              <a:lstStyle/>
              <a:p>
                <a:r>
                  <a:rPr lang="en-US">
                    <a:noFill/>
                  </a:rPr>
                  <a:t> </a:t>
                </a:r>
              </a:p>
            </p:txBody>
          </p:sp>
        </mc:Fallback>
      </mc:AlternateContent>
      <p:sp>
        <p:nvSpPr>
          <p:cNvPr id="512" name="Arc 511"/>
          <p:cNvSpPr/>
          <p:nvPr/>
        </p:nvSpPr>
        <p:spPr>
          <a:xfrm>
            <a:off x="2117304" y="3372693"/>
            <a:ext cx="2049583" cy="1284922"/>
          </a:xfrm>
          <a:prstGeom prst="arc">
            <a:avLst>
              <a:gd name="adj1" fmla="val 10785139"/>
              <a:gd name="adj2" fmla="val 151757"/>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513" name="Arc 512"/>
          <p:cNvSpPr/>
          <p:nvPr/>
        </p:nvSpPr>
        <p:spPr>
          <a:xfrm>
            <a:off x="1356712" y="4136824"/>
            <a:ext cx="2049583" cy="1284922"/>
          </a:xfrm>
          <a:prstGeom prst="arc">
            <a:avLst>
              <a:gd name="adj1" fmla="val 10734562"/>
              <a:gd name="adj2" fmla="val 0"/>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cxnSp>
        <p:nvCxnSpPr>
          <p:cNvPr id="514" name="Straight Connector 513"/>
          <p:cNvCxnSpPr/>
          <p:nvPr/>
        </p:nvCxnSpPr>
        <p:spPr>
          <a:xfrm flipV="1">
            <a:off x="1475972" y="3630435"/>
            <a:ext cx="844480" cy="841718"/>
          </a:xfrm>
          <a:prstGeom prst="line">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15" name="Straight Connector 514"/>
          <p:cNvCxnSpPr/>
          <p:nvPr/>
        </p:nvCxnSpPr>
        <p:spPr>
          <a:xfrm flipV="1">
            <a:off x="3208713" y="4320595"/>
            <a:ext cx="844480" cy="841718"/>
          </a:xfrm>
          <a:prstGeom prst="line">
            <a:avLst/>
          </a:prstGeom>
          <a:noFill/>
          <a:ln>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697" name="Group 696"/>
          <p:cNvGrpSpPr/>
          <p:nvPr/>
        </p:nvGrpSpPr>
        <p:grpSpPr>
          <a:xfrm>
            <a:off x="5216395" y="3890907"/>
            <a:ext cx="3391039" cy="1806553"/>
            <a:chOff x="5187250" y="1387421"/>
            <a:chExt cx="3391039" cy="1806553"/>
          </a:xfrm>
        </p:grpSpPr>
        <p:sp>
          <p:nvSpPr>
            <p:cNvPr id="11" name="Rectangle 10"/>
            <p:cNvSpPr/>
            <p:nvPr/>
          </p:nvSpPr>
          <p:spPr>
            <a:xfrm>
              <a:off x="5187250" y="2093078"/>
              <a:ext cx="153909" cy="505645"/>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2" name="Group 111"/>
            <p:cNvGrpSpPr/>
            <p:nvPr/>
          </p:nvGrpSpPr>
          <p:grpSpPr>
            <a:xfrm>
              <a:off x="8134669" y="2127464"/>
              <a:ext cx="443620" cy="430831"/>
              <a:chOff x="7486702" y="4556701"/>
              <a:chExt cx="443620" cy="430831"/>
            </a:xfrm>
          </p:grpSpPr>
          <p:sp>
            <p:nvSpPr>
              <p:cNvPr id="10" name="Oval 9"/>
              <p:cNvSpPr/>
              <p:nvPr/>
            </p:nvSpPr>
            <p:spPr>
              <a:xfrm>
                <a:off x="7486702" y="4556701"/>
                <a:ext cx="443620" cy="430831"/>
              </a:xfrm>
              <a:prstGeom prst="ellipse">
                <a:avLst/>
              </a:prstGeom>
              <a:ln w="1905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27" name="Group 226"/>
              <p:cNvGrpSpPr/>
              <p:nvPr/>
            </p:nvGrpSpPr>
            <p:grpSpPr>
              <a:xfrm>
                <a:off x="7550218" y="4721984"/>
                <a:ext cx="316587" cy="100263"/>
                <a:chOff x="7084338" y="4820834"/>
                <a:chExt cx="316587" cy="100263"/>
              </a:xfrm>
            </p:grpSpPr>
            <p:cxnSp>
              <p:nvCxnSpPr>
                <p:cNvPr id="17" name="Straight Connector 16"/>
                <p:cNvCxnSpPr/>
                <p:nvPr/>
              </p:nvCxnSpPr>
              <p:spPr>
                <a:xfrm>
                  <a:off x="7084338" y="4919362"/>
                  <a:ext cx="860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7322744" y="4920796"/>
                  <a:ext cx="7818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7170345" y="4822568"/>
                  <a:ext cx="0" cy="985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7170345" y="4822568"/>
                  <a:ext cx="152400" cy="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V="1">
                  <a:off x="7322745" y="4820834"/>
                  <a:ext cx="0" cy="1002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p:nvGrpSpPr>
            <p:grpSpPr>
              <a:xfrm>
                <a:off x="7679113" y="4884633"/>
                <a:ext cx="58800" cy="54829"/>
                <a:chOff x="7179965" y="5011797"/>
                <a:chExt cx="58800" cy="54829"/>
              </a:xfrm>
            </p:grpSpPr>
            <p:cxnSp>
              <p:nvCxnSpPr>
                <p:cNvPr id="232" name="Straight Connector 231"/>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37" name="Straight Connector 136"/>
              <p:cNvCxnSpPr/>
              <p:nvPr/>
            </p:nvCxnSpPr>
            <p:spPr>
              <a:xfrm>
                <a:off x="7683025" y="4630828"/>
                <a:ext cx="588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grpSp>
        <p:cxnSp>
          <p:nvCxnSpPr>
            <p:cNvPr id="240" name="Straight Connector 239"/>
            <p:cNvCxnSpPr/>
            <p:nvPr/>
          </p:nvCxnSpPr>
          <p:spPr>
            <a:xfrm>
              <a:off x="7891560" y="1555155"/>
              <a:ext cx="45799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a:stCxn id="10" idx="0"/>
            </p:cNvCxnSpPr>
            <p:nvPr/>
          </p:nvCxnSpPr>
          <p:spPr>
            <a:xfrm flipV="1">
              <a:off x="8356479" y="1552135"/>
              <a:ext cx="0" cy="5753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8356479" y="2561315"/>
              <a:ext cx="0" cy="6099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7881042" y="3168655"/>
              <a:ext cx="468508"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H="1" flipV="1">
              <a:off x="5260209" y="1546381"/>
              <a:ext cx="441963"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H="1" flipV="1">
              <a:off x="5264201" y="1546381"/>
              <a:ext cx="4" cy="5466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V="1">
              <a:off x="5259867" y="2594389"/>
              <a:ext cx="4" cy="5611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6600873" y="1668728"/>
              <a:ext cx="42050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0" name="Straight Arrow Connector 169"/>
            <p:cNvCxnSpPr/>
            <p:nvPr/>
          </p:nvCxnSpPr>
          <p:spPr>
            <a:xfrm flipH="1">
              <a:off x="6600873" y="3085282"/>
              <a:ext cx="44766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7" name="Straight Arrow Connector 296"/>
            <p:cNvCxnSpPr/>
            <p:nvPr/>
          </p:nvCxnSpPr>
          <p:spPr>
            <a:xfrm flipV="1">
              <a:off x="6757936" y="1928903"/>
              <a:ext cx="718" cy="344112"/>
            </a:xfrm>
            <a:prstGeom prst="straightConnector1">
              <a:avLst/>
            </a:prstGeom>
            <a:ln w="25400">
              <a:solidFill>
                <a:srgbClr val="7A7146"/>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1" name="TextBox 270"/>
                <p:cNvSpPr txBox="1"/>
                <p:nvPr/>
              </p:nvSpPr>
              <p:spPr>
                <a:xfrm>
                  <a:off x="6610775" y="1413834"/>
                  <a:ext cx="133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400" dirty="0"/>
                </a:p>
              </p:txBody>
            </p:sp>
          </mc:Choice>
          <mc:Fallback xmlns="">
            <p:sp>
              <p:nvSpPr>
                <p:cNvPr id="271" name="TextBox 270"/>
                <p:cNvSpPr txBox="1">
                  <a:spLocks noRot="1" noChangeAspect="1" noMove="1" noResize="1" noEditPoints="1" noAdjustHandles="1" noChangeArrowheads="1" noChangeShapeType="1" noTextEdit="1"/>
                </p:cNvSpPr>
                <p:nvPr/>
              </p:nvSpPr>
              <p:spPr>
                <a:xfrm>
                  <a:off x="6610775" y="1413834"/>
                  <a:ext cx="133450" cy="276999"/>
                </a:xfrm>
                <a:prstGeom prst="rect">
                  <a:avLst/>
                </a:prstGeom>
                <a:blipFill rotWithShape="1">
                  <a:blip r:embed="rId9"/>
                  <a:stretch>
                    <a:fillRect l="-2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5" name="TextBox 274"/>
                <p:cNvSpPr txBox="1"/>
                <p:nvPr/>
              </p:nvSpPr>
              <p:spPr>
                <a:xfrm>
                  <a:off x="6959481" y="2834132"/>
                  <a:ext cx="133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400" dirty="0"/>
                </a:p>
              </p:txBody>
            </p:sp>
          </mc:Choice>
          <mc:Fallback xmlns="">
            <p:sp>
              <p:nvSpPr>
                <p:cNvPr id="275" name="TextBox 274"/>
                <p:cNvSpPr txBox="1">
                  <a:spLocks noRot="1" noChangeAspect="1" noMove="1" noResize="1" noEditPoints="1" noAdjustHandles="1" noChangeArrowheads="1" noChangeShapeType="1" noTextEdit="1"/>
                </p:cNvSpPr>
                <p:nvPr/>
              </p:nvSpPr>
              <p:spPr>
                <a:xfrm>
                  <a:off x="6959481" y="2834132"/>
                  <a:ext cx="133450" cy="276999"/>
                </a:xfrm>
                <a:prstGeom prst="rect">
                  <a:avLst/>
                </a:prstGeom>
                <a:blipFill rotWithShape="1">
                  <a:blip r:embed="rId9"/>
                  <a:stretch>
                    <a:fillRect l="-2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1" name="TextBox 370"/>
                <p:cNvSpPr txBox="1"/>
                <p:nvPr/>
              </p:nvSpPr>
              <p:spPr>
                <a:xfrm>
                  <a:off x="5813594" y="1387421"/>
                  <a:ext cx="330539" cy="299441"/>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67603B"/>
                                </a:solidFill>
                                <a:latin typeface="Cambria Math"/>
                              </a:rPr>
                            </m:ctrlPr>
                          </m:accPr>
                          <m:e>
                            <m:r>
                              <a:rPr lang="en-US" sz="1200" b="1" i="1" smtClean="0">
                                <a:solidFill>
                                  <a:srgbClr val="67603B"/>
                                </a:solidFill>
                                <a:latin typeface="Cambria Math"/>
                              </a:rPr>
                              <m:t>𝑩</m:t>
                            </m:r>
                          </m:e>
                        </m:acc>
                      </m:oMath>
                    </m:oMathPara>
                  </a14:m>
                  <a:endParaRPr lang="en-US" sz="1600" b="1" dirty="0">
                    <a:solidFill>
                      <a:srgbClr val="67603B"/>
                    </a:solidFill>
                  </a:endParaRPr>
                </a:p>
              </p:txBody>
            </p:sp>
          </mc:Choice>
          <mc:Fallback xmlns="">
            <p:sp>
              <p:nvSpPr>
                <p:cNvPr id="371" name="TextBox 370"/>
                <p:cNvSpPr txBox="1">
                  <a:spLocks noRot="1" noChangeAspect="1" noMove="1" noResize="1" noEditPoints="1" noAdjustHandles="1" noChangeArrowheads="1" noChangeShapeType="1" noTextEdit="1"/>
                </p:cNvSpPr>
                <p:nvPr/>
              </p:nvSpPr>
              <p:spPr>
                <a:xfrm>
                  <a:off x="5813594" y="1387421"/>
                  <a:ext cx="330539" cy="299441"/>
                </a:xfrm>
                <a:prstGeom prst="rect">
                  <a:avLst/>
                </a:prstGeom>
                <a:blipFill rotWithShape="1">
                  <a:blip r:embed="rId10"/>
                  <a:stretch>
                    <a:fillRect/>
                  </a:stretch>
                </a:blipFill>
                <a:effectLst>
                  <a:softEdge rad="63500"/>
                </a:effectLst>
              </p:spPr>
              <p:txBody>
                <a:bodyPr/>
                <a:lstStyle/>
                <a:p>
                  <a:r>
                    <a:rPr lang="en-US">
                      <a:noFill/>
                    </a:rPr>
                    <a:t> </a:t>
                  </a:r>
                </a:p>
              </p:txBody>
            </p:sp>
          </mc:Fallback>
        </mc:AlternateContent>
        <p:cxnSp>
          <p:nvCxnSpPr>
            <p:cNvPr id="375" name="Straight Arrow Connector 374"/>
            <p:cNvCxnSpPr/>
            <p:nvPr/>
          </p:nvCxnSpPr>
          <p:spPr>
            <a:xfrm flipV="1">
              <a:off x="6866624" y="1928903"/>
              <a:ext cx="0" cy="344111"/>
            </a:xfrm>
            <a:prstGeom prst="straightConnector1">
              <a:avLst/>
            </a:prstGeom>
            <a:ln w="254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6" name="TextBox 375"/>
                <p:cNvSpPr txBox="1"/>
                <p:nvPr/>
              </p:nvSpPr>
              <p:spPr>
                <a:xfrm>
                  <a:off x="6403672" y="2008084"/>
                  <a:ext cx="406906" cy="282193"/>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050" b="1" i="1" smtClean="0">
                                <a:solidFill>
                                  <a:srgbClr val="67603B"/>
                                </a:solidFill>
                                <a:latin typeface="Cambria Math"/>
                              </a:rPr>
                            </m:ctrlPr>
                          </m:sSubPr>
                          <m:e>
                            <m:acc>
                              <m:accPr>
                                <m:chr m:val="⃗"/>
                                <m:ctrlPr>
                                  <a:rPr lang="en-US" sz="1050" b="1" i="1" smtClean="0">
                                    <a:solidFill>
                                      <a:srgbClr val="67603B"/>
                                    </a:solidFill>
                                    <a:latin typeface="Cambria Math"/>
                                  </a:rPr>
                                </m:ctrlPr>
                              </m:accPr>
                              <m:e>
                                <m:r>
                                  <a:rPr lang="en-US" sz="1050" b="1" i="1" smtClean="0">
                                    <a:solidFill>
                                      <a:srgbClr val="67603B"/>
                                    </a:solidFill>
                                    <a:latin typeface="Cambria Math"/>
                                  </a:rPr>
                                  <m:t>𝑭</m:t>
                                </m:r>
                              </m:e>
                            </m:acc>
                          </m:e>
                          <m:sub>
                            <m:r>
                              <a:rPr lang="en-US" sz="1050" b="1" i="1" smtClean="0">
                                <a:solidFill>
                                  <a:srgbClr val="67603B"/>
                                </a:solidFill>
                                <a:latin typeface="Cambria Math"/>
                              </a:rPr>
                              <m:t>𝑴</m:t>
                            </m:r>
                          </m:sub>
                        </m:sSub>
                      </m:oMath>
                    </m:oMathPara>
                  </a14:m>
                  <a:endParaRPr lang="en-US" sz="1100" b="1" dirty="0">
                    <a:solidFill>
                      <a:srgbClr val="67603B"/>
                    </a:solidFill>
                  </a:endParaRPr>
                </a:p>
              </p:txBody>
            </p:sp>
          </mc:Choice>
          <mc:Fallback xmlns="">
            <p:sp>
              <p:nvSpPr>
                <p:cNvPr id="376" name="TextBox 375"/>
                <p:cNvSpPr txBox="1">
                  <a:spLocks noRot="1" noChangeAspect="1" noMove="1" noResize="1" noEditPoints="1" noAdjustHandles="1" noChangeArrowheads="1" noChangeShapeType="1" noTextEdit="1"/>
                </p:cNvSpPr>
                <p:nvPr/>
              </p:nvSpPr>
              <p:spPr>
                <a:xfrm>
                  <a:off x="6403672" y="2008084"/>
                  <a:ext cx="406906" cy="282193"/>
                </a:xfrm>
                <a:prstGeom prst="rect">
                  <a:avLst/>
                </a:prstGeom>
                <a:blipFill rotWithShape="1">
                  <a:blip r:embed="rId11"/>
                  <a:stretch>
                    <a:fillRect/>
                  </a:stretch>
                </a:blipFill>
                <a:effectLst>
                  <a:softEdge rad="63500"/>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7" name="TextBox 306"/>
                <p:cNvSpPr txBox="1"/>
                <p:nvPr/>
              </p:nvSpPr>
              <p:spPr>
                <a:xfrm>
                  <a:off x="5779266" y="2333089"/>
                  <a:ext cx="320922" cy="299441"/>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chemeClr val="tx2">
                                    <a:lumMod val="60000"/>
                                    <a:lumOff val="40000"/>
                                  </a:schemeClr>
                                </a:solidFill>
                                <a:latin typeface="Cambria Math"/>
                              </a:rPr>
                            </m:ctrlPr>
                          </m:accPr>
                          <m:e>
                            <m:r>
                              <a:rPr lang="en-US" sz="1200" b="1" i="1" smtClean="0">
                                <a:solidFill>
                                  <a:schemeClr val="tx2">
                                    <a:lumMod val="60000"/>
                                    <a:lumOff val="40000"/>
                                  </a:schemeClr>
                                </a:solidFill>
                                <a:latin typeface="Cambria Math"/>
                              </a:rPr>
                              <m:t>𝑬</m:t>
                            </m:r>
                          </m:e>
                        </m:acc>
                      </m:oMath>
                    </m:oMathPara>
                  </a14:m>
                  <a:endParaRPr lang="en-US" sz="1600" b="1" dirty="0">
                    <a:solidFill>
                      <a:schemeClr val="tx2">
                        <a:lumMod val="60000"/>
                        <a:lumOff val="40000"/>
                      </a:schemeClr>
                    </a:solidFill>
                  </a:endParaRPr>
                </a:p>
              </p:txBody>
            </p:sp>
          </mc:Choice>
          <mc:Fallback xmlns="">
            <p:sp>
              <p:nvSpPr>
                <p:cNvPr id="307" name="TextBox 306"/>
                <p:cNvSpPr txBox="1">
                  <a:spLocks noRot="1" noChangeAspect="1" noMove="1" noResize="1" noEditPoints="1" noAdjustHandles="1" noChangeArrowheads="1" noChangeShapeType="1" noTextEdit="1"/>
                </p:cNvSpPr>
                <p:nvPr/>
              </p:nvSpPr>
              <p:spPr>
                <a:xfrm>
                  <a:off x="5779266" y="2333089"/>
                  <a:ext cx="320922" cy="299441"/>
                </a:xfrm>
                <a:prstGeom prst="rect">
                  <a:avLst/>
                </a:prstGeom>
                <a:blipFill rotWithShape="1">
                  <a:blip r:embed="rId12"/>
                  <a:stretch>
                    <a:fillRect/>
                  </a:stretch>
                </a:blipFill>
                <a:effectLst>
                  <a:softEdge rad="63500"/>
                </a:effectLst>
              </p:spPr>
              <p:txBody>
                <a:bodyPr/>
                <a:lstStyle/>
                <a:p>
                  <a:r>
                    <a:rPr lang="en-US">
                      <a:noFill/>
                    </a:rPr>
                    <a:t> </a:t>
                  </a:r>
                </a:p>
              </p:txBody>
            </p:sp>
          </mc:Fallback>
        </mc:AlternateContent>
        <p:grpSp>
          <p:nvGrpSpPr>
            <p:cNvPr id="142" name="Group 141"/>
            <p:cNvGrpSpPr/>
            <p:nvPr/>
          </p:nvGrpSpPr>
          <p:grpSpPr>
            <a:xfrm>
              <a:off x="6095563" y="1543357"/>
              <a:ext cx="1401745" cy="140105"/>
              <a:chOff x="6095563" y="1543357"/>
              <a:chExt cx="1401745" cy="140105"/>
            </a:xfrm>
          </p:grpSpPr>
          <p:grpSp>
            <p:nvGrpSpPr>
              <p:cNvPr id="320" name="Group 319"/>
              <p:cNvGrpSpPr/>
              <p:nvPr/>
            </p:nvGrpSpPr>
            <p:grpSpPr>
              <a:xfrm>
                <a:off x="6095563" y="1543357"/>
                <a:ext cx="140105" cy="140105"/>
                <a:chOff x="3876753" y="4452811"/>
                <a:chExt cx="72029" cy="72000"/>
              </a:xfrm>
              <a:solidFill>
                <a:schemeClr val="bg1">
                  <a:alpha val="79000"/>
                </a:schemeClr>
              </a:solidFill>
              <a:effectLst/>
            </p:grpSpPr>
            <p:sp>
              <p:nvSpPr>
                <p:cNvPr id="339" name="Oval 338"/>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 name="Oval 339"/>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2" name="Group 341"/>
              <p:cNvGrpSpPr/>
              <p:nvPr/>
            </p:nvGrpSpPr>
            <p:grpSpPr>
              <a:xfrm>
                <a:off x="7357203" y="1543357"/>
                <a:ext cx="140105" cy="140105"/>
                <a:chOff x="3876753" y="4452811"/>
                <a:chExt cx="72029" cy="72000"/>
              </a:xfrm>
              <a:solidFill>
                <a:schemeClr val="bg1">
                  <a:alpha val="79000"/>
                </a:schemeClr>
              </a:solidFill>
              <a:effectLst/>
            </p:grpSpPr>
            <p:sp>
              <p:nvSpPr>
                <p:cNvPr id="354" name="Oval 353"/>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5" name="Oval 354"/>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41" name="Group 140"/>
            <p:cNvGrpSpPr/>
            <p:nvPr/>
          </p:nvGrpSpPr>
          <p:grpSpPr>
            <a:xfrm>
              <a:off x="6095562" y="1961507"/>
              <a:ext cx="1401745" cy="140105"/>
              <a:chOff x="6095562" y="1961507"/>
              <a:chExt cx="1401745" cy="140105"/>
            </a:xfrm>
          </p:grpSpPr>
          <p:grpSp>
            <p:nvGrpSpPr>
              <p:cNvPr id="323" name="Group 322"/>
              <p:cNvGrpSpPr/>
              <p:nvPr/>
            </p:nvGrpSpPr>
            <p:grpSpPr>
              <a:xfrm>
                <a:off x="6095562" y="1961507"/>
                <a:ext cx="140105" cy="140105"/>
                <a:chOff x="2972212" y="4463924"/>
                <a:chExt cx="72028" cy="72000"/>
              </a:xfrm>
              <a:effectLst/>
            </p:grpSpPr>
            <p:sp>
              <p:nvSpPr>
                <p:cNvPr id="336" name="Oval 335"/>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7" name="Straight Connector 336"/>
                <p:cNvCxnSpPr>
                  <a:stCxn id="336" idx="1"/>
                  <a:endCxn id="336"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a:stCxn id="336" idx="7"/>
                  <a:endCxn id="336"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343" name="Group 342"/>
              <p:cNvGrpSpPr/>
              <p:nvPr/>
            </p:nvGrpSpPr>
            <p:grpSpPr>
              <a:xfrm>
                <a:off x="7357202" y="1961507"/>
                <a:ext cx="140105" cy="140105"/>
                <a:chOff x="2972212" y="4463924"/>
                <a:chExt cx="72028" cy="72000"/>
              </a:xfrm>
              <a:effectLst/>
            </p:grpSpPr>
            <p:sp>
              <p:nvSpPr>
                <p:cNvPr id="351" name="Oval 350"/>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52" name="Straight Connector 351"/>
                <p:cNvCxnSpPr>
                  <a:stCxn id="351" idx="1"/>
                  <a:endCxn id="351"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a:stCxn id="351" idx="7"/>
                  <a:endCxn id="351"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46" name="Group 145"/>
            <p:cNvGrpSpPr/>
            <p:nvPr/>
          </p:nvGrpSpPr>
          <p:grpSpPr>
            <a:xfrm>
              <a:off x="6095563" y="3053869"/>
              <a:ext cx="1401745" cy="140105"/>
              <a:chOff x="6095563" y="3020209"/>
              <a:chExt cx="1401745" cy="140105"/>
            </a:xfrm>
          </p:grpSpPr>
          <p:grpSp>
            <p:nvGrpSpPr>
              <p:cNvPr id="324" name="Group 323"/>
              <p:cNvGrpSpPr/>
              <p:nvPr/>
            </p:nvGrpSpPr>
            <p:grpSpPr>
              <a:xfrm>
                <a:off x="6095563" y="3020209"/>
                <a:ext cx="140105" cy="140105"/>
                <a:chOff x="3876753" y="4452811"/>
                <a:chExt cx="72029" cy="72000"/>
              </a:xfrm>
              <a:solidFill>
                <a:schemeClr val="bg1">
                  <a:alpha val="79000"/>
                </a:schemeClr>
              </a:solidFill>
              <a:effectLst/>
            </p:grpSpPr>
            <p:sp>
              <p:nvSpPr>
                <p:cNvPr id="334" name="Oval 333"/>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5" name="Oval 334"/>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4" name="Group 343"/>
              <p:cNvGrpSpPr/>
              <p:nvPr/>
            </p:nvGrpSpPr>
            <p:grpSpPr>
              <a:xfrm>
                <a:off x="7357203" y="3020209"/>
                <a:ext cx="140105" cy="140105"/>
                <a:chOff x="3876753" y="4452811"/>
                <a:chExt cx="72029" cy="72000"/>
              </a:xfrm>
              <a:solidFill>
                <a:schemeClr val="bg1">
                  <a:alpha val="79000"/>
                </a:schemeClr>
              </a:solidFill>
              <a:effectLst/>
            </p:grpSpPr>
            <p:sp>
              <p:nvSpPr>
                <p:cNvPr id="349" name="Oval 348"/>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0" name="Oval 349"/>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44" name="Group 143"/>
            <p:cNvGrpSpPr/>
            <p:nvPr/>
          </p:nvGrpSpPr>
          <p:grpSpPr>
            <a:xfrm>
              <a:off x="6095563" y="2621575"/>
              <a:ext cx="1401745" cy="140105"/>
              <a:chOff x="6095563" y="2621575"/>
              <a:chExt cx="1401745" cy="140105"/>
            </a:xfrm>
          </p:grpSpPr>
          <p:grpSp>
            <p:nvGrpSpPr>
              <p:cNvPr id="329" name="Group 328"/>
              <p:cNvGrpSpPr/>
              <p:nvPr/>
            </p:nvGrpSpPr>
            <p:grpSpPr>
              <a:xfrm>
                <a:off x="6095563" y="2621575"/>
                <a:ext cx="140105" cy="140105"/>
                <a:chOff x="2972212" y="4463924"/>
                <a:chExt cx="72028" cy="72000"/>
              </a:xfrm>
              <a:effectLst/>
            </p:grpSpPr>
            <p:sp>
              <p:nvSpPr>
                <p:cNvPr id="331" name="Oval 330"/>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2" name="Straight Connector 331"/>
                <p:cNvCxnSpPr>
                  <a:stCxn id="331" idx="1"/>
                  <a:endCxn id="331"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a:stCxn id="331" idx="7"/>
                  <a:endCxn id="331"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345" name="Group 344"/>
              <p:cNvGrpSpPr/>
              <p:nvPr/>
            </p:nvGrpSpPr>
            <p:grpSpPr>
              <a:xfrm>
                <a:off x="7357203" y="2621575"/>
                <a:ext cx="140105" cy="140105"/>
                <a:chOff x="2972212" y="4463924"/>
                <a:chExt cx="72028" cy="72000"/>
              </a:xfrm>
              <a:effectLst/>
            </p:grpSpPr>
            <p:sp>
              <p:nvSpPr>
                <p:cNvPr id="346" name="Oval 345"/>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7" name="Straight Connector 346"/>
                <p:cNvCxnSpPr>
                  <a:stCxn id="346" idx="1"/>
                  <a:endCxn id="346"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8" name="Straight Connector 347"/>
                <p:cNvCxnSpPr>
                  <a:stCxn id="346" idx="7"/>
                  <a:endCxn id="346"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50" name="Group 149"/>
            <p:cNvGrpSpPr/>
            <p:nvPr/>
          </p:nvGrpSpPr>
          <p:grpSpPr>
            <a:xfrm>
              <a:off x="5702175" y="1543547"/>
              <a:ext cx="2190938" cy="1625108"/>
              <a:chOff x="5702175" y="1543547"/>
              <a:chExt cx="2190938" cy="1625108"/>
            </a:xfrm>
          </p:grpSpPr>
          <p:grpSp>
            <p:nvGrpSpPr>
              <p:cNvPr id="147" name="Group 146"/>
              <p:cNvGrpSpPr/>
              <p:nvPr/>
            </p:nvGrpSpPr>
            <p:grpSpPr>
              <a:xfrm>
                <a:off x="5702175" y="1543547"/>
                <a:ext cx="2190938" cy="1625108"/>
                <a:chOff x="5702175" y="1543547"/>
                <a:chExt cx="2190938" cy="1625108"/>
              </a:xfrm>
            </p:grpSpPr>
            <p:grpSp>
              <p:nvGrpSpPr>
                <p:cNvPr id="246" name="Group 245"/>
                <p:cNvGrpSpPr/>
                <p:nvPr/>
              </p:nvGrpSpPr>
              <p:grpSpPr>
                <a:xfrm>
                  <a:off x="5702175" y="1543547"/>
                  <a:ext cx="2190938" cy="331650"/>
                  <a:chOff x="5702175" y="2086727"/>
                  <a:chExt cx="2190938" cy="331650"/>
                </a:xfrm>
              </p:grpSpPr>
              <p:cxnSp>
                <p:nvCxnSpPr>
                  <p:cNvPr id="5" name="Straight Connector 4"/>
                  <p:cNvCxnSpPr/>
                  <p:nvPr/>
                </p:nvCxnSpPr>
                <p:spPr>
                  <a:xfrm>
                    <a:off x="5702175" y="2418377"/>
                    <a:ext cx="21909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5709720" y="2086727"/>
                    <a:ext cx="0" cy="322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V="1">
                    <a:off x="7893113" y="2095677"/>
                    <a:ext cx="0" cy="322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p:nvGrpSpPr>
              <p:grpSpPr>
                <a:xfrm>
                  <a:off x="5702175" y="2837005"/>
                  <a:ext cx="2190938" cy="331650"/>
                  <a:chOff x="5690104" y="2976571"/>
                  <a:chExt cx="2190938" cy="331650"/>
                </a:xfrm>
              </p:grpSpPr>
              <p:cxnSp>
                <p:nvCxnSpPr>
                  <p:cNvPr id="103" name="Straight Connector 102"/>
                  <p:cNvCxnSpPr/>
                  <p:nvPr/>
                </p:nvCxnSpPr>
                <p:spPr>
                  <a:xfrm>
                    <a:off x="5690104" y="2976571"/>
                    <a:ext cx="21909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V="1">
                    <a:off x="5697649" y="2976571"/>
                    <a:ext cx="0" cy="322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7881042" y="2976571"/>
                    <a:ext cx="0" cy="3316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49" name="Group 148"/>
              <p:cNvGrpSpPr/>
              <p:nvPr/>
            </p:nvGrpSpPr>
            <p:grpSpPr>
              <a:xfrm>
                <a:off x="5965110" y="2890355"/>
                <a:ext cx="1714550" cy="108000"/>
                <a:chOff x="5965110" y="2890355"/>
                <a:chExt cx="1714550" cy="108000"/>
              </a:xfrm>
            </p:grpSpPr>
            <p:grpSp>
              <p:nvGrpSpPr>
                <p:cNvPr id="176" name="Group 175"/>
                <p:cNvGrpSpPr/>
                <p:nvPr/>
              </p:nvGrpSpPr>
              <p:grpSpPr>
                <a:xfrm>
                  <a:off x="7571660" y="2890355"/>
                  <a:ext cx="108000" cy="108000"/>
                  <a:chOff x="7179965" y="5011797"/>
                  <a:chExt cx="58800" cy="54829"/>
                </a:xfrm>
              </p:grpSpPr>
              <p:cxnSp>
                <p:nvCxnSpPr>
                  <p:cNvPr id="178" name="Straight Connector 177"/>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p:nvGrpSpPr>
              <p:grpSpPr>
                <a:xfrm>
                  <a:off x="6757260" y="2890355"/>
                  <a:ext cx="108000" cy="108000"/>
                  <a:chOff x="7179965" y="5011797"/>
                  <a:chExt cx="58800" cy="54829"/>
                </a:xfrm>
              </p:grpSpPr>
              <p:cxnSp>
                <p:nvCxnSpPr>
                  <p:cNvPr id="186" name="Straight Connector 185"/>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93" name="Group 192"/>
                <p:cNvGrpSpPr/>
                <p:nvPr/>
              </p:nvGrpSpPr>
              <p:grpSpPr>
                <a:xfrm>
                  <a:off x="5965110" y="2890355"/>
                  <a:ext cx="108000" cy="108000"/>
                  <a:chOff x="7179965" y="5011797"/>
                  <a:chExt cx="58800" cy="54829"/>
                </a:xfrm>
              </p:grpSpPr>
              <p:cxnSp>
                <p:nvCxnSpPr>
                  <p:cNvPr id="256" name="Straight Connector 255"/>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p:cNvGrpSpPr/>
              <p:nvPr/>
            </p:nvGrpSpPr>
            <p:grpSpPr>
              <a:xfrm>
                <a:off x="5966023" y="1800677"/>
                <a:ext cx="1714550" cy="0"/>
                <a:chOff x="5998230" y="3113935"/>
                <a:chExt cx="1714550" cy="0"/>
              </a:xfrm>
            </p:grpSpPr>
            <p:cxnSp>
              <p:nvCxnSpPr>
                <p:cNvPr id="177" name="Straight Connector 176"/>
                <p:cNvCxnSpPr/>
                <p:nvPr/>
              </p:nvCxnSpPr>
              <p:spPr>
                <a:xfrm>
                  <a:off x="7604780" y="3113935"/>
                  <a:ext cx="1080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6798799" y="3113935"/>
                  <a:ext cx="1080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a:off x="5998230" y="3113935"/>
                  <a:ext cx="1080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grpSp>
          <p:grpSp>
            <p:nvGrpSpPr>
              <p:cNvPr id="295" name="Group 294"/>
              <p:cNvGrpSpPr/>
              <p:nvPr/>
            </p:nvGrpSpPr>
            <p:grpSpPr>
              <a:xfrm flipV="1">
                <a:off x="5820387" y="1875197"/>
                <a:ext cx="1975847" cy="961808"/>
                <a:chOff x="4896037" y="2888940"/>
                <a:chExt cx="432047" cy="612067"/>
              </a:xfrm>
            </p:grpSpPr>
            <p:cxnSp>
              <p:nvCxnSpPr>
                <p:cNvPr id="298" name="Straight Arrow Connector 297"/>
                <p:cNvCxnSpPr/>
                <p:nvPr/>
              </p:nvCxnSpPr>
              <p:spPr>
                <a:xfrm rot="16200000">
                  <a:off x="4591257"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rot="16200000">
                  <a:off x="4735272" y="3193720"/>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300" name="Straight Arrow Connector 299"/>
                <p:cNvCxnSpPr/>
                <p:nvPr/>
              </p:nvCxnSpPr>
              <p:spPr>
                <a:xfrm rot="16200000">
                  <a:off x="4879288"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301" name="Straight Arrow Connector 300"/>
                <p:cNvCxnSpPr/>
                <p:nvPr/>
              </p:nvCxnSpPr>
              <p:spPr>
                <a:xfrm rot="16200000">
                  <a:off x="5023304"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6715467" y="2278736"/>
                <a:ext cx="192146" cy="153122"/>
                <a:chOff x="6274383" y="4863188"/>
                <a:chExt cx="192146" cy="153122"/>
              </a:xfrm>
            </p:grpSpPr>
            <p:sp>
              <p:nvSpPr>
                <p:cNvPr id="296" name="Oval 295"/>
                <p:cNvSpPr/>
                <p:nvPr/>
              </p:nvSpPr>
              <p:spPr>
                <a:xfrm flipH="1">
                  <a:off x="6274383" y="4863188"/>
                  <a:ext cx="192146" cy="153122"/>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2" name="Straight Connector 261"/>
                <p:cNvCxnSpPr/>
                <p:nvPr/>
              </p:nvCxnSpPr>
              <p:spPr>
                <a:xfrm>
                  <a:off x="6317570" y="4938506"/>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p:nvCxnSpPr>
              <p:spPr>
                <a:xfrm flipV="1">
                  <a:off x="6374347" y="4884506"/>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374" name="TextBox 373"/>
                  <p:cNvSpPr txBox="1"/>
                  <p:nvPr/>
                </p:nvSpPr>
                <p:spPr>
                  <a:xfrm>
                    <a:off x="7145413" y="2052671"/>
                    <a:ext cx="312906" cy="276999"/>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7030A0"/>
                                  </a:solidFill>
                                  <a:latin typeface="Cambria Math"/>
                                </a:rPr>
                              </m:ctrlPr>
                            </m:accPr>
                            <m:e>
                              <m:r>
                                <a:rPr lang="en-US" sz="1200" b="1" i="1" smtClean="0">
                                  <a:solidFill>
                                    <a:srgbClr val="7030A0"/>
                                  </a:solidFill>
                                  <a:latin typeface="Cambria Math"/>
                                </a:rPr>
                                <m:t>𝒗</m:t>
                              </m:r>
                            </m:e>
                          </m:acc>
                        </m:oMath>
                      </m:oMathPara>
                    </a14:m>
                    <a:endParaRPr lang="en-US" sz="1400" b="1" dirty="0">
                      <a:solidFill>
                        <a:srgbClr val="7030A0"/>
                      </a:solidFill>
                    </a:endParaRPr>
                  </a:p>
                </p:txBody>
              </p:sp>
            </mc:Choice>
            <mc:Fallback xmlns="">
              <p:sp>
                <p:nvSpPr>
                  <p:cNvPr id="374" name="TextBox 373"/>
                  <p:cNvSpPr txBox="1">
                    <a:spLocks noRot="1" noChangeAspect="1" noMove="1" noResize="1" noEditPoints="1" noAdjustHandles="1" noChangeArrowheads="1" noChangeShapeType="1" noTextEdit="1"/>
                  </p:cNvSpPr>
                  <p:nvPr/>
                </p:nvSpPr>
                <p:spPr>
                  <a:xfrm>
                    <a:off x="7145413" y="2052671"/>
                    <a:ext cx="312906" cy="276999"/>
                  </a:xfrm>
                  <a:prstGeom prst="rect">
                    <a:avLst/>
                  </a:prstGeom>
                  <a:blipFill rotWithShape="1">
                    <a:blip r:embed="rId13"/>
                    <a:stretch>
                      <a:fillRect/>
                    </a:stretch>
                  </a:blipFill>
                  <a:effectLst>
                    <a:softEdge rad="63500"/>
                  </a:effec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77" name="TextBox 376"/>
                <p:cNvSpPr txBox="1"/>
                <p:nvPr/>
              </p:nvSpPr>
              <p:spPr>
                <a:xfrm>
                  <a:off x="6817915" y="2011681"/>
                  <a:ext cx="378052" cy="282193"/>
                </a:xfrm>
                <a:prstGeom prst="rect">
                  <a:avLst/>
                </a:prstGeom>
                <a:noFill/>
                <a:effectLst>
                  <a:softEdge rad="63500"/>
                </a:effectLst>
              </p:spPr>
              <p:txBody>
                <a:bodyPr wrap="none" rtlCol="0">
                  <a:spAutoFit/>
                </a:bodyPr>
                <a:lstStyle>
                  <a:defPPr>
                    <a:defRPr lang="en-US"/>
                  </a:defPPr>
                  <a:lvl1pPr>
                    <a:defRPr sz="1400" b="1" i="1">
                      <a:solidFill>
                        <a:schemeClr val="tx2">
                          <a:lumMod val="60000"/>
                          <a:lumOff val="40000"/>
                        </a:schemeClr>
                      </a:solidFill>
                      <a:latin typeface="Cambria Math"/>
                    </a:defRPr>
                  </a:lvl1pPr>
                </a:lstStyle>
                <a:p>
                  <a:pPr/>
                  <a14:m>
                    <m:oMathPara xmlns:m="http://schemas.openxmlformats.org/officeDocument/2006/math">
                      <m:oMathParaPr>
                        <m:jc m:val="centerGroup"/>
                      </m:oMathParaPr>
                      <m:oMath xmlns:m="http://schemas.openxmlformats.org/officeDocument/2006/math">
                        <m:sSub>
                          <m:sSubPr>
                            <m:ctrlPr>
                              <a:rPr lang="en-US" sz="1050" i="1">
                                <a:latin typeface="Cambria Math"/>
                              </a:rPr>
                            </m:ctrlPr>
                          </m:sSubPr>
                          <m:e>
                            <m:acc>
                              <m:accPr>
                                <m:chr m:val="⃗"/>
                                <m:ctrlPr>
                                  <a:rPr lang="en-US" sz="1050" i="1">
                                    <a:latin typeface="Cambria Math"/>
                                  </a:rPr>
                                </m:ctrlPr>
                              </m:accPr>
                              <m:e>
                                <m:r>
                                  <a:rPr lang="en-US" sz="1050">
                                    <a:latin typeface="Cambria Math"/>
                                  </a:rPr>
                                  <m:t>𝑭</m:t>
                                </m:r>
                              </m:e>
                            </m:acc>
                          </m:e>
                          <m:sub>
                            <m:r>
                              <a:rPr lang="en-US" sz="1050">
                                <a:latin typeface="Cambria Math"/>
                              </a:rPr>
                              <m:t>𝑬</m:t>
                            </m:r>
                          </m:sub>
                        </m:sSub>
                      </m:oMath>
                    </m:oMathPara>
                  </a14:m>
                  <a:endParaRPr lang="en-US" sz="1100" dirty="0"/>
                </a:p>
              </p:txBody>
            </p:sp>
          </mc:Choice>
          <mc:Fallback xmlns="">
            <p:sp>
              <p:nvSpPr>
                <p:cNvPr id="377" name="TextBox 376"/>
                <p:cNvSpPr txBox="1">
                  <a:spLocks noRot="1" noChangeAspect="1" noMove="1" noResize="1" noEditPoints="1" noAdjustHandles="1" noChangeArrowheads="1" noChangeShapeType="1" noTextEdit="1"/>
                </p:cNvSpPr>
                <p:nvPr/>
              </p:nvSpPr>
              <p:spPr>
                <a:xfrm>
                  <a:off x="6817915" y="2011681"/>
                  <a:ext cx="378052" cy="282193"/>
                </a:xfrm>
                <a:prstGeom prst="rect">
                  <a:avLst/>
                </a:prstGeom>
                <a:blipFill rotWithShape="1">
                  <a:blip r:embed="rId14"/>
                  <a:stretch>
                    <a:fillRect/>
                  </a:stretch>
                </a:blipFill>
                <a:effectLst>
                  <a:softEdge rad="63500"/>
                </a:effectLst>
              </p:spPr>
              <p:txBody>
                <a:bodyPr/>
                <a:lstStyle/>
                <a:p>
                  <a:r>
                    <a:rPr lang="en-US">
                      <a:noFill/>
                    </a:rPr>
                    <a:t> </a:t>
                  </a:r>
                </a:p>
              </p:txBody>
            </p:sp>
          </mc:Fallback>
        </mc:AlternateContent>
        <p:cxnSp>
          <p:nvCxnSpPr>
            <p:cNvPr id="595" name="Straight Connector 594"/>
            <p:cNvCxnSpPr/>
            <p:nvPr/>
          </p:nvCxnSpPr>
          <p:spPr>
            <a:xfrm flipH="1" flipV="1">
              <a:off x="5263423" y="3155370"/>
              <a:ext cx="441963"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8" name="Group 697"/>
          <p:cNvGrpSpPr/>
          <p:nvPr/>
        </p:nvGrpSpPr>
        <p:grpSpPr>
          <a:xfrm>
            <a:off x="5078916" y="1278200"/>
            <a:ext cx="3388804" cy="1817449"/>
            <a:chOff x="5035788" y="4083703"/>
            <a:chExt cx="3388804" cy="1817449"/>
          </a:xfrm>
        </p:grpSpPr>
        <p:grpSp>
          <p:nvGrpSpPr>
            <p:cNvPr id="641" name="Group 640"/>
            <p:cNvGrpSpPr/>
            <p:nvPr/>
          </p:nvGrpSpPr>
          <p:grpSpPr>
            <a:xfrm>
              <a:off x="6093651" y="5318181"/>
              <a:ext cx="1401745" cy="140105"/>
              <a:chOff x="6095563" y="3020209"/>
              <a:chExt cx="1401745" cy="140105"/>
            </a:xfrm>
          </p:grpSpPr>
          <p:grpSp>
            <p:nvGrpSpPr>
              <p:cNvPr id="642" name="Group 641"/>
              <p:cNvGrpSpPr/>
              <p:nvPr/>
            </p:nvGrpSpPr>
            <p:grpSpPr>
              <a:xfrm>
                <a:off x="6095563" y="3020209"/>
                <a:ext cx="140105" cy="140105"/>
                <a:chOff x="3876753" y="4452811"/>
                <a:chExt cx="72029" cy="72000"/>
              </a:xfrm>
              <a:solidFill>
                <a:schemeClr val="bg1">
                  <a:alpha val="79000"/>
                </a:schemeClr>
              </a:solidFill>
              <a:effectLst/>
            </p:grpSpPr>
            <p:sp>
              <p:nvSpPr>
                <p:cNvPr id="646" name="Oval 645"/>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7" name="Oval 646"/>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43" name="Group 642"/>
              <p:cNvGrpSpPr/>
              <p:nvPr/>
            </p:nvGrpSpPr>
            <p:grpSpPr>
              <a:xfrm>
                <a:off x="7357203" y="3020209"/>
                <a:ext cx="140105" cy="140105"/>
                <a:chOff x="3876753" y="4452811"/>
                <a:chExt cx="72029" cy="72000"/>
              </a:xfrm>
              <a:solidFill>
                <a:schemeClr val="bg1">
                  <a:alpha val="79000"/>
                </a:schemeClr>
              </a:solidFill>
              <a:effectLst/>
            </p:grpSpPr>
            <p:sp>
              <p:nvSpPr>
                <p:cNvPr id="644" name="Oval 643"/>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5" name="Oval 644"/>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625" name="Group 624"/>
            <p:cNvGrpSpPr/>
            <p:nvPr/>
          </p:nvGrpSpPr>
          <p:grpSpPr>
            <a:xfrm>
              <a:off x="6093651" y="4654779"/>
              <a:ext cx="1401745" cy="140105"/>
              <a:chOff x="6095563" y="1543357"/>
              <a:chExt cx="1401745" cy="140105"/>
            </a:xfrm>
          </p:grpSpPr>
          <p:grpSp>
            <p:nvGrpSpPr>
              <p:cNvPr id="626" name="Group 625"/>
              <p:cNvGrpSpPr/>
              <p:nvPr/>
            </p:nvGrpSpPr>
            <p:grpSpPr>
              <a:xfrm>
                <a:off x="6095563" y="1543357"/>
                <a:ext cx="140105" cy="140105"/>
                <a:chOff x="3876753" y="4452811"/>
                <a:chExt cx="72029" cy="72000"/>
              </a:xfrm>
              <a:solidFill>
                <a:schemeClr val="bg1">
                  <a:alpha val="79000"/>
                </a:schemeClr>
              </a:solidFill>
              <a:effectLst/>
            </p:grpSpPr>
            <p:sp>
              <p:nvSpPr>
                <p:cNvPr id="630" name="Oval 629"/>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1" name="Oval 630"/>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7" name="Group 626"/>
              <p:cNvGrpSpPr/>
              <p:nvPr/>
            </p:nvGrpSpPr>
            <p:grpSpPr>
              <a:xfrm>
                <a:off x="7357203" y="1543357"/>
                <a:ext cx="140105" cy="140105"/>
                <a:chOff x="3876753" y="4452811"/>
                <a:chExt cx="72029" cy="72000"/>
              </a:xfrm>
              <a:solidFill>
                <a:schemeClr val="bg1">
                  <a:alpha val="79000"/>
                </a:schemeClr>
              </a:solidFill>
              <a:effectLst/>
            </p:grpSpPr>
            <p:sp>
              <p:nvSpPr>
                <p:cNvPr id="628" name="Oval 627"/>
                <p:cNvSpPr/>
                <p:nvPr/>
              </p:nvSpPr>
              <p:spPr>
                <a:xfrm flipH="1">
                  <a:off x="3876753" y="4452811"/>
                  <a:ext cx="72029" cy="72000"/>
                </a:xfrm>
                <a:prstGeom prst="ellipse">
                  <a:avLst/>
                </a:prstGeom>
                <a:no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9" name="Oval 628"/>
                <p:cNvSpPr/>
                <p:nvPr/>
              </p:nvSpPr>
              <p:spPr>
                <a:xfrm flipH="1">
                  <a:off x="3905565" y="4481608"/>
                  <a:ext cx="14406" cy="14400"/>
                </a:xfrm>
                <a:prstGeom prst="ellipse">
                  <a:avLst/>
                </a:prstGeom>
                <a:solidFill>
                  <a:schemeClr val="tx1"/>
                </a:solidFill>
                <a:ln w="9525">
                  <a:solidFill>
                    <a:schemeClr val="bg2">
                      <a:lumMod val="2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596" name="Rectangle 595"/>
            <p:cNvSpPr/>
            <p:nvPr/>
          </p:nvSpPr>
          <p:spPr>
            <a:xfrm>
              <a:off x="8270683" y="4798756"/>
              <a:ext cx="153909" cy="505645"/>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597" name="Group 596"/>
            <p:cNvGrpSpPr/>
            <p:nvPr/>
          </p:nvGrpSpPr>
          <p:grpSpPr>
            <a:xfrm>
              <a:off x="5035788" y="4811004"/>
              <a:ext cx="443620" cy="430831"/>
              <a:chOff x="7486702" y="4556701"/>
              <a:chExt cx="443620" cy="430831"/>
            </a:xfrm>
          </p:grpSpPr>
          <p:sp>
            <p:nvSpPr>
              <p:cNvPr id="598" name="Oval 597"/>
              <p:cNvSpPr/>
              <p:nvPr/>
            </p:nvSpPr>
            <p:spPr>
              <a:xfrm>
                <a:off x="7486702" y="4556701"/>
                <a:ext cx="443620" cy="430831"/>
              </a:xfrm>
              <a:prstGeom prst="ellipse">
                <a:avLst/>
              </a:prstGeom>
              <a:ln w="1905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599" name="Group 598"/>
              <p:cNvGrpSpPr/>
              <p:nvPr/>
            </p:nvGrpSpPr>
            <p:grpSpPr>
              <a:xfrm>
                <a:off x="7550218" y="4721984"/>
                <a:ext cx="316587" cy="100263"/>
                <a:chOff x="7084338" y="4820834"/>
                <a:chExt cx="316587" cy="100263"/>
              </a:xfrm>
            </p:grpSpPr>
            <p:cxnSp>
              <p:nvCxnSpPr>
                <p:cNvPr id="604" name="Straight Connector 603"/>
                <p:cNvCxnSpPr/>
                <p:nvPr/>
              </p:nvCxnSpPr>
              <p:spPr>
                <a:xfrm>
                  <a:off x="7084338" y="4919362"/>
                  <a:ext cx="8600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5" name="Straight Connector 604"/>
                <p:cNvCxnSpPr/>
                <p:nvPr/>
              </p:nvCxnSpPr>
              <p:spPr>
                <a:xfrm>
                  <a:off x="7322744" y="4920796"/>
                  <a:ext cx="7818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6" name="Straight Connector 605"/>
                <p:cNvCxnSpPr/>
                <p:nvPr/>
              </p:nvCxnSpPr>
              <p:spPr>
                <a:xfrm flipV="1">
                  <a:off x="7170345" y="4822568"/>
                  <a:ext cx="0" cy="985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7" name="Straight Connector 606"/>
                <p:cNvCxnSpPr/>
                <p:nvPr/>
              </p:nvCxnSpPr>
              <p:spPr>
                <a:xfrm>
                  <a:off x="7170345" y="4822568"/>
                  <a:ext cx="152400" cy="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8" name="Straight Connector 607"/>
                <p:cNvCxnSpPr/>
                <p:nvPr/>
              </p:nvCxnSpPr>
              <p:spPr>
                <a:xfrm flipV="1">
                  <a:off x="7322745" y="4820834"/>
                  <a:ext cx="0" cy="1002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00" name="Group 599"/>
              <p:cNvGrpSpPr/>
              <p:nvPr/>
            </p:nvGrpSpPr>
            <p:grpSpPr>
              <a:xfrm>
                <a:off x="7679113" y="4884633"/>
                <a:ext cx="58800" cy="54829"/>
                <a:chOff x="7179965" y="5011797"/>
                <a:chExt cx="58800" cy="54829"/>
              </a:xfrm>
            </p:grpSpPr>
            <p:cxnSp>
              <p:nvCxnSpPr>
                <p:cNvPr id="602" name="Straight Connector 601"/>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3" name="Straight Connector 602"/>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01" name="Straight Connector 600"/>
              <p:cNvCxnSpPr/>
              <p:nvPr/>
            </p:nvCxnSpPr>
            <p:spPr>
              <a:xfrm>
                <a:off x="7683025" y="4630828"/>
                <a:ext cx="588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grpSp>
        <p:cxnSp>
          <p:nvCxnSpPr>
            <p:cNvPr id="609" name="Straight Connector 608"/>
            <p:cNvCxnSpPr/>
            <p:nvPr/>
          </p:nvCxnSpPr>
          <p:spPr>
            <a:xfrm>
              <a:off x="7889648" y="4251437"/>
              <a:ext cx="45799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0" name="Straight Connector 609"/>
            <p:cNvCxnSpPr>
              <a:stCxn id="598" idx="0"/>
            </p:cNvCxnSpPr>
            <p:nvPr/>
          </p:nvCxnSpPr>
          <p:spPr>
            <a:xfrm flipV="1">
              <a:off x="5257598" y="4235675"/>
              <a:ext cx="0" cy="5753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1" name="Straight Connector 610"/>
            <p:cNvCxnSpPr/>
            <p:nvPr/>
          </p:nvCxnSpPr>
          <p:spPr>
            <a:xfrm flipV="1">
              <a:off x="5257598" y="5244855"/>
              <a:ext cx="0" cy="60994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2" name="Straight Connector 611"/>
            <p:cNvCxnSpPr/>
            <p:nvPr/>
          </p:nvCxnSpPr>
          <p:spPr>
            <a:xfrm>
              <a:off x="7879130" y="5864937"/>
              <a:ext cx="468508"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3" name="Straight Connector 612"/>
            <p:cNvCxnSpPr/>
            <p:nvPr/>
          </p:nvCxnSpPr>
          <p:spPr>
            <a:xfrm flipH="1" flipV="1">
              <a:off x="5258297" y="4242663"/>
              <a:ext cx="441963"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4" name="Straight Connector 613"/>
            <p:cNvCxnSpPr/>
            <p:nvPr/>
          </p:nvCxnSpPr>
          <p:spPr>
            <a:xfrm flipH="1" flipV="1">
              <a:off x="8347634" y="4252059"/>
              <a:ext cx="4" cy="5466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5" name="Straight Connector 614"/>
            <p:cNvCxnSpPr/>
            <p:nvPr/>
          </p:nvCxnSpPr>
          <p:spPr>
            <a:xfrm flipV="1">
              <a:off x="8343300" y="5300067"/>
              <a:ext cx="4" cy="5611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6" name="Straight Arrow Connector 615"/>
            <p:cNvCxnSpPr/>
            <p:nvPr/>
          </p:nvCxnSpPr>
          <p:spPr>
            <a:xfrm>
              <a:off x="6598961" y="5778322"/>
              <a:ext cx="42050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7" name="Straight Arrow Connector 616"/>
            <p:cNvCxnSpPr/>
            <p:nvPr/>
          </p:nvCxnSpPr>
          <p:spPr>
            <a:xfrm flipH="1">
              <a:off x="6559280" y="4383144"/>
              <a:ext cx="44766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8" name="Straight Arrow Connector 617"/>
            <p:cNvCxnSpPr/>
            <p:nvPr/>
          </p:nvCxnSpPr>
          <p:spPr>
            <a:xfrm flipH="1">
              <a:off x="6811448" y="5092717"/>
              <a:ext cx="676" cy="364702"/>
            </a:xfrm>
            <a:prstGeom prst="straightConnector1">
              <a:avLst/>
            </a:prstGeom>
            <a:ln w="25400">
              <a:solidFill>
                <a:srgbClr val="7A7146"/>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19" name="TextBox 618"/>
                <p:cNvSpPr txBox="1"/>
                <p:nvPr/>
              </p:nvSpPr>
              <p:spPr>
                <a:xfrm>
                  <a:off x="6943824" y="4128222"/>
                  <a:ext cx="133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400" dirty="0"/>
                </a:p>
              </p:txBody>
            </p:sp>
          </mc:Choice>
          <mc:Fallback xmlns="">
            <p:sp>
              <p:nvSpPr>
                <p:cNvPr id="619" name="TextBox 618"/>
                <p:cNvSpPr txBox="1">
                  <a:spLocks noRot="1" noChangeAspect="1" noMove="1" noResize="1" noEditPoints="1" noAdjustHandles="1" noChangeArrowheads="1" noChangeShapeType="1" noTextEdit="1"/>
                </p:cNvSpPr>
                <p:nvPr/>
              </p:nvSpPr>
              <p:spPr>
                <a:xfrm>
                  <a:off x="6943824" y="4128222"/>
                  <a:ext cx="133450" cy="276999"/>
                </a:xfrm>
                <a:prstGeom prst="rect">
                  <a:avLst/>
                </a:prstGeom>
                <a:blipFill rotWithShape="1">
                  <a:blip r:embed="rId15"/>
                  <a:stretch>
                    <a:fillRect l="-2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0" name="TextBox 619"/>
                <p:cNvSpPr txBox="1"/>
                <p:nvPr/>
              </p:nvSpPr>
              <p:spPr>
                <a:xfrm>
                  <a:off x="6595449" y="5530414"/>
                  <a:ext cx="133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400" dirty="0"/>
                </a:p>
              </p:txBody>
            </p:sp>
          </mc:Choice>
          <mc:Fallback xmlns="">
            <p:sp>
              <p:nvSpPr>
                <p:cNvPr id="620" name="TextBox 619"/>
                <p:cNvSpPr txBox="1">
                  <a:spLocks noRot="1" noChangeAspect="1" noMove="1" noResize="1" noEditPoints="1" noAdjustHandles="1" noChangeArrowheads="1" noChangeShapeType="1" noTextEdit="1"/>
                </p:cNvSpPr>
                <p:nvPr/>
              </p:nvSpPr>
              <p:spPr>
                <a:xfrm>
                  <a:off x="6595449" y="5530414"/>
                  <a:ext cx="133450" cy="276999"/>
                </a:xfrm>
                <a:prstGeom prst="rect">
                  <a:avLst/>
                </a:prstGeom>
                <a:blipFill rotWithShape="1">
                  <a:blip r:embed="rId15"/>
                  <a:stretch>
                    <a:fillRect l="-2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1" name="TextBox 620"/>
                <p:cNvSpPr txBox="1"/>
                <p:nvPr/>
              </p:nvSpPr>
              <p:spPr>
                <a:xfrm>
                  <a:off x="5811682" y="4083703"/>
                  <a:ext cx="330539" cy="299441"/>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67603B"/>
                                </a:solidFill>
                                <a:latin typeface="Cambria Math"/>
                              </a:rPr>
                            </m:ctrlPr>
                          </m:accPr>
                          <m:e>
                            <m:r>
                              <a:rPr lang="en-US" sz="1200" b="1" i="1" smtClean="0">
                                <a:solidFill>
                                  <a:srgbClr val="67603B"/>
                                </a:solidFill>
                                <a:latin typeface="Cambria Math"/>
                              </a:rPr>
                              <m:t>𝑩</m:t>
                            </m:r>
                          </m:e>
                        </m:acc>
                      </m:oMath>
                    </m:oMathPara>
                  </a14:m>
                  <a:endParaRPr lang="en-US" sz="1600" b="1" dirty="0">
                    <a:solidFill>
                      <a:srgbClr val="67603B"/>
                    </a:solidFill>
                  </a:endParaRPr>
                </a:p>
              </p:txBody>
            </p:sp>
          </mc:Choice>
          <mc:Fallback xmlns="">
            <p:sp>
              <p:nvSpPr>
                <p:cNvPr id="621" name="TextBox 620"/>
                <p:cNvSpPr txBox="1">
                  <a:spLocks noRot="1" noChangeAspect="1" noMove="1" noResize="1" noEditPoints="1" noAdjustHandles="1" noChangeArrowheads="1" noChangeShapeType="1" noTextEdit="1"/>
                </p:cNvSpPr>
                <p:nvPr/>
              </p:nvSpPr>
              <p:spPr>
                <a:xfrm>
                  <a:off x="5811682" y="4083703"/>
                  <a:ext cx="330539" cy="299441"/>
                </a:xfrm>
                <a:prstGeom prst="rect">
                  <a:avLst/>
                </a:prstGeom>
                <a:blipFill rotWithShape="1">
                  <a:blip r:embed="rId16"/>
                  <a:stretch>
                    <a:fillRect/>
                  </a:stretch>
                </a:blipFill>
                <a:effectLst>
                  <a:softEdge rad="63500"/>
                </a:effectLst>
              </p:spPr>
              <p:txBody>
                <a:bodyPr/>
                <a:lstStyle/>
                <a:p>
                  <a:r>
                    <a:rPr lang="en-US">
                      <a:noFill/>
                    </a:rPr>
                    <a:t> </a:t>
                  </a:r>
                </a:p>
              </p:txBody>
            </p:sp>
          </mc:Fallback>
        </mc:AlternateContent>
        <p:cxnSp>
          <p:nvCxnSpPr>
            <p:cNvPr id="622" name="Straight Arrow Connector 621"/>
            <p:cNvCxnSpPr/>
            <p:nvPr/>
          </p:nvCxnSpPr>
          <p:spPr>
            <a:xfrm flipV="1">
              <a:off x="6808612" y="4664455"/>
              <a:ext cx="0" cy="344111"/>
            </a:xfrm>
            <a:prstGeom prst="straightConnector1">
              <a:avLst/>
            </a:prstGeom>
            <a:ln w="254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3" name="TextBox 622"/>
                <p:cNvSpPr txBox="1"/>
                <p:nvPr/>
              </p:nvSpPr>
              <p:spPr>
                <a:xfrm>
                  <a:off x="6429810" y="5153166"/>
                  <a:ext cx="406906" cy="282193"/>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050" b="1" i="1" smtClean="0">
                                <a:solidFill>
                                  <a:srgbClr val="67603B"/>
                                </a:solidFill>
                                <a:latin typeface="Cambria Math"/>
                              </a:rPr>
                            </m:ctrlPr>
                          </m:sSubPr>
                          <m:e>
                            <m:acc>
                              <m:accPr>
                                <m:chr m:val="⃗"/>
                                <m:ctrlPr>
                                  <a:rPr lang="en-US" sz="1050" b="1" i="1" smtClean="0">
                                    <a:solidFill>
                                      <a:srgbClr val="67603B"/>
                                    </a:solidFill>
                                    <a:latin typeface="Cambria Math"/>
                                  </a:rPr>
                                </m:ctrlPr>
                              </m:accPr>
                              <m:e>
                                <m:r>
                                  <a:rPr lang="en-US" sz="1050" b="1" i="1" smtClean="0">
                                    <a:solidFill>
                                      <a:srgbClr val="67603B"/>
                                    </a:solidFill>
                                    <a:latin typeface="Cambria Math"/>
                                  </a:rPr>
                                  <m:t>𝑭</m:t>
                                </m:r>
                              </m:e>
                            </m:acc>
                          </m:e>
                          <m:sub>
                            <m:r>
                              <a:rPr lang="en-US" sz="1050" b="1" i="1" smtClean="0">
                                <a:solidFill>
                                  <a:srgbClr val="67603B"/>
                                </a:solidFill>
                                <a:latin typeface="Cambria Math"/>
                              </a:rPr>
                              <m:t>𝑴</m:t>
                            </m:r>
                          </m:sub>
                        </m:sSub>
                      </m:oMath>
                    </m:oMathPara>
                  </a14:m>
                  <a:endParaRPr lang="en-US" sz="1100" b="1" dirty="0">
                    <a:solidFill>
                      <a:srgbClr val="67603B"/>
                    </a:solidFill>
                  </a:endParaRPr>
                </a:p>
              </p:txBody>
            </p:sp>
          </mc:Choice>
          <mc:Fallback xmlns="">
            <p:sp>
              <p:nvSpPr>
                <p:cNvPr id="623" name="TextBox 622"/>
                <p:cNvSpPr txBox="1">
                  <a:spLocks noRot="1" noChangeAspect="1" noMove="1" noResize="1" noEditPoints="1" noAdjustHandles="1" noChangeArrowheads="1" noChangeShapeType="1" noTextEdit="1"/>
                </p:cNvSpPr>
                <p:nvPr/>
              </p:nvSpPr>
              <p:spPr>
                <a:xfrm>
                  <a:off x="6429810" y="5153166"/>
                  <a:ext cx="406906" cy="282193"/>
                </a:xfrm>
                <a:prstGeom prst="rect">
                  <a:avLst/>
                </a:prstGeom>
                <a:blipFill rotWithShape="1">
                  <a:blip r:embed="rId17"/>
                  <a:stretch>
                    <a:fillRect/>
                  </a:stretch>
                </a:blipFill>
                <a:effectLst>
                  <a:softEdge rad="63500"/>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4" name="TextBox 623"/>
                <p:cNvSpPr txBox="1"/>
                <p:nvPr/>
              </p:nvSpPr>
              <p:spPr>
                <a:xfrm>
                  <a:off x="5777354" y="5029371"/>
                  <a:ext cx="320922" cy="299441"/>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chemeClr val="tx2">
                                    <a:lumMod val="60000"/>
                                    <a:lumOff val="40000"/>
                                  </a:schemeClr>
                                </a:solidFill>
                                <a:latin typeface="Cambria Math"/>
                              </a:rPr>
                            </m:ctrlPr>
                          </m:accPr>
                          <m:e>
                            <m:r>
                              <a:rPr lang="en-US" sz="1200" b="1" i="1" smtClean="0">
                                <a:solidFill>
                                  <a:schemeClr val="tx2">
                                    <a:lumMod val="60000"/>
                                    <a:lumOff val="40000"/>
                                  </a:schemeClr>
                                </a:solidFill>
                                <a:latin typeface="Cambria Math"/>
                              </a:rPr>
                              <m:t>𝑬</m:t>
                            </m:r>
                          </m:e>
                        </m:acc>
                      </m:oMath>
                    </m:oMathPara>
                  </a14:m>
                  <a:endParaRPr lang="en-US" sz="1600" b="1" dirty="0">
                    <a:solidFill>
                      <a:schemeClr val="tx2">
                        <a:lumMod val="60000"/>
                        <a:lumOff val="40000"/>
                      </a:schemeClr>
                    </a:solidFill>
                  </a:endParaRPr>
                </a:p>
              </p:txBody>
            </p:sp>
          </mc:Choice>
          <mc:Fallback xmlns="">
            <p:sp>
              <p:nvSpPr>
                <p:cNvPr id="624" name="TextBox 623"/>
                <p:cNvSpPr txBox="1">
                  <a:spLocks noRot="1" noChangeAspect="1" noMove="1" noResize="1" noEditPoints="1" noAdjustHandles="1" noChangeArrowheads="1" noChangeShapeType="1" noTextEdit="1"/>
                </p:cNvSpPr>
                <p:nvPr/>
              </p:nvSpPr>
              <p:spPr>
                <a:xfrm>
                  <a:off x="5777354" y="5029371"/>
                  <a:ext cx="320922" cy="299441"/>
                </a:xfrm>
                <a:prstGeom prst="rect">
                  <a:avLst/>
                </a:prstGeom>
                <a:blipFill rotWithShape="1">
                  <a:blip r:embed="rId18"/>
                  <a:stretch>
                    <a:fillRect/>
                  </a:stretch>
                </a:blipFill>
                <a:effectLst>
                  <a:softEdge rad="63500"/>
                </a:effectLst>
              </p:spPr>
              <p:txBody>
                <a:bodyPr/>
                <a:lstStyle/>
                <a:p>
                  <a:r>
                    <a:rPr lang="en-US">
                      <a:noFill/>
                    </a:rPr>
                    <a:t> </a:t>
                  </a:r>
                </a:p>
              </p:txBody>
            </p:sp>
          </mc:Fallback>
        </mc:AlternateContent>
        <p:grpSp>
          <p:nvGrpSpPr>
            <p:cNvPr id="632" name="Group 631"/>
            <p:cNvGrpSpPr/>
            <p:nvPr/>
          </p:nvGrpSpPr>
          <p:grpSpPr>
            <a:xfrm>
              <a:off x="6093650" y="4265089"/>
              <a:ext cx="1401745" cy="140105"/>
              <a:chOff x="6095562" y="1961507"/>
              <a:chExt cx="1401745" cy="140105"/>
            </a:xfrm>
          </p:grpSpPr>
          <p:grpSp>
            <p:nvGrpSpPr>
              <p:cNvPr id="633" name="Group 632"/>
              <p:cNvGrpSpPr/>
              <p:nvPr/>
            </p:nvGrpSpPr>
            <p:grpSpPr>
              <a:xfrm>
                <a:off x="6095562" y="1961507"/>
                <a:ext cx="140105" cy="140105"/>
                <a:chOff x="2972212" y="4463924"/>
                <a:chExt cx="72028" cy="72000"/>
              </a:xfrm>
              <a:effectLst/>
            </p:grpSpPr>
            <p:sp>
              <p:nvSpPr>
                <p:cNvPr id="638" name="Oval 637"/>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39" name="Straight Connector 638"/>
                <p:cNvCxnSpPr>
                  <a:stCxn id="638" idx="1"/>
                  <a:endCxn id="638"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40" name="Straight Connector 639"/>
                <p:cNvCxnSpPr>
                  <a:stCxn id="638" idx="7"/>
                  <a:endCxn id="638"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634" name="Group 633"/>
              <p:cNvGrpSpPr/>
              <p:nvPr/>
            </p:nvGrpSpPr>
            <p:grpSpPr>
              <a:xfrm>
                <a:off x="7357202" y="1961507"/>
                <a:ext cx="140105" cy="140105"/>
                <a:chOff x="2972212" y="4463924"/>
                <a:chExt cx="72028" cy="72000"/>
              </a:xfrm>
              <a:effectLst/>
            </p:grpSpPr>
            <p:sp>
              <p:nvSpPr>
                <p:cNvPr id="635" name="Oval 634"/>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36" name="Straight Connector 635"/>
                <p:cNvCxnSpPr>
                  <a:stCxn id="635" idx="1"/>
                  <a:endCxn id="635"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37" name="Straight Connector 636"/>
                <p:cNvCxnSpPr>
                  <a:stCxn id="635" idx="7"/>
                  <a:endCxn id="635"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48" name="Group 647"/>
            <p:cNvGrpSpPr/>
            <p:nvPr/>
          </p:nvGrpSpPr>
          <p:grpSpPr>
            <a:xfrm>
              <a:off x="6093651" y="5761047"/>
              <a:ext cx="1401745" cy="140105"/>
              <a:chOff x="6095563" y="2621575"/>
              <a:chExt cx="1401745" cy="140105"/>
            </a:xfrm>
          </p:grpSpPr>
          <p:grpSp>
            <p:nvGrpSpPr>
              <p:cNvPr id="649" name="Group 648"/>
              <p:cNvGrpSpPr/>
              <p:nvPr/>
            </p:nvGrpSpPr>
            <p:grpSpPr>
              <a:xfrm>
                <a:off x="6095563" y="2621575"/>
                <a:ext cx="140105" cy="140105"/>
                <a:chOff x="2972212" y="4463924"/>
                <a:chExt cx="72028" cy="72000"/>
              </a:xfrm>
              <a:effectLst/>
            </p:grpSpPr>
            <p:sp>
              <p:nvSpPr>
                <p:cNvPr id="654" name="Oval 653"/>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55" name="Straight Connector 654"/>
                <p:cNvCxnSpPr>
                  <a:stCxn id="654" idx="1"/>
                  <a:endCxn id="654"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56" name="Straight Connector 655"/>
                <p:cNvCxnSpPr>
                  <a:stCxn id="654" idx="7"/>
                  <a:endCxn id="654"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650" name="Group 649"/>
              <p:cNvGrpSpPr/>
              <p:nvPr/>
            </p:nvGrpSpPr>
            <p:grpSpPr>
              <a:xfrm>
                <a:off x="7357203" y="2621575"/>
                <a:ext cx="140105" cy="140105"/>
                <a:chOff x="2972212" y="4463924"/>
                <a:chExt cx="72028" cy="72000"/>
              </a:xfrm>
              <a:effectLst/>
            </p:grpSpPr>
            <p:sp>
              <p:nvSpPr>
                <p:cNvPr id="651" name="Oval 650"/>
                <p:cNvSpPr/>
                <p:nvPr/>
              </p:nvSpPr>
              <p:spPr>
                <a:xfrm flipH="1">
                  <a:off x="2972212" y="4463924"/>
                  <a:ext cx="72028" cy="72000"/>
                </a:xfrm>
                <a:prstGeom prst="ellipse">
                  <a:avLst/>
                </a:prstGeom>
                <a:solidFill>
                  <a:schemeClr val="bg1">
                    <a:alpha val="37000"/>
                  </a:schemeClr>
                </a:solidFill>
                <a:ln w="9525" cmpd="sng">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52" name="Straight Connector 651"/>
                <p:cNvCxnSpPr>
                  <a:stCxn id="651" idx="1"/>
                  <a:endCxn id="651" idx="5"/>
                </p:cNvCxnSpPr>
                <p:nvPr/>
              </p:nvCxnSpPr>
              <p:spPr>
                <a:xfrm flipH="1">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53" name="Straight Connector 652"/>
                <p:cNvCxnSpPr>
                  <a:stCxn id="651" idx="7"/>
                  <a:endCxn id="651" idx="3"/>
                </p:cNvCxnSpPr>
                <p:nvPr/>
              </p:nvCxnSpPr>
              <p:spPr>
                <a:xfrm>
                  <a:off x="2982760" y="4474468"/>
                  <a:ext cx="50931" cy="50912"/>
                </a:xfrm>
                <a:prstGeom prst="line">
                  <a:avLst/>
                </a:prstGeom>
                <a:ln w="9525"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57" name="Group 656"/>
            <p:cNvGrpSpPr/>
            <p:nvPr/>
          </p:nvGrpSpPr>
          <p:grpSpPr>
            <a:xfrm>
              <a:off x="5700263" y="4239829"/>
              <a:ext cx="2190938" cy="1625108"/>
              <a:chOff x="5702175" y="1543547"/>
              <a:chExt cx="2190938" cy="1625108"/>
            </a:xfrm>
          </p:grpSpPr>
          <p:grpSp>
            <p:nvGrpSpPr>
              <p:cNvPr id="658" name="Group 657"/>
              <p:cNvGrpSpPr/>
              <p:nvPr/>
            </p:nvGrpSpPr>
            <p:grpSpPr>
              <a:xfrm>
                <a:off x="5702175" y="1543547"/>
                <a:ext cx="2190938" cy="1625108"/>
                <a:chOff x="5702175" y="1543547"/>
                <a:chExt cx="2190938" cy="1625108"/>
              </a:xfrm>
            </p:grpSpPr>
            <p:grpSp>
              <p:nvGrpSpPr>
                <p:cNvPr id="684" name="Group 683"/>
                <p:cNvGrpSpPr/>
                <p:nvPr/>
              </p:nvGrpSpPr>
              <p:grpSpPr>
                <a:xfrm>
                  <a:off x="5702175" y="1543547"/>
                  <a:ext cx="2190938" cy="331650"/>
                  <a:chOff x="5702175" y="2086727"/>
                  <a:chExt cx="2190938" cy="331650"/>
                </a:xfrm>
              </p:grpSpPr>
              <p:cxnSp>
                <p:nvCxnSpPr>
                  <p:cNvPr id="689" name="Straight Connector 688"/>
                  <p:cNvCxnSpPr/>
                  <p:nvPr/>
                </p:nvCxnSpPr>
                <p:spPr>
                  <a:xfrm>
                    <a:off x="5702175" y="2418377"/>
                    <a:ext cx="21909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0" name="Straight Connector 689"/>
                  <p:cNvCxnSpPr/>
                  <p:nvPr/>
                </p:nvCxnSpPr>
                <p:spPr>
                  <a:xfrm flipV="1">
                    <a:off x="5709720" y="2086727"/>
                    <a:ext cx="0" cy="322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1" name="Straight Connector 690"/>
                  <p:cNvCxnSpPr/>
                  <p:nvPr/>
                </p:nvCxnSpPr>
                <p:spPr>
                  <a:xfrm flipV="1">
                    <a:off x="7893113" y="2095677"/>
                    <a:ext cx="0" cy="322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85" name="Group 684"/>
                <p:cNvGrpSpPr/>
                <p:nvPr/>
              </p:nvGrpSpPr>
              <p:grpSpPr>
                <a:xfrm>
                  <a:off x="5702175" y="2837005"/>
                  <a:ext cx="2190938" cy="331650"/>
                  <a:chOff x="5690104" y="2976571"/>
                  <a:chExt cx="2190938" cy="331650"/>
                </a:xfrm>
              </p:grpSpPr>
              <p:cxnSp>
                <p:nvCxnSpPr>
                  <p:cNvPr id="686" name="Straight Connector 685"/>
                  <p:cNvCxnSpPr/>
                  <p:nvPr/>
                </p:nvCxnSpPr>
                <p:spPr>
                  <a:xfrm>
                    <a:off x="5690104" y="2976571"/>
                    <a:ext cx="21909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7" name="Straight Connector 686"/>
                  <p:cNvCxnSpPr/>
                  <p:nvPr/>
                </p:nvCxnSpPr>
                <p:spPr>
                  <a:xfrm flipV="1">
                    <a:off x="5697649" y="2976571"/>
                    <a:ext cx="0" cy="3227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8" name="Straight Connector 687"/>
                  <p:cNvCxnSpPr/>
                  <p:nvPr/>
                </p:nvCxnSpPr>
                <p:spPr>
                  <a:xfrm flipV="1">
                    <a:off x="7881042" y="2976571"/>
                    <a:ext cx="0" cy="3316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659" name="Group 658"/>
              <p:cNvGrpSpPr/>
              <p:nvPr/>
            </p:nvGrpSpPr>
            <p:grpSpPr>
              <a:xfrm>
                <a:off x="5965110" y="2890355"/>
                <a:ext cx="1714550" cy="108000"/>
                <a:chOff x="5965110" y="2890355"/>
                <a:chExt cx="1714550" cy="108000"/>
              </a:xfrm>
            </p:grpSpPr>
            <p:grpSp>
              <p:nvGrpSpPr>
                <p:cNvPr id="675" name="Group 674"/>
                <p:cNvGrpSpPr/>
                <p:nvPr/>
              </p:nvGrpSpPr>
              <p:grpSpPr>
                <a:xfrm>
                  <a:off x="7571660" y="2890355"/>
                  <a:ext cx="108000" cy="108000"/>
                  <a:chOff x="7179965" y="5011797"/>
                  <a:chExt cx="58800" cy="54829"/>
                </a:xfrm>
              </p:grpSpPr>
              <p:cxnSp>
                <p:nvCxnSpPr>
                  <p:cNvPr id="682" name="Straight Connector 681"/>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3" name="Straight Connector 682"/>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76" name="Group 675"/>
                <p:cNvGrpSpPr/>
                <p:nvPr/>
              </p:nvGrpSpPr>
              <p:grpSpPr>
                <a:xfrm>
                  <a:off x="6757260" y="2890355"/>
                  <a:ext cx="108000" cy="108000"/>
                  <a:chOff x="7179965" y="5011797"/>
                  <a:chExt cx="58800" cy="54829"/>
                </a:xfrm>
              </p:grpSpPr>
              <p:cxnSp>
                <p:nvCxnSpPr>
                  <p:cNvPr id="680" name="Straight Connector 679"/>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1" name="Straight Connector 680"/>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77" name="Group 676"/>
                <p:cNvGrpSpPr/>
                <p:nvPr/>
              </p:nvGrpSpPr>
              <p:grpSpPr>
                <a:xfrm>
                  <a:off x="5965110" y="2890355"/>
                  <a:ext cx="108000" cy="108000"/>
                  <a:chOff x="7179965" y="5011797"/>
                  <a:chExt cx="58800" cy="54829"/>
                </a:xfrm>
              </p:grpSpPr>
              <p:cxnSp>
                <p:nvCxnSpPr>
                  <p:cNvPr id="678" name="Straight Connector 677"/>
                  <p:cNvCxnSpPr/>
                  <p:nvPr/>
                </p:nvCxnSpPr>
                <p:spPr>
                  <a:xfrm>
                    <a:off x="7179965" y="5040522"/>
                    <a:ext cx="588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9" name="Straight Connector 678"/>
                  <p:cNvCxnSpPr/>
                  <p:nvPr/>
                </p:nvCxnSpPr>
                <p:spPr>
                  <a:xfrm>
                    <a:off x="7209365" y="5011797"/>
                    <a:ext cx="0" cy="5482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660" name="Group 659"/>
              <p:cNvGrpSpPr/>
              <p:nvPr/>
            </p:nvGrpSpPr>
            <p:grpSpPr>
              <a:xfrm>
                <a:off x="5966023" y="1800677"/>
                <a:ext cx="1714550" cy="0"/>
                <a:chOff x="5998230" y="3113935"/>
                <a:chExt cx="1714550" cy="0"/>
              </a:xfrm>
            </p:grpSpPr>
            <p:cxnSp>
              <p:nvCxnSpPr>
                <p:cNvPr id="672" name="Straight Connector 671"/>
                <p:cNvCxnSpPr/>
                <p:nvPr/>
              </p:nvCxnSpPr>
              <p:spPr>
                <a:xfrm>
                  <a:off x="7604780" y="3113935"/>
                  <a:ext cx="1080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cxnSp>
              <p:nvCxnSpPr>
                <p:cNvPr id="673" name="Straight Connector 672"/>
                <p:cNvCxnSpPr/>
                <p:nvPr/>
              </p:nvCxnSpPr>
              <p:spPr>
                <a:xfrm>
                  <a:off x="6798799" y="3113935"/>
                  <a:ext cx="1080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cxnSp>
              <p:nvCxnSpPr>
                <p:cNvPr id="674" name="Straight Connector 673"/>
                <p:cNvCxnSpPr/>
                <p:nvPr/>
              </p:nvCxnSpPr>
              <p:spPr>
                <a:xfrm>
                  <a:off x="5998230" y="3113935"/>
                  <a:ext cx="108000" cy="0"/>
                </a:xfrm>
                <a:prstGeom prst="line">
                  <a:avLst/>
                </a:prstGeom>
                <a:ln w="12700">
                  <a:solidFill>
                    <a:srgbClr val="0C01E1"/>
                  </a:solidFill>
                </a:ln>
              </p:spPr>
              <p:style>
                <a:lnRef idx="1">
                  <a:schemeClr val="accent1"/>
                </a:lnRef>
                <a:fillRef idx="0">
                  <a:schemeClr val="accent1"/>
                </a:fillRef>
                <a:effectRef idx="0">
                  <a:schemeClr val="accent1"/>
                </a:effectRef>
                <a:fontRef idx="minor">
                  <a:schemeClr val="tx1"/>
                </a:fontRef>
              </p:style>
            </p:cxnSp>
          </p:grpSp>
          <p:grpSp>
            <p:nvGrpSpPr>
              <p:cNvPr id="661" name="Group 660"/>
              <p:cNvGrpSpPr/>
              <p:nvPr/>
            </p:nvGrpSpPr>
            <p:grpSpPr>
              <a:xfrm flipV="1">
                <a:off x="5820387" y="1875197"/>
                <a:ext cx="1975847" cy="961808"/>
                <a:chOff x="4896037" y="2888940"/>
                <a:chExt cx="432047" cy="612067"/>
              </a:xfrm>
            </p:grpSpPr>
            <p:cxnSp>
              <p:nvCxnSpPr>
                <p:cNvPr id="668" name="Straight Arrow Connector 667"/>
                <p:cNvCxnSpPr/>
                <p:nvPr/>
              </p:nvCxnSpPr>
              <p:spPr>
                <a:xfrm rot="16200000">
                  <a:off x="4591257"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669" name="Straight Arrow Connector 668"/>
                <p:cNvCxnSpPr/>
                <p:nvPr/>
              </p:nvCxnSpPr>
              <p:spPr>
                <a:xfrm rot="16200000">
                  <a:off x="4735272" y="3193720"/>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670" name="Straight Arrow Connector 669"/>
                <p:cNvCxnSpPr/>
                <p:nvPr/>
              </p:nvCxnSpPr>
              <p:spPr>
                <a:xfrm rot="16200000">
                  <a:off x="4879288"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671" name="Straight Arrow Connector 670"/>
                <p:cNvCxnSpPr/>
                <p:nvPr/>
              </p:nvCxnSpPr>
              <p:spPr>
                <a:xfrm rot="16200000">
                  <a:off x="5023304" y="3196228"/>
                  <a:ext cx="609559"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662" name="Group 661"/>
              <p:cNvGrpSpPr/>
              <p:nvPr/>
            </p:nvGrpSpPr>
            <p:grpSpPr>
              <a:xfrm>
                <a:off x="6715467" y="2278736"/>
                <a:ext cx="192146" cy="153122"/>
                <a:chOff x="6274383" y="4863188"/>
                <a:chExt cx="192146" cy="153122"/>
              </a:xfrm>
            </p:grpSpPr>
            <p:sp>
              <p:nvSpPr>
                <p:cNvPr id="665" name="Oval 664"/>
                <p:cNvSpPr/>
                <p:nvPr/>
              </p:nvSpPr>
              <p:spPr>
                <a:xfrm flipH="1">
                  <a:off x="6274383" y="4863188"/>
                  <a:ext cx="192146" cy="153122"/>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66" name="Straight Connector 665"/>
                <p:cNvCxnSpPr/>
                <p:nvPr/>
              </p:nvCxnSpPr>
              <p:spPr>
                <a:xfrm>
                  <a:off x="6317570" y="4938506"/>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7" name="Straight Connector 666"/>
                <p:cNvCxnSpPr/>
                <p:nvPr/>
              </p:nvCxnSpPr>
              <p:spPr>
                <a:xfrm flipV="1">
                  <a:off x="6374347" y="4884506"/>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664" name="TextBox 663"/>
                  <p:cNvSpPr txBox="1"/>
                  <p:nvPr/>
                </p:nvSpPr>
                <p:spPr>
                  <a:xfrm>
                    <a:off x="7142194" y="2062057"/>
                    <a:ext cx="312906" cy="276999"/>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7030A0"/>
                                  </a:solidFill>
                                  <a:latin typeface="Cambria Math"/>
                                </a:rPr>
                              </m:ctrlPr>
                            </m:accPr>
                            <m:e>
                              <m:r>
                                <a:rPr lang="en-US" sz="1200" b="1" i="1" smtClean="0">
                                  <a:solidFill>
                                    <a:srgbClr val="7030A0"/>
                                  </a:solidFill>
                                  <a:latin typeface="Cambria Math"/>
                                </a:rPr>
                                <m:t>𝒗</m:t>
                              </m:r>
                            </m:e>
                          </m:acc>
                        </m:oMath>
                      </m:oMathPara>
                    </a14:m>
                    <a:endParaRPr lang="en-US" sz="1400" b="1" dirty="0">
                      <a:solidFill>
                        <a:srgbClr val="7030A0"/>
                      </a:solidFill>
                    </a:endParaRPr>
                  </a:p>
                </p:txBody>
              </p:sp>
            </mc:Choice>
            <mc:Fallback xmlns="">
              <p:sp>
                <p:nvSpPr>
                  <p:cNvPr id="664" name="TextBox 663"/>
                  <p:cNvSpPr txBox="1">
                    <a:spLocks noRot="1" noChangeAspect="1" noMove="1" noResize="1" noEditPoints="1" noAdjustHandles="1" noChangeArrowheads="1" noChangeShapeType="1" noTextEdit="1"/>
                  </p:cNvSpPr>
                  <p:nvPr/>
                </p:nvSpPr>
                <p:spPr>
                  <a:xfrm>
                    <a:off x="7142194" y="2062057"/>
                    <a:ext cx="312906" cy="276999"/>
                  </a:xfrm>
                  <a:prstGeom prst="rect">
                    <a:avLst/>
                  </a:prstGeom>
                  <a:blipFill rotWithShape="1">
                    <a:blip r:embed="rId19"/>
                    <a:stretch>
                      <a:fillRect/>
                    </a:stretch>
                  </a:blipFill>
                  <a:effectLst>
                    <a:softEdge rad="63500"/>
                  </a:effec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692" name="TextBox 691"/>
                <p:cNvSpPr txBox="1"/>
                <p:nvPr/>
              </p:nvSpPr>
              <p:spPr>
                <a:xfrm>
                  <a:off x="6462936" y="4680804"/>
                  <a:ext cx="378052" cy="282193"/>
                </a:xfrm>
                <a:prstGeom prst="rect">
                  <a:avLst/>
                </a:prstGeom>
                <a:noFill/>
                <a:effectLst>
                  <a:softEdge rad="63500"/>
                </a:effectLst>
              </p:spPr>
              <p:txBody>
                <a:bodyPr wrap="none" rtlCol="0">
                  <a:spAutoFit/>
                </a:bodyPr>
                <a:lstStyle>
                  <a:defPPr>
                    <a:defRPr lang="en-US"/>
                  </a:defPPr>
                  <a:lvl1pPr>
                    <a:defRPr sz="1400" b="1" i="1">
                      <a:solidFill>
                        <a:schemeClr val="tx2">
                          <a:lumMod val="60000"/>
                          <a:lumOff val="40000"/>
                        </a:schemeClr>
                      </a:solidFill>
                      <a:latin typeface="Cambria Math"/>
                    </a:defRPr>
                  </a:lvl1pPr>
                </a:lstStyle>
                <a:p>
                  <a:pPr/>
                  <a14:m>
                    <m:oMathPara xmlns:m="http://schemas.openxmlformats.org/officeDocument/2006/math">
                      <m:oMathParaPr>
                        <m:jc m:val="centerGroup"/>
                      </m:oMathParaPr>
                      <m:oMath xmlns:m="http://schemas.openxmlformats.org/officeDocument/2006/math">
                        <m:sSub>
                          <m:sSubPr>
                            <m:ctrlPr>
                              <a:rPr lang="en-US" sz="1050" i="1">
                                <a:latin typeface="Cambria Math"/>
                              </a:rPr>
                            </m:ctrlPr>
                          </m:sSubPr>
                          <m:e>
                            <m:acc>
                              <m:accPr>
                                <m:chr m:val="⃗"/>
                                <m:ctrlPr>
                                  <a:rPr lang="en-US" sz="1050" i="1">
                                    <a:latin typeface="Cambria Math"/>
                                  </a:rPr>
                                </m:ctrlPr>
                              </m:accPr>
                              <m:e>
                                <m:r>
                                  <a:rPr lang="en-US" sz="1050">
                                    <a:latin typeface="Cambria Math"/>
                                  </a:rPr>
                                  <m:t>𝑭</m:t>
                                </m:r>
                              </m:e>
                            </m:acc>
                          </m:e>
                          <m:sub>
                            <m:r>
                              <a:rPr lang="en-US" sz="1050">
                                <a:latin typeface="Cambria Math"/>
                              </a:rPr>
                              <m:t>𝑬</m:t>
                            </m:r>
                          </m:sub>
                        </m:sSub>
                      </m:oMath>
                    </m:oMathPara>
                  </a14:m>
                  <a:endParaRPr lang="en-US" sz="1100" dirty="0"/>
                </a:p>
              </p:txBody>
            </p:sp>
          </mc:Choice>
          <mc:Fallback xmlns="">
            <p:sp>
              <p:nvSpPr>
                <p:cNvPr id="692" name="TextBox 691"/>
                <p:cNvSpPr txBox="1">
                  <a:spLocks noRot="1" noChangeAspect="1" noMove="1" noResize="1" noEditPoints="1" noAdjustHandles="1" noChangeArrowheads="1" noChangeShapeType="1" noTextEdit="1"/>
                </p:cNvSpPr>
                <p:nvPr/>
              </p:nvSpPr>
              <p:spPr>
                <a:xfrm>
                  <a:off x="6462936" y="4680804"/>
                  <a:ext cx="378052" cy="282193"/>
                </a:xfrm>
                <a:prstGeom prst="rect">
                  <a:avLst/>
                </a:prstGeom>
                <a:blipFill rotWithShape="1">
                  <a:blip r:embed="rId20"/>
                  <a:stretch>
                    <a:fillRect/>
                  </a:stretch>
                </a:blipFill>
                <a:effectLst>
                  <a:softEdge rad="63500"/>
                </a:effectLst>
              </p:spPr>
              <p:txBody>
                <a:bodyPr/>
                <a:lstStyle/>
                <a:p>
                  <a:r>
                    <a:rPr lang="en-US">
                      <a:noFill/>
                    </a:rPr>
                    <a:t> </a:t>
                  </a:r>
                </a:p>
              </p:txBody>
            </p:sp>
          </mc:Fallback>
        </mc:AlternateContent>
        <p:cxnSp>
          <p:nvCxnSpPr>
            <p:cNvPr id="693" name="Straight Connector 692"/>
            <p:cNvCxnSpPr/>
            <p:nvPr/>
          </p:nvCxnSpPr>
          <p:spPr>
            <a:xfrm flipH="1" flipV="1">
              <a:off x="5261511" y="5851652"/>
              <a:ext cx="441963"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00" name="TextBox 699"/>
          <p:cNvSpPr txBox="1"/>
          <p:nvPr/>
        </p:nvSpPr>
        <p:spPr>
          <a:xfrm>
            <a:off x="5078915" y="3193974"/>
            <a:ext cx="3388805" cy="461665"/>
          </a:xfrm>
          <a:prstGeom prst="rect">
            <a:avLst/>
          </a:prstGeom>
          <a:noFill/>
        </p:spPr>
        <p:txBody>
          <a:bodyPr wrap="square" rtlCol="0">
            <a:spAutoFit/>
          </a:bodyPr>
          <a:lstStyle/>
          <a:p>
            <a:pPr indent="177800" algn="ctr">
              <a:spcAft>
                <a:spcPts val="800"/>
              </a:spcAft>
            </a:pPr>
            <a:r>
              <a:rPr lang="en-US" sz="1200" b="1" i="1" dirty="0" smtClean="0"/>
              <a:t>Up-stream excitation </a:t>
            </a:r>
            <a:r>
              <a:rPr lang="en-US" sz="1200" dirty="0" smtClean="0"/>
              <a:t>– electric and magnetic force cancel out.</a:t>
            </a:r>
            <a:endParaRPr lang="en-US" sz="1200" dirty="0"/>
          </a:p>
        </p:txBody>
      </p:sp>
      <p:sp>
        <p:nvSpPr>
          <p:cNvPr id="701" name="TextBox 700"/>
          <p:cNvSpPr txBox="1"/>
          <p:nvPr/>
        </p:nvSpPr>
        <p:spPr>
          <a:xfrm>
            <a:off x="5073129" y="5790923"/>
            <a:ext cx="3388805" cy="461665"/>
          </a:xfrm>
          <a:prstGeom prst="rect">
            <a:avLst/>
          </a:prstGeom>
          <a:noFill/>
        </p:spPr>
        <p:txBody>
          <a:bodyPr wrap="square" rtlCol="0">
            <a:spAutoFit/>
          </a:bodyPr>
          <a:lstStyle/>
          <a:p>
            <a:pPr indent="177800" algn="ctr">
              <a:spcAft>
                <a:spcPts val="800"/>
              </a:spcAft>
            </a:pPr>
            <a:r>
              <a:rPr lang="en-US" sz="1200" b="1" i="1" dirty="0" smtClean="0"/>
              <a:t>Down-stream excitation </a:t>
            </a:r>
            <a:r>
              <a:rPr lang="en-US" sz="1200" dirty="0" smtClean="0"/>
              <a:t>– electric and magnetic force add up</a:t>
            </a:r>
            <a:r>
              <a:rPr lang="en-US" sz="1200" baseline="30000" dirty="0" smtClean="0"/>
              <a:t>[18, 3, 14, 21</a:t>
            </a:r>
            <a:r>
              <a:rPr lang="en-US" sz="1200" baseline="30000" dirty="0" smtClean="0"/>
              <a:t>]</a:t>
            </a:r>
            <a:endParaRPr lang="en-US" sz="1200" dirty="0"/>
          </a:p>
        </p:txBody>
      </p:sp>
      <p:sp>
        <p:nvSpPr>
          <p:cNvPr id="703" name="TextBox 702"/>
          <p:cNvSpPr txBox="1"/>
          <p:nvPr/>
        </p:nvSpPr>
        <p:spPr>
          <a:xfrm>
            <a:off x="8306696" y="3445203"/>
            <a:ext cx="793106" cy="1200329"/>
          </a:xfrm>
          <a:prstGeom prst="rect">
            <a:avLst/>
          </a:prstGeom>
          <a:noFill/>
        </p:spPr>
        <p:txBody>
          <a:bodyPr wrap="square" rtlCol="0">
            <a:spAutoFit/>
          </a:bodyPr>
          <a:lstStyle/>
          <a:p>
            <a:pPr marL="285750" indent="-285750">
              <a:buFont typeface="Wingdings" panose="05000000000000000000" pitchFamily="2" charset="2"/>
              <a:buChar char="ü"/>
            </a:pPr>
            <a:r>
              <a:rPr lang="en-US" sz="7200" dirty="0">
                <a:solidFill>
                  <a:srgbClr val="00FF00"/>
                </a:solidFill>
              </a:rPr>
              <a:t> </a:t>
            </a:r>
          </a:p>
        </p:txBody>
      </p:sp>
      <p:sp>
        <p:nvSpPr>
          <p:cNvPr id="704" name="TextBox 703"/>
          <p:cNvSpPr txBox="1"/>
          <p:nvPr/>
        </p:nvSpPr>
        <p:spPr>
          <a:xfrm>
            <a:off x="8344956" y="903637"/>
            <a:ext cx="793106" cy="1200329"/>
          </a:xfrm>
          <a:prstGeom prst="rect">
            <a:avLst/>
          </a:prstGeom>
          <a:noFill/>
        </p:spPr>
        <p:txBody>
          <a:bodyPr wrap="square" rtlCol="0">
            <a:spAutoFit/>
          </a:bodyPr>
          <a:lstStyle/>
          <a:p>
            <a:r>
              <a:rPr lang="en-US" sz="7200" dirty="0" smtClean="0">
                <a:solidFill>
                  <a:srgbClr val="FF0000"/>
                </a:solidFill>
              </a:rPr>
              <a:t>X</a:t>
            </a:r>
            <a:endParaRPr lang="en-US" sz="7200" dirty="0">
              <a:solidFill>
                <a:srgbClr val="FF0000"/>
              </a:solidFill>
            </a:endParaRPr>
          </a:p>
        </p:txBody>
      </p:sp>
      <p:sp>
        <p:nvSpPr>
          <p:cNvPr id="705" name="TextBox 704"/>
          <p:cNvSpPr txBox="1"/>
          <p:nvPr/>
        </p:nvSpPr>
        <p:spPr>
          <a:xfrm>
            <a:off x="1722882" y="6300787"/>
            <a:ext cx="7285344" cy="276999"/>
          </a:xfrm>
          <a:prstGeom prst="rect">
            <a:avLst/>
          </a:prstGeom>
          <a:noFill/>
        </p:spPr>
        <p:txBody>
          <a:bodyPr wrap="square" rtlCol="0">
            <a:spAutoFit/>
          </a:bodyPr>
          <a:lstStyle/>
          <a:p>
            <a:pPr>
              <a:spcAft>
                <a:spcPts val="600"/>
              </a:spcAft>
            </a:pPr>
            <a:r>
              <a:rPr lang="en-US" sz="1200" i="1" dirty="0" smtClean="0"/>
              <a:t>More on equivalence of electric and magnetic deflection – in “Additional material” at the end of the presentation</a:t>
            </a:r>
            <a:r>
              <a:rPr lang="en-US" sz="1200" i="1" dirty="0"/>
              <a:t>.</a:t>
            </a:r>
            <a:endParaRPr lang="en-US" sz="1200" i="1" dirty="0" smtClean="0"/>
          </a:p>
        </p:txBody>
      </p:sp>
      <p:sp>
        <p:nvSpPr>
          <p:cNvPr id="707" name="TextBox 706"/>
          <p:cNvSpPr txBox="1"/>
          <p:nvPr/>
        </p:nvSpPr>
        <p:spPr>
          <a:xfrm rot="16200000">
            <a:off x="4435494" y="2105752"/>
            <a:ext cx="956554" cy="276999"/>
          </a:xfrm>
          <a:prstGeom prst="rect">
            <a:avLst/>
          </a:prstGeom>
          <a:noFill/>
        </p:spPr>
        <p:txBody>
          <a:bodyPr wrap="square" rtlCol="0">
            <a:spAutoFit/>
          </a:bodyPr>
          <a:lstStyle/>
          <a:p>
            <a:pPr algn="ctr"/>
            <a:r>
              <a:rPr lang="en-US" sz="1200" dirty="0"/>
              <a:t>E</a:t>
            </a:r>
            <a:r>
              <a:rPr lang="en-US" sz="1200" dirty="0" smtClean="0"/>
              <a:t>xcitation</a:t>
            </a:r>
            <a:endParaRPr lang="en-US" sz="1200" dirty="0"/>
          </a:p>
        </p:txBody>
      </p:sp>
      <p:sp>
        <p:nvSpPr>
          <p:cNvPr id="708" name="TextBox 707"/>
          <p:cNvSpPr txBox="1"/>
          <p:nvPr/>
        </p:nvSpPr>
        <p:spPr>
          <a:xfrm rot="16200000">
            <a:off x="4542630" y="4720841"/>
            <a:ext cx="956554" cy="276999"/>
          </a:xfrm>
          <a:prstGeom prst="rect">
            <a:avLst/>
          </a:prstGeom>
          <a:noFill/>
        </p:spPr>
        <p:txBody>
          <a:bodyPr wrap="square" rtlCol="0">
            <a:spAutoFit/>
          </a:bodyPr>
          <a:lstStyle/>
          <a:p>
            <a:pPr algn="ctr"/>
            <a:r>
              <a:rPr lang="en-US" sz="1200" dirty="0"/>
              <a:t>T</a:t>
            </a:r>
            <a:r>
              <a:rPr lang="en-US" sz="1200" dirty="0" smtClean="0"/>
              <a:t>ermination</a:t>
            </a:r>
            <a:endParaRPr lang="en-US" sz="1200" dirty="0"/>
          </a:p>
        </p:txBody>
      </p:sp>
      <p:sp>
        <p:nvSpPr>
          <p:cNvPr id="709" name="TextBox 708"/>
          <p:cNvSpPr txBox="1"/>
          <p:nvPr/>
        </p:nvSpPr>
        <p:spPr>
          <a:xfrm rot="16200000">
            <a:off x="7553700" y="4716652"/>
            <a:ext cx="956554" cy="276999"/>
          </a:xfrm>
          <a:prstGeom prst="rect">
            <a:avLst/>
          </a:prstGeom>
          <a:noFill/>
        </p:spPr>
        <p:txBody>
          <a:bodyPr wrap="square" rtlCol="0">
            <a:spAutoFit/>
          </a:bodyPr>
          <a:lstStyle/>
          <a:p>
            <a:pPr algn="ctr"/>
            <a:r>
              <a:rPr lang="en-US" sz="1200" dirty="0"/>
              <a:t>E</a:t>
            </a:r>
            <a:r>
              <a:rPr lang="en-US" sz="1200" dirty="0" smtClean="0"/>
              <a:t>xcitation</a:t>
            </a:r>
            <a:endParaRPr lang="en-US" sz="1200" dirty="0"/>
          </a:p>
        </p:txBody>
      </p:sp>
      <p:sp>
        <p:nvSpPr>
          <p:cNvPr id="710" name="TextBox 709"/>
          <p:cNvSpPr txBox="1"/>
          <p:nvPr/>
        </p:nvSpPr>
        <p:spPr>
          <a:xfrm rot="16200000">
            <a:off x="7669099" y="2129357"/>
            <a:ext cx="956554" cy="276999"/>
          </a:xfrm>
          <a:prstGeom prst="rect">
            <a:avLst/>
          </a:prstGeom>
          <a:noFill/>
        </p:spPr>
        <p:txBody>
          <a:bodyPr wrap="square" rtlCol="0">
            <a:spAutoFit/>
          </a:bodyPr>
          <a:lstStyle/>
          <a:p>
            <a:pPr algn="ctr"/>
            <a:r>
              <a:rPr lang="en-US" sz="1200" dirty="0"/>
              <a:t>T</a:t>
            </a:r>
            <a:r>
              <a:rPr lang="en-US" sz="1200" dirty="0" smtClean="0"/>
              <a:t>ermination</a:t>
            </a:r>
            <a:endParaRPr lang="en-US" sz="1200" dirty="0"/>
          </a:p>
        </p:txBody>
      </p:sp>
      <p:sp>
        <p:nvSpPr>
          <p:cNvPr id="311" name="Rectangle 310"/>
          <p:cNvSpPr/>
          <p:nvPr/>
        </p:nvSpPr>
        <p:spPr>
          <a:xfrm>
            <a:off x="1300853" y="5210848"/>
            <a:ext cx="288862" cy="307777"/>
          </a:xfrm>
          <a:prstGeom prst="rect">
            <a:avLst/>
          </a:prstGeom>
        </p:spPr>
        <p:txBody>
          <a:bodyPr wrap="none">
            <a:spAutoFit/>
          </a:bodyPr>
          <a:lstStyle/>
          <a:p>
            <a:r>
              <a:rPr lang="en-US" sz="1400" dirty="0" smtClean="0"/>
              <a:t>A</a:t>
            </a:r>
            <a:endParaRPr lang="en-US" sz="1400" dirty="0"/>
          </a:p>
        </p:txBody>
      </p:sp>
      <p:sp>
        <p:nvSpPr>
          <p:cNvPr id="312" name="Rectangle 311"/>
          <p:cNvSpPr/>
          <p:nvPr/>
        </p:nvSpPr>
        <p:spPr>
          <a:xfrm>
            <a:off x="1294955" y="6218010"/>
            <a:ext cx="282450" cy="307777"/>
          </a:xfrm>
          <a:prstGeom prst="rect">
            <a:avLst/>
          </a:prstGeom>
        </p:spPr>
        <p:txBody>
          <a:bodyPr wrap="none">
            <a:spAutoFit/>
          </a:bodyPr>
          <a:lstStyle/>
          <a:p>
            <a:r>
              <a:rPr lang="en-US" sz="1400" dirty="0"/>
              <a:t>B</a:t>
            </a:r>
          </a:p>
        </p:txBody>
      </p:sp>
      <p:sp>
        <p:nvSpPr>
          <p:cNvPr id="313" name="Rectangle 312"/>
          <p:cNvSpPr/>
          <p:nvPr/>
        </p:nvSpPr>
        <p:spPr>
          <a:xfrm>
            <a:off x="3617872" y="3216599"/>
            <a:ext cx="524503" cy="307777"/>
          </a:xfrm>
          <a:prstGeom prst="rect">
            <a:avLst/>
          </a:prstGeom>
        </p:spPr>
        <p:txBody>
          <a:bodyPr wrap="none">
            <a:spAutoFit/>
          </a:bodyPr>
          <a:lstStyle/>
          <a:p>
            <a:r>
              <a:rPr lang="en-US" sz="1400" dirty="0" smtClean="0"/>
              <a:t>GND</a:t>
            </a:r>
            <a:endParaRPr lang="en-US" sz="1400" dirty="0"/>
          </a:p>
        </p:txBody>
      </p:sp>
      <p:sp>
        <p:nvSpPr>
          <p:cNvPr id="3" name="Down Arrow 2"/>
          <p:cNvSpPr/>
          <p:nvPr/>
        </p:nvSpPr>
        <p:spPr>
          <a:xfrm rot="16200000">
            <a:off x="7160486" y="1926421"/>
            <a:ext cx="283223" cy="635659"/>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Down Arrow 318"/>
          <p:cNvSpPr/>
          <p:nvPr/>
        </p:nvSpPr>
        <p:spPr>
          <a:xfrm rot="16200000">
            <a:off x="7132518" y="4541510"/>
            <a:ext cx="283223" cy="635659"/>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TextBox 340"/>
          <p:cNvSpPr txBox="1"/>
          <p:nvPr/>
        </p:nvSpPr>
        <p:spPr>
          <a:xfrm>
            <a:off x="2788589" y="5951850"/>
            <a:ext cx="1231639" cy="276999"/>
          </a:xfrm>
          <a:prstGeom prst="rect">
            <a:avLst/>
          </a:prstGeom>
          <a:noFill/>
        </p:spPr>
        <p:txBody>
          <a:bodyPr wrap="square" rtlCol="0">
            <a:spAutoFit/>
          </a:bodyPr>
          <a:lstStyle/>
          <a:p>
            <a:pPr algn="ctr">
              <a:spcAft>
                <a:spcPts val="800"/>
              </a:spcAft>
            </a:pPr>
            <a:r>
              <a:rPr lang="en-US" sz="1200" dirty="0" smtClean="0"/>
              <a:t>Stripline kicker</a:t>
            </a:r>
            <a:endParaRPr lang="en-US" sz="1200" dirty="0"/>
          </a:p>
        </p:txBody>
      </p:sp>
    </p:spTree>
    <p:extLst>
      <p:ext uri="{BB962C8B-B14F-4D97-AF65-F5344CB8AC3E}">
        <p14:creationId xmlns:p14="http://schemas.microsoft.com/office/powerpoint/2010/main" val="8441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9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0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0" grpId="0" animBg="1"/>
      <p:bldP spid="511" grpId="0" animBg="1"/>
      <p:bldP spid="512" grpId="0" animBg="1"/>
      <p:bldP spid="513" grpId="0" animBg="1"/>
      <p:bldP spid="700" grpId="0"/>
      <p:bldP spid="701" grpId="0"/>
      <p:bldP spid="703" grpId="0"/>
      <p:bldP spid="704" grpId="0"/>
      <p:bldP spid="707" grpId="0"/>
      <p:bldP spid="708" grpId="0"/>
      <p:bldP spid="709" grpId="0"/>
      <p:bldP spid="710" grpId="0"/>
      <p:bldP spid="313" grpId="0"/>
      <p:bldP spid="3" grpId="0" animBg="1"/>
      <p:bldP spid="3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8" name="Group 167"/>
          <p:cNvGrpSpPr/>
          <p:nvPr/>
        </p:nvGrpSpPr>
        <p:grpSpPr>
          <a:xfrm>
            <a:off x="5112060" y="2564904"/>
            <a:ext cx="2736304" cy="1031984"/>
            <a:chOff x="5004048" y="1953935"/>
            <a:chExt cx="2736304" cy="1031984"/>
          </a:xfrm>
        </p:grpSpPr>
        <p:grpSp>
          <p:nvGrpSpPr>
            <p:cNvPr id="169" name="Group 168"/>
            <p:cNvGrpSpPr/>
            <p:nvPr/>
          </p:nvGrpSpPr>
          <p:grpSpPr>
            <a:xfrm>
              <a:off x="5328084" y="1966401"/>
              <a:ext cx="2412268" cy="747826"/>
              <a:chOff x="5328084" y="1966401"/>
              <a:chExt cx="2412268" cy="747826"/>
            </a:xfrm>
          </p:grpSpPr>
          <p:cxnSp>
            <p:nvCxnSpPr>
              <p:cNvPr id="172" name="Straight Arrow Connector 171"/>
              <p:cNvCxnSpPr/>
              <p:nvPr/>
            </p:nvCxnSpPr>
            <p:spPr>
              <a:xfrm flipV="1">
                <a:off x="5328084" y="1966401"/>
                <a:ext cx="0" cy="747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p:nvPr/>
            </p:nvCxnSpPr>
            <p:spPr>
              <a:xfrm>
                <a:off x="5328084" y="2714227"/>
                <a:ext cx="24122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70" name="Rectangle 169"/>
                <p:cNvSpPr/>
                <p:nvPr/>
              </p:nvSpPr>
              <p:spPr>
                <a:xfrm>
                  <a:off x="7380312" y="2708920"/>
                  <a:ext cx="284630"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𝑡</m:t>
                        </m:r>
                      </m:oMath>
                    </m:oMathPara>
                  </a14:m>
                  <a:endParaRPr lang="en-US" sz="1200" dirty="0"/>
                </a:p>
              </p:txBody>
            </p:sp>
          </mc:Choice>
          <mc:Fallback xmlns="">
            <p:sp>
              <p:nvSpPr>
                <p:cNvPr id="170" name="Rectangle 169"/>
                <p:cNvSpPr>
                  <a:spLocks noRot="1" noChangeAspect="1" noMove="1" noResize="1" noEditPoints="1" noAdjustHandles="1" noChangeArrowheads="1" noChangeShapeType="1" noTextEdit="1"/>
                </p:cNvSpPr>
                <p:nvPr/>
              </p:nvSpPr>
              <p:spPr>
                <a:xfrm>
                  <a:off x="7380312" y="2708920"/>
                  <a:ext cx="284630" cy="276999"/>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1" name="Rectangle 170"/>
                <p:cNvSpPr/>
                <p:nvPr/>
              </p:nvSpPr>
              <p:spPr>
                <a:xfrm>
                  <a:off x="5004048" y="1953935"/>
                  <a:ext cx="399725"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𝑈</m:t>
                            </m:r>
                          </m:e>
                          <m:sub>
                            <m:r>
                              <m:rPr>
                                <m:sty m:val="p"/>
                              </m:rPr>
                              <a:rPr lang="en-US" sz="1200" b="0" i="0" smtClean="0">
                                <a:latin typeface="Cambria Math"/>
                              </a:rPr>
                              <m:t>B</m:t>
                            </m:r>
                          </m:sub>
                        </m:sSub>
                      </m:oMath>
                    </m:oMathPara>
                  </a14:m>
                  <a:endParaRPr lang="en-US" sz="1200" dirty="0"/>
                </a:p>
              </p:txBody>
            </p:sp>
          </mc:Choice>
          <mc:Fallback xmlns="">
            <p:sp>
              <p:nvSpPr>
                <p:cNvPr id="171" name="Rectangle 170"/>
                <p:cNvSpPr>
                  <a:spLocks noRot="1" noChangeAspect="1" noMove="1" noResize="1" noEditPoints="1" noAdjustHandles="1" noChangeArrowheads="1" noChangeShapeType="1" noTextEdit="1"/>
                </p:cNvSpPr>
                <p:nvPr/>
              </p:nvSpPr>
              <p:spPr>
                <a:xfrm>
                  <a:off x="5004048" y="1953935"/>
                  <a:ext cx="399725" cy="276999"/>
                </a:xfrm>
                <a:prstGeom prst="rect">
                  <a:avLst/>
                </a:prstGeom>
                <a:blipFill rotWithShape="1">
                  <a:blip r:embed="rId3"/>
                  <a:stretch>
                    <a:fillRect/>
                  </a:stretch>
                </a:blipFill>
              </p:spPr>
              <p:txBody>
                <a:bodyPr/>
                <a:lstStyle/>
                <a:p>
                  <a:r>
                    <a:rPr lang="en-US">
                      <a:noFill/>
                    </a:rPr>
                    <a:t> </a:t>
                  </a:r>
                </a:p>
              </p:txBody>
            </p:sp>
          </mc:Fallback>
        </mc:AlternateContent>
      </p:grpSp>
      <p:grpSp>
        <p:nvGrpSpPr>
          <p:cNvPr id="174" name="Group 173"/>
          <p:cNvGrpSpPr/>
          <p:nvPr/>
        </p:nvGrpSpPr>
        <p:grpSpPr>
          <a:xfrm>
            <a:off x="5106776" y="1664804"/>
            <a:ext cx="2741588" cy="1020951"/>
            <a:chOff x="4998764" y="1964968"/>
            <a:chExt cx="2741588" cy="1020951"/>
          </a:xfrm>
        </p:grpSpPr>
        <p:grpSp>
          <p:nvGrpSpPr>
            <p:cNvPr id="175" name="Group 174"/>
            <p:cNvGrpSpPr/>
            <p:nvPr/>
          </p:nvGrpSpPr>
          <p:grpSpPr>
            <a:xfrm>
              <a:off x="5328084" y="1966401"/>
              <a:ext cx="2412268" cy="747826"/>
              <a:chOff x="5328084" y="1966401"/>
              <a:chExt cx="2412268" cy="747826"/>
            </a:xfrm>
          </p:grpSpPr>
          <p:cxnSp>
            <p:nvCxnSpPr>
              <p:cNvPr id="178" name="Straight Arrow Connector 177"/>
              <p:cNvCxnSpPr/>
              <p:nvPr/>
            </p:nvCxnSpPr>
            <p:spPr>
              <a:xfrm flipV="1">
                <a:off x="5328084" y="1966401"/>
                <a:ext cx="0" cy="747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a:off x="5328084" y="2714227"/>
                <a:ext cx="24122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76" name="Rectangle 175"/>
                <p:cNvSpPr/>
                <p:nvPr/>
              </p:nvSpPr>
              <p:spPr>
                <a:xfrm>
                  <a:off x="7380312" y="2708920"/>
                  <a:ext cx="284630"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𝑡</m:t>
                        </m:r>
                      </m:oMath>
                    </m:oMathPara>
                  </a14:m>
                  <a:endParaRPr lang="en-US" sz="1200" dirty="0"/>
                </a:p>
              </p:txBody>
            </p:sp>
          </mc:Choice>
          <mc:Fallback xmlns="">
            <p:sp>
              <p:nvSpPr>
                <p:cNvPr id="176" name="Rectangle 175"/>
                <p:cNvSpPr>
                  <a:spLocks noRot="1" noChangeAspect="1" noMove="1" noResize="1" noEditPoints="1" noAdjustHandles="1" noChangeArrowheads="1" noChangeShapeType="1" noTextEdit="1"/>
                </p:cNvSpPr>
                <p:nvPr/>
              </p:nvSpPr>
              <p:spPr>
                <a:xfrm>
                  <a:off x="7380312" y="2708920"/>
                  <a:ext cx="284630" cy="276999"/>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7" name="Rectangle 176"/>
                <p:cNvSpPr/>
                <p:nvPr/>
              </p:nvSpPr>
              <p:spPr>
                <a:xfrm>
                  <a:off x="4998764" y="1964968"/>
                  <a:ext cx="401328"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𝑈</m:t>
                            </m:r>
                          </m:e>
                          <m:sub>
                            <m:r>
                              <m:rPr>
                                <m:sty m:val="p"/>
                              </m:rPr>
                              <a:rPr lang="en-US" sz="1200" b="0" i="0" smtClean="0">
                                <a:latin typeface="Cambria Math"/>
                              </a:rPr>
                              <m:t>A</m:t>
                            </m:r>
                          </m:sub>
                        </m:sSub>
                      </m:oMath>
                    </m:oMathPara>
                  </a14:m>
                  <a:endParaRPr lang="en-US" sz="1200" dirty="0"/>
                </a:p>
              </p:txBody>
            </p:sp>
          </mc:Choice>
          <mc:Fallback xmlns="">
            <p:sp>
              <p:nvSpPr>
                <p:cNvPr id="177" name="Rectangle 176"/>
                <p:cNvSpPr>
                  <a:spLocks noRot="1" noChangeAspect="1" noMove="1" noResize="1" noEditPoints="1" noAdjustHandles="1" noChangeArrowheads="1" noChangeShapeType="1" noTextEdit="1"/>
                </p:cNvSpPr>
                <p:nvPr/>
              </p:nvSpPr>
              <p:spPr>
                <a:xfrm>
                  <a:off x="4998764" y="1964968"/>
                  <a:ext cx="401328" cy="276999"/>
                </a:xfrm>
                <a:prstGeom prst="rect">
                  <a:avLst/>
                </a:prstGeom>
                <a:blipFill rotWithShape="1">
                  <a:blip r:embed="rId5"/>
                  <a:stretch>
                    <a:fillRect/>
                  </a:stretch>
                </a:blipFill>
              </p:spPr>
              <p:txBody>
                <a:bodyPr/>
                <a:lstStyle/>
                <a:p>
                  <a:r>
                    <a:rPr lang="en-US">
                      <a:noFill/>
                    </a:rPr>
                    <a:t> </a:t>
                  </a:r>
                </a:p>
              </p:txBody>
            </p:sp>
          </mc:Fallback>
        </mc:AlternateContent>
      </p:grpSp>
      <p:grpSp>
        <p:nvGrpSpPr>
          <p:cNvPr id="102" name="Group 101"/>
          <p:cNvGrpSpPr/>
          <p:nvPr/>
        </p:nvGrpSpPr>
        <p:grpSpPr>
          <a:xfrm>
            <a:off x="5124995" y="5056148"/>
            <a:ext cx="2736304" cy="1031984"/>
            <a:chOff x="5004048" y="1953935"/>
            <a:chExt cx="2736304" cy="1031984"/>
          </a:xfrm>
        </p:grpSpPr>
        <p:grpSp>
          <p:nvGrpSpPr>
            <p:cNvPr id="103" name="Group 102"/>
            <p:cNvGrpSpPr/>
            <p:nvPr/>
          </p:nvGrpSpPr>
          <p:grpSpPr>
            <a:xfrm>
              <a:off x="5328084" y="1966401"/>
              <a:ext cx="2412268" cy="747826"/>
              <a:chOff x="5328084" y="1966401"/>
              <a:chExt cx="2412268" cy="747826"/>
            </a:xfrm>
          </p:grpSpPr>
          <p:cxnSp>
            <p:nvCxnSpPr>
              <p:cNvPr id="106" name="Straight Arrow Connector 105"/>
              <p:cNvCxnSpPr/>
              <p:nvPr/>
            </p:nvCxnSpPr>
            <p:spPr>
              <a:xfrm flipV="1">
                <a:off x="5328084" y="1966401"/>
                <a:ext cx="0" cy="747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5328084" y="2714227"/>
                <a:ext cx="24122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4" name="Rectangle 103"/>
                <p:cNvSpPr/>
                <p:nvPr/>
              </p:nvSpPr>
              <p:spPr>
                <a:xfrm>
                  <a:off x="7380312" y="2708920"/>
                  <a:ext cx="284630"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𝑡</m:t>
                        </m:r>
                      </m:oMath>
                    </m:oMathPara>
                  </a14:m>
                  <a:endParaRPr lang="en-US" sz="1200" dirty="0"/>
                </a:p>
              </p:txBody>
            </p:sp>
          </mc:Choice>
          <mc:Fallback xmlns="">
            <p:sp>
              <p:nvSpPr>
                <p:cNvPr id="104" name="Rectangle 103"/>
                <p:cNvSpPr>
                  <a:spLocks noRot="1" noChangeAspect="1" noMove="1" noResize="1" noEditPoints="1" noAdjustHandles="1" noChangeArrowheads="1" noChangeShapeType="1" noTextEdit="1"/>
                </p:cNvSpPr>
                <p:nvPr/>
              </p:nvSpPr>
              <p:spPr>
                <a:xfrm>
                  <a:off x="7380312" y="2708920"/>
                  <a:ext cx="284630" cy="276999"/>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5" name="Rectangle 104"/>
                <p:cNvSpPr/>
                <p:nvPr/>
              </p:nvSpPr>
              <p:spPr>
                <a:xfrm>
                  <a:off x="5004048" y="1953935"/>
                  <a:ext cx="399725"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𝑈</m:t>
                            </m:r>
                          </m:e>
                          <m:sub>
                            <m:r>
                              <m:rPr>
                                <m:sty m:val="p"/>
                              </m:rPr>
                              <a:rPr lang="en-US" sz="1200" b="0" i="0" smtClean="0">
                                <a:latin typeface="Cambria Math"/>
                              </a:rPr>
                              <m:t>B</m:t>
                            </m:r>
                          </m:sub>
                        </m:sSub>
                      </m:oMath>
                    </m:oMathPara>
                  </a14:m>
                  <a:endParaRPr lang="en-US" sz="1200" dirty="0"/>
                </a:p>
              </p:txBody>
            </p:sp>
          </mc:Choice>
          <mc:Fallback xmlns="">
            <p:sp>
              <p:nvSpPr>
                <p:cNvPr id="105" name="Rectangle 104"/>
                <p:cNvSpPr>
                  <a:spLocks noRot="1" noChangeAspect="1" noMove="1" noResize="1" noEditPoints="1" noAdjustHandles="1" noChangeArrowheads="1" noChangeShapeType="1" noTextEdit="1"/>
                </p:cNvSpPr>
                <p:nvPr/>
              </p:nvSpPr>
              <p:spPr>
                <a:xfrm>
                  <a:off x="5004048" y="1953935"/>
                  <a:ext cx="399725" cy="276999"/>
                </a:xfrm>
                <a:prstGeom prst="rect">
                  <a:avLst/>
                </a:prstGeom>
                <a:blipFill rotWithShape="1">
                  <a:blip r:embed="rId7"/>
                  <a:stretch>
                    <a:fillRect/>
                  </a:stretch>
                </a:blipFill>
              </p:spPr>
              <p:txBody>
                <a:bodyPr/>
                <a:lstStyle/>
                <a:p>
                  <a:r>
                    <a:rPr lang="en-US">
                      <a:noFill/>
                    </a:rPr>
                    <a:t> </a:t>
                  </a:r>
                </a:p>
              </p:txBody>
            </p:sp>
          </mc:Fallback>
        </mc:AlternateContent>
      </p:grpSp>
      <p:grpSp>
        <p:nvGrpSpPr>
          <p:cNvPr id="93" name="Group 92"/>
          <p:cNvGrpSpPr/>
          <p:nvPr/>
        </p:nvGrpSpPr>
        <p:grpSpPr>
          <a:xfrm>
            <a:off x="5119711" y="4156048"/>
            <a:ext cx="2741588" cy="1020951"/>
            <a:chOff x="4998764" y="1964968"/>
            <a:chExt cx="2741588" cy="1020951"/>
          </a:xfrm>
        </p:grpSpPr>
        <p:grpSp>
          <p:nvGrpSpPr>
            <p:cNvPr id="92" name="Group 91"/>
            <p:cNvGrpSpPr/>
            <p:nvPr/>
          </p:nvGrpSpPr>
          <p:grpSpPr>
            <a:xfrm>
              <a:off x="5328084" y="1966401"/>
              <a:ext cx="2412268" cy="747826"/>
              <a:chOff x="5328084" y="1966401"/>
              <a:chExt cx="2412268" cy="747826"/>
            </a:xfrm>
          </p:grpSpPr>
          <p:cxnSp>
            <p:nvCxnSpPr>
              <p:cNvPr id="89" name="Straight Arrow Connector 88"/>
              <p:cNvCxnSpPr/>
              <p:nvPr/>
            </p:nvCxnSpPr>
            <p:spPr>
              <a:xfrm flipV="1">
                <a:off x="5328084" y="1966401"/>
                <a:ext cx="0" cy="747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5328084" y="2714227"/>
                <a:ext cx="24122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9" name="Rectangle 98"/>
                <p:cNvSpPr/>
                <p:nvPr/>
              </p:nvSpPr>
              <p:spPr>
                <a:xfrm>
                  <a:off x="7380312" y="2708920"/>
                  <a:ext cx="284630"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𝑡</m:t>
                        </m:r>
                      </m:oMath>
                    </m:oMathPara>
                  </a14:m>
                  <a:endParaRPr lang="en-US" sz="1200" dirty="0"/>
                </a:p>
              </p:txBody>
            </p:sp>
          </mc:Choice>
          <mc:Fallback xmlns="">
            <p:sp>
              <p:nvSpPr>
                <p:cNvPr id="99" name="Rectangle 98"/>
                <p:cNvSpPr>
                  <a:spLocks noRot="1" noChangeAspect="1" noMove="1" noResize="1" noEditPoints="1" noAdjustHandles="1" noChangeArrowheads="1" noChangeShapeType="1" noTextEdit="1"/>
                </p:cNvSpPr>
                <p:nvPr/>
              </p:nvSpPr>
              <p:spPr>
                <a:xfrm>
                  <a:off x="7380312" y="2708920"/>
                  <a:ext cx="284630" cy="276999"/>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Rectangle 99"/>
                <p:cNvSpPr/>
                <p:nvPr/>
              </p:nvSpPr>
              <p:spPr>
                <a:xfrm>
                  <a:off x="4998764" y="1964968"/>
                  <a:ext cx="401328"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𝑈</m:t>
                            </m:r>
                          </m:e>
                          <m:sub>
                            <m:r>
                              <m:rPr>
                                <m:sty m:val="p"/>
                              </m:rPr>
                              <a:rPr lang="en-US" sz="1200" b="0" i="0" smtClean="0">
                                <a:latin typeface="Cambria Math"/>
                              </a:rPr>
                              <m:t>A</m:t>
                            </m:r>
                          </m:sub>
                        </m:sSub>
                      </m:oMath>
                    </m:oMathPara>
                  </a14:m>
                  <a:endParaRPr lang="en-US" sz="1200" dirty="0"/>
                </a:p>
              </p:txBody>
            </p:sp>
          </mc:Choice>
          <mc:Fallback xmlns="">
            <p:sp>
              <p:nvSpPr>
                <p:cNvPr id="100" name="Rectangle 99"/>
                <p:cNvSpPr>
                  <a:spLocks noRot="1" noChangeAspect="1" noMove="1" noResize="1" noEditPoints="1" noAdjustHandles="1" noChangeArrowheads="1" noChangeShapeType="1" noTextEdit="1"/>
                </p:cNvSpPr>
                <p:nvPr/>
              </p:nvSpPr>
              <p:spPr>
                <a:xfrm>
                  <a:off x="4998764" y="1964968"/>
                  <a:ext cx="401328" cy="276999"/>
                </a:xfrm>
                <a:prstGeom prst="rect">
                  <a:avLst/>
                </a:prstGeom>
                <a:blipFill rotWithShape="1">
                  <a:blip r:embed="rId9"/>
                  <a:stretch>
                    <a:fillRect/>
                  </a:stretch>
                </a:blipFill>
              </p:spPr>
              <p:txBody>
                <a:bodyPr/>
                <a:lstStyle/>
                <a:p>
                  <a:r>
                    <a:rPr lang="en-US">
                      <a:noFill/>
                    </a:rPr>
                    <a:t> </a:t>
                  </a:r>
                </a:p>
              </p:txBody>
            </p:sp>
          </mc:Fallback>
        </mc:AlternateContent>
      </p:grpSp>
      <p:grpSp>
        <p:nvGrpSpPr>
          <p:cNvPr id="9" name="Group 8"/>
          <p:cNvGrpSpPr/>
          <p:nvPr/>
        </p:nvGrpSpPr>
        <p:grpSpPr>
          <a:xfrm>
            <a:off x="763263" y="1920590"/>
            <a:ext cx="1862347" cy="1129921"/>
            <a:chOff x="662783" y="1970830"/>
            <a:chExt cx="1862347" cy="1129921"/>
          </a:xfrm>
        </p:grpSpPr>
        <p:pic>
          <p:nvPicPr>
            <p:cNvPr id="1029" name="Picture 5"/>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617" r="2958"/>
            <a:stretch/>
          </p:blipFill>
          <p:spPr bwMode="auto">
            <a:xfrm>
              <a:off x="662783" y="1970830"/>
              <a:ext cx="1862347" cy="1129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 name="Rectangle 7"/>
                <p:cNvSpPr/>
                <p:nvPr/>
              </p:nvSpPr>
              <p:spPr>
                <a:xfrm>
                  <a:off x="1474216" y="2391253"/>
                  <a:ext cx="317523" cy="21544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800" i="1">
                                <a:latin typeface="Cambria Math"/>
                              </a:rPr>
                            </m:ctrlPr>
                          </m:sSubPr>
                          <m:e>
                            <m:r>
                              <a:rPr lang="en-US" sz="800" i="1">
                                <a:latin typeface="Cambria Math"/>
                              </a:rPr>
                              <m:t>𝑍</m:t>
                            </m:r>
                          </m:e>
                          <m:sub>
                            <m:r>
                              <a:rPr lang="en-US" sz="800" i="1">
                                <a:latin typeface="Cambria Math"/>
                              </a:rPr>
                              <m:t>𝑎</m:t>
                            </m:r>
                          </m:sub>
                        </m:sSub>
                      </m:oMath>
                    </m:oMathPara>
                  </a14:m>
                  <a:endParaRPr lang="en-US" sz="800" dirty="0"/>
                </a:p>
              </p:txBody>
            </p:sp>
          </mc:Choice>
          <mc:Fallback xmlns="">
            <p:sp>
              <p:nvSpPr>
                <p:cNvPr id="8" name="Rectangle 7"/>
                <p:cNvSpPr>
                  <a:spLocks noRot="1" noChangeAspect="1" noMove="1" noResize="1" noEditPoints="1" noAdjustHandles="1" noChangeArrowheads="1" noChangeShapeType="1" noTextEdit="1"/>
                </p:cNvSpPr>
                <p:nvPr/>
              </p:nvSpPr>
              <p:spPr>
                <a:xfrm>
                  <a:off x="1474216" y="2391253"/>
                  <a:ext cx="317523" cy="215444"/>
                </a:xfrm>
                <a:prstGeom prst="rect">
                  <a:avLst/>
                </a:prstGeom>
                <a:blipFill rotWithShape="1">
                  <a:blip r:embed="rId11"/>
                  <a:stretch>
                    <a:fillRect/>
                  </a:stretch>
                </a:blipFill>
              </p:spPr>
              <p:txBody>
                <a:bodyPr/>
                <a:lstStyle/>
                <a:p>
                  <a:r>
                    <a:rPr lang="en-US">
                      <a:noFill/>
                    </a:rPr>
                    <a:t> </a:t>
                  </a:r>
                </a:p>
              </p:txBody>
            </p:sp>
          </mc:Fallback>
        </mc:AlternateContent>
      </p:grpSp>
      <p:pic>
        <p:nvPicPr>
          <p:cNvPr id="1027" name="Picture 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0974" y="1908438"/>
            <a:ext cx="1870806" cy="1154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21" name="TextBox 320"/>
              <p:cNvSpPr txBox="1"/>
              <p:nvPr/>
            </p:nvSpPr>
            <p:spPr>
              <a:xfrm>
                <a:off x="232050" y="3385084"/>
                <a:ext cx="3864698" cy="475964"/>
              </a:xfrm>
              <a:prstGeom prst="rect">
                <a:avLst/>
              </a:prstGeom>
              <a:noFill/>
            </p:spPr>
            <p:txBody>
              <a:bodyPr wrap="square" rtlCol="0">
                <a:spAutoFit/>
              </a:bodyPr>
              <a:lstStyle/>
              <a:p>
                <a:pPr indent="177800" algn="ctr">
                  <a:spcAft>
                    <a:spcPts val="800"/>
                  </a:spcAft>
                </a:pPr>
                <a:r>
                  <a:rPr lang="en-US" sz="1200" dirty="0" smtClean="0"/>
                  <a:t>Placing the transmission line (</a:t>
                </a:r>
                <a14:m>
                  <m:oMath xmlns:m="http://schemas.openxmlformats.org/officeDocument/2006/math">
                    <m:sSub>
                      <m:sSubPr>
                        <m:ctrlPr>
                          <a:rPr lang="en-US" sz="1200" i="1">
                            <a:latin typeface="Cambria Math"/>
                          </a:rPr>
                        </m:ctrlPr>
                      </m:sSubPr>
                      <m:e>
                        <m:r>
                          <a:rPr lang="en-US" sz="1200" i="1">
                            <a:latin typeface="Cambria Math"/>
                          </a:rPr>
                          <m:t>𝑍</m:t>
                        </m:r>
                      </m:e>
                      <m:sub>
                        <m:r>
                          <a:rPr lang="en-US" sz="1200" i="1">
                            <a:latin typeface="Cambria Math"/>
                          </a:rPr>
                          <m:t>𝑎</m:t>
                        </m:r>
                      </m:sub>
                    </m:sSub>
                  </m:oMath>
                </a14:m>
                <a:r>
                  <a:rPr lang="en-US" sz="1200" dirty="0" smtClean="0"/>
                  <a:t>) inside conducting pipe (GND) creates two more parasitic transmission lines </a:t>
                </a:r>
                <a:r>
                  <a:rPr lang="en-US" sz="1200" dirty="0"/>
                  <a:t>(</a:t>
                </a:r>
                <a14:m>
                  <m:oMath xmlns:m="http://schemas.openxmlformats.org/officeDocument/2006/math">
                    <m:sSub>
                      <m:sSubPr>
                        <m:ctrlPr>
                          <a:rPr lang="en-US" sz="1200" i="1">
                            <a:latin typeface="Cambria Math"/>
                          </a:rPr>
                        </m:ctrlPr>
                      </m:sSubPr>
                      <m:e>
                        <m:r>
                          <a:rPr lang="en-US" sz="1200" i="1">
                            <a:latin typeface="Cambria Math"/>
                          </a:rPr>
                          <m:t>𝑍</m:t>
                        </m:r>
                      </m:e>
                      <m:sub>
                        <m:r>
                          <a:rPr lang="en-US" sz="1200" b="0" i="1" smtClean="0">
                            <a:latin typeface="Cambria Math"/>
                          </a:rPr>
                          <m:t>𝑝</m:t>
                        </m:r>
                      </m:sub>
                    </m:sSub>
                  </m:oMath>
                </a14:m>
                <a:r>
                  <a:rPr lang="en-US" sz="1200" dirty="0"/>
                  <a:t>)</a:t>
                </a:r>
              </a:p>
            </p:txBody>
          </p:sp>
        </mc:Choice>
        <mc:Fallback xmlns="">
          <p:sp>
            <p:nvSpPr>
              <p:cNvPr id="321" name="TextBox 320"/>
              <p:cNvSpPr txBox="1">
                <a:spLocks noRot="1" noChangeAspect="1" noMove="1" noResize="1" noEditPoints="1" noAdjustHandles="1" noChangeArrowheads="1" noChangeShapeType="1" noTextEdit="1"/>
              </p:cNvSpPr>
              <p:nvPr/>
            </p:nvSpPr>
            <p:spPr>
              <a:xfrm>
                <a:off x="232050" y="3385084"/>
                <a:ext cx="3864698" cy="475964"/>
              </a:xfrm>
              <a:prstGeom prst="rect">
                <a:avLst/>
              </a:prstGeom>
              <a:blipFill rotWithShape="1">
                <a:blip r:embed="rId13"/>
                <a:stretch>
                  <a:fillRect r="-631" b="-7692"/>
                </a:stretch>
              </a:blipFill>
            </p:spPr>
            <p:txBody>
              <a:bodyPr/>
              <a:lstStyle/>
              <a:p>
                <a:r>
                  <a:rPr lang="en-US">
                    <a:noFill/>
                  </a:rPr>
                  <a:t> </a:t>
                </a:r>
              </a:p>
            </p:txBody>
          </p:sp>
        </mc:Fallback>
      </mc:AlternateContent>
      <p:sp>
        <p:nvSpPr>
          <p:cNvPr id="2" name="TextBox 1"/>
          <p:cNvSpPr txBox="1"/>
          <p:nvPr/>
        </p:nvSpPr>
        <p:spPr>
          <a:xfrm>
            <a:off x="307818" y="695980"/>
            <a:ext cx="8554828" cy="461665"/>
          </a:xfrm>
          <a:prstGeom prst="rect">
            <a:avLst/>
          </a:prstGeom>
          <a:noFill/>
        </p:spPr>
        <p:txBody>
          <a:bodyPr wrap="square" rtlCol="0">
            <a:spAutoFit/>
          </a:bodyPr>
          <a:lstStyle/>
          <a:p>
            <a:pPr algn="ctr"/>
            <a:r>
              <a:rPr lang="en-US" sz="2400" b="1" dirty="0" smtClean="0"/>
              <a:t>Transmission line </a:t>
            </a:r>
            <a:r>
              <a:rPr lang="en-US" sz="2400" b="1" dirty="0"/>
              <a:t>k</a:t>
            </a:r>
            <a:r>
              <a:rPr lang="en-US" sz="2400" b="1" dirty="0" smtClean="0"/>
              <a:t>icker – even and odd mode</a:t>
            </a:r>
            <a:endParaRPr lang="en-US" b="1" dirty="0"/>
          </a:p>
        </p:txBody>
      </p:sp>
      <p:grpSp>
        <p:nvGrpSpPr>
          <p:cNvPr id="10" name="Group 9"/>
          <p:cNvGrpSpPr/>
          <p:nvPr/>
        </p:nvGrpSpPr>
        <p:grpSpPr>
          <a:xfrm>
            <a:off x="898631" y="1908439"/>
            <a:ext cx="1591610" cy="1154221"/>
            <a:chOff x="3304904" y="2252459"/>
            <a:chExt cx="1591610" cy="1154221"/>
          </a:xfrm>
        </p:grpSpPr>
        <p:pic>
          <p:nvPicPr>
            <p:cNvPr id="1026" name="Picture 2"/>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3304904" y="2252459"/>
              <a:ext cx="1591610" cy="1154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0" name="Rectangle 19"/>
                <p:cNvSpPr/>
                <p:nvPr/>
              </p:nvSpPr>
              <p:spPr>
                <a:xfrm>
                  <a:off x="3973755" y="2375349"/>
                  <a:ext cx="316625" cy="22506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800" i="1" smtClean="0">
                                <a:latin typeface="Cambria Math"/>
                              </a:rPr>
                            </m:ctrlPr>
                          </m:sSubPr>
                          <m:e>
                            <m:r>
                              <a:rPr lang="en-US" sz="800" i="1">
                                <a:latin typeface="Cambria Math"/>
                              </a:rPr>
                              <m:t>𝑍</m:t>
                            </m:r>
                          </m:e>
                          <m:sub>
                            <m:r>
                              <a:rPr lang="en-US" sz="800" b="0" i="1" smtClean="0">
                                <a:latin typeface="Cambria Math"/>
                              </a:rPr>
                              <m:t>𝑝</m:t>
                            </m:r>
                          </m:sub>
                        </m:sSub>
                      </m:oMath>
                    </m:oMathPara>
                  </a14:m>
                  <a:endParaRPr lang="en-US" sz="800" dirty="0"/>
                </a:p>
              </p:txBody>
            </p:sp>
          </mc:Choice>
          <mc:Fallback xmlns="">
            <p:sp>
              <p:nvSpPr>
                <p:cNvPr id="20" name="Rectangle 19"/>
                <p:cNvSpPr>
                  <a:spLocks noRot="1" noChangeAspect="1" noMove="1" noResize="1" noEditPoints="1" noAdjustHandles="1" noChangeArrowheads="1" noChangeShapeType="1" noTextEdit="1"/>
                </p:cNvSpPr>
                <p:nvPr/>
              </p:nvSpPr>
              <p:spPr>
                <a:xfrm>
                  <a:off x="3973755" y="2375349"/>
                  <a:ext cx="316625" cy="225062"/>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3974204" y="3048560"/>
                  <a:ext cx="316625" cy="22506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800" i="1" smtClean="0">
                                <a:latin typeface="Cambria Math"/>
                              </a:rPr>
                            </m:ctrlPr>
                          </m:sSubPr>
                          <m:e>
                            <m:r>
                              <a:rPr lang="en-US" sz="800" i="1">
                                <a:latin typeface="Cambria Math"/>
                              </a:rPr>
                              <m:t>𝑍</m:t>
                            </m:r>
                          </m:e>
                          <m:sub>
                            <m:r>
                              <a:rPr lang="en-US" sz="800" b="0" i="1" smtClean="0">
                                <a:latin typeface="Cambria Math"/>
                              </a:rPr>
                              <m:t>𝑝</m:t>
                            </m:r>
                          </m:sub>
                        </m:sSub>
                      </m:oMath>
                    </m:oMathPara>
                  </a14:m>
                  <a:endParaRPr lang="en-US" sz="800" dirty="0"/>
                </a:p>
              </p:txBody>
            </p:sp>
          </mc:Choice>
          <mc:Fallback xmlns="">
            <p:sp>
              <p:nvSpPr>
                <p:cNvPr id="21" name="Rectangle 20"/>
                <p:cNvSpPr>
                  <a:spLocks noRot="1" noChangeAspect="1" noMove="1" noResize="1" noEditPoints="1" noAdjustHandles="1" noChangeArrowheads="1" noChangeShapeType="1" noTextEdit="1"/>
                </p:cNvSpPr>
                <p:nvPr/>
              </p:nvSpPr>
              <p:spPr>
                <a:xfrm>
                  <a:off x="3974204" y="3048560"/>
                  <a:ext cx="316625" cy="225062"/>
                </a:xfrm>
                <a:prstGeom prst="rect">
                  <a:avLst/>
                </a:prstGeom>
                <a:blipFill rotWithShape="1">
                  <a:blip r:embed="rId16"/>
                  <a:stretch>
                    <a:fillRect/>
                  </a:stretch>
                </a:blipFill>
              </p:spPr>
              <p:txBody>
                <a:bodyPr/>
                <a:lstStyle/>
                <a:p>
                  <a:r>
                    <a:rPr lang="en-US">
                      <a:noFill/>
                    </a:rPr>
                    <a:t> </a:t>
                  </a:r>
                </a:p>
              </p:txBody>
            </p:sp>
          </mc:Fallback>
        </mc:AlternateContent>
      </p:grpSp>
      <p:grpSp>
        <p:nvGrpSpPr>
          <p:cNvPr id="22" name="Group 21"/>
          <p:cNvGrpSpPr/>
          <p:nvPr/>
        </p:nvGrpSpPr>
        <p:grpSpPr>
          <a:xfrm>
            <a:off x="2059443" y="1808713"/>
            <a:ext cx="566167" cy="1356527"/>
            <a:chOff x="2059443" y="2080009"/>
            <a:chExt cx="566167" cy="1356527"/>
          </a:xfrm>
        </p:grpSpPr>
        <p:sp>
          <p:nvSpPr>
            <p:cNvPr id="12" name="Rectangle 11"/>
            <p:cNvSpPr/>
            <p:nvPr/>
          </p:nvSpPr>
          <p:spPr>
            <a:xfrm>
              <a:off x="2059443" y="2080009"/>
              <a:ext cx="566167" cy="13565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p:cNvSpPr txBox="1"/>
                <p:nvPr/>
              </p:nvSpPr>
              <p:spPr>
                <a:xfrm>
                  <a:off x="2124013" y="2601571"/>
                  <a:ext cx="437025" cy="502702"/>
                </a:xfrm>
                <a:prstGeom prst="rect">
                  <a:avLst/>
                </a:prstGeom>
                <a:noFill/>
              </p:spPr>
              <p:txBody>
                <a:bodyPr wrap="square" rtlCol="0">
                  <a:spAutoFit/>
                </a:bodyPr>
                <a:lstStyle/>
                <a:p>
                  <a:pPr indent="177800" algn="ctr">
                    <a:spcAft>
                      <a:spcPts val="800"/>
                    </a:spcAft>
                  </a:pPr>
                  <a14:m>
                    <m:oMathPara xmlns:m="http://schemas.openxmlformats.org/officeDocument/2006/math">
                      <m:oMathParaPr>
                        <m:jc m:val="center"/>
                      </m:oMathParaPr>
                      <m:oMath xmlns:m="http://schemas.openxmlformats.org/officeDocument/2006/math">
                        <m:r>
                          <a:rPr lang="en-US" sz="2000" b="0" i="1" smtClean="0">
                            <a:latin typeface="Cambria Math"/>
                            <a:ea typeface="Cambria Math"/>
                          </a:rPr>
                          <m:t> ∞</m:t>
                        </m:r>
                      </m:oMath>
                    </m:oMathPara>
                  </a14:m>
                  <a:endParaRPr lang="en-US" sz="2000" dirty="0"/>
                </a:p>
              </p:txBody>
            </p:sp>
          </mc:Choice>
          <mc:Fallback xmlns="">
            <p:sp>
              <p:nvSpPr>
                <p:cNvPr id="24" name="TextBox 23"/>
                <p:cNvSpPr txBox="1">
                  <a:spLocks noRot="1" noChangeAspect="1" noMove="1" noResize="1" noEditPoints="1" noAdjustHandles="1" noChangeArrowheads="1" noChangeShapeType="1" noTextEdit="1"/>
                </p:cNvSpPr>
                <p:nvPr/>
              </p:nvSpPr>
              <p:spPr>
                <a:xfrm>
                  <a:off x="2124013" y="2601571"/>
                  <a:ext cx="437025" cy="502702"/>
                </a:xfrm>
                <a:prstGeom prst="rect">
                  <a:avLst/>
                </a:prstGeom>
                <a:blipFill rotWithShape="1">
                  <a:blip r:embed="rId17"/>
                  <a:stretch>
                    <a:fillRect/>
                  </a:stretch>
                </a:blipFill>
              </p:spPr>
              <p:txBody>
                <a:bodyPr/>
                <a:lstStyle/>
                <a:p>
                  <a:r>
                    <a:rPr lang="en-US">
                      <a:noFill/>
                    </a:rPr>
                    <a:t> </a:t>
                  </a:r>
                </a:p>
              </p:txBody>
            </p:sp>
          </mc:Fallback>
        </mc:AlternateContent>
        <p:cxnSp>
          <p:nvCxnSpPr>
            <p:cNvPr id="19" name="Straight Arrow Connector 18"/>
            <p:cNvCxnSpPr/>
            <p:nvPr/>
          </p:nvCxnSpPr>
          <p:spPr>
            <a:xfrm>
              <a:off x="2076244" y="2971639"/>
              <a:ext cx="532563"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2749897" y="1675837"/>
            <a:ext cx="1364740" cy="1610482"/>
            <a:chOff x="2749897" y="1947133"/>
            <a:chExt cx="1364740" cy="1610482"/>
          </a:xfrm>
        </p:grpSpPr>
        <mc:AlternateContent xmlns:mc="http://schemas.openxmlformats.org/markup-compatibility/2006" xmlns:a14="http://schemas.microsoft.com/office/drawing/2010/main">
          <mc:Choice Requires="a14">
            <p:sp>
              <p:nvSpPr>
                <p:cNvPr id="30" name="TextBox 29"/>
                <p:cNvSpPr txBox="1"/>
                <p:nvPr/>
              </p:nvSpPr>
              <p:spPr>
                <a:xfrm>
                  <a:off x="2749897" y="2482821"/>
                  <a:ext cx="437025" cy="502702"/>
                </a:xfrm>
                <a:prstGeom prst="rect">
                  <a:avLst/>
                </a:prstGeom>
                <a:noFill/>
              </p:spPr>
              <p:txBody>
                <a:bodyPr wrap="square" rtlCol="0">
                  <a:spAutoFit/>
                </a:bodyPr>
                <a:lstStyle/>
                <a:p>
                  <a:pPr indent="177800" algn="ctr">
                    <a:spcAft>
                      <a:spcPts val="800"/>
                    </a:spcAft>
                  </a:pPr>
                  <a14:m>
                    <m:oMathPara xmlns:m="http://schemas.openxmlformats.org/officeDocument/2006/math">
                      <m:oMathParaPr>
                        <m:jc m:val="center"/>
                      </m:oMathParaPr>
                      <m:oMath xmlns:m="http://schemas.openxmlformats.org/officeDocument/2006/math">
                        <m:r>
                          <a:rPr lang="en-US" sz="2000" b="0" i="1" smtClean="0">
                            <a:latin typeface="Cambria Math"/>
                            <a:ea typeface="Cambria Math"/>
                          </a:rPr>
                          <m:t>≡</m:t>
                        </m:r>
                      </m:oMath>
                    </m:oMathPara>
                  </a14:m>
                  <a:endParaRPr lang="en-US" sz="2000" dirty="0"/>
                </a:p>
              </p:txBody>
            </p:sp>
          </mc:Choice>
          <mc:Fallback xmlns="">
            <p:sp>
              <p:nvSpPr>
                <p:cNvPr id="30" name="TextBox 29"/>
                <p:cNvSpPr txBox="1">
                  <a:spLocks noRot="1" noChangeAspect="1" noMove="1" noResize="1" noEditPoints="1" noAdjustHandles="1" noChangeArrowheads="1" noChangeShapeType="1" noTextEdit="1"/>
                </p:cNvSpPr>
                <p:nvPr/>
              </p:nvSpPr>
              <p:spPr>
                <a:xfrm>
                  <a:off x="2749897" y="2482821"/>
                  <a:ext cx="437025" cy="502702"/>
                </a:xfrm>
                <a:prstGeom prst="rect">
                  <a:avLst/>
                </a:prstGeom>
                <a:blipFill rotWithShape="1">
                  <a:blip r:embed="rId18"/>
                  <a:stretch>
                    <a:fillRect/>
                  </a:stretch>
                </a:blipFill>
              </p:spPr>
              <p:txBody>
                <a:bodyPr/>
                <a:lstStyle/>
                <a:p>
                  <a:r>
                    <a:rPr lang="en-US">
                      <a:noFill/>
                    </a:rPr>
                    <a:t> </a:t>
                  </a:r>
                </a:p>
              </p:txBody>
            </p:sp>
          </mc:Fallback>
        </mc:AlternateContent>
        <p:grpSp>
          <p:nvGrpSpPr>
            <p:cNvPr id="67" name="Group 66"/>
            <p:cNvGrpSpPr/>
            <p:nvPr/>
          </p:nvGrpSpPr>
          <p:grpSpPr>
            <a:xfrm>
              <a:off x="3037426" y="1947133"/>
              <a:ext cx="1077211" cy="1610482"/>
              <a:chOff x="2987186" y="1947133"/>
              <a:chExt cx="1077211" cy="1610482"/>
            </a:xfrm>
          </p:grpSpPr>
          <p:grpSp>
            <p:nvGrpSpPr>
              <p:cNvPr id="66" name="Group 65"/>
              <p:cNvGrpSpPr/>
              <p:nvPr/>
            </p:nvGrpSpPr>
            <p:grpSpPr>
              <a:xfrm>
                <a:off x="3163414" y="2190309"/>
                <a:ext cx="900983" cy="1143329"/>
                <a:chOff x="3091024" y="2190309"/>
                <a:chExt cx="900983" cy="1143329"/>
              </a:xfrm>
            </p:grpSpPr>
            <p:grpSp>
              <p:nvGrpSpPr>
                <p:cNvPr id="64" name="Group 63"/>
                <p:cNvGrpSpPr/>
                <p:nvPr/>
              </p:nvGrpSpPr>
              <p:grpSpPr>
                <a:xfrm>
                  <a:off x="3091024" y="2190309"/>
                  <a:ext cx="527255" cy="1131498"/>
                  <a:chOff x="3091024" y="2190309"/>
                  <a:chExt cx="527255" cy="1131498"/>
                </a:xfrm>
              </p:grpSpPr>
              <p:grpSp>
                <p:nvGrpSpPr>
                  <p:cNvPr id="35" name="Group 34"/>
                  <p:cNvGrpSpPr/>
                  <p:nvPr/>
                </p:nvGrpSpPr>
                <p:grpSpPr>
                  <a:xfrm>
                    <a:off x="3091024" y="2191886"/>
                    <a:ext cx="489600" cy="1128873"/>
                    <a:chOff x="763263" y="2191886"/>
                    <a:chExt cx="666541" cy="1128873"/>
                  </a:xfrm>
                </p:grpSpPr>
                <p:cxnSp>
                  <p:nvCxnSpPr>
                    <p:cNvPr id="25" name="Straight Connector 24"/>
                    <p:cNvCxnSpPr/>
                    <p:nvPr/>
                  </p:nvCxnSpPr>
                  <p:spPr>
                    <a:xfrm flipV="1">
                      <a:off x="763263" y="2191886"/>
                      <a:ext cx="666541"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763263" y="3320758"/>
                      <a:ext cx="666541"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763263" y="2876251"/>
                      <a:ext cx="656236" cy="144000"/>
                      <a:chOff x="763263" y="3423205"/>
                      <a:chExt cx="656236" cy="230610"/>
                    </a:xfrm>
                  </p:grpSpPr>
                  <p:cxnSp>
                    <p:nvCxnSpPr>
                      <p:cNvPr id="34" name="Straight Connector 33"/>
                      <p:cNvCxnSpPr/>
                      <p:nvPr/>
                    </p:nvCxnSpPr>
                    <p:spPr>
                      <a:xfrm flipV="1">
                        <a:off x="763263" y="3433960"/>
                        <a:ext cx="333270"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086228" y="3643511"/>
                        <a:ext cx="33327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096533" y="3423205"/>
                        <a:ext cx="0" cy="2306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flipV="1">
                      <a:off x="763263" y="2582604"/>
                      <a:ext cx="656236" cy="144000"/>
                      <a:chOff x="763263" y="3423205"/>
                      <a:chExt cx="656236" cy="230610"/>
                    </a:xfrm>
                  </p:grpSpPr>
                  <p:cxnSp>
                    <p:nvCxnSpPr>
                      <p:cNvPr id="44" name="Straight Connector 43"/>
                      <p:cNvCxnSpPr/>
                      <p:nvPr/>
                    </p:nvCxnSpPr>
                    <p:spPr>
                      <a:xfrm flipV="1">
                        <a:off x="763263" y="3433960"/>
                        <a:ext cx="333270"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86228" y="3643511"/>
                        <a:ext cx="33327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096533" y="3423205"/>
                        <a:ext cx="0" cy="2306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63" name="Group 62"/>
                  <p:cNvGrpSpPr/>
                  <p:nvPr/>
                </p:nvGrpSpPr>
                <p:grpSpPr>
                  <a:xfrm>
                    <a:off x="3532269" y="2190309"/>
                    <a:ext cx="86010" cy="1131498"/>
                    <a:chOff x="3532269" y="2190309"/>
                    <a:chExt cx="86010" cy="1131498"/>
                  </a:xfrm>
                </p:grpSpPr>
                <p:sp>
                  <p:nvSpPr>
                    <p:cNvPr id="37" name="Rectangle 36"/>
                    <p:cNvSpPr/>
                    <p:nvPr/>
                  </p:nvSpPr>
                  <p:spPr>
                    <a:xfrm>
                      <a:off x="3532269" y="2265186"/>
                      <a:ext cx="85891" cy="225062"/>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0" name="Straight Connector 39"/>
                    <p:cNvCxnSpPr>
                      <a:stCxn id="37" idx="0"/>
                    </p:cNvCxnSpPr>
                    <p:nvPr/>
                  </p:nvCxnSpPr>
                  <p:spPr>
                    <a:xfrm flipV="1">
                      <a:off x="3575215" y="2190309"/>
                      <a:ext cx="0" cy="748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55" idx="0"/>
                      <a:endCxn id="37" idx="2"/>
                    </p:cNvCxnSpPr>
                    <p:nvPr/>
                  </p:nvCxnSpPr>
                  <p:spPr>
                    <a:xfrm flipH="1" flipV="1">
                      <a:off x="3575215" y="2490248"/>
                      <a:ext cx="103" cy="1982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3532372" y="2688509"/>
                      <a:ext cx="85891" cy="225062"/>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Rectangle 58"/>
                    <p:cNvSpPr/>
                    <p:nvPr/>
                  </p:nvSpPr>
                  <p:spPr>
                    <a:xfrm>
                      <a:off x="3532388" y="3057580"/>
                      <a:ext cx="85891" cy="225062"/>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2" name="Straight Connector 61"/>
                    <p:cNvCxnSpPr>
                      <a:stCxn id="59" idx="0"/>
                      <a:endCxn id="55" idx="2"/>
                    </p:cNvCxnSpPr>
                    <p:nvPr/>
                  </p:nvCxnSpPr>
                  <p:spPr>
                    <a:xfrm flipH="1" flipV="1">
                      <a:off x="3575318" y="2913571"/>
                      <a:ext cx="16" cy="14400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59" idx="2"/>
                    </p:cNvCxnSpPr>
                    <p:nvPr/>
                  </p:nvCxnSpPr>
                  <p:spPr>
                    <a:xfrm flipV="1">
                      <a:off x="3575334" y="3282642"/>
                      <a:ext cx="0" cy="391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72" name="Rectangle 71"/>
                    <p:cNvSpPr/>
                    <p:nvPr/>
                  </p:nvSpPr>
                  <p:spPr>
                    <a:xfrm>
                      <a:off x="3599229" y="2237697"/>
                      <a:ext cx="385105" cy="2912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i="1">
                                    <a:latin typeface="Cambria Math"/>
                                  </a:rPr>
                                  <m:t>𝑍</m:t>
                                </m:r>
                              </m:e>
                              <m:sub>
                                <m:r>
                                  <a:rPr lang="en-US" sz="1200" b="0" i="1" smtClean="0">
                                    <a:latin typeface="Cambria Math"/>
                                  </a:rPr>
                                  <m:t>𝑝</m:t>
                                </m:r>
                              </m:sub>
                            </m:sSub>
                          </m:oMath>
                        </m:oMathPara>
                      </a14:m>
                      <a:endParaRPr lang="en-US" sz="1200" dirty="0"/>
                    </a:p>
                  </p:txBody>
                </p:sp>
              </mc:Choice>
              <mc:Fallback xmlns="">
                <p:sp>
                  <p:nvSpPr>
                    <p:cNvPr id="72" name="Rectangle 71"/>
                    <p:cNvSpPr>
                      <a:spLocks noRot="1" noChangeAspect="1" noMove="1" noResize="1" noEditPoints="1" noAdjustHandles="1" noChangeArrowheads="1" noChangeShapeType="1" noTextEdit="1"/>
                    </p:cNvSpPr>
                    <p:nvPr/>
                  </p:nvSpPr>
                  <p:spPr>
                    <a:xfrm>
                      <a:off x="3599229" y="2237697"/>
                      <a:ext cx="385105" cy="291298"/>
                    </a:xfrm>
                    <a:prstGeom prst="rect">
                      <a:avLst/>
                    </a:prstGeom>
                    <a:blipFill rotWithShape="1">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Rectangle 72"/>
                    <p:cNvSpPr/>
                    <p:nvPr/>
                  </p:nvSpPr>
                  <p:spPr>
                    <a:xfrm>
                      <a:off x="3599229" y="2673269"/>
                      <a:ext cx="386516"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i="1">
                                    <a:latin typeface="Cambria Math"/>
                                  </a:rPr>
                                  <m:t>𝑍</m:t>
                                </m:r>
                              </m:e>
                              <m:sub>
                                <m:r>
                                  <a:rPr lang="en-US" sz="1200" b="0" i="1" smtClean="0">
                                    <a:latin typeface="Cambria Math"/>
                                  </a:rPr>
                                  <m:t>𝑎</m:t>
                                </m:r>
                              </m:sub>
                            </m:sSub>
                          </m:oMath>
                        </m:oMathPara>
                      </a14:m>
                      <a:endParaRPr lang="en-US" sz="1200" dirty="0"/>
                    </a:p>
                  </p:txBody>
                </p:sp>
              </mc:Choice>
              <mc:Fallback xmlns="">
                <p:sp>
                  <p:nvSpPr>
                    <p:cNvPr id="73" name="Rectangle 72"/>
                    <p:cNvSpPr>
                      <a:spLocks noRot="1" noChangeAspect="1" noMove="1" noResize="1" noEditPoints="1" noAdjustHandles="1" noChangeArrowheads="1" noChangeShapeType="1" noTextEdit="1"/>
                    </p:cNvSpPr>
                    <p:nvPr/>
                  </p:nvSpPr>
                  <p:spPr>
                    <a:xfrm>
                      <a:off x="3599229" y="2673269"/>
                      <a:ext cx="386516" cy="276999"/>
                    </a:xfrm>
                    <a:prstGeom prst="rect">
                      <a:avLst/>
                    </a:prstGeom>
                    <a:blipFill rotWithShape="1">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Rectangle 73"/>
                    <p:cNvSpPr/>
                    <p:nvPr/>
                  </p:nvSpPr>
                  <p:spPr>
                    <a:xfrm>
                      <a:off x="3606902" y="3042340"/>
                      <a:ext cx="385105" cy="2912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i="1">
                                    <a:latin typeface="Cambria Math"/>
                                  </a:rPr>
                                  <m:t>𝑍</m:t>
                                </m:r>
                              </m:e>
                              <m:sub>
                                <m:r>
                                  <a:rPr lang="en-US" sz="1200" b="0" i="1" smtClean="0">
                                    <a:latin typeface="Cambria Math"/>
                                  </a:rPr>
                                  <m:t>𝑝</m:t>
                                </m:r>
                              </m:sub>
                            </m:sSub>
                          </m:oMath>
                        </m:oMathPara>
                      </a14:m>
                      <a:endParaRPr lang="en-US" sz="1200" dirty="0"/>
                    </a:p>
                  </p:txBody>
                </p:sp>
              </mc:Choice>
              <mc:Fallback xmlns="">
                <p:sp>
                  <p:nvSpPr>
                    <p:cNvPr id="74" name="Rectangle 73"/>
                    <p:cNvSpPr>
                      <a:spLocks noRot="1" noChangeAspect="1" noMove="1" noResize="1" noEditPoints="1" noAdjustHandles="1" noChangeArrowheads="1" noChangeShapeType="1" noTextEdit="1"/>
                    </p:cNvSpPr>
                    <p:nvPr/>
                  </p:nvSpPr>
                  <p:spPr>
                    <a:xfrm>
                      <a:off x="3606902" y="3042340"/>
                      <a:ext cx="385105" cy="291298"/>
                    </a:xfrm>
                    <a:prstGeom prst="rect">
                      <a:avLst/>
                    </a:prstGeom>
                    <a:blipFill rotWithShape="1">
                      <a:blip r:embed="rId19"/>
                      <a:stretch>
                        <a:fillRect/>
                      </a:stretch>
                    </a:blipFill>
                  </p:spPr>
                  <p:txBody>
                    <a:bodyPr/>
                    <a:lstStyle/>
                    <a:p>
                      <a:r>
                        <a:rPr lang="en-US">
                          <a:noFill/>
                        </a:rPr>
                        <a:t> </a:t>
                      </a:r>
                    </a:p>
                  </p:txBody>
                </p:sp>
              </mc:Fallback>
            </mc:AlternateContent>
          </p:grpSp>
          <p:sp>
            <p:nvSpPr>
              <p:cNvPr id="76" name="Rectangle 75"/>
              <p:cNvSpPr/>
              <p:nvPr/>
            </p:nvSpPr>
            <p:spPr>
              <a:xfrm>
                <a:off x="2987186" y="2476160"/>
                <a:ext cx="274434" cy="276999"/>
              </a:xfrm>
              <a:prstGeom prst="rect">
                <a:avLst/>
              </a:prstGeom>
            </p:spPr>
            <p:txBody>
              <a:bodyPr wrap="none">
                <a:spAutoFit/>
              </a:bodyPr>
              <a:lstStyle/>
              <a:p>
                <a:r>
                  <a:rPr lang="en-US" sz="1200" dirty="0" smtClean="0"/>
                  <a:t>A</a:t>
                </a:r>
                <a:endParaRPr lang="en-US" sz="1200" dirty="0"/>
              </a:p>
            </p:txBody>
          </p:sp>
          <p:sp>
            <p:nvSpPr>
              <p:cNvPr id="77" name="Rectangle 76"/>
              <p:cNvSpPr/>
              <p:nvPr/>
            </p:nvSpPr>
            <p:spPr>
              <a:xfrm>
                <a:off x="2993598" y="2836200"/>
                <a:ext cx="268022" cy="276999"/>
              </a:xfrm>
              <a:prstGeom prst="rect">
                <a:avLst/>
              </a:prstGeom>
            </p:spPr>
            <p:txBody>
              <a:bodyPr wrap="none">
                <a:spAutoFit/>
              </a:bodyPr>
              <a:lstStyle/>
              <a:p>
                <a:r>
                  <a:rPr lang="en-US" sz="1200" dirty="0"/>
                  <a:t>B</a:t>
                </a:r>
              </a:p>
            </p:txBody>
          </p:sp>
          <p:sp>
            <p:nvSpPr>
              <p:cNvPr id="78" name="Rectangle 77"/>
              <p:cNvSpPr/>
              <p:nvPr/>
            </p:nvSpPr>
            <p:spPr>
              <a:xfrm>
                <a:off x="3001232" y="1947133"/>
                <a:ext cx="476412" cy="276999"/>
              </a:xfrm>
              <a:prstGeom prst="rect">
                <a:avLst/>
              </a:prstGeom>
            </p:spPr>
            <p:txBody>
              <a:bodyPr wrap="none">
                <a:spAutoFit/>
              </a:bodyPr>
              <a:lstStyle/>
              <a:p>
                <a:r>
                  <a:rPr lang="en-US" sz="1200" dirty="0" smtClean="0"/>
                  <a:t>GND</a:t>
                </a:r>
                <a:endParaRPr lang="en-US" sz="1200" dirty="0"/>
              </a:p>
            </p:txBody>
          </p:sp>
          <p:sp>
            <p:nvSpPr>
              <p:cNvPr id="79" name="Rectangle 78"/>
              <p:cNvSpPr/>
              <p:nvPr/>
            </p:nvSpPr>
            <p:spPr>
              <a:xfrm>
                <a:off x="3009592" y="3280616"/>
                <a:ext cx="476412" cy="276999"/>
              </a:xfrm>
              <a:prstGeom prst="rect">
                <a:avLst/>
              </a:prstGeom>
            </p:spPr>
            <p:txBody>
              <a:bodyPr wrap="none">
                <a:spAutoFit/>
              </a:bodyPr>
              <a:lstStyle/>
              <a:p>
                <a:r>
                  <a:rPr lang="en-US" sz="1200" dirty="0" smtClean="0"/>
                  <a:t>GND</a:t>
                </a:r>
                <a:endParaRPr lang="en-US" sz="1200" dirty="0"/>
              </a:p>
            </p:txBody>
          </p:sp>
        </p:grpSp>
      </p:grpSp>
      <p:sp>
        <p:nvSpPr>
          <p:cNvPr id="80" name="Rectangle 79"/>
          <p:cNvSpPr/>
          <p:nvPr/>
        </p:nvSpPr>
        <p:spPr>
          <a:xfrm>
            <a:off x="657994" y="2211442"/>
            <a:ext cx="274434" cy="276999"/>
          </a:xfrm>
          <a:prstGeom prst="rect">
            <a:avLst/>
          </a:prstGeom>
        </p:spPr>
        <p:txBody>
          <a:bodyPr wrap="none">
            <a:spAutoFit/>
          </a:bodyPr>
          <a:lstStyle/>
          <a:p>
            <a:r>
              <a:rPr lang="en-US" sz="1200" dirty="0" smtClean="0"/>
              <a:t>A</a:t>
            </a:r>
            <a:endParaRPr lang="en-US" sz="1200" dirty="0"/>
          </a:p>
        </p:txBody>
      </p:sp>
      <p:sp>
        <p:nvSpPr>
          <p:cNvPr id="81" name="Rectangle 80"/>
          <p:cNvSpPr/>
          <p:nvPr/>
        </p:nvSpPr>
        <p:spPr>
          <a:xfrm>
            <a:off x="656308" y="2573240"/>
            <a:ext cx="268022" cy="276999"/>
          </a:xfrm>
          <a:prstGeom prst="rect">
            <a:avLst/>
          </a:prstGeom>
        </p:spPr>
        <p:txBody>
          <a:bodyPr wrap="none">
            <a:spAutoFit/>
          </a:bodyPr>
          <a:lstStyle/>
          <a:p>
            <a:r>
              <a:rPr lang="en-US" sz="1200" dirty="0"/>
              <a:t>B</a:t>
            </a:r>
          </a:p>
        </p:txBody>
      </p:sp>
      <p:grpSp>
        <p:nvGrpSpPr>
          <p:cNvPr id="68" name="Group 67"/>
          <p:cNvGrpSpPr/>
          <p:nvPr/>
        </p:nvGrpSpPr>
        <p:grpSpPr>
          <a:xfrm>
            <a:off x="668906" y="1675837"/>
            <a:ext cx="477618" cy="1606479"/>
            <a:chOff x="575556" y="1947133"/>
            <a:chExt cx="477618" cy="1606479"/>
          </a:xfrm>
        </p:grpSpPr>
        <p:sp>
          <p:nvSpPr>
            <p:cNvPr id="82" name="Rectangle 81"/>
            <p:cNvSpPr/>
            <p:nvPr/>
          </p:nvSpPr>
          <p:spPr>
            <a:xfrm>
              <a:off x="576762" y="1947133"/>
              <a:ext cx="476412" cy="276999"/>
            </a:xfrm>
            <a:prstGeom prst="rect">
              <a:avLst/>
            </a:prstGeom>
          </p:spPr>
          <p:txBody>
            <a:bodyPr wrap="none">
              <a:spAutoFit/>
            </a:bodyPr>
            <a:lstStyle/>
            <a:p>
              <a:r>
                <a:rPr lang="en-US" sz="1200" dirty="0" smtClean="0"/>
                <a:t>GND</a:t>
              </a:r>
              <a:endParaRPr lang="en-US" sz="1200" dirty="0"/>
            </a:p>
          </p:txBody>
        </p:sp>
        <p:sp>
          <p:nvSpPr>
            <p:cNvPr id="83" name="Rectangle 82"/>
            <p:cNvSpPr/>
            <p:nvPr/>
          </p:nvSpPr>
          <p:spPr>
            <a:xfrm>
              <a:off x="575556" y="3276613"/>
              <a:ext cx="476412" cy="276999"/>
            </a:xfrm>
            <a:prstGeom prst="rect">
              <a:avLst/>
            </a:prstGeom>
          </p:spPr>
          <p:txBody>
            <a:bodyPr wrap="none">
              <a:spAutoFit/>
            </a:bodyPr>
            <a:lstStyle/>
            <a:p>
              <a:r>
                <a:rPr lang="en-US" sz="1200" dirty="0" smtClean="0"/>
                <a:t>GND</a:t>
              </a:r>
              <a:endParaRPr lang="en-US" sz="1200" dirty="0"/>
            </a:p>
          </p:txBody>
        </p:sp>
      </p:grpSp>
      <p:sp>
        <p:nvSpPr>
          <p:cNvPr id="87" name="TextBox 86"/>
          <p:cNvSpPr txBox="1"/>
          <p:nvPr/>
        </p:nvSpPr>
        <p:spPr>
          <a:xfrm>
            <a:off x="232049" y="1196274"/>
            <a:ext cx="8630597" cy="307777"/>
          </a:xfrm>
          <a:prstGeom prst="rect">
            <a:avLst/>
          </a:prstGeom>
          <a:noFill/>
        </p:spPr>
        <p:txBody>
          <a:bodyPr wrap="square" rtlCol="0">
            <a:spAutoFit/>
          </a:bodyPr>
          <a:lstStyle/>
          <a:p>
            <a:pPr indent="177800" algn="just">
              <a:spcAft>
                <a:spcPts val="800"/>
              </a:spcAft>
            </a:pPr>
            <a:r>
              <a:rPr lang="en-US" sz="1400" dirty="0" smtClean="0"/>
              <a:t>If transmission lines are matched there is no reflection, respectively no beam disturbance after the pulse finishes. </a:t>
            </a:r>
            <a:endParaRPr lang="en-US" sz="1400" dirty="0"/>
          </a:p>
        </p:txBody>
      </p:sp>
      <p:cxnSp>
        <p:nvCxnSpPr>
          <p:cNvPr id="120" name="Straight Connector 119"/>
          <p:cNvCxnSpPr/>
          <p:nvPr/>
        </p:nvCxnSpPr>
        <p:spPr>
          <a:xfrm>
            <a:off x="5510957" y="2348880"/>
            <a:ext cx="216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508104" y="2899973"/>
            <a:ext cx="216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45" name="Group 344"/>
          <p:cNvGrpSpPr/>
          <p:nvPr/>
        </p:nvGrpSpPr>
        <p:grpSpPr>
          <a:xfrm>
            <a:off x="6205116" y="4601454"/>
            <a:ext cx="684075" cy="751352"/>
            <a:chOff x="6013139" y="2182218"/>
            <a:chExt cx="684075" cy="751352"/>
          </a:xfrm>
        </p:grpSpPr>
        <p:grpSp>
          <p:nvGrpSpPr>
            <p:cNvPr id="342" name="Group 341"/>
            <p:cNvGrpSpPr/>
            <p:nvPr/>
          </p:nvGrpSpPr>
          <p:grpSpPr>
            <a:xfrm>
              <a:off x="6013139" y="2182218"/>
              <a:ext cx="684075" cy="751352"/>
              <a:chOff x="6012161" y="2311308"/>
              <a:chExt cx="684075" cy="751352"/>
            </a:xfrm>
          </p:grpSpPr>
          <p:grpSp>
            <p:nvGrpSpPr>
              <p:cNvPr id="122" name="Group 121"/>
              <p:cNvGrpSpPr/>
              <p:nvPr/>
            </p:nvGrpSpPr>
            <p:grpSpPr>
              <a:xfrm>
                <a:off x="6091443" y="2601981"/>
                <a:ext cx="246859" cy="196723"/>
                <a:chOff x="3387790" y="5926217"/>
                <a:chExt cx="246859" cy="196723"/>
              </a:xfrm>
            </p:grpSpPr>
            <p:sp>
              <p:nvSpPr>
                <p:cNvPr id="123" name="Oval 122"/>
                <p:cNvSpPr/>
                <p:nvPr/>
              </p:nvSpPr>
              <p:spPr>
                <a:xfrm flipH="1">
                  <a:off x="3387790" y="5926217"/>
                  <a:ext cx="246859" cy="196723"/>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4" name="Group 123"/>
                <p:cNvGrpSpPr/>
                <p:nvPr/>
              </p:nvGrpSpPr>
              <p:grpSpPr>
                <a:xfrm>
                  <a:off x="3459308" y="5970578"/>
                  <a:ext cx="108688" cy="108000"/>
                  <a:chOff x="2693495" y="2938342"/>
                  <a:chExt cx="108688" cy="108000"/>
                </a:xfrm>
              </p:grpSpPr>
              <p:cxnSp>
                <p:nvCxnSpPr>
                  <p:cNvPr id="125" name="Straight Connector 124"/>
                  <p:cNvCxnSpPr/>
                  <p:nvPr/>
                </p:nvCxnSpPr>
                <p:spPr>
                  <a:xfrm>
                    <a:off x="2693495" y="2992342"/>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2750272" y="2938342"/>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grpSp>
          <p:cxnSp>
            <p:nvCxnSpPr>
              <p:cNvPr id="95" name="Straight Arrow Connector 94"/>
              <p:cNvCxnSpPr/>
              <p:nvPr/>
            </p:nvCxnSpPr>
            <p:spPr>
              <a:xfrm>
                <a:off x="6338302" y="2708921"/>
                <a:ext cx="357934" cy="189"/>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23" name="Straight Arrow Connector 322"/>
              <p:cNvCxnSpPr/>
              <p:nvPr/>
            </p:nvCxnSpPr>
            <p:spPr>
              <a:xfrm flipV="1">
                <a:off x="6215636" y="2311308"/>
                <a:ext cx="1669" cy="2883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9" name="Straight Arrow Connector 328"/>
              <p:cNvCxnSpPr>
                <a:stCxn id="123" idx="4"/>
              </p:cNvCxnSpPr>
              <p:nvPr/>
            </p:nvCxnSpPr>
            <p:spPr>
              <a:xfrm>
                <a:off x="6214872" y="2798704"/>
                <a:ext cx="0" cy="2639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2" name="Straight Arrow Connector 331"/>
              <p:cNvCxnSpPr>
                <a:stCxn id="123" idx="7"/>
              </p:cNvCxnSpPr>
              <p:nvPr/>
            </p:nvCxnSpPr>
            <p:spPr>
              <a:xfrm flipH="1" flipV="1">
                <a:off x="6012161" y="2383308"/>
                <a:ext cx="115434" cy="2474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7" name="Straight Arrow Connector 336"/>
              <p:cNvCxnSpPr>
                <a:stCxn id="123" idx="1"/>
              </p:cNvCxnSpPr>
              <p:nvPr/>
            </p:nvCxnSpPr>
            <p:spPr>
              <a:xfrm flipV="1">
                <a:off x="6302150" y="2401973"/>
                <a:ext cx="106054" cy="2288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9" name="Straight Arrow Connector 338"/>
              <p:cNvCxnSpPr>
                <a:stCxn id="123" idx="5"/>
              </p:cNvCxnSpPr>
              <p:nvPr/>
            </p:nvCxnSpPr>
            <p:spPr>
              <a:xfrm flipH="1">
                <a:off x="6012161" y="2769895"/>
                <a:ext cx="115434" cy="2533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1" name="Straight Arrow Connector 340"/>
              <p:cNvCxnSpPr>
                <a:stCxn id="123" idx="3"/>
              </p:cNvCxnSpPr>
              <p:nvPr/>
            </p:nvCxnSpPr>
            <p:spPr>
              <a:xfrm>
                <a:off x="6302150" y="2769895"/>
                <a:ext cx="106054" cy="235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53" name="TextBox 152"/>
                <p:cNvSpPr txBox="1"/>
                <p:nvPr/>
              </p:nvSpPr>
              <p:spPr>
                <a:xfrm>
                  <a:off x="6347326" y="2538455"/>
                  <a:ext cx="312906" cy="276999"/>
                </a:xfrm>
                <a:prstGeom prst="rect">
                  <a:avLst/>
                </a:prstGeom>
                <a:noFill/>
                <a:effectLst>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7030A0"/>
                                </a:solidFill>
                                <a:latin typeface="Cambria Math"/>
                              </a:rPr>
                            </m:ctrlPr>
                          </m:accPr>
                          <m:e>
                            <m:r>
                              <a:rPr lang="en-US" sz="1200" b="1" i="1" smtClean="0">
                                <a:solidFill>
                                  <a:srgbClr val="7030A0"/>
                                </a:solidFill>
                                <a:latin typeface="Cambria Math"/>
                              </a:rPr>
                              <m:t>𝒗</m:t>
                            </m:r>
                          </m:e>
                        </m:acc>
                      </m:oMath>
                    </m:oMathPara>
                  </a14:m>
                  <a:endParaRPr lang="en-US" sz="1400" b="1" dirty="0">
                    <a:solidFill>
                      <a:srgbClr val="7030A0"/>
                    </a:solidFill>
                  </a:endParaRPr>
                </a:p>
              </p:txBody>
            </p:sp>
          </mc:Choice>
          <mc:Fallback xmlns="">
            <p:sp>
              <p:nvSpPr>
                <p:cNvPr id="153" name="TextBox 152"/>
                <p:cNvSpPr txBox="1">
                  <a:spLocks noRot="1" noChangeAspect="1" noMove="1" noResize="1" noEditPoints="1" noAdjustHandles="1" noChangeArrowheads="1" noChangeShapeType="1" noTextEdit="1"/>
                </p:cNvSpPr>
                <p:nvPr/>
              </p:nvSpPr>
              <p:spPr>
                <a:xfrm>
                  <a:off x="6347326" y="2538455"/>
                  <a:ext cx="312906" cy="276999"/>
                </a:xfrm>
                <a:prstGeom prst="rect">
                  <a:avLst/>
                </a:prstGeom>
                <a:blipFill rotWithShape="1">
                  <a:blip r:embed="rId21"/>
                  <a:stretch>
                    <a:fillRect/>
                  </a:stretch>
                </a:blipFill>
                <a:effectLst>
                  <a:softEdge rad="63500"/>
                </a:effectLst>
              </p:spPr>
              <p:txBody>
                <a:bodyPr/>
                <a:lstStyle/>
                <a:p>
                  <a:r>
                    <a:rPr lang="en-US">
                      <a:noFill/>
                    </a:rPr>
                    <a:t> </a:t>
                  </a:r>
                </a:p>
              </p:txBody>
            </p:sp>
          </mc:Fallback>
        </mc:AlternateContent>
      </p:grpSp>
      <p:grpSp>
        <p:nvGrpSpPr>
          <p:cNvPr id="129" name="Group 128"/>
          <p:cNvGrpSpPr/>
          <p:nvPr/>
        </p:nvGrpSpPr>
        <p:grpSpPr>
          <a:xfrm>
            <a:off x="5521039" y="4467952"/>
            <a:ext cx="3551461" cy="923265"/>
            <a:chOff x="5508104" y="2048716"/>
            <a:chExt cx="3551461" cy="923265"/>
          </a:xfrm>
        </p:grpSpPr>
        <p:grpSp>
          <p:nvGrpSpPr>
            <p:cNvPr id="101" name="Group 100"/>
            <p:cNvGrpSpPr/>
            <p:nvPr/>
          </p:nvGrpSpPr>
          <p:grpSpPr>
            <a:xfrm>
              <a:off x="5508104" y="2048716"/>
              <a:ext cx="2606171" cy="923265"/>
              <a:chOff x="5508104" y="2048716"/>
              <a:chExt cx="2606171" cy="923265"/>
            </a:xfrm>
          </p:grpSpPr>
          <p:cxnSp>
            <p:nvCxnSpPr>
              <p:cNvPr id="128" name="Straight Connector 127"/>
              <p:cNvCxnSpPr/>
              <p:nvPr/>
            </p:nvCxnSpPr>
            <p:spPr>
              <a:xfrm>
                <a:off x="5508104" y="2971981"/>
                <a:ext cx="216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51" name="Group 350"/>
              <p:cNvGrpSpPr/>
              <p:nvPr/>
            </p:nvGrpSpPr>
            <p:grpSpPr>
              <a:xfrm>
                <a:off x="5510957" y="2048716"/>
                <a:ext cx="2603318" cy="835492"/>
                <a:chOff x="5510957" y="2048716"/>
                <a:chExt cx="2603318" cy="835492"/>
              </a:xfrm>
            </p:grpSpPr>
            <p:cxnSp>
              <p:nvCxnSpPr>
                <p:cNvPr id="350" name="Straight Connector 349"/>
                <p:cNvCxnSpPr/>
                <p:nvPr/>
              </p:nvCxnSpPr>
              <p:spPr>
                <a:xfrm>
                  <a:off x="5510957" y="2048716"/>
                  <a:ext cx="216000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349" name="Group 348"/>
                <p:cNvGrpSpPr/>
                <p:nvPr/>
              </p:nvGrpSpPr>
              <p:grpSpPr>
                <a:xfrm>
                  <a:off x="8028384" y="2132856"/>
                  <a:ext cx="85891" cy="751352"/>
                  <a:chOff x="7400061" y="2182218"/>
                  <a:chExt cx="85891" cy="751352"/>
                </a:xfrm>
              </p:grpSpPr>
              <p:cxnSp>
                <p:nvCxnSpPr>
                  <p:cNvPr id="155" name="Straight Connector 154"/>
                  <p:cNvCxnSpPr>
                    <a:stCxn id="156" idx="0"/>
                  </p:cNvCxnSpPr>
                  <p:nvPr/>
                </p:nvCxnSpPr>
                <p:spPr>
                  <a:xfrm flipV="1">
                    <a:off x="7443007" y="2182218"/>
                    <a:ext cx="16" cy="286877"/>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6" name="Rectangle 155"/>
                  <p:cNvSpPr/>
                  <p:nvPr/>
                </p:nvSpPr>
                <p:spPr>
                  <a:xfrm>
                    <a:off x="7400061" y="2469095"/>
                    <a:ext cx="85891" cy="225062"/>
                  </a:xfrm>
                  <a:prstGeom prst="rect">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7" name="Straight Connector 156"/>
                  <p:cNvCxnSpPr>
                    <a:endCxn id="156" idx="2"/>
                  </p:cNvCxnSpPr>
                  <p:nvPr/>
                </p:nvCxnSpPr>
                <p:spPr>
                  <a:xfrm flipH="1" flipV="1">
                    <a:off x="7443007" y="2694157"/>
                    <a:ext cx="16" cy="239413"/>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mc:AlternateContent xmlns:mc="http://schemas.openxmlformats.org/markup-compatibility/2006" xmlns:a14="http://schemas.microsoft.com/office/drawing/2010/main">
          <mc:Choice Requires="a14">
            <p:sp>
              <p:nvSpPr>
                <p:cNvPr id="162" name="Rectangle 161"/>
                <p:cNvSpPr/>
                <p:nvPr/>
              </p:nvSpPr>
              <p:spPr>
                <a:xfrm>
                  <a:off x="8100392" y="2395917"/>
                  <a:ext cx="959173" cy="2918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i="1">
                                <a:latin typeface="Cambria Math"/>
                              </a:rPr>
                              <m:t>𝑍</m:t>
                            </m:r>
                          </m:e>
                          <m:sub>
                            <m:r>
                              <a:rPr lang="en-US" sz="1200" b="0" i="1" smtClean="0">
                                <a:latin typeface="Cambria Math"/>
                              </a:rPr>
                              <m:t>𝑎</m:t>
                            </m:r>
                            <m:r>
                              <a:rPr lang="en-US" sz="1200" b="0" i="1" smtClean="0">
                                <a:latin typeface="Cambria Math"/>
                              </a:rPr>
                              <m:t>_</m:t>
                            </m:r>
                            <m:r>
                              <a:rPr lang="en-US" sz="1200" b="0" i="1" smtClean="0">
                                <a:latin typeface="Cambria Math"/>
                              </a:rPr>
                              <m:t>𝑒𝑓𝑓</m:t>
                            </m:r>
                          </m:sub>
                        </m:sSub>
                        <m:r>
                          <a:rPr lang="en-US" sz="1200" b="0" i="1" smtClean="0">
                            <a:latin typeface="Cambria Math"/>
                          </a:rPr>
                          <m:t>=</m:t>
                        </m:r>
                        <m:r>
                          <a:rPr lang="en-US" sz="1200" b="0" i="1" smtClean="0">
                            <a:latin typeface="Cambria Math"/>
                            <a:ea typeface="Cambria Math"/>
                          </a:rPr>
                          <m:t>∞</m:t>
                        </m:r>
                      </m:oMath>
                    </m:oMathPara>
                  </a14:m>
                  <a:endParaRPr lang="en-US" sz="1200" dirty="0"/>
                </a:p>
              </p:txBody>
            </p:sp>
          </mc:Choice>
          <mc:Fallback xmlns="">
            <p:sp>
              <p:nvSpPr>
                <p:cNvPr id="162" name="Rectangle 161"/>
                <p:cNvSpPr>
                  <a:spLocks noRot="1" noChangeAspect="1" noMove="1" noResize="1" noEditPoints="1" noAdjustHandles="1" noChangeArrowheads="1" noChangeShapeType="1" noTextEdit="1"/>
                </p:cNvSpPr>
                <p:nvPr/>
              </p:nvSpPr>
              <p:spPr>
                <a:xfrm>
                  <a:off x="8100392" y="2395917"/>
                  <a:ext cx="959173" cy="291811"/>
                </a:xfrm>
                <a:prstGeom prst="rect">
                  <a:avLst/>
                </a:prstGeom>
                <a:blipFill rotWithShape="1">
                  <a:blip r:embed="rId22"/>
                  <a:stretch>
                    <a:fillRect b="-2083"/>
                  </a:stretch>
                </a:blipFill>
              </p:spPr>
              <p:txBody>
                <a:bodyPr/>
                <a:lstStyle/>
                <a:p>
                  <a:r>
                    <a:rPr lang="en-US">
                      <a:noFill/>
                    </a:rPr>
                    <a:t> </a:t>
                  </a:r>
                </a:p>
              </p:txBody>
            </p:sp>
          </mc:Fallback>
        </mc:AlternateContent>
      </p:grpSp>
      <p:sp>
        <p:nvSpPr>
          <p:cNvPr id="188" name="TextBox 187"/>
          <p:cNvSpPr txBox="1"/>
          <p:nvPr/>
        </p:nvSpPr>
        <p:spPr>
          <a:xfrm>
            <a:off x="4692947" y="6027675"/>
            <a:ext cx="4182634" cy="461665"/>
          </a:xfrm>
          <a:prstGeom prst="rect">
            <a:avLst/>
          </a:prstGeom>
          <a:noFill/>
        </p:spPr>
        <p:txBody>
          <a:bodyPr wrap="square" rtlCol="0">
            <a:spAutoFit/>
          </a:bodyPr>
          <a:lstStyle/>
          <a:p>
            <a:pPr indent="177800" algn="ctr">
              <a:spcAft>
                <a:spcPts val="800"/>
              </a:spcAft>
            </a:pPr>
            <a:r>
              <a:rPr lang="en-US" sz="1200" dirty="0" smtClean="0"/>
              <a:t>Even (or common) mode – induced by the beam back into the kicker conductors.</a:t>
            </a:r>
            <a:endParaRPr lang="en-US" sz="1200" dirty="0"/>
          </a:p>
        </p:txBody>
      </p:sp>
      <p:sp>
        <p:nvSpPr>
          <p:cNvPr id="189" name="TextBox 188"/>
          <p:cNvSpPr txBox="1"/>
          <p:nvPr/>
        </p:nvSpPr>
        <p:spPr>
          <a:xfrm>
            <a:off x="4594793" y="3517267"/>
            <a:ext cx="4333691" cy="276999"/>
          </a:xfrm>
          <a:prstGeom prst="rect">
            <a:avLst/>
          </a:prstGeom>
          <a:noFill/>
        </p:spPr>
        <p:txBody>
          <a:bodyPr wrap="square" rtlCol="0">
            <a:spAutoFit/>
          </a:bodyPr>
          <a:lstStyle/>
          <a:p>
            <a:pPr indent="177800" algn="ctr">
              <a:spcAft>
                <a:spcPts val="800"/>
              </a:spcAft>
            </a:pPr>
            <a:r>
              <a:rPr lang="en-US" sz="1200" dirty="0" smtClean="0"/>
              <a:t>Odd (or differential) mode – used to kick the beam</a:t>
            </a:r>
            <a:endParaRPr lang="en-US" sz="1200" dirty="0"/>
          </a:p>
        </p:txBody>
      </p:sp>
      <p:sp>
        <p:nvSpPr>
          <p:cNvPr id="190" name="TextBox 189"/>
          <p:cNvSpPr txBox="1"/>
          <p:nvPr/>
        </p:nvSpPr>
        <p:spPr>
          <a:xfrm>
            <a:off x="7716265" y="4676944"/>
            <a:ext cx="793106" cy="523220"/>
          </a:xfrm>
          <a:prstGeom prst="rect">
            <a:avLst/>
          </a:prstGeom>
          <a:noFill/>
        </p:spPr>
        <p:txBody>
          <a:bodyPr wrap="square" rtlCol="0">
            <a:spAutoFit/>
          </a:bodyPr>
          <a:lstStyle/>
          <a:p>
            <a:pPr algn="ctr"/>
            <a:r>
              <a:rPr lang="en-US" sz="2800" dirty="0" smtClean="0">
                <a:solidFill>
                  <a:srgbClr val="FF0000"/>
                </a:solidFill>
              </a:rPr>
              <a:t>X</a:t>
            </a:r>
            <a:endParaRPr lang="en-US" sz="2800" dirty="0">
              <a:solidFill>
                <a:srgbClr val="FF0000"/>
              </a:solidFill>
            </a:endParaRPr>
          </a:p>
        </p:txBody>
      </p:sp>
      <p:cxnSp>
        <p:nvCxnSpPr>
          <p:cNvPr id="131" name="Straight Arrow Connector 130"/>
          <p:cNvCxnSpPr/>
          <p:nvPr/>
        </p:nvCxnSpPr>
        <p:spPr>
          <a:xfrm>
            <a:off x="6784264" y="4516798"/>
            <a:ext cx="0" cy="313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p:nvPr/>
        </p:nvCxnSpPr>
        <p:spPr>
          <a:xfrm>
            <a:off x="6752299" y="5430582"/>
            <a:ext cx="0" cy="313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a:off x="6936664" y="4516088"/>
            <a:ext cx="0" cy="313312"/>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a:off x="6904699" y="5429872"/>
            <a:ext cx="0" cy="313312"/>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p:nvPr/>
        </p:nvCxnSpPr>
        <p:spPr>
          <a:xfrm>
            <a:off x="6948264" y="1986899"/>
            <a:ext cx="0" cy="313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7" name="Straight Arrow Connector 196"/>
          <p:cNvCxnSpPr/>
          <p:nvPr/>
        </p:nvCxnSpPr>
        <p:spPr>
          <a:xfrm>
            <a:off x="6781647" y="2935668"/>
            <a:ext cx="0" cy="313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p:nvPr/>
        </p:nvCxnSpPr>
        <p:spPr>
          <a:xfrm>
            <a:off x="6785992" y="1986189"/>
            <a:ext cx="0" cy="313312"/>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a:xfrm>
            <a:off x="6934047" y="2934958"/>
            <a:ext cx="0" cy="313312"/>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grpSp>
        <p:nvGrpSpPr>
          <p:cNvPr id="132" name="Group 131"/>
          <p:cNvGrpSpPr/>
          <p:nvPr/>
        </p:nvGrpSpPr>
        <p:grpSpPr>
          <a:xfrm>
            <a:off x="5449031" y="4547671"/>
            <a:ext cx="849335" cy="1185983"/>
            <a:chOff x="5511785" y="2128435"/>
            <a:chExt cx="849335" cy="1185983"/>
          </a:xfrm>
        </p:grpSpPr>
        <mc:AlternateContent xmlns:mc="http://schemas.openxmlformats.org/markup-compatibility/2006" xmlns:a14="http://schemas.microsoft.com/office/drawing/2010/main">
          <mc:Choice Requires="a14">
            <p:sp>
              <p:nvSpPr>
                <p:cNvPr id="200" name="Rectangle 199"/>
                <p:cNvSpPr/>
                <p:nvPr/>
              </p:nvSpPr>
              <p:spPr>
                <a:xfrm>
                  <a:off x="5511785" y="2128435"/>
                  <a:ext cx="807209" cy="2912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𝑒𝑣</m:t>
                                </m:r>
                              </m:sub>
                            </m:sSub>
                            <m:r>
                              <a:rPr lang="en-US" sz="1200" b="0" i="1" smtClean="0">
                                <a:latin typeface="Cambria Math"/>
                              </a:rPr>
                              <m:t>=</m:t>
                            </m:r>
                            <m:r>
                              <a:rPr lang="en-US" sz="1200" i="1">
                                <a:latin typeface="Cambria Math"/>
                              </a:rPr>
                              <m:t>𝑍</m:t>
                            </m:r>
                          </m:e>
                          <m:sub>
                            <m:r>
                              <a:rPr lang="en-US" sz="1200" b="0" i="1" smtClean="0">
                                <a:latin typeface="Cambria Math"/>
                              </a:rPr>
                              <m:t>𝑝</m:t>
                            </m:r>
                          </m:sub>
                        </m:sSub>
                      </m:oMath>
                    </m:oMathPara>
                  </a14:m>
                  <a:endParaRPr lang="en-US" sz="1200" dirty="0"/>
                </a:p>
              </p:txBody>
            </p:sp>
          </mc:Choice>
          <mc:Fallback xmlns="">
            <p:sp>
              <p:nvSpPr>
                <p:cNvPr id="200" name="Rectangle 199"/>
                <p:cNvSpPr>
                  <a:spLocks noRot="1" noChangeAspect="1" noMove="1" noResize="1" noEditPoints="1" noAdjustHandles="1" noChangeArrowheads="1" noChangeShapeType="1" noTextEdit="1"/>
                </p:cNvSpPr>
                <p:nvPr/>
              </p:nvSpPr>
              <p:spPr>
                <a:xfrm>
                  <a:off x="5511785" y="2128435"/>
                  <a:ext cx="807209" cy="291298"/>
                </a:xfrm>
                <a:prstGeom prst="rect">
                  <a:avLst/>
                </a:prstGeom>
                <a:blipFill rotWithShape="1">
                  <a:blip r:embed="rId2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1" name="Rectangle 200"/>
                <p:cNvSpPr/>
                <p:nvPr/>
              </p:nvSpPr>
              <p:spPr>
                <a:xfrm>
                  <a:off x="5553911" y="3023120"/>
                  <a:ext cx="807209" cy="2912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𝑒𝑣</m:t>
                                </m:r>
                              </m:sub>
                            </m:sSub>
                            <m:r>
                              <a:rPr lang="en-US" sz="1200" b="0" i="1" smtClean="0">
                                <a:latin typeface="Cambria Math"/>
                              </a:rPr>
                              <m:t>=</m:t>
                            </m:r>
                            <m:r>
                              <a:rPr lang="en-US" sz="1200" i="1">
                                <a:latin typeface="Cambria Math"/>
                              </a:rPr>
                              <m:t>𝑍</m:t>
                            </m:r>
                          </m:e>
                          <m:sub>
                            <m:r>
                              <a:rPr lang="en-US" sz="1200" b="0" i="1" smtClean="0">
                                <a:latin typeface="Cambria Math"/>
                              </a:rPr>
                              <m:t>𝑝</m:t>
                            </m:r>
                          </m:sub>
                        </m:sSub>
                      </m:oMath>
                    </m:oMathPara>
                  </a14:m>
                  <a:endParaRPr lang="en-US" sz="1200" dirty="0"/>
                </a:p>
              </p:txBody>
            </p:sp>
          </mc:Choice>
          <mc:Fallback xmlns="">
            <p:sp>
              <p:nvSpPr>
                <p:cNvPr id="201" name="Rectangle 200"/>
                <p:cNvSpPr>
                  <a:spLocks noRot="1" noChangeAspect="1" noMove="1" noResize="1" noEditPoints="1" noAdjustHandles="1" noChangeArrowheads="1" noChangeShapeType="1" noTextEdit="1"/>
                </p:cNvSpPr>
                <p:nvPr/>
              </p:nvSpPr>
              <p:spPr>
                <a:xfrm>
                  <a:off x="5553911" y="3023120"/>
                  <a:ext cx="807209" cy="291298"/>
                </a:xfrm>
                <a:prstGeom prst="rect">
                  <a:avLst/>
                </a:prstGeom>
                <a:blipFill rotWithShape="1">
                  <a:blip r:embed="rId24"/>
                  <a:stretch>
                    <a:fillRect/>
                  </a:stretch>
                </a:blipFill>
              </p:spPr>
              <p:txBody>
                <a:bodyPr/>
                <a:lstStyle/>
                <a:p>
                  <a:r>
                    <a:rPr lang="en-US">
                      <a:noFill/>
                    </a:rPr>
                    <a:t> </a:t>
                  </a:r>
                </a:p>
              </p:txBody>
            </p:sp>
          </mc:Fallback>
        </mc:AlternateContent>
      </p:grpSp>
      <p:grpSp>
        <p:nvGrpSpPr>
          <p:cNvPr id="133" name="Group 132"/>
          <p:cNvGrpSpPr/>
          <p:nvPr/>
        </p:nvGrpSpPr>
        <p:grpSpPr>
          <a:xfrm>
            <a:off x="5443039" y="1880828"/>
            <a:ext cx="1256974" cy="1440160"/>
            <a:chOff x="5443039" y="4401108"/>
            <a:chExt cx="1256974" cy="1440160"/>
          </a:xfrm>
        </p:grpSpPr>
        <mc:AlternateContent xmlns:mc="http://schemas.openxmlformats.org/markup-compatibility/2006" xmlns:a14="http://schemas.microsoft.com/office/drawing/2010/main">
          <mc:Choice Requires="a14">
            <p:sp>
              <p:nvSpPr>
                <p:cNvPr id="202" name="Rectangle 201"/>
                <p:cNvSpPr/>
                <p:nvPr/>
              </p:nvSpPr>
              <p:spPr>
                <a:xfrm>
                  <a:off x="5443039" y="4401108"/>
                  <a:ext cx="1217193" cy="4368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𝑜𝑑𝑑</m:t>
                                </m:r>
                              </m:sub>
                            </m:sSub>
                            <m:r>
                              <a:rPr lang="en-US" sz="1200" b="0" i="1" smtClean="0">
                                <a:latin typeface="Cambria Math"/>
                              </a:rPr>
                              <m:t>=</m:t>
                            </m:r>
                            <m:r>
                              <a:rPr lang="en-US" sz="1200" i="1">
                                <a:latin typeface="Cambria Math"/>
                              </a:rPr>
                              <m:t>𝑍</m:t>
                            </m:r>
                          </m:e>
                          <m:sub>
                            <m:r>
                              <a:rPr lang="en-US" sz="1200" b="0" i="1" smtClean="0">
                                <a:latin typeface="Cambria Math"/>
                              </a:rPr>
                              <m:t>𝑝</m:t>
                            </m:r>
                          </m:sub>
                        </m:sSub>
                        <m:r>
                          <a:rPr lang="en-US" sz="1200" i="1" smtClean="0">
                            <a:latin typeface="Cambria Math"/>
                            <a:ea typeface="Cambria Math"/>
                          </a:rPr>
                          <m:t>∥</m:t>
                        </m:r>
                        <m:f>
                          <m:fPr>
                            <m:ctrlPr>
                              <a:rPr lang="en-US" sz="1200" i="1" smtClean="0">
                                <a:latin typeface="Cambria Math"/>
                                <a:ea typeface="Cambria Math"/>
                              </a:rPr>
                            </m:ctrlPr>
                          </m:fPr>
                          <m:num>
                            <m:sSub>
                              <m:sSubPr>
                                <m:ctrlPr>
                                  <a:rPr lang="en-US" sz="1200" i="1" smtClean="0">
                                    <a:latin typeface="Cambria Math"/>
                                    <a:ea typeface="Cambria Math"/>
                                  </a:rPr>
                                </m:ctrlPr>
                              </m:sSubPr>
                              <m:e>
                                <m:r>
                                  <a:rPr lang="en-US" sz="1200" b="0" i="1" smtClean="0">
                                    <a:latin typeface="Cambria Math"/>
                                    <a:ea typeface="Cambria Math"/>
                                  </a:rPr>
                                  <m:t>𝑍</m:t>
                                </m:r>
                              </m:e>
                              <m:sub>
                                <m:r>
                                  <a:rPr lang="en-US" sz="1200" b="0" i="1" smtClean="0">
                                    <a:latin typeface="Cambria Math"/>
                                    <a:ea typeface="Cambria Math"/>
                                  </a:rPr>
                                  <m:t>𝑎</m:t>
                                </m:r>
                              </m:sub>
                            </m:sSub>
                          </m:num>
                          <m:den>
                            <m:r>
                              <a:rPr lang="en-US" sz="1200" b="0" i="1" smtClean="0">
                                <a:latin typeface="Cambria Math"/>
                                <a:ea typeface="Cambria Math"/>
                              </a:rPr>
                              <m:t>2</m:t>
                            </m:r>
                          </m:den>
                        </m:f>
                      </m:oMath>
                    </m:oMathPara>
                  </a14:m>
                  <a:endParaRPr lang="en-US" sz="1200" dirty="0"/>
                </a:p>
              </p:txBody>
            </p:sp>
          </mc:Choice>
          <mc:Fallback xmlns="">
            <p:sp>
              <p:nvSpPr>
                <p:cNvPr id="202" name="Rectangle 201"/>
                <p:cNvSpPr>
                  <a:spLocks noRot="1" noChangeAspect="1" noMove="1" noResize="1" noEditPoints="1" noAdjustHandles="1" noChangeArrowheads="1" noChangeShapeType="1" noTextEdit="1"/>
                </p:cNvSpPr>
                <p:nvPr/>
              </p:nvSpPr>
              <p:spPr>
                <a:xfrm>
                  <a:off x="5443039" y="4401108"/>
                  <a:ext cx="1217193" cy="436851"/>
                </a:xfrm>
                <a:prstGeom prst="rect">
                  <a:avLst/>
                </a:prstGeom>
                <a:blipFill rotWithShape="1">
                  <a:blip r:embed="rId25"/>
                  <a:stretch>
                    <a:fillRect b="-1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3" name="Rectangle 202"/>
                <p:cNvSpPr/>
                <p:nvPr/>
              </p:nvSpPr>
              <p:spPr>
                <a:xfrm>
                  <a:off x="5482820" y="5404417"/>
                  <a:ext cx="1217193" cy="4368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𝑜𝑑𝑑</m:t>
                                </m:r>
                              </m:sub>
                            </m:sSub>
                            <m:r>
                              <a:rPr lang="en-US" sz="1200" b="0" i="1" smtClean="0">
                                <a:latin typeface="Cambria Math"/>
                              </a:rPr>
                              <m:t>=</m:t>
                            </m:r>
                            <m:r>
                              <a:rPr lang="en-US" sz="1200" i="1">
                                <a:latin typeface="Cambria Math"/>
                              </a:rPr>
                              <m:t>𝑍</m:t>
                            </m:r>
                          </m:e>
                          <m:sub>
                            <m:r>
                              <a:rPr lang="en-US" sz="1200" b="0" i="1" smtClean="0">
                                <a:latin typeface="Cambria Math"/>
                              </a:rPr>
                              <m:t>𝑝</m:t>
                            </m:r>
                          </m:sub>
                        </m:sSub>
                        <m:r>
                          <a:rPr lang="en-US" sz="1200" i="1" smtClean="0">
                            <a:latin typeface="Cambria Math"/>
                            <a:ea typeface="Cambria Math"/>
                          </a:rPr>
                          <m:t>∥</m:t>
                        </m:r>
                        <m:f>
                          <m:fPr>
                            <m:ctrlPr>
                              <a:rPr lang="en-US" sz="1200" i="1" smtClean="0">
                                <a:latin typeface="Cambria Math"/>
                                <a:ea typeface="Cambria Math"/>
                              </a:rPr>
                            </m:ctrlPr>
                          </m:fPr>
                          <m:num>
                            <m:sSub>
                              <m:sSubPr>
                                <m:ctrlPr>
                                  <a:rPr lang="en-US" sz="1200" i="1" smtClean="0">
                                    <a:latin typeface="Cambria Math"/>
                                    <a:ea typeface="Cambria Math"/>
                                  </a:rPr>
                                </m:ctrlPr>
                              </m:sSubPr>
                              <m:e>
                                <m:r>
                                  <a:rPr lang="en-US" sz="1200" b="0" i="1" smtClean="0">
                                    <a:latin typeface="Cambria Math"/>
                                    <a:ea typeface="Cambria Math"/>
                                  </a:rPr>
                                  <m:t>𝑍</m:t>
                                </m:r>
                              </m:e>
                              <m:sub>
                                <m:r>
                                  <a:rPr lang="en-US" sz="1200" b="0" i="1" smtClean="0">
                                    <a:latin typeface="Cambria Math"/>
                                    <a:ea typeface="Cambria Math"/>
                                  </a:rPr>
                                  <m:t>𝑎</m:t>
                                </m:r>
                              </m:sub>
                            </m:sSub>
                          </m:num>
                          <m:den>
                            <m:r>
                              <a:rPr lang="en-US" sz="1200" b="0" i="1" smtClean="0">
                                <a:latin typeface="Cambria Math"/>
                                <a:ea typeface="Cambria Math"/>
                              </a:rPr>
                              <m:t>2</m:t>
                            </m:r>
                          </m:den>
                        </m:f>
                      </m:oMath>
                    </m:oMathPara>
                  </a14:m>
                  <a:endParaRPr lang="en-US" sz="1200" dirty="0"/>
                </a:p>
              </p:txBody>
            </p:sp>
          </mc:Choice>
          <mc:Fallback xmlns="">
            <p:sp>
              <p:nvSpPr>
                <p:cNvPr id="203" name="Rectangle 202"/>
                <p:cNvSpPr>
                  <a:spLocks noRot="1" noChangeAspect="1" noMove="1" noResize="1" noEditPoints="1" noAdjustHandles="1" noChangeArrowheads="1" noChangeShapeType="1" noTextEdit="1"/>
                </p:cNvSpPr>
                <p:nvPr/>
              </p:nvSpPr>
              <p:spPr>
                <a:xfrm>
                  <a:off x="5482820" y="5404417"/>
                  <a:ext cx="1217193" cy="436851"/>
                </a:xfrm>
                <a:prstGeom prst="rect">
                  <a:avLst/>
                </a:prstGeom>
                <a:blipFill rotWithShape="1">
                  <a:blip r:embed="rId26"/>
                  <a:stretch>
                    <a:fillRect/>
                  </a:stretch>
                </a:blipFill>
              </p:spPr>
              <p:txBody>
                <a:bodyPr/>
                <a:lstStyle/>
                <a:p>
                  <a:r>
                    <a:rPr lang="en-US">
                      <a:noFill/>
                    </a:rPr>
                    <a:t> </a:t>
                  </a:r>
                </a:p>
              </p:txBody>
            </p:sp>
          </mc:Fallback>
        </mc:AlternateContent>
      </p:grpSp>
      <p:pic>
        <p:nvPicPr>
          <p:cNvPr id="136" name="Picture 5"/>
          <p:cNvPicPr>
            <a:picLocks noChangeAspect="1" noChangeArrowheads="1"/>
          </p:cNvPicPr>
          <p:nvPr/>
        </p:nvPicPr>
        <p:blipFill rotWithShape="1">
          <a:blip r:embed="rId27">
            <a:extLst>
              <a:ext uri="{28A0092B-C50C-407E-A947-70E740481C1C}">
                <a14:useLocalDpi xmlns:a14="http://schemas.microsoft.com/office/drawing/2010/main" val="0"/>
              </a:ext>
            </a:extLst>
          </a:blip>
          <a:srcRect l="34485" t="18940" r="29550" b="8067"/>
          <a:stretch/>
        </p:blipFill>
        <p:spPr bwMode="auto">
          <a:xfrm rot="17011835" flipV="1">
            <a:off x="795778" y="3961155"/>
            <a:ext cx="1677026" cy="1679100"/>
          </a:xfrm>
          <a:prstGeom prst="ellipse">
            <a:avLst/>
          </a:prstGeom>
          <a:ln w="6350">
            <a:solidFill>
              <a:schemeClr val="tx2">
                <a:lumMod val="75000"/>
              </a:schemeClr>
            </a:solidFill>
            <a:miter lim="800000"/>
            <a:headEnd/>
            <a:tailEnd/>
          </a:ln>
          <a:effectLst>
            <a:outerShdw blurRad="165100" dist="38100" dir="2700000" algn="ctr" rotWithShape="0">
              <a:srgbClr val="000000">
                <a:alpha val="65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grpSp>
        <p:nvGrpSpPr>
          <p:cNvPr id="214" name="Group 213"/>
          <p:cNvGrpSpPr/>
          <p:nvPr/>
        </p:nvGrpSpPr>
        <p:grpSpPr>
          <a:xfrm>
            <a:off x="3076096" y="4086770"/>
            <a:ext cx="1297101" cy="1610482"/>
            <a:chOff x="2987186" y="1947133"/>
            <a:chExt cx="1297101" cy="1610482"/>
          </a:xfrm>
        </p:grpSpPr>
        <p:grpSp>
          <p:nvGrpSpPr>
            <p:cNvPr id="215" name="Group 214"/>
            <p:cNvGrpSpPr/>
            <p:nvPr/>
          </p:nvGrpSpPr>
          <p:grpSpPr>
            <a:xfrm>
              <a:off x="3163414" y="2190309"/>
              <a:ext cx="1120873" cy="1131498"/>
              <a:chOff x="3091024" y="2190309"/>
              <a:chExt cx="1120873" cy="1131498"/>
            </a:xfrm>
          </p:grpSpPr>
          <p:grpSp>
            <p:nvGrpSpPr>
              <p:cNvPr id="220" name="Group 219"/>
              <p:cNvGrpSpPr/>
              <p:nvPr/>
            </p:nvGrpSpPr>
            <p:grpSpPr>
              <a:xfrm>
                <a:off x="3091024" y="2190309"/>
                <a:ext cx="527255" cy="1131498"/>
                <a:chOff x="3091024" y="2190309"/>
                <a:chExt cx="527255" cy="1131498"/>
              </a:xfrm>
            </p:grpSpPr>
            <p:grpSp>
              <p:nvGrpSpPr>
                <p:cNvPr id="224" name="Group 223"/>
                <p:cNvGrpSpPr/>
                <p:nvPr/>
              </p:nvGrpSpPr>
              <p:grpSpPr>
                <a:xfrm>
                  <a:off x="3091024" y="2191886"/>
                  <a:ext cx="489600" cy="1128873"/>
                  <a:chOff x="763263" y="2191886"/>
                  <a:chExt cx="666541" cy="1128873"/>
                </a:xfrm>
              </p:grpSpPr>
              <p:cxnSp>
                <p:nvCxnSpPr>
                  <p:cNvPr id="233" name="Straight Connector 232"/>
                  <p:cNvCxnSpPr/>
                  <p:nvPr/>
                </p:nvCxnSpPr>
                <p:spPr>
                  <a:xfrm flipV="1">
                    <a:off x="763263" y="2191886"/>
                    <a:ext cx="666541"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flipV="1">
                    <a:off x="763263" y="3320758"/>
                    <a:ext cx="666541"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5" name="Group 234"/>
                  <p:cNvGrpSpPr/>
                  <p:nvPr/>
                </p:nvGrpSpPr>
                <p:grpSpPr>
                  <a:xfrm>
                    <a:off x="763263" y="2876251"/>
                    <a:ext cx="656236" cy="144000"/>
                    <a:chOff x="763263" y="3423205"/>
                    <a:chExt cx="656236" cy="230610"/>
                  </a:xfrm>
                </p:grpSpPr>
                <p:cxnSp>
                  <p:nvCxnSpPr>
                    <p:cNvPr id="240" name="Straight Connector 239"/>
                    <p:cNvCxnSpPr/>
                    <p:nvPr/>
                  </p:nvCxnSpPr>
                  <p:spPr>
                    <a:xfrm flipV="1">
                      <a:off x="763263" y="3433960"/>
                      <a:ext cx="333270"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a:off x="1086228" y="3643511"/>
                      <a:ext cx="33327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1096533" y="3423205"/>
                      <a:ext cx="0" cy="2306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6" name="Group 235"/>
                  <p:cNvGrpSpPr/>
                  <p:nvPr/>
                </p:nvGrpSpPr>
                <p:grpSpPr>
                  <a:xfrm flipV="1">
                    <a:off x="763263" y="2582604"/>
                    <a:ext cx="656236" cy="144000"/>
                    <a:chOff x="763263" y="3423205"/>
                    <a:chExt cx="656236" cy="230610"/>
                  </a:xfrm>
                </p:grpSpPr>
                <p:cxnSp>
                  <p:nvCxnSpPr>
                    <p:cNvPr id="237" name="Straight Connector 236"/>
                    <p:cNvCxnSpPr/>
                    <p:nvPr/>
                  </p:nvCxnSpPr>
                  <p:spPr>
                    <a:xfrm flipV="1">
                      <a:off x="763263" y="3433960"/>
                      <a:ext cx="333270"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a:off x="1086228" y="3643511"/>
                      <a:ext cx="33327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a:off x="1096533" y="3423205"/>
                      <a:ext cx="0" cy="23061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25" name="Group 224"/>
                <p:cNvGrpSpPr/>
                <p:nvPr/>
              </p:nvGrpSpPr>
              <p:grpSpPr>
                <a:xfrm>
                  <a:off x="3532269" y="2190309"/>
                  <a:ext cx="86010" cy="1131498"/>
                  <a:chOff x="3532269" y="2190309"/>
                  <a:chExt cx="86010" cy="1131498"/>
                </a:xfrm>
              </p:grpSpPr>
              <p:sp>
                <p:nvSpPr>
                  <p:cNvPr id="226" name="Rectangle 225"/>
                  <p:cNvSpPr/>
                  <p:nvPr/>
                </p:nvSpPr>
                <p:spPr>
                  <a:xfrm>
                    <a:off x="3532269" y="2265186"/>
                    <a:ext cx="85891" cy="225062"/>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27" name="Straight Connector 226"/>
                  <p:cNvCxnSpPr>
                    <a:stCxn id="226" idx="0"/>
                  </p:cNvCxnSpPr>
                  <p:nvPr/>
                </p:nvCxnSpPr>
                <p:spPr>
                  <a:xfrm flipV="1">
                    <a:off x="3575215" y="2190309"/>
                    <a:ext cx="0" cy="748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a:stCxn id="229" idx="0"/>
                    <a:endCxn id="226" idx="2"/>
                  </p:cNvCxnSpPr>
                  <p:nvPr/>
                </p:nvCxnSpPr>
                <p:spPr>
                  <a:xfrm flipH="1" flipV="1">
                    <a:off x="3575215" y="2490248"/>
                    <a:ext cx="103" cy="1982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9" name="Rectangle 228"/>
                  <p:cNvSpPr/>
                  <p:nvPr/>
                </p:nvSpPr>
                <p:spPr>
                  <a:xfrm>
                    <a:off x="3532372" y="2688509"/>
                    <a:ext cx="85891" cy="225062"/>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0" name="Rectangle 229"/>
                  <p:cNvSpPr/>
                  <p:nvPr/>
                </p:nvSpPr>
                <p:spPr>
                  <a:xfrm>
                    <a:off x="3532388" y="3057580"/>
                    <a:ext cx="85891" cy="225062"/>
                  </a:xfrm>
                  <a:prstGeom prst="rect">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1" name="Straight Connector 230"/>
                  <p:cNvCxnSpPr>
                    <a:stCxn id="230" idx="0"/>
                    <a:endCxn id="229" idx="2"/>
                  </p:cNvCxnSpPr>
                  <p:nvPr/>
                </p:nvCxnSpPr>
                <p:spPr>
                  <a:xfrm flipH="1" flipV="1">
                    <a:off x="3575318" y="2913571"/>
                    <a:ext cx="16" cy="14400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a:endCxn id="230" idx="2"/>
                  </p:cNvCxnSpPr>
                  <p:nvPr/>
                </p:nvCxnSpPr>
                <p:spPr>
                  <a:xfrm flipV="1">
                    <a:off x="3575334" y="3282642"/>
                    <a:ext cx="0" cy="391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mc:Choice xmlns:a14="http://schemas.microsoft.com/office/drawing/2010/main" Requires="a14">
              <p:sp>
                <p:nvSpPr>
                  <p:cNvPr id="221" name="Rectangle 220"/>
                  <p:cNvSpPr/>
                  <p:nvPr/>
                </p:nvSpPr>
                <p:spPr>
                  <a:xfrm>
                    <a:off x="3599229" y="2237697"/>
                    <a:ext cx="527709"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50 </m:t>
                          </m:r>
                          <m:r>
                            <m:rPr>
                              <m:sty m:val="p"/>
                            </m:rPr>
                            <a:rPr lang="el-GR" sz="1200" b="0" i="1" smtClean="0">
                              <a:latin typeface="Cambria Math"/>
                              <a:ea typeface="Cambria Math"/>
                            </a:rPr>
                            <m:t>Ω</m:t>
                          </m:r>
                        </m:oMath>
                      </m:oMathPara>
                    </a14:m>
                    <a:endParaRPr lang="en-US" sz="1200" dirty="0"/>
                  </a:p>
                </p:txBody>
              </p:sp>
            </mc:Choice>
            <mc:Fallback>
              <p:sp>
                <p:nvSpPr>
                  <p:cNvPr id="221" name="Rectangle 220"/>
                  <p:cNvSpPr>
                    <a:spLocks noRot="1" noChangeAspect="1" noMove="1" noResize="1" noEditPoints="1" noAdjustHandles="1" noChangeArrowheads="1" noChangeShapeType="1" noTextEdit="1"/>
                  </p:cNvSpPr>
                  <p:nvPr/>
                </p:nvSpPr>
                <p:spPr>
                  <a:xfrm>
                    <a:off x="3599229" y="2237697"/>
                    <a:ext cx="527709" cy="276999"/>
                  </a:xfrm>
                  <a:prstGeom prst="rect">
                    <a:avLst/>
                  </a:prstGeom>
                  <a:blipFill rotWithShape="1">
                    <a:blip r:embed="rId2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2" name="Rectangle 221"/>
                  <p:cNvSpPr/>
                  <p:nvPr/>
                </p:nvSpPr>
                <p:spPr>
                  <a:xfrm>
                    <a:off x="3599229" y="2673269"/>
                    <a:ext cx="612668"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450 </m:t>
                          </m:r>
                          <m:r>
                            <m:rPr>
                              <m:sty m:val="p"/>
                            </m:rPr>
                            <a:rPr lang="el-GR" sz="1200" b="0" i="1" smtClean="0">
                              <a:latin typeface="Cambria Math"/>
                              <a:ea typeface="Cambria Math"/>
                            </a:rPr>
                            <m:t>Ω</m:t>
                          </m:r>
                        </m:oMath>
                      </m:oMathPara>
                    </a14:m>
                    <a:endParaRPr lang="en-US" sz="1200" dirty="0"/>
                  </a:p>
                </p:txBody>
              </p:sp>
            </mc:Choice>
            <mc:Fallback>
              <p:sp>
                <p:nvSpPr>
                  <p:cNvPr id="222" name="Rectangle 221"/>
                  <p:cNvSpPr>
                    <a:spLocks noRot="1" noChangeAspect="1" noMove="1" noResize="1" noEditPoints="1" noAdjustHandles="1" noChangeArrowheads="1" noChangeShapeType="1" noTextEdit="1"/>
                  </p:cNvSpPr>
                  <p:nvPr/>
                </p:nvSpPr>
                <p:spPr>
                  <a:xfrm>
                    <a:off x="3599229" y="2673269"/>
                    <a:ext cx="612668" cy="276999"/>
                  </a:xfrm>
                  <a:prstGeom prst="rect">
                    <a:avLst/>
                  </a:prstGeom>
                  <a:blipFill rotWithShape="1">
                    <a:blip r:embed="rId2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3" name="Rectangle 222"/>
                  <p:cNvSpPr/>
                  <p:nvPr/>
                </p:nvSpPr>
                <p:spPr>
                  <a:xfrm>
                    <a:off x="3606902" y="3042340"/>
                    <a:ext cx="527709"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50 </m:t>
                          </m:r>
                          <m:r>
                            <m:rPr>
                              <m:sty m:val="p"/>
                            </m:rPr>
                            <a:rPr lang="el-GR" sz="1200" b="0" i="1" smtClean="0">
                              <a:latin typeface="Cambria Math"/>
                              <a:ea typeface="Cambria Math"/>
                            </a:rPr>
                            <m:t>Ω</m:t>
                          </m:r>
                        </m:oMath>
                      </m:oMathPara>
                    </a14:m>
                    <a:endParaRPr lang="en-US" sz="1200" dirty="0"/>
                  </a:p>
                </p:txBody>
              </p:sp>
            </mc:Choice>
            <mc:Fallback>
              <p:sp>
                <p:nvSpPr>
                  <p:cNvPr id="223" name="Rectangle 222"/>
                  <p:cNvSpPr>
                    <a:spLocks noRot="1" noChangeAspect="1" noMove="1" noResize="1" noEditPoints="1" noAdjustHandles="1" noChangeArrowheads="1" noChangeShapeType="1" noTextEdit="1"/>
                  </p:cNvSpPr>
                  <p:nvPr/>
                </p:nvSpPr>
                <p:spPr>
                  <a:xfrm>
                    <a:off x="3606902" y="3042340"/>
                    <a:ext cx="527709" cy="276999"/>
                  </a:xfrm>
                  <a:prstGeom prst="rect">
                    <a:avLst/>
                  </a:prstGeom>
                  <a:blipFill rotWithShape="1">
                    <a:blip r:embed="rId30"/>
                    <a:stretch>
                      <a:fillRect/>
                    </a:stretch>
                  </a:blipFill>
                </p:spPr>
                <p:txBody>
                  <a:bodyPr/>
                  <a:lstStyle/>
                  <a:p>
                    <a:r>
                      <a:rPr lang="en-US">
                        <a:noFill/>
                      </a:rPr>
                      <a:t> </a:t>
                    </a:r>
                  </a:p>
                </p:txBody>
              </p:sp>
            </mc:Fallback>
          </mc:AlternateContent>
        </p:grpSp>
        <p:sp>
          <p:nvSpPr>
            <p:cNvPr id="216" name="Rectangle 215"/>
            <p:cNvSpPr/>
            <p:nvPr/>
          </p:nvSpPr>
          <p:spPr>
            <a:xfrm>
              <a:off x="2987186" y="2476160"/>
              <a:ext cx="274434" cy="276999"/>
            </a:xfrm>
            <a:prstGeom prst="rect">
              <a:avLst/>
            </a:prstGeom>
          </p:spPr>
          <p:txBody>
            <a:bodyPr wrap="none">
              <a:spAutoFit/>
            </a:bodyPr>
            <a:lstStyle/>
            <a:p>
              <a:r>
                <a:rPr lang="en-US" sz="1200" dirty="0" smtClean="0"/>
                <a:t>A</a:t>
              </a:r>
              <a:endParaRPr lang="en-US" sz="1200" dirty="0"/>
            </a:p>
          </p:txBody>
        </p:sp>
        <p:sp>
          <p:nvSpPr>
            <p:cNvPr id="217" name="Rectangle 216"/>
            <p:cNvSpPr/>
            <p:nvPr/>
          </p:nvSpPr>
          <p:spPr>
            <a:xfrm>
              <a:off x="2993598" y="2836200"/>
              <a:ext cx="268022" cy="276999"/>
            </a:xfrm>
            <a:prstGeom prst="rect">
              <a:avLst/>
            </a:prstGeom>
          </p:spPr>
          <p:txBody>
            <a:bodyPr wrap="none">
              <a:spAutoFit/>
            </a:bodyPr>
            <a:lstStyle/>
            <a:p>
              <a:r>
                <a:rPr lang="en-US" sz="1200" dirty="0"/>
                <a:t>B</a:t>
              </a:r>
            </a:p>
          </p:txBody>
        </p:sp>
        <p:sp>
          <p:nvSpPr>
            <p:cNvPr id="218" name="Rectangle 217"/>
            <p:cNvSpPr/>
            <p:nvPr/>
          </p:nvSpPr>
          <p:spPr>
            <a:xfrm>
              <a:off x="3001232" y="1947133"/>
              <a:ext cx="476412" cy="276999"/>
            </a:xfrm>
            <a:prstGeom prst="rect">
              <a:avLst/>
            </a:prstGeom>
          </p:spPr>
          <p:txBody>
            <a:bodyPr wrap="none">
              <a:spAutoFit/>
            </a:bodyPr>
            <a:lstStyle/>
            <a:p>
              <a:r>
                <a:rPr lang="en-US" sz="1200" dirty="0" smtClean="0"/>
                <a:t>GND</a:t>
              </a:r>
              <a:endParaRPr lang="en-US" sz="1200" dirty="0"/>
            </a:p>
          </p:txBody>
        </p:sp>
        <p:sp>
          <p:nvSpPr>
            <p:cNvPr id="219" name="Rectangle 218"/>
            <p:cNvSpPr/>
            <p:nvPr/>
          </p:nvSpPr>
          <p:spPr>
            <a:xfrm>
              <a:off x="3009592" y="3280616"/>
              <a:ext cx="476412" cy="276999"/>
            </a:xfrm>
            <a:prstGeom prst="rect">
              <a:avLst/>
            </a:prstGeom>
          </p:spPr>
          <p:txBody>
            <a:bodyPr wrap="none">
              <a:spAutoFit/>
            </a:bodyPr>
            <a:lstStyle/>
            <a:p>
              <a:r>
                <a:rPr lang="en-US" sz="1200" dirty="0" smtClean="0"/>
                <a:t>GND</a:t>
              </a:r>
              <a:endParaRPr lang="en-US" sz="1200" dirty="0"/>
            </a:p>
          </p:txBody>
        </p:sp>
      </p:grpSp>
      <mc:AlternateContent xmlns:mc="http://schemas.openxmlformats.org/markup-compatibility/2006">
        <mc:Choice xmlns:a14="http://schemas.microsoft.com/office/drawing/2010/main" Requires="a14">
          <p:sp>
            <p:nvSpPr>
              <p:cNvPr id="243" name="TextBox 242"/>
              <p:cNvSpPr txBox="1"/>
              <p:nvPr/>
            </p:nvSpPr>
            <p:spPr>
              <a:xfrm>
                <a:off x="135801" y="6006521"/>
                <a:ext cx="4203733" cy="475964"/>
              </a:xfrm>
              <a:prstGeom prst="rect">
                <a:avLst/>
              </a:prstGeom>
              <a:noFill/>
            </p:spPr>
            <p:txBody>
              <a:bodyPr wrap="square" rtlCol="0">
                <a:spAutoFit/>
              </a:bodyPr>
              <a:lstStyle/>
              <a:p>
                <a:pPr indent="177800" algn="ctr">
                  <a:spcAft>
                    <a:spcPts val="800"/>
                  </a:spcAft>
                </a:pPr>
                <a:r>
                  <a:rPr lang="en-US" sz="1200" dirty="0" smtClean="0"/>
                  <a:t>Termination and impedance components </a:t>
                </a:r>
                <a14:m>
                  <m:oMath xmlns:m="http://schemas.openxmlformats.org/officeDocument/2006/math">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𝑎</m:t>
                        </m:r>
                      </m:sub>
                    </m:sSub>
                    <m:r>
                      <a:rPr lang="en-US" sz="1200" b="0" i="1" smtClean="0">
                        <a:latin typeface="Cambria Math"/>
                      </a:rPr>
                      <m:t>=450</m:t>
                    </m:r>
                    <m:r>
                      <a:rPr lang="en-US" sz="1200" b="0" i="1" smtClean="0">
                        <a:latin typeface="Cambria Math"/>
                      </a:rPr>
                      <m:t> </m:t>
                    </m:r>
                    <m:r>
                      <m:rPr>
                        <m:sty m:val="p"/>
                      </m:rPr>
                      <a:rPr lang="el-GR" sz="1200" b="0" i="1" smtClean="0">
                        <a:latin typeface="Cambria Math"/>
                        <a:ea typeface="Cambria Math"/>
                      </a:rPr>
                      <m:t>Ω</m:t>
                    </m:r>
                  </m:oMath>
                </a14:m>
                <a:r>
                  <a:rPr lang="en-US" sz="1200" dirty="0" smtClean="0"/>
                  <a:t>, </a:t>
                </a:r>
                <a14:m>
                  <m:oMath xmlns:m="http://schemas.openxmlformats.org/officeDocument/2006/math">
                    <m:sSub>
                      <m:sSubPr>
                        <m:ctrlPr>
                          <a:rPr lang="en-US" sz="1200" i="1">
                            <a:latin typeface="Cambria Math"/>
                          </a:rPr>
                        </m:ctrlPr>
                      </m:sSubPr>
                      <m:e>
                        <m:r>
                          <a:rPr lang="en-US" sz="1200" i="1">
                            <a:latin typeface="Cambria Math"/>
                          </a:rPr>
                          <m:t>𝑍</m:t>
                        </m:r>
                      </m:e>
                      <m:sub>
                        <m:r>
                          <a:rPr lang="en-US" sz="1200" b="0" i="1" smtClean="0">
                            <a:latin typeface="Cambria Math"/>
                          </a:rPr>
                          <m:t>𝑝</m:t>
                        </m:r>
                      </m:sub>
                    </m:sSub>
                    <m:r>
                      <a:rPr lang="en-US" sz="1200" i="1">
                        <a:latin typeface="Cambria Math"/>
                      </a:rPr>
                      <m:t>=50</m:t>
                    </m:r>
                    <m:r>
                      <a:rPr lang="en-US" sz="1200" b="0" i="1" smtClean="0">
                        <a:latin typeface="Cambria Math"/>
                      </a:rPr>
                      <m:t> </m:t>
                    </m:r>
                    <m:r>
                      <m:rPr>
                        <m:sty m:val="p"/>
                      </m:rPr>
                      <a:rPr lang="el-GR" sz="1200" i="1">
                        <a:latin typeface="Cambria Math"/>
                        <a:ea typeface="Cambria Math"/>
                      </a:rPr>
                      <m:t>Ω</m:t>
                    </m:r>
                  </m:oMath>
                </a14:m>
                <a:r>
                  <a:rPr lang="en-US" sz="1200" dirty="0" smtClean="0"/>
                  <a:t>, </a:t>
                </a:r>
                <a14:m>
                  <m:oMath xmlns:m="http://schemas.openxmlformats.org/officeDocument/2006/math">
                    <m:sSub>
                      <m:sSubPr>
                        <m:ctrlPr>
                          <a:rPr lang="en-US" sz="1200" i="1">
                            <a:latin typeface="Cambria Math"/>
                          </a:rPr>
                        </m:ctrlPr>
                      </m:sSubPr>
                      <m:e>
                        <m:r>
                          <a:rPr lang="en-US" sz="1200" i="1">
                            <a:latin typeface="Cambria Math"/>
                          </a:rPr>
                          <m:t>𝑍</m:t>
                        </m:r>
                      </m:e>
                      <m:sub>
                        <m:r>
                          <a:rPr lang="en-US" sz="1200" b="0" i="1" smtClean="0">
                            <a:latin typeface="Cambria Math"/>
                          </a:rPr>
                          <m:t>𝑒𝑣</m:t>
                        </m:r>
                      </m:sub>
                    </m:sSub>
                    <m:r>
                      <a:rPr lang="en-US" sz="1200" i="1">
                        <a:latin typeface="Cambria Math"/>
                      </a:rPr>
                      <m:t>=50</m:t>
                    </m:r>
                    <m:r>
                      <a:rPr lang="en-US" sz="1200" b="0" i="1" smtClean="0">
                        <a:latin typeface="Cambria Math"/>
                      </a:rPr>
                      <m:t> </m:t>
                    </m:r>
                    <m:r>
                      <m:rPr>
                        <m:sty m:val="p"/>
                      </m:rPr>
                      <a:rPr lang="el-GR" sz="1200" i="1">
                        <a:latin typeface="Cambria Math"/>
                        <a:ea typeface="Cambria Math"/>
                      </a:rPr>
                      <m:t>Ω</m:t>
                    </m:r>
                  </m:oMath>
                </a14:m>
                <a:r>
                  <a:rPr lang="en-US" sz="1200" dirty="0" smtClean="0"/>
                  <a:t> </a:t>
                </a:r>
                <a:r>
                  <a:rPr lang="en-US" sz="1200" dirty="0" smtClean="0"/>
                  <a:t> and </a:t>
                </a:r>
                <a14:m>
                  <m:oMath xmlns:m="http://schemas.openxmlformats.org/officeDocument/2006/math">
                    <m:sSub>
                      <m:sSubPr>
                        <m:ctrlPr>
                          <a:rPr lang="en-US" sz="1200" i="1">
                            <a:latin typeface="Cambria Math"/>
                          </a:rPr>
                        </m:ctrlPr>
                      </m:sSubPr>
                      <m:e>
                        <m:r>
                          <a:rPr lang="en-US" sz="1200" i="1">
                            <a:latin typeface="Cambria Math"/>
                          </a:rPr>
                          <m:t>𝑍</m:t>
                        </m:r>
                      </m:e>
                      <m:sub>
                        <m:r>
                          <a:rPr lang="en-US" sz="1200" b="0" i="1" smtClean="0">
                            <a:latin typeface="Cambria Math"/>
                          </a:rPr>
                          <m:t>𝑜𝑑𝑑</m:t>
                        </m:r>
                      </m:sub>
                    </m:sSub>
                    <m:r>
                      <a:rPr lang="en-US" sz="1200" i="1">
                        <a:latin typeface="Cambria Math"/>
                      </a:rPr>
                      <m:t>=40</m:t>
                    </m:r>
                    <m:r>
                      <a:rPr lang="en-US" sz="1200" b="0" i="1" smtClean="0">
                        <a:latin typeface="Cambria Math"/>
                      </a:rPr>
                      <m:t>.9</m:t>
                    </m:r>
                    <m:r>
                      <a:rPr lang="en-US" sz="1200" b="0" i="1" smtClean="0">
                        <a:latin typeface="Cambria Math"/>
                      </a:rPr>
                      <m:t> </m:t>
                    </m:r>
                    <m:r>
                      <m:rPr>
                        <m:sty m:val="p"/>
                      </m:rPr>
                      <a:rPr lang="el-GR" sz="1200" i="1">
                        <a:latin typeface="Cambria Math"/>
                        <a:ea typeface="Cambria Math"/>
                      </a:rPr>
                      <m:t>Ω</m:t>
                    </m:r>
                  </m:oMath>
                </a14:m>
                <a:r>
                  <a:rPr lang="en-US" sz="1200" baseline="30000" dirty="0" smtClean="0"/>
                  <a:t> </a:t>
                </a:r>
                <a:r>
                  <a:rPr lang="en-US" sz="1200" baseline="30000" dirty="0" smtClean="0"/>
                  <a:t>[14]</a:t>
                </a:r>
                <a:endParaRPr lang="en-US" sz="1200" baseline="30000" dirty="0"/>
              </a:p>
            </p:txBody>
          </p:sp>
        </mc:Choice>
        <mc:Fallback>
          <p:sp>
            <p:nvSpPr>
              <p:cNvPr id="243" name="TextBox 242"/>
              <p:cNvSpPr txBox="1">
                <a:spLocks noRot="1" noChangeAspect="1" noMove="1" noResize="1" noEditPoints="1" noAdjustHandles="1" noChangeArrowheads="1" noChangeShapeType="1" noTextEdit="1"/>
              </p:cNvSpPr>
              <p:nvPr/>
            </p:nvSpPr>
            <p:spPr>
              <a:xfrm>
                <a:off x="135801" y="6006521"/>
                <a:ext cx="4203733" cy="475964"/>
              </a:xfrm>
              <a:prstGeom prst="rect">
                <a:avLst/>
              </a:prstGeom>
              <a:blipFill rotWithShape="1">
                <a:blip r:embed="rId31"/>
                <a:stretch>
                  <a:fillRect b="-7692"/>
                </a:stretch>
              </a:blipFill>
            </p:spPr>
            <p:txBody>
              <a:bodyPr/>
              <a:lstStyle/>
              <a:p>
                <a:r>
                  <a:rPr lang="en-US">
                    <a:noFill/>
                  </a:rPr>
                  <a:t> </a:t>
                </a:r>
              </a:p>
            </p:txBody>
          </p:sp>
        </mc:Fallback>
      </mc:AlternateContent>
      <p:grpSp>
        <p:nvGrpSpPr>
          <p:cNvPr id="145" name="Group 144"/>
          <p:cNvGrpSpPr/>
          <p:nvPr/>
        </p:nvGrpSpPr>
        <p:grpSpPr>
          <a:xfrm>
            <a:off x="8100392" y="2156492"/>
            <a:ext cx="624340" cy="1056484"/>
            <a:chOff x="8232136" y="4892796"/>
            <a:chExt cx="624340" cy="1056484"/>
          </a:xfrm>
        </p:grpSpPr>
        <mc:AlternateContent xmlns:mc="http://schemas.openxmlformats.org/markup-compatibility/2006" xmlns:a14="http://schemas.microsoft.com/office/drawing/2010/main">
          <mc:Choice Requires="a14">
            <p:sp>
              <p:nvSpPr>
                <p:cNvPr id="246" name="Rectangle 245"/>
                <p:cNvSpPr/>
                <p:nvPr/>
              </p:nvSpPr>
              <p:spPr>
                <a:xfrm>
                  <a:off x="8299785" y="5049180"/>
                  <a:ext cx="556691"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en-US" sz="1200" i="1" smtClean="0">
                                <a:latin typeface="Cambria Math"/>
                              </a:rPr>
                            </m:ctrlPr>
                          </m:fPr>
                          <m:num>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𝑎</m:t>
                                </m:r>
                              </m:sub>
                            </m:sSub>
                          </m:num>
                          <m:den>
                            <m:r>
                              <a:rPr lang="en-US" sz="1200" b="0" i="1" smtClean="0">
                                <a:latin typeface="Cambria Math"/>
                              </a:rPr>
                              <m:t>2</m:t>
                            </m:r>
                          </m:den>
                        </m:f>
                      </m:oMath>
                    </m:oMathPara>
                  </a14:m>
                  <a:endParaRPr lang="en-US" sz="1200" dirty="0"/>
                </a:p>
              </p:txBody>
            </p:sp>
          </mc:Choice>
          <mc:Fallback xmlns="">
            <p:sp>
              <p:nvSpPr>
                <p:cNvPr id="246" name="Rectangle 245"/>
                <p:cNvSpPr>
                  <a:spLocks noRot="1" noChangeAspect="1" noMove="1" noResize="1" noEditPoints="1" noAdjustHandles="1" noChangeArrowheads="1" noChangeShapeType="1" noTextEdit="1"/>
                </p:cNvSpPr>
                <p:nvPr/>
              </p:nvSpPr>
              <p:spPr>
                <a:xfrm>
                  <a:off x="8299785" y="5049180"/>
                  <a:ext cx="556691" cy="276999"/>
                </a:xfrm>
                <a:prstGeom prst="rect">
                  <a:avLst/>
                </a:prstGeom>
                <a:blipFill rotWithShape="1">
                  <a:blip r:embed="rId32"/>
                  <a:stretch>
                    <a:fillRect t="-93478" r="-54945" b="-143478"/>
                  </a:stretch>
                </a:blipFill>
              </p:spPr>
              <p:txBody>
                <a:bodyPr/>
                <a:lstStyle/>
                <a:p>
                  <a:r>
                    <a:rPr lang="en-US">
                      <a:noFill/>
                    </a:rPr>
                    <a:t> </a:t>
                  </a:r>
                </a:p>
              </p:txBody>
            </p:sp>
          </mc:Fallback>
        </mc:AlternateContent>
        <p:grpSp>
          <p:nvGrpSpPr>
            <p:cNvPr id="144" name="Group 143"/>
            <p:cNvGrpSpPr/>
            <p:nvPr/>
          </p:nvGrpSpPr>
          <p:grpSpPr>
            <a:xfrm>
              <a:off x="8232136" y="4892796"/>
              <a:ext cx="196195" cy="1056484"/>
              <a:chOff x="8232136" y="4892796"/>
              <a:chExt cx="196195" cy="1056484"/>
            </a:xfrm>
          </p:grpSpPr>
          <p:grpSp>
            <p:nvGrpSpPr>
              <p:cNvPr id="140" name="Group 139"/>
              <p:cNvGrpSpPr/>
              <p:nvPr/>
            </p:nvGrpSpPr>
            <p:grpSpPr>
              <a:xfrm>
                <a:off x="8232136" y="4892796"/>
                <a:ext cx="85907" cy="1056484"/>
                <a:chOff x="8232136" y="4892796"/>
                <a:chExt cx="85907" cy="1056484"/>
              </a:xfrm>
            </p:grpSpPr>
            <p:grpSp>
              <p:nvGrpSpPr>
                <p:cNvPr id="250" name="Group 249"/>
                <p:cNvGrpSpPr/>
                <p:nvPr/>
              </p:nvGrpSpPr>
              <p:grpSpPr>
                <a:xfrm>
                  <a:off x="8232136" y="4892796"/>
                  <a:ext cx="85891" cy="656030"/>
                  <a:chOff x="7400061" y="2277540"/>
                  <a:chExt cx="85891" cy="656030"/>
                </a:xfrm>
              </p:grpSpPr>
              <p:cxnSp>
                <p:nvCxnSpPr>
                  <p:cNvPr id="251" name="Straight Connector 250"/>
                  <p:cNvCxnSpPr>
                    <a:stCxn id="252" idx="0"/>
                  </p:cNvCxnSpPr>
                  <p:nvPr/>
                </p:nvCxnSpPr>
                <p:spPr>
                  <a:xfrm flipV="1">
                    <a:off x="7443007" y="2277540"/>
                    <a:ext cx="32" cy="191555"/>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52" name="Rectangle 251"/>
                  <p:cNvSpPr/>
                  <p:nvPr/>
                </p:nvSpPr>
                <p:spPr>
                  <a:xfrm>
                    <a:off x="7400061" y="2469095"/>
                    <a:ext cx="85891" cy="225062"/>
                  </a:xfrm>
                  <a:prstGeom prst="rect">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3" name="Straight Connector 252"/>
                  <p:cNvCxnSpPr>
                    <a:endCxn id="252" idx="2"/>
                  </p:cNvCxnSpPr>
                  <p:nvPr/>
                </p:nvCxnSpPr>
                <p:spPr>
                  <a:xfrm flipH="1" flipV="1">
                    <a:off x="7443007" y="2694157"/>
                    <a:ext cx="16" cy="239413"/>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p:nvGrpSpPr>
              <p:grpSpPr>
                <a:xfrm>
                  <a:off x="8232152" y="5549026"/>
                  <a:ext cx="85891" cy="400254"/>
                  <a:chOff x="7400061" y="2469095"/>
                  <a:chExt cx="85891" cy="400254"/>
                </a:xfrm>
              </p:grpSpPr>
              <p:sp>
                <p:nvSpPr>
                  <p:cNvPr id="256" name="Rectangle 255"/>
                  <p:cNvSpPr/>
                  <p:nvPr/>
                </p:nvSpPr>
                <p:spPr>
                  <a:xfrm>
                    <a:off x="7400061" y="2469095"/>
                    <a:ext cx="85891" cy="225062"/>
                  </a:xfrm>
                  <a:prstGeom prst="rect">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7" name="Straight Connector 256"/>
                  <p:cNvCxnSpPr>
                    <a:endCxn id="256" idx="2"/>
                  </p:cNvCxnSpPr>
                  <p:nvPr/>
                </p:nvCxnSpPr>
                <p:spPr>
                  <a:xfrm flipV="1">
                    <a:off x="7442990" y="2694157"/>
                    <a:ext cx="17" cy="175192"/>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cxnSp>
            <p:nvCxnSpPr>
              <p:cNvPr id="142" name="Straight Connector 141"/>
              <p:cNvCxnSpPr/>
              <p:nvPr/>
            </p:nvCxnSpPr>
            <p:spPr>
              <a:xfrm>
                <a:off x="8275081" y="5422279"/>
                <a:ext cx="149347"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a:off x="8428331" y="5351442"/>
                <a:ext cx="0" cy="145560"/>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67" name="Rectangle 266"/>
                <p:cNvSpPr/>
                <p:nvPr/>
              </p:nvSpPr>
              <p:spPr>
                <a:xfrm>
                  <a:off x="8299785" y="5553236"/>
                  <a:ext cx="556691"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en-US" sz="1200" i="1" smtClean="0">
                                <a:latin typeface="Cambria Math"/>
                              </a:rPr>
                            </m:ctrlPr>
                          </m:fPr>
                          <m:num>
                            <m:sSub>
                              <m:sSubPr>
                                <m:ctrlPr>
                                  <a:rPr lang="en-US" sz="1200" i="1" smtClean="0">
                                    <a:latin typeface="Cambria Math"/>
                                  </a:rPr>
                                </m:ctrlPr>
                              </m:sSubPr>
                              <m:e>
                                <m:r>
                                  <a:rPr lang="en-US" sz="1200" b="0" i="1" smtClean="0">
                                    <a:latin typeface="Cambria Math"/>
                                  </a:rPr>
                                  <m:t>𝑍</m:t>
                                </m:r>
                              </m:e>
                              <m:sub>
                                <m:r>
                                  <a:rPr lang="en-US" sz="1200" b="0" i="1" smtClean="0">
                                    <a:latin typeface="Cambria Math"/>
                                  </a:rPr>
                                  <m:t>𝑎</m:t>
                                </m:r>
                              </m:sub>
                            </m:sSub>
                          </m:num>
                          <m:den>
                            <m:r>
                              <a:rPr lang="en-US" sz="1200" b="0" i="1" smtClean="0">
                                <a:latin typeface="Cambria Math"/>
                              </a:rPr>
                              <m:t>2</m:t>
                            </m:r>
                          </m:den>
                        </m:f>
                      </m:oMath>
                    </m:oMathPara>
                  </a14:m>
                  <a:endParaRPr lang="en-US" sz="1200" dirty="0"/>
                </a:p>
              </p:txBody>
            </p:sp>
          </mc:Choice>
          <mc:Fallback xmlns="">
            <p:sp>
              <p:nvSpPr>
                <p:cNvPr id="267" name="Rectangle 266"/>
                <p:cNvSpPr>
                  <a:spLocks noRot="1" noChangeAspect="1" noMove="1" noResize="1" noEditPoints="1" noAdjustHandles="1" noChangeArrowheads="1" noChangeShapeType="1" noTextEdit="1"/>
                </p:cNvSpPr>
                <p:nvPr/>
              </p:nvSpPr>
              <p:spPr>
                <a:xfrm>
                  <a:off x="8299785" y="5553236"/>
                  <a:ext cx="556691" cy="276999"/>
                </a:xfrm>
                <a:prstGeom prst="rect">
                  <a:avLst/>
                </a:prstGeom>
                <a:blipFill rotWithShape="1">
                  <a:blip r:embed="rId32"/>
                  <a:stretch>
                    <a:fillRect t="-93478" r="-54945" b="-143478"/>
                  </a:stretch>
                </a:blipFill>
              </p:spPr>
              <p:txBody>
                <a:bodyPr/>
                <a:lstStyle/>
                <a:p>
                  <a:r>
                    <a:rPr lang="en-US">
                      <a:noFill/>
                    </a:rPr>
                    <a:t> </a:t>
                  </a:r>
                </a:p>
              </p:txBody>
            </p:sp>
          </mc:Fallback>
        </mc:AlternateContent>
      </p:grpSp>
      <p:sp>
        <p:nvSpPr>
          <p:cNvPr id="269" name="TextBox 268"/>
          <p:cNvSpPr txBox="1"/>
          <p:nvPr/>
        </p:nvSpPr>
        <p:spPr>
          <a:xfrm>
            <a:off x="1123761" y="5693722"/>
            <a:ext cx="1883811" cy="276999"/>
          </a:xfrm>
          <a:prstGeom prst="rect">
            <a:avLst/>
          </a:prstGeom>
          <a:noFill/>
        </p:spPr>
        <p:txBody>
          <a:bodyPr wrap="square" rtlCol="0">
            <a:spAutoFit/>
          </a:bodyPr>
          <a:lstStyle/>
          <a:p>
            <a:pPr algn="r">
              <a:spcAft>
                <a:spcPts val="600"/>
              </a:spcAft>
            </a:pPr>
            <a:r>
              <a:rPr lang="en-US" sz="1200" i="1" dirty="0"/>
              <a:t>Courtesy of C. Aguilar</a:t>
            </a:r>
          </a:p>
        </p:txBody>
      </p:sp>
      <p:grpSp>
        <p:nvGrpSpPr>
          <p:cNvPr id="280" name="Group 279"/>
          <p:cNvGrpSpPr/>
          <p:nvPr/>
        </p:nvGrpSpPr>
        <p:grpSpPr>
          <a:xfrm>
            <a:off x="552883" y="1725751"/>
            <a:ext cx="217107" cy="1524179"/>
            <a:chOff x="552883" y="1725751"/>
            <a:chExt cx="217107" cy="1524179"/>
          </a:xfrm>
        </p:grpSpPr>
        <p:grpSp>
          <p:nvGrpSpPr>
            <p:cNvPr id="278" name="Group 277"/>
            <p:cNvGrpSpPr/>
            <p:nvPr/>
          </p:nvGrpSpPr>
          <p:grpSpPr>
            <a:xfrm>
              <a:off x="552883" y="1725751"/>
              <a:ext cx="216937" cy="726274"/>
              <a:chOff x="552883" y="1725751"/>
              <a:chExt cx="216937" cy="726274"/>
            </a:xfrm>
          </p:grpSpPr>
          <p:sp>
            <p:nvSpPr>
              <p:cNvPr id="146" name="Flowchart: Magnetic Disk 145"/>
              <p:cNvSpPr/>
              <p:nvPr/>
            </p:nvSpPr>
            <p:spPr>
              <a:xfrm rot="10800000">
                <a:off x="552883" y="1725751"/>
                <a:ext cx="163784" cy="290564"/>
              </a:xfrm>
              <a:prstGeom prst="flowChartMagneticDisk">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6" name="Group 275"/>
              <p:cNvGrpSpPr/>
              <p:nvPr/>
            </p:nvGrpSpPr>
            <p:grpSpPr>
              <a:xfrm>
                <a:off x="633562" y="1966401"/>
                <a:ext cx="136258" cy="485624"/>
                <a:chOff x="459245" y="1908439"/>
                <a:chExt cx="161070" cy="540297"/>
              </a:xfrm>
            </p:grpSpPr>
            <p:cxnSp>
              <p:nvCxnSpPr>
                <p:cNvPr id="148" name="Straight Connector 147"/>
                <p:cNvCxnSpPr/>
                <p:nvPr/>
              </p:nvCxnSpPr>
              <p:spPr>
                <a:xfrm flipH="1">
                  <a:off x="461193" y="2448237"/>
                  <a:ext cx="1591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a:off x="459245" y="1908439"/>
                  <a:ext cx="1" cy="5402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79" name="Group 278"/>
            <p:cNvGrpSpPr/>
            <p:nvPr/>
          </p:nvGrpSpPr>
          <p:grpSpPr>
            <a:xfrm>
              <a:off x="553053" y="2608243"/>
              <a:ext cx="216937" cy="641687"/>
              <a:chOff x="553053" y="2608243"/>
              <a:chExt cx="216937" cy="641687"/>
            </a:xfrm>
          </p:grpSpPr>
          <p:sp>
            <p:nvSpPr>
              <p:cNvPr id="299" name="Flowchart: Magnetic Disk 298"/>
              <p:cNvSpPr/>
              <p:nvPr/>
            </p:nvSpPr>
            <p:spPr>
              <a:xfrm rot="10800000" flipV="1">
                <a:off x="553053" y="2958996"/>
                <a:ext cx="163784" cy="290934"/>
              </a:xfrm>
              <a:prstGeom prst="flowChartMagneticDisk">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0" name="Group 299"/>
              <p:cNvGrpSpPr/>
              <p:nvPr/>
            </p:nvGrpSpPr>
            <p:grpSpPr>
              <a:xfrm flipV="1">
                <a:off x="633732" y="2608243"/>
                <a:ext cx="136258" cy="397073"/>
                <a:chOff x="459245" y="1908439"/>
                <a:chExt cx="161070" cy="540297"/>
              </a:xfrm>
            </p:grpSpPr>
            <p:cxnSp>
              <p:nvCxnSpPr>
                <p:cNvPr id="301" name="Straight Connector 300"/>
                <p:cNvCxnSpPr/>
                <p:nvPr/>
              </p:nvCxnSpPr>
              <p:spPr>
                <a:xfrm flipH="1">
                  <a:off x="461193" y="2448237"/>
                  <a:ext cx="15912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a:off x="459245" y="1908439"/>
                  <a:ext cx="1" cy="5402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1" name="Group 30"/>
          <p:cNvGrpSpPr/>
          <p:nvPr/>
        </p:nvGrpSpPr>
        <p:grpSpPr>
          <a:xfrm>
            <a:off x="13083" y="3830580"/>
            <a:ext cx="3311239" cy="1989606"/>
            <a:chOff x="13083" y="3830580"/>
            <a:chExt cx="3311239" cy="1989606"/>
          </a:xfrm>
        </p:grpSpPr>
        <p:sp>
          <p:nvSpPr>
            <p:cNvPr id="180" name="TextBox 179"/>
            <p:cNvSpPr txBox="1"/>
            <p:nvPr/>
          </p:nvSpPr>
          <p:spPr>
            <a:xfrm>
              <a:off x="43025" y="5543187"/>
              <a:ext cx="1007175" cy="276999"/>
            </a:xfrm>
            <a:prstGeom prst="rect">
              <a:avLst/>
            </a:prstGeom>
            <a:noFill/>
          </p:spPr>
          <p:txBody>
            <a:bodyPr wrap="square" rtlCol="0">
              <a:spAutoFit/>
            </a:bodyPr>
            <a:lstStyle/>
            <a:p>
              <a:pPr algn="ctr">
                <a:spcAft>
                  <a:spcPts val="800"/>
                </a:spcAft>
              </a:pPr>
              <a:r>
                <a:rPr lang="en-US" sz="1200" dirty="0" smtClean="0"/>
                <a:t>Feedthrough</a:t>
              </a:r>
            </a:p>
          </p:txBody>
        </p:sp>
        <p:cxnSp>
          <p:nvCxnSpPr>
            <p:cNvPr id="181" name="Straight Arrow Connector 180"/>
            <p:cNvCxnSpPr/>
            <p:nvPr/>
          </p:nvCxnSpPr>
          <p:spPr>
            <a:xfrm flipV="1">
              <a:off x="1013988" y="5534134"/>
              <a:ext cx="389296" cy="1384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13083" y="3967334"/>
              <a:ext cx="1007175" cy="276999"/>
            </a:xfrm>
            <a:prstGeom prst="rect">
              <a:avLst/>
            </a:prstGeom>
            <a:noFill/>
          </p:spPr>
          <p:txBody>
            <a:bodyPr wrap="square" rtlCol="0">
              <a:spAutoFit/>
            </a:bodyPr>
            <a:lstStyle/>
            <a:p>
              <a:pPr algn="ctr">
                <a:spcAft>
                  <a:spcPts val="800"/>
                </a:spcAft>
              </a:pPr>
              <a:r>
                <a:rPr lang="en-US" sz="1200" dirty="0" smtClean="0"/>
                <a:t>Conductors</a:t>
              </a:r>
            </a:p>
          </p:txBody>
        </p:sp>
        <p:cxnSp>
          <p:nvCxnSpPr>
            <p:cNvPr id="191" name="Straight Arrow Connector 190"/>
            <p:cNvCxnSpPr/>
            <p:nvPr/>
          </p:nvCxnSpPr>
          <p:spPr>
            <a:xfrm>
              <a:off x="932428" y="4157481"/>
              <a:ext cx="461803" cy="4724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p:nvPr/>
          </p:nvCxnSpPr>
          <p:spPr>
            <a:xfrm>
              <a:off x="932428" y="4157481"/>
              <a:ext cx="461803" cy="841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4" name="TextBox 203"/>
            <p:cNvSpPr txBox="1"/>
            <p:nvPr/>
          </p:nvSpPr>
          <p:spPr>
            <a:xfrm>
              <a:off x="2317147" y="3830580"/>
              <a:ext cx="1007175" cy="276999"/>
            </a:xfrm>
            <a:prstGeom prst="rect">
              <a:avLst/>
            </a:prstGeom>
            <a:noFill/>
          </p:spPr>
          <p:txBody>
            <a:bodyPr wrap="square" rtlCol="0">
              <a:spAutoFit/>
            </a:bodyPr>
            <a:lstStyle/>
            <a:p>
              <a:pPr algn="ctr">
                <a:spcAft>
                  <a:spcPts val="800"/>
                </a:spcAft>
              </a:pPr>
              <a:r>
                <a:rPr lang="en-US" sz="1200" dirty="0" smtClean="0"/>
                <a:t>Support</a:t>
              </a:r>
            </a:p>
          </p:txBody>
        </p:sp>
        <p:cxnSp>
          <p:nvCxnSpPr>
            <p:cNvPr id="205" name="Straight Arrow Connector 204"/>
            <p:cNvCxnSpPr/>
            <p:nvPr/>
          </p:nvCxnSpPr>
          <p:spPr>
            <a:xfrm flipH="1">
              <a:off x="2124013" y="3996238"/>
              <a:ext cx="366228" cy="1598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199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20000" decel="20000" fill="hold" nodeType="clickEffect">
                                  <p:stCondLst>
                                    <p:cond delay="0"/>
                                  </p:stCondLst>
                                  <p:childTnLst>
                                    <p:animMotion origin="layout" path="M 1.38889E-6 3.2161E-6 L -0.00017 -0.05253 " pathEditMode="relative" rAng="0" ptsTypes="AA">
                                      <p:cBhvr>
                                        <p:cTn id="28" dur="500" fill="hold"/>
                                        <p:tgtEl>
                                          <p:spTgt spid="120"/>
                                        </p:tgtEl>
                                        <p:attrNameLst>
                                          <p:attrName>ppt_x</p:attrName>
                                          <p:attrName>ppt_y</p:attrName>
                                        </p:attrNameLst>
                                      </p:cBhvr>
                                      <p:rCtr x="-17" y="-2638"/>
                                    </p:animMotion>
                                  </p:childTnLst>
                                </p:cTn>
                              </p:par>
                              <p:par>
                                <p:cTn id="29" presetID="64" presetClass="path" presetSubtype="0" accel="20000" decel="20000" fill="hold" nodeType="withEffect">
                                  <p:stCondLst>
                                    <p:cond delay="500"/>
                                  </p:stCondLst>
                                  <p:childTnLst>
                                    <p:animMotion origin="layout" path="M -0.00017 -0.05253 L 1.38889E-6 3.2161E-6 " pathEditMode="relative" rAng="0" ptsTypes="AA">
                                      <p:cBhvr>
                                        <p:cTn id="30" dur="500" fill="hold"/>
                                        <p:tgtEl>
                                          <p:spTgt spid="120"/>
                                        </p:tgtEl>
                                        <p:attrNameLst>
                                          <p:attrName>ppt_x</p:attrName>
                                          <p:attrName>ppt_y</p:attrName>
                                        </p:attrNameLst>
                                      </p:cBhvr>
                                      <p:rCtr x="0" y="2615"/>
                                    </p:animMotion>
                                  </p:childTnLst>
                                </p:cTn>
                              </p:par>
                              <p:par>
                                <p:cTn id="31" presetID="42" presetClass="path" presetSubtype="0" accel="20000" decel="20000" fill="hold" nodeType="withEffect">
                                  <p:stCondLst>
                                    <p:cond delay="1000"/>
                                  </p:stCondLst>
                                  <p:childTnLst>
                                    <p:animMotion origin="layout" path="M 1.38889E-6 3.2161E-6 L -0.00017 -0.05253 " pathEditMode="relative" rAng="0" ptsTypes="AA">
                                      <p:cBhvr>
                                        <p:cTn id="32" dur="500" fill="hold"/>
                                        <p:tgtEl>
                                          <p:spTgt spid="120"/>
                                        </p:tgtEl>
                                        <p:attrNameLst>
                                          <p:attrName>ppt_x</p:attrName>
                                          <p:attrName>ppt_y</p:attrName>
                                        </p:attrNameLst>
                                      </p:cBhvr>
                                      <p:rCtr x="-17" y="-2638"/>
                                    </p:animMotion>
                                  </p:childTnLst>
                                </p:cTn>
                              </p:par>
                              <p:par>
                                <p:cTn id="33" presetID="42" presetClass="path" presetSubtype="0" accel="20000" decel="20000" fill="hold" nodeType="withEffect">
                                  <p:stCondLst>
                                    <p:cond delay="1500"/>
                                  </p:stCondLst>
                                  <p:childTnLst>
                                    <p:animMotion origin="layout" path="M -0.00018 -0.05253 L -0.00018 3.2161E-6 " pathEditMode="relative" rAng="0" ptsTypes="AA">
                                      <p:cBhvr>
                                        <p:cTn id="34" dur="500" fill="hold"/>
                                        <p:tgtEl>
                                          <p:spTgt spid="120"/>
                                        </p:tgtEl>
                                        <p:attrNameLst>
                                          <p:attrName>ppt_x</p:attrName>
                                          <p:attrName>ppt_y</p:attrName>
                                        </p:attrNameLst>
                                      </p:cBhvr>
                                      <p:rCtr x="0" y="2615"/>
                                    </p:animMotion>
                                  </p:childTnLst>
                                </p:cTn>
                              </p:par>
                              <p:par>
                                <p:cTn id="35" presetID="42" presetClass="path" presetSubtype="0" accel="20000" decel="20000" fill="hold" nodeType="withEffect">
                                  <p:stCondLst>
                                    <p:cond delay="2000"/>
                                  </p:stCondLst>
                                  <p:childTnLst>
                                    <p:animMotion origin="layout" path="M 1.38889E-6 3.2161E-6 L 1.38889E-6 -0.05253 " pathEditMode="relative" rAng="0" ptsTypes="AA">
                                      <p:cBhvr>
                                        <p:cTn id="36" dur="500" fill="hold"/>
                                        <p:tgtEl>
                                          <p:spTgt spid="120"/>
                                        </p:tgtEl>
                                        <p:attrNameLst>
                                          <p:attrName>ppt_x</p:attrName>
                                          <p:attrName>ppt_y</p:attrName>
                                        </p:attrNameLst>
                                      </p:cBhvr>
                                      <p:rCtr x="0" y="-2638"/>
                                    </p:animMotion>
                                  </p:childTnLst>
                                </p:cTn>
                              </p:par>
                              <p:par>
                                <p:cTn id="37" presetID="42" presetClass="path" presetSubtype="0" accel="20000" decel="20000" fill="hold" nodeType="withEffect">
                                  <p:stCondLst>
                                    <p:cond delay="2500"/>
                                  </p:stCondLst>
                                  <p:childTnLst>
                                    <p:animMotion origin="layout" path="M 1.38889E-6 -0.05253 L 1.38889E-6 3.2161E-6 " pathEditMode="relative" rAng="0" ptsTypes="AA">
                                      <p:cBhvr>
                                        <p:cTn id="38" dur="500" fill="hold"/>
                                        <p:tgtEl>
                                          <p:spTgt spid="120"/>
                                        </p:tgtEl>
                                        <p:attrNameLst>
                                          <p:attrName>ppt_x</p:attrName>
                                          <p:attrName>ppt_y</p:attrName>
                                        </p:attrNameLst>
                                      </p:cBhvr>
                                      <p:rCtr x="0" y="2615"/>
                                    </p:animMotion>
                                  </p:childTnLst>
                                </p:cTn>
                              </p:par>
                              <p:par>
                                <p:cTn id="39" presetID="42" presetClass="path" presetSubtype="0" accel="20000" decel="20000" fill="hold" nodeType="withEffect">
                                  <p:stCondLst>
                                    <p:cond delay="0"/>
                                  </p:stCondLst>
                                  <p:childTnLst>
                                    <p:animMotion origin="layout" path="M 0.00052 -1.57067E-6 L 0.00052 0.05251 " pathEditMode="relative" rAng="0" ptsTypes="AA">
                                      <p:cBhvr>
                                        <p:cTn id="40" dur="500" fill="hold"/>
                                        <p:tgtEl>
                                          <p:spTgt spid="121"/>
                                        </p:tgtEl>
                                        <p:attrNameLst>
                                          <p:attrName>ppt_x</p:attrName>
                                          <p:attrName>ppt_y</p:attrName>
                                        </p:attrNameLst>
                                      </p:cBhvr>
                                      <p:rCtr x="0" y="2614"/>
                                    </p:animMotion>
                                  </p:childTnLst>
                                </p:cTn>
                              </p:par>
                              <p:par>
                                <p:cTn id="41" presetID="64" presetClass="path" presetSubtype="0" accel="20000" decel="20000" fill="hold" nodeType="withEffect">
                                  <p:stCondLst>
                                    <p:cond delay="500"/>
                                  </p:stCondLst>
                                  <p:childTnLst>
                                    <p:animMotion origin="layout" path="M 0.00052 0.05255 L 0.00052 -1.48148E-6 " pathEditMode="relative" rAng="0" ptsTypes="AA">
                                      <p:cBhvr>
                                        <p:cTn id="42" dur="500" fill="hold"/>
                                        <p:tgtEl>
                                          <p:spTgt spid="121"/>
                                        </p:tgtEl>
                                        <p:attrNameLst>
                                          <p:attrName>ppt_x</p:attrName>
                                          <p:attrName>ppt_y</p:attrName>
                                        </p:attrNameLst>
                                      </p:cBhvr>
                                      <p:rCtr x="0" y="-2639"/>
                                    </p:animMotion>
                                  </p:childTnLst>
                                </p:cTn>
                              </p:par>
                              <p:par>
                                <p:cTn id="43" presetID="42" presetClass="path" presetSubtype="0" accel="20000" decel="20000" fill="hold" nodeType="withEffect">
                                  <p:stCondLst>
                                    <p:cond delay="1000"/>
                                  </p:stCondLst>
                                  <p:childTnLst>
                                    <p:animMotion origin="layout" path="M 0.00052 -1.48148E-6 L 0.00052 0.05255 " pathEditMode="relative" rAng="0" ptsTypes="AA">
                                      <p:cBhvr>
                                        <p:cTn id="44" dur="500" fill="hold"/>
                                        <p:tgtEl>
                                          <p:spTgt spid="121"/>
                                        </p:tgtEl>
                                        <p:attrNameLst>
                                          <p:attrName>ppt_x</p:attrName>
                                          <p:attrName>ppt_y</p:attrName>
                                        </p:attrNameLst>
                                      </p:cBhvr>
                                      <p:rCtr x="0" y="2616"/>
                                    </p:animMotion>
                                  </p:childTnLst>
                                </p:cTn>
                              </p:par>
                              <p:par>
                                <p:cTn id="45" presetID="42" presetClass="path" presetSubtype="0" accel="20000" decel="20000" fill="hold" nodeType="withEffect">
                                  <p:stCondLst>
                                    <p:cond delay="1500"/>
                                  </p:stCondLst>
                                  <p:childTnLst>
                                    <p:animMotion origin="layout" path="M 0.00052 0.05255 L 0.00052 -1.48148E-6 " pathEditMode="relative" rAng="0" ptsTypes="AA">
                                      <p:cBhvr>
                                        <p:cTn id="46" dur="500" fill="hold"/>
                                        <p:tgtEl>
                                          <p:spTgt spid="121"/>
                                        </p:tgtEl>
                                        <p:attrNameLst>
                                          <p:attrName>ppt_x</p:attrName>
                                          <p:attrName>ppt_y</p:attrName>
                                        </p:attrNameLst>
                                      </p:cBhvr>
                                      <p:rCtr x="0" y="-2639"/>
                                    </p:animMotion>
                                  </p:childTnLst>
                                </p:cTn>
                              </p:par>
                              <p:par>
                                <p:cTn id="47" presetID="42" presetClass="path" presetSubtype="0" accel="20000" decel="20000" fill="hold" nodeType="withEffect">
                                  <p:stCondLst>
                                    <p:cond delay="2000"/>
                                  </p:stCondLst>
                                  <p:childTnLst>
                                    <p:animMotion origin="layout" path="M 0.00052 -1.48148E-6 L 0.00052 0.05255 " pathEditMode="relative" rAng="0" ptsTypes="AA">
                                      <p:cBhvr>
                                        <p:cTn id="48" dur="500" fill="hold"/>
                                        <p:tgtEl>
                                          <p:spTgt spid="121"/>
                                        </p:tgtEl>
                                        <p:attrNameLst>
                                          <p:attrName>ppt_x</p:attrName>
                                          <p:attrName>ppt_y</p:attrName>
                                        </p:attrNameLst>
                                      </p:cBhvr>
                                      <p:rCtr x="0" y="2616"/>
                                    </p:animMotion>
                                  </p:childTnLst>
                                </p:cTn>
                              </p:par>
                              <p:par>
                                <p:cTn id="49" presetID="42" presetClass="path" presetSubtype="0" accel="20000" decel="20000" fill="hold" nodeType="withEffect">
                                  <p:stCondLst>
                                    <p:cond delay="2500"/>
                                  </p:stCondLst>
                                  <p:childTnLst>
                                    <p:animMotion origin="layout" path="M 0.00052 0.05255 L 0.00052 -1.48148E-6 " pathEditMode="relative" rAng="0" ptsTypes="AA">
                                      <p:cBhvr>
                                        <p:cTn id="50" dur="500" fill="hold"/>
                                        <p:tgtEl>
                                          <p:spTgt spid="121"/>
                                        </p:tgtEl>
                                        <p:attrNameLst>
                                          <p:attrName>ppt_x</p:attrName>
                                          <p:attrName>ppt_y</p:attrName>
                                        </p:attrNameLst>
                                      </p:cBhvr>
                                      <p:rCtr x="0" y="-2639"/>
                                    </p:animMotion>
                                  </p:childTnLst>
                                </p:cTn>
                              </p:par>
                            </p:childTnLst>
                          </p:cTn>
                        </p:par>
                        <p:par>
                          <p:cTn id="51" fill="hold">
                            <p:stCondLst>
                              <p:cond delay="3000"/>
                            </p:stCondLst>
                            <p:childTnLst>
                              <p:par>
                                <p:cTn id="52" presetID="1" presetClass="entr" presetSubtype="0" fill="hold" nodeType="afterEffect">
                                  <p:stCondLst>
                                    <p:cond delay="0"/>
                                  </p:stCondLst>
                                  <p:childTnLst>
                                    <p:set>
                                      <p:cBhvr>
                                        <p:cTn id="53" dur="1" fill="hold">
                                          <p:stCondLst>
                                            <p:cond delay="0"/>
                                          </p:stCondLst>
                                        </p:cTn>
                                        <p:tgtEl>
                                          <p:spTgt spid="133"/>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42" presetClass="path" presetSubtype="0" fill="hold" nodeType="clickEffect">
                                  <p:stCondLst>
                                    <p:cond delay="0"/>
                                  </p:stCondLst>
                                  <p:childTnLst>
                                    <p:animMotion origin="layout" path="M -5.55556E-7 4.96183E-6 L 0.42448 4.96183E-6 " pathEditMode="relative" rAng="0" ptsTypes="AA">
                                      <p:cBhvr>
                                        <p:cTn id="57" dur="500" fill="hold"/>
                                        <p:tgtEl>
                                          <p:spTgt spid="345"/>
                                        </p:tgtEl>
                                        <p:attrNameLst>
                                          <p:attrName>ppt_x</p:attrName>
                                          <p:attrName>ppt_y</p:attrName>
                                        </p:attrNameLst>
                                      </p:cBhvr>
                                      <p:rCtr x="21215" y="0"/>
                                    </p:animMotion>
                                  </p:childTnLst>
                                </p:cTn>
                              </p:par>
                              <p:par>
                                <p:cTn id="58" presetID="42" presetClass="path" presetSubtype="0" accel="50000" decel="50000" fill="hold" nodeType="withEffect">
                                  <p:stCondLst>
                                    <p:cond delay="0"/>
                                  </p:stCondLst>
                                  <p:childTnLst>
                                    <p:animMotion origin="layout" path="M 2.22222E-6 -2.86904E-6 L 2.22222E-6 0.0553 " pathEditMode="relative" rAng="0" ptsTypes="AA">
                                      <p:cBhvr>
                                        <p:cTn id="59" dur="500" fill="hold"/>
                                        <p:tgtEl>
                                          <p:spTgt spid="129"/>
                                        </p:tgtEl>
                                        <p:attrNameLst>
                                          <p:attrName>ppt_x</p:attrName>
                                          <p:attrName>ppt_y</p:attrName>
                                        </p:attrNameLst>
                                      </p:cBhvr>
                                      <p:rCtr x="0" y="2753"/>
                                    </p:animMotion>
                                  </p:childTnLst>
                                </p:cTn>
                              </p:par>
                              <p:par>
                                <p:cTn id="60" presetID="42" presetClass="path" presetSubtype="0" accel="50000" decel="50000" fill="hold" nodeType="withEffect">
                                  <p:stCondLst>
                                    <p:cond delay="500"/>
                                  </p:stCondLst>
                                  <p:childTnLst>
                                    <p:animMotion origin="layout" path="M 2.22222E-6 0.0553 L 2.22222E-6 -2.86904E-6 " pathEditMode="relative" rAng="0" ptsTypes="AA">
                                      <p:cBhvr>
                                        <p:cTn id="61" dur="500" fill="hold"/>
                                        <p:tgtEl>
                                          <p:spTgt spid="129"/>
                                        </p:tgtEl>
                                        <p:attrNameLst>
                                          <p:attrName>ppt_x</p:attrName>
                                          <p:attrName>ppt_y</p:attrName>
                                        </p:attrNameLst>
                                      </p:cBhvr>
                                      <p:rCtr x="0" y="-2776"/>
                                    </p:animMotion>
                                  </p:childTnLst>
                                </p:cTn>
                              </p:par>
                              <p:par>
                                <p:cTn id="62" presetID="42" presetClass="path" presetSubtype="0" accel="50000" decel="50000" fill="hold" nodeType="withEffect">
                                  <p:stCondLst>
                                    <p:cond delay="1000"/>
                                  </p:stCondLst>
                                  <p:childTnLst>
                                    <p:animMotion origin="layout" path="M 2.22222E-6 -2.86904E-6 L 2.22222E-6 0.0553 " pathEditMode="relative" rAng="0" ptsTypes="AA">
                                      <p:cBhvr>
                                        <p:cTn id="63" dur="500" fill="hold"/>
                                        <p:tgtEl>
                                          <p:spTgt spid="129"/>
                                        </p:tgtEl>
                                        <p:attrNameLst>
                                          <p:attrName>ppt_x</p:attrName>
                                          <p:attrName>ppt_y</p:attrName>
                                        </p:attrNameLst>
                                      </p:cBhvr>
                                      <p:rCtr x="0" y="2753"/>
                                    </p:animMotion>
                                  </p:childTnLst>
                                </p:cTn>
                              </p:par>
                              <p:par>
                                <p:cTn id="64" presetID="42" presetClass="path" presetSubtype="0" accel="50000" decel="50000" fill="hold" nodeType="withEffect">
                                  <p:stCondLst>
                                    <p:cond delay="1500"/>
                                  </p:stCondLst>
                                  <p:childTnLst>
                                    <p:animMotion origin="layout" path="M 2.22222E-6 0.0553 L 2.22222E-6 -2.86904E-6 " pathEditMode="relative" rAng="0" ptsTypes="AA">
                                      <p:cBhvr>
                                        <p:cTn id="65" dur="500" fill="hold"/>
                                        <p:tgtEl>
                                          <p:spTgt spid="129"/>
                                        </p:tgtEl>
                                        <p:attrNameLst>
                                          <p:attrName>ppt_x</p:attrName>
                                          <p:attrName>ppt_y</p:attrName>
                                        </p:attrNameLst>
                                      </p:cBhvr>
                                      <p:rCtr x="0" y="-2776"/>
                                    </p:animMotion>
                                  </p:childTnLst>
                                </p:cTn>
                              </p:par>
                              <p:par>
                                <p:cTn id="66" presetID="42" presetClass="path" presetSubtype="0" accel="50000" decel="50000" fill="hold" nodeType="withEffect">
                                  <p:stCondLst>
                                    <p:cond delay="2000"/>
                                  </p:stCondLst>
                                  <p:childTnLst>
                                    <p:animMotion origin="layout" path="M 2.22222E-6 -2.86904E-6 L 2.22222E-6 0.0553 " pathEditMode="relative" rAng="0" ptsTypes="AA">
                                      <p:cBhvr>
                                        <p:cTn id="67" dur="500" fill="hold"/>
                                        <p:tgtEl>
                                          <p:spTgt spid="129"/>
                                        </p:tgtEl>
                                        <p:attrNameLst>
                                          <p:attrName>ppt_x</p:attrName>
                                          <p:attrName>ppt_y</p:attrName>
                                        </p:attrNameLst>
                                      </p:cBhvr>
                                      <p:rCtr x="0" y="2753"/>
                                    </p:animMotion>
                                  </p:childTnLst>
                                </p:cTn>
                              </p:par>
                              <p:par>
                                <p:cTn id="68" presetID="42" presetClass="path" presetSubtype="0" accel="50000" decel="50000" fill="hold" nodeType="withEffect">
                                  <p:stCondLst>
                                    <p:cond delay="2500"/>
                                  </p:stCondLst>
                                  <p:childTnLst>
                                    <p:animMotion origin="layout" path="M 2.22222E-6 0.0553 L 2.22222E-6 -2.86904E-6 " pathEditMode="relative" rAng="0" ptsTypes="AA">
                                      <p:cBhvr>
                                        <p:cTn id="69" dur="500" fill="hold"/>
                                        <p:tgtEl>
                                          <p:spTgt spid="129"/>
                                        </p:tgtEl>
                                        <p:attrNameLst>
                                          <p:attrName>ppt_x</p:attrName>
                                          <p:attrName>ppt_y</p:attrName>
                                        </p:attrNameLst>
                                      </p:cBhvr>
                                      <p:rCtr x="0" y="-2776"/>
                                    </p:animMotion>
                                  </p:childTnLst>
                                </p:cTn>
                              </p:par>
                            </p:childTnLst>
                          </p:cTn>
                        </p:par>
                        <p:par>
                          <p:cTn id="70" fill="hold">
                            <p:stCondLst>
                              <p:cond delay="3000"/>
                            </p:stCondLst>
                            <p:childTnLst>
                              <p:par>
                                <p:cTn id="71" presetID="1" presetClass="entr" presetSubtype="0" fill="hold" grpId="0" nodeType="afterEffect">
                                  <p:stCondLst>
                                    <p:cond delay="0"/>
                                  </p:stCondLst>
                                  <p:childTnLst>
                                    <p:set>
                                      <p:cBhvr>
                                        <p:cTn id="72" dur="1" fill="hold">
                                          <p:stCondLst>
                                            <p:cond delay="0"/>
                                          </p:stCondLst>
                                        </p:cTn>
                                        <p:tgtEl>
                                          <p:spTgt spid="19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3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3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14"/>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4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69"/>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190" grpId="0"/>
      <p:bldP spid="243" grpId="0"/>
      <p:bldP spid="2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21" name="TextBox 320"/>
              <p:cNvSpPr txBox="1"/>
              <p:nvPr/>
            </p:nvSpPr>
            <p:spPr>
              <a:xfrm>
                <a:off x="160775" y="1218360"/>
                <a:ext cx="4069582" cy="5250092"/>
              </a:xfrm>
              <a:prstGeom prst="rect">
                <a:avLst/>
              </a:prstGeom>
              <a:noFill/>
            </p:spPr>
            <p:txBody>
              <a:bodyPr wrap="square" rtlCol="0">
                <a:spAutoFit/>
              </a:bodyPr>
              <a:lstStyle/>
              <a:p>
                <a:pPr indent="177800" algn="just">
                  <a:spcAft>
                    <a:spcPts val="800"/>
                  </a:spcAft>
                </a:pPr>
                <a:r>
                  <a:rPr lang="en-US" sz="1400" dirty="0" smtClean="0"/>
                  <a:t>Due to the lack of lumped inductance stripline kickers preserve the rise- and falltime of the excitation pulse thus can provide very fast deflection of the beam.</a:t>
                </a:r>
              </a:p>
              <a:p>
                <a:pPr indent="177800" algn="just">
                  <a:spcAft>
                    <a:spcPts val="800"/>
                  </a:spcAft>
                </a:pPr>
                <a:r>
                  <a:rPr lang="en-US" sz="1400" dirty="0" smtClean="0"/>
                  <a:t>Since the total flux of terminated transmission line kicker is:</a:t>
                </a:r>
                <a:endParaRPr lang="en-US" sz="1400" dirty="0"/>
              </a:p>
              <a:p>
                <a:pPr algn="just">
                  <a:spcAft>
                    <a:spcPts val="800"/>
                  </a:spcAft>
                </a:pPr>
                <a14:m>
                  <m:oMathPara xmlns:m="http://schemas.openxmlformats.org/officeDocument/2006/math">
                    <m:oMathParaPr>
                      <m:jc m:val="center"/>
                    </m:oMathParaPr>
                    <m:oMath xmlns:m="http://schemas.openxmlformats.org/officeDocument/2006/math">
                      <m:r>
                        <m:rPr>
                          <m:sty m:val="p"/>
                        </m:rPr>
                        <a:rPr lang="el-GR" sz="1400" i="1" smtClean="0">
                          <a:latin typeface="Cambria Math"/>
                          <a:ea typeface="Cambria Math"/>
                        </a:rPr>
                        <m:t>Φ</m:t>
                      </m:r>
                      <m:r>
                        <a:rPr lang="en-US" sz="1400" b="0" i="1" smtClean="0">
                          <a:latin typeface="Cambria Math"/>
                          <a:ea typeface="Cambria Math"/>
                        </a:rPr>
                        <m:t>=</m:t>
                      </m:r>
                      <m:nary>
                        <m:naryPr>
                          <m:limLoc m:val="undOvr"/>
                          <m:subHide m:val="on"/>
                          <m:supHide m:val="on"/>
                          <m:ctrlPr>
                            <a:rPr lang="en-US" sz="1400" b="0" i="1" smtClean="0">
                              <a:latin typeface="Cambria Math"/>
                              <a:ea typeface="Cambria Math"/>
                            </a:rPr>
                          </m:ctrlPr>
                        </m:naryPr>
                        <m:sub/>
                        <m:sup/>
                        <m:e>
                          <m:d>
                            <m:dPr>
                              <m:ctrlPr>
                                <a:rPr lang="en-US" sz="1400" b="0" i="1" smtClean="0">
                                  <a:latin typeface="Cambria Math"/>
                                  <a:ea typeface="Cambria Math"/>
                                </a:rPr>
                              </m:ctrlPr>
                            </m:dPr>
                            <m:e>
                              <m:sSub>
                                <m:sSubPr>
                                  <m:ctrlPr>
                                    <a:rPr lang="en-US" sz="1400" b="0" i="1" smtClean="0">
                                      <a:latin typeface="Cambria Math"/>
                                      <a:ea typeface="Cambria Math"/>
                                    </a:rPr>
                                  </m:ctrlPr>
                                </m:sSubPr>
                                <m:e>
                                  <m:r>
                                    <a:rPr lang="en-US" sz="1400" b="0" i="1" smtClean="0">
                                      <a:latin typeface="Cambria Math"/>
                                      <a:ea typeface="Cambria Math"/>
                                    </a:rPr>
                                    <m:t>𝑉</m:t>
                                  </m:r>
                                </m:e>
                                <m:sub>
                                  <m:r>
                                    <a:rPr lang="en-US" sz="1400" b="0" i="1" smtClean="0">
                                      <a:latin typeface="Cambria Math"/>
                                      <a:ea typeface="Cambria Math"/>
                                    </a:rPr>
                                    <m:t>𝐼𝑛</m:t>
                                  </m:r>
                                </m:sub>
                              </m:sSub>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𝑉</m:t>
                                  </m:r>
                                </m:e>
                                <m:sub>
                                  <m:r>
                                    <a:rPr lang="en-US" sz="1400" b="0" i="1" smtClean="0">
                                      <a:latin typeface="Cambria Math"/>
                                      <a:ea typeface="Cambria Math"/>
                                    </a:rPr>
                                    <m:t>𝑂𝑢𝑡</m:t>
                                  </m:r>
                                </m:sub>
                              </m:sSub>
                            </m:e>
                          </m:d>
                        </m:e>
                      </m:nary>
                      <m:r>
                        <a:rPr lang="en-US" sz="1400" b="0" i="1" smtClean="0">
                          <a:latin typeface="Cambria Math"/>
                          <a:ea typeface="Cambria Math"/>
                        </a:rPr>
                        <m:t>𝑑𝑡</m:t>
                      </m:r>
                    </m:oMath>
                  </m:oMathPara>
                </a14:m>
                <a:endParaRPr lang="en-US" sz="1400" dirty="0" smtClean="0"/>
              </a:p>
              <a:p>
                <a:pPr indent="177800" algn="just">
                  <a:spcAft>
                    <a:spcPts val="800"/>
                  </a:spcAft>
                </a:pPr>
                <a:r>
                  <a:rPr lang="en-US" sz="1400" dirty="0" smtClean="0"/>
                  <a:t>Kicker effective risetime :</a:t>
                </a:r>
              </a:p>
              <a:p>
                <a:pPr algn="ctr">
                  <a:spcAft>
                    <a:spcPts val="800"/>
                  </a:spcAft>
                </a:pPr>
                <a14:m>
                  <m:oMathPara xmlns:m="http://schemas.openxmlformats.org/officeDocument/2006/math">
                    <m:oMathParaPr>
                      <m:jc m:val="centerGroup"/>
                    </m:oMathParaPr>
                    <m:oMath xmlns:m="http://schemas.openxmlformats.org/officeDocument/2006/math">
                      <m:sSub>
                        <m:sSubPr>
                          <m:ctrlPr>
                            <a:rPr lang="en-US" sz="1400" i="1" smtClean="0">
                              <a:latin typeface="Cambria Math"/>
                            </a:rPr>
                          </m:ctrlPr>
                        </m:sSubPr>
                        <m:e>
                          <m:r>
                            <a:rPr lang="en-US" sz="1400" b="0" i="1" smtClean="0">
                              <a:latin typeface="Cambria Math"/>
                            </a:rPr>
                            <m:t>𝑡</m:t>
                          </m:r>
                        </m:e>
                        <m:sub>
                          <m:r>
                            <a:rPr lang="en-US" sz="1400" b="0" i="1" smtClean="0">
                              <a:latin typeface="Cambria Math"/>
                            </a:rPr>
                            <m:t>𝑟</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𝑡</m:t>
                          </m:r>
                        </m:e>
                        <m:sub>
                          <m:r>
                            <a:rPr lang="en-US" sz="1400" b="0" i="1" smtClean="0">
                              <a:latin typeface="Cambria Math"/>
                            </a:rPr>
                            <m:t>𝑟</m:t>
                          </m:r>
                          <m:r>
                            <a:rPr lang="en-US" sz="1400" b="0" i="1" smtClean="0">
                              <a:latin typeface="Cambria Math"/>
                            </a:rPr>
                            <m:t>_</m:t>
                          </m:r>
                          <m:r>
                            <a:rPr lang="en-US" sz="1400" b="0" i="1" smtClean="0">
                              <a:latin typeface="Cambria Math"/>
                            </a:rPr>
                            <m:t>𝑝𝑢𝑙𝑠𝑒</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𝑡</m:t>
                          </m:r>
                        </m:e>
                        <m:sub>
                          <m:r>
                            <a:rPr lang="en-US" sz="1400" b="0" i="1" smtClean="0">
                              <a:latin typeface="Cambria Math"/>
                            </a:rPr>
                            <m:t>𝑓</m:t>
                          </m:r>
                        </m:sub>
                      </m:sSub>
                    </m:oMath>
                  </m:oMathPara>
                </a14:m>
                <a:endParaRPr lang="en-US" sz="1400" dirty="0" smtClean="0"/>
              </a:p>
              <a:p>
                <a:pPr algn="ctr">
                  <a:spcAft>
                    <a:spcPts val="8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𝑡</m:t>
                          </m:r>
                        </m:e>
                        <m:sub>
                          <m:r>
                            <a:rPr lang="en-US" sz="1400" i="1">
                              <a:latin typeface="Cambria Math"/>
                            </a:rPr>
                            <m:t>𝑓</m:t>
                          </m:r>
                        </m:sub>
                      </m:sSub>
                      <m:r>
                        <a:rPr lang="en-US" sz="1400" i="1">
                          <a:latin typeface="Cambria Math"/>
                        </a:rPr>
                        <m:t>=</m:t>
                      </m:r>
                      <m:f>
                        <m:fPr>
                          <m:type m:val="lin"/>
                          <m:ctrlPr>
                            <a:rPr lang="en-US" sz="1400" i="1">
                              <a:latin typeface="Cambria Math"/>
                            </a:rPr>
                          </m:ctrlPr>
                        </m:fPr>
                        <m:num>
                          <m:r>
                            <a:rPr lang="en-US" sz="1400" i="1">
                              <a:latin typeface="Cambria Math"/>
                            </a:rPr>
                            <m:t>𝑙</m:t>
                          </m:r>
                        </m:num>
                        <m:den>
                          <m:r>
                            <a:rPr lang="en-US" sz="1400" i="1">
                              <a:latin typeface="Cambria Math"/>
                            </a:rPr>
                            <m:t>𝑐</m:t>
                          </m:r>
                        </m:den>
                      </m:f>
                    </m:oMath>
                  </m:oMathPara>
                </a14:m>
                <a:endParaRPr lang="en-US" sz="1400" dirty="0" smtClean="0"/>
              </a:p>
              <a:p>
                <a:pPr indent="271463">
                  <a:spcAft>
                    <a:spcPts val="600"/>
                  </a:spcAft>
                </a:pPr>
                <a:r>
                  <a:rPr lang="en-US" sz="1400" dirty="0"/>
                  <a:t>Where:</a:t>
                </a:r>
              </a:p>
              <a:p>
                <a:pPr marL="449263" indent="-363538">
                  <a:spcAft>
                    <a:spcPts val="600"/>
                  </a:spcAft>
                </a:pPr>
                <a14:m>
                  <m:oMath xmlns:m="http://schemas.openxmlformats.org/officeDocument/2006/math">
                    <m:r>
                      <m:rPr>
                        <m:sty m:val="p"/>
                      </m:rPr>
                      <a:rPr lang="el-GR" sz="1400" i="1" smtClean="0">
                        <a:latin typeface="Cambria Math"/>
                        <a:ea typeface="Cambria Math"/>
                      </a:rPr>
                      <m:t>Φ</m:t>
                    </m:r>
                  </m:oMath>
                </a14:m>
                <a:r>
                  <a:rPr lang="en-US" sz="1400" dirty="0" smtClean="0"/>
                  <a:t>              – total magnetic flux [Wb]</a:t>
                </a:r>
                <a:endParaRPr lang="en-US" sz="1400" i="1" dirty="0">
                  <a:latin typeface="Cambria Math"/>
                </a:endParaRPr>
              </a:p>
              <a:p>
                <a:pPr marL="449263" indent="-363538">
                  <a:spcAft>
                    <a:spcPts val="600"/>
                  </a:spcAft>
                </a:pPr>
                <a14:m>
                  <m:oMath xmlns:m="http://schemas.openxmlformats.org/officeDocument/2006/math">
                    <m:sSub>
                      <m:sSubPr>
                        <m:ctrlPr>
                          <a:rPr lang="en-US" sz="1400" i="1" smtClean="0">
                            <a:latin typeface="Cambria Math"/>
                          </a:rPr>
                        </m:ctrlPr>
                      </m:sSubPr>
                      <m:e>
                        <m:r>
                          <a:rPr lang="en-US" sz="1400" b="0" i="1" smtClean="0">
                            <a:latin typeface="Cambria Math"/>
                          </a:rPr>
                          <m:t>𝑉</m:t>
                        </m:r>
                      </m:e>
                      <m:sub>
                        <m:r>
                          <a:rPr lang="en-US" sz="1400" b="0" i="1" smtClean="0">
                            <a:latin typeface="Cambria Math"/>
                          </a:rPr>
                          <m:t>𝐼𝑛</m:t>
                        </m:r>
                      </m:sub>
                    </m:sSub>
                  </m:oMath>
                </a14:m>
                <a:r>
                  <a:rPr lang="en-US" sz="1400" dirty="0" smtClean="0"/>
                  <a:t>, </a:t>
                </a:r>
                <a14:m>
                  <m:oMath xmlns:m="http://schemas.openxmlformats.org/officeDocument/2006/math">
                    <m:sSub>
                      <m:sSubPr>
                        <m:ctrlPr>
                          <a:rPr lang="en-US" sz="1400" i="1">
                            <a:latin typeface="Cambria Math"/>
                          </a:rPr>
                        </m:ctrlPr>
                      </m:sSubPr>
                      <m:e>
                        <m:r>
                          <a:rPr lang="en-US" sz="1400" i="1">
                            <a:latin typeface="Cambria Math"/>
                          </a:rPr>
                          <m:t>𝑉</m:t>
                        </m:r>
                      </m:e>
                      <m:sub>
                        <m:r>
                          <a:rPr lang="en-US" sz="1400" b="0" i="1" smtClean="0">
                            <a:latin typeface="Cambria Math"/>
                          </a:rPr>
                          <m:t>𝑂𝑢𝑡</m:t>
                        </m:r>
                      </m:sub>
                    </m:sSub>
                  </m:oMath>
                </a14:m>
                <a:r>
                  <a:rPr lang="en-US" sz="1400" dirty="0" smtClean="0"/>
                  <a:t> – input and output voltage [V]</a:t>
                </a:r>
                <a:endParaRPr lang="en-US" sz="1400" dirty="0"/>
              </a:p>
              <a:p>
                <a:pPr marL="449263" indent="-363538">
                  <a:spcAft>
                    <a:spcPts val="600"/>
                  </a:spcAft>
                </a:pPr>
                <a14:m>
                  <m:oMath xmlns:m="http://schemas.openxmlformats.org/officeDocument/2006/math">
                    <m:sSub>
                      <m:sSubPr>
                        <m:ctrlPr>
                          <a:rPr lang="en-US" sz="1400" i="1">
                            <a:latin typeface="Cambria Math"/>
                          </a:rPr>
                        </m:ctrlPr>
                      </m:sSubPr>
                      <m:e>
                        <m:r>
                          <a:rPr lang="en-US" sz="1400" b="0" i="1" smtClean="0">
                            <a:latin typeface="Cambria Math"/>
                          </a:rPr>
                          <m:t>𝑡</m:t>
                        </m:r>
                      </m:e>
                      <m:sub>
                        <m:r>
                          <a:rPr lang="en-US" sz="1400" b="0" i="1" smtClean="0">
                            <a:latin typeface="Cambria Math"/>
                          </a:rPr>
                          <m:t>𝑟</m:t>
                        </m:r>
                        <m:r>
                          <a:rPr lang="en-US" sz="1400" b="0" i="1" smtClean="0">
                            <a:latin typeface="Cambria Math"/>
                          </a:rPr>
                          <m:t>_</m:t>
                        </m:r>
                        <m:r>
                          <a:rPr lang="en-US" sz="1400" b="0" i="1" smtClean="0">
                            <a:latin typeface="Cambria Math"/>
                          </a:rPr>
                          <m:t>𝑝𝑢𝑙𝑠𝑒</m:t>
                        </m:r>
                      </m:sub>
                    </m:sSub>
                  </m:oMath>
                </a14:m>
                <a:r>
                  <a:rPr lang="en-US" sz="1400" dirty="0"/>
                  <a:t> </a:t>
                </a:r>
                <a:r>
                  <a:rPr lang="en-US" sz="1400" dirty="0" smtClean="0"/>
                  <a:t>   – excitation pulse risetime [s]</a:t>
                </a:r>
              </a:p>
              <a:p>
                <a:pPr marL="449263" indent="-363538">
                  <a:spcAft>
                    <a:spcPts val="600"/>
                  </a:spcAft>
                </a:pPr>
                <a14:m>
                  <m:oMath xmlns:m="http://schemas.openxmlformats.org/officeDocument/2006/math">
                    <m:sSub>
                      <m:sSubPr>
                        <m:ctrlPr>
                          <a:rPr lang="en-US" sz="1400" i="1">
                            <a:latin typeface="Cambria Math"/>
                          </a:rPr>
                        </m:ctrlPr>
                      </m:sSubPr>
                      <m:e>
                        <m:r>
                          <a:rPr lang="en-US" sz="1400" i="1">
                            <a:latin typeface="Cambria Math"/>
                          </a:rPr>
                          <m:t>𝑡</m:t>
                        </m:r>
                      </m:e>
                      <m:sub>
                        <m:r>
                          <a:rPr lang="en-US" sz="1400" b="0" i="1" smtClean="0">
                            <a:latin typeface="Cambria Math"/>
                          </a:rPr>
                          <m:t>𝑓</m:t>
                        </m:r>
                      </m:sub>
                    </m:sSub>
                  </m:oMath>
                </a14:m>
                <a:r>
                  <a:rPr lang="en-US" sz="1400" dirty="0"/>
                  <a:t>    </a:t>
                </a:r>
                <a:r>
                  <a:rPr lang="en-US" sz="1400" dirty="0" smtClean="0"/>
                  <a:t>          – transmission line kicker filling time[s]</a:t>
                </a:r>
                <a:endParaRPr lang="en-US" sz="1400" dirty="0"/>
              </a:p>
              <a:p>
                <a:pPr marL="449263" indent="-363538">
                  <a:spcAft>
                    <a:spcPts val="600"/>
                  </a:spcAft>
                </a:pPr>
                <a14:m>
                  <m:oMath xmlns:m="http://schemas.openxmlformats.org/officeDocument/2006/math">
                    <m:r>
                      <a:rPr lang="en-US" sz="1400" b="0" i="1" smtClean="0">
                        <a:latin typeface="Cambria Math"/>
                      </a:rPr>
                      <m:t>𝑙</m:t>
                    </m:r>
                  </m:oMath>
                </a14:m>
                <a:r>
                  <a:rPr lang="en-US" sz="1400" dirty="0" smtClean="0"/>
                  <a:t> </a:t>
                </a:r>
                <a:r>
                  <a:rPr lang="en-US" sz="1400" dirty="0"/>
                  <a:t>	</a:t>
                </a:r>
                <a:r>
                  <a:rPr lang="en-US" sz="1400" dirty="0" smtClean="0"/>
                  <a:t>        – length of the transmission line kicker [</a:t>
                </a:r>
                <a:r>
                  <a:rPr lang="en-US" sz="1400" dirty="0"/>
                  <a:t>m</a:t>
                </a:r>
                <a:r>
                  <a:rPr lang="en-US" sz="1400" dirty="0" smtClean="0"/>
                  <a:t>]</a:t>
                </a:r>
              </a:p>
              <a:p>
                <a:pPr marL="449263" indent="-363538">
                  <a:spcAft>
                    <a:spcPts val="600"/>
                  </a:spcAft>
                </a:pPr>
                <a14:m>
                  <m:oMath xmlns:m="http://schemas.openxmlformats.org/officeDocument/2006/math">
                    <m:r>
                      <a:rPr lang="en-US" sz="1400" b="0" i="1" smtClean="0">
                        <a:latin typeface="Cambria Math"/>
                      </a:rPr>
                      <m:t>𝑐</m:t>
                    </m:r>
                  </m:oMath>
                </a14:m>
                <a:r>
                  <a:rPr lang="en-US" sz="1400" dirty="0" smtClean="0"/>
                  <a:t> </a:t>
                </a:r>
                <a:r>
                  <a:rPr lang="en-US" sz="1400" dirty="0"/>
                  <a:t>	        – </a:t>
                </a:r>
                <a:r>
                  <a:rPr lang="en-US" sz="1400" dirty="0" smtClean="0"/>
                  <a:t>speed of light </a:t>
                </a:r>
                <a:r>
                  <a:rPr lang="en-US" sz="1400" dirty="0"/>
                  <a:t>[</a:t>
                </a:r>
                <a:r>
                  <a:rPr lang="en-US" sz="1400" dirty="0" smtClean="0"/>
                  <a:t>m/s]</a:t>
                </a:r>
                <a:endParaRPr lang="en-US" sz="1400" dirty="0"/>
              </a:p>
            </p:txBody>
          </p:sp>
        </mc:Choice>
        <mc:Fallback xmlns="">
          <p:sp>
            <p:nvSpPr>
              <p:cNvPr id="321" name="TextBox 320"/>
              <p:cNvSpPr txBox="1">
                <a:spLocks noRot="1" noChangeAspect="1" noMove="1" noResize="1" noEditPoints="1" noAdjustHandles="1" noChangeArrowheads="1" noChangeShapeType="1" noTextEdit="1"/>
              </p:cNvSpPr>
              <p:nvPr/>
            </p:nvSpPr>
            <p:spPr>
              <a:xfrm>
                <a:off x="160775" y="1218360"/>
                <a:ext cx="4069582" cy="5250092"/>
              </a:xfrm>
              <a:prstGeom prst="rect">
                <a:avLst/>
              </a:prstGeom>
              <a:blipFill rotWithShape="1">
                <a:blip r:embed="rId2"/>
                <a:stretch>
                  <a:fillRect l="-299" t="-116" r="-599" b="-232"/>
                </a:stretch>
              </a:blipFill>
            </p:spPr>
            <p:txBody>
              <a:bodyPr/>
              <a:lstStyle/>
              <a:p>
                <a:r>
                  <a:rPr lang="en-US">
                    <a:noFill/>
                  </a:rPr>
                  <a:t> </a:t>
                </a:r>
              </a:p>
            </p:txBody>
          </p:sp>
        </mc:Fallback>
      </mc:AlternateContent>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Stripline </a:t>
            </a:r>
            <a:r>
              <a:rPr lang="en-US" sz="2400" b="1" dirty="0"/>
              <a:t>k</a:t>
            </a:r>
            <a:r>
              <a:rPr lang="en-US" sz="2400" b="1" dirty="0" smtClean="0"/>
              <a:t>icker</a:t>
            </a:r>
            <a:endParaRPr lang="en-US" b="1" dirty="0"/>
          </a:p>
        </p:txBody>
      </p:sp>
      <p:sp>
        <p:nvSpPr>
          <p:cNvPr id="94" name="TextBox 93"/>
          <p:cNvSpPr txBox="1"/>
          <p:nvPr/>
        </p:nvSpPr>
        <p:spPr>
          <a:xfrm>
            <a:off x="4594793" y="1241806"/>
            <a:ext cx="4299672" cy="2908489"/>
          </a:xfrm>
          <a:prstGeom prst="rect">
            <a:avLst/>
          </a:prstGeom>
          <a:noFill/>
        </p:spPr>
        <p:txBody>
          <a:bodyPr wrap="square" rtlCol="0">
            <a:spAutoFit/>
          </a:bodyPr>
          <a:lstStyle/>
          <a:p>
            <a:pPr marL="90488" indent="354013" algn="just">
              <a:spcAft>
                <a:spcPts val="600"/>
              </a:spcAft>
            </a:pPr>
            <a:r>
              <a:rPr lang="en-US" sz="1400" dirty="0" smtClean="0"/>
              <a:t>Stripline configuration of a transmission line kicker provides compact and simple design.</a:t>
            </a:r>
          </a:p>
          <a:p>
            <a:pPr marL="90488" indent="354013" algn="just">
              <a:spcAft>
                <a:spcPts val="600"/>
              </a:spcAft>
            </a:pPr>
            <a:r>
              <a:rPr lang="en-US" sz="1400" dirty="0" smtClean="0"/>
              <a:t>Shape of stripline structure and the feedthroughs should be carefully optimized for field homogeneity, impedance and discontinuity. </a:t>
            </a:r>
          </a:p>
          <a:p>
            <a:pPr marL="90488" indent="354013" algn="just">
              <a:spcAft>
                <a:spcPts val="600"/>
              </a:spcAft>
            </a:pPr>
            <a:r>
              <a:rPr lang="en-US" sz="1400" dirty="0"/>
              <a:t>Special care should be taken to avoid electrical discontinuity (change of characteristic impedance) especially in the feedthroughs to avoid reflections. </a:t>
            </a:r>
          </a:p>
          <a:p>
            <a:pPr marL="90488" indent="354013" algn="just">
              <a:spcAft>
                <a:spcPts val="600"/>
              </a:spcAft>
            </a:pPr>
            <a:r>
              <a:rPr lang="en-US" sz="1400" dirty="0"/>
              <a:t>For the same length, voltage and current the deflection </a:t>
            </a:r>
            <a:r>
              <a:rPr lang="en-US" sz="1400" dirty="0" smtClean="0"/>
              <a:t>of transmission line kicker could be up to 15 times weaker compared to lumped element kicker (but fast)</a:t>
            </a:r>
            <a:r>
              <a:rPr lang="en-US" sz="1400" baseline="30000" dirty="0" smtClean="0"/>
              <a:t>[18]</a:t>
            </a:r>
            <a:r>
              <a:rPr lang="en-US" sz="1400" dirty="0" smtClean="0"/>
              <a:t> </a:t>
            </a:r>
            <a:endParaRPr lang="en-US" sz="1400" dirty="0"/>
          </a:p>
        </p:txBody>
      </p:sp>
      <p:pic>
        <p:nvPicPr>
          <p:cNvPr id="2052"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6553"/>
          <a:stretch/>
        </p:blipFill>
        <p:spPr bwMode="auto">
          <a:xfrm>
            <a:off x="5251485" y="4248442"/>
            <a:ext cx="3138885" cy="1762628"/>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96" name="TextBox 95"/>
          <p:cNvSpPr txBox="1"/>
          <p:nvPr/>
        </p:nvSpPr>
        <p:spPr>
          <a:xfrm>
            <a:off x="4830600" y="6280808"/>
            <a:ext cx="3918856" cy="276999"/>
          </a:xfrm>
          <a:prstGeom prst="rect">
            <a:avLst/>
          </a:prstGeom>
          <a:noFill/>
        </p:spPr>
        <p:txBody>
          <a:bodyPr wrap="square" rtlCol="0">
            <a:spAutoFit/>
          </a:bodyPr>
          <a:lstStyle/>
          <a:p>
            <a:pPr algn="ctr"/>
            <a:r>
              <a:rPr lang="en-US" sz="1200" dirty="0" smtClean="0"/>
              <a:t>Model of extraction </a:t>
            </a:r>
            <a:r>
              <a:rPr lang="en-US" sz="1200" dirty="0"/>
              <a:t>kicker </a:t>
            </a:r>
            <a:r>
              <a:rPr lang="en-US" sz="1200" dirty="0" smtClean="0"/>
              <a:t>for CLIC</a:t>
            </a:r>
            <a:r>
              <a:rPr lang="en-US" sz="1200" dirty="0"/>
              <a:t> </a:t>
            </a:r>
            <a:r>
              <a:rPr lang="en-US" sz="1200" dirty="0" smtClean="0"/>
              <a:t>damping rings</a:t>
            </a:r>
            <a:r>
              <a:rPr lang="en-US" sz="1200" baseline="30000" dirty="0" smtClean="0"/>
              <a:t>[14]</a:t>
            </a:r>
            <a:endParaRPr lang="en-US" sz="1200" baseline="30000" dirty="0"/>
          </a:p>
        </p:txBody>
      </p:sp>
      <p:sp>
        <p:nvSpPr>
          <p:cNvPr id="97" name="TextBox 96"/>
          <p:cNvSpPr txBox="1"/>
          <p:nvPr/>
        </p:nvSpPr>
        <p:spPr>
          <a:xfrm>
            <a:off x="6619982" y="6020123"/>
            <a:ext cx="1770388" cy="276999"/>
          </a:xfrm>
          <a:prstGeom prst="rect">
            <a:avLst/>
          </a:prstGeom>
          <a:noFill/>
        </p:spPr>
        <p:txBody>
          <a:bodyPr wrap="square" rtlCol="0">
            <a:spAutoFit/>
          </a:bodyPr>
          <a:lstStyle/>
          <a:p>
            <a:pPr algn="r">
              <a:spcAft>
                <a:spcPts val="600"/>
              </a:spcAft>
            </a:pPr>
            <a:r>
              <a:rPr lang="en-US" sz="1200" i="1" dirty="0"/>
              <a:t>Courtesy of C. Aguilar</a:t>
            </a:r>
          </a:p>
        </p:txBody>
      </p:sp>
    </p:spTree>
    <p:extLst>
      <p:ext uri="{BB962C8B-B14F-4D97-AF65-F5344CB8AC3E}">
        <p14:creationId xmlns:p14="http://schemas.microsoft.com/office/powerpoint/2010/main" val="40600662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I:\Paraliev\_Publications\_Lectures\2018 Martin Paraliev CERN Accelerator school\Pictures\PulsePropAndDegra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1054" y="1520979"/>
            <a:ext cx="2888069" cy="1664962"/>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21" name="TextBox 320"/>
              <p:cNvSpPr txBox="1"/>
              <p:nvPr/>
            </p:nvSpPr>
            <p:spPr>
              <a:xfrm>
                <a:off x="232050" y="1178168"/>
                <a:ext cx="4519970" cy="5282023"/>
              </a:xfrm>
              <a:prstGeom prst="rect">
                <a:avLst/>
              </a:prstGeom>
              <a:noFill/>
            </p:spPr>
            <p:txBody>
              <a:bodyPr wrap="square" rtlCol="0">
                <a:spAutoFit/>
              </a:bodyPr>
              <a:lstStyle/>
              <a:p>
                <a:pPr indent="177800" algn="just">
                  <a:spcAft>
                    <a:spcPts val="1000"/>
                  </a:spcAft>
                </a:pPr>
                <a:r>
                  <a:rPr lang="en-US" sz="1400" dirty="0" smtClean="0"/>
                  <a:t>In order to benefit from stronger magnetic field ferrite material is added. This increases the inductance of the transmission line (TL) and respectively its impedance. To keep the impedance low additional capacitance is added using conducting plates or lumped capacitors. This makes a periodic structure of </a:t>
                </a:r>
                <a:r>
                  <a:rPr lang="en-US" sz="1400" i="1" dirty="0" smtClean="0"/>
                  <a:t>n</a:t>
                </a:r>
                <a:r>
                  <a:rPr lang="en-US" sz="1400" dirty="0" smtClean="0"/>
                  <a:t> </a:t>
                </a:r>
                <a14:m>
                  <m:oMath xmlns:m="http://schemas.openxmlformats.org/officeDocument/2006/math">
                    <m:sSub>
                      <m:sSubPr>
                        <m:ctrlPr>
                          <a:rPr lang="en-US" sz="1400" i="1">
                            <a:latin typeface="Cambria Math"/>
                          </a:rPr>
                        </m:ctrlPr>
                      </m:sSubPr>
                      <m:e>
                        <m:r>
                          <a:rPr lang="en-US" sz="1400" i="1">
                            <a:latin typeface="Cambria Math"/>
                          </a:rPr>
                          <m:t>𝐿</m:t>
                        </m:r>
                      </m:e>
                      <m:sub>
                        <m:r>
                          <a:rPr lang="en-US" sz="1400" i="1">
                            <a:latin typeface="Cambria Math"/>
                          </a:rPr>
                          <m:t>𝑐</m:t>
                        </m:r>
                      </m:sub>
                    </m:sSub>
                    <m:sSub>
                      <m:sSubPr>
                        <m:ctrlPr>
                          <a:rPr lang="en-US" sz="1400" i="1">
                            <a:latin typeface="Cambria Math"/>
                          </a:rPr>
                        </m:ctrlPr>
                      </m:sSubPr>
                      <m:e>
                        <m:r>
                          <a:rPr lang="en-US" sz="1400" i="1">
                            <a:latin typeface="Cambria Math"/>
                          </a:rPr>
                          <m:t>𝐶</m:t>
                        </m:r>
                      </m:e>
                      <m:sub>
                        <m:r>
                          <a:rPr lang="en-US" sz="1400" i="1">
                            <a:latin typeface="Cambria Math"/>
                          </a:rPr>
                          <m:t>𝑐</m:t>
                        </m:r>
                      </m:sub>
                    </m:sSub>
                  </m:oMath>
                </a14:m>
                <a:r>
                  <a:rPr lang="en-US" sz="1400" dirty="0" smtClean="0"/>
                  <a:t> cells that has properties similar to these of a distributed TL at the expense of reduced propagation speed and limited bandwidth.</a:t>
                </a:r>
              </a:p>
              <a:p>
                <a:pPr indent="177800" algn="just">
                  <a:spcAft>
                    <a:spcPts val="1000"/>
                  </a:spcAft>
                </a:pPr>
                <a:r>
                  <a:rPr lang="en-US" sz="1400" dirty="0"/>
                  <a:t>I</a:t>
                </a:r>
                <a:r>
                  <a:rPr lang="en-US" sz="1400" dirty="0" smtClean="0"/>
                  <a:t>mpedance </a:t>
                </a:r>
                <a14:m>
                  <m:oMath xmlns:m="http://schemas.openxmlformats.org/officeDocument/2006/math">
                    <m:sSub>
                      <m:sSubPr>
                        <m:ctrlPr>
                          <a:rPr lang="en-US" sz="1400" i="1" smtClean="0">
                            <a:latin typeface="Cambria Math"/>
                          </a:rPr>
                        </m:ctrlPr>
                      </m:sSubPr>
                      <m:e>
                        <m:r>
                          <a:rPr lang="en-US" sz="1400" b="0" i="1" smtClean="0">
                            <a:latin typeface="Cambria Math"/>
                          </a:rPr>
                          <m:t>𝑍</m:t>
                        </m:r>
                      </m:e>
                      <m:sub>
                        <m:r>
                          <a:rPr lang="en-US" sz="1400" b="0" i="1" smtClean="0">
                            <a:latin typeface="Cambria Math"/>
                          </a:rPr>
                          <m:t>0</m:t>
                        </m:r>
                      </m:sub>
                    </m:sSub>
                  </m:oMath>
                </a14:m>
                <a:r>
                  <a:rPr lang="en-US" sz="1400" dirty="0" smtClean="0"/>
                  <a:t>:</a:t>
                </a:r>
              </a:p>
              <a:p>
                <a:pPr indent="177800" algn="just">
                  <a:spcAft>
                    <a:spcPts val="1000"/>
                  </a:spcAft>
                </a:pPr>
                <a14:m>
                  <m:oMathPara xmlns:m="http://schemas.openxmlformats.org/officeDocument/2006/math">
                    <m:oMathParaPr>
                      <m:jc m:val="centerGroup"/>
                    </m:oMathParaPr>
                    <m:oMath xmlns:m="http://schemas.openxmlformats.org/officeDocument/2006/math">
                      <m:sSub>
                        <m:sSubPr>
                          <m:ctrlPr>
                            <a:rPr lang="en-US" sz="1400" i="1" smtClean="0">
                              <a:latin typeface="Cambria Math"/>
                            </a:rPr>
                          </m:ctrlPr>
                        </m:sSubPr>
                        <m:e>
                          <m:r>
                            <a:rPr lang="en-US" sz="1400" b="0" i="1" smtClean="0">
                              <a:latin typeface="Cambria Math"/>
                            </a:rPr>
                            <m:t>𝑍</m:t>
                          </m:r>
                        </m:e>
                        <m:sub>
                          <m:r>
                            <a:rPr lang="en-US" sz="1400" b="0" i="1" smtClean="0">
                              <a:latin typeface="Cambria Math"/>
                            </a:rPr>
                            <m:t>𝑜</m:t>
                          </m:r>
                        </m:sub>
                      </m:sSub>
                      <m:r>
                        <a:rPr lang="en-US" sz="1400" b="0" i="1" smtClean="0">
                          <a:latin typeface="Cambria Math"/>
                        </a:rPr>
                        <m:t>=</m:t>
                      </m:r>
                      <m:rad>
                        <m:radPr>
                          <m:degHide m:val="on"/>
                          <m:ctrlPr>
                            <a:rPr lang="en-US" sz="1400" b="0" i="1" smtClean="0">
                              <a:latin typeface="Cambria Math"/>
                            </a:rPr>
                          </m:ctrlPr>
                        </m:radPr>
                        <m:deg/>
                        <m:e>
                          <m:f>
                            <m:fPr>
                              <m:type m:val="lin"/>
                              <m:ctrlPr>
                                <a:rPr lang="en-US" sz="1400" b="0" i="1" smtClean="0">
                                  <a:latin typeface="Cambria Math"/>
                                </a:rPr>
                              </m:ctrlPr>
                            </m:fPr>
                            <m:num>
                              <m:sSub>
                                <m:sSubPr>
                                  <m:ctrlPr>
                                    <a:rPr lang="en-US" sz="1400" b="0" i="1" smtClean="0">
                                      <a:latin typeface="Cambria Math"/>
                                    </a:rPr>
                                  </m:ctrlPr>
                                </m:sSubPr>
                                <m:e>
                                  <m:r>
                                    <a:rPr lang="en-US" sz="1400" b="0" i="1" smtClean="0">
                                      <a:latin typeface="Cambria Math"/>
                                    </a:rPr>
                                    <m:t>𝐿</m:t>
                                  </m:r>
                                </m:e>
                                <m:sub>
                                  <m:r>
                                    <a:rPr lang="en-US" sz="1400" b="0" i="1" smtClean="0">
                                      <a:latin typeface="Cambria Math"/>
                                    </a:rPr>
                                    <m:t>𝑐</m:t>
                                  </m:r>
                                </m:sub>
                              </m:sSub>
                            </m:num>
                            <m:den>
                              <m:sSub>
                                <m:sSubPr>
                                  <m:ctrlPr>
                                    <a:rPr lang="en-US" sz="1400" b="0" i="1" smtClean="0">
                                      <a:latin typeface="Cambria Math"/>
                                    </a:rPr>
                                  </m:ctrlPr>
                                </m:sSubPr>
                                <m:e>
                                  <m:r>
                                    <a:rPr lang="en-US" sz="1400" b="0" i="1" smtClean="0">
                                      <a:latin typeface="Cambria Math"/>
                                    </a:rPr>
                                    <m:t>𝐶</m:t>
                                  </m:r>
                                </m:e>
                                <m:sub>
                                  <m:r>
                                    <a:rPr lang="en-US" sz="1400" b="0" i="1" smtClean="0">
                                      <a:latin typeface="Cambria Math"/>
                                    </a:rPr>
                                    <m:t>𝑐</m:t>
                                  </m:r>
                                </m:sub>
                              </m:sSub>
                            </m:den>
                          </m:f>
                        </m:e>
                      </m:rad>
                    </m:oMath>
                  </m:oMathPara>
                </a14:m>
                <a:endParaRPr lang="en-US" sz="1400" dirty="0" smtClean="0"/>
              </a:p>
              <a:p>
                <a:pPr indent="177800" algn="just">
                  <a:spcAft>
                    <a:spcPts val="1000"/>
                  </a:spcAft>
                </a:pPr>
                <a:r>
                  <a:rPr lang="en-US" sz="1400" dirty="0" smtClean="0"/>
                  <a:t>Filling time:</a:t>
                </a:r>
              </a:p>
              <a:p>
                <a:pPr indent="177800" algn="just">
                  <a:spcAft>
                    <a:spcPts val="10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𝑡</m:t>
                          </m:r>
                        </m:e>
                        <m:sub>
                          <m:r>
                            <a:rPr lang="en-US" sz="1400" i="1">
                              <a:latin typeface="Cambria Math"/>
                            </a:rPr>
                            <m:t>𝑓</m:t>
                          </m:r>
                        </m:sub>
                      </m:sSub>
                      <m:r>
                        <a:rPr lang="en-US" sz="1400" i="1">
                          <a:latin typeface="Cambria Math"/>
                        </a:rPr>
                        <m:t>=</m:t>
                      </m:r>
                      <m:r>
                        <a:rPr lang="en-US" sz="1400" i="1">
                          <a:latin typeface="Cambria Math"/>
                        </a:rPr>
                        <m:t>𝑛</m:t>
                      </m:r>
                      <m:rad>
                        <m:radPr>
                          <m:degHide m:val="on"/>
                          <m:ctrlPr>
                            <a:rPr lang="en-US" sz="1400" i="1">
                              <a:latin typeface="Cambria Math"/>
                            </a:rPr>
                          </m:ctrlPr>
                        </m:radPr>
                        <m:deg/>
                        <m:e>
                          <m:sSub>
                            <m:sSubPr>
                              <m:ctrlPr>
                                <a:rPr lang="en-US" sz="1400" i="1">
                                  <a:latin typeface="Cambria Math"/>
                                </a:rPr>
                              </m:ctrlPr>
                            </m:sSubPr>
                            <m:e>
                              <m:r>
                                <a:rPr lang="en-US" sz="1400" i="1">
                                  <a:latin typeface="Cambria Math"/>
                                </a:rPr>
                                <m:t>𝐿</m:t>
                              </m:r>
                            </m:e>
                            <m:sub>
                              <m:r>
                                <a:rPr lang="en-US" sz="1400" i="1">
                                  <a:latin typeface="Cambria Math"/>
                                </a:rPr>
                                <m:t>𝑐</m:t>
                              </m:r>
                            </m:sub>
                          </m:sSub>
                          <m:sSub>
                            <m:sSubPr>
                              <m:ctrlPr>
                                <a:rPr lang="en-US" sz="1400" i="1">
                                  <a:latin typeface="Cambria Math"/>
                                </a:rPr>
                              </m:ctrlPr>
                            </m:sSubPr>
                            <m:e>
                              <m:r>
                                <a:rPr lang="en-US" sz="1400" i="1">
                                  <a:latin typeface="Cambria Math"/>
                                </a:rPr>
                                <m:t>𝐶</m:t>
                              </m:r>
                            </m:e>
                            <m:sub>
                              <m:r>
                                <a:rPr lang="en-US" sz="1400" i="1">
                                  <a:latin typeface="Cambria Math"/>
                                </a:rPr>
                                <m:t>𝑐</m:t>
                              </m:r>
                            </m:sub>
                          </m:sSub>
                        </m:e>
                      </m:rad>
                    </m:oMath>
                  </m:oMathPara>
                </a14:m>
                <a:endParaRPr lang="en-US" sz="1400" dirty="0" smtClean="0"/>
              </a:p>
              <a:p>
                <a:pPr indent="177800" algn="just">
                  <a:spcAft>
                    <a:spcPts val="1000"/>
                  </a:spcAft>
                </a:pPr>
                <a:r>
                  <a:rPr lang="en-US" sz="1400" dirty="0" smtClean="0"/>
                  <a:t>Pulse risetime is limited by Bragg cutoff frequency:</a:t>
                </a:r>
                <a:endParaRPr lang="en-US" sz="1400" dirty="0"/>
              </a:p>
              <a:p>
                <a:pPr algn="ctr">
                  <a:spcAft>
                    <a:spcPts val="10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b="0" i="1" smtClean="0">
                              <a:latin typeface="Cambria Math"/>
                            </a:rPr>
                            <m:t>𝑓</m:t>
                          </m:r>
                        </m:e>
                        <m:sub>
                          <m:r>
                            <a:rPr lang="en-US" sz="1400" b="0" i="1" smtClean="0">
                              <a:latin typeface="Cambria Math"/>
                            </a:rPr>
                            <m:t>𝑏</m:t>
                          </m:r>
                        </m:sub>
                      </m:sSub>
                      <m:r>
                        <a:rPr lang="en-US" sz="1400" b="0" i="1" smtClean="0">
                          <a:latin typeface="Cambria Math"/>
                        </a:rPr>
                        <m:t>=</m:t>
                      </m:r>
                      <m:f>
                        <m:fPr>
                          <m:type m:val="lin"/>
                          <m:ctrlPr>
                            <a:rPr lang="en-US" sz="1400" b="0" i="1" smtClean="0">
                              <a:latin typeface="Cambria Math"/>
                            </a:rPr>
                          </m:ctrlPr>
                        </m:fPr>
                        <m:num>
                          <m:r>
                            <a:rPr lang="en-US" sz="1400" b="0" i="1" smtClean="0">
                              <a:latin typeface="Cambria Math"/>
                            </a:rPr>
                            <m:t>1</m:t>
                          </m:r>
                        </m:num>
                        <m:den>
                          <m:r>
                            <a:rPr lang="en-US" sz="1400" b="0" i="1" smtClean="0">
                              <a:latin typeface="Cambria Math"/>
                              <a:ea typeface="Cambria Math"/>
                            </a:rPr>
                            <m:t>𝜋</m:t>
                          </m:r>
                          <m:rad>
                            <m:radPr>
                              <m:degHide m:val="on"/>
                              <m:ctrlPr>
                                <a:rPr lang="en-US" sz="1400" b="0" i="1" smtClean="0">
                                  <a:latin typeface="Cambria Math"/>
                                  <a:ea typeface="Cambria Math"/>
                                </a:rPr>
                              </m:ctrlPr>
                            </m:radPr>
                            <m:deg/>
                            <m:e>
                              <m:sSub>
                                <m:sSubPr>
                                  <m:ctrlPr>
                                    <a:rPr lang="en-US" sz="1400" b="0" i="1" smtClean="0">
                                      <a:latin typeface="Cambria Math"/>
                                      <a:ea typeface="Cambria Math"/>
                                    </a:rPr>
                                  </m:ctrlPr>
                                </m:sSubPr>
                                <m:e>
                                  <m:r>
                                    <a:rPr lang="en-US" sz="1400" b="0" i="1" smtClean="0">
                                      <a:latin typeface="Cambria Math"/>
                                      <a:ea typeface="Cambria Math"/>
                                    </a:rPr>
                                    <m:t>𝐿</m:t>
                                  </m:r>
                                </m:e>
                                <m:sub>
                                  <m:r>
                                    <a:rPr lang="en-US" sz="1400" b="0" i="1" smtClean="0">
                                      <a:latin typeface="Cambria Math"/>
                                      <a:ea typeface="Cambria Math"/>
                                    </a:rPr>
                                    <m:t>𝑐</m:t>
                                  </m:r>
                                </m:sub>
                              </m:sSub>
                              <m:sSub>
                                <m:sSubPr>
                                  <m:ctrlPr>
                                    <a:rPr lang="en-US" sz="1400" b="0" i="1" smtClean="0">
                                      <a:latin typeface="Cambria Math"/>
                                      <a:ea typeface="Cambria Math"/>
                                    </a:rPr>
                                  </m:ctrlPr>
                                </m:sSubPr>
                                <m:e>
                                  <m:r>
                                    <a:rPr lang="en-US" sz="1400" b="0" i="1" smtClean="0">
                                      <a:latin typeface="Cambria Math"/>
                                      <a:ea typeface="Cambria Math"/>
                                    </a:rPr>
                                    <m:t>𝐶</m:t>
                                  </m:r>
                                </m:e>
                                <m:sub>
                                  <m:r>
                                    <a:rPr lang="en-US" sz="1400" b="0" i="1" smtClean="0">
                                      <a:latin typeface="Cambria Math"/>
                                      <a:ea typeface="Cambria Math"/>
                                    </a:rPr>
                                    <m:t>𝑐</m:t>
                                  </m:r>
                                </m:sub>
                              </m:sSub>
                            </m:e>
                          </m:rad>
                        </m:den>
                      </m:f>
                    </m:oMath>
                  </m:oMathPara>
                </a14:m>
                <a:endParaRPr lang="en-US" sz="1400" dirty="0" smtClean="0"/>
              </a:p>
              <a:p>
                <a:pPr indent="177800" algn="just">
                  <a:spcAft>
                    <a:spcPts val="1000"/>
                  </a:spcAft>
                </a:pPr>
                <a:r>
                  <a:rPr lang="en-US" sz="1400" dirty="0" smtClean="0"/>
                  <a:t>Kicker </a:t>
                </a:r>
                <a:r>
                  <a:rPr lang="en-US" sz="1400" dirty="0"/>
                  <a:t>effective </a:t>
                </a:r>
                <a:r>
                  <a:rPr lang="en-US" sz="1400" dirty="0" smtClean="0"/>
                  <a:t>risetime:</a:t>
                </a:r>
                <a:endParaRPr lang="en-US" sz="1400" dirty="0"/>
              </a:p>
              <a:p>
                <a:pPr algn="ctr">
                  <a:spcAft>
                    <a:spcPts val="10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𝑡</m:t>
                          </m:r>
                        </m:e>
                        <m:sub>
                          <m:r>
                            <a:rPr lang="en-US" sz="1400" i="1">
                              <a:latin typeface="Cambria Math"/>
                            </a:rPr>
                            <m:t>𝑟</m:t>
                          </m:r>
                        </m:sub>
                      </m:sSub>
                      <m:r>
                        <a:rPr lang="en-US" sz="1400" i="1">
                          <a:latin typeface="Cambria Math"/>
                        </a:rPr>
                        <m:t>=</m:t>
                      </m:r>
                      <m:sSub>
                        <m:sSubPr>
                          <m:ctrlPr>
                            <a:rPr lang="en-US" sz="1400" i="1">
                              <a:latin typeface="Cambria Math"/>
                            </a:rPr>
                          </m:ctrlPr>
                        </m:sSubPr>
                        <m:e>
                          <m:r>
                            <a:rPr lang="en-US" sz="1400" i="1">
                              <a:latin typeface="Cambria Math"/>
                            </a:rPr>
                            <m:t>𝑡</m:t>
                          </m:r>
                        </m:e>
                        <m:sub>
                          <m:r>
                            <a:rPr lang="en-US" sz="1400" i="1">
                              <a:latin typeface="Cambria Math"/>
                            </a:rPr>
                            <m:t>𝑟</m:t>
                          </m:r>
                          <m:r>
                            <a:rPr lang="en-US" sz="1400" i="1">
                              <a:latin typeface="Cambria Math"/>
                            </a:rPr>
                            <m:t>_</m:t>
                          </m:r>
                          <m:r>
                            <a:rPr lang="en-US" sz="1400" i="1">
                              <a:latin typeface="Cambria Math"/>
                            </a:rPr>
                            <m:t>𝑝𝑢𝑙𝑠𝑒</m:t>
                          </m:r>
                        </m:sub>
                      </m:sSub>
                      <m:r>
                        <a:rPr lang="en-US" sz="1400" i="1">
                          <a:latin typeface="Cambria Math"/>
                        </a:rPr>
                        <m:t>+</m:t>
                      </m:r>
                      <m:sSub>
                        <m:sSubPr>
                          <m:ctrlPr>
                            <a:rPr lang="en-US" sz="1400" i="1">
                              <a:latin typeface="Cambria Math"/>
                            </a:rPr>
                          </m:ctrlPr>
                        </m:sSubPr>
                        <m:e>
                          <m:r>
                            <a:rPr lang="en-US" sz="1400" i="1">
                              <a:latin typeface="Cambria Math"/>
                            </a:rPr>
                            <m:t>𝑡</m:t>
                          </m:r>
                        </m:e>
                        <m:sub>
                          <m:r>
                            <a:rPr lang="en-US" sz="1400" i="1">
                              <a:latin typeface="Cambria Math"/>
                            </a:rPr>
                            <m:t>𝑓</m:t>
                          </m:r>
                        </m:sub>
                      </m:sSub>
                    </m:oMath>
                  </m:oMathPara>
                </a14:m>
                <a:endParaRPr lang="en-US" sz="1400" dirty="0" smtClean="0"/>
              </a:p>
              <a:p>
                <a:pPr indent="177800" algn="just">
                  <a:spcAft>
                    <a:spcPts val="1000"/>
                  </a:spcAft>
                </a:pPr>
                <a:r>
                  <a:rPr lang="en-US" sz="1400" dirty="0" smtClean="0"/>
                  <a:t>Ferrite loaded TL kicker is complex and requires care to cope with HV challenges and beam coupling. </a:t>
                </a:r>
              </a:p>
            </p:txBody>
          </p:sp>
        </mc:Choice>
        <mc:Fallback xmlns="">
          <p:sp>
            <p:nvSpPr>
              <p:cNvPr id="321" name="TextBox 320"/>
              <p:cNvSpPr txBox="1">
                <a:spLocks noRot="1" noChangeAspect="1" noMove="1" noResize="1" noEditPoints="1" noAdjustHandles="1" noChangeArrowheads="1" noChangeShapeType="1" noTextEdit="1"/>
              </p:cNvSpPr>
              <p:nvPr/>
            </p:nvSpPr>
            <p:spPr>
              <a:xfrm>
                <a:off x="232050" y="1178168"/>
                <a:ext cx="4519970" cy="5282023"/>
              </a:xfrm>
              <a:prstGeom prst="rect">
                <a:avLst/>
              </a:prstGeom>
              <a:blipFill rotWithShape="1">
                <a:blip r:embed="rId3"/>
                <a:stretch>
                  <a:fillRect l="-270" t="-115" r="-404" b="-115"/>
                </a:stretch>
              </a:blipFill>
            </p:spPr>
            <p:txBody>
              <a:bodyPr/>
              <a:lstStyle/>
              <a:p>
                <a:r>
                  <a:rPr lang="en-US">
                    <a:noFill/>
                  </a:rPr>
                  <a:t> </a:t>
                </a:r>
              </a:p>
            </p:txBody>
          </p:sp>
        </mc:Fallback>
      </mc:AlternateContent>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Ferrite loaded transmission line </a:t>
            </a:r>
            <a:r>
              <a:rPr lang="en-US" sz="2400" b="1" dirty="0"/>
              <a:t>k</a:t>
            </a:r>
            <a:r>
              <a:rPr lang="en-US" sz="2400" b="1" dirty="0" smtClean="0"/>
              <a:t>icker</a:t>
            </a:r>
            <a:endParaRPr lang="en-US" b="1" dirty="0"/>
          </a:p>
        </p:txBody>
      </p:sp>
      <p:sp>
        <p:nvSpPr>
          <p:cNvPr id="3" name="Rectangle 2"/>
          <p:cNvSpPr/>
          <p:nvPr/>
        </p:nvSpPr>
        <p:spPr>
          <a:xfrm>
            <a:off x="5432949" y="6275995"/>
            <a:ext cx="3150606" cy="276999"/>
          </a:xfrm>
          <a:prstGeom prst="rect">
            <a:avLst/>
          </a:prstGeom>
        </p:spPr>
        <p:txBody>
          <a:bodyPr wrap="square">
            <a:spAutoFit/>
          </a:bodyPr>
          <a:lstStyle/>
          <a:p>
            <a:pPr indent="177800" algn="just">
              <a:spcAft>
                <a:spcPts val="800"/>
              </a:spcAft>
            </a:pPr>
            <a:r>
              <a:rPr lang="en-US" sz="1200" dirty="0" smtClean="0"/>
              <a:t>Prototype of TRIUMF </a:t>
            </a:r>
            <a:r>
              <a:rPr lang="en-US" sz="1200" dirty="0"/>
              <a:t>Kicker </a:t>
            </a:r>
            <a:r>
              <a:rPr lang="en-US" sz="1200" dirty="0" smtClean="0"/>
              <a:t>Magnet </a:t>
            </a:r>
            <a:r>
              <a:rPr lang="en-US" sz="1200" baseline="30000" dirty="0" smtClean="0"/>
              <a:t>[20]</a:t>
            </a:r>
            <a:endParaRPr lang="en-US" sz="1200" baseline="30000" dirty="0"/>
          </a:p>
        </p:txBody>
      </p:sp>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48812" y="4021556"/>
            <a:ext cx="1827692" cy="1988130"/>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5773365" y="6007013"/>
            <a:ext cx="2167168" cy="276999"/>
          </a:xfrm>
          <a:prstGeom prst="rect">
            <a:avLst/>
          </a:prstGeom>
          <a:noFill/>
        </p:spPr>
        <p:txBody>
          <a:bodyPr wrap="square" rtlCol="0">
            <a:spAutoFit/>
          </a:bodyPr>
          <a:lstStyle/>
          <a:p>
            <a:pPr algn="r">
              <a:spcAft>
                <a:spcPts val="600"/>
              </a:spcAft>
            </a:pPr>
            <a:r>
              <a:rPr lang="en-US" sz="1200" i="1" dirty="0"/>
              <a:t>Courtesy of M</a:t>
            </a:r>
            <a:r>
              <a:rPr lang="en-US" sz="1200" i="1" dirty="0" smtClean="0"/>
              <a:t>. Barnes</a:t>
            </a:r>
            <a:endParaRPr lang="en-US" sz="1200" i="1" dirty="0"/>
          </a:p>
        </p:txBody>
      </p:sp>
      <p:pic>
        <p:nvPicPr>
          <p:cNvPr id="1028" name="Picture 4" descr="I:\Paraliev\_Publications\_Lectures\2018 Martin Paraliev CERN Accelerator school\Pictures\PulsePropAndDegradCircuit.bmp"/>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3241"/>
          <a:stretch/>
        </p:blipFill>
        <p:spPr bwMode="auto">
          <a:xfrm>
            <a:off x="6089118" y="1219196"/>
            <a:ext cx="2634525" cy="537063"/>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2" name="Rectangle 11"/>
              <p:cNvSpPr/>
              <p:nvPr/>
            </p:nvSpPr>
            <p:spPr>
              <a:xfrm>
                <a:off x="5196689" y="3214413"/>
                <a:ext cx="3856777" cy="646331"/>
              </a:xfrm>
              <a:prstGeom prst="rect">
                <a:avLst/>
              </a:prstGeom>
            </p:spPr>
            <p:txBody>
              <a:bodyPr wrap="square">
                <a:spAutoFit/>
              </a:bodyPr>
              <a:lstStyle/>
              <a:p>
                <a:pPr indent="177800" algn="just">
                  <a:spcAft>
                    <a:spcPts val="800"/>
                  </a:spcAft>
                </a:pPr>
                <a:r>
                  <a:rPr lang="en-US" sz="1200" dirty="0" smtClean="0"/>
                  <a:t>Propagation delay, ripple and risetime degradation after 1</a:t>
                </a:r>
                <a:r>
                  <a:rPr lang="en-US" sz="1200" baseline="30000" dirty="0" smtClean="0"/>
                  <a:t>st</a:t>
                </a:r>
                <a:r>
                  <a:rPr lang="en-US" sz="1200" dirty="0" smtClean="0"/>
                  <a:t> , 3</a:t>
                </a:r>
                <a:r>
                  <a:rPr lang="en-US" sz="1200" baseline="30000" dirty="0" smtClean="0"/>
                  <a:t>rd</a:t>
                </a:r>
                <a:r>
                  <a:rPr lang="en-US" sz="1200" dirty="0" smtClean="0"/>
                  <a:t>, 5</a:t>
                </a:r>
                <a:r>
                  <a:rPr lang="en-US" sz="1200" baseline="30000" dirty="0" smtClean="0"/>
                  <a:t>th</a:t>
                </a:r>
                <a:r>
                  <a:rPr lang="en-US" sz="1200" dirty="0" smtClean="0"/>
                  <a:t>, 7</a:t>
                </a:r>
                <a:r>
                  <a:rPr lang="en-US" sz="1200" baseline="30000" dirty="0" smtClean="0"/>
                  <a:t>th</a:t>
                </a:r>
                <a:r>
                  <a:rPr lang="en-US" sz="1200" dirty="0"/>
                  <a:t> </a:t>
                </a:r>
                <a:r>
                  <a:rPr lang="en-US" sz="1200" dirty="0" smtClean="0"/>
                  <a:t>and 9</a:t>
                </a:r>
                <a:r>
                  <a:rPr lang="en-US" sz="1200" baseline="30000" dirty="0" smtClean="0"/>
                  <a:t>th</a:t>
                </a:r>
                <a:r>
                  <a:rPr lang="en-US" sz="1200" dirty="0" smtClean="0"/>
                  <a:t> cell (</a:t>
                </a:r>
                <a:r>
                  <a:rPr lang="en-US" sz="1200" dirty="0" err="1" smtClean="0"/>
                  <a:t>pSpice</a:t>
                </a:r>
                <a:r>
                  <a:rPr lang="en-US" sz="1200" dirty="0" smtClean="0"/>
                  <a:t>). Pulse risetime 1 ns, </a:t>
                </a:r>
                <a14:m>
                  <m:oMath xmlns:m="http://schemas.openxmlformats.org/officeDocument/2006/math">
                    <m:sSub>
                      <m:sSubPr>
                        <m:ctrlPr>
                          <a:rPr lang="en-US" sz="1200" i="1">
                            <a:latin typeface="Cambria Math"/>
                          </a:rPr>
                        </m:ctrlPr>
                      </m:sSubPr>
                      <m:e>
                        <m:r>
                          <a:rPr lang="en-US" sz="1200" b="0" i="1" smtClean="0">
                            <a:latin typeface="Cambria Math"/>
                          </a:rPr>
                          <m:t>𝐿</m:t>
                        </m:r>
                      </m:e>
                      <m:sub>
                        <m:r>
                          <a:rPr lang="en-US" sz="1200" b="0" i="1" smtClean="0">
                            <a:latin typeface="Cambria Math"/>
                          </a:rPr>
                          <m:t>𝑐</m:t>
                        </m:r>
                      </m:sub>
                    </m:sSub>
                    <m:r>
                      <a:rPr lang="en-US" sz="1200" i="1">
                        <a:latin typeface="Cambria Math"/>
                      </a:rPr>
                      <m:t>=50</m:t>
                    </m:r>
                    <m:r>
                      <a:rPr lang="en-US" sz="1200">
                        <a:latin typeface="Cambria Math"/>
                      </a:rPr>
                      <m:t> </m:t>
                    </m:r>
                  </m:oMath>
                </a14:m>
                <a:r>
                  <a:rPr lang="en-US" sz="1200" dirty="0" smtClean="0">
                    <a:sym typeface="Symbol"/>
                  </a:rPr>
                  <a:t>nH, </a:t>
                </a:r>
                <a14:m>
                  <m:oMath xmlns:m="http://schemas.openxmlformats.org/officeDocument/2006/math">
                    <m:sSub>
                      <m:sSubPr>
                        <m:ctrlPr>
                          <a:rPr lang="en-US" sz="1200" i="1">
                            <a:latin typeface="Cambria Math"/>
                          </a:rPr>
                        </m:ctrlPr>
                      </m:sSubPr>
                      <m:e>
                        <m:r>
                          <a:rPr lang="en-US" sz="1200" b="0" i="1" smtClean="0">
                            <a:latin typeface="Cambria Math"/>
                          </a:rPr>
                          <m:t>𝐶</m:t>
                        </m:r>
                      </m:e>
                      <m:sub>
                        <m:r>
                          <a:rPr lang="en-US" sz="1200" b="0" i="1" smtClean="0">
                            <a:latin typeface="Cambria Math"/>
                          </a:rPr>
                          <m:t>𝑐</m:t>
                        </m:r>
                      </m:sub>
                    </m:sSub>
                    <m:r>
                      <a:rPr lang="en-US" sz="1200" i="1">
                        <a:latin typeface="Cambria Math"/>
                      </a:rPr>
                      <m:t>=</m:t>
                    </m:r>
                    <m:r>
                      <a:rPr lang="en-US" sz="1200" b="0" i="1" smtClean="0">
                        <a:latin typeface="Cambria Math"/>
                      </a:rPr>
                      <m:t>2</m:t>
                    </m:r>
                    <m:r>
                      <a:rPr lang="en-US" sz="1200" i="1">
                        <a:latin typeface="Cambria Math"/>
                      </a:rPr>
                      <m:t>0</m:t>
                    </m:r>
                    <m:r>
                      <a:rPr lang="en-US" sz="1200">
                        <a:latin typeface="Cambria Math"/>
                      </a:rPr>
                      <m:t> </m:t>
                    </m:r>
                  </m:oMath>
                </a14:m>
                <a:r>
                  <a:rPr lang="en-US" sz="1200" dirty="0" smtClean="0">
                    <a:sym typeface="Symbol"/>
                  </a:rPr>
                  <a:t>pF,</a:t>
                </a:r>
                <a:r>
                  <a:rPr lang="el-GR" sz="1200" dirty="0" smtClean="0">
                    <a:sym typeface="Symbol"/>
                  </a:rPr>
                  <a:t> </a:t>
                </a:r>
                <a14:m>
                  <m:oMath xmlns:m="http://schemas.openxmlformats.org/officeDocument/2006/math">
                    <m:sSub>
                      <m:sSubPr>
                        <m:ctrlPr>
                          <a:rPr lang="en-US" sz="1200" i="1">
                            <a:latin typeface="Cambria Math"/>
                          </a:rPr>
                        </m:ctrlPr>
                      </m:sSubPr>
                      <m:e>
                        <m:r>
                          <a:rPr lang="en-US" sz="1200" i="1">
                            <a:latin typeface="Cambria Math"/>
                          </a:rPr>
                          <m:t>𝑍</m:t>
                        </m:r>
                      </m:e>
                      <m:sub>
                        <m:r>
                          <a:rPr lang="en-US" sz="1200" i="1">
                            <a:latin typeface="Cambria Math"/>
                          </a:rPr>
                          <m:t>𝑜</m:t>
                        </m:r>
                      </m:sub>
                    </m:sSub>
                    <m:r>
                      <a:rPr lang="en-US" sz="1200" i="1">
                        <a:latin typeface="Cambria Math"/>
                      </a:rPr>
                      <m:t>=</m:t>
                    </m:r>
                    <m:r>
                      <a:rPr lang="en-US" sz="1200" b="0" i="1" smtClean="0">
                        <a:latin typeface="Cambria Math"/>
                      </a:rPr>
                      <m:t>50</m:t>
                    </m:r>
                    <m:r>
                      <a:rPr lang="en-US" sz="1200" b="0" i="0" smtClean="0">
                        <a:latin typeface="Cambria Math"/>
                      </a:rPr>
                      <m:t> </m:t>
                    </m:r>
                  </m:oMath>
                </a14:m>
                <a:r>
                  <a:rPr lang="el-GR" sz="1200" dirty="0" smtClean="0">
                    <a:sym typeface="Symbol"/>
                  </a:rPr>
                  <a:t>Ω</a:t>
                </a:r>
                <a:r>
                  <a:rPr lang="en-US" sz="1200" dirty="0" smtClean="0">
                    <a:sym typeface="Symbol"/>
                  </a:rPr>
                  <a:t>, </a:t>
                </a:r>
                <a14:m>
                  <m:oMath xmlns:m="http://schemas.openxmlformats.org/officeDocument/2006/math">
                    <m:sSub>
                      <m:sSubPr>
                        <m:ctrlPr>
                          <a:rPr lang="en-US" sz="1200" i="1">
                            <a:latin typeface="Cambria Math"/>
                          </a:rPr>
                        </m:ctrlPr>
                      </m:sSubPr>
                      <m:e>
                        <m:r>
                          <a:rPr lang="en-US" sz="1200" i="1">
                            <a:latin typeface="Cambria Math"/>
                          </a:rPr>
                          <m:t>𝑓</m:t>
                        </m:r>
                      </m:e>
                      <m:sub>
                        <m:r>
                          <a:rPr lang="en-US" sz="1200" i="1">
                            <a:latin typeface="Cambria Math"/>
                          </a:rPr>
                          <m:t>𝑏</m:t>
                        </m:r>
                      </m:sub>
                    </m:sSub>
                    <m:r>
                      <a:rPr lang="en-US" sz="1200" i="1">
                        <a:latin typeface="Cambria Math"/>
                      </a:rPr>
                      <m:t>=</m:t>
                    </m:r>
                    <m:r>
                      <a:rPr lang="en-US" sz="1200" b="0" i="1" smtClean="0">
                        <a:latin typeface="Cambria Math"/>
                      </a:rPr>
                      <m:t>318 </m:t>
                    </m:r>
                  </m:oMath>
                </a14:m>
                <a:r>
                  <a:rPr lang="en-US" sz="1200" dirty="0" err="1" smtClean="0"/>
                  <a:t>MHz.</a:t>
                </a:r>
                <a:endParaRPr lang="en-US" sz="1200" dirty="0"/>
              </a:p>
            </p:txBody>
          </p:sp>
        </mc:Choice>
        <mc:Fallback xmlns="">
          <p:sp>
            <p:nvSpPr>
              <p:cNvPr id="12" name="Rectangle 11"/>
              <p:cNvSpPr>
                <a:spLocks noRot="1" noChangeAspect="1" noMove="1" noResize="1" noEditPoints="1" noAdjustHandles="1" noChangeArrowheads="1" noChangeShapeType="1" noTextEdit="1"/>
              </p:cNvSpPr>
              <p:nvPr/>
            </p:nvSpPr>
            <p:spPr>
              <a:xfrm>
                <a:off x="5196689" y="3214413"/>
                <a:ext cx="3856777" cy="646331"/>
              </a:xfrm>
              <a:prstGeom prst="rect">
                <a:avLst/>
              </a:prstGeom>
              <a:blipFill rotWithShape="1">
                <a:blip r:embed="rId6"/>
                <a:stretch>
                  <a:fillRect r="-158" b="-6604"/>
                </a:stretch>
              </a:blipFill>
            </p:spPr>
            <p:txBody>
              <a:bodyPr/>
              <a:lstStyle/>
              <a:p>
                <a:r>
                  <a:rPr lang="en-US">
                    <a:noFill/>
                  </a:rPr>
                  <a:t> </a:t>
                </a:r>
              </a:p>
            </p:txBody>
          </p:sp>
        </mc:Fallback>
      </mc:AlternateContent>
    </p:spTree>
    <p:extLst>
      <p:ext uri="{BB962C8B-B14F-4D97-AF65-F5344CB8AC3E}">
        <p14:creationId xmlns:p14="http://schemas.microsoft.com/office/powerpoint/2010/main" val="406006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391786" y="3965866"/>
            <a:ext cx="3111614" cy="1786583"/>
          </a:xfrm>
          <a:prstGeom prst="rect">
            <a:avLst/>
          </a:prstGeom>
          <a:solidFill>
            <a:schemeClr val="bg1"/>
          </a:solidFill>
          <a:ln w="6350">
            <a:solidFill>
              <a:schemeClr val="tx2">
                <a:lumMod val="75000"/>
              </a:schemeClr>
            </a:solidFill>
          </a:ln>
          <a:effectLst>
            <a:outerShdw blurRad="165100" dist="38100" dir="2700000" algn="tl" rotWithShape="0">
              <a:srgbClr val="333333">
                <a:alpha val="6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01131" y="1259392"/>
            <a:ext cx="3102269" cy="1818354"/>
          </a:xfrm>
          <a:prstGeom prst="rect">
            <a:avLst/>
          </a:prstGeom>
          <a:solidFill>
            <a:schemeClr val="bg1"/>
          </a:solidFill>
          <a:ln w="6350">
            <a:solidFill>
              <a:schemeClr val="tx2">
                <a:lumMod val="75000"/>
              </a:schemeClr>
            </a:solidFill>
          </a:ln>
          <a:effectLst>
            <a:outerShdw blurRad="165100" dist="38100" dir="2700000" algn="tl" rotWithShape="0">
              <a:srgbClr val="333333">
                <a:alpha val="6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Pulse forming lines (PFL)</a:t>
            </a:r>
            <a:endParaRPr lang="en-US" b="1" dirty="0"/>
          </a:p>
        </p:txBody>
      </p:sp>
      <mc:AlternateContent xmlns:mc="http://schemas.openxmlformats.org/markup-compatibility/2006" xmlns:a14="http://schemas.microsoft.com/office/drawing/2010/main">
        <mc:Choice Requires="a14">
          <p:sp>
            <p:nvSpPr>
              <p:cNvPr id="3" name="TextBox 2"/>
              <p:cNvSpPr txBox="1"/>
              <p:nvPr/>
            </p:nvSpPr>
            <p:spPr>
              <a:xfrm>
                <a:off x="4420502" y="1192173"/>
                <a:ext cx="4371805" cy="3345275"/>
              </a:xfrm>
              <a:prstGeom prst="rect">
                <a:avLst/>
              </a:prstGeom>
              <a:noFill/>
            </p:spPr>
            <p:txBody>
              <a:bodyPr wrap="square" rtlCol="0">
                <a:spAutoFit/>
              </a:bodyPr>
              <a:lstStyle/>
              <a:p>
                <a:pPr indent="177800" algn="just">
                  <a:spcAft>
                    <a:spcPts val="600"/>
                  </a:spcAft>
                </a:pPr>
                <a:r>
                  <a:rPr lang="en-US" sz="1400" dirty="0" smtClean="0"/>
                  <a:t>Pulse length:</a:t>
                </a:r>
                <a:r>
                  <a:rPr lang="en-US" sz="1400" dirty="0"/>
                  <a:t> </a:t>
                </a:r>
                <a:endParaRPr lang="en-US" sz="1400" dirty="0" smtClean="0"/>
              </a:p>
              <a:p>
                <a:pPr algn="ctr">
                  <a:spcAft>
                    <a:spcPts val="6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b="0" i="1" smtClean="0">
                              <a:latin typeface="Cambria Math"/>
                            </a:rPr>
                            <m:t>𝑡</m:t>
                          </m:r>
                        </m:e>
                        <m:sub>
                          <m:r>
                            <a:rPr lang="en-US" sz="1400" b="0" i="1" smtClean="0">
                              <a:latin typeface="Cambria Math"/>
                            </a:rPr>
                            <m:t>𝑝</m:t>
                          </m:r>
                        </m:sub>
                      </m:sSub>
                      <m:r>
                        <a:rPr lang="en-US" sz="1400" i="1">
                          <a:latin typeface="Cambria Math"/>
                        </a:rPr>
                        <m:t>=</m:t>
                      </m:r>
                      <m:r>
                        <a:rPr lang="en-US" sz="1400" b="0" i="1" smtClean="0">
                          <a:latin typeface="Cambria Math"/>
                        </a:rPr>
                        <m:t>2</m:t>
                      </m:r>
                      <m:sSub>
                        <m:sSubPr>
                          <m:ctrlPr>
                            <a:rPr lang="en-US" sz="1400" b="0" i="1" smtClean="0">
                              <a:latin typeface="Cambria Math"/>
                            </a:rPr>
                          </m:ctrlPr>
                        </m:sSubPr>
                        <m:e>
                          <m:r>
                            <a:rPr lang="en-US" sz="1400" b="0" i="1" smtClean="0">
                              <a:latin typeface="Cambria Math"/>
                            </a:rPr>
                            <m:t>𝑡</m:t>
                          </m:r>
                        </m:e>
                        <m:sub>
                          <m:r>
                            <a:rPr lang="en-US" sz="1400" b="0" i="1" smtClean="0">
                              <a:latin typeface="Cambria Math"/>
                            </a:rPr>
                            <m:t>𝑙𝑖𝑛𝑒</m:t>
                          </m:r>
                        </m:sub>
                      </m:sSub>
                    </m:oMath>
                  </m:oMathPara>
                </a14:m>
                <a:endParaRPr lang="en-US" sz="1400" dirty="0" smtClean="0"/>
              </a:p>
              <a:p>
                <a:pPr indent="180975" algn="just"/>
                <a:r>
                  <a:rPr lang="en-US" sz="1400" dirty="0" smtClean="0"/>
                  <a:t>Output voltage </a:t>
                </a:r>
                <a14:m>
                  <m:oMath xmlns:m="http://schemas.openxmlformats.org/officeDocument/2006/math">
                    <m:sSub>
                      <m:sSubPr>
                        <m:ctrlPr>
                          <a:rPr lang="en-US" sz="1400" i="1">
                            <a:latin typeface="Cambria Math"/>
                          </a:rPr>
                        </m:ctrlPr>
                      </m:sSubPr>
                      <m:e>
                        <m:r>
                          <a:rPr lang="en-US" sz="1400" i="1">
                            <a:latin typeface="Cambria Math"/>
                          </a:rPr>
                          <m:t>𝑈</m:t>
                        </m:r>
                      </m:e>
                      <m:sub>
                        <m:r>
                          <a:rPr lang="en-US" sz="1400" i="1">
                            <a:latin typeface="Cambria Math"/>
                          </a:rPr>
                          <m:t>𝑂𝑢𝑡</m:t>
                        </m:r>
                      </m:sub>
                    </m:sSub>
                  </m:oMath>
                </a14:m>
                <a:r>
                  <a:rPr lang="en-US" sz="1400" dirty="0" smtClean="0"/>
                  <a:t> and current </a:t>
                </a:r>
                <a14:m>
                  <m:oMath xmlns:m="http://schemas.openxmlformats.org/officeDocument/2006/math">
                    <m:sSub>
                      <m:sSubPr>
                        <m:ctrlPr>
                          <a:rPr lang="en-US" sz="1400" i="1">
                            <a:latin typeface="Cambria Math"/>
                          </a:rPr>
                        </m:ctrlPr>
                      </m:sSubPr>
                      <m:e>
                        <m:r>
                          <a:rPr lang="en-US" sz="1400" b="0" i="1" smtClean="0">
                            <a:latin typeface="Cambria Math"/>
                          </a:rPr>
                          <m:t>𝐼</m:t>
                        </m:r>
                      </m:e>
                      <m:sub>
                        <m:r>
                          <a:rPr lang="en-US" sz="1400" i="1">
                            <a:latin typeface="Cambria Math"/>
                          </a:rPr>
                          <m:t>𝑂𝑢𝑡</m:t>
                        </m:r>
                      </m:sub>
                    </m:sSub>
                  </m:oMath>
                </a14:m>
                <a:endParaRPr lang="en-US" sz="1400" dirty="0" smtClean="0"/>
              </a:p>
              <a:p>
                <a:pPr algn="just">
                  <a:spcAft>
                    <a:spcPts val="600"/>
                  </a:spcAft>
                </a:pPr>
                <a:r>
                  <a:rPr lang="en-US" sz="1400" dirty="0" smtClean="0"/>
                  <a:t>Matched (</a:t>
                </a:r>
                <a14:m>
                  <m:oMath xmlns:m="http://schemas.openxmlformats.org/officeDocument/2006/math">
                    <m:sSub>
                      <m:sSubPr>
                        <m:ctrlPr>
                          <a:rPr lang="en-US" sz="1400" i="1" smtClean="0">
                            <a:latin typeface="Cambria Math"/>
                          </a:rPr>
                        </m:ctrlPr>
                      </m:sSubPr>
                      <m:e>
                        <m:r>
                          <a:rPr lang="en-US" sz="1400" b="0" i="1" smtClean="0">
                            <a:latin typeface="Cambria Math"/>
                          </a:rPr>
                          <m:t>𝑅</m:t>
                        </m:r>
                      </m:e>
                      <m:sub>
                        <m:r>
                          <a:rPr lang="en-US" sz="1400" b="0" i="1" smtClean="0">
                            <a:latin typeface="Cambria Math"/>
                          </a:rPr>
                          <m:t>𝐿</m:t>
                        </m:r>
                      </m:sub>
                    </m:sSub>
                    <m:r>
                      <a:rPr lang="en-US" sz="1400" i="1" smtClean="0">
                        <a:latin typeface="Cambria Math"/>
                      </a:rPr>
                      <m:t>=</m:t>
                    </m:r>
                    <m:sSub>
                      <m:sSubPr>
                        <m:ctrlPr>
                          <a:rPr lang="en-US" sz="1400" i="1" smtClean="0">
                            <a:latin typeface="Cambria Math"/>
                          </a:rPr>
                        </m:ctrlPr>
                      </m:sSubPr>
                      <m:e>
                        <m:r>
                          <a:rPr lang="en-US" sz="1400" b="0" i="1" smtClean="0">
                            <a:latin typeface="Cambria Math"/>
                          </a:rPr>
                          <m:t>𝑍</m:t>
                        </m:r>
                      </m:e>
                      <m:sub>
                        <m:r>
                          <a:rPr lang="en-US" sz="1400" b="0" i="1" smtClean="0">
                            <a:latin typeface="Cambria Math"/>
                          </a:rPr>
                          <m:t>𝑜</m:t>
                        </m:r>
                      </m:sub>
                    </m:sSub>
                  </m:oMath>
                </a14:m>
                <a:r>
                  <a:rPr lang="en-US" sz="1400" dirty="0" smtClean="0"/>
                  <a:t>, no reflection):</a:t>
                </a:r>
              </a:p>
              <a:p>
                <a:pPr algn="ctr">
                  <a:spcAft>
                    <a:spcPts val="600"/>
                  </a:spcAft>
                </a:pPr>
                <a14:m>
                  <m:oMath xmlns:m="http://schemas.openxmlformats.org/officeDocument/2006/math">
                    <m:sSub>
                      <m:sSubPr>
                        <m:ctrlPr>
                          <a:rPr lang="en-US" sz="1400" i="1">
                            <a:latin typeface="Cambria Math"/>
                          </a:rPr>
                        </m:ctrlPr>
                      </m:sSubPr>
                      <m:e>
                        <m:r>
                          <a:rPr lang="en-US" sz="1400" i="1">
                            <a:latin typeface="Cambria Math"/>
                          </a:rPr>
                          <m:t>𝑈</m:t>
                        </m:r>
                      </m:e>
                      <m:sub>
                        <m:r>
                          <a:rPr lang="en-US" sz="1400" b="0" i="1" smtClean="0">
                            <a:latin typeface="Cambria Math"/>
                          </a:rPr>
                          <m:t>𝑂𝑢𝑡</m:t>
                        </m:r>
                      </m:sub>
                    </m:sSub>
                    <m:r>
                      <a:rPr lang="en-US" sz="1400" i="1">
                        <a:latin typeface="Cambria Math"/>
                      </a:rPr>
                      <m:t>=</m:t>
                    </m:r>
                    <m:sSub>
                      <m:sSubPr>
                        <m:ctrlPr>
                          <a:rPr lang="en-US" sz="1400" i="1">
                            <a:latin typeface="Cambria Math"/>
                          </a:rPr>
                        </m:ctrlPr>
                      </m:sSubPr>
                      <m:e>
                        <m:r>
                          <a:rPr lang="en-US" sz="1400" i="1">
                            <a:latin typeface="Cambria Math"/>
                          </a:rPr>
                          <m:t>𝑈</m:t>
                        </m:r>
                      </m:e>
                      <m:sub>
                        <m:r>
                          <a:rPr lang="en-US" sz="1400" i="1">
                            <a:latin typeface="Cambria Math"/>
                          </a:rPr>
                          <m:t>𝐶</m:t>
                        </m:r>
                        <m:r>
                          <a:rPr lang="en-US" sz="1400" b="0" i="1" smtClean="0">
                            <a:latin typeface="Cambria Math"/>
                          </a:rPr>
                          <m:t>h</m:t>
                        </m:r>
                      </m:sub>
                    </m:sSub>
                  </m:oMath>
                </a14:m>
                <a:r>
                  <a:rPr lang="en-US" sz="1400" dirty="0" smtClean="0"/>
                  <a:t>,  </a:t>
                </a:r>
                <a14:m>
                  <m:oMath xmlns:m="http://schemas.openxmlformats.org/officeDocument/2006/math">
                    <m:sSub>
                      <m:sSubPr>
                        <m:ctrlPr>
                          <a:rPr lang="en-US" sz="1400" i="1">
                            <a:latin typeface="Cambria Math"/>
                          </a:rPr>
                        </m:ctrlPr>
                      </m:sSubPr>
                      <m:e>
                        <m:r>
                          <a:rPr lang="en-US" sz="1400" i="1">
                            <a:latin typeface="Cambria Math"/>
                          </a:rPr>
                          <m:t>𝐼</m:t>
                        </m:r>
                      </m:e>
                      <m:sub>
                        <m:r>
                          <a:rPr lang="en-US" sz="1400" i="1">
                            <a:latin typeface="Cambria Math"/>
                          </a:rPr>
                          <m:t>𝑂</m:t>
                        </m:r>
                        <m:r>
                          <a:rPr lang="en-US" sz="1400" b="0" i="1" smtClean="0">
                            <a:latin typeface="Cambria Math"/>
                          </a:rPr>
                          <m:t>𝑢𝑡</m:t>
                        </m:r>
                      </m:sub>
                    </m:sSub>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rPr>
                              <m:t>𝑈</m:t>
                            </m:r>
                          </m:e>
                          <m:sub>
                            <m:r>
                              <a:rPr lang="en-US" sz="1400" i="1">
                                <a:latin typeface="Cambria Math"/>
                              </a:rPr>
                              <m:t>𝐶</m:t>
                            </m:r>
                            <m:r>
                              <a:rPr lang="en-US" sz="1400" b="0" i="1" smtClean="0">
                                <a:latin typeface="Cambria Math"/>
                              </a:rPr>
                              <m:t>h</m:t>
                            </m:r>
                          </m:sub>
                        </m:sSub>
                      </m:num>
                      <m:den>
                        <m:r>
                          <a:rPr lang="en-US" sz="1400" i="1">
                            <a:latin typeface="Cambria Math"/>
                          </a:rPr>
                          <m:t>2</m:t>
                        </m:r>
                        <m:sSub>
                          <m:sSubPr>
                            <m:ctrlPr>
                              <a:rPr lang="en-US" sz="1400" i="1">
                                <a:latin typeface="Cambria Math"/>
                              </a:rPr>
                            </m:ctrlPr>
                          </m:sSubPr>
                          <m:e>
                            <m:r>
                              <a:rPr lang="en-US" sz="1400" i="1">
                                <a:latin typeface="Cambria Math"/>
                              </a:rPr>
                              <m:t>𝑍</m:t>
                            </m:r>
                          </m:e>
                          <m:sub>
                            <m:r>
                              <a:rPr lang="en-US" sz="1400" i="1">
                                <a:latin typeface="Cambria Math"/>
                              </a:rPr>
                              <m:t>0</m:t>
                            </m:r>
                          </m:sub>
                        </m:sSub>
                      </m:den>
                    </m:f>
                  </m:oMath>
                </a14:m>
                <a:endParaRPr lang="en-US" sz="1400" dirty="0" smtClean="0"/>
              </a:p>
              <a:p>
                <a:pPr>
                  <a:spcAft>
                    <a:spcPts val="600"/>
                  </a:spcAft>
                </a:pPr>
                <a:r>
                  <a:rPr lang="en-US" sz="1400" dirty="0" smtClean="0"/>
                  <a:t>“Shorted” </a:t>
                </a:r>
                <a:r>
                  <a:rPr lang="en-US" sz="1400" dirty="0"/>
                  <a:t>(</a:t>
                </a:r>
                <a14:m>
                  <m:oMath xmlns:m="http://schemas.openxmlformats.org/officeDocument/2006/math">
                    <m:sSub>
                      <m:sSubPr>
                        <m:ctrlPr>
                          <a:rPr lang="en-US" sz="1400" i="1">
                            <a:latin typeface="Cambria Math"/>
                          </a:rPr>
                        </m:ctrlPr>
                      </m:sSubPr>
                      <m:e>
                        <m:r>
                          <a:rPr lang="en-US" sz="1400" i="1">
                            <a:latin typeface="Cambria Math"/>
                          </a:rPr>
                          <m:t>𝑅</m:t>
                        </m:r>
                      </m:e>
                      <m:sub>
                        <m:r>
                          <a:rPr lang="en-US" sz="1400" i="1">
                            <a:latin typeface="Cambria Math"/>
                          </a:rPr>
                          <m:t>𝐿</m:t>
                        </m:r>
                      </m:sub>
                    </m:sSub>
                    <m:r>
                      <a:rPr lang="en-US" sz="1400" i="1">
                        <a:latin typeface="Cambria Math"/>
                      </a:rPr>
                      <m:t>=0</m:t>
                    </m:r>
                  </m:oMath>
                </a14:m>
                <a:r>
                  <a:rPr lang="en-US" sz="1400" dirty="0" smtClean="0"/>
                  <a:t>, full inverted reflection) :</a:t>
                </a:r>
              </a:p>
              <a:p>
                <a:pPr algn="ctr">
                  <a:spcAft>
                    <a:spcPts val="600"/>
                  </a:spcAft>
                </a:pPr>
                <a14:m>
                  <m:oMath xmlns:m="http://schemas.openxmlformats.org/officeDocument/2006/math">
                    <m:sSub>
                      <m:sSubPr>
                        <m:ctrlPr>
                          <a:rPr lang="en-US" sz="1400" i="1">
                            <a:latin typeface="Cambria Math"/>
                          </a:rPr>
                        </m:ctrlPr>
                      </m:sSubPr>
                      <m:e>
                        <m:r>
                          <a:rPr lang="en-US" sz="1400" i="1">
                            <a:latin typeface="Cambria Math"/>
                          </a:rPr>
                          <m:t>𝑈</m:t>
                        </m:r>
                      </m:e>
                      <m:sub>
                        <m:r>
                          <a:rPr lang="en-US" sz="1400" i="1">
                            <a:latin typeface="Cambria Math"/>
                          </a:rPr>
                          <m:t>𝑂</m:t>
                        </m:r>
                        <m:r>
                          <a:rPr lang="en-US" sz="1400" b="0" i="1" smtClean="0">
                            <a:latin typeface="Cambria Math"/>
                          </a:rPr>
                          <m:t>𝑢𝑡</m:t>
                        </m:r>
                      </m:sub>
                    </m:sSub>
                    <m:r>
                      <a:rPr lang="en-US" sz="1400" i="1">
                        <a:latin typeface="Cambria Math"/>
                      </a:rPr>
                      <m:t>=0</m:t>
                    </m:r>
                  </m:oMath>
                </a14:m>
                <a:r>
                  <a:rPr lang="en-US" sz="1400" dirty="0" smtClean="0"/>
                  <a:t>, </a:t>
                </a:r>
                <a14:m>
                  <m:oMath xmlns:m="http://schemas.openxmlformats.org/officeDocument/2006/math">
                    <m:sSub>
                      <m:sSubPr>
                        <m:ctrlPr>
                          <a:rPr lang="en-US" sz="1400" i="1">
                            <a:latin typeface="Cambria Math"/>
                          </a:rPr>
                        </m:ctrlPr>
                      </m:sSubPr>
                      <m:e>
                        <m:r>
                          <a:rPr lang="en-US" sz="1400" i="1">
                            <a:latin typeface="Cambria Math"/>
                          </a:rPr>
                          <m:t>𝐼</m:t>
                        </m:r>
                      </m:e>
                      <m:sub>
                        <m:r>
                          <a:rPr lang="en-US" sz="1400" i="1">
                            <a:latin typeface="Cambria Math"/>
                          </a:rPr>
                          <m:t>𝑂</m:t>
                        </m:r>
                        <m:r>
                          <a:rPr lang="en-US" sz="1400" b="0" i="1" smtClean="0">
                            <a:latin typeface="Cambria Math"/>
                          </a:rPr>
                          <m:t>𝑢𝑡</m:t>
                        </m:r>
                      </m:sub>
                    </m:sSub>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rPr>
                              <m:t>𝑈</m:t>
                            </m:r>
                          </m:e>
                          <m:sub>
                            <m:r>
                              <a:rPr lang="en-US" sz="1400" i="1">
                                <a:latin typeface="Cambria Math"/>
                              </a:rPr>
                              <m:t>𝐶</m:t>
                            </m:r>
                            <m:r>
                              <a:rPr lang="en-US" sz="1400" b="0" i="1" smtClean="0">
                                <a:latin typeface="Cambria Math"/>
                              </a:rPr>
                              <m:t>h</m:t>
                            </m:r>
                          </m:sub>
                        </m:sSub>
                      </m:num>
                      <m:den>
                        <m:sSub>
                          <m:sSubPr>
                            <m:ctrlPr>
                              <a:rPr lang="en-US" sz="1400" i="1">
                                <a:latin typeface="Cambria Math"/>
                              </a:rPr>
                            </m:ctrlPr>
                          </m:sSubPr>
                          <m:e>
                            <m:r>
                              <a:rPr lang="en-US" sz="1400" i="1">
                                <a:latin typeface="Cambria Math"/>
                              </a:rPr>
                              <m:t>𝑍</m:t>
                            </m:r>
                          </m:e>
                          <m:sub>
                            <m:r>
                              <a:rPr lang="en-US" sz="1400" i="1">
                                <a:latin typeface="Cambria Math"/>
                              </a:rPr>
                              <m:t>0</m:t>
                            </m:r>
                          </m:sub>
                        </m:sSub>
                      </m:den>
                    </m:f>
                  </m:oMath>
                </a14:m>
                <a:endParaRPr lang="en-US" sz="1600" dirty="0" smtClean="0"/>
              </a:p>
              <a:p>
                <a:pPr indent="180975">
                  <a:spcAft>
                    <a:spcPts val="600"/>
                  </a:spcAft>
                </a:pPr>
                <a:r>
                  <a:rPr lang="en-US" sz="1400" dirty="0"/>
                  <a:t>where </a:t>
                </a:r>
                <a14:m>
                  <m:oMath xmlns:m="http://schemas.openxmlformats.org/officeDocument/2006/math">
                    <m:sSub>
                      <m:sSubPr>
                        <m:ctrlPr>
                          <a:rPr lang="en-US" sz="1400" i="1">
                            <a:latin typeface="Cambria Math"/>
                          </a:rPr>
                        </m:ctrlPr>
                      </m:sSubPr>
                      <m:e>
                        <m:r>
                          <a:rPr lang="en-US" sz="1400" i="1">
                            <a:latin typeface="Cambria Math"/>
                          </a:rPr>
                          <m:t>𝑡</m:t>
                        </m:r>
                      </m:e>
                      <m:sub>
                        <m:r>
                          <a:rPr lang="en-US" sz="1400" i="1">
                            <a:latin typeface="Cambria Math"/>
                          </a:rPr>
                          <m:t>𝑝</m:t>
                        </m:r>
                      </m:sub>
                    </m:sSub>
                  </m:oMath>
                </a14:m>
                <a:r>
                  <a:rPr lang="en-US" sz="1400" dirty="0"/>
                  <a:t> is electrical length of the </a:t>
                </a:r>
                <a:r>
                  <a:rPr lang="en-US" sz="1400" dirty="0" smtClean="0"/>
                  <a:t>PFL and </a:t>
                </a:r>
                <a14:m>
                  <m:oMath xmlns:m="http://schemas.openxmlformats.org/officeDocument/2006/math">
                    <m:sSub>
                      <m:sSubPr>
                        <m:ctrlPr>
                          <a:rPr lang="en-US" sz="1400" i="1">
                            <a:latin typeface="Cambria Math"/>
                          </a:rPr>
                        </m:ctrlPr>
                      </m:sSubPr>
                      <m:e>
                        <m:r>
                          <a:rPr lang="en-US" sz="1400" b="0" i="1" smtClean="0">
                            <a:latin typeface="Cambria Math"/>
                          </a:rPr>
                          <m:t>𝑈</m:t>
                        </m:r>
                      </m:e>
                      <m:sub>
                        <m:r>
                          <a:rPr lang="en-US" sz="1400" b="0" i="1" smtClean="0">
                            <a:latin typeface="Cambria Math"/>
                          </a:rPr>
                          <m:t>𝐶h</m:t>
                        </m:r>
                      </m:sub>
                    </m:sSub>
                  </m:oMath>
                </a14:m>
                <a:r>
                  <a:rPr lang="en-US" sz="1400" dirty="0" smtClean="0"/>
                  <a:t>is charging voltage</a:t>
                </a:r>
                <a:endParaRPr lang="en-US" sz="1400" dirty="0"/>
              </a:p>
              <a:p>
                <a:pPr indent="180975">
                  <a:spcAft>
                    <a:spcPts val="600"/>
                  </a:spcAft>
                </a:pPr>
                <a:r>
                  <a:rPr lang="en-US" sz="1400" dirty="0" smtClean="0"/>
                  <a:t>“Shorted</a:t>
                </a:r>
                <a:r>
                  <a:rPr lang="en-US" sz="1400" dirty="0"/>
                  <a:t>” systems </a:t>
                </a:r>
                <a:r>
                  <a:rPr lang="en-US" sz="1400" dirty="0" smtClean="0"/>
                  <a:t>require </a:t>
                </a:r>
                <a:r>
                  <a:rPr lang="en-US" sz="1400" dirty="0"/>
                  <a:t>termination on the other end of </a:t>
                </a:r>
                <a:r>
                  <a:rPr lang="en-US" sz="1400" dirty="0" smtClean="0"/>
                  <a:t>PFL.</a:t>
                </a:r>
                <a:endParaRPr lang="en-US" sz="1400" dirty="0"/>
              </a:p>
            </p:txBody>
          </p:sp>
        </mc:Choice>
        <mc:Fallback xmlns="">
          <p:sp>
            <p:nvSpPr>
              <p:cNvPr id="3" name="TextBox 2"/>
              <p:cNvSpPr txBox="1">
                <a:spLocks noRot="1" noChangeAspect="1" noMove="1" noResize="1" noEditPoints="1" noAdjustHandles="1" noChangeArrowheads="1" noChangeShapeType="1" noTextEdit="1"/>
              </p:cNvSpPr>
              <p:nvPr/>
            </p:nvSpPr>
            <p:spPr>
              <a:xfrm>
                <a:off x="4420502" y="1192173"/>
                <a:ext cx="4371805" cy="3345275"/>
              </a:xfrm>
              <a:prstGeom prst="rect">
                <a:avLst/>
              </a:prstGeom>
              <a:blipFill rotWithShape="1">
                <a:blip r:embed="rId3"/>
                <a:stretch>
                  <a:fillRect l="-279" t="-182"/>
                </a:stretch>
              </a:blipFill>
            </p:spPr>
            <p:txBody>
              <a:bodyPr/>
              <a:lstStyle/>
              <a:p>
                <a:r>
                  <a:rPr lang="en-US">
                    <a:noFill/>
                  </a:rPr>
                  <a:t> </a:t>
                </a:r>
              </a:p>
            </p:txBody>
          </p:sp>
        </mc:Fallback>
      </mc:AlternateContent>
      <p:sp>
        <p:nvSpPr>
          <p:cNvPr id="22" name="TextBox 21"/>
          <p:cNvSpPr txBox="1"/>
          <p:nvPr/>
        </p:nvSpPr>
        <p:spPr>
          <a:xfrm>
            <a:off x="265536" y="3135049"/>
            <a:ext cx="3385988" cy="646331"/>
          </a:xfrm>
          <a:prstGeom prst="rect">
            <a:avLst/>
          </a:prstGeom>
          <a:noFill/>
        </p:spPr>
        <p:txBody>
          <a:bodyPr wrap="square" rtlCol="0">
            <a:spAutoFit/>
          </a:bodyPr>
          <a:lstStyle/>
          <a:p>
            <a:pPr algn="ctr">
              <a:spcAft>
                <a:spcPts val="600"/>
              </a:spcAft>
            </a:pPr>
            <a:r>
              <a:rPr lang="en-US" sz="1200" dirty="0" smtClean="0"/>
              <a:t>Simple PFL configuration with matched load. Pulse </a:t>
            </a:r>
            <a:r>
              <a:rPr lang="en-US" sz="1200" b="1" i="1" dirty="0" smtClean="0"/>
              <a:t>amplitude is half </a:t>
            </a:r>
            <a:r>
              <a:rPr lang="en-US" sz="1200" dirty="0" smtClean="0"/>
              <a:t>of charging voltage and pulse </a:t>
            </a:r>
            <a:r>
              <a:rPr lang="en-US" sz="1200" b="1" i="1" dirty="0" smtClean="0"/>
              <a:t>duration is twice </a:t>
            </a:r>
            <a:r>
              <a:rPr lang="en-US" sz="1200" dirty="0" smtClean="0"/>
              <a:t>the electrical length of PFL. </a:t>
            </a:r>
          </a:p>
        </p:txBody>
      </p:sp>
      <p:sp>
        <p:nvSpPr>
          <p:cNvPr id="23" name="TextBox 22"/>
          <p:cNvSpPr txBox="1"/>
          <p:nvPr/>
        </p:nvSpPr>
        <p:spPr>
          <a:xfrm>
            <a:off x="215296" y="5818806"/>
            <a:ext cx="3467468" cy="646331"/>
          </a:xfrm>
          <a:prstGeom prst="rect">
            <a:avLst/>
          </a:prstGeom>
          <a:noFill/>
        </p:spPr>
        <p:txBody>
          <a:bodyPr wrap="square" rtlCol="0">
            <a:spAutoFit/>
          </a:bodyPr>
          <a:lstStyle/>
          <a:p>
            <a:pPr algn="ctr">
              <a:spcAft>
                <a:spcPts val="600"/>
              </a:spcAft>
            </a:pPr>
            <a:r>
              <a:rPr lang="en-US" sz="1200" dirty="0" smtClean="0"/>
              <a:t>Blumlein PFL configuration with </a:t>
            </a:r>
            <a:r>
              <a:rPr lang="en-US" sz="1200" dirty="0"/>
              <a:t>matched load. Pulse </a:t>
            </a:r>
            <a:r>
              <a:rPr lang="en-US" sz="1200" b="1" i="1" dirty="0"/>
              <a:t>amplitude is </a:t>
            </a:r>
            <a:r>
              <a:rPr lang="en-US" sz="1200" b="1" i="1" dirty="0" smtClean="0"/>
              <a:t>equal  </a:t>
            </a:r>
            <a:r>
              <a:rPr lang="en-US" sz="1200" dirty="0" smtClean="0"/>
              <a:t>to charging </a:t>
            </a:r>
            <a:r>
              <a:rPr lang="en-US" sz="1200" dirty="0"/>
              <a:t>voltage and pulse </a:t>
            </a:r>
            <a:r>
              <a:rPr lang="en-US" sz="1200" b="1" i="1" dirty="0"/>
              <a:t>duration is </a:t>
            </a:r>
            <a:r>
              <a:rPr lang="en-US" sz="1200" b="1" i="1" dirty="0" smtClean="0"/>
              <a:t>equal </a:t>
            </a:r>
            <a:r>
              <a:rPr lang="en-US" sz="1200" dirty="0" smtClean="0"/>
              <a:t>to the </a:t>
            </a:r>
            <a:r>
              <a:rPr lang="en-US" sz="1200" dirty="0"/>
              <a:t>electrical length of PFL</a:t>
            </a:r>
            <a:endParaRPr lang="en-US" sz="1200" dirty="0" smtClean="0"/>
          </a:p>
        </p:txBody>
      </p:sp>
      <p:pic>
        <p:nvPicPr>
          <p:cNvPr id="1028" name="Picture 4" descr="I:\Paraliev\_Projects\SLS\PulsedMagnets\PFL_Term.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 t="21601" r="3539" b="23086"/>
          <a:stretch/>
        </p:blipFill>
        <p:spPr bwMode="auto">
          <a:xfrm>
            <a:off x="4843306" y="4533533"/>
            <a:ext cx="3456633" cy="1486676"/>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5" name="TextBox 24"/>
              <p:cNvSpPr txBox="1"/>
              <p:nvPr/>
            </p:nvSpPr>
            <p:spPr>
              <a:xfrm>
                <a:off x="3878665" y="6105155"/>
                <a:ext cx="5194998" cy="475964"/>
              </a:xfrm>
              <a:prstGeom prst="rect">
                <a:avLst/>
              </a:prstGeom>
              <a:noFill/>
            </p:spPr>
            <p:txBody>
              <a:bodyPr wrap="square" rtlCol="0">
                <a:spAutoFit/>
              </a:bodyPr>
              <a:lstStyle/>
              <a:p>
                <a:pPr algn="ctr">
                  <a:spcAft>
                    <a:spcPts val="600"/>
                  </a:spcAft>
                </a:pPr>
                <a:r>
                  <a:rPr lang="en-US" sz="1200" dirty="0" smtClean="0"/>
                  <a:t>SLS Extraction kicker PFL (4 + 1x 50 </a:t>
                </a:r>
                <a:r>
                  <a:rPr lang="en-US" sz="1200" dirty="0" smtClean="0">
                    <a:sym typeface="Symbol"/>
                  </a:rPr>
                  <a:t>,</a:t>
                </a:r>
                <a:r>
                  <a:rPr lang="en-US" sz="1200" dirty="0" smtClean="0"/>
                  <a:t> 100 m, PSI) in “shorted” configuration and termination unit: </a:t>
                </a:r>
                <a14:m>
                  <m:oMath xmlns:m="http://schemas.openxmlformats.org/officeDocument/2006/math">
                    <m:sSub>
                      <m:sSubPr>
                        <m:ctrlPr>
                          <a:rPr lang="en-US" sz="1200" i="1">
                            <a:latin typeface="Cambria Math"/>
                          </a:rPr>
                        </m:ctrlPr>
                      </m:sSubPr>
                      <m:e>
                        <m:r>
                          <a:rPr lang="en-US" sz="1200" i="1">
                            <a:latin typeface="Cambria Math"/>
                          </a:rPr>
                          <m:t>𝑡</m:t>
                        </m:r>
                      </m:e>
                      <m:sub>
                        <m:r>
                          <a:rPr lang="en-US" sz="1200" i="1">
                            <a:latin typeface="Cambria Math"/>
                          </a:rPr>
                          <m:t>𝑝</m:t>
                        </m:r>
                      </m:sub>
                    </m:sSub>
                    <m:r>
                      <a:rPr lang="en-US" sz="1200" i="1">
                        <a:latin typeface="Cambria Math"/>
                      </a:rPr>
                      <m:t>=</m:t>
                    </m:r>
                    <m:r>
                      <a:rPr lang="en-US" sz="1200" b="0" i="1" smtClean="0">
                        <a:latin typeface="Cambria Math"/>
                      </a:rPr>
                      <m:t>1</m:t>
                    </m:r>
                  </m:oMath>
                </a14:m>
                <a:r>
                  <a:rPr lang="en-US" sz="1200" dirty="0"/>
                  <a:t> </a:t>
                </a:r>
                <a:r>
                  <a:rPr lang="el-GR" sz="1200" dirty="0" smtClean="0"/>
                  <a:t>μ</a:t>
                </a:r>
                <a:r>
                  <a:rPr lang="en-US" sz="1200" dirty="0" smtClean="0"/>
                  <a:t>s, </a:t>
                </a:r>
                <a14:m>
                  <m:oMath xmlns:m="http://schemas.openxmlformats.org/officeDocument/2006/math">
                    <m:sSub>
                      <m:sSubPr>
                        <m:ctrlPr>
                          <a:rPr lang="en-US" sz="1200" i="1">
                            <a:latin typeface="Cambria Math"/>
                          </a:rPr>
                        </m:ctrlPr>
                      </m:sSubPr>
                      <m:e>
                        <m:r>
                          <a:rPr lang="en-US" sz="1200" i="1">
                            <a:latin typeface="Cambria Math"/>
                          </a:rPr>
                          <m:t>𝑍</m:t>
                        </m:r>
                      </m:e>
                      <m:sub>
                        <m:r>
                          <a:rPr lang="en-US" sz="1200" i="1">
                            <a:latin typeface="Cambria Math"/>
                          </a:rPr>
                          <m:t>0</m:t>
                        </m:r>
                      </m:sub>
                    </m:sSub>
                    <m:r>
                      <a:rPr lang="en-US" sz="1200" b="0" i="1" smtClean="0">
                        <a:latin typeface="Cambria Math"/>
                      </a:rPr>
                      <m:t>=12.5</m:t>
                    </m:r>
                  </m:oMath>
                </a14:m>
                <a:r>
                  <a:rPr lang="en-US" sz="1200" dirty="0" smtClean="0"/>
                  <a:t> </a:t>
                </a:r>
                <a:r>
                  <a:rPr lang="en-US" sz="1200" dirty="0" smtClean="0">
                    <a:sym typeface="Symbol"/>
                  </a:rPr>
                  <a:t>, </a:t>
                </a:r>
                <a14:m>
                  <m:oMath xmlns:m="http://schemas.openxmlformats.org/officeDocument/2006/math">
                    <m:sSub>
                      <m:sSubPr>
                        <m:ctrlPr>
                          <a:rPr lang="en-US" sz="1200" i="1">
                            <a:latin typeface="Cambria Math"/>
                          </a:rPr>
                        </m:ctrlPr>
                      </m:sSubPr>
                      <m:e>
                        <m:r>
                          <a:rPr lang="en-US" sz="1200" i="1">
                            <a:latin typeface="Cambria Math"/>
                          </a:rPr>
                          <m:t>𝑈</m:t>
                        </m:r>
                      </m:e>
                      <m:sub>
                        <m:r>
                          <a:rPr lang="en-US" sz="1200" i="1">
                            <a:latin typeface="Cambria Math"/>
                          </a:rPr>
                          <m:t>𝐶h</m:t>
                        </m:r>
                      </m:sub>
                    </m:sSub>
                    <m:r>
                      <a:rPr lang="en-US" sz="1200" b="0" i="1" smtClean="0">
                        <a:latin typeface="Cambria Math"/>
                      </a:rPr>
                      <m:t>=22</m:t>
                    </m:r>
                  </m:oMath>
                </a14:m>
                <a:r>
                  <a:rPr lang="en-US" sz="1200" dirty="0" smtClean="0"/>
                  <a:t> kV, </a:t>
                </a:r>
                <a14:m>
                  <m:oMath xmlns:m="http://schemas.openxmlformats.org/officeDocument/2006/math">
                    <m:sSub>
                      <m:sSubPr>
                        <m:ctrlPr>
                          <a:rPr lang="en-US" sz="1200" i="1">
                            <a:latin typeface="Cambria Math"/>
                          </a:rPr>
                        </m:ctrlPr>
                      </m:sSubPr>
                      <m:e>
                        <m:r>
                          <a:rPr lang="en-US" sz="1200" b="0" i="1" smtClean="0">
                            <a:latin typeface="Cambria Math"/>
                          </a:rPr>
                          <m:t>𝐼</m:t>
                        </m:r>
                      </m:e>
                      <m:sub>
                        <m:r>
                          <a:rPr lang="en-US" sz="1200" b="0" i="1" smtClean="0">
                            <a:latin typeface="Cambria Math"/>
                          </a:rPr>
                          <m:t>𝑂𝑢𝑡</m:t>
                        </m:r>
                      </m:sub>
                    </m:sSub>
                    <m:r>
                      <a:rPr lang="en-US" sz="1200" b="0" i="1" smtClean="0">
                        <a:latin typeface="Cambria Math"/>
                      </a:rPr>
                      <m:t>=1.7</m:t>
                    </m:r>
                  </m:oMath>
                </a14:m>
                <a:r>
                  <a:rPr lang="en-US" sz="1200" dirty="0" smtClean="0"/>
                  <a:t> kA</a:t>
                </a:r>
                <a:r>
                  <a:rPr lang="en-US" sz="1200" baseline="30000" dirty="0" smtClean="0"/>
                  <a:t>[29]</a:t>
                </a:r>
              </a:p>
            </p:txBody>
          </p:sp>
        </mc:Choice>
        <mc:Fallback xmlns="">
          <p:sp>
            <p:nvSpPr>
              <p:cNvPr id="25" name="TextBox 24"/>
              <p:cNvSpPr txBox="1">
                <a:spLocks noRot="1" noChangeAspect="1" noMove="1" noResize="1" noEditPoints="1" noAdjustHandles="1" noChangeArrowheads="1" noChangeShapeType="1" noTextEdit="1"/>
              </p:cNvSpPr>
              <p:nvPr/>
            </p:nvSpPr>
            <p:spPr>
              <a:xfrm>
                <a:off x="3878665" y="6105155"/>
                <a:ext cx="5194998" cy="475964"/>
              </a:xfrm>
              <a:prstGeom prst="rect">
                <a:avLst/>
              </a:prstGeom>
              <a:blipFill rotWithShape="1">
                <a:blip r:embed="rId5"/>
                <a:stretch>
                  <a:fillRect t="-1282" r="-469" b="-7692"/>
                </a:stretch>
              </a:blipFill>
            </p:spPr>
            <p:txBody>
              <a:bodyPr/>
              <a:lstStyle/>
              <a:p>
                <a:r>
                  <a:rPr lang="en-US">
                    <a:noFill/>
                  </a:rPr>
                  <a:t> </a:t>
                </a:r>
              </a:p>
            </p:txBody>
          </p:sp>
        </mc:Fallback>
      </mc:AlternateContent>
      <p:grpSp>
        <p:nvGrpSpPr>
          <p:cNvPr id="31" name="Group 30"/>
          <p:cNvGrpSpPr/>
          <p:nvPr/>
        </p:nvGrpSpPr>
        <p:grpSpPr>
          <a:xfrm>
            <a:off x="410183" y="1371182"/>
            <a:ext cx="3162924" cy="1706564"/>
            <a:chOff x="295479" y="1330990"/>
            <a:chExt cx="3162924" cy="1706564"/>
          </a:xfrm>
        </p:grpSpPr>
        <p:grpSp>
          <p:nvGrpSpPr>
            <p:cNvPr id="30" name="Group 29"/>
            <p:cNvGrpSpPr/>
            <p:nvPr/>
          </p:nvGrpSpPr>
          <p:grpSpPr>
            <a:xfrm>
              <a:off x="295479" y="1330990"/>
              <a:ext cx="3093217" cy="1706564"/>
              <a:chOff x="295479" y="1330990"/>
              <a:chExt cx="3093217" cy="1706564"/>
            </a:xfrm>
          </p:grpSpPr>
          <p:grpSp>
            <p:nvGrpSpPr>
              <p:cNvPr id="17" name="Group 16"/>
              <p:cNvGrpSpPr/>
              <p:nvPr/>
            </p:nvGrpSpPr>
            <p:grpSpPr>
              <a:xfrm>
                <a:off x="571514" y="1330990"/>
                <a:ext cx="2531510" cy="1706564"/>
                <a:chOff x="571514" y="1330990"/>
                <a:chExt cx="2531510" cy="1706564"/>
              </a:xfrm>
            </p:grpSpPr>
            <p:grpSp>
              <p:nvGrpSpPr>
                <p:cNvPr id="13" name="Group 12"/>
                <p:cNvGrpSpPr>
                  <a:grpSpLocks noChangeAspect="1"/>
                </p:cNvGrpSpPr>
                <p:nvPr/>
              </p:nvGrpSpPr>
              <p:grpSpPr>
                <a:xfrm>
                  <a:off x="571514" y="1330990"/>
                  <a:ext cx="2531510" cy="1706564"/>
                  <a:chOff x="2562000" y="3969060"/>
                  <a:chExt cx="3278181" cy="2209916"/>
                </a:xfrm>
              </p:grpSpPr>
              <p:pic>
                <p:nvPicPr>
                  <p:cNvPr id="1027" name="Picture 3" descr="I:\Paraliev\_Publications\_Lectures\2018 Martin Paraliev CERN Accelerator school\PFL Charge_line_animation.gif"/>
                  <p:cNvPicPr>
                    <a:picLocks noChangeAspect="1" noChangeArrowheads="1" noCrop="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62000" y="3969060"/>
                    <a:ext cx="3278181" cy="2209916"/>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2815602" y="4298042"/>
                    <a:ext cx="211337" cy="153885"/>
                  </a:xfrm>
                  <a:prstGeom prst="rect">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flipH="1">
                    <a:off x="2806966" y="4334041"/>
                    <a:ext cx="216000" cy="81885"/>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523498" y="4606717"/>
                    <a:ext cx="226894" cy="186509"/>
                  </a:xfrm>
                  <a:prstGeom prst="rect">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flipH="1">
                    <a:off x="5553445" y="4584594"/>
                    <a:ext cx="93600" cy="230754"/>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p:cNvSpPr/>
                <p:nvPr/>
              </p:nvSpPr>
              <p:spPr>
                <a:xfrm>
                  <a:off x="821585" y="1806324"/>
                  <a:ext cx="105901" cy="161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295479" y="1334738"/>
                <a:ext cx="315822" cy="17028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066405" y="1330990"/>
                <a:ext cx="322291" cy="1706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36" name="TextBox 35"/>
                <p:cNvSpPr txBox="1"/>
                <p:nvPr/>
              </p:nvSpPr>
              <p:spPr>
                <a:xfrm>
                  <a:off x="2902995" y="1750814"/>
                  <a:ext cx="555408"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b="0" i="1" smtClean="0">
                                <a:latin typeface="Cambria Math"/>
                              </a:rPr>
                              <m:t>𝑈</m:t>
                            </m:r>
                          </m:e>
                          <m:sub>
                            <m:r>
                              <a:rPr lang="en-US" sz="1200" b="0" i="1" smtClean="0">
                                <a:latin typeface="Cambria Math"/>
                              </a:rPr>
                              <m:t>𝑂𝑈𝑇</m:t>
                            </m:r>
                          </m:sub>
                        </m:sSub>
                      </m:oMath>
                    </m:oMathPara>
                  </a14:m>
                  <a:endParaRPr lang="en-US" sz="1200" dirty="0"/>
                </a:p>
              </p:txBody>
            </p:sp>
          </mc:Choice>
          <mc:Fallback xmlns="">
            <p:sp>
              <p:nvSpPr>
                <p:cNvPr id="36" name="TextBox 35"/>
                <p:cNvSpPr txBox="1">
                  <a:spLocks noRot="1" noChangeAspect="1" noMove="1" noResize="1" noEditPoints="1" noAdjustHandles="1" noChangeArrowheads="1" noChangeShapeType="1" noTextEdit="1"/>
                </p:cNvSpPr>
                <p:nvPr/>
              </p:nvSpPr>
              <p:spPr>
                <a:xfrm>
                  <a:off x="2902995" y="1750814"/>
                  <a:ext cx="555408" cy="276999"/>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295479" y="1868275"/>
                  <a:ext cx="46346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b="0" i="1" smtClean="0">
                                <a:latin typeface="Cambria Math"/>
                              </a:rPr>
                              <m:t>𝑈</m:t>
                            </m:r>
                          </m:e>
                          <m:sub>
                            <m:r>
                              <a:rPr lang="en-US" sz="1200" b="0" i="1" smtClean="0">
                                <a:latin typeface="Cambria Math"/>
                              </a:rPr>
                              <m:t>𝐶h</m:t>
                            </m:r>
                          </m:sub>
                        </m:sSub>
                      </m:oMath>
                    </m:oMathPara>
                  </a14:m>
                  <a:endParaRPr lang="en-US" sz="1200" dirty="0"/>
                </a:p>
              </p:txBody>
            </p:sp>
          </mc:Choice>
          <mc:Fallback xmlns="">
            <p:sp>
              <p:nvSpPr>
                <p:cNvPr id="34" name="TextBox 33"/>
                <p:cNvSpPr txBox="1">
                  <a:spLocks noRot="1" noChangeAspect="1" noMove="1" noResize="1" noEditPoints="1" noAdjustHandles="1" noChangeArrowheads="1" noChangeShapeType="1" noTextEdit="1"/>
                </p:cNvSpPr>
                <p:nvPr/>
              </p:nvSpPr>
              <p:spPr>
                <a:xfrm>
                  <a:off x="295479" y="1868275"/>
                  <a:ext cx="463460" cy="276999"/>
                </a:xfrm>
                <a:prstGeom prst="rect">
                  <a:avLst/>
                </a:prstGeom>
                <a:blipFill rotWithShape="1">
                  <a:blip r:embed="rId9"/>
                  <a:stretch>
                    <a:fillRect/>
                  </a:stretch>
                </a:blipFill>
              </p:spPr>
              <p:txBody>
                <a:bodyPr/>
                <a:lstStyle/>
                <a:p>
                  <a:r>
                    <a:rPr lang="en-US">
                      <a:noFill/>
                    </a:rPr>
                    <a:t> </a:t>
                  </a:r>
                </a:p>
              </p:txBody>
            </p:sp>
          </mc:Fallback>
        </mc:AlternateContent>
      </p:grpSp>
      <p:grpSp>
        <p:nvGrpSpPr>
          <p:cNvPr id="37" name="Group 36"/>
          <p:cNvGrpSpPr/>
          <p:nvPr/>
        </p:nvGrpSpPr>
        <p:grpSpPr>
          <a:xfrm>
            <a:off x="401131" y="3974920"/>
            <a:ext cx="3102269" cy="1777530"/>
            <a:chOff x="374263" y="3954824"/>
            <a:chExt cx="3102269" cy="1777530"/>
          </a:xfrm>
        </p:grpSpPr>
        <p:grpSp>
          <p:nvGrpSpPr>
            <p:cNvPr id="32" name="Group 31"/>
            <p:cNvGrpSpPr/>
            <p:nvPr/>
          </p:nvGrpSpPr>
          <p:grpSpPr>
            <a:xfrm>
              <a:off x="374263" y="3954824"/>
              <a:ext cx="3102269" cy="1777530"/>
              <a:chOff x="374263" y="3954824"/>
              <a:chExt cx="3102269" cy="1777530"/>
            </a:xfrm>
          </p:grpSpPr>
          <p:grpSp>
            <p:nvGrpSpPr>
              <p:cNvPr id="21" name="Group 20"/>
              <p:cNvGrpSpPr/>
              <p:nvPr/>
            </p:nvGrpSpPr>
            <p:grpSpPr>
              <a:xfrm>
                <a:off x="571355" y="3954824"/>
                <a:ext cx="2536317" cy="1777530"/>
                <a:chOff x="571355" y="3954824"/>
                <a:chExt cx="2536317" cy="1777530"/>
              </a:xfrm>
            </p:grpSpPr>
            <p:grpSp>
              <p:nvGrpSpPr>
                <p:cNvPr id="9" name="Group 8"/>
                <p:cNvGrpSpPr>
                  <a:grpSpLocks noChangeAspect="1"/>
                </p:cNvGrpSpPr>
                <p:nvPr/>
              </p:nvGrpSpPr>
              <p:grpSpPr>
                <a:xfrm>
                  <a:off x="571355" y="3954824"/>
                  <a:ext cx="2536317" cy="1777530"/>
                  <a:chOff x="2555776" y="1497529"/>
                  <a:chExt cx="3284405" cy="2301813"/>
                </a:xfrm>
              </p:grpSpPr>
              <p:pic>
                <p:nvPicPr>
                  <p:cNvPr id="1026" name="Picture 2" descr="I:\Paraliev\_Publications\_Lectures\2018 Martin Paraliev CERN Accelerator school\Blumlein_transmission_line_animation.gif"/>
                  <p:cNvPicPr>
                    <a:picLocks noChangeAspect="1" noChangeArrowheads="1" noCrop="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55776" y="1497529"/>
                    <a:ext cx="3284405" cy="230181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879812" y="1916832"/>
                    <a:ext cx="144016" cy="54006"/>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4186049" y="2191755"/>
                    <a:ext cx="293010" cy="144000"/>
                    <a:chOff x="6206602" y="3257984"/>
                    <a:chExt cx="293010" cy="144000"/>
                  </a:xfrm>
                </p:grpSpPr>
                <p:sp>
                  <p:nvSpPr>
                    <p:cNvPr id="8" name="Rectangle 7"/>
                    <p:cNvSpPr/>
                    <p:nvPr/>
                  </p:nvSpPr>
                  <p:spPr>
                    <a:xfrm>
                      <a:off x="6206603" y="3257984"/>
                      <a:ext cx="293009" cy="144000"/>
                    </a:xfrm>
                    <a:prstGeom prst="rect">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206602" y="3280712"/>
                      <a:ext cx="293009" cy="90000"/>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4186049" y="3140968"/>
                    <a:ext cx="259200" cy="144000"/>
                    <a:chOff x="6206603" y="3257984"/>
                    <a:chExt cx="259200" cy="144000"/>
                  </a:xfrm>
                </p:grpSpPr>
                <p:sp>
                  <p:nvSpPr>
                    <p:cNvPr id="15" name="Rectangle 14"/>
                    <p:cNvSpPr/>
                    <p:nvPr/>
                  </p:nvSpPr>
                  <p:spPr>
                    <a:xfrm>
                      <a:off x="6221644" y="3257984"/>
                      <a:ext cx="226894" cy="144000"/>
                    </a:xfrm>
                    <a:prstGeom prst="rect">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206603" y="3280712"/>
                      <a:ext cx="259200" cy="90000"/>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9" name="Rectangle 28"/>
                <p:cNvSpPr/>
                <p:nvPr/>
              </p:nvSpPr>
              <p:spPr>
                <a:xfrm>
                  <a:off x="611300" y="4335903"/>
                  <a:ext cx="105901" cy="161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Rectangle 38"/>
              <p:cNvSpPr/>
              <p:nvPr/>
            </p:nvSpPr>
            <p:spPr>
              <a:xfrm>
                <a:off x="374263" y="3954824"/>
                <a:ext cx="234257" cy="17775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3049444" y="3954824"/>
                <a:ext cx="427088" cy="17775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42" name="TextBox 41"/>
                <p:cNvSpPr txBox="1"/>
                <p:nvPr/>
              </p:nvSpPr>
              <p:spPr>
                <a:xfrm>
                  <a:off x="1680384" y="4644435"/>
                  <a:ext cx="555408"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b="0" i="1" smtClean="0">
                                <a:latin typeface="Cambria Math"/>
                              </a:rPr>
                              <m:t>𝑈</m:t>
                            </m:r>
                          </m:e>
                          <m:sub>
                            <m:r>
                              <a:rPr lang="en-US" sz="1200" b="0" i="1" smtClean="0">
                                <a:latin typeface="Cambria Math"/>
                              </a:rPr>
                              <m:t>𝑂𝑈𝑇</m:t>
                            </m:r>
                          </m:sub>
                        </m:sSub>
                      </m:oMath>
                    </m:oMathPara>
                  </a14:m>
                  <a:endParaRPr lang="en-US" sz="1200" dirty="0"/>
                </a:p>
              </p:txBody>
            </p:sp>
          </mc:Choice>
          <mc:Fallback xmlns="">
            <p:sp>
              <p:nvSpPr>
                <p:cNvPr id="42" name="TextBox 41"/>
                <p:cNvSpPr txBox="1">
                  <a:spLocks noRot="1" noChangeAspect="1" noMove="1" noResize="1" noEditPoints="1" noAdjustHandles="1" noChangeArrowheads="1" noChangeShapeType="1" noTextEdit="1"/>
                </p:cNvSpPr>
                <p:nvPr/>
              </p:nvSpPr>
              <p:spPr>
                <a:xfrm>
                  <a:off x="1680384" y="4644435"/>
                  <a:ext cx="555408" cy="276999"/>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374263" y="4392650"/>
                  <a:ext cx="46346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b="0" i="1" smtClean="0">
                                <a:latin typeface="Cambria Math"/>
                              </a:rPr>
                              <m:t>𝑈</m:t>
                            </m:r>
                          </m:e>
                          <m:sub>
                            <m:r>
                              <a:rPr lang="en-US" sz="1200" b="0" i="1" smtClean="0">
                                <a:latin typeface="Cambria Math"/>
                              </a:rPr>
                              <m:t>𝐶h</m:t>
                            </m:r>
                          </m:sub>
                        </m:sSub>
                      </m:oMath>
                    </m:oMathPara>
                  </a14:m>
                  <a:endParaRPr lang="en-US" sz="1200" dirty="0"/>
                </a:p>
              </p:txBody>
            </p:sp>
          </mc:Choice>
          <mc:Fallback xmlns="">
            <p:sp>
              <p:nvSpPr>
                <p:cNvPr id="40" name="TextBox 39"/>
                <p:cNvSpPr txBox="1">
                  <a:spLocks noRot="1" noChangeAspect="1" noMove="1" noResize="1" noEditPoints="1" noAdjustHandles="1" noChangeArrowheads="1" noChangeShapeType="1" noTextEdit="1"/>
                </p:cNvSpPr>
                <p:nvPr/>
              </p:nvSpPr>
              <p:spPr>
                <a:xfrm>
                  <a:off x="374263" y="4392650"/>
                  <a:ext cx="463460" cy="276999"/>
                </a:xfrm>
                <a:prstGeom prst="rect">
                  <a:avLst/>
                </a:prstGeom>
                <a:blipFill rotWithShape="1">
                  <a:blip r:embed="rId12"/>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06254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Paraliev\_Publications\_Lectures\2018 Martin Paraliev CERN Accelerator school\PF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7708" y="3528762"/>
            <a:ext cx="2551236" cy="2058583"/>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Pulse forming networks (PFN)</a:t>
            </a:r>
            <a:endParaRPr lang="en-US" b="1" dirty="0"/>
          </a:p>
        </p:txBody>
      </p:sp>
      <mc:AlternateContent xmlns:mc="http://schemas.openxmlformats.org/markup-compatibility/2006" xmlns:a14="http://schemas.microsoft.com/office/drawing/2010/main">
        <mc:Choice Requires="a14">
          <p:sp>
            <p:nvSpPr>
              <p:cNvPr id="3" name="TextBox 2"/>
              <p:cNvSpPr txBox="1"/>
              <p:nvPr/>
            </p:nvSpPr>
            <p:spPr>
              <a:xfrm>
                <a:off x="271304" y="1209848"/>
                <a:ext cx="4190162" cy="5405711"/>
              </a:xfrm>
              <a:prstGeom prst="rect">
                <a:avLst/>
              </a:prstGeom>
              <a:noFill/>
            </p:spPr>
            <p:txBody>
              <a:bodyPr wrap="square" rtlCol="0">
                <a:spAutoFit/>
              </a:bodyPr>
              <a:lstStyle/>
              <a:p>
                <a:pPr indent="177800" algn="just">
                  <a:spcAft>
                    <a:spcPts val="900"/>
                  </a:spcAft>
                </a:pPr>
                <a:r>
                  <a:rPr lang="en-US" sz="1400" dirty="0" smtClean="0"/>
                  <a:t>Pulsed Forming Networks (PFN) provide a more compact pulse forming solution. They use an electrical approximation of distributed transmission line (like a coaxial cable) built with a series of elementary LC cells. </a:t>
                </a:r>
              </a:p>
              <a:p>
                <a:pPr indent="177800" algn="just">
                  <a:spcAft>
                    <a:spcPts val="900"/>
                  </a:spcAft>
                </a:pPr>
                <a:r>
                  <a:rPr lang="en-US" sz="1400" dirty="0" smtClean="0"/>
                  <a:t>Since the approximation is not perfect PFNs have limited bandwidth and are prone to ripples. Adjustment of each individual cell may be needed for best performance.</a:t>
                </a:r>
              </a:p>
              <a:p>
                <a:pPr indent="177800" algn="just">
                  <a:spcAft>
                    <a:spcPts val="900"/>
                  </a:spcAft>
                </a:pPr>
                <a:r>
                  <a:rPr lang="en-US" sz="1400" dirty="0"/>
                  <a:t>Impedance </a:t>
                </a:r>
                <a14:m>
                  <m:oMath xmlns:m="http://schemas.openxmlformats.org/officeDocument/2006/math">
                    <m:sSub>
                      <m:sSubPr>
                        <m:ctrlPr>
                          <a:rPr lang="en-US" sz="1400" i="1">
                            <a:latin typeface="Cambria Math"/>
                          </a:rPr>
                        </m:ctrlPr>
                      </m:sSubPr>
                      <m:e>
                        <m:r>
                          <a:rPr lang="en-US" sz="1400" i="1">
                            <a:latin typeface="Cambria Math"/>
                          </a:rPr>
                          <m:t>𝑍</m:t>
                        </m:r>
                      </m:e>
                      <m:sub>
                        <m:r>
                          <a:rPr lang="en-US" sz="1400" i="1">
                            <a:latin typeface="Cambria Math"/>
                          </a:rPr>
                          <m:t>0</m:t>
                        </m:r>
                      </m:sub>
                    </m:sSub>
                  </m:oMath>
                </a14:m>
                <a:r>
                  <a:rPr lang="en-US" sz="1400" dirty="0"/>
                  <a:t>:</a:t>
                </a:r>
              </a:p>
              <a:p>
                <a:pPr indent="177800" algn="just">
                  <a:spcAft>
                    <a:spcPts val="9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𝑍</m:t>
                          </m:r>
                        </m:e>
                        <m:sub>
                          <m:r>
                            <a:rPr lang="en-US" sz="1400" i="1">
                              <a:latin typeface="Cambria Math"/>
                            </a:rPr>
                            <m:t>𝑜</m:t>
                          </m:r>
                        </m:sub>
                      </m:sSub>
                      <m:r>
                        <a:rPr lang="en-US" sz="1400" i="1">
                          <a:latin typeface="Cambria Math"/>
                        </a:rPr>
                        <m:t>=</m:t>
                      </m:r>
                      <m:rad>
                        <m:radPr>
                          <m:degHide m:val="on"/>
                          <m:ctrlPr>
                            <a:rPr lang="en-US" sz="1400" i="1">
                              <a:latin typeface="Cambria Math"/>
                            </a:rPr>
                          </m:ctrlPr>
                        </m:radPr>
                        <m:deg/>
                        <m:e>
                          <m:f>
                            <m:fPr>
                              <m:type m:val="lin"/>
                              <m:ctrlPr>
                                <a:rPr lang="en-US" sz="1400" i="1">
                                  <a:latin typeface="Cambria Math"/>
                                </a:rPr>
                              </m:ctrlPr>
                            </m:fPr>
                            <m:num>
                              <m:sSub>
                                <m:sSubPr>
                                  <m:ctrlPr>
                                    <a:rPr lang="en-US" sz="1400" i="1">
                                      <a:latin typeface="Cambria Math"/>
                                    </a:rPr>
                                  </m:ctrlPr>
                                </m:sSubPr>
                                <m:e>
                                  <m:r>
                                    <a:rPr lang="en-US" sz="1400" i="1">
                                      <a:latin typeface="Cambria Math"/>
                                    </a:rPr>
                                    <m:t>𝐿</m:t>
                                  </m:r>
                                </m:e>
                                <m:sub>
                                  <m:r>
                                    <a:rPr lang="en-US" sz="1400" i="1">
                                      <a:latin typeface="Cambria Math"/>
                                    </a:rPr>
                                    <m:t>𝑐</m:t>
                                  </m:r>
                                </m:sub>
                              </m:sSub>
                            </m:num>
                            <m:den>
                              <m:sSub>
                                <m:sSubPr>
                                  <m:ctrlPr>
                                    <a:rPr lang="en-US" sz="1400" i="1">
                                      <a:latin typeface="Cambria Math"/>
                                    </a:rPr>
                                  </m:ctrlPr>
                                </m:sSubPr>
                                <m:e>
                                  <m:r>
                                    <a:rPr lang="en-US" sz="1400" i="1">
                                      <a:latin typeface="Cambria Math"/>
                                    </a:rPr>
                                    <m:t>𝐶</m:t>
                                  </m:r>
                                </m:e>
                                <m:sub>
                                  <m:r>
                                    <a:rPr lang="en-US" sz="1400" i="1">
                                      <a:latin typeface="Cambria Math"/>
                                    </a:rPr>
                                    <m:t>𝑐</m:t>
                                  </m:r>
                                </m:sub>
                              </m:sSub>
                            </m:den>
                          </m:f>
                        </m:e>
                      </m:rad>
                    </m:oMath>
                  </m:oMathPara>
                </a14:m>
                <a:endParaRPr lang="en-US" sz="1400" dirty="0" smtClean="0"/>
              </a:p>
              <a:p>
                <a:pPr indent="177800" algn="just">
                  <a:spcAft>
                    <a:spcPts val="900"/>
                  </a:spcAft>
                </a:pPr>
                <a:r>
                  <a:rPr lang="en-US" sz="1400" dirty="0"/>
                  <a:t>Electrical length:</a:t>
                </a:r>
              </a:p>
              <a:p>
                <a:pPr indent="177800" algn="just">
                  <a:spcAft>
                    <a:spcPts val="9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𝑙</m:t>
                          </m:r>
                        </m:e>
                        <m:sub>
                          <m:r>
                            <a:rPr lang="en-US" sz="1400" i="1">
                              <a:latin typeface="Cambria Math"/>
                            </a:rPr>
                            <m:t>𝑒</m:t>
                          </m:r>
                        </m:sub>
                      </m:sSub>
                      <m:r>
                        <a:rPr lang="en-US" sz="1400" i="1">
                          <a:latin typeface="Cambria Math"/>
                        </a:rPr>
                        <m:t>=</m:t>
                      </m:r>
                      <m:r>
                        <a:rPr lang="en-US" sz="1400" i="1">
                          <a:latin typeface="Cambria Math"/>
                        </a:rPr>
                        <m:t>𝑛</m:t>
                      </m:r>
                      <m:rad>
                        <m:radPr>
                          <m:degHide m:val="on"/>
                          <m:ctrlPr>
                            <a:rPr lang="en-US" sz="1400" i="1">
                              <a:latin typeface="Cambria Math"/>
                            </a:rPr>
                          </m:ctrlPr>
                        </m:radPr>
                        <m:deg/>
                        <m:e>
                          <m:sSub>
                            <m:sSubPr>
                              <m:ctrlPr>
                                <a:rPr lang="en-US" sz="1400" i="1">
                                  <a:latin typeface="Cambria Math"/>
                                </a:rPr>
                              </m:ctrlPr>
                            </m:sSubPr>
                            <m:e>
                              <m:r>
                                <a:rPr lang="en-US" sz="1400" i="1">
                                  <a:latin typeface="Cambria Math"/>
                                </a:rPr>
                                <m:t>𝐿</m:t>
                              </m:r>
                            </m:e>
                            <m:sub>
                              <m:r>
                                <a:rPr lang="en-US" sz="1400" i="1">
                                  <a:latin typeface="Cambria Math"/>
                                </a:rPr>
                                <m:t>𝑐</m:t>
                              </m:r>
                            </m:sub>
                          </m:sSub>
                          <m:sSub>
                            <m:sSubPr>
                              <m:ctrlPr>
                                <a:rPr lang="en-US" sz="1400" i="1">
                                  <a:latin typeface="Cambria Math"/>
                                </a:rPr>
                              </m:ctrlPr>
                            </m:sSubPr>
                            <m:e>
                              <m:r>
                                <a:rPr lang="en-US" sz="1400" i="1">
                                  <a:latin typeface="Cambria Math"/>
                                </a:rPr>
                                <m:t>𝐶</m:t>
                              </m:r>
                            </m:e>
                            <m:sub>
                              <m:r>
                                <a:rPr lang="en-US" sz="1400" i="1">
                                  <a:latin typeface="Cambria Math"/>
                                </a:rPr>
                                <m:t>𝑐</m:t>
                              </m:r>
                            </m:sub>
                          </m:sSub>
                        </m:e>
                      </m:rad>
                    </m:oMath>
                  </m:oMathPara>
                </a14:m>
                <a:endParaRPr lang="en-US" sz="1400" dirty="0"/>
              </a:p>
              <a:p>
                <a:pPr indent="177800" algn="just">
                  <a:spcAft>
                    <a:spcPts val="900"/>
                  </a:spcAft>
                </a:pPr>
                <a:r>
                  <a:rPr lang="en-US" sz="1400" dirty="0"/>
                  <a:t>Pulse length: </a:t>
                </a:r>
              </a:p>
              <a:p>
                <a:pPr algn="ctr">
                  <a:spcAft>
                    <a:spcPts val="9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𝑡</m:t>
                          </m:r>
                        </m:e>
                        <m:sub>
                          <m:r>
                            <a:rPr lang="en-US" sz="1400" i="1">
                              <a:latin typeface="Cambria Math"/>
                            </a:rPr>
                            <m:t>𝑝</m:t>
                          </m:r>
                        </m:sub>
                      </m:sSub>
                      <m:r>
                        <a:rPr lang="en-US" sz="1400" i="1">
                          <a:latin typeface="Cambria Math"/>
                        </a:rPr>
                        <m:t>=2</m:t>
                      </m:r>
                      <m:sSub>
                        <m:sSubPr>
                          <m:ctrlPr>
                            <a:rPr lang="en-US" sz="1400" i="1">
                              <a:latin typeface="Cambria Math"/>
                            </a:rPr>
                          </m:ctrlPr>
                        </m:sSubPr>
                        <m:e>
                          <m:r>
                            <a:rPr lang="en-US" sz="1400" b="0" i="1" smtClean="0">
                              <a:latin typeface="Cambria Math"/>
                            </a:rPr>
                            <m:t>𝑙</m:t>
                          </m:r>
                        </m:e>
                        <m:sub>
                          <m:r>
                            <a:rPr lang="en-US" sz="1400" i="1">
                              <a:latin typeface="Cambria Math"/>
                            </a:rPr>
                            <m:t>𝑒</m:t>
                          </m:r>
                        </m:sub>
                      </m:sSub>
                    </m:oMath>
                  </m:oMathPara>
                </a14:m>
                <a:endParaRPr lang="en-US" sz="1400" dirty="0" smtClean="0"/>
              </a:p>
              <a:p>
                <a:pPr indent="177800" algn="just">
                  <a:spcAft>
                    <a:spcPts val="900"/>
                  </a:spcAft>
                </a:pPr>
                <a:r>
                  <a:rPr lang="en-US" sz="1400" dirty="0" smtClean="0"/>
                  <a:t>Pulse </a:t>
                </a:r>
                <a:r>
                  <a:rPr lang="en-US" sz="1400" dirty="0"/>
                  <a:t>risetime is limited by Bragg cutoff frequency:</a:t>
                </a:r>
              </a:p>
              <a:p>
                <a:pPr algn="ctr">
                  <a:spcAft>
                    <a:spcPts val="900"/>
                  </a:spcAft>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a:rPr lang="en-US" sz="1400" i="1">
                              <a:latin typeface="Cambria Math"/>
                            </a:rPr>
                            <m:t>𝑓</m:t>
                          </m:r>
                        </m:e>
                        <m:sub>
                          <m:r>
                            <a:rPr lang="en-US" sz="1400" i="1">
                              <a:latin typeface="Cambria Math"/>
                            </a:rPr>
                            <m:t>𝑏</m:t>
                          </m:r>
                        </m:sub>
                      </m:sSub>
                      <m:r>
                        <a:rPr lang="en-US" sz="1400" i="1">
                          <a:latin typeface="Cambria Math"/>
                        </a:rPr>
                        <m:t>=</m:t>
                      </m:r>
                      <m:f>
                        <m:fPr>
                          <m:type m:val="lin"/>
                          <m:ctrlPr>
                            <a:rPr lang="en-US" sz="1400" i="1">
                              <a:latin typeface="Cambria Math"/>
                            </a:rPr>
                          </m:ctrlPr>
                        </m:fPr>
                        <m:num>
                          <m:r>
                            <a:rPr lang="en-US" sz="1400" i="1">
                              <a:latin typeface="Cambria Math"/>
                            </a:rPr>
                            <m:t>1</m:t>
                          </m:r>
                        </m:num>
                        <m:den>
                          <m:r>
                            <a:rPr lang="en-US" sz="1400" i="1">
                              <a:latin typeface="Cambria Math"/>
                              <a:ea typeface="Cambria Math"/>
                            </a:rPr>
                            <m:t>𝜋</m:t>
                          </m:r>
                          <m:rad>
                            <m:radPr>
                              <m:degHide m:val="on"/>
                              <m:ctrlPr>
                                <a:rPr lang="en-US" sz="1400" i="1">
                                  <a:latin typeface="Cambria Math"/>
                                  <a:ea typeface="Cambria Math"/>
                                </a:rPr>
                              </m:ctrlPr>
                            </m:radPr>
                            <m:deg/>
                            <m:e>
                              <m:sSub>
                                <m:sSubPr>
                                  <m:ctrlPr>
                                    <a:rPr lang="en-US" sz="1400" i="1">
                                      <a:latin typeface="Cambria Math"/>
                                      <a:ea typeface="Cambria Math"/>
                                    </a:rPr>
                                  </m:ctrlPr>
                                </m:sSubPr>
                                <m:e>
                                  <m:r>
                                    <a:rPr lang="en-US" sz="1400" i="1">
                                      <a:latin typeface="Cambria Math"/>
                                      <a:ea typeface="Cambria Math"/>
                                    </a:rPr>
                                    <m:t>𝐿</m:t>
                                  </m:r>
                                </m:e>
                                <m:sub>
                                  <m:r>
                                    <a:rPr lang="en-US" sz="1400" i="1">
                                      <a:latin typeface="Cambria Math"/>
                                      <a:ea typeface="Cambria Math"/>
                                    </a:rPr>
                                    <m:t>𝑐</m:t>
                                  </m:r>
                                </m:sub>
                              </m:sSub>
                              <m:sSub>
                                <m:sSubPr>
                                  <m:ctrlPr>
                                    <a:rPr lang="en-US" sz="1400" i="1">
                                      <a:latin typeface="Cambria Math"/>
                                      <a:ea typeface="Cambria Math"/>
                                    </a:rPr>
                                  </m:ctrlPr>
                                </m:sSubPr>
                                <m:e>
                                  <m:r>
                                    <a:rPr lang="en-US" sz="1400" i="1">
                                      <a:latin typeface="Cambria Math"/>
                                      <a:ea typeface="Cambria Math"/>
                                    </a:rPr>
                                    <m:t>𝐶</m:t>
                                  </m:r>
                                </m:e>
                                <m:sub>
                                  <m:r>
                                    <a:rPr lang="en-US" sz="1400" i="1">
                                      <a:latin typeface="Cambria Math"/>
                                      <a:ea typeface="Cambria Math"/>
                                    </a:rPr>
                                    <m:t>𝑐</m:t>
                                  </m:r>
                                </m:sub>
                              </m:sSub>
                            </m:e>
                          </m:rad>
                        </m:den>
                      </m:f>
                    </m:oMath>
                  </m:oMathPara>
                </a14:m>
                <a:endParaRPr lang="en-US" sz="1400" dirty="0"/>
              </a:p>
              <a:p>
                <a:pPr indent="177800" algn="just">
                  <a:spcAft>
                    <a:spcPts val="900"/>
                  </a:spcAft>
                </a:pPr>
                <a:r>
                  <a:rPr lang="en-US" sz="1400" dirty="0" smtClean="0"/>
                  <a:t>Where </a:t>
                </a:r>
                <a14:m>
                  <m:oMath xmlns:m="http://schemas.openxmlformats.org/officeDocument/2006/math">
                    <m:sSub>
                      <m:sSubPr>
                        <m:ctrlPr>
                          <a:rPr lang="en-US" sz="1400" i="1">
                            <a:latin typeface="Cambria Math"/>
                          </a:rPr>
                        </m:ctrlPr>
                      </m:sSubPr>
                      <m:e>
                        <m:r>
                          <a:rPr lang="en-US" sz="1400" i="1">
                            <a:latin typeface="Cambria Math"/>
                          </a:rPr>
                          <m:t>𝐿</m:t>
                        </m:r>
                      </m:e>
                      <m:sub>
                        <m:r>
                          <a:rPr lang="en-US" sz="1400" i="1">
                            <a:latin typeface="Cambria Math"/>
                          </a:rPr>
                          <m:t>𝑐</m:t>
                        </m:r>
                      </m:sub>
                    </m:sSub>
                  </m:oMath>
                </a14:m>
                <a:r>
                  <a:rPr lang="en-US" sz="1400" dirty="0" smtClean="0"/>
                  <a:t> is cell inductance, </a:t>
                </a:r>
                <a14:m>
                  <m:oMath xmlns:m="http://schemas.openxmlformats.org/officeDocument/2006/math">
                    <m:sSub>
                      <m:sSubPr>
                        <m:ctrlPr>
                          <a:rPr lang="en-US" sz="1400" i="1">
                            <a:latin typeface="Cambria Math"/>
                          </a:rPr>
                        </m:ctrlPr>
                      </m:sSubPr>
                      <m:e>
                        <m:r>
                          <a:rPr lang="en-US" sz="1400" b="0" i="1" smtClean="0">
                            <a:latin typeface="Cambria Math"/>
                          </a:rPr>
                          <m:t>𝐶</m:t>
                        </m:r>
                      </m:e>
                      <m:sub>
                        <m:r>
                          <a:rPr lang="en-US" sz="1400" i="1">
                            <a:latin typeface="Cambria Math"/>
                          </a:rPr>
                          <m:t>𝑐</m:t>
                        </m:r>
                      </m:sub>
                    </m:sSub>
                  </m:oMath>
                </a14:m>
                <a:r>
                  <a:rPr lang="en-US" sz="1400" dirty="0" smtClean="0"/>
                  <a:t> is cell capacitance and </a:t>
                </a:r>
                <a14:m>
                  <m:oMath xmlns:m="http://schemas.openxmlformats.org/officeDocument/2006/math">
                    <m:r>
                      <a:rPr lang="en-US" sz="1400" b="0" i="1" smtClean="0">
                        <a:latin typeface="Cambria Math"/>
                      </a:rPr>
                      <m:t>𝑛</m:t>
                    </m:r>
                  </m:oMath>
                </a14:m>
                <a:r>
                  <a:rPr lang="en-US" sz="1400" dirty="0" smtClean="0"/>
                  <a:t> is number of cells.</a:t>
                </a:r>
              </a:p>
            </p:txBody>
          </p:sp>
        </mc:Choice>
        <mc:Fallback xmlns="">
          <p:sp>
            <p:nvSpPr>
              <p:cNvPr id="3" name="TextBox 2"/>
              <p:cNvSpPr txBox="1">
                <a:spLocks noRot="1" noChangeAspect="1" noMove="1" noResize="1" noEditPoints="1" noAdjustHandles="1" noChangeArrowheads="1" noChangeShapeType="1" noTextEdit="1"/>
              </p:cNvSpPr>
              <p:nvPr/>
            </p:nvSpPr>
            <p:spPr>
              <a:xfrm>
                <a:off x="271304" y="1209848"/>
                <a:ext cx="4190162" cy="5405711"/>
              </a:xfrm>
              <a:prstGeom prst="rect">
                <a:avLst/>
              </a:prstGeom>
              <a:blipFill rotWithShape="1">
                <a:blip r:embed="rId3"/>
                <a:stretch>
                  <a:fillRect l="-437" t="-113" r="-437"/>
                </a:stretch>
              </a:blipFill>
            </p:spPr>
            <p:txBody>
              <a:bodyPr/>
              <a:lstStyle/>
              <a:p>
                <a:r>
                  <a:rPr lang="en-US">
                    <a:noFill/>
                  </a:rPr>
                  <a:t> </a:t>
                </a:r>
              </a:p>
            </p:txBody>
          </p:sp>
        </mc:Fallback>
      </mc:AlternateContent>
      <p:sp>
        <p:nvSpPr>
          <p:cNvPr id="25" name="TextBox 24"/>
          <p:cNvSpPr txBox="1"/>
          <p:nvPr/>
        </p:nvSpPr>
        <p:spPr>
          <a:xfrm>
            <a:off x="6971157" y="5618020"/>
            <a:ext cx="1593410" cy="276999"/>
          </a:xfrm>
          <a:prstGeom prst="rect">
            <a:avLst/>
          </a:prstGeom>
          <a:noFill/>
        </p:spPr>
        <p:txBody>
          <a:bodyPr wrap="square" rtlCol="0">
            <a:spAutoFit/>
          </a:bodyPr>
          <a:lstStyle/>
          <a:p>
            <a:pPr algn="r">
              <a:spcAft>
                <a:spcPts val="600"/>
              </a:spcAft>
            </a:pPr>
            <a:r>
              <a:rPr lang="en-US" sz="1200" i="1" dirty="0" smtClean="0"/>
              <a:t>Courtesy </a:t>
            </a:r>
            <a:r>
              <a:rPr lang="en-US" sz="1200" i="1" dirty="0"/>
              <a:t>of </a:t>
            </a:r>
            <a:r>
              <a:rPr lang="en-GB" sz="1200" i="1" dirty="0" smtClean="0"/>
              <a:t>M. Barnes</a:t>
            </a:r>
            <a:endParaRPr lang="en-US" sz="1200" i="1" dirty="0"/>
          </a:p>
        </p:txBody>
      </p:sp>
      <p:pic>
        <p:nvPicPr>
          <p:cNvPr id="1026" name="Picture 2" descr="I:\Paraliev\_Publications\_Lectures\2018 Martin Paraliev CERN Accelerator school\PFN.jpg"/>
          <p:cNvPicPr>
            <a:picLocks noChangeAspect="1" noChangeArrowheads="1"/>
          </p:cNvPicPr>
          <p:nvPr/>
        </p:nvPicPr>
        <p:blipFill rotWithShape="1">
          <a:blip r:embed="rId4">
            <a:extLst>
              <a:ext uri="{28A0092B-C50C-407E-A947-70E740481C1C}">
                <a14:useLocalDpi xmlns:a14="http://schemas.microsoft.com/office/drawing/2010/main" val="0"/>
              </a:ext>
            </a:extLst>
          </a:blip>
          <a:srcRect t="57627" r="57461"/>
          <a:stretch/>
        </p:blipFill>
        <p:spPr bwMode="auto">
          <a:xfrm>
            <a:off x="5260053" y="4673145"/>
            <a:ext cx="1483931" cy="1192708"/>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 name="Rectangle 6"/>
              <p:cNvSpPr/>
              <p:nvPr/>
            </p:nvSpPr>
            <p:spPr>
              <a:xfrm>
                <a:off x="4947844" y="5911458"/>
                <a:ext cx="3691103" cy="660630"/>
              </a:xfrm>
              <a:prstGeom prst="rect">
                <a:avLst/>
              </a:prstGeom>
            </p:spPr>
            <p:txBody>
              <a:bodyPr wrap="square">
                <a:spAutoFit/>
              </a:bodyPr>
              <a:lstStyle/>
              <a:p>
                <a:pPr indent="177800" algn="just">
                  <a:spcAft>
                    <a:spcPts val="800"/>
                  </a:spcAft>
                </a:pPr>
                <a:r>
                  <a:rPr lang="en-US" sz="1200" dirty="0" smtClean="0"/>
                  <a:t>LHC Injection PFN (CERN) </a:t>
                </a:r>
                <a14:m>
                  <m:oMath xmlns:m="http://schemas.openxmlformats.org/officeDocument/2006/math">
                    <m:sSub>
                      <m:sSubPr>
                        <m:ctrlPr>
                          <a:rPr lang="en-US" sz="1200" i="1">
                            <a:latin typeface="Cambria Math"/>
                          </a:rPr>
                        </m:ctrlPr>
                      </m:sSubPr>
                      <m:e>
                        <m:r>
                          <a:rPr lang="en-US" sz="1200" i="1">
                            <a:latin typeface="Cambria Math"/>
                          </a:rPr>
                          <m:t>𝑡</m:t>
                        </m:r>
                      </m:e>
                      <m:sub>
                        <m:r>
                          <a:rPr lang="en-US" sz="1200" i="1">
                            <a:latin typeface="Cambria Math"/>
                          </a:rPr>
                          <m:t>𝑝</m:t>
                        </m:r>
                      </m:sub>
                    </m:sSub>
                    <m:r>
                      <a:rPr lang="en-US" sz="1200" i="1">
                        <a:latin typeface="Cambria Math"/>
                        <a:ea typeface="Cambria Math"/>
                      </a:rPr>
                      <m:t>≤</m:t>
                    </m:r>
                    <m:r>
                      <a:rPr lang="en-US" sz="1200" b="0" i="1" smtClean="0">
                        <a:latin typeface="Cambria Math"/>
                        <a:ea typeface="Cambria Math"/>
                      </a:rPr>
                      <m:t>7</m:t>
                    </m:r>
                  </m:oMath>
                </a14:m>
                <a:r>
                  <a:rPr lang="en-US" sz="1200" dirty="0" smtClean="0"/>
                  <a:t> </a:t>
                </a:r>
                <a:r>
                  <a:rPr lang="el-GR" sz="1200" dirty="0"/>
                  <a:t>μ</a:t>
                </a:r>
                <a:r>
                  <a:rPr lang="en-US" sz="1200" dirty="0"/>
                  <a:t>s,</a:t>
                </a:r>
                <a:r>
                  <a:rPr lang="en-US" sz="1200" dirty="0" smtClean="0"/>
                  <a:t> </a:t>
                </a:r>
                <a14:m>
                  <m:oMath xmlns:m="http://schemas.openxmlformats.org/officeDocument/2006/math">
                    <m:sSub>
                      <m:sSubPr>
                        <m:ctrlPr>
                          <a:rPr lang="en-US" sz="1200" i="1" smtClean="0">
                            <a:latin typeface="Cambria Math"/>
                          </a:rPr>
                        </m:ctrlPr>
                      </m:sSubPr>
                      <m:e>
                        <m:r>
                          <a:rPr lang="en-US" sz="1200" b="0" i="1" smtClean="0">
                            <a:latin typeface="Cambria Math"/>
                          </a:rPr>
                          <m:t>𝐿</m:t>
                        </m:r>
                      </m:e>
                      <m:sub>
                        <m:r>
                          <a:rPr lang="en-US" sz="1200" b="0" i="1" smtClean="0">
                            <a:latin typeface="Cambria Math"/>
                          </a:rPr>
                          <m:t>𝑐</m:t>
                        </m:r>
                      </m:sub>
                    </m:sSub>
                    <m:r>
                      <a:rPr lang="en-US" sz="1200" i="1">
                        <a:latin typeface="Cambria Math"/>
                      </a:rPr>
                      <m:t>=1</m:t>
                    </m:r>
                    <m:r>
                      <a:rPr lang="en-US" sz="1200" b="0" i="1" smtClean="0">
                        <a:latin typeface="Cambria Math"/>
                      </a:rPr>
                      <m:t>.7</m:t>
                    </m:r>
                  </m:oMath>
                </a14:m>
                <a:r>
                  <a:rPr lang="en-US" sz="1200" dirty="0" smtClean="0"/>
                  <a:t> </a:t>
                </a:r>
                <a:r>
                  <a:rPr lang="el-GR" sz="1200" dirty="0" smtClean="0"/>
                  <a:t>μ</a:t>
                </a:r>
                <a:r>
                  <a:rPr lang="en-US" sz="1200" dirty="0" smtClean="0"/>
                  <a:t>H, </a:t>
                </a:r>
                <a14:m>
                  <m:oMath xmlns:m="http://schemas.openxmlformats.org/officeDocument/2006/math">
                    <m:sSub>
                      <m:sSubPr>
                        <m:ctrlPr>
                          <a:rPr lang="en-US" sz="1200" i="1">
                            <a:latin typeface="Cambria Math"/>
                          </a:rPr>
                        </m:ctrlPr>
                      </m:sSubPr>
                      <m:e>
                        <m:r>
                          <a:rPr lang="en-US" sz="1200" b="0" i="1" smtClean="0">
                            <a:latin typeface="Cambria Math"/>
                          </a:rPr>
                          <m:t>𝐶</m:t>
                        </m:r>
                      </m:e>
                      <m:sub>
                        <m:r>
                          <a:rPr lang="en-US" sz="1200" b="0" i="1" smtClean="0">
                            <a:latin typeface="Cambria Math"/>
                          </a:rPr>
                          <m:t>𝑐</m:t>
                        </m:r>
                      </m:sub>
                    </m:sSub>
                    <m:r>
                      <a:rPr lang="en-US" sz="1200" i="1">
                        <a:latin typeface="Cambria Math"/>
                      </a:rPr>
                      <m:t>=</m:t>
                    </m:r>
                    <m:r>
                      <a:rPr lang="en-US" sz="1200" b="0" i="1" smtClean="0">
                        <a:latin typeface="Cambria Math"/>
                      </a:rPr>
                      <m:t>19.6</m:t>
                    </m:r>
                  </m:oMath>
                </a14:m>
                <a:r>
                  <a:rPr lang="en-US" sz="1200" dirty="0"/>
                  <a:t> </a:t>
                </a:r>
                <a:r>
                  <a:rPr lang="en-US" sz="1200" dirty="0" err="1" smtClean="0"/>
                  <a:t>nF</a:t>
                </a:r>
                <a:r>
                  <a:rPr lang="en-US" sz="1200" dirty="0" smtClean="0">
                    <a:sym typeface="Symbol"/>
                  </a:rPr>
                  <a:t>, n = 26, </a:t>
                </a:r>
                <a14:m>
                  <m:oMath xmlns:m="http://schemas.openxmlformats.org/officeDocument/2006/math">
                    <m:sSub>
                      <m:sSubPr>
                        <m:ctrlPr>
                          <a:rPr lang="en-US" sz="1200" i="1">
                            <a:latin typeface="Cambria Math"/>
                          </a:rPr>
                        </m:ctrlPr>
                      </m:sSubPr>
                      <m:e>
                        <m:r>
                          <a:rPr lang="en-US" sz="1200" b="0" i="1" smtClean="0">
                            <a:latin typeface="Cambria Math"/>
                          </a:rPr>
                          <m:t>𝑡</m:t>
                        </m:r>
                      </m:e>
                      <m:sub>
                        <m:r>
                          <a:rPr lang="en-US" sz="1200" b="0" i="1" smtClean="0">
                            <a:latin typeface="Cambria Math"/>
                          </a:rPr>
                          <m:t>𝑟</m:t>
                        </m:r>
                      </m:sub>
                    </m:sSub>
                    <m:r>
                      <a:rPr lang="en-US" sz="1200" i="1">
                        <a:latin typeface="Cambria Math"/>
                      </a:rPr>
                      <m:t>=</m:t>
                    </m:r>
                    <m:r>
                      <a:rPr lang="en-US" sz="1200" b="0" i="1" smtClean="0">
                        <a:latin typeface="Cambria Math"/>
                      </a:rPr>
                      <m:t>900</m:t>
                    </m:r>
                  </m:oMath>
                </a14:m>
                <a:r>
                  <a:rPr lang="en-US" sz="1200" dirty="0" smtClean="0"/>
                  <a:t> ns, </a:t>
                </a:r>
                <a14:m>
                  <m:oMath xmlns:m="http://schemas.openxmlformats.org/officeDocument/2006/math">
                    <m:sSub>
                      <m:sSubPr>
                        <m:ctrlPr>
                          <a:rPr lang="en-US" sz="1200" i="1">
                            <a:latin typeface="Cambria Math"/>
                          </a:rPr>
                        </m:ctrlPr>
                      </m:sSubPr>
                      <m:e>
                        <m:r>
                          <a:rPr lang="en-US" sz="1200" i="1">
                            <a:latin typeface="Cambria Math"/>
                          </a:rPr>
                          <m:t>𝑍</m:t>
                        </m:r>
                      </m:e>
                      <m:sub>
                        <m:r>
                          <a:rPr lang="en-US" sz="1200" i="1">
                            <a:latin typeface="Cambria Math"/>
                          </a:rPr>
                          <m:t>0</m:t>
                        </m:r>
                      </m:sub>
                    </m:sSub>
                    <m:r>
                      <a:rPr lang="en-US" sz="1200" i="1">
                        <a:latin typeface="Cambria Math"/>
                      </a:rPr>
                      <m:t>=5</m:t>
                    </m:r>
                  </m:oMath>
                </a14:m>
                <a:r>
                  <a:rPr lang="en-US" sz="1200" dirty="0"/>
                  <a:t> </a:t>
                </a:r>
                <a:r>
                  <a:rPr lang="en-US" sz="1200" dirty="0" smtClean="0">
                    <a:sym typeface="Symbol"/>
                  </a:rPr>
                  <a:t> (two </a:t>
                </a:r>
                <a:r>
                  <a:rPr lang="en-US" sz="1200" dirty="0">
                    <a:sym typeface="Symbol"/>
                  </a:rPr>
                  <a:t>10  </a:t>
                </a:r>
                <a:r>
                  <a:rPr lang="en-US" sz="1200" dirty="0" smtClean="0">
                    <a:sym typeface="Symbol"/>
                  </a:rPr>
                  <a:t> PFN in parallel), </a:t>
                </a:r>
                <a14:m>
                  <m:oMath xmlns:m="http://schemas.openxmlformats.org/officeDocument/2006/math">
                    <m:sSub>
                      <m:sSubPr>
                        <m:ctrlPr>
                          <a:rPr lang="en-US" sz="1200" i="1">
                            <a:latin typeface="Cambria Math"/>
                          </a:rPr>
                        </m:ctrlPr>
                      </m:sSubPr>
                      <m:e>
                        <m:r>
                          <a:rPr lang="en-US" sz="1200" i="1">
                            <a:latin typeface="Cambria Math"/>
                          </a:rPr>
                          <m:t>𝑈</m:t>
                        </m:r>
                      </m:e>
                      <m:sub>
                        <m:r>
                          <a:rPr lang="en-US" sz="1200" i="1">
                            <a:latin typeface="Cambria Math"/>
                          </a:rPr>
                          <m:t>𝐶h</m:t>
                        </m:r>
                      </m:sub>
                    </m:sSub>
                    <m:r>
                      <a:rPr lang="en-US" sz="1200" i="1">
                        <a:latin typeface="Cambria Math"/>
                      </a:rPr>
                      <m:t>=</m:t>
                    </m:r>
                    <m:r>
                      <a:rPr lang="en-US" sz="1200" b="0" i="1" smtClean="0">
                        <a:latin typeface="Cambria Math"/>
                      </a:rPr>
                      <m:t>54</m:t>
                    </m:r>
                  </m:oMath>
                </a14:m>
                <a:r>
                  <a:rPr lang="en-US" sz="1200" dirty="0"/>
                  <a:t> kV, </a:t>
                </a:r>
                <a14:m>
                  <m:oMath xmlns:m="http://schemas.openxmlformats.org/officeDocument/2006/math">
                    <m:sSub>
                      <m:sSubPr>
                        <m:ctrlPr>
                          <a:rPr lang="en-US" sz="1200" i="1">
                            <a:latin typeface="Cambria Math"/>
                          </a:rPr>
                        </m:ctrlPr>
                      </m:sSubPr>
                      <m:e>
                        <m:r>
                          <a:rPr lang="en-US" sz="1200" i="1">
                            <a:latin typeface="Cambria Math"/>
                          </a:rPr>
                          <m:t>𝐼</m:t>
                        </m:r>
                      </m:e>
                      <m:sub>
                        <m:r>
                          <a:rPr lang="en-US" sz="1200" i="1">
                            <a:latin typeface="Cambria Math"/>
                          </a:rPr>
                          <m:t>𝑂𝑢𝑡</m:t>
                        </m:r>
                      </m:sub>
                    </m:sSub>
                    <m:r>
                      <a:rPr lang="en-US" sz="1200" i="1">
                        <a:latin typeface="Cambria Math"/>
                      </a:rPr>
                      <m:t>=</m:t>
                    </m:r>
                    <m:r>
                      <a:rPr lang="en-US" sz="1200" b="0" i="1" smtClean="0">
                        <a:latin typeface="Cambria Math"/>
                      </a:rPr>
                      <m:t>5</m:t>
                    </m:r>
                    <m:r>
                      <a:rPr lang="en-US" sz="1200" i="1">
                        <a:latin typeface="Cambria Math"/>
                      </a:rPr>
                      <m:t>.</m:t>
                    </m:r>
                    <m:r>
                      <a:rPr lang="en-US" sz="1200" b="0" i="1" smtClean="0">
                        <a:latin typeface="Cambria Math"/>
                      </a:rPr>
                      <m:t>4</m:t>
                    </m:r>
                  </m:oMath>
                </a14:m>
                <a:r>
                  <a:rPr lang="en-US" sz="1200" dirty="0"/>
                  <a:t> </a:t>
                </a:r>
                <a:r>
                  <a:rPr lang="en-US" sz="1200" dirty="0" smtClean="0"/>
                  <a:t>kA</a:t>
                </a:r>
                <a:r>
                  <a:rPr lang="en-US" sz="1200" baseline="30000" dirty="0" smtClean="0"/>
                  <a:t>[20, 31]</a:t>
                </a:r>
                <a:endParaRPr lang="en-US" sz="1200" baseline="30000" dirty="0"/>
              </a:p>
            </p:txBody>
          </p:sp>
        </mc:Choice>
        <mc:Fallback xmlns="">
          <p:sp>
            <p:nvSpPr>
              <p:cNvPr id="7" name="Rectangle 6"/>
              <p:cNvSpPr>
                <a:spLocks noRot="1" noChangeAspect="1" noMove="1" noResize="1" noEditPoints="1" noAdjustHandles="1" noChangeArrowheads="1" noChangeShapeType="1" noTextEdit="1"/>
              </p:cNvSpPr>
              <p:nvPr/>
            </p:nvSpPr>
            <p:spPr>
              <a:xfrm>
                <a:off x="4947844" y="5911458"/>
                <a:ext cx="3691103" cy="660630"/>
              </a:xfrm>
              <a:prstGeom prst="rect">
                <a:avLst/>
              </a:prstGeom>
              <a:blipFill rotWithShape="1">
                <a:blip r:embed="rId5"/>
                <a:stretch>
                  <a:fillRect l="-165"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4932127" y="2274732"/>
                <a:ext cx="3702764" cy="1200329"/>
              </a:xfrm>
              <a:prstGeom prst="rect">
                <a:avLst/>
              </a:prstGeom>
            </p:spPr>
            <p:txBody>
              <a:bodyPr wrap="square">
                <a:spAutoFit/>
              </a:bodyPr>
              <a:lstStyle/>
              <a:p>
                <a:pPr indent="177800" algn="just">
                  <a:spcAft>
                    <a:spcPts val="800"/>
                  </a:spcAft>
                </a:pPr>
                <a:r>
                  <a:rPr lang="en-US" sz="1200" dirty="0" smtClean="0"/>
                  <a:t>PFN consists of many cells connected in series. It is charged by voltage source </a:t>
                </a:r>
                <a14:m>
                  <m:oMath xmlns:m="http://schemas.openxmlformats.org/officeDocument/2006/math">
                    <m:sSub>
                      <m:sSubPr>
                        <m:ctrlPr>
                          <a:rPr lang="en-US" sz="1200" i="1">
                            <a:latin typeface="Cambria Math"/>
                          </a:rPr>
                        </m:ctrlPr>
                      </m:sSubPr>
                      <m:e>
                        <m:r>
                          <a:rPr lang="en-US" sz="1200" b="0" i="1" smtClean="0">
                            <a:latin typeface="Cambria Math"/>
                          </a:rPr>
                          <m:t>𝑈</m:t>
                        </m:r>
                      </m:e>
                      <m:sub>
                        <m:r>
                          <a:rPr lang="en-US" sz="1200" b="0" i="1" smtClean="0">
                            <a:latin typeface="Cambria Math"/>
                          </a:rPr>
                          <m:t>𝐶h</m:t>
                        </m:r>
                      </m:sub>
                    </m:sSub>
                  </m:oMath>
                </a14:m>
                <a:r>
                  <a:rPr lang="en-US" sz="1200" dirty="0" smtClean="0"/>
                  <a:t> and charging resistor </a:t>
                </a:r>
                <a14:m>
                  <m:oMath xmlns:m="http://schemas.openxmlformats.org/officeDocument/2006/math">
                    <m:sSub>
                      <m:sSubPr>
                        <m:ctrlPr>
                          <a:rPr lang="en-US" sz="1200" i="1">
                            <a:latin typeface="Cambria Math"/>
                          </a:rPr>
                        </m:ctrlPr>
                      </m:sSubPr>
                      <m:e>
                        <m:r>
                          <a:rPr lang="en-US" sz="1200" b="0" i="1" smtClean="0">
                            <a:latin typeface="Cambria Math"/>
                          </a:rPr>
                          <m:t>𝑅</m:t>
                        </m:r>
                      </m:e>
                      <m:sub>
                        <m:r>
                          <a:rPr lang="en-US" sz="1200" b="0" i="1" smtClean="0">
                            <a:latin typeface="Cambria Math"/>
                          </a:rPr>
                          <m:t>𝐶h</m:t>
                        </m:r>
                      </m:sub>
                    </m:sSub>
                  </m:oMath>
                </a14:m>
                <a:r>
                  <a:rPr lang="en-US" sz="1200" dirty="0" smtClean="0"/>
                  <a:t>. When switch </a:t>
                </a:r>
                <a14:m>
                  <m:oMath xmlns:m="http://schemas.openxmlformats.org/officeDocument/2006/math">
                    <m:r>
                      <a:rPr lang="en-US" sz="1200" b="0" i="1" smtClean="0">
                        <a:latin typeface="Cambria Math"/>
                      </a:rPr>
                      <m:t>𝑆</m:t>
                    </m:r>
                  </m:oMath>
                </a14:m>
                <a:r>
                  <a:rPr lang="en-US" sz="1200" dirty="0" smtClean="0"/>
                  <a:t> operates the PFN is discharged through the magnet </a:t>
                </a:r>
                <a14:m>
                  <m:oMath xmlns:m="http://schemas.openxmlformats.org/officeDocument/2006/math">
                    <m:sSub>
                      <m:sSubPr>
                        <m:ctrlPr>
                          <a:rPr lang="en-US" sz="1200" i="1">
                            <a:latin typeface="Cambria Math"/>
                          </a:rPr>
                        </m:ctrlPr>
                      </m:sSubPr>
                      <m:e>
                        <m:r>
                          <a:rPr lang="en-US" sz="1200" b="0" i="1" smtClean="0">
                            <a:latin typeface="Cambria Math"/>
                          </a:rPr>
                          <m:t>𝐿</m:t>
                        </m:r>
                      </m:e>
                      <m:sub>
                        <m:r>
                          <a:rPr lang="en-US" sz="1200" b="0" i="1" smtClean="0">
                            <a:latin typeface="Cambria Math"/>
                          </a:rPr>
                          <m:t>𝑀</m:t>
                        </m:r>
                      </m:sub>
                    </m:sSub>
                  </m:oMath>
                </a14:m>
                <a:r>
                  <a:rPr lang="en-US" sz="1200" dirty="0" smtClean="0"/>
                  <a:t>. In order to absorb inverted reflection there is a reversed diode </a:t>
                </a:r>
                <a14:m>
                  <m:oMath xmlns:m="http://schemas.openxmlformats.org/officeDocument/2006/math">
                    <m:sSub>
                      <m:sSubPr>
                        <m:ctrlPr>
                          <a:rPr lang="en-US" sz="1200" i="1">
                            <a:latin typeface="Cambria Math"/>
                          </a:rPr>
                        </m:ctrlPr>
                      </m:sSubPr>
                      <m:e>
                        <m:r>
                          <a:rPr lang="en-US" sz="1200" b="0" i="1" smtClean="0">
                            <a:latin typeface="Cambria Math"/>
                          </a:rPr>
                          <m:t>𝐷</m:t>
                        </m:r>
                      </m:e>
                      <m:sub>
                        <m:r>
                          <a:rPr lang="en-US" sz="1200" i="1">
                            <a:latin typeface="Cambria Math"/>
                          </a:rPr>
                          <m:t>𝑇</m:t>
                        </m:r>
                      </m:sub>
                    </m:sSub>
                  </m:oMath>
                </a14:m>
                <a:r>
                  <a:rPr lang="en-US" sz="1200" dirty="0" smtClean="0"/>
                  <a:t> and termination resistor </a:t>
                </a:r>
                <a14:m>
                  <m:oMath xmlns:m="http://schemas.openxmlformats.org/officeDocument/2006/math">
                    <m:sSub>
                      <m:sSubPr>
                        <m:ctrlPr>
                          <a:rPr lang="en-US" sz="1200" i="1" smtClean="0">
                            <a:latin typeface="Cambria Math"/>
                          </a:rPr>
                        </m:ctrlPr>
                      </m:sSubPr>
                      <m:e>
                        <m:r>
                          <a:rPr lang="en-US" sz="1200" b="0" i="1" smtClean="0">
                            <a:latin typeface="Cambria Math"/>
                          </a:rPr>
                          <m:t>𝑅</m:t>
                        </m:r>
                      </m:e>
                      <m:sub>
                        <m:r>
                          <a:rPr lang="en-US" sz="1200" b="0" i="1" smtClean="0">
                            <a:latin typeface="Cambria Math"/>
                          </a:rPr>
                          <m:t>𝑇</m:t>
                        </m:r>
                      </m:sub>
                    </m:sSub>
                  </m:oMath>
                </a14:m>
                <a:r>
                  <a:rPr lang="en-US" sz="1200" dirty="0" smtClean="0"/>
                  <a:t> at the end of the PFN.</a:t>
                </a:r>
                <a:endParaRPr lang="en-US" sz="1200" dirty="0"/>
              </a:p>
            </p:txBody>
          </p:sp>
        </mc:Choice>
        <mc:Fallback xmlns="">
          <p:sp>
            <p:nvSpPr>
              <p:cNvPr id="10" name="Rectangle 9"/>
              <p:cNvSpPr>
                <a:spLocks noRot="1" noChangeAspect="1" noMove="1" noResize="1" noEditPoints="1" noAdjustHandles="1" noChangeArrowheads="1" noChangeShapeType="1" noTextEdit="1"/>
              </p:cNvSpPr>
              <p:nvPr/>
            </p:nvSpPr>
            <p:spPr>
              <a:xfrm>
                <a:off x="4932127" y="2274732"/>
                <a:ext cx="3702764" cy="1200329"/>
              </a:xfrm>
              <a:prstGeom prst="rect">
                <a:avLst/>
              </a:prstGeom>
              <a:blipFill rotWithShape="1">
                <a:blip r:embed="rId6"/>
                <a:stretch>
                  <a:fillRect r="-165" b="-3046"/>
                </a:stretch>
              </a:blipFill>
            </p:spPr>
            <p:txBody>
              <a:bodyPr/>
              <a:lstStyle/>
              <a:p>
                <a:r>
                  <a:rPr lang="en-US">
                    <a:noFill/>
                  </a:rPr>
                  <a:t> </a:t>
                </a:r>
              </a:p>
            </p:txBody>
          </p:sp>
        </mc:Fallback>
      </mc:AlternateContent>
      <p:grpSp>
        <p:nvGrpSpPr>
          <p:cNvPr id="9" name="Group 8"/>
          <p:cNvGrpSpPr/>
          <p:nvPr/>
        </p:nvGrpSpPr>
        <p:grpSpPr>
          <a:xfrm>
            <a:off x="4762645" y="1183998"/>
            <a:ext cx="3962678" cy="1060430"/>
            <a:chOff x="4762645" y="1230298"/>
            <a:chExt cx="3962678" cy="1060430"/>
          </a:xfrm>
        </p:grpSpPr>
        <p:grpSp>
          <p:nvGrpSpPr>
            <p:cNvPr id="8" name="Group 7"/>
            <p:cNvGrpSpPr/>
            <p:nvPr/>
          </p:nvGrpSpPr>
          <p:grpSpPr>
            <a:xfrm>
              <a:off x="4762645" y="1230298"/>
              <a:ext cx="3962678" cy="1060430"/>
              <a:chOff x="4762645" y="1203868"/>
              <a:chExt cx="3962678" cy="1060430"/>
            </a:xfrm>
          </p:grpSpPr>
          <p:grpSp>
            <p:nvGrpSpPr>
              <p:cNvPr id="5" name="Group 4"/>
              <p:cNvGrpSpPr/>
              <p:nvPr/>
            </p:nvGrpSpPr>
            <p:grpSpPr>
              <a:xfrm>
                <a:off x="4762645" y="1203868"/>
                <a:ext cx="3962678" cy="1020031"/>
                <a:chOff x="4762645" y="1177438"/>
                <a:chExt cx="3962678" cy="1020031"/>
              </a:xfrm>
            </p:grpSpPr>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4762645" y="1288683"/>
                  <a:ext cx="3962678" cy="90878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Rectangle 3"/>
                    <p:cNvSpPr/>
                    <p:nvPr/>
                  </p:nvSpPr>
                  <p:spPr>
                    <a:xfrm>
                      <a:off x="4920573" y="1545164"/>
                      <a:ext cx="394532"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𝑈</m:t>
                                </m:r>
                              </m:e>
                              <m:sub>
                                <m:r>
                                  <a:rPr lang="en-US" sz="900" b="0" i="1" smtClean="0">
                                    <a:latin typeface="Cambria Math"/>
                                  </a:rPr>
                                  <m:t>𝐶h</m:t>
                                </m:r>
                              </m:sub>
                            </m:sSub>
                          </m:oMath>
                        </m:oMathPara>
                      </a14:m>
                      <a:endParaRPr lang="en-US" sz="900" dirty="0"/>
                    </a:p>
                  </p:txBody>
                </p:sp>
              </mc:Choice>
              <mc:Fallback xmlns="">
                <p:sp>
                  <p:nvSpPr>
                    <p:cNvPr id="4" name="Rectangle 3"/>
                    <p:cNvSpPr>
                      <a:spLocks noRot="1" noChangeAspect="1" noMove="1" noResize="1" noEditPoints="1" noAdjustHandles="1" noChangeArrowheads="1" noChangeShapeType="1" noTextEdit="1"/>
                    </p:cNvSpPr>
                    <p:nvPr/>
                  </p:nvSpPr>
                  <p:spPr>
                    <a:xfrm>
                      <a:off x="4920573" y="1545164"/>
                      <a:ext cx="394532" cy="230832"/>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022559" y="1187875"/>
                      <a:ext cx="393185"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𝑅</m:t>
                                </m:r>
                              </m:e>
                              <m:sub>
                                <m:r>
                                  <a:rPr lang="en-US" sz="900" b="0" i="1" smtClean="0">
                                    <a:latin typeface="Cambria Math"/>
                                  </a:rPr>
                                  <m:t>𝐶h</m:t>
                                </m:r>
                              </m:sub>
                            </m:sSub>
                          </m:oMath>
                        </m:oMathPara>
                      </a14:m>
                      <a:endParaRPr lang="en-US" sz="900" dirty="0"/>
                    </a:p>
                  </p:txBody>
                </p:sp>
              </mc:Choice>
              <mc:Fallback xmlns="">
                <p:sp>
                  <p:nvSpPr>
                    <p:cNvPr id="12" name="Rectangle 11"/>
                    <p:cNvSpPr>
                      <a:spLocks noRot="1" noChangeAspect="1" noMove="1" noResize="1" noEditPoints="1" noAdjustHandles="1" noChangeArrowheads="1" noChangeShapeType="1" noTextEdit="1"/>
                    </p:cNvSpPr>
                    <p:nvPr/>
                  </p:nvSpPr>
                  <p:spPr>
                    <a:xfrm>
                      <a:off x="5022559" y="1187875"/>
                      <a:ext cx="393185" cy="230832"/>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5194551" y="1427978"/>
                      <a:ext cx="346505"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𝐷</m:t>
                                </m:r>
                              </m:e>
                              <m:sub>
                                <m:r>
                                  <a:rPr lang="en-US" sz="900" b="0" i="1" smtClean="0">
                                    <a:latin typeface="Cambria Math"/>
                                  </a:rPr>
                                  <m:t>𝑇</m:t>
                                </m:r>
                              </m:sub>
                            </m:sSub>
                          </m:oMath>
                        </m:oMathPara>
                      </a14:m>
                      <a:endParaRPr lang="en-US" sz="900" dirty="0"/>
                    </a:p>
                  </p:txBody>
                </p:sp>
              </mc:Choice>
              <mc:Fallback xmlns="">
                <p:sp>
                  <p:nvSpPr>
                    <p:cNvPr id="13" name="Rectangle 12"/>
                    <p:cNvSpPr>
                      <a:spLocks noRot="1" noChangeAspect="1" noMove="1" noResize="1" noEditPoints="1" noAdjustHandles="1" noChangeArrowheads="1" noChangeShapeType="1" noTextEdit="1"/>
                    </p:cNvSpPr>
                    <p:nvPr/>
                  </p:nvSpPr>
                  <p:spPr>
                    <a:xfrm>
                      <a:off x="5194551" y="1427978"/>
                      <a:ext cx="346505" cy="230832"/>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199837" y="1708136"/>
                      <a:ext cx="344838"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𝑅</m:t>
                                </m:r>
                              </m:e>
                              <m:sub>
                                <m:r>
                                  <a:rPr lang="en-US" sz="900" b="0" i="1" smtClean="0">
                                    <a:latin typeface="Cambria Math"/>
                                  </a:rPr>
                                  <m:t>𝑇</m:t>
                                </m:r>
                              </m:sub>
                            </m:sSub>
                          </m:oMath>
                        </m:oMathPara>
                      </a14:m>
                      <a:endParaRPr lang="en-US" sz="900" dirty="0"/>
                    </a:p>
                  </p:txBody>
                </p:sp>
              </mc:Choice>
              <mc:Fallback xmlns="">
                <p:sp>
                  <p:nvSpPr>
                    <p:cNvPr id="14" name="Rectangle 13"/>
                    <p:cNvSpPr>
                      <a:spLocks noRot="1" noChangeAspect="1" noMove="1" noResize="1" noEditPoints="1" noAdjustHandles="1" noChangeArrowheads="1" noChangeShapeType="1" noTextEdit="1"/>
                    </p:cNvSpPr>
                    <p:nvPr/>
                  </p:nvSpPr>
                  <p:spPr>
                    <a:xfrm>
                      <a:off x="5199837" y="1708136"/>
                      <a:ext cx="344838" cy="230832"/>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5770681" y="1512244"/>
                      <a:ext cx="323294"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𝐶</m:t>
                                </m:r>
                              </m:e>
                              <m:sub>
                                <m:r>
                                  <a:rPr lang="en-US" sz="900" b="0" i="1" smtClean="0">
                                    <a:latin typeface="Cambria Math"/>
                                  </a:rPr>
                                  <m:t>𝑐</m:t>
                                </m:r>
                              </m:sub>
                            </m:sSub>
                          </m:oMath>
                        </m:oMathPara>
                      </a14:m>
                      <a:endParaRPr lang="en-US" sz="900" dirty="0"/>
                    </a:p>
                  </p:txBody>
                </p:sp>
              </mc:Choice>
              <mc:Fallback xmlns="">
                <p:sp>
                  <p:nvSpPr>
                    <p:cNvPr id="15" name="Rectangle 14"/>
                    <p:cNvSpPr>
                      <a:spLocks noRot="1" noChangeAspect="1" noMove="1" noResize="1" noEditPoints="1" noAdjustHandles="1" noChangeArrowheads="1" noChangeShapeType="1" noTextEdit="1"/>
                    </p:cNvSpPr>
                    <p:nvPr/>
                  </p:nvSpPr>
                  <p:spPr>
                    <a:xfrm>
                      <a:off x="5770681" y="1512244"/>
                      <a:ext cx="323294" cy="230832"/>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6270632" y="1512244"/>
                      <a:ext cx="323294"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𝐶</m:t>
                                </m:r>
                              </m:e>
                              <m:sub>
                                <m:r>
                                  <a:rPr lang="en-US" sz="900" b="0" i="1" smtClean="0">
                                    <a:latin typeface="Cambria Math"/>
                                  </a:rPr>
                                  <m:t>𝑐</m:t>
                                </m:r>
                              </m:sub>
                            </m:sSub>
                          </m:oMath>
                        </m:oMathPara>
                      </a14:m>
                      <a:endParaRPr lang="en-US" sz="900" dirty="0"/>
                    </a:p>
                  </p:txBody>
                </p:sp>
              </mc:Choice>
              <mc:Fallback xmlns="">
                <p:sp>
                  <p:nvSpPr>
                    <p:cNvPr id="16" name="Rectangle 15"/>
                    <p:cNvSpPr>
                      <a:spLocks noRot="1" noChangeAspect="1" noMove="1" noResize="1" noEditPoints="1" noAdjustHandles="1" noChangeArrowheads="1" noChangeShapeType="1" noTextEdit="1"/>
                    </p:cNvSpPr>
                    <p:nvPr/>
                  </p:nvSpPr>
                  <p:spPr>
                    <a:xfrm>
                      <a:off x="6270632" y="1512244"/>
                      <a:ext cx="323294" cy="230832"/>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6777194" y="1511350"/>
                      <a:ext cx="323294"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𝐶</m:t>
                                </m:r>
                              </m:e>
                              <m:sub>
                                <m:r>
                                  <a:rPr lang="en-US" sz="900" b="0" i="1" smtClean="0">
                                    <a:latin typeface="Cambria Math"/>
                                  </a:rPr>
                                  <m:t>𝑐</m:t>
                                </m:r>
                              </m:sub>
                            </m:sSub>
                          </m:oMath>
                        </m:oMathPara>
                      </a14:m>
                      <a:endParaRPr lang="en-US" sz="900" dirty="0"/>
                    </a:p>
                  </p:txBody>
                </p:sp>
              </mc:Choice>
              <mc:Fallback xmlns="">
                <p:sp>
                  <p:nvSpPr>
                    <p:cNvPr id="17" name="Rectangle 16"/>
                    <p:cNvSpPr>
                      <a:spLocks noRot="1" noChangeAspect="1" noMove="1" noResize="1" noEditPoints="1" noAdjustHandles="1" noChangeArrowheads="1" noChangeShapeType="1" noTextEdit="1"/>
                    </p:cNvSpPr>
                    <p:nvPr/>
                  </p:nvSpPr>
                  <p:spPr>
                    <a:xfrm>
                      <a:off x="6777194" y="1511350"/>
                      <a:ext cx="323294" cy="230832"/>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7733960" y="1511350"/>
                      <a:ext cx="323294"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𝐶</m:t>
                                </m:r>
                              </m:e>
                              <m:sub>
                                <m:r>
                                  <a:rPr lang="en-US" sz="900" b="0" i="1" smtClean="0">
                                    <a:latin typeface="Cambria Math"/>
                                  </a:rPr>
                                  <m:t>𝑐</m:t>
                                </m:r>
                              </m:sub>
                            </m:sSub>
                          </m:oMath>
                        </m:oMathPara>
                      </a14:m>
                      <a:endParaRPr lang="en-US" sz="900" dirty="0"/>
                    </a:p>
                  </p:txBody>
                </p:sp>
              </mc:Choice>
              <mc:Fallback xmlns="">
                <p:sp>
                  <p:nvSpPr>
                    <p:cNvPr id="18" name="Rectangle 17"/>
                    <p:cNvSpPr>
                      <a:spLocks noRot="1" noChangeAspect="1" noMove="1" noResize="1" noEditPoints="1" noAdjustHandles="1" noChangeArrowheads="1" noChangeShapeType="1" noTextEdit="1"/>
                    </p:cNvSpPr>
                    <p:nvPr/>
                  </p:nvSpPr>
                  <p:spPr>
                    <a:xfrm>
                      <a:off x="7733960" y="1511350"/>
                      <a:ext cx="323294" cy="230832"/>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5933653" y="1178332"/>
                      <a:ext cx="322011"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𝐿</m:t>
                                </m:r>
                              </m:e>
                              <m:sub>
                                <m:r>
                                  <a:rPr lang="en-US" sz="900" b="0" i="1" smtClean="0">
                                    <a:latin typeface="Cambria Math"/>
                                  </a:rPr>
                                  <m:t>𝑐</m:t>
                                </m:r>
                              </m:sub>
                            </m:sSub>
                          </m:oMath>
                        </m:oMathPara>
                      </a14:m>
                      <a:endParaRPr lang="en-US" sz="900" dirty="0"/>
                    </a:p>
                  </p:txBody>
                </p:sp>
              </mc:Choice>
              <mc:Fallback xmlns="">
                <p:sp>
                  <p:nvSpPr>
                    <p:cNvPr id="19" name="Rectangle 18"/>
                    <p:cNvSpPr>
                      <a:spLocks noRot="1" noChangeAspect="1" noMove="1" noResize="1" noEditPoints="1" noAdjustHandles="1" noChangeArrowheads="1" noChangeShapeType="1" noTextEdit="1"/>
                    </p:cNvSpPr>
                    <p:nvPr/>
                  </p:nvSpPr>
                  <p:spPr>
                    <a:xfrm>
                      <a:off x="5933653" y="1178332"/>
                      <a:ext cx="322011" cy="230832"/>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6433604" y="1178332"/>
                      <a:ext cx="322011"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𝐿</m:t>
                                </m:r>
                              </m:e>
                              <m:sub>
                                <m:r>
                                  <a:rPr lang="en-US" sz="900" b="0" i="1" smtClean="0">
                                    <a:latin typeface="Cambria Math"/>
                                  </a:rPr>
                                  <m:t>𝑐</m:t>
                                </m:r>
                              </m:sub>
                            </m:sSub>
                          </m:oMath>
                        </m:oMathPara>
                      </a14:m>
                      <a:endParaRPr lang="en-US" sz="900" dirty="0"/>
                    </a:p>
                  </p:txBody>
                </p:sp>
              </mc:Choice>
              <mc:Fallback xmlns="">
                <p:sp>
                  <p:nvSpPr>
                    <p:cNvPr id="20" name="Rectangle 19"/>
                    <p:cNvSpPr>
                      <a:spLocks noRot="1" noChangeAspect="1" noMove="1" noResize="1" noEditPoints="1" noAdjustHandles="1" noChangeArrowheads="1" noChangeShapeType="1" noTextEdit="1"/>
                    </p:cNvSpPr>
                    <p:nvPr/>
                  </p:nvSpPr>
                  <p:spPr>
                    <a:xfrm>
                      <a:off x="6433604" y="1178332"/>
                      <a:ext cx="322011" cy="230832"/>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6940166" y="1177438"/>
                      <a:ext cx="322011"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𝐿</m:t>
                                </m:r>
                              </m:e>
                              <m:sub>
                                <m:r>
                                  <a:rPr lang="en-US" sz="900" b="0" i="1" smtClean="0">
                                    <a:latin typeface="Cambria Math"/>
                                  </a:rPr>
                                  <m:t>𝑐</m:t>
                                </m:r>
                              </m:sub>
                            </m:sSub>
                          </m:oMath>
                        </m:oMathPara>
                      </a14:m>
                      <a:endParaRPr lang="en-US" sz="900" dirty="0"/>
                    </a:p>
                  </p:txBody>
                </p:sp>
              </mc:Choice>
              <mc:Fallback xmlns="">
                <p:sp>
                  <p:nvSpPr>
                    <p:cNvPr id="21" name="Rectangle 20"/>
                    <p:cNvSpPr>
                      <a:spLocks noRot="1" noChangeAspect="1" noMove="1" noResize="1" noEditPoints="1" noAdjustHandles="1" noChangeArrowheads="1" noChangeShapeType="1" noTextEdit="1"/>
                    </p:cNvSpPr>
                    <p:nvPr/>
                  </p:nvSpPr>
                  <p:spPr>
                    <a:xfrm>
                      <a:off x="6940166" y="1177438"/>
                      <a:ext cx="322011" cy="230832"/>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7896932" y="1177438"/>
                      <a:ext cx="322011"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𝐿</m:t>
                                </m:r>
                              </m:e>
                              <m:sub>
                                <m:r>
                                  <a:rPr lang="en-US" sz="900" b="0" i="1" smtClean="0">
                                    <a:latin typeface="Cambria Math"/>
                                  </a:rPr>
                                  <m:t>𝑐</m:t>
                                </m:r>
                              </m:sub>
                            </m:sSub>
                          </m:oMath>
                        </m:oMathPara>
                      </a14:m>
                      <a:endParaRPr lang="en-US" sz="900" dirty="0"/>
                    </a:p>
                  </p:txBody>
                </p:sp>
              </mc:Choice>
              <mc:Fallback xmlns="">
                <p:sp>
                  <p:nvSpPr>
                    <p:cNvPr id="22" name="Rectangle 21"/>
                    <p:cNvSpPr>
                      <a:spLocks noRot="1" noChangeAspect="1" noMove="1" noResize="1" noEditPoints="1" noAdjustHandles="1" noChangeArrowheads="1" noChangeShapeType="1" noTextEdit="1"/>
                    </p:cNvSpPr>
                    <p:nvPr/>
                  </p:nvSpPr>
                  <p:spPr>
                    <a:xfrm>
                      <a:off x="7896932" y="1177438"/>
                      <a:ext cx="322011" cy="230832"/>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8304802" y="1181329"/>
                      <a:ext cx="273472"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900" b="0" i="1" smtClean="0">
                                <a:latin typeface="Cambria Math"/>
                              </a:rPr>
                              <m:t>𝑆</m:t>
                            </m:r>
                          </m:oMath>
                        </m:oMathPara>
                      </a14:m>
                      <a:endParaRPr lang="en-US" sz="900" dirty="0"/>
                    </a:p>
                  </p:txBody>
                </p:sp>
              </mc:Choice>
              <mc:Fallback xmlns="">
                <p:sp>
                  <p:nvSpPr>
                    <p:cNvPr id="23" name="Rectangle 22"/>
                    <p:cNvSpPr>
                      <a:spLocks noRot="1" noChangeAspect="1" noMove="1" noResize="1" noEditPoints="1" noAdjustHandles="1" noChangeArrowheads="1" noChangeShapeType="1" noTextEdit="1"/>
                    </p:cNvSpPr>
                    <p:nvPr/>
                  </p:nvSpPr>
                  <p:spPr>
                    <a:xfrm>
                      <a:off x="8304802" y="1181329"/>
                      <a:ext cx="273472" cy="230832"/>
                    </a:xfrm>
                    <a:prstGeom prst="rect">
                      <a:avLst/>
                    </a:prstGeom>
                    <a:blipFill rotWithShape="1">
                      <a:blip r:embed="rId16"/>
                      <a:stretch>
                        <a:fillRect/>
                      </a:stretch>
                    </a:blipFill>
                  </p:spPr>
                  <p:txBody>
                    <a:bodyPr/>
                    <a:lstStyle/>
                    <a:p>
                      <a:r>
                        <a:rPr lang="en-US">
                          <a:noFill/>
                        </a:rPr>
                        <a:t> </a:t>
                      </a:r>
                    </a:p>
                  </p:txBody>
                </p:sp>
              </mc:Fallback>
            </mc:AlternateContent>
          </p:grpSp>
          <p:sp>
            <p:nvSpPr>
              <p:cNvPr id="6" name="Rectangle 5"/>
              <p:cNvSpPr/>
              <p:nvPr/>
            </p:nvSpPr>
            <p:spPr>
              <a:xfrm>
                <a:off x="6239806" y="1219201"/>
                <a:ext cx="530328" cy="1008972"/>
              </a:xfrm>
              <a:prstGeom prst="rect">
                <a:avLst/>
              </a:prstGeom>
              <a:noFill/>
              <a:ln w="12700">
                <a:solidFill>
                  <a:srgbClr val="FF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374775" y="2033466"/>
                <a:ext cx="344966" cy="230832"/>
              </a:xfrm>
              <a:prstGeom prst="rect">
                <a:avLst/>
              </a:prstGeom>
            </p:spPr>
            <p:txBody>
              <a:bodyPr wrap="none">
                <a:spAutoFit/>
              </a:bodyPr>
              <a:lstStyle/>
              <a:p>
                <a:r>
                  <a:rPr lang="en-US" sz="900" dirty="0" smtClean="0">
                    <a:solidFill>
                      <a:srgbClr val="FF00FF"/>
                    </a:solidFill>
                  </a:rPr>
                  <a:t>cell</a:t>
                </a:r>
                <a:endParaRPr lang="en-US" sz="900" dirty="0">
                  <a:solidFill>
                    <a:srgbClr val="FF00FF"/>
                  </a:solidFill>
                </a:endParaRPr>
              </a:p>
            </p:txBody>
          </p:sp>
        </p:grpSp>
        <mc:AlternateContent xmlns:mc="http://schemas.openxmlformats.org/markup-compatibility/2006" xmlns:a14="http://schemas.microsoft.com/office/drawing/2010/main">
          <mc:Choice Requires="a14">
            <p:sp>
              <p:nvSpPr>
                <p:cNvPr id="28" name="Rectangle 27"/>
                <p:cNvSpPr/>
                <p:nvPr/>
              </p:nvSpPr>
              <p:spPr>
                <a:xfrm>
                  <a:off x="8277257" y="1613864"/>
                  <a:ext cx="352981" cy="2308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900" i="1" smtClean="0">
                                <a:latin typeface="Cambria Math"/>
                              </a:rPr>
                            </m:ctrlPr>
                          </m:sSubPr>
                          <m:e>
                            <m:r>
                              <a:rPr lang="en-US" sz="900" b="0" i="1" smtClean="0">
                                <a:latin typeface="Cambria Math"/>
                              </a:rPr>
                              <m:t>𝐿</m:t>
                            </m:r>
                          </m:e>
                          <m:sub>
                            <m:r>
                              <a:rPr lang="en-US" sz="900" b="0" i="1" smtClean="0">
                                <a:latin typeface="Cambria Math"/>
                              </a:rPr>
                              <m:t>𝑀</m:t>
                            </m:r>
                          </m:sub>
                        </m:sSub>
                      </m:oMath>
                    </m:oMathPara>
                  </a14:m>
                  <a:endParaRPr lang="en-US" sz="900" dirty="0"/>
                </a:p>
              </p:txBody>
            </p:sp>
          </mc:Choice>
          <mc:Fallback xmlns="">
            <p:sp>
              <p:nvSpPr>
                <p:cNvPr id="28" name="Rectangle 27"/>
                <p:cNvSpPr>
                  <a:spLocks noRot="1" noChangeAspect="1" noMove="1" noResize="1" noEditPoints="1" noAdjustHandles="1" noChangeArrowheads="1" noChangeShapeType="1" noTextEdit="1"/>
                </p:cNvSpPr>
                <p:nvPr/>
              </p:nvSpPr>
              <p:spPr>
                <a:xfrm>
                  <a:off x="8277257" y="1613864"/>
                  <a:ext cx="352981" cy="230832"/>
                </a:xfrm>
                <a:prstGeom prst="rect">
                  <a:avLst/>
                </a:prstGeom>
                <a:blipFill rotWithShape="1">
                  <a:blip r:embed="rId17"/>
                  <a:stretch>
                    <a:fillRect/>
                  </a:stretch>
                </a:blipFill>
              </p:spPr>
              <p:txBody>
                <a:bodyPr/>
                <a:lstStyle/>
                <a:p>
                  <a:r>
                    <a:rPr lang="en-US">
                      <a:noFill/>
                    </a:rPr>
                    <a:t> </a:t>
                  </a:r>
                </a:p>
              </p:txBody>
            </p:sp>
          </mc:Fallback>
        </mc:AlternateContent>
      </p:grpSp>
      <p:sp>
        <p:nvSpPr>
          <p:cNvPr id="29" name="TextBox 28"/>
          <p:cNvSpPr txBox="1"/>
          <p:nvPr/>
        </p:nvSpPr>
        <p:spPr>
          <a:xfrm>
            <a:off x="8198721" y="3797060"/>
            <a:ext cx="1007175" cy="461665"/>
          </a:xfrm>
          <a:prstGeom prst="rect">
            <a:avLst/>
          </a:prstGeom>
          <a:noFill/>
        </p:spPr>
        <p:txBody>
          <a:bodyPr wrap="square" rtlCol="0">
            <a:spAutoFit/>
          </a:bodyPr>
          <a:lstStyle/>
          <a:p>
            <a:pPr algn="ctr">
              <a:spcAft>
                <a:spcPts val="800"/>
              </a:spcAft>
            </a:pPr>
            <a:r>
              <a:rPr lang="en-US" sz="1200" dirty="0" smtClean="0"/>
              <a:t>Thyratron socket</a:t>
            </a:r>
          </a:p>
        </p:txBody>
      </p:sp>
      <p:cxnSp>
        <p:nvCxnSpPr>
          <p:cNvPr id="30" name="Straight Arrow Connector 29"/>
          <p:cNvCxnSpPr/>
          <p:nvPr/>
        </p:nvCxnSpPr>
        <p:spPr>
          <a:xfrm flipH="1">
            <a:off x="7896932" y="4120225"/>
            <a:ext cx="477525" cy="2741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541497" y="3605394"/>
            <a:ext cx="1007175" cy="276999"/>
          </a:xfrm>
          <a:prstGeom prst="rect">
            <a:avLst/>
          </a:prstGeom>
          <a:noFill/>
        </p:spPr>
        <p:txBody>
          <a:bodyPr wrap="square" rtlCol="0">
            <a:spAutoFit/>
          </a:bodyPr>
          <a:lstStyle/>
          <a:p>
            <a:pPr algn="ctr">
              <a:spcAft>
                <a:spcPts val="800"/>
              </a:spcAft>
            </a:pPr>
            <a:r>
              <a:rPr lang="en-US" sz="1200" dirty="0" smtClean="0"/>
              <a:t>Inductor</a:t>
            </a:r>
          </a:p>
        </p:txBody>
      </p:sp>
      <p:cxnSp>
        <p:nvCxnSpPr>
          <p:cNvPr id="34" name="Straight Arrow Connector 33"/>
          <p:cNvCxnSpPr/>
          <p:nvPr/>
        </p:nvCxnSpPr>
        <p:spPr>
          <a:xfrm>
            <a:off x="5415744" y="3762228"/>
            <a:ext cx="678914" cy="1523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360628" y="3981726"/>
            <a:ext cx="1007175" cy="276999"/>
          </a:xfrm>
          <a:prstGeom prst="rect">
            <a:avLst/>
          </a:prstGeom>
          <a:noFill/>
        </p:spPr>
        <p:txBody>
          <a:bodyPr wrap="square" rtlCol="0">
            <a:spAutoFit/>
          </a:bodyPr>
          <a:lstStyle/>
          <a:p>
            <a:pPr algn="ctr">
              <a:spcAft>
                <a:spcPts val="800"/>
              </a:spcAft>
            </a:pPr>
            <a:r>
              <a:rPr lang="en-US" sz="1200" dirty="0" smtClean="0"/>
              <a:t>Capacitors</a:t>
            </a:r>
          </a:p>
        </p:txBody>
      </p:sp>
      <p:cxnSp>
        <p:nvCxnSpPr>
          <p:cNvPr id="39" name="Straight Arrow Connector 38"/>
          <p:cNvCxnSpPr/>
          <p:nvPr/>
        </p:nvCxnSpPr>
        <p:spPr>
          <a:xfrm>
            <a:off x="5271087" y="4137531"/>
            <a:ext cx="968719" cy="148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590112" y="4321245"/>
            <a:ext cx="832338" cy="276999"/>
          </a:xfrm>
          <a:prstGeom prst="rect">
            <a:avLst/>
          </a:prstGeom>
          <a:noFill/>
        </p:spPr>
        <p:txBody>
          <a:bodyPr wrap="square" rtlCol="0">
            <a:spAutoFit/>
          </a:bodyPr>
          <a:lstStyle/>
          <a:p>
            <a:pPr algn="ctr">
              <a:spcAft>
                <a:spcPts val="800"/>
              </a:spcAft>
            </a:pPr>
            <a:r>
              <a:rPr lang="en-US" sz="1200" dirty="0" smtClean="0"/>
              <a:t>Shield</a:t>
            </a:r>
          </a:p>
        </p:txBody>
      </p:sp>
      <p:cxnSp>
        <p:nvCxnSpPr>
          <p:cNvPr id="44" name="Straight Arrow Connector 43"/>
          <p:cNvCxnSpPr/>
          <p:nvPr/>
        </p:nvCxnSpPr>
        <p:spPr>
          <a:xfrm>
            <a:off x="5315105" y="4459744"/>
            <a:ext cx="225951" cy="4054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40516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duotone>
              <a:schemeClr val="accent3">
                <a:shade val="45000"/>
                <a:satMod val="135000"/>
              </a:schemeClr>
              <a:prstClr val="white"/>
            </a:duotone>
            <a:extLst>
              <a:ext uri="{BEBA8EAE-BF5A-486C-A8C5-ECC9F3942E4B}">
                <a14:imgProps xmlns:a14="http://schemas.microsoft.com/office/drawing/2010/main">
                  <a14:imgLayer r:embed="rId4">
                    <a14:imgEffect>
                      <a14:artisticPencilSketch trans="30000" pressure="17"/>
                    </a14:imgEffect>
                    <a14:imgEffect>
                      <a14:brightnessContrast bright="-4000" contrast="-21000"/>
                    </a14:imgEffect>
                  </a14:imgLayer>
                </a14:imgProps>
              </a:ext>
              <a:ext uri="{28A0092B-C50C-407E-A947-70E740481C1C}">
                <a14:useLocalDpi xmlns:a14="http://schemas.microsoft.com/office/drawing/2010/main" val="0"/>
              </a:ext>
            </a:extLst>
          </a:blip>
          <a:srcRect/>
          <a:stretch>
            <a:fillRect/>
          </a:stretch>
        </p:blipFill>
        <p:spPr bwMode="auto">
          <a:xfrm>
            <a:off x="766763" y="1163637"/>
            <a:ext cx="6548437" cy="5237163"/>
          </a:xfrm>
          <a:prstGeom prst="rect">
            <a:avLst/>
          </a:prstGeom>
          <a:noFill/>
          <a:ln>
            <a:noFill/>
          </a:ln>
          <a:effectLst/>
          <a:extLst/>
        </p:spPr>
      </p:pic>
      <p:cxnSp>
        <p:nvCxnSpPr>
          <p:cNvPr id="69" name="Straight Connector 68"/>
          <p:cNvCxnSpPr/>
          <p:nvPr/>
        </p:nvCxnSpPr>
        <p:spPr>
          <a:xfrm flipV="1">
            <a:off x="6324600" y="3886200"/>
            <a:ext cx="2514600" cy="735372"/>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990600"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31" name="Oval 30"/>
          <p:cNvSpPr/>
          <p:nvPr/>
        </p:nvSpPr>
        <p:spPr>
          <a:xfrm>
            <a:off x="-990600"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34" name="Explosion 1 33"/>
          <p:cNvSpPr/>
          <p:nvPr/>
        </p:nvSpPr>
        <p:spPr>
          <a:xfrm>
            <a:off x="5642591" y="1505340"/>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Explosion 1 32"/>
          <p:cNvSpPr/>
          <p:nvPr/>
        </p:nvSpPr>
        <p:spPr>
          <a:xfrm>
            <a:off x="5036782" y="3423733"/>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Explosion 1 31"/>
          <p:cNvSpPr/>
          <p:nvPr/>
        </p:nvSpPr>
        <p:spPr>
          <a:xfrm>
            <a:off x="1683982" y="5105400"/>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Arc 63"/>
          <p:cNvSpPr/>
          <p:nvPr/>
        </p:nvSpPr>
        <p:spPr>
          <a:xfrm rot="21026588">
            <a:off x="4021505" y="2889288"/>
            <a:ext cx="2864675" cy="2867055"/>
          </a:xfrm>
          <a:prstGeom prst="arc">
            <a:avLst>
              <a:gd name="adj1" fmla="val 18189161"/>
              <a:gd name="adj2" fmla="val 19995418"/>
            </a:avLst>
          </a:prstGeom>
          <a:ln w="22225">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p:cNvSpPr txBox="1"/>
          <p:nvPr/>
        </p:nvSpPr>
        <p:spPr>
          <a:xfrm>
            <a:off x="304800" y="1523762"/>
            <a:ext cx="3048000" cy="1600438"/>
          </a:xfrm>
          <a:prstGeom prst="rect">
            <a:avLst/>
          </a:prstGeom>
          <a:noFill/>
        </p:spPr>
        <p:txBody>
          <a:bodyPr wrap="square" rtlCol="0">
            <a:spAutoFit/>
          </a:bodyPr>
          <a:lstStyle/>
          <a:p>
            <a:pPr indent="168275"/>
            <a:r>
              <a:rPr lang="en-US" sz="1400" dirty="0" smtClean="0"/>
              <a:t>The Kicker element is fast but with limited deflection strength. It has to provide only small spatial separation needed at the septum. </a:t>
            </a:r>
          </a:p>
          <a:p>
            <a:pPr indent="168275"/>
            <a:r>
              <a:rPr lang="en-US" sz="1400" dirty="0" smtClean="0"/>
              <a:t>Kickers are used to select a particular portion (bunch) of the beam or to switch it quickly. </a:t>
            </a:r>
          </a:p>
        </p:txBody>
      </p:sp>
      <p:sp>
        <p:nvSpPr>
          <p:cNvPr id="28" name="TextBox 27"/>
          <p:cNvSpPr txBox="1"/>
          <p:nvPr/>
        </p:nvSpPr>
        <p:spPr>
          <a:xfrm>
            <a:off x="6553200" y="4419600"/>
            <a:ext cx="2438400" cy="1815882"/>
          </a:xfrm>
          <a:prstGeom prst="rect">
            <a:avLst/>
          </a:prstGeom>
          <a:noFill/>
        </p:spPr>
        <p:txBody>
          <a:bodyPr wrap="square" rtlCol="0">
            <a:spAutoFit/>
          </a:bodyPr>
          <a:lstStyle/>
          <a:p>
            <a:pPr indent="168275" algn="r"/>
            <a:r>
              <a:rPr lang="en-US" sz="1400" dirty="0" smtClean="0"/>
              <a:t>         The Septum element is slow or static but can provide strong deflection depending on the beam position.</a:t>
            </a:r>
          </a:p>
          <a:p>
            <a:pPr indent="168275" algn="r"/>
            <a:r>
              <a:rPr lang="en-US" sz="1400" dirty="0" smtClean="0"/>
              <a:t>Here, the small deflection provided by the kicker is “converted” to much larger trajectory change. </a:t>
            </a:r>
          </a:p>
        </p:txBody>
      </p:sp>
      <p:sp>
        <p:nvSpPr>
          <p:cNvPr id="20" name="TextBox 19"/>
          <p:cNvSpPr txBox="1"/>
          <p:nvPr/>
        </p:nvSpPr>
        <p:spPr>
          <a:xfrm>
            <a:off x="4274782" y="3459481"/>
            <a:ext cx="1524000" cy="369332"/>
          </a:xfrm>
          <a:prstGeom prst="rect">
            <a:avLst/>
          </a:prstGeom>
          <a:noFill/>
        </p:spPr>
        <p:txBody>
          <a:bodyPr wrap="square" rtlCol="0">
            <a:spAutoFit/>
          </a:bodyPr>
          <a:lstStyle/>
          <a:p>
            <a:pPr indent="168275" algn="ctr"/>
            <a:r>
              <a:rPr lang="en-US" b="1" dirty="0" smtClean="0"/>
              <a:t>Septum</a:t>
            </a:r>
            <a:endParaRPr lang="en-US" sz="2000" b="1" dirty="0"/>
          </a:p>
        </p:txBody>
      </p:sp>
      <p:sp>
        <p:nvSpPr>
          <p:cNvPr id="26" name="TextBox 25"/>
          <p:cNvSpPr txBox="1"/>
          <p:nvPr/>
        </p:nvSpPr>
        <p:spPr>
          <a:xfrm>
            <a:off x="7010400" y="1347860"/>
            <a:ext cx="1524000" cy="646331"/>
          </a:xfrm>
          <a:prstGeom prst="rect">
            <a:avLst/>
          </a:prstGeom>
          <a:noFill/>
        </p:spPr>
        <p:txBody>
          <a:bodyPr wrap="square" rtlCol="0">
            <a:spAutoFit/>
          </a:bodyPr>
          <a:lstStyle/>
          <a:p>
            <a:pPr algn="ctr"/>
            <a:r>
              <a:rPr lang="en-US" b="1" dirty="0" smtClean="0"/>
              <a:t>Dynamic aperture</a:t>
            </a:r>
            <a:endParaRPr lang="en-US" sz="2000" b="1" dirty="0"/>
          </a:p>
        </p:txBody>
      </p:sp>
      <p:sp>
        <p:nvSpPr>
          <p:cNvPr id="2" name="TextBox 1"/>
          <p:cNvSpPr txBox="1"/>
          <p:nvPr/>
        </p:nvSpPr>
        <p:spPr>
          <a:xfrm>
            <a:off x="557821" y="695980"/>
            <a:ext cx="8052779" cy="461665"/>
          </a:xfrm>
          <a:prstGeom prst="rect">
            <a:avLst/>
          </a:prstGeom>
          <a:noFill/>
        </p:spPr>
        <p:txBody>
          <a:bodyPr wrap="square" rtlCol="0">
            <a:spAutoFit/>
          </a:bodyPr>
          <a:lstStyle/>
          <a:p>
            <a:pPr algn="ctr"/>
            <a:r>
              <a:rPr lang="en-US" sz="2400" b="1" dirty="0" smtClean="0"/>
              <a:t>General picture – </a:t>
            </a:r>
            <a:r>
              <a:rPr lang="en-US" sz="2400" b="1" dirty="0"/>
              <a:t>S</a:t>
            </a:r>
            <a:r>
              <a:rPr lang="en-US" sz="2400" b="1" dirty="0" smtClean="0"/>
              <a:t>ingle bunch extraction</a:t>
            </a:r>
            <a:endParaRPr lang="en-US" b="1" dirty="0"/>
          </a:p>
        </p:txBody>
      </p:sp>
      <p:cxnSp>
        <p:nvCxnSpPr>
          <p:cNvPr id="7" name="Straight Arrow Connector 6"/>
          <p:cNvCxnSpPr/>
          <p:nvPr/>
        </p:nvCxnSpPr>
        <p:spPr>
          <a:xfrm flipV="1">
            <a:off x="685800" y="5753952"/>
            <a:ext cx="1676400" cy="494448"/>
          </a:xfrm>
          <a:prstGeom prst="straightConnector1">
            <a:avLst/>
          </a:pr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3200400" y="5510186"/>
            <a:ext cx="1612654" cy="369332"/>
          </a:xfrm>
          <a:prstGeom prst="rect">
            <a:avLst/>
          </a:prstGeom>
          <a:noFill/>
        </p:spPr>
        <p:txBody>
          <a:bodyPr wrap="square" rtlCol="0">
            <a:spAutoFit/>
          </a:bodyPr>
          <a:lstStyle/>
          <a:p>
            <a:pPr indent="168275"/>
            <a:r>
              <a:rPr lang="en-US" b="1" dirty="0" smtClean="0">
                <a:solidFill>
                  <a:srgbClr val="C00000"/>
                </a:solidFill>
              </a:rPr>
              <a:t>Small angle</a:t>
            </a:r>
          </a:p>
        </p:txBody>
      </p:sp>
      <p:sp>
        <p:nvSpPr>
          <p:cNvPr id="35" name="Rectangle 34"/>
          <p:cNvSpPr/>
          <p:nvPr/>
        </p:nvSpPr>
        <p:spPr>
          <a:xfrm rot="20421923">
            <a:off x="3693020" y="2091276"/>
            <a:ext cx="1885453" cy="70788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Goooal</a:t>
            </a: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7" name="TextBox 66"/>
          <p:cNvSpPr txBox="1"/>
          <p:nvPr/>
        </p:nvSpPr>
        <p:spPr>
          <a:xfrm>
            <a:off x="6324600" y="3499188"/>
            <a:ext cx="1612654" cy="369332"/>
          </a:xfrm>
          <a:prstGeom prst="rect">
            <a:avLst/>
          </a:prstGeom>
          <a:noFill/>
        </p:spPr>
        <p:txBody>
          <a:bodyPr wrap="square" rtlCol="0">
            <a:spAutoFit/>
          </a:bodyPr>
          <a:lstStyle/>
          <a:p>
            <a:pPr indent="168275"/>
            <a:r>
              <a:rPr lang="en-US" b="1" dirty="0" smtClean="0">
                <a:solidFill>
                  <a:srgbClr val="C00000"/>
                </a:solidFill>
              </a:rPr>
              <a:t>Large angle</a:t>
            </a:r>
          </a:p>
        </p:txBody>
      </p:sp>
      <p:cxnSp>
        <p:nvCxnSpPr>
          <p:cNvPr id="5" name="Straight Connector 4"/>
          <p:cNvCxnSpPr/>
          <p:nvPr/>
        </p:nvCxnSpPr>
        <p:spPr>
          <a:xfrm flipV="1">
            <a:off x="5638800" y="3257940"/>
            <a:ext cx="1371600" cy="741636"/>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07614" y="3570257"/>
            <a:ext cx="1524000" cy="369332"/>
          </a:xfrm>
          <a:prstGeom prst="rect">
            <a:avLst/>
          </a:prstGeom>
          <a:noFill/>
        </p:spPr>
        <p:txBody>
          <a:bodyPr wrap="square" rtlCol="0">
            <a:spAutoFit/>
          </a:bodyPr>
          <a:lstStyle/>
          <a:p>
            <a:pPr indent="168275" algn="ctr"/>
            <a:r>
              <a:rPr lang="en-US" b="1" dirty="0"/>
              <a:t>Kicker</a:t>
            </a:r>
            <a:endParaRPr lang="en-US" sz="2000" b="1" dirty="0"/>
          </a:p>
        </p:txBody>
      </p:sp>
      <p:sp>
        <p:nvSpPr>
          <p:cNvPr id="11" name="Oval 10"/>
          <p:cNvSpPr/>
          <p:nvPr/>
        </p:nvSpPr>
        <p:spPr>
          <a:xfrm>
            <a:off x="-990600"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cxnSp>
        <p:nvCxnSpPr>
          <p:cNvPr id="6" name="Straight Connector 5"/>
          <p:cNvCxnSpPr/>
          <p:nvPr/>
        </p:nvCxnSpPr>
        <p:spPr>
          <a:xfrm flipV="1">
            <a:off x="5638800" y="2191140"/>
            <a:ext cx="685800" cy="1808436"/>
          </a:xfrm>
          <a:prstGeom prst="line">
            <a:avLst/>
          </a:pr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flipV="1">
            <a:off x="2362200" y="4876764"/>
            <a:ext cx="3048000" cy="877188"/>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362200" y="3999576"/>
            <a:ext cx="3276600" cy="1754376"/>
          </a:xfrm>
          <a:prstGeom prst="straightConnector1">
            <a:avLst/>
          </a:prstGeom>
          <a:ln w="158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65" name="Arc 64"/>
          <p:cNvSpPr/>
          <p:nvPr/>
        </p:nvSpPr>
        <p:spPr>
          <a:xfrm rot="1356969">
            <a:off x="910689" y="4505314"/>
            <a:ext cx="2864675" cy="2867055"/>
          </a:xfrm>
          <a:prstGeom prst="arc">
            <a:avLst>
              <a:gd name="adj1" fmla="val 18189161"/>
              <a:gd name="adj2" fmla="val 18913735"/>
            </a:avLst>
          </a:prstGeom>
          <a:ln w="22225">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Oval 50"/>
          <p:cNvSpPr/>
          <p:nvPr/>
        </p:nvSpPr>
        <p:spPr>
          <a:xfrm>
            <a:off x="-990600"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52" name="Oval 51"/>
          <p:cNvSpPr/>
          <p:nvPr/>
        </p:nvSpPr>
        <p:spPr>
          <a:xfrm>
            <a:off x="-990600"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53" name="Explosion 1 52"/>
          <p:cNvSpPr/>
          <p:nvPr/>
        </p:nvSpPr>
        <p:spPr>
          <a:xfrm>
            <a:off x="5642591" y="1505340"/>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Explosion 1 53"/>
          <p:cNvSpPr/>
          <p:nvPr/>
        </p:nvSpPr>
        <p:spPr>
          <a:xfrm>
            <a:off x="5036782" y="3423733"/>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Explosion 1 54"/>
          <p:cNvSpPr/>
          <p:nvPr/>
        </p:nvSpPr>
        <p:spPr>
          <a:xfrm>
            <a:off x="1683982" y="5105400"/>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rot="20421923">
            <a:off x="3693020" y="2091276"/>
            <a:ext cx="1885453" cy="70788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Goooal</a:t>
            </a: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7" name="Oval 56"/>
          <p:cNvSpPr/>
          <p:nvPr/>
        </p:nvSpPr>
        <p:spPr>
          <a:xfrm>
            <a:off x="-990600"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58" name="Oval 57"/>
          <p:cNvSpPr/>
          <p:nvPr/>
        </p:nvSpPr>
        <p:spPr>
          <a:xfrm>
            <a:off x="-986809"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59" name="Oval 58"/>
          <p:cNvSpPr/>
          <p:nvPr/>
        </p:nvSpPr>
        <p:spPr>
          <a:xfrm>
            <a:off x="-986809"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
        <p:nvSpPr>
          <p:cNvPr id="60" name="Explosion 1 59"/>
          <p:cNvSpPr/>
          <p:nvPr/>
        </p:nvSpPr>
        <p:spPr>
          <a:xfrm>
            <a:off x="5646382" y="1505340"/>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Explosion 1 60"/>
          <p:cNvSpPr/>
          <p:nvPr/>
        </p:nvSpPr>
        <p:spPr>
          <a:xfrm>
            <a:off x="5040573" y="3423733"/>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Explosion 1 61"/>
          <p:cNvSpPr/>
          <p:nvPr/>
        </p:nvSpPr>
        <p:spPr>
          <a:xfrm>
            <a:off x="1687773" y="5105400"/>
            <a:ext cx="1211618" cy="1358207"/>
          </a:xfrm>
          <a:prstGeom prst="irregularSeal1">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rot="20421923">
            <a:off x="3696811" y="2091276"/>
            <a:ext cx="1885453" cy="70788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000" b="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Goooal</a:t>
            </a: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a:t>
            </a:r>
            <a:endPar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6" name="Oval 65"/>
          <p:cNvSpPr/>
          <p:nvPr/>
        </p:nvSpPr>
        <p:spPr>
          <a:xfrm>
            <a:off x="-986809" y="6534540"/>
            <a:ext cx="319964" cy="304800"/>
          </a:xfrm>
          <a:prstGeom prst="ellipse">
            <a:avLst/>
          </a:prstGeom>
          <a:solidFill>
            <a:srgbClr val="FF0000"/>
          </a:solidFill>
          <a:ln>
            <a:noFill/>
          </a:ln>
          <a:effectLst>
            <a:glow rad="190500">
              <a:srgbClr val="FF0000">
                <a:alpha val="29000"/>
              </a:srgbClr>
            </a:glow>
            <a:softEdge rad="101600"/>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23278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fill="hold" grpId="0" nodeType="withEffect">
                                  <p:stCondLst>
                                    <p:cond delay="500"/>
                                  </p:stCondLst>
                                  <p:childTnLst>
                                    <p:animMotion origin="layout" path="M -1.38889E-6 -3.38654E-6 L 1.3158 -0.50798 " pathEditMode="relative" rAng="0" ptsTypes="AA">
                                      <p:cBhvr>
                                        <p:cTn id="6" dur="3000" fill="hold"/>
                                        <p:tgtEl>
                                          <p:spTgt spid="31"/>
                                        </p:tgtEl>
                                        <p:attrNameLst>
                                          <p:attrName>ppt_x</p:attrName>
                                          <p:attrName>ppt_y</p:attrName>
                                        </p:attrNameLst>
                                      </p:cBhvr>
                                      <p:rCtr x="65781" y="-25399"/>
                                    </p:animMotion>
                                  </p:childTnLst>
                                </p:cTn>
                              </p:par>
                              <p:par>
                                <p:cTn id="7" presetID="0" presetClass="path" presetSubtype="0" fill="hold" grpId="0" nodeType="withEffect">
                                  <p:stCondLst>
                                    <p:cond delay="1000"/>
                                  </p:stCondLst>
                                  <p:childTnLst>
                                    <p:animMotion origin="layout" path="M 0.00017 0.00092 L 0.34549 -0.13403 L 0.70712 -0.39121 L 0.80712 -0.73843 " pathEditMode="relative" ptsTypes="AAAA">
                                      <p:cBhvr>
                                        <p:cTn id="8" dur="2500" fill="hold"/>
                                        <p:tgtEl>
                                          <p:spTgt spid="11"/>
                                        </p:tgtEl>
                                        <p:attrNameLst>
                                          <p:attrName>ppt_x</p:attrName>
                                          <p:attrName>ppt_y</p:attrName>
                                        </p:attrNameLst>
                                      </p:cBhvr>
                                    </p:animMotion>
                                  </p:childTnLst>
                                </p:cTn>
                              </p:par>
                              <p:par>
                                <p:cTn id="9" presetID="42" presetClass="path" presetSubtype="0" fill="hold" grpId="0" nodeType="withEffect">
                                  <p:stCondLst>
                                    <p:cond delay="1500"/>
                                  </p:stCondLst>
                                  <p:childTnLst>
                                    <p:animMotion origin="layout" path="M -1.38889E-6 -3.38654E-6 L 1.3158 -0.50798 " pathEditMode="relative" rAng="0" ptsTypes="AA">
                                      <p:cBhvr>
                                        <p:cTn id="10" dur="3000" fill="hold"/>
                                        <p:tgtEl>
                                          <p:spTgt spid="30"/>
                                        </p:tgtEl>
                                        <p:attrNameLst>
                                          <p:attrName>ppt_x</p:attrName>
                                          <p:attrName>ppt_y</p:attrName>
                                        </p:attrNameLst>
                                      </p:cBhvr>
                                      <p:rCtr x="65781" y="-25399"/>
                                    </p:animMotion>
                                  </p:childTnLst>
                                </p:cTn>
                              </p:par>
                              <p:par>
                                <p:cTn id="11" presetID="53" presetClass="entr" presetSubtype="16" fill="hold" grpId="0" nodeType="withEffect">
                                  <p:stCondLst>
                                    <p:cond delay="1700"/>
                                  </p:stCondLst>
                                  <p:childTnLst>
                                    <p:set>
                                      <p:cBhvr>
                                        <p:cTn id="12" dur="1" fill="hold">
                                          <p:stCondLst>
                                            <p:cond delay="0"/>
                                          </p:stCondLst>
                                        </p:cTn>
                                        <p:tgtEl>
                                          <p:spTgt spid="32"/>
                                        </p:tgtEl>
                                        <p:attrNameLst>
                                          <p:attrName>style.visibility</p:attrName>
                                        </p:attrNameLst>
                                      </p:cBhvr>
                                      <p:to>
                                        <p:strVal val="visible"/>
                                      </p:to>
                                    </p:set>
                                    <p:anim calcmode="lin" valueType="num">
                                      <p:cBhvr>
                                        <p:cTn id="13" dur="200" fill="hold"/>
                                        <p:tgtEl>
                                          <p:spTgt spid="32"/>
                                        </p:tgtEl>
                                        <p:attrNameLst>
                                          <p:attrName>ppt_w</p:attrName>
                                        </p:attrNameLst>
                                      </p:cBhvr>
                                      <p:tavLst>
                                        <p:tav tm="0">
                                          <p:val>
                                            <p:fltVal val="0"/>
                                          </p:val>
                                        </p:tav>
                                        <p:tav tm="100000">
                                          <p:val>
                                            <p:strVal val="#ppt_w"/>
                                          </p:val>
                                        </p:tav>
                                      </p:tavLst>
                                    </p:anim>
                                    <p:anim calcmode="lin" valueType="num">
                                      <p:cBhvr>
                                        <p:cTn id="14" dur="200" fill="hold"/>
                                        <p:tgtEl>
                                          <p:spTgt spid="32"/>
                                        </p:tgtEl>
                                        <p:attrNameLst>
                                          <p:attrName>ppt_h</p:attrName>
                                        </p:attrNameLst>
                                      </p:cBhvr>
                                      <p:tavLst>
                                        <p:tav tm="0">
                                          <p:val>
                                            <p:fltVal val="0"/>
                                          </p:val>
                                        </p:tav>
                                        <p:tav tm="100000">
                                          <p:val>
                                            <p:strVal val="#ppt_h"/>
                                          </p:val>
                                        </p:tav>
                                      </p:tavLst>
                                    </p:anim>
                                    <p:animEffect transition="in" filter="fade">
                                      <p:cBhvr>
                                        <p:cTn id="15" dur="200"/>
                                        <p:tgtEl>
                                          <p:spTgt spid="32"/>
                                        </p:tgtEl>
                                      </p:cBhvr>
                                    </p:animEffect>
                                  </p:childTnLst>
                                </p:cTn>
                              </p:par>
                              <p:par>
                                <p:cTn id="16" presetID="53" presetClass="exit" presetSubtype="32" fill="hold" grpId="1" nodeType="withEffect">
                                  <p:stCondLst>
                                    <p:cond delay="1900"/>
                                  </p:stCondLst>
                                  <p:childTnLst>
                                    <p:anim calcmode="lin" valueType="num">
                                      <p:cBhvr>
                                        <p:cTn id="17" dur="200"/>
                                        <p:tgtEl>
                                          <p:spTgt spid="32"/>
                                        </p:tgtEl>
                                        <p:attrNameLst>
                                          <p:attrName>ppt_w</p:attrName>
                                        </p:attrNameLst>
                                      </p:cBhvr>
                                      <p:tavLst>
                                        <p:tav tm="0">
                                          <p:val>
                                            <p:strVal val="ppt_w"/>
                                          </p:val>
                                        </p:tav>
                                        <p:tav tm="100000">
                                          <p:val>
                                            <p:fltVal val="0"/>
                                          </p:val>
                                        </p:tav>
                                      </p:tavLst>
                                    </p:anim>
                                    <p:anim calcmode="lin" valueType="num">
                                      <p:cBhvr>
                                        <p:cTn id="18" dur="200"/>
                                        <p:tgtEl>
                                          <p:spTgt spid="32"/>
                                        </p:tgtEl>
                                        <p:attrNameLst>
                                          <p:attrName>ppt_h</p:attrName>
                                        </p:attrNameLst>
                                      </p:cBhvr>
                                      <p:tavLst>
                                        <p:tav tm="0">
                                          <p:val>
                                            <p:strVal val="ppt_h"/>
                                          </p:val>
                                        </p:tav>
                                        <p:tav tm="100000">
                                          <p:val>
                                            <p:fltVal val="0"/>
                                          </p:val>
                                        </p:tav>
                                      </p:tavLst>
                                    </p:anim>
                                    <p:animEffect transition="out" filter="fade">
                                      <p:cBhvr>
                                        <p:cTn id="19" dur="200"/>
                                        <p:tgtEl>
                                          <p:spTgt spid="32"/>
                                        </p:tgtEl>
                                      </p:cBhvr>
                                    </p:animEffect>
                                    <p:set>
                                      <p:cBhvr>
                                        <p:cTn id="20" dur="1" fill="hold">
                                          <p:stCondLst>
                                            <p:cond delay="199"/>
                                          </p:stCondLst>
                                        </p:cTn>
                                        <p:tgtEl>
                                          <p:spTgt spid="32"/>
                                        </p:tgtEl>
                                        <p:attrNameLst>
                                          <p:attrName>style.visibility</p:attrName>
                                        </p:attrNameLst>
                                      </p:cBhvr>
                                      <p:to>
                                        <p:strVal val="hidden"/>
                                      </p:to>
                                    </p:set>
                                  </p:childTnLst>
                                </p:cTn>
                              </p:par>
                              <p:par>
                                <p:cTn id="21" presetID="53" presetClass="entr" presetSubtype="16" fill="hold" grpId="0" nodeType="withEffect">
                                  <p:stCondLst>
                                    <p:cond delay="26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200" fill="hold"/>
                                        <p:tgtEl>
                                          <p:spTgt spid="33"/>
                                        </p:tgtEl>
                                        <p:attrNameLst>
                                          <p:attrName>ppt_w</p:attrName>
                                        </p:attrNameLst>
                                      </p:cBhvr>
                                      <p:tavLst>
                                        <p:tav tm="0">
                                          <p:val>
                                            <p:fltVal val="0"/>
                                          </p:val>
                                        </p:tav>
                                        <p:tav tm="100000">
                                          <p:val>
                                            <p:strVal val="#ppt_w"/>
                                          </p:val>
                                        </p:tav>
                                      </p:tavLst>
                                    </p:anim>
                                    <p:anim calcmode="lin" valueType="num">
                                      <p:cBhvr>
                                        <p:cTn id="24" dur="200" fill="hold"/>
                                        <p:tgtEl>
                                          <p:spTgt spid="33"/>
                                        </p:tgtEl>
                                        <p:attrNameLst>
                                          <p:attrName>ppt_h</p:attrName>
                                        </p:attrNameLst>
                                      </p:cBhvr>
                                      <p:tavLst>
                                        <p:tav tm="0">
                                          <p:val>
                                            <p:fltVal val="0"/>
                                          </p:val>
                                        </p:tav>
                                        <p:tav tm="100000">
                                          <p:val>
                                            <p:strVal val="#ppt_h"/>
                                          </p:val>
                                        </p:tav>
                                      </p:tavLst>
                                    </p:anim>
                                    <p:animEffect transition="in" filter="fade">
                                      <p:cBhvr>
                                        <p:cTn id="25" dur="200"/>
                                        <p:tgtEl>
                                          <p:spTgt spid="33"/>
                                        </p:tgtEl>
                                      </p:cBhvr>
                                    </p:animEffect>
                                  </p:childTnLst>
                                </p:cTn>
                              </p:par>
                              <p:par>
                                <p:cTn id="26" presetID="53" presetClass="exit" presetSubtype="32" fill="hold" grpId="1" nodeType="withEffect">
                                  <p:stCondLst>
                                    <p:cond delay="2800"/>
                                  </p:stCondLst>
                                  <p:childTnLst>
                                    <p:anim calcmode="lin" valueType="num">
                                      <p:cBhvr>
                                        <p:cTn id="27" dur="200"/>
                                        <p:tgtEl>
                                          <p:spTgt spid="33"/>
                                        </p:tgtEl>
                                        <p:attrNameLst>
                                          <p:attrName>ppt_w</p:attrName>
                                        </p:attrNameLst>
                                      </p:cBhvr>
                                      <p:tavLst>
                                        <p:tav tm="0">
                                          <p:val>
                                            <p:strVal val="ppt_w"/>
                                          </p:val>
                                        </p:tav>
                                        <p:tav tm="100000">
                                          <p:val>
                                            <p:fltVal val="0"/>
                                          </p:val>
                                        </p:tav>
                                      </p:tavLst>
                                    </p:anim>
                                    <p:anim calcmode="lin" valueType="num">
                                      <p:cBhvr>
                                        <p:cTn id="28" dur="200"/>
                                        <p:tgtEl>
                                          <p:spTgt spid="33"/>
                                        </p:tgtEl>
                                        <p:attrNameLst>
                                          <p:attrName>ppt_h</p:attrName>
                                        </p:attrNameLst>
                                      </p:cBhvr>
                                      <p:tavLst>
                                        <p:tav tm="0">
                                          <p:val>
                                            <p:strVal val="ppt_h"/>
                                          </p:val>
                                        </p:tav>
                                        <p:tav tm="100000">
                                          <p:val>
                                            <p:fltVal val="0"/>
                                          </p:val>
                                        </p:tav>
                                      </p:tavLst>
                                    </p:anim>
                                    <p:animEffect transition="out" filter="fade">
                                      <p:cBhvr>
                                        <p:cTn id="29" dur="200"/>
                                        <p:tgtEl>
                                          <p:spTgt spid="33"/>
                                        </p:tgtEl>
                                      </p:cBhvr>
                                    </p:animEffect>
                                    <p:set>
                                      <p:cBhvr>
                                        <p:cTn id="30" dur="1" fill="hold">
                                          <p:stCondLst>
                                            <p:cond delay="199"/>
                                          </p:stCondLst>
                                        </p:cTn>
                                        <p:tgtEl>
                                          <p:spTgt spid="33"/>
                                        </p:tgtEl>
                                        <p:attrNameLst>
                                          <p:attrName>style.visibility</p:attrName>
                                        </p:attrNameLst>
                                      </p:cBhvr>
                                      <p:to>
                                        <p:strVal val="hidden"/>
                                      </p:to>
                                    </p:set>
                                  </p:childTnLst>
                                </p:cTn>
                              </p:par>
                              <p:par>
                                <p:cTn id="31" presetID="53" presetClass="entr" presetSubtype="16" fill="hold" grpId="0" nodeType="withEffect">
                                  <p:stCondLst>
                                    <p:cond delay="3200"/>
                                  </p:stCondLst>
                                  <p:childTnLst>
                                    <p:set>
                                      <p:cBhvr>
                                        <p:cTn id="32" dur="1" fill="hold">
                                          <p:stCondLst>
                                            <p:cond delay="0"/>
                                          </p:stCondLst>
                                        </p:cTn>
                                        <p:tgtEl>
                                          <p:spTgt spid="34"/>
                                        </p:tgtEl>
                                        <p:attrNameLst>
                                          <p:attrName>style.visibility</p:attrName>
                                        </p:attrNameLst>
                                      </p:cBhvr>
                                      <p:to>
                                        <p:strVal val="visible"/>
                                      </p:to>
                                    </p:set>
                                    <p:anim calcmode="lin" valueType="num">
                                      <p:cBhvr>
                                        <p:cTn id="33" dur="200" fill="hold"/>
                                        <p:tgtEl>
                                          <p:spTgt spid="34"/>
                                        </p:tgtEl>
                                        <p:attrNameLst>
                                          <p:attrName>ppt_w</p:attrName>
                                        </p:attrNameLst>
                                      </p:cBhvr>
                                      <p:tavLst>
                                        <p:tav tm="0">
                                          <p:val>
                                            <p:fltVal val="0"/>
                                          </p:val>
                                        </p:tav>
                                        <p:tav tm="100000">
                                          <p:val>
                                            <p:strVal val="#ppt_w"/>
                                          </p:val>
                                        </p:tav>
                                      </p:tavLst>
                                    </p:anim>
                                    <p:anim calcmode="lin" valueType="num">
                                      <p:cBhvr>
                                        <p:cTn id="34" dur="200" fill="hold"/>
                                        <p:tgtEl>
                                          <p:spTgt spid="34"/>
                                        </p:tgtEl>
                                        <p:attrNameLst>
                                          <p:attrName>ppt_h</p:attrName>
                                        </p:attrNameLst>
                                      </p:cBhvr>
                                      <p:tavLst>
                                        <p:tav tm="0">
                                          <p:val>
                                            <p:fltVal val="0"/>
                                          </p:val>
                                        </p:tav>
                                        <p:tav tm="100000">
                                          <p:val>
                                            <p:strVal val="#ppt_h"/>
                                          </p:val>
                                        </p:tav>
                                      </p:tavLst>
                                    </p:anim>
                                    <p:animEffect transition="in" filter="fade">
                                      <p:cBhvr>
                                        <p:cTn id="35" dur="200"/>
                                        <p:tgtEl>
                                          <p:spTgt spid="34"/>
                                        </p:tgtEl>
                                      </p:cBhvr>
                                    </p:animEffect>
                                  </p:childTnLst>
                                </p:cTn>
                              </p:par>
                              <p:par>
                                <p:cTn id="36" presetID="45" presetClass="entr" presetSubtype="0" fill="hold" grpId="0" nodeType="withEffect">
                                  <p:stCondLst>
                                    <p:cond delay="320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300"/>
                                        <p:tgtEl>
                                          <p:spTgt spid="35"/>
                                        </p:tgtEl>
                                      </p:cBhvr>
                                    </p:animEffect>
                                    <p:anim calcmode="lin" valueType="num">
                                      <p:cBhvr>
                                        <p:cTn id="39" dur="300" fill="hold"/>
                                        <p:tgtEl>
                                          <p:spTgt spid="35"/>
                                        </p:tgtEl>
                                        <p:attrNameLst>
                                          <p:attrName>ppt_w</p:attrName>
                                        </p:attrNameLst>
                                      </p:cBhvr>
                                      <p:tavLst>
                                        <p:tav tm="0" fmla="#ppt_w*sin(2.5*pi*$)">
                                          <p:val>
                                            <p:fltVal val="0"/>
                                          </p:val>
                                        </p:tav>
                                        <p:tav tm="100000">
                                          <p:val>
                                            <p:fltVal val="1"/>
                                          </p:val>
                                        </p:tav>
                                      </p:tavLst>
                                    </p:anim>
                                    <p:anim calcmode="lin" valueType="num">
                                      <p:cBhvr>
                                        <p:cTn id="40" dur="300" fill="hold"/>
                                        <p:tgtEl>
                                          <p:spTgt spid="35"/>
                                        </p:tgtEl>
                                        <p:attrNameLst>
                                          <p:attrName>ppt_h</p:attrName>
                                        </p:attrNameLst>
                                      </p:cBhvr>
                                      <p:tavLst>
                                        <p:tav tm="0">
                                          <p:val>
                                            <p:strVal val="#ppt_h"/>
                                          </p:val>
                                        </p:tav>
                                        <p:tav tm="100000">
                                          <p:val>
                                            <p:strVal val="#ppt_h"/>
                                          </p:val>
                                        </p:tav>
                                      </p:tavLst>
                                    </p:anim>
                                  </p:childTnLst>
                                </p:cTn>
                              </p:par>
                              <p:par>
                                <p:cTn id="41" presetID="1" presetClass="exit" presetSubtype="0" fill="hold" grpId="1" nodeType="withEffect">
                                  <p:stCondLst>
                                    <p:cond delay="3350"/>
                                  </p:stCondLst>
                                  <p:childTnLst>
                                    <p:set>
                                      <p:cBhvr>
                                        <p:cTn id="42" dur="1" fill="hold">
                                          <p:stCondLst>
                                            <p:cond delay="9"/>
                                          </p:stCondLst>
                                        </p:cTn>
                                        <p:tgtEl>
                                          <p:spTgt spid="11"/>
                                        </p:tgtEl>
                                        <p:attrNameLst>
                                          <p:attrName>style.visibility</p:attrName>
                                        </p:attrNameLst>
                                      </p:cBhvr>
                                      <p:to>
                                        <p:strVal val="hidden"/>
                                      </p:to>
                                    </p:set>
                                  </p:childTnLst>
                                </p:cTn>
                              </p:par>
                              <p:par>
                                <p:cTn id="43" presetID="1" presetClass="exit" presetSubtype="0" fill="hold" grpId="1" nodeType="withEffect">
                                  <p:stCondLst>
                                    <p:cond delay="3400"/>
                                  </p:stCondLst>
                                  <p:childTnLst>
                                    <p:set>
                                      <p:cBhvr>
                                        <p:cTn id="44" dur="1" fill="hold">
                                          <p:stCondLst>
                                            <p:cond delay="199"/>
                                          </p:stCondLst>
                                        </p:cTn>
                                        <p:tgtEl>
                                          <p:spTgt spid="34"/>
                                        </p:tgtEl>
                                        <p:attrNameLst>
                                          <p:attrName>style.visibility</p:attrName>
                                        </p:attrNameLst>
                                      </p:cBhvr>
                                      <p:to>
                                        <p:strVal val="hidden"/>
                                      </p:to>
                                    </p:set>
                                  </p:childTnLst>
                                </p:cTn>
                              </p:par>
                              <p:par>
                                <p:cTn id="45" presetID="1" presetClass="exit" presetSubtype="0" fill="hold" grpId="1" nodeType="withEffect">
                                  <p:stCondLst>
                                    <p:cond delay="3900"/>
                                  </p:stCondLst>
                                  <p:childTnLst>
                                    <p:set>
                                      <p:cBhvr>
                                        <p:cTn id="46" dur="1" fill="hold">
                                          <p:stCondLst>
                                            <p:cond delay="999"/>
                                          </p:stCondLst>
                                        </p:cTn>
                                        <p:tgtEl>
                                          <p:spTgt spid="35"/>
                                        </p:tgtEl>
                                        <p:attrNameLst>
                                          <p:attrName>style.visibility</p:attrName>
                                        </p:attrNameLst>
                                      </p:cBhvr>
                                      <p:to>
                                        <p:strVal val="hidden"/>
                                      </p:to>
                                    </p:set>
                                  </p:childTnLst>
                                </p:cTn>
                              </p:par>
                              <p:par>
                                <p:cTn id="47" presetID="42" presetClass="path" presetSubtype="0" fill="hold" grpId="0" nodeType="withEffect">
                                  <p:stCondLst>
                                    <p:cond delay="4500"/>
                                  </p:stCondLst>
                                  <p:childTnLst>
                                    <p:animMotion origin="layout" path="M -1.38889E-6 -3.38654E-6 L 1.3158 -0.50798 " pathEditMode="relative" rAng="0" ptsTypes="AA">
                                      <p:cBhvr>
                                        <p:cTn id="48" dur="3000" fill="hold"/>
                                        <p:tgtEl>
                                          <p:spTgt spid="52"/>
                                        </p:tgtEl>
                                        <p:attrNameLst>
                                          <p:attrName>ppt_x</p:attrName>
                                          <p:attrName>ppt_y</p:attrName>
                                        </p:attrNameLst>
                                      </p:cBhvr>
                                      <p:rCtr x="65781" y="-25399"/>
                                    </p:animMotion>
                                  </p:childTnLst>
                                </p:cTn>
                              </p:par>
                              <p:par>
                                <p:cTn id="49" presetID="0" presetClass="path" presetSubtype="0" fill="hold" grpId="0" nodeType="withEffect">
                                  <p:stCondLst>
                                    <p:cond delay="5000"/>
                                  </p:stCondLst>
                                  <p:childTnLst>
                                    <p:animMotion origin="layout" path="M 0.00017 0.00092 L 0.34549 -0.13403 L 0.70712 -0.39121 L 0.80712 -0.73843 " pathEditMode="relative" ptsTypes="AAAA">
                                      <p:cBhvr>
                                        <p:cTn id="50" dur="2500" fill="hold"/>
                                        <p:tgtEl>
                                          <p:spTgt spid="57"/>
                                        </p:tgtEl>
                                        <p:attrNameLst>
                                          <p:attrName>ppt_x</p:attrName>
                                          <p:attrName>ppt_y</p:attrName>
                                        </p:attrNameLst>
                                      </p:cBhvr>
                                    </p:animMotion>
                                  </p:childTnLst>
                                </p:cTn>
                              </p:par>
                              <p:par>
                                <p:cTn id="51" presetID="42" presetClass="path" presetSubtype="0" fill="hold" grpId="0" nodeType="withEffect">
                                  <p:stCondLst>
                                    <p:cond delay="5500"/>
                                  </p:stCondLst>
                                  <p:childTnLst>
                                    <p:animMotion origin="layout" path="M -1.38889E-6 -3.38654E-6 L 1.3158 -0.50798 " pathEditMode="relative" rAng="0" ptsTypes="AA">
                                      <p:cBhvr>
                                        <p:cTn id="52" dur="3000" fill="hold"/>
                                        <p:tgtEl>
                                          <p:spTgt spid="51"/>
                                        </p:tgtEl>
                                        <p:attrNameLst>
                                          <p:attrName>ppt_x</p:attrName>
                                          <p:attrName>ppt_y</p:attrName>
                                        </p:attrNameLst>
                                      </p:cBhvr>
                                      <p:rCtr x="65781" y="-25399"/>
                                    </p:animMotion>
                                  </p:childTnLst>
                                </p:cTn>
                              </p:par>
                              <p:par>
                                <p:cTn id="53" presetID="53" presetClass="entr" presetSubtype="16" fill="hold" grpId="0" nodeType="withEffect">
                                  <p:stCondLst>
                                    <p:cond delay="5700"/>
                                  </p:stCondLst>
                                  <p:childTnLst>
                                    <p:set>
                                      <p:cBhvr>
                                        <p:cTn id="54" dur="1" fill="hold">
                                          <p:stCondLst>
                                            <p:cond delay="0"/>
                                          </p:stCondLst>
                                        </p:cTn>
                                        <p:tgtEl>
                                          <p:spTgt spid="55"/>
                                        </p:tgtEl>
                                        <p:attrNameLst>
                                          <p:attrName>style.visibility</p:attrName>
                                        </p:attrNameLst>
                                      </p:cBhvr>
                                      <p:to>
                                        <p:strVal val="visible"/>
                                      </p:to>
                                    </p:set>
                                    <p:anim calcmode="lin" valueType="num">
                                      <p:cBhvr>
                                        <p:cTn id="55" dur="200" fill="hold"/>
                                        <p:tgtEl>
                                          <p:spTgt spid="55"/>
                                        </p:tgtEl>
                                        <p:attrNameLst>
                                          <p:attrName>ppt_w</p:attrName>
                                        </p:attrNameLst>
                                      </p:cBhvr>
                                      <p:tavLst>
                                        <p:tav tm="0">
                                          <p:val>
                                            <p:fltVal val="0"/>
                                          </p:val>
                                        </p:tav>
                                        <p:tav tm="100000">
                                          <p:val>
                                            <p:strVal val="#ppt_w"/>
                                          </p:val>
                                        </p:tav>
                                      </p:tavLst>
                                    </p:anim>
                                    <p:anim calcmode="lin" valueType="num">
                                      <p:cBhvr>
                                        <p:cTn id="56" dur="200" fill="hold"/>
                                        <p:tgtEl>
                                          <p:spTgt spid="55"/>
                                        </p:tgtEl>
                                        <p:attrNameLst>
                                          <p:attrName>ppt_h</p:attrName>
                                        </p:attrNameLst>
                                      </p:cBhvr>
                                      <p:tavLst>
                                        <p:tav tm="0">
                                          <p:val>
                                            <p:fltVal val="0"/>
                                          </p:val>
                                        </p:tav>
                                        <p:tav tm="100000">
                                          <p:val>
                                            <p:strVal val="#ppt_h"/>
                                          </p:val>
                                        </p:tav>
                                      </p:tavLst>
                                    </p:anim>
                                    <p:animEffect transition="in" filter="fade">
                                      <p:cBhvr>
                                        <p:cTn id="57" dur="200"/>
                                        <p:tgtEl>
                                          <p:spTgt spid="55"/>
                                        </p:tgtEl>
                                      </p:cBhvr>
                                    </p:animEffect>
                                  </p:childTnLst>
                                </p:cTn>
                              </p:par>
                              <p:par>
                                <p:cTn id="58" presetID="53" presetClass="exit" presetSubtype="32" fill="hold" grpId="1" nodeType="withEffect">
                                  <p:stCondLst>
                                    <p:cond delay="5900"/>
                                  </p:stCondLst>
                                  <p:childTnLst>
                                    <p:anim calcmode="lin" valueType="num">
                                      <p:cBhvr>
                                        <p:cTn id="59" dur="200"/>
                                        <p:tgtEl>
                                          <p:spTgt spid="55"/>
                                        </p:tgtEl>
                                        <p:attrNameLst>
                                          <p:attrName>ppt_w</p:attrName>
                                        </p:attrNameLst>
                                      </p:cBhvr>
                                      <p:tavLst>
                                        <p:tav tm="0">
                                          <p:val>
                                            <p:strVal val="ppt_w"/>
                                          </p:val>
                                        </p:tav>
                                        <p:tav tm="100000">
                                          <p:val>
                                            <p:fltVal val="0"/>
                                          </p:val>
                                        </p:tav>
                                      </p:tavLst>
                                    </p:anim>
                                    <p:anim calcmode="lin" valueType="num">
                                      <p:cBhvr>
                                        <p:cTn id="60" dur="200"/>
                                        <p:tgtEl>
                                          <p:spTgt spid="55"/>
                                        </p:tgtEl>
                                        <p:attrNameLst>
                                          <p:attrName>ppt_h</p:attrName>
                                        </p:attrNameLst>
                                      </p:cBhvr>
                                      <p:tavLst>
                                        <p:tav tm="0">
                                          <p:val>
                                            <p:strVal val="ppt_h"/>
                                          </p:val>
                                        </p:tav>
                                        <p:tav tm="100000">
                                          <p:val>
                                            <p:fltVal val="0"/>
                                          </p:val>
                                        </p:tav>
                                      </p:tavLst>
                                    </p:anim>
                                    <p:animEffect transition="out" filter="fade">
                                      <p:cBhvr>
                                        <p:cTn id="61" dur="200"/>
                                        <p:tgtEl>
                                          <p:spTgt spid="55"/>
                                        </p:tgtEl>
                                      </p:cBhvr>
                                    </p:animEffect>
                                    <p:set>
                                      <p:cBhvr>
                                        <p:cTn id="62" dur="1" fill="hold">
                                          <p:stCondLst>
                                            <p:cond delay="199"/>
                                          </p:stCondLst>
                                        </p:cTn>
                                        <p:tgtEl>
                                          <p:spTgt spid="55"/>
                                        </p:tgtEl>
                                        <p:attrNameLst>
                                          <p:attrName>style.visibility</p:attrName>
                                        </p:attrNameLst>
                                      </p:cBhvr>
                                      <p:to>
                                        <p:strVal val="hidden"/>
                                      </p:to>
                                    </p:set>
                                  </p:childTnLst>
                                </p:cTn>
                              </p:par>
                              <p:par>
                                <p:cTn id="63" presetID="53" presetClass="entr" presetSubtype="16" fill="hold" grpId="0" nodeType="withEffect">
                                  <p:stCondLst>
                                    <p:cond delay="6600"/>
                                  </p:stCondLst>
                                  <p:childTnLst>
                                    <p:set>
                                      <p:cBhvr>
                                        <p:cTn id="64" dur="1" fill="hold">
                                          <p:stCondLst>
                                            <p:cond delay="0"/>
                                          </p:stCondLst>
                                        </p:cTn>
                                        <p:tgtEl>
                                          <p:spTgt spid="54"/>
                                        </p:tgtEl>
                                        <p:attrNameLst>
                                          <p:attrName>style.visibility</p:attrName>
                                        </p:attrNameLst>
                                      </p:cBhvr>
                                      <p:to>
                                        <p:strVal val="visible"/>
                                      </p:to>
                                    </p:set>
                                    <p:anim calcmode="lin" valueType="num">
                                      <p:cBhvr>
                                        <p:cTn id="65" dur="200" fill="hold"/>
                                        <p:tgtEl>
                                          <p:spTgt spid="54"/>
                                        </p:tgtEl>
                                        <p:attrNameLst>
                                          <p:attrName>ppt_w</p:attrName>
                                        </p:attrNameLst>
                                      </p:cBhvr>
                                      <p:tavLst>
                                        <p:tav tm="0">
                                          <p:val>
                                            <p:fltVal val="0"/>
                                          </p:val>
                                        </p:tav>
                                        <p:tav tm="100000">
                                          <p:val>
                                            <p:strVal val="#ppt_w"/>
                                          </p:val>
                                        </p:tav>
                                      </p:tavLst>
                                    </p:anim>
                                    <p:anim calcmode="lin" valueType="num">
                                      <p:cBhvr>
                                        <p:cTn id="66" dur="200" fill="hold"/>
                                        <p:tgtEl>
                                          <p:spTgt spid="54"/>
                                        </p:tgtEl>
                                        <p:attrNameLst>
                                          <p:attrName>ppt_h</p:attrName>
                                        </p:attrNameLst>
                                      </p:cBhvr>
                                      <p:tavLst>
                                        <p:tav tm="0">
                                          <p:val>
                                            <p:fltVal val="0"/>
                                          </p:val>
                                        </p:tav>
                                        <p:tav tm="100000">
                                          <p:val>
                                            <p:strVal val="#ppt_h"/>
                                          </p:val>
                                        </p:tav>
                                      </p:tavLst>
                                    </p:anim>
                                    <p:animEffect transition="in" filter="fade">
                                      <p:cBhvr>
                                        <p:cTn id="67" dur="200"/>
                                        <p:tgtEl>
                                          <p:spTgt spid="54"/>
                                        </p:tgtEl>
                                      </p:cBhvr>
                                    </p:animEffect>
                                  </p:childTnLst>
                                </p:cTn>
                              </p:par>
                              <p:par>
                                <p:cTn id="68" presetID="53" presetClass="exit" presetSubtype="32" fill="hold" grpId="1" nodeType="withEffect">
                                  <p:stCondLst>
                                    <p:cond delay="6800"/>
                                  </p:stCondLst>
                                  <p:childTnLst>
                                    <p:anim calcmode="lin" valueType="num">
                                      <p:cBhvr>
                                        <p:cTn id="69" dur="200"/>
                                        <p:tgtEl>
                                          <p:spTgt spid="54"/>
                                        </p:tgtEl>
                                        <p:attrNameLst>
                                          <p:attrName>ppt_w</p:attrName>
                                        </p:attrNameLst>
                                      </p:cBhvr>
                                      <p:tavLst>
                                        <p:tav tm="0">
                                          <p:val>
                                            <p:strVal val="ppt_w"/>
                                          </p:val>
                                        </p:tav>
                                        <p:tav tm="100000">
                                          <p:val>
                                            <p:fltVal val="0"/>
                                          </p:val>
                                        </p:tav>
                                      </p:tavLst>
                                    </p:anim>
                                    <p:anim calcmode="lin" valueType="num">
                                      <p:cBhvr>
                                        <p:cTn id="70" dur="200"/>
                                        <p:tgtEl>
                                          <p:spTgt spid="54"/>
                                        </p:tgtEl>
                                        <p:attrNameLst>
                                          <p:attrName>ppt_h</p:attrName>
                                        </p:attrNameLst>
                                      </p:cBhvr>
                                      <p:tavLst>
                                        <p:tav tm="0">
                                          <p:val>
                                            <p:strVal val="ppt_h"/>
                                          </p:val>
                                        </p:tav>
                                        <p:tav tm="100000">
                                          <p:val>
                                            <p:fltVal val="0"/>
                                          </p:val>
                                        </p:tav>
                                      </p:tavLst>
                                    </p:anim>
                                    <p:animEffect transition="out" filter="fade">
                                      <p:cBhvr>
                                        <p:cTn id="71" dur="200"/>
                                        <p:tgtEl>
                                          <p:spTgt spid="54"/>
                                        </p:tgtEl>
                                      </p:cBhvr>
                                    </p:animEffect>
                                    <p:set>
                                      <p:cBhvr>
                                        <p:cTn id="72" dur="1" fill="hold">
                                          <p:stCondLst>
                                            <p:cond delay="199"/>
                                          </p:stCondLst>
                                        </p:cTn>
                                        <p:tgtEl>
                                          <p:spTgt spid="54"/>
                                        </p:tgtEl>
                                        <p:attrNameLst>
                                          <p:attrName>style.visibility</p:attrName>
                                        </p:attrNameLst>
                                      </p:cBhvr>
                                      <p:to>
                                        <p:strVal val="hidden"/>
                                      </p:to>
                                    </p:set>
                                  </p:childTnLst>
                                </p:cTn>
                              </p:par>
                              <p:par>
                                <p:cTn id="73" presetID="53" presetClass="entr" presetSubtype="16" fill="hold" grpId="0" nodeType="withEffect">
                                  <p:stCondLst>
                                    <p:cond delay="7200"/>
                                  </p:stCondLst>
                                  <p:childTnLst>
                                    <p:set>
                                      <p:cBhvr>
                                        <p:cTn id="74" dur="1" fill="hold">
                                          <p:stCondLst>
                                            <p:cond delay="0"/>
                                          </p:stCondLst>
                                        </p:cTn>
                                        <p:tgtEl>
                                          <p:spTgt spid="53"/>
                                        </p:tgtEl>
                                        <p:attrNameLst>
                                          <p:attrName>style.visibility</p:attrName>
                                        </p:attrNameLst>
                                      </p:cBhvr>
                                      <p:to>
                                        <p:strVal val="visible"/>
                                      </p:to>
                                    </p:set>
                                    <p:anim calcmode="lin" valueType="num">
                                      <p:cBhvr>
                                        <p:cTn id="75" dur="200" fill="hold"/>
                                        <p:tgtEl>
                                          <p:spTgt spid="53"/>
                                        </p:tgtEl>
                                        <p:attrNameLst>
                                          <p:attrName>ppt_w</p:attrName>
                                        </p:attrNameLst>
                                      </p:cBhvr>
                                      <p:tavLst>
                                        <p:tav tm="0">
                                          <p:val>
                                            <p:fltVal val="0"/>
                                          </p:val>
                                        </p:tav>
                                        <p:tav tm="100000">
                                          <p:val>
                                            <p:strVal val="#ppt_w"/>
                                          </p:val>
                                        </p:tav>
                                      </p:tavLst>
                                    </p:anim>
                                    <p:anim calcmode="lin" valueType="num">
                                      <p:cBhvr>
                                        <p:cTn id="76" dur="200" fill="hold"/>
                                        <p:tgtEl>
                                          <p:spTgt spid="53"/>
                                        </p:tgtEl>
                                        <p:attrNameLst>
                                          <p:attrName>ppt_h</p:attrName>
                                        </p:attrNameLst>
                                      </p:cBhvr>
                                      <p:tavLst>
                                        <p:tav tm="0">
                                          <p:val>
                                            <p:fltVal val="0"/>
                                          </p:val>
                                        </p:tav>
                                        <p:tav tm="100000">
                                          <p:val>
                                            <p:strVal val="#ppt_h"/>
                                          </p:val>
                                        </p:tav>
                                      </p:tavLst>
                                    </p:anim>
                                    <p:animEffect transition="in" filter="fade">
                                      <p:cBhvr>
                                        <p:cTn id="77" dur="200"/>
                                        <p:tgtEl>
                                          <p:spTgt spid="53"/>
                                        </p:tgtEl>
                                      </p:cBhvr>
                                    </p:animEffect>
                                  </p:childTnLst>
                                </p:cTn>
                              </p:par>
                              <p:par>
                                <p:cTn id="78" presetID="45" presetClass="entr" presetSubtype="0" fill="hold" grpId="0" nodeType="withEffect">
                                  <p:stCondLst>
                                    <p:cond delay="720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300"/>
                                        <p:tgtEl>
                                          <p:spTgt spid="56"/>
                                        </p:tgtEl>
                                      </p:cBhvr>
                                    </p:animEffect>
                                    <p:anim calcmode="lin" valueType="num">
                                      <p:cBhvr>
                                        <p:cTn id="81" dur="300" fill="hold"/>
                                        <p:tgtEl>
                                          <p:spTgt spid="56"/>
                                        </p:tgtEl>
                                        <p:attrNameLst>
                                          <p:attrName>ppt_w</p:attrName>
                                        </p:attrNameLst>
                                      </p:cBhvr>
                                      <p:tavLst>
                                        <p:tav tm="0" fmla="#ppt_w*sin(2.5*pi*$)">
                                          <p:val>
                                            <p:fltVal val="0"/>
                                          </p:val>
                                        </p:tav>
                                        <p:tav tm="100000">
                                          <p:val>
                                            <p:fltVal val="1"/>
                                          </p:val>
                                        </p:tav>
                                      </p:tavLst>
                                    </p:anim>
                                    <p:anim calcmode="lin" valueType="num">
                                      <p:cBhvr>
                                        <p:cTn id="82" dur="300" fill="hold"/>
                                        <p:tgtEl>
                                          <p:spTgt spid="56"/>
                                        </p:tgtEl>
                                        <p:attrNameLst>
                                          <p:attrName>ppt_h</p:attrName>
                                        </p:attrNameLst>
                                      </p:cBhvr>
                                      <p:tavLst>
                                        <p:tav tm="0">
                                          <p:val>
                                            <p:strVal val="#ppt_h"/>
                                          </p:val>
                                        </p:tav>
                                        <p:tav tm="100000">
                                          <p:val>
                                            <p:strVal val="#ppt_h"/>
                                          </p:val>
                                        </p:tav>
                                      </p:tavLst>
                                    </p:anim>
                                  </p:childTnLst>
                                </p:cTn>
                              </p:par>
                              <p:par>
                                <p:cTn id="83" presetID="1" presetClass="exit" presetSubtype="0" fill="hold" grpId="1" nodeType="withEffect">
                                  <p:stCondLst>
                                    <p:cond delay="7350"/>
                                  </p:stCondLst>
                                  <p:childTnLst>
                                    <p:set>
                                      <p:cBhvr>
                                        <p:cTn id="84" dur="1" fill="hold">
                                          <p:stCondLst>
                                            <p:cond delay="9"/>
                                          </p:stCondLst>
                                        </p:cTn>
                                        <p:tgtEl>
                                          <p:spTgt spid="57"/>
                                        </p:tgtEl>
                                        <p:attrNameLst>
                                          <p:attrName>style.visibility</p:attrName>
                                        </p:attrNameLst>
                                      </p:cBhvr>
                                      <p:to>
                                        <p:strVal val="hidden"/>
                                      </p:to>
                                    </p:set>
                                  </p:childTnLst>
                                </p:cTn>
                              </p:par>
                              <p:par>
                                <p:cTn id="85" presetID="1" presetClass="exit" presetSubtype="0" fill="hold" grpId="1" nodeType="withEffect">
                                  <p:stCondLst>
                                    <p:cond delay="7400"/>
                                  </p:stCondLst>
                                  <p:childTnLst>
                                    <p:set>
                                      <p:cBhvr>
                                        <p:cTn id="86" dur="1" fill="hold">
                                          <p:stCondLst>
                                            <p:cond delay="199"/>
                                          </p:stCondLst>
                                        </p:cTn>
                                        <p:tgtEl>
                                          <p:spTgt spid="53"/>
                                        </p:tgtEl>
                                        <p:attrNameLst>
                                          <p:attrName>style.visibility</p:attrName>
                                        </p:attrNameLst>
                                      </p:cBhvr>
                                      <p:to>
                                        <p:strVal val="hidden"/>
                                      </p:to>
                                    </p:set>
                                  </p:childTnLst>
                                </p:cTn>
                              </p:par>
                              <p:par>
                                <p:cTn id="87" presetID="1" presetClass="exit" presetSubtype="0" fill="hold" grpId="1" nodeType="withEffect">
                                  <p:stCondLst>
                                    <p:cond delay="7900"/>
                                  </p:stCondLst>
                                  <p:childTnLst>
                                    <p:set>
                                      <p:cBhvr>
                                        <p:cTn id="88" dur="1" fill="hold">
                                          <p:stCondLst>
                                            <p:cond delay="999"/>
                                          </p:stCondLst>
                                        </p:cTn>
                                        <p:tgtEl>
                                          <p:spTgt spid="56"/>
                                        </p:tgtEl>
                                        <p:attrNameLst>
                                          <p:attrName>style.visibility</p:attrName>
                                        </p:attrNameLst>
                                      </p:cBhvr>
                                      <p:to>
                                        <p:strVal val="hidden"/>
                                      </p:to>
                                    </p:set>
                                  </p:childTnLst>
                                </p:cTn>
                              </p:par>
                              <p:par>
                                <p:cTn id="89" presetID="42" presetClass="path" presetSubtype="0" fill="hold" grpId="0" nodeType="withEffect">
                                  <p:stCondLst>
                                    <p:cond delay="8500"/>
                                  </p:stCondLst>
                                  <p:childTnLst>
                                    <p:animMotion origin="layout" path="M -1.38889E-6 -3.38654E-6 L 1.3158 -0.50798 " pathEditMode="relative" rAng="0" ptsTypes="AA">
                                      <p:cBhvr>
                                        <p:cTn id="90" dur="3000" fill="hold"/>
                                        <p:tgtEl>
                                          <p:spTgt spid="59"/>
                                        </p:tgtEl>
                                        <p:attrNameLst>
                                          <p:attrName>ppt_x</p:attrName>
                                          <p:attrName>ppt_y</p:attrName>
                                        </p:attrNameLst>
                                      </p:cBhvr>
                                      <p:rCtr x="65781" y="-25399"/>
                                    </p:animMotion>
                                  </p:childTnLst>
                                </p:cTn>
                              </p:par>
                              <p:par>
                                <p:cTn id="91" presetID="0" presetClass="path" presetSubtype="0" fill="hold" grpId="0" nodeType="withEffect">
                                  <p:stCondLst>
                                    <p:cond delay="9000"/>
                                  </p:stCondLst>
                                  <p:childTnLst>
                                    <p:animMotion origin="layout" path="M 0.00017 0.00092 L 0.34549 -0.13403 L 0.70712 -0.39121 L 0.80712 -0.73843 " pathEditMode="relative" ptsTypes="AAAA">
                                      <p:cBhvr>
                                        <p:cTn id="92" dur="2500" fill="hold"/>
                                        <p:tgtEl>
                                          <p:spTgt spid="66"/>
                                        </p:tgtEl>
                                        <p:attrNameLst>
                                          <p:attrName>ppt_x</p:attrName>
                                          <p:attrName>ppt_y</p:attrName>
                                        </p:attrNameLst>
                                      </p:cBhvr>
                                    </p:animMotion>
                                  </p:childTnLst>
                                </p:cTn>
                              </p:par>
                              <p:par>
                                <p:cTn id="93" presetID="42" presetClass="path" presetSubtype="0" fill="hold" grpId="0" nodeType="withEffect">
                                  <p:stCondLst>
                                    <p:cond delay="9500"/>
                                  </p:stCondLst>
                                  <p:childTnLst>
                                    <p:animMotion origin="layout" path="M -1.38889E-6 -3.38654E-6 L 1.3158 -0.50798 " pathEditMode="relative" rAng="0" ptsTypes="AA">
                                      <p:cBhvr>
                                        <p:cTn id="94" dur="3000" fill="hold"/>
                                        <p:tgtEl>
                                          <p:spTgt spid="58"/>
                                        </p:tgtEl>
                                        <p:attrNameLst>
                                          <p:attrName>ppt_x</p:attrName>
                                          <p:attrName>ppt_y</p:attrName>
                                        </p:attrNameLst>
                                      </p:cBhvr>
                                      <p:rCtr x="65781" y="-25399"/>
                                    </p:animMotion>
                                  </p:childTnLst>
                                </p:cTn>
                              </p:par>
                              <p:par>
                                <p:cTn id="95" presetID="53" presetClass="entr" presetSubtype="16" fill="hold" grpId="0" nodeType="withEffect">
                                  <p:stCondLst>
                                    <p:cond delay="9700"/>
                                  </p:stCondLst>
                                  <p:childTnLst>
                                    <p:set>
                                      <p:cBhvr>
                                        <p:cTn id="96" dur="1" fill="hold">
                                          <p:stCondLst>
                                            <p:cond delay="0"/>
                                          </p:stCondLst>
                                        </p:cTn>
                                        <p:tgtEl>
                                          <p:spTgt spid="62"/>
                                        </p:tgtEl>
                                        <p:attrNameLst>
                                          <p:attrName>style.visibility</p:attrName>
                                        </p:attrNameLst>
                                      </p:cBhvr>
                                      <p:to>
                                        <p:strVal val="visible"/>
                                      </p:to>
                                    </p:set>
                                    <p:anim calcmode="lin" valueType="num">
                                      <p:cBhvr>
                                        <p:cTn id="97" dur="200" fill="hold"/>
                                        <p:tgtEl>
                                          <p:spTgt spid="62"/>
                                        </p:tgtEl>
                                        <p:attrNameLst>
                                          <p:attrName>ppt_w</p:attrName>
                                        </p:attrNameLst>
                                      </p:cBhvr>
                                      <p:tavLst>
                                        <p:tav tm="0">
                                          <p:val>
                                            <p:fltVal val="0"/>
                                          </p:val>
                                        </p:tav>
                                        <p:tav tm="100000">
                                          <p:val>
                                            <p:strVal val="#ppt_w"/>
                                          </p:val>
                                        </p:tav>
                                      </p:tavLst>
                                    </p:anim>
                                    <p:anim calcmode="lin" valueType="num">
                                      <p:cBhvr>
                                        <p:cTn id="98" dur="200" fill="hold"/>
                                        <p:tgtEl>
                                          <p:spTgt spid="62"/>
                                        </p:tgtEl>
                                        <p:attrNameLst>
                                          <p:attrName>ppt_h</p:attrName>
                                        </p:attrNameLst>
                                      </p:cBhvr>
                                      <p:tavLst>
                                        <p:tav tm="0">
                                          <p:val>
                                            <p:fltVal val="0"/>
                                          </p:val>
                                        </p:tav>
                                        <p:tav tm="100000">
                                          <p:val>
                                            <p:strVal val="#ppt_h"/>
                                          </p:val>
                                        </p:tav>
                                      </p:tavLst>
                                    </p:anim>
                                    <p:animEffect transition="in" filter="fade">
                                      <p:cBhvr>
                                        <p:cTn id="99" dur="200"/>
                                        <p:tgtEl>
                                          <p:spTgt spid="62"/>
                                        </p:tgtEl>
                                      </p:cBhvr>
                                    </p:animEffect>
                                  </p:childTnLst>
                                </p:cTn>
                              </p:par>
                              <p:par>
                                <p:cTn id="100" presetID="53" presetClass="exit" presetSubtype="32" fill="hold" grpId="1" nodeType="withEffect">
                                  <p:stCondLst>
                                    <p:cond delay="9900"/>
                                  </p:stCondLst>
                                  <p:childTnLst>
                                    <p:anim calcmode="lin" valueType="num">
                                      <p:cBhvr>
                                        <p:cTn id="101" dur="200"/>
                                        <p:tgtEl>
                                          <p:spTgt spid="62"/>
                                        </p:tgtEl>
                                        <p:attrNameLst>
                                          <p:attrName>ppt_w</p:attrName>
                                        </p:attrNameLst>
                                      </p:cBhvr>
                                      <p:tavLst>
                                        <p:tav tm="0">
                                          <p:val>
                                            <p:strVal val="ppt_w"/>
                                          </p:val>
                                        </p:tav>
                                        <p:tav tm="100000">
                                          <p:val>
                                            <p:fltVal val="0"/>
                                          </p:val>
                                        </p:tav>
                                      </p:tavLst>
                                    </p:anim>
                                    <p:anim calcmode="lin" valueType="num">
                                      <p:cBhvr>
                                        <p:cTn id="102" dur="200"/>
                                        <p:tgtEl>
                                          <p:spTgt spid="62"/>
                                        </p:tgtEl>
                                        <p:attrNameLst>
                                          <p:attrName>ppt_h</p:attrName>
                                        </p:attrNameLst>
                                      </p:cBhvr>
                                      <p:tavLst>
                                        <p:tav tm="0">
                                          <p:val>
                                            <p:strVal val="ppt_h"/>
                                          </p:val>
                                        </p:tav>
                                        <p:tav tm="100000">
                                          <p:val>
                                            <p:fltVal val="0"/>
                                          </p:val>
                                        </p:tav>
                                      </p:tavLst>
                                    </p:anim>
                                    <p:animEffect transition="out" filter="fade">
                                      <p:cBhvr>
                                        <p:cTn id="103" dur="200"/>
                                        <p:tgtEl>
                                          <p:spTgt spid="62"/>
                                        </p:tgtEl>
                                      </p:cBhvr>
                                    </p:animEffect>
                                    <p:set>
                                      <p:cBhvr>
                                        <p:cTn id="104" dur="1" fill="hold">
                                          <p:stCondLst>
                                            <p:cond delay="199"/>
                                          </p:stCondLst>
                                        </p:cTn>
                                        <p:tgtEl>
                                          <p:spTgt spid="62"/>
                                        </p:tgtEl>
                                        <p:attrNameLst>
                                          <p:attrName>style.visibility</p:attrName>
                                        </p:attrNameLst>
                                      </p:cBhvr>
                                      <p:to>
                                        <p:strVal val="hidden"/>
                                      </p:to>
                                    </p:set>
                                  </p:childTnLst>
                                </p:cTn>
                              </p:par>
                              <p:par>
                                <p:cTn id="105" presetID="53" presetClass="entr" presetSubtype="16" fill="hold" grpId="0" nodeType="withEffect">
                                  <p:stCondLst>
                                    <p:cond delay="10600"/>
                                  </p:stCondLst>
                                  <p:childTnLst>
                                    <p:set>
                                      <p:cBhvr>
                                        <p:cTn id="106" dur="1" fill="hold">
                                          <p:stCondLst>
                                            <p:cond delay="0"/>
                                          </p:stCondLst>
                                        </p:cTn>
                                        <p:tgtEl>
                                          <p:spTgt spid="61"/>
                                        </p:tgtEl>
                                        <p:attrNameLst>
                                          <p:attrName>style.visibility</p:attrName>
                                        </p:attrNameLst>
                                      </p:cBhvr>
                                      <p:to>
                                        <p:strVal val="visible"/>
                                      </p:to>
                                    </p:set>
                                    <p:anim calcmode="lin" valueType="num">
                                      <p:cBhvr>
                                        <p:cTn id="107" dur="200" fill="hold"/>
                                        <p:tgtEl>
                                          <p:spTgt spid="61"/>
                                        </p:tgtEl>
                                        <p:attrNameLst>
                                          <p:attrName>ppt_w</p:attrName>
                                        </p:attrNameLst>
                                      </p:cBhvr>
                                      <p:tavLst>
                                        <p:tav tm="0">
                                          <p:val>
                                            <p:fltVal val="0"/>
                                          </p:val>
                                        </p:tav>
                                        <p:tav tm="100000">
                                          <p:val>
                                            <p:strVal val="#ppt_w"/>
                                          </p:val>
                                        </p:tav>
                                      </p:tavLst>
                                    </p:anim>
                                    <p:anim calcmode="lin" valueType="num">
                                      <p:cBhvr>
                                        <p:cTn id="108" dur="200" fill="hold"/>
                                        <p:tgtEl>
                                          <p:spTgt spid="61"/>
                                        </p:tgtEl>
                                        <p:attrNameLst>
                                          <p:attrName>ppt_h</p:attrName>
                                        </p:attrNameLst>
                                      </p:cBhvr>
                                      <p:tavLst>
                                        <p:tav tm="0">
                                          <p:val>
                                            <p:fltVal val="0"/>
                                          </p:val>
                                        </p:tav>
                                        <p:tav tm="100000">
                                          <p:val>
                                            <p:strVal val="#ppt_h"/>
                                          </p:val>
                                        </p:tav>
                                      </p:tavLst>
                                    </p:anim>
                                    <p:animEffect transition="in" filter="fade">
                                      <p:cBhvr>
                                        <p:cTn id="109" dur="200"/>
                                        <p:tgtEl>
                                          <p:spTgt spid="61"/>
                                        </p:tgtEl>
                                      </p:cBhvr>
                                    </p:animEffect>
                                  </p:childTnLst>
                                </p:cTn>
                              </p:par>
                              <p:par>
                                <p:cTn id="110" presetID="53" presetClass="exit" presetSubtype="32" fill="hold" grpId="1" nodeType="withEffect">
                                  <p:stCondLst>
                                    <p:cond delay="10800"/>
                                  </p:stCondLst>
                                  <p:childTnLst>
                                    <p:anim calcmode="lin" valueType="num">
                                      <p:cBhvr>
                                        <p:cTn id="111" dur="200"/>
                                        <p:tgtEl>
                                          <p:spTgt spid="61"/>
                                        </p:tgtEl>
                                        <p:attrNameLst>
                                          <p:attrName>ppt_w</p:attrName>
                                        </p:attrNameLst>
                                      </p:cBhvr>
                                      <p:tavLst>
                                        <p:tav tm="0">
                                          <p:val>
                                            <p:strVal val="ppt_w"/>
                                          </p:val>
                                        </p:tav>
                                        <p:tav tm="100000">
                                          <p:val>
                                            <p:fltVal val="0"/>
                                          </p:val>
                                        </p:tav>
                                      </p:tavLst>
                                    </p:anim>
                                    <p:anim calcmode="lin" valueType="num">
                                      <p:cBhvr>
                                        <p:cTn id="112" dur="200"/>
                                        <p:tgtEl>
                                          <p:spTgt spid="61"/>
                                        </p:tgtEl>
                                        <p:attrNameLst>
                                          <p:attrName>ppt_h</p:attrName>
                                        </p:attrNameLst>
                                      </p:cBhvr>
                                      <p:tavLst>
                                        <p:tav tm="0">
                                          <p:val>
                                            <p:strVal val="ppt_h"/>
                                          </p:val>
                                        </p:tav>
                                        <p:tav tm="100000">
                                          <p:val>
                                            <p:fltVal val="0"/>
                                          </p:val>
                                        </p:tav>
                                      </p:tavLst>
                                    </p:anim>
                                    <p:animEffect transition="out" filter="fade">
                                      <p:cBhvr>
                                        <p:cTn id="113" dur="200"/>
                                        <p:tgtEl>
                                          <p:spTgt spid="61"/>
                                        </p:tgtEl>
                                      </p:cBhvr>
                                    </p:animEffect>
                                    <p:set>
                                      <p:cBhvr>
                                        <p:cTn id="114" dur="1" fill="hold">
                                          <p:stCondLst>
                                            <p:cond delay="199"/>
                                          </p:stCondLst>
                                        </p:cTn>
                                        <p:tgtEl>
                                          <p:spTgt spid="61"/>
                                        </p:tgtEl>
                                        <p:attrNameLst>
                                          <p:attrName>style.visibility</p:attrName>
                                        </p:attrNameLst>
                                      </p:cBhvr>
                                      <p:to>
                                        <p:strVal val="hidden"/>
                                      </p:to>
                                    </p:set>
                                  </p:childTnLst>
                                </p:cTn>
                              </p:par>
                              <p:par>
                                <p:cTn id="115" presetID="53" presetClass="entr" presetSubtype="16" fill="hold" grpId="0" nodeType="withEffect">
                                  <p:stCondLst>
                                    <p:cond delay="11200"/>
                                  </p:stCondLst>
                                  <p:childTnLst>
                                    <p:set>
                                      <p:cBhvr>
                                        <p:cTn id="116" dur="1" fill="hold">
                                          <p:stCondLst>
                                            <p:cond delay="0"/>
                                          </p:stCondLst>
                                        </p:cTn>
                                        <p:tgtEl>
                                          <p:spTgt spid="60"/>
                                        </p:tgtEl>
                                        <p:attrNameLst>
                                          <p:attrName>style.visibility</p:attrName>
                                        </p:attrNameLst>
                                      </p:cBhvr>
                                      <p:to>
                                        <p:strVal val="visible"/>
                                      </p:to>
                                    </p:set>
                                    <p:anim calcmode="lin" valueType="num">
                                      <p:cBhvr>
                                        <p:cTn id="117" dur="200" fill="hold"/>
                                        <p:tgtEl>
                                          <p:spTgt spid="60"/>
                                        </p:tgtEl>
                                        <p:attrNameLst>
                                          <p:attrName>ppt_w</p:attrName>
                                        </p:attrNameLst>
                                      </p:cBhvr>
                                      <p:tavLst>
                                        <p:tav tm="0">
                                          <p:val>
                                            <p:fltVal val="0"/>
                                          </p:val>
                                        </p:tav>
                                        <p:tav tm="100000">
                                          <p:val>
                                            <p:strVal val="#ppt_w"/>
                                          </p:val>
                                        </p:tav>
                                      </p:tavLst>
                                    </p:anim>
                                    <p:anim calcmode="lin" valueType="num">
                                      <p:cBhvr>
                                        <p:cTn id="118" dur="200" fill="hold"/>
                                        <p:tgtEl>
                                          <p:spTgt spid="60"/>
                                        </p:tgtEl>
                                        <p:attrNameLst>
                                          <p:attrName>ppt_h</p:attrName>
                                        </p:attrNameLst>
                                      </p:cBhvr>
                                      <p:tavLst>
                                        <p:tav tm="0">
                                          <p:val>
                                            <p:fltVal val="0"/>
                                          </p:val>
                                        </p:tav>
                                        <p:tav tm="100000">
                                          <p:val>
                                            <p:strVal val="#ppt_h"/>
                                          </p:val>
                                        </p:tav>
                                      </p:tavLst>
                                    </p:anim>
                                    <p:animEffect transition="in" filter="fade">
                                      <p:cBhvr>
                                        <p:cTn id="119" dur="200"/>
                                        <p:tgtEl>
                                          <p:spTgt spid="60"/>
                                        </p:tgtEl>
                                      </p:cBhvr>
                                    </p:animEffect>
                                  </p:childTnLst>
                                </p:cTn>
                              </p:par>
                              <p:par>
                                <p:cTn id="120" presetID="45" presetClass="entr" presetSubtype="0" fill="hold" grpId="0" nodeType="withEffect">
                                  <p:stCondLst>
                                    <p:cond delay="11200"/>
                                  </p:stCondLst>
                                  <p:childTnLst>
                                    <p:set>
                                      <p:cBhvr>
                                        <p:cTn id="121" dur="1" fill="hold">
                                          <p:stCondLst>
                                            <p:cond delay="0"/>
                                          </p:stCondLst>
                                        </p:cTn>
                                        <p:tgtEl>
                                          <p:spTgt spid="63"/>
                                        </p:tgtEl>
                                        <p:attrNameLst>
                                          <p:attrName>style.visibility</p:attrName>
                                        </p:attrNameLst>
                                      </p:cBhvr>
                                      <p:to>
                                        <p:strVal val="visible"/>
                                      </p:to>
                                    </p:set>
                                    <p:animEffect transition="in" filter="fade">
                                      <p:cBhvr>
                                        <p:cTn id="122" dur="300"/>
                                        <p:tgtEl>
                                          <p:spTgt spid="63"/>
                                        </p:tgtEl>
                                      </p:cBhvr>
                                    </p:animEffect>
                                    <p:anim calcmode="lin" valueType="num">
                                      <p:cBhvr>
                                        <p:cTn id="123" dur="300" fill="hold"/>
                                        <p:tgtEl>
                                          <p:spTgt spid="63"/>
                                        </p:tgtEl>
                                        <p:attrNameLst>
                                          <p:attrName>ppt_w</p:attrName>
                                        </p:attrNameLst>
                                      </p:cBhvr>
                                      <p:tavLst>
                                        <p:tav tm="0" fmla="#ppt_w*sin(2.5*pi*$)">
                                          <p:val>
                                            <p:fltVal val="0"/>
                                          </p:val>
                                        </p:tav>
                                        <p:tav tm="100000">
                                          <p:val>
                                            <p:fltVal val="1"/>
                                          </p:val>
                                        </p:tav>
                                      </p:tavLst>
                                    </p:anim>
                                    <p:anim calcmode="lin" valueType="num">
                                      <p:cBhvr>
                                        <p:cTn id="124" dur="300" fill="hold"/>
                                        <p:tgtEl>
                                          <p:spTgt spid="63"/>
                                        </p:tgtEl>
                                        <p:attrNameLst>
                                          <p:attrName>ppt_h</p:attrName>
                                        </p:attrNameLst>
                                      </p:cBhvr>
                                      <p:tavLst>
                                        <p:tav tm="0">
                                          <p:val>
                                            <p:strVal val="#ppt_h"/>
                                          </p:val>
                                        </p:tav>
                                        <p:tav tm="100000">
                                          <p:val>
                                            <p:strVal val="#ppt_h"/>
                                          </p:val>
                                        </p:tav>
                                      </p:tavLst>
                                    </p:anim>
                                  </p:childTnLst>
                                </p:cTn>
                              </p:par>
                              <p:par>
                                <p:cTn id="125" presetID="1" presetClass="exit" presetSubtype="0" fill="hold" grpId="1" nodeType="withEffect">
                                  <p:stCondLst>
                                    <p:cond delay="11350"/>
                                  </p:stCondLst>
                                  <p:childTnLst>
                                    <p:set>
                                      <p:cBhvr>
                                        <p:cTn id="126" dur="1" fill="hold">
                                          <p:stCondLst>
                                            <p:cond delay="9"/>
                                          </p:stCondLst>
                                        </p:cTn>
                                        <p:tgtEl>
                                          <p:spTgt spid="66"/>
                                        </p:tgtEl>
                                        <p:attrNameLst>
                                          <p:attrName>style.visibility</p:attrName>
                                        </p:attrNameLst>
                                      </p:cBhvr>
                                      <p:to>
                                        <p:strVal val="hidden"/>
                                      </p:to>
                                    </p:set>
                                  </p:childTnLst>
                                </p:cTn>
                              </p:par>
                              <p:par>
                                <p:cTn id="127" presetID="1" presetClass="exit" presetSubtype="0" fill="hold" grpId="1" nodeType="withEffect">
                                  <p:stCondLst>
                                    <p:cond delay="11400"/>
                                  </p:stCondLst>
                                  <p:childTnLst>
                                    <p:set>
                                      <p:cBhvr>
                                        <p:cTn id="128" dur="1" fill="hold">
                                          <p:stCondLst>
                                            <p:cond delay="199"/>
                                          </p:stCondLst>
                                        </p:cTn>
                                        <p:tgtEl>
                                          <p:spTgt spid="60"/>
                                        </p:tgtEl>
                                        <p:attrNameLst>
                                          <p:attrName>style.visibility</p:attrName>
                                        </p:attrNameLst>
                                      </p:cBhvr>
                                      <p:to>
                                        <p:strVal val="hidden"/>
                                      </p:to>
                                    </p:set>
                                  </p:childTnLst>
                                </p:cTn>
                              </p:par>
                              <p:par>
                                <p:cTn id="129" presetID="1" presetClass="exit" presetSubtype="0" fill="hold" grpId="1" nodeType="withEffect">
                                  <p:stCondLst>
                                    <p:cond delay="11900"/>
                                  </p:stCondLst>
                                  <p:childTnLst>
                                    <p:set>
                                      <p:cBhvr>
                                        <p:cTn id="130" dur="1" fill="hold">
                                          <p:stCondLst>
                                            <p:cond delay="999"/>
                                          </p:stCondLst>
                                        </p:cTn>
                                        <p:tgtEl>
                                          <p:spTgt spid="6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4" grpId="0" animBg="1"/>
      <p:bldP spid="34" grpId="1" animBg="1"/>
      <p:bldP spid="33" grpId="0" animBg="1"/>
      <p:bldP spid="33" grpId="1" animBg="1"/>
      <p:bldP spid="32" grpId="0" animBg="1"/>
      <p:bldP spid="32" grpId="1" animBg="1"/>
      <p:bldP spid="35" grpId="0"/>
      <p:bldP spid="35" grpId="1"/>
      <p:bldP spid="11" grpId="0" animBg="1"/>
      <p:bldP spid="11" grpId="1" animBg="1"/>
      <p:bldP spid="51" grpId="0" animBg="1"/>
      <p:bldP spid="52" grpId="0" animBg="1"/>
      <p:bldP spid="53" grpId="0" animBg="1"/>
      <p:bldP spid="53" grpId="1" animBg="1"/>
      <p:bldP spid="54" grpId="0" animBg="1"/>
      <p:bldP spid="54" grpId="1" animBg="1"/>
      <p:bldP spid="55" grpId="0" animBg="1"/>
      <p:bldP spid="55" grpId="1" animBg="1"/>
      <p:bldP spid="56" grpId="0"/>
      <p:bldP spid="56" grpId="1"/>
      <p:bldP spid="57" grpId="0" animBg="1"/>
      <p:bldP spid="57" grpId="1" animBg="1"/>
      <p:bldP spid="58" grpId="0" animBg="1"/>
      <p:bldP spid="59" grpId="0" animBg="1"/>
      <p:bldP spid="60" grpId="0" animBg="1"/>
      <p:bldP spid="60" grpId="1" animBg="1"/>
      <p:bldP spid="61" grpId="0" animBg="1"/>
      <p:bldP spid="61" grpId="1" animBg="1"/>
      <p:bldP spid="62" grpId="0" animBg="1"/>
      <p:bldP spid="62" grpId="1" animBg="1"/>
      <p:bldP spid="63" grpId="0"/>
      <p:bldP spid="63" grpId="1"/>
      <p:bldP spid="66" grpId="0" animBg="1"/>
      <p:bldP spid="66"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PFL/PFN switch</a:t>
            </a:r>
            <a:endParaRPr lang="en-US" b="1" dirty="0"/>
          </a:p>
        </p:txBody>
      </p:sp>
      <p:sp>
        <p:nvSpPr>
          <p:cNvPr id="7" name="TextBox 6"/>
          <p:cNvSpPr txBox="1"/>
          <p:nvPr/>
        </p:nvSpPr>
        <p:spPr>
          <a:xfrm>
            <a:off x="557820" y="1148161"/>
            <a:ext cx="7726101" cy="1272143"/>
          </a:xfrm>
          <a:prstGeom prst="rect">
            <a:avLst/>
          </a:prstGeom>
          <a:noFill/>
        </p:spPr>
        <p:txBody>
          <a:bodyPr wrap="square" rtlCol="0">
            <a:spAutoFit/>
          </a:bodyPr>
          <a:lstStyle/>
          <a:p>
            <a:pPr indent="177800">
              <a:spcAft>
                <a:spcPts val="800"/>
              </a:spcAft>
            </a:pPr>
            <a:r>
              <a:rPr lang="en-US" sz="1400" dirty="0" smtClean="0"/>
              <a:t>A PFL/PFN requires (at least) one closing switch able to operate reliably at the charging voltage and discharge current. Since voltages  and currents are generally high the choice of the switches is limited to </a:t>
            </a:r>
            <a:r>
              <a:rPr lang="en-US" sz="1400" dirty="0"/>
              <a:t>deuterium </a:t>
            </a:r>
            <a:r>
              <a:rPr lang="en-US" sz="1400" dirty="0" smtClean="0"/>
              <a:t>thyratrons </a:t>
            </a:r>
            <a:r>
              <a:rPr lang="en-US" sz="1400" dirty="0"/>
              <a:t>and </a:t>
            </a:r>
            <a:r>
              <a:rPr lang="en-US" sz="1400" dirty="0" smtClean="0"/>
              <a:t>thyristor (in systems where slower turn-on is possible). </a:t>
            </a:r>
          </a:p>
          <a:p>
            <a:pPr indent="177800">
              <a:spcAft>
                <a:spcPts val="800"/>
              </a:spcAft>
            </a:pPr>
            <a:r>
              <a:rPr lang="en-US" sz="1400" dirty="0"/>
              <a:t>W</a:t>
            </a:r>
            <a:r>
              <a:rPr lang="en-US" sz="1400" dirty="0" smtClean="0"/>
              <a:t>ith </a:t>
            </a:r>
            <a:r>
              <a:rPr lang="en-US" sz="1400" dirty="0"/>
              <a:t>the recent </a:t>
            </a:r>
            <a:r>
              <a:rPr lang="en-US" sz="1400" dirty="0" smtClean="0"/>
              <a:t>advancement of the semiconductors technology (especially the emergence of HV </a:t>
            </a:r>
            <a:r>
              <a:rPr lang="en-US" sz="1400" dirty="0" err="1" smtClean="0"/>
              <a:t>SiC</a:t>
            </a:r>
            <a:r>
              <a:rPr lang="en-US" sz="1400" dirty="0" smtClean="0"/>
              <a:t> MOSFETs) there is a continuous effort to develop reliable solid state replacement of the thyratrons.       </a:t>
            </a:r>
            <a:endParaRPr lang="en-US" sz="1400" dirty="0"/>
          </a:p>
        </p:txBody>
      </p:sp>
      <p:sp>
        <p:nvSpPr>
          <p:cNvPr id="10" name="TextBox 9"/>
          <p:cNvSpPr txBox="1"/>
          <p:nvPr/>
        </p:nvSpPr>
        <p:spPr>
          <a:xfrm>
            <a:off x="451412" y="2463368"/>
            <a:ext cx="4305729" cy="4078039"/>
          </a:xfrm>
          <a:prstGeom prst="rect">
            <a:avLst/>
          </a:prstGeom>
          <a:noFill/>
        </p:spPr>
        <p:txBody>
          <a:bodyPr wrap="square" rtlCol="0">
            <a:spAutoFit/>
          </a:bodyPr>
          <a:lstStyle/>
          <a:p>
            <a:pPr indent="177800">
              <a:spcAft>
                <a:spcPts val="600"/>
              </a:spcAft>
            </a:pPr>
            <a:r>
              <a:rPr lang="en-US" sz="1400" dirty="0" smtClean="0"/>
              <a:t>Thyratrons switches:</a:t>
            </a:r>
            <a:endParaRPr lang="en-US" sz="1400" dirty="0"/>
          </a:p>
          <a:p>
            <a:pPr marL="285750" indent="-285750">
              <a:spcAft>
                <a:spcPts val="600"/>
              </a:spcAft>
              <a:buFont typeface="Wingdings" panose="05000000000000000000" pitchFamily="2" charset="2"/>
              <a:buChar char="Ø"/>
            </a:pPr>
            <a:r>
              <a:rPr lang="en-US" sz="1400" dirty="0" smtClean="0"/>
              <a:t>Capable of switching HV and high currents (considering not only normal operation but breakdown or fault scenarios)</a:t>
            </a:r>
          </a:p>
          <a:p>
            <a:pPr marL="285750" indent="-285750">
              <a:spcAft>
                <a:spcPts val="600"/>
              </a:spcAft>
              <a:buFont typeface="Wingdings" panose="05000000000000000000" pitchFamily="2" charset="2"/>
              <a:buChar char="Ø"/>
            </a:pPr>
            <a:r>
              <a:rPr lang="en-US" sz="1400" dirty="0" smtClean="0"/>
              <a:t>Fast turn-on (tens of nanoseconds) but </a:t>
            </a:r>
            <a:r>
              <a:rPr lang="en-US" sz="1400" b="1" dirty="0" smtClean="0"/>
              <a:t>no commanded turn-off</a:t>
            </a:r>
            <a:r>
              <a:rPr lang="en-US" sz="1400" dirty="0" smtClean="0"/>
              <a:t> possible</a:t>
            </a:r>
          </a:p>
          <a:p>
            <a:pPr marL="285750" indent="-285750">
              <a:spcAft>
                <a:spcPts val="600"/>
              </a:spcAft>
              <a:buFont typeface="Wingdings" panose="05000000000000000000" pitchFamily="2" charset="2"/>
              <a:buChar char="Ø"/>
            </a:pPr>
            <a:r>
              <a:rPr lang="en-US" sz="1400" dirty="0" smtClean="0"/>
              <a:t>Adequate housing (cooling, low inductance, </a:t>
            </a:r>
            <a:r>
              <a:rPr lang="en-US" sz="1400" b="1" dirty="0" smtClean="0"/>
              <a:t>X-ray emission</a:t>
            </a:r>
            <a:r>
              <a:rPr lang="en-US" sz="1400" dirty="0" smtClean="0"/>
              <a:t>) </a:t>
            </a:r>
          </a:p>
          <a:p>
            <a:pPr marL="285750" indent="-285750">
              <a:spcAft>
                <a:spcPts val="600"/>
              </a:spcAft>
              <a:buFont typeface="Wingdings" panose="05000000000000000000" pitchFamily="2" charset="2"/>
              <a:buChar char="Ø"/>
            </a:pPr>
            <a:r>
              <a:rPr lang="en-US" sz="1400" dirty="0" smtClean="0"/>
              <a:t>Measures against </a:t>
            </a:r>
            <a:r>
              <a:rPr lang="en-US" sz="1400" b="1" dirty="0" smtClean="0"/>
              <a:t>spontaneous turn-on </a:t>
            </a:r>
            <a:r>
              <a:rPr lang="en-US" sz="1400" dirty="0" smtClean="0"/>
              <a:t>(fast charging of PFL/PFN) or </a:t>
            </a:r>
            <a:r>
              <a:rPr lang="en-US" sz="1400" b="1" dirty="0" smtClean="0"/>
              <a:t>misfiring</a:t>
            </a:r>
          </a:p>
          <a:p>
            <a:pPr marL="285750" indent="-285750">
              <a:spcAft>
                <a:spcPts val="600"/>
              </a:spcAft>
              <a:buFont typeface="Wingdings" panose="05000000000000000000" pitchFamily="2" charset="2"/>
              <a:buChar char="Ø"/>
            </a:pPr>
            <a:r>
              <a:rPr lang="en-US" sz="1400" dirty="0" smtClean="0"/>
              <a:t>Supporting circuits (cathode heater, reservoir heater and triggering, especially if the switch is in </a:t>
            </a:r>
            <a:r>
              <a:rPr lang="en-US" sz="1400" b="1" dirty="0" smtClean="0"/>
              <a:t>“floating” configuration</a:t>
            </a:r>
            <a:r>
              <a:rPr lang="en-US" sz="1400" dirty="0" smtClean="0"/>
              <a:t>) </a:t>
            </a:r>
          </a:p>
          <a:p>
            <a:pPr marL="285750" indent="-285750">
              <a:spcAft>
                <a:spcPts val="600"/>
              </a:spcAft>
              <a:buFont typeface="Wingdings" panose="05000000000000000000" pitchFamily="2" charset="2"/>
              <a:buChar char="Ø"/>
            </a:pPr>
            <a:r>
              <a:rPr lang="en-US" sz="1400" dirty="0" smtClean="0"/>
              <a:t>Limited lifetime</a:t>
            </a:r>
          </a:p>
          <a:p>
            <a:pPr marL="285750" indent="-285750">
              <a:spcAft>
                <a:spcPts val="600"/>
              </a:spcAft>
              <a:buFont typeface="Wingdings" panose="05000000000000000000" pitchFamily="2" charset="2"/>
              <a:buChar char="Ø"/>
            </a:pPr>
            <a:r>
              <a:rPr lang="en-US" sz="1400" dirty="0" smtClean="0"/>
              <a:t>Sensitive to </a:t>
            </a:r>
            <a:r>
              <a:rPr lang="en-US" sz="1400" b="1" dirty="0" smtClean="0"/>
              <a:t>reverse conduction </a:t>
            </a:r>
            <a:r>
              <a:rPr lang="en-US" sz="1400" dirty="0" smtClean="0"/>
              <a:t>(some models are capable of tolerating some reverse conduction) </a:t>
            </a:r>
          </a:p>
        </p:txBody>
      </p:sp>
      <p:pic>
        <p:nvPicPr>
          <p:cNvPr id="2051" name="Picture 3" descr="I:\Paraliev\_Publications\_Lectures\2018 Martin Paraliev CERN Accelerator school\Pictures\Thyratron_CX1171.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7813" y="2566922"/>
            <a:ext cx="1724627" cy="3072543"/>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977114" y="5745254"/>
            <a:ext cx="3989295" cy="830997"/>
          </a:xfrm>
          <a:prstGeom prst="rect">
            <a:avLst/>
          </a:prstGeom>
          <a:noFill/>
        </p:spPr>
        <p:txBody>
          <a:bodyPr wrap="square" rtlCol="0">
            <a:spAutoFit/>
          </a:bodyPr>
          <a:lstStyle/>
          <a:p>
            <a:pPr indent="177800">
              <a:spcAft>
                <a:spcPts val="800"/>
              </a:spcAft>
            </a:pPr>
            <a:r>
              <a:rPr lang="en-US" sz="1200" dirty="0"/>
              <a:t>E2V Three-Gap Deuterium-Filled Ceramic Thyratron CX1171, B</a:t>
            </a:r>
            <a:r>
              <a:rPr lang="en-US" sz="1200" dirty="0" smtClean="0"/>
              <a:t>locking voltage 80 kV (peak 105 kV), </a:t>
            </a:r>
            <a:r>
              <a:rPr lang="en-US" sz="1200" dirty="0"/>
              <a:t>Average current 2 A, </a:t>
            </a:r>
            <a:r>
              <a:rPr lang="en-US" sz="1200" dirty="0" smtClean="0"/>
              <a:t>Peak current 3 kA (single shot @0.1 Hz 10 kA), 30 ns risetime, time jitter 1..5 ns  </a:t>
            </a:r>
            <a:endParaRPr lang="en-US" sz="1200" dirty="0"/>
          </a:p>
        </p:txBody>
      </p:sp>
      <p:sp>
        <p:nvSpPr>
          <p:cNvPr id="12" name="TextBox 11"/>
          <p:cNvSpPr txBox="1"/>
          <p:nvPr/>
        </p:nvSpPr>
        <p:spPr>
          <a:xfrm>
            <a:off x="7912934" y="2867071"/>
            <a:ext cx="1007175" cy="276999"/>
          </a:xfrm>
          <a:prstGeom prst="rect">
            <a:avLst/>
          </a:prstGeom>
          <a:noFill/>
        </p:spPr>
        <p:txBody>
          <a:bodyPr wrap="square" rtlCol="0">
            <a:spAutoFit/>
          </a:bodyPr>
          <a:lstStyle/>
          <a:p>
            <a:pPr algn="ctr">
              <a:spcAft>
                <a:spcPts val="800"/>
              </a:spcAft>
            </a:pPr>
            <a:r>
              <a:rPr lang="en-US" sz="1200" dirty="0" smtClean="0"/>
              <a:t>Anode</a:t>
            </a:r>
          </a:p>
        </p:txBody>
      </p:sp>
      <p:cxnSp>
        <p:nvCxnSpPr>
          <p:cNvPr id="13" name="Straight Arrow Connector 12"/>
          <p:cNvCxnSpPr/>
          <p:nvPr/>
        </p:nvCxnSpPr>
        <p:spPr>
          <a:xfrm flipH="1" flipV="1">
            <a:off x="7245752" y="2705421"/>
            <a:ext cx="883137" cy="277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937527" y="4791180"/>
            <a:ext cx="1007175" cy="276999"/>
          </a:xfrm>
          <a:prstGeom prst="rect">
            <a:avLst/>
          </a:prstGeom>
          <a:noFill/>
        </p:spPr>
        <p:txBody>
          <a:bodyPr wrap="square" rtlCol="0">
            <a:spAutoFit/>
          </a:bodyPr>
          <a:lstStyle/>
          <a:p>
            <a:pPr algn="ctr">
              <a:spcAft>
                <a:spcPts val="800"/>
              </a:spcAft>
            </a:pPr>
            <a:r>
              <a:rPr lang="en-US" sz="1200" dirty="0" smtClean="0"/>
              <a:t>Cathode</a:t>
            </a:r>
          </a:p>
        </p:txBody>
      </p:sp>
      <p:cxnSp>
        <p:nvCxnSpPr>
          <p:cNvPr id="16" name="Straight Arrow Connector 15"/>
          <p:cNvCxnSpPr/>
          <p:nvPr/>
        </p:nvCxnSpPr>
        <p:spPr>
          <a:xfrm flipH="1">
            <a:off x="7245752" y="4929679"/>
            <a:ext cx="867512" cy="358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959234" y="5102904"/>
            <a:ext cx="1007175" cy="646331"/>
          </a:xfrm>
          <a:prstGeom prst="rect">
            <a:avLst/>
          </a:prstGeom>
          <a:noFill/>
        </p:spPr>
        <p:txBody>
          <a:bodyPr wrap="square" rtlCol="0">
            <a:spAutoFit/>
          </a:bodyPr>
          <a:lstStyle/>
          <a:p>
            <a:pPr algn="ctr">
              <a:spcAft>
                <a:spcPts val="800"/>
              </a:spcAft>
            </a:pPr>
            <a:r>
              <a:rPr lang="en-US" sz="1200" dirty="0" smtClean="0"/>
              <a:t>Grid 1 and heaters’ terminals</a:t>
            </a:r>
          </a:p>
        </p:txBody>
      </p:sp>
      <p:cxnSp>
        <p:nvCxnSpPr>
          <p:cNvPr id="18" name="Straight Arrow Connector 17"/>
          <p:cNvCxnSpPr/>
          <p:nvPr/>
        </p:nvCxnSpPr>
        <p:spPr>
          <a:xfrm flipH="1">
            <a:off x="6910060" y="5449219"/>
            <a:ext cx="1203204" cy="756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959234" y="3668446"/>
            <a:ext cx="1007175" cy="461665"/>
          </a:xfrm>
          <a:prstGeom prst="rect">
            <a:avLst/>
          </a:prstGeom>
          <a:noFill/>
        </p:spPr>
        <p:txBody>
          <a:bodyPr wrap="square" rtlCol="0">
            <a:spAutoFit/>
          </a:bodyPr>
          <a:lstStyle/>
          <a:p>
            <a:pPr algn="ctr">
              <a:spcAft>
                <a:spcPts val="800"/>
              </a:spcAft>
            </a:pPr>
            <a:r>
              <a:rPr lang="en-US" sz="1200" dirty="0" smtClean="0"/>
              <a:t>Gradient grids</a:t>
            </a:r>
          </a:p>
        </p:txBody>
      </p:sp>
      <p:cxnSp>
        <p:nvCxnSpPr>
          <p:cNvPr id="25" name="Straight Arrow Connector 24"/>
          <p:cNvCxnSpPr/>
          <p:nvPr/>
        </p:nvCxnSpPr>
        <p:spPr>
          <a:xfrm flipH="1" flipV="1">
            <a:off x="7261377" y="3391382"/>
            <a:ext cx="867512" cy="5067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7141581" y="3489517"/>
            <a:ext cx="971684" cy="4097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7172249" y="3899278"/>
            <a:ext cx="941016" cy="970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7141581" y="3898153"/>
            <a:ext cx="987308" cy="3048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901359" y="4342023"/>
            <a:ext cx="1007175" cy="276999"/>
          </a:xfrm>
          <a:prstGeom prst="rect">
            <a:avLst/>
          </a:prstGeom>
          <a:noFill/>
        </p:spPr>
        <p:txBody>
          <a:bodyPr wrap="square" rtlCol="0">
            <a:spAutoFit/>
          </a:bodyPr>
          <a:lstStyle/>
          <a:p>
            <a:pPr algn="ctr">
              <a:spcAft>
                <a:spcPts val="800"/>
              </a:spcAft>
            </a:pPr>
            <a:r>
              <a:rPr lang="en-US" sz="1200" dirty="0" smtClean="0"/>
              <a:t>Grid 2</a:t>
            </a:r>
          </a:p>
        </p:txBody>
      </p:sp>
      <p:cxnSp>
        <p:nvCxnSpPr>
          <p:cNvPr id="35" name="Straight Arrow Connector 34"/>
          <p:cNvCxnSpPr/>
          <p:nvPr/>
        </p:nvCxnSpPr>
        <p:spPr>
          <a:xfrm flipH="1">
            <a:off x="7172249" y="4479988"/>
            <a:ext cx="941015" cy="3111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35290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PFL vs PFN</a:t>
            </a:r>
            <a:endParaRPr lang="en-US" b="1" dirty="0"/>
          </a:p>
        </p:txBody>
      </p:sp>
      <p:sp>
        <p:nvSpPr>
          <p:cNvPr id="7" name="TextBox 6"/>
          <p:cNvSpPr txBox="1"/>
          <p:nvPr/>
        </p:nvSpPr>
        <p:spPr>
          <a:xfrm>
            <a:off x="805755" y="2451793"/>
            <a:ext cx="3789037" cy="3713837"/>
          </a:xfrm>
          <a:prstGeom prst="rect">
            <a:avLst/>
          </a:prstGeom>
          <a:noFill/>
        </p:spPr>
        <p:txBody>
          <a:bodyPr wrap="square" rtlCol="0">
            <a:spAutoFit/>
          </a:bodyPr>
          <a:lstStyle/>
          <a:p>
            <a:pPr indent="177800">
              <a:spcAft>
                <a:spcPts val="800"/>
              </a:spcAft>
            </a:pPr>
            <a:r>
              <a:rPr lang="en-US" sz="1400" dirty="0"/>
              <a:t>Pulse Forming Line (PFL)</a:t>
            </a:r>
          </a:p>
          <a:p>
            <a:pPr marL="285750" indent="-285750">
              <a:spcAft>
                <a:spcPts val="800"/>
              </a:spcAft>
              <a:buFont typeface="Wingdings" panose="05000000000000000000" pitchFamily="2" charset="2"/>
              <a:buChar char="Ø"/>
            </a:pPr>
            <a:r>
              <a:rPr lang="en-US" sz="1400" dirty="0" smtClean="0"/>
              <a:t>Simple design</a:t>
            </a:r>
          </a:p>
          <a:p>
            <a:pPr marL="285750" indent="-285750">
              <a:spcAft>
                <a:spcPts val="800"/>
              </a:spcAft>
              <a:buFont typeface="Wingdings" panose="05000000000000000000" pitchFamily="2" charset="2"/>
              <a:buChar char="Ø"/>
            </a:pPr>
            <a:r>
              <a:rPr lang="en-US" sz="1400" dirty="0" smtClean="0"/>
              <a:t>Short risetimes (switch or cable dispersion limited)</a:t>
            </a:r>
          </a:p>
          <a:p>
            <a:pPr marL="285750" indent="-285750">
              <a:spcAft>
                <a:spcPts val="800"/>
              </a:spcAft>
              <a:buFont typeface="Wingdings" panose="05000000000000000000" pitchFamily="2" charset="2"/>
              <a:buChar char="Ø"/>
            </a:pPr>
            <a:r>
              <a:rPr lang="en-US" sz="1400" dirty="0"/>
              <a:t>Short pulses </a:t>
            </a:r>
            <a:r>
              <a:rPr lang="en-US" sz="1400" dirty="0" smtClean="0"/>
              <a:t>(maximum pulse </a:t>
            </a:r>
            <a:r>
              <a:rPr lang="en-US" sz="1400" dirty="0"/>
              <a:t>length defined by the electrical length of the cable</a:t>
            </a:r>
            <a:r>
              <a:rPr lang="en-US" sz="1400" dirty="0" smtClean="0"/>
              <a:t>)</a:t>
            </a:r>
          </a:p>
          <a:p>
            <a:pPr marL="285750" indent="-285750">
              <a:spcAft>
                <a:spcPts val="800"/>
              </a:spcAft>
              <a:buFont typeface="Wingdings" panose="05000000000000000000" pitchFamily="2" charset="2"/>
              <a:buChar char="Ø"/>
            </a:pPr>
            <a:r>
              <a:rPr lang="en-US" sz="1400" dirty="0" smtClean="0"/>
              <a:t>Ripple-free (flat) pulses</a:t>
            </a:r>
            <a:endParaRPr lang="en-US" sz="1400" dirty="0"/>
          </a:p>
          <a:p>
            <a:pPr marL="285750" indent="-285750">
              <a:spcAft>
                <a:spcPts val="800"/>
              </a:spcAft>
              <a:buFont typeface="Wingdings" panose="05000000000000000000" pitchFamily="2" charset="2"/>
              <a:buChar char="Ø"/>
            </a:pPr>
            <a:r>
              <a:rPr lang="en-US" sz="1400" dirty="0" smtClean="0"/>
              <a:t>Cable attenuation </a:t>
            </a:r>
            <a:r>
              <a:rPr lang="en-US" sz="1400" dirty="0"/>
              <a:t>becomes problematic </a:t>
            </a:r>
            <a:r>
              <a:rPr lang="en-US" sz="1400" dirty="0" smtClean="0"/>
              <a:t>(pulses &gt; </a:t>
            </a:r>
            <a:r>
              <a:rPr lang="en-US" sz="1400" dirty="0"/>
              <a:t>3 </a:t>
            </a:r>
            <a:r>
              <a:rPr lang="el-GR" sz="1400" dirty="0"/>
              <a:t>μ</a:t>
            </a:r>
            <a:r>
              <a:rPr lang="en-US" sz="1400" dirty="0" smtClean="0"/>
              <a:t>s and droop &lt; 1%) </a:t>
            </a:r>
          </a:p>
          <a:p>
            <a:pPr marL="285750" indent="-285750">
              <a:spcAft>
                <a:spcPts val="800"/>
              </a:spcAft>
              <a:buFont typeface="Wingdings" panose="05000000000000000000" pitchFamily="2" charset="2"/>
              <a:buChar char="Ø"/>
            </a:pPr>
            <a:r>
              <a:rPr lang="en-US" sz="1400" dirty="0" smtClean="0"/>
              <a:t>Bulky</a:t>
            </a:r>
            <a:r>
              <a:rPr lang="en-US" sz="1400" dirty="0"/>
              <a:t>: </a:t>
            </a:r>
            <a:r>
              <a:rPr lang="en-US" sz="1400" dirty="0" smtClean="0"/>
              <a:t>1 </a:t>
            </a:r>
            <a:r>
              <a:rPr lang="el-GR" sz="1400" dirty="0"/>
              <a:t>μ</a:t>
            </a:r>
            <a:r>
              <a:rPr lang="en-US" sz="1400" dirty="0"/>
              <a:t>s pulse ~ </a:t>
            </a:r>
            <a:r>
              <a:rPr lang="en-US" sz="1400" dirty="0" smtClean="0"/>
              <a:t>100 </a:t>
            </a:r>
            <a:r>
              <a:rPr lang="en-US" sz="1400" dirty="0"/>
              <a:t>m of </a:t>
            </a:r>
            <a:r>
              <a:rPr lang="en-US" sz="1400" dirty="0" smtClean="0"/>
              <a:t>cable</a:t>
            </a:r>
          </a:p>
          <a:p>
            <a:pPr marL="285750" indent="-285750">
              <a:spcAft>
                <a:spcPts val="800"/>
              </a:spcAft>
              <a:buFont typeface="Wingdings" panose="05000000000000000000" pitchFamily="2" charset="2"/>
              <a:buChar char="Ø"/>
            </a:pPr>
            <a:r>
              <a:rPr lang="en-US" sz="1400" dirty="0" smtClean="0"/>
              <a:t>Require high voltage and low-loss </a:t>
            </a:r>
            <a:r>
              <a:rPr lang="en-US" sz="1400" dirty="0"/>
              <a:t>coaxial </a:t>
            </a:r>
            <a:r>
              <a:rPr lang="en-US" sz="1400" dirty="0" smtClean="0"/>
              <a:t>cable (often custom made</a:t>
            </a:r>
            <a:r>
              <a:rPr lang="en-US" sz="1400" dirty="0"/>
              <a:t>) </a:t>
            </a:r>
            <a:r>
              <a:rPr lang="en-US" sz="1400" baseline="30000" dirty="0" smtClean="0"/>
              <a:t>[8]</a:t>
            </a:r>
            <a:endParaRPr lang="en-US" sz="1400" baseline="30000" dirty="0"/>
          </a:p>
          <a:p>
            <a:pPr marL="285750" indent="-285750">
              <a:spcAft>
                <a:spcPts val="800"/>
              </a:spcAft>
              <a:buFont typeface="Wingdings" panose="05000000000000000000" pitchFamily="2" charset="2"/>
              <a:buChar char="Ø"/>
            </a:pPr>
            <a:endParaRPr lang="en-US" sz="1400" dirty="0"/>
          </a:p>
        </p:txBody>
      </p:sp>
      <p:sp>
        <p:nvSpPr>
          <p:cNvPr id="8" name="TextBox 7"/>
          <p:cNvSpPr txBox="1"/>
          <p:nvPr/>
        </p:nvSpPr>
        <p:spPr>
          <a:xfrm>
            <a:off x="4742684" y="2451793"/>
            <a:ext cx="3704084" cy="3498394"/>
          </a:xfrm>
          <a:prstGeom prst="rect">
            <a:avLst/>
          </a:prstGeom>
          <a:noFill/>
        </p:spPr>
        <p:txBody>
          <a:bodyPr wrap="square" rtlCol="0">
            <a:spAutoFit/>
          </a:bodyPr>
          <a:lstStyle/>
          <a:p>
            <a:pPr indent="180975">
              <a:spcAft>
                <a:spcPts val="800"/>
              </a:spcAft>
            </a:pPr>
            <a:r>
              <a:rPr lang="en-US" sz="1400" dirty="0" smtClean="0"/>
              <a:t>Pulse </a:t>
            </a:r>
            <a:r>
              <a:rPr lang="en-US" sz="1400" dirty="0"/>
              <a:t>Forming Network (PFN)</a:t>
            </a:r>
          </a:p>
          <a:p>
            <a:pPr marL="285750" indent="-285750">
              <a:spcAft>
                <a:spcPts val="800"/>
              </a:spcAft>
              <a:buFont typeface="Wingdings" panose="05000000000000000000" pitchFamily="2" charset="2"/>
              <a:buChar char="Ø"/>
            </a:pPr>
            <a:r>
              <a:rPr lang="en-US" sz="1400" dirty="0"/>
              <a:t>Compact </a:t>
            </a:r>
            <a:r>
              <a:rPr lang="en-US" sz="1400" dirty="0" smtClean="0"/>
              <a:t>design</a:t>
            </a:r>
          </a:p>
          <a:p>
            <a:pPr marL="285750" indent="-285750">
              <a:spcAft>
                <a:spcPts val="800"/>
              </a:spcAft>
              <a:buFont typeface="Wingdings" panose="05000000000000000000" pitchFamily="2" charset="2"/>
              <a:buChar char="Ø"/>
            </a:pPr>
            <a:r>
              <a:rPr lang="en-US" sz="1400" dirty="0"/>
              <a:t>L</a:t>
            </a:r>
            <a:r>
              <a:rPr lang="en-US" sz="1400" dirty="0" smtClean="0"/>
              <a:t>ow </a:t>
            </a:r>
            <a:r>
              <a:rPr lang="en-US" sz="1400" dirty="0"/>
              <a:t>droop (</a:t>
            </a:r>
            <a:r>
              <a:rPr lang="en-US" sz="1400" dirty="0" smtClean="0"/>
              <a:t>long </a:t>
            </a:r>
            <a:r>
              <a:rPr lang="en-US" sz="1400" dirty="0"/>
              <a:t>pulses &gt; 3 </a:t>
            </a:r>
            <a:r>
              <a:rPr lang="en-US" sz="1400" dirty="0" smtClean="0"/>
              <a:t>μs)</a:t>
            </a:r>
            <a:endParaRPr lang="en-US" sz="1400" dirty="0"/>
          </a:p>
          <a:p>
            <a:pPr marL="285750" indent="-285750">
              <a:spcAft>
                <a:spcPts val="800"/>
              </a:spcAft>
              <a:buFont typeface="Wingdings" panose="05000000000000000000" pitchFamily="2" charset="2"/>
              <a:buChar char="Ø"/>
            </a:pPr>
            <a:r>
              <a:rPr lang="en-US" sz="1400" dirty="0" smtClean="0"/>
              <a:t>Complex construction </a:t>
            </a:r>
          </a:p>
          <a:p>
            <a:pPr marL="285750" indent="-285750">
              <a:spcAft>
                <a:spcPts val="800"/>
              </a:spcAft>
              <a:buFont typeface="Wingdings" panose="05000000000000000000" pitchFamily="2" charset="2"/>
              <a:buChar char="Ø"/>
            </a:pPr>
            <a:r>
              <a:rPr lang="en-US" sz="1400" dirty="0" smtClean="0"/>
              <a:t>More sells, better transmission line representation</a:t>
            </a:r>
          </a:p>
          <a:p>
            <a:pPr marL="285750" indent="-285750">
              <a:spcAft>
                <a:spcPts val="800"/>
              </a:spcAft>
              <a:buFont typeface="Wingdings" panose="05000000000000000000" pitchFamily="2" charset="2"/>
              <a:buChar char="Ø"/>
            </a:pPr>
            <a:r>
              <a:rPr lang="en-US" sz="1400" dirty="0" smtClean="0"/>
              <a:t>Risetime limited (Bragg cut-off frequency)</a:t>
            </a:r>
          </a:p>
          <a:p>
            <a:pPr marL="285750" indent="-285750">
              <a:spcAft>
                <a:spcPts val="800"/>
              </a:spcAft>
              <a:buFont typeface="Wingdings" panose="05000000000000000000" pitchFamily="2" charset="2"/>
              <a:buChar char="Ø"/>
            </a:pPr>
            <a:r>
              <a:rPr lang="en-US" sz="1400" dirty="0" smtClean="0"/>
              <a:t>Pulses are prone to ripples (degraded flat-top)  - may require adjustments of each individual cell : difficult and </a:t>
            </a:r>
            <a:r>
              <a:rPr lang="en-US" sz="1400" dirty="0"/>
              <a:t>time </a:t>
            </a:r>
            <a:r>
              <a:rPr lang="en-US" sz="1400" dirty="0" smtClean="0"/>
              <a:t>consuming</a:t>
            </a:r>
          </a:p>
          <a:p>
            <a:pPr marL="285750" indent="-285750">
              <a:spcAft>
                <a:spcPts val="800"/>
              </a:spcAft>
              <a:buFont typeface="Wingdings" panose="05000000000000000000" pitchFamily="2" charset="2"/>
              <a:buChar char="Ø"/>
            </a:pPr>
            <a:r>
              <a:rPr lang="en-US" sz="1400" dirty="0" smtClean="0"/>
              <a:t>Require high voltage capacitors</a:t>
            </a:r>
          </a:p>
          <a:p>
            <a:pPr marL="285750" indent="-285750">
              <a:spcAft>
                <a:spcPts val="800"/>
              </a:spcAft>
              <a:buFont typeface="Wingdings" panose="05000000000000000000" pitchFamily="2" charset="2"/>
              <a:buChar char="Ø"/>
            </a:pPr>
            <a:endParaRPr lang="en-US" sz="1400" dirty="0" smtClean="0"/>
          </a:p>
        </p:txBody>
      </p:sp>
      <p:pic>
        <p:nvPicPr>
          <p:cNvPr id="9" name="Picture 4" descr="I:\Paraliev\_Projects\SLS\PulsedMagnets\PFL_Term.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954" t="21601" b="48581"/>
          <a:stretch/>
        </p:blipFill>
        <p:spPr bwMode="auto">
          <a:xfrm>
            <a:off x="1080586" y="1475715"/>
            <a:ext cx="2654975" cy="780783"/>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4" name="Picture 2" descr="I:\Paraliev\_Publications\_Lectures\2018 Martin Paraliev CERN Accelerator school\PFN.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9663" b="43891"/>
          <a:stretch/>
        </p:blipFill>
        <p:spPr bwMode="auto">
          <a:xfrm>
            <a:off x="4998918" y="1475715"/>
            <a:ext cx="2654975" cy="780783"/>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029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Kickers recap</a:t>
            </a:r>
            <a:endParaRPr lang="en-US" b="1" dirty="0"/>
          </a:p>
        </p:txBody>
      </p:sp>
      <p:sp>
        <p:nvSpPr>
          <p:cNvPr id="7" name="TextBox 6"/>
          <p:cNvSpPr txBox="1"/>
          <p:nvPr/>
        </p:nvSpPr>
        <p:spPr>
          <a:xfrm>
            <a:off x="958328" y="1217790"/>
            <a:ext cx="7360047" cy="5211683"/>
          </a:xfrm>
          <a:prstGeom prst="rect">
            <a:avLst/>
          </a:prstGeom>
          <a:noFill/>
        </p:spPr>
        <p:txBody>
          <a:bodyPr wrap="square" rtlCol="0">
            <a:spAutoFit/>
          </a:bodyPr>
          <a:lstStyle/>
          <a:p>
            <a:pPr marL="285750" indent="-285750" algn="just">
              <a:spcAft>
                <a:spcPts val="800"/>
              </a:spcAft>
              <a:buFont typeface="Wingdings" panose="05000000000000000000" pitchFamily="2" charset="2"/>
              <a:buChar char="Ø"/>
            </a:pPr>
            <a:r>
              <a:rPr lang="en-US" sz="1400" b="1" dirty="0" smtClean="0"/>
              <a:t>Fast acting </a:t>
            </a:r>
            <a:r>
              <a:rPr lang="en-US" sz="1400" dirty="0" smtClean="0"/>
              <a:t>beam deflecting element (electric, magnetic or combined)</a:t>
            </a:r>
          </a:p>
          <a:p>
            <a:pPr marL="285750" indent="-285750" algn="just">
              <a:spcAft>
                <a:spcPts val="800"/>
              </a:spcAft>
              <a:buFont typeface="Wingdings" panose="05000000000000000000" pitchFamily="2" charset="2"/>
              <a:buChar char="Ø"/>
            </a:pPr>
            <a:r>
              <a:rPr lang="en-US" sz="1400" dirty="0" smtClean="0"/>
              <a:t>Usually providing relatively </a:t>
            </a:r>
            <a:r>
              <a:rPr lang="en-US" sz="1400" b="1" dirty="0" smtClean="0"/>
              <a:t>small deflection</a:t>
            </a:r>
          </a:p>
          <a:p>
            <a:pPr marL="285750" indent="-285750" algn="just">
              <a:spcAft>
                <a:spcPts val="800"/>
              </a:spcAft>
              <a:buFont typeface="Wingdings" panose="05000000000000000000" pitchFamily="2" charset="2"/>
              <a:buChar char="Ø"/>
            </a:pPr>
            <a:r>
              <a:rPr lang="en-US" sz="1400" dirty="0" smtClean="0"/>
              <a:t>Essential part of beam </a:t>
            </a:r>
            <a:r>
              <a:rPr lang="en-US" sz="1400" b="1" dirty="0" smtClean="0"/>
              <a:t>injection</a:t>
            </a:r>
            <a:r>
              <a:rPr lang="en-US" sz="1400" dirty="0" smtClean="0"/>
              <a:t> and </a:t>
            </a:r>
            <a:r>
              <a:rPr lang="en-US" sz="1400" b="1" dirty="0" smtClean="0"/>
              <a:t>extraction</a:t>
            </a:r>
            <a:r>
              <a:rPr lang="en-US" sz="1400" dirty="0" smtClean="0"/>
              <a:t> systems, beam </a:t>
            </a:r>
            <a:r>
              <a:rPr lang="en-US" sz="1400" b="1" dirty="0" smtClean="0"/>
              <a:t>dump</a:t>
            </a:r>
            <a:r>
              <a:rPr lang="en-US" sz="1400" dirty="0" smtClean="0"/>
              <a:t> and </a:t>
            </a:r>
            <a:r>
              <a:rPr lang="en-US" sz="1400" b="1" dirty="0"/>
              <a:t>dilution</a:t>
            </a:r>
            <a:r>
              <a:rPr lang="en-US" sz="1400" dirty="0" smtClean="0"/>
              <a:t> systems, </a:t>
            </a:r>
            <a:r>
              <a:rPr lang="en-US" sz="1400" b="1" dirty="0" smtClean="0"/>
              <a:t>feedback</a:t>
            </a:r>
            <a:r>
              <a:rPr lang="en-US" sz="1400" dirty="0" smtClean="0"/>
              <a:t> systems</a:t>
            </a:r>
          </a:p>
          <a:p>
            <a:pPr marL="285750" indent="-285750" algn="just">
              <a:spcAft>
                <a:spcPts val="800"/>
              </a:spcAft>
              <a:buFont typeface="Wingdings" panose="05000000000000000000" pitchFamily="2" charset="2"/>
              <a:buChar char="Ø"/>
            </a:pPr>
            <a:r>
              <a:rPr lang="en-US" sz="1400" b="1" dirty="0" smtClean="0"/>
              <a:t>Complex mechanical </a:t>
            </a:r>
            <a:r>
              <a:rPr lang="en-US" sz="1400" dirty="0" smtClean="0"/>
              <a:t>and</a:t>
            </a:r>
            <a:r>
              <a:rPr lang="en-US" sz="1400" b="1" dirty="0" smtClean="0"/>
              <a:t> electrical design</a:t>
            </a:r>
            <a:r>
              <a:rPr lang="en-US" sz="1400" dirty="0" smtClean="0"/>
              <a:t>, often a limiting factor for overall system performance</a:t>
            </a:r>
          </a:p>
          <a:p>
            <a:pPr marL="285750" indent="-285750" algn="just">
              <a:spcAft>
                <a:spcPts val="800"/>
              </a:spcAft>
              <a:buFont typeface="Wingdings" panose="05000000000000000000" pitchFamily="2" charset="2"/>
              <a:buChar char="Ø"/>
            </a:pPr>
            <a:r>
              <a:rPr lang="en-US" sz="1400" b="1" dirty="0" smtClean="0"/>
              <a:t>Parasitic coupling </a:t>
            </a:r>
            <a:r>
              <a:rPr lang="en-US" sz="1400" dirty="0" smtClean="0"/>
              <a:t>to the beam – unwanted energy exchange with the beam – goes in both directions: degrades beam quality / stability and could damage / disable the kicker element or its systems</a:t>
            </a:r>
          </a:p>
          <a:p>
            <a:pPr marL="285750" indent="-285750" algn="just">
              <a:spcAft>
                <a:spcPts val="800"/>
              </a:spcAft>
              <a:buFont typeface="Wingdings" panose="05000000000000000000" pitchFamily="2" charset="2"/>
              <a:buChar char="Ø"/>
            </a:pPr>
            <a:r>
              <a:rPr lang="en-US" sz="1400" b="1" dirty="0" smtClean="0"/>
              <a:t>Electric</a:t>
            </a:r>
            <a:r>
              <a:rPr lang="en-US" sz="1400" dirty="0" smtClean="0"/>
              <a:t> – fast but not efficient for highly relativistic beams</a:t>
            </a:r>
          </a:p>
          <a:p>
            <a:pPr marL="285750" indent="-285750" algn="just">
              <a:spcAft>
                <a:spcPts val="800"/>
              </a:spcAft>
              <a:buFont typeface="Wingdings" panose="05000000000000000000" pitchFamily="2" charset="2"/>
              <a:buChar char="Ø"/>
            </a:pPr>
            <a:r>
              <a:rPr lang="en-US" sz="1400" b="1" dirty="0" smtClean="0"/>
              <a:t>Magnetic</a:t>
            </a:r>
            <a:r>
              <a:rPr lang="en-US" sz="1400" dirty="0" smtClean="0"/>
              <a:t> – efficient but slow due to its lumped inductance</a:t>
            </a:r>
          </a:p>
          <a:p>
            <a:pPr marL="285750" indent="-285750" algn="just">
              <a:spcAft>
                <a:spcPts val="800"/>
              </a:spcAft>
              <a:buFont typeface="Wingdings" panose="05000000000000000000" pitchFamily="2" charset="2"/>
              <a:buChar char="Ø"/>
            </a:pPr>
            <a:r>
              <a:rPr lang="en-US" sz="1400" b="1" dirty="0" smtClean="0"/>
              <a:t>Transmission line </a:t>
            </a:r>
            <a:r>
              <a:rPr lang="en-US" sz="1400" dirty="0" smtClean="0"/>
              <a:t>(travelling </a:t>
            </a:r>
            <a:r>
              <a:rPr lang="en-US" sz="1400" dirty="0"/>
              <a:t>wave </a:t>
            </a:r>
            <a:r>
              <a:rPr lang="en-US" sz="1400" dirty="0" smtClean="0"/>
              <a:t>) kicker – fast, combines electric and magnetic deflection, limited by electrical impedance and electrical vacuum breakdown</a:t>
            </a:r>
          </a:p>
          <a:p>
            <a:pPr marL="285750" indent="-285750" algn="just">
              <a:spcAft>
                <a:spcPts val="800"/>
              </a:spcAft>
              <a:buFont typeface="Wingdings" panose="05000000000000000000" pitchFamily="2" charset="2"/>
              <a:buChar char="Ø"/>
            </a:pPr>
            <a:r>
              <a:rPr lang="en-US" sz="1400" dirty="0" smtClean="0"/>
              <a:t>Often crucial </a:t>
            </a:r>
            <a:r>
              <a:rPr lang="en-US" sz="1400" b="1" dirty="0" smtClean="0"/>
              <a:t>field time profile </a:t>
            </a:r>
            <a:r>
              <a:rPr lang="en-US" sz="1400" dirty="0" smtClean="0"/>
              <a:t>– fast rise- and fall- times, precise pulse duration, stringent tail-effect requirements etc.  </a:t>
            </a:r>
          </a:p>
          <a:p>
            <a:pPr marL="285750" indent="-285750" algn="just">
              <a:spcAft>
                <a:spcPts val="800"/>
              </a:spcAft>
              <a:buFont typeface="Wingdings" panose="05000000000000000000" pitchFamily="2" charset="2"/>
              <a:buChar char="Ø"/>
            </a:pPr>
            <a:r>
              <a:rPr lang="en-US" sz="1400" b="1" dirty="0" smtClean="0"/>
              <a:t>Demanding power supply systems </a:t>
            </a:r>
            <a:r>
              <a:rPr lang="en-US" sz="1400" dirty="0" smtClean="0"/>
              <a:t>– high speed, high voltage and current switches, complex intermediate energy storage elements (PFL/PFN, HV capacitors)</a:t>
            </a:r>
          </a:p>
          <a:p>
            <a:pPr marL="285750" indent="-285750" algn="just">
              <a:spcAft>
                <a:spcPts val="800"/>
              </a:spcAft>
              <a:buFont typeface="Wingdings" panose="05000000000000000000" pitchFamily="2" charset="2"/>
              <a:buChar char="Ø"/>
            </a:pPr>
            <a:r>
              <a:rPr lang="en-US" sz="1400" b="1" dirty="0" smtClean="0"/>
              <a:t>Stringent reliability requirements </a:t>
            </a:r>
            <a:r>
              <a:rPr lang="en-US" sz="1400" dirty="0" smtClean="0"/>
              <a:t>– especially when part of safety and machine protection systems (emergency beam dump, beam dilution etc.)     </a:t>
            </a:r>
          </a:p>
        </p:txBody>
      </p:sp>
    </p:spTree>
    <p:extLst>
      <p:ext uri="{BB962C8B-B14F-4D97-AF65-F5344CB8AC3E}">
        <p14:creationId xmlns:p14="http://schemas.microsoft.com/office/powerpoint/2010/main" val="15922349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duotone>
              <a:schemeClr val="accent3">
                <a:shade val="45000"/>
                <a:satMod val="135000"/>
              </a:schemeClr>
              <a:prstClr val="white"/>
            </a:duotone>
            <a:extLst>
              <a:ext uri="{BEBA8EAE-BF5A-486C-A8C5-ECC9F3942E4B}">
                <a14:imgProps xmlns:a14="http://schemas.microsoft.com/office/drawing/2010/main">
                  <a14:imgLayer r:embed="rId3">
                    <a14:imgEffect>
                      <a14:artisticPencilSketch trans="21000" pressure="17"/>
                    </a14:imgEffect>
                    <a14:imgEffect>
                      <a14:saturation sat="0"/>
                    </a14:imgEffect>
                    <a14:imgEffect>
                      <a14:brightnessContrast bright="10000" contrast="-4000"/>
                    </a14:imgEffect>
                  </a14:imgLayer>
                </a14:imgProps>
              </a:ext>
              <a:ext uri="{28A0092B-C50C-407E-A947-70E740481C1C}">
                <a14:useLocalDpi xmlns:a14="http://schemas.microsoft.com/office/drawing/2010/main" val="0"/>
              </a:ext>
            </a:extLst>
          </a:blip>
          <a:stretch>
            <a:fillRect/>
          </a:stretch>
        </p:blipFill>
        <p:spPr bwMode="auto">
          <a:xfrm>
            <a:off x="377650" y="742890"/>
            <a:ext cx="8434285" cy="5723265"/>
          </a:xfrm>
          <a:prstGeom prst="rect">
            <a:avLst/>
          </a:prstGeom>
          <a:ln>
            <a:noFill/>
          </a:ln>
          <a:effectLst>
            <a:softEdge rad="2921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90600" y="2000071"/>
            <a:ext cx="6934200" cy="1323439"/>
          </a:xfrm>
          <a:prstGeom prst="rect">
            <a:avLst/>
          </a:prstGeom>
          <a:noFill/>
          <a:effectLst>
            <a:glow rad="228600">
              <a:schemeClr val="accent3">
                <a:alpha val="40000"/>
              </a:schemeClr>
            </a:glow>
            <a:outerShdw blurRad="317500" dist="1143000" sx="143000" sy="143000" algn="ctr" rotWithShape="0">
              <a:schemeClr val="bg1">
                <a:alpha val="68000"/>
              </a:schemeClr>
            </a:outerShdw>
          </a:effectLst>
        </p:spPr>
        <p:txBody>
          <a:bodyPr wrap="square" rtlCol="0">
            <a:spAutoFit/>
          </a:bodyPr>
          <a:lstStyle/>
          <a:p>
            <a:pPr algn="ctr"/>
            <a:r>
              <a:rPr lang="en-US" sz="8000" b="1" dirty="0" smtClean="0">
                <a:solidFill>
                  <a:schemeClr val="tx2">
                    <a:lumMod val="75000"/>
                  </a:schemeClr>
                </a:solidFill>
                <a:effectLst>
                  <a:glow rad="825500">
                    <a:schemeClr val="bg1">
                      <a:alpha val="51000"/>
                    </a:schemeClr>
                  </a:glow>
                </a:effectLst>
              </a:rPr>
              <a:t>Septa</a:t>
            </a:r>
            <a:endParaRPr lang="en-US" sz="8000" b="1" dirty="0">
              <a:solidFill>
                <a:schemeClr val="tx2">
                  <a:lumMod val="75000"/>
                </a:schemeClr>
              </a:solidFill>
              <a:effectLst>
                <a:glow rad="825500">
                  <a:schemeClr val="bg1">
                    <a:alpha val="51000"/>
                  </a:schemeClr>
                </a:glow>
              </a:effectLst>
            </a:endParaRPr>
          </a:p>
        </p:txBody>
      </p:sp>
    </p:spTree>
    <p:extLst>
      <p:ext uri="{BB962C8B-B14F-4D97-AF65-F5344CB8AC3E}">
        <p14:creationId xmlns:p14="http://schemas.microsoft.com/office/powerpoint/2010/main" val="2578034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27884" y="3586253"/>
            <a:ext cx="2145600" cy="850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5516" y="2902314"/>
            <a:ext cx="2144332" cy="85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8" name="TextBox 187"/>
          <p:cNvSpPr txBox="1"/>
          <p:nvPr/>
        </p:nvSpPr>
        <p:spPr>
          <a:xfrm>
            <a:off x="749542" y="2725179"/>
            <a:ext cx="1076279" cy="307777"/>
          </a:xfrm>
          <a:prstGeom prst="rect">
            <a:avLst/>
          </a:prstGeom>
          <a:noFill/>
        </p:spPr>
        <p:txBody>
          <a:bodyPr wrap="square" rtlCol="0">
            <a:spAutoFit/>
          </a:bodyPr>
          <a:lstStyle/>
          <a:p>
            <a:pPr algn="ctr">
              <a:spcAft>
                <a:spcPts val="800"/>
              </a:spcAft>
            </a:pPr>
            <a:r>
              <a:rPr lang="en-US" sz="1400" dirty="0" smtClean="0"/>
              <a:t>New bunch</a:t>
            </a:r>
          </a:p>
        </p:txBody>
      </p:sp>
      <p:pic>
        <p:nvPicPr>
          <p:cNvPr id="16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1189" y="5505915"/>
            <a:ext cx="2152559" cy="845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 name="TextBox 193"/>
          <p:cNvSpPr txBox="1"/>
          <p:nvPr/>
        </p:nvSpPr>
        <p:spPr>
          <a:xfrm>
            <a:off x="29971" y="6165304"/>
            <a:ext cx="2669821" cy="307777"/>
          </a:xfrm>
          <a:prstGeom prst="rect">
            <a:avLst/>
          </a:prstGeom>
          <a:noFill/>
        </p:spPr>
        <p:txBody>
          <a:bodyPr wrap="square" rtlCol="0">
            <a:spAutoFit/>
          </a:bodyPr>
          <a:lstStyle/>
          <a:p>
            <a:pPr algn="ctr">
              <a:spcAft>
                <a:spcPts val="800"/>
              </a:spcAft>
            </a:pPr>
            <a:r>
              <a:rPr lang="en-US" sz="1400" dirty="0" smtClean="0"/>
              <a:t>Circulating beam before swap-out</a:t>
            </a:r>
          </a:p>
        </p:txBody>
      </p:sp>
      <p:sp>
        <p:nvSpPr>
          <p:cNvPr id="52" name="TextBox 51"/>
          <p:cNvSpPr txBox="1"/>
          <p:nvPr/>
        </p:nvSpPr>
        <p:spPr>
          <a:xfrm>
            <a:off x="1548829" y="5471646"/>
            <a:ext cx="1474999" cy="276999"/>
          </a:xfrm>
          <a:prstGeom prst="rect">
            <a:avLst/>
          </a:prstGeom>
          <a:noFill/>
        </p:spPr>
        <p:txBody>
          <a:bodyPr wrap="square" rtlCol="0">
            <a:spAutoFit/>
          </a:bodyPr>
          <a:lstStyle/>
          <a:p>
            <a:pPr>
              <a:spcAft>
                <a:spcPts val="800"/>
              </a:spcAft>
            </a:pPr>
            <a:r>
              <a:rPr lang="en-US" sz="1200" dirty="0" smtClean="0"/>
              <a:t>Deteriorated bunch</a:t>
            </a:r>
          </a:p>
        </p:txBody>
      </p:sp>
      <p:cxnSp>
        <p:nvCxnSpPr>
          <p:cNvPr id="6" name="Straight Arrow Connector 5"/>
          <p:cNvCxnSpPr>
            <a:stCxn id="52" idx="1"/>
          </p:cNvCxnSpPr>
          <p:nvPr/>
        </p:nvCxnSpPr>
        <p:spPr>
          <a:xfrm flipH="1">
            <a:off x="1287681" y="5610146"/>
            <a:ext cx="261148" cy="237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64"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24228" y="5497687"/>
            <a:ext cx="2152559" cy="853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5" name="TextBox 194"/>
          <p:cNvSpPr txBox="1"/>
          <p:nvPr/>
        </p:nvSpPr>
        <p:spPr>
          <a:xfrm>
            <a:off x="6402679" y="6165304"/>
            <a:ext cx="2669821" cy="307777"/>
          </a:xfrm>
          <a:prstGeom prst="rect">
            <a:avLst/>
          </a:prstGeom>
          <a:noFill/>
        </p:spPr>
        <p:txBody>
          <a:bodyPr wrap="square" rtlCol="0">
            <a:spAutoFit/>
          </a:bodyPr>
          <a:lstStyle/>
          <a:p>
            <a:pPr algn="ctr">
              <a:spcAft>
                <a:spcPts val="800"/>
              </a:spcAft>
            </a:pPr>
            <a:r>
              <a:rPr lang="en-US" sz="1400" dirty="0" smtClean="0"/>
              <a:t>Circulating beam after swap-out</a:t>
            </a:r>
          </a:p>
        </p:txBody>
      </p:sp>
      <p:pic>
        <p:nvPicPr>
          <p:cNvPr id="167"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12145" y="2896277"/>
            <a:ext cx="2144331" cy="845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9" name="TextBox 188"/>
          <p:cNvSpPr txBox="1"/>
          <p:nvPr/>
        </p:nvSpPr>
        <p:spPr>
          <a:xfrm>
            <a:off x="7218851" y="2725179"/>
            <a:ext cx="1385597" cy="307777"/>
          </a:xfrm>
          <a:prstGeom prst="rect">
            <a:avLst/>
          </a:prstGeom>
          <a:noFill/>
        </p:spPr>
        <p:txBody>
          <a:bodyPr wrap="square" rtlCol="0">
            <a:spAutoFit/>
          </a:bodyPr>
          <a:lstStyle/>
          <a:p>
            <a:pPr algn="ctr">
              <a:spcAft>
                <a:spcPts val="800"/>
              </a:spcAft>
            </a:pPr>
            <a:r>
              <a:rPr lang="en-US" sz="1400" dirty="0" smtClean="0"/>
              <a:t>Replaced bunch</a:t>
            </a:r>
          </a:p>
        </p:txBody>
      </p:sp>
      <p:sp>
        <p:nvSpPr>
          <p:cNvPr id="83" name="Rectangle 82"/>
          <p:cNvSpPr/>
          <p:nvPr/>
        </p:nvSpPr>
        <p:spPr>
          <a:xfrm>
            <a:off x="575556" y="4401107"/>
            <a:ext cx="455538" cy="820083"/>
          </a:xfrm>
          <a:prstGeom prst="rect">
            <a:avLst/>
          </a:prstGeom>
          <a:pattFill prst="ltUpDiag">
            <a:fgClr>
              <a:schemeClr val="accent1"/>
            </a:fgClr>
            <a:bgClr>
              <a:schemeClr val="bg1"/>
            </a:bgClr>
          </a:patt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p:cNvSpPr txBox="1"/>
          <p:nvPr/>
        </p:nvSpPr>
        <p:spPr>
          <a:xfrm rot="16200000">
            <a:off x="374695" y="4654232"/>
            <a:ext cx="886033" cy="307777"/>
          </a:xfrm>
          <a:prstGeom prst="rect">
            <a:avLst/>
          </a:prstGeom>
          <a:noFill/>
        </p:spPr>
        <p:txBody>
          <a:bodyPr wrap="square" rtlCol="0">
            <a:spAutoFit/>
          </a:bodyPr>
          <a:lstStyle/>
          <a:p>
            <a:pPr algn="ctr"/>
            <a:r>
              <a:rPr lang="en-US" sz="1400" dirty="0" smtClean="0"/>
              <a:t>Obstacle</a:t>
            </a:r>
          </a:p>
        </p:txBody>
      </p:sp>
      <p:cxnSp>
        <p:nvCxnSpPr>
          <p:cNvPr id="86" name="Straight Connector 85"/>
          <p:cNvCxnSpPr/>
          <p:nvPr/>
        </p:nvCxnSpPr>
        <p:spPr>
          <a:xfrm>
            <a:off x="575556" y="5221193"/>
            <a:ext cx="455538" cy="0"/>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p:cNvCxnSpPr/>
          <p:nvPr/>
        </p:nvCxnSpPr>
        <p:spPr>
          <a:xfrm flipV="1">
            <a:off x="1032552" y="4401106"/>
            <a:ext cx="0" cy="820083"/>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p:cNvCxnSpPr/>
          <p:nvPr/>
        </p:nvCxnSpPr>
        <p:spPr>
          <a:xfrm flipH="1">
            <a:off x="575556" y="4401110"/>
            <a:ext cx="456996" cy="0"/>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92" name="Rectangle 91"/>
          <p:cNvSpPr/>
          <p:nvPr/>
        </p:nvSpPr>
        <p:spPr>
          <a:xfrm>
            <a:off x="94043" y="656692"/>
            <a:ext cx="3181813" cy="5816389"/>
          </a:xfrm>
          <a:prstGeom prst="rect">
            <a:avLst/>
          </a:prstGeom>
          <a:gradFill>
            <a:gsLst>
              <a:gs pos="0">
                <a:schemeClr val="accent1">
                  <a:lumMod val="1000"/>
                  <a:lumOff val="99000"/>
                  <a:alpha val="75000"/>
                </a:schemeClr>
              </a:gs>
              <a:gs pos="57000">
                <a:schemeClr val="accent1">
                  <a:lumMod val="12000"/>
                  <a:lumOff val="88000"/>
                  <a:alpha val="75000"/>
                </a:schemeClr>
              </a:gs>
              <a:gs pos="44000">
                <a:schemeClr val="accent1">
                  <a:lumMod val="12000"/>
                  <a:lumOff val="88000"/>
                  <a:alpha val="75000"/>
                </a:schemeClr>
              </a:gs>
              <a:gs pos="100000">
                <a:schemeClr val="bg1">
                  <a:alpha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8136396" y="4401108"/>
            <a:ext cx="455538" cy="820083"/>
          </a:xfrm>
          <a:prstGeom prst="rect">
            <a:avLst/>
          </a:prstGeom>
          <a:pattFill prst="ltUpDiag">
            <a:fgClr>
              <a:schemeClr val="accent1"/>
            </a:fgClr>
            <a:bgClr>
              <a:schemeClr val="bg1"/>
            </a:bgClr>
          </a:patt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8136396" y="5221192"/>
            <a:ext cx="455538" cy="0"/>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6" name="Straight Connector 65"/>
          <p:cNvCxnSpPr/>
          <p:nvPr/>
        </p:nvCxnSpPr>
        <p:spPr>
          <a:xfrm flipV="1">
            <a:off x="8136396" y="4401109"/>
            <a:ext cx="0" cy="820083"/>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p:cNvCxnSpPr/>
          <p:nvPr/>
        </p:nvCxnSpPr>
        <p:spPr>
          <a:xfrm flipH="1" flipV="1">
            <a:off x="8136396" y="4401108"/>
            <a:ext cx="455538" cy="1"/>
          </a:xfrm>
          <a:prstGeom prst="line">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82" name="TextBox 81"/>
          <p:cNvSpPr txBox="1"/>
          <p:nvPr/>
        </p:nvSpPr>
        <p:spPr>
          <a:xfrm rot="16200000">
            <a:off x="7863527" y="4690236"/>
            <a:ext cx="886033" cy="307777"/>
          </a:xfrm>
          <a:prstGeom prst="rect">
            <a:avLst/>
          </a:prstGeom>
          <a:noFill/>
        </p:spPr>
        <p:txBody>
          <a:bodyPr wrap="square" rtlCol="0">
            <a:spAutoFit/>
          </a:bodyPr>
          <a:lstStyle/>
          <a:p>
            <a:pPr algn="ctr"/>
            <a:r>
              <a:rPr lang="en-US" sz="1400" dirty="0" smtClean="0"/>
              <a:t>Obstacle</a:t>
            </a:r>
          </a:p>
        </p:txBody>
      </p:sp>
      <p:sp>
        <p:nvSpPr>
          <p:cNvPr id="91" name="Rectangle 90"/>
          <p:cNvSpPr/>
          <p:nvPr/>
        </p:nvSpPr>
        <p:spPr>
          <a:xfrm>
            <a:off x="5830884" y="656692"/>
            <a:ext cx="3133604" cy="5816389"/>
          </a:xfrm>
          <a:prstGeom prst="rect">
            <a:avLst/>
          </a:prstGeom>
          <a:gradFill>
            <a:gsLst>
              <a:gs pos="0">
                <a:schemeClr val="accent1">
                  <a:lumMod val="1000"/>
                  <a:lumOff val="99000"/>
                  <a:alpha val="75000"/>
                </a:schemeClr>
              </a:gs>
              <a:gs pos="57000">
                <a:schemeClr val="accent1">
                  <a:lumMod val="12000"/>
                  <a:lumOff val="88000"/>
                  <a:alpha val="75000"/>
                </a:schemeClr>
              </a:gs>
              <a:gs pos="44000">
                <a:schemeClr val="accent1">
                  <a:lumMod val="12000"/>
                  <a:lumOff val="88000"/>
                  <a:alpha val="75000"/>
                </a:schemeClr>
              </a:gs>
              <a:gs pos="100000">
                <a:schemeClr val="bg1">
                  <a:alpha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flipV="1">
            <a:off x="5196298" y="4903268"/>
            <a:ext cx="1357356" cy="363443"/>
          </a:xfrm>
          <a:prstGeom prst="line">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92529" y="5419696"/>
            <a:ext cx="120452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73"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27884" y="2780928"/>
            <a:ext cx="2145600" cy="850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6" name="Straight Connector 175"/>
          <p:cNvCxnSpPr/>
          <p:nvPr/>
        </p:nvCxnSpPr>
        <p:spPr>
          <a:xfrm>
            <a:off x="4521356" y="2824380"/>
            <a:ext cx="0" cy="144895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4773384" y="2824380"/>
            <a:ext cx="0" cy="1448955"/>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3531725" y="3292876"/>
            <a:ext cx="1076279" cy="276999"/>
          </a:xfrm>
          <a:prstGeom prst="rect">
            <a:avLst/>
          </a:prstGeom>
          <a:noFill/>
        </p:spPr>
        <p:txBody>
          <a:bodyPr wrap="square" rtlCol="0">
            <a:spAutoFit/>
          </a:bodyPr>
          <a:lstStyle/>
          <a:p>
            <a:pPr>
              <a:spcAft>
                <a:spcPts val="800"/>
              </a:spcAft>
            </a:pPr>
            <a:r>
              <a:rPr lang="en-US" sz="1200" dirty="0" smtClean="0"/>
              <a:t>Kicker field</a:t>
            </a:r>
          </a:p>
        </p:txBody>
      </p:sp>
      <p:sp>
        <p:nvSpPr>
          <p:cNvPr id="198" name="TextBox 197"/>
          <p:cNvSpPr txBox="1"/>
          <p:nvPr/>
        </p:nvSpPr>
        <p:spPr>
          <a:xfrm>
            <a:off x="3542655" y="4084964"/>
            <a:ext cx="921333" cy="276999"/>
          </a:xfrm>
          <a:prstGeom prst="rect">
            <a:avLst/>
          </a:prstGeom>
          <a:noFill/>
        </p:spPr>
        <p:txBody>
          <a:bodyPr wrap="square" rtlCol="0">
            <a:spAutoFit/>
          </a:bodyPr>
          <a:lstStyle/>
          <a:p>
            <a:pPr>
              <a:spcAft>
                <a:spcPts val="800"/>
              </a:spcAft>
            </a:pPr>
            <a:r>
              <a:rPr lang="en-US" sz="1200" dirty="0" smtClean="0"/>
              <a:t>Bunches</a:t>
            </a:r>
          </a:p>
        </p:txBody>
      </p:sp>
      <p:sp>
        <p:nvSpPr>
          <p:cNvPr id="13" name="Rectangle 12"/>
          <p:cNvSpPr/>
          <p:nvPr/>
        </p:nvSpPr>
        <p:spPr>
          <a:xfrm>
            <a:off x="6012160" y="3685655"/>
            <a:ext cx="1922538" cy="1601486"/>
          </a:xfrm>
          <a:prstGeom prst="rect">
            <a:avLst/>
          </a:prstGeom>
          <a:noFill/>
          <a:ln w="952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227468" y="3685655"/>
            <a:ext cx="1868368" cy="1601486"/>
          </a:xfrm>
          <a:prstGeom prst="rect">
            <a:avLst/>
          </a:prstGeom>
          <a:noFill/>
          <a:ln w="9525">
            <a:solidFill>
              <a:srgbClr val="FF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94043" y="3851944"/>
            <a:ext cx="1051277" cy="276999"/>
          </a:xfrm>
          <a:prstGeom prst="rect">
            <a:avLst/>
          </a:prstGeom>
          <a:noFill/>
        </p:spPr>
        <p:txBody>
          <a:bodyPr wrap="square" rtlCol="0">
            <a:spAutoFit/>
          </a:bodyPr>
          <a:lstStyle/>
          <a:p>
            <a:pPr algn="ctr">
              <a:spcAft>
                <a:spcPts val="800"/>
              </a:spcAft>
            </a:pPr>
            <a:r>
              <a:rPr lang="en-US" sz="1200" dirty="0" smtClean="0"/>
              <a:t>Septum wall</a:t>
            </a:r>
          </a:p>
        </p:txBody>
      </p:sp>
      <p:cxnSp>
        <p:nvCxnSpPr>
          <p:cNvPr id="95" name="Straight Arrow Connector 94"/>
          <p:cNvCxnSpPr/>
          <p:nvPr/>
        </p:nvCxnSpPr>
        <p:spPr>
          <a:xfrm>
            <a:off x="1043609" y="4049298"/>
            <a:ext cx="374646" cy="437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rot="1983939" flipH="1">
            <a:off x="1544370" y="4417469"/>
            <a:ext cx="1077023" cy="450312"/>
          </a:xfrm>
          <a:prstGeom prst="rect">
            <a:avLst/>
          </a:prstGeom>
          <a:solidFill>
            <a:srgbClr val="FFFF00">
              <a:alpha val="11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3" name="Group 162"/>
          <p:cNvGrpSpPr/>
          <p:nvPr/>
        </p:nvGrpSpPr>
        <p:grpSpPr>
          <a:xfrm>
            <a:off x="863588" y="656692"/>
            <a:ext cx="7344816" cy="5190558"/>
            <a:chOff x="863588" y="758722"/>
            <a:chExt cx="7344816" cy="5190558"/>
          </a:xfrm>
        </p:grpSpPr>
        <p:grpSp>
          <p:nvGrpSpPr>
            <p:cNvPr id="15" name="Group 14"/>
            <p:cNvGrpSpPr/>
            <p:nvPr/>
          </p:nvGrpSpPr>
          <p:grpSpPr>
            <a:xfrm rot="19625574">
              <a:off x="6417902" y="4116581"/>
              <a:ext cx="1080000" cy="965060"/>
              <a:chOff x="5270972" y="4774987"/>
              <a:chExt cx="1204529" cy="965060"/>
            </a:xfrm>
          </p:grpSpPr>
          <p:sp>
            <p:nvSpPr>
              <p:cNvPr id="20" name="Rectangle 19"/>
              <p:cNvSpPr/>
              <p:nvPr/>
            </p:nvSpPr>
            <p:spPr>
              <a:xfrm>
                <a:off x="5270973" y="4774987"/>
                <a:ext cx="1204528" cy="43204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270972" y="5652616"/>
                <a:ext cx="1204528" cy="87431"/>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rot="1983939" flipH="1">
              <a:off x="1639647" y="4117107"/>
              <a:ext cx="1080000" cy="965060"/>
              <a:chOff x="5270972" y="4774987"/>
              <a:chExt cx="1204529" cy="965060"/>
            </a:xfrm>
          </p:grpSpPr>
          <p:sp>
            <p:nvSpPr>
              <p:cNvPr id="26" name="Rectangle 25"/>
              <p:cNvSpPr/>
              <p:nvPr/>
            </p:nvSpPr>
            <p:spPr>
              <a:xfrm>
                <a:off x="5270973" y="4774987"/>
                <a:ext cx="1204528" cy="43204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270972" y="5652616"/>
                <a:ext cx="1204528" cy="87431"/>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4068064" y="4995174"/>
              <a:ext cx="1080000" cy="954106"/>
              <a:chOff x="3992529" y="4959170"/>
              <a:chExt cx="1204528" cy="954106"/>
            </a:xfrm>
          </p:grpSpPr>
          <p:sp>
            <p:nvSpPr>
              <p:cNvPr id="30" name="Rectangle 29"/>
              <p:cNvSpPr/>
              <p:nvPr/>
            </p:nvSpPr>
            <p:spPr>
              <a:xfrm>
                <a:off x="3992529" y="4959170"/>
                <a:ext cx="1204528" cy="25202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992529" y="5661248"/>
                <a:ext cx="1204528" cy="252028"/>
              </a:xfrm>
              <a:prstGeom prst="rect">
                <a:avLst/>
              </a:prstGeom>
              <a:pattFill prst="ltUpDiag">
                <a:fgClr>
                  <a:schemeClr val="accent1"/>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4" name="Group 123"/>
            <p:cNvGrpSpPr/>
            <p:nvPr/>
          </p:nvGrpSpPr>
          <p:grpSpPr>
            <a:xfrm>
              <a:off x="1001304" y="758722"/>
              <a:ext cx="7207100" cy="4763007"/>
              <a:chOff x="1001304" y="758722"/>
              <a:chExt cx="7207100" cy="4763007"/>
            </a:xfrm>
          </p:grpSpPr>
          <p:cxnSp>
            <p:nvCxnSpPr>
              <p:cNvPr id="23" name="Straight Connector 22"/>
              <p:cNvCxnSpPr>
                <a:stCxn id="53" idx="2"/>
                <a:endCxn id="84" idx="2"/>
              </p:cNvCxnSpPr>
              <p:nvPr/>
            </p:nvCxnSpPr>
            <p:spPr>
              <a:xfrm flipH="1" flipV="1">
                <a:off x="2607092" y="4994720"/>
                <a:ext cx="1425713" cy="376648"/>
              </a:xfrm>
              <a:prstGeom prst="line">
                <a:avLst/>
              </a:prstGeom>
              <a:ln w="15875">
                <a:solidFill>
                  <a:srgbClr val="00EA2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84" idx="0"/>
              </p:cNvCxnSpPr>
              <p:nvPr/>
            </p:nvCxnSpPr>
            <p:spPr>
              <a:xfrm flipH="1" flipV="1">
                <a:off x="1145320" y="3859693"/>
                <a:ext cx="487725" cy="541909"/>
              </a:xfrm>
              <a:prstGeom prst="line">
                <a:avLst/>
              </a:prstGeom>
              <a:ln w="15875">
                <a:solidFill>
                  <a:srgbClr val="00EA2D"/>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5197739" y="5521728"/>
                <a:ext cx="3010665" cy="1"/>
              </a:xfrm>
              <a:prstGeom prst="line">
                <a:avLst/>
              </a:prstGeom>
              <a:ln w="15875">
                <a:solidFill>
                  <a:srgbClr val="00EA2D"/>
                </a:solidFill>
                <a:tailEnd type="arrow"/>
              </a:ln>
            </p:spPr>
            <p:style>
              <a:lnRef idx="1">
                <a:schemeClr val="accent1"/>
              </a:lnRef>
              <a:fillRef idx="0">
                <a:schemeClr val="accent1"/>
              </a:fillRef>
              <a:effectRef idx="0">
                <a:schemeClr val="accent1"/>
              </a:effectRef>
              <a:fontRef idx="minor">
                <a:schemeClr val="tx1"/>
              </a:fontRef>
            </p:style>
          </p:cxnSp>
          <p:sp>
            <p:nvSpPr>
              <p:cNvPr id="53" name="Arc 52"/>
              <p:cNvSpPr/>
              <p:nvPr/>
            </p:nvSpPr>
            <p:spPr>
              <a:xfrm>
                <a:off x="2639751" y="2780926"/>
                <a:ext cx="5115975" cy="2740800"/>
              </a:xfrm>
              <a:prstGeom prst="arc">
                <a:avLst>
                  <a:gd name="adj1" fmla="val 5389008"/>
                  <a:gd name="adj2" fmla="val 8020579"/>
                </a:avLst>
              </a:prstGeom>
              <a:ln w="15875">
                <a:solidFill>
                  <a:srgbClr val="00EA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Arc 83"/>
              <p:cNvSpPr/>
              <p:nvPr/>
            </p:nvSpPr>
            <p:spPr>
              <a:xfrm flipH="1">
                <a:off x="1043608" y="758722"/>
                <a:ext cx="4320000" cy="4320000"/>
              </a:xfrm>
              <a:prstGeom prst="arc">
                <a:avLst>
                  <a:gd name="adj1" fmla="val 2601308"/>
                  <a:gd name="adj2" fmla="val 4438114"/>
                </a:avLst>
              </a:prstGeom>
              <a:ln w="15875">
                <a:solidFill>
                  <a:srgbClr val="00EA2D"/>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3" name="Straight Connector 92"/>
              <p:cNvCxnSpPr/>
              <p:nvPr/>
            </p:nvCxnSpPr>
            <p:spPr>
              <a:xfrm>
                <a:off x="1001304" y="3715677"/>
                <a:ext cx="146475" cy="144016"/>
              </a:xfrm>
              <a:prstGeom prst="line">
                <a:avLst/>
              </a:prstGeom>
              <a:ln w="15875">
                <a:solidFill>
                  <a:srgbClr val="00EA2D"/>
                </a:solidFill>
                <a:tailEnd type="arrow"/>
              </a:ln>
            </p:spPr>
            <p:style>
              <a:lnRef idx="1">
                <a:schemeClr val="accent1"/>
              </a:lnRef>
              <a:fillRef idx="0">
                <a:schemeClr val="accent1"/>
              </a:fillRef>
              <a:effectRef idx="0">
                <a:schemeClr val="accent1"/>
              </a:effectRef>
              <a:fontRef idx="minor">
                <a:schemeClr val="tx1"/>
              </a:fontRef>
            </p:style>
          </p:cxnSp>
        </p:grpSp>
        <p:grpSp>
          <p:nvGrpSpPr>
            <p:cNvPr id="162" name="Group 161"/>
            <p:cNvGrpSpPr/>
            <p:nvPr/>
          </p:nvGrpSpPr>
          <p:grpSpPr>
            <a:xfrm>
              <a:off x="863588" y="774327"/>
              <a:ext cx="7344816" cy="4747403"/>
              <a:chOff x="863588" y="774327"/>
              <a:chExt cx="7344816" cy="4747403"/>
            </a:xfrm>
          </p:grpSpPr>
          <p:cxnSp>
            <p:nvCxnSpPr>
              <p:cNvPr id="14" name="Straight Connector 13"/>
              <p:cNvCxnSpPr/>
              <p:nvPr/>
            </p:nvCxnSpPr>
            <p:spPr>
              <a:xfrm flipV="1">
                <a:off x="7513278" y="3702732"/>
                <a:ext cx="695126" cy="708498"/>
              </a:xfrm>
              <a:prstGeom prst="line">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51" idx="2"/>
              </p:cNvCxnSpPr>
              <p:nvPr/>
            </p:nvCxnSpPr>
            <p:spPr>
              <a:xfrm flipV="1">
                <a:off x="1259632" y="5521728"/>
                <a:ext cx="2764071" cy="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1" name="Arc 50"/>
              <p:cNvSpPr/>
              <p:nvPr/>
            </p:nvSpPr>
            <p:spPr>
              <a:xfrm>
                <a:off x="1463833" y="2780928"/>
                <a:ext cx="5115975" cy="2740800"/>
              </a:xfrm>
              <a:prstGeom prst="arc">
                <a:avLst>
                  <a:gd name="adj1" fmla="val 2761702"/>
                  <a:gd name="adj2" fmla="val 5395277"/>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Arc 63"/>
              <p:cNvSpPr/>
              <p:nvPr/>
            </p:nvSpPr>
            <p:spPr>
              <a:xfrm>
                <a:off x="3779912" y="774327"/>
                <a:ext cx="4320000" cy="4320000"/>
              </a:xfrm>
              <a:prstGeom prst="arc">
                <a:avLst>
                  <a:gd name="adj1" fmla="val 2594804"/>
                  <a:gd name="adj2" fmla="val 4409553"/>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1" name="Straight Connector 110"/>
              <p:cNvCxnSpPr/>
              <p:nvPr/>
            </p:nvCxnSpPr>
            <p:spPr>
              <a:xfrm>
                <a:off x="863588" y="5521730"/>
                <a:ext cx="396044" cy="0"/>
              </a:xfrm>
              <a:prstGeom prst="line">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87" name="TextBox 186"/>
          <p:cNvSpPr txBox="1"/>
          <p:nvPr/>
        </p:nvSpPr>
        <p:spPr>
          <a:xfrm rot="1976597">
            <a:off x="1830963" y="4011799"/>
            <a:ext cx="1013524" cy="523220"/>
          </a:xfrm>
          <a:prstGeom prst="rect">
            <a:avLst/>
          </a:prstGeom>
          <a:noFill/>
        </p:spPr>
        <p:txBody>
          <a:bodyPr wrap="square" rtlCol="0">
            <a:spAutoFit/>
          </a:bodyPr>
          <a:lstStyle/>
          <a:p>
            <a:pPr algn="ctr">
              <a:spcAft>
                <a:spcPts val="800"/>
              </a:spcAft>
            </a:pPr>
            <a:r>
              <a:rPr lang="en-US" sz="1400" dirty="0" smtClean="0"/>
              <a:t>Injection septum</a:t>
            </a:r>
          </a:p>
        </p:txBody>
      </p:sp>
      <p:sp>
        <p:nvSpPr>
          <p:cNvPr id="196" name="TextBox 195"/>
          <p:cNvSpPr txBox="1"/>
          <p:nvPr/>
        </p:nvSpPr>
        <p:spPr>
          <a:xfrm rot="19624183">
            <a:off x="6265008" y="4019792"/>
            <a:ext cx="1047059" cy="523220"/>
          </a:xfrm>
          <a:prstGeom prst="rect">
            <a:avLst/>
          </a:prstGeom>
          <a:noFill/>
        </p:spPr>
        <p:txBody>
          <a:bodyPr wrap="square" rtlCol="0">
            <a:spAutoFit/>
          </a:bodyPr>
          <a:lstStyle/>
          <a:p>
            <a:pPr algn="ctr"/>
            <a:r>
              <a:rPr lang="en-US" sz="1400" dirty="0" smtClean="0"/>
              <a:t>Extraction septum</a:t>
            </a:r>
          </a:p>
        </p:txBody>
      </p:sp>
      <p:sp>
        <p:nvSpPr>
          <p:cNvPr id="99" name="Rectangle 98"/>
          <p:cNvSpPr/>
          <p:nvPr/>
        </p:nvSpPr>
        <p:spPr>
          <a:xfrm rot="19625574">
            <a:off x="6516452" y="4434811"/>
            <a:ext cx="1078666" cy="432096"/>
          </a:xfrm>
          <a:prstGeom prst="rect">
            <a:avLst/>
          </a:prstGeom>
          <a:solidFill>
            <a:srgbClr val="FFFF00">
              <a:alpha val="11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TextBox 189"/>
          <p:cNvSpPr txBox="1"/>
          <p:nvPr/>
        </p:nvSpPr>
        <p:spPr>
          <a:xfrm>
            <a:off x="4062544" y="4865269"/>
            <a:ext cx="1076279" cy="307777"/>
          </a:xfrm>
          <a:prstGeom prst="rect">
            <a:avLst/>
          </a:prstGeom>
          <a:noFill/>
        </p:spPr>
        <p:txBody>
          <a:bodyPr wrap="square" rtlCol="0">
            <a:spAutoFit/>
          </a:bodyPr>
          <a:lstStyle/>
          <a:p>
            <a:pPr algn="ctr">
              <a:spcAft>
                <a:spcPts val="800"/>
              </a:spcAft>
            </a:pPr>
            <a:r>
              <a:rPr lang="en-US" sz="1400" dirty="0" smtClean="0"/>
              <a:t>Kicker</a:t>
            </a:r>
          </a:p>
        </p:txBody>
      </p:sp>
      <p:sp>
        <p:nvSpPr>
          <p:cNvPr id="100" name="Rectangle 99"/>
          <p:cNvSpPr/>
          <p:nvPr/>
        </p:nvSpPr>
        <p:spPr>
          <a:xfrm>
            <a:off x="4069864" y="5143324"/>
            <a:ext cx="1078200" cy="451898"/>
          </a:xfrm>
          <a:prstGeom prst="rect">
            <a:avLst/>
          </a:prstGeom>
          <a:solidFill>
            <a:srgbClr val="FFFF00">
              <a:alpha val="11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275856" y="656693"/>
            <a:ext cx="2555028" cy="5816388"/>
          </a:xfrm>
          <a:prstGeom prst="rect">
            <a:avLst/>
          </a:prstGeom>
          <a:gradFill>
            <a:gsLst>
              <a:gs pos="0">
                <a:schemeClr val="accent1">
                  <a:lumMod val="1000"/>
                  <a:lumOff val="99000"/>
                  <a:alpha val="75000"/>
                </a:schemeClr>
              </a:gs>
              <a:gs pos="57000">
                <a:schemeClr val="accent1">
                  <a:lumMod val="12000"/>
                  <a:lumOff val="88000"/>
                  <a:alpha val="75000"/>
                </a:schemeClr>
              </a:gs>
              <a:gs pos="44000">
                <a:schemeClr val="accent1">
                  <a:lumMod val="12000"/>
                  <a:lumOff val="88000"/>
                  <a:alpha val="75000"/>
                </a:schemeClr>
              </a:gs>
              <a:gs pos="100000">
                <a:schemeClr val="bg1">
                  <a:alpha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533399" y="1145362"/>
            <a:ext cx="8243388" cy="523220"/>
          </a:xfrm>
          <a:prstGeom prst="rect">
            <a:avLst/>
          </a:prstGeom>
          <a:noFill/>
        </p:spPr>
        <p:txBody>
          <a:bodyPr wrap="square" rtlCol="0">
            <a:spAutoFit/>
          </a:bodyPr>
          <a:lstStyle/>
          <a:p>
            <a:pPr indent="177800">
              <a:spcAft>
                <a:spcPts val="800"/>
              </a:spcAft>
            </a:pPr>
            <a:r>
              <a:rPr lang="en-US" sz="1400" dirty="0" smtClean="0"/>
              <a:t>A septum is a selective beam deflection element, usually DC or slow pulse. It is used for beam injection, extraction and beam dump.</a:t>
            </a:r>
          </a:p>
        </p:txBody>
      </p:sp>
      <p:sp>
        <p:nvSpPr>
          <p:cNvPr id="5" name="TextBox 4"/>
          <p:cNvSpPr txBox="1"/>
          <p:nvPr/>
        </p:nvSpPr>
        <p:spPr>
          <a:xfrm>
            <a:off x="524035" y="1581950"/>
            <a:ext cx="8252752" cy="1169551"/>
          </a:xfrm>
          <a:prstGeom prst="rect">
            <a:avLst/>
          </a:prstGeom>
          <a:noFill/>
        </p:spPr>
        <p:txBody>
          <a:bodyPr wrap="square" rtlCol="0">
            <a:spAutoFit/>
          </a:bodyPr>
          <a:lstStyle/>
          <a:p>
            <a:pPr indent="177800"/>
            <a:r>
              <a:rPr lang="en-US" sz="1400" dirty="0" smtClean="0"/>
              <a:t>Example: “Swap-out on axis” </a:t>
            </a:r>
            <a:r>
              <a:rPr lang="en-US" sz="1400" dirty="0"/>
              <a:t>injection </a:t>
            </a:r>
            <a:r>
              <a:rPr lang="en-US" sz="1400" dirty="0" smtClean="0"/>
              <a:t>scheme</a:t>
            </a:r>
          </a:p>
          <a:p>
            <a:pPr indent="177800" algn="just"/>
            <a:r>
              <a:rPr lang="en-US" sz="1400" dirty="0" smtClean="0"/>
              <a:t>Septa have abruptly changing deflection field depending on spatial position. Ideally, on one side of the septum wall there is zero deflecting field and on the other, there is strong homogeneous deflecting field. Usually septa provide the necessary additional deflection to the “kicked” beam to clear other machine components. </a:t>
            </a:r>
          </a:p>
        </p:txBody>
      </p:sp>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a:t>S</a:t>
            </a:r>
            <a:r>
              <a:rPr lang="en-US" sz="2400" b="1" dirty="0" smtClean="0"/>
              <a:t>eptum - function</a:t>
            </a:r>
            <a:endParaRPr lang="en-US" b="1" dirty="0"/>
          </a:p>
        </p:txBody>
      </p:sp>
      <p:sp>
        <p:nvSpPr>
          <p:cNvPr id="71" name="TextBox 70"/>
          <p:cNvSpPr txBox="1"/>
          <p:nvPr/>
        </p:nvSpPr>
        <p:spPr>
          <a:xfrm>
            <a:off x="7934698" y="3916785"/>
            <a:ext cx="1051277" cy="276999"/>
          </a:xfrm>
          <a:prstGeom prst="rect">
            <a:avLst/>
          </a:prstGeom>
          <a:noFill/>
        </p:spPr>
        <p:txBody>
          <a:bodyPr wrap="square" rtlCol="0">
            <a:spAutoFit/>
          </a:bodyPr>
          <a:lstStyle/>
          <a:p>
            <a:pPr algn="ctr">
              <a:spcAft>
                <a:spcPts val="800"/>
              </a:spcAft>
            </a:pPr>
            <a:r>
              <a:rPr lang="en-US" sz="1200" dirty="0" smtClean="0"/>
              <a:t>Septum wall</a:t>
            </a:r>
          </a:p>
        </p:txBody>
      </p:sp>
      <p:cxnSp>
        <p:nvCxnSpPr>
          <p:cNvPr id="72" name="Straight Arrow Connector 71"/>
          <p:cNvCxnSpPr/>
          <p:nvPr/>
        </p:nvCxnSpPr>
        <p:spPr>
          <a:xfrm flipH="1">
            <a:off x="7700508" y="4128943"/>
            <a:ext cx="329916" cy="4051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3204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1" grpId="0" animBg="1"/>
      <p:bldP spid="13" grpId="0" animBg="1"/>
      <p:bldP spid="54"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a:t>B</a:t>
            </a:r>
            <a:r>
              <a:rPr lang="en-US" sz="2400" b="1" dirty="0" smtClean="0"/>
              <a:t>asic concept and terminology</a:t>
            </a:r>
            <a:endParaRPr lang="en-US" b="1" dirty="0"/>
          </a:p>
        </p:txBody>
      </p:sp>
      <p:sp>
        <p:nvSpPr>
          <p:cNvPr id="3" name="TextBox 2"/>
          <p:cNvSpPr txBox="1"/>
          <p:nvPr/>
        </p:nvSpPr>
        <p:spPr>
          <a:xfrm>
            <a:off x="557820" y="1330166"/>
            <a:ext cx="7138380" cy="600164"/>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US" sz="1400" dirty="0"/>
              <a:t> </a:t>
            </a:r>
            <a:r>
              <a:rPr lang="en-US" sz="1400" dirty="0" smtClean="0"/>
              <a:t>A septum shares a lot in common with dipole (bending) magnets</a:t>
            </a:r>
          </a:p>
          <a:p>
            <a:pPr marL="342900" indent="-342900">
              <a:spcAft>
                <a:spcPts val="600"/>
              </a:spcAft>
              <a:buFont typeface="Wingdings" panose="05000000000000000000" pitchFamily="2" charset="2"/>
              <a:buChar char="q"/>
            </a:pPr>
            <a:r>
              <a:rPr lang="en-US" sz="1400" dirty="0" smtClean="0"/>
              <a:t>It has an abrupt field change between field and no-field region </a:t>
            </a:r>
          </a:p>
        </p:txBody>
      </p:sp>
      <p:sp>
        <p:nvSpPr>
          <p:cNvPr id="18" name="TextBox 17"/>
          <p:cNvSpPr txBox="1"/>
          <p:nvPr/>
        </p:nvSpPr>
        <p:spPr>
          <a:xfrm>
            <a:off x="685800" y="5662457"/>
            <a:ext cx="3581400" cy="276999"/>
          </a:xfrm>
          <a:prstGeom prst="rect">
            <a:avLst/>
          </a:prstGeom>
          <a:noFill/>
        </p:spPr>
        <p:txBody>
          <a:bodyPr wrap="square" rtlCol="0">
            <a:spAutoFit/>
          </a:bodyPr>
          <a:lstStyle/>
          <a:p>
            <a:pPr algn="ctr">
              <a:spcAft>
                <a:spcPts val="600"/>
              </a:spcAft>
            </a:pPr>
            <a:r>
              <a:rPr lang="en-US" sz="1200" dirty="0" smtClean="0"/>
              <a:t>Schematic representation of a septum</a:t>
            </a:r>
          </a:p>
        </p:txBody>
      </p:sp>
      <p:sp>
        <p:nvSpPr>
          <p:cNvPr id="13" name="TextBox 12"/>
          <p:cNvSpPr txBox="1"/>
          <p:nvPr/>
        </p:nvSpPr>
        <p:spPr>
          <a:xfrm>
            <a:off x="5568531" y="2362200"/>
            <a:ext cx="2652203" cy="1577355"/>
          </a:xfrm>
          <a:prstGeom prst="rect">
            <a:avLst/>
          </a:prstGeom>
          <a:noFill/>
        </p:spPr>
        <p:txBody>
          <a:bodyPr wrap="square" rtlCol="0">
            <a:spAutoFit/>
          </a:bodyPr>
          <a:lstStyle/>
          <a:p>
            <a:pPr indent="271463">
              <a:spcAft>
                <a:spcPts val="300"/>
              </a:spcAft>
            </a:pPr>
            <a:r>
              <a:rPr lang="en-US" sz="1400" dirty="0" smtClean="0"/>
              <a:t>𝜃 – Bending angle </a:t>
            </a:r>
          </a:p>
          <a:p>
            <a:pPr indent="271463">
              <a:spcAft>
                <a:spcPts val="300"/>
              </a:spcAft>
            </a:pPr>
            <a:r>
              <a:rPr lang="en-US" sz="1400" dirty="0" smtClean="0"/>
              <a:t>𝑅 – Bending radius </a:t>
            </a:r>
          </a:p>
          <a:p>
            <a:pPr indent="271463">
              <a:spcAft>
                <a:spcPts val="300"/>
              </a:spcAft>
            </a:pPr>
            <a:r>
              <a:rPr lang="en-US" sz="1400" dirty="0" smtClean="0"/>
              <a:t>𝑠 – Sagitta</a:t>
            </a:r>
          </a:p>
          <a:p>
            <a:pPr indent="271463">
              <a:spcAft>
                <a:spcPts val="300"/>
              </a:spcAft>
            </a:pPr>
            <a:r>
              <a:rPr lang="en-US" sz="1400" dirty="0" smtClean="0"/>
              <a:t>𝑤 – Deflecting gap width </a:t>
            </a:r>
            <a:endParaRPr lang="en-US" sz="1400" dirty="0"/>
          </a:p>
          <a:p>
            <a:pPr indent="271463">
              <a:spcAft>
                <a:spcPts val="300"/>
              </a:spcAft>
            </a:pPr>
            <a:r>
              <a:rPr lang="en-US" sz="1400" dirty="0" smtClean="0"/>
              <a:t>𝑡 – Septum thickness</a:t>
            </a:r>
          </a:p>
          <a:p>
            <a:pPr indent="271463">
              <a:spcAft>
                <a:spcPts val="300"/>
              </a:spcAft>
            </a:pPr>
            <a:r>
              <a:rPr lang="en-US" sz="1400" dirty="0" smtClean="0"/>
              <a:t>𝑙 – Septum length</a:t>
            </a:r>
            <a:endParaRPr lang="en-US" sz="1400" dirty="0"/>
          </a:p>
        </p:txBody>
      </p:sp>
      <p:grpSp>
        <p:nvGrpSpPr>
          <p:cNvPr id="1028" name="Group 1027"/>
          <p:cNvGrpSpPr/>
          <p:nvPr/>
        </p:nvGrpSpPr>
        <p:grpSpPr>
          <a:xfrm>
            <a:off x="152400" y="2714919"/>
            <a:ext cx="4592294" cy="3049639"/>
            <a:chOff x="152400" y="2743200"/>
            <a:chExt cx="4592294" cy="3049639"/>
          </a:xfrm>
        </p:grpSpPr>
        <p:sp>
          <p:nvSpPr>
            <p:cNvPr id="26" name="Rectangle 25"/>
            <p:cNvSpPr/>
            <p:nvPr/>
          </p:nvSpPr>
          <p:spPr>
            <a:xfrm>
              <a:off x="1351308" y="3810000"/>
              <a:ext cx="1980000" cy="590400"/>
            </a:xfrm>
            <a:prstGeom prst="rect">
              <a:avLst/>
            </a:prstGeom>
            <a:solidFill>
              <a:srgbClr val="FFFF79"/>
            </a:solidFill>
            <a:ln>
              <a:noFill/>
            </a:ln>
            <a:effectLst>
              <a:glow>
                <a:schemeClr val="accent1">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6" name="Group 5"/>
            <p:cNvGrpSpPr/>
            <p:nvPr/>
          </p:nvGrpSpPr>
          <p:grpSpPr>
            <a:xfrm>
              <a:off x="152400" y="2743200"/>
              <a:ext cx="4592294" cy="3049639"/>
              <a:chOff x="152400" y="2667000"/>
              <a:chExt cx="4592294" cy="3049639"/>
            </a:xfrm>
          </p:grpSpPr>
          <p:pic>
            <p:nvPicPr>
              <p:cNvPr id="1026" name="Picture 2" descr="J:\Paraliev\_Publications\_Lectures\2017 CERN Accelerator school\Septa\Pictures\Sagitta.bmp"/>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400" y="2667000"/>
                <a:ext cx="4592294" cy="3049639"/>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p:cNvSpPr txBox="1"/>
                  <p:nvPr/>
                </p:nvSpPr>
                <p:spPr>
                  <a:xfrm>
                    <a:off x="3886200" y="4019490"/>
                    <a:ext cx="310983"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i="1" smtClean="0">
                              <a:latin typeface="Cambria Math"/>
                              <a:ea typeface="Cambria Math"/>
                            </a:rPr>
                            <m:t>𝜃</m:t>
                          </m:r>
                        </m:oMath>
                      </m:oMathPara>
                    </a14:m>
                    <a:endParaRPr lang="en-US" sz="1200" dirty="0"/>
                  </a:p>
                </p:txBody>
              </p:sp>
            </mc:Choice>
            <mc:Fallback xmlns="">
              <p:sp>
                <p:nvSpPr>
                  <p:cNvPr id="5" name="TextBox 4"/>
                  <p:cNvSpPr txBox="1">
                    <a:spLocks noRot="1" noChangeAspect="1" noMove="1" noResize="1" noEditPoints="1" noAdjustHandles="1" noChangeArrowheads="1" noChangeShapeType="1" noTextEdit="1"/>
                  </p:cNvSpPr>
                  <p:nvPr/>
                </p:nvSpPr>
                <p:spPr>
                  <a:xfrm>
                    <a:off x="3886200" y="4019490"/>
                    <a:ext cx="394147" cy="40011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200400" y="3048000"/>
                    <a:ext cx="284629"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𝑡</m:t>
                          </m:r>
                        </m:oMath>
                      </m:oMathPara>
                    </a14:m>
                    <a:endParaRPr lang="en-US" sz="1200" dirty="0"/>
                  </a:p>
                </p:txBody>
              </p:sp>
            </mc:Choice>
            <mc:Fallback xmlns="">
              <p:sp>
                <p:nvSpPr>
                  <p:cNvPr id="9" name="TextBox 8"/>
                  <p:cNvSpPr txBox="1">
                    <a:spLocks noRot="1" noChangeAspect="1" noMove="1" noResize="1" noEditPoints="1" noAdjustHandles="1" noChangeArrowheads="1" noChangeShapeType="1" noTextEdit="1"/>
                  </p:cNvSpPr>
                  <p:nvPr/>
                </p:nvSpPr>
                <p:spPr>
                  <a:xfrm>
                    <a:off x="3200400" y="3048000"/>
                    <a:ext cx="334579" cy="369332"/>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286000" y="2983468"/>
                    <a:ext cx="293607"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𝑠</m:t>
                          </m:r>
                        </m:oMath>
                      </m:oMathPara>
                    </a14:m>
                    <a:endParaRPr lang="en-US" sz="1200" dirty="0"/>
                  </a:p>
                </p:txBody>
              </p:sp>
            </mc:Choice>
            <mc:Fallback xmlns="">
              <p:sp>
                <p:nvSpPr>
                  <p:cNvPr id="10" name="TextBox 9"/>
                  <p:cNvSpPr txBox="1">
                    <a:spLocks noRot="1" noChangeAspect="1" noMove="1" noResize="1" noEditPoints="1" noAdjustHandles="1" noChangeArrowheads="1" noChangeShapeType="1" noTextEdit="1"/>
                  </p:cNvSpPr>
                  <p:nvPr/>
                </p:nvSpPr>
                <p:spPr>
                  <a:xfrm>
                    <a:off x="2286000" y="2983468"/>
                    <a:ext cx="349711" cy="369332"/>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97390" y="4278868"/>
                    <a:ext cx="272895"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𝑙</m:t>
                          </m:r>
                        </m:oMath>
                      </m:oMathPara>
                    </a14:m>
                    <a:endParaRPr lang="en-US" sz="1200" dirty="0"/>
                  </a:p>
                </p:txBody>
              </p:sp>
            </mc:Choice>
            <mc:Fallback xmlns="">
              <p:sp>
                <p:nvSpPr>
                  <p:cNvPr id="11" name="TextBox 10"/>
                  <p:cNvSpPr txBox="1">
                    <a:spLocks noRot="1" noChangeAspect="1" noMove="1" noResize="1" noEditPoints="1" noAdjustHandles="1" noChangeArrowheads="1" noChangeShapeType="1" noTextEdit="1"/>
                  </p:cNvSpPr>
                  <p:nvPr/>
                </p:nvSpPr>
                <p:spPr>
                  <a:xfrm>
                    <a:off x="597390" y="4278868"/>
                    <a:ext cx="317010" cy="369332"/>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122826" y="4812268"/>
                    <a:ext cx="322204"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𝑅</m:t>
                          </m:r>
                        </m:oMath>
                      </m:oMathPara>
                    </a14:m>
                    <a:endParaRPr lang="en-US" sz="12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122826" y="4812268"/>
                    <a:ext cx="391774" cy="369332"/>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838200" y="2971800"/>
                    <a:ext cx="338234"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𝑤</m:t>
                          </m:r>
                        </m:oMath>
                      </m:oMathPara>
                    </a14:m>
                    <a:endParaRPr lang="en-US" sz="1200" dirty="0"/>
                  </a:p>
                </p:txBody>
              </p:sp>
            </mc:Choice>
            <mc:Fallback xmlns="">
              <p:sp>
                <p:nvSpPr>
                  <p:cNvPr id="14" name="TextBox 13"/>
                  <p:cNvSpPr txBox="1">
                    <a:spLocks noRot="1" noChangeAspect="1" noMove="1" noResize="1" noEditPoints="1" noAdjustHandles="1" noChangeArrowheads="1" noChangeShapeType="1" noTextEdit="1"/>
                  </p:cNvSpPr>
                  <p:nvPr/>
                </p:nvSpPr>
                <p:spPr>
                  <a:xfrm>
                    <a:off x="838200" y="2971800"/>
                    <a:ext cx="414216" cy="369332"/>
                  </a:xfrm>
                  <a:prstGeom prst="rect">
                    <a:avLst/>
                  </a:prstGeom>
                  <a:blipFill rotWithShape="1">
                    <a:blip r:embed="rId8"/>
                    <a:stretch>
                      <a:fillRect/>
                    </a:stretch>
                  </a:blipFill>
                </p:spPr>
                <p:txBody>
                  <a:bodyPr/>
                  <a:lstStyle/>
                  <a:p>
                    <a:r>
                      <a:rPr lang="en-US">
                        <a:noFill/>
                      </a:rPr>
                      <a:t> </a:t>
                    </a:r>
                  </a:p>
                </p:txBody>
              </p:sp>
            </mc:Fallback>
          </mc:AlternateContent>
          <p:sp>
            <p:nvSpPr>
              <p:cNvPr id="15" name="TextBox 14"/>
              <p:cNvSpPr txBox="1"/>
              <p:nvPr/>
            </p:nvSpPr>
            <p:spPr>
              <a:xfrm rot="1799902">
                <a:off x="3426265" y="4883330"/>
                <a:ext cx="1085726" cy="461665"/>
              </a:xfrm>
              <a:prstGeom prst="rect">
                <a:avLst/>
              </a:prstGeom>
              <a:noFill/>
            </p:spPr>
            <p:txBody>
              <a:bodyPr wrap="square" rtlCol="0">
                <a:spAutoFit/>
              </a:bodyPr>
              <a:lstStyle/>
              <a:p>
                <a:pPr algn="ctr"/>
                <a:r>
                  <a:rPr lang="en-US" sz="1200" dirty="0" smtClean="0">
                    <a:solidFill>
                      <a:srgbClr val="FF00FF"/>
                    </a:solidFill>
                  </a:rPr>
                  <a:t>Deflected beam</a:t>
                </a:r>
              </a:p>
            </p:txBody>
          </p:sp>
          <p:sp>
            <p:nvSpPr>
              <p:cNvPr id="16" name="TextBox 15"/>
              <p:cNvSpPr txBox="1"/>
              <p:nvPr/>
            </p:nvSpPr>
            <p:spPr>
              <a:xfrm>
                <a:off x="3627545" y="3324999"/>
                <a:ext cx="1085726" cy="276999"/>
              </a:xfrm>
              <a:prstGeom prst="rect">
                <a:avLst/>
              </a:prstGeom>
              <a:noFill/>
            </p:spPr>
            <p:txBody>
              <a:bodyPr wrap="square" rtlCol="0">
                <a:spAutoFit/>
              </a:bodyPr>
              <a:lstStyle/>
              <a:p>
                <a:pPr algn="ctr"/>
                <a:r>
                  <a:rPr lang="en-US" sz="1200" dirty="0" smtClean="0">
                    <a:solidFill>
                      <a:schemeClr val="accent5">
                        <a:lumMod val="60000"/>
                        <a:lumOff val="40000"/>
                      </a:schemeClr>
                    </a:solidFill>
                  </a:rPr>
                  <a:t>Straight beam</a:t>
                </a:r>
              </a:p>
            </p:txBody>
          </p:sp>
        </p:grpSp>
      </p:grpSp>
      <p:cxnSp>
        <p:nvCxnSpPr>
          <p:cNvPr id="19" name="Straight Arrow Connector 18"/>
          <p:cNvCxnSpPr/>
          <p:nvPr/>
        </p:nvCxnSpPr>
        <p:spPr>
          <a:xfrm>
            <a:off x="1351306" y="2971800"/>
            <a:ext cx="629894" cy="8382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2888055" y="2898577"/>
            <a:ext cx="403435" cy="6684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85800" y="2667000"/>
            <a:ext cx="1209053" cy="276999"/>
          </a:xfrm>
          <a:prstGeom prst="rect">
            <a:avLst/>
          </a:prstGeom>
          <a:noFill/>
        </p:spPr>
        <p:txBody>
          <a:bodyPr wrap="square" rtlCol="0">
            <a:spAutoFit/>
          </a:bodyPr>
          <a:lstStyle/>
          <a:p>
            <a:pPr algn="ctr">
              <a:spcAft>
                <a:spcPts val="600"/>
              </a:spcAft>
            </a:pPr>
            <a:r>
              <a:rPr lang="en-US" sz="1200" dirty="0" smtClean="0"/>
              <a:t>Septum</a:t>
            </a:r>
          </a:p>
        </p:txBody>
      </p:sp>
      <p:sp>
        <p:nvSpPr>
          <p:cNvPr id="28" name="TextBox 27"/>
          <p:cNvSpPr txBox="1"/>
          <p:nvPr/>
        </p:nvSpPr>
        <p:spPr>
          <a:xfrm>
            <a:off x="2438400" y="2590800"/>
            <a:ext cx="1779619" cy="276999"/>
          </a:xfrm>
          <a:prstGeom prst="rect">
            <a:avLst/>
          </a:prstGeom>
          <a:noFill/>
        </p:spPr>
        <p:txBody>
          <a:bodyPr wrap="square" rtlCol="0">
            <a:spAutoFit/>
          </a:bodyPr>
          <a:lstStyle/>
          <a:p>
            <a:pPr algn="ctr">
              <a:spcAft>
                <a:spcPts val="600"/>
              </a:spcAft>
            </a:pPr>
            <a:r>
              <a:rPr lang="en-US" sz="1200" dirty="0" smtClean="0"/>
              <a:t>No-field region</a:t>
            </a:r>
          </a:p>
        </p:txBody>
      </p:sp>
      <p:cxnSp>
        <p:nvCxnSpPr>
          <p:cNvPr id="29" name="Straight Arrow Connector 28"/>
          <p:cNvCxnSpPr/>
          <p:nvPr/>
        </p:nvCxnSpPr>
        <p:spPr>
          <a:xfrm flipV="1">
            <a:off x="1182321" y="4295746"/>
            <a:ext cx="712532" cy="89461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92511" y="5246132"/>
            <a:ext cx="1779619" cy="276999"/>
          </a:xfrm>
          <a:prstGeom prst="rect">
            <a:avLst/>
          </a:prstGeom>
          <a:noFill/>
        </p:spPr>
        <p:txBody>
          <a:bodyPr wrap="square" rtlCol="0">
            <a:spAutoFit/>
          </a:bodyPr>
          <a:lstStyle/>
          <a:p>
            <a:pPr algn="ctr">
              <a:spcAft>
                <a:spcPts val="600"/>
              </a:spcAft>
            </a:pPr>
            <a:r>
              <a:rPr lang="en-US" sz="1200" dirty="0" smtClean="0"/>
              <a:t>Deflecting field region</a:t>
            </a:r>
          </a:p>
        </p:txBody>
      </p:sp>
      <p:sp>
        <p:nvSpPr>
          <p:cNvPr id="24" name="TextBox 23"/>
          <p:cNvSpPr txBox="1"/>
          <p:nvPr/>
        </p:nvSpPr>
        <p:spPr>
          <a:xfrm>
            <a:off x="4974167" y="4660602"/>
            <a:ext cx="3657600" cy="954107"/>
          </a:xfrm>
          <a:prstGeom prst="rect">
            <a:avLst/>
          </a:prstGeom>
          <a:noFill/>
        </p:spPr>
        <p:txBody>
          <a:bodyPr wrap="square" rtlCol="0">
            <a:spAutoFit/>
          </a:bodyPr>
          <a:lstStyle/>
          <a:p>
            <a:pPr indent="271463" algn="just"/>
            <a:r>
              <a:rPr lang="en-US" sz="1400" dirty="0" smtClean="0"/>
              <a:t>If deflecting gap does not follow the trajectory of the deflected beam (as shown here) the deflecting gap should be wide enough to accommodate the deflected beam trajectory. </a:t>
            </a:r>
          </a:p>
        </p:txBody>
      </p:sp>
    </p:spTree>
    <p:extLst>
      <p:ext uri="{BB962C8B-B14F-4D97-AF65-F5344CB8AC3E}">
        <p14:creationId xmlns:p14="http://schemas.microsoft.com/office/powerpoint/2010/main" val="12198670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Septum</a:t>
            </a:r>
            <a:endParaRPr lang="en-US" b="1" dirty="0"/>
          </a:p>
        </p:txBody>
      </p:sp>
      <p:sp>
        <p:nvSpPr>
          <p:cNvPr id="3" name="TextBox 2"/>
          <p:cNvSpPr txBox="1"/>
          <p:nvPr/>
        </p:nvSpPr>
        <p:spPr>
          <a:xfrm>
            <a:off x="533400" y="1423243"/>
            <a:ext cx="5995380" cy="161582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US" sz="1400" dirty="0"/>
              <a:t> </a:t>
            </a:r>
            <a:r>
              <a:rPr lang="en-US" sz="1400" dirty="0" smtClean="0"/>
              <a:t>  A </a:t>
            </a:r>
            <a:r>
              <a:rPr lang="en-US" sz="1400" b="1" dirty="0"/>
              <a:t>s</a:t>
            </a:r>
            <a:r>
              <a:rPr lang="en-US" sz="1400" b="1" dirty="0" smtClean="0"/>
              <a:t>eptum</a:t>
            </a:r>
            <a:r>
              <a:rPr lang="en-US" sz="1400" dirty="0" smtClean="0"/>
              <a:t> (plural </a:t>
            </a:r>
            <a:r>
              <a:rPr lang="en-US" sz="1400" b="1" dirty="0" smtClean="0"/>
              <a:t>septa</a:t>
            </a:r>
            <a:r>
              <a:rPr lang="en-US" sz="1400" dirty="0" smtClean="0"/>
              <a:t>) is a partition, a wall, a barrier that separates two cavities or two chambers (biology, mechanics, part. physics, etc.).</a:t>
            </a:r>
          </a:p>
          <a:p>
            <a:pPr marL="342900" indent="-342900">
              <a:spcAft>
                <a:spcPts val="600"/>
              </a:spcAft>
              <a:buFont typeface="Wingdings" panose="05000000000000000000" pitchFamily="2" charset="2"/>
              <a:buChar char="q"/>
            </a:pPr>
            <a:r>
              <a:rPr lang="en-US" sz="1400" dirty="0" smtClean="0"/>
              <a:t>   Latin origin - </a:t>
            </a:r>
            <a:r>
              <a:rPr lang="en-US" sz="1400" i="1" dirty="0" err="1"/>
              <a:t>saepio</a:t>
            </a:r>
            <a:r>
              <a:rPr lang="en-US" sz="1400" dirty="0"/>
              <a:t> (</a:t>
            </a:r>
            <a:r>
              <a:rPr lang="en-US" sz="1400" i="1" dirty="0" err="1" smtClean="0"/>
              <a:t>sēpiō</a:t>
            </a:r>
            <a:r>
              <a:rPr lang="en-US" sz="1400" dirty="0" smtClean="0"/>
              <a:t>) - </a:t>
            </a:r>
            <a:r>
              <a:rPr lang="en-US" sz="1400" dirty="0"/>
              <a:t>surround, enclose, fence </a:t>
            </a:r>
            <a:r>
              <a:rPr lang="en-US" sz="1400" dirty="0" smtClean="0"/>
              <a:t>in.</a:t>
            </a:r>
          </a:p>
          <a:p>
            <a:pPr marL="342900" indent="-342900">
              <a:spcAft>
                <a:spcPts val="600"/>
              </a:spcAft>
              <a:buFont typeface="Wingdings" panose="05000000000000000000" pitchFamily="2" charset="2"/>
              <a:buChar char="q"/>
            </a:pPr>
            <a:r>
              <a:rPr lang="en-US" sz="1400" dirty="0" smtClean="0"/>
              <a:t>   In particle </a:t>
            </a:r>
            <a:r>
              <a:rPr lang="en-US" sz="1400" dirty="0"/>
              <a:t>accelerators</a:t>
            </a:r>
            <a:r>
              <a:rPr lang="en-US" sz="1400" dirty="0" smtClean="0"/>
              <a:t>, a </a:t>
            </a:r>
            <a:r>
              <a:rPr lang="en-US" sz="1400" b="1" dirty="0" smtClean="0"/>
              <a:t>septum</a:t>
            </a:r>
            <a:r>
              <a:rPr lang="en-US" sz="1400" dirty="0" smtClean="0"/>
              <a:t> separates two distinctive field regions in order to selectively deflect particle beams. </a:t>
            </a:r>
          </a:p>
          <a:p>
            <a:pPr marL="342900" indent="-342900">
              <a:spcAft>
                <a:spcPts val="600"/>
              </a:spcAft>
              <a:buFont typeface="Wingdings" panose="05000000000000000000" pitchFamily="2" charset="2"/>
              <a:buChar char="q"/>
            </a:pPr>
            <a:r>
              <a:rPr lang="en-US" sz="1400" dirty="0" smtClean="0"/>
              <a:t>   Used </a:t>
            </a:r>
            <a:r>
              <a:rPr lang="en-US" sz="1400" dirty="0" smtClean="0"/>
              <a:t>for </a:t>
            </a:r>
            <a:r>
              <a:rPr lang="en-US" sz="1400" b="1" dirty="0" smtClean="0"/>
              <a:t>injection</a:t>
            </a:r>
            <a:r>
              <a:rPr lang="en-US" sz="1400" dirty="0" smtClean="0"/>
              <a:t> and </a:t>
            </a:r>
            <a:r>
              <a:rPr lang="en-US" sz="1400" b="1" dirty="0" smtClean="0"/>
              <a:t>extraction</a:t>
            </a:r>
            <a:r>
              <a:rPr lang="en-US" sz="1400" dirty="0" smtClean="0"/>
              <a:t> of the beam</a:t>
            </a:r>
          </a:p>
        </p:txBody>
      </p:sp>
      <p:sp>
        <p:nvSpPr>
          <p:cNvPr id="6" name="TextBox 5"/>
          <p:cNvSpPr txBox="1"/>
          <p:nvPr/>
        </p:nvSpPr>
        <p:spPr>
          <a:xfrm>
            <a:off x="6782542" y="2598003"/>
            <a:ext cx="2011398" cy="646331"/>
          </a:xfrm>
          <a:prstGeom prst="rect">
            <a:avLst/>
          </a:prstGeom>
          <a:noFill/>
        </p:spPr>
        <p:txBody>
          <a:bodyPr wrap="square" rtlCol="0">
            <a:spAutoFit/>
          </a:bodyPr>
          <a:lstStyle/>
          <a:p>
            <a:pPr algn="ctr">
              <a:spcAft>
                <a:spcPts val="600"/>
              </a:spcAft>
            </a:pPr>
            <a:r>
              <a:rPr lang="en-US" sz="1200" dirty="0" smtClean="0"/>
              <a:t>The</a:t>
            </a:r>
            <a:r>
              <a:rPr lang="en-US" sz="1200" dirty="0"/>
              <a:t> </a:t>
            </a:r>
            <a:r>
              <a:rPr lang="en-US" sz="1200" dirty="0" smtClean="0"/>
              <a:t>septum separates the left and the right side of the heart (biology)</a:t>
            </a:r>
          </a:p>
        </p:txBody>
      </p:sp>
      <p:pic>
        <p:nvPicPr>
          <p:cNvPr id="1027" name="Picture 3" descr="C:\Users\Martin\Desktop\Desktop\Septa\Pictures\Heart_sept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264562">
            <a:off x="6702432" y="1007829"/>
            <a:ext cx="1985028" cy="1371599"/>
          </a:xfrm>
          <a:prstGeom prst="rect">
            <a:avLst/>
          </a:prstGeom>
          <a:ln w="6350">
            <a:solidFill>
              <a:schemeClr val="tx2">
                <a:lumMod val="75000"/>
              </a:schemeClr>
            </a:solidFill>
          </a:ln>
          <a:effectLst>
            <a:outerShdw blurRad="165100" dist="38100" dir="2700000" algn="tl" rotWithShape="0">
              <a:srgbClr val="333333">
                <a:alpha val="65000"/>
              </a:srgbClr>
            </a:outerShdw>
          </a:effectLst>
          <a:extLst/>
        </p:spPr>
      </p:pic>
      <p:sp>
        <p:nvSpPr>
          <p:cNvPr id="8" name="TextBox 7"/>
          <p:cNvSpPr txBox="1"/>
          <p:nvPr/>
        </p:nvSpPr>
        <p:spPr>
          <a:xfrm>
            <a:off x="3581400" y="4114800"/>
            <a:ext cx="5257800" cy="83099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US" sz="1600" dirty="0" smtClean="0"/>
              <a:t>Often the device that embodies the </a:t>
            </a:r>
            <a:r>
              <a:rPr lang="en-US" sz="1600" b="1" dirty="0" smtClean="0"/>
              <a:t>septum</a:t>
            </a:r>
            <a:r>
              <a:rPr lang="en-US" sz="1600" dirty="0" smtClean="0"/>
              <a:t> is called </a:t>
            </a:r>
            <a:r>
              <a:rPr lang="en-US" sz="1600" b="1" dirty="0" smtClean="0"/>
              <a:t>septum</a:t>
            </a:r>
            <a:r>
              <a:rPr lang="en-US" sz="1600" dirty="0" smtClean="0"/>
              <a:t> as well (</a:t>
            </a:r>
            <a:r>
              <a:rPr lang="en-US" sz="1600" i="1" dirty="0" smtClean="0"/>
              <a:t>electrostatic septum</a:t>
            </a:r>
            <a:r>
              <a:rPr lang="en-US" sz="1600" dirty="0" smtClean="0"/>
              <a:t>, </a:t>
            </a:r>
            <a:r>
              <a:rPr lang="en-US" sz="1600" i="1" dirty="0" smtClean="0"/>
              <a:t>septum magnet</a:t>
            </a:r>
            <a:r>
              <a:rPr lang="en-US" sz="1600" dirty="0" smtClean="0"/>
              <a:t>, etc.) </a:t>
            </a:r>
          </a:p>
        </p:txBody>
      </p:sp>
      <p:pic>
        <p:nvPicPr>
          <p:cNvPr id="1029" name="Picture 5" descr="C:\Users\Martin\Desktop\Desktop\Septa\Pictures\SeptumSch.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712" y="3968685"/>
            <a:ext cx="2482087" cy="1746315"/>
          </a:xfrm>
          <a:prstGeom prst="rect">
            <a:avLst/>
          </a:prstGeom>
          <a:ln w="6350">
            <a:solidFill>
              <a:schemeClr val="tx2">
                <a:lumMod val="75000"/>
              </a:schemeClr>
            </a:solidFill>
          </a:ln>
          <a:effectLst>
            <a:outerShdw blurRad="165100" dist="38100" dir="2700000" algn="tl" rotWithShape="0">
              <a:srgbClr val="333333">
                <a:alpha val="65000"/>
              </a:srgbClr>
            </a:outerShdw>
          </a:effectLst>
          <a:extLst/>
        </p:spPr>
      </p:pic>
      <p:sp>
        <p:nvSpPr>
          <p:cNvPr id="5" name="Rectangle 4"/>
          <p:cNvSpPr/>
          <p:nvPr/>
        </p:nvSpPr>
        <p:spPr>
          <a:xfrm>
            <a:off x="4419600" y="5413836"/>
            <a:ext cx="1662635" cy="584775"/>
          </a:xfrm>
          <a:prstGeom prst="rect">
            <a:avLst/>
          </a:prstGeom>
        </p:spPr>
        <p:txBody>
          <a:bodyPr wrap="none">
            <a:spAutoFit/>
          </a:bodyPr>
          <a:lstStyle/>
          <a:p>
            <a:pPr algn="ctr"/>
            <a:r>
              <a:rPr lang="en-US" sz="3200" b="1" dirty="0" err="1" smtClean="0"/>
              <a:t>Septums</a:t>
            </a:r>
            <a:endParaRPr lang="en-US" sz="2400" b="1" dirty="0"/>
          </a:p>
        </p:txBody>
      </p:sp>
      <p:sp>
        <p:nvSpPr>
          <p:cNvPr id="7" name="Multiply 6"/>
          <p:cNvSpPr/>
          <p:nvPr/>
        </p:nvSpPr>
        <p:spPr>
          <a:xfrm rot="21370132">
            <a:off x="4463606" y="4793516"/>
            <a:ext cx="1729806" cy="1703798"/>
          </a:xfrm>
          <a:prstGeom prst="mathMultiply">
            <a:avLst>
              <a:gd name="adj1" fmla="val 313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237968" y="5435025"/>
            <a:ext cx="1144032" cy="584775"/>
          </a:xfrm>
          <a:prstGeom prst="rect">
            <a:avLst/>
          </a:prstGeom>
        </p:spPr>
        <p:txBody>
          <a:bodyPr wrap="none">
            <a:spAutoFit/>
          </a:bodyPr>
          <a:lstStyle/>
          <a:p>
            <a:pPr algn="ctr"/>
            <a:r>
              <a:rPr lang="en-US" sz="3200" b="1" dirty="0" smtClean="0"/>
              <a:t>Septa</a:t>
            </a:r>
            <a:endParaRPr lang="en-US" sz="2400" b="1" dirty="0"/>
          </a:p>
        </p:txBody>
      </p:sp>
      <p:sp>
        <p:nvSpPr>
          <p:cNvPr id="17" name="Rectangle 16"/>
          <p:cNvSpPr/>
          <p:nvPr/>
        </p:nvSpPr>
        <p:spPr>
          <a:xfrm>
            <a:off x="6399768" y="5105400"/>
            <a:ext cx="1430200" cy="1569660"/>
          </a:xfrm>
          <a:prstGeom prst="rect">
            <a:avLst/>
          </a:prstGeom>
        </p:spPr>
        <p:txBody>
          <a:bodyPr wrap="none">
            <a:spAutoFit/>
          </a:bodyPr>
          <a:lstStyle/>
          <a:p>
            <a:pPr marL="342900" indent="-342900" algn="ctr">
              <a:buFont typeface="Wingdings" panose="05000000000000000000" pitchFamily="2" charset="2"/>
              <a:buChar char="ü"/>
            </a:pPr>
            <a:r>
              <a:rPr lang="en-US" sz="9600" b="1" dirty="0">
                <a:solidFill>
                  <a:srgbClr val="00B050"/>
                </a:solidFill>
              </a:rPr>
              <a:t> </a:t>
            </a:r>
            <a:endParaRPr lang="en-US" sz="2400" b="1" dirty="0">
              <a:solidFill>
                <a:srgbClr val="00B050"/>
              </a:solidFill>
            </a:endParaRPr>
          </a:p>
        </p:txBody>
      </p:sp>
      <p:sp>
        <p:nvSpPr>
          <p:cNvPr id="18" name="TextBox 17"/>
          <p:cNvSpPr txBox="1"/>
          <p:nvPr/>
        </p:nvSpPr>
        <p:spPr>
          <a:xfrm>
            <a:off x="457200" y="5816025"/>
            <a:ext cx="2514600" cy="461665"/>
          </a:xfrm>
          <a:prstGeom prst="rect">
            <a:avLst/>
          </a:prstGeom>
          <a:noFill/>
        </p:spPr>
        <p:txBody>
          <a:bodyPr wrap="square" rtlCol="0">
            <a:spAutoFit/>
          </a:bodyPr>
          <a:lstStyle/>
          <a:p>
            <a:pPr algn="ctr">
              <a:spcAft>
                <a:spcPts val="600"/>
              </a:spcAft>
            </a:pPr>
            <a:r>
              <a:rPr lang="en-US" sz="1200" dirty="0" smtClean="0"/>
              <a:t>Schematic representation of a septum device</a:t>
            </a:r>
          </a:p>
        </p:txBody>
      </p:sp>
    </p:spTree>
    <p:extLst>
      <p:ext uri="{BB962C8B-B14F-4D97-AF65-F5344CB8AC3E}">
        <p14:creationId xmlns:p14="http://schemas.microsoft.com/office/powerpoint/2010/main" val="40310837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742890"/>
            <a:ext cx="5953501" cy="461665"/>
          </a:xfrm>
          <a:prstGeom prst="rect">
            <a:avLst/>
          </a:prstGeom>
          <a:noFill/>
        </p:spPr>
        <p:txBody>
          <a:bodyPr wrap="square" rtlCol="0">
            <a:spAutoFit/>
          </a:bodyPr>
          <a:lstStyle/>
          <a:p>
            <a:pPr algn="ctr"/>
            <a:r>
              <a:rPr lang="en-US" sz="2400" b="1" dirty="0" smtClean="0"/>
              <a:t>Electrostatic septum</a:t>
            </a:r>
            <a:endParaRPr lang="en-US" b="1" dirty="0"/>
          </a:p>
        </p:txBody>
      </p:sp>
      <p:sp>
        <p:nvSpPr>
          <p:cNvPr id="3" name="TextBox 2"/>
          <p:cNvSpPr txBox="1"/>
          <p:nvPr/>
        </p:nvSpPr>
        <p:spPr>
          <a:xfrm>
            <a:off x="557822" y="1245834"/>
            <a:ext cx="5496750" cy="1384995"/>
          </a:xfrm>
          <a:prstGeom prst="rect">
            <a:avLst/>
          </a:prstGeom>
          <a:noFill/>
        </p:spPr>
        <p:txBody>
          <a:bodyPr wrap="square" rtlCol="0">
            <a:spAutoFit/>
          </a:bodyPr>
          <a:lstStyle/>
          <a:p>
            <a:pPr indent="225425"/>
            <a:r>
              <a:rPr lang="en-US" sz="1400" dirty="0" smtClean="0"/>
              <a:t>Electric field is established between a HV electrode and a septum foil. </a:t>
            </a:r>
            <a:endParaRPr lang="en-US" sz="1400" dirty="0"/>
          </a:p>
          <a:p>
            <a:pPr indent="225425"/>
            <a:r>
              <a:rPr lang="en-US" sz="1400" dirty="0" smtClean="0"/>
              <a:t>The extracted beam passes through the electric field region and it is deflected. </a:t>
            </a:r>
          </a:p>
          <a:p>
            <a:pPr indent="225425"/>
            <a:r>
              <a:rPr lang="en-US" sz="1400" dirty="0" smtClean="0"/>
              <a:t>Using Faraday cage effect the foil and the foil support create a zero-filed region for the circulating beam that goes straight.</a:t>
            </a:r>
          </a:p>
          <a:p>
            <a:pPr indent="225425"/>
            <a:r>
              <a:rPr lang="en-US" sz="1400" dirty="0" smtClean="0"/>
              <a:t>Electrostatic septa provide the smallest septum thickness. </a:t>
            </a:r>
          </a:p>
        </p:txBody>
      </p:sp>
      <p:sp>
        <p:nvSpPr>
          <p:cNvPr id="9" name="TextBox 8"/>
          <p:cNvSpPr txBox="1"/>
          <p:nvPr/>
        </p:nvSpPr>
        <p:spPr>
          <a:xfrm>
            <a:off x="6143343" y="2303756"/>
            <a:ext cx="2681055" cy="646331"/>
          </a:xfrm>
          <a:prstGeom prst="rect">
            <a:avLst/>
          </a:prstGeom>
          <a:noFill/>
        </p:spPr>
        <p:txBody>
          <a:bodyPr wrap="square" rtlCol="0">
            <a:spAutoFit/>
          </a:bodyPr>
          <a:lstStyle/>
          <a:p>
            <a:pPr algn="ctr">
              <a:spcAft>
                <a:spcPts val="600"/>
              </a:spcAft>
            </a:pPr>
            <a:r>
              <a:rPr lang="en-US" sz="1200" dirty="0" smtClean="0"/>
              <a:t>Faraday cage used to protect a person while demonstrating discharges from Tesla transformer</a:t>
            </a:r>
          </a:p>
        </p:txBody>
      </p:sp>
      <mc:AlternateContent xmlns:mc="http://schemas.openxmlformats.org/markup-compatibility/2006" xmlns:a14="http://schemas.microsoft.com/office/drawing/2010/main">
        <mc:Choice Requires="a14">
          <p:sp>
            <p:nvSpPr>
              <p:cNvPr id="91" name="TextBox 90"/>
              <p:cNvSpPr txBox="1"/>
              <p:nvPr/>
            </p:nvSpPr>
            <p:spPr>
              <a:xfrm>
                <a:off x="2273129" y="4699491"/>
                <a:ext cx="631904" cy="4380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0" i="1" smtClean="0">
                          <a:latin typeface="Cambria Math"/>
                        </a:rPr>
                        <m:t>𝐸</m:t>
                      </m:r>
                      <m:r>
                        <a:rPr lang="en-US" sz="1200" b="0" i="1" smtClean="0">
                          <a:latin typeface="Cambria Math"/>
                        </a:rPr>
                        <m:t>=</m:t>
                      </m:r>
                      <m:f>
                        <m:fPr>
                          <m:ctrlPr>
                            <a:rPr lang="en-US" sz="1200" b="0" i="1" smtClean="0">
                              <a:latin typeface="Cambria Math"/>
                            </a:rPr>
                          </m:ctrlPr>
                        </m:fPr>
                        <m:num>
                          <m:r>
                            <a:rPr lang="en-US" sz="1200" b="0" i="1" smtClean="0">
                              <a:latin typeface="Cambria Math"/>
                            </a:rPr>
                            <m:t>𝑈</m:t>
                          </m:r>
                        </m:num>
                        <m:den>
                          <m:r>
                            <a:rPr lang="en-US" sz="1200" b="0" i="1" smtClean="0">
                              <a:latin typeface="Cambria Math"/>
                            </a:rPr>
                            <m:t>𝑑</m:t>
                          </m:r>
                        </m:den>
                      </m:f>
                    </m:oMath>
                  </m:oMathPara>
                </a14:m>
                <a:endParaRPr lang="en-US" sz="1400" dirty="0"/>
              </a:p>
            </p:txBody>
          </p:sp>
        </mc:Choice>
        <mc:Fallback xmlns="">
          <p:sp>
            <p:nvSpPr>
              <p:cNvPr id="91" name="TextBox 90"/>
              <p:cNvSpPr txBox="1">
                <a:spLocks noRot="1" noChangeAspect="1" noMove="1" noResize="1" noEditPoints="1" noAdjustHandles="1" noChangeArrowheads="1" noChangeShapeType="1" noTextEdit="1"/>
              </p:cNvSpPr>
              <p:nvPr/>
            </p:nvSpPr>
            <p:spPr>
              <a:xfrm>
                <a:off x="2273129" y="4699491"/>
                <a:ext cx="631904" cy="438069"/>
              </a:xfrm>
              <a:prstGeom prst="rect">
                <a:avLst/>
              </a:prstGeom>
              <a:blipFill rotWithShape="1">
                <a:blip r:embed="rId2"/>
                <a:stretch>
                  <a:fillRect b="-1389"/>
                </a:stretch>
              </a:blipFill>
            </p:spPr>
            <p:txBody>
              <a:bodyPr/>
              <a:lstStyle/>
              <a:p>
                <a:r>
                  <a:rPr lang="en-US">
                    <a:noFill/>
                  </a:rPr>
                  <a:t> </a:t>
                </a:r>
              </a:p>
            </p:txBody>
          </p:sp>
        </mc:Fallback>
      </mc:AlternateContent>
      <p:pic>
        <p:nvPicPr>
          <p:cNvPr id="107" name="Picture 2" descr="D:\2017_02_16_Septa\Pictures\FaradayCa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1321" y="742890"/>
            <a:ext cx="2125497" cy="1543110"/>
          </a:xfrm>
          <a:prstGeom prst="rect">
            <a:avLst/>
          </a:prstGeom>
          <a:ln w="6350">
            <a:solidFill>
              <a:schemeClr val="tx2">
                <a:lumMod val="75000"/>
              </a:schemeClr>
            </a:solidFill>
          </a:ln>
          <a:effectLst>
            <a:outerShdw blurRad="165100" dist="381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5" name="TextBox 154"/>
          <p:cNvSpPr txBox="1"/>
          <p:nvPr/>
        </p:nvSpPr>
        <p:spPr>
          <a:xfrm>
            <a:off x="410582" y="6053809"/>
            <a:ext cx="4114800" cy="307777"/>
          </a:xfrm>
          <a:prstGeom prst="rect">
            <a:avLst/>
          </a:prstGeom>
          <a:noFill/>
        </p:spPr>
        <p:txBody>
          <a:bodyPr wrap="square" rtlCol="0">
            <a:spAutoFit/>
          </a:bodyPr>
          <a:lstStyle/>
          <a:p>
            <a:pPr algn="ctr">
              <a:spcAft>
                <a:spcPts val="600"/>
              </a:spcAft>
            </a:pPr>
            <a:r>
              <a:rPr lang="en-US" sz="1400" dirty="0" smtClean="0"/>
              <a:t>Schematic view of electrostatic septum</a:t>
            </a:r>
          </a:p>
        </p:txBody>
      </p:sp>
      <p:grpSp>
        <p:nvGrpSpPr>
          <p:cNvPr id="114" name="Group 113"/>
          <p:cNvGrpSpPr/>
          <p:nvPr/>
        </p:nvGrpSpPr>
        <p:grpSpPr>
          <a:xfrm>
            <a:off x="254480" y="2733399"/>
            <a:ext cx="4547594" cy="3274853"/>
            <a:chOff x="485308" y="2793346"/>
            <a:chExt cx="4547594" cy="3274853"/>
          </a:xfrm>
        </p:grpSpPr>
        <p:grpSp>
          <p:nvGrpSpPr>
            <p:cNvPr id="106" name="Group 105"/>
            <p:cNvGrpSpPr/>
            <p:nvPr/>
          </p:nvGrpSpPr>
          <p:grpSpPr>
            <a:xfrm>
              <a:off x="485308" y="2793346"/>
              <a:ext cx="4547594" cy="3122453"/>
              <a:chOff x="485308" y="1878946"/>
              <a:chExt cx="4547594" cy="3122453"/>
            </a:xfrm>
          </p:grpSpPr>
          <p:grpSp>
            <p:nvGrpSpPr>
              <p:cNvPr id="86" name="Group 85"/>
              <p:cNvGrpSpPr/>
              <p:nvPr/>
            </p:nvGrpSpPr>
            <p:grpSpPr>
              <a:xfrm>
                <a:off x="485308" y="1878946"/>
                <a:ext cx="4547594" cy="2771432"/>
                <a:chOff x="485308" y="1668536"/>
                <a:chExt cx="4547594" cy="2771432"/>
              </a:xfrm>
            </p:grpSpPr>
            <p:sp>
              <p:nvSpPr>
                <p:cNvPr id="74" name="Rectangle 73"/>
                <p:cNvSpPr/>
                <p:nvPr/>
              </p:nvSpPr>
              <p:spPr>
                <a:xfrm>
                  <a:off x="557820" y="2307167"/>
                  <a:ext cx="3156930" cy="2112433"/>
                </a:xfrm>
                <a:prstGeom prst="rect">
                  <a:avLst/>
                </a:prstGeom>
                <a:noFill/>
                <a:ln w="12700">
                  <a:solidFill>
                    <a:schemeClr val="tx1">
                      <a:lumMod val="65000"/>
                      <a:lumOff val="3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6" name="Rectangle 75"/>
                <p:cNvSpPr/>
                <p:nvPr/>
              </p:nvSpPr>
              <p:spPr>
                <a:xfrm>
                  <a:off x="3619500" y="3200400"/>
                  <a:ext cx="1905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44" name="Group 43"/>
                <p:cNvGrpSpPr/>
                <p:nvPr/>
              </p:nvGrpSpPr>
              <p:grpSpPr>
                <a:xfrm>
                  <a:off x="914400" y="2590800"/>
                  <a:ext cx="3408009" cy="1676400"/>
                  <a:chOff x="1562100" y="2819400"/>
                  <a:chExt cx="3408009" cy="1676400"/>
                </a:xfrm>
              </p:grpSpPr>
              <p:sp>
                <p:nvSpPr>
                  <p:cNvPr id="42" name="Oval 41"/>
                  <p:cNvSpPr/>
                  <p:nvPr/>
                </p:nvSpPr>
                <p:spPr>
                  <a:xfrm>
                    <a:off x="3314700" y="3276600"/>
                    <a:ext cx="381000" cy="304800"/>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41" name="Group 40"/>
                  <p:cNvGrpSpPr/>
                  <p:nvPr/>
                </p:nvGrpSpPr>
                <p:grpSpPr>
                  <a:xfrm>
                    <a:off x="1562100" y="2819400"/>
                    <a:ext cx="3086100" cy="1676400"/>
                    <a:chOff x="1562100" y="2819400"/>
                    <a:chExt cx="3086100" cy="1676400"/>
                  </a:xfrm>
                </p:grpSpPr>
                <p:cxnSp>
                  <p:nvCxnSpPr>
                    <p:cNvPr id="1043" name="Straight Connector 1042"/>
                    <p:cNvCxnSpPr/>
                    <p:nvPr/>
                  </p:nvCxnSpPr>
                  <p:spPr>
                    <a:xfrm>
                      <a:off x="2590800" y="4114800"/>
                      <a:ext cx="0" cy="228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40" name="Group 1039"/>
                    <p:cNvGrpSpPr/>
                    <p:nvPr/>
                  </p:nvGrpSpPr>
                  <p:grpSpPr>
                    <a:xfrm>
                      <a:off x="1562100" y="2819400"/>
                      <a:ext cx="2552700" cy="1295400"/>
                      <a:chOff x="1562100" y="2819400"/>
                      <a:chExt cx="2552700" cy="1295400"/>
                    </a:xfrm>
                  </p:grpSpPr>
                  <p:sp>
                    <p:nvSpPr>
                      <p:cNvPr id="4" name="Arc 3"/>
                      <p:cNvSpPr/>
                      <p:nvPr/>
                    </p:nvSpPr>
                    <p:spPr>
                      <a:xfrm flipH="1">
                        <a:off x="1562100" y="2819400"/>
                        <a:ext cx="1600200" cy="1295400"/>
                      </a:xfrm>
                      <a:prstGeom prst="arc">
                        <a:avLst>
                          <a:gd name="adj1" fmla="val 16200000"/>
                          <a:gd name="adj2" fmla="val 5399764"/>
                        </a:avLst>
                      </a:prstGeom>
                      <a:ln w="50800">
                        <a:solidFill>
                          <a:srgbClr val="5C31F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cxnSp>
                    <p:nvCxnSpPr>
                      <p:cNvPr id="7" name="Straight Connector 6"/>
                      <p:cNvCxnSpPr>
                        <a:stCxn id="4" idx="0"/>
                      </p:cNvCxnSpPr>
                      <p:nvPr/>
                    </p:nvCxnSpPr>
                    <p:spPr>
                      <a:xfrm>
                        <a:off x="2362200" y="2819400"/>
                        <a:ext cx="800100" cy="0"/>
                      </a:xfrm>
                      <a:prstGeom prst="line">
                        <a:avLst/>
                      </a:prstGeom>
                      <a:ln w="50800">
                        <a:solidFill>
                          <a:srgbClr val="5C31F9"/>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362200" y="4114800"/>
                        <a:ext cx="800100" cy="0"/>
                      </a:xfrm>
                      <a:prstGeom prst="line">
                        <a:avLst/>
                      </a:prstGeom>
                      <a:ln w="50800">
                        <a:solidFill>
                          <a:srgbClr val="5C31F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162300" y="2819400"/>
                        <a:ext cx="0" cy="1295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6" name="Rounded Rectangle 1035"/>
                      <p:cNvSpPr/>
                      <p:nvPr/>
                    </p:nvSpPr>
                    <p:spPr>
                      <a:xfrm>
                        <a:off x="3810000" y="2819400"/>
                        <a:ext cx="304800" cy="1295399"/>
                      </a:xfrm>
                      <a:prstGeom prst="roundRect">
                        <a:avLst>
                          <a:gd name="adj" fmla="val 3854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1041" name="Group 1040"/>
                    <p:cNvGrpSpPr/>
                    <p:nvPr/>
                  </p:nvGrpSpPr>
                  <p:grpSpPr>
                    <a:xfrm>
                      <a:off x="3200400" y="2971800"/>
                      <a:ext cx="533400" cy="914400"/>
                      <a:chOff x="3200400" y="2971800"/>
                      <a:chExt cx="533400" cy="914400"/>
                    </a:xfrm>
                  </p:grpSpPr>
                  <p:cxnSp>
                    <p:nvCxnSpPr>
                      <p:cNvPr id="1038" name="Straight Arrow Connector 1037"/>
                      <p:cNvCxnSpPr/>
                      <p:nvPr/>
                    </p:nvCxnSpPr>
                    <p:spPr>
                      <a:xfrm flipH="1">
                        <a:off x="3200400" y="29718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a:off x="3200400" y="31242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3200400" y="32766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3200400" y="34290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3200400" y="35814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3200400" y="37338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3200400" y="3886200"/>
                        <a:ext cx="533400" cy="0"/>
                      </a:xfrm>
                      <a:prstGeom prst="straightConnector1">
                        <a:avLst/>
                      </a:prstGeom>
                      <a:ln>
                        <a:tailEnd type="arrow" w="sm" len="sm"/>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2400300" y="4343400"/>
                      <a:ext cx="381000" cy="152400"/>
                      <a:chOff x="2400300" y="4343400"/>
                      <a:chExt cx="381000" cy="152400"/>
                    </a:xfrm>
                  </p:grpSpPr>
                  <p:cxnSp>
                    <p:nvCxnSpPr>
                      <p:cNvPr id="1046" name="Straight Connector 1045"/>
                      <p:cNvCxnSpPr/>
                      <p:nvPr/>
                    </p:nvCxnSpPr>
                    <p:spPr>
                      <a:xfrm>
                        <a:off x="2400300" y="4343400"/>
                        <a:ext cx="381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2479675" y="4419600"/>
                        <a:ext cx="2286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555875" y="4495800"/>
                        <a:ext cx="762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1" name="Straight Connector 80"/>
                    <p:cNvCxnSpPr/>
                    <p:nvPr/>
                  </p:nvCxnSpPr>
                  <p:spPr>
                    <a:xfrm>
                      <a:off x="4610100" y="3200400"/>
                      <a:ext cx="0" cy="2667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4572000" y="3124200"/>
                      <a:ext cx="76200" cy="76200"/>
                    </a:xfrm>
                    <a:prstGeom prst="ellipse">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cxnSp>
                  <p:nvCxnSpPr>
                    <p:cNvPr id="78" name="Straight Connector 77"/>
                    <p:cNvCxnSpPr/>
                    <p:nvPr/>
                  </p:nvCxnSpPr>
                  <p:spPr>
                    <a:xfrm>
                      <a:off x="4114800" y="3467099"/>
                      <a:ext cx="495300" cy="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7" name="Oval 86"/>
                  <p:cNvSpPr/>
                  <p:nvPr/>
                </p:nvSpPr>
                <p:spPr>
                  <a:xfrm>
                    <a:off x="2667000" y="3276600"/>
                    <a:ext cx="381000" cy="304800"/>
                  </a:xfrm>
                  <a:prstGeom prst="ellipse">
                    <a:avLst/>
                  </a:prstGeom>
                  <a:pattFill prst="ltUpDiag">
                    <a:fgClr>
                      <a:schemeClr val="tx2">
                        <a:lumMod val="60000"/>
                        <a:lumOff val="40000"/>
                      </a:schemeClr>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mc:AlternateContent xmlns:mc="http://schemas.openxmlformats.org/markup-compatibility/2006" xmlns:a14="http://schemas.microsoft.com/office/drawing/2010/main">
                <mc:Choice Requires="a14">
                  <p:sp>
                    <p:nvSpPr>
                      <p:cNvPr id="90" name="TextBox 89"/>
                      <p:cNvSpPr txBox="1"/>
                      <p:nvPr/>
                    </p:nvSpPr>
                    <p:spPr>
                      <a:xfrm>
                        <a:off x="1866900" y="2907268"/>
                        <a:ext cx="9144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𝐸</m:t>
                              </m:r>
                              <m:r>
                                <a:rPr lang="en-US" sz="1200" b="0" i="1" smtClean="0">
                                  <a:latin typeface="Cambria Math"/>
                                </a:rPr>
                                <m:t>=0</m:t>
                              </m:r>
                            </m:oMath>
                          </m:oMathPara>
                        </a14:m>
                        <a:endParaRPr lang="en-US" sz="1200" dirty="0"/>
                      </a:p>
                    </p:txBody>
                  </p:sp>
                </mc:Choice>
                <mc:Fallback xmlns="">
                  <p:sp>
                    <p:nvSpPr>
                      <p:cNvPr id="90" name="TextBox 89"/>
                      <p:cNvSpPr txBox="1">
                        <a:spLocks noRot="1" noChangeAspect="1" noMove="1" noResize="1" noEditPoints="1" noAdjustHandles="1" noChangeArrowheads="1" noChangeShapeType="1" noTextEdit="1"/>
                      </p:cNvSpPr>
                      <p:nvPr/>
                    </p:nvSpPr>
                    <p:spPr>
                      <a:xfrm>
                        <a:off x="1866900" y="2907268"/>
                        <a:ext cx="914400" cy="30777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TextBox 91"/>
                      <p:cNvSpPr txBox="1"/>
                      <p:nvPr/>
                    </p:nvSpPr>
                    <p:spPr>
                      <a:xfrm>
                        <a:off x="4589109" y="2903004"/>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𝑈</m:t>
                              </m:r>
                            </m:oMath>
                          </m:oMathPara>
                        </a14:m>
                        <a:endParaRPr lang="en-US" sz="1200" dirty="0"/>
                      </a:p>
                    </p:txBody>
                  </p:sp>
                </mc:Choice>
                <mc:Fallback xmlns="">
                  <p:sp>
                    <p:nvSpPr>
                      <p:cNvPr id="92" name="TextBox 91"/>
                      <p:cNvSpPr txBox="1">
                        <a:spLocks noRot="1" noChangeAspect="1" noMove="1" noResize="1" noEditPoints="1" noAdjustHandles="1" noChangeArrowheads="1" noChangeShapeType="1" noTextEdit="1"/>
                      </p:cNvSpPr>
                      <p:nvPr/>
                    </p:nvSpPr>
                    <p:spPr>
                      <a:xfrm>
                        <a:off x="4589109" y="2903004"/>
                        <a:ext cx="381000" cy="276999"/>
                      </a:xfrm>
                      <a:prstGeom prst="rect">
                        <a:avLst/>
                      </a:prstGeom>
                      <a:blipFill rotWithShape="1">
                        <a:blip r:embed="rId5"/>
                        <a:stretch>
                          <a:fillRect/>
                        </a:stretch>
                      </a:blipFill>
                    </p:spPr>
                    <p:txBody>
                      <a:bodyPr/>
                      <a:lstStyle/>
                      <a:p>
                        <a:r>
                          <a:rPr lang="en-US">
                            <a:noFill/>
                          </a:rPr>
                          <a:t> </a:t>
                        </a:r>
                      </a:p>
                    </p:txBody>
                  </p:sp>
                </mc:Fallback>
              </mc:AlternateContent>
            </p:grpSp>
            <p:cxnSp>
              <p:nvCxnSpPr>
                <p:cNvPr id="96" name="Straight Arrow Connector 95"/>
                <p:cNvCxnSpPr>
                  <a:stCxn id="97" idx="2"/>
                </p:cNvCxnSpPr>
                <p:nvPr/>
              </p:nvCxnSpPr>
              <p:spPr>
                <a:xfrm>
                  <a:off x="2090820" y="1945535"/>
                  <a:ext cx="404259" cy="81836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486293" y="1668536"/>
                  <a:ext cx="1209053" cy="276999"/>
                </a:xfrm>
                <a:prstGeom prst="rect">
                  <a:avLst/>
                </a:prstGeom>
                <a:noFill/>
              </p:spPr>
              <p:txBody>
                <a:bodyPr wrap="square" rtlCol="0">
                  <a:spAutoFit/>
                </a:bodyPr>
                <a:lstStyle/>
                <a:p>
                  <a:pPr algn="ctr">
                    <a:spcAft>
                      <a:spcPts val="600"/>
                    </a:spcAft>
                  </a:pPr>
                  <a:r>
                    <a:rPr lang="en-US" sz="1200" dirty="0" smtClean="0"/>
                    <a:t>Septum foil</a:t>
                  </a:r>
                </a:p>
              </p:txBody>
            </p:sp>
            <p:cxnSp>
              <p:nvCxnSpPr>
                <p:cNvPr id="99" name="Straight Arrow Connector 98"/>
                <p:cNvCxnSpPr>
                  <a:stCxn id="100" idx="2"/>
                </p:cNvCxnSpPr>
                <p:nvPr/>
              </p:nvCxnSpPr>
              <p:spPr>
                <a:xfrm>
                  <a:off x="1285408" y="2197212"/>
                  <a:ext cx="838200" cy="9451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485308" y="1920213"/>
                  <a:ext cx="1600200" cy="276999"/>
                </a:xfrm>
                <a:prstGeom prst="rect">
                  <a:avLst/>
                </a:prstGeom>
                <a:noFill/>
              </p:spPr>
              <p:txBody>
                <a:bodyPr wrap="square" rtlCol="0">
                  <a:spAutoFit/>
                </a:bodyPr>
                <a:lstStyle/>
                <a:p>
                  <a:pPr algn="ctr">
                    <a:spcAft>
                      <a:spcPts val="600"/>
                    </a:spcAft>
                  </a:pPr>
                  <a:r>
                    <a:rPr lang="en-US" sz="1200" dirty="0" smtClean="0"/>
                    <a:t>Circulating beam</a:t>
                  </a:r>
                </a:p>
              </p:txBody>
            </p:sp>
            <p:cxnSp>
              <p:nvCxnSpPr>
                <p:cNvPr id="103" name="Straight Arrow Connector 102"/>
                <p:cNvCxnSpPr/>
                <p:nvPr/>
              </p:nvCxnSpPr>
              <p:spPr>
                <a:xfrm flipH="1">
                  <a:off x="2887970" y="2271350"/>
                  <a:ext cx="1074430" cy="85285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3712716" y="1991239"/>
                  <a:ext cx="1143000" cy="461665"/>
                </a:xfrm>
                <a:prstGeom prst="rect">
                  <a:avLst/>
                </a:prstGeom>
                <a:noFill/>
              </p:spPr>
              <p:txBody>
                <a:bodyPr wrap="square" rtlCol="0">
                  <a:spAutoFit/>
                </a:bodyPr>
                <a:lstStyle/>
                <a:p>
                  <a:pPr algn="ctr">
                    <a:spcAft>
                      <a:spcPts val="600"/>
                    </a:spcAft>
                  </a:pPr>
                  <a:r>
                    <a:rPr lang="en-US" sz="1200" dirty="0" smtClean="0"/>
                    <a:t>Deflected beam</a:t>
                  </a:r>
                </a:p>
              </p:txBody>
            </p:sp>
            <p:cxnSp>
              <p:nvCxnSpPr>
                <p:cNvPr id="120" name="Straight Connector 119"/>
                <p:cNvCxnSpPr/>
                <p:nvPr/>
              </p:nvCxnSpPr>
              <p:spPr>
                <a:xfrm>
                  <a:off x="3619500" y="3276600"/>
                  <a:ext cx="190500" cy="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3619500" y="3200400"/>
                  <a:ext cx="190500" cy="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Arrow Connector 123"/>
                <p:cNvCxnSpPr/>
                <p:nvPr/>
              </p:nvCxnSpPr>
              <p:spPr>
                <a:xfrm flipH="1" flipV="1">
                  <a:off x="3352800" y="3682995"/>
                  <a:ext cx="800100" cy="44999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3995324" y="3978303"/>
                  <a:ext cx="931042" cy="461665"/>
                </a:xfrm>
                <a:prstGeom prst="rect">
                  <a:avLst/>
                </a:prstGeom>
                <a:noFill/>
              </p:spPr>
              <p:txBody>
                <a:bodyPr wrap="square" rtlCol="0">
                  <a:spAutoFit/>
                </a:bodyPr>
                <a:lstStyle/>
                <a:p>
                  <a:pPr algn="ctr">
                    <a:spcAft>
                      <a:spcPts val="600"/>
                    </a:spcAft>
                  </a:pPr>
                  <a:r>
                    <a:rPr lang="en-US" sz="1200" dirty="0" smtClean="0"/>
                    <a:t>HV Electrode</a:t>
                  </a:r>
                </a:p>
              </p:txBody>
            </p:sp>
            <p:cxnSp>
              <p:nvCxnSpPr>
                <p:cNvPr id="128" name="Straight Arrow Connector 127"/>
                <p:cNvCxnSpPr>
                  <a:endCxn id="76" idx="2"/>
                </p:cNvCxnSpPr>
                <p:nvPr/>
              </p:nvCxnSpPr>
              <p:spPr>
                <a:xfrm flipH="1" flipV="1">
                  <a:off x="3714750" y="3276600"/>
                  <a:ext cx="390525" cy="2286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3946872" y="3339283"/>
                  <a:ext cx="1086030" cy="461665"/>
                </a:xfrm>
                <a:prstGeom prst="rect">
                  <a:avLst/>
                </a:prstGeom>
                <a:noFill/>
              </p:spPr>
              <p:txBody>
                <a:bodyPr wrap="square" rtlCol="0">
                  <a:spAutoFit/>
                </a:bodyPr>
                <a:lstStyle/>
                <a:p>
                  <a:pPr algn="ctr">
                    <a:spcAft>
                      <a:spcPts val="600"/>
                    </a:spcAft>
                  </a:pPr>
                  <a:r>
                    <a:rPr lang="en-US" sz="1200" dirty="0" smtClean="0"/>
                    <a:t>HV Feedthrough</a:t>
                  </a:r>
                </a:p>
              </p:txBody>
            </p:sp>
            <p:sp>
              <p:nvSpPr>
                <p:cNvPr id="134" name="TextBox 133"/>
                <p:cNvSpPr txBox="1"/>
                <p:nvPr/>
              </p:nvSpPr>
              <p:spPr>
                <a:xfrm>
                  <a:off x="2882011" y="4157771"/>
                  <a:ext cx="848372" cy="276999"/>
                </a:xfrm>
                <a:prstGeom prst="rect">
                  <a:avLst/>
                </a:prstGeom>
                <a:noFill/>
              </p:spPr>
              <p:txBody>
                <a:bodyPr wrap="square" rtlCol="0">
                  <a:spAutoFit/>
                </a:bodyPr>
                <a:lstStyle/>
                <a:p>
                  <a:pPr algn="ctr">
                    <a:spcAft>
                      <a:spcPts val="600"/>
                    </a:spcAft>
                  </a:pPr>
                  <a:r>
                    <a:rPr lang="en-US" sz="1200" dirty="0" smtClean="0"/>
                    <a:t>Vacuum</a:t>
                  </a:r>
                </a:p>
              </p:txBody>
            </p:sp>
          </p:grpSp>
          <p:grpSp>
            <p:nvGrpSpPr>
              <p:cNvPr id="98" name="Group 97"/>
              <p:cNvGrpSpPr/>
              <p:nvPr/>
            </p:nvGrpSpPr>
            <p:grpSpPr>
              <a:xfrm>
                <a:off x="685800" y="4114800"/>
                <a:ext cx="533400" cy="502622"/>
                <a:chOff x="685800" y="4114800"/>
                <a:chExt cx="533400" cy="502622"/>
              </a:xfrm>
            </p:grpSpPr>
            <p:cxnSp>
              <p:nvCxnSpPr>
                <p:cNvPr id="138" name="Straight Arrow Connector 137"/>
                <p:cNvCxnSpPr/>
                <p:nvPr/>
              </p:nvCxnSpPr>
              <p:spPr>
                <a:xfrm flipV="1">
                  <a:off x="914400" y="4114800"/>
                  <a:ext cx="0" cy="306290"/>
                </a:xfrm>
                <a:prstGeom prst="straightConnector1">
                  <a:avLst/>
                </a:prstGeom>
                <a:ln w="25400">
                  <a:solidFill>
                    <a:schemeClr val="tx1"/>
                  </a:solidFill>
                  <a:headEnd type="none"/>
                  <a:tailEnd type="triangle" w="lg"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914400" y="4421090"/>
                  <a:ext cx="304800" cy="1"/>
                </a:xfrm>
                <a:prstGeom prst="straightConnector1">
                  <a:avLst/>
                </a:prstGeom>
                <a:ln w="25400">
                  <a:solidFill>
                    <a:schemeClr val="tx1"/>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914400" y="4340423"/>
                  <a:ext cx="228600" cy="276999"/>
                </a:xfrm>
                <a:prstGeom prst="rect">
                  <a:avLst/>
                </a:prstGeom>
                <a:noFill/>
              </p:spPr>
              <p:txBody>
                <a:bodyPr wrap="square" rtlCol="0">
                  <a:spAutoFit/>
                </a:bodyPr>
                <a:lstStyle/>
                <a:p>
                  <a:pPr algn="ctr">
                    <a:spcAft>
                      <a:spcPts val="600"/>
                    </a:spcAft>
                  </a:pPr>
                  <a:r>
                    <a:rPr lang="en-US" sz="1200" dirty="0"/>
                    <a:t>x</a:t>
                  </a:r>
                  <a:endParaRPr lang="en-US" sz="1200" dirty="0" smtClean="0"/>
                </a:p>
              </p:txBody>
            </p:sp>
            <p:sp>
              <p:nvSpPr>
                <p:cNvPr id="145" name="TextBox 144"/>
                <p:cNvSpPr txBox="1"/>
                <p:nvPr/>
              </p:nvSpPr>
              <p:spPr>
                <a:xfrm>
                  <a:off x="685800" y="4188023"/>
                  <a:ext cx="228600" cy="276999"/>
                </a:xfrm>
                <a:prstGeom prst="rect">
                  <a:avLst/>
                </a:prstGeom>
                <a:noFill/>
              </p:spPr>
              <p:txBody>
                <a:bodyPr wrap="square" rtlCol="0">
                  <a:spAutoFit/>
                </a:bodyPr>
                <a:lstStyle/>
                <a:p>
                  <a:pPr algn="ctr">
                    <a:spcAft>
                      <a:spcPts val="600"/>
                    </a:spcAft>
                  </a:pPr>
                  <a:r>
                    <a:rPr lang="en-US" sz="1200" dirty="0" smtClean="0"/>
                    <a:t>y</a:t>
                  </a:r>
                </a:p>
              </p:txBody>
            </p:sp>
          </p:grpSp>
          <p:cxnSp>
            <p:nvCxnSpPr>
              <p:cNvPr id="147" name="Straight Arrow Connector 146"/>
              <p:cNvCxnSpPr>
                <a:stCxn id="148" idx="0"/>
                <a:endCxn id="144" idx="3"/>
              </p:cNvCxnSpPr>
              <p:nvPr/>
            </p:nvCxnSpPr>
            <p:spPr>
              <a:xfrm flipH="1" flipV="1">
                <a:off x="1143000" y="4478923"/>
                <a:ext cx="266700" cy="24547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a:off x="609600" y="4724400"/>
                <a:ext cx="1600200" cy="276999"/>
              </a:xfrm>
              <a:prstGeom prst="rect">
                <a:avLst/>
              </a:prstGeom>
              <a:noFill/>
            </p:spPr>
            <p:txBody>
              <a:bodyPr wrap="square" rtlCol="0">
                <a:spAutoFit/>
              </a:bodyPr>
              <a:lstStyle/>
              <a:p>
                <a:pPr algn="ctr">
                  <a:spcAft>
                    <a:spcPts val="600"/>
                  </a:spcAft>
                </a:pPr>
                <a:r>
                  <a:rPr lang="en-US" sz="1200" dirty="0" smtClean="0"/>
                  <a:t>Positioning system</a:t>
                </a:r>
              </a:p>
            </p:txBody>
          </p:sp>
          <p:sp>
            <p:nvSpPr>
              <p:cNvPr id="105" name="Arc 104"/>
              <p:cNvSpPr/>
              <p:nvPr/>
            </p:nvSpPr>
            <p:spPr>
              <a:xfrm>
                <a:off x="723900" y="4078024"/>
                <a:ext cx="419100" cy="219341"/>
              </a:xfrm>
              <a:prstGeom prst="arc">
                <a:avLst>
                  <a:gd name="adj1" fmla="val 18750827"/>
                  <a:gd name="adj2" fmla="val 13572386"/>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152" name="TextBox 151"/>
              <p:cNvSpPr txBox="1"/>
              <p:nvPr/>
            </p:nvSpPr>
            <p:spPr>
              <a:xfrm>
                <a:off x="1143000" y="4035623"/>
                <a:ext cx="228600" cy="276999"/>
              </a:xfrm>
              <a:prstGeom prst="rect">
                <a:avLst/>
              </a:prstGeom>
              <a:noFill/>
            </p:spPr>
            <p:txBody>
              <a:bodyPr wrap="square" rtlCol="0">
                <a:spAutoFit/>
              </a:bodyPr>
              <a:lstStyle/>
              <a:p>
                <a:pPr algn="ctr">
                  <a:spcAft>
                    <a:spcPts val="600"/>
                  </a:spcAft>
                </a:pPr>
                <a:r>
                  <a:rPr lang="el-GR" sz="1200" dirty="0"/>
                  <a:t>α</a:t>
                </a:r>
                <a:endParaRPr lang="en-US" sz="1200" dirty="0" smtClean="0"/>
              </a:p>
            </p:txBody>
          </p:sp>
        </p:grpSp>
        <p:cxnSp>
          <p:nvCxnSpPr>
            <p:cNvPr id="160" name="Straight Arrow Connector 159"/>
            <p:cNvCxnSpPr>
              <a:stCxn id="161" idx="0"/>
            </p:cNvCxnSpPr>
            <p:nvPr/>
          </p:nvCxnSpPr>
          <p:spPr>
            <a:xfrm flipH="1" flipV="1">
              <a:off x="2362200" y="5029200"/>
              <a:ext cx="419100" cy="7620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61" name="TextBox 160"/>
            <p:cNvSpPr txBox="1"/>
            <p:nvPr/>
          </p:nvSpPr>
          <p:spPr>
            <a:xfrm>
              <a:off x="1981200" y="5791200"/>
              <a:ext cx="1600200" cy="276999"/>
            </a:xfrm>
            <a:prstGeom prst="rect">
              <a:avLst/>
            </a:prstGeom>
            <a:noFill/>
          </p:spPr>
          <p:txBody>
            <a:bodyPr wrap="square" rtlCol="0">
              <a:spAutoFit/>
            </a:bodyPr>
            <a:lstStyle/>
            <a:p>
              <a:pPr algn="ctr">
                <a:spcAft>
                  <a:spcPts val="600"/>
                </a:spcAft>
              </a:pPr>
              <a:r>
                <a:rPr lang="en-US" sz="1200" dirty="0" smtClean="0"/>
                <a:t>Foil support</a:t>
              </a:r>
            </a:p>
          </p:txBody>
        </p:sp>
      </p:grpSp>
      <p:sp>
        <p:nvSpPr>
          <p:cNvPr id="166" name="TextBox 165"/>
          <p:cNvSpPr txBox="1"/>
          <p:nvPr/>
        </p:nvSpPr>
        <p:spPr>
          <a:xfrm>
            <a:off x="4909351" y="3017240"/>
            <a:ext cx="4048217" cy="3518912"/>
          </a:xfrm>
          <a:prstGeom prst="rect">
            <a:avLst/>
          </a:prstGeom>
          <a:noFill/>
        </p:spPr>
        <p:txBody>
          <a:bodyPr wrap="square" rtlCol="0">
            <a:spAutoFit/>
          </a:bodyPr>
          <a:lstStyle/>
          <a:p>
            <a:pPr indent="266700" algn="just">
              <a:spcAft>
                <a:spcPts val="800"/>
              </a:spcAft>
              <a:buFont typeface="Wingdings" panose="05000000000000000000" pitchFamily="2" charset="2"/>
              <a:buChar char="Ø"/>
              <a:tabLst>
                <a:tab pos="88900" algn="l"/>
              </a:tabLst>
            </a:pPr>
            <a:r>
              <a:rPr lang="en-US" sz="1400" dirty="0"/>
              <a:t>Thin foil is used to minimize the interaction with </a:t>
            </a:r>
            <a:r>
              <a:rPr lang="en-US" sz="1400" dirty="0" smtClean="0"/>
              <a:t>beam </a:t>
            </a:r>
            <a:r>
              <a:rPr lang="en-US" sz="1400" dirty="0"/>
              <a:t>(reduce beam losses and radiation </a:t>
            </a:r>
            <a:r>
              <a:rPr lang="en-US" sz="1400" dirty="0" smtClean="0"/>
              <a:t>levels)</a:t>
            </a:r>
          </a:p>
          <a:p>
            <a:pPr indent="266700" algn="just">
              <a:spcAft>
                <a:spcPts val="800"/>
              </a:spcAft>
              <a:buFont typeface="Wingdings" panose="05000000000000000000" pitchFamily="2" charset="2"/>
              <a:buChar char="Ø"/>
              <a:tabLst>
                <a:tab pos="88900" algn="l"/>
              </a:tabLst>
            </a:pPr>
            <a:r>
              <a:rPr lang="en-US" sz="1400" dirty="0" smtClean="0"/>
              <a:t>Surface treatment of the HV exposed components for higher electric field</a:t>
            </a:r>
            <a:endParaRPr lang="en-US" sz="1400" dirty="0"/>
          </a:p>
          <a:p>
            <a:pPr indent="266700" algn="just">
              <a:spcAft>
                <a:spcPts val="800"/>
              </a:spcAft>
              <a:buFont typeface="Wingdings" panose="05000000000000000000" pitchFamily="2" charset="2"/>
              <a:buChar char="Ø"/>
              <a:tabLst>
                <a:tab pos="88900" algn="l"/>
              </a:tabLst>
            </a:pPr>
            <a:r>
              <a:rPr lang="en-US" sz="1400" dirty="0"/>
              <a:t>To utilize precise alignment with respect to the circulating beam often the septum is mounted on precision mover </a:t>
            </a:r>
            <a:r>
              <a:rPr lang="en-US" sz="1400" dirty="0" smtClean="0"/>
              <a:t>system</a:t>
            </a:r>
            <a:endParaRPr lang="en-US" sz="1400" dirty="0"/>
          </a:p>
          <a:p>
            <a:pPr indent="266700" algn="just">
              <a:spcAft>
                <a:spcPts val="800"/>
              </a:spcAft>
              <a:buFont typeface="Wingdings" panose="05000000000000000000" pitchFamily="2" charset="2"/>
              <a:buChar char="Ø"/>
              <a:tabLst>
                <a:tab pos="88900" algn="l"/>
              </a:tabLst>
            </a:pPr>
            <a:r>
              <a:rPr lang="en-US" sz="1400" dirty="0" smtClean="0"/>
              <a:t>Care should be taken to ensure good vacuum conduction in order to maintain low background pressure</a:t>
            </a:r>
          </a:p>
          <a:p>
            <a:pPr indent="266700" algn="just">
              <a:spcAft>
                <a:spcPts val="800"/>
              </a:spcAft>
              <a:buFont typeface="Wingdings" panose="05000000000000000000" pitchFamily="2" charset="2"/>
              <a:buChar char="Ø"/>
              <a:tabLst>
                <a:tab pos="88900" algn="l"/>
              </a:tabLst>
            </a:pPr>
            <a:r>
              <a:rPr lang="en-US" sz="1400" dirty="0" smtClean="0"/>
              <a:t>Often septa are the most irradiated devices in an accelerator. </a:t>
            </a:r>
            <a:r>
              <a:rPr lang="en-US" sz="1400" b="1" i="1" dirty="0" smtClean="0"/>
              <a:t>They get radioactively activated</a:t>
            </a:r>
            <a:r>
              <a:rPr lang="en-US" sz="1400" dirty="0" smtClean="0"/>
              <a:t>. Safety precautions should be taken when maintaining or discarding the devices</a:t>
            </a:r>
            <a:endParaRPr lang="en-US" sz="1400" dirty="0"/>
          </a:p>
        </p:txBody>
      </p:sp>
      <p:grpSp>
        <p:nvGrpSpPr>
          <p:cNvPr id="5" name="Group 4"/>
          <p:cNvGrpSpPr/>
          <p:nvPr/>
        </p:nvGrpSpPr>
        <p:grpSpPr>
          <a:xfrm rot="16200000">
            <a:off x="2365180" y="3022498"/>
            <a:ext cx="498491" cy="634094"/>
            <a:chOff x="2952142" y="2286000"/>
            <a:chExt cx="1016335" cy="639066"/>
          </a:xfrm>
        </p:grpSpPr>
        <p:cxnSp>
          <p:nvCxnSpPr>
            <p:cNvPr id="67" name="Straight Arrow Connector 66"/>
            <p:cNvCxnSpPr/>
            <p:nvPr/>
          </p:nvCxnSpPr>
          <p:spPr>
            <a:xfrm>
              <a:off x="3843007" y="2286000"/>
              <a:ext cx="0" cy="63613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2952142" y="2925066"/>
              <a:ext cx="1016335"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2965723" y="2286000"/>
              <a:ext cx="1002754" cy="0"/>
            </a:xfrm>
            <a:prstGeom prst="line">
              <a:avLst/>
            </a:prstGeom>
            <a:ln w="6350"/>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70" name="TextBox 69"/>
              <p:cNvSpPr txBox="1"/>
              <p:nvPr/>
            </p:nvSpPr>
            <p:spPr>
              <a:xfrm>
                <a:off x="2519310" y="2877273"/>
                <a:ext cx="133450" cy="215606"/>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70" name="TextBox 69"/>
              <p:cNvSpPr txBox="1">
                <a:spLocks noRot="1" noChangeAspect="1" noMove="1" noResize="1" noEditPoints="1" noAdjustHandles="1" noChangeArrowheads="1" noChangeShapeType="1" noTextEdit="1"/>
              </p:cNvSpPr>
              <p:nvPr/>
            </p:nvSpPr>
            <p:spPr>
              <a:xfrm>
                <a:off x="2519310" y="2877273"/>
                <a:ext cx="133450" cy="215606"/>
              </a:xfrm>
              <a:prstGeom prst="rect">
                <a:avLst/>
              </a:prstGeom>
              <a:blipFill rotWithShape="1">
                <a:blip r:embed="rId6"/>
                <a:stretch>
                  <a:fillRect l="-40909" r="-9091" b="-14286"/>
                </a:stretch>
              </a:blipFill>
            </p:spPr>
            <p:txBody>
              <a:bodyPr/>
              <a:lstStyle/>
              <a:p>
                <a:r>
                  <a:rPr lang="en-US">
                    <a:noFill/>
                  </a:rPr>
                  <a:t> </a:t>
                </a:r>
              </a:p>
            </p:txBody>
          </p:sp>
        </mc:Fallback>
      </mc:AlternateContent>
    </p:spTree>
    <p:extLst>
      <p:ext uri="{BB962C8B-B14F-4D97-AF65-F5344CB8AC3E}">
        <p14:creationId xmlns:p14="http://schemas.microsoft.com/office/powerpoint/2010/main" val="7028444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Foil electrostatic septum</a:t>
            </a:r>
            <a:endParaRPr lang="en-US" b="1" dirty="0"/>
          </a:p>
        </p:txBody>
      </p:sp>
      <p:sp>
        <p:nvSpPr>
          <p:cNvPr id="3" name="TextBox 2"/>
          <p:cNvSpPr txBox="1"/>
          <p:nvPr/>
        </p:nvSpPr>
        <p:spPr>
          <a:xfrm>
            <a:off x="203422" y="6058712"/>
            <a:ext cx="4668776" cy="461665"/>
          </a:xfrm>
          <a:prstGeom prst="rect">
            <a:avLst/>
          </a:prstGeom>
          <a:noFill/>
        </p:spPr>
        <p:txBody>
          <a:bodyPr wrap="square" rtlCol="0">
            <a:spAutoFit/>
          </a:bodyPr>
          <a:lstStyle/>
          <a:p>
            <a:pPr indent="177800" algn="ctr">
              <a:spcAft>
                <a:spcPts val="800"/>
              </a:spcAft>
            </a:pPr>
            <a:r>
              <a:rPr lang="en-US" sz="1200" dirty="0"/>
              <a:t>PS “Septum 23” (CERN) – gap 17 mm, Septum </a:t>
            </a:r>
            <a:r>
              <a:rPr lang="en-US" sz="1200" dirty="0" smtClean="0"/>
              <a:t>thickness </a:t>
            </a:r>
            <a:r>
              <a:rPr lang="en-US" sz="1200" dirty="0"/>
              <a:t>100 </a:t>
            </a:r>
            <a:r>
              <a:rPr lang="el-GR" sz="1200" dirty="0"/>
              <a:t>μ</a:t>
            </a:r>
            <a:r>
              <a:rPr lang="en-US" sz="1200" dirty="0" smtClean="0"/>
              <a:t>m, voltage up to 260 kV, electric field up to 15 MV/m   </a:t>
            </a:r>
            <a:r>
              <a:rPr lang="en-US" sz="1200" baseline="30000" dirty="0" smtClean="0"/>
              <a:t>[27, 28]</a:t>
            </a:r>
            <a:endParaRPr lang="en-US" sz="1200" baseline="30000" dirty="0"/>
          </a:p>
        </p:txBody>
      </p:sp>
      <p:sp>
        <p:nvSpPr>
          <p:cNvPr id="8" name="TextBox 7"/>
          <p:cNvSpPr txBox="1"/>
          <p:nvPr/>
        </p:nvSpPr>
        <p:spPr>
          <a:xfrm>
            <a:off x="3155318" y="5284451"/>
            <a:ext cx="964006" cy="276999"/>
          </a:xfrm>
          <a:prstGeom prst="rect">
            <a:avLst/>
          </a:prstGeom>
          <a:noFill/>
        </p:spPr>
        <p:txBody>
          <a:bodyPr wrap="square" rtlCol="0">
            <a:spAutoFit/>
          </a:bodyPr>
          <a:lstStyle/>
          <a:p>
            <a:pPr algn="ctr">
              <a:spcAft>
                <a:spcPts val="600"/>
              </a:spcAft>
            </a:pPr>
            <a:r>
              <a:rPr lang="en-US" sz="1200" dirty="0" smtClean="0"/>
              <a:t>Septum foil</a:t>
            </a:r>
          </a:p>
        </p:txBody>
      </p:sp>
      <p:grpSp>
        <p:nvGrpSpPr>
          <p:cNvPr id="24" name="Group 23"/>
          <p:cNvGrpSpPr/>
          <p:nvPr/>
        </p:nvGrpSpPr>
        <p:grpSpPr>
          <a:xfrm>
            <a:off x="515294" y="1981726"/>
            <a:ext cx="4152818" cy="3246120"/>
            <a:chOff x="533400" y="2133601"/>
            <a:chExt cx="4152818" cy="324612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133601"/>
              <a:ext cx="4152818" cy="3246120"/>
            </a:xfrm>
            <a:prstGeom prst="rect">
              <a:avLst/>
            </a:prstGeom>
            <a:noFill/>
            <a:ln w="9525">
              <a:solidFill>
                <a:schemeClr val="tx1"/>
              </a:solidFill>
              <a:miter lim="800000"/>
              <a:headEnd/>
              <a:tailEnd/>
            </a:ln>
            <a:effectLst>
              <a:outerShdw blurRad="165100" dist="38100" dir="2700000" algn="tl" rotWithShape="0">
                <a:prstClr val="black">
                  <a:alpha val="65000"/>
                </a:prstClr>
              </a:outerShdw>
            </a:effectLst>
            <a:extLst>
              <a:ext uri="{909E8E84-426E-40DD-AFC4-6F175D3DCCD1}">
                <a14:hiddenFill xmlns:a14="http://schemas.microsoft.com/office/drawing/2010/main">
                  <a:solidFill>
                    <a:schemeClr val="accent1"/>
                  </a:solidFill>
                </a14:hiddenFill>
              </a:ext>
            </a:extLst>
          </p:spPr>
        </p:pic>
        <p:cxnSp>
          <p:nvCxnSpPr>
            <p:cNvPr id="14" name="Straight Connector 13"/>
            <p:cNvCxnSpPr/>
            <p:nvPr/>
          </p:nvCxnSpPr>
          <p:spPr>
            <a:xfrm flipV="1">
              <a:off x="2533609" y="3014846"/>
              <a:ext cx="1123991" cy="1785754"/>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pic>
          <p:nvPicPr>
            <p:cNvPr id="2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7493"/>
            <a:stretch/>
          </p:blipFill>
          <p:spPr bwMode="auto">
            <a:xfrm>
              <a:off x="2921000" y="2133601"/>
              <a:ext cx="1765218" cy="324612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cxnSp>
          <p:nvCxnSpPr>
            <p:cNvPr id="16" name="Straight Connector 15"/>
            <p:cNvCxnSpPr/>
            <p:nvPr/>
          </p:nvCxnSpPr>
          <p:spPr>
            <a:xfrm flipV="1">
              <a:off x="2667000" y="3276600"/>
              <a:ext cx="914400" cy="1600200"/>
            </a:xfrm>
            <a:prstGeom prst="line">
              <a:avLst/>
            </a:prstGeom>
            <a:ln w="44450">
              <a:solidFill>
                <a:srgbClr val="FF00FF"/>
              </a:solidFill>
            </a:ln>
          </p:spPr>
          <p:style>
            <a:lnRef idx="1">
              <a:schemeClr val="accent1"/>
            </a:lnRef>
            <a:fillRef idx="0">
              <a:schemeClr val="accent1"/>
            </a:fillRef>
            <a:effectRef idx="0">
              <a:schemeClr val="accent1"/>
            </a:effectRef>
            <a:fontRef idx="minor">
              <a:schemeClr val="tx1"/>
            </a:fontRef>
          </p:style>
        </p:cxnSp>
        <p:pic>
          <p:nvPicPr>
            <p:cNvPr id="1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4079"/>
            <a:stretch/>
          </p:blipFill>
          <p:spPr bwMode="auto">
            <a:xfrm>
              <a:off x="3194502" y="2133601"/>
              <a:ext cx="1491716" cy="324612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grpSp>
      <p:cxnSp>
        <p:nvCxnSpPr>
          <p:cNvPr id="7" name="Straight Arrow Connector 6"/>
          <p:cNvCxnSpPr/>
          <p:nvPr/>
        </p:nvCxnSpPr>
        <p:spPr>
          <a:xfrm flipH="1" flipV="1">
            <a:off x="2911950" y="4079115"/>
            <a:ext cx="735665" cy="125162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269911" y="5529987"/>
            <a:ext cx="1600200" cy="276999"/>
          </a:xfrm>
          <a:prstGeom prst="rect">
            <a:avLst/>
          </a:prstGeom>
          <a:noFill/>
        </p:spPr>
        <p:txBody>
          <a:bodyPr wrap="square" rtlCol="0">
            <a:spAutoFit/>
          </a:bodyPr>
          <a:lstStyle/>
          <a:p>
            <a:pPr algn="ctr">
              <a:spcAft>
                <a:spcPts val="600"/>
              </a:spcAft>
            </a:pPr>
            <a:r>
              <a:rPr lang="en-US" sz="1200" dirty="0" smtClean="0"/>
              <a:t>Deflected beam</a:t>
            </a:r>
          </a:p>
        </p:txBody>
      </p:sp>
      <p:cxnSp>
        <p:nvCxnSpPr>
          <p:cNvPr id="30" name="Straight Arrow Connector 29"/>
          <p:cNvCxnSpPr/>
          <p:nvPr/>
        </p:nvCxnSpPr>
        <p:spPr>
          <a:xfrm flipH="1" flipV="1">
            <a:off x="2775894" y="4496326"/>
            <a:ext cx="229856" cy="105289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133659" y="5293036"/>
            <a:ext cx="1600200" cy="276999"/>
          </a:xfrm>
          <a:prstGeom prst="rect">
            <a:avLst/>
          </a:prstGeom>
          <a:noFill/>
        </p:spPr>
        <p:txBody>
          <a:bodyPr wrap="square" rtlCol="0">
            <a:spAutoFit/>
          </a:bodyPr>
          <a:lstStyle/>
          <a:p>
            <a:pPr algn="ctr">
              <a:spcAft>
                <a:spcPts val="600"/>
              </a:spcAft>
            </a:pPr>
            <a:r>
              <a:rPr lang="en-US" sz="1200" dirty="0" smtClean="0"/>
              <a:t>Circulating beam</a:t>
            </a:r>
          </a:p>
        </p:txBody>
      </p:sp>
      <p:cxnSp>
        <p:nvCxnSpPr>
          <p:cNvPr id="34" name="Straight Arrow Connector 33"/>
          <p:cNvCxnSpPr/>
          <p:nvPr/>
        </p:nvCxnSpPr>
        <p:spPr>
          <a:xfrm flipV="1">
            <a:off x="1942812" y="4648725"/>
            <a:ext cx="572691" cy="68201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29489" y="5495276"/>
            <a:ext cx="1205729" cy="276999"/>
          </a:xfrm>
          <a:prstGeom prst="rect">
            <a:avLst/>
          </a:prstGeom>
          <a:noFill/>
        </p:spPr>
        <p:txBody>
          <a:bodyPr wrap="square" rtlCol="0">
            <a:spAutoFit/>
          </a:bodyPr>
          <a:lstStyle/>
          <a:p>
            <a:pPr algn="ctr">
              <a:spcAft>
                <a:spcPts val="600"/>
              </a:spcAft>
            </a:pPr>
            <a:r>
              <a:rPr lang="en-US" sz="1200" dirty="0" smtClean="0"/>
              <a:t>Septum support</a:t>
            </a:r>
          </a:p>
        </p:txBody>
      </p:sp>
      <p:cxnSp>
        <p:nvCxnSpPr>
          <p:cNvPr id="37" name="Straight Arrow Connector 36"/>
          <p:cNvCxnSpPr/>
          <p:nvPr/>
        </p:nvCxnSpPr>
        <p:spPr>
          <a:xfrm flipV="1">
            <a:off x="1005643" y="4648726"/>
            <a:ext cx="652651" cy="88126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579899" y="5405446"/>
            <a:ext cx="1600200" cy="276999"/>
          </a:xfrm>
          <a:prstGeom prst="rect">
            <a:avLst/>
          </a:prstGeom>
          <a:noFill/>
        </p:spPr>
        <p:txBody>
          <a:bodyPr wrap="square" rtlCol="0">
            <a:spAutoFit/>
          </a:bodyPr>
          <a:lstStyle/>
          <a:p>
            <a:pPr algn="ctr">
              <a:spcAft>
                <a:spcPts val="600"/>
              </a:spcAft>
            </a:pPr>
            <a:r>
              <a:rPr lang="en-US" sz="1200" dirty="0" smtClean="0"/>
              <a:t>HV electrode</a:t>
            </a:r>
          </a:p>
        </p:txBody>
      </p:sp>
      <p:cxnSp>
        <p:nvCxnSpPr>
          <p:cNvPr id="40" name="Straight Arrow Connector 39"/>
          <p:cNvCxnSpPr/>
          <p:nvPr/>
        </p:nvCxnSpPr>
        <p:spPr>
          <a:xfrm flipH="1" flipV="1">
            <a:off x="3355049" y="4115328"/>
            <a:ext cx="966148" cy="130762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886894" y="1448325"/>
            <a:ext cx="1600200" cy="276999"/>
          </a:xfrm>
          <a:prstGeom prst="rect">
            <a:avLst/>
          </a:prstGeom>
          <a:noFill/>
        </p:spPr>
        <p:txBody>
          <a:bodyPr wrap="square" rtlCol="0">
            <a:spAutoFit/>
          </a:bodyPr>
          <a:lstStyle/>
          <a:p>
            <a:pPr algn="ctr">
              <a:spcAft>
                <a:spcPts val="600"/>
              </a:spcAft>
            </a:pPr>
            <a:r>
              <a:rPr lang="en-US" sz="1200" dirty="0" smtClean="0"/>
              <a:t>Deflector</a:t>
            </a:r>
          </a:p>
        </p:txBody>
      </p:sp>
      <p:cxnSp>
        <p:nvCxnSpPr>
          <p:cNvPr id="44" name="Straight Arrow Connector 43"/>
          <p:cNvCxnSpPr>
            <a:stCxn id="43" idx="2"/>
          </p:cNvCxnSpPr>
          <p:nvPr/>
        </p:nvCxnSpPr>
        <p:spPr>
          <a:xfrm flipH="1">
            <a:off x="2388626" y="1725324"/>
            <a:ext cx="298368" cy="71360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362894" y="1523036"/>
            <a:ext cx="1905000" cy="276999"/>
          </a:xfrm>
          <a:prstGeom prst="rect">
            <a:avLst/>
          </a:prstGeom>
          <a:noFill/>
        </p:spPr>
        <p:txBody>
          <a:bodyPr wrap="square" rtlCol="0">
            <a:spAutoFit/>
          </a:bodyPr>
          <a:lstStyle/>
          <a:p>
            <a:pPr algn="ctr">
              <a:spcAft>
                <a:spcPts val="600"/>
              </a:spcAft>
            </a:pPr>
            <a:r>
              <a:rPr lang="en-US" sz="1200" dirty="0" smtClean="0"/>
              <a:t>In-situ bake-out lamp</a:t>
            </a:r>
          </a:p>
        </p:txBody>
      </p:sp>
      <p:cxnSp>
        <p:nvCxnSpPr>
          <p:cNvPr id="48" name="Straight Arrow Connector 47"/>
          <p:cNvCxnSpPr/>
          <p:nvPr/>
        </p:nvCxnSpPr>
        <p:spPr>
          <a:xfrm>
            <a:off x="1267202" y="1830813"/>
            <a:ext cx="54624" cy="60811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077498" y="1524525"/>
            <a:ext cx="1600200" cy="276999"/>
          </a:xfrm>
          <a:prstGeom prst="rect">
            <a:avLst/>
          </a:prstGeom>
          <a:noFill/>
        </p:spPr>
        <p:txBody>
          <a:bodyPr wrap="square" rtlCol="0">
            <a:spAutoFit/>
          </a:bodyPr>
          <a:lstStyle/>
          <a:p>
            <a:pPr algn="ctr">
              <a:spcAft>
                <a:spcPts val="600"/>
              </a:spcAft>
            </a:pPr>
            <a:r>
              <a:rPr lang="en-US" sz="1200" dirty="0" smtClean="0"/>
              <a:t>HV feedthrough</a:t>
            </a:r>
          </a:p>
        </p:txBody>
      </p:sp>
      <p:cxnSp>
        <p:nvCxnSpPr>
          <p:cNvPr id="53" name="Straight Arrow Connector 52"/>
          <p:cNvCxnSpPr/>
          <p:nvPr/>
        </p:nvCxnSpPr>
        <p:spPr>
          <a:xfrm>
            <a:off x="3922254" y="1832302"/>
            <a:ext cx="555440" cy="192354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412186" y="5771161"/>
            <a:ext cx="2356534" cy="276999"/>
          </a:xfrm>
          <a:prstGeom prst="rect">
            <a:avLst/>
          </a:prstGeom>
          <a:noFill/>
        </p:spPr>
        <p:txBody>
          <a:bodyPr wrap="square" rtlCol="0">
            <a:spAutoFit/>
          </a:bodyPr>
          <a:lstStyle/>
          <a:p>
            <a:pPr algn="r">
              <a:spcAft>
                <a:spcPts val="600"/>
              </a:spcAft>
            </a:pPr>
            <a:r>
              <a:rPr lang="en-US" sz="1200" i="1" dirty="0" smtClean="0"/>
              <a:t>Courtesy </a:t>
            </a:r>
            <a:r>
              <a:rPr lang="en-US" sz="1200" i="1" dirty="0"/>
              <a:t>of </a:t>
            </a:r>
            <a:r>
              <a:rPr lang="en-GB" sz="1200" i="1" dirty="0"/>
              <a:t>CERN </a:t>
            </a:r>
            <a:r>
              <a:rPr lang="en-GB" sz="1200" i="1" dirty="0" smtClean="0"/>
              <a:t>Septa Section</a:t>
            </a:r>
            <a:endParaRPr lang="en-US" sz="1200" i="1" dirty="0"/>
          </a:p>
        </p:txBody>
      </p:sp>
      <p:sp>
        <p:nvSpPr>
          <p:cNvPr id="28" name="TextBox 27"/>
          <p:cNvSpPr txBox="1"/>
          <p:nvPr/>
        </p:nvSpPr>
        <p:spPr>
          <a:xfrm>
            <a:off x="5180099" y="1529511"/>
            <a:ext cx="3777470" cy="4493538"/>
          </a:xfrm>
          <a:prstGeom prst="rect">
            <a:avLst/>
          </a:prstGeom>
          <a:noFill/>
        </p:spPr>
        <p:txBody>
          <a:bodyPr wrap="square" rtlCol="0">
            <a:spAutoFit/>
          </a:bodyPr>
          <a:lstStyle/>
          <a:p>
            <a:pPr indent="266700" algn="just">
              <a:spcAft>
                <a:spcPts val="600"/>
              </a:spcAft>
            </a:pPr>
            <a:r>
              <a:rPr lang="en-US" sz="1400" dirty="0" smtClean="0"/>
              <a:t>In-vacuum electrostatic foil (wire) septum gives the thinnest possible septum barrier.</a:t>
            </a:r>
          </a:p>
          <a:p>
            <a:pPr indent="266700" algn="just">
              <a:spcAft>
                <a:spcPts val="600"/>
              </a:spcAft>
            </a:pPr>
            <a:r>
              <a:rPr lang="en-US" sz="1400" dirty="0" smtClean="0"/>
              <a:t>Deflectors are used to improve the field homogeneity in the gap and to protect the HV elements from </a:t>
            </a:r>
            <a:r>
              <a:rPr lang="en-US" sz="1400" dirty="0"/>
              <a:t>titanium</a:t>
            </a:r>
            <a:r>
              <a:rPr lang="en-US" sz="1400" dirty="0" smtClean="0"/>
              <a:t> sublimation </a:t>
            </a:r>
            <a:r>
              <a:rPr lang="en-US" sz="1400" dirty="0" smtClean="0"/>
              <a:t>pumps </a:t>
            </a:r>
            <a:r>
              <a:rPr lang="en-US" sz="1400" baseline="30000" dirty="0" smtClean="0"/>
              <a:t>[27</a:t>
            </a:r>
            <a:r>
              <a:rPr lang="en-US" sz="1400" baseline="30000" dirty="0" smtClean="0"/>
              <a:t>]</a:t>
            </a:r>
            <a:r>
              <a:rPr lang="en-US" sz="1400" dirty="0" smtClean="0"/>
              <a:t> </a:t>
            </a:r>
          </a:p>
          <a:p>
            <a:pPr indent="266700" algn="just">
              <a:spcAft>
                <a:spcPts val="600"/>
              </a:spcAft>
            </a:pPr>
            <a:r>
              <a:rPr lang="en-US" sz="1400" dirty="0" smtClean="0"/>
              <a:t>Holes in the septum support should ensure good vacuum conductivity, respectively low background pressure </a:t>
            </a:r>
          </a:p>
          <a:p>
            <a:pPr indent="266700" algn="just">
              <a:spcAft>
                <a:spcPts val="600"/>
              </a:spcAft>
            </a:pPr>
            <a:r>
              <a:rPr lang="en-US" sz="1400" dirty="0" smtClean="0"/>
              <a:t>HV conditioning  to reach maximum electric field</a:t>
            </a:r>
          </a:p>
          <a:p>
            <a:pPr indent="266700" algn="just">
              <a:spcAft>
                <a:spcPts val="600"/>
              </a:spcAft>
            </a:pPr>
            <a:r>
              <a:rPr lang="en-US" sz="1400" dirty="0" smtClean="0"/>
              <a:t>Depending on required vacuum level provisions for in-situ bake-out should be implemented  </a:t>
            </a:r>
          </a:p>
          <a:p>
            <a:pPr indent="266700" algn="just">
              <a:spcAft>
                <a:spcPts val="600"/>
              </a:spcAft>
            </a:pPr>
            <a:r>
              <a:rPr lang="en-US" sz="1400" dirty="0" smtClean="0"/>
              <a:t>Depending on the irradiation dose the insulating oil of the HV feedthroughs and the close HV cables have to be exchanged </a:t>
            </a:r>
            <a:r>
              <a:rPr lang="en-US" sz="1400" dirty="0"/>
              <a:t>(radiation deterioration</a:t>
            </a:r>
            <a:r>
              <a:rPr lang="en-US" sz="1400" dirty="0" smtClean="0"/>
              <a:t>)</a:t>
            </a:r>
          </a:p>
          <a:p>
            <a:pPr indent="266700" algn="just">
              <a:spcAft>
                <a:spcPts val="600"/>
              </a:spcAft>
            </a:pPr>
            <a:r>
              <a:rPr lang="en-US" sz="1400" dirty="0"/>
              <a:t>Maintenance - radioactive activation  </a:t>
            </a:r>
            <a:r>
              <a:rPr lang="en-US" sz="1400" dirty="0" smtClean="0"/>
              <a:t> </a:t>
            </a:r>
            <a:endParaRPr lang="en-US" sz="1400" dirty="0"/>
          </a:p>
        </p:txBody>
      </p:sp>
      <p:pic>
        <p:nvPicPr>
          <p:cNvPr id="35" name="Picture 4" descr="E:\2017_02_21_Septa\Pictures\Caution-Radiation-Hazard-300x45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334" y="2032765"/>
            <a:ext cx="523499" cy="785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6706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767101" y="1944934"/>
            <a:ext cx="4065792" cy="3246120"/>
            <a:chOff x="775979" y="2362200"/>
            <a:chExt cx="4065792" cy="3246120"/>
          </a:xfrm>
        </p:grpSpPr>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775979" y="2362200"/>
              <a:ext cx="4065792" cy="3246120"/>
            </a:xfrm>
            <a:prstGeom prst="rect">
              <a:avLst/>
            </a:prstGeom>
            <a:noFill/>
            <a:ln w="9525">
              <a:solidFill>
                <a:schemeClr val="tx1"/>
              </a:solidFill>
              <a:miter lim="800000"/>
              <a:headEnd/>
              <a:tailEnd/>
            </a:ln>
            <a:effectLst>
              <a:outerShdw blurRad="165100" dist="38100" dir="2700000" algn="tl" rotWithShape="0">
                <a:prstClr val="black">
                  <a:alpha val="65000"/>
                </a:prstClr>
              </a:outerShdw>
            </a:effectLst>
            <a:extLst>
              <a:ext uri="{909E8E84-426E-40DD-AFC4-6F175D3DCCD1}">
                <a14:hiddenFill xmlns:a14="http://schemas.microsoft.com/office/drawing/2010/main">
                  <a:solidFill>
                    <a:schemeClr val="accent1"/>
                  </a:solidFill>
                </a14:hiddenFill>
              </a:ext>
            </a:extLst>
          </p:spPr>
        </p:pic>
        <p:cxnSp>
          <p:nvCxnSpPr>
            <p:cNvPr id="24" name="Straight Connector 23"/>
            <p:cNvCxnSpPr/>
            <p:nvPr/>
          </p:nvCxnSpPr>
          <p:spPr>
            <a:xfrm flipV="1">
              <a:off x="1143000" y="2707332"/>
              <a:ext cx="3238500" cy="213136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pic>
          <p:nvPicPr>
            <p:cNvPr id="3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32689"/>
            <a:stretch/>
          </p:blipFill>
          <p:spPr bwMode="auto">
            <a:xfrm flipH="1">
              <a:off x="2105025" y="2362200"/>
              <a:ext cx="2736746" cy="3246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 name="Straight Connector 24"/>
            <p:cNvCxnSpPr/>
            <p:nvPr/>
          </p:nvCxnSpPr>
          <p:spPr>
            <a:xfrm flipV="1">
              <a:off x="1295400" y="4267200"/>
              <a:ext cx="1066800" cy="685800"/>
            </a:xfrm>
            <a:prstGeom prst="line">
              <a:avLst/>
            </a:prstGeom>
            <a:ln w="44450">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3048000" y="2895600"/>
              <a:ext cx="1524000" cy="990600"/>
            </a:xfrm>
            <a:prstGeom prst="line">
              <a:avLst/>
            </a:prstGeom>
            <a:ln w="44450">
              <a:solidFill>
                <a:srgbClr val="FF00FF"/>
              </a:solidFill>
            </a:ln>
          </p:spPr>
          <p:style>
            <a:lnRef idx="1">
              <a:schemeClr val="accent1"/>
            </a:lnRef>
            <a:fillRef idx="0">
              <a:schemeClr val="accent1"/>
            </a:fillRef>
            <a:effectRef idx="0">
              <a:schemeClr val="accent1"/>
            </a:effectRef>
            <a:fontRef idx="minor">
              <a:schemeClr val="tx1"/>
            </a:fontRef>
          </p:style>
        </p:cxnSp>
        <p:pic>
          <p:nvPicPr>
            <p:cNvPr id="37"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61856"/>
            <a:stretch/>
          </p:blipFill>
          <p:spPr bwMode="auto">
            <a:xfrm flipH="1">
              <a:off x="3290886" y="2362200"/>
              <a:ext cx="1550883" cy="3246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Wire electrostatic septum</a:t>
            </a:r>
            <a:endParaRPr lang="en-US" b="1" dirty="0"/>
          </a:p>
        </p:txBody>
      </p:sp>
      <p:sp>
        <p:nvSpPr>
          <p:cNvPr id="3" name="TextBox 2"/>
          <p:cNvSpPr txBox="1"/>
          <p:nvPr/>
        </p:nvSpPr>
        <p:spPr>
          <a:xfrm>
            <a:off x="230820" y="5924610"/>
            <a:ext cx="4909352" cy="646331"/>
          </a:xfrm>
          <a:prstGeom prst="rect">
            <a:avLst/>
          </a:prstGeom>
          <a:noFill/>
        </p:spPr>
        <p:txBody>
          <a:bodyPr wrap="square" rtlCol="0">
            <a:spAutoFit/>
          </a:bodyPr>
          <a:lstStyle/>
          <a:p>
            <a:pPr algn="ctr">
              <a:spcAft>
                <a:spcPts val="800"/>
              </a:spcAft>
            </a:pPr>
            <a:r>
              <a:rPr lang="en-US" sz="1200" dirty="0" smtClean="0"/>
              <a:t>SPS wire </a:t>
            </a:r>
            <a:r>
              <a:rPr lang="en-US" sz="1200" dirty="0"/>
              <a:t>septum </a:t>
            </a:r>
            <a:r>
              <a:rPr lang="en-US" sz="1200" dirty="0" smtClean="0"/>
              <a:t>ZS (CERN) – gap 20 mm, septum wire diameter </a:t>
            </a:r>
            <a:r>
              <a:rPr lang="el-GR" sz="1200" dirty="0"/>
              <a:t>50 – 100 μ</a:t>
            </a:r>
            <a:r>
              <a:rPr lang="en-US" sz="1200" dirty="0" smtClean="0"/>
              <a:t>m, wire spacing </a:t>
            </a:r>
            <a:r>
              <a:rPr lang="en-US" sz="1200" dirty="0"/>
              <a:t>1.5 </a:t>
            </a:r>
            <a:r>
              <a:rPr lang="en-US" sz="1200" dirty="0" smtClean="0"/>
              <a:t>mm, voltage up to 220 kV, electric field up to 11 MV/m, Ion traps voltage</a:t>
            </a:r>
            <a:r>
              <a:rPr lang="en-US" sz="1200" dirty="0"/>
              <a:t>: 3 to 6.5 </a:t>
            </a:r>
            <a:r>
              <a:rPr lang="en-US" sz="1200" dirty="0" smtClean="0"/>
              <a:t>kV </a:t>
            </a:r>
            <a:r>
              <a:rPr lang="en-US" sz="1200" baseline="30000" dirty="0" smtClean="0"/>
              <a:t>[23]</a:t>
            </a:r>
          </a:p>
        </p:txBody>
      </p:sp>
      <p:sp>
        <p:nvSpPr>
          <p:cNvPr id="8" name="TextBox 7"/>
          <p:cNvSpPr txBox="1"/>
          <p:nvPr/>
        </p:nvSpPr>
        <p:spPr>
          <a:xfrm>
            <a:off x="1610552" y="5366530"/>
            <a:ext cx="1600200" cy="276999"/>
          </a:xfrm>
          <a:prstGeom prst="rect">
            <a:avLst/>
          </a:prstGeom>
          <a:noFill/>
        </p:spPr>
        <p:txBody>
          <a:bodyPr wrap="square" rtlCol="0">
            <a:spAutoFit/>
          </a:bodyPr>
          <a:lstStyle/>
          <a:p>
            <a:pPr algn="ctr">
              <a:spcAft>
                <a:spcPts val="600"/>
              </a:spcAft>
            </a:pPr>
            <a:r>
              <a:rPr lang="en-US" sz="1200" dirty="0" smtClean="0"/>
              <a:t>Deflected beam</a:t>
            </a:r>
          </a:p>
        </p:txBody>
      </p:sp>
      <p:sp>
        <p:nvSpPr>
          <p:cNvPr id="9" name="TextBox 8"/>
          <p:cNvSpPr txBox="1"/>
          <p:nvPr/>
        </p:nvSpPr>
        <p:spPr>
          <a:xfrm>
            <a:off x="2658122" y="5221534"/>
            <a:ext cx="1600200" cy="276999"/>
          </a:xfrm>
          <a:prstGeom prst="rect">
            <a:avLst/>
          </a:prstGeom>
          <a:noFill/>
        </p:spPr>
        <p:txBody>
          <a:bodyPr wrap="square" rtlCol="0">
            <a:spAutoFit/>
          </a:bodyPr>
          <a:lstStyle/>
          <a:p>
            <a:pPr algn="ctr">
              <a:spcAft>
                <a:spcPts val="600"/>
              </a:spcAft>
            </a:pPr>
            <a:r>
              <a:rPr lang="en-US" sz="1200" dirty="0" smtClean="0"/>
              <a:t>Wire septum</a:t>
            </a:r>
          </a:p>
        </p:txBody>
      </p:sp>
      <p:sp>
        <p:nvSpPr>
          <p:cNvPr id="11" name="TextBox 10"/>
          <p:cNvSpPr txBox="1"/>
          <p:nvPr/>
        </p:nvSpPr>
        <p:spPr>
          <a:xfrm>
            <a:off x="372122" y="5267398"/>
            <a:ext cx="1600200" cy="276999"/>
          </a:xfrm>
          <a:prstGeom prst="rect">
            <a:avLst/>
          </a:prstGeom>
          <a:noFill/>
        </p:spPr>
        <p:txBody>
          <a:bodyPr wrap="square" rtlCol="0">
            <a:spAutoFit/>
          </a:bodyPr>
          <a:lstStyle/>
          <a:p>
            <a:pPr algn="ctr">
              <a:spcAft>
                <a:spcPts val="600"/>
              </a:spcAft>
            </a:pPr>
            <a:r>
              <a:rPr lang="en-US" sz="1200" dirty="0" smtClean="0"/>
              <a:t>Circulating beam</a:t>
            </a:r>
          </a:p>
        </p:txBody>
      </p:sp>
      <p:sp>
        <p:nvSpPr>
          <p:cNvPr id="12" name="TextBox 11"/>
          <p:cNvSpPr txBox="1"/>
          <p:nvPr/>
        </p:nvSpPr>
        <p:spPr>
          <a:xfrm>
            <a:off x="923719" y="1561158"/>
            <a:ext cx="1277957" cy="276999"/>
          </a:xfrm>
          <a:prstGeom prst="rect">
            <a:avLst/>
          </a:prstGeom>
          <a:noFill/>
        </p:spPr>
        <p:txBody>
          <a:bodyPr wrap="square" rtlCol="0">
            <a:spAutoFit/>
          </a:bodyPr>
          <a:lstStyle/>
          <a:p>
            <a:pPr algn="ctr">
              <a:spcAft>
                <a:spcPts val="600"/>
              </a:spcAft>
            </a:pPr>
            <a:r>
              <a:rPr lang="en-US" sz="1200" dirty="0" smtClean="0"/>
              <a:t>Ion trap </a:t>
            </a:r>
          </a:p>
        </p:txBody>
      </p:sp>
      <p:sp>
        <p:nvSpPr>
          <p:cNvPr id="13" name="TextBox 12"/>
          <p:cNvSpPr txBox="1"/>
          <p:nvPr/>
        </p:nvSpPr>
        <p:spPr>
          <a:xfrm>
            <a:off x="3191522" y="1544704"/>
            <a:ext cx="1600200" cy="276999"/>
          </a:xfrm>
          <a:prstGeom prst="rect">
            <a:avLst/>
          </a:prstGeom>
          <a:noFill/>
        </p:spPr>
        <p:txBody>
          <a:bodyPr wrap="square" rtlCol="0">
            <a:spAutoFit/>
          </a:bodyPr>
          <a:lstStyle/>
          <a:p>
            <a:pPr algn="ctr">
              <a:spcAft>
                <a:spcPts val="600"/>
              </a:spcAft>
            </a:pPr>
            <a:r>
              <a:rPr lang="en-US" sz="1200" dirty="0" smtClean="0"/>
              <a:t>HV electrode</a:t>
            </a:r>
          </a:p>
        </p:txBody>
      </p:sp>
      <p:sp>
        <p:nvSpPr>
          <p:cNvPr id="14" name="TextBox 13"/>
          <p:cNvSpPr txBox="1"/>
          <p:nvPr/>
        </p:nvSpPr>
        <p:spPr>
          <a:xfrm>
            <a:off x="2157286" y="1493664"/>
            <a:ext cx="1074198" cy="276999"/>
          </a:xfrm>
          <a:prstGeom prst="rect">
            <a:avLst/>
          </a:prstGeom>
          <a:noFill/>
        </p:spPr>
        <p:txBody>
          <a:bodyPr wrap="square" rtlCol="0">
            <a:spAutoFit/>
          </a:bodyPr>
          <a:lstStyle/>
          <a:p>
            <a:pPr algn="ctr">
              <a:spcAft>
                <a:spcPts val="600"/>
              </a:spcAft>
            </a:pPr>
            <a:r>
              <a:rPr lang="en-US" sz="1200" dirty="0" smtClean="0"/>
              <a:t>Deflector</a:t>
            </a:r>
          </a:p>
        </p:txBody>
      </p:sp>
      <p:cxnSp>
        <p:nvCxnSpPr>
          <p:cNvPr id="16" name="Straight Arrow Connector 15"/>
          <p:cNvCxnSpPr/>
          <p:nvPr/>
        </p:nvCxnSpPr>
        <p:spPr>
          <a:xfrm flipH="1" flipV="1">
            <a:off x="1819922" y="4233912"/>
            <a:ext cx="533400" cy="117198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0"/>
          </p:cNvCxnSpPr>
          <p:nvPr/>
        </p:nvCxnSpPr>
        <p:spPr>
          <a:xfrm flipH="1" flipV="1">
            <a:off x="2096148" y="3849934"/>
            <a:ext cx="1362074" cy="13716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1134122" y="4233912"/>
            <a:ext cx="304800" cy="105716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2543822" y="1768877"/>
            <a:ext cx="114300" cy="98911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566237" y="1795511"/>
            <a:ext cx="393841" cy="144482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579327" y="5626307"/>
            <a:ext cx="2356534" cy="276999"/>
          </a:xfrm>
          <a:prstGeom prst="rect">
            <a:avLst/>
          </a:prstGeom>
          <a:noFill/>
        </p:spPr>
        <p:txBody>
          <a:bodyPr wrap="square" rtlCol="0">
            <a:spAutoFit/>
          </a:bodyPr>
          <a:lstStyle/>
          <a:p>
            <a:pPr algn="r">
              <a:spcAft>
                <a:spcPts val="600"/>
              </a:spcAft>
            </a:pPr>
            <a:r>
              <a:rPr lang="en-US" sz="1200" i="1" dirty="0" smtClean="0"/>
              <a:t>Courtesy </a:t>
            </a:r>
            <a:r>
              <a:rPr lang="en-US" sz="1200" i="1" dirty="0"/>
              <a:t>of </a:t>
            </a:r>
            <a:r>
              <a:rPr lang="en-GB" sz="1200" i="1" dirty="0"/>
              <a:t>CERN </a:t>
            </a:r>
            <a:r>
              <a:rPr lang="en-GB" sz="1200" i="1" dirty="0" smtClean="0"/>
              <a:t>Septa Section</a:t>
            </a:r>
            <a:endParaRPr lang="en-US" sz="1200" i="1" dirty="0"/>
          </a:p>
        </p:txBody>
      </p:sp>
      <p:sp>
        <p:nvSpPr>
          <p:cNvPr id="27" name="TextBox 26"/>
          <p:cNvSpPr txBox="1"/>
          <p:nvPr/>
        </p:nvSpPr>
        <p:spPr>
          <a:xfrm>
            <a:off x="504401" y="1195356"/>
            <a:ext cx="7476624" cy="307777"/>
          </a:xfrm>
          <a:prstGeom prst="rect">
            <a:avLst/>
          </a:prstGeom>
          <a:noFill/>
        </p:spPr>
        <p:txBody>
          <a:bodyPr wrap="square" rtlCol="0">
            <a:spAutoFit/>
          </a:bodyPr>
          <a:lstStyle/>
          <a:p>
            <a:pPr>
              <a:spcAft>
                <a:spcPts val="800"/>
              </a:spcAft>
            </a:pPr>
            <a:r>
              <a:rPr lang="en-US" sz="1400" dirty="0" smtClean="0"/>
              <a:t>The thin foil septum is substituted by array of thin wires for even lower interaction with beam</a:t>
            </a:r>
          </a:p>
        </p:txBody>
      </p:sp>
      <p:sp>
        <p:nvSpPr>
          <p:cNvPr id="28" name="TextBox 27"/>
          <p:cNvSpPr txBox="1"/>
          <p:nvPr/>
        </p:nvSpPr>
        <p:spPr>
          <a:xfrm>
            <a:off x="5353975" y="1747611"/>
            <a:ext cx="3410957" cy="4508927"/>
          </a:xfrm>
          <a:prstGeom prst="rect">
            <a:avLst/>
          </a:prstGeom>
          <a:noFill/>
        </p:spPr>
        <p:txBody>
          <a:bodyPr wrap="square" rtlCol="0">
            <a:spAutoFit/>
          </a:bodyPr>
          <a:lstStyle/>
          <a:p>
            <a:pPr indent="266700" algn="just">
              <a:spcAft>
                <a:spcPts val="600"/>
              </a:spcAft>
            </a:pPr>
            <a:r>
              <a:rPr lang="en-US" sz="1400" dirty="0"/>
              <a:t>An array of wires reduces the effective density of the septum, decreasing beam loss and radiation</a:t>
            </a:r>
          </a:p>
          <a:p>
            <a:pPr indent="266700" algn="just">
              <a:spcAft>
                <a:spcPts val="600"/>
              </a:spcAft>
            </a:pPr>
            <a:r>
              <a:rPr lang="en-US" sz="1400" dirty="0"/>
              <a:t>High electric field possible</a:t>
            </a:r>
          </a:p>
          <a:p>
            <a:pPr indent="266700" algn="just">
              <a:spcAft>
                <a:spcPts val="600"/>
              </a:spcAft>
            </a:pPr>
            <a:r>
              <a:rPr lang="en-US" sz="1400" dirty="0"/>
              <a:t>Field leakage in no-field region</a:t>
            </a:r>
          </a:p>
          <a:p>
            <a:pPr indent="266700" algn="just">
              <a:spcAft>
                <a:spcPts val="600"/>
              </a:spcAft>
            </a:pPr>
            <a:r>
              <a:rPr lang="en-US" sz="1400" dirty="0"/>
              <a:t>Wires array increase the vacuum conductivity to the screened </a:t>
            </a:r>
            <a:r>
              <a:rPr lang="en-US" sz="1400" dirty="0" smtClean="0"/>
              <a:t>volume</a:t>
            </a:r>
            <a:endParaRPr lang="en-US" sz="1400" dirty="0"/>
          </a:p>
          <a:p>
            <a:pPr indent="266700" algn="just">
              <a:spcAft>
                <a:spcPts val="600"/>
              </a:spcAft>
            </a:pPr>
            <a:r>
              <a:rPr lang="en-US" sz="1400" dirty="0"/>
              <a:t>Individual tensioner on each wire</a:t>
            </a:r>
          </a:p>
          <a:p>
            <a:pPr indent="266700" algn="just">
              <a:spcAft>
                <a:spcPts val="600"/>
              </a:spcAft>
            </a:pPr>
            <a:r>
              <a:rPr lang="en-US" sz="1400" dirty="0"/>
              <a:t>Ionization of residual gas in the field-free region can provoke  a HV breakdown. Care should be taken to remove ions from the </a:t>
            </a:r>
            <a:r>
              <a:rPr lang="en-US" sz="1400" dirty="0" smtClean="0"/>
              <a:t>volume</a:t>
            </a:r>
          </a:p>
          <a:p>
            <a:pPr indent="266700" algn="just">
              <a:spcAft>
                <a:spcPts val="600"/>
              </a:spcAft>
            </a:pPr>
            <a:r>
              <a:rPr lang="en-US" sz="1400" dirty="0" smtClean="0"/>
              <a:t>White array interaction with beam could cause excessive heating and consecutive destruction of the septum array. Proper protection mechanisms should be implemented to avoid damage.</a:t>
            </a:r>
          </a:p>
          <a:p>
            <a:pPr indent="266700" algn="just">
              <a:spcAft>
                <a:spcPts val="600"/>
              </a:spcAft>
            </a:pPr>
            <a:r>
              <a:rPr lang="en-US" sz="1400" dirty="0"/>
              <a:t>Maintenance - radioactive activation   </a:t>
            </a:r>
          </a:p>
        </p:txBody>
      </p:sp>
      <p:pic>
        <p:nvPicPr>
          <p:cNvPr id="29" name="Picture 4" descr="E:\2017_02_21_Septa\Pictures\Caution-Radiation-Hazard-300x45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48" y="2036843"/>
            <a:ext cx="523499" cy="785865"/>
          </a:xfrm>
          <a:prstGeom prst="rect">
            <a:avLst/>
          </a:prstGeom>
          <a:noFill/>
          <a:extLst>
            <a:ext uri="{909E8E84-426E-40DD-AFC4-6F175D3DCCD1}">
              <a14:hiddenFill xmlns:a14="http://schemas.microsoft.com/office/drawing/2010/main">
                <a:solidFill>
                  <a:srgbClr val="FFFFFF"/>
                </a:solidFill>
              </a14:hiddenFill>
            </a:ext>
          </a:extLst>
        </p:spPr>
      </p:pic>
      <p:cxnSp>
        <p:nvCxnSpPr>
          <p:cNvPr id="19" name="Straight Arrow Connector 18"/>
          <p:cNvCxnSpPr/>
          <p:nvPr/>
        </p:nvCxnSpPr>
        <p:spPr>
          <a:xfrm flipH="1">
            <a:off x="1134124" y="1838157"/>
            <a:ext cx="428573" cy="216417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144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Deflecting charged particles</a:t>
            </a:r>
            <a:endParaRPr lang="en-US" b="1" dirty="0"/>
          </a:p>
        </p:txBody>
      </p:sp>
      <p:sp>
        <p:nvSpPr>
          <p:cNvPr id="3" name="TextBox 2"/>
          <p:cNvSpPr txBox="1"/>
          <p:nvPr/>
        </p:nvSpPr>
        <p:spPr>
          <a:xfrm>
            <a:off x="533400" y="1189752"/>
            <a:ext cx="6172200" cy="943848"/>
          </a:xfrm>
          <a:prstGeom prst="rect">
            <a:avLst/>
          </a:prstGeom>
          <a:noFill/>
        </p:spPr>
        <p:txBody>
          <a:bodyPr wrap="square" rtlCol="0">
            <a:spAutoFit/>
          </a:bodyPr>
          <a:lstStyle/>
          <a:p>
            <a:pPr indent="177800">
              <a:spcAft>
                <a:spcPts val="800"/>
              </a:spcAft>
            </a:pPr>
            <a:r>
              <a:rPr lang="en-US" sz="1400" dirty="0" smtClean="0"/>
              <a:t>How do we deflect charged particles beams?</a:t>
            </a:r>
          </a:p>
          <a:p>
            <a:pPr indent="177800">
              <a:spcAft>
                <a:spcPts val="800"/>
              </a:spcAft>
            </a:pPr>
            <a:r>
              <a:rPr lang="en-US" sz="1400" dirty="0" smtClean="0"/>
              <a:t>Electric, magnetic</a:t>
            </a:r>
            <a:r>
              <a:rPr lang="en-US" sz="1400" dirty="0"/>
              <a:t> </a:t>
            </a:r>
            <a:r>
              <a:rPr lang="en-US" sz="1400" dirty="0" smtClean="0"/>
              <a:t>and “exotic” (e.g. bent crystals - plane channeling*) </a:t>
            </a:r>
          </a:p>
          <a:p>
            <a:pPr indent="177800">
              <a:spcAft>
                <a:spcPts val="800"/>
              </a:spcAft>
            </a:pPr>
            <a:r>
              <a:rPr lang="en-US" sz="1400" dirty="0" smtClean="0"/>
              <a:t>Lorentz force** – the </a:t>
            </a:r>
            <a:r>
              <a:rPr lang="en-US" sz="1400" dirty="0"/>
              <a:t>force </a:t>
            </a:r>
            <a:r>
              <a:rPr lang="en-US" sz="1400" dirty="0" smtClean="0"/>
              <a:t>exerted on </a:t>
            </a:r>
            <a:r>
              <a:rPr lang="en-US" sz="1400" dirty="0"/>
              <a:t>a point charge </a:t>
            </a:r>
            <a:r>
              <a:rPr lang="en-US" sz="1400" dirty="0" smtClean="0"/>
              <a:t>by </a:t>
            </a:r>
            <a:r>
              <a:rPr lang="en-US" sz="1400" dirty="0"/>
              <a:t>electromagnetic </a:t>
            </a:r>
            <a:r>
              <a:rPr lang="en-US" sz="1400" dirty="0" smtClean="0"/>
              <a:t>fields.</a:t>
            </a:r>
          </a:p>
        </p:txBody>
      </p:sp>
      <p:pic>
        <p:nvPicPr>
          <p:cNvPr id="1026" name="Picture 2" descr="C:\Users\Martin\Desktop\Desktop\Septa\Pictures\H_Lorentz_stam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226" y="990600"/>
            <a:ext cx="1548607" cy="23274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629226" y="4192327"/>
            <a:ext cx="2286174" cy="738664"/>
          </a:xfrm>
          <a:prstGeom prst="rect">
            <a:avLst/>
          </a:prstGeom>
          <a:noFill/>
        </p:spPr>
        <p:txBody>
          <a:bodyPr wrap="square" rtlCol="0">
            <a:spAutoFit/>
          </a:bodyPr>
          <a:lstStyle/>
          <a:p>
            <a:pPr indent="177800" algn="ctr">
              <a:spcAft>
                <a:spcPts val="800"/>
              </a:spcAft>
            </a:pPr>
            <a:r>
              <a:rPr lang="en-US" sz="1400" dirty="0" smtClean="0"/>
              <a:t>*Plane channeling of protons (&gt; 10 GeV) in Si mono-crystals</a:t>
            </a:r>
            <a:r>
              <a:rPr lang="en-US" sz="1400" baseline="30000" dirty="0" smtClean="0"/>
              <a:t>[26, 32]</a:t>
            </a:r>
          </a:p>
        </p:txBody>
      </p:sp>
      <mc:AlternateContent xmlns:mc="http://schemas.openxmlformats.org/markup-compatibility/2006" xmlns:a14="http://schemas.microsoft.com/office/drawing/2010/main">
        <mc:Choice Requires="a14">
          <p:sp>
            <p:nvSpPr>
              <p:cNvPr id="5" name="TextBox 4"/>
              <p:cNvSpPr txBox="1"/>
              <p:nvPr/>
            </p:nvSpPr>
            <p:spPr>
              <a:xfrm>
                <a:off x="2794332" y="2694801"/>
                <a:ext cx="1546514" cy="333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0" i="1" smtClean="0">
                              <a:latin typeface="Cambria Math"/>
                            </a:rPr>
                          </m:ctrlPr>
                        </m:accPr>
                        <m:e>
                          <m:r>
                            <a:rPr lang="en-US" sz="1400" b="0" i="1" smtClean="0">
                              <a:latin typeface="Cambria Math"/>
                            </a:rPr>
                            <m:t>𝐹</m:t>
                          </m:r>
                        </m:e>
                      </m:acc>
                      <m:r>
                        <a:rPr lang="en-US" sz="1400" i="1" smtClean="0">
                          <a:latin typeface="Cambria Math"/>
                        </a:rPr>
                        <m:t>=</m:t>
                      </m:r>
                      <m:r>
                        <a:rPr lang="en-US" sz="1400" b="0" i="1" smtClean="0">
                          <a:latin typeface="Cambria Math"/>
                        </a:rPr>
                        <m:t>𝑞</m:t>
                      </m:r>
                      <m:acc>
                        <m:accPr>
                          <m:chr m:val="⃗"/>
                          <m:ctrlPr>
                            <a:rPr lang="en-US" sz="1400" i="1">
                              <a:latin typeface="Cambria Math"/>
                            </a:rPr>
                          </m:ctrlPr>
                        </m:accPr>
                        <m:e>
                          <m:r>
                            <a:rPr lang="en-US" sz="1400" i="1">
                              <a:latin typeface="Cambria Math"/>
                            </a:rPr>
                            <m:t>𝐸</m:t>
                          </m:r>
                        </m:e>
                      </m:acc>
                      <m:r>
                        <a:rPr lang="en-US" sz="1400" i="1">
                          <a:latin typeface="Cambria Math"/>
                        </a:rPr>
                        <m:t>+</m:t>
                      </m:r>
                      <m:r>
                        <a:rPr lang="en-US" sz="1400" b="0" i="1">
                          <a:latin typeface="Cambria Math"/>
                        </a:rPr>
                        <m:t>𝑞</m:t>
                      </m:r>
                      <m:acc>
                        <m:accPr>
                          <m:chr m:val="⃗"/>
                          <m:ctrlPr>
                            <a:rPr lang="en-US" sz="1400" i="1">
                              <a:latin typeface="Cambria Math"/>
                            </a:rPr>
                          </m:ctrlPr>
                        </m:accPr>
                        <m:e>
                          <m:r>
                            <a:rPr lang="en-US" sz="1400" b="0" i="1">
                              <a:latin typeface="Cambria Math"/>
                            </a:rPr>
                            <m:t>𝑣</m:t>
                          </m:r>
                        </m:e>
                      </m:acc>
                      <m:r>
                        <a:rPr lang="en-US" sz="1400" b="0" i="1">
                          <a:latin typeface="Cambria Math"/>
                          <a:ea typeface="Cambria Math"/>
                        </a:rPr>
                        <m:t>×</m:t>
                      </m:r>
                      <m:acc>
                        <m:accPr>
                          <m:chr m:val="⃗"/>
                          <m:ctrlPr>
                            <a:rPr lang="en-US" sz="1400" i="1">
                              <a:latin typeface="Cambria Math"/>
                              <a:ea typeface="Cambria Math"/>
                            </a:rPr>
                          </m:ctrlPr>
                        </m:accPr>
                        <m:e>
                          <m:r>
                            <a:rPr lang="en-US" sz="1400" b="0" i="1">
                              <a:latin typeface="Cambria Math"/>
                              <a:ea typeface="Cambria Math"/>
                            </a:rPr>
                            <m:t>𝐵</m:t>
                          </m:r>
                        </m:e>
                      </m:acc>
                    </m:oMath>
                  </m:oMathPara>
                </a14:m>
                <a:endParaRPr lang="en-US" sz="1400" dirty="0"/>
              </a:p>
            </p:txBody>
          </p:sp>
        </mc:Choice>
        <mc:Fallback xmlns="">
          <p:sp>
            <p:nvSpPr>
              <p:cNvPr id="5" name="TextBox 4"/>
              <p:cNvSpPr txBox="1">
                <a:spLocks noRot="1" noChangeAspect="1" noMove="1" noResize="1" noEditPoints="1" noAdjustHandles="1" noChangeArrowheads="1" noChangeShapeType="1" noTextEdit="1"/>
              </p:cNvSpPr>
              <p:nvPr/>
            </p:nvSpPr>
            <p:spPr>
              <a:xfrm>
                <a:off x="2794332" y="2694801"/>
                <a:ext cx="1546514" cy="333938"/>
              </a:xfrm>
              <a:prstGeom prst="rect">
                <a:avLst/>
              </a:prstGeom>
              <a:blipFill rotWithShape="1">
                <a:blip r:embed="rId3"/>
                <a:stretch>
                  <a:fillRect t="-10909" b="-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905000" y="3810000"/>
                <a:ext cx="3581400" cy="1401922"/>
              </a:xfrm>
              <a:prstGeom prst="rect">
                <a:avLst/>
              </a:prstGeom>
              <a:noFill/>
            </p:spPr>
            <p:txBody>
              <a:bodyPr wrap="square" rtlCol="0">
                <a:spAutoFit/>
              </a:bodyPr>
              <a:lstStyle/>
              <a:p>
                <a:pPr indent="177800">
                  <a:spcAft>
                    <a:spcPts val="300"/>
                  </a:spcAft>
                </a:pPr>
                <a14:m>
                  <m:oMath xmlns:m="http://schemas.openxmlformats.org/officeDocument/2006/math">
                    <m:acc>
                      <m:accPr>
                        <m:chr m:val="⃗"/>
                        <m:ctrlPr>
                          <a:rPr lang="en-US" sz="1400" i="1" smtClean="0">
                            <a:latin typeface="Cambria Math"/>
                          </a:rPr>
                        </m:ctrlPr>
                      </m:accPr>
                      <m:e>
                        <m:r>
                          <a:rPr lang="en-US" sz="1400" i="1">
                            <a:latin typeface="Cambria Math"/>
                          </a:rPr>
                          <m:t>𝐹</m:t>
                        </m:r>
                      </m:e>
                    </m:acc>
                  </m:oMath>
                </a14:m>
                <a:r>
                  <a:rPr lang="en-US" sz="1400" dirty="0"/>
                  <a:t> – Force exerted on the point charge [N]</a:t>
                </a:r>
              </a:p>
              <a:p>
                <a:pPr indent="177800">
                  <a:spcAft>
                    <a:spcPts val="300"/>
                  </a:spcAft>
                </a:pPr>
                <a14:m>
                  <m:oMath xmlns:m="http://schemas.openxmlformats.org/officeDocument/2006/math">
                    <m:r>
                      <a:rPr lang="en-US" sz="1400" i="1">
                        <a:latin typeface="Cambria Math"/>
                      </a:rPr>
                      <m:t>𝑞</m:t>
                    </m:r>
                  </m:oMath>
                </a14:m>
                <a:r>
                  <a:rPr lang="en-US" sz="1400" dirty="0" smtClean="0"/>
                  <a:t> – Electric charge [C]</a:t>
                </a:r>
              </a:p>
              <a:p>
                <a:pPr indent="177800">
                  <a:spcAft>
                    <a:spcPts val="300"/>
                  </a:spcAft>
                </a:pPr>
                <a14:m>
                  <m:oMath xmlns:m="http://schemas.openxmlformats.org/officeDocument/2006/math">
                    <m:acc>
                      <m:accPr>
                        <m:chr m:val="⃗"/>
                        <m:ctrlPr>
                          <a:rPr lang="en-US" sz="1400" i="1">
                            <a:latin typeface="Cambria Math"/>
                          </a:rPr>
                        </m:ctrlPr>
                      </m:accPr>
                      <m:e>
                        <m:r>
                          <a:rPr lang="en-US" sz="1400" i="1">
                            <a:latin typeface="Cambria Math"/>
                          </a:rPr>
                          <m:t>𝐸</m:t>
                        </m:r>
                      </m:e>
                    </m:acc>
                  </m:oMath>
                </a14:m>
                <a:r>
                  <a:rPr lang="en-US" sz="1400" dirty="0" smtClean="0"/>
                  <a:t> </a:t>
                </a:r>
                <a:r>
                  <a:rPr lang="en-US" sz="1400" dirty="0"/>
                  <a:t>– Electric </a:t>
                </a:r>
                <a:r>
                  <a:rPr lang="en-US" sz="1400" dirty="0" smtClean="0"/>
                  <a:t>field [V/m]</a:t>
                </a:r>
              </a:p>
              <a:p>
                <a:pPr indent="177800">
                  <a:spcAft>
                    <a:spcPts val="300"/>
                  </a:spcAft>
                </a:pPr>
                <a14:m>
                  <m:oMath xmlns:m="http://schemas.openxmlformats.org/officeDocument/2006/math">
                    <m:acc>
                      <m:accPr>
                        <m:chr m:val="⃗"/>
                        <m:ctrlPr>
                          <a:rPr lang="en-US" sz="1400" i="1">
                            <a:latin typeface="Cambria Math"/>
                          </a:rPr>
                        </m:ctrlPr>
                      </m:accPr>
                      <m:e>
                        <m:r>
                          <a:rPr lang="en-US" sz="1400" b="0" i="1" smtClean="0">
                            <a:latin typeface="Cambria Math"/>
                          </a:rPr>
                          <m:t>𝑣</m:t>
                        </m:r>
                      </m:e>
                    </m:acc>
                  </m:oMath>
                </a14:m>
                <a:r>
                  <a:rPr lang="en-US" sz="1400" dirty="0"/>
                  <a:t> – </a:t>
                </a:r>
                <a:r>
                  <a:rPr lang="en-US" sz="1400" dirty="0" smtClean="0"/>
                  <a:t>Velocity of the point charge [m/s]</a:t>
                </a:r>
                <a:endParaRPr lang="en-US" sz="1400" dirty="0"/>
              </a:p>
              <a:p>
                <a:pPr indent="177800">
                  <a:spcAft>
                    <a:spcPts val="300"/>
                  </a:spcAft>
                </a:pPr>
                <a14:m>
                  <m:oMath xmlns:m="http://schemas.openxmlformats.org/officeDocument/2006/math">
                    <m:acc>
                      <m:accPr>
                        <m:chr m:val="⃗"/>
                        <m:ctrlPr>
                          <a:rPr lang="en-US" sz="1400" i="1">
                            <a:latin typeface="Cambria Math"/>
                          </a:rPr>
                        </m:ctrlPr>
                      </m:accPr>
                      <m:e>
                        <m:r>
                          <a:rPr lang="en-US" sz="1400" b="0" i="1" smtClean="0">
                            <a:latin typeface="Cambria Math"/>
                          </a:rPr>
                          <m:t>𝐵</m:t>
                        </m:r>
                      </m:e>
                    </m:acc>
                  </m:oMath>
                </a14:m>
                <a:r>
                  <a:rPr lang="en-US" sz="1400" dirty="0"/>
                  <a:t> – </a:t>
                </a:r>
                <a:r>
                  <a:rPr lang="en-US" sz="1400" dirty="0" smtClean="0"/>
                  <a:t>Magnetic flux density [</a:t>
                </a:r>
                <a:r>
                  <a:rPr lang="en-US" sz="1400" dirty="0"/>
                  <a:t>T</a:t>
                </a:r>
                <a:r>
                  <a:rPr lang="en-US" sz="1400" dirty="0" smtClean="0"/>
                  <a:t>] </a:t>
                </a:r>
              </a:p>
            </p:txBody>
          </p:sp>
        </mc:Choice>
        <mc:Fallback xmlns="">
          <p:sp>
            <p:nvSpPr>
              <p:cNvPr id="9" name="TextBox 8"/>
              <p:cNvSpPr txBox="1">
                <a:spLocks noRot="1" noChangeAspect="1" noMove="1" noResize="1" noEditPoints="1" noAdjustHandles="1" noChangeArrowheads="1" noChangeShapeType="1" noTextEdit="1"/>
              </p:cNvSpPr>
              <p:nvPr/>
            </p:nvSpPr>
            <p:spPr>
              <a:xfrm>
                <a:off x="1905000" y="3810000"/>
                <a:ext cx="3581400" cy="1401922"/>
              </a:xfrm>
              <a:prstGeom prst="rect">
                <a:avLst/>
              </a:prstGeom>
              <a:blipFill rotWithShape="1">
                <a:blip r:embed="rId4"/>
                <a:stretch>
                  <a:fillRect t="-2609" b="-3478"/>
                </a:stretch>
              </a:blipFill>
            </p:spPr>
            <p:txBody>
              <a:bodyPr/>
              <a:lstStyle/>
              <a:p>
                <a:r>
                  <a:rPr lang="en-US">
                    <a:noFill/>
                  </a:rPr>
                  <a:t> </a:t>
                </a:r>
              </a:p>
            </p:txBody>
          </p:sp>
        </mc:Fallback>
      </mc:AlternateContent>
      <p:sp>
        <p:nvSpPr>
          <p:cNvPr id="10" name="TextBox 9"/>
          <p:cNvSpPr txBox="1"/>
          <p:nvPr/>
        </p:nvSpPr>
        <p:spPr>
          <a:xfrm>
            <a:off x="6934200" y="3352800"/>
            <a:ext cx="1752600" cy="461665"/>
          </a:xfrm>
          <a:prstGeom prst="rect">
            <a:avLst/>
          </a:prstGeom>
          <a:noFill/>
        </p:spPr>
        <p:txBody>
          <a:bodyPr wrap="square" rtlCol="0">
            <a:spAutoFit/>
          </a:bodyPr>
          <a:lstStyle/>
          <a:p>
            <a:pPr algn="ctr"/>
            <a:r>
              <a:rPr lang="en-US" sz="1200" dirty="0" err="1"/>
              <a:t>Hendrick</a:t>
            </a:r>
            <a:r>
              <a:rPr lang="en-US" sz="1200" dirty="0"/>
              <a:t> Lorentz</a:t>
            </a:r>
          </a:p>
          <a:p>
            <a:pPr algn="ctr"/>
            <a:r>
              <a:rPr lang="en-US" sz="1200" dirty="0"/>
              <a:t>1853 - 1928</a:t>
            </a:r>
          </a:p>
        </p:txBody>
      </p:sp>
      <p:sp>
        <p:nvSpPr>
          <p:cNvPr id="13" name="TextBox 12"/>
          <p:cNvSpPr txBox="1"/>
          <p:nvPr/>
        </p:nvSpPr>
        <p:spPr>
          <a:xfrm>
            <a:off x="2890829" y="3262311"/>
            <a:ext cx="838200" cy="276999"/>
          </a:xfrm>
          <a:prstGeom prst="rect">
            <a:avLst/>
          </a:prstGeom>
          <a:noFill/>
        </p:spPr>
        <p:txBody>
          <a:bodyPr wrap="square" rtlCol="0">
            <a:spAutoFit/>
          </a:bodyPr>
          <a:lstStyle/>
          <a:p>
            <a:pPr algn="ctr"/>
            <a:r>
              <a:rPr lang="en-US" sz="1200" dirty="0" smtClean="0"/>
              <a:t>Electric</a:t>
            </a:r>
            <a:endParaRPr lang="en-US" sz="1400" dirty="0"/>
          </a:p>
        </p:txBody>
      </p:sp>
      <p:sp>
        <p:nvSpPr>
          <p:cNvPr id="14" name="TextBox 13"/>
          <p:cNvSpPr txBox="1"/>
          <p:nvPr/>
        </p:nvSpPr>
        <p:spPr>
          <a:xfrm>
            <a:off x="3538529" y="3262311"/>
            <a:ext cx="952500" cy="276999"/>
          </a:xfrm>
          <a:prstGeom prst="rect">
            <a:avLst/>
          </a:prstGeom>
          <a:noFill/>
        </p:spPr>
        <p:txBody>
          <a:bodyPr wrap="square" rtlCol="0">
            <a:spAutoFit/>
          </a:bodyPr>
          <a:lstStyle/>
          <a:p>
            <a:pPr algn="ctr"/>
            <a:r>
              <a:rPr lang="en-US" sz="1200" dirty="0" smtClean="0"/>
              <a:t>Magnetic</a:t>
            </a:r>
            <a:endParaRPr lang="en-US" sz="1400" dirty="0"/>
          </a:p>
        </p:txBody>
      </p:sp>
      <p:sp>
        <p:nvSpPr>
          <p:cNvPr id="12" name="Right Brace 11"/>
          <p:cNvSpPr/>
          <p:nvPr/>
        </p:nvSpPr>
        <p:spPr>
          <a:xfrm rot="5400000">
            <a:off x="3843330" y="2894826"/>
            <a:ext cx="228600" cy="4381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e 15"/>
          <p:cNvSpPr/>
          <p:nvPr/>
        </p:nvSpPr>
        <p:spPr>
          <a:xfrm rot="5400000">
            <a:off x="3290147" y="2996696"/>
            <a:ext cx="197297" cy="2613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76543" y="5648980"/>
            <a:ext cx="5876657" cy="523220"/>
          </a:xfrm>
          <a:prstGeom prst="rect">
            <a:avLst/>
          </a:prstGeom>
          <a:noFill/>
        </p:spPr>
        <p:txBody>
          <a:bodyPr wrap="square" rtlCol="0">
            <a:spAutoFit/>
          </a:bodyPr>
          <a:lstStyle/>
          <a:p>
            <a:pPr marL="285750" indent="-285750">
              <a:spcAft>
                <a:spcPts val="800"/>
              </a:spcAft>
              <a:buFont typeface="Wingdings" panose="05000000000000000000" pitchFamily="2" charset="2"/>
              <a:buChar char="q"/>
            </a:pPr>
            <a:r>
              <a:rPr lang="en-US" sz="1400" dirty="0" smtClean="0"/>
              <a:t>Often charged particles in accelerators move with relativistic speeds – </a:t>
            </a:r>
            <a:r>
              <a:rPr lang="en-US" sz="1400" i="1" dirty="0" smtClean="0"/>
              <a:t>relativistic dynamics </a:t>
            </a:r>
            <a:r>
              <a:rPr lang="en-US" sz="1400" dirty="0" smtClean="0"/>
              <a:t>should be applied.  </a:t>
            </a:r>
          </a:p>
        </p:txBody>
      </p:sp>
      <p:sp>
        <p:nvSpPr>
          <p:cNvPr id="18" name="TextBox 17"/>
          <p:cNvSpPr txBox="1"/>
          <p:nvPr/>
        </p:nvSpPr>
        <p:spPr>
          <a:xfrm>
            <a:off x="6629226" y="5052536"/>
            <a:ext cx="2286174" cy="738664"/>
          </a:xfrm>
          <a:prstGeom prst="rect">
            <a:avLst/>
          </a:prstGeom>
          <a:noFill/>
        </p:spPr>
        <p:txBody>
          <a:bodyPr wrap="square" rtlCol="0">
            <a:spAutoFit/>
          </a:bodyPr>
          <a:lstStyle/>
          <a:p>
            <a:pPr indent="177800" algn="ctr">
              <a:spcAft>
                <a:spcPts val="800"/>
              </a:spcAft>
            </a:pPr>
            <a:r>
              <a:rPr lang="en-US" sz="1400" dirty="0" smtClean="0"/>
              <a:t>**First derivation is often attributed to </a:t>
            </a:r>
            <a:r>
              <a:rPr lang="en-US" sz="1400" dirty="0"/>
              <a:t>Oliver Heaviside or James </a:t>
            </a:r>
            <a:r>
              <a:rPr lang="en-US" sz="1400" dirty="0" smtClean="0"/>
              <a:t>Maxwell </a:t>
            </a:r>
          </a:p>
        </p:txBody>
      </p:sp>
      <p:sp>
        <p:nvSpPr>
          <p:cNvPr id="4" name="Oval 3"/>
          <p:cNvSpPr/>
          <p:nvPr/>
        </p:nvSpPr>
        <p:spPr>
          <a:xfrm>
            <a:off x="3166463" y="2575934"/>
            <a:ext cx="415415" cy="614941"/>
          </a:xfrm>
          <a:prstGeom prst="ellipse">
            <a:avLst/>
          </a:prstGeom>
          <a:noFill/>
          <a:ln w="190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89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2" name="Group 1041"/>
          <p:cNvGrpSpPr/>
          <p:nvPr/>
        </p:nvGrpSpPr>
        <p:grpSpPr>
          <a:xfrm>
            <a:off x="557820" y="2974917"/>
            <a:ext cx="3049200" cy="2673046"/>
            <a:chOff x="557820" y="3116965"/>
            <a:chExt cx="3049200" cy="2673046"/>
          </a:xfrm>
        </p:grpSpPr>
        <p:grpSp>
          <p:nvGrpSpPr>
            <p:cNvPr id="38" name="Group 37"/>
            <p:cNvGrpSpPr/>
            <p:nvPr/>
          </p:nvGrpSpPr>
          <p:grpSpPr>
            <a:xfrm>
              <a:off x="557820" y="3116965"/>
              <a:ext cx="3049200" cy="2673046"/>
              <a:chOff x="7772400" y="2894111"/>
              <a:chExt cx="3049200" cy="2673046"/>
            </a:xfrm>
          </p:grpSpPr>
          <p:grpSp>
            <p:nvGrpSpPr>
              <p:cNvPr id="49" name="Group 48"/>
              <p:cNvGrpSpPr/>
              <p:nvPr/>
            </p:nvGrpSpPr>
            <p:grpSpPr>
              <a:xfrm>
                <a:off x="8001000" y="4950023"/>
                <a:ext cx="685800" cy="581799"/>
                <a:chOff x="5690580" y="4893540"/>
                <a:chExt cx="685800" cy="581799"/>
              </a:xfrm>
            </p:grpSpPr>
            <p:grpSp>
              <p:nvGrpSpPr>
                <p:cNvPr id="55" name="Group 54"/>
                <p:cNvGrpSpPr/>
                <p:nvPr/>
              </p:nvGrpSpPr>
              <p:grpSpPr>
                <a:xfrm>
                  <a:off x="5690580" y="4972717"/>
                  <a:ext cx="533400" cy="502622"/>
                  <a:chOff x="685800" y="4114800"/>
                  <a:chExt cx="533400" cy="502622"/>
                </a:xfrm>
              </p:grpSpPr>
              <p:cxnSp>
                <p:nvCxnSpPr>
                  <p:cNvPr id="60" name="Straight Arrow Connector 59"/>
                  <p:cNvCxnSpPr/>
                  <p:nvPr/>
                </p:nvCxnSpPr>
                <p:spPr>
                  <a:xfrm flipV="1">
                    <a:off x="914400" y="4114800"/>
                    <a:ext cx="0" cy="306290"/>
                  </a:xfrm>
                  <a:prstGeom prst="straightConnector1">
                    <a:avLst/>
                  </a:prstGeom>
                  <a:ln w="25400">
                    <a:solidFill>
                      <a:schemeClr val="tx1"/>
                    </a:solidFill>
                    <a:headEnd type="none"/>
                    <a:tailEnd type="triangle" w="lg"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914400" y="4421090"/>
                    <a:ext cx="304800" cy="1"/>
                  </a:xfrm>
                  <a:prstGeom prst="straightConnector1">
                    <a:avLst/>
                  </a:prstGeom>
                  <a:ln w="25400">
                    <a:solidFill>
                      <a:schemeClr val="tx1"/>
                    </a:solidFill>
                    <a:headEnd type="none"/>
                    <a:tailEnd type="triangle" w="lg" len="med"/>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914400" y="4340423"/>
                    <a:ext cx="228600" cy="276999"/>
                  </a:xfrm>
                  <a:prstGeom prst="rect">
                    <a:avLst/>
                  </a:prstGeom>
                  <a:noFill/>
                </p:spPr>
                <p:txBody>
                  <a:bodyPr wrap="square" rtlCol="0">
                    <a:spAutoFit/>
                  </a:bodyPr>
                  <a:lstStyle/>
                  <a:p>
                    <a:pPr algn="ctr">
                      <a:spcAft>
                        <a:spcPts val="600"/>
                      </a:spcAft>
                    </a:pPr>
                    <a:r>
                      <a:rPr lang="en-US" sz="1200" dirty="0"/>
                      <a:t>x</a:t>
                    </a:r>
                    <a:endParaRPr lang="en-US" sz="1200" dirty="0" smtClean="0"/>
                  </a:p>
                </p:txBody>
              </p:sp>
              <p:sp>
                <p:nvSpPr>
                  <p:cNvPr id="63" name="TextBox 62"/>
                  <p:cNvSpPr txBox="1"/>
                  <p:nvPr/>
                </p:nvSpPr>
                <p:spPr>
                  <a:xfrm>
                    <a:off x="685800" y="4188023"/>
                    <a:ext cx="228600" cy="276999"/>
                  </a:xfrm>
                  <a:prstGeom prst="rect">
                    <a:avLst/>
                  </a:prstGeom>
                  <a:noFill/>
                </p:spPr>
                <p:txBody>
                  <a:bodyPr wrap="square" rtlCol="0">
                    <a:spAutoFit/>
                  </a:bodyPr>
                  <a:lstStyle/>
                  <a:p>
                    <a:pPr algn="ctr">
                      <a:spcAft>
                        <a:spcPts val="600"/>
                      </a:spcAft>
                    </a:pPr>
                    <a:r>
                      <a:rPr lang="en-US" sz="1200" dirty="0" smtClean="0"/>
                      <a:t>y</a:t>
                    </a:r>
                  </a:p>
                </p:txBody>
              </p:sp>
            </p:grpSp>
            <p:sp>
              <p:nvSpPr>
                <p:cNvPr id="58" name="Arc 57"/>
                <p:cNvSpPr/>
                <p:nvPr/>
              </p:nvSpPr>
              <p:spPr>
                <a:xfrm>
                  <a:off x="5728680" y="4935941"/>
                  <a:ext cx="419100" cy="219341"/>
                </a:xfrm>
                <a:prstGeom prst="arc">
                  <a:avLst>
                    <a:gd name="adj1" fmla="val 18750827"/>
                    <a:gd name="adj2" fmla="val 13572386"/>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dirty="0"/>
                </a:p>
              </p:txBody>
            </p:sp>
            <p:sp>
              <p:nvSpPr>
                <p:cNvPr id="59" name="TextBox 58"/>
                <p:cNvSpPr txBox="1"/>
                <p:nvPr/>
              </p:nvSpPr>
              <p:spPr>
                <a:xfrm>
                  <a:off x="6147780" y="4893540"/>
                  <a:ext cx="228600" cy="276999"/>
                </a:xfrm>
                <a:prstGeom prst="rect">
                  <a:avLst/>
                </a:prstGeom>
                <a:noFill/>
              </p:spPr>
              <p:txBody>
                <a:bodyPr wrap="square" rtlCol="0">
                  <a:spAutoFit/>
                </a:bodyPr>
                <a:lstStyle/>
                <a:p>
                  <a:pPr algn="ctr">
                    <a:spcAft>
                      <a:spcPts val="600"/>
                    </a:spcAft>
                  </a:pPr>
                  <a:r>
                    <a:rPr lang="el-GR" sz="1200" dirty="0"/>
                    <a:t>α</a:t>
                  </a:r>
                  <a:endParaRPr lang="en-US" sz="1200" dirty="0" smtClean="0"/>
                </a:p>
              </p:txBody>
            </p:sp>
          </p:grpSp>
          <p:grpSp>
            <p:nvGrpSpPr>
              <p:cNvPr id="99" name="Group 98"/>
              <p:cNvGrpSpPr/>
              <p:nvPr/>
            </p:nvGrpSpPr>
            <p:grpSpPr>
              <a:xfrm flipH="1">
                <a:off x="7772400" y="2894111"/>
                <a:ext cx="3049200" cy="2673046"/>
                <a:chOff x="609600" y="3128757"/>
                <a:chExt cx="3048000" cy="2673046"/>
              </a:xfrm>
            </p:grpSpPr>
            <p:grpSp>
              <p:nvGrpSpPr>
                <p:cNvPr id="100" name="Group 99"/>
                <p:cNvGrpSpPr/>
                <p:nvPr/>
              </p:nvGrpSpPr>
              <p:grpSpPr>
                <a:xfrm>
                  <a:off x="609600" y="3128757"/>
                  <a:ext cx="3048000" cy="2673046"/>
                  <a:chOff x="609600" y="2971800"/>
                  <a:chExt cx="3048000" cy="2673046"/>
                </a:xfrm>
              </p:grpSpPr>
              <p:grpSp>
                <p:nvGrpSpPr>
                  <p:cNvPr id="136" name="Group 135"/>
                  <p:cNvGrpSpPr/>
                  <p:nvPr/>
                </p:nvGrpSpPr>
                <p:grpSpPr>
                  <a:xfrm>
                    <a:off x="1219199" y="3789646"/>
                    <a:ext cx="1527486" cy="518670"/>
                    <a:chOff x="685797" y="3723625"/>
                    <a:chExt cx="1527486" cy="518670"/>
                  </a:xfrm>
                </p:grpSpPr>
                <p:grpSp>
                  <p:nvGrpSpPr>
                    <p:cNvPr id="149" name="Group 148"/>
                    <p:cNvGrpSpPr/>
                    <p:nvPr/>
                  </p:nvGrpSpPr>
                  <p:grpSpPr>
                    <a:xfrm rot="10800000">
                      <a:off x="1142998" y="3723625"/>
                      <a:ext cx="1070285" cy="518670"/>
                      <a:chOff x="2124801" y="3554723"/>
                      <a:chExt cx="740227" cy="407680"/>
                    </a:xfrm>
                  </p:grpSpPr>
                  <p:sp>
                    <p:nvSpPr>
                      <p:cNvPr id="163" name="Rectangle 162"/>
                      <p:cNvSpPr/>
                      <p:nvPr/>
                    </p:nvSpPr>
                    <p:spPr>
                      <a:xfrm>
                        <a:off x="2124801" y="3554723"/>
                        <a:ext cx="161199" cy="407680"/>
                      </a:xfrm>
                      <a:prstGeom prst="rect">
                        <a:avLst/>
                      </a:prstGeom>
                      <a:solidFill>
                        <a:schemeClr val="accent6">
                          <a:lumMod val="75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64" name="Rectangle 163"/>
                      <p:cNvSpPr/>
                      <p:nvPr/>
                    </p:nvSpPr>
                    <p:spPr>
                      <a:xfrm>
                        <a:off x="2804114" y="3581400"/>
                        <a:ext cx="60914" cy="380999"/>
                      </a:xfrm>
                      <a:prstGeom prst="rect">
                        <a:avLst/>
                      </a:prstGeom>
                      <a:solidFill>
                        <a:schemeClr val="accent6">
                          <a:lumMod val="75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sp>
                  <p:nvSpPr>
                    <p:cNvPr id="150" name="Oval 149"/>
                    <p:cNvSpPr/>
                    <p:nvPr/>
                  </p:nvSpPr>
                  <p:spPr>
                    <a:xfrm>
                      <a:off x="1257300" y="3819003"/>
                      <a:ext cx="381000" cy="304800"/>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nvGrpSpPr>
                    <p:cNvPr id="153" name="Group 152"/>
                    <p:cNvGrpSpPr/>
                    <p:nvPr/>
                  </p:nvGrpSpPr>
                  <p:grpSpPr>
                    <a:xfrm rot="5400000">
                      <a:off x="1362369" y="3743030"/>
                      <a:ext cx="475660" cy="457200"/>
                      <a:chOff x="2552700" y="3941233"/>
                      <a:chExt cx="533400" cy="457200"/>
                    </a:xfrm>
                  </p:grpSpPr>
                  <p:cxnSp>
                    <p:nvCxnSpPr>
                      <p:cNvPr id="157" name="Straight Arrow Connector 156"/>
                      <p:cNvCxnSpPr/>
                      <p:nvPr/>
                    </p:nvCxnSpPr>
                    <p:spPr>
                      <a:xfrm flipH="1">
                        <a:off x="2552700" y="3941233"/>
                        <a:ext cx="533400" cy="0"/>
                      </a:xfrm>
                      <a:prstGeom prst="straightConnector1">
                        <a:avLst/>
                      </a:prstGeom>
                      <a:ln>
                        <a:solidFill>
                          <a:schemeClr val="accent1">
                            <a:shade val="95000"/>
                            <a:satMod val="105000"/>
                            <a:alpha val="60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flipH="1">
                        <a:off x="2552700" y="4093633"/>
                        <a:ext cx="533400" cy="0"/>
                      </a:xfrm>
                      <a:prstGeom prst="straightConnector1">
                        <a:avLst/>
                      </a:prstGeom>
                      <a:ln>
                        <a:solidFill>
                          <a:schemeClr val="accent1">
                            <a:shade val="95000"/>
                            <a:satMod val="105000"/>
                            <a:alpha val="60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flipH="1">
                        <a:off x="2552700" y="4246033"/>
                        <a:ext cx="533400" cy="0"/>
                      </a:xfrm>
                      <a:prstGeom prst="straightConnector1">
                        <a:avLst/>
                      </a:prstGeom>
                      <a:ln>
                        <a:solidFill>
                          <a:schemeClr val="accent1">
                            <a:shade val="95000"/>
                            <a:satMod val="105000"/>
                            <a:alpha val="60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flipH="1">
                        <a:off x="2552700" y="4398433"/>
                        <a:ext cx="533400" cy="0"/>
                      </a:xfrm>
                      <a:prstGeom prst="straightConnector1">
                        <a:avLst/>
                      </a:prstGeom>
                      <a:ln>
                        <a:solidFill>
                          <a:schemeClr val="accent1">
                            <a:shade val="95000"/>
                            <a:satMod val="105000"/>
                            <a:alpha val="60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sp>
                  <p:nvSpPr>
                    <p:cNvPr id="156" name="Oval 155"/>
                    <p:cNvSpPr/>
                    <p:nvPr/>
                  </p:nvSpPr>
                  <p:spPr>
                    <a:xfrm>
                      <a:off x="685797" y="3819230"/>
                      <a:ext cx="381000" cy="304800"/>
                    </a:xfrm>
                    <a:prstGeom prst="ellipse">
                      <a:avLst/>
                    </a:prstGeom>
                    <a:pattFill prst="ltUpDiag">
                      <a:fgClr>
                        <a:schemeClr val="tx2">
                          <a:lumMod val="60000"/>
                          <a:lumOff val="40000"/>
                        </a:schemeClr>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sp>
                <p:nvSpPr>
                  <p:cNvPr id="137" name="Rectangle 136"/>
                  <p:cNvSpPr/>
                  <p:nvPr/>
                </p:nvSpPr>
                <p:spPr>
                  <a:xfrm>
                    <a:off x="609600" y="2971800"/>
                    <a:ext cx="3048000" cy="2673046"/>
                  </a:xfrm>
                  <a:prstGeom prst="rect">
                    <a:avLst/>
                  </a:prstGeom>
                  <a:noFill/>
                  <a:ln w="12700">
                    <a:solidFill>
                      <a:schemeClr val="tx1">
                        <a:lumMod val="65000"/>
                        <a:lumOff val="3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9" name="Rectangle 138"/>
                  <p:cNvSpPr/>
                  <p:nvPr/>
                </p:nvSpPr>
                <p:spPr>
                  <a:xfrm>
                    <a:off x="1143000" y="3841298"/>
                    <a:ext cx="507314" cy="392706"/>
                  </a:xfrm>
                  <a:prstGeom prst="rect">
                    <a:avLst/>
                  </a:prstGeom>
                  <a:noFill/>
                  <a:ln w="12700">
                    <a:solidFill>
                      <a:schemeClr val="tx1">
                        <a:lumMod val="65000"/>
                        <a:lumOff val="3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40" name="Rectangle 139"/>
                  <p:cNvSpPr/>
                  <p:nvPr/>
                </p:nvSpPr>
                <p:spPr>
                  <a:xfrm>
                    <a:off x="1790702" y="3845140"/>
                    <a:ext cx="463901" cy="392706"/>
                  </a:xfrm>
                  <a:prstGeom prst="rect">
                    <a:avLst/>
                  </a:prstGeom>
                  <a:noFill/>
                  <a:ln w="12700">
                    <a:solidFill>
                      <a:schemeClr val="tx1">
                        <a:lumMod val="65000"/>
                        <a:lumOff val="3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01" name="Group 100"/>
                <p:cNvGrpSpPr/>
                <p:nvPr/>
              </p:nvGrpSpPr>
              <p:grpSpPr>
                <a:xfrm>
                  <a:off x="1683600" y="3980084"/>
                  <a:ext cx="72838" cy="391790"/>
                  <a:chOff x="1683600" y="3962400"/>
                  <a:chExt cx="72838" cy="391790"/>
                </a:xfrm>
              </p:grpSpPr>
              <p:grpSp>
                <p:nvGrpSpPr>
                  <p:cNvPr id="122" name="Group 121"/>
                  <p:cNvGrpSpPr/>
                  <p:nvPr/>
                </p:nvGrpSpPr>
                <p:grpSpPr>
                  <a:xfrm>
                    <a:off x="1683600" y="3962400"/>
                    <a:ext cx="72000" cy="72000"/>
                    <a:chOff x="4199400" y="4428013"/>
                    <a:chExt cx="360000" cy="360000"/>
                  </a:xfrm>
                </p:grpSpPr>
                <p:sp>
                  <p:nvSpPr>
                    <p:cNvPr id="134" name="Oval 133"/>
                    <p:cNvSpPr/>
                    <p:nvPr/>
                  </p:nvSpPr>
                  <p:spPr>
                    <a:xfrm>
                      <a:off x="4343400" y="4572000"/>
                      <a:ext cx="72000" cy="72000"/>
                    </a:xfrm>
                    <a:prstGeom prst="ellipse">
                      <a:avLst/>
                    </a:prstGeom>
                    <a:solidFill>
                      <a:schemeClr val="tx1"/>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5" name="Oval 134"/>
                    <p:cNvSpPr/>
                    <p:nvPr/>
                  </p:nvSpPr>
                  <p:spPr>
                    <a:xfrm>
                      <a:off x="4199400" y="4428013"/>
                      <a:ext cx="360000" cy="360000"/>
                    </a:xfrm>
                    <a:prstGeom prst="ellipse">
                      <a:avLst/>
                    </a:prstGeom>
                    <a:no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23" name="Group 122"/>
                  <p:cNvGrpSpPr/>
                  <p:nvPr/>
                </p:nvGrpSpPr>
                <p:grpSpPr>
                  <a:xfrm>
                    <a:off x="1684438" y="4071597"/>
                    <a:ext cx="72000" cy="72000"/>
                    <a:chOff x="4199400" y="4428013"/>
                    <a:chExt cx="360000" cy="360000"/>
                  </a:xfrm>
                </p:grpSpPr>
                <p:sp>
                  <p:nvSpPr>
                    <p:cNvPr id="130" name="Oval 129"/>
                    <p:cNvSpPr/>
                    <p:nvPr/>
                  </p:nvSpPr>
                  <p:spPr>
                    <a:xfrm>
                      <a:off x="4343400" y="4572000"/>
                      <a:ext cx="72000" cy="72000"/>
                    </a:xfrm>
                    <a:prstGeom prst="ellipse">
                      <a:avLst/>
                    </a:prstGeom>
                    <a:solidFill>
                      <a:schemeClr val="tx1"/>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31" name="Oval 130"/>
                    <p:cNvSpPr/>
                    <p:nvPr/>
                  </p:nvSpPr>
                  <p:spPr>
                    <a:xfrm>
                      <a:off x="4199400" y="4428013"/>
                      <a:ext cx="360000" cy="360000"/>
                    </a:xfrm>
                    <a:prstGeom prst="ellipse">
                      <a:avLst/>
                    </a:prstGeom>
                    <a:no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24" name="Group 123"/>
                  <p:cNvGrpSpPr/>
                  <p:nvPr/>
                </p:nvGrpSpPr>
                <p:grpSpPr>
                  <a:xfrm>
                    <a:off x="1683600" y="4175744"/>
                    <a:ext cx="72000" cy="72000"/>
                    <a:chOff x="4199400" y="4428013"/>
                    <a:chExt cx="360000" cy="360000"/>
                  </a:xfrm>
                </p:grpSpPr>
                <p:sp>
                  <p:nvSpPr>
                    <p:cNvPr id="128" name="Oval 127"/>
                    <p:cNvSpPr/>
                    <p:nvPr/>
                  </p:nvSpPr>
                  <p:spPr>
                    <a:xfrm>
                      <a:off x="4343400" y="4572000"/>
                      <a:ext cx="72000" cy="72000"/>
                    </a:xfrm>
                    <a:prstGeom prst="ellipse">
                      <a:avLst/>
                    </a:prstGeom>
                    <a:solidFill>
                      <a:schemeClr val="tx1"/>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9" name="Oval 128"/>
                    <p:cNvSpPr/>
                    <p:nvPr/>
                  </p:nvSpPr>
                  <p:spPr>
                    <a:xfrm>
                      <a:off x="4199400" y="4428013"/>
                      <a:ext cx="360000" cy="360000"/>
                    </a:xfrm>
                    <a:prstGeom prst="ellipse">
                      <a:avLst/>
                    </a:prstGeom>
                    <a:no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25" name="Group 124"/>
                  <p:cNvGrpSpPr/>
                  <p:nvPr/>
                </p:nvGrpSpPr>
                <p:grpSpPr>
                  <a:xfrm>
                    <a:off x="1684438" y="4282190"/>
                    <a:ext cx="72000" cy="72000"/>
                    <a:chOff x="4199400" y="4428013"/>
                    <a:chExt cx="360000" cy="360000"/>
                  </a:xfrm>
                </p:grpSpPr>
                <p:sp>
                  <p:nvSpPr>
                    <p:cNvPr id="126" name="Oval 125"/>
                    <p:cNvSpPr/>
                    <p:nvPr/>
                  </p:nvSpPr>
                  <p:spPr>
                    <a:xfrm>
                      <a:off x="4343400" y="4572000"/>
                      <a:ext cx="72000" cy="72000"/>
                    </a:xfrm>
                    <a:prstGeom prst="ellipse">
                      <a:avLst/>
                    </a:prstGeom>
                    <a:solidFill>
                      <a:schemeClr val="tx1"/>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27" name="Oval 126"/>
                    <p:cNvSpPr/>
                    <p:nvPr/>
                  </p:nvSpPr>
                  <p:spPr>
                    <a:xfrm>
                      <a:off x="4199400" y="4428013"/>
                      <a:ext cx="360000" cy="360000"/>
                    </a:xfrm>
                    <a:prstGeom prst="ellipse">
                      <a:avLst/>
                    </a:prstGeom>
                    <a:no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grpSp>
              <p:nvGrpSpPr>
                <p:cNvPr id="102" name="Group 101"/>
                <p:cNvGrpSpPr/>
                <p:nvPr/>
              </p:nvGrpSpPr>
              <p:grpSpPr>
                <a:xfrm>
                  <a:off x="2587786" y="3991197"/>
                  <a:ext cx="72000" cy="380677"/>
                  <a:chOff x="2587786" y="3973513"/>
                  <a:chExt cx="72000" cy="380677"/>
                </a:xfrm>
              </p:grpSpPr>
              <p:grpSp>
                <p:nvGrpSpPr>
                  <p:cNvPr id="103" name="Group 102"/>
                  <p:cNvGrpSpPr/>
                  <p:nvPr/>
                </p:nvGrpSpPr>
                <p:grpSpPr>
                  <a:xfrm>
                    <a:off x="2587786" y="3973513"/>
                    <a:ext cx="72000" cy="72000"/>
                    <a:chOff x="4175610" y="5071271"/>
                    <a:chExt cx="360000" cy="360000"/>
                  </a:xfrm>
                </p:grpSpPr>
                <p:sp>
                  <p:nvSpPr>
                    <p:cNvPr id="119" name="Oval 118"/>
                    <p:cNvSpPr/>
                    <p:nvPr/>
                  </p:nvSpPr>
                  <p:spPr>
                    <a:xfrm>
                      <a:off x="4175610" y="5071271"/>
                      <a:ext cx="360000" cy="360000"/>
                    </a:xfrm>
                    <a:prstGeom prst="ellipse">
                      <a:avLst/>
                    </a:prstGeom>
                    <a:noFill/>
                    <a:ln w="635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20" name="Straight Connector 119"/>
                    <p:cNvCxnSpPr>
                      <a:stCxn id="119" idx="1"/>
                      <a:endCxn id="119" idx="5"/>
                    </p:cNvCxnSpPr>
                    <p:nvPr/>
                  </p:nvCxnSpPr>
                  <p:spPr>
                    <a:xfrm>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119" idx="7"/>
                      <a:endCxn id="119" idx="3"/>
                    </p:cNvCxnSpPr>
                    <p:nvPr/>
                  </p:nvCxnSpPr>
                  <p:spPr>
                    <a:xfrm flipH="1">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2587786" y="4071597"/>
                    <a:ext cx="72000" cy="72000"/>
                    <a:chOff x="4175610" y="5071271"/>
                    <a:chExt cx="360000" cy="360000"/>
                  </a:xfrm>
                </p:grpSpPr>
                <p:sp>
                  <p:nvSpPr>
                    <p:cNvPr id="116" name="Oval 115"/>
                    <p:cNvSpPr/>
                    <p:nvPr/>
                  </p:nvSpPr>
                  <p:spPr>
                    <a:xfrm>
                      <a:off x="4175610" y="5071271"/>
                      <a:ext cx="360000" cy="360000"/>
                    </a:xfrm>
                    <a:prstGeom prst="ellipse">
                      <a:avLst/>
                    </a:prstGeom>
                    <a:noFill/>
                    <a:ln w="635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17" name="Straight Connector 116"/>
                    <p:cNvCxnSpPr>
                      <a:stCxn id="116" idx="1"/>
                      <a:endCxn id="116" idx="5"/>
                    </p:cNvCxnSpPr>
                    <p:nvPr/>
                  </p:nvCxnSpPr>
                  <p:spPr>
                    <a:xfrm>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116" idx="7"/>
                      <a:endCxn id="116" idx="3"/>
                    </p:cNvCxnSpPr>
                    <p:nvPr/>
                  </p:nvCxnSpPr>
                  <p:spPr>
                    <a:xfrm flipH="1">
                      <a:off x="4228344" y="5123991"/>
                      <a:ext cx="254556" cy="254560"/>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2587786" y="4174839"/>
                    <a:ext cx="72000" cy="72000"/>
                    <a:chOff x="4175610" y="5071271"/>
                    <a:chExt cx="360000" cy="360000"/>
                  </a:xfrm>
                </p:grpSpPr>
                <p:sp>
                  <p:nvSpPr>
                    <p:cNvPr id="113" name="Oval 112"/>
                    <p:cNvSpPr/>
                    <p:nvPr/>
                  </p:nvSpPr>
                  <p:spPr>
                    <a:xfrm>
                      <a:off x="4175610" y="5071271"/>
                      <a:ext cx="360000" cy="360000"/>
                    </a:xfrm>
                    <a:prstGeom prst="ellipse">
                      <a:avLst/>
                    </a:prstGeom>
                    <a:noFill/>
                    <a:ln w="635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14" name="Straight Connector 113"/>
                    <p:cNvCxnSpPr>
                      <a:stCxn id="113" idx="1"/>
                      <a:endCxn id="113" idx="5"/>
                    </p:cNvCxnSpPr>
                    <p:nvPr/>
                  </p:nvCxnSpPr>
                  <p:spPr>
                    <a:xfrm>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113" idx="7"/>
                      <a:endCxn id="113" idx="3"/>
                    </p:cNvCxnSpPr>
                    <p:nvPr/>
                  </p:nvCxnSpPr>
                  <p:spPr>
                    <a:xfrm flipH="1">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6" name="Group 105"/>
                  <p:cNvGrpSpPr/>
                  <p:nvPr/>
                </p:nvGrpSpPr>
                <p:grpSpPr>
                  <a:xfrm>
                    <a:off x="2587786" y="4282190"/>
                    <a:ext cx="72000" cy="72000"/>
                    <a:chOff x="4175610" y="5071271"/>
                    <a:chExt cx="360000" cy="360000"/>
                  </a:xfrm>
                </p:grpSpPr>
                <p:sp>
                  <p:nvSpPr>
                    <p:cNvPr id="107" name="Oval 106"/>
                    <p:cNvSpPr/>
                    <p:nvPr/>
                  </p:nvSpPr>
                  <p:spPr>
                    <a:xfrm>
                      <a:off x="4175610" y="5071271"/>
                      <a:ext cx="360000" cy="360000"/>
                    </a:xfrm>
                    <a:prstGeom prst="ellipse">
                      <a:avLst/>
                    </a:prstGeom>
                    <a:noFill/>
                    <a:ln w="635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8" name="Straight Connector 107"/>
                    <p:cNvCxnSpPr>
                      <a:stCxn id="107" idx="1"/>
                      <a:endCxn id="107" idx="5"/>
                    </p:cNvCxnSpPr>
                    <p:nvPr/>
                  </p:nvCxnSpPr>
                  <p:spPr>
                    <a:xfrm>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stCxn id="107" idx="7"/>
                      <a:endCxn id="107" idx="3"/>
                    </p:cNvCxnSpPr>
                    <p:nvPr/>
                  </p:nvCxnSpPr>
                  <p:spPr>
                    <a:xfrm flipH="1">
                      <a:off x="4228331" y="5123992"/>
                      <a:ext cx="254558" cy="254558"/>
                    </a:xfrm>
                    <a:prstGeom prst="line">
                      <a:avLst/>
                    </a:prstGeom>
                    <a:ln w="6350" cmpd="sng">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sp>
          <p:nvSpPr>
            <p:cNvPr id="1037" name="Freeform 1036"/>
            <p:cNvSpPr/>
            <p:nvPr/>
          </p:nvSpPr>
          <p:spPr>
            <a:xfrm>
              <a:off x="712922" y="3262393"/>
              <a:ext cx="1828800" cy="1828800"/>
            </a:xfrm>
            <a:custGeom>
              <a:avLst/>
              <a:gdLst>
                <a:gd name="connsiteX0" fmla="*/ 0 w 1828800"/>
                <a:gd name="connsiteY0" fmla="*/ 1828800 h 1828800"/>
                <a:gd name="connsiteX1" fmla="*/ 1828800 w 1828800"/>
                <a:gd name="connsiteY1" fmla="*/ 1828800 h 1828800"/>
                <a:gd name="connsiteX2" fmla="*/ 1828800 w 1828800"/>
                <a:gd name="connsiteY2" fmla="*/ 1154624 h 1828800"/>
                <a:gd name="connsiteX3" fmla="*/ 767166 w 1828800"/>
                <a:gd name="connsiteY3" fmla="*/ 1162373 h 1828800"/>
                <a:gd name="connsiteX4" fmla="*/ 759417 w 1828800"/>
                <a:gd name="connsiteY4" fmla="*/ 674176 h 1828800"/>
                <a:gd name="connsiteX5" fmla="*/ 1821051 w 1828800"/>
                <a:gd name="connsiteY5" fmla="*/ 674176 h 1828800"/>
                <a:gd name="connsiteX6" fmla="*/ 1821051 w 1828800"/>
                <a:gd name="connsiteY6" fmla="*/ 0 h 1828800"/>
                <a:gd name="connsiteX7" fmla="*/ 0 w 1828800"/>
                <a:gd name="connsiteY7" fmla="*/ 0 h 1828800"/>
                <a:gd name="connsiteX8" fmla="*/ 0 w 1828800"/>
                <a:gd name="connsiteY8" fmla="*/ 182880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8800" h="1828800">
                  <a:moveTo>
                    <a:pt x="0" y="1828800"/>
                  </a:moveTo>
                  <a:lnTo>
                    <a:pt x="1828800" y="1828800"/>
                  </a:lnTo>
                  <a:lnTo>
                    <a:pt x="1828800" y="1154624"/>
                  </a:lnTo>
                  <a:lnTo>
                    <a:pt x="767166" y="1162373"/>
                  </a:lnTo>
                  <a:lnTo>
                    <a:pt x="759417" y="674176"/>
                  </a:lnTo>
                  <a:lnTo>
                    <a:pt x="1821051" y="674176"/>
                  </a:lnTo>
                  <a:lnTo>
                    <a:pt x="1821051" y="0"/>
                  </a:lnTo>
                  <a:lnTo>
                    <a:pt x="0" y="0"/>
                  </a:lnTo>
                  <a:lnTo>
                    <a:pt x="0" y="1828800"/>
                  </a:lnTo>
                  <a:close/>
                </a:path>
              </a:pathLst>
            </a:custGeom>
            <a:solidFill>
              <a:srgbClr val="00FFFF"/>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mc:AlternateContent xmlns:mc="http://schemas.openxmlformats.org/markup-compatibility/2006" xmlns:a14="http://schemas.microsoft.com/office/drawing/2010/main">
        <mc:Choice Requires="a14">
          <p:sp>
            <p:nvSpPr>
              <p:cNvPr id="6" name="TextBox 5"/>
              <p:cNvSpPr txBox="1"/>
              <p:nvPr/>
            </p:nvSpPr>
            <p:spPr>
              <a:xfrm>
                <a:off x="4648200" y="3200400"/>
                <a:ext cx="4114800" cy="2646878"/>
              </a:xfrm>
              <a:prstGeom prst="rect">
                <a:avLst/>
              </a:prstGeom>
              <a:noFill/>
            </p:spPr>
            <p:txBody>
              <a:bodyPr wrap="square" rtlCol="0">
                <a:spAutoFit/>
              </a:bodyPr>
              <a:lstStyle/>
              <a:p>
                <a:pPr indent="271463">
                  <a:spcAft>
                    <a:spcPts val="800"/>
                  </a:spcAft>
                </a:pPr>
                <a:r>
                  <a:rPr lang="en-US" sz="1400" dirty="0" smtClean="0"/>
                  <a:t>Follows from Hopkinson’s law (analogous to Ohm’s low), for </a:t>
                </a:r>
                <a14:m>
                  <m:oMath xmlns:m="http://schemas.openxmlformats.org/officeDocument/2006/math">
                    <m:sSub>
                      <m:sSubPr>
                        <m:ctrlPr>
                          <a:rPr lang="en-US" sz="1400" i="1">
                            <a:latin typeface="Cambria Math"/>
                          </a:rPr>
                        </m:ctrlPr>
                      </m:sSubPr>
                      <m:e>
                        <m:r>
                          <a:rPr lang="en-US" sz="1400" i="1">
                            <a:latin typeface="Cambria Math"/>
                            <a:ea typeface="Cambria Math"/>
                          </a:rPr>
                          <m:t>𝜇</m:t>
                        </m:r>
                      </m:e>
                      <m:sub>
                        <m:r>
                          <a:rPr lang="en-US" sz="1400" b="0" i="1" smtClean="0">
                            <a:latin typeface="Cambria Math"/>
                            <a:ea typeface="Cambria Math"/>
                          </a:rPr>
                          <m:t>𝑟</m:t>
                        </m:r>
                      </m:sub>
                    </m:sSub>
                    <m:r>
                      <a:rPr lang="en-US" sz="1400" i="1" smtClean="0">
                        <a:latin typeface="Cambria Math"/>
                        <a:ea typeface="Cambria Math"/>
                      </a:rPr>
                      <m:t>≫</m:t>
                    </m:r>
                    <m:r>
                      <a:rPr lang="en-US" sz="1400" b="0" i="1" smtClean="0">
                        <a:latin typeface="Cambria Math"/>
                        <a:ea typeface="Cambria Math"/>
                      </a:rPr>
                      <m:t>1</m:t>
                    </m:r>
                  </m:oMath>
                </a14:m>
                <a:endParaRPr lang="en-US" sz="1400" dirty="0" smtClean="0"/>
              </a:p>
              <a:p>
                <a:pPr indent="271463">
                  <a:spcAft>
                    <a:spcPts val="800"/>
                  </a:spcAft>
                </a:pPr>
                <a:r>
                  <a:rPr lang="en-US" sz="1400" dirty="0" smtClean="0"/>
                  <a:t>Where:</a:t>
                </a:r>
              </a:p>
              <a:p>
                <a:pPr indent="271463">
                  <a:spcAft>
                    <a:spcPts val="800"/>
                  </a:spcAft>
                </a:pPr>
                <a:r>
                  <a:rPr lang="en-US" sz="1400" i="1" dirty="0" smtClean="0"/>
                  <a:t>B</a:t>
                </a:r>
                <a:r>
                  <a:rPr lang="en-US" sz="1400" i="1" dirty="0"/>
                  <a:t>	</a:t>
                </a:r>
                <a:r>
                  <a:rPr lang="en-US" sz="1400" dirty="0"/>
                  <a:t>– </a:t>
                </a:r>
                <a:r>
                  <a:rPr lang="en-US" sz="1400" dirty="0" smtClean="0"/>
                  <a:t>magnetic flux density [</a:t>
                </a:r>
                <a:r>
                  <a:rPr lang="en-US" sz="1400" dirty="0"/>
                  <a:t>T</a:t>
                </a:r>
                <a:r>
                  <a:rPr lang="en-US" sz="1400" dirty="0" smtClean="0"/>
                  <a:t>]</a:t>
                </a:r>
                <a:endParaRPr lang="en-US" sz="1400" i="1" dirty="0">
                  <a:latin typeface="Cambria Math"/>
                </a:endParaRPr>
              </a:p>
              <a:p>
                <a:pPr indent="271463">
                  <a:spcAft>
                    <a:spcPts val="600"/>
                  </a:spcAft>
                </a:pPr>
                <a14:m>
                  <m:oMath xmlns:m="http://schemas.openxmlformats.org/officeDocument/2006/math">
                    <m:sSub>
                      <m:sSubPr>
                        <m:ctrlPr>
                          <a:rPr lang="en-US" sz="1400" i="1">
                            <a:latin typeface="Cambria Math"/>
                          </a:rPr>
                        </m:ctrlPr>
                      </m:sSubPr>
                      <m:e>
                        <m:r>
                          <a:rPr lang="en-US" sz="1400" i="1">
                            <a:latin typeface="Cambria Math"/>
                            <a:ea typeface="Cambria Math"/>
                          </a:rPr>
                          <m:t>𝜇</m:t>
                        </m:r>
                      </m:e>
                      <m:sub>
                        <m:r>
                          <a:rPr lang="en-US" sz="1400" i="1">
                            <a:latin typeface="Cambria Math"/>
                          </a:rPr>
                          <m:t>0</m:t>
                        </m:r>
                      </m:sub>
                    </m:sSub>
                  </m:oMath>
                </a14:m>
                <a:r>
                  <a:rPr lang="en-US" sz="1400" i="1" dirty="0" smtClean="0"/>
                  <a:t>	</a:t>
                </a:r>
                <a:r>
                  <a:rPr lang="en-US" sz="1400" dirty="0" smtClean="0"/>
                  <a:t>– vacuum permeability [H/m]</a:t>
                </a:r>
              </a:p>
              <a:p>
                <a:pPr indent="271463">
                  <a:spcAft>
                    <a:spcPts val="600"/>
                  </a:spcAft>
                </a:pPr>
                <a14:m>
                  <m:oMath xmlns:m="http://schemas.openxmlformats.org/officeDocument/2006/math">
                    <m:sSub>
                      <m:sSubPr>
                        <m:ctrlPr>
                          <a:rPr lang="en-US" sz="1400" i="1">
                            <a:latin typeface="Cambria Math"/>
                          </a:rPr>
                        </m:ctrlPr>
                      </m:sSubPr>
                      <m:e>
                        <m:r>
                          <a:rPr lang="en-US" sz="1400" i="1">
                            <a:latin typeface="Cambria Math"/>
                            <a:ea typeface="Cambria Math"/>
                          </a:rPr>
                          <m:t>𝜇</m:t>
                        </m:r>
                      </m:e>
                      <m:sub>
                        <m:r>
                          <a:rPr lang="en-US" sz="1400" b="0" i="1" smtClean="0">
                            <a:latin typeface="Cambria Math"/>
                            <a:ea typeface="Cambria Math"/>
                          </a:rPr>
                          <m:t>𝑟</m:t>
                        </m:r>
                      </m:sub>
                    </m:sSub>
                  </m:oMath>
                </a14:m>
                <a:r>
                  <a:rPr lang="en-US" sz="1400" i="1" dirty="0"/>
                  <a:t>	</a:t>
                </a:r>
                <a:r>
                  <a:rPr lang="en-US" sz="1400" dirty="0" smtClean="0"/>
                  <a:t>– core relative permeability [-]</a:t>
                </a:r>
              </a:p>
              <a:p>
                <a:pPr indent="271463">
                  <a:spcAft>
                    <a:spcPts val="600"/>
                  </a:spcAft>
                </a:pPr>
                <a14:m>
                  <m:oMath xmlns:m="http://schemas.openxmlformats.org/officeDocument/2006/math">
                    <m:r>
                      <a:rPr lang="en-US" sz="1400" i="1">
                        <a:latin typeface="Cambria Math"/>
                      </a:rPr>
                      <m:t>𝑁</m:t>
                    </m:r>
                  </m:oMath>
                </a14:m>
                <a:r>
                  <a:rPr lang="en-US" sz="1400" i="1" dirty="0"/>
                  <a:t>	</a:t>
                </a:r>
                <a:r>
                  <a:rPr lang="en-US" sz="1400" dirty="0"/>
                  <a:t>– </a:t>
                </a:r>
                <a:r>
                  <a:rPr lang="en-US" sz="1400" dirty="0" smtClean="0"/>
                  <a:t>number of turns [-]</a:t>
                </a:r>
                <a:endParaRPr lang="en-US" sz="1400" dirty="0"/>
              </a:p>
              <a:p>
                <a:pPr indent="271463">
                  <a:spcAft>
                    <a:spcPts val="600"/>
                  </a:spcAft>
                </a:pPr>
                <a14:m>
                  <m:oMath xmlns:m="http://schemas.openxmlformats.org/officeDocument/2006/math">
                    <m:r>
                      <a:rPr lang="en-US" sz="1400" b="0" i="1" smtClean="0">
                        <a:latin typeface="Cambria Math"/>
                      </a:rPr>
                      <m:t>𝐼</m:t>
                    </m:r>
                  </m:oMath>
                </a14:m>
                <a:r>
                  <a:rPr lang="en-US" sz="1400" i="1" dirty="0"/>
                  <a:t>	</a:t>
                </a:r>
                <a:r>
                  <a:rPr lang="en-US" sz="1400" dirty="0"/>
                  <a:t>– </a:t>
                </a:r>
                <a:r>
                  <a:rPr lang="en-US" sz="1400" dirty="0" smtClean="0"/>
                  <a:t>current [A]</a:t>
                </a:r>
              </a:p>
              <a:p>
                <a:pPr indent="271463">
                  <a:spcAft>
                    <a:spcPts val="600"/>
                  </a:spcAft>
                </a:pPr>
                <a14:m>
                  <m:oMath xmlns:m="http://schemas.openxmlformats.org/officeDocument/2006/math">
                    <m:r>
                      <a:rPr lang="en-US" sz="1400" b="0" i="1" smtClean="0">
                        <a:latin typeface="Cambria Math"/>
                      </a:rPr>
                      <m:t>𝑑</m:t>
                    </m:r>
                  </m:oMath>
                </a14:m>
                <a:r>
                  <a:rPr lang="en-US" sz="1400" i="1" dirty="0"/>
                  <a:t>	</a:t>
                </a:r>
                <a:r>
                  <a:rPr lang="en-US" sz="1400" dirty="0"/>
                  <a:t>– </a:t>
                </a:r>
                <a:r>
                  <a:rPr lang="en-US" sz="1400" dirty="0" smtClean="0"/>
                  <a:t>gap [m]</a:t>
                </a:r>
                <a:endParaRPr lang="en-US" sz="1400" dirty="0"/>
              </a:p>
            </p:txBody>
          </p:sp>
        </mc:Choice>
        <mc:Fallback xmlns="">
          <p:sp>
            <p:nvSpPr>
              <p:cNvPr id="6" name="TextBox 5"/>
              <p:cNvSpPr txBox="1">
                <a:spLocks noRot="1" noChangeAspect="1" noMove="1" noResize="1" noEditPoints="1" noAdjustHandles="1" noChangeArrowheads="1" noChangeShapeType="1" noTextEdit="1"/>
              </p:cNvSpPr>
              <p:nvPr/>
            </p:nvSpPr>
            <p:spPr>
              <a:xfrm>
                <a:off x="4648200" y="3200400"/>
                <a:ext cx="4114800" cy="2646878"/>
              </a:xfrm>
              <a:prstGeom prst="rect">
                <a:avLst/>
              </a:prstGeom>
              <a:blipFill rotWithShape="1">
                <a:blip r:embed="rId2"/>
                <a:stretch>
                  <a:fillRect l="-444" t="-230" b="-1382"/>
                </a:stretch>
              </a:blipFill>
            </p:spPr>
            <p:txBody>
              <a:bodyPr/>
              <a:lstStyle/>
              <a:p>
                <a:r>
                  <a:rPr lang="en-US">
                    <a:noFill/>
                  </a:rPr>
                  <a:t> </a:t>
                </a:r>
              </a:p>
            </p:txBody>
          </p:sp>
        </mc:Fallback>
      </mc:AlternateContent>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Magnetic septum</a:t>
            </a:r>
            <a:endParaRPr lang="en-US" b="1" dirty="0"/>
          </a:p>
        </p:txBody>
      </p:sp>
      <p:sp>
        <p:nvSpPr>
          <p:cNvPr id="3" name="TextBox 2"/>
          <p:cNvSpPr txBox="1"/>
          <p:nvPr/>
        </p:nvSpPr>
        <p:spPr>
          <a:xfrm>
            <a:off x="557819" y="1307980"/>
            <a:ext cx="8205181" cy="738664"/>
          </a:xfrm>
          <a:prstGeom prst="rect">
            <a:avLst/>
          </a:prstGeom>
          <a:noFill/>
        </p:spPr>
        <p:txBody>
          <a:bodyPr wrap="square" rtlCol="0">
            <a:spAutoFit/>
          </a:bodyPr>
          <a:lstStyle/>
          <a:p>
            <a:pPr indent="174625">
              <a:spcAft>
                <a:spcPts val="800"/>
              </a:spcAft>
            </a:pPr>
            <a:r>
              <a:rPr lang="en-US" sz="1400" dirty="0" smtClean="0"/>
              <a:t>The deflected beam goes through homogeneous magnetic field that is established between to magnetic poles. The circulating (straight) beam passes next to main magnetic circuit “seeing” as less as possible magnetic field. Often magnetic screening techniques are used to shield the straight beam.     </a:t>
            </a:r>
            <a:endParaRPr lang="en-US" sz="1400" baseline="30000" dirty="0" smtClean="0"/>
          </a:p>
        </p:txBody>
      </p:sp>
      <p:cxnSp>
        <p:nvCxnSpPr>
          <p:cNvPr id="28" name="Straight Arrow Connector 27"/>
          <p:cNvCxnSpPr>
            <a:stCxn id="29" idx="2"/>
            <a:endCxn id="164" idx="2"/>
          </p:cNvCxnSpPr>
          <p:nvPr/>
        </p:nvCxnSpPr>
        <p:spPr>
          <a:xfrm flipH="1">
            <a:off x="2495746" y="2563309"/>
            <a:ext cx="70150" cy="122945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961369" y="2286310"/>
            <a:ext cx="1209053" cy="276999"/>
          </a:xfrm>
          <a:prstGeom prst="rect">
            <a:avLst/>
          </a:prstGeom>
          <a:noFill/>
        </p:spPr>
        <p:txBody>
          <a:bodyPr wrap="square" rtlCol="0">
            <a:spAutoFit/>
          </a:bodyPr>
          <a:lstStyle/>
          <a:p>
            <a:pPr algn="ctr">
              <a:spcAft>
                <a:spcPts val="600"/>
              </a:spcAft>
            </a:pPr>
            <a:r>
              <a:rPr lang="en-US" sz="1200" dirty="0" smtClean="0"/>
              <a:t>Septum</a:t>
            </a:r>
          </a:p>
        </p:txBody>
      </p:sp>
      <p:cxnSp>
        <p:nvCxnSpPr>
          <p:cNvPr id="30" name="Straight Arrow Connector 29"/>
          <p:cNvCxnSpPr>
            <a:stCxn id="31" idx="2"/>
          </p:cNvCxnSpPr>
          <p:nvPr/>
        </p:nvCxnSpPr>
        <p:spPr>
          <a:xfrm flipH="1">
            <a:off x="2806606" y="2660495"/>
            <a:ext cx="631518" cy="134635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771374" y="2383496"/>
            <a:ext cx="1333500" cy="276999"/>
          </a:xfrm>
          <a:prstGeom prst="rect">
            <a:avLst/>
          </a:prstGeom>
          <a:noFill/>
        </p:spPr>
        <p:txBody>
          <a:bodyPr wrap="square" rtlCol="0">
            <a:spAutoFit/>
          </a:bodyPr>
          <a:lstStyle/>
          <a:p>
            <a:pPr algn="ctr">
              <a:spcAft>
                <a:spcPts val="600"/>
              </a:spcAft>
            </a:pPr>
            <a:r>
              <a:rPr lang="en-US" sz="1200" dirty="0" smtClean="0"/>
              <a:t>Circulating beam</a:t>
            </a:r>
          </a:p>
        </p:txBody>
      </p:sp>
      <p:cxnSp>
        <p:nvCxnSpPr>
          <p:cNvPr id="32" name="Straight Arrow Connector 31"/>
          <p:cNvCxnSpPr>
            <a:stCxn id="33" idx="2"/>
          </p:cNvCxnSpPr>
          <p:nvPr/>
        </p:nvCxnSpPr>
        <p:spPr>
          <a:xfrm>
            <a:off x="1793104" y="2873069"/>
            <a:ext cx="441774" cy="11337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85029" y="2596070"/>
            <a:ext cx="1616150" cy="276999"/>
          </a:xfrm>
          <a:prstGeom prst="rect">
            <a:avLst/>
          </a:prstGeom>
          <a:noFill/>
        </p:spPr>
        <p:txBody>
          <a:bodyPr wrap="square" rtlCol="0">
            <a:spAutoFit/>
          </a:bodyPr>
          <a:lstStyle/>
          <a:p>
            <a:pPr algn="ctr">
              <a:spcAft>
                <a:spcPts val="600"/>
              </a:spcAft>
            </a:pPr>
            <a:r>
              <a:rPr lang="en-US" sz="1200" dirty="0" smtClean="0"/>
              <a:t>Deflected beam</a:t>
            </a:r>
          </a:p>
        </p:txBody>
      </p:sp>
      <p:sp>
        <p:nvSpPr>
          <p:cNvPr id="36" name="TextBox 35"/>
          <p:cNvSpPr txBox="1"/>
          <p:nvPr/>
        </p:nvSpPr>
        <p:spPr>
          <a:xfrm>
            <a:off x="-17756" y="5801552"/>
            <a:ext cx="1066800" cy="461665"/>
          </a:xfrm>
          <a:prstGeom prst="rect">
            <a:avLst/>
          </a:prstGeom>
          <a:noFill/>
        </p:spPr>
        <p:txBody>
          <a:bodyPr wrap="square" rtlCol="0">
            <a:spAutoFit/>
          </a:bodyPr>
          <a:lstStyle/>
          <a:p>
            <a:pPr algn="ctr">
              <a:spcAft>
                <a:spcPts val="600"/>
              </a:spcAft>
            </a:pPr>
            <a:r>
              <a:rPr lang="en-US" sz="1200" dirty="0" smtClean="0"/>
              <a:t>Positioning system</a:t>
            </a:r>
          </a:p>
        </p:txBody>
      </p:sp>
      <p:cxnSp>
        <p:nvCxnSpPr>
          <p:cNvPr id="39" name="Straight Arrow Connector 38"/>
          <p:cNvCxnSpPr>
            <a:stCxn id="40" idx="2"/>
          </p:cNvCxnSpPr>
          <p:nvPr/>
        </p:nvCxnSpPr>
        <p:spPr>
          <a:xfrm>
            <a:off x="805545" y="2598961"/>
            <a:ext cx="185055" cy="61379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29269" y="2321962"/>
            <a:ext cx="1352551" cy="276999"/>
          </a:xfrm>
          <a:prstGeom prst="rect">
            <a:avLst/>
          </a:prstGeom>
          <a:noFill/>
        </p:spPr>
        <p:txBody>
          <a:bodyPr wrap="square" rtlCol="0">
            <a:spAutoFit/>
          </a:bodyPr>
          <a:lstStyle/>
          <a:p>
            <a:pPr algn="ctr">
              <a:spcAft>
                <a:spcPts val="600"/>
              </a:spcAft>
            </a:pPr>
            <a:r>
              <a:rPr lang="en-US" sz="1200" dirty="0" smtClean="0"/>
              <a:t>Magnetic core</a:t>
            </a:r>
          </a:p>
        </p:txBody>
      </p:sp>
      <p:cxnSp>
        <p:nvCxnSpPr>
          <p:cNvPr id="79" name="Straight Arrow Connector 78"/>
          <p:cNvCxnSpPr>
            <a:stCxn id="80" idx="0"/>
          </p:cNvCxnSpPr>
          <p:nvPr/>
        </p:nvCxnSpPr>
        <p:spPr>
          <a:xfrm flipH="1" flipV="1">
            <a:off x="2149476" y="4249751"/>
            <a:ext cx="556740" cy="155714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853729" y="5806899"/>
            <a:ext cx="1704973" cy="461665"/>
          </a:xfrm>
          <a:prstGeom prst="rect">
            <a:avLst/>
          </a:prstGeom>
          <a:noFill/>
        </p:spPr>
        <p:txBody>
          <a:bodyPr wrap="square" rtlCol="0">
            <a:spAutoFit/>
          </a:bodyPr>
          <a:lstStyle/>
          <a:p>
            <a:pPr algn="ctr">
              <a:spcAft>
                <a:spcPts val="600"/>
              </a:spcAft>
            </a:pPr>
            <a:r>
              <a:rPr lang="en-US" sz="1200" dirty="0" smtClean="0"/>
              <a:t>Vacuum chamber for “in-air” design</a:t>
            </a:r>
          </a:p>
        </p:txBody>
      </p:sp>
      <p:cxnSp>
        <p:nvCxnSpPr>
          <p:cNvPr id="56" name="Straight Arrow Connector 55"/>
          <p:cNvCxnSpPr>
            <a:endCxn id="63" idx="2"/>
          </p:cNvCxnSpPr>
          <p:nvPr/>
        </p:nvCxnSpPr>
        <p:spPr>
          <a:xfrm flipV="1">
            <a:off x="533400" y="5460228"/>
            <a:ext cx="367320" cy="34132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a:stCxn id="133" idx="0"/>
          </p:cNvCxnSpPr>
          <p:nvPr/>
        </p:nvCxnSpPr>
        <p:spPr>
          <a:xfrm flipH="1" flipV="1">
            <a:off x="3352800" y="5182305"/>
            <a:ext cx="584160" cy="51741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33" name="TextBox 132"/>
          <p:cNvSpPr txBox="1"/>
          <p:nvPr/>
        </p:nvSpPr>
        <p:spPr>
          <a:xfrm>
            <a:off x="3460909" y="5699717"/>
            <a:ext cx="952101" cy="461665"/>
          </a:xfrm>
          <a:prstGeom prst="rect">
            <a:avLst/>
          </a:prstGeom>
          <a:noFill/>
        </p:spPr>
        <p:txBody>
          <a:bodyPr wrap="square" rtlCol="0">
            <a:spAutoFit/>
          </a:bodyPr>
          <a:lstStyle/>
          <a:p>
            <a:pPr algn="ctr">
              <a:spcAft>
                <a:spcPts val="600"/>
              </a:spcAft>
            </a:pPr>
            <a:r>
              <a:rPr lang="en-US" sz="1200" dirty="0" smtClean="0"/>
              <a:t>Vacuum or air</a:t>
            </a:r>
          </a:p>
        </p:txBody>
      </p:sp>
      <p:cxnSp>
        <p:nvCxnSpPr>
          <p:cNvPr id="142" name="Straight Arrow Connector 141"/>
          <p:cNvCxnSpPr>
            <a:stCxn id="80" idx="0"/>
            <a:endCxn id="139" idx="2"/>
          </p:cNvCxnSpPr>
          <p:nvPr/>
        </p:nvCxnSpPr>
        <p:spPr>
          <a:xfrm flipV="1">
            <a:off x="2706216" y="4237121"/>
            <a:ext cx="113437" cy="15697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a:stCxn id="152" idx="0"/>
            <a:endCxn id="163" idx="0"/>
          </p:cNvCxnSpPr>
          <p:nvPr/>
        </p:nvCxnSpPr>
        <p:spPr>
          <a:xfrm flipV="1">
            <a:off x="1469094" y="4311433"/>
            <a:ext cx="116584" cy="139458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805545" y="5706014"/>
            <a:ext cx="1327098" cy="276999"/>
          </a:xfrm>
          <a:prstGeom prst="rect">
            <a:avLst/>
          </a:prstGeom>
          <a:noFill/>
        </p:spPr>
        <p:txBody>
          <a:bodyPr wrap="square" rtlCol="0">
            <a:spAutoFit/>
          </a:bodyPr>
          <a:lstStyle/>
          <a:p>
            <a:pPr algn="ctr">
              <a:spcAft>
                <a:spcPts val="600"/>
              </a:spcAft>
            </a:pPr>
            <a:r>
              <a:rPr lang="en-US" sz="1200" dirty="0" smtClean="0"/>
              <a:t>Return conductor</a:t>
            </a:r>
          </a:p>
        </p:txBody>
      </p:sp>
      <mc:AlternateContent xmlns:mc="http://schemas.openxmlformats.org/markup-compatibility/2006" xmlns:a14="http://schemas.microsoft.com/office/drawing/2010/main">
        <mc:Choice Requires="a14">
          <p:sp>
            <p:nvSpPr>
              <p:cNvPr id="154" name="TextBox 153"/>
              <p:cNvSpPr txBox="1"/>
              <p:nvPr/>
            </p:nvSpPr>
            <p:spPr>
              <a:xfrm>
                <a:off x="2598172" y="4469817"/>
                <a:ext cx="9144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ea typeface="Cambria Math"/>
                        </a:rPr>
                        <m:t>𝐵</m:t>
                      </m:r>
                      <m:r>
                        <a:rPr lang="en-US" sz="1200" b="0" i="1" smtClean="0">
                          <a:latin typeface="Cambria Math"/>
                          <a:ea typeface="Cambria Math"/>
                        </a:rPr>
                        <m:t>≈0</m:t>
                      </m:r>
                    </m:oMath>
                  </m:oMathPara>
                </a14:m>
                <a:endParaRPr lang="en-US" sz="1200" dirty="0"/>
              </a:p>
            </p:txBody>
          </p:sp>
        </mc:Choice>
        <mc:Fallback xmlns="">
          <p:sp>
            <p:nvSpPr>
              <p:cNvPr id="154" name="TextBox 153"/>
              <p:cNvSpPr txBox="1">
                <a:spLocks noRot="1" noChangeAspect="1" noMove="1" noResize="1" noEditPoints="1" noAdjustHandles="1" noChangeArrowheads="1" noChangeShapeType="1" noTextEdit="1"/>
              </p:cNvSpPr>
              <p:nvPr/>
            </p:nvSpPr>
            <p:spPr>
              <a:xfrm>
                <a:off x="2598172" y="4469817"/>
                <a:ext cx="914400" cy="276999"/>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5" name="TextBox 154"/>
              <p:cNvSpPr txBox="1"/>
              <p:nvPr/>
            </p:nvSpPr>
            <p:spPr>
              <a:xfrm>
                <a:off x="1665257" y="4001599"/>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𝐵</m:t>
                      </m:r>
                    </m:oMath>
                  </m:oMathPara>
                </a14:m>
                <a:endParaRPr lang="en-US" sz="1200" dirty="0"/>
              </a:p>
            </p:txBody>
          </p:sp>
        </mc:Choice>
        <mc:Fallback xmlns="">
          <p:sp>
            <p:nvSpPr>
              <p:cNvPr id="155" name="TextBox 154"/>
              <p:cNvSpPr txBox="1">
                <a:spLocks noRot="1" noChangeAspect="1" noMove="1" noResize="1" noEditPoints="1" noAdjustHandles="1" noChangeArrowheads="1" noChangeShapeType="1" noTextEdit="1"/>
              </p:cNvSpPr>
              <p:nvPr/>
            </p:nvSpPr>
            <p:spPr>
              <a:xfrm>
                <a:off x="1665257" y="4001599"/>
                <a:ext cx="381000" cy="276999"/>
              </a:xfrm>
              <a:prstGeom prst="rect">
                <a:avLst/>
              </a:prstGeom>
              <a:blipFill rotWithShape="1">
                <a:blip r:embed="rId4"/>
                <a:stretch>
                  <a:fillRect/>
                </a:stretch>
              </a:blipFill>
            </p:spPr>
            <p:txBody>
              <a:bodyPr/>
              <a:lstStyle/>
              <a:p>
                <a:r>
                  <a:rPr lang="en-US">
                    <a:noFill/>
                  </a:rPr>
                  <a:t> </a:t>
                </a:r>
              </a:p>
            </p:txBody>
          </p:sp>
        </mc:Fallback>
      </mc:AlternateContent>
      <p:cxnSp>
        <p:nvCxnSpPr>
          <p:cNvPr id="1046" name="Straight Arrow Connector 1045"/>
          <p:cNvCxnSpPr/>
          <p:nvPr/>
        </p:nvCxnSpPr>
        <p:spPr>
          <a:xfrm>
            <a:off x="3352800" y="3773603"/>
            <a:ext cx="0" cy="484723"/>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3" name="TextBox 172"/>
              <p:cNvSpPr txBox="1"/>
              <p:nvPr/>
            </p:nvSpPr>
            <p:spPr>
              <a:xfrm>
                <a:off x="5562600" y="2438400"/>
                <a:ext cx="1218089" cy="49564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a:ea typeface="Cambria Math"/>
                        </a:rPr>
                        <m:t>𝐵</m:t>
                      </m:r>
                      <m:r>
                        <a:rPr lang="en-US" sz="1400" i="1">
                          <a:latin typeface="Cambria Math"/>
                        </a:rPr>
                        <m:t>≈</m:t>
                      </m:r>
                      <m:f>
                        <m:fPr>
                          <m:ctrlPr>
                            <a:rPr lang="en-US" sz="1400" i="1" smtClean="0">
                              <a:latin typeface="Cambria Math"/>
                            </a:rPr>
                          </m:ctrlPr>
                        </m:fPr>
                        <m:num>
                          <m:sSub>
                            <m:sSubPr>
                              <m:ctrlPr>
                                <a:rPr lang="en-US" sz="1400" i="1" smtClean="0">
                                  <a:latin typeface="Cambria Math"/>
                                </a:rPr>
                              </m:ctrlPr>
                            </m:sSubPr>
                            <m:e>
                              <m:r>
                                <a:rPr lang="en-US" sz="1400" i="1" smtClean="0">
                                  <a:latin typeface="Cambria Math"/>
                                  <a:ea typeface="Cambria Math"/>
                                </a:rPr>
                                <m:t>𝜇</m:t>
                              </m:r>
                            </m:e>
                            <m:sub>
                              <m:r>
                                <a:rPr lang="en-US" sz="1400" b="0" i="1" smtClean="0">
                                  <a:latin typeface="Cambria Math"/>
                                </a:rPr>
                                <m:t>0</m:t>
                              </m:r>
                            </m:sub>
                          </m:sSub>
                          <m:r>
                            <a:rPr lang="en-US" sz="1400" i="1" smtClean="0">
                              <a:latin typeface="Cambria Math"/>
                              <a:ea typeface="Cambria Math"/>
                            </a:rPr>
                            <m:t>∙</m:t>
                          </m:r>
                          <m:r>
                            <a:rPr lang="en-US" sz="1400" b="0" i="1" smtClean="0">
                              <a:latin typeface="Cambria Math"/>
                            </a:rPr>
                            <m:t>𝑁</m:t>
                          </m:r>
                          <m:r>
                            <a:rPr lang="en-US" sz="1400" b="0" i="1" smtClean="0">
                              <a:latin typeface="Cambria Math"/>
                              <a:ea typeface="Cambria Math"/>
                            </a:rPr>
                            <m:t>∙</m:t>
                          </m:r>
                          <m:r>
                            <a:rPr lang="en-US" sz="1400" b="0" i="1" smtClean="0">
                              <a:latin typeface="Cambria Math"/>
                              <a:ea typeface="Cambria Math"/>
                            </a:rPr>
                            <m:t>𝐼</m:t>
                          </m:r>
                        </m:num>
                        <m:den>
                          <m:r>
                            <a:rPr lang="en-US" sz="1400" b="0" i="1" smtClean="0">
                              <a:latin typeface="Cambria Math"/>
                            </a:rPr>
                            <m:t>𝑑</m:t>
                          </m:r>
                        </m:den>
                      </m:f>
                    </m:oMath>
                  </m:oMathPara>
                </a14:m>
                <a:endParaRPr lang="en-US" sz="1400" dirty="0"/>
              </a:p>
            </p:txBody>
          </p:sp>
        </mc:Choice>
        <mc:Fallback xmlns="">
          <p:sp>
            <p:nvSpPr>
              <p:cNvPr id="173" name="TextBox 172"/>
              <p:cNvSpPr txBox="1">
                <a:spLocks noRot="1" noChangeAspect="1" noMove="1" noResize="1" noEditPoints="1" noAdjustHandles="1" noChangeArrowheads="1" noChangeShapeType="1" noTextEdit="1"/>
              </p:cNvSpPr>
              <p:nvPr/>
            </p:nvSpPr>
            <p:spPr>
              <a:xfrm>
                <a:off x="5562600" y="2438400"/>
                <a:ext cx="1218089" cy="495649"/>
              </a:xfrm>
              <a:prstGeom prst="rect">
                <a:avLst/>
              </a:prstGeom>
              <a:blipFill rotWithShape="1">
                <a:blip r:embed="rId5"/>
                <a:stretch>
                  <a:fillRect b="-24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786420" y="3185437"/>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ea typeface="Cambria Math"/>
                            </a:rPr>
                            <m:t>𝜇</m:t>
                          </m:r>
                        </m:e>
                        <m:sub>
                          <m:r>
                            <a:rPr lang="en-US" sz="1200" b="0" i="1" smtClean="0">
                              <a:latin typeface="Cambria Math"/>
                            </a:rPr>
                            <m:t>𝑟</m:t>
                          </m:r>
                        </m:sub>
                      </m:sSub>
                    </m:oMath>
                  </m:oMathPara>
                </a14:m>
                <a:endParaRPr lang="en-US" sz="1200" dirty="0"/>
              </a:p>
            </p:txBody>
          </p:sp>
        </mc:Choice>
        <mc:Fallback xmlns="">
          <p:sp>
            <p:nvSpPr>
              <p:cNvPr id="57" name="TextBox 56"/>
              <p:cNvSpPr txBox="1">
                <a:spLocks noRot="1" noChangeAspect="1" noMove="1" noResize="1" noEditPoints="1" noAdjustHandles="1" noChangeArrowheads="1" noChangeShapeType="1" noTextEdit="1"/>
              </p:cNvSpPr>
              <p:nvPr/>
            </p:nvSpPr>
            <p:spPr>
              <a:xfrm>
                <a:off x="786420" y="3185437"/>
                <a:ext cx="381000" cy="276999"/>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4" name="TextBox 93"/>
              <p:cNvSpPr txBox="1"/>
              <p:nvPr/>
            </p:nvSpPr>
            <p:spPr>
              <a:xfrm>
                <a:off x="2418061" y="4264035"/>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94" name="TextBox 93"/>
              <p:cNvSpPr txBox="1">
                <a:spLocks noRot="1" noChangeAspect="1" noMove="1" noResize="1" noEditPoints="1" noAdjustHandles="1" noChangeArrowheads="1" noChangeShapeType="1" noTextEdit="1"/>
              </p:cNvSpPr>
              <p:nvPr/>
            </p:nvSpPr>
            <p:spPr>
              <a:xfrm>
                <a:off x="2418061" y="4264035"/>
                <a:ext cx="171450" cy="276999"/>
              </a:xfrm>
              <a:prstGeom prst="rect">
                <a:avLst/>
              </a:prstGeom>
              <a:blipFill rotWithShape="1">
                <a:blip r:embed="rId7"/>
                <a:stretch>
                  <a:fillRect l="-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p:cNvSpPr txBox="1"/>
              <p:nvPr/>
            </p:nvSpPr>
            <p:spPr>
              <a:xfrm>
                <a:off x="1272195" y="4031491"/>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95" name="TextBox 94"/>
              <p:cNvSpPr txBox="1">
                <a:spLocks noRot="1" noChangeAspect="1" noMove="1" noResize="1" noEditPoints="1" noAdjustHandles="1" noChangeArrowheads="1" noChangeShapeType="1" noTextEdit="1"/>
              </p:cNvSpPr>
              <p:nvPr/>
            </p:nvSpPr>
            <p:spPr>
              <a:xfrm>
                <a:off x="1272195" y="4031491"/>
                <a:ext cx="171450" cy="276999"/>
              </a:xfrm>
              <a:prstGeom prst="rect">
                <a:avLst/>
              </a:prstGeom>
              <a:blipFill rotWithShape="1">
                <a:blip r:embed="rId7"/>
                <a:stretch>
                  <a:fillRect l="-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8" name="TextBox 97"/>
              <p:cNvSpPr txBox="1"/>
              <p:nvPr/>
            </p:nvSpPr>
            <p:spPr>
              <a:xfrm>
                <a:off x="3181350" y="3896552"/>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98" name="TextBox 97"/>
              <p:cNvSpPr txBox="1">
                <a:spLocks noRot="1" noChangeAspect="1" noMove="1" noResize="1" noEditPoints="1" noAdjustHandles="1" noChangeArrowheads="1" noChangeShapeType="1" noTextEdit="1"/>
              </p:cNvSpPr>
              <p:nvPr/>
            </p:nvSpPr>
            <p:spPr>
              <a:xfrm>
                <a:off x="3181350" y="3896552"/>
                <a:ext cx="171450" cy="276999"/>
              </a:xfrm>
              <a:prstGeom prst="rect">
                <a:avLst/>
              </a:prstGeom>
              <a:blipFill rotWithShape="1">
                <a:blip r:embed="rId8"/>
                <a:stretch>
                  <a:fillRect l="-21429"/>
                </a:stretch>
              </a:blipFill>
            </p:spPr>
            <p:txBody>
              <a:bodyPr/>
              <a:lstStyle/>
              <a:p>
                <a:r>
                  <a:rPr lang="en-US">
                    <a:noFill/>
                  </a:rPr>
                  <a:t> </a:t>
                </a:r>
              </a:p>
            </p:txBody>
          </p:sp>
        </mc:Fallback>
      </mc:AlternateContent>
      <p:cxnSp>
        <p:nvCxnSpPr>
          <p:cNvPr id="88" name="Straight Arrow Connector 87"/>
          <p:cNvCxnSpPr/>
          <p:nvPr/>
        </p:nvCxnSpPr>
        <p:spPr>
          <a:xfrm flipH="1">
            <a:off x="1804087" y="4046688"/>
            <a:ext cx="230218" cy="2378"/>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025459" y="3295251"/>
            <a:ext cx="1047664" cy="307777"/>
          </a:xfrm>
          <a:prstGeom prst="rect">
            <a:avLst/>
          </a:prstGeom>
          <a:noFill/>
        </p:spPr>
        <p:txBody>
          <a:bodyPr wrap="square" rtlCol="0">
            <a:spAutoFit/>
          </a:bodyPr>
          <a:lstStyle/>
          <a:p>
            <a:pPr algn="ctr">
              <a:spcAft>
                <a:spcPts val="600"/>
              </a:spcAft>
            </a:pPr>
            <a:r>
              <a:rPr lang="en-US" sz="1400" b="1" dirty="0" smtClean="0">
                <a:solidFill>
                  <a:srgbClr val="00B050"/>
                </a:solidFill>
              </a:rPr>
              <a:t>Deflection</a:t>
            </a:r>
          </a:p>
        </p:txBody>
      </p:sp>
      <p:cxnSp>
        <p:nvCxnSpPr>
          <p:cNvPr id="93" name="Straight Arrow Connector 92"/>
          <p:cNvCxnSpPr>
            <a:stCxn id="92" idx="2"/>
            <a:endCxn id="155" idx="0"/>
          </p:cNvCxnSpPr>
          <p:nvPr/>
        </p:nvCxnSpPr>
        <p:spPr>
          <a:xfrm>
            <a:off x="1549291" y="3603028"/>
            <a:ext cx="306466" cy="39857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98821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6705600" y="1333355"/>
            <a:ext cx="2661026" cy="1323439"/>
          </a:xfrm>
          <a:prstGeom prst="rect">
            <a:avLst/>
          </a:prstGeom>
          <a:noFill/>
        </p:spPr>
        <p:txBody>
          <a:bodyPr wrap="square" rtlCol="0">
            <a:spAutoFit/>
          </a:bodyPr>
          <a:lstStyle/>
          <a:p>
            <a:r>
              <a:rPr lang="en-US" sz="8000" dirty="0" smtClean="0"/>
              <a:t>(       )</a:t>
            </a:r>
            <a:endParaRPr lang="en-US" sz="8000" dirty="0"/>
          </a:p>
        </p:txBody>
      </p:sp>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Types of magnetic septa</a:t>
            </a:r>
            <a:endParaRPr lang="en-US" b="1" dirty="0"/>
          </a:p>
        </p:txBody>
      </p:sp>
      <p:sp>
        <p:nvSpPr>
          <p:cNvPr id="3" name="TextBox 2"/>
          <p:cNvSpPr txBox="1"/>
          <p:nvPr/>
        </p:nvSpPr>
        <p:spPr>
          <a:xfrm>
            <a:off x="557820" y="1219200"/>
            <a:ext cx="7595580" cy="523220"/>
          </a:xfrm>
          <a:prstGeom prst="rect">
            <a:avLst/>
          </a:prstGeom>
          <a:noFill/>
        </p:spPr>
        <p:txBody>
          <a:bodyPr wrap="square" rtlCol="0">
            <a:spAutoFit/>
          </a:bodyPr>
          <a:lstStyle/>
          <a:p>
            <a:pPr indent="174625"/>
            <a:r>
              <a:rPr lang="en-US" sz="1400" dirty="0" smtClean="0"/>
              <a:t>Classification according to magnetic field variation in time. Basically each type can be “in-vacuum” or “in-air design” </a:t>
            </a:r>
            <a:endParaRPr lang="en-US" sz="1400" baseline="30000" dirty="0" smtClean="0"/>
          </a:p>
        </p:txBody>
      </p:sp>
      <p:sp>
        <p:nvSpPr>
          <p:cNvPr id="5" name="TextBox 4"/>
          <p:cNvSpPr txBox="1"/>
          <p:nvPr/>
        </p:nvSpPr>
        <p:spPr>
          <a:xfrm>
            <a:off x="533400" y="1832133"/>
            <a:ext cx="1752600" cy="307777"/>
          </a:xfrm>
          <a:prstGeom prst="rect">
            <a:avLst/>
          </a:prstGeom>
          <a:noFill/>
          <a:ln w="19050">
            <a:solidFill>
              <a:schemeClr val="tx1">
                <a:lumMod val="65000"/>
                <a:lumOff val="35000"/>
              </a:schemeClr>
            </a:solidFill>
          </a:ln>
        </p:spPr>
        <p:txBody>
          <a:bodyPr wrap="square" rtlCol="0" anchor="ctr">
            <a:spAutoFit/>
          </a:bodyPr>
          <a:lstStyle/>
          <a:p>
            <a:pPr algn="ctr"/>
            <a:r>
              <a:rPr lang="en-US" sz="1400" dirty="0" smtClean="0"/>
              <a:t>Magnetic septa</a:t>
            </a:r>
            <a:endParaRPr lang="en-US" sz="1400" dirty="0"/>
          </a:p>
        </p:txBody>
      </p:sp>
      <p:sp>
        <p:nvSpPr>
          <p:cNvPr id="66" name="TextBox 65"/>
          <p:cNvSpPr txBox="1"/>
          <p:nvPr/>
        </p:nvSpPr>
        <p:spPr>
          <a:xfrm>
            <a:off x="1621403" y="2387415"/>
            <a:ext cx="3179197" cy="307777"/>
          </a:xfrm>
          <a:prstGeom prst="rect">
            <a:avLst/>
          </a:prstGeom>
          <a:noFill/>
          <a:ln w="19050">
            <a:solidFill>
              <a:schemeClr val="tx1">
                <a:lumMod val="65000"/>
                <a:lumOff val="35000"/>
              </a:schemeClr>
            </a:solidFill>
          </a:ln>
        </p:spPr>
        <p:txBody>
          <a:bodyPr wrap="square" rtlCol="0" anchor="ctr">
            <a:spAutoFit/>
          </a:bodyPr>
          <a:lstStyle/>
          <a:p>
            <a:pPr algn="ctr"/>
            <a:r>
              <a:rPr lang="en-US" sz="1400" dirty="0" smtClean="0"/>
              <a:t>DC and low frequency pulsed septa</a:t>
            </a:r>
            <a:endParaRPr lang="en-US" sz="1400" dirty="0"/>
          </a:p>
        </p:txBody>
      </p:sp>
      <p:sp>
        <p:nvSpPr>
          <p:cNvPr id="67" name="TextBox 66"/>
          <p:cNvSpPr txBox="1"/>
          <p:nvPr/>
        </p:nvSpPr>
        <p:spPr>
          <a:xfrm>
            <a:off x="3200400" y="5338107"/>
            <a:ext cx="1797113" cy="307777"/>
          </a:xfrm>
          <a:prstGeom prst="rect">
            <a:avLst/>
          </a:prstGeom>
          <a:noFill/>
          <a:ln w="19050">
            <a:solidFill>
              <a:schemeClr val="tx1">
                <a:lumMod val="65000"/>
                <a:lumOff val="35000"/>
              </a:schemeClr>
            </a:solidFill>
          </a:ln>
        </p:spPr>
        <p:txBody>
          <a:bodyPr wrap="square" rtlCol="0" anchor="ctr">
            <a:spAutoFit/>
          </a:bodyPr>
          <a:lstStyle/>
          <a:p>
            <a:pPr algn="ctr"/>
            <a:r>
              <a:rPr lang="en-US" sz="1400" dirty="0" smtClean="0"/>
              <a:t>Eddy current</a:t>
            </a:r>
            <a:endParaRPr lang="en-US" sz="1400" dirty="0"/>
          </a:p>
        </p:txBody>
      </p:sp>
      <p:sp>
        <p:nvSpPr>
          <p:cNvPr id="69" name="TextBox 68"/>
          <p:cNvSpPr txBox="1"/>
          <p:nvPr/>
        </p:nvSpPr>
        <p:spPr>
          <a:xfrm>
            <a:off x="3200400" y="2957027"/>
            <a:ext cx="1797114" cy="307777"/>
          </a:xfrm>
          <a:prstGeom prst="rect">
            <a:avLst/>
          </a:prstGeom>
          <a:noFill/>
          <a:ln w="19050">
            <a:solidFill>
              <a:schemeClr val="tx1">
                <a:lumMod val="65000"/>
                <a:lumOff val="35000"/>
              </a:schemeClr>
            </a:solidFill>
          </a:ln>
        </p:spPr>
        <p:txBody>
          <a:bodyPr wrap="square" rtlCol="0" anchor="ctr">
            <a:spAutoFit/>
          </a:bodyPr>
          <a:lstStyle/>
          <a:p>
            <a:pPr algn="ctr"/>
            <a:r>
              <a:rPr lang="en-US" sz="1400" dirty="0"/>
              <a:t>D</a:t>
            </a:r>
            <a:r>
              <a:rPr lang="en-US" sz="1400" dirty="0" smtClean="0"/>
              <a:t>irect drive</a:t>
            </a:r>
            <a:endParaRPr lang="en-US" sz="1400" dirty="0"/>
          </a:p>
        </p:txBody>
      </p:sp>
      <p:sp>
        <p:nvSpPr>
          <p:cNvPr id="70" name="TextBox 69"/>
          <p:cNvSpPr txBox="1"/>
          <p:nvPr/>
        </p:nvSpPr>
        <p:spPr>
          <a:xfrm>
            <a:off x="3200402" y="3552297"/>
            <a:ext cx="1797112" cy="307777"/>
          </a:xfrm>
          <a:prstGeom prst="rect">
            <a:avLst/>
          </a:prstGeom>
          <a:noFill/>
          <a:ln w="19050">
            <a:solidFill>
              <a:schemeClr val="tx1">
                <a:lumMod val="65000"/>
                <a:lumOff val="35000"/>
              </a:schemeClr>
            </a:solidFill>
          </a:ln>
        </p:spPr>
        <p:txBody>
          <a:bodyPr wrap="square" rtlCol="0" anchor="ctr">
            <a:spAutoFit/>
          </a:bodyPr>
          <a:lstStyle/>
          <a:p>
            <a:pPr algn="ctr"/>
            <a:r>
              <a:rPr lang="en-US" sz="1400" dirty="0"/>
              <a:t>Lambertson</a:t>
            </a:r>
          </a:p>
        </p:txBody>
      </p:sp>
      <p:sp>
        <p:nvSpPr>
          <p:cNvPr id="71" name="TextBox 70"/>
          <p:cNvSpPr txBox="1"/>
          <p:nvPr/>
        </p:nvSpPr>
        <p:spPr>
          <a:xfrm>
            <a:off x="3200400" y="4147567"/>
            <a:ext cx="1797113" cy="307777"/>
          </a:xfrm>
          <a:prstGeom prst="rect">
            <a:avLst/>
          </a:prstGeom>
          <a:noFill/>
          <a:ln w="19050">
            <a:solidFill>
              <a:schemeClr val="tx1">
                <a:lumMod val="65000"/>
                <a:lumOff val="35000"/>
              </a:schemeClr>
            </a:solidFill>
          </a:ln>
        </p:spPr>
        <p:txBody>
          <a:bodyPr wrap="square" rtlCol="0" anchor="ctr">
            <a:spAutoFit/>
          </a:bodyPr>
          <a:lstStyle/>
          <a:p>
            <a:pPr algn="ctr"/>
            <a:r>
              <a:rPr lang="en-US" sz="1400" dirty="0" smtClean="0"/>
              <a:t>Opposite field </a:t>
            </a:r>
            <a:endParaRPr lang="en-US" sz="1400" dirty="0"/>
          </a:p>
        </p:txBody>
      </p:sp>
      <p:sp>
        <p:nvSpPr>
          <p:cNvPr id="72" name="TextBox 71"/>
          <p:cNvSpPr txBox="1"/>
          <p:nvPr/>
        </p:nvSpPr>
        <p:spPr>
          <a:xfrm>
            <a:off x="3200402" y="4727449"/>
            <a:ext cx="1797112" cy="338554"/>
          </a:xfrm>
          <a:prstGeom prst="rect">
            <a:avLst/>
          </a:prstGeom>
          <a:noFill/>
          <a:ln w="19050">
            <a:solidFill>
              <a:schemeClr val="tx1">
                <a:lumMod val="65000"/>
                <a:lumOff val="35000"/>
              </a:schemeClr>
            </a:solidFill>
          </a:ln>
        </p:spPr>
        <p:txBody>
          <a:bodyPr wrap="square" rtlCol="0" anchor="ctr">
            <a:spAutoFit/>
          </a:bodyPr>
          <a:lstStyle/>
          <a:p>
            <a:pPr algn="ctr"/>
            <a:r>
              <a:rPr lang="en-US" sz="1400" dirty="0" smtClean="0"/>
              <a:t>Massless</a:t>
            </a:r>
            <a:r>
              <a:rPr lang="en-US" sz="1600" dirty="0" smtClean="0"/>
              <a:t> </a:t>
            </a:r>
            <a:endParaRPr lang="en-US" sz="1600" dirty="0"/>
          </a:p>
        </p:txBody>
      </p:sp>
      <p:cxnSp>
        <p:nvCxnSpPr>
          <p:cNvPr id="10" name="Straight Connector 9"/>
          <p:cNvCxnSpPr>
            <a:stCxn id="5" idx="2"/>
          </p:cNvCxnSpPr>
          <p:nvPr/>
        </p:nvCxnSpPr>
        <p:spPr>
          <a:xfrm>
            <a:off x="1409700" y="2139910"/>
            <a:ext cx="0" cy="3948082"/>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67" idx="1"/>
          </p:cNvCxnSpPr>
          <p:nvPr/>
        </p:nvCxnSpPr>
        <p:spPr>
          <a:xfrm>
            <a:off x="1409700" y="5491996"/>
            <a:ext cx="1790700" cy="0"/>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66" idx="1"/>
          </p:cNvCxnSpPr>
          <p:nvPr/>
        </p:nvCxnSpPr>
        <p:spPr>
          <a:xfrm>
            <a:off x="1409700" y="2541304"/>
            <a:ext cx="211703" cy="0"/>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2988506" y="2710581"/>
            <a:ext cx="2" cy="2192908"/>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72" idx="1"/>
          </p:cNvCxnSpPr>
          <p:nvPr/>
        </p:nvCxnSpPr>
        <p:spPr>
          <a:xfrm>
            <a:off x="2988506" y="4896726"/>
            <a:ext cx="211896" cy="0"/>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71" idx="1"/>
          </p:cNvCxnSpPr>
          <p:nvPr/>
        </p:nvCxnSpPr>
        <p:spPr>
          <a:xfrm flipV="1">
            <a:off x="2988507" y="4301456"/>
            <a:ext cx="211893" cy="848"/>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endCxn id="70" idx="1"/>
          </p:cNvCxnSpPr>
          <p:nvPr/>
        </p:nvCxnSpPr>
        <p:spPr>
          <a:xfrm>
            <a:off x="2988507" y="3706186"/>
            <a:ext cx="211895" cy="0"/>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69" idx="1"/>
          </p:cNvCxnSpPr>
          <p:nvPr/>
        </p:nvCxnSpPr>
        <p:spPr>
          <a:xfrm>
            <a:off x="2988507" y="3110916"/>
            <a:ext cx="211893" cy="0"/>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57" name="Group 22"/>
          <p:cNvGrpSpPr>
            <a:grpSpLocks/>
          </p:cNvGrpSpPr>
          <p:nvPr/>
        </p:nvGrpSpPr>
        <p:grpSpPr bwMode="auto">
          <a:xfrm>
            <a:off x="7482851" y="4945607"/>
            <a:ext cx="900000" cy="648000"/>
            <a:chOff x="693" y="1366"/>
            <a:chExt cx="1310" cy="1048"/>
          </a:xfrm>
        </p:grpSpPr>
        <p:sp>
          <p:nvSpPr>
            <p:cNvPr id="269"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270"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271"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272"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grpSp>
        <p:nvGrpSpPr>
          <p:cNvPr id="31" name="Group 30"/>
          <p:cNvGrpSpPr/>
          <p:nvPr/>
        </p:nvGrpSpPr>
        <p:grpSpPr>
          <a:xfrm>
            <a:off x="5836574" y="4188884"/>
            <a:ext cx="900000" cy="648000"/>
            <a:chOff x="7043980" y="666427"/>
            <a:chExt cx="3285640" cy="2905932"/>
          </a:xfrm>
        </p:grpSpPr>
        <p:grpSp>
          <p:nvGrpSpPr>
            <p:cNvPr id="336" name="Group 54"/>
            <p:cNvGrpSpPr>
              <a:grpSpLocks/>
            </p:cNvGrpSpPr>
            <p:nvPr/>
          </p:nvGrpSpPr>
          <p:grpSpPr bwMode="auto">
            <a:xfrm>
              <a:off x="7048033" y="674002"/>
              <a:ext cx="3276600" cy="2896144"/>
              <a:chOff x="304800" y="1295400"/>
              <a:chExt cx="3276600" cy="2895600"/>
            </a:xfrm>
          </p:grpSpPr>
          <p:sp>
            <p:nvSpPr>
              <p:cNvPr id="340" name="Freeform 14"/>
              <p:cNvSpPr>
                <a:spLocks noChangeAspect="1"/>
              </p:cNvSpPr>
              <p:nvPr/>
            </p:nvSpPr>
            <p:spPr bwMode="auto">
              <a:xfrm>
                <a:off x="304800" y="1300163"/>
                <a:ext cx="2519363" cy="2890837"/>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FF9900"/>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39" name="Freeform 68"/>
              <p:cNvSpPr>
                <a:spLocks/>
              </p:cNvSpPr>
              <p:nvPr/>
            </p:nvSpPr>
            <p:spPr bwMode="auto">
              <a:xfrm>
                <a:off x="2819400" y="1295400"/>
                <a:ext cx="762000" cy="1147763"/>
              </a:xfrm>
              <a:custGeom>
                <a:avLst/>
                <a:gdLst>
                  <a:gd name="T0" fmla="*/ 0 w 304"/>
                  <a:gd name="T1" fmla="*/ 0 h 416"/>
                  <a:gd name="T2" fmla="*/ 2147483646 w 304"/>
                  <a:gd name="T3" fmla="*/ 0 h 416"/>
                  <a:gd name="T4" fmla="*/ 2147483646 w 304"/>
                  <a:gd name="T5" fmla="*/ 2147483646 h 416"/>
                  <a:gd name="T6" fmla="*/ 2147483646 w 304"/>
                  <a:gd name="T7" fmla="*/ 2147483646 h 416"/>
                  <a:gd name="T8" fmla="*/ 2147483646 w 304"/>
                  <a:gd name="T9" fmla="*/ 2147483646 h 416"/>
                  <a:gd name="T10" fmla="*/ 2147483646 w 304"/>
                  <a:gd name="T11" fmla="*/ 2147483646 h 416"/>
                  <a:gd name="T12" fmla="*/ 2147483646 w 304"/>
                  <a:gd name="T13" fmla="*/ 2147483646 h 416"/>
                  <a:gd name="T14" fmla="*/ 2147483646 w 304"/>
                  <a:gd name="T15" fmla="*/ 2147483646 h 416"/>
                  <a:gd name="T16" fmla="*/ 2147483646 w 304"/>
                  <a:gd name="T17" fmla="*/ 2147483646 h 416"/>
                  <a:gd name="T18" fmla="*/ 2147483646 w 304"/>
                  <a:gd name="T19" fmla="*/ 2147483646 h 416"/>
                  <a:gd name="T20" fmla="*/ 0 w 304"/>
                  <a:gd name="T21" fmla="*/ 2147483646 h 416"/>
                  <a:gd name="T22" fmla="*/ 0 w 304"/>
                  <a:gd name="T23" fmla="*/ 0 h 4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4"/>
                  <a:gd name="T37" fmla="*/ 0 h 416"/>
                  <a:gd name="T38" fmla="*/ 304 w 304"/>
                  <a:gd name="T39" fmla="*/ 416 h 4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4" h="416">
                    <a:moveTo>
                      <a:pt x="0" y="0"/>
                    </a:moveTo>
                    <a:lnTo>
                      <a:pt x="303" y="0"/>
                    </a:lnTo>
                    <a:lnTo>
                      <a:pt x="304" y="251"/>
                    </a:lnTo>
                    <a:lnTo>
                      <a:pt x="237" y="414"/>
                    </a:lnTo>
                    <a:lnTo>
                      <a:pt x="183" y="414"/>
                    </a:lnTo>
                    <a:lnTo>
                      <a:pt x="183" y="147"/>
                    </a:lnTo>
                    <a:lnTo>
                      <a:pt x="141" y="147"/>
                    </a:lnTo>
                    <a:lnTo>
                      <a:pt x="141" y="416"/>
                    </a:lnTo>
                    <a:lnTo>
                      <a:pt x="91" y="416"/>
                    </a:lnTo>
                    <a:lnTo>
                      <a:pt x="90" y="147"/>
                    </a:lnTo>
                    <a:lnTo>
                      <a:pt x="0" y="147"/>
                    </a:lnTo>
                    <a:lnTo>
                      <a:pt x="0" y="0"/>
                    </a:lnTo>
                    <a:close/>
                  </a:path>
                </a:pathLst>
              </a:custGeom>
              <a:solidFill>
                <a:srgbClr val="FF9900"/>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41" name="Freeform 16"/>
              <p:cNvSpPr>
                <a:spLocks noChangeAspect="1"/>
              </p:cNvSpPr>
              <p:nvPr/>
            </p:nvSpPr>
            <p:spPr bwMode="auto">
              <a:xfrm>
                <a:off x="1169988" y="2373313"/>
                <a:ext cx="220662" cy="739775"/>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grpSp>
            <p:nvGrpSpPr>
              <p:cNvPr id="344" name="Group 45"/>
              <p:cNvGrpSpPr>
                <a:grpSpLocks/>
              </p:cNvGrpSpPr>
              <p:nvPr/>
            </p:nvGrpSpPr>
            <p:grpSpPr bwMode="auto">
              <a:xfrm>
                <a:off x="2822575" y="1703388"/>
                <a:ext cx="222250" cy="739775"/>
                <a:chOff x="1668" y="1423"/>
                <a:chExt cx="89" cy="268"/>
              </a:xfrm>
            </p:grpSpPr>
            <p:sp>
              <p:nvSpPr>
                <p:cNvPr id="366" name="Freeform 39"/>
                <p:cNvSpPr>
                  <a:spLocks noChangeAspect="1"/>
                </p:cNvSpPr>
                <p:nvPr/>
              </p:nvSpPr>
              <p:spPr bwMode="auto">
                <a:xfrm>
                  <a:off x="1669" y="1423"/>
                  <a:ext cx="88" cy="268"/>
                </a:xfrm>
                <a:custGeom>
                  <a:avLst/>
                  <a:gdLst>
                    <a:gd name="T0" fmla="*/ 0 w 57"/>
                    <a:gd name="T1" fmla="*/ 0 h 170"/>
                    <a:gd name="T2" fmla="*/ 0 w 57"/>
                    <a:gd name="T3" fmla="*/ 1407610402 h 170"/>
                    <a:gd name="T4" fmla="*/ 227626574 w 57"/>
                    <a:gd name="T5" fmla="*/ 1407610402 h 170"/>
                    <a:gd name="T6" fmla="*/ 227626574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68" name="Line 40"/>
                <p:cNvSpPr>
                  <a:spLocks noChangeShapeType="1"/>
                </p:cNvSpPr>
                <p:nvPr/>
              </p:nvSpPr>
              <p:spPr bwMode="auto">
                <a:xfrm flipH="1">
                  <a:off x="1668" y="1494"/>
                  <a:ext cx="88" cy="0"/>
                </a:xfrm>
                <a:prstGeom prst="line">
                  <a:avLst/>
                </a:prstGeom>
                <a:solidFill>
                  <a:srgbClr val="FF9900"/>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grpSp>
          <p:sp>
            <p:nvSpPr>
              <p:cNvPr id="345" name="Freeform 47"/>
              <p:cNvSpPr>
                <a:spLocks noChangeAspect="1"/>
              </p:cNvSpPr>
              <p:nvPr/>
            </p:nvSpPr>
            <p:spPr bwMode="auto">
              <a:xfrm>
                <a:off x="3178175" y="1700213"/>
                <a:ext cx="220663" cy="187325"/>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47" name="Freeform 69"/>
              <p:cNvSpPr>
                <a:spLocks/>
              </p:cNvSpPr>
              <p:nvPr/>
            </p:nvSpPr>
            <p:spPr bwMode="auto">
              <a:xfrm>
                <a:off x="2668588" y="2376488"/>
                <a:ext cx="150812" cy="66675"/>
              </a:xfrm>
              <a:custGeom>
                <a:avLst/>
                <a:gdLst>
                  <a:gd name="T0" fmla="*/ 2147483646 w 60"/>
                  <a:gd name="T1" fmla="*/ 0 h 24"/>
                  <a:gd name="T2" fmla="*/ 2147483646 w 60"/>
                  <a:gd name="T3" fmla="*/ 2147483646 h 24"/>
                  <a:gd name="T4" fmla="*/ 0 w 60"/>
                  <a:gd name="T5" fmla="*/ 0 h 24"/>
                  <a:gd name="T6" fmla="*/ 2147483646 w 60"/>
                  <a:gd name="T7" fmla="*/ 0 h 24"/>
                  <a:gd name="T8" fmla="*/ 0 60000 65536"/>
                  <a:gd name="T9" fmla="*/ 0 60000 65536"/>
                  <a:gd name="T10" fmla="*/ 0 60000 65536"/>
                  <a:gd name="T11" fmla="*/ 0 60000 65536"/>
                  <a:gd name="T12" fmla="*/ 0 w 60"/>
                  <a:gd name="T13" fmla="*/ 0 h 24"/>
                  <a:gd name="T14" fmla="*/ 60 w 60"/>
                  <a:gd name="T15" fmla="*/ 24 h 24"/>
                </a:gdLst>
                <a:ahLst/>
                <a:cxnLst>
                  <a:cxn ang="T8">
                    <a:pos x="T0" y="T1"/>
                  </a:cxn>
                  <a:cxn ang="T9">
                    <a:pos x="T2" y="T3"/>
                  </a:cxn>
                  <a:cxn ang="T10">
                    <a:pos x="T4" y="T5"/>
                  </a:cxn>
                  <a:cxn ang="T11">
                    <a:pos x="T6" y="T7"/>
                  </a:cxn>
                </a:cxnLst>
                <a:rect l="T12" t="T13" r="T14" b="T15"/>
                <a:pathLst>
                  <a:path w="60" h="24">
                    <a:moveTo>
                      <a:pt x="60" y="0"/>
                    </a:moveTo>
                    <a:lnTo>
                      <a:pt x="60" y="24"/>
                    </a:lnTo>
                    <a:lnTo>
                      <a:pt x="0" y="0"/>
                    </a:lnTo>
                    <a:lnTo>
                      <a:pt x="60" y="0"/>
                    </a:lnTo>
                    <a:close/>
                  </a:path>
                </a:pathLst>
              </a:custGeom>
              <a:solidFill>
                <a:srgbClr val="FF9900"/>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49" name="Freeform 84"/>
              <p:cNvSpPr>
                <a:spLocks noChangeAspect="1"/>
              </p:cNvSpPr>
              <p:nvPr/>
            </p:nvSpPr>
            <p:spPr bwMode="auto">
              <a:xfrm flipV="1">
                <a:off x="2819400" y="3038475"/>
                <a:ext cx="220663" cy="73818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50" name="Line 89"/>
              <p:cNvSpPr>
                <a:spLocks noChangeShapeType="1"/>
              </p:cNvSpPr>
              <p:nvPr/>
            </p:nvSpPr>
            <p:spPr bwMode="auto">
              <a:xfrm flipH="1" flipV="1">
                <a:off x="2816225" y="3598863"/>
                <a:ext cx="220663" cy="0"/>
              </a:xfrm>
              <a:prstGeom prst="line">
                <a:avLst/>
              </a:prstGeom>
              <a:solidFill>
                <a:srgbClr val="FE7B0E"/>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51" name="Freeform 94"/>
              <p:cNvSpPr>
                <a:spLocks noChangeAspect="1"/>
              </p:cNvSpPr>
              <p:nvPr/>
            </p:nvSpPr>
            <p:spPr bwMode="auto">
              <a:xfrm flipV="1">
                <a:off x="3158240" y="3579473"/>
                <a:ext cx="240597" cy="20424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sp>
            <p:nvSpPr>
              <p:cNvPr id="352" name="Freeform 95"/>
              <p:cNvSpPr>
                <a:spLocks/>
              </p:cNvSpPr>
              <p:nvPr/>
            </p:nvSpPr>
            <p:spPr bwMode="auto">
              <a:xfrm flipV="1">
                <a:off x="2668588" y="3043238"/>
                <a:ext cx="150812" cy="66675"/>
              </a:xfrm>
              <a:custGeom>
                <a:avLst/>
                <a:gdLst>
                  <a:gd name="T0" fmla="*/ 2147483646 w 60"/>
                  <a:gd name="T1" fmla="*/ 0 h 24"/>
                  <a:gd name="T2" fmla="*/ 2147483646 w 60"/>
                  <a:gd name="T3" fmla="*/ 2147483646 h 24"/>
                  <a:gd name="T4" fmla="*/ 0 w 60"/>
                  <a:gd name="T5" fmla="*/ 0 h 24"/>
                  <a:gd name="T6" fmla="*/ 2147483646 w 60"/>
                  <a:gd name="T7" fmla="*/ 0 h 24"/>
                  <a:gd name="T8" fmla="*/ 0 60000 65536"/>
                  <a:gd name="T9" fmla="*/ 0 60000 65536"/>
                  <a:gd name="T10" fmla="*/ 0 60000 65536"/>
                  <a:gd name="T11" fmla="*/ 0 60000 65536"/>
                  <a:gd name="T12" fmla="*/ 0 w 60"/>
                  <a:gd name="T13" fmla="*/ 0 h 24"/>
                  <a:gd name="T14" fmla="*/ 60 w 60"/>
                  <a:gd name="T15" fmla="*/ 24 h 24"/>
                </a:gdLst>
                <a:ahLst/>
                <a:cxnLst>
                  <a:cxn ang="T8">
                    <a:pos x="T0" y="T1"/>
                  </a:cxn>
                  <a:cxn ang="T9">
                    <a:pos x="T2" y="T3"/>
                  </a:cxn>
                  <a:cxn ang="T10">
                    <a:pos x="T4" y="T5"/>
                  </a:cxn>
                  <a:cxn ang="T11">
                    <a:pos x="T6" y="T7"/>
                  </a:cxn>
                </a:cxnLst>
                <a:rect l="T12" t="T13" r="T14" b="T15"/>
                <a:pathLst>
                  <a:path w="60" h="24">
                    <a:moveTo>
                      <a:pt x="60" y="0"/>
                    </a:moveTo>
                    <a:lnTo>
                      <a:pt x="60" y="24"/>
                    </a:lnTo>
                    <a:lnTo>
                      <a:pt x="0" y="0"/>
                    </a:lnTo>
                    <a:lnTo>
                      <a:pt x="60" y="0"/>
                    </a:lnTo>
                    <a:close/>
                  </a:path>
                </a:pathLst>
              </a:custGeom>
              <a:solidFill>
                <a:srgbClr val="FF9900"/>
              </a:solidFill>
              <a:ln w="3175">
                <a:solidFill>
                  <a:schemeClr val="tx1">
                    <a:lumMod val="65000"/>
                    <a:lumOff val="35000"/>
                  </a:schemeClr>
                </a:solidFill>
                <a:miter lim="800000"/>
                <a:headEnd/>
                <a:tailEnd/>
              </a:ln>
            </p:spPr>
            <p:txBody>
              <a:bodyPr wrap="none" anchor="ctr"/>
              <a:lstStyle/>
              <a:p>
                <a:pPr algn="r">
                  <a:spcBef>
                    <a:spcPct val="0"/>
                  </a:spcBef>
                </a:pPr>
                <a:endParaRPr lang="en-US" dirty="0">
                  <a:latin typeface="Arial" charset="0"/>
                </a:endParaRPr>
              </a:p>
            </p:txBody>
          </p:sp>
        </p:grpSp>
        <p:sp>
          <p:nvSpPr>
            <p:cNvPr id="30" name="Freeform 29"/>
            <p:cNvSpPr/>
            <p:nvPr/>
          </p:nvSpPr>
          <p:spPr>
            <a:xfrm>
              <a:off x="7043980" y="666427"/>
              <a:ext cx="3285640" cy="2905932"/>
            </a:xfrm>
            <a:custGeom>
              <a:avLst/>
              <a:gdLst>
                <a:gd name="connsiteX0" fmla="*/ 7749 w 3285640"/>
                <a:gd name="connsiteY0" fmla="*/ 2905932 h 2905932"/>
                <a:gd name="connsiteX1" fmla="*/ 3277891 w 3285640"/>
                <a:gd name="connsiteY1" fmla="*/ 2882685 h 2905932"/>
                <a:gd name="connsiteX2" fmla="*/ 3277891 w 3285640"/>
                <a:gd name="connsiteY2" fmla="*/ 2216258 h 2905932"/>
                <a:gd name="connsiteX3" fmla="*/ 3107410 w 3285640"/>
                <a:gd name="connsiteY3" fmla="*/ 1759058 h 2905932"/>
                <a:gd name="connsiteX4" fmla="*/ 2967925 w 3285640"/>
                <a:gd name="connsiteY4" fmla="*/ 1759058 h 2905932"/>
                <a:gd name="connsiteX5" fmla="*/ 2975674 w 3285640"/>
                <a:gd name="connsiteY5" fmla="*/ 2301498 h 2905932"/>
                <a:gd name="connsiteX6" fmla="*/ 3091912 w 3285640"/>
                <a:gd name="connsiteY6" fmla="*/ 2309248 h 2905932"/>
                <a:gd name="connsiteX7" fmla="*/ 3091912 w 3285640"/>
                <a:gd name="connsiteY7" fmla="*/ 2502976 h 2905932"/>
                <a:gd name="connsiteX8" fmla="*/ 2859437 w 3285640"/>
                <a:gd name="connsiteY8" fmla="*/ 2495227 h 2905932"/>
                <a:gd name="connsiteX9" fmla="*/ 2859437 w 3285640"/>
                <a:gd name="connsiteY9" fmla="*/ 1751309 h 2905932"/>
                <a:gd name="connsiteX10" fmla="*/ 2735451 w 3285640"/>
                <a:gd name="connsiteY10" fmla="*/ 1751309 h 2905932"/>
                <a:gd name="connsiteX11" fmla="*/ 2743200 w 3285640"/>
                <a:gd name="connsiteY11" fmla="*/ 2487478 h 2905932"/>
                <a:gd name="connsiteX12" fmla="*/ 2526223 w 3285640"/>
                <a:gd name="connsiteY12" fmla="*/ 2479729 h 2905932"/>
                <a:gd name="connsiteX13" fmla="*/ 2526223 w 3285640"/>
                <a:gd name="connsiteY13" fmla="*/ 1759058 h 2905932"/>
                <a:gd name="connsiteX14" fmla="*/ 2378989 w 3285640"/>
                <a:gd name="connsiteY14" fmla="*/ 1821051 h 2905932"/>
                <a:gd name="connsiteX15" fmla="*/ 860156 w 3285640"/>
                <a:gd name="connsiteY15" fmla="*/ 1821051 h 2905932"/>
                <a:gd name="connsiteX16" fmla="*/ 860156 w 3285640"/>
                <a:gd name="connsiteY16" fmla="*/ 1084881 h 2905932"/>
                <a:gd name="connsiteX17" fmla="*/ 2394488 w 3285640"/>
                <a:gd name="connsiteY17" fmla="*/ 1084881 h 2905932"/>
                <a:gd name="connsiteX18" fmla="*/ 2533973 w 3285640"/>
                <a:gd name="connsiteY18" fmla="*/ 1154624 h 2905932"/>
                <a:gd name="connsiteX19" fmla="*/ 2533973 w 3285640"/>
                <a:gd name="connsiteY19" fmla="*/ 418454 h 2905932"/>
                <a:gd name="connsiteX20" fmla="*/ 2735451 w 3285640"/>
                <a:gd name="connsiteY20" fmla="*/ 418454 h 2905932"/>
                <a:gd name="connsiteX21" fmla="*/ 2735451 w 3285640"/>
                <a:gd name="connsiteY21" fmla="*/ 1154624 h 2905932"/>
                <a:gd name="connsiteX22" fmla="*/ 2874935 w 3285640"/>
                <a:gd name="connsiteY22" fmla="*/ 1154624 h 2905932"/>
                <a:gd name="connsiteX23" fmla="*/ 2874935 w 3285640"/>
                <a:gd name="connsiteY23" fmla="*/ 410705 h 2905932"/>
                <a:gd name="connsiteX24" fmla="*/ 3091912 w 3285640"/>
                <a:gd name="connsiteY24" fmla="*/ 418454 h 2905932"/>
                <a:gd name="connsiteX25" fmla="*/ 3091912 w 3285640"/>
                <a:gd name="connsiteY25" fmla="*/ 588936 h 2905932"/>
                <a:gd name="connsiteX26" fmla="*/ 2983423 w 3285640"/>
                <a:gd name="connsiteY26" fmla="*/ 588936 h 2905932"/>
                <a:gd name="connsiteX27" fmla="*/ 2983423 w 3285640"/>
                <a:gd name="connsiteY27" fmla="*/ 1146875 h 2905932"/>
                <a:gd name="connsiteX28" fmla="*/ 3107410 w 3285640"/>
                <a:gd name="connsiteY28" fmla="*/ 1139126 h 2905932"/>
                <a:gd name="connsiteX29" fmla="*/ 3285640 w 3285640"/>
                <a:gd name="connsiteY29" fmla="*/ 689675 h 2905932"/>
                <a:gd name="connsiteX30" fmla="*/ 3277891 w 3285640"/>
                <a:gd name="connsiteY30" fmla="*/ 0 h 2905932"/>
                <a:gd name="connsiteX31" fmla="*/ 0 w 3285640"/>
                <a:gd name="connsiteY31" fmla="*/ 7749 h 2905932"/>
                <a:gd name="connsiteX32" fmla="*/ 7749 w 3285640"/>
                <a:gd name="connsiteY32" fmla="*/ 2905932 h 290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285640" h="2905932">
                  <a:moveTo>
                    <a:pt x="7749" y="2905932"/>
                  </a:moveTo>
                  <a:lnTo>
                    <a:pt x="3277891" y="2882685"/>
                  </a:lnTo>
                  <a:lnTo>
                    <a:pt x="3277891" y="2216258"/>
                  </a:lnTo>
                  <a:lnTo>
                    <a:pt x="3107410" y="1759058"/>
                  </a:lnTo>
                  <a:lnTo>
                    <a:pt x="2967925" y="1759058"/>
                  </a:lnTo>
                  <a:lnTo>
                    <a:pt x="2975674" y="2301498"/>
                  </a:lnTo>
                  <a:lnTo>
                    <a:pt x="3091912" y="2309248"/>
                  </a:lnTo>
                  <a:lnTo>
                    <a:pt x="3091912" y="2502976"/>
                  </a:lnTo>
                  <a:lnTo>
                    <a:pt x="2859437" y="2495227"/>
                  </a:lnTo>
                  <a:lnTo>
                    <a:pt x="2859437" y="1751309"/>
                  </a:lnTo>
                  <a:lnTo>
                    <a:pt x="2735451" y="1751309"/>
                  </a:lnTo>
                  <a:lnTo>
                    <a:pt x="2743200" y="2487478"/>
                  </a:lnTo>
                  <a:lnTo>
                    <a:pt x="2526223" y="2479729"/>
                  </a:lnTo>
                  <a:lnTo>
                    <a:pt x="2526223" y="1759058"/>
                  </a:lnTo>
                  <a:lnTo>
                    <a:pt x="2378989" y="1821051"/>
                  </a:lnTo>
                  <a:lnTo>
                    <a:pt x="860156" y="1821051"/>
                  </a:lnTo>
                  <a:lnTo>
                    <a:pt x="860156" y="1084881"/>
                  </a:lnTo>
                  <a:lnTo>
                    <a:pt x="2394488" y="1084881"/>
                  </a:lnTo>
                  <a:lnTo>
                    <a:pt x="2533973" y="1154624"/>
                  </a:lnTo>
                  <a:lnTo>
                    <a:pt x="2533973" y="418454"/>
                  </a:lnTo>
                  <a:lnTo>
                    <a:pt x="2735451" y="418454"/>
                  </a:lnTo>
                  <a:lnTo>
                    <a:pt x="2735451" y="1154624"/>
                  </a:lnTo>
                  <a:lnTo>
                    <a:pt x="2874935" y="1154624"/>
                  </a:lnTo>
                  <a:lnTo>
                    <a:pt x="2874935" y="410705"/>
                  </a:lnTo>
                  <a:lnTo>
                    <a:pt x="3091912" y="418454"/>
                  </a:lnTo>
                  <a:lnTo>
                    <a:pt x="3091912" y="588936"/>
                  </a:lnTo>
                  <a:lnTo>
                    <a:pt x="2983423" y="588936"/>
                  </a:lnTo>
                  <a:lnTo>
                    <a:pt x="2983423" y="1146875"/>
                  </a:lnTo>
                  <a:lnTo>
                    <a:pt x="3107410" y="1139126"/>
                  </a:lnTo>
                  <a:lnTo>
                    <a:pt x="3285640" y="689675"/>
                  </a:lnTo>
                  <a:lnTo>
                    <a:pt x="3277891" y="0"/>
                  </a:lnTo>
                  <a:lnTo>
                    <a:pt x="0" y="7749"/>
                  </a:lnTo>
                  <a:lnTo>
                    <a:pt x="7749" y="2905932"/>
                  </a:lnTo>
                  <a:close/>
                </a:path>
              </a:pathLst>
            </a:custGeom>
            <a:solidFill>
              <a:srgbClr val="00FFFF"/>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6" name="Group 6"/>
          <p:cNvGrpSpPr>
            <a:grpSpLocks/>
          </p:cNvGrpSpPr>
          <p:nvPr/>
        </p:nvGrpSpPr>
        <p:grpSpPr bwMode="auto">
          <a:xfrm>
            <a:off x="7488538" y="3456931"/>
            <a:ext cx="900000" cy="648000"/>
            <a:chOff x="1081088" y="2157413"/>
            <a:chExt cx="1550987" cy="1819275"/>
          </a:xfrm>
        </p:grpSpPr>
        <p:sp>
          <p:nvSpPr>
            <p:cNvPr id="377" name="Freeform 94"/>
            <p:cNvSpPr>
              <a:spLocks/>
            </p:cNvSpPr>
            <p:nvPr/>
          </p:nvSpPr>
          <p:spPr bwMode="auto">
            <a:xfrm>
              <a:off x="1081088" y="2157413"/>
              <a:ext cx="1550987" cy="1819275"/>
            </a:xfrm>
            <a:custGeom>
              <a:avLst/>
              <a:gdLst>
                <a:gd name="T0" fmla="*/ 0 w 977"/>
                <a:gd name="T1" fmla="*/ 2147483646 h 1146"/>
                <a:gd name="T2" fmla="*/ 2147483646 w 977"/>
                <a:gd name="T3" fmla="*/ 0 h 1146"/>
                <a:gd name="T4" fmla="*/ 2147483646 w 977"/>
                <a:gd name="T5" fmla="*/ 0 h 1146"/>
                <a:gd name="T6" fmla="*/ 2147483646 w 977"/>
                <a:gd name="T7" fmla="*/ 2147483646 h 1146"/>
                <a:gd name="T8" fmla="*/ 2147483646 w 977"/>
                <a:gd name="T9" fmla="*/ 2147483646 h 1146"/>
                <a:gd name="T10" fmla="*/ 2147483646 w 977"/>
                <a:gd name="T11" fmla="*/ 2147483646 h 1146"/>
                <a:gd name="T12" fmla="*/ 2147483646 w 977"/>
                <a:gd name="T13" fmla="*/ 2147483646 h 1146"/>
                <a:gd name="T14" fmla="*/ 0 w 977"/>
                <a:gd name="T15" fmla="*/ 2147483646 h 1146"/>
                <a:gd name="T16" fmla="*/ 0 w 977"/>
                <a:gd name="T17" fmla="*/ 2147483646 h 11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7"/>
                <a:gd name="T28" fmla="*/ 0 h 1146"/>
                <a:gd name="T29" fmla="*/ 977 w 977"/>
                <a:gd name="T30" fmla="*/ 1146 h 11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7" h="1146">
                  <a:moveTo>
                    <a:pt x="0" y="98"/>
                  </a:moveTo>
                  <a:lnTo>
                    <a:pt x="98" y="0"/>
                  </a:lnTo>
                  <a:lnTo>
                    <a:pt x="890" y="0"/>
                  </a:lnTo>
                  <a:lnTo>
                    <a:pt x="977" y="87"/>
                  </a:lnTo>
                  <a:lnTo>
                    <a:pt x="975" y="1061"/>
                  </a:lnTo>
                  <a:lnTo>
                    <a:pt x="890" y="1146"/>
                  </a:lnTo>
                  <a:lnTo>
                    <a:pt x="87" y="1146"/>
                  </a:lnTo>
                  <a:lnTo>
                    <a:pt x="0" y="1059"/>
                  </a:lnTo>
                  <a:lnTo>
                    <a:pt x="0" y="98"/>
                  </a:lnTo>
                  <a:close/>
                </a:path>
              </a:pathLst>
            </a:custGeom>
            <a:solidFill>
              <a:srgbClr val="00FFFF"/>
            </a:solidFill>
            <a:ln w="3175">
              <a:solidFill>
                <a:srgbClr val="000000"/>
              </a:solidFill>
              <a:round/>
              <a:headEnd/>
              <a:tailEnd/>
            </a:ln>
          </p:spPr>
          <p:txBody>
            <a:bodyPr wrap="none" anchor="ctr"/>
            <a:lstStyle/>
            <a:p>
              <a:endParaRPr lang="en-US" dirty="0"/>
            </a:p>
          </p:txBody>
        </p:sp>
        <p:sp>
          <p:nvSpPr>
            <p:cNvPr id="378" name="Rectangle 64"/>
            <p:cNvSpPr>
              <a:spLocks noChangeArrowheads="1"/>
            </p:cNvSpPr>
            <p:nvPr/>
          </p:nvSpPr>
          <p:spPr bwMode="auto">
            <a:xfrm>
              <a:off x="1825625" y="2824163"/>
              <a:ext cx="71438" cy="487362"/>
            </a:xfrm>
            <a:prstGeom prst="rect">
              <a:avLst/>
            </a:prstGeom>
            <a:solidFill>
              <a:srgbClr val="FE7B0E"/>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394" name="Rectangle 47"/>
            <p:cNvSpPr>
              <a:spLocks noChangeArrowheads="1"/>
            </p:cNvSpPr>
            <p:nvPr/>
          </p:nvSpPr>
          <p:spPr bwMode="auto">
            <a:xfrm>
              <a:off x="2224088" y="2825750"/>
              <a:ext cx="157162" cy="485775"/>
            </a:xfrm>
            <a:prstGeom prst="rect">
              <a:avLst/>
            </a:prstGeom>
            <a:solidFill>
              <a:srgbClr val="FE7B0E"/>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392" name="Rectangle 71"/>
            <p:cNvSpPr>
              <a:spLocks noChangeArrowheads="1"/>
            </p:cNvSpPr>
            <p:nvPr/>
          </p:nvSpPr>
          <p:spPr bwMode="auto">
            <a:xfrm>
              <a:off x="1349375" y="2825750"/>
              <a:ext cx="157163" cy="487363"/>
            </a:xfrm>
            <a:prstGeom prst="rect">
              <a:avLst/>
            </a:prstGeom>
            <a:solidFill>
              <a:srgbClr val="FE7B0E"/>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382" name="Rectangle 90"/>
            <p:cNvSpPr>
              <a:spLocks noChangeArrowheads="1"/>
            </p:cNvSpPr>
            <p:nvPr/>
          </p:nvSpPr>
          <p:spPr bwMode="auto">
            <a:xfrm>
              <a:off x="1895475" y="2824163"/>
              <a:ext cx="327025" cy="487362"/>
            </a:xfrm>
            <a:prstGeom prst="rect">
              <a:avLst/>
            </a:prstGeom>
            <a:solidFill>
              <a:schemeClr val="bg1"/>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383" name="Rectangle 93"/>
            <p:cNvSpPr>
              <a:spLocks noChangeArrowheads="1"/>
            </p:cNvSpPr>
            <p:nvPr/>
          </p:nvSpPr>
          <p:spPr bwMode="auto">
            <a:xfrm>
              <a:off x="1506538" y="2824163"/>
              <a:ext cx="317500" cy="487362"/>
            </a:xfrm>
            <a:prstGeom prst="rect">
              <a:avLst/>
            </a:prstGeom>
            <a:solidFill>
              <a:schemeClr val="bg1"/>
            </a:solidFill>
            <a:ln w="3175" algn="ctr">
              <a:solidFill>
                <a:schemeClr val="accent1">
                  <a:shade val="50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grpSp>
      <p:grpSp>
        <p:nvGrpSpPr>
          <p:cNvPr id="467" name="Group 466"/>
          <p:cNvGrpSpPr/>
          <p:nvPr/>
        </p:nvGrpSpPr>
        <p:grpSpPr>
          <a:xfrm>
            <a:off x="5827226" y="1636266"/>
            <a:ext cx="720000" cy="648000"/>
            <a:chOff x="604434" y="2084522"/>
            <a:chExt cx="4269783" cy="3944319"/>
          </a:xfrm>
        </p:grpSpPr>
        <p:sp>
          <p:nvSpPr>
            <p:cNvPr id="468" name="Freeform 467"/>
            <p:cNvSpPr/>
            <p:nvPr/>
          </p:nvSpPr>
          <p:spPr>
            <a:xfrm>
              <a:off x="604434" y="2084522"/>
              <a:ext cx="4269783" cy="3944319"/>
            </a:xfrm>
            <a:custGeom>
              <a:avLst/>
              <a:gdLst>
                <a:gd name="connsiteX0" fmla="*/ 0 w 4269783"/>
                <a:gd name="connsiteY0" fmla="*/ 3409627 h 3944319"/>
                <a:gd name="connsiteX1" fmla="*/ 612183 w 4269783"/>
                <a:gd name="connsiteY1" fmla="*/ 3944319 h 3944319"/>
                <a:gd name="connsiteX2" fmla="*/ 3851329 w 4269783"/>
                <a:gd name="connsiteY2" fmla="*/ 3928820 h 3944319"/>
                <a:gd name="connsiteX3" fmla="*/ 4269783 w 4269783"/>
                <a:gd name="connsiteY3" fmla="*/ 3525864 h 3944319"/>
                <a:gd name="connsiteX4" fmla="*/ 4269783 w 4269783"/>
                <a:gd name="connsiteY4" fmla="*/ 2502976 h 3944319"/>
                <a:gd name="connsiteX5" fmla="*/ 1774556 w 4269783"/>
                <a:gd name="connsiteY5" fmla="*/ 2487478 h 3944319"/>
                <a:gd name="connsiteX6" fmla="*/ 1782305 w 4269783"/>
                <a:gd name="connsiteY6" fmla="*/ 1449092 h 3944319"/>
                <a:gd name="connsiteX7" fmla="*/ 4269783 w 4269783"/>
                <a:gd name="connsiteY7" fmla="*/ 1449092 h 3944319"/>
                <a:gd name="connsiteX8" fmla="*/ 4269783 w 4269783"/>
                <a:gd name="connsiteY8" fmla="*/ 395207 h 3944319"/>
                <a:gd name="connsiteX9" fmla="*/ 3828081 w 4269783"/>
                <a:gd name="connsiteY9" fmla="*/ 7749 h 3944319"/>
                <a:gd name="connsiteX10" fmla="*/ 596685 w 4269783"/>
                <a:gd name="connsiteY10" fmla="*/ 0 h 3944319"/>
                <a:gd name="connsiteX11" fmla="*/ 7749 w 4269783"/>
                <a:gd name="connsiteY11" fmla="*/ 519193 h 3944319"/>
                <a:gd name="connsiteX12" fmla="*/ 0 w 4269783"/>
                <a:gd name="connsiteY12" fmla="*/ 3409627 h 3944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69783" h="3944319">
                  <a:moveTo>
                    <a:pt x="0" y="3409627"/>
                  </a:moveTo>
                  <a:lnTo>
                    <a:pt x="612183" y="3944319"/>
                  </a:lnTo>
                  <a:lnTo>
                    <a:pt x="3851329" y="3928820"/>
                  </a:lnTo>
                  <a:lnTo>
                    <a:pt x="4269783" y="3525864"/>
                  </a:lnTo>
                  <a:lnTo>
                    <a:pt x="4269783" y="2502976"/>
                  </a:lnTo>
                  <a:lnTo>
                    <a:pt x="1774556" y="2487478"/>
                  </a:lnTo>
                  <a:lnTo>
                    <a:pt x="1782305" y="1449092"/>
                  </a:lnTo>
                  <a:lnTo>
                    <a:pt x="4269783" y="1449092"/>
                  </a:lnTo>
                  <a:lnTo>
                    <a:pt x="4269783" y="395207"/>
                  </a:lnTo>
                  <a:lnTo>
                    <a:pt x="3828081" y="7749"/>
                  </a:lnTo>
                  <a:lnTo>
                    <a:pt x="596685" y="0"/>
                  </a:lnTo>
                  <a:lnTo>
                    <a:pt x="7749" y="519193"/>
                  </a:lnTo>
                  <a:lnTo>
                    <a:pt x="0" y="3409627"/>
                  </a:lnTo>
                  <a:close/>
                </a:path>
              </a:pathLst>
            </a:custGeom>
            <a:solidFill>
              <a:srgbClr val="00FFF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9" name="Group 67"/>
            <p:cNvGrpSpPr>
              <a:grpSpLocks/>
            </p:cNvGrpSpPr>
            <p:nvPr/>
          </p:nvGrpSpPr>
          <p:grpSpPr bwMode="auto">
            <a:xfrm>
              <a:off x="2387488" y="3541575"/>
              <a:ext cx="2484138" cy="1031825"/>
              <a:chOff x="3103714" y="2726128"/>
              <a:chExt cx="1029580" cy="477055"/>
            </a:xfrm>
          </p:grpSpPr>
          <p:grpSp>
            <p:nvGrpSpPr>
              <p:cNvPr id="470" name="Group 23"/>
              <p:cNvGrpSpPr>
                <a:grpSpLocks/>
              </p:cNvGrpSpPr>
              <p:nvPr/>
            </p:nvGrpSpPr>
            <p:grpSpPr bwMode="auto">
              <a:xfrm>
                <a:off x="3103714" y="2726128"/>
                <a:ext cx="1029580" cy="477055"/>
                <a:chOff x="1123" y="1735"/>
                <a:chExt cx="480" cy="224"/>
              </a:xfrm>
            </p:grpSpPr>
            <p:sp>
              <p:nvSpPr>
                <p:cNvPr id="481" name="Rectangle 25"/>
                <p:cNvSpPr>
                  <a:spLocks noChangeArrowheads="1"/>
                </p:cNvSpPr>
                <p:nvPr/>
              </p:nvSpPr>
              <p:spPr bwMode="auto">
                <a:xfrm>
                  <a:off x="1123" y="1903"/>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2" name="Rectangle 26"/>
                <p:cNvSpPr>
                  <a:spLocks noChangeArrowheads="1"/>
                </p:cNvSpPr>
                <p:nvPr/>
              </p:nvSpPr>
              <p:spPr bwMode="auto">
                <a:xfrm>
                  <a:off x="1123" y="1846"/>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3" name="Rectangle 27"/>
                <p:cNvSpPr>
                  <a:spLocks noChangeArrowheads="1"/>
                </p:cNvSpPr>
                <p:nvPr/>
              </p:nvSpPr>
              <p:spPr bwMode="auto">
                <a:xfrm>
                  <a:off x="1123" y="1791"/>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4" name="Rectangle 28"/>
                <p:cNvSpPr>
                  <a:spLocks noChangeArrowheads="1"/>
                </p:cNvSpPr>
                <p:nvPr/>
              </p:nvSpPr>
              <p:spPr bwMode="auto">
                <a:xfrm>
                  <a:off x="1123" y="1735"/>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5" name="Rectangle 29"/>
                <p:cNvSpPr>
                  <a:spLocks noChangeArrowheads="1"/>
                </p:cNvSpPr>
                <p:nvPr/>
              </p:nvSpPr>
              <p:spPr bwMode="auto">
                <a:xfrm>
                  <a:off x="1235" y="1903"/>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6" name="Rectangle 30"/>
                <p:cNvSpPr>
                  <a:spLocks noChangeArrowheads="1"/>
                </p:cNvSpPr>
                <p:nvPr/>
              </p:nvSpPr>
              <p:spPr bwMode="auto">
                <a:xfrm>
                  <a:off x="1235" y="1846"/>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7" name="Rectangle 31"/>
                <p:cNvSpPr>
                  <a:spLocks noChangeArrowheads="1"/>
                </p:cNvSpPr>
                <p:nvPr/>
              </p:nvSpPr>
              <p:spPr bwMode="auto">
                <a:xfrm>
                  <a:off x="1235" y="1791"/>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8" name="Rectangle 32"/>
                <p:cNvSpPr>
                  <a:spLocks noChangeArrowheads="1"/>
                </p:cNvSpPr>
                <p:nvPr/>
              </p:nvSpPr>
              <p:spPr bwMode="auto">
                <a:xfrm>
                  <a:off x="1235" y="1735"/>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nvGrpSpPr>
                <p:cNvPr id="489" name="Group 33"/>
                <p:cNvGrpSpPr>
                  <a:grpSpLocks/>
                </p:cNvGrpSpPr>
                <p:nvPr/>
              </p:nvGrpSpPr>
              <p:grpSpPr bwMode="auto">
                <a:xfrm>
                  <a:off x="1179" y="1735"/>
                  <a:ext cx="56" cy="56"/>
                  <a:chOff x="1292" y="1567"/>
                  <a:chExt cx="56" cy="56"/>
                </a:xfrm>
              </p:grpSpPr>
              <p:sp>
                <p:nvSpPr>
                  <p:cNvPr id="511" name="Rectangle 34"/>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12" name="Oval 35"/>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0" name="Group 36"/>
                <p:cNvGrpSpPr>
                  <a:grpSpLocks/>
                </p:cNvGrpSpPr>
                <p:nvPr/>
              </p:nvGrpSpPr>
              <p:grpSpPr bwMode="auto">
                <a:xfrm>
                  <a:off x="1179" y="1791"/>
                  <a:ext cx="56" cy="56"/>
                  <a:chOff x="1292" y="1567"/>
                  <a:chExt cx="56" cy="56"/>
                </a:xfrm>
              </p:grpSpPr>
              <p:sp>
                <p:nvSpPr>
                  <p:cNvPr id="509" name="Rectangle 37"/>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10" name="Oval 38"/>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1" name="Group 105"/>
                <p:cNvGrpSpPr>
                  <a:grpSpLocks/>
                </p:cNvGrpSpPr>
                <p:nvPr/>
              </p:nvGrpSpPr>
              <p:grpSpPr bwMode="auto">
                <a:xfrm>
                  <a:off x="1180" y="1847"/>
                  <a:ext cx="56" cy="56"/>
                  <a:chOff x="1292" y="1567"/>
                  <a:chExt cx="56" cy="56"/>
                </a:xfrm>
              </p:grpSpPr>
              <p:sp>
                <p:nvSpPr>
                  <p:cNvPr id="507" name="Rectangle 40"/>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08" name="Oval 41"/>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2" name="Group 42"/>
                <p:cNvGrpSpPr>
                  <a:grpSpLocks/>
                </p:cNvGrpSpPr>
                <p:nvPr/>
              </p:nvGrpSpPr>
              <p:grpSpPr bwMode="auto">
                <a:xfrm>
                  <a:off x="1180" y="1903"/>
                  <a:ext cx="56" cy="56"/>
                  <a:chOff x="1292" y="1567"/>
                  <a:chExt cx="56" cy="56"/>
                </a:xfrm>
              </p:grpSpPr>
              <p:sp>
                <p:nvSpPr>
                  <p:cNvPr id="505" name="Rectangle 43"/>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06" name="Oval 44"/>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3" name="Group 45"/>
                <p:cNvGrpSpPr>
                  <a:grpSpLocks/>
                </p:cNvGrpSpPr>
                <p:nvPr/>
              </p:nvGrpSpPr>
              <p:grpSpPr bwMode="auto">
                <a:xfrm>
                  <a:off x="1547" y="1735"/>
                  <a:ext cx="56" cy="56"/>
                  <a:chOff x="1292" y="1567"/>
                  <a:chExt cx="56" cy="56"/>
                </a:xfrm>
              </p:grpSpPr>
              <p:sp>
                <p:nvSpPr>
                  <p:cNvPr id="503" name="Rectangle 46"/>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04" name="Oval 47"/>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4" name="Group 48"/>
                <p:cNvGrpSpPr>
                  <a:grpSpLocks/>
                </p:cNvGrpSpPr>
                <p:nvPr/>
              </p:nvGrpSpPr>
              <p:grpSpPr bwMode="auto">
                <a:xfrm>
                  <a:off x="1547" y="1791"/>
                  <a:ext cx="56" cy="56"/>
                  <a:chOff x="1292" y="1567"/>
                  <a:chExt cx="56" cy="56"/>
                </a:xfrm>
              </p:grpSpPr>
              <p:sp>
                <p:nvSpPr>
                  <p:cNvPr id="501" name="Rectangle 49"/>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02" name="Oval 50"/>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5" name="Group 51"/>
                <p:cNvGrpSpPr>
                  <a:grpSpLocks/>
                </p:cNvGrpSpPr>
                <p:nvPr/>
              </p:nvGrpSpPr>
              <p:grpSpPr bwMode="auto">
                <a:xfrm>
                  <a:off x="1547" y="1847"/>
                  <a:ext cx="56" cy="56"/>
                  <a:chOff x="1292" y="1567"/>
                  <a:chExt cx="56" cy="56"/>
                </a:xfrm>
              </p:grpSpPr>
              <p:sp>
                <p:nvSpPr>
                  <p:cNvPr id="499" name="Rectangle 52"/>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500" name="Oval 53"/>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96" name="Group 54"/>
                <p:cNvGrpSpPr>
                  <a:grpSpLocks/>
                </p:cNvGrpSpPr>
                <p:nvPr/>
              </p:nvGrpSpPr>
              <p:grpSpPr bwMode="auto">
                <a:xfrm>
                  <a:off x="1547" y="1903"/>
                  <a:ext cx="56" cy="56"/>
                  <a:chOff x="1292" y="1567"/>
                  <a:chExt cx="56" cy="56"/>
                </a:xfrm>
              </p:grpSpPr>
              <p:sp>
                <p:nvSpPr>
                  <p:cNvPr id="497" name="Rectangle 55"/>
                  <p:cNvSpPr>
                    <a:spLocks noChangeArrowheads="1"/>
                  </p:cNvSpPr>
                  <p:nvPr/>
                </p:nvSpPr>
                <p:spPr bwMode="auto">
                  <a:xfrm>
                    <a:off x="1292" y="1567"/>
                    <a:ext cx="56" cy="5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98" name="Oval 56"/>
                  <p:cNvSpPr>
                    <a:spLocks noChangeArrowheads="1"/>
                  </p:cNvSpPr>
                  <p:nvPr/>
                </p:nvSpPr>
                <p:spPr bwMode="auto">
                  <a:xfrm>
                    <a:off x="1307" y="1579"/>
                    <a:ext cx="28" cy="29"/>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grpSp>
            <p:nvGrpSpPr>
              <p:cNvPr id="471" name="Group 65"/>
              <p:cNvGrpSpPr>
                <a:grpSpLocks/>
              </p:cNvGrpSpPr>
              <p:nvPr/>
            </p:nvGrpSpPr>
            <p:grpSpPr bwMode="auto">
              <a:xfrm>
                <a:off x="3366795" y="2752344"/>
                <a:ext cx="62205" cy="419553"/>
                <a:chOff x="3366795" y="2743200"/>
                <a:chExt cx="62205" cy="419553"/>
              </a:xfrm>
            </p:grpSpPr>
            <p:sp>
              <p:nvSpPr>
                <p:cNvPr id="477" name="Oval 35"/>
                <p:cNvSpPr>
                  <a:spLocks noChangeArrowheads="1"/>
                </p:cNvSpPr>
                <p:nvPr/>
              </p:nvSpPr>
              <p:spPr bwMode="auto">
                <a:xfrm>
                  <a:off x="3366795" y="2743200"/>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78" name="Oval 38"/>
                <p:cNvSpPr>
                  <a:spLocks noChangeArrowheads="1"/>
                </p:cNvSpPr>
                <p:nvPr/>
              </p:nvSpPr>
              <p:spPr bwMode="auto">
                <a:xfrm>
                  <a:off x="3366795" y="2862464"/>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79" name="Oval 41"/>
                <p:cNvSpPr>
                  <a:spLocks noChangeArrowheads="1"/>
                </p:cNvSpPr>
                <p:nvPr/>
              </p:nvSpPr>
              <p:spPr bwMode="auto">
                <a:xfrm>
                  <a:off x="3368940" y="2981727"/>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80" name="Oval 44"/>
                <p:cNvSpPr>
                  <a:spLocks noChangeArrowheads="1"/>
                </p:cNvSpPr>
                <p:nvPr/>
              </p:nvSpPr>
              <p:spPr bwMode="auto">
                <a:xfrm>
                  <a:off x="3368940" y="3100991"/>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nvGrpSpPr>
              <p:cNvPr id="472" name="Group 66"/>
              <p:cNvGrpSpPr>
                <a:grpSpLocks/>
              </p:cNvGrpSpPr>
              <p:nvPr/>
            </p:nvGrpSpPr>
            <p:grpSpPr bwMode="auto">
              <a:xfrm>
                <a:off x="3136392" y="2752344"/>
                <a:ext cx="62205" cy="419553"/>
                <a:chOff x="3366795" y="2743200"/>
                <a:chExt cx="62205" cy="419553"/>
              </a:xfrm>
            </p:grpSpPr>
            <p:sp>
              <p:nvSpPr>
                <p:cNvPr id="473" name="Oval 35"/>
                <p:cNvSpPr>
                  <a:spLocks noChangeArrowheads="1"/>
                </p:cNvSpPr>
                <p:nvPr/>
              </p:nvSpPr>
              <p:spPr bwMode="auto">
                <a:xfrm>
                  <a:off x="3366795" y="2743200"/>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74" name="Oval 38"/>
                <p:cNvSpPr>
                  <a:spLocks noChangeArrowheads="1"/>
                </p:cNvSpPr>
                <p:nvPr/>
              </p:nvSpPr>
              <p:spPr bwMode="auto">
                <a:xfrm>
                  <a:off x="3366795" y="2862464"/>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75" name="Oval 41"/>
                <p:cNvSpPr>
                  <a:spLocks noChangeArrowheads="1"/>
                </p:cNvSpPr>
                <p:nvPr/>
              </p:nvSpPr>
              <p:spPr bwMode="auto">
                <a:xfrm>
                  <a:off x="3368940" y="2981727"/>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476" name="Oval 44"/>
                <p:cNvSpPr>
                  <a:spLocks noChangeArrowheads="1"/>
                </p:cNvSpPr>
                <p:nvPr/>
              </p:nvSpPr>
              <p:spPr bwMode="auto">
                <a:xfrm>
                  <a:off x="3368940" y="3100991"/>
                  <a:ext cx="60060" cy="61762"/>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grpSp>
      </p:grpSp>
      <p:sp>
        <p:nvSpPr>
          <p:cNvPr id="526" name="TextBox 525"/>
          <p:cNvSpPr txBox="1"/>
          <p:nvPr/>
        </p:nvSpPr>
        <p:spPr>
          <a:xfrm>
            <a:off x="5486400" y="2298804"/>
            <a:ext cx="1418713" cy="276999"/>
          </a:xfrm>
          <a:prstGeom prst="rect">
            <a:avLst/>
          </a:prstGeom>
          <a:noFill/>
        </p:spPr>
        <p:txBody>
          <a:bodyPr wrap="square" rtlCol="0">
            <a:spAutoFit/>
          </a:bodyPr>
          <a:lstStyle/>
          <a:p>
            <a:pPr algn="ctr">
              <a:spcAft>
                <a:spcPts val="600"/>
              </a:spcAft>
            </a:pPr>
            <a:r>
              <a:rPr lang="en-US" sz="1200" dirty="0"/>
              <a:t>D</a:t>
            </a:r>
            <a:r>
              <a:rPr lang="en-US" sz="1200" dirty="0" smtClean="0"/>
              <a:t>irect drive DC</a:t>
            </a:r>
          </a:p>
        </p:txBody>
      </p:sp>
      <p:sp>
        <p:nvSpPr>
          <p:cNvPr id="527" name="TextBox 526"/>
          <p:cNvSpPr txBox="1"/>
          <p:nvPr/>
        </p:nvSpPr>
        <p:spPr>
          <a:xfrm>
            <a:off x="7010400" y="2295827"/>
            <a:ext cx="1854096" cy="276999"/>
          </a:xfrm>
          <a:prstGeom prst="rect">
            <a:avLst/>
          </a:prstGeom>
          <a:noFill/>
        </p:spPr>
        <p:txBody>
          <a:bodyPr wrap="square" rtlCol="0">
            <a:spAutoFit/>
          </a:bodyPr>
          <a:lstStyle/>
          <a:p>
            <a:pPr algn="ctr">
              <a:spcAft>
                <a:spcPts val="600"/>
              </a:spcAft>
            </a:pPr>
            <a:r>
              <a:rPr lang="en-US" sz="1200" dirty="0"/>
              <a:t>D</a:t>
            </a:r>
            <a:r>
              <a:rPr lang="en-US" sz="1200" dirty="0" smtClean="0"/>
              <a:t>irect drive LF pulsed</a:t>
            </a:r>
          </a:p>
        </p:txBody>
      </p:sp>
      <p:sp>
        <p:nvSpPr>
          <p:cNvPr id="528" name="TextBox 527"/>
          <p:cNvSpPr txBox="1"/>
          <p:nvPr/>
        </p:nvSpPr>
        <p:spPr>
          <a:xfrm>
            <a:off x="5486400" y="3567701"/>
            <a:ext cx="1503439" cy="276999"/>
          </a:xfrm>
          <a:prstGeom prst="rect">
            <a:avLst/>
          </a:prstGeom>
          <a:noFill/>
        </p:spPr>
        <p:txBody>
          <a:bodyPr wrap="square" rtlCol="0">
            <a:spAutoFit/>
          </a:bodyPr>
          <a:lstStyle/>
          <a:p>
            <a:pPr algn="ctr">
              <a:spcAft>
                <a:spcPts val="600"/>
              </a:spcAft>
            </a:pPr>
            <a:r>
              <a:rPr lang="en-US" sz="1200" dirty="0"/>
              <a:t>Lambertson</a:t>
            </a:r>
          </a:p>
        </p:txBody>
      </p:sp>
      <p:sp>
        <p:nvSpPr>
          <p:cNvPr id="529" name="TextBox 528"/>
          <p:cNvSpPr txBox="1"/>
          <p:nvPr/>
        </p:nvSpPr>
        <p:spPr>
          <a:xfrm>
            <a:off x="7223014" y="4110685"/>
            <a:ext cx="1418713" cy="276999"/>
          </a:xfrm>
          <a:prstGeom prst="rect">
            <a:avLst/>
          </a:prstGeom>
          <a:noFill/>
        </p:spPr>
        <p:txBody>
          <a:bodyPr wrap="square" rtlCol="0">
            <a:spAutoFit/>
          </a:bodyPr>
          <a:lstStyle/>
          <a:p>
            <a:pPr algn="ctr">
              <a:spcAft>
                <a:spcPts val="600"/>
              </a:spcAft>
            </a:pPr>
            <a:r>
              <a:rPr lang="en-US" sz="1200" dirty="0" smtClean="0"/>
              <a:t>Opposite field</a:t>
            </a:r>
            <a:endParaRPr lang="en-US" sz="1200" dirty="0"/>
          </a:p>
        </p:txBody>
      </p:sp>
      <p:sp>
        <p:nvSpPr>
          <p:cNvPr id="530" name="TextBox 529"/>
          <p:cNvSpPr txBox="1"/>
          <p:nvPr/>
        </p:nvSpPr>
        <p:spPr>
          <a:xfrm>
            <a:off x="5591687" y="4857565"/>
            <a:ext cx="1418713" cy="276999"/>
          </a:xfrm>
          <a:prstGeom prst="rect">
            <a:avLst/>
          </a:prstGeom>
          <a:noFill/>
        </p:spPr>
        <p:txBody>
          <a:bodyPr wrap="square" rtlCol="0">
            <a:spAutoFit/>
          </a:bodyPr>
          <a:lstStyle/>
          <a:p>
            <a:pPr algn="ctr">
              <a:spcAft>
                <a:spcPts val="600"/>
              </a:spcAft>
            </a:pPr>
            <a:r>
              <a:rPr lang="en-US" sz="1200" dirty="0" smtClean="0"/>
              <a:t>Massless</a:t>
            </a:r>
            <a:endParaRPr lang="en-US" sz="1200" dirty="0"/>
          </a:p>
        </p:txBody>
      </p:sp>
      <p:sp>
        <p:nvSpPr>
          <p:cNvPr id="531" name="TextBox 530"/>
          <p:cNvSpPr txBox="1"/>
          <p:nvPr/>
        </p:nvSpPr>
        <p:spPr>
          <a:xfrm>
            <a:off x="7252672" y="5593607"/>
            <a:ext cx="1418713" cy="276999"/>
          </a:xfrm>
          <a:prstGeom prst="rect">
            <a:avLst/>
          </a:prstGeom>
          <a:noFill/>
        </p:spPr>
        <p:txBody>
          <a:bodyPr wrap="square" rtlCol="0">
            <a:spAutoFit/>
          </a:bodyPr>
          <a:lstStyle/>
          <a:p>
            <a:pPr algn="ctr">
              <a:spcAft>
                <a:spcPts val="600"/>
              </a:spcAft>
            </a:pPr>
            <a:r>
              <a:rPr lang="en-US" sz="1200" dirty="0" smtClean="0"/>
              <a:t>Eddy current</a:t>
            </a:r>
            <a:endParaRPr lang="en-US" sz="1200" dirty="0"/>
          </a:p>
        </p:txBody>
      </p:sp>
      <p:grpSp>
        <p:nvGrpSpPr>
          <p:cNvPr id="124" name="Group 123"/>
          <p:cNvGrpSpPr/>
          <p:nvPr/>
        </p:nvGrpSpPr>
        <p:grpSpPr>
          <a:xfrm>
            <a:off x="7568940" y="1616063"/>
            <a:ext cx="720000" cy="647999"/>
            <a:chOff x="841607" y="1981200"/>
            <a:chExt cx="2511193" cy="2480358"/>
          </a:xfrm>
        </p:grpSpPr>
        <p:grpSp>
          <p:nvGrpSpPr>
            <p:cNvPr id="125" name="Group 37"/>
            <p:cNvGrpSpPr>
              <a:grpSpLocks/>
            </p:cNvGrpSpPr>
            <p:nvPr/>
          </p:nvGrpSpPr>
          <p:grpSpPr bwMode="auto">
            <a:xfrm>
              <a:off x="1880410" y="2887484"/>
              <a:ext cx="171628" cy="663453"/>
              <a:chOff x="963" y="1544"/>
              <a:chExt cx="76" cy="306"/>
            </a:xfrm>
          </p:grpSpPr>
          <p:sp>
            <p:nvSpPr>
              <p:cNvPr id="136" name="Rectangle 38"/>
              <p:cNvSpPr>
                <a:spLocks noChangeArrowheads="1"/>
              </p:cNvSpPr>
              <p:nvPr/>
            </p:nvSpPr>
            <p:spPr bwMode="auto">
              <a:xfrm>
                <a:off x="963" y="1544"/>
                <a:ext cx="76" cy="30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sp>
            <p:nvSpPr>
              <p:cNvPr id="137" name="Oval 39"/>
              <p:cNvSpPr>
                <a:spLocks noChangeArrowheads="1"/>
              </p:cNvSpPr>
              <p:nvPr/>
            </p:nvSpPr>
            <p:spPr bwMode="auto">
              <a:xfrm>
                <a:off x="987" y="1554"/>
                <a:ext cx="23" cy="23"/>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sp>
            <p:nvSpPr>
              <p:cNvPr id="138" name="Oval 40"/>
              <p:cNvSpPr>
                <a:spLocks noChangeArrowheads="1"/>
              </p:cNvSpPr>
              <p:nvPr/>
            </p:nvSpPr>
            <p:spPr bwMode="auto">
              <a:xfrm>
                <a:off x="986" y="1809"/>
                <a:ext cx="23" cy="23"/>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grpSp>
        <p:sp>
          <p:nvSpPr>
            <p:cNvPr id="126" name="Freeform 125"/>
            <p:cNvSpPr/>
            <p:nvPr/>
          </p:nvSpPr>
          <p:spPr>
            <a:xfrm>
              <a:off x="841607" y="1981200"/>
              <a:ext cx="2511193" cy="2480358"/>
            </a:xfrm>
            <a:custGeom>
              <a:avLst/>
              <a:gdLst>
                <a:gd name="connsiteX0" fmla="*/ 0 w 4269783"/>
                <a:gd name="connsiteY0" fmla="*/ 3409627 h 3944319"/>
                <a:gd name="connsiteX1" fmla="*/ 612183 w 4269783"/>
                <a:gd name="connsiteY1" fmla="*/ 3944319 h 3944319"/>
                <a:gd name="connsiteX2" fmla="*/ 3851329 w 4269783"/>
                <a:gd name="connsiteY2" fmla="*/ 3928820 h 3944319"/>
                <a:gd name="connsiteX3" fmla="*/ 4269783 w 4269783"/>
                <a:gd name="connsiteY3" fmla="*/ 3525864 h 3944319"/>
                <a:gd name="connsiteX4" fmla="*/ 4269783 w 4269783"/>
                <a:gd name="connsiteY4" fmla="*/ 2502976 h 3944319"/>
                <a:gd name="connsiteX5" fmla="*/ 1774556 w 4269783"/>
                <a:gd name="connsiteY5" fmla="*/ 2487478 h 3944319"/>
                <a:gd name="connsiteX6" fmla="*/ 1782305 w 4269783"/>
                <a:gd name="connsiteY6" fmla="*/ 1449092 h 3944319"/>
                <a:gd name="connsiteX7" fmla="*/ 4269783 w 4269783"/>
                <a:gd name="connsiteY7" fmla="*/ 1449092 h 3944319"/>
                <a:gd name="connsiteX8" fmla="*/ 4269783 w 4269783"/>
                <a:gd name="connsiteY8" fmla="*/ 395207 h 3944319"/>
                <a:gd name="connsiteX9" fmla="*/ 3828081 w 4269783"/>
                <a:gd name="connsiteY9" fmla="*/ 7749 h 3944319"/>
                <a:gd name="connsiteX10" fmla="*/ 596685 w 4269783"/>
                <a:gd name="connsiteY10" fmla="*/ 0 h 3944319"/>
                <a:gd name="connsiteX11" fmla="*/ 7749 w 4269783"/>
                <a:gd name="connsiteY11" fmla="*/ 519193 h 3944319"/>
                <a:gd name="connsiteX12" fmla="*/ 0 w 4269783"/>
                <a:gd name="connsiteY12" fmla="*/ 3409627 h 3944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69783" h="3944319">
                  <a:moveTo>
                    <a:pt x="0" y="3409627"/>
                  </a:moveTo>
                  <a:lnTo>
                    <a:pt x="612183" y="3944319"/>
                  </a:lnTo>
                  <a:lnTo>
                    <a:pt x="3851329" y="3928820"/>
                  </a:lnTo>
                  <a:lnTo>
                    <a:pt x="4269783" y="3525864"/>
                  </a:lnTo>
                  <a:lnTo>
                    <a:pt x="4269783" y="2502976"/>
                  </a:lnTo>
                  <a:lnTo>
                    <a:pt x="1774556" y="2487478"/>
                  </a:lnTo>
                  <a:lnTo>
                    <a:pt x="1782305" y="1449092"/>
                  </a:lnTo>
                  <a:lnTo>
                    <a:pt x="4269783" y="1449092"/>
                  </a:lnTo>
                  <a:lnTo>
                    <a:pt x="4269783" y="395207"/>
                  </a:lnTo>
                  <a:lnTo>
                    <a:pt x="3828081" y="7749"/>
                  </a:lnTo>
                  <a:lnTo>
                    <a:pt x="596685" y="0"/>
                  </a:lnTo>
                  <a:lnTo>
                    <a:pt x="7749" y="519193"/>
                  </a:lnTo>
                  <a:lnTo>
                    <a:pt x="0" y="3409627"/>
                  </a:lnTo>
                  <a:close/>
                </a:path>
              </a:pathLst>
            </a:custGeom>
            <a:solidFill>
              <a:srgbClr val="00FFFF"/>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7" name="Group 126"/>
            <p:cNvGrpSpPr/>
            <p:nvPr/>
          </p:nvGrpSpPr>
          <p:grpSpPr>
            <a:xfrm>
              <a:off x="3189825" y="2891821"/>
              <a:ext cx="162975" cy="659117"/>
              <a:chOff x="3189825" y="2891821"/>
              <a:chExt cx="162975" cy="659117"/>
            </a:xfrm>
          </p:grpSpPr>
          <p:sp>
            <p:nvSpPr>
              <p:cNvPr id="128" name="Rectangle 32"/>
              <p:cNvSpPr>
                <a:spLocks noChangeArrowheads="1"/>
              </p:cNvSpPr>
              <p:nvPr/>
            </p:nvSpPr>
            <p:spPr bwMode="auto">
              <a:xfrm>
                <a:off x="3287310" y="2891821"/>
                <a:ext cx="65490" cy="659117"/>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grpSp>
            <p:nvGrpSpPr>
              <p:cNvPr id="129" name="Group 128"/>
              <p:cNvGrpSpPr/>
              <p:nvPr/>
            </p:nvGrpSpPr>
            <p:grpSpPr>
              <a:xfrm>
                <a:off x="3189825" y="2891821"/>
                <a:ext cx="162974" cy="659117"/>
                <a:chOff x="3189825" y="2891821"/>
                <a:chExt cx="162974" cy="659117"/>
              </a:xfrm>
            </p:grpSpPr>
            <p:grpSp>
              <p:nvGrpSpPr>
                <p:cNvPr id="130" name="Group 129"/>
                <p:cNvGrpSpPr/>
                <p:nvPr/>
              </p:nvGrpSpPr>
              <p:grpSpPr>
                <a:xfrm>
                  <a:off x="3189825" y="2891821"/>
                  <a:ext cx="162974" cy="659117"/>
                  <a:chOff x="3189825" y="2891821"/>
                  <a:chExt cx="162974" cy="659117"/>
                </a:xfrm>
              </p:grpSpPr>
              <p:sp>
                <p:nvSpPr>
                  <p:cNvPr id="133" name="Rectangle 46"/>
                  <p:cNvSpPr>
                    <a:spLocks noChangeArrowheads="1"/>
                  </p:cNvSpPr>
                  <p:nvPr/>
                </p:nvSpPr>
                <p:spPr bwMode="auto">
                  <a:xfrm>
                    <a:off x="3190408" y="3429000"/>
                    <a:ext cx="162391" cy="121938"/>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134" name="Rectangle 46"/>
                  <p:cNvSpPr>
                    <a:spLocks noChangeArrowheads="1"/>
                  </p:cNvSpPr>
                  <p:nvPr/>
                </p:nvSpPr>
                <p:spPr bwMode="auto">
                  <a:xfrm>
                    <a:off x="3189825" y="2891821"/>
                    <a:ext cx="162391" cy="121938"/>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sp>
                <p:nvSpPr>
                  <p:cNvPr id="135" name="Rectangle 46"/>
                  <p:cNvSpPr>
                    <a:spLocks noChangeArrowheads="1"/>
                  </p:cNvSpPr>
                  <p:nvPr/>
                </p:nvSpPr>
                <p:spPr bwMode="auto">
                  <a:xfrm>
                    <a:off x="3291862" y="3009943"/>
                    <a:ext cx="56385" cy="457200"/>
                  </a:xfrm>
                  <a:prstGeom prst="rect">
                    <a:avLst/>
                  </a:prstGeom>
                  <a:solidFill>
                    <a:srgbClr val="FF6600"/>
                  </a:solidFill>
                  <a:ln w="3175" algn="ctr">
                    <a:no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300" dirty="0">
                      <a:latin typeface="Times New Roman" pitchFamily="18" charset="0"/>
                      <a:cs typeface="Times New Roman" pitchFamily="18" charset="0"/>
                    </a:endParaRPr>
                  </a:p>
                </p:txBody>
              </p:sp>
            </p:grpSp>
            <p:sp>
              <p:nvSpPr>
                <p:cNvPr id="131" name="Oval 39"/>
                <p:cNvSpPr>
                  <a:spLocks noChangeArrowheads="1"/>
                </p:cNvSpPr>
                <p:nvPr/>
              </p:nvSpPr>
              <p:spPr bwMode="auto">
                <a:xfrm>
                  <a:off x="3231449" y="2927856"/>
                  <a:ext cx="51940" cy="49867"/>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sp>
              <p:nvSpPr>
                <p:cNvPr id="132" name="Oval 39"/>
                <p:cNvSpPr>
                  <a:spLocks noChangeArrowheads="1"/>
                </p:cNvSpPr>
                <p:nvPr/>
              </p:nvSpPr>
              <p:spPr bwMode="auto">
                <a:xfrm>
                  <a:off x="3235370" y="3467143"/>
                  <a:ext cx="51940" cy="49867"/>
                </a:xfrm>
                <a:prstGeom prst="ellipse">
                  <a:avLst/>
                </a:prstGeom>
                <a:solidFill>
                  <a:schemeClr val="bg1"/>
                </a:solidFill>
                <a:ln w="3175" algn="ctr">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grpSp>
        </p:grpSp>
      </p:grpSp>
      <p:sp>
        <p:nvSpPr>
          <p:cNvPr id="140" name="TextBox 139"/>
          <p:cNvSpPr txBox="1"/>
          <p:nvPr/>
        </p:nvSpPr>
        <p:spPr>
          <a:xfrm>
            <a:off x="3207952" y="5934104"/>
            <a:ext cx="1789561" cy="307777"/>
          </a:xfrm>
          <a:prstGeom prst="rect">
            <a:avLst/>
          </a:prstGeom>
          <a:noFill/>
          <a:ln w="19050">
            <a:solidFill>
              <a:schemeClr val="tx1">
                <a:lumMod val="65000"/>
                <a:lumOff val="35000"/>
              </a:schemeClr>
            </a:solidFill>
            <a:prstDash val="dash"/>
          </a:ln>
        </p:spPr>
        <p:txBody>
          <a:bodyPr wrap="square" rtlCol="0" anchor="ctr">
            <a:spAutoFit/>
          </a:bodyPr>
          <a:lstStyle/>
          <a:p>
            <a:pPr algn="ctr"/>
            <a:r>
              <a:rPr lang="en-US" sz="1400" dirty="0" smtClean="0"/>
              <a:t>Superconducting*</a:t>
            </a:r>
            <a:endParaRPr lang="en-US" sz="1400" dirty="0"/>
          </a:p>
        </p:txBody>
      </p:sp>
      <p:cxnSp>
        <p:nvCxnSpPr>
          <p:cNvPr id="141" name="Straight Arrow Connector 140"/>
          <p:cNvCxnSpPr>
            <a:endCxn id="140" idx="1"/>
          </p:cNvCxnSpPr>
          <p:nvPr/>
        </p:nvCxnSpPr>
        <p:spPr>
          <a:xfrm>
            <a:off x="1417252" y="6087993"/>
            <a:ext cx="1790700" cy="0"/>
          </a:xfrm>
          <a:prstGeom prst="straightConnector1">
            <a:avLst/>
          </a:prstGeom>
          <a:ln w="1905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142" name="Group 141"/>
          <p:cNvGrpSpPr>
            <a:grpSpLocks noChangeAspect="1"/>
          </p:cNvGrpSpPr>
          <p:nvPr/>
        </p:nvGrpSpPr>
        <p:grpSpPr>
          <a:xfrm>
            <a:off x="5806603" y="2941599"/>
            <a:ext cx="897790" cy="646409"/>
            <a:chOff x="310144" y="1414728"/>
            <a:chExt cx="6542867" cy="4710865"/>
          </a:xfrm>
        </p:grpSpPr>
        <p:sp>
          <p:nvSpPr>
            <p:cNvPr id="143" name="Rectangle 3"/>
            <p:cNvSpPr>
              <a:spLocks noChangeArrowheads="1"/>
            </p:cNvSpPr>
            <p:nvPr/>
          </p:nvSpPr>
          <p:spPr bwMode="auto">
            <a:xfrm rot="16200000">
              <a:off x="1226146" y="498727"/>
              <a:ext cx="4710864" cy="6542866"/>
            </a:xfrm>
            <a:prstGeom prst="rect">
              <a:avLst/>
            </a:prstGeom>
            <a:solidFill>
              <a:srgbClr val="00FFFF"/>
            </a:solidFill>
            <a:ln w="19050">
              <a:no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144" name="Freeform 4"/>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solidFill>
              <a:schemeClr val="bg1"/>
            </a:solidFill>
            <a:ln w="9525">
              <a:solidFill>
                <a:schemeClr val="tx1">
                  <a:lumMod val="65000"/>
                  <a:lumOff val="35000"/>
                </a:schemeClr>
              </a:solidFill>
              <a:round/>
              <a:headEnd/>
              <a:tailEnd/>
            </a:ln>
          </p:spPr>
          <p:txBody>
            <a:bodyPr wrap="none" anchor="ctr"/>
            <a:lstStyle/>
            <a:p>
              <a:endParaRPr lang="en-US" dirty="0"/>
            </a:p>
          </p:txBody>
        </p:sp>
        <p:sp>
          <p:nvSpPr>
            <p:cNvPr id="145" name="Rectangle 5"/>
            <p:cNvSpPr>
              <a:spLocks noChangeArrowheads="1"/>
            </p:cNvSpPr>
            <p:nvPr/>
          </p:nvSpPr>
          <p:spPr bwMode="auto">
            <a:xfrm rot="16200000">
              <a:off x="1406121" y="3602772"/>
              <a:ext cx="1185010" cy="8442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146" name="Rectangle 6"/>
            <p:cNvSpPr>
              <a:spLocks noChangeArrowheads="1"/>
            </p:cNvSpPr>
            <p:nvPr/>
          </p:nvSpPr>
          <p:spPr bwMode="auto">
            <a:xfrm rot="16200000">
              <a:off x="1406121"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endParaRPr lang="en-US" altLang="en-US" sz="4400" dirty="0">
                <a:solidFill>
                  <a:srgbClr val="FF9900"/>
                </a:solidFill>
                <a:latin typeface="Times New Roman" pitchFamily="18" charset="0"/>
              </a:endParaRPr>
            </a:p>
          </p:txBody>
        </p:sp>
        <p:sp>
          <p:nvSpPr>
            <p:cNvPr id="147" name="Rectangle 7"/>
            <p:cNvSpPr>
              <a:spLocks noChangeArrowheads="1"/>
            </p:cNvSpPr>
            <p:nvPr/>
          </p:nvSpPr>
          <p:spPr bwMode="auto">
            <a:xfrm rot="16200000">
              <a:off x="4572024"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148" name="Freeform 18"/>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noFill/>
            <a:ln w="3175">
              <a:solidFill>
                <a:schemeClr val="tx1">
                  <a:lumMod val="65000"/>
                  <a:lumOff val="3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149" name="Rectangle 148"/>
            <p:cNvSpPr/>
            <p:nvPr/>
          </p:nvSpPr>
          <p:spPr>
            <a:xfrm>
              <a:off x="310144" y="1414728"/>
              <a:ext cx="6542867" cy="471086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p:cNvSpPr/>
            <p:nvPr/>
          </p:nvSpPr>
          <p:spPr>
            <a:xfrm>
              <a:off x="3221577" y="1731147"/>
              <a:ext cx="720000" cy="720000"/>
            </a:xfrm>
            <a:prstGeom prst="ellipse">
              <a:avLst/>
            </a:prstGeom>
            <a:solidFill>
              <a:schemeClr val="bg1"/>
            </a:solidFill>
            <a:ln w="9525">
              <a:solidFill>
                <a:schemeClr val="tx1">
                  <a:lumMod val="65000"/>
                  <a:lumOff val="35000"/>
                </a:schemeClr>
              </a:solidFill>
              <a:round/>
              <a:headEnd/>
              <a:tailEnd/>
            </a:ln>
          </p:spPr>
          <p:txBody>
            <a:bodyPr wrap="none" anchor="ctr"/>
            <a:lstStyle/>
            <a:p>
              <a:endParaRPr lang="en-US">
                <a:solidFill>
                  <a:schemeClr val="tx1"/>
                </a:solidFill>
              </a:endParaRPr>
            </a:p>
          </p:txBody>
        </p:sp>
      </p:grpSp>
      <p:sp>
        <p:nvSpPr>
          <p:cNvPr id="157" name="TextBox 156"/>
          <p:cNvSpPr txBox="1"/>
          <p:nvPr/>
        </p:nvSpPr>
        <p:spPr>
          <a:xfrm>
            <a:off x="5587871" y="6218989"/>
            <a:ext cx="1418713" cy="276999"/>
          </a:xfrm>
          <a:prstGeom prst="rect">
            <a:avLst/>
          </a:prstGeom>
          <a:noFill/>
        </p:spPr>
        <p:txBody>
          <a:bodyPr wrap="square" rtlCol="0">
            <a:spAutoFit/>
          </a:bodyPr>
          <a:lstStyle/>
          <a:p>
            <a:pPr algn="ctr">
              <a:spcAft>
                <a:spcPts val="600"/>
              </a:spcAft>
            </a:pPr>
            <a:r>
              <a:rPr lang="en-US" sz="1200" dirty="0" smtClean="0"/>
              <a:t>Superconducting</a:t>
            </a:r>
            <a:endParaRPr lang="en-US" sz="1200" dirty="0"/>
          </a:p>
        </p:txBody>
      </p:sp>
      <p:grpSp>
        <p:nvGrpSpPr>
          <p:cNvPr id="163" name="Group 162"/>
          <p:cNvGrpSpPr>
            <a:grpSpLocks noChangeAspect="1"/>
          </p:cNvGrpSpPr>
          <p:nvPr/>
        </p:nvGrpSpPr>
        <p:grpSpPr>
          <a:xfrm>
            <a:off x="5956182" y="5754059"/>
            <a:ext cx="552391" cy="360089"/>
            <a:chOff x="3614956" y="2891037"/>
            <a:chExt cx="3072538" cy="2002909"/>
          </a:xfrm>
        </p:grpSpPr>
        <p:sp>
          <p:nvSpPr>
            <p:cNvPr id="165" name="Rectangle 38"/>
            <p:cNvSpPr>
              <a:spLocks noChangeArrowheads="1"/>
            </p:cNvSpPr>
            <p:nvPr/>
          </p:nvSpPr>
          <p:spPr bwMode="auto">
            <a:xfrm>
              <a:off x="3620774" y="2891038"/>
              <a:ext cx="1383157" cy="25981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sp>
          <p:nvSpPr>
            <p:cNvPr id="166" name="Rectangle 38"/>
            <p:cNvSpPr>
              <a:spLocks noChangeArrowheads="1"/>
            </p:cNvSpPr>
            <p:nvPr/>
          </p:nvSpPr>
          <p:spPr bwMode="auto">
            <a:xfrm>
              <a:off x="6333101" y="2891037"/>
              <a:ext cx="354393" cy="2002908"/>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sp>
          <p:nvSpPr>
            <p:cNvPr id="167" name="Rectangle 38"/>
            <p:cNvSpPr>
              <a:spLocks noChangeArrowheads="1"/>
            </p:cNvSpPr>
            <p:nvPr/>
          </p:nvSpPr>
          <p:spPr bwMode="auto">
            <a:xfrm>
              <a:off x="3614956" y="4634130"/>
              <a:ext cx="1388976" cy="259816"/>
            </a:xfrm>
            <a:prstGeom prst="rect">
              <a:avLst/>
            </a:prstGeom>
            <a:solidFill>
              <a:srgbClr val="FF6600"/>
            </a:solidFill>
            <a:ln w="3175" algn="ctr">
              <a:solidFill>
                <a:schemeClr val="tx1"/>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latin typeface="Calibri" pitchFamily="34" charset="0"/>
              </a:endParaRPr>
            </a:p>
          </p:txBody>
        </p:sp>
        <p:grpSp>
          <p:nvGrpSpPr>
            <p:cNvPr id="168" name="Group 167"/>
            <p:cNvGrpSpPr/>
            <p:nvPr/>
          </p:nvGrpSpPr>
          <p:grpSpPr>
            <a:xfrm>
              <a:off x="3635016" y="3205251"/>
              <a:ext cx="1368916" cy="1368915"/>
              <a:chOff x="3635016" y="3205251"/>
              <a:chExt cx="1368916" cy="1368915"/>
            </a:xfrm>
          </p:grpSpPr>
          <p:grpSp>
            <p:nvGrpSpPr>
              <p:cNvPr id="169" name="Group 168"/>
              <p:cNvGrpSpPr/>
              <p:nvPr/>
            </p:nvGrpSpPr>
            <p:grpSpPr>
              <a:xfrm>
                <a:off x="3635016" y="3205251"/>
                <a:ext cx="1368916" cy="1368915"/>
                <a:chOff x="3635016" y="3205251"/>
                <a:chExt cx="1368916" cy="1368915"/>
              </a:xfrm>
            </p:grpSpPr>
            <p:sp>
              <p:nvSpPr>
                <p:cNvPr id="172" name="Donut 171"/>
                <p:cNvSpPr/>
                <p:nvPr/>
              </p:nvSpPr>
              <p:spPr>
                <a:xfrm>
                  <a:off x="3635017" y="3205252"/>
                  <a:ext cx="1368915" cy="1368914"/>
                </a:xfrm>
                <a:prstGeom prst="donut">
                  <a:avLst>
                    <a:gd name="adj" fmla="val 21109"/>
                  </a:avLst>
                </a:prstGeom>
                <a:solidFill>
                  <a:srgbClr val="FF00F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3" name="Frame 172"/>
                <p:cNvSpPr/>
                <p:nvPr/>
              </p:nvSpPr>
              <p:spPr>
                <a:xfrm>
                  <a:off x="3635016" y="3205251"/>
                  <a:ext cx="1368915" cy="1368913"/>
                </a:xfrm>
                <a:prstGeom prst="frame">
                  <a:avLst>
                    <a:gd name="adj1" fmla="val 19634"/>
                  </a:avLst>
                </a:prstGeom>
                <a:solidFill>
                  <a:srgbClr val="FF00FF"/>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0" name="Rectangle 169"/>
              <p:cNvSpPr/>
              <p:nvPr/>
            </p:nvSpPr>
            <p:spPr>
              <a:xfrm>
                <a:off x="3635016" y="3205251"/>
                <a:ext cx="1368915" cy="1368913"/>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p:cNvSpPr/>
              <p:nvPr/>
            </p:nvSpPr>
            <p:spPr>
              <a:xfrm>
                <a:off x="3920963" y="3493062"/>
                <a:ext cx="792000" cy="792000"/>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8" name="Oval 177"/>
          <p:cNvSpPr/>
          <p:nvPr/>
        </p:nvSpPr>
        <p:spPr>
          <a:xfrm>
            <a:off x="5519854" y="5356040"/>
            <a:ext cx="1503438" cy="1301292"/>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178"/>
          <p:cNvSpPr/>
          <p:nvPr/>
        </p:nvSpPr>
        <p:spPr>
          <a:xfrm>
            <a:off x="7141863" y="4583939"/>
            <a:ext cx="1611517" cy="1499598"/>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179"/>
          <p:cNvSpPr/>
          <p:nvPr/>
        </p:nvSpPr>
        <p:spPr>
          <a:xfrm>
            <a:off x="5454483" y="2572826"/>
            <a:ext cx="1611517" cy="1499598"/>
          </a:xfrm>
          <a:prstGeom prst="ellipse">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827226" y="5593607"/>
            <a:ext cx="857974" cy="648274"/>
          </a:xfrm>
          <a:prstGeom prst="rect">
            <a:avLst/>
          </a:prstGeom>
          <a:noFill/>
          <a:ln w="3175">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395536" y="6248774"/>
            <a:ext cx="1418713" cy="276999"/>
          </a:xfrm>
          <a:prstGeom prst="rect">
            <a:avLst/>
          </a:prstGeom>
          <a:noFill/>
        </p:spPr>
        <p:txBody>
          <a:bodyPr wrap="square" rtlCol="0">
            <a:spAutoFit/>
          </a:bodyPr>
          <a:lstStyle/>
          <a:p>
            <a:pPr algn="ctr">
              <a:spcAft>
                <a:spcPts val="600"/>
              </a:spcAft>
            </a:pPr>
            <a:r>
              <a:rPr lang="en-US" sz="1200" dirty="0" smtClean="0"/>
              <a:t>* Proposed design</a:t>
            </a:r>
            <a:endParaRPr lang="en-US" sz="1200" dirty="0"/>
          </a:p>
        </p:txBody>
      </p:sp>
      <p:cxnSp>
        <p:nvCxnSpPr>
          <p:cNvPr id="7" name="Straight Connector 6"/>
          <p:cNvCxnSpPr/>
          <p:nvPr/>
        </p:nvCxnSpPr>
        <p:spPr>
          <a:xfrm>
            <a:off x="323528" y="6273316"/>
            <a:ext cx="14041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9597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8"/>
                                        </p:tgtEl>
                                        <p:attrNameLst>
                                          <p:attrName>style.visibility</p:attrName>
                                        </p:attrNameLst>
                                      </p:cBhvr>
                                      <p:to>
                                        <p:strVal val="visible"/>
                                      </p:to>
                                    </p:set>
                                    <p:animEffect transition="in" filter="fade">
                                      <p:cBhvr>
                                        <p:cTn id="7" dur="3000"/>
                                        <p:tgtEl>
                                          <p:spTgt spid="17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9"/>
                                        </p:tgtEl>
                                        <p:attrNameLst>
                                          <p:attrName>style.visibility</p:attrName>
                                        </p:attrNameLst>
                                      </p:cBhvr>
                                      <p:to>
                                        <p:strVal val="visible"/>
                                      </p:to>
                                    </p:set>
                                    <p:animEffect transition="in" filter="fade">
                                      <p:cBhvr>
                                        <p:cTn id="10" dur="3000"/>
                                        <p:tgtEl>
                                          <p:spTgt spid="17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0"/>
                                        </p:tgtEl>
                                        <p:attrNameLst>
                                          <p:attrName>style.visibility</p:attrName>
                                        </p:attrNameLst>
                                      </p:cBhvr>
                                      <p:to>
                                        <p:strVal val="visible"/>
                                      </p:to>
                                    </p:set>
                                    <p:animEffect transition="in" filter="fade">
                                      <p:cBhvr>
                                        <p:cTn id="13" dur="30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animBg="1"/>
      <p:bldP spid="179" grpId="0" animBg="1"/>
      <p:bldP spid="18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a:grpSpLocks noChangeAspect="1"/>
          </p:cNvGrpSpPr>
          <p:nvPr/>
        </p:nvGrpSpPr>
        <p:grpSpPr>
          <a:xfrm>
            <a:off x="492123" y="2809695"/>
            <a:ext cx="3145303" cy="2264619"/>
            <a:chOff x="310144" y="1414728"/>
            <a:chExt cx="6542867" cy="4710865"/>
          </a:xfrm>
        </p:grpSpPr>
        <p:sp>
          <p:nvSpPr>
            <p:cNvPr id="80" name="Rectangle 3"/>
            <p:cNvSpPr>
              <a:spLocks noChangeArrowheads="1"/>
            </p:cNvSpPr>
            <p:nvPr/>
          </p:nvSpPr>
          <p:spPr bwMode="auto">
            <a:xfrm rot="16200000">
              <a:off x="1226146" y="498727"/>
              <a:ext cx="4710864" cy="6542866"/>
            </a:xfrm>
            <a:prstGeom prst="rect">
              <a:avLst/>
            </a:prstGeom>
            <a:solidFill>
              <a:srgbClr val="00FFFF"/>
            </a:solidFill>
            <a:ln w="19050">
              <a:no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91" name="Freeform 4"/>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solidFill>
              <a:schemeClr val="bg1"/>
            </a:solidFill>
            <a:ln w="9525">
              <a:solidFill>
                <a:schemeClr val="tx1">
                  <a:lumMod val="65000"/>
                  <a:lumOff val="35000"/>
                </a:schemeClr>
              </a:solidFill>
              <a:round/>
              <a:headEnd/>
              <a:tailEnd/>
            </a:ln>
          </p:spPr>
          <p:txBody>
            <a:bodyPr wrap="none" anchor="ctr"/>
            <a:lstStyle/>
            <a:p>
              <a:endParaRPr lang="en-US" dirty="0"/>
            </a:p>
          </p:txBody>
        </p:sp>
        <p:sp>
          <p:nvSpPr>
            <p:cNvPr id="92" name="Rectangle 5"/>
            <p:cNvSpPr>
              <a:spLocks noChangeArrowheads="1"/>
            </p:cNvSpPr>
            <p:nvPr/>
          </p:nvSpPr>
          <p:spPr bwMode="auto">
            <a:xfrm rot="16200000">
              <a:off x="1406121" y="3602772"/>
              <a:ext cx="1185010" cy="8442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93" name="Rectangle 6"/>
            <p:cNvSpPr>
              <a:spLocks noChangeArrowheads="1"/>
            </p:cNvSpPr>
            <p:nvPr/>
          </p:nvSpPr>
          <p:spPr bwMode="auto">
            <a:xfrm rot="16200000">
              <a:off x="1406121"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endParaRPr lang="en-US" altLang="en-US" sz="4400" dirty="0">
                <a:solidFill>
                  <a:srgbClr val="FF9900"/>
                </a:solidFill>
                <a:latin typeface="Times New Roman" pitchFamily="18" charset="0"/>
              </a:endParaRPr>
            </a:p>
          </p:txBody>
        </p:sp>
        <p:sp>
          <p:nvSpPr>
            <p:cNvPr id="98" name="Rectangle 7"/>
            <p:cNvSpPr>
              <a:spLocks noChangeArrowheads="1"/>
            </p:cNvSpPr>
            <p:nvPr/>
          </p:nvSpPr>
          <p:spPr bwMode="auto">
            <a:xfrm rot="16200000">
              <a:off x="4572024"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102" name="Freeform 18"/>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noFill/>
            <a:ln w="3175">
              <a:solidFill>
                <a:schemeClr val="tx1">
                  <a:lumMod val="65000"/>
                  <a:lumOff val="3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103" name="Rectangle 102"/>
            <p:cNvSpPr/>
            <p:nvPr/>
          </p:nvSpPr>
          <p:spPr>
            <a:xfrm>
              <a:off x="310144" y="1414728"/>
              <a:ext cx="6542867" cy="471086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p:cNvSpPr/>
            <p:nvPr/>
          </p:nvSpPr>
          <p:spPr>
            <a:xfrm>
              <a:off x="3221577" y="1731147"/>
              <a:ext cx="720000" cy="720000"/>
            </a:xfrm>
            <a:prstGeom prst="ellipse">
              <a:avLst/>
            </a:prstGeom>
            <a:solidFill>
              <a:schemeClr val="bg1"/>
            </a:solidFill>
            <a:ln w="9525">
              <a:solidFill>
                <a:schemeClr val="tx1">
                  <a:lumMod val="65000"/>
                  <a:lumOff val="35000"/>
                </a:schemeClr>
              </a:solidFill>
              <a:round/>
              <a:headEnd/>
              <a:tailEnd/>
            </a:ln>
          </p:spPr>
          <p:txBody>
            <a:bodyPr wrap="none" anchor="ctr"/>
            <a:lstStyle/>
            <a:p>
              <a:endParaRPr lang="en-US">
                <a:solidFill>
                  <a:schemeClr val="tx1"/>
                </a:solidFill>
              </a:endParaRPr>
            </a:p>
          </p:txBody>
        </p:sp>
      </p:grpSp>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Lambertson septum</a:t>
            </a:r>
            <a:endParaRPr lang="en-US" b="1" dirty="0"/>
          </a:p>
        </p:txBody>
      </p:sp>
      <p:sp>
        <p:nvSpPr>
          <p:cNvPr id="3" name="TextBox 2"/>
          <p:cNvSpPr txBox="1"/>
          <p:nvPr/>
        </p:nvSpPr>
        <p:spPr>
          <a:xfrm>
            <a:off x="557820" y="1334614"/>
            <a:ext cx="5745326" cy="523220"/>
          </a:xfrm>
          <a:prstGeom prst="rect">
            <a:avLst/>
          </a:prstGeom>
          <a:noFill/>
        </p:spPr>
        <p:txBody>
          <a:bodyPr wrap="square" rtlCol="0">
            <a:spAutoFit/>
          </a:bodyPr>
          <a:lstStyle/>
          <a:p>
            <a:pPr indent="174625">
              <a:spcAft>
                <a:spcPts val="800"/>
              </a:spcAft>
            </a:pPr>
            <a:r>
              <a:rPr lang="en-US" sz="1400" dirty="0" smtClean="0"/>
              <a:t>Due to magnetic circuit symmetry the circulating beam area has very low leakage field.</a:t>
            </a:r>
            <a:endParaRPr lang="en-US" sz="1400" baseline="30000" dirty="0" smtClean="0"/>
          </a:p>
        </p:txBody>
      </p:sp>
      <p:sp>
        <p:nvSpPr>
          <p:cNvPr id="90" name="TextBox 89"/>
          <p:cNvSpPr txBox="1"/>
          <p:nvPr/>
        </p:nvSpPr>
        <p:spPr>
          <a:xfrm>
            <a:off x="4557946" y="2308932"/>
            <a:ext cx="3946862" cy="3806170"/>
          </a:xfrm>
          <a:prstGeom prst="rect">
            <a:avLst/>
          </a:prstGeom>
          <a:noFill/>
        </p:spPr>
        <p:txBody>
          <a:bodyPr wrap="square" rtlCol="0">
            <a:spAutoFit/>
          </a:bodyPr>
          <a:lstStyle/>
          <a:p>
            <a:pPr indent="266700">
              <a:spcAft>
                <a:spcPts val="800"/>
              </a:spcAft>
            </a:pPr>
            <a:r>
              <a:rPr lang="en-US" sz="1400" dirty="0" smtClean="0"/>
              <a:t>Thin septum possible</a:t>
            </a:r>
          </a:p>
          <a:p>
            <a:pPr indent="266700">
              <a:spcAft>
                <a:spcPts val="800"/>
              </a:spcAft>
            </a:pPr>
            <a:r>
              <a:rPr lang="en-US" sz="1400" dirty="0" smtClean="0"/>
              <a:t>Low leakage field. To further reduce the leakage field a mu-metal screen could be added</a:t>
            </a:r>
          </a:p>
          <a:p>
            <a:pPr indent="266700">
              <a:spcAft>
                <a:spcPts val="800"/>
              </a:spcAft>
            </a:pPr>
            <a:r>
              <a:rPr lang="en-US" sz="1400" dirty="0" smtClean="0"/>
              <a:t>More complex geometry</a:t>
            </a:r>
          </a:p>
          <a:p>
            <a:pPr indent="266700">
              <a:spcAft>
                <a:spcPts val="800"/>
              </a:spcAft>
            </a:pPr>
            <a:r>
              <a:rPr lang="en-US" sz="1400" dirty="0" smtClean="0"/>
              <a:t>Poor vacuum conduction at circulating beam volume. NEG coating might be necessary.</a:t>
            </a:r>
          </a:p>
          <a:p>
            <a:pPr indent="266700">
              <a:spcAft>
                <a:spcPts val="800"/>
              </a:spcAft>
            </a:pPr>
            <a:r>
              <a:rPr lang="en-US" sz="1400" dirty="0" smtClean="0"/>
              <a:t>DC or LF pulsed design</a:t>
            </a:r>
          </a:p>
          <a:p>
            <a:pPr indent="266700">
              <a:spcAft>
                <a:spcPts val="800"/>
              </a:spcAft>
            </a:pPr>
            <a:r>
              <a:rPr lang="en-US" sz="1400" b="1" dirty="0" smtClean="0"/>
              <a:t>Deflection perpendicular to beam displacement</a:t>
            </a:r>
          </a:p>
          <a:p>
            <a:pPr indent="266700">
              <a:spcAft>
                <a:spcPts val="800"/>
              </a:spcAft>
            </a:pPr>
            <a:endParaRPr lang="en-US" sz="600" dirty="0" smtClean="0"/>
          </a:p>
          <a:p>
            <a:pPr indent="266700">
              <a:spcAft>
                <a:spcPts val="800"/>
              </a:spcAft>
            </a:pPr>
            <a:r>
              <a:rPr lang="en-US" sz="1400" dirty="0" smtClean="0"/>
              <a:t>(In shown example:)</a:t>
            </a:r>
          </a:p>
          <a:p>
            <a:pPr indent="266700" algn="just">
              <a:spcAft>
                <a:spcPts val="800"/>
              </a:spcAft>
            </a:pPr>
            <a:r>
              <a:rPr lang="en-US" sz="1400" dirty="0" smtClean="0"/>
              <a:t>Kicker magnet is used to deflect the beam </a:t>
            </a:r>
            <a:r>
              <a:rPr lang="en-US" sz="1400" b="1" dirty="0" smtClean="0"/>
              <a:t>vertically</a:t>
            </a:r>
            <a:r>
              <a:rPr lang="en-US" sz="1400" dirty="0" smtClean="0"/>
              <a:t> (Down) and then the Lambertson septum deflects the beam </a:t>
            </a:r>
            <a:r>
              <a:rPr lang="en-US" sz="1400" b="1" dirty="0" smtClean="0"/>
              <a:t>horizontally</a:t>
            </a:r>
            <a:r>
              <a:rPr lang="en-US" sz="1400" dirty="0" smtClean="0"/>
              <a:t> (To the left)  </a:t>
            </a:r>
            <a:endParaRPr lang="en-US" sz="1400" dirty="0"/>
          </a:p>
        </p:txBody>
      </p:sp>
      <p:sp>
        <p:nvSpPr>
          <p:cNvPr id="219" name="TextBox 218"/>
          <p:cNvSpPr txBox="1"/>
          <p:nvPr/>
        </p:nvSpPr>
        <p:spPr>
          <a:xfrm>
            <a:off x="557820" y="5136461"/>
            <a:ext cx="3099780" cy="276999"/>
          </a:xfrm>
          <a:prstGeom prst="rect">
            <a:avLst/>
          </a:prstGeom>
          <a:noFill/>
        </p:spPr>
        <p:txBody>
          <a:bodyPr wrap="square" rtlCol="0">
            <a:spAutoFit/>
          </a:bodyPr>
          <a:lstStyle/>
          <a:p>
            <a:pPr algn="ctr">
              <a:spcAft>
                <a:spcPts val="600"/>
              </a:spcAft>
            </a:pPr>
            <a:r>
              <a:rPr lang="en-US" sz="1200" dirty="0" smtClean="0"/>
              <a:t>Lambertson septum</a:t>
            </a:r>
          </a:p>
        </p:txBody>
      </p:sp>
      <p:sp>
        <p:nvSpPr>
          <p:cNvPr id="122" name="TextBox 121"/>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Lambertson septum</a:t>
            </a:r>
          </a:p>
        </p:txBody>
      </p:sp>
      <p:sp>
        <p:nvSpPr>
          <p:cNvPr id="55" name="TextBox 54"/>
          <p:cNvSpPr txBox="1"/>
          <p:nvPr/>
        </p:nvSpPr>
        <p:spPr>
          <a:xfrm>
            <a:off x="2573301" y="2289308"/>
            <a:ext cx="973193" cy="276999"/>
          </a:xfrm>
          <a:prstGeom prst="rect">
            <a:avLst/>
          </a:prstGeom>
          <a:noFill/>
        </p:spPr>
        <p:txBody>
          <a:bodyPr wrap="square" rtlCol="0">
            <a:spAutoFit/>
          </a:bodyPr>
          <a:lstStyle/>
          <a:p>
            <a:pPr algn="ctr">
              <a:spcAft>
                <a:spcPts val="600"/>
              </a:spcAft>
            </a:pPr>
            <a:r>
              <a:rPr lang="en-US" sz="1200" dirty="0" smtClean="0"/>
              <a:t>Septum</a:t>
            </a:r>
          </a:p>
        </p:txBody>
      </p:sp>
      <p:cxnSp>
        <p:nvCxnSpPr>
          <p:cNvPr id="56" name="Straight Arrow Connector 55"/>
          <p:cNvCxnSpPr/>
          <p:nvPr/>
        </p:nvCxnSpPr>
        <p:spPr>
          <a:xfrm flipH="1">
            <a:off x="2050402" y="2588346"/>
            <a:ext cx="981893" cy="75102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flipH="1">
            <a:off x="1926968" y="3468203"/>
            <a:ext cx="246859" cy="196723"/>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p:cNvSpPr/>
          <p:nvPr/>
        </p:nvSpPr>
        <p:spPr>
          <a:xfrm flipH="1">
            <a:off x="1935460" y="3031780"/>
            <a:ext cx="246859" cy="196723"/>
          </a:xfrm>
          <a:prstGeom prst="ellipse">
            <a:avLst/>
          </a:prstGeom>
          <a:pattFill prst="ltUpDiag">
            <a:fgClr>
              <a:schemeClr val="tx2">
                <a:lumMod val="60000"/>
                <a:lumOff val="40000"/>
              </a:schemeClr>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0" name="Straight Arrow Connector 69"/>
          <p:cNvCxnSpPr>
            <a:stCxn id="75" idx="2"/>
            <a:endCxn id="68" idx="7"/>
          </p:cNvCxnSpPr>
          <p:nvPr/>
        </p:nvCxnSpPr>
        <p:spPr>
          <a:xfrm>
            <a:off x="1385369" y="2660080"/>
            <a:ext cx="586243" cy="40050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512094" y="2383081"/>
            <a:ext cx="1746550" cy="276999"/>
          </a:xfrm>
          <a:prstGeom prst="rect">
            <a:avLst/>
          </a:prstGeom>
          <a:noFill/>
        </p:spPr>
        <p:txBody>
          <a:bodyPr wrap="square" rtlCol="0">
            <a:spAutoFit/>
          </a:bodyPr>
          <a:lstStyle/>
          <a:p>
            <a:pPr algn="ctr">
              <a:spcAft>
                <a:spcPts val="600"/>
              </a:spcAft>
            </a:pPr>
            <a:r>
              <a:rPr lang="en-US" sz="1200" dirty="0" smtClean="0"/>
              <a:t>Circulating beam</a:t>
            </a:r>
          </a:p>
        </p:txBody>
      </p:sp>
      <p:cxnSp>
        <p:nvCxnSpPr>
          <p:cNvPr id="81" name="Straight Arrow Connector 80"/>
          <p:cNvCxnSpPr>
            <a:stCxn id="82" idx="0"/>
            <a:endCxn id="66" idx="3"/>
          </p:cNvCxnSpPr>
          <p:nvPr/>
        </p:nvCxnSpPr>
        <p:spPr>
          <a:xfrm flipH="1" flipV="1">
            <a:off x="2137675" y="3636117"/>
            <a:ext cx="449532" cy="88159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1926968" y="4517716"/>
            <a:ext cx="1320478" cy="276999"/>
          </a:xfrm>
          <a:prstGeom prst="rect">
            <a:avLst/>
          </a:prstGeom>
          <a:noFill/>
        </p:spPr>
        <p:txBody>
          <a:bodyPr wrap="square" rtlCol="0">
            <a:spAutoFit/>
          </a:bodyPr>
          <a:lstStyle/>
          <a:p>
            <a:pPr algn="ctr">
              <a:spcAft>
                <a:spcPts val="600"/>
              </a:spcAft>
            </a:pPr>
            <a:r>
              <a:rPr lang="en-US" sz="1200" dirty="0" smtClean="0"/>
              <a:t>Deflected beam</a:t>
            </a:r>
          </a:p>
        </p:txBody>
      </p:sp>
      <p:grpSp>
        <p:nvGrpSpPr>
          <p:cNvPr id="83" name="Group 82"/>
          <p:cNvGrpSpPr/>
          <p:nvPr/>
        </p:nvGrpSpPr>
        <p:grpSpPr>
          <a:xfrm>
            <a:off x="2715429" y="3952881"/>
            <a:ext cx="180000" cy="180000"/>
            <a:chOff x="3876753" y="4452811"/>
            <a:chExt cx="72029" cy="72000"/>
          </a:xfrm>
          <a:solidFill>
            <a:schemeClr val="bg1">
              <a:alpha val="79000"/>
            </a:schemeClr>
          </a:solidFill>
          <a:effectLst>
            <a:glow rad="165100">
              <a:schemeClr val="bg1">
                <a:alpha val="40000"/>
              </a:schemeClr>
            </a:glow>
          </a:effectLst>
        </p:grpSpPr>
        <p:sp>
          <p:nvSpPr>
            <p:cNvPr id="84" name="Oval 83"/>
            <p:cNvSpPr/>
            <p:nvPr/>
          </p:nvSpPr>
          <p:spPr>
            <a:xfrm flipH="1">
              <a:off x="3876753" y="4452811"/>
              <a:ext cx="72029" cy="72000"/>
            </a:xfrm>
            <a:prstGeom prst="ellipse">
              <a:avLst/>
            </a:prstGeom>
            <a:grp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p:cNvSpPr/>
            <p:nvPr/>
          </p:nvSpPr>
          <p:spPr>
            <a:xfrm flipH="1">
              <a:off x="3905565" y="4481608"/>
              <a:ext cx="14406" cy="14400"/>
            </a:xfrm>
            <a:prstGeom prst="ellipse">
              <a:avLst/>
            </a:prstGeom>
            <a:solidFill>
              <a:schemeClr val="tx1"/>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 name="Group 85"/>
          <p:cNvGrpSpPr/>
          <p:nvPr/>
        </p:nvGrpSpPr>
        <p:grpSpPr>
          <a:xfrm>
            <a:off x="1205369" y="3952881"/>
            <a:ext cx="180000" cy="180000"/>
            <a:chOff x="2972212" y="4463924"/>
            <a:chExt cx="72028" cy="72000"/>
          </a:xfrm>
          <a:effectLst>
            <a:glow rad="190500">
              <a:schemeClr val="bg1">
                <a:alpha val="42000"/>
              </a:schemeClr>
            </a:glow>
          </a:effectLst>
        </p:grpSpPr>
        <p:sp>
          <p:nvSpPr>
            <p:cNvPr id="87" name="Oval 86"/>
            <p:cNvSpPr/>
            <p:nvPr/>
          </p:nvSpPr>
          <p:spPr>
            <a:xfrm flipH="1">
              <a:off x="2972212" y="4463924"/>
              <a:ext cx="72028" cy="72000"/>
            </a:xfrm>
            <a:prstGeom prst="ellipse">
              <a:avLst/>
            </a:prstGeom>
            <a:solidFill>
              <a:schemeClr val="bg1">
                <a:alpha val="5200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Straight Connector 87"/>
            <p:cNvCxnSpPr>
              <a:stCxn id="87" idx="1"/>
              <a:endCxn id="87" idx="5"/>
            </p:cNvCxnSpPr>
            <p:nvPr/>
          </p:nvCxnSpPr>
          <p:spPr>
            <a:xfrm flipH="1">
              <a:off x="2982760"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87" idx="7"/>
              <a:endCxn id="87" idx="3"/>
            </p:cNvCxnSpPr>
            <p:nvPr/>
          </p:nvCxnSpPr>
          <p:spPr>
            <a:xfrm>
              <a:off x="2982760"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1555098" y="3410023"/>
            <a:ext cx="990600" cy="320385"/>
            <a:chOff x="2186504" y="2971800"/>
            <a:chExt cx="990600" cy="640771"/>
          </a:xfrm>
        </p:grpSpPr>
        <p:cxnSp>
          <p:nvCxnSpPr>
            <p:cNvPr id="131" name="Straight Arrow Connector 130"/>
            <p:cNvCxnSpPr/>
            <p:nvPr/>
          </p:nvCxnSpPr>
          <p:spPr>
            <a:xfrm rot="16200000">
              <a:off x="1866118"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rot="16200000">
              <a:off x="2041814"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16200000">
              <a:off x="2194215"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rot="16200000">
              <a:off x="2369911"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rot="16200000">
              <a:off x="2528621"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16200000">
              <a:off x="2704317"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rot="16200000">
              <a:off x="2856718"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5" name="TextBox 94"/>
              <p:cNvSpPr txBox="1"/>
              <p:nvPr/>
            </p:nvSpPr>
            <p:spPr>
              <a:xfrm>
                <a:off x="2363252" y="3350617"/>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𝐵</m:t>
                          </m:r>
                        </m:e>
                        <m:sub>
                          <m:r>
                            <a:rPr lang="en-US" sz="1200" b="0" i="1" smtClean="0">
                              <a:latin typeface="Cambria Math"/>
                            </a:rPr>
                            <m:t>𝑚</m:t>
                          </m:r>
                        </m:sub>
                      </m:sSub>
                    </m:oMath>
                  </m:oMathPara>
                </a14:m>
                <a:endParaRPr lang="en-US" sz="1200" dirty="0"/>
              </a:p>
            </p:txBody>
          </p:sp>
        </mc:Choice>
        <mc:Fallback xmlns="">
          <p:sp>
            <p:nvSpPr>
              <p:cNvPr id="95" name="TextBox 94"/>
              <p:cNvSpPr txBox="1">
                <a:spLocks noRot="1" noChangeAspect="1" noMove="1" noResize="1" noEditPoints="1" noAdjustHandles="1" noChangeArrowheads="1" noChangeShapeType="1" noTextEdit="1"/>
              </p:cNvSpPr>
              <p:nvPr/>
            </p:nvSpPr>
            <p:spPr>
              <a:xfrm>
                <a:off x="2363252" y="3350617"/>
                <a:ext cx="381000" cy="276999"/>
              </a:xfrm>
              <a:prstGeom prst="rect">
                <a:avLst/>
              </a:prstGeom>
              <a:blipFill rotWithShape="1">
                <a:blip r:embed="rId2"/>
                <a:stretch>
                  <a:fillRect/>
                </a:stretch>
              </a:blipFill>
            </p:spPr>
            <p:txBody>
              <a:bodyPr/>
              <a:lstStyle/>
              <a:p>
                <a:r>
                  <a:rPr lang="en-US">
                    <a:noFill/>
                  </a:rPr>
                  <a:t> </a:t>
                </a:r>
              </a:p>
            </p:txBody>
          </p:sp>
        </mc:Fallback>
      </mc:AlternateContent>
      <p:cxnSp>
        <p:nvCxnSpPr>
          <p:cNvPr id="96" name="Straight Arrow Connector 95"/>
          <p:cNvCxnSpPr/>
          <p:nvPr/>
        </p:nvCxnSpPr>
        <p:spPr>
          <a:xfrm>
            <a:off x="3200400" y="3410024"/>
            <a:ext cx="0" cy="320386"/>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p:cNvSpPr txBox="1"/>
              <p:nvPr/>
            </p:nvSpPr>
            <p:spPr>
              <a:xfrm>
                <a:off x="713027" y="2893280"/>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ea typeface="Cambria Math"/>
                            </a:rPr>
                            <m:t>𝜇</m:t>
                          </m:r>
                        </m:e>
                        <m:sub>
                          <m:r>
                            <a:rPr lang="en-US" sz="1200" b="0" i="1" smtClean="0">
                              <a:latin typeface="Cambria Math"/>
                            </a:rPr>
                            <m:t>𝑟</m:t>
                          </m:r>
                        </m:sub>
                      </m:sSub>
                    </m:oMath>
                  </m:oMathPara>
                </a14:m>
                <a:endParaRPr lang="en-US" sz="1200" dirty="0"/>
              </a:p>
            </p:txBody>
          </p:sp>
        </mc:Choice>
        <mc:Fallback xmlns="">
          <p:sp>
            <p:nvSpPr>
              <p:cNvPr id="97" name="TextBox 96"/>
              <p:cNvSpPr txBox="1">
                <a:spLocks noRot="1" noChangeAspect="1" noMove="1" noResize="1" noEditPoints="1" noAdjustHandles="1" noChangeArrowheads="1" noChangeShapeType="1" noTextEdit="1"/>
              </p:cNvSpPr>
              <p:nvPr/>
            </p:nvSpPr>
            <p:spPr>
              <a:xfrm>
                <a:off x="713027" y="2893280"/>
                <a:ext cx="381000" cy="276999"/>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Box 98"/>
              <p:cNvSpPr txBox="1"/>
              <p:nvPr/>
            </p:nvSpPr>
            <p:spPr>
              <a:xfrm>
                <a:off x="2838707" y="4094120"/>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99" name="TextBox 98"/>
              <p:cNvSpPr txBox="1">
                <a:spLocks noRot="1" noChangeAspect="1" noMove="1" noResize="1" noEditPoints="1" noAdjustHandles="1" noChangeArrowheads="1" noChangeShapeType="1" noTextEdit="1"/>
              </p:cNvSpPr>
              <p:nvPr/>
            </p:nvSpPr>
            <p:spPr>
              <a:xfrm>
                <a:off x="2838707" y="4094120"/>
                <a:ext cx="171450" cy="276999"/>
              </a:xfrm>
              <a:prstGeom prst="rect">
                <a:avLst/>
              </a:prstGeom>
              <a:blipFill rotWithShape="1">
                <a:blip r:embed="rId4"/>
                <a:stretch>
                  <a:fillRect l="-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1325261" y="4087045"/>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100" name="TextBox 99"/>
              <p:cNvSpPr txBox="1">
                <a:spLocks noRot="1" noChangeAspect="1" noMove="1" noResize="1" noEditPoints="1" noAdjustHandles="1" noChangeArrowheads="1" noChangeShapeType="1" noTextEdit="1"/>
              </p:cNvSpPr>
              <p:nvPr/>
            </p:nvSpPr>
            <p:spPr>
              <a:xfrm>
                <a:off x="1325261" y="4087045"/>
                <a:ext cx="171450" cy="276999"/>
              </a:xfrm>
              <a:prstGeom prst="rect">
                <a:avLst/>
              </a:prstGeom>
              <a:blipFill rotWithShape="1">
                <a:blip r:embed="rId5"/>
                <a:stretch>
                  <a:fillRect l="-68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3276600" y="3410023"/>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101" name="TextBox 100"/>
              <p:cNvSpPr txBox="1">
                <a:spLocks noRot="1" noChangeAspect="1" noMove="1" noResize="1" noEditPoints="1" noAdjustHandles="1" noChangeArrowheads="1" noChangeShapeType="1" noTextEdit="1"/>
              </p:cNvSpPr>
              <p:nvPr/>
            </p:nvSpPr>
            <p:spPr>
              <a:xfrm>
                <a:off x="3276600" y="3410023"/>
                <a:ext cx="171450" cy="276999"/>
              </a:xfrm>
              <a:prstGeom prst="rect">
                <a:avLst/>
              </a:prstGeom>
              <a:blipFill rotWithShape="1">
                <a:blip r:embed="rId6"/>
                <a:stretch>
                  <a:fillRect l="-21429"/>
                </a:stretch>
              </a:blipFill>
            </p:spPr>
            <p:txBody>
              <a:bodyPr/>
              <a:lstStyle/>
              <a:p>
                <a:r>
                  <a:rPr lang="en-US">
                    <a:noFill/>
                  </a:rPr>
                  <a:t> </a:t>
                </a:r>
              </a:p>
            </p:txBody>
          </p:sp>
        </mc:Fallback>
      </mc:AlternateContent>
      <p:cxnSp>
        <p:nvCxnSpPr>
          <p:cNvPr id="31" name="Straight Connector 30"/>
          <p:cNvCxnSpPr/>
          <p:nvPr/>
        </p:nvCxnSpPr>
        <p:spPr>
          <a:xfrm>
            <a:off x="2553752" y="3726360"/>
            <a:ext cx="722848"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3059897" y="3411406"/>
            <a:ext cx="216703"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1060046" y="4601245"/>
            <a:ext cx="1047664" cy="276999"/>
          </a:xfrm>
          <a:prstGeom prst="rect">
            <a:avLst/>
          </a:prstGeom>
          <a:noFill/>
        </p:spPr>
        <p:txBody>
          <a:bodyPr wrap="square" rtlCol="0">
            <a:spAutoFit/>
          </a:bodyPr>
          <a:lstStyle/>
          <a:p>
            <a:pPr algn="ctr">
              <a:spcAft>
                <a:spcPts val="600"/>
              </a:spcAft>
            </a:pPr>
            <a:r>
              <a:rPr lang="en-US" sz="1200" b="1" dirty="0" smtClean="0">
                <a:solidFill>
                  <a:srgbClr val="00B050"/>
                </a:solidFill>
              </a:rPr>
              <a:t>Deflection</a:t>
            </a:r>
          </a:p>
        </p:txBody>
      </p:sp>
      <p:cxnSp>
        <p:nvCxnSpPr>
          <p:cNvPr id="136" name="Straight Arrow Connector 135"/>
          <p:cNvCxnSpPr/>
          <p:nvPr/>
        </p:nvCxnSpPr>
        <p:spPr>
          <a:xfrm flipH="1">
            <a:off x="1694339" y="3572337"/>
            <a:ext cx="230218" cy="2378"/>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1617465" y="3574715"/>
            <a:ext cx="191983" cy="103132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141" name="Picture 1" descr="J:\Paraliev\_Publications\_Lectures\2017 CERN Accelerator school\Septa\Pictures\cauti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8934" y="4519058"/>
            <a:ext cx="472150" cy="472150"/>
          </a:xfrm>
          <a:prstGeom prst="rect">
            <a:avLst/>
          </a:prstGeom>
          <a:noFill/>
          <a:extLst>
            <a:ext uri="{909E8E84-426E-40DD-AFC4-6F175D3DCCD1}">
              <a14:hiddenFill xmlns:a14="http://schemas.microsoft.com/office/drawing/2010/main">
                <a:solidFill>
                  <a:srgbClr val="FFFFFF"/>
                </a:solidFill>
              </a14:hiddenFill>
            </a:ext>
          </a:extLst>
        </p:spPr>
      </p:pic>
      <p:pic>
        <p:nvPicPr>
          <p:cNvPr id="142" name="Picture 1" descr="J:\Paraliev\_Publications\_Lectures\2017 CERN Accelerator school\Septa\Pictures\cauti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82086" y="4296023"/>
            <a:ext cx="472150" cy="472150"/>
          </a:xfrm>
          <a:prstGeom prst="rect">
            <a:avLst/>
          </a:prstGeom>
          <a:noFill/>
          <a:extLst>
            <a:ext uri="{909E8E84-426E-40DD-AFC4-6F175D3DCCD1}">
              <a14:hiddenFill xmlns:a14="http://schemas.microsoft.com/office/drawing/2010/main">
                <a:solidFill>
                  <a:srgbClr val="FFFFFF"/>
                </a:solidFill>
              </a14:hiddenFill>
            </a:ext>
          </a:extLst>
        </p:spPr>
      </p:pic>
      <p:grpSp>
        <p:nvGrpSpPr>
          <p:cNvPr id="67" name="Group 66"/>
          <p:cNvGrpSpPr>
            <a:grpSpLocks noChangeAspect="1"/>
          </p:cNvGrpSpPr>
          <p:nvPr/>
        </p:nvGrpSpPr>
        <p:grpSpPr>
          <a:xfrm>
            <a:off x="7541521" y="794712"/>
            <a:ext cx="897790" cy="646409"/>
            <a:chOff x="310144" y="1414728"/>
            <a:chExt cx="6542867" cy="4710865"/>
          </a:xfrm>
        </p:grpSpPr>
        <p:sp>
          <p:nvSpPr>
            <p:cNvPr id="69" name="Rectangle 3"/>
            <p:cNvSpPr>
              <a:spLocks noChangeArrowheads="1"/>
            </p:cNvSpPr>
            <p:nvPr/>
          </p:nvSpPr>
          <p:spPr bwMode="auto">
            <a:xfrm rot="16200000">
              <a:off x="1226146" y="498727"/>
              <a:ext cx="4710864" cy="6542866"/>
            </a:xfrm>
            <a:prstGeom prst="rect">
              <a:avLst/>
            </a:prstGeom>
            <a:solidFill>
              <a:srgbClr val="00FFFF"/>
            </a:solidFill>
            <a:ln w="19050">
              <a:no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71" name="Freeform 4"/>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solidFill>
              <a:schemeClr val="bg1"/>
            </a:solidFill>
            <a:ln w="9525">
              <a:solidFill>
                <a:schemeClr val="tx1">
                  <a:lumMod val="65000"/>
                  <a:lumOff val="35000"/>
                </a:schemeClr>
              </a:solidFill>
              <a:round/>
              <a:headEnd/>
              <a:tailEnd/>
            </a:ln>
          </p:spPr>
          <p:txBody>
            <a:bodyPr wrap="none" anchor="ctr"/>
            <a:lstStyle/>
            <a:p>
              <a:endParaRPr lang="en-US" dirty="0"/>
            </a:p>
          </p:txBody>
        </p:sp>
        <p:sp>
          <p:nvSpPr>
            <p:cNvPr id="72" name="Rectangle 5"/>
            <p:cNvSpPr>
              <a:spLocks noChangeArrowheads="1"/>
            </p:cNvSpPr>
            <p:nvPr/>
          </p:nvSpPr>
          <p:spPr bwMode="auto">
            <a:xfrm rot="16200000">
              <a:off x="1406121" y="3602772"/>
              <a:ext cx="1185010" cy="8442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73" name="Rectangle 6"/>
            <p:cNvSpPr>
              <a:spLocks noChangeArrowheads="1"/>
            </p:cNvSpPr>
            <p:nvPr/>
          </p:nvSpPr>
          <p:spPr bwMode="auto">
            <a:xfrm rot="16200000">
              <a:off x="1406121"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endParaRPr lang="en-US" altLang="en-US" sz="4400" dirty="0">
                <a:solidFill>
                  <a:srgbClr val="FF9900"/>
                </a:solidFill>
                <a:latin typeface="Times New Roman" pitchFamily="18" charset="0"/>
              </a:endParaRPr>
            </a:p>
          </p:txBody>
        </p:sp>
        <p:sp>
          <p:nvSpPr>
            <p:cNvPr id="74" name="Rectangle 7"/>
            <p:cNvSpPr>
              <a:spLocks noChangeArrowheads="1"/>
            </p:cNvSpPr>
            <p:nvPr/>
          </p:nvSpPr>
          <p:spPr bwMode="auto">
            <a:xfrm rot="16200000">
              <a:off x="4572024"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76" name="Freeform 18"/>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noFill/>
            <a:ln w="3175">
              <a:solidFill>
                <a:schemeClr val="tx1">
                  <a:lumMod val="65000"/>
                  <a:lumOff val="3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77" name="Rectangle 76"/>
            <p:cNvSpPr/>
            <p:nvPr/>
          </p:nvSpPr>
          <p:spPr>
            <a:xfrm>
              <a:off x="310144" y="1414728"/>
              <a:ext cx="6542867" cy="471086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3221577" y="1731147"/>
              <a:ext cx="720000" cy="720000"/>
            </a:xfrm>
            <a:prstGeom prst="ellipse">
              <a:avLst/>
            </a:prstGeom>
            <a:solidFill>
              <a:schemeClr val="bg1"/>
            </a:solidFill>
            <a:ln w="9525">
              <a:solidFill>
                <a:schemeClr val="tx1">
                  <a:lumMod val="65000"/>
                  <a:lumOff val="35000"/>
                </a:schemeClr>
              </a:solidFill>
              <a:round/>
              <a:headEnd/>
              <a:tailEnd/>
            </a:ln>
          </p:spPr>
          <p:txBody>
            <a:bodyPr wrap="none" anchor="ctr"/>
            <a:lstStyle/>
            <a:p>
              <a:endParaRPr lang="en-US">
                <a:solidFill>
                  <a:schemeClr val="tx1"/>
                </a:solidFill>
              </a:endParaRPr>
            </a:p>
          </p:txBody>
        </p:sp>
      </p:grpSp>
    </p:spTree>
    <p:extLst>
      <p:ext uri="{BB962C8B-B14F-4D97-AF65-F5344CB8AC3E}">
        <p14:creationId xmlns:p14="http://schemas.microsoft.com/office/powerpoint/2010/main" val="14998347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11"/>
          <p:cNvGrpSpPr>
            <a:grpSpLocks/>
          </p:cNvGrpSpPr>
          <p:nvPr/>
        </p:nvGrpSpPr>
        <p:grpSpPr bwMode="auto">
          <a:xfrm>
            <a:off x="472790" y="2948946"/>
            <a:ext cx="3800531" cy="2644889"/>
            <a:chOff x="564" y="624"/>
            <a:chExt cx="4668" cy="3249"/>
          </a:xfrm>
        </p:grpSpPr>
        <p:pic>
          <p:nvPicPr>
            <p:cNvPr id="40" name="Picture 2" descr="Image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 y="624"/>
              <a:ext cx="4668" cy="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Oval 4"/>
            <p:cNvSpPr>
              <a:spLocks noChangeArrowheads="1"/>
            </p:cNvSpPr>
            <p:nvPr/>
          </p:nvSpPr>
          <p:spPr bwMode="auto">
            <a:xfrm>
              <a:off x="3312" y="1296"/>
              <a:ext cx="317" cy="317"/>
            </a:xfrm>
            <a:prstGeom prst="ellipse">
              <a:avLst/>
            </a:prstGeom>
            <a:solidFill>
              <a:srgbClr val="CCFFFF"/>
            </a:solidFill>
            <a:ln w="25400">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a:p>
          </p:txBody>
        </p:sp>
        <p:sp>
          <p:nvSpPr>
            <p:cNvPr id="44" name="Oval 5"/>
            <p:cNvSpPr>
              <a:spLocks noChangeArrowheads="1"/>
            </p:cNvSpPr>
            <p:nvPr/>
          </p:nvSpPr>
          <p:spPr bwMode="auto">
            <a:xfrm>
              <a:off x="4624" y="1296"/>
              <a:ext cx="317" cy="317"/>
            </a:xfrm>
            <a:prstGeom prst="ellipse">
              <a:avLst/>
            </a:prstGeom>
            <a:solidFill>
              <a:srgbClr val="CCFFFF"/>
            </a:solidFill>
            <a:ln w="25400">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a:p>
          </p:txBody>
        </p:sp>
        <p:sp>
          <p:nvSpPr>
            <p:cNvPr id="45" name="Oval 6"/>
            <p:cNvSpPr>
              <a:spLocks noChangeAspect="1" noChangeArrowheads="1"/>
            </p:cNvSpPr>
            <p:nvPr/>
          </p:nvSpPr>
          <p:spPr bwMode="auto">
            <a:xfrm>
              <a:off x="3024" y="1728"/>
              <a:ext cx="143" cy="143"/>
            </a:xfrm>
            <a:prstGeom prst="ellipse">
              <a:avLst/>
            </a:prstGeom>
            <a:solidFill>
              <a:srgbClr val="CCFFFF"/>
            </a:solidFill>
            <a:ln w="25400">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a:p>
          </p:txBody>
        </p:sp>
        <p:sp>
          <p:nvSpPr>
            <p:cNvPr id="48" name="Oval 7"/>
            <p:cNvSpPr>
              <a:spLocks noChangeArrowheads="1"/>
            </p:cNvSpPr>
            <p:nvPr/>
          </p:nvSpPr>
          <p:spPr bwMode="auto">
            <a:xfrm>
              <a:off x="3456" y="1440"/>
              <a:ext cx="48" cy="4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a:p>
          </p:txBody>
        </p:sp>
        <p:sp>
          <p:nvSpPr>
            <p:cNvPr id="49" name="Oval 8"/>
            <p:cNvSpPr>
              <a:spLocks noChangeArrowheads="1"/>
            </p:cNvSpPr>
            <p:nvPr/>
          </p:nvSpPr>
          <p:spPr bwMode="auto">
            <a:xfrm>
              <a:off x="4752" y="1440"/>
              <a:ext cx="48" cy="4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a:p>
          </p:txBody>
        </p:sp>
        <p:sp>
          <p:nvSpPr>
            <p:cNvPr id="72" name="Oval 9"/>
            <p:cNvSpPr>
              <a:spLocks noChangeArrowheads="1"/>
            </p:cNvSpPr>
            <p:nvPr/>
          </p:nvSpPr>
          <p:spPr bwMode="auto">
            <a:xfrm>
              <a:off x="3072" y="1776"/>
              <a:ext cx="48" cy="4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a:p>
          </p:txBody>
        </p:sp>
      </p:grpSp>
      <p:sp>
        <p:nvSpPr>
          <p:cNvPr id="3" name="TextBox 2"/>
          <p:cNvSpPr txBox="1"/>
          <p:nvPr/>
        </p:nvSpPr>
        <p:spPr>
          <a:xfrm>
            <a:off x="557819" y="1295400"/>
            <a:ext cx="6300181" cy="307777"/>
          </a:xfrm>
          <a:prstGeom prst="rect">
            <a:avLst/>
          </a:prstGeom>
          <a:noFill/>
        </p:spPr>
        <p:txBody>
          <a:bodyPr wrap="square" rtlCol="0">
            <a:spAutoFit/>
          </a:bodyPr>
          <a:lstStyle/>
          <a:p>
            <a:pPr>
              <a:spcAft>
                <a:spcPts val="800"/>
              </a:spcAft>
            </a:pPr>
            <a:r>
              <a:rPr lang="en-US" sz="1400" dirty="0" smtClean="0"/>
              <a:t>Design specifics of MSIA (LHC, CERN )</a:t>
            </a:r>
            <a:r>
              <a:rPr lang="en-US" sz="1400" baseline="30000" dirty="0" smtClean="0"/>
              <a:t>[27, 16]</a:t>
            </a:r>
            <a:endParaRPr lang="en-US" sz="1400" baseline="30000" dirty="0"/>
          </a:p>
        </p:txBody>
      </p:sp>
      <p:sp>
        <p:nvSpPr>
          <p:cNvPr id="56" name="TextBox 55"/>
          <p:cNvSpPr txBox="1"/>
          <p:nvPr/>
        </p:nvSpPr>
        <p:spPr>
          <a:xfrm>
            <a:off x="5181600" y="2384412"/>
            <a:ext cx="3733800" cy="3293209"/>
          </a:xfrm>
          <a:prstGeom prst="rect">
            <a:avLst/>
          </a:prstGeom>
          <a:noFill/>
        </p:spPr>
        <p:txBody>
          <a:bodyPr wrap="square" rtlCol="0">
            <a:spAutoFit/>
          </a:bodyPr>
          <a:lstStyle/>
          <a:p>
            <a:pPr indent="355600">
              <a:spcAft>
                <a:spcPts val="800"/>
              </a:spcAft>
            </a:pPr>
            <a:r>
              <a:rPr lang="en-US" sz="1400" dirty="0" smtClean="0"/>
              <a:t>“In-air” design</a:t>
            </a:r>
          </a:p>
          <a:p>
            <a:pPr indent="355600">
              <a:spcAft>
                <a:spcPts val="800"/>
              </a:spcAft>
            </a:pPr>
            <a:r>
              <a:rPr lang="en-US" sz="1400" dirty="0" smtClean="0"/>
              <a:t>Two zero-field regions for circulating beam and for counter rotating beam</a:t>
            </a:r>
          </a:p>
          <a:p>
            <a:pPr indent="355600">
              <a:spcAft>
                <a:spcPts val="800"/>
              </a:spcAft>
            </a:pPr>
            <a:r>
              <a:rPr lang="en-US" sz="1400" dirty="0" smtClean="0"/>
              <a:t>Mu metal chambers (thickness: 0.9 mm, 0.8 T saturation) for additional screening </a:t>
            </a:r>
          </a:p>
          <a:p>
            <a:pPr indent="355600">
              <a:spcAft>
                <a:spcPts val="800"/>
              </a:spcAft>
            </a:pPr>
            <a:r>
              <a:rPr lang="en-US" sz="1400" dirty="0" smtClean="0"/>
              <a:t>Chamber is copper coated (0.4 mm) to improve beam impedance</a:t>
            </a:r>
          </a:p>
          <a:p>
            <a:pPr indent="355600">
              <a:spcAft>
                <a:spcPts val="800"/>
              </a:spcAft>
            </a:pPr>
            <a:r>
              <a:rPr lang="en-US" sz="1400" dirty="0" smtClean="0"/>
              <a:t>Vacuum chamber is NEG coated</a:t>
            </a:r>
          </a:p>
          <a:p>
            <a:pPr indent="355600">
              <a:spcAft>
                <a:spcPts val="800"/>
              </a:spcAft>
            </a:pPr>
            <a:r>
              <a:rPr lang="en-US" sz="1400" dirty="0" smtClean="0"/>
              <a:t>In-situ bake-out </a:t>
            </a:r>
            <a:r>
              <a:rPr lang="en-US" sz="1400" dirty="0"/>
              <a:t>200</a:t>
            </a:r>
            <a:r>
              <a:rPr lang="el-GR" sz="1400" dirty="0">
                <a:latin typeface="GreekC_IV25"/>
                <a:cs typeface="GreekC_IV25"/>
              </a:rPr>
              <a:t>°</a:t>
            </a:r>
            <a:r>
              <a:rPr lang="en-US" sz="1400" dirty="0" smtClean="0"/>
              <a:t>C</a:t>
            </a:r>
          </a:p>
          <a:p>
            <a:pPr indent="355600">
              <a:spcAft>
                <a:spcPts val="800"/>
              </a:spcAft>
            </a:pPr>
            <a:r>
              <a:rPr lang="en-US" sz="1400" dirty="0" smtClean="0"/>
              <a:t>Top yoke side (with zero-field regions) extends 175 mm on each side to screen the fringe fields</a:t>
            </a:r>
          </a:p>
        </p:txBody>
      </p:sp>
      <p:cxnSp>
        <p:nvCxnSpPr>
          <p:cNvPr id="37" name="Straight Arrow Connector 10"/>
          <p:cNvCxnSpPr>
            <a:cxnSpLocks noChangeShapeType="1"/>
            <a:stCxn id="38" idx="2"/>
            <a:endCxn id="49" idx="7"/>
          </p:cNvCxnSpPr>
          <p:nvPr/>
        </p:nvCxnSpPr>
        <p:spPr bwMode="auto">
          <a:xfrm flipH="1">
            <a:off x="3915878" y="2690556"/>
            <a:ext cx="131104" cy="92838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8" name="TextBox 18"/>
          <p:cNvSpPr txBox="1">
            <a:spLocks noChangeArrowheads="1"/>
          </p:cNvSpPr>
          <p:nvPr/>
        </p:nvSpPr>
        <p:spPr bwMode="auto">
          <a:xfrm>
            <a:off x="2811242" y="2228891"/>
            <a:ext cx="2471479" cy="461665"/>
          </a:xfrm>
          <a:prstGeom prst="rect">
            <a:avLst/>
          </a:prstGeom>
          <a:noFill/>
        </p:spPr>
        <p:txBody>
          <a:bodyPr wrap="square" rtlCol="0">
            <a:spAutoFit/>
          </a:bodyPr>
          <a:lstStyle>
            <a:defPPr>
              <a:defRPr lang="en-US"/>
            </a:defPPr>
            <a:lvl1pPr algn="ctr">
              <a:spcAft>
                <a:spcPts val="600"/>
              </a:spcAft>
              <a:defRPr sz="1400"/>
            </a:lvl1pPr>
          </a:lstStyle>
          <a:p>
            <a:pPr>
              <a:spcAft>
                <a:spcPts val="0"/>
              </a:spcAft>
            </a:pPr>
            <a:r>
              <a:rPr lang="en-GB" altLang="en-US" sz="1200" dirty="0" smtClean="0"/>
              <a:t>Zero-field region 2 </a:t>
            </a:r>
          </a:p>
          <a:p>
            <a:pPr>
              <a:spcAft>
                <a:spcPts val="0"/>
              </a:spcAft>
            </a:pPr>
            <a:r>
              <a:rPr lang="en-GB" altLang="en-US" sz="1200" dirty="0" smtClean="0"/>
              <a:t>(Counter rotating </a:t>
            </a:r>
            <a:r>
              <a:rPr lang="en-GB" altLang="en-US" sz="1200" dirty="0"/>
              <a:t>LHC </a:t>
            </a:r>
            <a:r>
              <a:rPr lang="en-GB" altLang="en-US" sz="1200" dirty="0" smtClean="0"/>
              <a:t>beam)</a:t>
            </a:r>
            <a:endParaRPr lang="en-US" sz="1200" dirty="0"/>
          </a:p>
        </p:txBody>
      </p:sp>
      <p:sp>
        <p:nvSpPr>
          <p:cNvPr id="54" name="TextBox 18"/>
          <p:cNvSpPr txBox="1">
            <a:spLocks noChangeArrowheads="1"/>
          </p:cNvSpPr>
          <p:nvPr/>
        </p:nvSpPr>
        <p:spPr bwMode="auto">
          <a:xfrm>
            <a:off x="472790" y="2432114"/>
            <a:ext cx="1366665" cy="276999"/>
          </a:xfrm>
          <a:prstGeom prst="rect">
            <a:avLst/>
          </a:prstGeom>
          <a:noFill/>
        </p:spPr>
        <p:txBody>
          <a:bodyPr wrap="square" rtlCol="0">
            <a:spAutoFit/>
          </a:bodyPr>
          <a:lstStyle>
            <a:defPPr>
              <a:defRPr lang="en-US"/>
            </a:defPPr>
            <a:lvl1pPr algn="ctr">
              <a:spcAft>
                <a:spcPts val="600"/>
              </a:spcAft>
              <a:defRPr sz="1400"/>
            </a:lvl1pPr>
          </a:lstStyle>
          <a:p>
            <a:r>
              <a:rPr lang="en-US" altLang="en-US" sz="1200" dirty="0" smtClean="0"/>
              <a:t>Septum</a:t>
            </a:r>
            <a:endParaRPr lang="en-US" altLang="en-US" sz="1200" dirty="0"/>
          </a:p>
        </p:txBody>
      </p:sp>
      <p:cxnSp>
        <p:nvCxnSpPr>
          <p:cNvPr id="55" name="Straight Arrow Connector 10"/>
          <p:cNvCxnSpPr>
            <a:cxnSpLocks noChangeShapeType="1"/>
            <a:stCxn id="54" idx="2"/>
          </p:cNvCxnSpPr>
          <p:nvPr/>
        </p:nvCxnSpPr>
        <p:spPr bwMode="auto">
          <a:xfrm>
            <a:off x="1156123" y="2709113"/>
            <a:ext cx="1671238" cy="113855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987313" y="1801172"/>
            <a:ext cx="2711508" cy="461665"/>
          </a:xfrm>
          <a:prstGeom prst="rect">
            <a:avLst/>
          </a:prstGeom>
          <a:noFill/>
        </p:spPr>
        <p:txBody>
          <a:bodyPr wrap="square" rtlCol="0">
            <a:spAutoFit/>
          </a:bodyPr>
          <a:lstStyle/>
          <a:p>
            <a:pPr algn="ctr">
              <a:spcBef>
                <a:spcPct val="0"/>
              </a:spcBef>
            </a:pPr>
            <a:r>
              <a:rPr lang="en-GB" altLang="en-US" sz="1200" dirty="0"/>
              <a:t>Septum </a:t>
            </a:r>
            <a:r>
              <a:rPr lang="en-GB" altLang="en-US" sz="1200" dirty="0" smtClean="0"/>
              <a:t>hole – zero-field region 1 </a:t>
            </a:r>
          </a:p>
          <a:p>
            <a:pPr algn="ctr">
              <a:spcBef>
                <a:spcPct val="0"/>
              </a:spcBef>
            </a:pPr>
            <a:r>
              <a:rPr lang="en-GB" altLang="en-US" sz="1200" dirty="0" smtClean="0"/>
              <a:t>(circulating LHC beam)</a:t>
            </a:r>
            <a:endParaRPr lang="en-US" sz="1200" dirty="0" smtClean="0"/>
          </a:p>
        </p:txBody>
      </p:sp>
      <p:cxnSp>
        <p:nvCxnSpPr>
          <p:cNvPr id="60" name="Straight Arrow Connector 59"/>
          <p:cNvCxnSpPr>
            <a:stCxn id="59" idx="2"/>
            <a:endCxn id="48" idx="1"/>
          </p:cNvCxnSpPr>
          <p:nvPr/>
        </p:nvCxnSpPr>
        <p:spPr>
          <a:xfrm>
            <a:off x="2343067" y="2262837"/>
            <a:ext cx="490017" cy="135610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03949" y="5796747"/>
            <a:ext cx="2267027" cy="538609"/>
          </a:xfrm>
          <a:prstGeom prst="rect">
            <a:avLst/>
          </a:prstGeom>
          <a:noFill/>
        </p:spPr>
        <p:txBody>
          <a:bodyPr wrap="square" rtlCol="0">
            <a:spAutoFit/>
          </a:bodyPr>
          <a:lstStyle/>
          <a:p>
            <a:pPr algn="ctr">
              <a:spcAft>
                <a:spcPts val="600"/>
              </a:spcAft>
            </a:pPr>
            <a:r>
              <a:rPr lang="en-US" sz="1200" dirty="0"/>
              <a:t>Transfer line from </a:t>
            </a:r>
            <a:r>
              <a:rPr lang="en-US" sz="1200" dirty="0" smtClean="0"/>
              <a:t>SPS</a:t>
            </a:r>
          </a:p>
          <a:p>
            <a:pPr algn="ctr">
              <a:spcAft>
                <a:spcPts val="600"/>
              </a:spcAft>
            </a:pPr>
            <a:r>
              <a:rPr lang="en-US" sz="1200" dirty="0" smtClean="0"/>
              <a:t>(deflected beam)</a:t>
            </a:r>
            <a:endParaRPr lang="en-US" sz="1200" dirty="0"/>
          </a:p>
        </p:txBody>
      </p:sp>
      <p:cxnSp>
        <p:nvCxnSpPr>
          <p:cNvPr id="62" name="Straight Arrow Connector 61"/>
          <p:cNvCxnSpPr>
            <a:stCxn id="61" idx="0"/>
            <a:endCxn id="45" idx="3"/>
          </p:cNvCxnSpPr>
          <p:nvPr/>
        </p:nvCxnSpPr>
        <p:spPr>
          <a:xfrm flipV="1">
            <a:off x="1337463" y="3947034"/>
            <a:ext cx="1155228" cy="184971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Lambertson septum</a:t>
            </a:r>
          </a:p>
        </p:txBody>
      </p:sp>
      <p:sp>
        <p:nvSpPr>
          <p:cNvPr id="33" name="TextBox 32"/>
          <p:cNvSpPr txBox="1"/>
          <p:nvPr/>
        </p:nvSpPr>
        <p:spPr>
          <a:xfrm>
            <a:off x="557820" y="742890"/>
            <a:ext cx="8073947" cy="461665"/>
          </a:xfrm>
          <a:prstGeom prst="rect">
            <a:avLst/>
          </a:prstGeom>
          <a:noFill/>
        </p:spPr>
        <p:txBody>
          <a:bodyPr wrap="square" rtlCol="0">
            <a:spAutoFit/>
          </a:bodyPr>
          <a:lstStyle/>
          <a:p>
            <a:pPr algn="ctr"/>
            <a:r>
              <a:rPr lang="en-US" sz="2400" b="1" dirty="0"/>
              <a:t>Lambertson </a:t>
            </a:r>
            <a:r>
              <a:rPr lang="en-US" sz="2400" b="1" dirty="0" smtClean="0"/>
              <a:t>septum - example</a:t>
            </a:r>
            <a:endParaRPr lang="en-US" sz="2400" b="1" dirty="0"/>
          </a:p>
        </p:txBody>
      </p:sp>
      <p:grpSp>
        <p:nvGrpSpPr>
          <p:cNvPr id="34" name="Group 33"/>
          <p:cNvGrpSpPr>
            <a:grpSpLocks noChangeAspect="1"/>
          </p:cNvGrpSpPr>
          <p:nvPr/>
        </p:nvGrpSpPr>
        <p:grpSpPr>
          <a:xfrm>
            <a:off x="7541521" y="794712"/>
            <a:ext cx="897790" cy="646409"/>
            <a:chOff x="310144" y="1414728"/>
            <a:chExt cx="6542867" cy="4710865"/>
          </a:xfrm>
        </p:grpSpPr>
        <p:sp>
          <p:nvSpPr>
            <p:cNvPr id="35" name="Rectangle 3"/>
            <p:cNvSpPr>
              <a:spLocks noChangeArrowheads="1"/>
            </p:cNvSpPr>
            <p:nvPr/>
          </p:nvSpPr>
          <p:spPr bwMode="auto">
            <a:xfrm rot="16200000">
              <a:off x="1226146" y="498727"/>
              <a:ext cx="4710864" cy="6542866"/>
            </a:xfrm>
            <a:prstGeom prst="rect">
              <a:avLst/>
            </a:prstGeom>
            <a:solidFill>
              <a:srgbClr val="00FFFF"/>
            </a:solidFill>
            <a:ln w="19050">
              <a:no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36" name="Freeform 4"/>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solidFill>
              <a:schemeClr val="bg1"/>
            </a:solidFill>
            <a:ln w="9525">
              <a:solidFill>
                <a:schemeClr val="tx1">
                  <a:lumMod val="65000"/>
                  <a:lumOff val="35000"/>
                </a:schemeClr>
              </a:solidFill>
              <a:round/>
              <a:headEnd/>
              <a:tailEnd/>
            </a:ln>
          </p:spPr>
          <p:txBody>
            <a:bodyPr wrap="none" anchor="ctr"/>
            <a:lstStyle/>
            <a:p>
              <a:endParaRPr lang="en-US" dirty="0"/>
            </a:p>
          </p:txBody>
        </p:sp>
        <p:sp>
          <p:nvSpPr>
            <p:cNvPr id="65" name="Rectangle 5"/>
            <p:cNvSpPr>
              <a:spLocks noChangeArrowheads="1"/>
            </p:cNvSpPr>
            <p:nvPr/>
          </p:nvSpPr>
          <p:spPr bwMode="auto">
            <a:xfrm rot="16200000">
              <a:off x="1406121" y="3602772"/>
              <a:ext cx="1185010" cy="8442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66" name="Rectangle 6"/>
            <p:cNvSpPr>
              <a:spLocks noChangeArrowheads="1"/>
            </p:cNvSpPr>
            <p:nvPr/>
          </p:nvSpPr>
          <p:spPr bwMode="auto">
            <a:xfrm rot="16200000">
              <a:off x="1406121"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endParaRPr lang="en-US" altLang="en-US" sz="4400" dirty="0">
                <a:solidFill>
                  <a:srgbClr val="FF9900"/>
                </a:solidFill>
                <a:latin typeface="Times New Roman" pitchFamily="18" charset="0"/>
              </a:endParaRPr>
            </a:p>
          </p:txBody>
        </p:sp>
        <p:sp>
          <p:nvSpPr>
            <p:cNvPr id="67" name="Rectangle 7"/>
            <p:cNvSpPr>
              <a:spLocks noChangeArrowheads="1"/>
            </p:cNvSpPr>
            <p:nvPr/>
          </p:nvSpPr>
          <p:spPr bwMode="auto">
            <a:xfrm rot="16200000">
              <a:off x="4572024"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68" name="Freeform 18"/>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noFill/>
            <a:ln w="3175">
              <a:solidFill>
                <a:schemeClr val="tx1">
                  <a:lumMod val="65000"/>
                  <a:lumOff val="3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69" name="Rectangle 68"/>
            <p:cNvSpPr/>
            <p:nvPr/>
          </p:nvSpPr>
          <p:spPr>
            <a:xfrm>
              <a:off x="310144" y="1414728"/>
              <a:ext cx="6542867" cy="471086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3221577" y="1731147"/>
              <a:ext cx="720000" cy="720000"/>
            </a:xfrm>
            <a:prstGeom prst="ellipse">
              <a:avLst/>
            </a:prstGeom>
            <a:solidFill>
              <a:schemeClr val="bg1"/>
            </a:solidFill>
            <a:ln w="9525">
              <a:solidFill>
                <a:schemeClr val="tx1">
                  <a:lumMod val="65000"/>
                  <a:lumOff val="35000"/>
                </a:schemeClr>
              </a:solidFill>
              <a:round/>
              <a:headEnd/>
              <a:tailEnd/>
            </a:ln>
          </p:spPr>
          <p:txBody>
            <a:bodyPr wrap="none" anchor="ctr"/>
            <a:lstStyle/>
            <a:p>
              <a:endParaRPr lang="en-US">
                <a:solidFill>
                  <a:schemeClr val="tx1"/>
                </a:solidFill>
              </a:endParaRPr>
            </a:p>
          </p:txBody>
        </p:sp>
      </p:grpSp>
    </p:spTree>
    <p:extLst>
      <p:ext uri="{BB962C8B-B14F-4D97-AF65-F5344CB8AC3E}">
        <p14:creationId xmlns:p14="http://schemas.microsoft.com/office/powerpoint/2010/main" val="33629367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533400" y="2400014"/>
            <a:ext cx="3912783" cy="3274419"/>
            <a:chOff x="533400" y="2464018"/>
            <a:chExt cx="3912783" cy="3274419"/>
          </a:xfrm>
        </p:grpSpPr>
        <p:grpSp>
          <p:nvGrpSpPr>
            <p:cNvPr id="35" name="Group 34"/>
            <p:cNvGrpSpPr/>
            <p:nvPr/>
          </p:nvGrpSpPr>
          <p:grpSpPr>
            <a:xfrm>
              <a:off x="533400" y="2464019"/>
              <a:ext cx="3908954" cy="3274418"/>
              <a:chOff x="533400" y="2464019"/>
              <a:chExt cx="3908954" cy="3274418"/>
            </a:xfrm>
          </p:grpSpPr>
          <p:grpSp>
            <p:nvGrpSpPr>
              <p:cNvPr id="10" name="Group 9"/>
              <p:cNvGrpSpPr/>
              <p:nvPr/>
            </p:nvGrpSpPr>
            <p:grpSpPr>
              <a:xfrm>
                <a:off x="533400" y="2464020"/>
                <a:ext cx="3908954" cy="3274417"/>
                <a:chOff x="533400" y="2464020"/>
                <a:chExt cx="3908954" cy="3274417"/>
              </a:xfrm>
            </p:grpSpPr>
            <p:pic>
              <p:nvPicPr>
                <p:cNvPr id="67" name="Picture 25" descr="DSCN0818"/>
                <p:cNvPicPr>
                  <a:picLocks noChangeAspect="1" noChangeArrowheads="1"/>
                </p:cNvPicPr>
                <p:nvPr/>
              </p:nvPicPr>
              <p:blipFill rotWithShape="1">
                <a:blip r:embed="rId3">
                  <a:extLst>
                    <a:ext uri="{28A0092B-C50C-407E-A947-70E740481C1C}">
                      <a14:useLocalDpi xmlns:a14="http://schemas.microsoft.com/office/drawing/2010/main" val="0"/>
                    </a:ext>
                  </a:extLst>
                </a:blip>
                <a:srcRect t="2873" b="20011"/>
                <a:stretch/>
              </p:blipFill>
              <p:spPr bwMode="auto">
                <a:xfrm>
                  <a:off x="533400" y="2464020"/>
                  <a:ext cx="3908954" cy="3274417"/>
                </a:xfrm>
                <a:prstGeom prst="rect">
                  <a:avLst/>
                </a:prstGeom>
                <a:noFill/>
                <a:ln w="3175">
                  <a:solidFill>
                    <a:schemeClr val="tx2">
                      <a:lumMod val="75000"/>
                    </a:schemeClr>
                  </a:solidFill>
                  <a:miter lim="800000"/>
                  <a:headEnd/>
                  <a:tailEnd/>
                </a:ln>
                <a:effectLst>
                  <a:outerShdw blurRad="165100" dist="38100" dir="2700000" algn="tl" rotWithShape="0">
                    <a:prstClr val="black">
                      <a:alpha val="65000"/>
                    </a:prstClr>
                  </a:outerShdw>
                </a:effectLst>
                <a:extLst>
                  <a:ext uri="{909E8E84-426E-40DD-AFC4-6F175D3DCCD1}">
                    <a14:hiddenFill xmlns:a14="http://schemas.microsoft.com/office/drawing/2010/main">
                      <a:solidFill>
                        <a:srgbClr val="FFFFFF"/>
                      </a:solidFill>
                    </a14:hiddenFill>
                  </a:ext>
                </a:extLst>
              </p:spPr>
            </p:pic>
            <p:cxnSp>
              <p:nvCxnSpPr>
                <p:cNvPr id="65" name="Straight Connector 64"/>
                <p:cNvCxnSpPr/>
                <p:nvPr/>
              </p:nvCxnSpPr>
              <p:spPr>
                <a:xfrm>
                  <a:off x="1839455" y="3217283"/>
                  <a:ext cx="1832545" cy="673784"/>
                </a:xfrm>
                <a:prstGeom prst="line">
                  <a:avLst/>
                </a:prstGeom>
                <a:ln w="44450">
                  <a:solidFill>
                    <a:srgbClr val="FF00FF"/>
                  </a:solidFill>
                </a:ln>
              </p:spPr>
              <p:style>
                <a:lnRef idx="1">
                  <a:schemeClr val="accent1"/>
                </a:lnRef>
                <a:fillRef idx="0">
                  <a:schemeClr val="accent1"/>
                </a:fillRef>
                <a:effectRef idx="0">
                  <a:schemeClr val="accent1"/>
                </a:effectRef>
                <a:fontRef idx="minor">
                  <a:schemeClr val="tx1"/>
                </a:fontRef>
              </p:style>
            </p:cxnSp>
            <p:pic>
              <p:nvPicPr>
                <p:cNvPr id="68" name="Picture 25" descr="DSCN0818"/>
                <p:cNvPicPr>
                  <a:picLocks noChangeAspect="1" noChangeArrowheads="1"/>
                </p:cNvPicPr>
                <p:nvPr/>
              </p:nvPicPr>
              <p:blipFill rotWithShape="1">
                <a:blip r:embed="rId3">
                  <a:extLst>
                    <a:ext uri="{28A0092B-C50C-407E-A947-70E740481C1C}">
                      <a14:useLocalDpi xmlns:a14="http://schemas.microsoft.com/office/drawing/2010/main" val="0"/>
                    </a:ext>
                  </a:extLst>
                </a:blip>
                <a:srcRect t="28102" b="20009"/>
                <a:stretch/>
              </p:blipFill>
              <p:spPr bwMode="auto">
                <a:xfrm>
                  <a:off x="533400" y="3535200"/>
                  <a:ext cx="3908954" cy="220323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cxnSp>
            <p:nvCxnSpPr>
              <p:cNvPr id="66" name="Straight Connector 65"/>
              <p:cNvCxnSpPr/>
              <p:nvPr/>
            </p:nvCxnSpPr>
            <p:spPr>
              <a:xfrm>
                <a:off x="2252980" y="2938567"/>
                <a:ext cx="1720850" cy="95250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pic>
            <p:nvPicPr>
              <p:cNvPr id="69" name="Picture 25" descr="DSCN0818"/>
              <p:cNvPicPr>
                <a:picLocks noChangeAspect="1" noChangeArrowheads="1"/>
              </p:cNvPicPr>
              <p:nvPr/>
            </p:nvPicPr>
            <p:blipFill rotWithShape="1">
              <a:blip r:embed="rId3">
                <a:extLst>
                  <a:ext uri="{28A0092B-C50C-407E-A947-70E740481C1C}">
                    <a14:useLocalDpi xmlns:a14="http://schemas.microsoft.com/office/drawing/2010/main" val="0"/>
                  </a:ext>
                </a:extLst>
              </a:blip>
              <a:srcRect l="57851" t="2873" r="1" b="20011"/>
              <a:stretch/>
            </p:blipFill>
            <p:spPr bwMode="auto">
              <a:xfrm>
                <a:off x="2785483" y="2464019"/>
                <a:ext cx="1647595" cy="327441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cxnSp>
          <p:nvCxnSpPr>
            <p:cNvPr id="70" name="Straight Connector 69"/>
            <p:cNvCxnSpPr/>
            <p:nvPr/>
          </p:nvCxnSpPr>
          <p:spPr>
            <a:xfrm>
              <a:off x="3187401" y="2916686"/>
              <a:ext cx="1066800" cy="686595"/>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pic>
          <p:nvPicPr>
            <p:cNvPr id="71" name="Picture 25" descr="DSCN0818"/>
            <p:cNvPicPr>
              <a:picLocks noChangeAspect="1" noChangeArrowheads="1"/>
            </p:cNvPicPr>
            <p:nvPr/>
          </p:nvPicPr>
          <p:blipFill rotWithShape="1">
            <a:blip r:embed="rId3">
              <a:extLst>
                <a:ext uri="{28A0092B-C50C-407E-A947-70E740481C1C}">
                  <a14:useLocalDpi xmlns:a14="http://schemas.microsoft.com/office/drawing/2010/main" val="0"/>
                </a:ext>
              </a:extLst>
            </a:blip>
            <a:srcRect l="80529" t="2873" r="-334" b="20011"/>
            <a:stretch/>
          </p:blipFill>
          <p:spPr bwMode="auto">
            <a:xfrm>
              <a:off x="3672000" y="2464018"/>
              <a:ext cx="774183" cy="327441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sp>
        <p:nvSpPr>
          <p:cNvPr id="3" name="TextBox 2"/>
          <p:cNvSpPr txBox="1"/>
          <p:nvPr/>
        </p:nvSpPr>
        <p:spPr>
          <a:xfrm>
            <a:off x="557819" y="1295400"/>
            <a:ext cx="6583814" cy="307777"/>
          </a:xfrm>
          <a:prstGeom prst="rect">
            <a:avLst/>
          </a:prstGeom>
          <a:noFill/>
        </p:spPr>
        <p:txBody>
          <a:bodyPr wrap="square" rtlCol="0">
            <a:spAutoFit/>
          </a:bodyPr>
          <a:lstStyle/>
          <a:p>
            <a:pPr>
              <a:spcAft>
                <a:spcPts val="800"/>
              </a:spcAft>
            </a:pPr>
            <a:r>
              <a:rPr lang="en-US" sz="1400" dirty="0"/>
              <a:t>Construction </a:t>
            </a:r>
            <a:r>
              <a:rPr lang="en-US" sz="1400" dirty="0" smtClean="0"/>
              <a:t>and technical data of “in-air” Lambertson septum </a:t>
            </a:r>
            <a:r>
              <a:rPr lang="en-US" sz="1400" dirty="0"/>
              <a:t>MSIA</a:t>
            </a:r>
            <a:r>
              <a:rPr lang="en-US" sz="1400" dirty="0" smtClean="0"/>
              <a:t> (LHC, CERN)</a:t>
            </a:r>
            <a:endParaRPr lang="en-US" sz="1400" baseline="30000" dirty="0"/>
          </a:p>
        </p:txBody>
      </p:sp>
      <mc:AlternateContent xmlns:mc="http://schemas.openxmlformats.org/markup-compatibility/2006" xmlns:a14="http://schemas.microsoft.com/office/drawing/2010/main">
        <mc:Choice Requires="a14">
          <p:sp>
            <p:nvSpPr>
              <p:cNvPr id="56" name="TextBox 55"/>
              <p:cNvSpPr txBox="1"/>
              <p:nvPr/>
            </p:nvSpPr>
            <p:spPr>
              <a:xfrm>
                <a:off x="5181600" y="2250029"/>
                <a:ext cx="3733800" cy="3488134"/>
              </a:xfrm>
              <a:prstGeom prst="rect">
                <a:avLst/>
              </a:prstGeom>
              <a:noFill/>
            </p:spPr>
            <p:txBody>
              <a:bodyPr wrap="square" rtlCol="0">
                <a:spAutoFit/>
              </a:bodyPr>
              <a:lstStyle/>
              <a:p>
                <a:pPr marL="342900" indent="-342900">
                  <a:spcAft>
                    <a:spcPts val="800"/>
                  </a:spcAft>
                  <a:buFont typeface="Wingdings" panose="05000000000000000000" pitchFamily="2" charset="2"/>
                  <a:buChar char="Ø"/>
                </a:pPr>
                <a:r>
                  <a:rPr lang="en-US" sz="1400" dirty="0" smtClean="0"/>
                  <a:t>Vacuum: </a:t>
                </a:r>
                <a14:m>
                  <m:oMath xmlns:m="http://schemas.openxmlformats.org/officeDocument/2006/math">
                    <m:sSup>
                      <m:sSupPr>
                        <m:ctrlPr>
                          <a:rPr lang="en-US" sz="1400" i="1" smtClean="0">
                            <a:latin typeface="Cambria Math"/>
                          </a:rPr>
                        </m:ctrlPr>
                      </m:sSupPr>
                      <m:e>
                        <m:r>
                          <a:rPr lang="en-US" sz="1400" b="0" i="1" smtClean="0">
                            <a:latin typeface="Cambria Math"/>
                          </a:rPr>
                          <m:t>10</m:t>
                        </m:r>
                      </m:e>
                      <m:sup>
                        <m:r>
                          <a:rPr lang="en-US" sz="1400" b="0" i="1" smtClean="0">
                            <a:latin typeface="Cambria Math"/>
                          </a:rPr>
                          <m:t>−7</m:t>
                        </m:r>
                      </m:sup>
                    </m:sSup>
                  </m:oMath>
                </a14:m>
                <a:r>
                  <a:rPr lang="en-US" sz="1400" dirty="0" smtClean="0"/>
                  <a:t> mbar</a:t>
                </a:r>
              </a:p>
              <a:p>
                <a:pPr marL="342900" indent="-342900">
                  <a:spcAft>
                    <a:spcPts val="800"/>
                  </a:spcAft>
                  <a:buFont typeface="Wingdings" panose="05000000000000000000" pitchFamily="2" charset="2"/>
                  <a:buChar char="Ø"/>
                </a:pPr>
                <a:r>
                  <a:rPr lang="en-US" sz="1400" dirty="0" smtClean="0"/>
                  <a:t>Field </a:t>
                </a:r>
                <a:r>
                  <a:rPr lang="en-US" sz="1400" dirty="0"/>
                  <a:t>length : </a:t>
                </a:r>
                <a:r>
                  <a:rPr lang="en-US" sz="1400" dirty="0" smtClean="0"/>
                  <a:t>3650 mm</a:t>
                </a:r>
              </a:p>
              <a:p>
                <a:pPr marL="342900" indent="-342900">
                  <a:spcAft>
                    <a:spcPts val="800"/>
                  </a:spcAft>
                  <a:buFont typeface="Wingdings" panose="05000000000000000000" pitchFamily="2" charset="2"/>
                  <a:buChar char="Ø"/>
                </a:pPr>
                <a:r>
                  <a:rPr lang="en-US" sz="1400" dirty="0"/>
                  <a:t>Gap height</a:t>
                </a:r>
                <a:r>
                  <a:rPr lang="en-US" sz="1400" dirty="0" smtClean="0"/>
                  <a:t>: 25 mm</a:t>
                </a:r>
                <a:endParaRPr lang="en-US" sz="1400" dirty="0"/>
              </a:p>
              <a:p>
                <a:pPr marL="342900" indent="-342900">
                  <a:spcAft>
                    <a:spcPts val="800"/>
                  </a:spcAft>
                  <a:buFont typeface="Wingdings" panose="05000000000000000000" pitchFamily="2" charset="2"/>
                  <a:buChar char="Ø"/>
                </a:pPr>
                <a:r>
                  <a:rPr lang="en-US" sz="1400" dirty="0"/>
                  <a:t>Gap width: </a:t>
                </a:r>
                <a:r>
                  <a:rPr lang="en-US" sz="1400" dirty="0" smtClean="0"/>
                  <a:t>230 mm</a:t>
                </a:r>
              </a:p>
              <a:p>
                <a:pPr marL="342900" indent="-342900">
                  <a:spcAft>
                    <a:spcPts val="800"/>
                  </a:spcAft>
                  <a:buFont typeface="Wingdings" panose="05000000000000000000" pitchFamily="2" charset="2"/>
                  <a:buChar char="Ø"/>
                </a:pPr>
                <a:r>
                  <a:rPr lang="en-US" sz="1400" dirty="0" smtClean="0"/>
                  <a:t>Beam momentum: 450 </a:t>
                </a:r>
                <a:r>
                  <a:rPr lang="en-US" sz="1400" dirty="0"/>
                  <a:t>G</a:t>
                </a:r>
                <a:r>
                  <a:rPr lang="en-US" sz="1400" dirty="0" smtClean="0"/>
                  <a:t>eV/</a:t>
                </a:r>
                <a:r>
                  <a:rPr lang="en-US" sz="1400" i="1" dirty="0" smtClean="0"/>
                  <a:t>c</a:t>
                </a:r>
              </a:p>
              <a:p>
                <a:pPr marL="342900" indent="-342900">
                  <a:spcAft>
                    <a:spcPts val="800"/>
                  </a:spcAft>
                  <a:buFont typeface="Wingdings" panose="05000000000000000000" pitchFamily="2" charset="2"/>
                  <a:buChar char="Ø"/>
                </a:pPr>
                <a:r>
                  <a:rPr lang="en-US" sz="1400" dirty="0"/>
                  <a:t>D</a:t>
                </a:r>
                <a:r>
                  <a:rPr lang="en-US" sz="1400" dirty="0" smtClean="0"/>
                  <a:t>eflection angle: 1.846 mrad</a:t>
                </a:r>
                <a:endParaRPr lang="en-US" sz="1400" dirty="0"/>
              </a:p>
              <a:p>
                <a:pPr marL="342900" indent="-342900">
                  <a:spcAft>
                    <a:spcPts val="800"/>
                  </a:spcAft>
                  <a:buFont typeface="Wingdings" panose="05000000000000000000" pitchFamily="2" charset="2"/>
                  <a:buChar char="Ø"/>
                </a:pPr>
                <a:r>
                  <a:rPr lang="en-US" sz="1400" dirty="0"/>
                  <a:t>Septum thickness: </a:t>
                </a:r>
                <a:r>
                  <a:rPr lang="en-US" sz="1400" dirty="0" smtClean="0"/>
                  <a:t> </a:t>
                </a:r>
                <a:r>
                  <a:rPr lang="en-US" sz="1400" dirty="0"/>
                  <a:t>6</a:t>
                </a:r>
                <a:r>
                  <a:rPr lang="en-US" sz="1400" dirty="0" smtClean="0"/>
                  <a:t> </a:t>
                </a:r>
                <a:r>
                  <a:rPr lang="en-US" sz="1400" dirty="0"/>
                  <a:t>m</a:t>
                </a:r>
                <a:r>
                  <a:rPr lang="en-US" sz="1400" dirty="0" smtClean="0"/>
                  <a:t>m</a:t>
                </a:r>
                <a:endParaRPr lang="en-US" sz="1400" dirty="0"/>
              </a:p>
              <a:p>
                <a:pPr marL="342900" indent="-342900">
                  <a:spcAft>
                    <a:spcPts val="800"/>
                  </a:spcAft>
                  <a:buFont typeface="Wingdings" panose="05000000000000000000" pitchFamily="2" charset="2"/>
                  <a:buChar char="Ø"/>
                </a:pPr>
                <a:r>
                  <a:rPr lang="en-US" sz="1400" dirty="0" smtClean="0"/>
                  <a:t>Current: 950 A x 16 turns</a:t>
                </a:r>
                <a:endParaRPr lang="en-US" sz="1400" dirty="0"/>
              </a:p>
              <a:p>
                <a:pPr marL="342900" indent="-342900">
                  <a:spcAft>
                    <a:spcPts val="800"/>
                  </a:spcAft>
                  <a:buFont typeface="Wingdings" panose="05000000000000000000" pitchFamily="2" charset="2"/>
                  <a:buChar char="Ø"/>
                </a:pPr>
                <a:r>
                  <a:rPr lang="en-US" sz="1400" dirty="0" smtClean="0"/>
                  <a:t>Magnetic flux density: 0.76 T</a:t>
                </a:r>
                <a:endParaRPr lang="en-US" sz="1400" dirty="0"/>
              </a:p>
              <a:p>
                <a:pPr marL="342900" indent="-342900">
                  <a:spcAft>
                    <a:spcPts val="800"/>
                  </a:spcAft>
                  <a:buFont typeface="Wingdings" panose="05000000000000000000" pitchFamily="2" charset="2"/>
                  <a:buChar char="Ø"/>
                </a:pPr>
                <a:r>
                  <a:rPr lang="en-US" sz="1400" dirty="0" smtClean="0"/>
                  <a:t>Cooling water flow rate: 7.9 L/min</a:t>
                </a:r>
              </a:p>
              <a:p>
                <a:pPr marL="342900" indent="-342900">
                  <a:spcAft>
                    <a:spcPts val="800"/>
                  </a:spcAft>
                  <a:buFont typeface="Wingdings" panose="05000000000000000000" pitchFamily="2" charset="2"/>
                  <a:buChar char="Ø"/>
                </a:pPr>
                <a:r>
                  <a:rPr lang="en-US" sz="1400" dirty="0" smtClean="0"/>
                  <a:t>Dissipated power: 10.6 kW </a:t>
                </a:r>
                <a:endParaRPr lang="en-US" sz="1400" dirty="0"/>
              </a:p>
            </p:txBody>
          </p:sp>
        </mc:Choice>
        <mc:Fallback xmlns="">
          <p:sp>
            <p:nvSpPr>
              <p:cNvPr id="56" name="TextBox 55"/>
              <p:cNvSpPr txBox="1">
                <a:spLocks noRot="1" noChangeAspect="1" noMove="1" noResize="1" noEditPoints="1" noAdjustHandles="1" noChangeArrowheads="1" noChangeShapeType="1" noTextEdit="1"/>
              </p:cNvSpPr>
              <p:nvPr/>
            </p:nvSpPr>
            <p:spPr>
              <a:xfrm>
                <a:off x="5181600" y="2250029"/>
                <a:ext cx="3733800" cy="3488134"/>
              </a:xfrm>
              <a:prstGeom prst="rect">
                <a:avLst/>
              </a:prstGeom>
              <a:blipFill rotWithShape="1">
                <a:blip r:embed="rId4"/>
                <a:stretch>
                  <a:fillRect l="-163" b="-874"/>
                </a:stretch>
              </a:blipFill>
            </p:spPr>
            <p:txBody>
              <a:bodyPr/>
              <a:lstStyle/>
              <a:p>
                <a:r>
                  <a:rPr lang="en-US">
                    <a:noFill/>
                  </a:rPr>
                  <a:t> </a:t>
                </a:r>
              </a:p>
            </p:txBody>
          </p:sp>
        </mc:Fallback>
      </mc:AlternateContent>
      <p:cxnSp>
        <p:nvCxnSpPr>
          <p:cNvPr id="37" name="Straight Arrow Connector 10"/>
          <p:cNvCxnSpPr>
            <a:cxnSpLocks noChangeShapeType="1"/>
          </p:cNvCxnSpPr>
          <p:nvPr/>
        </p:nvCxnSpPr>
        <p:spPr bwMode="auto">
          <a:xfrm flipH="1">
            <a:off x="3276601" y="2270485"/>
            <a:ext cx="851246" cy="63731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8" name="TextBox 18"/>
          <p:cNvSpPr txBox="1">
            <a:spLocks noChangeArrowheads="1"/>
          </p:cNvSpPr>
          <p:nvPr/>
        </p:nvSpPr>
        <p:spPr bwMode="auto">
          <a:xfrm>
            <a:off x="3407773" y="1955793"/>
            <a:ext cx="1440147" cy="276999"/>
          </a:xfrm>
          <a:prstGeom prst="rect">
            <a:avLst/>
          </a:prstGeom>
          <a:noFill/>
        </p:spPr>
        <p:txBody>
          <a:bodyPr wrap="square" rtlCol="0">
            <a:spAutoFit/>
          </a:bodyPr>
          <a:lstStyle>
            <a:defPPr>
              <a:defRPr lang="en-US"/>
            </a:defPPr>
            <a:lvl1pPr algn="ctr">
              <a:spcAft>
                <a:spcPts val="600"/>
              </a:spcAft>
              <a:defRPr sz="1400"/>
            </a:lvl1pPr>
          </a:lstStyle>
          <a:p>
            <a:r>
              <a:rPr lang="en-US" sz="1200" dirty="0"/>
              <a:t>Straight beam </a:t>
            </a:r>
            <a:r>
              <a:rPr lang="en-US" sz="1200" dirty="0" smtClean="0"/>
              <a:t>2</a:t>
            </a:r>
            <a:endParaRPr lang="en-US" sz="1200" dirty="0"/>
          </a:p>
        </p:txBody>
      </p:sp>
      <p:sp>
        <p:nvSpPr>
          <p:cNvPr id="54" name="TextBox 18"/>
          <p:cNvSpPr txBox="1">
            <a:spLocks noChangeArrowheads="1"/>
          </p:cNvSpPr>
          <p:nvPr/>
        </p:nvSpPr>
        <p:spPr bwMode="auto">
          <a:xfrm>
            <a:off x="472790" y="1962707"/>
            <a:ext cx="1366665" cy="276999"/>
          </a:xfrm>
          <a:prstGeom prst="rect">
            <a:avLst/>
          </a:prstGeom>
          <a:noFill/>
        </p:spPr>
        <p:txBody>
          <a:bodyPr wrap="square" rtlCol="0">
            <a:spAutoFit/>
          </a:bodyPr>
          <a:lstStyle>
            <a:defPPr>
              <a:defRPr lang="en-US"/>
            </a:defPPr>
            <a:lvl1pPr algn="ctr">
              <a:spcAft>
                <a:spcPts val="600"/>
              </a:spcAft>
              <a:defRPr sz="1400"/>
            </a:lvl1pPr>
          </a:lstStyle>
          <a:p>
            <a:r>
              <a:rPr lang="en-US" altLang="en-US" sz="1200" dirty="0" smtClean="0"/>
              <a:t>Septum</a:t>
            </a:r>
            <a:endParaRPr lang="en-US" altLang="en-US" sz="1200" dirty="0"/>
          </a:p>
        </p:txBody>
      </p:sp>
      <p:cxnSp>
        <p:nvCxnSpPr>
          <p:cNvPr id="55" name="Straight Arrow Connector 10"/>
          <p:cNvCxnSpPr>
            <a:cxnSpLocks noChangeShapeType="1"/>
            <a:stCxn id="54" idx="2"/>
          </p:cNvCxnSpPr>
          <p:nvPr/>
        </p:nvCxnSpPr>
        <p:spPr bwMode="auto">
          <a:xfrm>
            <a:off x="1156123" y="2239706"/>
            <a:ext cx="1510877" cy="10490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020534" y="1808820"/>
            <a:ext cx="1361857" cy="276999"/>
          </a:xfrm>
          <a:prstGeom prst="rect">
            <a:avLst/>
          </a:prstGeom>
          <a:noFill/>
        </p:spPr>
        <p:txBody>
          <a:bodyPr wrap="square" rtlCol="0">
            <a:spAutoFit/>
          </a:bodyPr>
          <a:lstStyle/>
          <a:p>
            <a:pPr algn="ctr">
              <a:spcAft>
                <a:spcPts val="600"/>
              </a:spcAft>
            </a:pPr>
            <a:r>
              <a:rPr lang="en-US" sz="1200" dirty="0" smtClean="0"/>
              <a:t>Straight beam 1</a:t>
            </a:r>
          </a:p>
        </p:txBody>
      </p:sp>
      <p:cxnSp>
        <p:nvCxnSpPr>
          <p:cNvPr id="60" name="Straight Arrow Connector 59"/>
          <p:cNvCxnSpPr>
            <a:stCxn id="59" idx="2"/>
          </p:cNvCxnSpPr>
          <p:nvPr/>
        </p:nvCxnSpPr>
        <p:spPr>
          <a:xfrm flipH="1">
            <a:off x="2362201" y="2085819"/>
            <a:ext cx="339262" cy="82197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86774" y="5811972"/>
            <a:ext cx="1361857" cy="276999"/>
          </a:xfrm>
          <a:prstGeom prst="rect">
            <a:avLst/>
          </a:prstGeom>
          <a:noFill/>
        </p:spPr>
        <p:txBody>
          <a:bodyPr wrap="square" rtlCol="0">
            <a:spAutoFit/>
          </a:bodyPr>
          <a:lstStyle/>
          <a:p>
            <a:pPr algn="ctr">
              <a:spcAft>
                <a:spcPts val="600"/>
              </a:spcAft>
            </a:pPr>
            <a:r>
              <a:rPr lang="en-US" sz="1200" dirty="0" smtClean="0"/>
              <a:t>Deflected beam</a:t>
            </a:r>
          </a:p>
        </p:txBody>
      </p:sp>
      <p:cxnSp>
        <p:nvCxnSpPr>
          <p:cNvPr id="62" name="Straight Arrow Connector 61"/>
          <p:cNvCxnSpPr>
            <a:stCxn id="61" idx="0"/>
          </p:cNvCxnSpPr>
          <p:nvPr/>
        </p:nvCxnSpPr>
        <p:spPr>
          <a:xfrm flipV="1">
            <a:off x="967703" y="3267530"/>
            <a:ext cx="1052831" cy="254444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Lambertson septum</a:t>
            </a:r>
          </a:p>
        </p:txBody>
      </p:sp>
      <p:sp>
        <p:nvSpPr>
          <p:cNvPr id="39" name="TextBox 38"/>
          <p:cNvSpPr txBox="1"/>
          <p:nvPr/>
        </p:nvSpPr>
        <p:spPr>
          <a:xfrm>
            <a:off x="2114042" y="5775508"/>
            <a:ext cx="2356534" cy="276999"/>
          </a:xfrm>
          <a:prstGeom prst="rect">
            <a:avLst/>
          </a:prstGeom>
          <a:noFill/>
        </p:spPr>
        <p:txBody>
          <a:bodyPr wrap="square" rtlCol="0">
            <a:spAutoFit/>
          </a:bodyPr>
          <a:lstStyle/>
          <a:p>
            <a:pPr algn="r">
              <a:spcAft>
                <a:spcPts val="600"/>
              </a:spcAft>
            </a:pPr>
            <a:r>
              <a:rPr lang="en-US" sz="1200" i="1" dirty="0" smtClean="0"/>
              <a:t>Courtesy </a:t>
            </a:r>
            <a:r>
              <a:rPr lang="en-US" sz="1200" i="1" dirty="0"/>
              <a:t>of </a:t>
            </a:r>
            <a:r>
              <a:rPr lang="en-GB" sz="1200" i="1" dirty="0"/>
              <a:t>CERN </a:t>
            </a:r>
            <a:r>
              <a:rPr lang="en-GB" sz="1200" i="1" dirty="0" smtClean="0"/>
              <a:t>Septa Section</a:t>
            </a:r>
            <a:endParaRPr lang="en-US" sz="1200" i="1" dirty="0"/>
          </a:p>
        </p:txBody>
      </p:sp>
      <p:sp>
        <p:nvSpPr>
          <p:cNvPr id="40" name="TextBox 39"/>
          <p:cNvSpPr txBox="1"/>
          <p:nvPr/>
        </p:nvSpPr>
        <p:spPr>
          <a:xfrm>
            <a:off x="557820" y="742890"/>
            <a:ext cx="8073947" cy="461665"/>
          </a:xfrm>
          <a:prstGeom prst="rect">
            <a:avLst/>
          </a:prstGeom>
          <a:noFill/>
        </p:spPr>
        <p:txBody>
          <a:bodyPr wrap="square" rtlCol="0">
            <a:spAutoFit/>
          </a:bodyPr>
          <a:lstStyle/>
          <a:p>
            <a:pPr algn="ctr"/>
            <a:r>
              <a:rPr lang="en-US" sz="2400" b="1" dirty="0"/>
              <a:t>Lambertson septum - </a:t>
            </a:r>
            <a:r>
              <a:rPr lang="en-US" sz="2400" b="1" dirty="0" smtClean="0"/>
              <a:t>example</a:t>
            </a:r>
            <a:endParaRPr lang="en-US" sz="2400" b="1" dirty="0"/>
          </a:p>
        </p:txBody>
      </p:sp>
      <p:grpSp>
        <p:nvGrpSpPr>
          <p:cNvPr id="41" name="Group 40"/>
          <p:cNvGrpSpPr>
            <a:grpSpLocks noChangeAspect="1"/>
          </p:cNvGrpSpPr>
          <p:nvPr/>
        </p:nvGrpSpPr>
        <p:grpSpPr>
          <a:xfrm>
            <a:off x="7541521" y="794712"/>
            <a:ext cx="897790" cy="646409"/>
            <a:chOff x="310144" y="1414728"/>
            <a:chExt cx="6542867" cy="4710865"/>
          </a:xfrm>
        </p:grpSpPr>
        <p:sp>
          <p:nvSpPr>
            <p:cNvPr id="44" name="Rectangle 3"/>
            <p:cNvSpPr>
              <a:spLocks noChangeArrowheads="1"/>
            </p:cNvSpPr>
            <p:nvPr/>
          </p:nvSpPr>
          <p:spPr bwMode="auto">
            <a:xfrm rot="16200000">
              <a:off x="1226146" y="498727"/>
              <a:ext cx="4710864" cy="6542866"/>
            </a:xfrm>
            <a:prstGeom prst="rect">
              <a:avLst/>
            </a:prstGeom>
            <a:solidFill>
              <a:srgbClr val="00FFFF"/>
            </a:solidFill>
            <a:ln w="19050">
              <a:no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45" name="Freeform 4"/>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solidFill>
              <a:schemeClr val="bg1"/>
            </a:solidFill>
            <a:ln w="9525">
              <a:solidFill>
                <a:schemeClr val="tx1">
                  <a:lumMod val="65000"/>
                  <a:lumOff val="35000"/>
                </a:schemeClr>
              </a:solidFill>
              <a:round/>
              <a:headEnd/>
              <a:tailEnd/>
            </a:ln>
          </p:spPr>
          <p:txBody>
            <a:bodyPr wrap="none" anchor="ctr"/>
            <a:lstStyle/>
            <a:p>
              <a:endParaRPr lang="en-US" dirty="0"/>
            </a:p>
          </p:txBody>
        </p:sp>
        <p:sp>
          <p:nvSpPr>
            <p:cNvPr id="48" name="Rectangle 5"/>
            <p:cNvSpPr>
              <a:spLocks noChangeArrowheads="1"/>
            </p:cNvSpPr>
            <p:nvPr/>
          </p:nvSpPr>
          <p:spPr bwMode="auto">
            <a:xfrm rot="16200000">
              <a:off x="1406121" y="3602772"/>
              <a:ext cx="1185010" cy="8442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49" name="Rectangle 6"/>
            <p:cNvSpPr>
              <a:spLocks noChangeArrowheads="1"/>
            </p:cNvSpPr>
            <p:nvPr/>
          </p:nvSpPr>
          <p:spPr bwMode="auto">
            <a:xfrm rot="16200000">
              <a:off x="1406121"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endParaRPr lang="en-US" altLang="en-US" sz="4400" dirty="0">
                <a:solidFill>
                  <a:srgbClr val="FF9900"/>
                </a:solidFill>
                <a:latin typeface="Times New Roman" pitchFamily="18" charset="0"/>
              </a:endParaRPr>
            </a:p>
          </p:txBody>
        </p:sp>
        <p:sp>
          <p:nvSpPr>
            <p:cNvPr id="72" name="Rectangle 7"/>
            <p:cNvSpPr>
              <a:spLocks noChangeArrowheads="1"/>
            </p:cNvSpPr>
            <p:nvPr/>
          </p:nvSpPr>
          <p:spPr bwMode="auto">
            <a:xfrm rot="16200000">
              <a:off x="4572024" y="3602772"/>
              <a:ext cx="1185010" cy="844241"/>
            </a:xfrm>
            <a:prstGeom prst="rect">
              <a:avLst/>
            </a:prstGeom>
            <a:solidFill>
              <a:srgbClr val="FE7B0E"/>
            </a:solidFill>
            <a:ln w="3175">
              <a:solidFill>
                <a:schemeClr val="tx1">
                  <a:lumMod val="65000"/>
                  <a:lumOff val="35000"/>
                </a:schemeClr>
              </a:solidFill>
              <a:miter lim="800000"/>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pPr>
              <a:endParaRPr lang="en-US" altLang="en-US" sz="1800" dirty="0"/>
            </a:p>
          </p:txBody>
        </p:sp>
        <p:sp>
          <p:nvSpPr>
            <p:cNvPr id="73" name="Freeform 18"/>
            <p:cNvSpPr>
              <a:spLocks/>
            </p:cNvSpPr>
            <p:nvPr/>
          </p:nvSpPr>
          <p:spPr bwMode="auto">
            <a:xfrm rot="16200000">
              <a:off x="2555916" y="1588861"/>
              <a:ext cx="2051324" cy="4221204"/>
            </a:xfrm>
            <a:custGeom>
              <a:avLst/>
              <a:gdLst>
                <a:gd name="T0" fmla="*/ 914 w 914"/>
                <a:gd name="T1" fmla="*/ 0 h 1920"/>
                <a:gd name="T2" fmla="*/ 2 w 914"/>
                <a:gd name="T3" fmla="*/ 0 h 1920"/>
                <a:gd name="T4" fmla="*/ 0 w 914"/>
                <a:gd name="T5" fmla="*/ 480 h 1920"/>
                <a:gd name="T6" fmla="*/ 624 w 914"/>
                <a:gd name="T7" fmla="*/ 480 h 1920"/>
                <a:gd name="T8" fmla="*/ 624 w 914"/>
                <a:gd name="T9" fmla="*/ 1440 h 1920"/>
                <a:gd name="T10" fmla="*/ 0 w 914"/>
                <a:gd name="T11" fmla="*/ 1443 h 1920"/>
                <a:gd name="T12" fmla="*/ 2 w 914"/>
                <a:gd name="T13" fmla="*/ 1920 h 1920"/>
                <a:gd name="T14" fmla="*/ 914 w 914"/>
                <a:gd name="T15" fmla="*/ 1920 h 1920"/>
                <a:gd name="T16" fmla="*/ 914 w 914"/>
                <a:gd name="T17" fmla="*/ 0 h 1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14"/>
                <a:gd name="T28" fmla="*/ 0 h 1920"/>
                <a:gd name="T29" fmla="*/ 914 w 914"/>
                <a:gd name="T30" fmla="*/ 1920 h 1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14" h="1920">
                  <a:moveTo>
                    <a:pt x="914" y="0"/>
                  </a:moveTo>
                  <a:lnTo>
                    <a:pt x="2" y="0"/>
                  </a:lnTo>
                  <a:lnTo>
                    <a:pt x="0" y="480"/>
                  </a:lnTo>
                  <a:lnTo>
                    <a:pt x="624" y="480"/>
                  </a:lnTo>
                  <a:lnTo>
                    <a:pt x="624" y="1440"/>
                  </a:lnTo>
                  <a:lnTo>
                    <a:pt x="0" y="1443"/>
                  </a:lnTo>
                  <a:lnTo>
                    <a:pt x="2" y="1920"/>
                  </a:lnTo>
                  <a:lnTo>
                    <a:pt x="914" y="1920"/>
                  </a:lnTo>
                  <a:lnTo>
                    <a:pt x="914" y="0"/>
                  </a:lnTo>
                  <a:close/>
                </a:path>
              </a:pathLst>
            </a:custGeom>
            <a:noFill/>
            <a:ln w="3175">
              <a:solidFill>
                <a:schemeClr val="tx1">
                  <a:lumMod val="65000"/>
                  <a:lumOff val="3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dirty="0"/>
            </a:p>
          </p:txBody>
        </p:sp>
        <p:sp>
          <p:nvSpPr>
            <p:cNvPr id="74" name="Rectangle 73"/>
            <p:cNvSpPr/>
            <p:nvPr/>
          </p:nvSpPr>
          <p:spPr>
            <a:xfrm>
              <a:off x="310144" y="1414728"/>
              <a:ext cx="6542867" cy="4710865"/>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221577" y="1731147"/>
              <a:ext cx="720000" cy="720000"/>
            </a:xfrm>
            <a:prstGeom prst="ellipse">
              <a:avLst/>
            </a:prstGeom>
            <a:solidFill>
              <a:schemeClr val="bg1"/>
            </a:solidFill>
            <a:ln w="9525">
              <a:solidFill>
                <a:schemeClr val="tx1">
                  <a:lumMod val="65000"/>
                  <a:lumOff val="35000"/>
                </a:schemeClr>
              </a:solidFill>
              <a:round/>
              <a:headEnd/>
              <a:tailEnd/>
            </a:ln>
          </p:spPr>
          <p:txBody>
            <a:bodyPr wrap="none" anchor="ctr"/>
            <a:lstStyle/>
            <a:p>
              <a:endParaRPr lang="en-US">
                <a:solidFill>
                  <a:schemeClr val="tx1"/>
                </a:solidFill>
              </a:endParaRPr>
            </a:p>
          </p:txBody>
        </p:sp>
      </p:grpSp>
      <p:sp>
        <p:nvSpPr>
          <p:cNvPr id="2" name="Rectangle 1"/>
          <p:cNvSpPr/>
          <p:nvPr/>
        </p:nvSpPr>
        <p:spPr>
          <a:xfrm>
            <a:off x="1449685" y="6043867"/>
            <a:ext cx="3063852" cy="276999"/>
          </a:xfrm>
          <a:prstGeom prst="rect">
            <a:avLst/>
          </a:prstGeom>
        </p:spPr>
        <p:txBody>
          <a:bodyPr wrap="none">
            <a:spAutoFit/>
          </a:bodyPr>
          <a:lstStyle/>
          <a:p>
            <a:r>
              <a:rPr lang="en-US" sz="1200" dirty="0"/>
              <a:t>Lambertson septum </a:t>
            </a:r>
            <a:r>
              <a:rPr lang="en-US" sz="1200" dirty="0" smtClean="0"/>
              <a:t>MSIA </a:t>
            </a:r>
            <a:r>
              <a:rPr lang="en-US" sz="1200" dirty="0"/>
              <a:t>(LHC, CERN</a:t>
            </a:r>
            <a:r>
              <a:rPr lang="en-US" sz="1200" dirty="0" smtClean="0"/>
              <a:t>)</a:t>
            </a:r>
            <a:r>
              <a:rPr lang="en-US" sz="1200" baseline="30000" dirty="0" smtClean="0"/>
              <a:t>[27,</a:t>
            </a:r>
            <a:r>
              <a:rPr lang="en-US" sz="1200" dirty="0" smtClean="0"/>
              <a:t> </a:t>
            </a:r>
            <a:r>
              <a:rPr lang="en-US" sz="1200" baseline="30000" dirty="0" smtClean="0"/>
              <a:t>16]</a:t>
            </a:r>
            <a:r>
              <a:rPr lang="en-US" sz="1200" dirty="0" smtClean="0"/>
              <a:t> </a:t>
            </a:r>
            <a:endParaRPr lang="en-US" sz="1200" dirty="0"/>
          </a:p>
        </p:txBody>
      </p:sp>
    </p:spTree>
    <p:extLst>
      <p:ext uri="{BB962C8B-B14F-4D97-AF65-F5344CB8AC3E}">
        <p14:creationId xmlns:p14="http://schemas.microsoft.com/office/powerpoint/2010/main" val="42135120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Group 22"/>
          <p:cNvGrpSpPr>
            <a:grpSpLocks/>
          </p:cNvGrpSpPr>
          <p:nvPr/>
        </p:nvGrpSpPr>
        <p:grpSpPr bwMode="auto">
          <a:xfrm>
            <a:off x="490002" y="2742021"/>
            <a:ext cx="3120794" cy="2253735"/>
            <a:chOff x="693" y="1366"/>
            <a:chExt cx="1310" cy="1048"/>
          </a:xfrm>
        </p:grpSpPr>
        <p:sp>
          <p:nvSpPr>
            <p:cNvPr id="77"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78"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79"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80"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grpSp>
        <p:nvGrpSpPr>
          <p:cNvPr id="69" name="Group 22"/>
          <p:cNvGrpSpPr>
            <a:grpSpLocks/>
          </p:cNvGrpSpPr>
          <p:nvPr/>
        </p:nvGrpSpPr>
        <p:grpSpPr bwMode="auto">
          <a:xfrm>
            <a:off x="7497622" y="771065"/>
            <a:ext cx="900000" cy="648000"/>
            <a:chOff x="693" y="1366"/>
            <a:chExt cx="1310" cy="1048"/>
          </a:xfrm>
        </p:grpSpPr>
        <p:sp>
          <p:nvSpPr>
            <p:cNvPr id="71"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72"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73"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74"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sp>
        <p:nvSpPr>
          <p:cNvPr id="2" name="TextBox 1"/>
          <p:cNvSpPr txBox="1"/>
          <p:nvPr/>
        </p:nvSpPr>
        <p:spPr>
          <a:xfrm>
            <a:off x="557820" y="742890"/>
            <a:ext cx="8073947" cy="461665"/>
          </a:xfrm>
          <a:prstGeom prst="rect">
            <a:avLst/>
          </a:prstGeom>
          <a:noFill/>
        </p:spPr>
        <p:txBody>
          <a:bodyPr wrap="square" rtlCol="0">
            <a:spAutoFit/>
          </a:bodyPr>
          <a:lstStyle/>
          <a:p>
            <a:pPr algn="ctr"/>
            <a:r>
              <a:rPr lang="en-US" sz="2400" b="1" dirty="0" smtClean="0"/>
              <a:t>Eddy current septum</a:t>
            </a:r>
            <a:endParaRPr lang="en-US" b="1" dirty="0"/>
          </a:p>
        </p:txBody>
      </p:sp>
      <p:sp>
        <p:nvSpPr>
          <p:cNvPr id="3" name="TextBox 2"/>
          <p:cNvSpPr txBox="1"/>
          <p:nvPr/>
        </p:nvSpPr>
        <p:spPr>
          <a:xfrm>
            <a:off x="557820" y="1219200"/>
            <a:ext cx="6604980" cy="523220"/>
          </a:xfrm>
          <a:prstGeom prst="rect">
            <a:avLst/>
          </a:prstGeom>
          <a:noFill/>
        </p:spPr>
        <p:txBody>
          <a:bodyPr wrap="square" rtlCol="0">
            <a:spAutoFit/>
          </a:bodyPr>
          <a:lstStyle/>
          <a:p>
            <a:pPr indent="174625">
              <a:spcAft>
                <a:spcPts val="800"/>
              </a:spcAft>
            </a:pPr>
            <a:r>
              <a:rPr lang="en-US" sz="1400" dirty="0" smtClean="0"/>
              <a:t>Eddy currents in the septum conductor cancel the changing magnetic field (eddy currents screening)  </a:t>
            </a:r>
            <a:endParaRPr lang="en-US" sz="1400" baseline="30000" dirty="0" smtClean="0"/>
          </a:p>
        </p:txBody>
      </p:sp>
      <p:sp>
        <p:nvSpPr>
          <p:cNvPr id="219" name="TextBox 218"/>
          <p:cNvSpPr txBox="1"/>
          <p:nvPr/>
        </p:nvSpPr>
        <p:spPr>
          <a:xfrm>
            <a:off x="557820" y="5045482"/>
            <a:ext cx="3099780" cy="276999"/>
          </a:xfrm>
          <a:prstGeom prst="rect">
            <a:avLst/>
          </a:prstGeom>
          <a:noFill/>
        </p:spPr>
        <p:txBody>
          <a:bodyPr wrap="square" rtlCol="0">
            <a:spAutoFit/>
          </a:bodyPr>
          <a:lstStyle/>
          <a:p>
            <a:pPr algn="ctr">
              <a:spcAft>
                <a:spcPts val="600"/>
              </a:spcAft>
            </a:pPr>
            <a:r>
              <a:rPr lang="en-US" sz="1200" dirty="0" smtClean="0"/>
              <a:t>Eddy current septum</a:t>
            </a:r>
          </a:p>
        </p:txBody>
      </p:sp>
      <p:sp>
        <p:nvSpPr>
          <p:cNvPr id="122" name="TextBox 121"/>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Eddy current septum</a:t>
            </a:r>
          </a:p>
        </p:txBody>
      </p:sp>
      <p:sp>
        <p:nvSpPr>
          <p:cNvPr id="55" name="TextBox 54"/>
          <p:cNvSpPr txBox="1"/>
          <p:nvPr/>
        </p:nvSpPr>
        <p:spPr>
          <a:xfrm>
            <a:off x="2151881" y="2247471"/>
            <a:ext cx="973193" cy="276999"/>
          </a:xfrm>
          <a:prstGeom prst="rect">
            <a:avLst/>
          </a:prstGeom>
          <a:noFill/>
        </p:spPr>
        <p:txBody>
          <a:bodyPr wrap="square" rtlCol="0">
            <a:spAutoFit/>
          </a:bodyPr>
          <a:lstStyle/>
          <a:p>
            <a:pPr algn="ctr">
              <a:spcAft>
                <a:spcPts val="600"/>
              </a:spcAft>
            </a:pPr>
            <a:r>
              <a:rPr lang="en-US" sz="1200" dirty="0" smtClean="0"/>
              <a:t>Septum</a:t>
            </a:r>
          </a:p>
        </p:txBody>
      </p:sp>
      <p:cxnSp>
        <p:nvCxnSpPr>
          <p:cNvPr id="56" name="Straight Arrow Connector 55"/>
          <p:cNvCxnSpPr/>
          <p:nvPr/>
        </p:nvCxnSpPr>
        <p:spPr>
          <a:xfrm>
            <a:off x="2642828" y="2555248"/>
            <a:ext cx="709972" cy="115084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flipH="1">
            <a:off x="2972147" y="3786369"/>
            <a:ext cx="246859" cy="196723"/>
          </a:xfrm>
          <a:prstGeom prst="ellipse">
            <a:avLst/>
          </a:prstGeom>
          <a:pattFill prst="ltDnDiag">
            <a:fgClr>
              <a:srgbClr val="FF00FF"/>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p:cNvSpPr/>
          <p:nvPr/>
        </p:nvSpPr>
        <p:spPr>
          <a:xfrm flipH="1">
            <a:off x="3471551" y="3787685"/>
            <a:ext cx="246859" cy="196723"/>
          </a:xfrm>
          <a:prstGeom prst="ellipse">
            <a:avLst/>
          </a:prstGeom>
          <a:pattFill prst="ltUpDiag">
            <a:fgClr>
              <a:schemeClr val="tx2">
                <a:lumMod val="60000"/>
                <a:lumOff val="40000"/>
              </a:schemeClr>
            </a:fgClr>
            <a:bgClr>
              <a:schemeClr val="bg1"/>
            </a:bgClr>
          </a:pattFill>
          <a:ln w="1270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0" name="Straight Arrow Connector 69"/>
          <p:cNvCxnSpPr/>
          <p:nvPr/>
        </p:nvCxnSpPr>
        <p:spPr>
          <a:xfrm flipH="1">
            <a:off x="3621615" y="2500954"/>
            <a:ext cx="307128" cy="128342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3241516" y="2075392"/>
            <a:ext cx="1321186" cy="276999"/>
          </a:xfrm>
          <a:prstGeom prst="rect">
            <a:avLst/>
          </a:prstGeom>
          <a:noFill/>
        </p:spPr>
        <p:txBody>
          <a:bodyPr wrap="square" rtlCol="0">
            <a:spAutoFit/>
          </a:bodyPr>
          <a:lstStyle/>
          <a:p>
            <a:pPr algn="ctr">
              <a:spcAft>
                <a:spcPts val="600"/>
              </a:spcAft>
            </a:pPr>
            <a:r>
              <a:rPr lang="en-US" sz="1200" dirty="0" smtClean="0"/>
              <a:t>Circulating beam</a:t>
            </a:r>
          </a:p>
        </p:txBody>
      </p:sp>
      <p:cxnSp>
        <p:nvCxnSpPr>
          <p:cNvPr id="81" name="Straight Arrow Connector 80"/>
          <p:cNvCxnSpPr/>
          <p:nvPr/>
        </p:nvCxnSpPr>
        <p:spPr>
          <a:xfrm flipH="1" flipV="1">
            <a:off x="3113333" y="3962287"/>
            <a:ext cx="145939" cy="130810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2655246" y="5268471"/>
            <a:ext cx="1320478" cy="276999"/>
          </a:xfrm>
          <a:prstGeom prst="rect">
            <a:avLst/>
          </a:prstGeom>
          <a:noFill/>
        </p:spPr>
        <p:txBody>
          <a:bodyPr wrap="square" rtlCol="0">
            <a:spAutoFit/>
          </a:bodyPr>
          <a:lstStyle/>
          <a:p>
            <a:pPr algn="ctr">
              <a:spcAft>
                <a:spcPts val="600"/>
              </a:spcAft>
            </a:pPr>
            <a:r>
              <a:rPr lang="en-US" sz="1200" dirty="0" smtClean="0"/>
              <a:t>Deflected beam</a:t>
            </a:r>
          </a:p>
        </p:txBody>
      </p:sp>
      <p:grpSp>
        <p:nvGrpSpPr>
          <p:cNvPr id="83" name="Group 82"/>
          <p:cNvGrpSpPr/>
          <p:nvPr/>
        </p:nvGrpSpPr>
        <p:grpSpPr>
          <a:xfrm>
            <a:off x="623027" y="3776738"/>
            <a:ext cx="180000" cy="180000"/>
            <a:chOff x="3876753" y="4452811"/>
            <a:chExt cx="72029" cy="72000"/>
          </a:xfrm>
          <a:solidFill>
            <a:schemeClr val="bg1">
              <a:alpha val="79000"/>
            </a:schemeClr>
          </a:solidFill>
          <a:effectLst>
            <a:glow rad="165100">
              <a:schemeClr val="bg1">
                <a:alpha val="40000"/>
              </a:schemeClr>
            </a:glow>
          </a:effectLst>
        </p:grpSpPr>
        <p:sp>
          <p:nvSpPr>
            <p:cNvPr id="84" name="Oval 83"/>
            <p:cNvSpPr/>
            <p:nvPr/>
          </p:nvSpPr>
          <p:spPr>
            <a:xfrm flipH="1">
              <a:off x="3876753" y="4452811"/>
              <a:ext cx="72029" cy="72000"/>
            </a:xfrm>
            <a:prstGeom prst="ellipse">
              <a:avLst/>
            </a:prstGeom>
            <a:grp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p:cNvSpPr/>
            <p:nvPr/>
          </p:nvSpPr>
          <p:spPr>
            <a:xfrm flipH="1">
              <a:off x="3905565" y="4481608"/>
              <a:ext cx="14406" cy="14400"/>
            </a:xfrm>
            <a:prstGeom prst="ellipse">
              <a:avLst/>
            </a:prstGeom>
            <a:solidFill>
              <a:schemeClr val="tx1"/>
            </a:solidFill>
            <a:ln w="12700">
              <a:solidFill>
                <a:schemeClr val="tx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 name="Group 85"/>
          <p:cNvGrpSpPr/>
          <p:nvPr/>
        </p:nvGrpSpPr>
        <p:grpSpPr>
          <a:xfrm>
            <a:off x="1746968" y="3781039"/>
            <a:ext cx="180000" cy="180000"/>
            <a:chOff x="2972212" y="4463924"/>
            <a:chExt cx="72028" cy="72000"/>
          </a:xfrm>
          <a:effectLst>
            <a:glow rad="190500">
              <a:schemeClr val="bg1">
                <a:alpha val="42000"/>
              </a:schemeClr>
            </a:glow>
          </a:effectLst>
        </p:grpSpPr>
        <p:sp>
          <p:nvSpPr>
            <p:cNvPr id="87" name="Oval 86"/>
            <p:cNvSpPr/>
            <p:nvPr/>
          </p:nvSpPr>
          <p:spPr>
            <a:xfrm flipH="1">
              <a:off x="2972212" y="4463924"/>
              <a:ext cx="72028" cy="72000"/>
            </a:xfrm>
            <a:prstGeom prst="ellipse">
              <a:avLst/>
            </a:prstGeom>
            <a:solidFill>
              <a:schemeClr val="bg1">
                <a:alpha val="5200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Straight Connector 87"/>
            <p:cNvCxnSpPr>
              <a:stCxn id="87" idx="1"/>
              <a:endCxn id="87" idx="5"/>
            </p:cNvCxnSpPr>
            <p:nvPr/>
          </p:nvCxnSpPr>
          <p:spPr>
            <a:xfrm flipH="1">
              <a:off x="2982760"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87" idx="7"/>
              <a:endCxn id="87" idx="3"/>
            </p:cNvCxnSpPr>
            <p:nvPr/>
          </p:nvCxnSpPr>
          <p:spPr>
            <a:xfrm>
              <a:off x="2982760"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2113470" y="3578570"/>
            <a:ext cx="990600" cy="576337"/>
            <a:chOff x="2186504" y="2971800"/>
            <a:chExt cx="990600" cy="640771"/>
          </a:xfrm>
        </p:grpSpPr>
        <p:cxnSp>
          <p:nvCxnSpPr>
            <p:cNvPr id="131" name="Straight Arrow Connector 130"/>
            <p:cNvCxnSpPr/>
            <p:nvPr/>
          </p:nvCxnSpPr>
          <p:spPr>
            <a:xfrm rot="16200000">
              <a:off x="1866118"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rot="16200000">
              <a:off x="2041814"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16200000">
              <a:off x="2194215"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rot="16200000">
              <a:off x="2369911"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rot="16200000">
              <a:off x="2528621"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rot="16200000">
              <a:off x="2704317"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rot="16200000">
              <a:off x="2856718" y="3292186"/>
              <a:ext cx="640771" cy="0"/>
            </a:xfrm>
            <a:prstGeom prst="straightConnector1">
              <a:avLst/>
            </a:prstGeom>
            <a:ln>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94" name="TextBox 93"/>
              <p:cNvSpPr txBox="1"/>
              <p:nvPr/>
            </p:nvSpPr>
            <p:spPr>
              <a:xfrm>
                <a:off x="3674743" y="4434785"/>
                <a:ext cx="649409"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ea typeface="Cambria Math"/>
                        </a:rPr>
                        <m:t>𝐵</m:t>
                      </m:r>
                      <m:r>
                        <a:rPr lang="en-US" sz="1200" b="0" i="1" smtClean="0">
                          <a:latin typeface="Cambria Math"/>
                          <a:ea typeface="Cambria Math"/>
                        </a:rPr>
                        <m:t>≈0</m:t>
                      </m:r>
                    </m:oMath>
                  </m:oMathPara>
                </a14:m>
                <a:endParaRPr lang="en-US" sz="1200" dirty="0"/>
              </a:p>
            </p:txBody>
          </p:sp>
        </mc:Choice>
        <mc:Fallback xmlns="">
          <p:sp>
            <p:nvSpPr>
              <p:cNvPr id="94" name="TextBox 93"/>
              <p:cNvSpPr txBox="1">
                <a:spLocks noRot="1" noChangeAspect="1" noMove="1" noResize="1" noEditPoints="1" noAdjustHandles="1" noChangeArrowheads="1" noChangeShapeType="1" noTextEdit="1"/>
              </p:cNvSpPr>
              <p:nvPr/>
            </p:nvSpPr>
            <p:spPr>
              <a:xfrm>
                <a:off x="3674743" y="4434785"/>
                <a:ext cx="649409" cy="276999"/>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5" name="TextBox 94"/>
              <p:cNvSpPr txBox="1"/>
              <p:nvPr/>
            </p:nvSpPr>
            <p:spPr>
              <a:xfrm>
                <a:off x="2089225" y="3785761"/>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𝐵</m:t>
                          </m:r>
                        </m:e>
                        <m:sub>
                          <m:r>
                            <a:rPr lang="en-US" sz="1200" b="0" i="1" smtClean="0">
                              <a:latin typeface="Cambria Math"/>
                            </a:rPr>
                            <m:t>𝑚</m:t>
                          </m:r>
                        </m:sub>
                      </m:sSub>
                    </m:oMath>
                  </m:oMathPara>
                </a14:m>
                <a:endParaRPr lang="en-US" sz="1200" dirty="0"/>
              </a:p>
            </p:txBody>
          </p:sp>
        </mc:Choice>
        <mc:Fallback xmlns="">
          <p:sp>
            <p:nvSpPr>
              <p:cNvPr id="95" name="TextBox 94"/>
              <p:cNvSpPr txBox="1">
                <a:spLocks noRot="1" noChangeAspect="1" noMove="1" noResize="1" noEditPoints="1" noAdjustHandles="1" noChangeArrowheads="1" noChangeShapeType="1" noTextEdit="1"/>
              </p:cNvSpPr>
              <p:nvPr/>
            </p:nvSpPr>
            <p:spPr>
              <a:xfrm>
                <a:off x="2089225" y="3785761"/>
                <a:ext cx="381000" cy="276999"/>
              </a:xfrm>
              <a:prstGeom prst="rect">
                <a:avLst/>
              </a:prstGeom>
              <a:blipFill rotWithShape="1">
                <a:blip r:embed="rId3"/>
                <a:stretch>
                  <a:fillRect/>
                </a:stretch>
              </a:blipFill>
            </p:spPr>
            <p:txBody>
              <a:bodyPr/>
              <a:lstStyle/>
              <a:p>
                <a:r>
                  <a:rPr lang="en-US">
                    <a:noFill/>
                  </a:rPr>
                  <a:t> </a:t>
                </a:r>
              </a:p>
            </p:txBody>
          </p:sp>
        </mc:Fallback>
      </mc:AlternateContent>
      <p:cxnSp>
        <p:nvCxnSpPr>
          <p:cNvPr id="96" name="Straight Arrow Connector 95"/>
          <p:cNvCxnSpPr/>
          <p:nvPr/>
        </p:nvCxnSpPr>
        <p:spPr>
          <a:xfrm>
            <a:off x="3860310" y="3592104"/>
            <a:ext cx="0" cy="562803"/>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7" name="TextBox 96"/>
              <p:cNvSpPr txBox="1"/>
              <p:nvPr/>
            </p:nvSpPr>
            <p:spPr>
              <a:xfrm>
                <a:off x="1006004" y="2853671"/>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ea typeface="Cambria Math"/>
                            </a:rPr>
                            <m:t>𝜇</m:t>
                          </m:r>
                        </m:e>
                        <m:sub>
                          <m:r>
                            <a:rPr lang="en-US" sz="1200" b="0" i="1" smtClean="0">
                              <a:latin typeface="Cambria Math"/>
                            </a:rPr>
                            <m:t>𝑟</m:t>
                          </m:r>
                        </m:sub>
                      </m:sSub>
                    </m:oMath>
                  </m:oMathPara>
                </a14:m>
                <a:endParaRPr lang="en-US" sz="1200" dirty="0"/>
              </a:p>
            </p:txBody>
          </p:sp>
        </mc:Choice>
        <mc:Fallback xmlns="">
          <p:sp>
            <p:nvSpPr>
              <p:cNvPr id="97" name="TextBox 96"/>
              <p:cNvSpPr txBox="1">
                <a:spLocks noRot="1" noChangeAspect="1" noMove="1" noResize="1" noEditPoints="1" noAdjustHandles="1" noChangeArrowheads="1" noChangeShapeType="1" noTextEdit="1"/>
              </p:cNvSpPr>
              <p:nvPr/>
            </p:nvSpPr>
            <p:spPr>
              <a:xfrm>
                <a:off x="1006004" y="2853671"/>
                <a:ext cx="381000" cy="276999"/>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Box 98"/>
              <p:cNvSpPr txBox="1"/>
              <p:nvPr/>
            </p:nvSpPr>
            <p:spPr>
              <a:xfrm>
                <a:off x="1525637" y="3949753"/>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99" name="TextBox 98"/>
              <p:cNvSpPr txBox="1">
                <a:spLocks noRot="1" noChangeAspect="1" noMove="1" noResize="1" noEditPoints="1" noAdjustHandles="1" noChangeArrowheads="1" noChangeShapeType="1" noTextEdit="1"/>
              </p:cNvSpPr>
              <p:nvPr/>
            </p:nvSpPr>
            <p:spPr>
              <a:xfrm>
                <a:off x="1525637" y="3949753"/>
                <a:ext cx="171450" cy="276999"/>
              </a:xfrm>
              <a:prstGeom prst="rect">
                <a:avLst/>
              </a:prstGeom>
              <a:blipFill rotWithShape="1">
                <a:blip r:embed="rId5"/>
                <a:stretch>
                  <a:fillRect l="-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276051" y="3894631"/>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sz="1200" dirty="0"/>
              </a:p>
            </p:txBody>
          </p:sp>
        </mc:Choice>
        <mc:Fallback xmlns="">
          <p:sp>
            <p:nvSpPr>
              <p:cNvPr id="100" name="TextBox 99"/>
              <p:cNvSpPr txBox="1">
                <a:spLocks noRot="1" noChangeAspect="1" noMove="1" noResize="1" noEditPoints="1" noAdjustHandles="1" noChangeArrowheads="1" noChangeShapeType="1" noTextEdit="1"/>
              </p:cNvSpPr>
              <p:nvPr/>
            </p:nvSpPr>
            <p:spPr>
              <a:xfrm>
                <a:off x="276051" y="3894631"/>
                <a:ext cx="171450" cy="276999"/>
              </a:xfrm>
              <a:prstGeom prst="rect">
                <a:avLst/>
              </a:prstGeom>
              <a:blipFill rotWithShape="1">
                <a:blip r:embed="rId5"/>
                <a:stretch>
                  <a:fillRect l="-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3935840" y="3706093"/>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101" name="TextBox 100"/>
              <p:cNvSpPr txBox="1">
                <a:spLocks noRot="1" noChangeAspect="1" noMove="1" noResize="1" noEditPoints="1" noAdjustHandles="1" noChangeArrowheads="1" noChangeShapeType="1" noTextEdit="1"/>
              </p:cNvSpPr>
              <p:nvPr/>
            </p:nvSpPr>
            <p:spPr>
              <a:xfrm>
                <a:off x="3935840" y="3706093"/>
                <a:ext cx="171450" cy="276999"/>
              </a:xfrm>
              <a:prstGeom prst="rect">
                <a:avLst/>
              </a:prstGeom>
              <a:blipFill rotWithShape="1">
                <a:blip r:embed="rId6"/>
                <a:stretch>
                  <a:fillRect l="-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3795124" y="4189526"/>
                <a:ext cx="38100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ea typeface="Cambria Math"/>
                            </a:rPr>
                            <m:t>𝜇</m:t>
                          </m:r>
                        </m:e>
                        <m:sub>
                          <m:r>
                            <a:rPr lang="en-US" sz="1200" b="0" i="1" smtClean="0">
                              <a:latin typeface="Cambria Math"/>
                            </a:rPr>
                            <m:t>0</m:t>
                          </m:r>
                        </m:sub>
                      </m:sSub>
                    </m:oMath>
                  </m:oMathPara>
                </a14:m>
                <a:endParaRPr lang="en-US" sz="1200" dirty="0"/>
              </a:p>
            </p:txBody>
          </p:sp>
        </mc:Choice>
        <mc:Fallback xmlns="">
          <p:sp>
            <p:nvSpPr>
              <p:cNvPr id="102" name="TextBox 101"/>
              <p:cNvSpPr txBox="1">
                <a:spLocks noRot="1" noChangeAspect="1" noMove="1" noResize="1" noEditPoints="1" noAdjustHandles="1" noChangeArrowheads="1" noChangeShapeType="1" noTextEdit="1"/>
              </p:cNvSpPr>
              <p:nvPr/>
            </p:nvSpPr>
            <p:spPr>
              <a:xfrm>
                <a:off x="3795124" y="4189526"/>
                <a:ext cx="381000" cy="276999"/>
              </a:xfrm>
              <a:prstGeom prst="rect">
                <a:avLst/>
              </a:prstGeom>
              <a:blipFill rotWithShape="1">
                <a:blip r:embed="rId7"/>
                <a:stretch>
                  <a:fillRect/>
                </a:stretch>
              </a:blipFill>
            </p:spPr>
            <p:txBody>
              <a:bodyPr/>
              <a:lstStyle/>
              <a:p>
                <a:r>
                  <a:rPr lang="en-US">
                    <a:noFill/>
                  </a:rPr>
                  <a:t> </a:t>
                </a:r>
              </a:p>
            </p:txBody>
          </p:sp>
        </mc:Fallback>
      </mc:AlternateContent>
      <p:cxnSp>
        <p:nvCxnSpPr>
          <p:cNvPr id="31" name="Straight Connector 30"/>
          <p:cNvCxnSpPr/>
          <p:nvPr/>
        </p:nvCxnSpPr>
        <p:spPr>
          <a:xfrm>
            <a:off x="3276600" y="4154908"/>
            <a:ext cx="722848"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35" name="TextBox 134"/>
          <p:cNvSpPr txBox="1"/>
          <p:nvPr/>
        </p:nvSpPr>
        <p:spPr>
          <a:xfrm>
            <a:off x="1525637" y="4646228"/>
            <a:ext cx="1047664" cy="276999"/>
          </a:xfrm>
          <a:prstGeom prst="rect">
            <a:avLst/>
          </a:prstGeom>
          <a:noFill/>
        </p:spPr>
        <p:txBody>
          <a:bodyPr wrap="square" rtlCol="0">
            <a:spAutoFit/>
          </a:bodyPr>
          <a:lstStyle/>
          <a:p>
            <a:pPr algn="ctr">
              <a:spcAft>
                <a:spcPts val="600"/>
              </a:spcAft>
            </a:pPr>
            <a:r>
              <a:rPr lang="en-US" sz="1200" b="1" dirty="0" smtClean="0">
                <a:solidFill>
                  <a:srgbClr val="00B050"/>
                </a:solidFill>
              </a:rPr>
              <a:t>Deflection</a:t>
            </a:r>
          </a:p>
        </p:txBody>
      </p:sp>
      <p:cxnSp>
        <p:nvCxnSpPr>
          <p:cNvPr id="136" name="Straight Arrow Connector 135"/>
          <p:cNvCxnSpPr/>
          <p:nvPr/>
        </p:nvCxnSpPr>
        <p:spPr>
          <a:xfrm flipH="1">
            <a:off x="2739518" y="3890503"/>
            <a:ext cx="230218" cy="2378"/>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a:stCxn id="135" idx="0"/>
          </p:cNvCxnSpPr>
          <p:nvPr/>
        </p:nvCxnSpPr>
        <p:spPr>
          <a:xfrm flipV="1">
            <a:off x="2049469" y="3912198"/>
            <a:ext cx="748310" cy="73403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3298717" y="3587637"/>
            <a:ext cx="722848"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827414" y="2390351"/>
            <a:ext cx="4011786" cy="3395801"/>
          </a:xfrm>
          <a:prstGeom prst="rect">
            <a:avLst/>
          </a:prstGeom>
          <a:noFill/>
        </p:spPr>
        <p:txBody>
          <a:bodyPr wrap="square" rtlCol="0">
            <a:spAutoFit/>
          </a:bodyPr>
          <a:lstStyle/>
          <a:p>
            <a:pPr indent="355600" algn="just">
              <a:spcAft>
                <a:spcPts val="800"/>
              </a:spcAft>
            </a:pPr>
            <a:r>
              <a:rPr lang="en-US" sz="1400" dirty="0" smtClean="0"/>
              <a:t>Thin septum possible</a:t>
            </a:r>
          </a:p>
          <a:p>
            <a:pPr indent="355600" algn="just">
              <a:spcAft>
                <a:spcPts val="800"/>
              </a:spcAft>
            </a:pPr>
            <a:r>
              <a:rPr lang="en-US" sz="1400" dirty="0" smtClean="0"/>
              <a:t>Eddy currents dissipate power as well (edge cooling might be necessary)</a:t>
            </a:r>
          </a:p>
          <a:p>
            <a:pPr indent="355600" algn="just">
              <a:spcAft>
                <a:spcPts val="800"/>
              </a:spcAft>
            </a:pPr>
            <a:r>
              <a:rPr lang="en-US" sz="1400" dirty="0" smtClean="0"/>
              <a:t>Doesn’t work for DC magnets</a:t>
            </a:r>
          </a:p>
          <a:p>
            <a:pPr indent="355600" algn="just">
              <a:spcAft>
                <a:spcPts val="800"/>
              </a:spcAft>
            </a:pPr>
            <a:r>
              <a:rPr lang="en-US" sz="1400" dirty="0" smtClean="0"/>
              <a:t>Low leakage fields</a:t>
            </a:r>
          </a:p>
          <a:p>
            <a:pPr indent="355600" algn="just">
              <a:spcAft>
                <a:spcPts val="800"/>
              </a:spcAft>
            </a:pPr>
            <a:r>
              <a:rPr lang="en-US" sz="1400" dirty="0" smtClean="0"/>
              <a:t>Maximum of the leakage field appears after certain delay </a:t>
            </a:r>
          </a:p>
          <a:p>
            <a:pPr indent="355600" algn="just">
              <a:spcAft>
                <a:spcPts val="800"/>
              </a:spcAft>
            </a:pPr>
            <a:r>
              <a:rPr lang="en-US" sz="1400" dirty="0" smtClean="0"/>
              <a:t>More complex pulsed power supplies (short pulses)</a:t>
            </a:r>
            <a:endParaRPr lang="en-US" sz="1400" dirty="0"/>
          </a:p>
          <a:p>
            <a:pPr indent="355600" algn="just">
              <a:spcAft>
                <a:spcPts val="800"/>
              </a:spcAft>
            </a:pPr>
            <a:r>
              <a:rPr lang="en-US" sz="1400" dirty="0" smtClean="0"/>
              <a:t>Low inductance magnets (single turn)</a:t>
            </a:r>
          </a:p>
          <a:p>
            <a:pPr indent="355600" algn="just">
              <a:spcAft>
                <a:spcPts val="800"/>
              </a:spcAft>
            </a:pPr>
            <a:r>
              <a:rPr lang="en-US" sz="1400" dirty="0" smtClean="0"/>
              <a:t>Combined with thin mu-metal screening brings the ratio main field to leakage field to &gt;1000:1</a:t>
            </a:r>
          </a:p>
        </p:txBody>
      </p:sp>
      <p:cxnSp>
        <p:nvCxnSpPr>
          <p:cNvPr id="54" name="Straight Arrow Connector 53"/>
          <p:cNvCxnSpPr/>
          <p:nvPr/>
        </p:nvCxnSpPr>
        <p:spPr>
          <a:xfrm>
            <a:off x="3407524" y="2997935"/>
            <a:ext cx="799061" cy="0"/>
          </a:xfrm>
          <a:prstGeom prst="straightConnector1">
            <a:avLst/>
          </a:prstGeom>
          <a:ln w="1905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2945623" y="2992170"/>
            <a:ext cx="347410" cy="0"/>
          </a:xfrm>
          <a:prstGeom prst="straightConnector1">
            <a:avLst/>
          </a:prstGeom>
          <a:ln w="19050">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407524" y="2853671"/>
            <a:ext cx="0" cy="715445"/>
          </a:xfrm>
          <a:prstGeom prst="line">
            <a:avLst/>
          </a:prstGeom>
          <a:ln w="63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9" name="TextBox 58"/>
              <p:cNvSpPr txBox="1"/>
              <p:nvPr/>
            </p:nvSpPr>
            <p:spPr>
              <a:xfrm>
                <a:off x="3999447" y="2713459"/>
                <a:ext cx="171450"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r>
                            <a:rPr lang="en-US" sz="1200" b="0" i="1" smtClean="0">
                              <a:latin typeface="Cambria Math"/>
                            </a:rPr>
                            <m:t>𝑑</m:t>
                          </m:r>
                        </m:e>
                        <m:sub>
                          <m:r>
                            <a:rPr lang="en-US" sz="1200" b="0" i="1" smtClean="0">
                              <a:latin typeface="Cambria Math"/>
                            </a:rPr>
                            <m:t>𝑠</m:t>
                          </m:r>
                        </m:sub>
                      </m:sSub>
                    </m:oMath>
                  </m:oMathPara>
                </a14:m>
                <a:endParaRPr lang="en-US" sz="1200" dirty="0"/>
              </a:p>
            </p:txBody>
          </p:sp>
        </mc:Choice>
        <mc:Fallback xmlns="">
          <p:sp>
            <p:nvSpPr>
              <p:cNvPr id="59" name="TextBox 58"/>
              <p:cNvSpPr txBox="1">
                <a:spLocks noRot="1" noChangeAspect="1" noMove="1" noResize="1" noEditPoints="1" noAdjustHandles="1" noChangeArrowheads="1" noChangeShapeType="1" noTextEdit="1"/>
              </p:cNvSpPr>
              <p:nvPr/>
            </p:nvSpPr>
            <p:spPr>
              <a:xfrm>
                <a:off x="3999447" y="2713459"/>
                <a:ext cx="171450" cy="276999"/>
              </a:xfrm>
              <a:prstGeom prst="rect">
                <a:avLst/>
              </a:prstGeom>
              <a:blipFill rotWithShape="1">
                <a:blip r:embed="rId8"/>
                <a:stretch>
                  <a:fillRect l="-39286"/>
                </a:stretch>
              </a:blipFill>
            </p:spPr>
            <p:txBody>
              <a:bodyPr/>
              <a:lstStyle/>
              <a:p>
                <a:r>
                  <a:rPr lang="en-US">
                    <a:noFill/>
                  </a:rPr>
                  <a:t> </a:t>
                </a:r>
              </a:p>
            </p:txBody>
          </p:sp>
        </mc:Fallback>
      </mc:AlternateContent>
    </p:spTree>
    <p:extLst>
      <p:ext uri="{BB962C8B-B14F-4D97-AF65-F5344CB8AC3E}">
        <p14:creationId xmlns:p14="http://schemas.microsoft.com/office/powerpoint/2010/main" val="21210940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22"/>
          <p:cNvGrpSpPr>
            <a:grpSpLocks/>
          </p:cNvGrpSpPr>
          <p:nvPr/>
        </p:nvGrpSpPr>
        <p:grpSpPr bwMode="auto">
          <a:xfrm>
            <a:off x="7497622" y="771065"/>
            <a:ext cx="900000" cy="648000"/>
            <a:chOff x="693" y="1366"/>
            <a:chExt cx="1310" cy="1048"/>
          </a:xfrm>
        </p:grpSpPr>
        <p:sp>
          <p:nvSpPr>
            <p:cNvPr id="71"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72"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73"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74"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sp>
        <p:nvSpPr>
          <p:cNvPr id="2" name="TextBox 1"/>
          <p:cNvSpPr txBox="1"/>
          <p:nvPr/>
        </p:nvSpPr>
        <p:spPr>
          <a:xfrm>
            <a:off x="685800" y="742890"/>
            <a:ext cx="6203272" cy="461665"/>
          </a:xfrm>
          <a:prstGeom prst="rect">
            <a:avLst/>
          </a:prstGeom>
          <a:noFill/>
        </p:spPr>
        <p:txBody>
          <a:bodyPr wrap="square" rtlCol="0">
            <a:spAutoFit/>
          </a:bodyPr>
          <a:lstStyle/>
          <a:p>
            <a:pPr algn="ctr"/>
            <a:r>
              <a:rPr lang="en-US" sz="2400" b="1" dirty="0" smtClean="0"/>
              <a:t>AC magnetic field penetration</a:t>
            </a:r>
            <a:endParaRPr lang="en-US" b="1" dirty="0"/>
          </a:p>
        </p:txBody>
      </p:sp>
      <p:sp>
        <p:nvSpPr>
          <p:cNvPr id="3" name="TextBox 2"/>
          <p:cNvSpPr txBox="1"/>
          <p:nvPr/>
        </p:nvSpPr>
        <p:spPr>
          <a:xfrm>
            <a:off x="557820" y="1281346"/>
            <a:ext cx="6604980" cy="523220"/>
          </a:xfrm>
          <a:prstGeom prst="rect">
            <a:avLst/>
          </a:prstGeom>
          <a:noFill/>
        </p:spPr>
        <p:txBody>
          <a:bodyPr wrap="square" rtlCol="0">
            <a:spAutoFit/>
          </a:bodyPr>
          <a:lstStyle/>
          <a:p>
            <a:pPr indent="174625">
              <a:spcAft>
                <a:spcPts val="800"/>
              </a:spcAft>
            </a:pPr>
            <a:r>
              <a:rPr lang="en-US" sz="1400" dirty="0"/>
              <a:t>E</a:t>
            </a:r>
            <a:r>
              <a:rPr lang="en-US" sz="1400" dirty="0" smtClean="0"/>
              <a:t>ddy currents always flow in such direction that their magnetic field opposes the change of the magnetic field that produces them (</a:t>
            </a:r>
            <a:r>
              <a:rPr lang="en-US" sz="1400" dirty="0"/>
              <a:t>Lenz's law</a:t>
            </a:r>
            <a:r>
              <a:rPr lang="en-US" sz="1400" dirty="0" smtClean="0"/>
              <a:t>) </a:t>
            </a:r>
            <a:endParaRPr lang="en-US" sz="1400" baseline="30000" dirty="0" smtClean="0"/>
          </a:p>
        </p:txBody>
      </p:sp>
      <p:sp>
        <p:nvSpPr>
          <p:cNvPr id="122" name="TextBox 121"/>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Eddy current septum</a:t>
            </a:r>
          </a:p>
        </p:txBody>
      </p:sp>
      <p:pic>
        <p:nvPicPr>
          <p:cNvPr id="2050" name="Picture 2" descr="E:\2017_03_03_Septa\Pictures\Magnetic\eddy-current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098" y="3237072"/>
            <a:ext cx="3303570" cy="176371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54" name="Straight Arrow Connector 53"/>
          <p:cNvCxnSpPr>
            <a:stCxn id="57" idx="2"/>
          </p:cNvCxnSpPr>
          <p:nvPr/>
        </p:nvCxnSpPr>
        <p:spPr>
          <a:xfrm>
            <a:off x="1081392" y="2960073"/>
            <a:ext cx="421481" cy="75753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04800" y="2498408"/>
            <a:ext cx="1553183" cy="461665"/>
          </a:xfrm>
          <a:prstGeom prst="rect">
            <a:avLst/>
          </a:prstGeom>
          <a:noFill/>
        </p:spPr>
        <p:txBody>
          <a:bodyPr wrap="square" rtlCol="0">
            <a:spAutoFit/>
          </a:bodyPr>
          <a:lstStyle/>
          <a:p>
            <a:pPr algn="ctr">
              <a:spcAft>
                <a:spcPts val="600"/>
              </a:spcAft>
            </a:pPr>
            <a:r>
              <a:rPr lang="en-US" sz="1200" dirty="0" smtClean="0"/>
              <a:t>Source of changing magnetic field</a:t>
            </a:r>
          </a:p>
        </p:txBody>
      </p:sp>
      <p:cxnSp>
        <p:nvCxnSpPr>
          <p:cNvPr id="60" name="Straight Arrow Connector 59"/>
          <p:cNvCxnSpPr>
            <a:stCxn id="61" idx="2"/>
          </p:cNvCxnSpPr>
          <p:nvPr/>
        </p:nvCxnSpPr>
        <p:spPr>
          <a:xfrm>
            <a:off x="2448908" y="3138013"/>
            <a:ext cx="348577" cy="51892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762298" y="2861014"/>
            <a:ext cx="1373219" cy="276999"/>
          </a:xfrm>
          <a:prstGeom prst="rect">
            <a:avLst/>
          </a:prstGeom>
          <a:noFill/>
        </p:spPr>
        <p:txBody>
          <a:bodyPr wrap="square" rtlCol="0">
            <a:spAutoFit/>
          </a:bodyPr>
          <a:lstStyle/>
          <a:p>
            <a:pPr algn="ctr">
              <a:spcAft>
                <a:spcPts val="600"/>
              </a:spcAft>
            </a:pPr>
            <a:r>
              <a:rPr lang="en-US" sz="1200" dirty="0" smtClean="0"/>
              <a:t>Eddy current</a:t>
            </a:r>
          </a:p>
        </p:txBody>
      </p:sp>
      <p:sp>
        <p:nvSpPr>
          <p:cNvPr id="65" name="TextBox 64"/>
          <p:cNvSpPr txBox="1"/>
          <p:nvPr/>
        </p:nvSpPr>
        <p:spPr>
          <a:xfrm>
            <a:off x="2737091" y="2337794"/>
            <a:ext cx="1373219" cy="523220"/>
          </a:xfrm>
          <a:prstGeom prst="rect">
            <a:avLst/>
          </a:prstGeom>
          <a:noFill/>
        </p:spPr>
        <p:txBody>
          <a:bodyPr wrap="square" rtlCol="0">
            <a:spAutoFit/>
          </a:bodyPr>
          <a:lstStyle/>
          <a:p>
            <a:pPr algn="ctr">
              <a:spcAft>
                <a:spcPts val="600"/>
              </a:spcAft>
            </a:pPr>
            <a:r>
              <a:rPr lang="en-US" sz="1400" dirty="0" smtClean="0"/>
              <a:t>Opposing magnetic field</a:t>
            </a:r>
          </a:p>
        </p:txBody>
      </p:sp>
      <p:cxnSp>
        <p:nvCxnSpPr>
          <p:cNvPr id="67" name="Straight Arrow Connector 66"/>
          <p:cNvCxnSpPr>
            <a:stCxn id="65" idx="2"/>
          </p:cNvCxnSpPr>
          <p:nvPr/>
        </p:nvCxnSpPr>
        <p:spPr>
          <a:xfrm flipH="1">
            <a:off x="3362498" y="2861014"/>
            <a:ext cx="61203" cy="113805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557291" y="5076228"/>
            <a:ext cx="1981200" cy="276999"/>
          </a:xfrm>
          <a:prstGeom prst="rect">
            <a:avLst/>
          </a:prstGeom>
          <a:noFill/>
        </p:spPr>
        <p:txBody>
          <a:bodyPr wrap="square" rtlCol="0">
            <a:spAutoFit/>
          </a:bodyPr>
          <a:lstStyle/>
          <a:p>
            <a:pPr algn="ctr">
              <a:spcAft>
                <a:spcPts val="600"/>
              </a:spcAft>
            </a:pPr>
            <a:r>
              <a:rPr lang="en-US" sz="1200" dirty="0" smtClean="0"/>
              <a:t>Conductive material</a:t>
            </a:r>
          </a:p>
        </p:txBody>
      </p:sp>
      <p:cxnSp>
        <p:nvCxnSpPr>
          <p:cNvPr id="93" name="Straight Arrow Connector 92"/>
          <p:cNvCxnSpPr/>
          <p:nvPr/>
        </p:nvCxnSpPr>
        <p:spPr>
          <a:xfrm flipV="1">
            <a:off x="2547891" y="4608672"/>
            <a:ext cx="814607" cy="49599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3" name="TextBox 102"/>
              <p:cNvSpPr txBox="1"/>
              <p:nvPr/>
            </p:nvSpPr>
            <p:spPr>
              <a:xfrm>
                <a:off x="4391436" y="2276458"/>
                <a:ext cx="4447764" cy="3849900"/>
              </a:xfrm>
              <a:prstGeom prst="rect">
                <a:avLst/>
              </a:prstGeom>
              <a:noFill/>
            </p:spPr>
            <p:txBody>
              <a:bodyPr wrap="square" rtlCol="0">
                <a:spAutoFit/>
              </a:bodyPr>
              <a:lstStyle/>
              <a:p>
                <a:pPr indent="355600">
                  <a:spcBef>
                    <a:spcPts val="800"/>
                  </a:spcBef>
                  <a:spcAft>
                    <a:spcPts val="400"/>
                  </a:spcAft>
                </a:pPr>
                <a:r>
                  <a:rPr lang="en-US" sz="1400" dirty="0" smtClean="0"/>
                  <a:t>Skin depth (field penetration</a:t>
                </a:r>
                <a:r>
                  <a:rPr lang="en-US" sz="1400" dirty="0"/>
                  <a:t>) </a:t>
                </a:r>
                <a:r>
                  <a:rPr lang="en-US" sz="1400" dirty="0" smtClean="0"/>
                  <a:t>𝛿 [m] – distance after the AC current is reduced 63%. </a:t>
                </a:r>
              </a:p>
              <a:p>
                <a:pPr indent="355600">
                  <a:spcBef>
                    <a:spcPts val="800"/>
                  </a:spcBef>
                  <a:spcAft>
                    <a:spcPts val="400"/>
                  </a:spcAft>
                </a:pPr>
                <a:endParaRPr lang="en-US" sz="600" b="0" i="1" dirty="0" smtClean="0">
                  <a:latin typeface="Cambria Math"/>
                </a:endParaRPr>
              </a:p>
              <a:p>
                <a:pPr indent="355600">
                  <a:spcAft>
                    <a:spcPts val="400"/>
                  </a:spcAft>
                </a:pPr>
                <a14:m>
                  <m:oMathPara xmlns:m="http://schemas.openxmlformats.org/officeDocument/2006/math">
                    <m:oMathParaPr>
                      <m:jc m:val="centerGroup"/>
                    </m:oMathParaPr>
                    <m:oMath xmlns:m="http://schemas.openxmlformats.org/officeDocument/2006/math">
                      <m:r>
                        <a:rPr lang="en-US" sz="1400" b="0" i="1" smtClean="0">
                          <a:latin typeface="Cambria Math"/>
                          <a:ea typeface="Cambria Math"/>
                        </a:rPr>
                        <m:t>𝛿</m:t>
                      </m:r>
                      <m:r>
                        <a:rPr lang="en-US" sz="1400" i="1">
                          <a:latin typeface="Cambria Math"/>
                        </a:rPr>
                        <m:t>=</m:t>
                      </m:r>
                      <m:f>
                        <m:fPr>
                          <m:ctrlPr>
                            <a:rPr lang="en-US" sz="1400" i="1" smtClean="0">
                              <a:latin typeface="Cambria Math"/>
                            </a:rPr>
                          </m:ctrlPr>
                        </m:fPr>
                        <m:num>
                          <m:r>
                            <a:rPr lang="en-US" sz="1400" b="0" i="1" smtClean="0">
                              <a:latin typeface="Cambria Math"/>
                            </a:rPr>
                            <m:t>1</m:t>
                          </m:r>
                        </m:num>
                        <m:den>
                          <m:rad>
                            <m:radPr>
                              <m:degHide m:val="on"/>
                              <m:ctrlPr>
                                <a:rPr lang="en-US" sz="1400" i="1" smtClean="0">
                                  <a:latin typeface="Cambria Math"/>
                                </a:rPr>
                              </m:ctrlPr>
                            </m:radPr>
                            <m:deg/>
                            <m:e>
                              <m:r>
                                <a:rPr lang="en-US" sz="1400" i="1" smtClean="0">
                                  <a:latin typeface="Cambria Math"/>
                                  <a:ea typeface="Cambria Math"/>
                                </a:rPr>
                                <m:t>𝜋</m:t>
                              </m:r>
                              <m:r>
                                <a:rPr lang="en-US" sz="1400" b="0" i="1" smtClean="0">
                                  <a:latin typeface="Cambria Math"/>
                                  <a:ea typeface="Cambria Math"/>
                                </a:rPr>
                                <m:t>𝑓</m:t>
                              </m:r>
                              <m:sSub>
                                <m:sSubPr>
                                  <m:ctrlPr>
                                    <a:rPr lang="en-US" sz="1400" b="0" i="1" smtClean="0">
                                      <a:latin typeface="Cambria Math"/>
                                      <a:ea typeface="Cambria Math"/>
                                    </a:rPr>
                                  </m:ctrlPr>
                                </m:sSubPr>
                                <m:e>
                                  <m:r>
                                    <a:rPr lang="en-US" sz="1400" b="0" i="1" smtClean="0">
                                      <a:latin typeface="Cambria Math"/>
                                      <a:ea typeface="Cambria Math"/>
                                    </a:rPr>
                                    <m:t>𝜇</m:t>
                                  </m:r>
                                </m:e>
                                <m:sub>
                                  <m:r>
                                    <a:rPr lang="en-US" sz="1400" b="0" i="1" smtClean="0">
                                      <a:latin typeface="Cambria Math"/>
                                      <a:ea typeface="Cambria Math"/>
                                    </a:rPr>
                                    <m:t>0</m:t>
                                  </m:r>
                                </m:sub>
                              </m:sSub>
                              <m:sSub>
                                <m:sSubPr>
                                  <m:ctrlPr>
                                    <a:rPr lang="en-US" sz="1400" b="0" i="1" smtClean="0">
                                      <a:latin typeface="Cambria Math"/>
                                      <a:ea typeface="Cambria Math"/>
                                    </a:rPr>
                                  </m:ctrlPr>
                                </m:sSubPr>
                                <m:e>
                                  <m:r>
                                    <a:rPr lang="en-US" sz="1400" b="0" i="1" smtClean="0">
                                      <a:latin typeface="Cambria Math"/>
                                      <a:ea typeface="Cambria Math"/>
                                    </a:rPr>
                                    <m:t>𝜇</m:t>
                                  </m:r>
                                </m:e>
                                <m:sub>
                                  <m:r>
                                    <a:rPr lang="en-US" sz="1400" b="0" i="1" smtClean="0">
                                      <a:latin typeface="Cambria Math"/>
                                      <a:ea typeface="Cambria Math"/>
                                    </a:rPr>
                                    <m:t>𝑟</m:t>
                                  </m:r>
                                </m:sub>
                              </m:sSub>
                              <m:r>
                                <a:rPr lang="en-US" sz="1400" b="0" i="1" smtClean="0">
                                  <a:latin typeface="Cambria Math"/>
                                  <a:ea typeface="Cambria Math"/>
                                </a:rPr>
                                <m:t>𝜎</m:t>
                              </m:r>
                            </m:e>
                          </m:rad>
                        </m:den>
                      </m:f>
                    </m:oMath>
                  </m:oMathPara>
                </a14:m>
                <a:endParaRPr lang="en-US" sz="1400" dirty="0" smtClean="0"/>
              </a:p>
              <a:p>
                <a:pPr indent="355600">
                  <a:spcAft>
                    <a:spcPts val="400"/>
                  </a:spcAft>
                </a:pPr>
                <a:endParaRPr lang="en-US" sz="500" dirty="0"/>
              </a:p>
              <a:p>
                <a:pPr indent="355600">
                  <a:spcAft>
                    <a:spcPts val="400"/>
                  </a:spcAft>
                </a:pPr>
                <a:r>
                  <a:rPr lang="en-US" sz="1400" dirty="0" smtClean="0"/>
                  <a:t>Where</a:t>
                </a:r>
                <a:r>
                  <a:rPr lang="en-US" sz="1400" dirty="0"/>
                  <a:t>:</a:t>
                </a:r>
              </a:p>
              <a:p>
                <a:pPr indent="88900">
                  <a:spcAft>
                    <a:spcPts val="400"/>
                  </a:spcAft>
                </a:pPr>
                <a14:m>
                  <m:oMath xmlns:m="http://schemas.openxmlformats.org/officeDocument/2006/math">
                    <m:r>
                      <a:rPr lang="en-US" sz="1400" b="0" i="1" smtClean="0">
                        <a:latin typeface="Cambria Math"/>
                      </a:rPr>
                      <m:t>𝑓</m:t>
                    </m:r>
                  </m:oMath>
                </a14:m>
                <a:r>
                  <a:rPr lang="en-US" sz="1400" dirty="0" smtClean="0"/>
                  <a:t>           – magnetic field frequency [Hz]</a:t>
                </a:r>
              </a:p>
              <a:p>
                <a:pPr indent="88900">
                  <a:spcAft>
                    <a:spcPts val="400"/>
                  </a:spcAft>
                </a:pP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𝜇</m:t>
                        </m:r>
                      </m:e>
                      <m:sub>
                        <m:r>
                          <a:rPr lang="en-US" sz="1400" i="1">
                            <a:latin typeface="Cambria Math"/>
                            <a:ea typeface="Cambria Math"/>
                          </a:rPr>
                          <m:t>0</m:t>
                        </m:r>
                      </m:sub>
                    </m:sSub>
                  </m:oMath>
                </a14:m>
                <a:r>
                  <a:rPr lang="en-US" sz="1400" dirty="0" smtClean="0"/>
                  <a:t>         – vacuum permeability [H/m]</a:t>
                </a:r>
              </a:p>
              <a:p>
                <a:pPr indent="88900">
                  <a:spcAft>
                    <a:spcPts val="400"/>
                  </a:spcAft>
                </a:pPr>
                <a14:m>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𝜇</m:t>
                        </m:r>
                      </m:e>
                      <m:sub>
                        <m:r>
                          <a:rPr lang="en-US" sz="1400" b="0" i="1" smtClean="0">
                            <a:latin typeface="Cambria Math"/>
                            <a:ea typeface="Cambria Math"/>
                          </a:rPr>
                          <m:t>𝑟</m:t>
                        </m:r>
                      </m:sub>
                    </m:sSub>
                  </m:oMath>
                </a14:m>
                <a:r>
                  <a:rPr lang="en-US" sz="1400" dirty="0" smtClean="0"/>
                  <a:t>         – relative permeability [-]</a:t>
                </a:r>
              </a:p>
              <a:p>
                <a:pPr indent="88900">
                  <a:spcAft>
                    <a:spcPts val="400"/>
                  </a:spcAft>
                </a:pPr>
                <a14:m>
                  <m:oMath xmlns:m="http://schemas.openxmlformats.org/officeDocument/2006/math">
                    <m:r>
                      <a:rPr lang="en-US" sz="1400" i="1" smtClean="0">
                        <a:latin typeface="Cambria Math"/>
                        <a:ea typeface="Cambria Math"/>
                      </a:rPr>
                      <m:t>𝜎</m:t>
                    </m:r>
                  </m:oMath>
                </a14:m>
                <a:r>
                  <a:rPr lang="en-US" sz="1400" dirty="0" smtClean="0"/>
                  <a:t>           – material conductivity [S/m]</a:t>
                </a:r>
              </a:p>
              <a:p>
                <a:pPr indent="355600">
                  <a:spcAft>
                    <a:spcPts val="400"/>
                  </a:spcAft>
                </a:pPr>
                <a:endParaRPr lang="en-US" sz="600" dirty="0" smtClean="0"/>
              </a:p>
              <a:p>
                <a:pPr indent="355600">
                  <a:spcAft>
                    <a:spcPts val="400"/>
                  </a:spcAft>
                </a:pPr>
                <a:endParaRPr lang="en-US" sz="600" dirty="0" smtClean="0"/>
              </a:p>
              <a:p>
                <a:pPr marL="285750" indent="-285750">
                  <a:spcAft>
                    <a:spcPts val="400"/>
                  </a:spcAft>
                  <a:buFont typeface="Wingdings" panose="05000000000000000000" pitchFamily="2" charset="2"/>
                  <a:buChar char="Ø"/>
                </a:pPr>
                <a:r>
                  <a:rPr lang="en-US" sz="1400" dirty="0" smtClean="0"/>
                  <a:t>High frequencies penetrate less </a:t>
                </a:r>
              </a:p>
              <a:p>
                <a:pPr marL="285750" indent="-285750">
                  <a:spcAft>
                    <a:spcPts val="400"/>
                  </a:spcAft>
                  <a:buFont typeface="Wingdings" panose="05000000000000000000" pitchFamily="2" charset="2"/>
                  <a:buChar char="Ø"/>
                </a:pPr>
                <a:r>
                  <a:rPr lang="en-US" sz="1400" dirty="0" smtClean="0"/>
                  <a:t>High conductivity materials screen better</a:t>
                </a:r>
              </a:p>
              <a:p>
                <a:pPr marL="285750" indent="-285750">
                  <a:spcAft>
                    <a:spcPts val="400"/>
                  </a:spcAft>
                  <a:buFont typeface="Wingdings" panose="05000000000000000000" pitchFamily="2" charset="2"/>
                  <a:buChar char="Ø"/>
                </a:pPr>
                <a:r>
                  <a:rPr lang="en-US" sz="1400" dirty="0" smtClean="0"/>
                  <a:t>Penetration in magnetic materials is smaller</a:t>
                </a:r>
                <a:endParaRPr lang="en-US" sz="1400" dirty="0"/>
              </a:p>
            </p:txBody>
          </p:sp>
        </mc:Choice>
        <mc:Fallback xmlns="">
          <p:sp>
            <p:nvSpPr>
              <p:cNvPr id="103" name="TextBox 102"/>
              <p:cNvSpPr txBox="1">
                <a:spLocks noRot="1" noChangeAspect="1" noMove="1" noResize="1" noEditPoints="1" noAdjustHandles="1" noChangeArrowheads="1" noChangeShapeType="1" noTextEdit="1"/>
              </p:cNvSpPr>
              <p:nvPr/>
            </p:nvSpPr>
            <p:spPr>
              <a:xfrm>
                <a:off x="4391436" y="2276458"/>
                <a:ext cx="4447764" cy="3849900"/>
              </a:xfrm>
              <a:prstGeom prst="rect">
                <a:avLst/>
              </a:prstGeom>
              <a:blipFill rotWithShape="1">
                <a:blip r:embed="rId3"/>
                <a:stretch>
                  <a:fillRect l="-274" t="-316" b="-949"/>
                </a:stretch>
              </a:blipFill>
            </p:spPr>
            <p:txBody>
              <a:bodyPr/>
              <a:lstStyle/>
              <a:p>
                <a:r>
                  <a:rPr lang="en-US">
                    <a:noFill/>
                  </a:rPr>
                  <a:t> </a:t>
                </a:r>
              </a:p>
            </p:txBody>
          </p:sp>
        </mc:Fallback>
      </mc:AlternateContent>
      <p:sp>
        <p:nvSpPr>
          <p:cNvPr id="20" name="TextBox 19"/>
          <p:cNvSpPr txBox="1"/>
          <p:nvPr/>
        </p:nvSpPr>
        <p:spPr>
          <a:xfrm>
            <a:off x="543098" y="5406169"/>
            <a:ext cx="3317212" cy="461665"/>
          </a:xfrm>
          <a:prstGeom prst="rect">
            <a:avLst/>
          </a:prstGeom>
          <a:noFill/>
        </p:spPr>
        <p:txBody>
          <a:bodyPr wrap="square" rtlCol="0">
            <a:spAutoFit/>
          </a:bodyPr>
          <a:lstStyle/>
          <a:p>
            <a:pPr algn="ctr">
              <a:spcAft>
                <a:spcPts val="600"/>
              </a:spcAft>
            </a:pPr>
            <a:r>
              <a:rPr lang="en-US" sz="1200" dirty="0" smtClean="0"/>
              <a:t>Illustration of magnetic field cancelation due to eddy currents in bulk conductor</a:t>
            </a:r>
          </a:p>
        </p:txBody>
      </p:sp>
    </p:spTree>
    <p:extLst>
      <p:ext uri="{BB962C8B-B14F-4D97-AF65-F5344CB8AC3E}">
        <p14:creationId xmlns:p14="http://schemas.microsoft.com/office/powerpoint/2010/main" val="15004483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742890"/>
            <a:ext cx="6172201" cy="461665"/>
          </a:xfrm>
          <a:prstGeom prst="rect">
            <a:avLst/>
          </a:prstGeom>
          <a:noFill/>
        </p:spPr>
        <p:txBody>
          <a:bodyPr wrap="square" rtlCol="0">
            <a:spAutoFit/>
          </a:bodyPr>
          <a:lstStyle/>
          <a:p>
            <a:pPr algn="ctr"/>
            <a:r>
              <a:rPr lang="en-US" sz="2400" b="1" dirty="0"/>
              <a:t>M</a:t>
            </a:r>
            <a:r>
              <a:rPr lang="en-US" sz="2400" b="1" dirty="0" smtClean="0"/>
              <a:t>agnetic pulse waveform form</a:t>
            </a:r>
            <a:endParaRPr lang="en-US" b="1" dirty="0"/>
          </a:p>
        </p:txBody>
      </p:sp>
      <p:sp>
        <p:nvSpPr>
          <p:cNvPr id="3" name="TextBox 2"/>
          <p:cNvSpPr txBox="1"/>
          <p:nvPr/>
        </p:nvSpPr>
        <p:spPr>
          <a:xfrm>
            <a:off x="557820" y="1219200"/>
            <a:ext cx="6604980" cy="307777"/>
          </a:xfrm>
          <a:prstGeom prst="rect">
            <a:avLst/>
          </a:prstGeom>
          <a:noFill/>
        </p:spPr>
        <p:txBody>
          <a:bodyPr wrap="square" rtlCol="0">
            <a:spAutoFit/>
          </a:bodyPr>
          <a:lstStyle/>
          <a:p>
            <a:pPr indent="174625">
              <a:spcAft>
                <a:spcPts val="800"/>
              </a:spcAft>
            </a:pPr>
            <a:r>
              <a:rPr lang="en-US" sz="1400" dirty="0" smtClean="0"/>
              <a:t>What is the best magnetic pulse waveform?</a:t>
            </a:r>
            <a:endParaRPr lang="en-US" sz="1400" baseline="30000" dirty="0" smtClean="0"/>
          </a:p>
        </p:txBody>
      </p:sp>
      <p:grpSp>
        <p:nvGrpSpPr>
          <p:cNvPr id="4" name="Group 3"/>
          <p:cNvGrpSpPr/>
          <p:nvPr/>
        </p:nvGrpSpPr>
        <p:grpSpPr>
          <a:xfrm>
            <a:off x="325216" y="1655974"/>
            <a:ext cx="6901205" cy="4569441"/>
            <a:chOff x="431752" y="1255980"/>
            <a:chExt cx="7848600" cy="5072063"/>
          </a:xfrm>
        </p:grpSpPr>
        <p:pic>
          <p:nvPicPr>
            <p:cNvPr id="20" name="Picture 2" descr="C:\CHGough\PowerPoint\ESRF Presentation\Esrff.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1752" y="1255980"/>
              <a:ext cx="7848600" cy="507206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4"/>
            <p:cNvSpPr>
              <a:spLocks noChangeArrowheads="1"/>
            </p:cNvSpPr>
            <p:nvPr/>
          </p:nvSpPr>
          <p:spPr bwMode="auto">
            <a:xfrm>
              <a:off x="2031952" y="2895600"/>
              <a:ext cx="1335225" cy="294671"/>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sz="2800" b="1">
                  <a:solidFill>
                    <a:schemeClr val="tx1"/>
                  </a:solidFill>
                  <a:latin typeface="Arial" charset="0"/>
                </a:defRPr>
              </a:lvl1pPr>
              <a:lvl2pPr marL="742950" indent="-285750" defTabSz="762000" eaLnBrk="0" hangingPunct="0">
                <a:defRPr sz="2800" b="1">
                  <a:solidFill>
                    <a:schemeClr val="tx1"/>
                  </a:solidFill>
                  <a:latin typeface="Arial" charset="0"/>
                </a:defRPr>
              </a:lvl2pPr>
              <a:lvl3pPr marL="1143000" indent="-228600" defTabSz="762000" eaLnBrk="0" hangingPunct="0">
                <a:defRPr sz="2800" b="1">
                  <a:solidFill>
                    <a:schemeClr val="tx1"/>
                  </a:solidFill>
                  <a:latin typeface="Arial" charset="0"/>
                </a:defRPr>
              </a:lvl3pPr>
              <a:lvl4pPr marL="1600200" indent="-228600" defTabSz="762000" eaLnBrk="0" hangingPunct="0">
                <a:defRPr sz="2800" b="1">
                  <a:solidFill>
                    <a:schemeClr val="tx1"/>
                  </a:solidFill>
                  <a:latin typeface="Arial" charset="0"/>
                </a:defRPr>
              </a:lvl4pPr>
              <a:lvl5pPr marL="2057400" indent="-228600" defTabSz="762000" eaLnBrk="0" hangingPunct="0">
                <a:defRPr sz="2800" b="1">
                  <a:solidFill>
                    <a:schemeClr val="tx1"/>
                  </a:solidFill>
                  <a:latin typeface="Arial" charset="0"/>
                </a:defRPr>
              </a:lvl5pPr>
              <a:lvl6pPr marL="2514600" indent="-228600" defTabSz="762000" eaLnBrk="0" fontAlgn="base" hangingPunct="0">
                <a:spcBef>
                  <a:spcPct val="0"/>
                </a:spcBef>
                <a:spcAft>
                  <a:spcPct val="0"/>
                </a:spcAft>
                <a:defRPr sz="2800" b="1">
                  <a:solidFill>
                    <a:schemeClr val="tx1"/>
                  </a:solidFill>
                  <a:latin typeface="Arial" charset="0"/>
                </a:defRPr>
              </a:lvl6pPr>
              <a:lvl7pPr marL="2971800" indent="-228600" defTabSz="762000" eaLnBrk="0" fontAlgn="base" hangingPunct="0">
                <a:spcBef>
                  <a:spcPct val="0"/>
                </a:spcBef>
                <a:spcAft>
                  <a:spcPct val="0"/>
                </a:spcAft>
                <a:defRPr sz="2800" b="1">
                  <a:solidFill>
                    <a:schemeClr val="tx1"/>
                  </a:solidFill>
                  <a:latin typeface="Arial" charset="0"/>
                </a:defRPr>
              </a:lvl7pPr>
              <a:lvl8pPr marL="3429000" indent="-228600" defTabSz="762000" eaLnBrk="0" fontAlgn="base" hangingPunct="0">
                <a:spcBef>
                  <a:spcPct val="0"/>
                </a:spcBef>
                <a:spcAft>
                  <a:spcPct val="0"/>
                </a:spcAft>
                <a:defRPr sz="2800" b="1">
                  <a:solidFill>
                    <a:schemeClr val="tx1"/>
                  </a:solidFill>
                  <a:latin typeface="Arial" charset="0"/>
                </a:defRPr>
              </a:lvl8pPr>
              <a:lvl9pPr marL="3886200" indent="-228600" defTabSz="762000" eaLnBrk="0" fontAlgn="base" hangingPunct="0">
                <a:spcBef>
                  <a:spcPct val="0"/>
                </a:spcBef>
                <a:spcAft>
                  <a:spcPct val="0"/>
                </a:spcAft>
                <a:defRPr sz="2800" b="1">
                  <a:solidFill>
                    <a:schemeClr val="tx1"/>
                  </a:solidFill>
                  <a:latin typeface="Arial" charset="0"/>
                </a:defRPr>
              </a:lvl9pPr>
            </a:lstStyle>
            <a:p>
              <a:r>
                <a:rPr lang="en-US" altLang="en-US" sz="1200" dirty="0">
                  <a:solidFill>
                    <a:srgbClr val="008000"/>
                  </a:solidFill>
                </a:rPr>
                <a:t>-100% / +80%</a:t>
              </a:r>
              <a:endParaRPr lang="en-GB" altLang="en-US" sz="1200" dirty="0">
                <a:solidFill>
                  <a:srgbClr val="008000"/>
                </a:solidFill>
                <a:sym typeface="Symbol" pitchFamily="18" charset="2"/>
              </a:endParaRPr>
            </a:p>
          </p:txBody>
        </p:sp>
        <p:sp>
          <p:nvSpPr>
            <p:cNvPr id="23" name="Rectangle 5"/>
            <p:cNvSpPr>
              <a:spLocks noChangeArrowheads="1"/>
            </p:cNvSpPr>
            <p:nvPr/>
          </p:nvSpPr>
          <p:spPr bwMode="auto">
            <a:xfrm>
              <a:off x="6487951" y="2895600"/>
              <a:ext cx="1140620" cy="294671"/>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sz="2800" b="1">
                  <a:solidFill>
                    <a:schemeClr val="tx1"/>
                  </a:solidFill>
                  <a:latin typeface="Arial" charset="0"/>
                </a:defRPr>
              </a:lvl1pPr>
              <a:lvl2pPr marL="742950" indent="-285750" defTabSz="762000" eaLnBrk="0" hangingPunct="0">
                <a:defRPr sz="2800" b="1">
                  <a:solidFill>
                    <a:schemeClr val="tx1"/>
                  </a:solidFill>
                  <a:latin typeface="Arial" charset="0"/>
                </a:defRPr>
              </a:lvl2pPr>
              <a:lvl3pPr marL="1143000" indent="-228600" defTabSz="762000" eaLnBrk="0" hangingPunct="0">
                <a:defRPr sz="2800" b="1">
                  <a:solidFill>
                    <a:schemeClr val="tx1"/>
                  </a:solidFill>
                  <a:latin typeface="Arial" charset="0"/>
                </a:defRPr>
              </a:lvl3pPr>
              <a:lvl4pPr marL="1600200" indent="-228600" defTabSz="762000" eaLnBrk="0" hangingPunct="0">
                <a:defRPr sz="2800" b="1">
                  <a:solidFill>
                    <a:schemeClr val="tx1"/>
                  </a:solidFill>
                  <a:latin typeface="Arial" charset="0"/>
                </a:defRPr>
              </a:lvl4pPr>
              <a:lvl5pPr marL="2057400" indent="-228600" defTabSz="762000" eaLnBrk="0" hangingPunct="0">
                <a:defRPr sz="2800" b="1">
                  <a:solidFill>
                    <a:schemeClr val="tx1"/>
                  </a:solidFill>
                  <a:latin typeface="Arial" charset="0"/>
                </a:defRPr>
              </a:lvl5pPr>
              <a:lvl6pPr marL="2514600" indent="-228600" defTabSz="762000" eaLnBrk="0" fontAlgn="base" hangingPunct="0">
                <a:spcBef>
                  <a:spcPct val="0"/>
                </a:spcBef>
                <a:spcAft>
                  <a:spcPct val="0"/>
                </a:spcAft>
                <a:defRPr sz="2800" b="1">
                  <a:solidFill>
                    <a:schemeClr val="tx1"/>
                  </a:solidFill>
                  <a:latin typeface="Arial" charset="0"/>
                </a:defRPr>
              </a:lvl6pPr>
              <a:lvl7pPr marL="2971800" indent="-228600" defTabSz="762000" eaLnBrk="0" fontAlgn="base" hangingPunct="0">
                <a:spcBef>
                  <a:spcPct val="0"/>
                </a:spcBef>
                <a:spcAft>
                  <a:spcPct val="0"/>
                </a:spcAft>
                <a:defRPr sz="2800" b="1">
                  <a:solidFill>
                    <a:schemeClr val="tx1"/>
                  </a:solidFill>
                  <a:latin typeface="Arial" charset="0"/>
                </a:defRPr>
              </a:lvl7pPr>
              <a:lvl8pPr marL="3429000" indent="-228600" defTabSz="762000" eaLnBrk="0" fontAlgn="base" hangingPunct="0">
                <a:spcBef>
                  <a:spcPct val="0"/>
                </a:spcBef>
                <a:spcAft>
                  <a:spcPct val="0"/>
                </a:spcAft>
                <a:defRPr sz="2800" b="1">
                  <a:solidFill>
                    <a:schemeClr val="tx1"/>
                  </a:solidFill>
                  <a:latin typeface="Arial" charset="0"/>
                </a:defRPr>
              </a:lvl8pPr>
              <a:lvl9pPr marL="3886200" indent="-228600" defTabSz="762000" eaLnBrk="0" fontAlgn="base" hangingPunct="0">
                <a:spcBef>
                  <a:spcPct val="0"/>
                </a:spcBef>
                <a:spcAft>
                  <a:spcPct val="0"/>
                </a:spcAft>
                <a:defRPr sz="2800" b="1">
                  <a:solidFill>
                    <a:schemeClr val="tx1"/>
                  </a:solidFill>
                  <a:latin typeface="Arial" charset="0"/>
                </a:defRPr>
              </a:lvl9pPr>
            </a:lstStyle>
            <a:p>
              <a:r>
                <a:rPr lang="en-US" altLang="en-US" sz="1200" dirty="0">
                  <a:solidFill>
                    <a:srgbClr val="008000"/>
                  </a:solidFill>
                </a:rPr>
                <a:t>-100% / +0%</a:t>
              </a:r>
              <a:endParaRPr lang="en-GB" altLang="en-US" sz="1200" dirty="0">
                <a:solidFill>
                  <a:srgbClr val="008000"/>
                </a:solidFill>
                <a:sym typeface="Symbol" pitchFamily="18" charset="2"/>
              </a:endParaRPr>
            </a:p>
          </p:txBody>
        </p:sp>
        <p:sp>
          <p:nvSpPr>
            <p:cNvPr id="24" name="Rectangle 6"/>
            <p:cNvSpPr>
              <a:spLocks noChangeArrowheads="1"/>
            </p:cNvSpPr>
            <p:nvPr/>
          </p:nvSpPr>
          <p:spPr bwMode="auto">
            <a:xfrm>
              <a:off x="2093893" y="5348725"/>
              <a:ext cx="1273284" cy="294671"/>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sz="2800" b="1">
                  <a:solidFill>
                    <a:schemeClr val="tx1"/>
                  </a:solidFill>
                  <a:latin typeface="Arial" charset="0"/>
                </a:defRPr>
              </a:lvl1pPr>
              <a:lvl2pPr marL="742950" indent="-285750" defTabSz="762000" eaLnBrk="0" hangingPunct="0">
                <a:defRPr sz="2800" b="1">
                  <a:solidFill>
                    <a:schemeClr val="tx1"/>
                  </a:solidFill>
                  <a:latin typeface="Arial" charset="0"/>
                </a:defRPr>
              </a:lvl2pPr>
              <a:lvl3pPr marL="1143000" indent="-228600" defTabSz="762000" eaLnBrk="0" hangingPunct="0">
                <a:defRPr sz="2800" b="1">
                  <a:solidFill>
                    <a:schemeClr val="tx1"/>
                  </a:solidFill>
                  <a:latin typeface="Arial" charset="0"/>
                </a:defRPr>
              </a:lvl3pPr>
              <a:lvl4pPr marL="1600200" indent="-228600" defTabSz="762000" eaLnBrk="0" hangingPunct="0">
                <a:defRPr sz="2800" b="1">
                  <a:solidFill>
                    <a:schemeClr val="tx1"/>
                  </a:solidFill>
                  <a:latin typeface="Arial" charset="0"/>
                </a:defRPr>
              </a:lvl4pPr>
              <a:lvl5pPr marL="2057400" indent="-228600" defTabSz="762000" eaLnBrk="0" hangingPunct="0">
                <a:defRPr sz="2800" b="1">
                  <a:solidFill>
                    <a:schemeClr val="tx1"/>
                  </a:solidFill>
                  <a:latin typeface="Arial" charset="0"/>
                </a:defRPr>
              </a:lvl5pPr>
              <a:lvl6pPr marL="2514600" indent="-228600" defTabSz="762000" eaLnBrk="0" fontAlgn="base" hangingPunct="0">
                <a:spcBef>
                  <a:spcPct val="0"/>
                </a:spcBef>
                <a:spcAft>
                  <a:spcPct val="0"/>
                </a:spcAft>
                <a:defRPr sz="2800" b="1">
                  <a:solidFill>
                    <a:schemeClr val="tx1"/>
                  </a:solidFill>
                  <a:latin typeface="Arial" charset="0"/>
                </a:defRPr>
              </a:lvl6pPr>
              <a:lvl7pPr marL="2971800" indent="-228600" defTabSz="762000" eaLnBrk="0" fontAlgn="base" hangingPunct="0">
                <a:spcBef>
                  <a:spcPct val="0"/>
                </a:spcBef>
                <a:spcAft>
                  <a:spcPct val="0"/>
                </a:spcAft>
                <a:defRPr sz="2800" b="1">
                  <a:solidFill>
                    <a:schemeClr val="tx1"/>
                  </a:solidFill>
                  <a:latin typeface="Arial" charset="0"/>
                </a:defRPr>
              </a:lvl7pPr>
              <a:lvl8pPr marL="3429000" indent="-228600" defTabSz="762000" eaLnBrk="0" fontAlgn="base" hangingPunct="0">
                <a:spcBef>
                  <a:spcPct val="0"/>
                </a:spcBef>
                <a:spcAft>
                  <a:spcPct val="0"/>
                </a:spcAft>
                <a:defRPr sz="2800" b="1">
                  <a:solidFill>
                    <a:schemeClr val="tx1"/>
                  </a:solidFill>
                  <a:latin typeface="Arial" charset="0"/>
                </a:defRPr>
              </a:lvl8pPr>
              <a:lvl9pPr marL="3886200" indent="-228600" defTabSz="762000" eaLnBrk="0" fontAlgn="base" hangingPunct="0">
                <a:spcBef>
                  <a:spcPct val="0"/>
                </a:spcBef>
                <a:spcAft>
                  <a:spcPct val="0"/>
                </a:spcAft>
                <a:defRPr sz="2800" b="1">
                  <a:solidFill>
                    <a:schemeClr val="tx1"/>
                  </a:solidFill>
                  <a:latin typeface="Arial" charset="0"/>
                </a:defRPr>
              </a:lvl9pPr>
            </a:lstStyle>
            <a:p>
              <a:r>
                <a:rPr lang="en-US" altLang="en-US" sz="1200">
                  <a:solidFill>
                    <a:srgbClr val="008000"/>
                  </a:solidFill>
                </a:rPr>
                <a:t>-100% / +50%</a:t>
              </a:r>
              <a:endParaRPr lang="en-GB" altLang="en-US" sz="1200">
                <a:solidFill>
                  <a:srgbClr val="008000"/>
                </a:solidFill>
                <a:sym typeface="Symbol" pitchFamily="18" charset="2"/>
              </a:endParaRPr>
            </a:p>
          </p:txBody>
        </p:sp>
        <p:sp>
          <p:nvSpPr>
            <p:cNvPr id="25" name="Rectangle 7"/>
            <p:cNvSpPr>
              <a:spLocks noChangeArrowheads="1"/>
            </p:cNvSpPr>
            <p:nvPr/>
          </p:nvSpPr>
          <p:spPr bwMode="auto">
            <a:xfrm>
              <a:off x="6222952" y="5410201"/>
              <a:ext cx="1763609" cy="294671"/>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lvl1pPr defTabSz="762000" eaLnBrk="0" hangingPunct="0">
                <a:defRPr sz="2800" b="1">
                  <a:solidFill>
                    <a:schemeClr val="tx1"/>
                  </a:solidFill>
                  <a:latin typeface="Arial" charset="0"/>
                </a:defRPr>
              </a:lvl1pPr>
              <a:lvl2pPr marL="742950" indent="-285750" defTabSz="762000" eaLnBrk="0" hangingPunct="0">
                <a:defRPr sz="2800" b="1">
                  <a:solidFill>
                    <a:schemeClr val="tx1"/>
                  </a:solidFill>
                  <a:latin typeface="Arial" charset="0"/>
                </a:defRPr>
              </a:lvl2pPr>
              <a:lvl3pPr marL="1143000" indent="-228600" defTabSz="762000" eaLnBrk="0" hangingPunct="0">
                <a:defRPr sz="2800" b="1">
                  <a:solidFill>
                    <a:schemeClr val="tx1"/>
                  </a:solidFill>
                  <a:latin typeface="Arial" charset="0"/>
                </a:defRPr>
              </a:lvl3pPr>
              <a:lvl4pPr marL="1600200" indent="-228600" defTabSz="762000" eaLnBrk="0" hangingPunct="0">
                <a:defRPr sz="2800" b="1">
                  <a:solidFill>
                    <a:schemeClr val="tx1"/>
                  </a:solidFill>
                  <a:latin typeface="Arial" charset="0"/>
                </a:defRPr>
              </a:lvl4pPr>
              <a:lvl5pPr marL="2057400" indent="-228600" defTabSz="762000" eaLnBrk="0" hangingPunct="0">
                <a:defRPr sz="2800" b="1">
                  <a:solidFill>
                    <a:schemeClr val="tx1"/>
                  </a:solidFill>
                  <a:latin typeface="Arial" charset="0"/>
                </a:defRPr>
              </a:lvl5pPr>
              <a:lvl6pPr marL="2514600" indent="-228600" defTabSz="762000" eaLnBrk="0" fontAlgn="base" hangingPunct="0">
                <a:spcBef>
                  <a:spcPct val="0"/>
                </a:spcBef>
                <a:spcAft>
                  <a:spcPct val="0"/>
                </a:spcAft>
                <a:defRPr sz="2800" b="1">
                  <a:solidFill>
                    <a:schemeClr val="tx1"/>
                  </a:solidFill>
                  <a:latin typeface="Arial" charset="0"/>
                </a:defRPr>
              </a:lvl6pPr>
              <a:lvl7pPr marL="2971800" indent="-228600" defTabSz="762000" eaLnBrk="0" fontAlgn="base" hangingPunct="0">
                <a:spcBef>
                  <a:spcPct val="0"/>
                </a:spcBef>
                <a:spcAft>
                  <a:spcPct val="0"/>
                </a:spcAft>
                <a:defRPr sz="2800" b="1">
                  <a:solidFill>
                    <a:schemeClr val="tx1"/>
                  </a:solidFill>
                  <a:latin typeface="Arial" charset="0"/>
                </a:defRPr>
              </a:lvl7pPr>
              <a:lvl8pPr marL="3429000" indent="-228600" defTabSz="762000" eaLnBrk="0" fontAlgn="base" hangingPunct="0">
                <a:spcBef>
                  <a:spcPct val="0"/>
                </a:spcBef>
                <a:spcAft>
                  <a:spcPct val="0"/>
                </a:spcAft>
                <a:defRPr sz="2800" b="1">
                  <a:solidFill>
                    <a:schemeClr val="tx1"/>
                  </a:solidFill>
                  <a:latin typeface="Arial" charset="0"/>
                </a:defRPr>
              </a:lvl8pPr>
              <a:lvl9pPr marL="3886200" indent="-228600" defTabSz="762000" eaLnBrk="0" fontAlgn="base" hangingPunct="0">
                <a:spcBef>
                  <a:spcPct val="0"/>
                </a:spcBef>
                <a:spcAft>
                  <a:spcPct val="0"/>
                </a:spcAft>
                <a:defRPr sz="2800" b="1">
                  <a:solidFill>
                    <a:schemeClr val="tx1"/>
                  </a:solidFill>
                  <a:latin typeface="Arial" charset="0"/>
                </a:defRPr>
              </a:lvl9pPr>
            </a:lstStyle>
            <a:p>
              <a:r>
                <a:rPr lang="en-US" altLang="en-US" sz="1200">
                  <a:solidFill>
                    <a:srgbClr val="008000"/>
                  </a:solidFill>
                </a:rPr>
                <a:t>-100% / +80% / -10%</a:t>
              </a:r>
              <a:endParaRPr lang="en-GB" altLang="en-US" sz="1200">
                <a:solidFill>
                  <a:srgbClr val="008000"/>
                </a:solidFill>
                <a:sym typeface="Symbol" pitchFamily="18" charset="2"/>
              </a:endParaRPr>
            </a:p>
          </p:txBody>
        </p:sp>
      </p:grpSp>
      <p:grpSp>
        <p:nvGrpSpPr>
          <p:cNvPr id="69" name="Group 22"/>
          <p:cNvGrpSpPr>
            <a:grpSpLocks/>
          </p:cNvGrpSpPr>
          <p:nvPr/>
        </p:nvGrpSpPr>
        <p:grpSpPr bwMode="auto">
          <a:xfrm>
            <a:off x="7497622" y="771065"/>
            <a:ext cx="900000" cy="648000"/>
            <a:chOff x="693" y="1366"/>
            <a:chExt cx="1310" cy="1048"/>
          </a:xfrm>
        </p:grpSpPr>
        <p:sp>
          <p:nvSpPr>
            <p:cNvPr id="71"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72"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73"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74"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sp>
        <p:nvSpPr>
          <p:cNvPr id="15" name="TextBox 14"/>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Eddy current septum</a:t>
            </a:r>
          </a:p>
        </p:txBody>
      </p:sp>
      <p:sp>
        <p:nvSpPr>
          <p:cNvPr id="16" name="TextBox 15"/>
          <p:cNvSpPr txBox="1"/>
          <p:nvPr/>
        </p:nvSpPr>
        <p:spPr>
          <a:xfrm>
            <a:off x="5519999" y="6237032"/>
            <a:ext cx="1706422" cy="276999"/>
          </a:xfrm>
          <a:prstGeom prst="rect">
            <a:avLst/>
          </a:prstGeom>
          <a:noFill/>
        </p:spPr>
        <p:txBody>
          <a:bodyPr wrap="square" rtlCol="0">
            <a:spAutoFit/>
          </a:bodyPr>
          <a:lstStyle/>
          <a:p>
            <a:pPr algn="r">
              <a:spcAft>
                <a:spcPts val="600"/>
              </a:spcAft>
            </a:pPr>
            <a:r>
              <a:rPr lang="en-US" sz="1200" i="1" dirty="0" smtClean="0"/>
              <a:t>Courtesy </a:t>
            </a:r>
            <a:r>
              <a:rPr lang="en-US" sz="1200" i="1" dirty="0"/>
              <a:t>of </a:t>
            </a:r>
            <a:r>
              <a:rPr lang="en-GB" sz="1200" i="1" dirty="0" smtClean="0"/>
              <a:t>C. Gough</a:t>
            </a:r>
            <a:endParaRPr lang="en-US" sz="1200" i="1" dirty="0"/>
          </a:p>
        </p:txBody>
      </p:sp>
    </p:spTree>
    <p:extLst>
      <p:ext uri="{BB962C8B-B14F-4D97-AF65-F5344CB8AC3E}">
        <p14:creationId xmlns:p14="http://schemas.microsoft.com/office/powerpoint/2010/main" val="10658780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617346" y="2469942"/>
            <a:ext cx="3984925" cy="3232842"/>
            <a:chOff x="617346" y="2469942"/>
            <a:chExt cx="3984925" cy="3232842"/>
          </a:xfrm>
        </p:grpSpPr>
        <p:pic>
          <p:nvPicPr>
            <p:cNvPr id="30" name="Picture 7"/>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17346" y="2469943"/>
              <a:ext cx="3984925" cy="3232841"/>
            </a:xfrm>
            <a:prstGeom prst="rect">
              <a:avLst/>
            </a:prstGeom>
            <a:noFill/>
            <a:ln w="3175">
              <a:solidFill>
                <a:schemeClr val="tx2">
                  <a:lumMod val="75000"/>
                </a:schemeClr>
              </a:solidFill>
              <a:miter lim="800000"/>
              <a:headEnd/>
              <a:tailEnd/>
            </a:ln>
            <a:effectLst>
              <a:outerShdw blurRad="165100" dist="38100" dir="2700000" algn="tl" rotWithShape="0">
                <a:prstClr val="black">
                  <a:alpha val="85000"/>
                </a:prstClr>
              </a:outerShdw>
            </a:effectLst>
            <a:extLst>
              <a:ext uri="{909E8E84-426E-40DD-AFC4-6F175D3DCCD1}">
                <a14:hiddenFill xmlns:a14="http://schemas.microsoft.com/office/drawing/2010/main">
                  <a:solidFill>
                    <a:srgbClr val="FFFFFF"/>
                  </a:solidFill>
                </a14:hiddenFill>
              </a:ext>
            </a:extLst>
          </p:spPr>
        </p:pic>
        <p:cxnSp>
          <p:nvCxnSpPr>
            <p:cNvPr id="65" name="Straight Connector 64"/>
            <p:cNvCxnSpPr/>
            <p:nvPr/>
          </p:nvCxnSpPr>
          <p:spPr>
            <a:xfrm flipV="1">
              <a:off x="2609808" y="3886201"/>
              <a:ext cx="1733592" cy="361175"/>
            </a:xfrm>
            <a:prstGeom prst="line">
              <a:avLst/>
            </a:prstGeom>
            <a:ln w="44450">
              <a:solidFill>
                <a:srgbClr val="FF00FF"/>
              </a:solidFill>
            </a:ln>
          </p:spPr>
          <p:style>
            <a:lnRef idx="1">
              <a:schemeClr val="accent1"/>
            </a:lnRef>
            <a:fillRef idx="0">
              <a:schemeClr val="accent1"/>
            </a:fillRef>
            <a:effectRef idx="0">
              <a:schemeClr val="accent1"/>
            </a:effectRef>
            <a:fontRef idx="minor">
              <a:schemeClr val="tx1"/>
            </a:fontRef>
          </p:style>
        </p:cxnSp>
        <p:pic>
          <p:nvPicPr>
            <p:cNvPr id="46" name="Picture 7"/>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8272" r="481"/>
            <a:stretch/>
          </p:blipFill>
          <p:spPr bwMode="auto">
            <a:xfrm>
              <a:off x="3340100" y="2469942"/>
              <a:ext cx="1245169" cy="3232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6" name="Straight Connector 65"/>
            <p:cNvCxnSpPr/>
            <p:nvPr/>
          </p:nvCxnSpPr>
          <p:spPr>
            <a:xfrm flipV="1">
              <a:off x="3168351" y="3886200"/>
              <a:ext cx="1175049" cy="361176"/>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557820" y="742890"/>
            <a:ext cx="6583813" cy="461665"/>
          </a:xfrm>
          <a:prstGeom prst="rect">
            <a:avLst/>
          </a:prstGeom>
          <a:noFill/>
        </p:spPr>
        <p:txBody>
          <a:bodyPr wrap="square" rtlCol="0">
            <a:spAutoFit/>
          </a:bodyPr>
          <a:lstStyle/>
          <a:p>
            <a:pPr algn="ctr"/>
            <a:r>
              <a:rPr lang="en-US" sz="2400" b="1" dirty="0"/>
              <a:t>Eddy current septum - example</a:t>
            </a:r>
          </a:p>
        </p:txBody>
      </p:sp>
      <p:sp>
        <p:nvSpPr>
          <p:cNvPr id="3" name="TextBox 2"/>
          <p:cNvSpPr txBox="1"/>
          <p:nvPr/>
        </p:nvSpPr>
        <p:spPr>
          <a:xfrm>
            <a:off x="557819" y="1295400"/>
            <a:ext cx="6528781" cy="307777"/>
          </a:xfrm>
          <a:prstGeom prst="rect">
            <a:avLst/>
          </a:prstGeom>
          <a:noFill/>
        </p:spPr>
        <p:txBody>
          <a:bodyPr wrap="square" rtlCol="0">
            <a:spAutoFit/>
          </a:bodyPr>
          <a:lstStyle/>
          <a:p>
            <a:pPr>
              <a:spcAft>
                <a:spcPts val="800"/>
              </a:spcAft>
            </a:pPr>
            <a:r>
              <a:rPr lang="en-US" sz="1400" dirty="0"/>
              <a:t>Construction </a:t>
            </a:r>
            <a:r>
              <a:rPr lang="en-US" sz="1400" dirty="0" smtClean="0"/>
              <a:t>and technical data of “in-vacuum” eddy current septum for SLS (PSI )</a:t>
            </a:r>
            <a:r>
              <a:rPr lang="en-US" sz="1400" baseline="30000" dirty="0" smtClean="0"/>
              <a:t>[24]</a:t>
            </a:r>
            <a:endParaRPr lang="en-US" sz="1400" baseline="30000" dirty="0"/>
          </a:p>
        </p:txBody>
      </p:sp>
      <mc:AlternateContent xmlns:mc="http://schemas.openxmlformats.org/markup-compatibility/2006" xmlns:a14="http://schemas.microsoft.com/office/drawing/2010/main">
        <mc:Choice Requires="a14">
          <p:sp>
            <p:nvSpPr>
              <p:cNvPr id="56" name="TextBox 55"/>
              <p:cNvSpPr txBox="1"/>
              <p:nvPr/>
            </p:nvSpPr>
            <p:spPr>
              <a:xfrm>
                <a:off x="5257800" y="2133600"/>
                <a:ext cx="3657600" cy="3600986"/>
              </a:xfrm>
              <a:prstGeom prst="rect">
                <a:avLst/>
              </a:prstGeom>
              <a:noFill/>
            </p:spPr>
            <p:txBody>
              <a:bodyPr wrap="square" rtlCol="0">
                <a:spAutoFit/>
              </a:bodyPr>
              <a:lstStyle/>
              <a:p>
                <a:pPr marL="342900" indent="-342900">
                  <a:spcAft>
                    <a:spcPts val="800"/>
                  </a:spcAft>
                  <a:buFont typeface="Wingdings" panose="05000000000000000000" pitchFamily="2" charset="2"/>
                  <a:buChar char="Ø"/>
                </a:pPr>
                <a:r>
                  <a:rPr lang="en-US" sz="1400" dirty="0" smtClean="0"/>
                  <a:t>Vacuum: </a:t>
                </a:r>
                <a14:m>
                  <m:oMath xmlns:m="http://schemas.openxmlformats.org/officeDocument/2006/math">
                    <m:sSup>
                      <m:sSupPr>
                        <m:ctrlPr>
                          <a:rPr lang="en-US" sz="1400" i="1" smtClean="0">
                            <a:latin typeface="Cambria Math"/>
                          </a:rPr>
                        </m:ctrlPr>
                      </m:sSupPr>
                      <m:e>
                        <m:r>
                          <a:rPr lang="en-US" sz="1400" b="0" i="1" smtClean="0">
                            <a:latin typeface="Cambria Math"/>
                          </a:rPr>
                          <m:t>10</m:t>
                        </m:r>
                      </m:e>
                      <m:sup>
                        <m:r>
                          <a:rPr lang="en-US" sz="1400" b="0" i="1" smtClean="0">
                            <a:latin typeface="Cambria Math"/>
                          </a:rPr>
                          <m:t>−7</m:t>
                        </m:r>
                      </m:sup>
                    </m:sSup>
                  </m:oMath>
                </a14:m>
                <a:r>
                  <a:rPr lang="en-US" sz="1400" dirty="0" smtClean="0"/>
                  <a:t> mbar</a:t>
                </a:r>
              </a:p>
              <a:p>
                <a:pPr marL="342900" indent="-342900">
                  <a:spcAft>
                    <a:spcPts val="800"/>
                  </a:spcAft>
                  <a:buFont typeface="Wingdings" panose="05000000000000000000" pitchFamily="2" charset="2"/>
                  <a:buChar char="Ø"/>
                </a:pPr>
                <a:r>
                  <a:rPr lang="en-US" sz="1400" dirty="0" smtClean="0"/>
                  <a:t>Field </a:t>
                </a:r>
                <a:r>
                  <a:rPr lang="en-US" sz="1400" dirty="0"/>
                  <a:t>length : </a:t>
                </a:r>
                <a:r>
                  <a:rPr lang="en-US" sz="1400" dirty="0" smtClean="0"/>
                  <a:t>600 mm</a:t>
                </a:r>
              </a:p>
              <a:p>
                <a:pPr marL="342900" indent="-342900">
                  <a:spcAft>
                    <a:spcPts val="800"/>
                  </a:spcAft>
                  <a:buFont typeface="Wingdings" panose="05000000000000000000" pitchFamily="2" charset="2"/>
                  <a:buChar char="Ø"/>
                </a:pPr>
                <a:r>
                  <a:rPr lang="en-US" sz="1400" dirty="0"/>
                  <a:t>Gap height</a:t>
                </a:r>
                <a:r>
                  <a:rPr lang="en-US" sz="1400" dirty="0" smtClean="0"/>
                  <a:t>: </a:t>
                </a:r>
                <a:r>
                  <a:rPr lang="en-US" sz="1400" dirty="0"/>
                  <a:t>6</a:t>
                </a:r>
                <a:r>
                  <a:rPr lang="en-US" sz="1400" dirty="0" smtClean="0"/>
                  <a:t> mm</a:t>
                </a:r>
                <a:endParaRPr lang="en-US" sz="1400" dirty="0"/>
              </a:p>
              <a:p>
                <a:pPr marL="342900" indent="-342900">
                  <a:spcAft>
                    <a:spcPts val="800"/>
                  </a:spcAft>
                  <a:buFont typeface="Wingdings" panose="05000000000000000000" pitchFamily="2" charset="2"/>
                  <a:buChar char="Ø"/>
                </a:pPr>
                <a:r>
                  <a:rPr lang="en-US" sz="1400" dirty="0"/>
                  <a:t>Gap width: </a:t>
                </a:r>
                <a:r>
                  <a:rPr lang="en-US" sz="1400" dirty="0" smtClean="0"/>
                  <a:t>20 mm</a:t>
                </a:r>
              </a:p>
              <a:p>
                <a:pPr marL="342900" indent="-342900">
                  <a:spcAft>
                    <a:spcPts val="800"/>
                  </a:spcAft>
                  <a:buFont typeface="Wingdings" panose="05000000000000000000" pitchFamily="2" charset="2"/>
                  <a:buChar char="Ø"/>
                </a:pPr>
                <a:r>
                  <a:rPr lang="en-US" sz="1400" dirty="0" smtClean="0"/>
                  <a:t>Beam momentum: 2.4 </a:t>
                </a:r>
                <a:r>
                  <a:rPr lang="en-US" sz="1400" dirty="0"/>
                  <a:t>G</a:t>
                </a:r>
                <a:r>
                  <a:rPr lang="en-US" sz="1400" dirty="0" smtClean="0"/>
                  <a:t>eV/</a:t>
                </a:r>
                <a:r>
                  <a:rPr lang="en-US" sz="1400" i="1" dirty="0" smtClean="0"/>
                  <a:t>c</a:t>
                </a:r>
              </a:p>
              <a:p>
                <a:pPr marL="342900" indent="-342900">
                  <a:spcAft>
                    <a:spcPts val="800"/>
                  </a:spcAft>
                  <a:buFont typeface="Wingdings" panose="05000000000000000000" pitchFamily="2" charset="2"/>
                  <a:buChar char="Ø"/>
                </a:pPr>
                <a:r>
                  <a:rPr lang="en-US" sz="1400" dirty="0"/>
                  <a:t>D</a:t>
                </a:r>
                <a:r>
                  <a:rPr lang="en-US" sz="1400" dirty="0" smtClean="0"/>
                  <a:t>eflection angle: 70 mrad</a:t>
                </a:r>
                <a:endParaRPr lang="en-US" sz="1400" dirty="0"/>
              </a:p>
              <a:p>
                <a:pPr marL="342900" indent="-342900">
                  <a:spcAft>
                    <a:spcPts val="800"/>
                  </a:spcAft>
                  <a:buFont typeface="Wingdings" panose="05000000000000000000" pitchFamily="2" charset="2"/>
                  <a:buChar char="Ø"/>
                </a:pPr>
                <a:r>
                  <a:rPr lang="en-US" sz="1400" dirty="0"/>
                  <a:t>Septum thickness: </a:t>
                </a:r>
                <a:r>
                  <a:rPr lang="en-US" sz="1400" dirty="0" smtClean="0"/>
                  <a:t> 2.5 </a:t>
                </a:r>
                <a:r>
                  <a:rPr lang="en-US" sz="1400" dirty="0"/>
                  <a:t>m</a:t>
                </a:r>
                <a:r>
                  <a:rPr lang="en-US" sz="1400" dirty="0" smtClean="0"/>
                  <a:t>m</a:t>
                </a:r>
                <a:endParaRPr lang="en-US" sz="1400" dirty="0"/>
              </a:p>
              <a:p>
                <a:pPr marL="342900" indent="-342900">
                  <a:spcAft>
                    <a:spcPts val="800"/>
                  </a:spcAft>
                  <a:buFont typeface="Wingdings" panose="05000000000000000000" pitchFamily="2" charset="2"/>
                  <a:buChar char="Ø"/>
                </a:pPr>
                <a:r>
                  <a:rPr lang="en-US" sz="1400" dirty="0" smtClean="0"/>
                  <a:t>Current: 4.3 kA (full sine 0.16 ms)</a:t>
                </a:r>
                <a:endParaRPr lang="en-US" sz="1400" dirty="0"/>
              </a:p>
              <a:p>
                <a:pPr marL="342900" indent="-342900">
                  <a:spcAft>
                    <a:spcPts val="800"/>
                  </a:spcAft>
                  <a:buFont typeface="Wingdings" panose="05000000000000000000" pitchFamily="2" charset="2"/>
                  <a:buChar char="Ø"/>
                </a:pPr>
                <a:r>
                  <a:rPr lang="en-US" sz="1400" dirty="0" smtClean="0"/>
                  <a:t>Magnetic flux density: 0.9 T</a:t>
                </a:r>
              </a:p>
              <a:p>
                <a:pPr marL="342900" indent="-342900">
                  <a:spcAft>
                    <a:spcPts val="800"/>
                  </a:spcAft>
                  <a:buFont typeface="Wingdings" panose="05000000000000000000" pitchFamily="2" charset="2"/>
                  <a:buChar char="Ø"/>
                </a:pPr>
                <a:r>
                  <a:rPr lang="en-US" sz="1400" dirty="0" smtClean="0"/>
                  <a:t>Eddy currents septum extends  50 </a:t>
                </a:r>
                <a:r>
                  <a:rPr lang="en-US" sz="1400" dirty="0"/>
                  <a:t>mm on each side </a:t>
                </a:r>
                <a:r>
                  <a:rPr lang="en-US" sz="1400" dirty="0" smtClean="0"/>
                  <a:t>of the magnet to </a:t>
                </a:r>
                <a:r>
                  <a:rPr lang="en-US" sz="1400" dirty="0"/>
                  <a:t>screen the fringe </a:t>
                </a:r>
                <a:r>
                  <a:rPr lang="en-US" sz="1400" dirty="0" smtClean="0"/>
                  <a:t>fields</a:t>
                </a:r>
              </a:p>
            </p:txBody>
          </p:sp>
        </mc:Choice>
        <mc:Fallback xmlns="">
          <p:sp>
            <p:nvSpPr>
              <p:cNvPr id="56" name="TextBox 55"/>
              <p:cNvSpPr txBox="1">
                <a:spLocks noRot="1" noChangeAspect="1" noMove="1" noResize="1" noEditPoints="1" noAdjustHandles="1" noChangeArrowheads="1" noChangeShapeType="1" noTextEdit="1"/>
              </p:cNvSpPr>
              <p:nvPr/>
            </p:nvSpPr>
            <p:spPr>
              <a:xfrm>
                <a:off x="5257800" y="2133600"/>
                <a:ext cx="3657600" cy="3600986"/>
              </a:xfrm>
              <a:prstGeom prst="rect">
                <a:avLst/>
              </a:prstGeom>
              <a:blipFill rotWithShape="1">
                <a:blip r:embed="rId3"/>
                <a:stretch>
                  <a:fillRect l="-333" b="-677"/>
                </a:stretch>
              </a:blipFill>
            </p:spPr>
            <p:txBody>
              <a:bodyPr/>
              <a:lstStyle/>
              <a:p>
                <a:r>
                  <a:rPr lang="en-US">
                    <a:noFill/>
                  </a:rPr>
                  <a:t> </a:t>
                </a:r>
              </a:p>
            </p:txBody>
          </p:sp>
        </mc:Fallback>
      </mc:AlternateContent>
      <p:cxnSp>
        <p:nvCxnSpPr>
          <p:cNvPr id="44" name="Straight Arrow Connector 10"/>
          <p:cNvCxnSpPr>
            <a:cxnSpLocks noChangeShapeType="1"/>
            <a:stCxn id="45" idx="2"/>
          </p:cNvCxnSpPr>
          <p:nvPr/>
        </p:nvCxnSpPr>
        <p:spPr bwMode="auto">
          <a:xfrm flipH="1">
            <a:off x="3374812" y="2250500"/>
            <a:ext cx="470680" cy="17119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5" name="TextBox 18"/>
          <p:cNvSpPr txBox="1">
            <a:spLocks noChangeArrowheads="1"/>
          </p:cNvSpPr>
          <p:nvPr/>
        </p:nvSpPr>
        <p:spPr bwMode="auto">
          <a:xfrm>
            <a:off x="3374812" y="1973501"/>
            <a:ext cx="941359" cy="276999"/>
          </a:xfrm>
          <a:prstGeom prst="rect">
            <a:avLst/>
          </a:prstGeom>
          <a:noFill/>
        </p:spPr>
        <p:txBody>
          <a:bodyPr wrap="square" rtlCol="0">
            <a:spAutoFit/>
          </a:bodyPr>
          <a:lstStyle>
            <a:defPPr>
              <a:defRPr lang="en-US"/>
            </a:defPPr>
            <a:lvl1pPr algn="ctr">
              <a:spcAft>
                <a:spcPts val="600"/>
              </a:spcAft>
              <a:defRPr sz="1400"/>
            </a:lvl1pPr>
          </a:lstStyle>
          <a:p>
            <a:r>
              <a:rPr lang="en-US" altLang="en-US" sz="1200" dirty="0" smtClean="0"/>
              <a:t>Septum</a:t>
            </a:r>
            <a:endParaRPr lang="en-US" altLang="en-US" sz="1200" dirty="0"/>
          </a:p>
        </p:txBody>
      </p:sp>
      <p:sp>
        <p:nvSpPr>
          <p:cNvPr id="54" name="TextBox 18"/>
          <p:cNvSpPr txBox="1">
            <a:spLocks noChangeArrowheads="1"/>
          </p:cNvSpPr>
          <p:nvPr/>
        </p:nvSpPr>
        <p:spPr bwMode="auto">
          <a:xfrm>
            <a:off x="690735" y="2026713"/>
            <a:ext cx="1366665" cy="276999"/>
          </a:xfrm>
          <a:prstGeom prst="rect">
            <a:avLst/>
          </a:prstGeom>
          <a:noFill/>
        </p:spPr>
        <p:txBody>
          <a:bodyPr wrap="square" rtlCol="0">
            <a:spAutoFit/>
          </a:bodyPr>
          <a:lstStyle>
            <a:defPPr>
              <a:defRPr lang="en-US"/>
            </a:defPPr>
            <a:lvl1pPr algn="ctr">
              <a:spcAft>
                <a:spcPts val="600"/>
              </a:spcAft>
              <a:defRPr sz="1400"/>
            </a:lvl1pPr>
          </a:lstStyle>
          <a:p>
            <a:r>
              <a:rPr lang="en-US" altLang="en-US" sz="1200" dirty="0" smtClean="0"/>
              <a:t>Septum support</a:t>
            </a:r>
            <a:endParaRPr lang="en-US" altLang="en-US" sz="1200" dirty="0"/>
          </a:p>
        </p:txBody>
      </p:sp>
      <p:cxnSp>
        <p:nvCxnSpPr>
          <p:cNvPr id="55" name="Straight Arrow Connector 10"/>
          <p:cNvCxnSpPr>
            <a:cxnSpLocks noChangeShapeType="1"/>
            <a:stCxn id="54" idx="2"/>
          </p:cNvCxnSpPr>
          <p:nvPr/>
        </p:nvCxnSpPr>
        <p:spPr bwMode="auto">
          <a:xfrm>
            <a:off x="1374068" y="2303712"/>
            <a:ext cx="1064332" cy="90564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981543" y="5909333"/>
            <a:ext cx="1361857" cy="276999"/>
          </a:xfrm>
          <a:prstGeom prst="rect">
            <a:avLst/>
          </a:prstGeom>
          <a:noFill/>
        </p:spPr>
        <p:txBody>
          <a:bodyPr wrap="square" rtlCol="0">
            <a:spAutoFit/>
          </a:bodyPr>
          <a:lstStyle/>
          <a:p>
            <a:pPr algn="ctr">
              <a:spcAft>
                <a:spcPts val="600"/>
              </a:spcAft>
            </a:pPr>
            <a:r>
              <a:rPr lang="en-US" sz="1200" dirty="0" smtClean="0"/>
              <a:t>Straight beam</a:t>
            </a:r>
          </a:p>
        </p:txBody>
      </p:sp>
      <p:cxnSp>
        <p:nvCxnSpPr>
          <p:cNvPr id="60" name="Straight Arrow Connector 59"/>
          <p:cNvCxnSpPr>
            <a:stCxn id="59" idx="0"/>
          </p:cNvCxnSpPr>
          <p:nvPr/>
        </p:nvCxnSpPr>
        <p:spPr>
          <a:xfrm flipH="1" flipV="1">
            <a:off x="3276600" y="4247377"/>
            <a:ext cx="385872" cy="166195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255589" y="5882454"/>
            <a:ext cx="1361857" cy="276999"/>
          </a:xfrm>
          <a:prstGeom prst="rect">
            <a:avLst/>
          </a:prstGeom>
          <a:noFill/>
        </p:spPr>
        <p:txBody>
          <a:bodyPr wrap="square" rtlCol="0">
            <a:spAutoFit/>
          </a:bodyPr>
          <a:lstStyle/>
          <a:p>
            <a:pPr algn="ctr">
              <a:spcAft>
                <a:spcPts val="600"/>
              </a:spcAft>
            </a:pPr>
            <a:r>
              <a:rPr lang="en-US" sz="1200" dirty="0" smtClean="0"/>
              <a:t>Deflected beam</a:t>
            </a:r>
          </a:p>
        </p:txBody>
      </p:sp>
      <p:cxnSp>
        <p:nvCxnSpPr>
          <p:cNvPr id="62" name="Straight Arrow Connector 61"/>
          <p:cNvCxnSpPr>
            <a:stCxn id="61" idx="0"/>
          </p:cNvCxnSpPr>
          <p:nvPr/>
        </p:nvCxnSpPr>
        <p:spPr>
          <a:xfrm flipV="1">
            <a:off x="1936518" y="4247376"/>
            <a:ext cx="806682" cy="163507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nvGrpSpPr>
          <p:cNvPr id="37" name="Group 22"/>
          <p:cNvGrpSpPr>
            <a:grpSpLocks/>
          </p:cNvGrpSpPr>
          <p:nvPr/>
        </p:nvGrpSpPr>
        <p:grpSpPr bwMode="auto">
          <a:xfrm>
            <a:off x="7497622" y="771065"/>
            <a:ext cx="900000" cy="648000"/>
            <a:chOff x="693" y="1366"/>
            <a:chExt cx="1310" cy="1048"/>
          </a:xfrm>
        </p:grpSpPr>
        <p:sp>
          <p:nvSpPr>
            <p:cNvPr id="38"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39"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40"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41"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sp>
        <p:nvSpPr>
          <p:cNvPr id="42" name="TextBox 41"/>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Eddy current septum</a:t>
            </a:r>
          </a:p>
        </p:txBody>
      </p:sp>
    </p:spTree>
    <p:extLst>
      <p:ext uri="{BB962C8B-B14F-4D97-AF65-F5344CB8AC3E}">
        <p14:creationId xmlns:p14="http://schemas.microsoft.com/office/powerpoint/2010/main" val="6895425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57819" y="1295400"/>
            <a:ext cx="6528781" cy="307777"/>
          </a:xfrm>
          <a:prstGeom prst="rect">
            <a:avLst/>
          </a:prstGeom>
          <a:noFill/>
        </p:spPr>
        <p:txBody>
          <a:bodyPr wrap="square" rtlCol="0">
            <a:spAutoFit/>
          </a:bodyPr>
          <a:lstStyle/>
          <a:p>
            <a:pPr>
              <a:spcAft>
                <a:spcPts val="800"/>
              </a:spcAft>
            </a:pPr>
            <a:r>
              <a:rPr lang="en-US" sz="1400" dirty="0" smtClean="0"/>
              <a:t>Leakage field measurements with and without mu-metal screen</a:t>
            </a:r>
            <a:r>
              <a:rPr lang="en-US" sz="1400" baseline="30000" dirty="0" smtClean="0"/>
              <a:t>[24]</a:t>
            </a:r>
            <a:endParaRPr lang="en-US" sz="1400" baseline="30000" dirty="0"/>
          </a:p>
        </p:txBody>
      </p:sp>
      <p:pic>
        <p:nvPicPr>
          <p:cNvPr id="34" name="Picture 2" descr="C:\CHGough\PowerPoint\ESRF Presentation\ESRFB.BMP"/>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793"/>
          <a:stretch/>
        </p:blipFill>
        <p:spPr bwMode="auto">
          <a:xfrm>
            <a:off x="225622" y="1726486"/>
            <a:ext cx="5413178" cy="223591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2" descr="C:\CHGough\PowerPoint\ESRF Presentation\ESRFE.BMP"/>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793"/>
          <a:stretch/>
        </p:blipFill>
        <p:spPr bwMode="auto">
          <a:xfrm>
            <a:off x="225622" y="4114800"/>
            <a:ext cx="5413177" cy="234596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35"/>
          <p:cNvSpPr txBox="1"/>
          <p:nvPr/>
        </p:nvSpPr>
        <p:spPr>
          <a:xfrm>
            <a:off x="5791200" y="2232739"/>
            <a:ext cx="3048000" cy="1969770"/>
          </a:xfrm>
          <a:prstGeom prst="rect">
            <a:avLst/>
          </a:prstGeom>
          <a:noFill/>
        </p:spPr>
        <p:txBody>
          <a:bodyPr wrap="square" rtlCol="0">
            <a:spAutoFit/>
          </a:bodyPr>
          <a:lstStyle/>
          <a:p>
            <a:pPr marL="342900" indent="-342900" algn="just">
              <a:spcAft>
                <a:spcPts val="600"/>
              </a:spcAft>
              <a:buFont typeface="Wingdings" panose="05000000000000000000" pitchFamily="2" charset="2"/>
              <a:buChar char="Ø"/>
            </a:pPr>
            <a:r>
              <a:rPr lang="en-US" sz="1400" dirty="0"/>
              <a:t>Leakage field is reduced below 0.01%</a:t>
            </a:r>
          </a:p>
          <a:p>
            <a:pPr marL="342900" indent="-342900" algn="just">
              <a:spcAft>
                <a:spcPts val="600"/>
              </a:spcAft>
              <a:buFont typeface="Wingdings" panose="05000000000000000000" pitchFamily="2" charset="2"/>
              <a:buChar char="Ø"/>
            </a:pPr>
            <a:r>
              <a:rPr lang="en-US" sz="1400" dirty="0"/>
              <a:t>Leakage field only varies by 2:1 over entire horizontal volume</a:t>
            </a:r>
          </a:p>
          <a:p>
            <a:pPr marL="342900" indent="-342900" algn="just">
              <a:spcAft>
                <a:spcPts val="600"/>
              </a:spcAft>
              <a:buFont typeface="Wingdings" panose="05000000000000000000" pitchFamily="2" charset="2"/>
              <a:buChar char="Ø"/>
            </a:pPr>
            <a:r>
              <a:rPr lang="en-US" sz="1400" dirty="0" smtClean="0"/>
              <a:t>With mu-metal screen, integral </a:t>
            </a:r>
            <a:r>
              <a:rPr lang="en-US" sz="1400" dirty="0"/>
              <a:t>leakage </a:t>
            </a:r>
            <a:r>
              <a:rPr lang="en-US" sz="1400" dirty="0" smtClean="0"/>
              <a:t>dominated </a:t>
            </a:r>
            <a:r>
              <a:rPr lang="en-US" sz="1400" dirty="0"/>
              <a:t>by screen end </a:t>
            </a:r>
            <a:r>
              <a:rPr lang="en-US" sz="1400" dirty="0" smtClean="0"/>
              <a:t>effect</a:t>
            </a:r>
            <a:r>
              <a:rPr lang="en-US" sz="1400" dirty="0"/>
              <a:t> </a:t>
            </a:r>
            <a:r>
              <a:rPr lang="en-US" sz="1400" dirty="0" smtClean="0"/>
              <a:t>(integral </a:t>
            </a:r>
            <a:r>
              <a:rPr lang="en-US" sz="1400" dirty="0"/>
              <a:t>leakage &lt;1e-6 is </a:t>
            </a:r>
            <a:r>
              <a:rPr lang="en-US" sz="1400" dirty="0" smtClean="0"/>
              <a:t>possible)</a:t>
            </a:r>
            <a:endParaRPr lang="en-US" sz="1400" dirty="0"/>
          </a:p>
        </p:txBody>
      </p:sp>
      <p:grpSp>
        <p:nvGrpSpPr>
          <p:cNvPr id="30" name="Group 22"/>
          <p:cNvGrpSpPr>
            <a:grpSpLocks/>
          </p:cNvGrpSpPr>
          <p:nvPr/>
        </p:nvGrpSpPr>
        <p:grpSpPr bwMode="auto">
          <a:xfrm>
            <a:off x="7497622" y="771065"/>
            <a:ext cx="900000" cy="648000"/>
            <a:chOff x="693" y="1366"/>
            <a:chExt cx="1310" cy="1048"/>
          </a:xfrm>
        </p:grpSpPr>
        <p:sp>
          <p:nvSpPr>
            <p:cNvPr id="31" name="Freeform 23"/>
            <p:cNvSpPr>
              <a:spLocks noChangeAspect="1"/>
            </p:cNvSpPr>
            <p:nvPr/>
          </p:nvSpPr>
          <p:spPr bwMode="auto">
            <a:xfrm>
              <a:off x="867" y="1366"/>
              <a:ext cx="1005" cy="1048"/>
            </a:xfrm>
            <a:custGeom>
              <a:avLst/>
              <a:gdLst>
                <a:gd name="T0" fmla="*/ 2147483646 w 653"/>
                <a:gd name="T1" fmla="*/ 0 h 681"/>
                <a:gd name="T2" fmla="*/ 0 w 653"/>
                <a:gd name="T3" fmla="*/ 0 h 681"/>
                <a:gd name="T4" fmla="*/ 0 w 653"/>
                <a:gd name="T5" fmla="*/ 2147483646 h 681"/>
                <a:gd name="T6" fmla="*/ 2147483646 w 653"/>
                <a:gd name="T7" fmla="*/ 2147483646 h 681"/>
                <a:gd name="T8" fmla="*/ 2147483646 w 653"/>
                <a:gd name="T9" fmla="*/ 2147483646 h 681"/>
                <a:gd name="T10" fmla="*/ 2147483646 w 653"/>
                <a:gd name="T11" fmla="*/ 2147483646 h 681"/>
                <a:gd name="T12" fmla="*/ 2147483646 w 653"/>
                <a:gd name="T13" fmla="*/ 2147483646 h 681"/>
                <a:gd name="T14" fmla="*/ 2147483646 w 653"/>
                <a:gd name="T15" fmla="*/ 2147483646 h 681"/>
                <a:gd name="T16" fmla="*/ 2147483646 w 653"/>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3"/>
                <a:gd name="T28" fmla="*/ 0 h 681"/>
                <a:gd name="T29" fmla="*/ 653 w 653"/>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3" h="681">
                  <a:moveTo>
                    <a:pt x="652" y="0"/>
                  </a:moveTo>
                  <a:lnTo>
                    <a:pt x="0" y="0"/>
                  </a:lnTo>
                  <a:lnTo>
                    <a:pt x="0" y="681"/>
                  </a:lnTo>
                  <a:lnTo>
                    <a:pt x="652" y="681"/>
                  </a:lnTo>
                  <a:lnTo>
                    <a:pt x="651" y="427"/>
                  </a:lnTo>
                  <a:lnTo>
                    <a:pt x="225" y="427"/>
                  </a:lnTo>
                  <a:lnTo>
                    <a:pt x="224" y="253"/>
                  </a:lnTo>
                  <a:lnTo>
                    <a:pt x="653" y="253"/>
                  </a:lnTo>
                  <a:lnTo>
                    <a:pt x="652" y="0"/>
                  </a:lnTo>
                  <a:close/>
                </a:path>
              </a:pathLst>
            </a:custGeom>
            <a:solidFill>
              <a:srgbClr val="00FFFF"/>
            </a:solidFill>
            <a:ln w="3175">
              <a:solidFill>
                <a:srgbClr val="000000"/>
              </a:solidFill>
              <a:round/>
              <a:headEnd/>
              <a:tailEnd/>
            </a:ln>
          </p:spPr>
          <p:txBody>
            <a:bodyPr wrap="none" anchor="ctr"/>
            <a:lstStyle/>
            <a:p>
              <a:endParaRPr lang="en-US" dirty="0"/>
            </a:p>
          </p:txBody>
        </p:sp>
        <p:sp>
          <p:nvSpPr>
            <p:cNvPr id="32" name="Freeform 24"/>
            <p:cNvSpPr>
              <a:spLocks noChangeAspect="1"/>
            </p:cNvSpPr>
            <p:nvPr/>
          </p:nvSpPr>
          <p:spPr bwMode="auto">
            <a:xfrm>
              <a:off x="1872" y="1366"/>
              <a:ext cx="131" cy="1048"/>
            </a:xfrm>
            <a:custGeom>
              <a:avLst/>
              <a:gdLst>
                <a:gd name="T0" fmla="*/ 0 w 85"/>
                <a:gd name="T1" fmla="*/ 0 h 681"/>
                <a:gd name="T2" fmla="*/ 0 w 85"/>
                <a:gd name="T3" fmla="*/ 2147483646 h 681"/>
                <a:gd name="T4" fmla="*/ 2147483646 w 85"/>
                <a:gd name="T5" fmla="*/ 2147483646 h 681"/>
                <a:gd name="T6" fmla="*/ 2147483646 w 85"/>
                <a:gd name="T7" fmla="*/ 2147483646 h 681"/>
                <a:gd name="T8" fmla="*/ 2147483646 w 85"/>
                <a:gd name="T9" fmla="*/ 2147483646 h 681"/>
                <a:gd name="T10" fmla="*/ 2147483646 w 85"/>
                <a:gd name="T11" fmla="*/ 2147483646 h 681"/>
                <a:gd name="T12" fmla="*/ 2147483646 w 85"/>
                <a:gd name="T13" fmla="*/ 2147483646 h 681"/>
                <a:gd name="T14" fmla="*/ 2147483646 w 85"/>
                <a:gd name="T15" fmla="*/ 0 h 681"/>
                <a:gd name="T16" fmla="*/ 0 w 85"/>
                <a:gd name="T17" fmla="*/ 0 h 6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681"/>
                <a:gd name="T29" fmla="*/ 85 w 85"/>
                <a:gd name="T30" fmla="*/ 681 h 6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681">
                  <a:moveTo>
                    <a:pt x="0" y="0"/>
                  </a:moveTo>
                  <a:lnTo>
                    <a:pt x="0" y="681"/>
                  </a:lnTo>
                  <a:lnTo>
                    <a:pt x="85" y="681"/>
                  </a:lnTo>
                  <a:lnTo>
                    <a:pt x="85" y="539"/>
                  </a:lnTo>
                  <a:lnTo>
                    <a:pt x="29" y="425"/>
                  </a:lnTo>
                  <a:lnTo>
                    <a:pt x="29" y="255"/>
                  </a:lnTo>
                  <a:lnTo>
                    <a:pt x="85" y="142"/>
                  </a:lnTo>
                  <a:lnTo>
                    <a:pt x="85" y="0"/>
                  </a:lnTo>
                  <a:lnTo>
                    <a:pt x="0" y="0"/>
                  </a:lnTo>
                  <a:close/>
                </a:path>
              </a:pathLst>
            </a:custGeom>
            <a:solidFill>
              <a:srgbClr val="FE7B0E"/>
            </a:solidFill>
            <a:ln w="9525">
              <a:solidFill>
                <a:srgbClr val="000000"/>
              </a:solidFill>
              <a:round/>
              <a:headEnd/>
              <a:tailEnd/>
            </a:ln>
          </p:spPr>
          <p:txBody>
            <a:bodyPr wrap="none" anchor="ctr"/>
            <a:lstStyle/>
            <a:p>
              <a:endParaRPr lang="en-US" dirty="0"/>
            </a:p>
          </p:txBody>
        </p:sp>
        <p:sp>
          <p:nvSpPr>
            <p:cNvPr id="33" name="Freeform 25"/>
            <p:cNvSpPr>
              <a:spLocks noChangeAspect="1"/>
            </p:cNvSpPr>
            <p:nvPr/>
          </p:nvSpPr>
          <p:spPr bwMode="auto">
            <a:xfrm>
              <a:off x="1212" y="1755"/>
              <a:ext cx="88" cy="268"/>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sp>
          <p:nvSpPr>
            <p:cNvPr id="37" name="Freeform 26"/>
            <p:cNvSpPr>
              <a:spLocks noChangeAspect="1"/>
            </p:cNvSpPr>
            <p:nvPr/>
          </p:nvSpPr>
          <p:spPr bwMode="auto">
            <a:xfrm>
              <a:off x="693" y="1673"/>
              <a:ext cx="174" cy="436"/>
            </a:xfrm>
            <a:custGeom>
              <a:avLst/>
              <a:gdLst>
                <a:gd name="T0" fmla="*/ 0 w 57"/>
                <a:gd name="T1" fmla="*/ 0 h 170"/>
                <a:gd name="T2" fmla="*/ 0 w 57"/>
                <a:gd name="T3" fmla="*/ 2147483646 h 170"/>
                <a:gd name="T4" fmla="*/ 2147483646 w 57"/>
                <a:gd name="T5" fmla="*/ 2147483646 h 170"/>
                <a:gd name="T6" fmla="*/ 2147483646 w 57"/>
                <a:gd name="T7" fmla="*/ 0 h 170"/>
                <a:gd name="T8" fmla="*/ 0 w 57"/>
                <a:gd name="T9" fmla="*/ 0 h 170"/>
                <a:gd name="T10" fmla="*/ 0 60000 65536"/>
                <a:gd name="T11" fmla="*/ 0 60000 65536"/>
                <a:gd name="T12" fmla="*/ 0 60000 65536"/>
                <a:gd name="T13" fmla="*/ 0 60000 65536"/>
                <a:gd name="T14" fmla="*/ 0 60000 65536"/>
                <a:gd name="T15" fmla="*/ 0 w 57"/>
                <a:gd name="T16" fmla="*/ 0 h 170"/>
                <a:gd name="T17" fmla="*/ 57 w 57"/>
                <a:gd name="T18" fmla="*/ 170 h 170"/>
              </a:gdLst>
              <a:ahLst/>
              <a:cxnLst>
                <a:cxn ang="T10">
                  <a:pos x="T0" y="T1"/>
                </a:cxn>
                <a:cxn ang="T11">
                  <a:pos x="T2" y="T3"/>
                </a:cxn>
                <a:cxn ang="T12">
                  <a:pos x="T4" y="T5"/>
                </a:cxn>
                <a:cxn ang="T13">
                  <a:pos x="T6" y="T7"/>
                </a:cxn>
                <a:cxn ang="T14">
                  <a:pos x="T8" y="T9"/>
                </a:cxn>
              </a:cxnLst>
              <a:rect l="T15" t="T16" r="T17" b="T18"/>
              <a:pathLst>
                <a:path w="57" h="170">
                  <a:moveTo>
                    <a:pt x="0" y="0"/>
                  </a:moveTo>
                  <a:lnTo>
                    <a:pt x="0" y="170"/>
                  </a:lnTo>
                  <a:lnTo>
                    <a:pt x="57" y="170"/>
                  </a:lnTo>
                  <a:lnTo>
                    <a:pt x="57" y="0"/>
                  </a:lnTo>
                  <a:lnTo>
                    <a:pt x="0" y="0"/>
                  </a:lnTo>
                  <a:close/>
                </a:path>
              </a:pathLst>
            </a:custGeom>
            <a:solidFill>
              <a:srgbClr val="FE7B0E"/>
            </a:solidFill>
            <a:ln w="3175">
              <a:solidFill>
                <a:schemeClr val="tx1">
                  <a:lumMod val="65000"/>
                  <a:lumOff val="35000"/>
                </a:schemeClr>
              </a:solidFill>
              <a:round/>
              <a:headEnd/>
              <a:tailEnd/>
            </a:ln>
          </p:spPr>
          <p:txBody>
            <a:bodyPr wrap="none" anchor="ctr"/>
            <a:lstStyle/>
            <a:p>
              <a:endParaRPr lang="en-US" dirty="0"/>
            </a:p>
          </p:txBody>
        </p:sp>
      </p:grpSp>
      <p:sp>
        <p:nvSpPr>
          <p:cNvPr id="38" name="TextBox 37"/>
          <p:cNvSpPr txBox="1"/>
          <p:nvPr/>
        </p:nvSpPr>
        <p:spPr>
          <a:xfrm>
            <a:off x="7141633" y="1521023"/>
            <a:ext cx="1697567" cy="276999"/>
          </a:xfrm>
          <a:prstGeom prst="rect">
            <a:avLst/>
          </a:prstGeom>
          <a:noFill/>
        </p:spPr>
        <p:txBody>
          <a:bodyPr wrap="square" rtlCol="0">
            <a:spAutoFit/>
          </a:bodyPr>
          <a:lstStyle/>
          <a:p>
            <a:pPr algn="ctr">
              <a:spcAft>
                <a:spcPts val="600"/>
              </a:spcAft>
            </a:pPr>
            <a:r>
              <a:rPr lang="en-US" sz="1200" dirty="0" smtClean="0"/>
              <a:t>Eddy current septum</a:t>
            </a:r>
          </a:p>
        </p:txBody>
      </p:sp>
      <p:cxnSp>
        <p:nvCxnSpPr>
          <p:cNvPr id="39" name="Straight Arrow Connector 10"/>
          <p:cNvCxnSpPr>
            <a:cxnSpLocks noChangeShapeType="1"/>
          </p:cNvCxnSpPr>
          <p:nvPr/>
        </p:nvCxnSpPr>
        <p:spPr bwMode="auto">
          <a:xfrm flipH="1">
            <a:off x="866473" y="2109804"/>
            <a:ext cx="775480" cy="53961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0" name="TextBox 18"/>
          <p:cNvSpPr txBox="1">
            <a:spLocks noChangeArrowheads="1"/>
          </p:cNvSpPr>
          <p:nvPr/>
        </p:nvSpPr>
        <p:spPr bwMode="auto">
          <a:xfrm>
            <a:off x="1143000" y="1819612"/>
            <a:ext cx="941359" cy="307777"/>
          </a:xfrm>
          <a:prstGeom prst="rect">
            <a:avLst/>
          </a:prstGeom>
          <a:noFill/>
        </p:spPr>
        <p:txBody>
          <a:bodyPr wrap="square" rtlCol="0">
            <a:spAutoFit/>
          </a:bodyPr>
          <a:lstStyle>
            <a:defPPr>
              <a:defRPr lang="en-US"/>
            </a:defPPr>
            <a:lvl1pPr algn="ctr">
              <a:spcAft>
                <a:spcPts val="600"/>
              </a:spcAft>
              <a:defRPr sz="1400"/>
            </a:lvl1pPr>
          </a:lstStyle>
          <a:p>
            <a:r>
              <a:rPr lang="en-US" altLang="en-US" dirty="0" smtClean="0"/>
              <a:t>Septum</a:t>
            </a:r>
            <a:endParaRPr lang="en-US" altLang="en-US" dirty="0"/>
          </a:p>
        </p:txBody>
      </p:sp>
      <p:cxnSp>
        <p:nvCxnSpPr>
          <p:cNvPr id="44" name="Straight Arrow Connector 10"/>
          <p:cNvCxnSpPr>
            <a:cxnSpLocks noChangeShapeType="1"/>
            <a:stCxn id="45" idx="2"/>
          </p:cNvCxnSpPr>
          <p:nvPr/>
        </p:nvCxnSpPr>
        <p:spPr bwMode="auto">
          <a:xfrm flipH="1">
            <a:off x="1260954" y="4426479"/>
            <a:ext cx="390467" cy="43273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5" name="TextBox 18"/>
          <p:cNvSpPr txBox="1">
            <a:spLocks noChangeArrowheads="1"/>
          </p:cNvSpPr>
          <p:nvPr/>
        </p:nvSpPr>
        <p:spPr bwMode="auto">
          <a:xfrm>
            <a:off x="875941" y="4118702"/>
            <a:ext cx="1550959" cy="307777"/>
          </a:xfrm>
          <a:prstGeom prst="rect">
            <a:avLst/>
          </a:prstGeom>
          <a:noFill/>
        </p:spPr>
        <p:txBody>
          <a:bodyPr wrap="square" rtlCol="0">
            <a:spAutoFit/>
          </a:bodyPr>
          <a:lstStyle>
            <a:defPPr>
              <a:defRPr lang="en-US"/>
            </a:defPPr>
            <a:lvl1pPr algn="ctr">
              <a:spcAft>
                <a:spcPts val="600"/>
              </a:spcAft>
              <a:defRPr sz="1400"/>
            </a:lvl1pPr>
          </a:lstStyle>
          <a:p>
            <a:r>
              <a:rPr lang="en-US" altLang="en-US" dirty="0" smtClean="0"/>
              <a:t>Mu-metal screen</a:t>
            </a:r>
            <a:endParaRPr lang="en-US" altLang="en-US" dirty="0"/>
          </a:p>
        </p:txBody>
      </p:sp>
      <p:graphicFrame>
        <p:nvGraphicFramePr>
          <p:cNvPr id="47" name="Chart 46"/>
          <p:cNvGraphicFramePr>
            <a:graphicFrameLocks/>
          </p:cNvGraphicFramePr>
          <p:nvPr>
            <p:extLst>
              <p:ext uri="{D42A27DB-BD31-4B8C-83A1-F6EECF244321}">
                <p14:modId xmlns:p14="http://schemas.microsoft.com/office/powerpoint/2010/main" val="3315707539"/>
              </p:ext>
            </p:extLst>
          </p:nvPr>
        </p:nvGraphicFramePr>
        <p:xfrm>
          <a:off x="1905000" y="2116800"/>
          <a:ext cx="3733799" cy="1347061"/>
        </p:xfrm>
        <a:graphic>
          <a:graphicData uri="http://schemas.openxmlformats.org/drawingml/2006/chart">
            <c:chart xmlns:c="http://schemas.openxmlformats.org/drawingml/2006/chart" xmlns:r="http://schemas.openxmlformats.org/officeDocument/2006/relationships" r:id="rId4"/>
          </a:graphicData>
        </a:graphic>
      </p:graphicFrame>
      <p:cxnSp>
        <p:nvCxnSpPr>
          <p:cNvPr id="49" name="Straight Arrow Connector 10"/>
          <p:cNvCxnSpPr>
            <a:cxnSpLocks noChangeShapeType="1"/>
          </p:cNvCxnSpPr>
          <p:nvPr/>
        </p:nvCxnSpPr>
        <p:spPr bwMode="auto">
          <a:xfrm flipH="1">
            <a:off x="2574859" y="2039815"/>
            <a:ext cx="775480" cy="6096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10"/>
          <p:cNvCxnSpPr>
            <a:cxnSpLocks noChangeShapeType="1"/>
          </p:cNvCxnSpPr>
          <p:nvPr/>
        </p:nvCxnSpPr>
        <p:spPr bwMode="auto">
          <a:xfrm flipH="1" flipV="1">
            <a:off x="2590800" y="2731214"/>
            <a:ext cx="914400" cy="46918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319950" y="1902023"/>
            <a:ext cx="941861" cy="307777"/>
          </a:xfrm>
          <a:prstGeom prst="rect">
            <a:avLst/>
          </a:prstGeom>
          <a:solidFill>
            <a:schemeClr val="bg1">
              <a:alpha val="97000"/>
            </a:schemeClr>
          </a:solidFill>
          <a:effectLst>
            <a:softEdge rad="44450"/>
          </a:effectLst>
        </p:spPr>
        <p:txBody>
          <a:bodyPr wrap="none" rtlCol="0">
            <a:spAutoFit/>
          </a:bodyPr>
          <a:lstStyle>
            <a:defPPr>
              <a:defRPr lang="en-US"/>
            </a:defPPr>
            <a:lvl1pPr>
              <a:defRPr sz="1400"/>
            </a:lvl1pPr>
          </a:lstStyle>
          <a:p>
            <a:r>
              <a:rPr lang="en-US" dirty="0"/>
              <a:t>Measured</a:t>
            </a:r>
          </a:p>
        </p:txBody>
      </p:sp>
      <p:sp>
        <p:nvSpPr>
          <p:cNvPr id="53" name="TextBox 52"/>
          <p:cNvSpPr txBox="1"/>
          <p:nvPr/>
        </p:nvSpPr>
        <p:spPr>
          <a:xfrm>
            <a:off x="3531208" y="3046511"/>
            <a:ext cx="963662" cy="307777"/>
          </a:xfrm>
          <a:prstGeom prst="rect">
            <a:avLst/>
          </a:prstGeom>
          <a:solidFill>
            <a:schemeClr val="bg1">
              <a:alpha val="97000"/>
            </a:schemeClr>
          </a:solidFill>
          <a:effectLst>
            <a:softEdge rad="44450"/>
          </a:effectLst>
        </p:spPr>
        <p:txBody>
          <a:bodyPr wrap="none" rtlCol="0">
            <a:spAutoFit/>
          </a:bodyPr>
          <a:lstStyle/>
          <a:p>
            <a:r>
              <a:rPr lang="en-US" sz="1400" dirty="0" smtClean="0"/>
              <a:t>Simulation</a:t>
            </a:r>
            <a:endParaRPr lang="en-US" sz="1400" dirty="0"/>
          </a:p>
        </p:txBody>
      </p:sp>
      <p:cxnSp>
        <p:nvCxnSpPr>
          <p:cNvPr id="22" name="Straight Arrow Connector 10"/>
          <p:cNvCxnSpPr>
            <a:cxnSpLocks noChangeShapeType="1"/>
            <a:stCxn id="23" idx="2"/>
          </p:cNvCxnSpPr>
          <p:nvPr/>
        </p:nvCxnSpPr>
        <p:spPr bwMode="auto">
          <a:xfrm>
            <a:off x="557819" y="4565395"/>
            <a:ext cx="114502" cy="72238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3" name="TextBox 18"/>
          <p:cNvSpPr txBox="1">
            <a:spLocks noChangeArrowheads="1"/>
          </p:cNvSpPr>
          <p:nvPr/>
        </p:nvSpPr>
        <p:spPr bwMode="auto">
          <a:xfrm>
            <a:off x="87139" y="4257618"/>
            <a:ext cx="941359" cy="307777"/>
          </a:xfrm>
          <a:prstGeom prst="rect">
            <a:avLst/>
          </a:prstGeom>
          <a:noFill/>
        </p:spPr>
        <p:txBody>
          <a:bodyPr wrap="square" rtlCol="0">
            <a:spAutoFit/>
          </a:bodyPr>
          <a:lstStyle>
            <a:defPPr>
              <a:defRPr lang="en-US"/>
            </a:defPPr>
            <a:lvl1pPr algn="ctr">
              <a:spcAft>
                <a:spcPts val="600"/>
              </a:spcAft>
              <a:defRPr sz="1400"/>
            </a:lvl1pPr>
          </a:lstStyle>
          <a:p>
            <a:r>
              <a:rPr lang="en-US" altLang="en-US" dirty="0" smtClean="0"/>
              <a:t>Septum</a:t>
            </a:r>
            <a:endParaRPr lang="en-US" altLang="en-US" dirty="0"/>
          </a:p>
        </p:txBody>
      </p:sp>
      <p:sp>
        <p:nvSpPr>
          <p:cNvPr id="24" name="TextBox 23"/>
          <p:cNvSpPr txBox="1"/>
          <p:nvPr/>
        </p:nvSpPr>
        <p:spPr>
          <a:xfrm>
            <a:off x="557820" y="742890"/>
            <a:ext cx="6583813" cy="461665"/>
          </a:xfrm>
          <a:prstGeom prst="rect">
            <a:avLst/>
          </a:prstGeom>
          <a:noFill/>
        </p:spPr>
        <p:txBody>
          <a:bodyPr wrap="square" rtlCol="0">
            <a:spAutoFit/>
          </a:bodyPr>
          <a:lstStyle/>
          <a:p>
            <a:pPr algn="ctr"/>
            <a:r>
              <a:rPr lang="en-US" sz="2400" b="1" dirty="0"/>
              <a:t>Eddy current septum - example</a:t>
            </a:r>
          </a:p>
        </p:txBody>
      </p:sp>
      <p:sp>
        <p:nvSpPr>
          <p:cNvPr id="25" name="TextBox 24"/>
          <p:cNvSpPr txBox="1"/>
          <p:nvPr/>
        </p:nvSpPr>
        <p:spPr>
          <a:xfrm>
            <a:off x="5791200" y="6183764"/>
            <a:ext cx="2356534" cy="276999"/>
          </a:xfrm>
          <a:prstGeom prst="rect">
            <a:avLst/>
          </a:prstGeom>
          <a:noFill/>
        </p:spPr>
        <p:txBody>
          <a:bodyPr wrap="square" rtlCol="0">
            <a:spAutoFit/>
          </a:bodyPr>
          <a:lstStyle/>
          <a:p>
            <a:pPr>
              <a:spcAft>
                <a:spcPts val="600"/>
              </a:spcAft>
            </a:pPr>
            <a:r>
              <a:rPr lang="en-US" sz="1200" i="1" dirty="0" smtClean="0"/>
              <a:t>Courtesy </a:t>
            </a:r>
            <a:r>
              <a:rPr lang="en-US" sz="1200" i="1" dirty="0"/>
              <a:t>of </a:t>
            </a:r>
            <a:r>
              <a:rPr lang="en-GB" sz="1200" i="1" dirty="0" smtClean="0"/>
              <a:t>C. Gough</a:t>
            </a:r>
            <a:endParaRPr lang="en-US" sz="1200" i="1" dirty="0"/>
          </a:p>
        </p:txBody>
      </p:sp>
    </p:spTree>
    <p:extLst>
      <p:ext uri="{BB962C8B-B14F-4D97-AF65-F5344CB8AC3E}">
        <p14:creationId xmlns:p14="http://schemas.microsoft.com/office/powerpoint/2010/main" val="255493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7" grpId="0">
        <p:bldAsOne/>
      </p:bldGraphic>
      <p:bldP spid="5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Electrostatic deflection</a:t>
            </a:r>
            <a:endParaRPr lang="en-US" b="1" dirty="0"/>
          </a:p>
        </p:txBody>
      </p:sp>
      <p:sp>
        <p:nvSpPr>
          <p:cNvPr id="3" name="TextBox 2"/>
          <p:cNvSpPr txBox="1"/>
          <p:nvPr/>
        </p:nvSpPr>
        <p:spPr>
          <a:xfrm>
            <a:off x="557820" y="1066800"/>
            <a:ext cx="8205180" cy="523220"/>
          </a:xfrm>
          <a:prstGeom prst="rect">
            <a:avLst/>
          </a:prstGeom>
          <a:noFill/>
        </p:spPr>
        <p:txBody>
          <a:bodyPr wrap="square" rtlCol="0">
            <a:spAutoFit/>
          </a:bodyPr>
          <a:lstStyle/>
          <a:p>
            <a:pPr indent="225425">
              <a:spcAft>
                <a:spcPts val="800"/>
              </a:spcAft>
            </a:pPr>
            <a:r>
              <a:rPr lang="en-US" sz="1400" dirty="0" smtClean="0"/>
              <a:t>Deflecting force is collinear with the electric field – positive charges are deflected in the direction of the electric field lines, negative charges are deflected on the opposite direction. </a:t>
            </a:r>
          </a:p>
        </p:txBody>
      </p:sp>
      <p:sp>
        <p:nvSpPr>
          <p:cNvPr id="50" name="TextBox 49"/>
          <p:cNvSpPr txBox="1"/>
          <p:nvPr/>
        </p:nvSpPr>
        <p:spPr>
          <a:xfrm>
            <a:off x="592066" y="3959423"/>
            <a:ext cx="855734" cy="307777"/>
          </a:xfrm>
          <a:prstGeom prst="rect">
            <a:avLst/>
          </a:prstGeom>
          <a:noFill/>
        </p:spPr>
        <p:txBody>
          <a:bodyPr wrap="square" rtlCol="0">
            <a:spAutoFit/>
          </a:bodyPr>
          <a:lstStyle/>
          <a:p>
            <a:pPr algn="ctr">
              <a:spcAft>
                <a:spcPts val="800"/>
              </a:spcAft>
            </a:pPr>
            <a:r>
              <a:rPr lang="en-US" sz="1400" dirty="0" smtClean="0"/>
              <a:t>Negative</a:t>
            </a:r>
          </a:p>
        </p:txBody>
      </p:sp>
      <p:sp>
        <p:nvSpPr>
          <p:cNvPr id="51" name="TextBox 50"/>
          <p:cNvSpPr txBox="1"/>
          <p:nvPr/>
        </p:nvSpPr>
        <p:spPr>
          <a:xfrm>
            <a:off x="885067" y="5953780"/>
            <a:ext cx="2239133" cy="523220"/>
          </a:xfrm>
          <a:prstGeom prst="rect">
            <a:avLst/>
          </a:prstGeom>
          <a:noFill/>
        </p:spPr>
        <p:txBody>
          <a:bodyPr wrap="square" rtlCol="0">
            <a:spAutoFit/>
          </a:bodyPr>
          <a:lstStyle/>
          <a:p>
            <a:pPr algn="ctr">
              <a:spcAft>
                <a:spcPts val="800"/>
              </a:spcAft>
            </a:pPr>
            <a:r>
              <a:rPr lang="en-US" sz="1400" dirty="0" smtClean="0"/>
              <a:t>Positive charge moving into plane of page</a:t>
            </a:r>
          </a:p>
        </p:txBody>
      </p:sp>
      <p:sp>
        <p:nvSpPr>
          <p:cNvPr id="52" name="TextBox 51"/>
          <p:cNvSpPr txBox="1"/>
          <p:nvPr/>
        </p:nvSpPr>
        <p:spPr>
          <a:xfrm>
            <a:off x="864280" y="3591580"/>
            <a:ext cx="2259920" cy="523220"/>
          </a:xfrm>
          <a:prstGeom prst="rect">
            <a:avLst/>
          </a:prstGeom>
          <a:noFill/>
        </p:spPr>
        <p:txBody>
          <a:bodyPr wrap="square" rtlCol="0">
            <a:spAutoFit/>
          </a:bodyPr>
          <a:lstStyle/>
          <a:p>
            <a:pPr algn="ctr">
              <a:spcAft>
                <a:spcPts val="800"/>
              </a:spcAft>
            </a:pPr>
            <a:r>
              <a:rPr lang="en-US" sz="1400" dirty="0" smtClean="0"/>
              <a:t>Positive charge is deflected to the left</a:t>
            </a:r>
          </a:p>
        </p:txBody>
      </p:sp>
      <p:sp>
        <p:nvSpPr>
          <p:cNvPr id="53" name="TextBox 52"/>
          <p:cNvSpPr txBox="1"/>
          <p:nvPr/>
        </p:nvSpPr>
        <p:spPr>
          <a:xfrm>
            <a:off x="2649466" y="3962400"/>
            <a:ext cx="855734" cy="307777"/>
          </a:xfrm>
          <a:prstGeom prst="rect">
            <a:avLst/>
          </a:prstGeom>
          <a:noFill/>
        </p:spPr>
        <p:txBody>
          <a:bodyPr wrap="square" rtlCol="0">
            <a:spAutoFit/>
          </a:bodyPr>
          <a:lstStyle/>
          <a:p>
            <a:pPr algn="ctr">
              <a:spcAft>
                <a:spcPts val="800"/>
              </a:spcAft>
            </a:pPr>
            <a:r>
              <a:rPr lang="en-US" sz="1400" dirty="0" smtClean="0"/>
              <a:t>Positive</a:t>
            </a:r>
          </a:p>
        </p:txBody>
      </p:sp>
      <p:sp>
        <p:nvSpPr>
          <p:cNvPr id="64" name="TextBox 63"/>
          <p:cNvSpPr txBox="1"/>
          <p:nvPr/>
        </p:nvSpPr>
        <p:spPr>
          <a:xfrm>
            <a:off x="381001" y="1736973"/>
            <a:ext cx="3352800" cy="1615827"/>
          </a:xfrm>
          <a:prstGeom prst="rect">
            <a:avLst/>
          </a:prstGeom>
          <a:solidFill>
            <a:srgbClr val="FFFF79"/>
          </a:solidFill>
        </p:spPr>
        <p:txBody>
          <a:bodyPr wrap="square" rtlCol="0">
            <a:spAutoFit/>
          </a:bodyPr>
          <a:lstStyle/>
          <a:p>
            <a:pPr>
              <a:spcAft>
                <a:spcPts val="600"/>
              </a:spcAft>
            </a:pPr>
            <a:r>
              <a:rPr lang="en-US" sz="1400" dirty="0"/>
              <a:t>Conventions:</a:t>
            </a:r>
          </a:p>
          <a:p>
            <a:pPr marL="342900" indent="-342900">
              <a:spcAft>
                <a:spcPts val="600"/>
              </a:spcAft>
              <a:buFont typeface="Wingdings" panose="05000000000000000000" pitchFamily="2" charset="2"/>
              <a:buChar char="Ø"/>
            </a:pPr>
            <a:r>
              <a:rPr lang="en-US" sz="1400" dirty="0"/>
              <a:t>Force on a </a:t>
            </a:r>
            <a:r>
              <a:rPr lang="en-US" sz="1400" i="1" dirty="0"/>
              <a:t>positive </a:t>
            </a:r>
            <a:r>
              <a:rPr lang="en-US" sz="1400" dirty="0"/>
              <a:t>point</a:t>
            </a:r>
            <a:r>
              <a:rPr lang="en-US" sz="1400" i="1" dirty="0"/>
              <a:t> </a:t>
            </a:r>
            <a:r>
              <a:rPr lang="en-US" sz="1400" dirty="0"/>
              <a:t>charge.</a:t>
            </a:r>
          </a:p>
          <a:p>
            <a:pPr marL="342900" indent="-342900">
              <a:spcAft>
                <a:spcPts val="600"/>
              </a:spcAft>
              <a:buFont typeface="Wingdings" panose="05000000000000000000" pitchFamily="2" charset="2"/>
              <a:buChar char="Ø"/>
            </a:pPr>
            <a:r>
              <a:rPr lang="en-US" sz="1400" dirty="0" smtClean="0"/>
              <a:t>Electric </a:t>
            </a:r>
            <a:r>
              <a:rPr lang="en-US" sz="1400" dirty="0"/>
              <a:t>field lines go from </a:t>
            </a:r>
            <a:r>
              <a:rPr lang="en-US" sz="1400" b="1" i="1" dirty="0" smtClean="0">
                <a:solidFill>
                  <a:srgbClr val="FF0000"/>
                </a:solidFill>
              </a:rPr>
              <a:t>positive</a:t>
            </a:r>
            <a:r>
              <a:rPr lang="en-US" sz="1400" dirty="0" smtClean="0"/>
              <a:t> electrode </a:t>
            </a:r>
            <a:r>
              <a:rPr lang="en-US" sz="1400" dirty="0"/>
              <a:t>to the </a:t>
            </a:r>
            <a:r>
              <a:rPr lang="en-US" sz="1400" b="1" i="1" dirty="0">
                <a:solidFill>
                  <a:srgbClr val="5252D8"/>
                </a:solidFill>
              </a:rPr>
              <a:t>negative</a:t>
            </a:r>
            <a:r>
              <a:rPr lang="en-US" sz="1400" dirty="0"/>
              <a:t> </a:t>
            </a:r>
            <a:r>
              <a:rPr lang="en-US" sz="1400" dirty="0" smtClean="0"/>
              <a:t>one</a:t>
            </a:r>
            <a:r>
              <a:rPr lang="en-US" sz="1400" dirty="0"/>
              <a:t>.</a:t>
            </a:r>
          </a:p>
          <a:p>
            <a:pPr marL="342900" indent="-342900">
              <a:spcAft>
                <a:spcPts val="600"/>
              </a:spcAft>
              <a:buFont typeface="Wingdings" panose="05000000000000000000" pitchFamily="2" charset="2"/>
              <a:buChar char="Ø"/>
            </a:pPr>
            <a:r>
              <a:rPr lang="en-US" sz="1400" i="1" dirty="0"/>
              <a:t>Opposite</a:t>
            </a:r>
            <a:r>
              <a:rPr lang="en-US" sz="1400" dirty="0"/>
              <a:t> electric charges </a:t>
            </a:r>
            <a:r>
              <a:rPr lang="en-US" sz="1400" dirty="0" smtClean="0"/>
              <a:t>attract each other </a:t>
            </a:r>
            <a:r>
              <a:rPr lang="en-US" sz="1400" dirty="0"/>
              <a:t>and </a:t>
            </a:r>
            <a:r>
              <a:rPr lang="en-US" sz="1400" i="1" dirty="0"/>
              <a:t>like</a:t>
            </a:r>
            <a:r>
              <a:rPr lang="en-US" sz="1400" dirty="0"/>
              <a:t> electric charges </a:t>
            </a:r>
            <a:r>
              <a:rPr lang="en-US" sz="1400" dirty="0" smtClean="0"/>
              <a:t>repel.</a:t>
            </a:r>
            <a:endParaRPr lang="en-US" sz="1400" dirty="0"/>
          </a:p>
        </p:txBody>
      </p:sp>
      <mc:AlternateContent xmlns:mc="http://schemas.openxmlformats.org/markup-compatibility/2006" xmlns:a14="http://schemas.microsoft.com/office/drawing/2010/main">
        <mc:Choice Requires="a14">
          <p:sp>
            <p:nvSpPr>
              <p:cNvPr id="54" name="TextBox 53"/>
              <p:cNvSpPr txBox="1"/>
              <p:nvPr/>
            </p:nvSpPr>
            <p:spPr>
              <a:xfrm>
                <a:off x="5736323" y="2782188"/>
                <a:ext cx="1390252" cy="5437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𝐸</m:t>
                          </m:r>
                        </m:sub>
                      </m:sSub>
                      <m:r>
                        <a:rPr lang="en-US" sz="1400" i="1">
                          <a:latin typeface="Cambria Math"/>
                        </a:rPr>
                        <m:t>≈</m:t>
                      </m:r>
                      <m:f>
                        <m:fPr>
                          <m:ctrlPr>
                            <a:rPr lang="en-US" sz="1400" i="1" smtClean="0">
                              <a:latin typeface="Cambria Math"/>
                            </a:rPr>
                          </m:ctrlPr>
                        </m:fPr>
                        <m:num>
                          <m:r>
                            <a:rPr lang="en-US" sz="1400" b="0" i="1" smtClean="0">
                              <a:latin typeface="Cambria Math"/>
                            </a:rPr>
                            <m:t>𝐸</m:t>
                          </m:r>
                          <m:sSub>
                            <m:sSubPr>
                              <m:ctrlPr>
                                <a:rPr lang="en-US" sz="1400" b="0" i="1" smtClean="0">
                                  <a:latin typeface="Cambria Math"/>
                                </a:rPr>
                              </m:ctrlPr>
                            </m:sSubPr>
                            <m:e>
                              <m:r>
                                <a:rPr lang="en-US" sz="1400" b="0" i="1" smtClean="0">
                                  <a:latin typeface="Cambria Math"/>
                                  <a:ea typeface="Cambria Math"/>
                                </a:rPr>
                                <m:t>∙</m:t>
                              </m:r>
                              <m:r>
                                <a:rPr lang="en-US" sz="1400" b="0" i="1" smtClean="0">
                                  <a:latin typeface="Cambria Math"/>
                                </a:rPr>
                                <m:t>𝑙</m:t>
                              </m:r>
                            </m:e>
                            <m:sub>
                              <m:r>
                                <a:rPr lang="en-US" sz="1400" b="0" i="1" smtClean="0">
                                  <a:latin typeface="Cambria Math"/>
                                </a:rPr>
                                <m:t>𝑒𝑓𝑓</m:t>
                              </m:r>
                            </m:sub>
                          </m:sSub>
                        </m:num>
                        <m:den>
                          <m:sSup>
                            <m:sSupPr>
                              <m:ctrlPr>
                                <a:rPr lang="en-US" sz="1400" i="1" smtClean="0">
                                  <a:latin typeface="Cambria Math"/>
                                </a:rPr>
                              </m:ctrlPr>
                            </m:sSupPr>
                            <m:e>
                              <m:r>
                                <a:rPr lang="en-US" sz="1400" b="0" i="1" smtClean="0">
                                  <a:latin typeface="Cambria Math"/>
                                </a:rPr>
                                <m:t>10</m:t>
                              </m:r>
                            </m:e>
                            <m:sup>
                              <m:r>
                                <a:rPr lang="en-US" sz="1400" b="0" i="1" smtClean="0">
                                  <a:latin typeface="Cambria Math"/>
                                </a:rPr>
                                <m:t>9</m:t>
                              </m:r>
                            </m:sup>
                          </m:sSup>
                          <m:r>
                            <a:rPr lang="en-US" sz="1400" i="1" smtClean="0">
                              <a:latin typeface="Cambria Math"/>
                              <a:ea typeface="Cambria Math"/>
                            </a:rPr>
                            <m:t>∙</m:t>
                          </m:r>
                          <m:r>
                            <a:rPr lang="en-US" sz="1400" i="1" smtClean="0">
                              <a:latin typeface="Cambria Math"/>
                              <a:ea typeface="Cambria Math"/>
                            </a:rPr>
                            <m:t>𝛽</m:t>
                          </m:r>
                          <m:r>
                            <a:rPr lang="en-US" sz="1400" i="1" smtClean="0">
                              <a:latin typeface="Cambria Math"/>
                              <a:ea typeface="Cambria Math"/>
                            </a:rPr>
                            <m:t>∙</m:t>
                          </m:r>
                          <m:r>
                            <a:rPr lang="en-US" sz="1400" b="0" i="1" smtClean="0">
                              <a:latin typeface="Cambria Math"/>
                              <a:ea typeface="Cambria Math"/>
                            </a:rPr>
                            <m:t>𝑝</m:t>
                          </m:r>
                        </m:den>
                      </m:f>
                    </m:oMath>
                  </m:oMathPara>
                </a14:m>
                <a:endParaRPr lang="en-US" sz="1600" dirty="0"/>
              </a:p>
            </p:txBody>
          </p:sp>
        </mc:Choice>
        <mc:Fallback xmlns="">
          <p:sp>
            <p:nvSpPr>
              <p:cNvPr id="54" name="TextBox 53"/>
              <p:cNvSpPr txBox="1">
                <a:spLocks noRot="1" noChangeAspect="1" noMove="1" noResize="1" noEditPoints="1" noAdjustHandles="1" noChangeArrowheads="1" noChangeShapeType="1" noTextEdit="1"/>
              </p:cNvSpPr>
              <p:nvPr/>
            </p:nvSpPr>
            <p:spPr>
              <a:xfrm>
                <a:off x="5736323" y="2782188"/>
                <a:ext cx="1390252" cy="543739"/>
              </a:xfrm>
              <a:prstGeom prst="rect">
                <a:avLst/>
              </a:prstGeom>
              <a:blipFill rotWithShape="1">
                <a:blip r:embed="rId2"/>
                <a:stretch>
                  <a:fillRect b="-4444"/>
                </a:stretch>
              </a:blipFill>
            </p:spPr>
            <p:txBody>
              <a:bodyPr/>
              <a:lstStyle/>
              <a:p>
                <a:r>
                  <a:rPr lang="en-US">
                    <a:noFill/>
                  </a:rPr>
                  <a:t> </a:t>
                </a:r>
              </a:p>
            </p:txBody>
          </p:sp>
        </mc:Fallback>
      </mc:AlternateContent>
      <p:grpSp>
        <p:nvGrpSpPr>
          <p:cNvPr id="55" name="Group 54"/>
          <p:cNvGrpSpPr/>
          <p:nvPr/>
        </p:nvGrpSpPr>
        <p:grpSpPr>
          <a:xfrm>
            <a:off x="-129969" y="4267200"/>
            <a:ext cx="3482769" cy="1804675"/>
            <a:chOff x="-615873" y="4038600"/>
            <a:chExt cx="3482769" cy="1804675"/>
          </a:xfrm>
        </p:grpSpPr>
        <p:grpSp>
          <p:nvGrpSpPr>
            <p:cNvPr id="56" name="Group 55"/>
            <p:cNvGrpSpPr/>
            <p:nvPr/>
          </p:nvGrpSpPr>
          <p:grpSpPr>
            <a:xfrm rot="10800000">
              <a:off x="780098" y="5324834"/>
              <a:ext cx="1565099" cy="0"/>
              <a:chOff x="1143000" y="3962400"/>
              <a:chExt cx="2057400" cy="0"/>
            </a:xfrm>
          </p:grpSpPr>
          <p:cxnSp>
            <p:nvCxnSpPr>
              <p:cNvPr id="98" name="Straight Arrow Connector 97"/>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rot="10800000">
              <a:off x="780098" y="5081645"/>
              <a:ext cx="1565099" cy="0"/>
              <a:chOff x="1143000" y="3962400"/>
              <a:chExt cx="2057400" cy="0"/>
            </a:xfrm>
          </p:grpSpPr>
          <p:cxnSp>
            <p:nvCxnSpPr>
              <p:cNvPr id="95" name="Straight Arrow Connector 94"/>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p:nvGrpSpPr>
          <p:grpSpPr>
            <a:xfrm rot="10800000">
              <a:off x="780098" y="4838455"/>
              <a:ext cx="1565099" cy="0"/>
              <a:chOff x="1143000" y="3962400"/>
              <a:chExt cx="2057400" cy="0"/>
            </a:xfrm>
          </p:grpSpPr>
          <p:cxnSp>
            <p:nvCxnSpPr>
              <p:cNvPr id="92" name="Straight Arrow Connector 91"/>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sp>
          <p:nvSpPr>
            <p:cNvPr id="59" name="Rectangle 58"/>
            <p:cNvSpPr/>
            <p:nvPr/>
          </p:nvSpPr>
          <p:spPr>
            <a:xfrm>
              <a:off x="2345196" y="4038600"/>
              <a:ext cx="521700" cy="1580733"/>
            </a:xfrm>
            <a:prstGeom prst="rect">
              <a:avLst/>
            </a:prstGeom>
            <a:solidFill>
              <a:srgbClr val="FD200F"/>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58398" y="4038600"/>
              <a:ext cx="521700" cy="1580733"/>
            </a:xfrm>
            <a:prstGeom prst="rect">
              <a:avLst/>
            </a:prstGeom>
            <a:solidFill>
              <a:srgbClr val="5252D8"/>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2345196" y="4585777"/>
              <a:ext cx="521700" cy="461665"/>
            </a:xfrm>
            <a:prstGeom prst="rect">
              <a:avLst/>
            </a:prstGeom>
            <a:noFill/>
          </p:spPr>
          <p:txBody>
            <a:bodyPr wrap="square" rtlCol="0">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a:t>
              </a:r>
              <a:endParaRPr lang="en-US" sz="1600" b="1" dirty="0">
                <a:solidFill>
                  <a:schemeClr val="bg1"/>
                </a:solidFill>
                <a:latin typeface="Times New Roman" panose="02020603050405020304" pitchFamily="18" charset="0"/>
                <a:cs typeface="Times New Roman" panose="02020603050405020304" pitchFamily="18" charset="0"/>
              </a:endParaRPr>
            </a:p>
          </p:txBody>
        </p:sp>
        <p:sp>
          <p:nvSpPr>
            <p:cNvPr id="63" name="TextBox 62"/>
            <p:cNvSpPr txBox="1"/>
            <p:nvPr/>
          </p:nvSpPr>
          <p:spPr>
            <a:xfrm>
              <a:off x="258398" y="4403385"/>
              <a:ext cx="521700" cy="461665"/>
            </a:xfrm>
            <a:prstGeom prst="rect">
              <a:avLst/>
            </a:prstGeom>
            <a:noFill/>
          </p:spPr>
          <p:txBody>
            <a:bodyPr wrap="square" rtlCol="0">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_</a:t>
              </a:r>
              <a:endParaRPr lang="en-US" sz="1400" b="1" dirty="0">
                <a:solidFill>
                  <a:schemeClr val="bg1"/>
                </a:solidFill>
                <a:latin typeface="Times New Roman" panose="02020603050405020304" pitchFamily="18" charset="0"/>
                <a:cs typeface="Times New Roman" panose="02020603050405020304" pitchFamily="18" charset="0"/>
              </a:endParaRPr>
            </a:p>
          </p:txBody>
        </p:sp>
        <p:grpSp>
          <p:nvGrpSpPr>
            <p:cNvPr id="65" name="Group 64"/>
            <p:cNvGrpSpPr/>
            <p:nvPr/>
          </p:nvGrpSpPr>
          <p:grpSpPr>
            <a:xfrm rot="10800000">
              <a:off x="780098" y="5568024"/>
              <a:ext cx="1565099" cy="0"/>
              <a:chOff x="1143000" y="3962400"/>
              <a:chExt cx="2057400" cy="0"/>
            </a:xfrm>
          </p:grpSpPr>
          <p:cxnSp>
            <p:nvCxnSpPr>
              <p:cNvPr id="89" name="Straight Arrow Connector 88"/>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rot="10800000">
              <a:off x="780098" y="4595265"/>
              <a:ext cx="1565099" cy="0"/>
              <a:chOff x="1143000" y="3962400"/>
              <a:chExt cx="2057400" cy="0"/>
            </a:xfrm>
          </p:grpSpPr>
          <p:cxnSp>
            <p:nvCxnSpPr>
              <p:cNvPr id="86" name="Straight Arrow Connector 85"/>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grpSp>
          <p:nvGrpSpPr>
            <p:cNvPr id="67" name="Group 66"/>
            <p:cNvGrpSpPr/>
            <p:nvPr/>
          </p:nvGrpSpPr>
          <p:grpSpPr>
            <a:xfrm rot="10800000">
              <a:off x="780098" y="4352075"/>
              <a:ext cx="1565099" cy="0"/>
              <a:chOff x="1143000" y="3962400"/>
              <a:chExt cx="2057400" cy="0"/>
            </a:xfrm>
          </p:grpSpPr>
          <p:cxnSp>
            <p:nvCxnSpPr>
              <p:cNvPr id="83" name="Straight Arrow Connector 82"/>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grpSp>
          <p:nvGrpSpPr>
            <p:cNvPr id="68" name="Group 67"/>
            <p:cNvGrpSpPr/>
            <p:nvPr/>
          </p:nvGrpSpPr>
          <p:grpSpPr>
            <a:xfrm rot="10800000">
              <a:off x="780098" y="4108886"/>
              <a:ext cx="1565099" cy="0"/>
              <a:chOff x="1143000" y="3962400"/>
              <a:chExt cx="2057400" cy="0"/>
            </a:xfrm>
          </p:grpSpPr>
          <p:cxnSp>
            <p:nvCxnSpPr>
              <p:cNvPr id="80" name="Straight Arrow Connector 79"/>
              <p:cNvCxnSpPr/>
              <p:nvPr/>
            </p:nvCxnSpPr>
            <p:spPr>
              <a:xfrm>
                <a:off x="1143000" y="3962400"/>
                <a:ext cx="76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1828800" y="3962400"/>
                <a:ext cx="8382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cxnSp>
          <p:nvCxnSpPr>
            <p:cNvPr id="69" name="Straight Arrow Connector 68"/>
            <p:cNvCxnSpPr/>
            <p:nvPr/>
          </p:nvCxnSpPr>
          <p:spPr>
            <a:xfrm flipH="1" flipV="1">
              <a:off x="1185863" y="4707372"/>
              <a:ext cx="637634" cy="2"/>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0" name="TextBox 69"/>
                <p:cNvSpPr txBox="1"/>
                <p:nvPr/>
              </p:nvSpPr>
              <p:spPr>
                <a:xfrm>
                  <a:off x="1401703" y="4297514"/>
                  <a:ext cx="275836" cy="294013"/>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acc>
                          <m:accPr>
                            <m:chr m:val="⃗"/>
                            <m:ctrlPr>
                              <a:rPr lang="en-US" sz="1600" b="1" i="1" smtClean="0">
                                <a:solidFill>
                                  <a:srgbClr val="00B050"/>
                                </a:solidFill>
                                <a:latin typeface="Cambria Math"/>
                              </a:rPr>
                            </m:ctrlPr>
                          </m:accPr>
                          <m:e>
                            <m:r>
                              <a:rPr lang="en-US" sz="1600" b="1" i="1" smtClean="0">
                                <a:solidFill>
                                  <a:srgbClr val="00B050"/>
                                </a:solidFill>
                                <a:latin typeface="Cambria Math"/>
                              </a:rPr>
                              <m:t>𝑭</m:t>
                            </m:r>
                          </m:e>
                        </m:acc>
                      </m:oMath>
                    </m:oMathPara>
                  </a14:m>
                  <a:endParaRPr lang="en-US" sz="1600" b="1" dirty="0"/>
                </a:p>
              </p:txBody>
            </p:sp>
          </mc:Choice>
          <mc:Fallback xmlns="">
            <p:sp>
              <p:nvSpPr>
                <p:cNvPr id="70" name="TextBox 69"/>
                <p:cNvSpPr txBox="1">
                  <a:spLocks noRot="1" noChangeAspect="1" noMove="1" noResize="1" noEditPoints="1" noAdjustHandles="1" noChangeArrowheads="1" noChangeShapeType="1" noTextEdit="1"/>
                </p:cNvSpPr>
                <p:nvPr/>
              </p:nvSpPr>
              <p:spPr>
                <a:xfrm>
                  <a:off x="1401703" y="4297514"/>
                  <a:ext cx="275836" cy="294013"/>
                </a:xfrm>
                <a:prstGeom prst="rect">
                  <a:avLst/>
                </a:prstGeom>
                <a:blipFill rotWithShape="1">
                  <a:blip r:embed="rId3"/>
                  <a:stretch>
                    <a:fillRect l="-8889" b="-12245"/>
                  </a:stretch>
                </a:blipFill>
              </p:spPr>
              <p:txBody>
                <a:bodyPr/>
                <a:lstStyle/>
                <a:p>
                  <a:r>
                    <a:rPr lang="en-US">
                      <a:noFill/>
                    </a:rPr>
                    <a:t> </a:t>
                  </a:r>
                </a:p>
              </p:txBody>
            </p:sp>
          </mc:Fallback>
        </mc:AlternateContent>
        <p:grpSp>
          <p:nvGrpSpPr>
            <p:cNvPr id="71" name="Group 70"/>
            <p:cNvGrpSpPr/>
            <p:nvPr/>
          </p:nvGrpSpPr>
          <p:grpSpPr>
            <a:xfrm>
              <a:off x="766485" y="5412738"/>
              <a:ext cx="402692" cy="221809"/>
              <a:chOff x="1125106" y="5596573"/>
              <a:chExt cx="529358" cy="278003"/>
            </a:xfrm>
          </p:grpSpPr>
          <p:sp>
            <p:nvSpPr>
              <p:cNvPr id="76" name="Oval 75"/>
              <p:cNvSpPr/>
              <p:nvPr/>
            </p:nvSpPr>
            <p:spPr>
              <a:xfrm rot="18946220">
                <a:off x="1125106" y="5596573"/>
                <a:ext cx="529358" cy="278003"/>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1292826" y="5639014"/>
                <a:ext cx="193918" cy="193119"/>
                <a:chOff x="665041" y="5293281"/>
                <a:chExt cx="193918" cy="193119"/>
              </a:xfrm>
            </p:grpSpPr>
            <p:cxnSp>
              <p:nvCxnSpPr>
                <p:cNvPr id="78" name="Straight Connector 77"/>
                <p:cNvCxnSpPr/>
                <p:nvPr/>
              </p:nvCxnSpPr>
              <p:spPr>
                <a:xfrm>
                  <a:off x="665041" y="5389840"/>
                  <a:ext cx="19391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762000" y="5293281"/>
                  <a:ext cx="0" cy="19311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72" name="TextBox 71"/>
                <p:cNvSpPr txBox="1"/>
                <p:nvPr/>
              </p:nvSpPr>
              <p:spPr>
                <a:xfrm>
                  <a:off x="1892447" y="5268587"/>
                  <a:ext cx="278275" cy="29401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70C0"/>
                                </a:solidFill>
                                <a:latin typeface="Cambria Math"/>
                              </a:rPr>
                            </m:ctrlPr>
                          </m:accPr>
                          <m:e>
                            <m:r>
                              <a:rPr lang="en-US" sz="1600" b="1" i="1" smtClean="0">
                                <a:solidFill>
                                  <a:srgbClr val="0070C0"/>
                                </a:solidFill>
                                <a:latin typeface="Cambria Math"/>
                              </a:rPr>
                              <m:t>𝑬</m:t>
                            </m:r>
                          </m:e>
                        </m:acc>
                      </m:oMath>
                    </m:oMathPara>
                  </a14:m>
                  <a:endParaRPr lang="en-US" sz="1600" b="1" dirty="0"/>
                </a:p>
              </p:txBody>
            </p:sp>
          </mc:Choice>
          <mc:Fallback xmlns="">
            <p:sp>
              <p:nvSpPr>
                <p:cNvPr id="72" name="TextBox 71"/>
                <p:cNvSpPr txBox="1">
                  <a:spLocks noRot="1" noChangeAspect="1" noMove="1" noResize="1" noEditPoints="1" noAdjustHandles="1" noChangeArrowheads="1" noChangeShapeType="1" noTextEdit="1"/>
                </p:cNvSpPr>
                <p:nvPr/>
              </p:nvSpPr>
              <p:spPr>
                <a:xfrm>
                  <a:off x="1892447" y="5268587"/>
                  <a:ext cx="278275" cy="294013"/>
                </a:xfrm>
                <a:prstGeom prst="rect">
                  <a:avLst/>
                </a:prstGeom>
                <a:blipFill rotWithShape="1">
                  <a:blip r:embed="rId4"/>
                  <a:stretch>
                    <a:fillRect r="-6522" b="-145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p:cNvSpPr txBox="1"/>
                <p:nvPr/>
              </p:nvSpPr>
              <p:spPr>
                <a:xfrm>
                  <a:off x="1359764" y="5056909"/>
                  <a:ext cx="269738" cy="2701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FF0000"/>
                                </a:solidFill>
                                <a:latin typeface="Cambria Math"/>
                              </a:rPr>
                            </m:ctrlPr>
                          </m:accPr>
                          <m:e>
                            <m:r>
                              <a:rPr lang="en-US" sz="1600" b="1" i="1" smtClean="0">
                                <a:solidFill>
                                  <a:srgbClr val="FF0000"/>
                                </a:solidFill>
                                <a:latin typeface="Cambria Math"/>
                              </a:rPr>
                              <m:t>𝒗</m:t>
                            </m:r>
                          </m:e>
                        </m:acc>
                      </m:oMath>
                    </m:oMathPara>
                  </a14:m>
                  <a:endParaRPr lang="en-US" sz="1600" b="1" dirty="0"/>
                </a:p>
              </p:txBody>
            </p:sp>
          </mc:Choice>
          <mc:Fallback xmlns="">
            <p:sp>
              <p:nvSpPr>
                <p:cNvPr id="73" name="TextBox 72"/>
                <p:cNvSpPr txBox="1">
                  <a:spLocks noRot="1" noChangeAspect="1" noMove="1" noResize="1" noEditPoints="1" noAdjustHandles="1" noChangeArrowheads="1" noChangeShapeType="1" noTextEdit="1"/>
                </p:cNvSpPr>
                <p:nvPr/>
              </p:nvSpPr>
              <p:spPr>
                <a:xfrm>
                  <a:off x="1359764" y="5056909"/>
                  <a:ext cx="269738" cy="270121"/>
                </a:xfrm>
                <a:prstGeom prst="rect">
                  <a:avLst/>
                </a:prstGeom>
                <a:blipFill rotWithShape="1">
                  <a:blip r:embed="rId5"/>
                  <a:stretch>
                    <a:fillRect b="-6818"/>
                  </a:stretch>
                </a:blipFill>
              </p:spPr>
              <p:txBody>
                <a:bodyPr/>
                <a:lstStyle/>
                <a:p>
                  <a:r>
                    <a:rPr lang="en-US">
                      <a:noFill/>
                    </a:rPr>
                    <a:t> </a:t>
                  </a:r>
                </a:p>
              </p:txBody>
            </p:sp>
          </mc:Fallback>
        </mc:AlternateContent>
        <p:cxnSp>
          <p:nvCxnSpPr>
            <p:cNvPr id="75" name="Straight Arrow Connector 74"/>
            <p:cNvCxnSpPr/>
            <p:nvPr/>
          </p:nvCxnSpPr>
          <p:spPr>
            <a:xfrm flipV="1">
              <a:off x="1082480" y="4707372"/>
              <a:ext cx="741017" cy="69015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4" name="Arc 73"/>
            <p:cNvSpPr/>
            <p:nvPr/>
          </p:nvSpPr>
          <p:spPr>
            <a:xfrm rot="2897485">
              <a:off x="-364116" y="4106534"/>
              <a:ext cx="1484984" cy="1988498"/>
            </a:xfrm>
            <a:prstGeom prst="arc">
              <a:avLst>
                <a:gd name="adj1" fmla="val 17483938"/>
                <a:gd name="adj2" fmla="val 19990455"/>
              </a:avLst>
            </a:prstGeom>
            <a:ln w="12700">
              <a:solidFill>
                <a:schemeClr val="tx1"/>
              </a:solidFill>
              <a:headEnd type="arrow" w="lg" len="lg"/>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01" name="TextBox 100"/>
              <p:cNvSpPr txBox="1"/>
              <p:nvPr/>
            </p:nvSpPr>
            <p:spPr>
              <a:xfrm>
                <a:off x="4343400" y="3580901"/>
                <a:ext cx="4648200" cy="2217851"/>
              </a:xfrm>
              <a:prstGeom prst="rect">
                <a:avLst/>
              </a:prstGeom>
              <a:noFill/>
            </p:spPr>
            <p:txBody>
              <a:bodyPr wrap="square" rtlCol="0">
                <a:spAutoFit/>
              </a:bodyPr>
              <a:lstStyle/>
              <a:p>
                <a:pPr indent="271463">
                  <a:spcAft>
                    <a:spcPts val="600"/>
                  </a:spcAft>
                </a:pPr>
                <a:r>
                  <a:rPr lang="en-US" sz="1400" dirty="0" smtClean="0"/>
                  <a:t>Where:</a:t>
                </a:r>
              </a:p>
              <a:p>
                <a:pPr marL="449263" indent="-363538">
                  <a:spcAft>
                    <a:spcPts val="600"/>
                  </a:spcAft>
                </a:pPr>
                <a14:m>
                  <m:oMath xmlns:m="http://schemas.openxmlformats.org/officeDocument/2006/math">
                    <m:sSub>
                      <m:sSubPr>
                        <m:ctrlPr>
                          <a:rPr lang="en-US" sz="1400" i="1" smtClean="0">
                            <a:latin typeface="Cambria Math"/>
                          </a:rPr>
                        </m:ctrlPr>
                      </m:sSubPr>
                      <m:e>
                        <m:r>
                          <a:rPr lang="en-US" sz="1400" i="1">
                            <a:latin typeface="Cambria Math"/>
                          </a:rPr>
                          <m:t>𝜃</m:t>
                        </m:r>
                      </m:e>
                      <m:sub>
                        <m:r>
                          <a:rPr lang="en-US" sz="1400" b="0" i="1" smtClean="0">
                            <a:latin typeface="Cambria Math"/>
                          </a:rPr>
                          <m:t>𝐸</m:t>
                        </m:r>
                      </m:sub>
                    </m:sSub>
                  </m:oMath>
                </a14:m>
                <a:r>
                  <a:rPr lang="en-US" sz="1400" i="1" dirty="0"/>
                  <a:t> 	</a:t>
                </a:r>
                <a:r>
                  <a:rPr lang="en-US" sz="1400" dirty="0"/>
                  <a:t>– </a:t>
                </a:r>
                <a:r>
                  <a:rPr lang="en-US" sz="1400" dirty="0" smtClean="0"/>
                  <a:t>electrostatic bending angle* [rad]</a:t>
                </a:r>
                <a:endParaRPr lang="en-US" sz="1400" i="1" dirty="0">
                  <a:latin typeface="Cambria Math"/>
                </a:endParaRPr>
              </a:p>
              <a:p>
                <a:pPr marL="449263" indent="-363538">
                  <a:spcAft>
                    <a:spcPts val="600"/>
                  </a:spcAft>
                </a:pPr>
                <a14:m>
                  <m:oMath xmlns:m="http://schemas.openxmlformats.org/officeDocument/2006/math">
                    <m:r>
                      <a:rPr lang="en-US" sz="1400" i="1" smtClean="0">
                        <a:latin typeface="Cambria Math"/>
                      </a:rPr>
                      <m:t>𝐸</m:t>
                    </m:r>
                  </m:oMath>
                </a14:m>
                <a:r>
                  <a:rPr lang="en-US" sz="1400" i="1" dirty="0" smtClean="0"/>
                  <a:t> 	</a:t>
                </a:r>
                <a:r>
                  <a:rPr lang="en-US" sz="1400" dirty="0" smtClean="0"/>
                  <a:t>– deflecting electric field [V/m]</a:t>
                </a:r>
              </a:p>
              <a:p>
                <a:pPr marL="449263" indent="-363538">
                  <a:spcAft>
                    <a:spcPts val="600"/>
                  </a:spcAft>
                </a:pPr>
                <a14:m>
                  <m:oMath xmlns:m="http://schemas.openxmlformats.org/officeDocument/2006/math">
                    <m:sSub>
                      <m:sSubPr>
                        <m:ctrlPr>
                          <a:rPr lang="en-US" sz="1400" i="1">
                            <a:latin typeface="Cambria Math"/>
                          </a:rPr>
                        </m:ctrlPr>
                      </m:sSubPr>
                      <m:e>
                        <m:r>
                          <a:rPr lang="en-US" sz="1400" i="1">
                            <a:latin typeface="Cambria Math"/>
                          </a:rPr>
                          <m:t>𝑙</m:t>
                        </m:r>
                      </m:e>
                      <m:sub>
                        <m:r>
                          <a:rPr lang="en-US" sz="1400" i="1">
                            <a:latin typeface="Cambria Math"/>
                          </a:rPr>
                          <m:t>𝑒𝑓𝑓</m:t>
                        </m:r>
                      </m:sub>
                    </m:sSub>
                  </m:oMath>
                </a14:m>
                <a:r>
                  <a:rPr lang="en-US" sz="1400" dirty="0"/>
                  <a:t> 	– effective length of the septum [m</a:t>
                </a:r>
                <a:r>
                  <a:rPr lang="en-US" sz="1400" dirty="0" smtClean="0"/>
                  <a:t>], </a:t>
                </a:r>
                <a:r>
                  <a:rPr lang="en-US" sz="1400" dirty="0"/>
                  <a:t>usually different from the mechanical length due to fringe fields</a:t>
                </a:r>
              </a:p>
              <a:p>
                <a:pPr marL="449263" indent="-363538">
                  <a:spcAft>
                    <a:spcPts val="600"/>
                  </a:spcAft>
                </a:pPr>
                <a14:m>
                  <m:oMath xmlns:m="http://schemas.openxmlformats.org/officeDocument/2006/math">
                    <m:r>
                      <a:rPr lang="en-US" sz="1400" i="1">
                        <a:latin typeface="Cambria Math"/>
                        <a:ea typeface="Cambria Math"/>
                      </a:rPr>
                      <m:t>𝛽</m:t>
                    </m:r>
                  </m:oMath>
                </a14:m>
                <a:r>
                  <a:rPr lang="en-US" sz="1400" dirty="0" smtClean="0"/>
                  <a:t> 	– relativistic coefficient that gives the </a:t>
                </a:r>
                <a:r>
                  <a:rPr lang="en-US" sz="1400" dirty="0"/>
                  <a:t>fraction of the speed of light at which the particles </a:t>
                </a:r>
                <a:r>
                  <a:rPr lang="en-US" sz="1400" dirty="0" smtClean="0"/>
                  <a:t>travel [-]</a:t>
                </a:r>
              </a:p>
              <a:p>
                <a:pPr marL="449263" indent="-363538">
                  <a:spcAft>
                    <a:spcPts val="600"/>
                  </a:spcAft>
                </a:pPr>
                <a14:m>
                  <m:oMath xmlns:m="http://schemas.openxmlformats.org/officeDocument/2006/math">
                    <m:r>
                      <a:rPr lang="en-US" sz="1400" i="1">
                        <a:latin typeface="Cambria Math"/>
                        <a:ea typeface="Cambria Math"/>
                      </a:rPr>
                      <m:t>𝑝</m:t>
                    </m:r>
                  </m:oMath>
                </a14:m>
                <a:r>
                  <a:rPr lang="en-US" sz="1400" dirty="0" smtClean="0"/>
                  <a:t> 	– particles’ momentum [GeV/c]</a:t>
                </a:r>
              </a:p>
            </p:txBody>
          </p:sp>
        </mc:Choice>
        <mc:Fallback xmlns="">
          <p:sp>
            <p:nvSpPr>
              <p:cNvPr id="101" name="TextBox 100"/>
              <p:cNvSpPr txBox="1">
                <a:spLocks noRot="1" noChangeAspect="1" noMove="1" noResize="1" noEditPoints="1" noAdjustHandles="1" noChangeArrowheads="1" noChangeShapeType="1" noTextEdit="1"/>
              </p:cNvSpPr>
              <p:nvPr/>
            </p:nvSpPr>
            <p:spPr>
              <a:xfrm>
                <a:off x="4343400" y="3580901"/>
                <a:ext cx="4648200" cy="2217851"/>
              </a:xfrm>
              <a:prstGeom prst="rect">
                <a:avLst/>
              </a:prstGeom>
              <a:blipFill rotWithShape="1">
                <a:blip r:embed="rId6"/>
                <a:stretch>
                  <a:fillRect t="-275" b="-1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 name="TextBox 101"/>
              <p:cNvSpPr txBox="1"/>
              <p:nvPr/>
            </p:nvSpPr>
            <p:spPr>
              <a:xfrm>
                <a:off x="4495800" y="1917829"/>
                <a:ext cx="3962400" cy="523220"/>
              </a:xfrm>
              <a:prstGeom prst="rect">
                <a:avLst/>
              </a:prstGeom>
              <a:noFill/>
            </p:spPr>
            <p:txBody>
              <a:bodyPr wrap="square" rtlCol="0">
                <a:spAutoFit/>
              </a:bodyPr>
              <a:lstStyle/>
              <a:p>
                <a:pPr algn="ctr">
                  <a:spcAft>
                    <a:spcPts val="800"/>
                  </a:spcAft>
                </a:pPr>
                <a:r>
                  <a:rPr lang="en-US" sz="1400" dirty="0" smtClean="0"/>
                  <a:t>Electrostatic deflection angle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i="1">
                            <a:latin typeface="Cambria Math"/>
                            <a:ea typeface="Cambria Math"/>
                          </a:rPr>
                          <m:t>𝐸</m:t>
                        </m:r>
                      </m:sub>
                    </m:sSub>
                  </m:oMath>
                </a14:m>
                <a:r>
                  <a:rPr lang="en-US" sz="1400" dirty="0" smtClean="0"/>
                  <a:t> </a:t>
                </a:r>
                <a:r>
                  <a:rPr lang="en-US" sz="1400" dirty="0"/>
                  <a:t>of particles with positive elementary charge </a:t>
                </a:r>
                <a:r>
                  <a:rPr lang="en-US" sz="1400" baseline="30000" dirty="0" smtClean="0"/>
                  <a:t>[19, 33]</a:t>
                </a:r>
              </a:p>
            </p:txBody>
          </p:sp>
        </mc:Choice>
        <mc:Fallback xmlns="">
          <p:sp>
            <p:nvSpPr>
              <p:cNvPr id="102" name="TextBox 101"/>
              <p:cNvSpPr txBox="1">
                <a:spLocks noRot="1" noChangeAspect="1" noMove="1" noResize="1" noEditPoints="1" noAdjustHandles="1" noChangeArrowheads="1" noChangeShapeType="1" noTextEdit="1"/>
              </p:cNvSpPr>
              <p:nvPr/>
            </p:nvSpPr>
            <p:spPr>
              <a:xfrm>
                <a:off x="4495800" y="1917829"/>
                <a:ext cx="3962400" cy="523220"/>
              </a:xfrm>
              <a:prstGeom prst="rect">
                <a:avLst/>
              </a:prstGeom>
              <a:blipFill rotWithShape="1">
                <a:blip r:embed="rId7"/>
                <a:stretch>
                  <a:fillRect t="-1176"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3" name="TextBox 102"/>
              <p:cNvSpPr txBox="1"/>
              <p:nvPr/>
            </p:nvSpPr>
            <p:spPr>
              <a:xfrm>
                <a:off x="4191000" y="5973676"/>
                <a:ext cx="4953000" cy="276999"/>
              </a:xfrm>
              <a:prstGeom prst="rect">
                <a:avLst/>
              </a:prstGeom>
              <a:noFill/>
            </p:spPr>
            <p:txBody>
              <a:bodyPr wrap="square" rtlCol="0">
                <a:spAutoFit/>
              </a:bodyPr>
              <a:lstStyle/>
              <a:p>
                <a:pPr algn="ctr">
                  <a:spcAft>
                    <a:spcPts val="600"/>
                  </a:spcAft>
                </a:pPr>
                <a:r>
                  <a:rPr lang="en-US" sz="1200" dirty="0" smtClean="0"/>
                  <a:t>*Small angle approximation: </a:t>
                </a:r>
                <a14:m>
                  <m:oMath xmlns:m="http://schemas.openxmlformats.org/officeDocument/2006/math">
                    <m:r>
                      <m:rPr>
                        <m:sty m:val="p"/>
                      </m:rPr>
                      <a:rPr lang="en-US" sz="1200" b="0" i="0" smtClean="0">
                        <a:latin typeface="Cambria Math"/>
                      </a:rPr>
                      <m:t>tan</m:t>
                    </m:r>
                    <m:d>
                      <m:dPr>
                        <m:ctrlPr>
                          <a:rPr lang="en-US" sz="1200" i="1" smtClean="0">
                            <a:latin typeface="Cambria Math"/>
                          </a:rPr>
                        </m:ctrlPr>
                      </m:dPr>
                      <m:e>
                        <m:r>
                          <a:rPr lang="en-US" sz="1200" i="1">
                            <a:latin typeface="Cambria Math"/>
                          </a:rPr>
                          <m:t>𝜃</m:t>
                        </m:r>
                      </m:e>
                    </m:d>
                    <m:r>
                      <a:rPr lang="en-US" sz="1200" i="1" smtClean="0">
                        <a:latin typeface="Cambria Math"/>
                        <a:ea typeface="Cambria Math"/>
                      </a:rPr>
                      <m:t>≈</m:t>
                    </m:r>
                    <m:r>
                      <a:rPr lang="en-US" sz="1200" i="1">
                        <a:latin typeface="Cambria Math"/>
                      </a:rPr>
                      <m:t>𝜃</m:t>
                    </m:r>
                    <m:r>
                      <a:rPr lang="en-US" sz="1200" b="0" i="0" smtClean="0">
                        <a:latin typeface="Cambria Math"/>
                      </a:rPr>
                      <m:t> </m:t>
                    </m:r>
                  </m:oMath>
                </a14:m>
                <a:r>
                  <a:rPr lang="en-US" sz="1200" dirty="0" smtClean="0"/>
                  <a:t>up </a:t>
                </a:r>
                <a:r>
                  <a:rPr lang="en-US" sz="1200" dirty="0"/>
                  <a:t>to </a:t>
                </a:r>
                <a:r>
                  <a:rPr lang="en-US" sz="1200" dirty="0" smtClean="0"/>
                  <a:t>~0.17 rad (~10</a:t>
                </a:r>
                <a:r>
                  <a:rPr lang="en-US" sz="1200" dirty="0" smtClean="0">
                    <a:latin typeface="GreekC_IV25"/>
                    <a:cs typeface="GreekC_IV25"/>
                  </a:rPr>
                  <a:t>°</a:t>
                </a:r>
                <a:r>
                  <a:rPr lang="en-US" sz="1200" dirty="0" smtClean="0"/>
                  <a:t>) </a:t>
                </a:r>
                <a:r>
                  <a:rPr lang="en-US" sz="1200" dirty="0"/>
                  <a:t>error is &lt;1</a:t>
                </a:r>
                <a:r>
                  <a:rPr lang="en-US" sz="1200" dirty="0" smtClean="0"/>
                  <a:t>%</a:t>
                </a:r>
              </a:p>
            </p:txBody>
          </p:sp>
        </mc:Choice>
        <mc:Fallback xmlns="">
          <p:sp>
            <p:nvSpPr>
              <p:cNvPr id="103" name="TextBox 102"/>
              <p:cNvSpPr txBox="1">
                <a:spLocks noRot="1" noChangeAspect="1" noMove="1" noResize="1" noEditPoints="1" noAdjustHandles="1" noChangeArrowheads="1" noChangeShapeType="1" noTextEdit="1"/>
              </p:cNvSpPr>
              <p:nvPr/>
            </p:nvSpPr>
            <p:spPr>
              <a:xfrm>
                <a:off x="4191000" y="5973676"/>
                <a:ext cx="4953000" cy="276999"/>
              </a:xfrm>
              <a:prstGeom prst="rect">
                <a:avLst/>
              </a:prstGeom>
              <a:blipFill rotWithShape="1">
                <a:blip r:embed="rId8"/>
                <a:stretch>
                  <a:fillRect t="-2222" b="-17778"/>
                </a:stretch>
              </a:blipFill>
            </p:spPr>
            <p:txBody>
              <a:bodyPr/>
              <a:lstStyle/>
              <a:p>
                <a:r>
                  <a:rPr lang="en-US">
                    <a:noFill/>
                  </a:rPr>
                  <a:t> </a:t>
                </a:r>
              </a:p>
            </p:txBody>
          </p:sp>
        </mc:Fallback>
      </mc:AlternateContent>
      <p:sp>
        <p:nvSpPr>
          <p:cNvPr id="61" name="TextBox 60"/>
          <p:cNvSpPr txBox="1"/>
          <p:nvPr/>
        </p:nvSpPr>
        <p:spPr>
          <a:xfrm>
            <a:off x="3972648" y="6300787"/>
            <a:ext cx="5035577" cy="276999"/>
          </a:xfrm>
          <a:prstGeom prst="rect">
            <a:avLst/>
          </a:prstGeom>
          <a:noFill/>
        </p:spPr>
        <p:txBody>
          <a:bodyPr wrap="square" rtlCol="0">
            <a:spAutoFit/>
          </a:bodyPr>
          <a:lstStyle/>
          <a:p>
            <a:pPr>
              <a:spcAft>
                <a:spcPts val="600"/>
              </a:spcAft>
            </a:pPr>
            <a:r>
              <a:rPr lang="en-US" sz="1200" i="1" dirty="0" smtClean="0"/>
              <a:t>Equation derivation – in “Additional material” at the end of the presentation</a:t>
            </a:r>
            <a:r>
              <a:rPr lang="en-US" sz="1200" i="1" dirty="0"/>
              <a:t>.</a:t>
            </a:r>
            <a:endParaRPr lang="en-US" sz="1200" i="1" dirty="0" smtClean="0"/>
          </a:p>
        </p:txBody>
      </p:sp>
      <p:cxnSp>
        <p:nvCxnSpPr>
          <p:cNvPr id="104" name="Straight Connector 103"/>
          <p:cNvCxnSpPr/>
          <p:nvPr/>
        </p:nvCxnSpPr>
        <p:spPr>
          <a:xfrm>
            <a:off x="4191000" y="5953780"/>
            <a:ext cx="670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6493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Septa recap</a:t>
            </a:r>
            <a:endParaRPr lang="en-US" b="1" dirty="0"/>
          </a:p>
        </p:txBody>
      </p:sp>
      <p:sp>
        <p:nvSpPr>
          <p:cNvPr id="7" name="TextBox 6"/>
          <p:cNvSpPr txBox="1"/>
          <p:nvPr/>
        </p:nvSpPr>
        <p:spPr>
          <a:xfrm>
            <a:off x="958328" y="1262180"/>
            <a:ext cx="7360047" cy="5201424"/>
          </a:xfrm>
          <a:prstGeom prst="rect">
            <a:avLst/>
          </a:prstGeom>
          <a:noFill/>
        </p:spPr>
        <p:txBody>
          <a:bodyPr wrap="square" rtlCol="0">
            <a:spAutoFit/>
          </a:bodyPr>
          <a:lstStyle/>
          <a:p>
            <a:pPr marL="285750" indent="-285750" algn="just">
              <a:spcAft>
                <a:spcPts val="800"/>
              </a:spcAft>
              <a:buFont typeface="Wingdings" panose="05000000000000000000" pitchFamily="2" charset="2"/>
              <a:buChar char="Ø"/>
            </a:pPr>
            <a:r>
              <a:rPr lang="en-US" sz="1400" b="1" dirty="0" smtClean="0"/>
              <a:t>Slow acting or DC </a:t>
            </a:r>
            <a:r>
              <a:rPr lang="en-US" sz="1400" dirty="0" smtClean="0"/>
              <a:t>beam deflecting element (electric or magnetic)</a:t>
            </a:r>
          </a:p>
          <a:p>
            <a:pPr marL="285750" indent="-285750" algn="just">
              <a:spcAft>
                <a:spcPts val="800"/>
              </a:spcAft>
              <a:buFont typeface="Wingdings" panose="05000000000000000000" pitchFamily="2" charset="2"/>
              <a:buChar char="Ø"/>
            </a:pPr>
            <a:r>
              <a:rPr lang="en-US" sz="1400" dirty="0" smtClean="0"/>
              <a:t>Usually providing </a:t>
            </a:r>
            <a:r>
              <a:rPr lang="en-US" sz="1400" b="1" dirty="0" smtClean="0"/>
              <a:t>large deflection</a:t>
            </a:r>
          </a:p>
          <a:p>
            <a:pPr marL="285750" indent="-285750" algn="just">
              <a:spcAft>
                <a:spcPts val="800"/>
              </a:spcAft>
              <a:buFont typeface="Wingdings" panose="05000000000000000000" pitchFamily="2" charset="2"/>
              <a:buChar char="Ø"/>
            </a:pPr>
            <a:r>
              <a:rPr lang="en-US" sz="1400" dirty="0" smtClean="0"/>
              <a:t>Essential part of beam </a:t>
            </a:r>
            <a:r>
              <a:rPr lang="en-US" sz="1400" b="1" dirty="0" smtClean="0"/>
              <a:t>injection</a:t>
            </a:r>
            <a:r>
              <a:rPr lang="en-US" sz="1400" dirty="0"/>
              <a:t>,</a:t>
            </a:r>
            <a:r>
              <a:rPr lang="en-US" sz="1400" dirty="0" smtClean="0"/>
              <a:t> </a:t>
            </a:r>
            <a:r>
              <a:rPr lang="en-US" sz="1400" b="1" dirty="0" smtClean="0"/>
              <a:t>extraction</a:t>
            </a:r>
            <a:r>
              <a:rPr lang="en-US" sz="1400" dirty="0" smtClean="0"/>
              <a:t> and </a:t>
            </a:r>
            <a:r>
              <a:rPr lang="en-US" sz="1400" b="1" dirty="0" smtClean="0"/>
              <a:t>beam dump </a:t>
            </a:r>
            <a:r>
              <a:rPr lang="en-US" sz="1400" dirty="0" smtClean="0"/>
              <a:t>systems</a:t>
            </a:r>
          </a:p>
          <a:p>
            <a:pPr marL="285750" indent="-285750" algn="just">
              <a:spcAft>
                <a:spcPts val="800"/>
              </a:spcAft>
              <a:buFont typeface="Wingdings" panose="05000000000000000000" pitchFamily="2" charset="2"/>
              <a:buChar char="Ø"/>
            </a:pPr>
            <a:r>
              <a:rPr lang="en-US" sz="1400" b="1" dirty="0" smtClean="0"/>
              <a:t>Complex mechanical, thermal and vacuum design</a:t>
            </a:r>
            <a:r>
              <a:rPr lang="en-US" sz="1400" dirty="0" smtClean="0"/>
              <a:t>, often working close to materials’ damage threshold (mechanical, electrical, thermal). </a:t>
            </a:r>
          </a:p>
          <a:p>
            <a:pPr marL="285750" indent="-285750" algn="just">
              <a:spcAft>
                <a:spcPts val="800"/>
              </a:spcAft>
              <a:buFont typeface="Wingdings" panose="05000000000000000000" pitchFamily="2" charset="2"/>
              <a:buChar char="Ø"/>
            </a:pPr>
            <a:r>
              <a:rPr lang="en-US" sz="1400" b="1" dirty="0" smtClean="0"/>
              <a:t>Field homogeneity and beam impedance </a:t>
            </a:r>
            <a:r>
              <a:rPr lang="en-US" sz="1400" dirty="0"/>
              <a:t>(injection/extraction septa) </a:t>
            </a:r>
            <a:endParaRPr lang="en-US" sz="1400" dirty="0" smtClean="0"/>
          </a:p>
          <a:p>
            <a:pPr marL="285750" indent="-285750" algn="just">
              <a:spcAft>
                <a:spcPts val="800"/>
              </a:spcAft>
              <a:buFont typeface="Wingdings" panose="05000000000000000000" pitchFamily="2" charset="2"/>
              <a:buChar char="Ø"/>
            </a:pPr>
            <a:r>
              <a:rPr lang="en-US" sz="1400" dirty="0" smtClean="0"/>
              <a:t>Usually </a:t>
            </a:r>
            <a:r>
              <a:rPr lang="en-US" sz="1400" b="1" dirty="0" smtClean="0"/>
              <a:t>highest radiation point </a:t>
            </a:r>
            <a:r>
              <a:rPr lang="en-US" sz="1400" dirty="0" smtClean="0"/>
              <a:t>in the machine – gets radioactively activated. Materials degradation due to radiation (liquid and solid insulators degradation)</a:t>
            </a:r>
          </a:p>
          <a:p>
            <a:pPr marL="285750" indent="-285750" algn="just">
              <a:spcAft>
                <a:spcPts val="800"/>
              </a:spcAft>
              <a:buFont typeface="Wingdings" panose="05000000000000000000" pitchFamily="2" charset="2"/>
              <a:buChar char="Ø"/>
            </a:pPr>
            <a:r>
              <a:rPr lang="en-US" sz="1400" b="1" dirty="0" smtClean="0"/>
              <a:t>Electric</a:t>
            </a:r>
            <a:r>
              <a:rPr lang="en-US" sz="1400" dirty="0" smtClean="0"/>
              <a:t> – thinnest septum possible but not efficient for highly relativistic beams</a:t>
            </a:r>
          </a:p>
          <a:p>
            <a:pPr marL="285750" indent="-285750" algn="just">
              <a:spcAft>
                <a:spcPts val="800"/>
              </a:spcAft>
              <a:buFont typeface="Wingdings" panose="05000000000000000000" pitchFamily="2" charset="2"/>
              <a:buChar char="Ø"/>
            </a:pPr>
            <a:r>
              <a:rPr lang="en-US" sz="1400" b="1" dirty="0" smtClean="0"/>
              <a:t>Magnetic</a:t>
            </a:r>
            <a:r>
              <a:rPr lang="en-US" sz="1400" dirty="0" smtClean="0"/>
              <a:t> – efficient but at the cost of thicker septum</a:t>
            </a:r>
          </a:p>
          <a:p>
            <a:pPr marL="285750" indent="-285750" algn="just">
              <a:spcAft>
                <a:spcPts val="800"/>
              </a:spcAft>
              <a:buFont typeface="Wingdings" panose="05000000000000000000" pitchFamily="2" charset="2"/>
              <a:buChar char="Ø"/>
            </a:pPr>
            <a:r>
              <a:rPr lang="en-US" sz="1400" dirty="0" smtClean="0"/>
              <a:t>Has to </a:t>
            </a:r>
            <a:r>
              <a:rPr lang="en-US" sz="1400" b="1" dirty="0" smtClean="0"/>
              <a:t>accommodate the deflected beam </a:t>
            </a:r>
            <a:r>
              <a:rPr lang="en-US" sz="1400" b="1" dirty="0"/>
              <a:t>trajectory </a:t>
            </a:r>
            <a:r>
              <a:rPr lang="en-US" sz="1400" dirty="0" smtClean="0"/>
              <a:t>(</a:t>
            </a:r>
            <a:r>
              <a:rPr lang="en-US" sz="1400" dirty="0"/>
              <a:t>s</a:t>
            </a:r>
            <a:r>
              <a:rPr lang="en-US" sz="1400" dirty="0" smtClean="0"/>
              <a:t>agitta)</a:t>
            </a:r>
          </a:p>
          <a:p>
            <a:pPr marL="285750" indent="-285750" algn="just">
              <a:spcAft>
                <a:spcPts val="800"/>
              </a:spcAft>
              <a:buFont typeface="Wingdings" panose="05000000000000000000" pitchFamily="2" charset="2"/>
              <a:buChar char="Ø"/>
            </a:pPr>
            <a:r>
              <a:rPr lang="en-US" sz="1400" b="1" dirty="0" smtClean="0"/>
              <a:t>Low leakage field </a:t>
            </a:r>
            <a:r>
              <a:rPr lang="en-US" sz="1400" dirty="0" smtClean="0"/>
              <a:t>for the straight beam (in some cases leakage field could appear long after the main septum pulse due to slow field penetration through septum)</a:t>
            </a:r>
          </a:p>
          <a:p>
            <a:pPr marL="285750" indent="-285750" algn="just">
              <a:spcAft>
                <a:spcPts val="800"/>
              </a:spcAft>
              <a:buFont typeface="Wingdings" panose="05000000000000000000" pitchFamily="2" charset="2"/>
              <a:buChar char="Ø"/>
            </a:pPr>
            <a:r>
              <a:rPr lang="en-US" sz="1400" b="1" dirty="0" smtClean="0"/>
              <a:t>Interaction with adjacent magnetic elements </a:t>
            </a:r>
            <a:r>
              <a:rPr lang="en-US" sz="1400" dirty="0" smtClean="0"/>
              <a:t>(beam optics components, dipoles) due to large magnetic field leakage </a:t>
            </a:r>
          </a:p>
          <a:p>
            <a:pPr marL="285750" indent="-285750" algn="just">
              <a:spcAft>
                <a:spcPts val="800"/>
              </a:spcAft>
              <a:buFont typeface="Wingdings" panose="05000000000000000000" pitchFamily="2" charset="2"/>
              <a:buChar char="Ø"/>
            </a:pPr>
            <a:r>
              <a:rPr lang="en-US" sz="1400" b="1" dirty="0" smtClean="0"/>
              <a:t>Stringent reliability requirements </a:t>
            </a:r>
            <a:r>
              <a:rPr lang="en-US" sz="1400" dirty="0" smtClean="0"/>
              <a:t>– especially when part of safety and machine protection systems (emergency beam dump, beam dilution etc.) </a:t>
            </a:r>
          </a:p>
          <a:p>
            <a:pPr marL="285750" indent="-285750" algn="just">
              <a:spcAft>
                <a:spcPts val="800"/>
              </a:spcAft>
              <a:buFont typeface="Wingdings" panose="05000000000000000000" pitchFamily="2" charset="2"/>
              <a:buChar char="Ø"/>
            </a:pPr>
            <a:r>
              <a:rPr lang="en-US" sz="1400" b="1" dirty="0" smtClean="0"/>
              <a:t>Economics</a:t>
            </a:r>
            <a:r>
              <a:rPr lang="en-US" sz="1400" dirty="0" smtClean="0"/>
              <a:t> – dissipated power, supporting systems    </a:t>
            </a:r>
          </a:p>
        </p:txBody>
      </p:sp>
    </p:spTree>
    <p:extLst>
      <p:ext uri="{BB962C8B-B14F-4D97-AF65-F5344CB8AC3E}">
        <p14:creationId xmlns:p14="http://schemas.microsoft.com/office/powerpoint/2010/main" val="8103911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duotone>
              <a:schemeClr val="accent3">
                <a:shade val="45000"/>
                <a:satMod val="135000"/>
              </a:schemeClr>
              <a:prstClr val="white"/>
            </a:duotone>
            <a:extLst>
              <a:ext uri="{BEBA8EAE-BF5A-486C-A8C5-ECC9F3942E4B}">
                <a14:imgProps xmlns:a14="http://schemas.microsoft.com/office/drawing/2010/main">
                  <a14:imgLayer r:embed="rId3">
                    <a14:imgEffect>
                      <a14:artisticPencilSketch trans="21000" pressure="17"/>
                    </a14:imgEffect>
                    <a14:imgEffect>
                      <a14:brightnessContrast bright="-4000" contrast="14000"/>
                    </a14:imgEffect>
                  </a14:imgLayer>
                </a14:imgProps>
              </a:ext>
              <a:ext uri="{28A0092B-C50C-407E-A947-70E740481C1C}">
                <a14:useLocalDpi xmlns:a14="http://schemas.microsoft.com/office/drawing/2010/main" val="0"/>
              </a:ext>
            </a:extLst>
          </a:blip>
          <a:srcRect t="1" b="17185"/>
          <a:stretch/>
        </p:blipFill>
        <p:spPr bwMode="auto">
          <a:xfrm>
            <a:off x="381000" y="762000"/>
            <a:ext cx="8344762" cy="5724000"/>
          </a:xfrm>
          <a:prstGeom prst="rect">
            <a:avLst/>
          </a:prstGeom>
          <a:ln>
            <a:noFill/>
          </a:ln>
          <a:effectLst>
            <a:softEdge rad="2921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660848" y="2286000"/>
            <a:ext cx="5859625" cy="2554545"/>
          </a:xfrm>
          <a:prstGeom prst="rect">
            <a:avLst/>
          </a:prstGeom>
          <a:noFill/>
          <a:effectLst>
            <a:glow rad="228600">
              <a:schemeClr val="accent3">
                <a:alpha val="40000"/>
              </a:schemeClr>
            </a:glow>
            <a:outerShdw blurRad="317500" dist="1143000" sx="143000" sy="143000" algn="ctr" rotWithShape="0">
              <a:schemeClr val="bg1">
                <a:alpha val="68000"/>
              </a:schemeClr>
            </a:outerShdw>
          </a:effectLst>
        </p:spPr>
        <p:txBody>
          <a:bodyPr wrap="square" rtlCol="0">
            <a:spAutoFit/>
          </a:bodyPr>
          <a:lstStyle/>
          <a:p>
            <a:pPr algn="ctr"/>
            <a:r>
              <a:rPr lang="en-US" sz="8000" b="1" dirty="0" smtClean="0">
                <a:solidFill>
                  <a:schemeClr val="tx2">
                    <a:lumMod val="75000"/>
                  </a:schemeClr>
                </a:solidFill>
                <a:effectLst>
                  <a:glow rad="825500">
                    <a:schemeClr val="bg1">
                      <a:alpha val="51000"/>
                    </a:schemeClr>
                  </a:glow>
                </a:effectLst>
              </a:rPr>
              <a:t>Future colliders</a:t>
            </a:r>
            <a:endParaRPr lang="en-US" sz="8000" b="1" dirty="0">
              <a:solidFill>
                <a:schemeClr val="tx2">
                  <a:lumMod val="75000"/>
                </a:schemeClr>
              </a:solidFill>
              <a:effectLst>
                <a:glow rad="825500">
                  <a:schemeClr val="bg1">
                    <a:alpha val="51000"/>
                  </a:schemeClr>
                </a:glow>
              </a:effectLst>
            </a:endParaRPr>
          </a:p>
        </p:txBody>
      </p:sp>
    </p:spTree>
    <p:extLst>
      <p:ext uri="{BB962C8B-B14F-4D97-AF65-F5344CB8AC3E}">
        <p14:creationId xmlns:p14="http://schemas.microsoft.com/office/powerpoint/2010/main" val="19774527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Future colliders</a:t>
            </a:r>
            <a:endParaRPr lang="en-US" b="1" dirty="0"/>
          </a:p>
        </p:txBody>
      </p:sp>
      <p:sp>
        <p:nvSpPr>
          <p:cNvPr id="3" name="TextBox 2"/>
          <p:cNvSpPr txBox="1"/>
          <p:nvPr/>
        </p:nvSpPr>
        <p:spPr>
          <a:xfrm>
            <a:off x="681203" y="1219200"/>
            <a:ext cx="8098368" cy="523220"/>
          </a:xfrm>
          <a:prstGeom prst="rect">
            <a:avLst/>
          </a:prstGeom>
          <a:noFill/>
        </p:spPr>
        <p:txBody>
          <a:bodyPr wrap="square" rtlCol="0">
            <a:spAutoFit/>
          </a:bodyPr>
          <a:lstStyle/>
          <a:p>
            <a:pPr indent="177800">
              <a:spcAft>
                <a:spcPts val="800"/>
              </a:spcAft>
            </a:pPr>
            <a:r>
              <a:rPr lang="en-US" sz="1400" dirty="0" smtClean="0"/>
              <a:t>Future colliders </a:t>
            </a:r>
            <a:r>
              <a:rPr lang="en-US" sz="1400" dirty="0"/>
              <a:t>pose </a:t>
            </a:r>
            <a:r>
              <a:rPr lang="en-US" sz="1400" dirty="0" smtClean="0"/>
              <a:t>huge resources and technological challenges but they are the frontiers to the tomorrow’s science and physics in particular.</a:t>
            </a:r>
          </a:p>
        </p:txBody>
      </p:sp>
      <p:pic>
        <p:nvPicPr>
          <p:cNvPr id="1032" name="Picture 8"/>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6698" y="4821459"/>
            <a:ext cx="6001244" cy="1451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939" y="1903390"/>
            <a:ext cx="3273727" cy="976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496868" y="3243915"/>
            <a:ext cx="1647410" cy="1369802"/>
            <a:chOff x="6943985" y="1219455"/>
            <a:chExt cx="1844715" cy="1475928"/>
          </a:xfrm>
        </p:grpSpPr>
        <p:pic>
          <p:nvPicPr>
            <p:cNvPr id="103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72300" y="1219455"/>
              <a:ext cx="1211589" cy="968733"/>
            </a:xfrm>
            <a:prstGeom prst="rect">
              <a:avLst/>
            </a:prstGeom>
            <a:ln w="6350">
              <a:solidFill>
                <a:schemeClr val="tx1"/>
              </a:solidFill>
              <a:miter lim="800000"/>
              <a:headEnd/>
              <a:tailEnd/>
            </a:ln>
            <a:effectLst/>
            <a:extLst>
              <a:ext uri="{909E8E84-426E-40DD-AFC4-6F175D3DCCD1}">
                <a14:hiddenFill xmlns:a14="http://schemas.microsoft.com/office/drawing/2010/main">
                  <a:solidFill>
                    <a:schemeClr val="accent1"/>
                  </a:solidFill>
                </a14:hiddenFill>
              </a:ext>
            </a:extLst>
          </p:spPr>
        </p:pic>
        <p:sp>
          <p:nvSpPr>
            <p:cNvPr id="16" name="TextBox 15"/>
            <p:cNvSpPr txBox="1"/>
            <p:nvPr/>
          </p:nvSpPr>
          <p:spPr>
            <a:xfrm>
              <a:off x="6943985" y="2197950"/>
              <a:ext cx="1844715" cy="497433"/>
            </a:xfrm>
            <a:prstGeom prst="rect">
              <a:avLst/>
            </a:prstGeom>
            <a:noFill/>
          </p:spPr>
          <p:txBody>
            <a:bodyPr wrap="square" rtlCol="0">
              <a:spAutoFit/>
            </a:bodyPr>
            <a:lstStyle/>
            <a:p>
              <a:pPr algn="ctr"/>
              <a:r>
                <a:rPr lang="en-US" sz="1200" dirty="0"/>
                <a:t>Fabiola </a:t>
              </a:r>
              <a:r>
                <a:rPr lang="en-US" sz="1200" dirty="0" smtClean="0"/>
                <a:t>Gianotti </a:t>
              </a:r>
            </a:p>
            <a:p>
              <a:pPr algn="ctr">
                <a:spcAft>
                  <a:spcPts val="800"/>
                </a:spcAft>
              </a:pPr>
              <a:r>
                <a:rPr lang="en-US" sz="1200" dirty="0" smtClean="0"/>
                <a:t>CERN director general</a:t>
              </a:r>
            </a:p>
          </p:txBody>
        </p:sp>
      </p:grpSp>
      <p:pic>
        <p:nvPicPr>
          <p:cNvPr id="1043" name="Picture 19" descr="I:\Paraliev\_Publications\_Lectures\2018 Martin Paraliev CERN Accelerator school\map FCC.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8780" y="1960937"/>
            <a:ext cx="2643600" cy="1188196"/>
          </a:xfrm>
          <a:prstGeom prst="rect">
            <a:avLst/>
          </a:prstGeom>
          <a:ln w="6350">
            <a:solidFill>
              <a:schemeClr val="tx2">
                <a:lumMod val="75000"/>
              </a:schemeClr>
            </a:solidFill>
          </a:ln>
          <a:effectLst>
            <a:outerShdw blurRad="228600" dist="1270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44" name="Picture 20" descr="I:\Paraliev\_Publications\_Lectures\2018 Martin Paraliev CERN Accelerator school\map SppC+study+(CAS-IHEP),+CepC+CDR+end+of+2014,+e+e-+collisions+_2028.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4114"/>
          <a:stretch/>
        </p:blipFill>
        <p:spPr bwMode="auto">
          <a:xfrm>
            <a:off x="6543807" y="2985464"/>
            <a:ext cx="1844617" cy="1188196"/>
          </a:xfrm>
          <a:prstGeom prst="rect">
            <a:avLst/>
          </a:prstGeom>
          <a:ln w="6350">
            <a:solidFill>
              <a:schemeClr val="tx2">
                <a:lumMod val="75000"/>
              </a:schemeClr>
            </a:solidFill>
          </a:ln>
          <a:effectLst>
            <a:outerShdw blurRad="228600" dist="1270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42" name="Picture 18" descr="I:\Paraliev\_Publications\_Lectures\2018 Martin Paraliev CERN Accelerator school\map CLIC.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243" b="6737"/>
          <a:stretch/>
        </p:blipFill>
        <p:spPr bwMode="auto">
          <a:xfrm>
            <a:off x="6903847" y="4005492"/>
            <a:ext cx="1844617" cy="1188196"/>
          </a:xfrm>
          <a:prstGeom prst="rect">
            <a:avLst/>
          </a:prstGeom>
          <a:ln w="6350">
            <a:solidFill>
              <a:schemeClr val="tx2">
                <a:lumMod val="75000"/>
              </a:schemeClr>
            </a:solidFill>
          </a:ln>
          <a:effectLst>
            <a:outerShdw blurRad="228600" dist="1270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3397320" y="6233120"/>
            <a:ext cx="2972690" cy="276999"/>
          </a:xfrm>
          <a:prstGeom prst="rect">
            <a:avLst/>
          </a:prstGeom>
          <a:noFill/>
        </p:spPr>
        <p:txBody>
          <a:bodyPr wrap="square" rtlCol="0">
            <a:spAutoFit/>
          </a:bodyPr>
          <a:lstStyle/>
          <a:p>
            <a:pPr algn="r"/>
            <a:r>
              <a:rPr lang="en-US" sz="1200" dirty="0"/>
              <a:t>Fabiola </a:t>
            </a:r>
            <a:r>
              <a:rPr lang="en-US" sz="1200" dirty="0" smtClean="0"/>
              <a:t>Gianotti </a:t>
            </a:r>
            <a:r>
              <a:rPr lang="en-US" sz="1200" baseline="30000" dirty="0" smtClean="0"/>
              <a:t>[13]</a:t>
            </a:r>
          </a:p>
        </p:txBody>
      </p:sp>
      <p:pic>
        <p:nvPicPr>
          <p:cNvPr id="1046" name="Picture 2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24136" y="3269130"/>
            <a:ext cx="2152174" cy="118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TextBox 29"/>
          <p:cNvSpPr txBox="1"/>
          <p:nvPr/>
        </p:nvSpPr>
        <p:spPr>
          <a:xfrm>
            <a:off x="3888420" y="1971576"/>
            <a:ext cx="1350092" cy="907941"/>
          </a:xfrm>
          <a:prstGeom prst="rect">
            <a:avLst/>
          </a:prstGeom>
          <a:noFill/>
        </p:spPr>
        <p:txBody>
          <a:bodyPr wrap="square" rtlCol="0">
            <a:spAutoFit/>
          </a:bodyPr>
          <a:lstStyle/>
          <a:p>
            <a:pPr algn="r"/>
            <a:r>
              <a:rPr lang="en-US" sz="1200" dirty="0" smtClean="0"/>
              <a:t>High Energy  LHC</a:t>
            </a:r>
          </a:p>
          <a:p>
            <a:pPr algn="r"/>
            <a:r>
              <a:rPr lang="en-US" sz="1200" dirty="0" smtClean="0"/>
              <a:t>(HE-LHC)</a:t>
            </a:r>
          </a:p>
          <a:p>
            <a:pPr algn="r">
              <a:spcBef>
                <a:spcPts val="600"/>
              </a:spcBef>
            </a:pPr>
            <a:r>
              <a:rPr lang="en-US" sz="1200" dirty="0"/>
              <a:t>Future Circular Collider (FCC</a:t>
            </a:r>
            <a:r>
              <a:rPr lang="en-US" sz="1200" dirty="0" smtClean="0"/>
              <a:t>)</a:t>
            </a:r>
            <a:endParaRPr lang="en-US" sz="1200" dirty="0"/>
          </a:p>
        </p:txBody>
      </p:sp>
      <p:sp>
        <p:nvSpPr>
          <p:cNvPr id="31" name="TextBox 30"/>
          <p:cNvSpPr txBox="1"/>
          <p:nvPr/>
        </p:nvSpPr>
        <p:spPr>
          <a:xfrm>
            <a:off x="4635225" y="3251213"/>
            <a:ext cx="1808983" cy="907941"/>
          </a:xfrm>
          <a:prstGeom prst="rect">
            <a:avLst/>
          </a:prstGeom>
          <a:noFill/>
        </p:spPr>
        <p:txBody>
          <a:bodyPr wrap="square" rtlCol="0">
            <a:spAutoFit/>
          </a:bodyPr>
          <a:lstStyle/>
          <a:p>
            <a:pPr algn="r">
              <a:spcAft>
                <a:spcPts val="600"/>
              </a:spcAft>
            </a:pPr>
            <a:r>
              <a:rPr lang="en-US" sz="1200" dirty="0"/>
              <a:t>Circular Electron Positron </a:t>
            </a:r>
            <a:r>
              <a:rPr lang="en-US" sz="1200" dirty="0" smtClean="0"/>
              <a:t>Collider (CepC)</a:t>
            </a:r>
          </a:p>
          <a:p>
            <a:pPr algn="r"/>
            <a:r>
              <a:rPr lang="en-US" sz="1200" dirty="0" smtClean="0"/>
              <a:t>Super Proton </a:t>
            </a:r>
            <a:r>
              <a:rPr lang="en-US" sz="1200" dirty="0"/>
              <a:t>Proton</a:t>
            </a:r>
            <a:r>
              <a:rPr lang="en-US" sz="1200" dirty="0" smtClean="0"/>
              <a:t> Collider (SppC)</a:t>
            </a:r>
          </a:p>
        </p:txBody>
      </p:sp>
      <p:sp>
        <p:nvSpPr>
          <p:cNvPr id="32" name="TextBox 31"/>
          <p:cNvSpPr txBox="1"/>
          <p:nvPr/>
        </p:nvSpPr>
        <p:spPr>
          <a:xfrm>
            <a:off x="5478450" y="4293588"/>
            <a:ext cx="1296144" cy="646331"/>
          </a:xfrm>
          <a:prstGeom prst="rect">
            <a:avLst/>
          </a:prstGeom>
          <a:noFill/>
        </p:spPr>
        <p:txBody>
          <a:bodyPr wrap="square" rtlCol="0">
            <a:spAutoFit/>
          </a:bodyPr>
          <a:lstStyle/>
          <a:p>
            <a:pPr algn="r"/>
            <a:r>
              <a:rPr lang="en-US" sz="1200" dirty="0"/>
              <a:t>Compact Linear </a:t>
            </a:r>
            <a:r>
              <a:rPr lang="en-US" sz="1200" dirty="0" smtClean="0"/>
              <a:t>Collider</a:t>
            </a:r>
          </a:p>
          <a:p>
            <a:pPr algn="r"/>
            <a:r>
              <a:rPr lang="en-US" sz="1200" dirty="0" smtClean="0"/>
              <a:t>(CLIC)</a:t>
            </a:r>
          </a:p>
        </p:txBody>
      </p:sp>
      <p:sp>
        <p:nvSpPr>
          <p:cNvPr id="34" name="TextBox 33"/>
          <p:cNvSpPr txBox="1"/>
          <p:nvPr/>
        </p:nvSpPr>
        <p:spPr>
          <a:xfrm>
            <a:off x="6581908" y="5276684"/>
            <a:ext cx="886304" cy="646331"/>
          </a:xfrm>
          <a:prstGeom prst="rect">
            <a:avLst/>
          </a:prstGeom>
          <a:noFill/>
        </p:spPr>
        <p:txBody>
          <a:bodyPr wrap="square" rtlCol="0">
            <a:spAutoFit/>
          </a:bodyPr>
          <a:lstStyle/>
          <a:p>
            <a:pPr algn="r"/>
            <a:r>
              <a:rPr lang="en-US" sz="1200" dirty="0"/>
              <a:t>Earth Orbit Collider</a:t>
            </a:r>
          </a:p>
          <a:p>
            <a:pPr algn="r"/>
            <a:r>
              <a:rPr lang="en-US" sz="1200" dirty="0"/>
              <a:t>(EOC) </a:t>
            </a:r>
            <a:r>
              <a:rPr lang="en-US" sz="1200" dirty="0">
                <a:sym typeface="Wingdings" panose="05000000000000000000" pitchFamily="2" charset="2"/>
              </a:rPr>
              <a:t></a:t>
            </a:r>
            <a:endParaRPr lang="en-US" sz="1200" dirty="0"/>
          </a:p>
        </p:txBody>
      </p:sp>
      <p:cxnSp>
        <p:nvCxnSpPr>
          <p:cNvPr id="5" name="Straight Connector 4"/>
          <p:cNvCxnSpPr/>
          <p:nvPr/>
        </p:nvCxnSpPr>
        <p:spPr>
          <a:xfrm>
            <a:off x="4381500" y="5809023"/>
            <a:ext cx="1860550" cy="0"/>
          </a:xfrm>
          <a:prstGeom prst="line">
            <a:avLst/>
          </a:prstGeom>
          <a:ln w="15875">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73939" y="5985596"/>
            <a:ext cx="5768111" cy="0"/>
          </a:xfrm>
          <a:prstGeom prst="line">
            <a:avLst/>
          </a:prstGeom>
          <a:ln w="15875">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80289" y="6169746"/>
            <a:ext cx="2637561" cy="0"/>
          </a:xfrm>
          <a:prstGeom prst="line">
            <a:avLst/>
          </a:prstGeom>
          <a:ln w="15875">
            <a:solidFill>
              <a:srgbClr val="FF00FF"/>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7596336" y="5049672"/>
            <a:ext cx="1332148" cy="938192"/>
            <a:chOff x="7596336" y="5085184"/>
            <a:chExt cx="1332148" cy="938192"/>
          </a:xfrm>
        </p:grpSpPr>
        <p:grpSp>
          <p:nvGrpSpPr>
            <p:cNvPr id="10" name="Group 9"/>
            <p:cNvGrpSpPr/>
            <p:nvPr/>
          </p:nvGrpSpPr>
          <p:grpSpPr>
            <a:xfrm>
              <a:off x="7596336" y="5085184"/>
              <a:ext cx="1332148" cy="936104"/>
              <a:chOff x="7560332" y="5121188"/>
              <a:chExt cx="1332148" cy="936104"/>
            </a:xfrm>
          </p:grpSpPr>
          <p:sp>
            <p:nvSpPr>
              <p:cNvPr id="7" name="Rectangle 6"/>
              <p:cNvSpPr/>
              <p:nvPr/>
            </p:nvSpPr>
            <p:spPr>
              <a:xfrm>
                <a:off x="7560332" y="5121188"/>
                <a:ext cx="1332148" cy="936104"/>
              </a:xfrm>
              <a:prstGeom prst="rect">
                <a:avLst/>
              </a:prstGeom>
              <a:solidFill>
                <a:srgbClr val="06012D"/>
              </a:solidFill>
              <a:ln w="6350">
                <a:solidFill>
                  <a:schemeClr val="tx2">
                    <a:lumMod val="75000"/>
                  </a:schemeClr>
                </a:solidFill>
              </a:ln>
              <a:effectLst>
                <a:outerShdw blurRad="228600" dist="127000" dir="2700000" algn="tl" rotWithShape="0">
                  <a:srgbClr val="333333">
                    <a:alpha val="6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p:nvGrpSpPr>
            <p:grpSpPr>
              <a:xfrm>
                <a:off x="7842231" y="5346063"/>
                <a:ext cx="768350" cy="486264"/>
                <a:chOff x="7823676" y="5346063"/>
                <a:chExt cx="768350" cy="486264"/>
              </a:xfrm>
            </p:grpSpPr>
            <p:pic>
              <p:nvPicPr>
                <p:cNvPr id="1048" name="Picture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23676" y="5488435"/>
                  <a:ext cx="768350" cy="20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7" name="Picture 23" descr="I:\Paraliev\_Publications\_Lectures\2018 Martin Paraliev CERN Accelerator school\earth.jpg"/>
                <p:cNvPicPr>
                  <a:picLocks noChangeAspect="1" noChangeArrowheads="1"/>
                </p:cNvPicPr>
                <p:nvPr/>
              </p:nvPicPr>
              <p:blipFill>
                <a:blip r:embed="rId10" cstate="print">
                  <a:clrChange>
                    <a:clrFrom>
                      <a:srgbClr val="070707"/>
                    </a:clrFrom>
                    <a:clrTo>
                      <a:srgbClr val="070707">
                        <a:alpha val="0"/>
                      </a:srgbClr>
                    </a:clrTo>
                  </a:clrChange>
                  <a:extLst>
                    <a:ext uri="{28A0092B-C50C-407E-A947-70E740481C1C}">
                      <a14:useLocalDpi xmlns:a14="http://schemas.microsoft.com/office/drawing/2010/main" val="0"/>
                    </a:ext>
                  </a:extLst>
                </a:blip>
                <a:srcRect/>
                <a:stretch>
                  <a:fillRect/>
                </a:stretch>
              </p:blipFill>
              <p:spPr bwMode="auto">
                <a:xfrm>
                  <a:off x="7970649" y="5346063"/>
                  <a:ext cx="474404" cy="486264"/>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p:cNvPicPr>
                  <a:picLocks noChangeAspect="1" noChangeArrowheads="1"/>
                </p:cNvPicPr>
                <p:nvPr/>
              </p:nvPicPr>
              <p:blipFill rotWithShape="1">
                <a:blip r:embed="rId9">
                  <a:extLst>
                    <a:ext uri="{28A0092B-C50C-407E-A947-70E740481C1C}">
                      <a14:useLocalDpi xmlns:a14="http://schemas.microsoft.com/office/drawing/2010/main" val="0"/>
                    </a:ext>
                  </a:extLst>
                </a:blip>
                <a:srcRect t="50000"/>
                <a:stretch/>
              </p:blipFill>
              <p:spPr bwMode="auto">
                <a:xfrm>
                  <a:off x="7823676" y="5589240"/>
                  <a:ext cx="768350" cy="100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35" name="TextBox 34"/>
            <p:cNvSpPr txBox="1"/>
            <p:nvPr/>
          </p:nvSpPr>
          <p:spPr>
            <a:xfrm>
              <a:off x="8541447" y="5654044"/>
              <a:ext cx="387037" cy="369332"/>
            </a:xfrm>
            <a:prstGeom prst="rect">
              <a:avLst/>
            </a:prstGeom>
            <a:noFill/>
          </p:spPr>
          <p:txBody>
            <a:bodyPr wrap="square" rtlCol="0">
              <a:spAutoFit/>
            </a:bodyPr>
            <a:lstStyle/>
            <a:p>
              <a:pPr algn="r"/>
              <a:r>
                <a:rPr lang="en-US" dirty="0" smtClean="0">
                  <a:solidFill>
                    <a:srgbClr val="FFFF00"/>
                  </a:solidFill>
                  <a:sym typeface="Wingdings" panose="05000000000000000000" pitchFamily="2" charset="2"/>
                </a:rPr>
                <a:t></a:t>
              </a:r>
              <a:endParaRPr lang="en-US" dirty="0" smtClean="0">
                <a:solidFill>
                  <a:srgbClr val="FFFF00"/>
                </a:solidFill>
              </a:endParaRPr>
            </a:p>
          </p:txBody>
        </p:sp>
      </p:grpSp>
      <p:cxnSp>
        <p:nvCxnSpPr>
          <p:cNvPr id="29" name="Straight Connector 28"/>
          <p:cNvCxnSpPr/>
          <p:nvPr/>
        </p:nvCxnSpPr>
        <p:spPr>
          <a:xfrm>
            <a:off x="665567" y="2805889"/>
            <a:ext cx="2399015" cy="0"/>
          </a:xfrm>
          <a:prstGeom prst="line">
            <a:avLst/>
          </a:prstGeom>
          <a:ln w="15875">
            <a:solidFill>
              <a:srgbClr val="FF00FF"/>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596336" y="5049673"/>
            <a:ext cx="1337434" cy="94139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6586004" y="5277323"/>
            <a:ext cx="886304" cy="646331"/>
          </a:xfrm>
          <a:prstGeom prst="rect">
            <a:avLst/>
          </a:prstGeom>
          <a:noFill/>
        </p:spPr>
        <p:txBody>
          <a:bodyPr wrap="square" rtlCol="0">
            <a:spAutoFit/>
          </a:bodyPr>
          <a:lstStyle/>
          <a:p>
            <a:pPr algn="r"/>
            <a:r>
              <a:rPr lang="en-US" sz="1200" dirty="0">
                <a:solidFill>
                  <a:schemeClr val="bg1">
                    <a:lumMod val="75000"/>
                  </a:schemeClr>
                </a:solidFill>
              </a:rPr>
              <a:t>Earth Orbit Collider</a:t>
            </a:r>
          </a:p>
          <a:p>
            <a:pPr algn="r"/>
            <a:r>
              <a:rPr lang="en-US" sz="1200" dirty="0">
                <a:solidFill>
                  <a:schemeClr val="bg1">
                    <a:lumMod val="75000"/>
                  </a:schemeClr>
                </a:solidFill>
              </a:rPr>
              <a:t>(EOC) </a:t>
            </a:r>
            <a:r>
              <a:rPr lang="en-US" sz="1200" dirty="0">
                <a:solidFill>
                  <a:schemeClr val="bg1">
                    <a:lumMod val="75000"/>
                  </a:schemeClr>
                </a:solidFill>
                <a:sym typeface="Wingdings" panose="05000000000000000000" pitchFamily="2" charset="2"/>
              </a:rPr>
              <a:t></a:t>
            </a:r>
            <a:endParaRPr lang="en-US" sz="1200" dirty="0">
              <a:solidFill>
                <a:schemeClr val="bg1">
                  <a:lumMod val="75000"/>
                </a:schemeClr>
              </a:solidFill>
            </a:endParaRPr>
          </a:p>
        </p:txBody>
      </p:sp>
    </p:spTree>
    <p:extLst>
      <p:ext uri="{BB962C8B-B14F-4D97-AF65-F5344CB8AC3E}">
        <p14:creationId xmlns:p14="http://schemas.microsoft.com/office/powerpoint/2010/main" val="400160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4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0"/>
                            </p:stCondLst>
                            <p:childTnLst>
                              <p:par>
                                <p:cTn id="28" presetID="10" presetClass="entr" presetSubtype="0" fill="hold" grpId="0" nodeType="afterEffect">
                                  <p:stCondLst>
                                    <p:cond delay="100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0"/>
                                        <p:tgtEl>
                                          <p:spTgt spid="37"/>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4000"/>
                                        <p:tgtEl>
                                          <p:spTgt spid="2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4000"/>
                                        <p:tgtEl>
                                          <p:spTgt spid="5"/>
                                        </p:tgtEl>
                                      </p:cBhvr>
                                    </p:animEffect>
                                  </p:childTnLst>
                                </p:cTn>
                              </p:par>
                              <p:par>
                                <p:cTn id="44" presetID="10"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40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4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4" grpId="0"/>
      <p:bldP spid="11" grpId="0" animBg="1"/>
      <p:bldP spid="3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Planed future colliders</a:t>
            </a:r>
            <a:r>
              <a:rPr lang="en-US" sz="2400" b="1" baseline="30000" dirty="0" smtClean="0"/>
              <a:t>[1, 2, 6, 12]</a:t>
            </a:r>
            <a:endParaRPr lang="en-US" b="1" baseline="30000" dirty="0"/>
          </a:p>
        </p:txBody>
      </p:sp>
      <p:graphicFrame>
        <p:nvGraphicFramePr>
          <p:cNvPr id="4" name="Table 3"/>
          <p:cNvGraphicFramePr>
            <a:graphicFrameLocks noGrp="1"/>
          </p:cNvGraphicFramePr>
          <p:nvPr>
            <p:extLst>
              <p:ext uri="{D42A27DB-BD31-4B8C-83A1-F6EECF244321}">
                <p14:modId xmlns:p14="http://schemas.microsoft.com/office/powerpoint/2010/main" val="338544493"/>
              </p:ext>
            </p:extLst>
          </p:nvPr>
        </p:nvGraphicFramePr>
        <p:xfrm>
          <a:off x="958790" y="1397000"/>
          <a:ext cx="7421416" cy="2225040"/>
        </p:xfrm>
        <a:graphic>
          <a:graphicData uri="http://schemas.openxmlformats.org/drawingml/2006/table">
            <a:tbl>
              <a:tblPr firstRow="1" bandRow="1">
                <a:tableStyleId>{BC89EF96-8CEA-46FF-86C4-4CE0E7609802}</a:tableStyleId>
              </a:tblPr>
              <a:tblGrid>
                <a:gridCol w="2325948"/>
                <a:gridCol w="887767"/>
                <a:gridCol w="887767"/>
                <a:gridCol w="816745"/>
                <a:gridCol w="803482"/>
                <a:gridCol w="827061"/>
                <a:gridCol w="872646"/>
              </a:tblGrid>
              <a:tr h="370840">
                <a:tc>
                  <a:txBody>
                    <a:bodyPr/>
                    <a:lstStyle/>
                    <a:p>
                      <a:r>
                        <a:rPr lang="en-US" sz="1600" b="0" dirty="0" smtClean="0"/>
                        <a:t>Parameter</a:t>
                      </a:r>
                      <a:endParaRPr lang="en-US" sz="1600" b="0" dirty="0"/>
                    </a:p>
                  </a:txBody>
                  <a:tcPr/>
                </a:tc>
                <a:tc>
                  <a:txBody>
                    <a:bodyPr/>
                    <a:lstStyle/>
                    <a:p>
                      <a:pPr algn="ctr"/>
                      <a:r>
                        <a:rPr lang="en-US" sz="1600" b="1" dirty="0" smtClean="0"/>
                        <a:t>LHC</a:t>
                      </a:r>
                      <a:endParaRPr lang="en-US" sz="1600" b="1" dirty="0"/>
                    </a:p>
                  </a:txBody>
                  <a:tcPr anchor="ctr"/>
                </a:tc>
                <a:tc>
                  <a:txBody>
                    <a:bodyPr/>
                    <a:lstStyle/>
                    <a:p>
                      <a:pPr algn="ctr"/>
                      <a:r>
                        <a:rPr lang="en-US" sz="1600" b="0" dirty="0" smtClean="0"/>
                        <a:t>HE-LHC</a:t>
                      </a:r>
                      <a:endParaRPr lang="en-US" sz="1600" b="0" dirty="0"/>
                    </a:p>
                  </a:txBody>
                  <a:tcPr anchor="ctr"/>
                </a:tc>
                <a:tc>
                  <a:txBody>
                    <a:bodyPr/>
                    <a:lstStyle/>
                    <a:p>
                      <a:pPr algn="ctr"/>
                      <a:r>
                        <a:rPr lang="en-US" sz="1600" b="0" dirty="0" smtClean="0"/>
                        <a:t>FCC</a:t>
                      </a:r>
                      <a:endParaRPr lang="en-US" sz="1600" b="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t>SppC</a:t>
                      </a:r>
                    </a:p>
                  </a:txBody>
                  <a:tcPr anchor="ctr"/>
                </a:tc>
                <a:tc>
                  <a:txBody>
                    <a:bodyPr/>
                    <a:lstStyle/>
                    <a:p>
                      <a:pPr algn="ctr"/>
                      <a:r>
                        <a:rPr lang="en-US" sz="1600" b="0" dirty="0" smtClean="0"/>
                        <a:t>CLIC</a:t>
                      </a:r>
                      <a:endParaRPr lang="en-US" sz="1600" b="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dirty="0" smtClean="0"/>
                        <a:t>CepC</a:t>
                      </a:r>
                    </a:p>
                  </a:txBody>
                  <a:tcPr anchor="ctr"/>
                </a:tc>
              </a:tr>
              <a:tr h="370840">
                <a:tc>
                  <a:txBody>
                    <a:bodyPr/>
                    <a:lstStyle/>
                    <a:p>
                      <a:r>
                        <a:rPr lang="en-US" sz="1600" dirty="0" smtClean="0"/>
                        <a:t>Type</a:t>
                      </a:r>
                      <a:endParaRPr lang="en-US" sz="1600" dirty="0"/>
                    </a:p>
                  </a:txBody>
                  <a:tcPr/>
                </a:tc>
                <a:tc>
                  <a:txBody>
                    <a:bodyPr/>
                    <a:lstStyle/>
                    <a:p>
                      <a:pPr algn="ctr"/>
                      <a:r>
                        <a:rPr lang="en-US" sz="1600" b="1" dirty="0" smtClean="0"/>
                        <a:t>pp</a:t>
                      </a:r>
                      <a:endParaRPr lang="en-US" sz="1600" b="1" dirty="0"/>
                    </a:p>
                  </a:txBody>
                  <a:tcPr/>
                </a:tc>
                <a:tc>
                  <a:txBody>
                    <a:bodyPr/>
                    <a:lstStyle/>
                    <a:p>
                      <a:pPr algn="ctr"/>
                      <a:r>
                        <a:rPr lang="en-US" sz="1600" dirty="0" smtClean="0"/>
                        <a:t>pp</a:t>
                      </a:r>
                      <a:endParaRPr lang="en-US" sz="1600" dirty="0"/>
                    </a:p>
                  </a:txBody>
                  <a:tcPr/>
                </a:tc>
                <a:tc>
                  <a:txBody>
                    <a:bodyPr/>
                    <a:lstStyle/>
                    <a:p>
                      <a:pPr algn="ctr"/>
                      <a:r>
                        <a:rPr lang="en-US" sz="1600" dirty="0" smtClean="0"/>
                        <a:t>pp</a:t>
                      </a:r>
                      <a:endParaRPr lang="en-US" sz="1600" dirty="0"/>
                    </a:p>
                  </a:txBody>
                  <a:tcPr/>
                </a:tc>
                <a:tc>
                  <a:txBody>
                    <a:bodyPr/>
                    <a:lstStyle/>
                    <a:p>
                      <a:pPr algn="ctr"/>
                      <a:r>
                        <a:rPr lang="en-US" sz="1600" dirty="0" smtClean="0"/>
                        <a:t>pp</a:t>
                      </a:r>
                      <a:endParaRPr lang="en-US" sz="1600" dirty="0"/>
                    </a:p>
                  </a:txBody>
                  <a:tcPr/>
                </a:tc>
                <a:tc>
                  <a:txBody>
                    <a:bodyPr/>
                    <a:lstStyle/>
                    <a:p>
                      <a:pPr algn="ctr"/>
                      <a:r>
                        <a:rPr lang="en-US" sz="1600" dirty="0" smtClean="0"/>
                        <a:t>e-e+</a:t>
                      </a:r>
                      <a:endParaRPr lang="en-US" sz="1600" dirty="0"/>
                    </a:p>
                  </a:txBody>
                  <a:tcPr/>
                </a:tc>
                <a:tc>
                  <a:txBody>
                    <a:bodyPr/>
                    <a:lstStyle/>
                    <a:p>
                      <a:pPr algn="ctr"/>
                      <a:r>
                        <a:rPr lang="en-US" sz="1600" dirty="0" smtClean="0"/>
                        <a:t>e-e+</a:t>
                      </a:r>
                      <a:endParaRPr lang="en-US" sz="1600" dirty="0"/>
                    </a:p>
                  </a:txBody>
                  <a:tcPr/>
                </a:tc>
              </a:tr>
              <a:tr h="370840">
                <a:tc>
                  <a:txBody>
                    <a:bodyPr/>
                    <a:lstStyle/>
                    <a:p>
                      <a:r>
                        <a:rPr lang="en-US" sz="1600" dirty="0" smtClean="0"/>
                        <a:t>Length, km</a:t>
                      </a:r>
                      <a:endParaRPr lang="en-US" sz="1600" dirty="0"/>
                    </a:p>
                  </a:txBody>
                  <a:tcPr/>
                </a:tc>
                <a:tc>
                  <a:txBody>
                    <a:bodyPr/>
                    <a:lstStyle/>
                    <a:p>
                      <a:pPr algn="ctr"/>
                      <a:r>
                        <a:rPr lang="en-US" sz="1600" b="1" dirty="0" smtClean="0"/>
                        <a:t>27</a:t>
                      </a:r>
                      <a:endParaRPr lang="en-US" sz="1600" b="1" dirty="0"/>
                    </a:p>
                  </a:txBody>
                  <a:tcPr/>
                </a:tc>
                <a:tc>
                  <a:txBody>
                    <a:bodyPr/>
                    <a:lstStyle/>
                    <a:p>
                      <a:pPr algn="ctr"/>
                      <a:r>
                        <a:rPr lang="en-US" sz="1600" dirty="0" smtClean="0"/>
                        <a:t>27</a:t>
                      </a:r>
                      <a:endParaRPr lang="en-US" sz="1600" dirty="0"/>
                    </a:p>
                  </a:txBody>
                  <a:tcPr/>
                </a:tc>
                <a:tc>
                  <a:txBody>
                    <a:bodyPr/>
                    <a:lstStyle/>
                    <a:p>
                      <a:pPr algn="ctr"/>
                      <a:r>
                        <a:rPr lang="en-US" sz="1600" dirty="0" smtClean="0"/>
                        <a:t>100</a:t>
                      </a:r>
                      <a:endParaRPr lang="en-US" sz="1600" dirty="0"/>
                    </a:p>
                  </a:txBody>
                  <a:tcPr/>
                </a:tc>
                <a:tc>
                  <a:txBody>
                    <a:bodyPr/>
                    <a:lstStyle/>
                    <a:p>
                      <a:pPr algn="ctr"/>
                      <a:r>
                        <a:rPr lang="en-US" sz="1600" dirty="0" smtClean="0"/>
                        <a:t>54</a:t>
                      </a:r>
                      <a:endParaRPr lang="en-US" sz="1600" dirty="0"/>
                    </a:p>
                  </a:txBody>
                  <a:tcPr/>
                </a:tc>
                <a:tc>
                  <a:txBody>
                    <a:bodyPr/>
                    <a:lstStyle/>
                    <a:p>
                      <a:pPr algn="ctr"/>
                      <a:r>
                        <a:rPr lang="en-US" sz="1600" dirty="0" smtClean="0"/>
                        <a:t>48</a:t>
                      </a:r>
                      <a:endParaRPr lang="en-US" sz="1600" dirty="0"/>
                    </a:p>
                  </a:txBody>
                  <a:tcPr/>
                </a:tc>
                <a:tc>
                  <a:txBody>
                    <a:bodyPr/>
                    <a:lstStyle/>
                    <a:p>
                      <a:pPr algn="ctr"/>
                      <a:r>
                        <a:rPr lang="en-US" sz="1600" dirty="0" smtClean="0"/>
                        <a:t>54</a:t>
                      </a:r>
                      <a:endParaRPr lang="en-US" sz="1600" dirty="0"/>
                    </a:p>
                  </a:txBody>
                  <a:tcPr/>
                </a:tc>
              </a:tr>
              <a:tr h="370840">
                <a:tc>
                  <a:txBody>
                    <a:bodyPr/>
                    <a:lstStyle/>
                    <a:p>
                      <a:r>
                        <a:rPr lang="en-US" sz="1600" dirty="0" smtClean="0"/>
                        <a:t>Max</a:t>
                      </a:r>
                      <a:r>
                        <a:rPr lang="en-US" sz="1600" baseline="0" dirty="0" smtClean="0"/>
                        <a:t> beam energy, TeV</a:t>
                      </a:r>
                      <a:endParaRPr lang="en-US" sz="1600" dirty="0"/>
                    </a:p>
                  </a:txBody>
                  <a:tcPr/>
                </a:tc>
                <a:tc>
                  <a:txBody>
                    <a:bodyPr/>
                    <a:lstStyle/>
                    <a:p>
                      <a:pPr algn="ctr"/>
                      <a:r>
                        <a:rPr lang="en-US" sz="1600" b="1" dirty="0" smtClean="0"/>
                        <a:t>7</a:t>
                      </a:r>
                      <a:endParaRPr lang="en-US" sz="1600" b="1" dirty="0"/>
                    </a:p>
                  </a:txBody>
                  <a:tcPr/>
                </a:tc>
                <a:tc>
                  <a:txBody>
                    <a:bodyPr/>
                    <a:lstStyle/>
                    <a:p>
                      <a:pPr algn="ctr"/>
                      <a:r>
                        <a:rPr lang="en-US" sz="1600" dirty="0" smtClean="0"/>
                        <a:t>14</a:t>
                      </a:r>
                      <a:endParaRPr lang="en-US" sz="1600" dirty="0"/>
                    </a:p>
                  </a:txBody>
                  <a:tcPr/>
                </a:tc>
                <a:tc>
                  <a:txBody>
                    <a:bodyPr/>
                    <a:lstStyle/>
                    <a:p>
                      <a:pPr algn="ctr"/>
                      <a:r>
                        <a:rPr lang="en-US" sz="1600" dirty="0" smtClean="0"/>
                        <a:t>50</a:t>
                      </a:r>
                      <a:endParaRPr lang="en-US" sz="1600" dirty="0"/>
                    </a:p>
                  </a:txBody>
                  <a:tcPr/>
                </a:tc>
                <a:tc>
                  <a:txBody>
                    <a:bodyPr/>
                    <a:lstStyle/>
                    <a:p>
                      <a:pPr algn="ctr"/>
                      <a:r>
                        <a:rPr lang="en-US" sz="1600" dirty="0" smtClean="0"/>
                        <a:t>35</a:t>
                      </a:r>
                      <a:endParaRPr lang="en-US" sz="1600" dirty="0"/>
                    </a:p>
                  </a:txBody>
                  <a:tcPr/>
                </a:tc>
                <a:tc>
                  <a:txBody>
                    <a:bodyPr/>
                    <a:lstStyle/>
                    <a:p>
                      <a:pPr algn="ctr"/>
                      <a:r>
                        <a:rPr lang="en-US" sz="1600" dirty="0" smtClean="0"/>
                        <a:t>1.5</a:t>
                      </a:r>
                      <a:endParaRPr lang="en-US" sz="1600" dirty="0"/>
                    </a:p>
                  </a:txBody>
                  <a:tcPr/>
                </a:tc>
                <a:tc>
                  <a:txBody>
                    <a:bodyPr/>
                    <a:lstStyle/>
                    <a:p>
                      <a:pPr algn="ctr"/>
                      <a:r>
                        <a:rPr lang="en-US" sz="1600" dirty="0" smtClean="0"/>
                        <a:t>0.12</a:t>
                      </a:r>
                      <a:endParaRPr lang="en-US" sz="1600" dirty="0"/>
                    </a:p>
                  </a:txBody>
                  <a:tcPr/>
                </a:tc>
              </a:tr>
              <a:tr h="370840">
                <a:tc>
                  <a:txBody>
                    <a:bodyPr/>
                    <a:lstStyle/>
                    <a:p>
                      <a:r>
                        <a:rPr lang="en-US" sz="1600" dirty="0" smtClean="0"/>
                        <a:t>Magnetic rigidity,</a:t>
                      </a:r>
                      <a:r>
                        <a:rPr lang="en-US" sz="1600" baseline="0" dirty="0" smtClean="0"/>
                        <a:t> T.km</a:t>
                      </a:r>
                      <a:endParaRPr lang="en-US" sz="1600" dirty="0"/>
                    </a:p>
                  </a:txBody>
                  <a:tcPr/>
                </a:tc>
                <a:tc>
                  <a:txBody>
                    <a:bodyPr/>
                    <a:lstStyle/>
                    <a:p>
                      <a:pPr algn="ctr"/>
                      <a:r>
                        <a:rPr lang="en-US" sz="1600" b="1" dirty="0" smtClean="0"/>
                        <a:t>23</a:t>
                      </a:r>
                      <a:endParaRPr lang="en-US" sz="1600" b="1" dirty="0"/>
                    </a:p>
                  </a:txBody>
                  <a:tcPr/>
                </a:tc>
                <a:tc>
                  <a:txBody>
                    <a:bodyPr/>
                    <a:lstStyle/>
                    <a:p>
                      <a:pPr algn="ctr"/>
                      <a:r>
                        <a:rPr lang="en-US" sz="1600" dirty="0" smtClean="0"/>
                        <a:t>47</a:t>
                      </a:r>
                      <a:endParaRPr lang="en-US" sz="1600" dirty="0"/>
                    </a:p>
                  </a:txBody>
                  <a:tcPr/>
                </a:tc>
                <a:tc>
                  <a:txBody>
                    <a:bodyPr/>
                    <a:lstStyle/>
                    <a:p>
                      <a:pPr algn="ctr"/>
                      <a:r>
                        <a:rPr lang="en-US" sz="1600" dirty="0" smtClean="0"/>
                        <a:t>167</a:t>
                      </a:r>
                      <a:endParaRPr lang="en-US" sz="1600" dirty="0"/>
                    </a:p>
                  </a:txBody>
                  <a:tcPr/>
                </a:tc>
                <a:tc>
                  <a:txBody>
                    <a:bodyPr/>
                    <a:lstStyle/>
                    <a:p>
                      <a:pPr algn="ctr"/>
                      <a:r>
                        <a:rPr lang="en-US" sz="1600" dirty="0" smtClean="0"/>
                        <a:t>117</a:t>
                      </a:r>
                      <a:endParaRPr lang="en-US" sz="1600" dirty="0"/>
                    </a:p>
                  </a:txBody>
                  <a:tcPr/>
                </a:tc>
                <a:tc>
                  <a:txBody>
                    <a:bodyPr/>
                    <a:lstStyle/>
                    <a:p>
                      <a:pPr algn="ctr"/>
                      <a:r>
                        <a:rPr lang="en-US" sz="1600" dirty="0" smtClean="0"/>
                        <a:t>5</a:t>
                      </a:r>
                      <a:endParaRPr lang="en-US" sz="1600" dirty="0"/>
                    </a:p>
                  </a:txBody>
                  <a:tcPr/>
                </a:tc>
                <a:tc>
                  <a:txBody>
                    <a:bodyPr/>
                    <a:lstStyle/>
                    <a:p>
                      <a:pPr algn="ctr"/>
                      <a:r>
                        <a:rPr lang="en-US" sz="1600" dirty="0" smtClean="0"/>
                        <a:t>0.4</a:t>
                      </a:r>
                      <a:endParaRPr lang="en-US" sz="1600" dirty="0"/>
                    </a:p>
                  </a:txBody>
                  <a:tcPr/>
                </a:tc>
              </a:tr>
              <a:tr h="370840">
                <a:tc>
                  <a:txBody>
                    <a:bodyPr/>
                    <a:lstStyle/>
                    <a:p>
                      <a:r>
                        <a:rPr lang="en-US" sz="1600" dirty="0" smtClean="0"/>
                        <a:t>Stored energy</a:t>
                      </a:r>
                      <a:r>
                        <a:rPr lang="en-US" sz="1600" baseline="0" dirty="0" smtClean="0"/>
                        <a:t> / beam, MJ</a:t>
                      </a:r>
                      <a:endParaRPr lang="en-US" sz="1600" dirty="0"/>
                    </a:p>
                  </a:txBody>
                  <a:tcPr/>
                </a:tc>
                <a:tc>
                  <a:txBody>
                    <a:bodyPr/>
                    <a:lstStyle/>
                    <a:p>
                      <a:pPr algn="ctr"/>
                      <a:r>
                        <a:rPr lang="en-US" sz="1600" b="1" dirty="0" smtClean="0"/>
                        <a:t>360</a:t>
                      </a:r>
                      <a:endParaRPr lang="en-US" sz="1600" b="1" dirty="0"/>
                    </a:p>
                  </a:txBody>
                  <a:tcPr/>
                </a:tc>
                <a:tc>
                  <a:txBody>
                    <a:bodyPr/>
                    <a:lstStyle/>
                    <a:p>
                      <a:pPr algn="ctr"/>
                      <a:r>
                        <a:rPr lang="en-US" sz="1600" dirty="0" smtClean="0"/>
                        <a:t>1300</a:t>
                      </a:r>
                      <a:endParaRPr lang="en-US" sz="1600" dirty="0"/>
                    </a:p>
                  </a:txBody>
                  <a:tcPr/>
                </a:tc>
                <a:tc>
                  <a:txBody>
                    <a:bodyPr/>
                    <a:lstStyle/>
                    <a:p>
                      <a:pPr algn="ctr"/>
                      <a:r>
                        <a:rPr lang="en-US" sz="1600" dirty="0" smtClean="0"/>
                        <a:t>8400</a:t>
                      </a:r>
                      <a:endParaRPr lang="en-US" sz="1600" dirty="0"/>
                    </a:p>
                  </a:txBody>
                  <a:tcPr/>
                </a:tc>
                <a:tc>
                  <a:txBody>
                    <a:bodyPr/>
                    <a:lstStyle/>
                    <a:p>
                      <a:pPr algn="ctr"/>
                      <a:r>
                        <a:rPr lang="en-US" sz="1600" dirty="0" smtClean="0"/>
                        <a:t>6400</a:t>
                      </a:r>
                      <a:endParaRPr lang="en-US" sz="1600" dirty="0"/>
                    </a:p>
                  </a:txBody>
                  <a:tcPr/>
                </a:tc>
                <a:tc>
                  <a:txBody>
                    <a:bodyPr/>
                    <a:lstStyle/>
                    <a:p>
                      <a:pPr algn="ctr"/>
                      <a:r>
                        <a:rPr lang="en-US" sz="1600" dirty="0" smtClean="0"/>
                        <a:t>0.280</a:t>
                      </a:r>
                      <a:endParaRPr lang="en-US" sz="1600" dirty="0"/>
                    </a:p>
                  </a:txBody>
                  <a:tcPr/>
                </a:tc>
                <a:tc>
                  <a:txBody>
                    <a:bodyPr/>
                    <a:lstStyle/>
                    <a:p>
                      <a:pPr algn="ctr"/>
                      <a:r>
                        <a:rPr lang="en-US" sz="1600" dirty="0" smtClean="0"/>
                        <a:t>0.350</a:t>
                      </a:r>
                      <a:endParaRPr lang="en-US" sz="1600" dirty="0"/>
                    </a:p>
                  </a:txBody>
                  <a:tcPr/>
                </a:tc>
              </a:tr>
            </a:tbl>
          </a:graphicData>
        </a:graphic>
      </p:graphicFrame>
      <mc:AlternateContent xmlns:mc="http://schemas.openxmlformats.org/markup-compatibility/2006" xmlns:a14="http://schemas.microsoft.com/office/drawing/2010/main">
        <mc:Choice Requires="a14">
          <p:sp>
            <p:nvSpPr>
              <p:cNvPr id="5" name="TextBox 4"/>
              <p:cNvSpPr txBox="1"/>
              <p:nvPr/>
            </p:nvSpPr>
            <p:spPr>
              <a:xfrm>
                <a:off x="621437" y="3971581"/>
                <a:ext cx="3810715" cy="2077492"/>
              </a:xfrm>
              <a:prstGeom prst="rect">
                <a:avLst/>
              </a:prstGeom>
              <a:noFill/>
            </p:spPr>
            <p:txBody>
              <a:bodyPr wrap="square" rtlCol="0">
                <a:spAutoFit/>
              </a:bodyPr>
              <a:lstStyle/>
              <a:p>
                <a:pPr indent="355600">
                  <a:spcBef>
                    <a:spcPts val="800"/>
                  </a:spcBef>
                </a:pPr>
                <a:r>
                  <a:rPr lang="en-US" sz="1400" dirty="0" smtClean="0"/>
                  <a:t>Magnetic rigidity of charged particles beam:</a:t>
                </a:r>
              </a:p>
              <a:p>
                <a:pPr indent="355600">
                  <a:spcBef>
                    <a:spcPts val="800"/>
                  </a:spcBef>
                </a:pPr>
                <a:endParaRPr lang="en-US" sz="600" b="0" i="1" dirty="0" smtClean="0">
                  <a:latin typeface="Cambria Math"/>
                </a:endParaRPr>
              </a:p>
              <a:p>
                <a:pPr indent="355600"/>
                <a14:m>
                  <m:oMathPara xmlns:m="http://schemas.openxmlformats.org/officeDocument/2006/math">
                    <m:oMathParaPr>
                      <m:jc m:val="centerGroup"/>
                    </m:oMathParaPr>
                    <m:oMath xmlns:m="http://schemas.openxmlformats.org/officeDocument/2006/math">
                      <m:r>
                        <a:rPr lang="en-US" sz="1400" b="0" i="1" smtClean="0">
                          <a:latin typeface="Cambria Math"/>
                        </a:rPr>
                        <m:t>𝐵𝑅</m:t>
                      </m:r>
                      <m:r>
                        <a:rPr lang="en-US" sz="1400" i="1">
                          <a:latin typeface="Cambria Math"/>
                          <a:ea typeface="Cambria Math"/>
                        </a:rPr>
                        <m:t>≈</m:t>
                      </m:r>
                      <m:r>
                        <a:rPr lang="en-US" sz="1400" b="0" i="1" smtClean="0">
                          <a:latin typeface="Cambria Math"/>
                          <a:ea typeface="Cambria Math"/>
                        </a:rPr>
                        <m:t>3</m:t>
                      </m:r>
                      <m:r>
                        <a:rPr lang="en-US" sz="1400" b="0" i="1" smtClean="0">
                          <a:latin typeface="Cambria Math"/>
                        </a:rPr>
                        <m:t>.3</m:t>
                      </m:r>
                      <m:r>
                        <a:rPr lang="en-US" sz="1400" i="1">
                          <a:latin typeface="Cambria Math"/>
                          <a:ea typeface="Cambria Math"/>
                        </a:rPr>
                        <m:t>∙</m:t>
                      </m:r>
                      <m:r>
                        <a:rPr lang="en-US" sz="1400" b="0" i="1" smtClean="0">
                          <a:latin typeface="Cambria Math"/>
                        </a:rPr>
                        <m:t>𝑝</m:t>
                      </m:r>
                    </m:oMath>
                  </m:oMathPara>
                </a14:m>
                <a:endParaRPr lang="en-US" sz="1400" dirty="0" smtClean="0"/>
              </a:p>
              <a:p>
                <a:pPr indent="355600"/>
                <a:endParaRPr lang="en-US" sz="500" dirty="0"/>
              </a:p>
              <a:p>
                <a:pPr indent="355600">
                  <a:spcAft>
                    <a:spcPts val="400"/>
                  </a:spcAft>
                </a:pPr>
                <a:r>
                  <a:rPr lang="en-US" sz="1400" dirty="0" smtClean="0"/>
                  <a:t>Where:</a:t>
                </a:r>
              </a:p>
              <a:p>
                <a:pPr indent="85725">
                  <a:spcAft>
                    <a:spcPts val="400"/>
                  </a:spcAft>
                </a:pPr>
                <a14:m>
                  <m:oMath xmlns:m="http://schemas.openxmlformats.org/officeDocument/2006/math">
                    <m:r>
                      <a:rPr lang="en-US" sz="1400" i="1">
                        <a:latin typeface="Cambria Math"/>
                      </a:rPr>
                      <m:t>𝐵</m:t>
                    </m:r>
                    <m:r>
                      <a:rPr lang="en-US" sz="1400" b="0" i="1" smtClean="0">
                        <a:latin typeface="Cambria Math"/>
                      </a:rPr>
                      <m:t>𝑅</m:t>
                    </m:r>
                  </m:oMath>
                </a14:m>
                <a:r>
                  <a:rPr lang="en-US" sz="1400" dirty="0"/>
                  <a:t>         </a:t>
                </a:r>
                <a:r>
                  <a:rPr lang="en-US" sz="1400" dirty="0" smtClean="0"/>
                  <a:t>– </a:t>
                </a:r>
                <a:r>
                  <a:rPr lang="en-US" sz="1400" dirty="0"/>
                  <a:t>magnetic </a:t>
                </a:r>
                <a:r>
                  <a:rPr lang="en-US" sz="1400" dirty="0" smtClean="0"/>
                  <a:t>rigidity [</a:t>
                </a:r>
                <a:r>
                  <a:rPr lang="en-US" sz="1400" dirty="0" err="1" smtClean="0"/>
                  <a:t>T.m</a:t>
                </a:r>
                <a:r>
                  <a:rPr lang="en-US" sz="1400" dirty="0" smtClean="0"/>
                  <a:t>]</a:t>
                </a:r>
                <a:endParaRPr lang="en-US" sz="1400" dirty="0"/>
              </a:p>
              <a:p>
                <a:pPr indent="88900">
                  <a:spcAft>
                    <a:spcPts val="400"/>
                  </a:spcAft>
                </a:pPr>
                <a14:m>
                  <m:oMath xmlns:m="http://schemas.openxmlformats.org/officeDocument/2006/math">
                    <m:r>
                      <a:rPr lang="en-US" sz="1400" b="0" i="1" smtClean="0">
                        <a:latin typeface="Cambria Math"/>
                      </a:rPr>
                      <m:t>𝐵</m:t>
                    </m:r>
                  </m:oMath>
                </a14:m>
                <a:r>
                  <a:rPr lang="en-US" sz="1400" dirty="0" smtClean="0"/>
                  <a:t>           – magnetic flux density [T]</a:t>
                </a:r>
              </a:p>
              <a:p>
                <a:pPr indent="88900">
                  <a:spcAft>
                    <a:spcPts val="400"/>
                  </a:spcAft>
                </a:pPr>
                <a14:m>
                  <m:oMath xmlns:m="http://schemas.openxmlformats.org/officeDocument/2006/math">
                    <m:r>
                      <a:rPr lang="en-US" sz="1400" b="0" i="1" smtClean="0">
                        <a:latin typeface="Cambria Math"/>
                        <a:ea typeface="Cambria Math"/>
                      </a:rPr>
                      <m:t>𝑅</m:t>
                    </m:r>
                  </m:oMath>
                </a14:m>
                <a:r>
                  <a:rPr lang="en-US" sz="1400" dirty="0" smtClean="0"/>
                  <a:t>           – bending radius [m]</a:t>
                </a:r>
              </a:p>
              <a:p>
                <a:pPr indent="88900">
                  <a:spcAft>
                    <a:spcPts val="400"/>
                  </a:spcAft>
                </a:pPr>
                <a14:m>
                  <m:oMath xmlns:m="http://schemas.openxmlformats.org/officeDocument/2006/math">
                    <m:r>
                      <a:rPr lang="en-US" sz="1400" i="1" smtClean="0">
                        <a:latin typeface="Cambria Math"/>
                        <a:ea typeface="Cambria Math"/>
                      </a:rPr>
                      <m:t>𝑝</m:t>
                    </m:r>
                  </m:oMath>
                </a14:m>
                <a:r>
                  <a:rPr lang="en-US" sz="1400" dirty="0" smtClean="0"/>
                  <a:t>           – beam momentum [GeV/c]</a:t>
                </a:r>
              </a:p>
            </p:txBody>
          </p:sp>
        </mc:Choice>
        <mc:Fallback xmlns="">
          <p:sp>
            <p:nvSpPr>
              <p:cNvPr id="5" name="TextBox 4"/>
              <p:cNvSpPr txBox="1">
                <a:spLocks noRot="1" noChangeAspect="1" noMove="1" noResize="1" noEditPoints="1" noAdjustHandles="1" noChangeArrowheads="1" noChangeShapeType="1" noTextEdit="1"/>
              </p:cNvSpPr>
              <p:nvPr/>
            </p:nvSpPr>
            <p:spPr>
              <a:xfrm>
                <a:off x="621437" y="3971581"/>
                <a:ext cx="3810715" cy="2077492"/>
              </a:xfrm>
              <a:prstGeom prst="rect">
                <a:avLst/>
              </a:prstGeom>
              <a:blipFill rotWithShape="1">
                <a:blip r:embed="rId2"/>
                <a:stretch>
                  <a:fillRect t="-294" b="-2353"/>
                </a:stretch>
              </a:blipFill>
            </p:spPr>
            <p:txBody>
              <a:bodyPr/>
              <a:lstStyle/>
              <a:p>
                <a:r>
                  <a:rPr lang="en-US">
                    <a:noFill/>
                  </a:rPr>
                  <a:t> </a:t>
                </a:r>
              </a:p>
            </p:txBody>
          </p:sp>
        </mc:Fallback>
      </mc:AlternateContent>
      <p:sp>
        <p:nvSpPr>
          <p:cNvPr id="6" name="TextBox 5"/>
          <p:cNvSpPr txBox="1"/>
          <p:nvPr/>
        </p:nvSpPr>
        <p:spPr>
          <a:xfrm>
            <a:off x="4734444" y="3950107"/>
            <a:ext cx="3432403" cy="2339102"/>
          </a:xfrm>
          <a:prstGeom prst="rect">
            <a:avLst/>
          </a:prstGeom>
          <a:noFill/>
        </p:spPr>
        <p:txBody>
          <a:bodyPr wrap="square" rtlCol="0">
            <a:spAutoFit/>
          </a:bodyPr>
          <a:lstStyle/>
          <a:p>
            <a:pPr indent="355600">
              <a:spcBef>
                <a:spcPts val="800"/>
              </a:spcBef>
              <a:spcAft>
                <a:spcPts val="400"/>
              </a:spcAft>
            </a:pPr>
            <a:r>
              <a:rPr lang="en-US" sz="1400" dirty="0" smtClean="0"/>
              <a:t>High energy beams are difficult to deflect (due to high magnetic beam rigidity) and require high magnetic fields.</a:t>
            </a:r>
            <a:endParaRPr lang="en-US" sz="600" i="1" dirty="0">
              <a:latin typeface="Cambria Math"/>
            </a:endParaRPr>
          </a:p>
          <a:p>
            <a:pPr indent="355600">
              <a:spcBef>
                <a:spcPts val="800"/>
              </a:spcBef>
              <a:spcAft>
                <a:spcPts val="400"/>
              </a:spcAft>
            </a:pPr>
            <a:r>
              <a:rPr lang="en-US" sz="1400" dirty="0" smtClean="0"/>
              <a:t>If HLC had to be built with 1 T magnets it would have had at least 23 km radius or would have required 144 km tunnel.</a:t>
            </a:r>
          </a:p>
          <a:p>
            <a:pPr indent="355600">
              <a:spcBef>
                <a:spcPts val="800"/>
              </a:spcBef>
              <a:spcAft>
                <a:spcPts val="400"/>
              </a:spcAft>
            </a:pPr>
            <a:r>
              <a:rPr lang="en-US" sz="1400" dirty="0" smtClean="0"/>
              <a:t>With 8.4 T (present design) bending radius is 2.74 km or minimum circumference (no straight sections ~17 km) </a:t>
            </a:r>
          </a:p>
        </p:txBody>
      </p:sp>
    </p:spTree>
    <p:extLst>
      <p:ext uri="{BB962C8B-B14F-4D97-AF65-F5344CB8AC3E}">
        <p14:creationId xmlns:p14="http://schemas.microsoft.com/office/powerpoint/2010/main" val="21607735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Challenges of future colliders</a:t>
            </a:r>
            <a:endParaRPr lang="en-US" b="1" dirty="0"/>
          </a:p>
        </p:txBody>
      </p:sp>
      <p:sp>
        <p:nvSpPr>
          <p:cNvPr id="3" name="TextBox 2"/>
          <p:cNvSpPr txBox="1"/>
          <p:nvPr/>
        </p:nvSpPr>
        <p:spPr>
          <a:xfrm>
            <a:off x="533399" y="1171296"/>
            <a:ext cx="7039985" cy="1107996"/>
          </a:xfrm>
          <a:prstGeom prst="rect">
            <a:avLst/>
          </a:prstGeom>
          <a:noFill/>
        </p:spPr>
        <p:txBody>
          <a:bodyPr wrap="square" rtlCol="0">
            <a:spAutoFit/>
          </a:bodyPr>
          <a:lstStyle/>
          <a:p>
            <a:pPr indent="177800">
              <a:spcAft>
                <a:spcPts val="400"/>
              </a:spcAft>
            </a:pPr>
            <a:r>
              <a:rPr lang="en-US" sz="1400" b="1" dirty="0" smtClean="0"/>
              <a:t>High beam energy  </a:t>
            </a:r>
            <a:r>
              <a:rPr lang="en-US" sz="1400" dirty="0" smtClean="0"/>
              <a:t>- high magnetic rigidity, high magnetic fields are required</a:t>
            </a:r>
          </a:p>
          <a:p>
            <a:pPr indent="177800">
              <a:spcAft>
                <a:spcPts val="400"/>
              </a:spcAft>
            </a:pPr>
            <a:r>
              <a:rPr lang="en-US" sz="1400" b="1" dirty="0" smtClean="0"/>
              <a:t>High beam intensity </a:t>
            </a:r>
            <a:r>
              <a:rPr lang="en-US" sz="1400" dirty="0" smtClean="0"/>
              <a:t>– (together with high energy) large amount of beam stored energy</a:t>
            </a:r>
          </a:p>
          <a:p>
            <a:pPr indent="177800">
              <a:spcAft>
                <a:spcPts val="400"/>
              </a:spcAft>
            </a:pPr>
            <a:r>
              <a:rPr lang="en-US" sz="1400" b="1" dirty="0" smtClean="0"/>
              <a:t>High machine reliability </a:t>
            </a:r>
            <a:r>
              <a:rPr lang="en-US" sz="1400" dirty="0" smtClean="0"/>
              <a:t>– a failure in beam steering could be pretty destructive</a:t>
            </a:r>
          </a:p>
          <a:p>
            <a:pPr indent="177800">
              <a:spcAft>
                <a:spcPts val="400"/>
              </a:spcAft>
            </a:pPr>
            <a:r>
              <a:rPr lang="en-US" sz="1400" b="1" dirty="0" smtClean="0"/>
              <a:t>High stability </a:t>
            </a:r>
            <a:r>
              <a:rPr lang="en-US" sz="1400" dirty="0" smtClean="0"/>
              <a:t>– to maintain a stable particle beam</a:t>
            </a:r>
          </a:p>
        </p:txBody>
      </p:sp>
      <p:pic>
        <p:nvPicPr>
          <p:cNvPr id="1027" name="Picture 3" descr="I:\Paraliev\_Publications\_Lectures\2018 Martin Paraliev CERN Accelerator school\Pictures\DumpPatern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6161" y="2436971"/>
            <a:ext cx="3968000" cy="183838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598863" y="2397069"/>
            <a:ext cx="1824746" cy="646331"/>
          </a:xfrm>
          <a:prstGeom prst="rect">
            <a:avLst/>
          </a:prstGeom>
          <a:noFill/>
        </p:spPr>
        <p:txBody>
          <a:bodyPr wrap="square" rtlCol="0">
            <a:spAutoFit/>
          </a:bodyPr>
          <a:lstStyle/>
          <a:p>
            <a:r>
              <a:rPr lang="en-US" sz="1200" dirty="0" smtClean="0"/>
              <a:t>Different FCC </a:t>
            </a:r>
            <a:r>
              <a:rPr lang="en-US" sz="1200" dirty="0"/>
              <a:t>dilution</a:t>
            </a:r>
            <a:r>
              <a:rPr lang="en-US" sz="1200" dirty="0" smtClean="0"/>
              <a:t> scenarios compared to the existing  LHC one</a:t>
            </a:r>
            <a:r>
              <a:rPr lang="en-US" sz="1200" baseline="30000" dirty="0" smtClean="0"/>
              <a:t>[7]</a:t>
            </a:r>
            <a:endParaRPr lang="en-US" sz="1200" dirty="0" smtClean="0"/>
          </a:p>
        </p:txBody>
      </p:sp>
      <p:sp>
        <p:nvSpPr>
          <p:cNvPr id="7" name="TextBox 6"/>
          <p:cNvSpPr txBox="1"/>
          <p:nvPr/>
        </p:nvSpPr>
        <p:spPr>
          <a:xfrm>
            <a:off x="2299675" y="4254801"/>
            <a:ext cx="2356534" cy="276999"/>
          </a:xfrm>
          <a:prstGeom prst="rect">
            <a:avLst/>
          </a:prstGeom>
          <a:noFill/>
        </p:spPr>
        <p:txBody>
          <a:bodyPr wrap="square" rtlCol="0">
            <a:spAutoFit/>
          </a:bodyPr>
          <a:lstStyle/>
          <a:p>
            <a:pPr algn="r">
              <a:spcAft>
                <a:spcPts val="600"/>
              </a:spcAft>
            </a:pPr>
            <a:r>
              <a:rPr lang="en-US" sz="1200" i="1" dirty="0" smtClean="0"/>
              <a:t>Courtesy of </a:t>
            </a:r>
            <a:r>
              <a:rPr lang="en-GB" sz="1200" i="1" dirty="0"/>
              <a:t>W. </a:t>
            </a:r>
            <a:r>
              <a:rPr lang="en-GB" sz="1200" i="1" dirty="0" err="1" smtClean="0"/>
              <a:t>Bartmann</a:t>
            </a:r>
            <a:endParaRPr lang="en-US" sz="1200" i="1" dirty="0"/>
          </a:p>
        </p:txBody>
      </p:sp>
      <p:grpSp>
        <p:nvGrpSpPr>
          <p:cNvPr id="15" name="Group 14"/>
          <p:cNvGrpSpPr/>
          <p:nvPr/>
        </p:nvGrpSpPr>
        <p:grpSpPr>
          <a:xfrm>
            <a:off x="6225133" y="2058858"/>
            <a:ext cx="3069383" cy="3814266"/>
            <a:chOff x="6225133" y="2276130"/>
            <a:chExt cx="3069383" cy="3814266"/>
          </a:xfrm>
        </p:grpSpPr>
        <p:sp>
          <p:nvSpPr>
            <p:cNvPr id="4" name="Rectangle 3"/>
            <p:cNvSpPr/>
            <p:nvPr/>
          </p:nvSpPr>
          <p:spPr>
            <a:xfrm>
              <a:off x="6632677" y="2276130"/>
              <a:ext cx="2175025" cy="3697628"/>
            </a:xfrm>
            <a:prstGeom prst="rect">
              <a:avLst/>
            </a:prstGeom>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6225133" y="3794486"/>
              <a:ext cx="3069383" cy="2295910"/>
              <a:chOff x="6242889" y="3160453"/>
              <a:chExt cx="3069383" cy="2295910"/>
            </a:xfrm>
          </p:grpSpPr>
          <p:pic>
            <p:nvPicPr>
              <p:cNvPr id="1028" name="Picture 4" descr="I:\Paraliev\_Publications\_Lectures\2018 Martin Paraliev CERN Accelerator school\Pictures\A320_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2889" y="3160453"/>
                <a:ext cx="2399498" cy="8324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Paraliev\_Publications\_Lectures\2018 Martin Paraliev CERN Accelerator school\Pictures\A320_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1365" y="3508162"/>
                <a:ext cx="2399498" cy="83247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Paraliev\_Publications\_Lectures\2018 Martin Paraliev CERN Accelerator school\Pictures\A320_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81071" y="3897767"/>
                <a:ext cx="2399498" cy="83247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Paraliev\_Publications\_Lectures\2018 Martin Paraliev CERN Accelerator school\Pictures\A320_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12774" y="4287372"/>
                <a:ext cx="2399498" cy="8324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Paraliev\_Publications\_Lectures\2018 Martin Paraliev CERN Accelerator school\Pictures\A320_20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4693"/>
              <a:stretch/>
            </p:blipFill>
            <p:spPr bwMode="auto">
              <a:xfrm>
                <a:off x="7162933" y="4623884"/>
                <a:ext cx="847200" cy="832479"/>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p:nvSpPr>
          <p:spPr>
            <a:xfrm>
              <a:off x="6632677" y="2337388"/>
              <a:ext cx="2175025" cy="1631216"/>
            </a:xfrm>
            <a:prstGeom prst="rect">
              <a:avLst/>
            </a:prstGeom>
            <a:noFill/>
          </p:spPr>
          <p:txBody>
            <a:bodyPr wrap="square" rtlCol="0">
              <a:spAutoFit/>
            </a:bodyPr>
            <a:lstStyle/>
            <a:p>
              <a:pPr algn="ctr">
                <a:spcAft>
                  <a:spcPts val="300"/>
                </a:spcAft>
              </a:pPr>
              <a:r>
                <a:rPr lang="en-US" dirty="0" smtClean="0"/>
                <a:t>FCC stored beam energy 8.4 GJ</a:t>
              </a:r>
            </a:p>
            <a:p>
              <a:pPr algn="ctr">
                <a:spcAft>
                  <a:spcPts val="300"/>
                </a:spcAft>
              </a:pPr>
              <a:r>
                <a:rPr lang="en-US" dirty="0" smtClean="0">
                  <a:sym typeface="Symbol"/>
                </a:rPr>
                <a:t></a:t>
              </a:r>
            </a:p>
            <a:p>
              <a:pPr algn="ctr">
                <a:spcAft>
                  <a:spcPts val="300"/>
                </a:spcAft>
              </a:pPr>
              <a:r>
                <a:rPr lang="en-US" dirty="0" smtClean="0">
                  <a:sym typeface="Symbol"/>
                </a:rPr>
                <a:t>4.2x A320-200</a:t>
              </a:r>
            </a:p>
            <a:p>
              <a:pPr algn="ctr">
                <a:spcAft>
                  <a:spcPts val="300"/>
                </a:spcAft>
              </a:pPr>
              <a:r>
                <a:rPr lang="en-US" dirty="0" smtClean="0">
                  <a:sym typeface="Symbol"/>
                </a:rPr>
                <a:t>@840 km/h</a:t>
              </a:r>
              <a:endParaRPr lang="en-US" dirty="0"/>
            </a:p>
          </p:txBody>
        </p:sp>
      </p:gr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7846"/>
          <a:stretch/>
        </p:blipFill>
        <p:spPr bwMode="auto">
          <a:xfrm>
            <a:off x="2299319" y="4626965"/>
            <a:ext cx="3916214" cy="162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6813089" y="5873124"/>
            <a:ext cx="1705563" cy="646331"/>
          </a:xfrm>
          <a:prstGeom prst="rect">
            <a:avLst/>
          </a:prstGeom>
          <a:noFill/>
        </p:spPr>
        <p:txBody>
          <a:bodyPr wrap="square" rtlCol="0">
            <a:spAutoFit/>
          </a:bodyPr>
          <a:lstStyle/>
          <a:p>
            <a:pPr algn="ctr">
              <a:spcAft>
                <a:spcPts val="400"/>
              </a:spcAft>
            </a:pPr>
            <a:r>
              <a:rPr lang="en-US" sz="1200" dirty="0" smtClean="0"/>
              <a:t>For comparison: energy of A320-200 (73000 kg) @ 840 km/h – 2 GJ</a:t>
            </a:r>
          </a:p>
        </p:txBody>
      </p:sp>
      <p:sp>
        <p:nvSpPr>
          <p:cNvPr id="19" name="TextBox 18"/>
          <p:cNvSpPr txBox="1"/>
          <p:nvPr/>
        </p:nvSpPr>
        <p:spPr>
          <a:xfrm>
            <a:off x="3779097" y="6242612"/>
            <a:ext cx="2356534" cy="276999"/>
          </a:xfrm>
          <a:prstGeom prst="rect">
            <a:avLst/>
          </a:prstGeom>
          <a:noFill/>
        </p:spPr>
        <p:txBody>
          <a:bodyPr wrap="square" rtlCol="0">
            <a:spAutoFit/>
          </a:bodyPr>
          <a:lstStyle/>
          <a:p>
            <a:pPr algn="r"/>
            <a:r>
              <a:rPr lang="en-US" sz="1200" i="1" dirty="0" smtClean="0"/>
              <a:t>Courtesy of B. </a:t>
            </a:r>
            <a:r>
              <a:rPr lang="en-US" sz="1200" i="1" dirty="0"/>
              <a:t>Goddard</a:t>
            </a:r>
          </a:p>
        </p:txBody>
      </p:sp>
      <p:sp>
        <p:nvSpPr>
          <p:cNvPr id="20" name="TextBox 19"/>
          <p:cNvSpPr txBox="1"/>
          <p:nvPr/>
        </p:nvSpPr>
        <p:spPr>
          <a:xfrm>
            <a:off x="546161" y="4617652"/>
            <a:ext cx="1619995" cy="1015663"/>
          </a:xfrm>
          <a:prstGeom prst="rect">
            <a:avLst/>
          </a:prstGeom>
          <a:noFill/>
        </p:spPr>
        <p:txBody>
          <a:bodyPr wrap="square" rtlCol="0">
            <a:spAutoFit/>
          </a:bodyPr>
          <a:lstStyle/>
          <a:p>
            <a:pPr algn="r"/>
            <a:r>
              <a:rPr lang="en-US" sz="1200" dirty="0"/>
              <a:t>Over 1 m </a:t>
            </a:r>
            <a:r>
              <a:rPr lang="en-US" sz="1200" dirty="0" smtClean="0"/>
              <a:t>length of SPS vacuum </a:t>
            </a:r>
            <a:r>
              <a:rPr lang="en-US" sz="1200" dirty="0"/>
              <a:t>chamber </a:t>
            </a:r>
            <a:r>
              <a:rPr lang="en-US" sz="1200" dirty="0" smtClean="0"/>
              <a:t>destroyed after </a:t>
            </a:r>
            <a:r>
              <a:rPr lang="en-US" sz="1200" dirty="0"/>
              <a:t>impact of 2 MJ proton </a:t>
            </a:r>
            <a:r>
              <a:rPr lang="en-US" sz="1200" dirty="0" smtClean="0"/>
              <a:t>beam (2004)</a:t>
            </a:r>
            <a:r>
              <a:rPr lang="en-US" sz="1200" baseline="30000" dirty="0" smtClean="0"/>
              <a:t>[9]</a:t>
            </a:r>
            <a:endParaRPr lang="en-US" sz="1200" dirty="0" smtClean="0"/>
          </a:p>
        </p:txBody>
      </p:sp>
    </p:spTree>
    <p:extLst>
      <p:ext uri="{BB962C8B-B14F-4D97-AF65-F5344CB8AC3E}">
        <p14:creationId xmlns:p14="http://schemas.microsoft.com/office/powerpoint/2010/main" val="34073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duotone>
              <a:schemeClr val="accent3">
                <a:shade val="45000"/>
                <a:satMod val="135000"/>
              </a:schemeClr>
              <a:prstClr val="white"/>
            </a:duotone>
            <a:extLst>
              <a:ext uri="{BEBA8EAE-BF5A-486C-A8C5-ECC9F3942E4B}">
                <a14:imgProps xmlns:a14="http://schemas.microsoft.com/office/drawing/2010/main">
                  <a14:imgLayer r:embed="rId3">
                    <a14:imgEffect>
                      <a14:artisticPencilSketch trans="21000" pressure="17"/>
                    </a14:imgEffect>
                    <a14:imgEffect>
                      <a14:brightnessContrast bright="3000" contrast="-24000"/>
                    </a14:imgEffect>
                  </a14:imgLayer>
                </a14:imgProps>
              </a:ext>
              <a:ext uri="{28A0092B-C50C-407E-A947-70E740481C1C}">
                <a14:useLocalDpi xmlns:a14="http://schemas.microsoft.com/office/drawing/2010/main" val="0"/>
              </a:ext>
            </a:extLst>
          </a:blip>
          <a:srcRect l="1515" r="1975"/>
          <a:stretch/>
        </p:blipFill>
        <p:spPr bwMode="auto">
          <a:xfrm>
            <a:off x="385589" y="838200"/>
            <a:ext cx="8317735" cy="5724000"/>
          </a:xfrm>
          <a:prstGeom prst="rect">
            <a:avLst/>
          </a:prstGeom>
          <a:ln>
            <a:noFill/>
          </a:ln>
          <a:effectLst>
            <a:softEdge rad="2921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90600" y="2286000"/>
            <a:ext cx="6934200" cy="2554545"/>
          </a:xfrm>
          <a:prstGeom prst="rect">
            <a:avLst/>
          </a:prstGeom>
          <a:noFill/>
          <a:effectLst>
            <a:glow rad="228600">
              <a:schemeClr val="accent3">
                <a:alpha val="40000"/>
              </a:schemeClr>
            </a:glow>
            <a:outerShdw blurRad="317500" dist="1143000" sx="143000" sy="143000" algn="ctr" rotWithShape="0">
              <a:schemeClr val="bg1">
                <a:alpha val="68000"/>
              </a:schemeClr>
            </a:outerShdw>
          </a:effectLst>
        </p:spPr>
        <p:txBody>
          <a:bodyPr wrap="square" rtlCol="0">
            <a:spAutoFit/>
          </a:bodyPr>
          <a:lstStyle/>
          <a:p>
            <a:pPr algn="ctr"/>
            <a:r>
              <a:rPr lang="en-US" sz="8000" b="1" dirty="0" smtClean="0">
                <a:solidFill>
                  <a:schemeClr val="tx2">
                    <a:lumMod val="75000"/>
                  </a:schemeClr>
                </a:solidFill>
                <a:effectLst>
                  <a:glow rad="825500">
                    <a:schemeClr val="bg1">
                      <a:alpha val="51000"/>
                    </a:schemeClr>
                  </a:glow>
                </a:effectLst>
              </a:rPr>
              <a:t>Prepare for the future</a:t>
            </a:r>
            <a:endParaRPr lang="en-US" sz="8000" b="1" dirty="0">
              <a:solidFill>
                <a:schemeClr val="tx2">
                  <a:lumMod val="75000"/>
                </a:schemeClr>
              </a:solidFill>
              <a:effectLst>
                <a:glow rad="825500">
                  <a:schemeClr val="bg1">
                    <a:alpha val="51000"/>
                  </a:schemeClr>
                </a:glow>
              </a:effectLst>
            </a:endParaRPr>
          </a:p>
        </p:txBody>
      </p:sp>
    </p:spTree>
    <p:extLst>
      <p:ext uri="{BB962C8B-B14F-4D97-AF65-F5344CB8AC3E}">
        <p14:creationId xmlns:p14="http://schemas.microsoft.com/office/powerpoint/2010/main" val="16870201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Segmented beam dump kicker </a:t>
            </a:r>
            <a:endParaRPr lang="en-US" b="1" dirty="0"/>
          </a:p>
        </p:txBody>
      </p:sp>
      <p:sp>
        <p:nvSpPr>
          <p:cNvPr id="3" name="TextBox 2"/>
          <p:cNvSpPr txBox="1"/>
          <p:nvPr/>
        </p:nvSpPr>
        <p:spPr>
          <a:xfrm>
            <a:off x="300536" y="1267048"/>
            <a:ext cx="8519935" cy="5293757"/>
          </a:xfrm>
          <a:prstGeom prst="rect">
            <a:avLst/>
          </a:prstGeom>
          <a:noFill/>
        </p:spPr>
        <p:txBody>
          <a:bodyPr wrap="square" rtlCol="0">
            <a:spAutoFit/>
          </a:bodyPr>
          <a:lstStyle/>
          <a:p>
            <a:pPr indent="177800">
              <a:spcAft>
                <a:spcPts val="800"/>
              </a:spcAft>
            </a:pPr>
            <a:r>
              <a:rPr lang="en-US" sz="1400" dirty="0" smtClean="0"/>
              <a:t>FCC beam dump kicker</a:t>
            </a:r>
            <a:r>
              <a:rPr lang="en-US" sz="1400" b="1" dirty="0"/>
              <a:t> </a:t>
            </a:r>
            <a:r>
              <a:rPr lang="en-US" sz="1400" baseline="30000" dirty="0" smtClean="0"/>
              <a:t>[11, 3, 7, 5] </a:t>
            </a:r>
            <a:r>
              <a:rPr lang="en-US" sz="1400" dirty="0" smtClean="0"/>
              <a:t>:</a:t>
            </a:r>
          </a:p>
          <a:p>
            <a:pPr marL="541338" indent="-274638">
              <a:spcAft>
                <a:spcPts val="800"/>
              </a:spcAft>
              <a:buFont typeface="Wingdings" panose="05000000000000000000" pitchFamily="2" charset="2"/>
              <a:buChar char="Ø"/>
            </a:pPr>
            <a:r>
              <a:rPr lang="en-US" sz="1400" dirty="0" smtClean="0"/>
              <a:t>Extremely high energy stored in </a:t>
            </a:r>
            <a:r>
              <a:rPr lang="en-US" sz="1400" dirty="0"/>
              <a:t>the </a:t>
            </a:r>
            <a:r>
              <a:rPr lang="en-US" sz="1400" dirty="0" smtClean="0"/>
              <a:t>beam 8.4 GJ. Even fraction of a bunch can cause damage.</a:t>
            </a:r>
          </a:p>
          <a:p>
            <a:pPr marL="541338" indent="-274638">
              <a:spcAft>
                <a:spcPts val="800"/>
              </a:spcAft>
              <a:buFont typeface="Wingdings" panose="05000000000000000000" pitchFamily="2" charset="2"/>
              <a:buChar char="Ø"/>
            </a:pPr>
            <a:r>
              <a:rPr lang="en-US" sz="1400" dirty="0" smtClean="0"/>
              <a:t>High magnetic rigidity 167 T.km (More than 7 times larger than the one of LHC)</a:t>
            </a:r>
          </a:p>
          <a:p>
            <a:pPr marL="541338" indent="-274638">
              <a:spcAft>
                <a:spcPts val="800"/>
              </a:spcAft>
              <a:buFont typeface="Wingdings" panose="05000000000000000000" pitchFamily="2" charset="2"/>
              <a:buChar char="Ø"/>
            </a:pPr>
            <a:r>
              <a:rPr lang="en-US" sz="1400" dirty="0" smtClean="0"/>
              <a:t>Follow the beam energy</a:t>
            </a:r>
          </a:p>
          <a:p>
            <a:pPr marL="541338" indent="-274638">
              <a:spcAft>
                <a:spcPts val="800"/>
              </a:spcAft>
              <a:buFont typeface="Wingdings" panose="05000000000000000000" pitchFamily="2" charset="2"/>
              <a:buChar char="Ø"/>
            </a:pPr>
            <a:r>
              <a:rPr lang="en-US" sz="1400" dirty="0" smtClean="0"/>
              <a:t>Fast reaction time</a:t>
            </a:r>
          </a:p>
          <a:p>
            <a:pPr marL="541338" indent="-274638">
              <a:spcAft>
                <a:spcPts val="800"/>
              </a:spcAft>
              <a:buFont typeface="Wingdings" panose="05000000000000000000" pitchFamily="2" charset="2"/>
              <a:buChar char="Ø"/>
            </a:pPr>
            <a:r>
              <a:rPr lang="en-US" sz="1400" dirty="0" smtClean="0"/>
              <a:t>High reliability (solid state switches) </a:t>
            </a:r>
          </a:p>
          <a:p>
            <a:pPr indent="177800">
              <a:spcAft>
                <a:spcPts val="800"/>
              </a:spcAft>
            </a:pPr>
            <a:endParaRPr lang="en-US" sz="1400" dirty="0" smtClean="0"/>
          </a:p>
          <a:p>
            <a:pPr indent="177800">
              <a:spcAft>
                <a:spcPts val="800"/>
              </a:spcAft>
            </a:pPr>
            <a:r>
              <a:rPr lang="en-US" sz="1400" dirty="0" smtClean="0"/>
              <a:t>Possible solution: Segmented dump kicker:</a:t>
            </a:r>
          </a:p>
          <a:p>
            <a:pPr lvl="1" indent="177800">
              <a:spcAft>
                <a:spcPts val="800"/>
              </a:spcAft>
            </a:pPr>
            <a:r>
              <a:rPr lang="en-US" sz="1400" dirty="0" smtClean="0"/>
              <a:t>Number of devices: 	300</a:t>
            </a:r>
          </a:p>
          <a:p>
            <a:pPr lvl="1" indent="177800">
              <a:spcAft>
                <a:spcPts val="800"/>
              </a:spcAft>
            </a:pPr>
            <a:r>
              <a:rPr lang="en-US" sz="1400" dirty="0" smtClean="0"/>
              <a:t>Current: 	</a:t>
            </a:r>
            <a:r>
              <a:rPr lang="en-US" sz="1400" dirty="0"/>
              <a:t>	</a:t>
            </a:r>
            <a:r>
              <a:rPr lang="en-US" sz="1400" dirty="0" smtClean="0"/>
              <a:t>7.5 kA</a:t>
            </a:r>
          </a:p>
          <a:p>
            <a:pPr lvl="1" indent="177800">
              <a:spcAft>
                <a:spcPts val="800"/>
              </a:spcAft>
            </a:pPr>
            <a:r>
              <a:rPr lang="en-US" sz="1400" dirty="0" smtClean="0"/>
              <a:t>Voltage: 		10 kV</a:t>
            </a:r>
          </a:p>
          <a:p>
            <a:pPr lvl="1" indent="177800">
              <a:spcAft>
                <a:spcPts val="800"/>
              </a:spcAft>
            </a:pPr>
            <a:r>
              <a:rPr lang="en-US" sz="1400" dirty="0" smtClean="0"/>
              <a:t>Magnet length: 		300 mm</a:t>
            </a:r>
          </a:p>
          <a:p>
            <a:pPr lvl="1" indent="177800">
              <a:spcAft>
                <a:spcPts val="800"/>
              </a:spcAft>
            </a:pPr>
            <a:r>
              <a:rPr lang="en-US" sz="1400" dirty="0" smtClean="0"/>
              <a:t>Magnetic field: 		0.25 T</a:t>
            </a:r>
          </a:p>
          <a:p>
            <a:pPr lvl="1" indent="177800">
              <a:spcAft>
                <a:spcPts val="800"/>
              </a:spcAft>
            </a:pPr>
            <a:r>
              <a:rPr lang="en-US" sz="1400" dirty="0" smtClean="0"/>
              <a:t>Rise time: 		1 </a:t>
            </a:r>
            <a:r>
              <a:rPr lang="el-GR" sz="1400" dirty="0" smtClean="0"/>
              <a:t>μ</a:t>
            </a:r>
            <a:r>
              <a:rPr lang="en-US" sz="1400" dirty="0" smtClean="0"/>
              <a:t>s  </a:t>
            </a:r>
          </a:p>
          <a:p>
            <a:pPr indent="177800">
              <a:spcAft>
                <a:spcPts val="800"/>
              </a:spcAft>
            </a:pPr>
            <a:endParaRPr lang="en-US" sz="200" dirty="0" smtClean="0"/>
          </a:p>
          <a:p>
            <a:pPr indent="177800">
              <a:spcAft>
                <a:spcPts val="800"/>
              </a:spcAft>
            </a:pPr>
            <a:endParaRPr lang="en-US" sz="200" dirty="0" smtClean="0"/>
          </a:p>
          <a:p>
            <a:pPr indent="177800">
              <a:spcAft>
                <a:spcPts val="800"/>
              </a:spcAft>
            </a:pPr>
            <a:r>
              <a:rPr lang="en-US" sz="1400" dirty="0" smtClean="0"/>
              <a:t>Single spontaneous fire will cause very small deflection (~0.3%)  - less </a:t>
            </a:r>
            <a:r>
              <a:rPr lang="en-US" sz="1400" dirty="0"/>
              <a:t>than one sigma </a:t>
            </a:r>
            <a:r>
              <a:rPr lang="en-US" sz="1400" dirty="0" smtClean="0"/>
              <a:t>beam oscillation. Single failure will cause </a:t>
            </a:r>
            <a:r>
              <a:rPr lang="en-US" sz="1400" dirty="0"/>
              <a:t>r</a:t>
            </a:r>
            <a:r>
              <a:rPr lang="en-US" sz="1400" dirty="0" smtClean="0"/>
              <a:t>educed kick by the same small amount – the beam still has to clear the septum. </a:t>
            </a:r>
          </a:p>
        </p:txBody>
      </p:sp>
      <p:grpSp>
        <p:nvGrpSpPr>
          <p:cNvPr id="384" name="Group 383"/>
          <p:cNvGrpSpPr/>
          <p:nvPr/>
        </p:nvGrpSpPr>
        <p:grpSpPr>
          <a:xfrm>
            <a:off x="4566278" y="2384884"/>
            <a:ext cx="3831960" cy="3051296"/>
            <a:chOff x="3982681" y="2752562"/>
            <a:chExt cx="4600144" cy="3456746"/>
          </a:xfrm>
        </p:grpSpPr>
        <p:sp>
          <p:nvSpPr>
            <p:cNvPr id="4" name="Rectangle 3"/>
            <p:cNvSpPr/>
            <p:nvPr/>
          </p:nvSpPr>
          <p:spPr>
            <a:xfrm>
              <a:off x="3994101" y="362903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298317" y="362903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6" name="Rectangle 5"/>
            <p:cNvSpPr/>
            <p:nvPr/>
          </p:nvSpPr>
          <p:spPr>
            <a:xfrm>
              <a:off x="4615113" y="362902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33236" y="362903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p:nvSpPr>
          <p:spPr>
            <a:xfrm>
              <a:off x="5239443" y="362990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541971" y="362902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0" name="Rectangle 9"/>
            <p:cNvSpPr/>
            <p:nvPr/>
          </p:nvSpPr>
          <p:spPr>
            <a:xfrm>
              <a:off x="5838341" y="363076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52047" y="362902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4" name="Rectangle 13"/>
            <p:cNvSpPr/>
            <p:nvPr/>
          </p:nvSpPr>
          <p:spPr>
            <a:xfrm>
              <a:off x="6465759" y="363076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779464" y="362902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8" name="Rectangle 17"/>
            <p:cNvSpPr/>
            <p:nvPr/>
          </p:nvSpPr>
          <p:spPr>
            <a:xfrm>
              <a:off x="3989893" y="38108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294109" y="38108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0" name="Rectangle 19"/>
            <p:cNvSpPr/>
            <p:nvPr/>
          </p:nvSpPr>
          <p:spPr>
            <a:xfrm>
              <a:off x="4610905" y="381083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929028" y="381084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2" name="Rectangle 21"/>
            <p:cNvSpPr/>
            <p:nvPr/>
          </p:nvSpPr>
          <p:spPr>
            <a:xfrm>
              <a:off x="5235235" y="381170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537763" y="381083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4" name="Rectangle 23"/>
            <p:cNvSpPr/>
            <p:nvPr/>
          </p:nvSpPr>
          <p:spPr>
            <a:xfrm>
              <a:off x="5834133" y="381257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147839" y="381083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6" name="Rectangle 25"/>
            <p:cNvSpPr/>
            <p:nvPr/>
          </p:nvSpPr>
          <p:spPr>
            <a:xfrm>
              <a:off x="6461551" y="381257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6775256" y="381083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9" name="Rectangle 28"/>
            <p:cNvSpPr/>
            <p:nvPr/>
          </p:nvSpPr>
          <p:spPr>
            <a:xfrm>
              <a:off x="3990242" y="39836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4294458" y="39836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1" name="Rectangle 30"/>
            <p:cNvSpPr/>
            <p:nvPr/>
          </p:nvSpPr>
          <p:spPr>
            <a:xfrm>
              <a:off x="4611254" y="398362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4929377" y="398362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3" name="Rectangle 32"/>
            <p:cNvSpPr/>
            <p:nvPr/>
          </p:nvSpPr>
          <p:spPr>
            <a:xfrm>
              <a:off x="5235584" y="398449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5538112" y="398362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5" name="Rectangle 34"/>
            <p:cNvSpPr/>
            <p:nvPr/>
          </p:nvSpPr>
          <p:spPr>
            <a:xfrm>
              <a:off x="5834482" y="398535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148188" y="398362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7" name="Rectangle 36"/>
            <p:cNvSpPr/>
            <p:nvPr/>
          </p:nvSpPr>
          <p:spPr>
            <a:xfrm>
              <a:off x="6461900" y="398535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775605" y="398362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40" name="Rectangle 39"/>
            <p:cNvSpPr/>
            <p:nvPr/>
          </p:nvSpPr>
          <p:spPr>
            <a:xfrm>
              <a:off x="3989893" y="41496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294109" y="41496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42" name="Rectangle 41"/>
            <p:cNvSpPr/>
            <p:nvPr/>
          </p:nvSpPr>
          <p:spPr>
            <a:xfrm>
              <a:off x="4610905" y="414964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4929028" y="414964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44" name="Rectangle 43"/>
            <p:cNvSpPr/>
            <p:nvPr/>
          </p:nvSpPr>
          <p:spPr>
            <a:xfrm>
              <a:off x="5235235" y="415051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5537763" y="414964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46" name="Rectangle 45"/>
            <p:cNvSpPr/>
            <p:nvPr/>
          </p:nvSpPr>
          <p:spPr>
            <a:xfrm>
              <a:off x="5834133" y="415137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147839" y="414963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48" name="Rectangle 47"/>
            <p:cNvSpPr/>
            <p:nvPr/>
          </p:nvSpPr>
          <p:spPr>
            <a:xfrm>
              <a:off x="6461551" y="415137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6775256" y="414963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51" name="Rectangle 50"/>
            <p:cNvSpPr/>
            <p:nvPr/>
          </p:nvSpPr>
          <p:spPr>
            <a:xfrm>
              <a:off x="3994101" y="432912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4298317" y="432912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53" name="Rectangle 52"/>
            <p:cNvSpPr/>
            <p:nvPr/>
          </p:nvSpPr>
          <p:spPr>
            <a:xfrm>
              <a:off x="4615113" y="432911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4933236" y="432912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55" name="Rectangle 54"/>
            <p:cNvSpPr/>
            <p:nvPr/>
          </p:nvSpPr>
          <p:spPr>
            <a:xfrm>
              <a:off x="5239443" y="432999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5541971" y="432911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57" name="Rectangle 56"/>
            <p:cNvSpPr/>
            <p:nvPr/>
          </p:nvSpPr>
          <p:spPr>
            <a:xfrm>
              <a:off x="5838341" y="433085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6152047" y="432911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59" name="Rectangle 58"/>
            <p:cNvSpPr/>
            <p:nvPr/>
          </p:nvSpPr>
          <p:spPr>
            <a:xfrm>
              <a:off x="6465759" y="433085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6779464" y="432911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08" name="Rectangle 107"/>
            <p:cNvSpPr/>
            <p:nvPr/>
          </p:nvSpPr>
          <p:spPr>
            <a:xfrm>
              <a:off x="3997707" y="275257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4301923" y="275257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10" name="Rectangle 109"/>
            <p:cNvSpPr/>
            <p:nvPr/>
          </p:nvSpPr>
          <p:spPr>
            <a:xfrm>
              <a:off x="4618719" y="275256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4936842" y="275256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12" name="Rectangle 111"/>
            <p:cNvSpPr/>
            <p:nvPr/>
          </p:nvSpPr>
          <p:spPr>
            <a:xfrm>
              <a:off x="5243049" y="275343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5545577" y="275256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14" name="Rectangle 113"/>
            <p:cNvSpPr/>
            <p:nvPr/>
          </p:nvSpPr>
          <p:spPr>
            <a:xfrm>
              <a:off x="5841947" y="275429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p:nvPr/>
          </p:nvSpPr>
          <p:spPr>
            <a:xfrm>
              <a:off x="6155653" y="275256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16" name="Rectangle 115"/>
            <p:cNvSpPr/>
            <p:nvPr/>
          </p:nvSpPr>
          <p:spPr>
            <a:xfrm>
              <a:off x="6469365" y="275429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6783070" y="275256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98" name="Rectangle 97"/>
            <p:cNvSpPr/>
            <p:nvPr/>
          </p:nvSpPr>
          <p:spPr>
            <a:xfrm>
              <a:off x="3993499" y="293437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p:cNvSpPr/>
            <p:nvPr/>
          </p:nvSpPr>
          <p:spPr>
            <a:xfrm>
              <a:off x="4297715" y="293437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00" name="Rectangle 99"/>
            <p:cNvSpPr/>
            <p:nvPr/>
          </p:nvSpPr>
          <p:spPr>
            <a:xfrm>
              <a:off x="4614511" y="293437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932634" y="293437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02" name="Rectangle 101"/>
            <p:cNvSpPr/>
            <p:nvPr/>
          </p:nvSpPr>
          <p:spPr>
            <a:xfrm>
              <a:off x="5238841" y="293524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5541369" y="293437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04" name="Rectangle 103"/>
            <p:cNvSpPr/>
            <p:nvPr/>
          </p:nvSpPr>
          <p:spPr>
            <a:xfrm>
              <a:off x="5837739" y="293610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6151445" y="293437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06" name="Rectangle 105"/>
            <p:cNvSpPr/>
            <p:nvPr/>
          </p:nvSpPr>
          <p:spPr>
            <a:xfrm>
              <a:off x="6465157" y="293610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p:cNvSpPr/>
            <p:nvPr/>
          </p:nvSpPr>
          <p:spPr>
            <a:xfrm>
              <a:off x="6778862" y="293437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8" name="Rectangle 87"/>
            <p:cNvSpPr/>
            <p:nvPr/>
          </p:nvSpPr>
          <p:spPr>
            <a:xfrm>
              <a:off x="3993848" y="310716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4298064" y="310716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90" name="Rectangle 89"/>
            <p:cNvSpPr/>
            <p:nvPr/>
          </p:nvSpPr>
          <p:spPr>
            <a:xfrm>
              <a:off x="4614860" y="310716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4932983" y="310716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92" name="Rectangle 91"/>
            <p:cNvSpPr/>
            <p:nvPr/>
          </p:nvSpPr>
          <p:spPr>
            <a:xfrm>
              <a:off x="5239190" y="310803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5541718" y="310715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94" name="Rectangle 93"/>
            <p:cNvSpPr/>
            <p:nvPr/>
          </p:nvSpPr>
          <p:spPr>
            <a:xfrm>
              <a:off x="5838088" y="310889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6151794" y="310715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96" name="Rectangle 95"/>
            <p:cNvSpPr/>
            <p:nvPr/>
          </p:nvSpPr>
          <p:spPr>
            <a:xfrm>
              <a:off x="6465506" y="310889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6779211" y="310715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8" name="Rectangle 77"/>
            <p:cNvSpPr/>
            <p:nvPr/>
          </p:nvSpPr>
          <p:spPr>
            <a:xfrm>
              <a:off x="3993499" y="327318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4297715" y="327318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0" name="Rectangle 79"/>
            <p:cNvSpPr/>
            <p:nvPr/>
          </p:nvSpPr>
          <p:spPr>
            <a:xfrm>
              <a:off x="4614511" y="327317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4932634" y="327318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2" name="Rectangle 81"/>
            <p:cNvSpPr/>
            <p:nvPr/>
          </p:nvSpPr>
          <p:spPr>
            <a:xfrm>
              <a:off x="5238841" y="327405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5541369" y="327317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4" name="Rectangle 83"/>
            <p:cNvSpPr/>
            <p:nvPr/>
          </p:nvSpPr>
          <p:spPr>
            <a:xfrm>
              <a:off x="5837739" y="327491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6151445" y="327317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6" name="Rectangle 85"/>
            <p:cNvSpPr/>
            <p:nvPr/>
          </p:nvSpPr>
          <p:spPr>
            <a:xfrm>
              <a:off x="6465157" y="327491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6778862" y="327317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68" name="Rectangle 67"/>
            <p:cNvSpPr/>
            <p:nvPr/>
          </p:nvSpPr>
          <p:spPr>
            <a:xfrm>
              <a:off x="3997707" y="34526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4301923" y="34526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0" name="Rectangle 69"/>
            <p:cNvSpPr/>
            <p:nvPr/>
          </p:nvSpPr>
          <p:spPr>
            <a:xfrm>
              <a:off x="4618719" y="345265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36842" y="345265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2" name="Rectangle 71"/>
            <p:cNvSpPr/>
            <p:nvPr/>
          </p:nvSpPr>
          <p:spPr>
            <a:xfrm>
              <a:off x="5243049" y="345352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5545577" y="345265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4" name="Rectangle 73"/>
            <p:cNvSpPr/>
            <p:nvPr/>
          </p:nvSpPr>
          <p:spPr>
            <a:xfrm>
              <a:off x="5841947" y="345438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6155653" y="345265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6" name="Rectangle 75"/>
            <p:cNvSpPr/>
            <p:nvPr/>
          </p:nvSpPr>
          <p:spPr>
            <a:xfrm>
              <a:off x="6469365" y="345438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6783070" y="345265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22" name="Rectangle 221"/>
            <p:cNvSpPr/>
            <p:nvPr/>
          </p:nvSpPr>
          <p:spPr>
            <a:xfrm>
              <a:off x="7091745" y="362903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Rectangle 222"/>
            <p:cNvSpPr/>
            <p:nvPr/>
          </p:nvSpPr>
          <p:spPr>
            <a:xfrm>
              <a:off x="7395961" y="362903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24" name="Rectangle 223"/>
            <p:cNvSpPr/>
            <p:nvPr/>
          </p:nvSpPr>
          <p:spPr>
            <a:xfrm>
              <a:off x="7712756" y="362902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Rectangle 224"/>
            <p:cNvSpPr/>
            <p:nvPr/>
          </p:nvSpPr>
          <p:spPr>
            <a:xfrm>
              <a:off x="8030880" y="362903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26" name="Rectangle 225"/>
            <p:cNvSpPr/>
            <p:nvPr/>
          </p:nvSpPr>
          <p:spPr>
            <a:xfrm>
              <a:off x="8337087" y="362990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211"/>
            <p:cNvSpPr/>
            <p:nvPr/>
          </p:nvSpPr>
          <p:spPr>
            <a:xfrm>
              <a:off x="7087537" y="38108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Rectangle 212"/>
            <p:cNvSpPr/>
            <p:nvPr/>
          </p:nvSpPr>
          <p:spPr>
            <a:xfrm>
              <a:off x="7391753" y="38108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14" name="Rectangle 213"/>
            <p:cNvSpPr/>
            <p:nvPr/>
          </p:nvSpPr>
          <p:spPr>
            <a:xfrm>
              <a:off x="7708548" y="381083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ectangle 214"/>
            <p:cNvSpPr/>
            <p:nvPr/>
          </p:nvSpPr>
          <p:spPr>
            <a:xfrm>
              <a:off x="8026672" y="381084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16" name="Rectangle 215"/>
            <p:cNvSpPr/>
            <p:nvPr/>
          </p:nvSpPr>
          <p:spPr>
            <a:xfrm>
              <a:off x="8332879" y="381170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Rectangle 201"/>
            <p:cNvSpPr/>
            <p:nvPr/>
          </p:nvSpPr>
          <p:spPr>
            <a:xfrm>
              <a:off x="7087886" y="39836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Rectangle 202"/>
            <p:cNvSpPr/>
            <p:nvPr/>
          </p:nvSpPr>
          <p:spPr>
            <a:xfrm>
              <a:off x="7392102" y="39836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04" name="Rectangle 203"/>
            <p:cNvSpPr/>
            <p:nvPr/>
          </p:nvSpPr>
          <p:spPr>
            <a:xfrm>
              <a:off x="7708897" y="398362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Rectangle 204"/>
            <p:cNvSpPr/>
            <p:nvPr/>
          </p:nvSpPr>
          <p:spPr>
            <a:xfrm>
              <a:off x="8027021" y="398362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06" name="Rectangle 205"/>
            <p:cNvSpPr/>
            <p:nvPr/>
          </p:nvSpPr>
          <p:spPr>
            <a:xfrm>
              <a:off x="8333228" y="398449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Rectangle 191"/>
            <p:cNvSpPr/>
            <p:nvPr/>
          </p:nvSpPr>
          <p:spPr>
            <a:xfrm>
              <a:off x="7087537" y="41496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Rectangle 192"/>
            <p:cNvSpPr/>
            <p:nvPr/>
          </p:nvSpPr>
          <p:spPr>
            <a:xfrm>
              <a:off x="7391753" y="41496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94" name="Rectangle 193"/>
            <p:cNvSpPr/>
            <p:nvPr/>
          </p:nvSpPr>
          <p:spPr>
            <a:xfrm>
              <a:off x="7708548" y="414964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p:cNvSpPr/>
            <p:nvPr/>
          </p:nvSpPr>
          <p:spPr>
            <a:xfrm>
              <a:off x="8026672" y="414964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96" name="Rectangle 195"/>
            <p:cNvSpPr/>
            <p:nvPr/>
          </p:nvSpPr>
          <p:spPr>
            <a:xfrm>
              <a:off x="8332879" y="415051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Rectangle 181"/>
            <p:cNvSpPr/>
            <p:nvPr/>
          </p:nvSpPr>
          <p:spPr>
            <a:xfrm>
              <a:off x="7091745" y="432912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7395961" y="432912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84" name="Rectangle 183"/>
            <p:cNvSpPr/>
            <p:nvPr/>
          </p:nvSpPr>
          <p:spPr>
            <a:xfrm>
              <a:off x="7712756" y="432911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p:nvPr/>
          </p:nvSpPr>
          <p:spPr>
            <a:xfrm>
              <a:off x="8030880" y="432912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86" name="Rectangle 185"/>
            <p:cNvSpPr/>
            <p:nvPr/>
          </p:nvSpPr>
          <p:spPr>
            <a:xfrm>
              <a:off x="8337087" y="432999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ectangle 166"/>
            <p:cNvSpPr/>
            <p:nvPr/>
          </p:nvSpPr>
          <p:spPr>
            <a:xfrm>
              <a:off x="7095351" y="275257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Rectangle 167"/>
            <p:cNvSpPr/>
            <p:nvPr/>
          </p:nvSpPr>
          <p:spPr>
            <a:xfrm>
              <a:off x="7399567" y="275257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69" name="Rectangle 168"/>
            <p:cNvSpPr/>
            <p:nvPr/>
          </p:nvSpPr>
          <p:spPr>
            <a:xfrm>
              <a:off x="7716362" y="275256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Rectangle 169"/>
            <p:cNvSpPr/>
            <p:nvPr/>
          </p:nvSpPr>
          <p:spPr>
            <a:xfrm>
              <a:off x="8034486" y="275256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71" name="Rectangle 170"/>
            <p:cNvSpPr/>
            <p:nvPr/>
          </p:nvSpPr>
          <p:spPr>
            <a:xfrm>
              <a:off x="8340693" y="275343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156"/>
            <p:cNvSpPr/>
            <p:nvPr/>
          </p:nvSpPr>
          <p:spPr>
            <a:xfrm>
              <a:off x="7091143" y="293437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p:cNvSpPr/>
            <p:nvPr/>
          </p:nvSpPr>
          <p:spPr>
            <a:xfrm>
              <a:off x="7395359" y="293437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59" name="Rectangle 158"/>
            <p:cNvSpPr/>
            <p:nvPr/>
          </p:nvSpPr>
          <p:spPr>
            <a:xfrm>
              <a:off x="7712154" y="293437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159"/>
            <p:cNvSpPr/>
            <p:nvPr/>
          </p:nvSpPr>
          <p:spPr>
            <a:xfrm>
              <a:off x="8030278" y="293437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61" name="Rectangle 160"/>
            <p:cNvSpPr/>
            <p:nvPr/>
          </p:nvSpPr>
          <p:spPr>
            <a:xfrm>
              <a:off x="8336485" y="293524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p:cNvSpPr/>
            <p:nvPr/>
          </p:nvSpPr>
          <p:spPr>
            <a:xfrm>
              <a:off x="7091492" y="310716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p:cNvSpPr/>
            <p:nvPr/>
          </p:nvSpPr>
          <p:spPr>
            <a:xfrm>
              <a:off x="7395708" y="310716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49" name="Rectangle 148"/>
            <p:cNvSpPr/>
            <p:nvPr/>
          </p:nvSpPr>
          <p:spPr>
            <a:xfrm>
              <a:off x="7712503" y="310716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p:cNvSpPr/>
            <p:nvPr/>
          </p:nvSpPr>
          <p:spPr>
            <a:xfrm>
              <a:off x="8030627" y="310716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51" name="Rectangle 150"/>
            <p:cNvSpPr/>
            <p:nvPr/>
          </p:nvSpPr>
          <p:spPr>
            <a:xfrm>
              <a:off x="8336834" y="310803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p:cNvSpPr/>
            <p:nvPr/>
          </p:nvSpPr>
          <p:spPr>
            <a:xfrm>
              <a:off x="7091143" y="327318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p:nvPr/>
          </p:nvSpPr>
          <p:spPr>
            <a:xfrm>
              <a:off x="7395359" y="327318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39" name="Rectangle 138"/>
            <p:cNvSpPr/>
            <p:nvPr/>
          </p:nvSpPr>
          <p:spPr>
            <a:xfrm>
              <a:off x="7712154" y="327317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p:cNvSpPr/>
            <p:nvPr/>
          </p:nvSpPr>
          <p:spPr>
            <a:xfrm>
              <a:off x="8030278" y="327318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41" name="Rectangle 140"/>
            <p:cNvSpPr/>
            <p:nvPr/>
          </p:nvSpPr>
          <p:spPr>
            <a:xfrm>
              <a:off x="8336485" y="327405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p:cNvSpPr/>
            <p:nvPr/>
          </p:nvSpPr>
          <p:spPr>
            <a:xfrm>
              <a:off x="7095351" y="34526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7399567" y="34526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29" name="Rectangle 128"/>
            <p:cNvSpPr/>
            <p:nvPr/>
          </p:nvSpPr>
          <p:spPr>
            <a:xfrm>
              <a:off x="7716362" y="345265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p:cNvSpPr/>
            <p:nvPr/>
          </p:nvSpPr>
          <p:spPr>
            <a:xfrm>
              <a:off x="8034486" y="345265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131" name="Rectangle 130"/>
            <p:cNvSpPr/>
            <p:nvPr/>
          </p:nvSpPr>
          <p:spPr>
            <a:xfrm>
              <a:off x="8340693" y="345352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233"/>
            <p:cNvSpPr/>
            <p:nvPr/>
          </p:nvSpPr>
          <p:spPr>
            <a:xfrm>
              <a:off x="3986889" y="539062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ectangle 234"/>
            <p:cNvSpPr/>
            <p:nvPr/>
          </p:nvSpPr>
          <p:spPr>
            <a:xfrm>
              <a:off x="4291105" y="539062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36" name="Rectangle 235"/>
            <p:cNvSpPr/>
            <p:nvPr/>
          </p:nvSpPr>
          <p:spPr>
            <a:xfrm>
              <a:off x="4607901" y="539061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236"/>
            <p:cNvSpPr/>
            <p:nvPr/>
          </p:nvSpPr>
          <p:spPr>
            <a:xfrm>
              <a:off x="4926024" y="539061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38" name="Rectangle 237"/>
            <p:cNvSpPr/>
            <p:nvPr/>
          </p:nvSpPr>
          <p:spPr>
            <a:xfrm>
              <a:off x="5232231" y="539148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Rectangle 238"/>
            <p:cNvSpPr/>
            <p:nvPr/>
          </p:nvSpPr>
          <p:spPr>
            <a:xfrm>
              <a:off x="5534759" y="539061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40" name="Rectangle 239"/>
            <p:cNvSpPr/>
            <p:nvPr/>
          </p:nvSpPr>
          <p:spPr>
            <a:xfrm>
              <a:off x="5831129" y="53923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240"/>
            <p:cNvSpPr/>
            <p:nvPr/>
          </p:nvSpPr>
          <p:spPr>
            <a:xfrm>
              <a:off x="6144835" y="539061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42" name="Rectangle 241"/>
            <p:cNvSpPr/>
            <p:nvPr/>
          </p:nvSpPr>
          <p:spPr>
            <a:xfrm>
              <a:off x="6458547" y="53923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p:cNvSpPr/>
            <p:nvPr/>
          </p:nvSpPr>
          <p:spPr>
            <a:xfrm>
              <a:off x="6772252" y="539061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44" name="Rectangle 243"/>
            <p:cNvSpPr/>
            <p:nvPr/>
          </p:nvSpPr>
          <p:spPr>
            <a:xfrm>
              <a:off x="3982681" y="557242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Rectangle 244"/>
            <p:cNvSpPr/>
            <p:nvPr/>
          </p:nvSpPr>
          <p:spPr>
            <a:xfrm>
              <a:off x="4286897" y="557242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46" name="Rectangle 245"/>
            <p:cNvSpPr/>
            <p:nvPr/>
          </p:nvSpPr>
          <p:spPr>
            <a:xfrm>
              <a:off x="4603693" y="557242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Rectangle 246"/>
            <p:cNvSpPr/>
            <p:nvPr/>
          </p:nvSpPr>
          <p:spPr>
            <a:xfrm>
              <a:off x="4921816" y="557242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48" name="Rectangle 247"/>
            <p:cNvSpPr/>
            <p:nvPr/>
          </p:nvSpPr>
          <p:spPr>
            <a:xfrm>
              <a:off x="5228023" y="557329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Rectangle 248"/>
            <p:cNvSpPr/>
            <p:nvPr/>
          </p:nvSpPr>
          <p:spPr>
            <a:xfrm>
              <a:off x="5530551" y="557242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50" name="Rectangle 249"/>
            <p:cNvSpPr/>
            <p:nvPr/>
          </p:nvSpPr>
          <p:spPr>
            <a:xfrm>
              <a:off x="5826921" y="557415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Rectangle 250"/>
            <p:cNvSpPr/>
            <p:nvPr/>
          </p:nvSpPr>
          <p:spPr>
            <a:xfrm>
              <a:off x="6140627" y="557241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52" name="Rectangle 251"/>
            <p:cNvSpPr/>
            <p:nvPr/>
          </p:nvSpPr>
          <p:spPr>
            <a:xfrm>
              <a:off x="6454339" y="557415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p:cNvSpPr/>
            <p:nvPr/>
          </p:nvSpPr>
          <p:spPr>
            <a:xfrm>
              <a:off x="6768044" y="557241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54" name="Rectangle 253"/>
            <p:cNvSpPr/>
            <p:nvPr/>
          </p:nvSpPr>
          <p:spPr>
            <a:xfrm>
              <a:off x="3983030" y="574521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254"/>
            <p:cNvSpPr/>
            <p:nvPr/>
          </p:nvSpPr>
          <p:spPr>
            <a:xfrm>
              <a:off x="4287246" y="574521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56" name="Rectangle 255"/>
            <p:cNvSpPr/>
            <p:nvPr/>
          </p:nvSpPr>
          <p:spPr>
            <a:xfrm>
              <a:off x="4604042" y="574520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Rectangle 256"/>
            <p:cNvSpPr/>
            <p:nvPr/>
          </p:nvSpPr>
          <p:spPr>
            <a:xfrm>
              <a:off x="4922165" y="574521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58" name="Rectangle 257"/>
            <p:cNvSpPr/>
            <p:nvPr/>
          </p:nvSpPr>
          <p:spPr>
            <a:xfrm>
              <a:off x="5228372" y="574608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Rectangle 258"/>
            <p:cNvSpPr/>
            <p:nvPr/>
          </p:nvSpPr>
          <p:spPr>
            <a:xfrm>
              <a:off x="5530900" y="574520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60" name="Rectangle 259"/>
            <p:cNvSpPr/>
            <p:nvPr/>
          </p:nvSpPr>
          <p:spPr>
            <a:xfrm>
              <a:off x="5827270" y="57469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tangle 260"/>
            <p:cNvSpPr/>
            <p:nvPr/>
          </p:nvSpPr>
          <p:spPr>
            <a:xfrm>
              <a:off x="6140976" y="574520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62" name="Rectangle 261"/>
            <p:cNvSpPr/>
            <p:nvPr/>
          </p:nvSpPr>
          <p:spPr>
            <a:xfrm>
              <a:off x="6454688" y="57469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Rectangle 262"/>
            <p:cNvSpPr/>
            <p:nvPr/>
          </p:nvSpPr>
          <p:spPr>
            <a:xfrm>
              <a:off x="6768393" y="574520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64" name="Rectangle 263"/>
            <p:cNvSpPr/>
            <p:nvPr/>
          </p:nvSpPr>
          <p:spPr>
            <a:xfrm>
              <a:off x="3982681" y="591123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Rectangle 264"/>
            <p:cNvSpPr/>
            <p:nvPr/>
          </p:nvSpPr>
          <p:spPr>
            <a:xfrm>
              <a:off x="4286897" y="591123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66" name="Rectangle 265"/>
            <p:cNvSpPr/>
            <p:nvPr/>
          </p:nvSpPr>
          <p:spPr>
            <a:xfrm>
              <a:off x="4603693" y="591122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Rectangle 266"/>
            <p:cNvSpPr/>
            <p:nvPr/>
          </p:nvSpPr>
          <p:spPr>
            <a:xfrm>
              <a:off x="4921816" y="59112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68" name="Rectangle 267"/>
            <p:cNvSpPr/>
            <p:nvPr/>
          </p:nvSpPr>
          <p:spPr>
            <a:xfrm>
              <a:off x="5228023" y="591209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Rectangle 268"/>
            <p:cNvSpPr/>
            <p:nvPr/>
          </p:nvSpPr>
          <p:spPr>
            <a:xfrm>
              <a:off x="5530551" y="591122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70" name="Rectangle 269"/>
            <p:cNvSpPr/>
            <p:nvPr/>
          </p:nvSpPr>
          <p:spPr>
            <a:xfrm>
              <a:off x="5826921" y="59129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Rectangle 270"/>
            <p:cNvSpPr/>
            <p:nvPr/>
          </p:nvSpPr>
          <p:spPr>
            <a:xfrm>
              <a:off x="6140627" y="591122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72" name="Rectangle 271"/>
            <p:cNvSpPr/>
            <p:nvPr/>
          </p:nvSpPr>
          <p:spPr>
            <a:xfrm>
              <a:off x="6454339" y="59129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3" name="Rectangle 272"/>
            <p:cNvSpPr/>
            <p:nvPr/>
          </p:nvSpPr>
          <p:spPr>
            <a:xfrm>
              <a:off x="6768044" y="591122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74" name="Rectangle 273"/>
            <p:cNvSpPr/>
            <p:nvPr/>
          </p:nvSpPr>
          <p:spPr>
            <a:xfrm>
              <a:off x="3986889" y="609071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Rectangle 274"/>
            <p:cNvSpPr/>
            <p:nvPr/>
          </p:nvSpPr>
          <p:spPr>
            <a:xfrm>
              <a:off x="4291105" y="609071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76" name="Rectangle 275"/>
            <p:cNvSpPr/>
            <p:nvPr/>
          </p:nvSpPr>
          <p:spPr>
            <a:xfrm>
              <a:off x="4607901" y="609070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Rectangle 276"/>
            <p:cNvSpPr/>
            <p:nvPr/>
          </p:nvSpPr>
          <p:spPr>
            <a:xfrm>
              <a:off x="4926024" y="609070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78" name="Rectangle 277"/>
            <p:cNvSpPr/>
            <p:nvPr/>
          </p:nvSpPr>
          <p:spPr>
            <a:xfrm>
              <a:off x="5232231" y="609157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Rectangle 278"/>
            <p:cNvSpPr/>
            <p:nvPr/>
          </p:nvSpPr>
          <p:spPr>
            <a:xfrm>
              <a:off x="5534759" y="609070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80" name="Rectangle 279"/>
            <p:cNvSpPr/>
            <p:nvPr/>
          </p:nvSpPr>
          <p:spPr>
            <a:xfrm>
              <a:off x="5831129" y="609243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Rectangle 280"/>
            <p:cNvSpPr/>
            <p:nvPr/>
          </p:nvSpPr>
          <p:spPr>
            <a:xfrm>
              <a:off x="6144835" y="609070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82" name="Rectangle 281"/>
            <p:cNvSpPr/>
            <p:nvPr/>
          </p:nvSpPr>
          <p:spPr>
            <a:xfrm>
              <a:off x="6458547" y="609243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Rectangle 282"/>
            <p:cNvSpPr/>
            <p:nvPr/>
          </p:nvSpPr>
          <p:spPr>
            <a:xfrm>
              <a:off x="6772252" y="609070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84" name="Rectangle 283"/>
            <p:cNvSpPr/>
            <p:nvPr/>
          </p:nvSpPr>
          <p:spPr>
            <a:xfrm>
              <a:off x="3990495" y="451415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Rectangle 284"/>
            <p:cNvSpPr/>
            <p:nvPr/>
          </p:nvSpPr>
          <p:spPr>
            <a:xfrm>
              <a:off x="4294711" y="451415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86" name="Rectangle 285"/>
            <p:cNvSpPr/>
            <p:nvPr/>
          </p:nvSpPr>
          <p:spPr>
            <a:xfrm>
              <a:off x="4611507" y="451415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Rectangle 286"/>
            <p:cNvSpPr/>
            <p:nvPr/>
          </p:nvSpPr>
          <p:spPr>
            <a:xfrm>
              <a:off x="4929630" y="451415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88" name="Rectangle 287"/>
            <p:cNvSpPr/>
            <p:nvPr/>
          </p:nvSpPr>
          <p:spPr>
            <a:xfrm>
              <a:off x="5235837" y="451502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Rectangle 288"/>
            <p:cNvSpPr/>
            <p:nvPr/>
          </p:nvSpPr>
          <p:spPr>
            <a:xfrm>
              <a:off x="5538365" y="451414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90" name="Rectangle 289"/>
            <p:cNvSpPr/>
            <p:nvPr/>
          </p:nvSpPr>
          <p:spPr>
            <a:xfrm>
              <a:off x="5834735" y="451588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Rectangle 290"/>
            <p:cNvSpPr/>
            <p:nvPr/>
          </p:nvSpPr>
          <p:spPr>
            <a:xfrm>
              <a:off x="6148441" y="451414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92" name="Rectangle 291"/>
            <p:cNvSpPr/>
            <p:nvPr/>
          </p:nvSpPr>
          <p:spPr>
            <a:xfrm>
              <a:off x="6462153" y="451588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p:cNvSpPr/>
            <p:nvPr/>
          </p:nvSpPr>
          <p:spPr>
            <a:xfrm>
              <a:off x="6775858" y="451414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94" name="Rectangle 293"/>
            <p:cNvSpPr/>
            <p:nvPr/>
          </p:nvSpPr>
          <p:spPr>
            <a:xfrm>
              <a:off x="3986287" y="469596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Rectangle 294"/>
            <p:cNvSpPr/>
            <p:nvPr/>
          </p:nvSpPr>
          <p:spPr>
            <a:xfrm>
              <a:off x="4290503" y="469596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96" name="Rectangle 295"/>
            <p:cNvSpPr/>
            <p:nvPr/>
          </p:nvSpPr>
          <p:spPr>
            <a:xfrm>
              <a:off x="4607299" y="469595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296"/>
            <p:cNvSpPr/>
            <p:nvPr/>
          </p:nvSpPr>
          <p:spPr>
            <a:xfrm>
              <a:off x="4925422" y="46959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298" name="Rectangle 297"/>
            <p:cNvSpPr/>
            <p:nvPr/>
          </p:nvSpPr>
          <p:spPr>
            <a:xfrm>
              <a:off x="5231629" y="46968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p:cNvSpPr/>
            <p:nvPr/>
          </p:nvSpPr>
          <p:spPr>
            <a:xfrm>
              <a:off x="5534157" y="469595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00" name="Rectangle 299"/>
            <p:cNvSpPr/>
            <p:nvPr/>
          </p:nvSpPr>
          <p:spPr>
            <a:xfrm>
              <a:off x="5830527" y="469769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Rectangle 300"/>
            <p:cNvSpPr/>
            <p:nvPr/>
          </p:nvSpPr>
          <p:spPr>
            <a:xfrm>
              <a:off x="6144233" y="469595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02" name="Rectangle 301"/>
            <p:cNvSpPr/>
            <p:nvPr/>
          </p:nvSpPr>
          <p:spPr>
            <a:xfrm>
              <a:off x="6457945" y="469769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Rectangle 302"/>
            <p:cNvSpPr/>
            <p:nvPr/>
          </p:nvSpPr>
          <p:spPr>
            <a:xfrm>
              <a:off x="6771650" y="469595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04" name="Rectangle 303"/>
            <p:cNvSpPr/>
            <p:nvPr/>
          </p:nvSpPr>
          <p:spPr>
            <a:xfrm>
              <a:off x="3986636" y="486875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Rectangle 304"/>
            <p:cNvSpPr/>
            <p:nvPr/>
          </p:nvSpPr>
          <p:spPr>
            <a:xfrm>
              <a:off x="4290852" y="486875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06" name="Rectangle 305"/>
            <p:cNvSpPr/>
            <p:nvPr/>
          </p:nvSpPr>
          <p:spPr>
            <a:xfrm>
              <a:off x="4607648" y="486874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306"/>
            <p:cNvSpPr/>
            <p:nvPr/>
          </p:nvSpPr>
          <p:spPr>
            <a:xfrm>
              <a:off x="4925771" y="48687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08" name="Rectangle 307"/>
            <p:cNvSpPr/>
            <p:nvPr/>
          </p:nvSpPr>
          <p:spPr>
            <a:xfrm>
              <a:off x="5231978" y="486961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Rectangle 308"/>
            <p:cNvSpPr/>
            <p:nvPr/>
          </p:nvSpPr>
          <p:spPr>
            <a:xfrm>
              <a:off x="5534506" y="486874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10" name="Rectangle 309"/>
            <p:cNvSpPr/>
            <p:nvPr/>
          </p:nvSpPr>
          <p:spPr>
            <a:xfrm>
              <a:off x="5830876" y="487047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Rectangle 310"/>
            <p:cNvSpPr/>
            <p:nvPr/>
          </p:nvSpPr>
          <p:spPr>
            <a:xfrm>
              <a:off x="6144582" y="486874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12" name="Rectangle 311"/>
            <p:cNvSpPr/>
            <p:nvPr/>
          </p:nvSpPr>
          <p:spPr>
            <a:xfrm>
              <a:off x="6458294" y="487047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312"/>
            <p:cNvSpPr/>
            <p:nvPr/>
          </p:nvSpPr>
          <p:spPr>
            <a:xfrm>
              <a:off x="6771999" y="486874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14" name="Rectangle 313"/>
            <p:cNvSpPr/>
            <p:nvPr/>
          </p:nvSpPr>
          <p:spPr>
            <a:xfrm>
              <a:off x="3986287" y="503476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Rectangle 314"/>
            <p:cNvSpPr/>
            <p:nvPr/>
          </p:nvSpPr>
          <p:spPr>
            <a:xfrm>
              <a:off x="4290503" y="503476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16" name="Rectangle 315"/>
            <p:cNvSpPr/>
            <p:nvPr/>
          </p:nvSpPr>
          <p:spPr>
            <a:xfrm>
              <a:off x="4607299" y="503476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Rectangle 316"/>
            <p:cNvSpPr/>
            <p:nvPr/>
          </p:nvSpPr>
          <p:spPr>
            <a:xfrm>
              <a:off x="4925422" y="503476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18" name="Rectangle 317"/>
            <p:cNvSpPr/>
            <p:nvPr/>
          </p:nvSpPr>
          <p:spPr>
            <a:xfrm>
              <a:off x="5231629" y="503563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Rectangle 318"/>
            <p:cNvSpPr/>
            <p:nvPr/>
          </p:nvSpPr>
          <p:spPr>
            <a:xfrm>
              <a:off x="5534157" y="503476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0" name="Rectangle 319"/>
            <p:cNvSpPr/>
            <p:nvPr/>
          </p:nvSpPr>
          <p:spPr>
            <a:xfrm>
              <a:off x="5830527" y="503649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Rectangle 320"/>
            <p:cNvSpPr/>
            <p:nvPr/>
          </p:nvSpPr>
          <p:spPr>
            <a:xfrm>
              <a:off x="6144233" y="503476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2" name="Rectangle 321"/>
            <p:cNvSpPr/>
            <p:nvPr/>
          </p:nvSpPr>
          <p:spPr>
            <a:xfrm>
              <a:off x="6457945" y="503649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6771650" y="503476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4" name="Rectangle 323"/>
            <p:cNvSpPr/>
            <p:nvPr/>
          </p:nvSpPr>
          <p:spPr>
            <a:xfrm>
              <a:off x="3990495" y="521424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Rectangle 324"/>
            <p:cNvSpPr/>
            <p:nvPr/>
          </p:nvSpPr>
          <p:spPr>
            <a:xfrm>
              <a:off x="4294711" y="521424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6" name="Rectangle 325"/>
            <p:cNvSpPr/>
            <p:nvPr/>
          </p:nvSpPr>
          <p:spPr>
            <a:xfrm>
              <a:off x="4611507" y="521424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Rectangle 326"/>
            <p:cNvSpPr/>
            <p:nvPr/>
          </p:nvSpPr>
          <p:spPr>
            <a:xfrm>
              <a:off x="4929630" y="52142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28" name="Rectangle 327"/>
            <p:cNvSpPr/>
            <p:nvPr/>
          </p:nvSpPr>
          <p:spPr>
            <a:xfrm>
              <a:off x="5235837" y="521511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Rectangle 328"/>
            <p:cNvSpPr/>
            <p:nvPr/>
          </p:nvSpPr>
          <p:spPr>
            <a:xfrm>
              <a:off x="5538365" y="521423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30" name="Rectangle 329"/>
            <p:cNvSpPr/>
            <p:nvPr/>
          </p:nvSpPr>
          <p:spPr>
            <a:xfrm>
              <a:off x="5834735" y="521597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6148441" y="521423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32" name="Rectangle 331"/>
            <p:cNvSpPr/>
            <p:nvPr/>
          </p:nvSpPr>
          <p:spPr>
            <a:xfrm>
              <a:off x="6462153" y="521597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Rectangle 332"/>
            <p:cNvSpPr/>
            <p:nvPr/>
          </p:nvSpPr>
          <p:spPr>
            <a:xfrm>
              <a:off x="6775858" y="521423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34" name="Rectangle 333"/>
            <p:cNvSpPr/>
            <p:nvPr/>
          </p:nvSpPr>
          <p:spPr>
            <a:xfrm>
              <a:off x="7084533" y="539062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Rectangle 334"/>
            <p:cNvSpPr/>
            <p:nvPr/>
          </p:nvSpPr>
          <p:spPr>
            <a:xfrm>
              <a:off x="7388749" y="539062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36" name="Rectangle 335"/>
            <p:cNvSpPr/>
            <p:nvPr/>
          </p:nvSpPr>
          <p:spPr>
            <a:xfrm>
              <a:off x="7705544" y="539061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Rectangle 336"/>
            <p:cNvSpPr/>
            <p:nvPr/>
          </p:nvSpPr>
          <p:spPr>
            <a:xfrm>
              <a:off x="8023668" y="539061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38" name="Rectangle 337"/>
            <p:cNvSpPr/>
            <p:nvPr/>
          </p:nvSpPr>
          <p:spPr>
            <a:xfrm>
              <a:off x="8329875" y="539148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Rectangle 338"/>
            <p:cNvSpPr/>
            <p:nvPr/>
          </p:nvSpPr>
          <p:spPr>
            <a:xfrm>
              <a:off x="7080325" y="557242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0" name="Rectangle 339"/>
            <p:cNvSpPr/>
            <p:nvPr/>
          </p:nvSpPr>
          <p:spPr>
            <a:xfrm>
              <a:off x="7384541" y="557242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41" name="Rectangle 340"/>
            <p:cNvSpPr/>
            <p:nvPr/>
          </p:nvSpPr>
          <p:spPr>
            <a:xfrm>
              <a:off x="7701336" y="557242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2" name="Rectangle 341"/>
            <p:cNvSpPr/>
            <p:nvPr/>
          </p:nvSpPr>
          <p:spPr>
            <a:xfrm>
              <a:off x="8019460" y="557242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43" name="Rectangle 342"/>
            <p:cNvSpPr/>
            <p:nvPr/>
          </p:nvSpPr>
          <p:spPr>
            <a:xfrm>
              <a:off x="8325667" y="557329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Rectangle 343"/>
            <p:cNvSpPr/>
            <p:nvPr/>
          </p:nvSpPr>
          <p:spPr>
            <a:xfrm>
              <a:off x="7080674" y="574521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Rectangle 344"/>
            <p:cNvSpPr/>
            <p:nvPr/>
          </p:nvSpPr>
          <p:spPr>
            <a:xfrm>
              <a:off x="7384890" y="574521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46" name="Rectangle 345"/>
            <p:cNvSpPr/>
            <p:nvPr/>
          </p:nvSpPr>
          <p:spPr>
            <a:xfrm>
              <a:off x="7701685" y="574520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7" name="Rectangle 346"/>
            <p:cNvSpPr/>
            <p:nvPr/>
          </p:nvSpPr>
          <p:spPr>
            <a:xfrm>
              <a:off x="8019809" y="574521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48" name="Rectangle 347"/>
            <p:cNvSpPr/>
            <p:nvPr/>
          </p:nvSpPr>
          <p:spPr>
            <a:xfrm>
              <a:off x="8326016" y="574608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Rectangle 348"/>
            <p:cNvSpPr/>
            <p:nvPr/>
          </p:nvSpPr>
          <p:spPr>
            <a:xfrm>
              <a:off x="7080325" y="591123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0" name="Rectangle 349"/>
            <p:cNvSpPr/>
            <p:nvPr/>
          </p:nvSpPr>
          <p:spPr>
            <a:xfrm>
              <a:off x="7384541" y="591123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51" name="Rectangle 350"/>
            <p:cNvSpPr/>
            <p:nvPr/>
          </p:nvSpPr>
          <p:spPr>
            <a:xfrm>
              <a:off x="7701336" y="591122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2" name="Rectangle 351"/>
            <p:cNvSpPr/>
            <p:nvPr/>
          </p:nvSpPr>
          <p:spPr>
            <a:xfrm>
              <a:off x="8019460" y="59112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53" name="Rectangle 352"/>
            <p:cNvSpPr/>
            <p:nvPr/>
          </p:nvSpPr>
          <p:spPr>
            <a:xfrm>
              <a:off x="8325667" y="591209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4" name="Rectangle 353"/>
            <p:cNvSpPr/>
            <p:nvPr/>
          </p:nvSpPr>
          <p:spPr>
            <a:xfrm>
              <a:off x="7084533" y="609071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5" name="Rectangle 354"/>
            <p:cNvSpPr/>
            <p:nvPr/>
          </p:nvSpPr>
          <p:spPr>
            <a:xfrm>
              <a:off x="7388749" y="609071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56" name="Rectangle 355"/>
            <p:cNvSpPr/>
            <p:nvPr/>
          </p:nvSpPr>
          <p:spPr>
            <a:xfrm>
              <a:off x="7705544" y="609070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ectangle 356"/>
            <p:cNvSpPr/>
            <p:nvPr/>
          </p:nvSpPr>
          <p:spPr>
            <a:xfrm>
              <a:off x="8023668" y="609070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58" name="Rectangle 357"/>
            <p:cNvSpPr/>
            <p:nvPr/>
          </p:nvSpPr>
          <p:spPr>
            <a:xfrm>
              <a:off x="8329875" y="609157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9" name="Rectangle 358"/>
            <p:cNvSpPr/>
            <p:nvPr/>
          </p:nvSpPr>
          <p:spPr>
            <a:xfrm>
              <a:off x="7088139" y="451415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0" name="Rectangle 359"/>
            <p:cNvSpPr/>
            <p:nvPr/>
          </p:nvSpPr>
          <p:spPr>
            <a:xfrm>
              <a:off x="7392355" y="451415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61" name="Rectangle 360"/>
            <p:cNvSpPr/>
            <p:nvPr/>
          </p:nvSpPr>
          <p:spPr>
            <a:xfrm>
              <a:off x="7709150" y="451415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2" name="Rectangle 361"/>
            <p:cNvSpPr/>
            <p:nvPr/>
          </p:nvSpPr>
          <p:spPr>
            <a:xfrm>
              <a:off x="8027274" y="451415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63" name="Rectangle 362"/>
            <p:cNvSpPr/>
            <p:nvPr/>
          </p:nvSpPr>
          <p:spPr>
            <a:xfrm>
              <a:off x="8333481" y="451502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4" name="Rectangle 363"/>
            <p:cNvSpPr/>
            <p:nvPr/>
          </p:nvSpPr>
          <p:spPr>
            <a:xfrm>
              <a:off x="7083931" y="469596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5" name="Rectangle 364"/>
            <p:cNvSpPr/>
            <p:nvPr/>
          </p:nvSpPr>
          <p:spPr>
            <a:xfrm>
              <a:off x="7388147" y="4695964"/>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66" name="Rectangle 365"/>
            <p:cNvSpPr/>
            <p:nvPr/>
          </p:nvSpPr>
          <p:spPr>
            <a:xfrm>
              <a:off x="7704942" y="469595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7" name="Rectangle 366"/>
            <p:cNvSpPr/>
            <p:nvPr/>
          </p:nvSpPr>
          <p:spPr>
            <a:xfrm>
              <a:off x="8023066" y="469596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68" name="Rectangle 367"/>
            <p:cNvSpPr/>
            <p:nvPr/>
          </p:nvSpPr>
          <p:spPr>
            <a:xfrm>
              <a:off x="8329273" y="469683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Rectangle 368"/>
            <p:cNvSpPr/>
            <p:nvPr/>
          </p:nvSpPr>
          <p:spPr>
            <a:xfrm>
              <a:off x="7084280" y="4868751"/>
              <a:ext cx="242132" cy="116870"/>
            </a:xfrm>
            <a:prstGeom prst="rect">
              <a:avLst/>
            </a:prstGeom>
            <a:solidFill>
              <a:srgbClr val="FF0000"/>
            </a:solidFill>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0" name="Rectangle 369"/>
            <p:cNvSpPr/>
            <p:nvPr/>
          </p:nvSpPr>
          <p:spPr>
            <a:xfrm>
              <a:off x="7388496" y="4868751"/>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71" name="Rectangle 370"/>
            <p:cNvSpPr/>
            <p:nvPr/>
          </p:nvSpPr>
          <p:spPr>
            <a:xfrm>
              <a:off x="7705291" y="486874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2" name="Rectangle 371"/>
            <p:cNvSpPr/>
            <p:nvPr/>
          </p:nvSpPr>
          <p:spPr>
            <a:xfrm>
              <a:off x="8023415" y="4868748"/>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73" name="Rectangle 372"/>
            <p:cNvSpPr/>
            <p:nvPr/>
          </p:nvSpPr>
          <p:spPr>
            <a:xfrm>
              <a:off x="8329622" y="4869617"/>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4" name="Rectangle 373"/>
            <p:cNvSpPr/>
            <p:nvPr/>
          </p:nvSpPr>
          <p:spPr>
            <a:xfrm>
              <a:off x="7083931" y="503476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5" name="Rectangle 374"/>
            <p:cNvSpPr/>
            <p:nvPr/>
          </p:nvSpPr>
          <p:spPr>
            <a:xfrm>
              <a:off x="7388147" y="5034769"/>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76" name="Rectangle 375"/>
            <p:cNvSpPr/>
            <p:nvPr/>
          </p:nvSpPr>
          <p:spPr>
            <a:xfrm>
              <a:off x="7704942" y="503476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 name="Rectangle 376"/>
            <p:cNvSpPr/>
            <p:nvPr/>
          </p:nvSpPr>
          <p:spPr>
            <a:xfrm>
              <a:off x="8023066" y="503476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78" name="Rectangle 377"/>
            <p:cNvSpPr/>
            <p:nvPr/>
          </p:nvSpPr>
          <p:spPr>
            <a:xfrm>
              <a:off x="8329273" y="5035635"/>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 name="Rectangle 378"/>
            <p:cNvSpPr/>
            <p:nvPr/>
          </p:nvSpPr>
          <p:spPr>
            <a:xfrm>
              <a:off x="7088139" y="521424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Rectangle 379"/>
            <p:cNvSpPr/>
            <p:nvPr/>
          </p:nvSpPr>
          <p:spPr>
            <a:xfrm>
              <a:off x="7392355" y="5214246"/>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81" name="Rectangle 380"/>
            <p:cNvSpPr/>
            <p:nvPr/>
          </p:nvSpPr>
          <p:spPr>
            <a:xfrm>
              <a:off x="7709150" y="5214240"/>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2" name="Rectangle 381"/>
            <p:cNvSpPr/>
            <p:nvPr/>
          </p:nvSpPr>
          <p:spPr>
            <a:xfrm>
              <a:off x="8027274" y="5214243"/>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83" name="Rectangle 382"/>
            <p:cNvSpPr/>
            <p:nvPr/>
          </p:nvSpPr>
          <p:spPr>
            <a:xfrm>
              <a:off x="8333481" y="5215112"/>
              <a:ext cx="242132" cy="116870"/>
            </a:xfrm>
            <a:prstGeom prst="rect">
              <a:avLst/>
            </a:prstGeom>
            <a:ln w="63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5" name="TextBox 384"/>
          <p:cNvSpPr txBox="1"/>
          <p:nvPr/>
        </p:nvSpPr>
        <p:spPr>
          <a:xfrm>
            <a:off x="4569282" y="5492261"/>
            <a:ext cx="3958149" cy="276999"/>
          </a:xfrm>
          <a:prstGeom prst="rect">
            <a:avLst/>
          </a:prstGeom>
          <a:noFill/>
        </p:spPr>
        <p:txBody>
          <a:bodyPr wrap="square" rtlCol="0">
            <a:spAutoFit/>
          </a:bodyPr>
          <a:lstStyle/>
          <a:p>
            <a:pPr algn="ctr">
              <a:spcAft>
                <a:spcPts val="400"/>
              </a:spcAft>
            </a:pPr>
            <a:r>
              <a:rPr lang="en-US" sz="1200" dirty="0" smtClean="0"/>
              <a:t>Array of 300 elements (for illustrative purposes)</a:t>
            </a:r>
          </a:p>
        </p:txBody>
      </p:sp>
    </p:spTree>
    <p:extLst>
      <p:ext uri="{BB962C8B-B14F-4D97-AF65-F5344CB8AC3E}">
        <p14:creationId xmlns:p14="http://schemas.microsoft.com/office/powerpoint/2010/main" val="216077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384"/>
                                        </p:tgtEl>
                                        <p:attrNameLst>
                                          <p:attrName>style.visibility</p:attrName>
                                        </p:attrNameLst>
                                      </p:cBhvr>
                                      <p:to>
                                        <p:strVal val="visible"/>
                                      </p:to>
                                    </p:set>
                                    <p:animEffect transition="in" filter="fade">
                                      <p:cBhvr>
                                        <p:cTn id="7" dur="3000"/>
                                        <p:tgtEl>
                                          <p:spTgt spid="384"/>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385"/>
                                        </p:tgtEl>
                                        <p:attrNameLst>
                                          <p:attrName>style.visibility</p:attrName>
                                        </p:attrNameLst>
                                      </p:cBhvr>
                                      <p:to>
                                        <p:strVal val="visible"/>
                                      </p:to>
                                    </p:set>
                                    <p:animEffect transition="in" filter="fade">
                                      <p:cBhvr>
                                        <p:cTn id="10" dur="30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300537" y="1267048"/>
                <a:ext cx="4487488" cy="1579920"/>
              </a:xfrm>
              <a:prstGeom prst="rect">
                <a:avLst/>
              </a:prstGeom>
              <a:noFill/>
            </p:spPr>
            <p:txBody>
              <a:bodyPr wrap="square" rtlCol="0">
                <a:spAutoFit/>
              </a:bodyPr>
              <a:lstStyle/>
              <a:p>
                <a:pPr indent="177800">
                  <a:spcAft>
                    <a:spcPts val="800"/>
                  </a:spcAft>
                </a:pPr>
                <a:r>
                  <a:rPr lang="en-US" sz="1400" dirty="0"/>
                  <a:t>CLIC Damping Ring Kickers </a:t>
                </a:r>
                <a:r>
                  <a:rPr lang="en-US" sz="1400" dirty="0" smtClean="0"/>
                  <a:t>drivers</a:t>
                </a:r>
                <a:r>
                  <a:rPr lang="en-US" sz="1400" baseline="30000" dirty="0" smtClean="0"/>
                  <a:t>[34]</a:t>
                </a:r>
                <a:r>
                  <a:rPr lang="en-US" sz="1400" dirty="0" smtClean="0"/>
                  <a:t>:</a:t>
                </a:r>
              </a:p>
              <a:p>
                <a:pPr marL="541338" indent="-274638">
                  <a:spcAft>
                    <a:spcPts val="800"/>
                  </a:spcAft>
                  <a:buFont typeface="Wingdings" panose="05000000000000000000" pitchFamily="2" charset="2"/>
                  <a:buChar char="Ø"/>
                </a:pPr>
                <a:r>
                  <a:rPr lang="en-US" sz="1400" dirty="0" smtClean="0"/>
                  <a:t>Pulse-to-pulse repeatability better than </a:t>
                </a:r>
                <a14:m>
                  <m:oMath xmlns:m="http://schemas.openxmlformats.org/officeDocument/2006/math">
                    <m:r>
                      <a:rPr lang="en-US" sz="1400" b="0" i="0" smtClean="0">
                        <a:latin typeface="Cambria Math"/>
                        <a:ea typeface="Cambria Math"/>
                      </a:rPr>
                      <m:t>1</m:t>
                    </m:r>
                    <m:r>
                      <a:rPr lang="en-US" sz="1400" b="0" i="1" smtClean="0">
                        <a:latin typeface="Cambria Math"/>
                        <a:ea typeface="Cambria Math"/>
                      </a:rPr>
                      <m:t>∙</m:t>
                    </m:r>
                    <m:sSup>
                      <m:sSupPr>
                        <m:ctrlPr>
                          <a:rPr lang="en-US" sz="1400" i="1" smtClean="0">
                            <a:latin typeface="Cambria Math"/>
                            <a:ea typeface="Cambria Math"/>
                          </a:rPr>
                        </m:ctrlPr>
                      </m:sSupPr>
                      <m:e>
                        <m:r>
                          <a:rPr lang="en-US" sz="1400" i="1">
                            <a:latin typeface="Cambria Math"/>
                            <a:ea typeface="Cambria Math"/>
                          </a:rPr>
                          <m:t>10</m:t>
                        </m:r>
                      </m:e>
                      <m:sup>
                        <m:r>
                          <a:rPr lang="en-US" sz="1400" i="1">
                            <a:latin typeface="Cambria Math"/>
                            <a:ea typeface="Cambria Math"/>
                          </a:rPr>
                          <m:t>−</m:t>
                        </m:r>
                        <m:r>
                          <a:rPr lang="en-US" sz="1400" b="0" i="1" smtClean="0">
                            <a:latin typeface="Cambria Math"/>
                            <a:ea typeface="Cambria Math"/>
                          </a:rPr>
                          <m:t>4</m:t>
                        </m:r>
                      </m:sup>
                    </m:sSup>
                  </m:oMath>
                </a14:m>
                <a:r>
                  <a:rPr lang="en-US" sz="1400" dirty="0" smtClean="0"/>
                  <a:t>   </a:t>
                </a:r>
              </a:p>
              <a:p>
                <a:pPr marL="541338" indent="-274638">
                  <a:spcAft>
                    <a:spcPts val="800"/>
                  </a:spcAft>
                  <a:buFont typeface="Wingdings" panose="05000000000000000000" pitchFamily="2" charset="2"/>
                  <a:buChar char="Ø"/>
                </a:pPr>
                <a:r>
                  <a:rPr lang="en-US" sz="1400" dirty="0" smtClean="0"/>
                  <a:t>Pulse flatness (droop and ripple) less than </a:t>
                </a:r>
                <a14:m>
                  <m:oMath xmlns:m="http://schemas.openxmlformats.org/officeDocument/2006/math">
                    <m:sSup>
                      <m:sSupPr>
                        <m:ctrlPr>
                          <a:rPr lang="en-US" sz="1400" i="1">
                            <a:latin typeface="Cambria Math"/>
                            <a:ea typeface="Cambria Math"/>
                          </a:rPr>
                        </m:ctrlPr>
                      </m:sSupPr>
                      <m:e>
                        <m:r>
                          <a:rPr lang="en-US" sz="1400" b="0" i="1" smtClean="0">
                            <a:latin typeface="Cambria Math"/>
                            <a:ea typeface="Cambria Math"/>
                          </a:rPr>
                          <m:t>2∙</m:t>
                        </m:r>
                        <m:r>
                          <a:rPr lang="en-US" sz="1400" i="1">
                            <a:latin typeface="Cambria Math"/>
                            <a:ea typeface="Cambria Math"/>
                          </a:rPr>
                          <m:t>10</m:t>
                        </m:r>
                      </m:e>
                      <m:sup>
                        <m:r>
                          <a:rPr lang="en-US" sz="1400" i="1">
                            <a:latin typeface="Cambria Math"/>
                            <a:ea typeface="Cambria Math"/>
                          </a:rPr>
                          <m:t>−4</m:t>
                        </m:r>
                      </m:sup>
                    </m:sSup>
                  </m:oMath>
                </a14:m>
                <a:endParaRPr lang="en-US" sz="1400" dirty="0" smtClean="0"/>
              </a:p>
              <a:p>
                <a:pPr marL="541338" indent="-274638">
                  <a:spcAft>
                    <a:spcPts val="800"/>
                  </a:spcAft>
                  <a:buFont typeface="Wingdings" panose="05000000000000000000" pitchFamily="2" charset="2"/>
                  <a:buChar char="Ø"/>
                </a:pPr>
                <a:r>
                  <a:rPr lang="en-US" sz="1400" dirty="0" smtClean="0"/>
                  <a:t>High speed (rise/fall time)  100 ns</a:t>
                </a:r>
              </a:p>
              <a:p>
                <a:pPr marL="541338" indent="-274638">
                  <a:spcAft>
                    <a:spcPts val="800"/>
                  </a:spcAft>
                  <a:buFont typeface="Wingdings" panose="05000000000000000000" pitchFamily="2" charset="2"/>
                  <a:buChar char="Ø"/>
                </a:pPr>
                <a:r>
                  <a:rPr lang="en-US" sz="1400" dirty="0" smtClean="0"/>
                  <a:t>High reliability</a:t>
                </a:r>
                <a:endParaRPr lang="en-US" sz="1400" dirty="0"/>
              </a:p>
            </p:txBody>
          </p:sp>
        </mc:Choice>
        <mc:Fallback xmlns="">
          <p:sp>
            <p:nvSpPr>
              <p:cNvPr id="6" name="TextBox 5"/>
              <p:cNvSpPr txBox="1">
                <a:spLocks noRot="1" noChangeAspect="1" noMove="1" noResize="1" noEditPoints="1" noAdjustHandles="1" noChangeArrowheads="1" noChangeShapeType="1" noTextEdit="1"/>
              </p:cNvSpPr>
              <p:nvPr/>
            </p:nvSpPr>
            <p:spPr>
              <a:xfrm>
                <a:off x="300537" y="1267048"/>
                <a:ext cx="4487488" cy="1579920"/>
              </a:xfrm>
              <a:prstGeom prst="rect">
                <a:avLst/>
              </a:prstGeom>
              <a:blipFill rotWithShape="1">
                <a:blip r:embed="rId2"/>
                <a:stretch>
                  <a:fillRect t="-386" b="-3089"/>
                </a:stretch>
              </a:blipFill>
            </p:spPr>
            <p:txBody>
              <a:bodyPr/>
              <a:lstStyle/>
              <a:p>
                <a:r>
                  <a:rPr lang="en-US">
                    <a:noFill/>
                  </a:rPr>
                  <a:t> </a:t>
                </a:r>
              </a:p>
            </p:txBody>
          </p:sp>
        </mc:Fallback>
      </mc:AlternateContent>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Solid state kicker drivers</a:t>
            </a:r>
            <a:endParaRPr lang="en-US" b="1" dirty="0"/>
          </a:p>
        </p:txBody>
      </p:sp>
      <p:sp>
        <p:nvSpPr>
          <p:cNvPr id="5" name="TextBox 4"/>
          <p:cNvSpPr txBox="1"/>
          <p:nvPr/>
        </p:nvSpPr>
        <p:spPr>
          <a:xfrm>
            <a:off x="920066" y="5773570"/>
            <a:ext cx="2356534" cy="276999"/>
          </a:xfrm>
          <a:prstGeom prst="rect">
            <a:avLst/>
          </a:prstGeom>
          <a:noFill/>
        </p:spPr>
        <p:txBody>
          <a:bodyPr wrap="square" rtlCol="0">
            <a:spAutoFit/>
          </a:bodyPr>
          <a:lstStyle/>
          <a:p>
            <a:pPr algn="r"/>
            <a:r>
              <a:rPr lang="en-US" sz="1200" i="1" dirty="0" smtClean="0"/>
              <a:t>Courtesy of J. </a:t>
            </a:r>
            <a:r>
              <a:rPr lang="en-US" sz="1200" i="1" dirty="0" err="1" smtClean="0"/>
              <a:t>Holma</a:t>
            </a:r>
            <a:endParaRPr lang="en-US" sz="1200" i="1" dirty="0"/>
          </a:p>
        </p:txBody>
      </p:sp>
      <p:sp>
        <p:nvSpPr>
          <p:cNvPr id="7" name="TextBox 6"/>
          <p:cNvSpPr txBox="1"/>
          <p:nvPr/>
        </p:nvSpPr>
        <p:spPr>
          <a:xfrm>
            <a:off x="4958862" y="2744980"/>
            <a:ext cx="3590519" cy="461665"/>
          </a:xfrm>
          <a:prstGeom prst="rect">
            <a:avLst/>
          </a:prstGeom>
          <a:noFill/>
        </p:spPr>
        <p:txBody>
          <a:bodyPr wrap="square" rtlCol="0">
            <a:spAutoFit/>
          </a:bodyPr>
          <a:lstStyle/>
          <a:p>
            <a:pPr marL="0" lvl="1" algn="ctr">
              <a:spcAft>
                <a:spcPts val="800"/>
              </a:spcAft>
            </a:pPr>
            <a:r>
              <a:rPr lang="en-US" sz="1200" dirty="0" smtClean="0"/>
              <a:t>Pulse flat-top measurement at 6.3 kV with active compensation of droop and ripple</a:t>
            </a:r>
            <a:r>
              <a:rPr lang="en-US" sz="1200" baseline="30000" dirty="0" smtClean="0"/>
              <a:t>[34]</a:t>
            </a:r>
          </a:p>
        </p:txBody>
      </p:sp>
      <p:sp>
        <p:nvSpPr>
          <p:cNvPr id="4" name="Rectangle 3"/>
          <p:cNvSpPr/>
          <p:nvPr/>
        </p:nvSpPr>
        <p:spPr>
          <a:xfrm>
            <a:off x="617742" y="6079085"/>
            <a:ext cx="3569794" cy="461665"/>
          </a:xfrm>
          <a:prstGeom prst="rect">
            <a:avLst/>
          </a:prstGeom>
        </p:spPr>
        <p:txBody>
          <a:bodyPr wrap="square">
            <a:spAutoFit/>
          </a:bodyPr>
          <a:lstStyle/>
          <a:p>
            <a:pPr algn="ctr"/>
            <a:r>
              <a:rPr lang="en-US" sz="1200" dirty="0" smtClean="0"/>
              <a:t>First </a:t>
            </a:r>
            <a:r>
              <a:rPr lang="en-US" sz="1200" dirty="0"/>
              <a:t>full-scale, 20-layer, 12.5 kV CLIC DR extraction kicker inductive </a:t>
            </a:r>
            <a:r>
              <a:rPr lang="en-US" sz="1200" dirty="0" smtClean="0"/>
              <a:t>adder</a:t>
            </a:r>
            <a:endParaRPr lang="en-US" sz="1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551" y="3006209"/>
            <a:ext cx="1694725" cy="2772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p:nvGrpSpPr>
        <p:grpSpPr>
          <a:xfrm>
            <a:off x="5081591" y="1403201"/>
            <a:ext cx="3828626" cy="1317625"/>
            <a:chOff x="5081591" y="1659674"/>
            <a:chExt cx="3828626" cy="1317625"/>
          </a:xfrm>
        </p:grpSpPr>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1591" y="1659674"/>
              <a:ext cx="2957512"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p:nvPr/>
          </p:nvCxnSpPr>
          <p:spPr>
            <a:xfrm>
              <a:off x="5486400" y="1888516"/>
              <a:ext cx="2664823"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493252" y="2320816"/>
              <a:ext cx="2657971"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8188545" y="1888516"/>
              <a:ext cx="0" cy="43230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8188545" y="1947723"/>
              <a:ext cx="721672" cy="307777"/>
            </a:xfrm>
            <a:prstGeom prst="rect">
              <a:avLst/>
            </a:prstGeom>
          </p:spPr>
          <p:txBody>
            <a:bodyPr wrap="none">
              <a:spAutoFit/>
            </a:bodyPr>
            <a:lstStyle/>
            <a:p>
              <a:pPr marL="0" lvl="1">
                <a:spcAft>
                  <a:spcPts val="800"/>
                </a:spcAft>
              </a:pPr>
              <a:r>
                <a:rPr lang="en-US" sz="1400" dirty="0" smtClean="0"/>
                <a:t>±0.02%</a:t>
              </a:r>
              <a:endParaRPr lang="en-US" sz="1400" dirty="0"/>
            </a:p>
          </p:txBody>
        </p:sp>
      </p:gr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8823" y="3312804"/>
            <a:ext cx="2900280" cy="2027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a:off x="4966299" y="5350600"/>
            <a:ext cx="3590519" cy="461665"/>
          </a:xfrm>
          <a:prstGeom prst="rect">
            <a:avLst/>
          </a:prstGeom>
          <a:noFill/>
        </p:spPr>
        <p:txBody>
          <a:bodyPr wrap="square" rtlCol="0">
            <a:spAutoFit/>
          </a:bodyPr>
          <a:lstStyle/>
          <a:p>
            <a:pPr marL="0" lvl="1" algn="ctr">
              <a:spcAft>
                <a:spcPts val="800"/>
              </a:spcAft>
            </a:pPr>
            <a:r>
              <a:rPr lang="en-US" sz="1200" dirty="0" smtClean="0"/>
              <a:t>Controlled decay pulse waveform with active amplitude modulation</a:t>
            </a:r>
            <a:r>
              <a:rPr lang="en-US" sz="1200" baseline="30000" dirty="0" smtClean="0"/>
              <a:t>[34]</a:t>
            </a:r>
          </a:p>
        </p:txBody>
      </p:sp>
      <mc:AlternateContent xmlns:mc="http://schemas.openxmlformats.org/markup-compatibility/2006" xmlns:a14="http://schemas.microsoft.com/office/drawing/2010/main">
        <mc:Choice Requires="a14">
          <p:sp>
            <p:nvSpPr>
              <p:cNvPr id="25" name="TextBox 24"/>
              <p:cNvSpPr txBox="1"/>
              <p:nvPr/>
            </p:nvSpPr>
            <p:spPr>
              <a:xfrm>
                <a:off x="4449335" y="5789979"/>
                <a:ext cx="4415883" cy="738664"/>
              </a:xfrm>
              <a:prstGeom prst="rect">
                <a:avLst/>
              </a:prstGeom>
              <a:noFill/>
            </p:spPr>
            <p:txBody>
              <a:bodyPr wrap="square" rtlCol="0">
                <a:spAutoFit/>
              </a:bodyPr>
              <a:lstStyle/>
              <a:p>
                <a:pPr marL="290513" indent="-290513">
                  <a:spcAft>
                    <a:spcPts val="800"/>
                  </a:spcAft>
                  <a:buFont typeface="Wingdings" panose="05000000000000000000" pitchFamily="2" charset="2"/>
                  <a:buChar char="Ø"/>
                </a:pPr>
                <a:r>
                  <a:rPr lang="en-US" sz="1400" dirty="0" smtClean="0"/>
                  <a:t>Flat-top repeatability at low voltage (475 V) ±0.0004 % ( </a:t>
                </a:r>
                <a:r>
                  <a:rPr lang="en-US" sz="1400" dirty="0"/>
                  <a:t>±</a:t>
                </a:r>
                <a14:m>
                  <m:oMath xmlns:m="http://schemas.openxmlformats.org/officeDocument/2006/math">
                    <m:sSup>
                      <m:sSupPr>
                        <m:ctrlPr>
                          <a:rPr lang="en-US" sz="1400" i="1">
                            <a:latin typeface="Cambria Math"/>
                            <a:ea typeface="Cambria Math"/>
                          </a:rPr>
                        </m:ctrlPr>
                      </m:sSupPr>
                      <m:e>
                        <m:r>
                          <a:rPr lang="en-US" sz="1400" b="0" i="1" smtClean="0">
                            <a:latin typeface="Cambria Math"/>
                            <a:ea typeface="Cambria Math"/>
                          </a:rPr>
                          <m:t>4∙</m:t>
                        </m:r>
                        <m:r>
                          <a:rPr lang="en-US" sz="1400" i="1">
                            <a:latin typeface="Cambria Math"/>
                            <a:ea typeface="Cambria Math"/>
                          </a:rPr>
                          <m:t>10</m:t>
                        </m:r>
                      </m:e>
                      <m:sup>
                        <m:r>
                          <a:rPr lang="en-US" sz="1400" i="1">
                            <a:latin typeface="Cambria Math"/>
                            <a:ea typeface="Cambria Math"/>
                          </a:rPr>
                          <m:t>−</m:t>
                        </m:r>
                        <m:r>
                          <a:rPr lang="en-US" sz="1400" b="0" i="1" smtClean="0">
                            <a:latin typeface="Cambria Math"/>
                            <a:ea typeface="Cambria Math"/>
                          </a:rPr>
                          <m:t>6</m:t>
                        </m:r>
                      </m:sup>
                    </m:sSup>
                  </m:oMath>
                </a14:m>
                <a:r>
                  <a:rPr lang="en-US" sz="1400" dirty="0" smtClean="0"/>
                  <a:t>) measured with differential measurement method developed at PSI</a:t>
                </a:r>
                <a:r>
                  <a:rPr lang="en-US" sz="1400" baseline="30000" dirty="0" smtClean="0"/>
                  <a:t>[34, 35]</a:t>
                </a:r>
                <a:r>
                  <a:rPr lang="en-US" sz="1400" dirty="0" smtClean="0"/>
                  <a:t> </a:t>
                </a:r>
              </a:p>
            </p:txBody>
          </p:sp>
        </mc:Choice>
        <mc:Fallback xmlns="">
          <p:sp>
            <p:nvSpPr>
              <p:cNvPr id="25" name="TextBox 24"/>
              <p:cNvSpPr txBox="1">
                <a:spLocks noRot="1" noChangeAspect="1" noMove="1" noResize="1" noEditPoints="1" noAdjustHandles="1" noChangeArrowheads="1" noChangeShapeType="1" noTextEdit="1"/>
              </p:cNvSpPr>
              <p:nvPr/>
            </p:nvSpPr>
            <p:spPr>
              <a:xfrm>
                <a:off x="4449335" y="5789979"/>
                <a:ext cx="4415883" cy="738664"/>
              </a:xfrm>
              <a:prstGeom prst="rect">
                <a:avLst/>
              </a:prstGeom>
              <a:blipFill rotWithShape="1">
                <a:blip r:embed="rId6"/>
                <a:stretch>
                  <a:fillRect l="-276" t="-826" r="-1105" b="-7438"/>
                </a:stretch>
              </a:blipFill>
            </p:spPr>
            <p:txBody>
              <a:bodyPr/>
              <a:lstStyle/>
              <a:p>
                <a:r>
                  <a:rPr lang="en-US">
                    <a:noFill/>
                  </a:rPr>
                  <a:t> </a:t>
                </a:r>
              </a:p>
            </p:txBody>
          </p:sp>
        </mc:Fallback>
      </mc:AlternateContent>
    </p:spTree>
    <p:extLst>
      <p:ext uri="{BB962C8B-B14F-4D97-AF65-F5344CB8AC3E}">
        <p14:creationId xmlns:p14="http://schemas.microsoft.com/office/powerpoint/2010/main" val="41465085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300536" y="1267048"/>
                <a:ext cx="8519935" cy="3703578"/>
              </a:xfrm>
              <a:prstGeom prst="rect">
                <a:avLst/>
              </a:prstGeom>
              <a:noFill/>
            </p:spPr>
            <p:txBody>
              <a:bodyPr wrap="square" rtlCol="0">
                <a:spAutoFit/>
              </a:bodyPr>
              <a:lstStyle/>
              <a:p>
                <a:pPr indent="177800">
                  <a:spcAft>
                    <a:spcPts val="800"/>
                  </a:spcAft>
                </a:pPr>
                <a:r>
                  <a:rPr lang="en-US" sz="1400" dirty="0" smtClean="0"/>
                  <a:t>FCC beam extraction/dump septum</a:t>
                </a:r>
                <a:r>
                  <a:rPr lang="en-US" sz="1400" baseline="30000" dirty="0" smtClean="0"/>
                  <a:t>[4]</a:t>
                </a:r>
                <a:r>
                  <a:rPr lang="en-US" sz="1400" dirty="0" smtClean="0"/>
                  <a:t>:</a:t>
                </a:r>
              </a:p>
              <a:p>
                <a:pPr marL="541338" indent="-274638">
                  <a:spcAft>
                    <a:spcPts val="800"/>
                  </a:spcAft>
                  <a:buFont typeface="Wingdings" panose="05000000000000000000" pitchFamily="2" charset="2"/>
                  <a:buChar char="Ø"/>
                </a:pPr>
                <a:r>
                  <a:rPr lang="en-US" sz="1400" dirty="0" smtClean="0"/>
                  <a:t>High magnetic field</a:t>
                </a:r>
              </a:p>
              <a:p>
                <a:pPr marL="541338" indent="-274638">
                  <a:spcAft>
                    <a:spcPts val="800"/>
                  </a:spcAft>
                  <a:buFont typeface="Wingdings" panose="05000000000000000000" pitchFamily="2" charset="2"/>
                  <a:buChar char="Ø"/>
                </a:pPr>
                <a:r>
                  <a:rPr lang="en-US" sz="1400" dirty="0"/>
                  <a:t>Follow the beam </a:t>
                </a:r>
                <a:r>
                  <a:rPr lang="en-US" sz="1400" dirty="0" smtClean="0"/>
                  <a:t>energy (quasi-DC mode) - avoid excessive power consumption. Scaling in length LHC Lambertson technology (1 T) will </a:t>
                </a:r>
                <a:r>
                  <a:rPr lang="en-US" sz="1400" dirty="0"/>
                  <a:t>require </a:t>
                </a:r>
                <a:r>
                  <a:rPr lang="en-US" sz="1400" dirty="0" smtClean="0"/>
                  <a:t>~ 6 MW</a:t>
                </a:r>
              </a:p>
              <a:p>
                <a:pPr marL="541338" indent="-274638">
                  <a:spcAft>
                    <a:spcPts val="800"/>
                  </a:spcAft>
                  <a:buFont typeface="Wingdings" panose="05000000000000000000" pitchFamily="2" charset="2"/>
                  <a:buChar char="Ø"/>
                </a:pPr>
                <a:r>
                  <a:rPr lang="en-US" sz="1400" dirty="0" smtClean="0"/>
                  <a:t>Low leakage field in wide operating range</a:t>
                </a:r>
              </a:p>
              <a:p>
                <a:pPr marL="541338" indent="-274638">
                  <a:spcAft>
                    <a:spcPts val="800"/>
                  </a:spcAft>
                  <a:buFont typeface="Wingdings" panose="05000000000000000000" pitchFamily="2" charset="2"/>
                  <a:buChar char="Ø"/>
                </a:pPr>
                <a:r>
                  <a:rPr lang="en-US" sz="1400" dirty="0" smtClean="0"/>
                  <a:t>Homogeneous deflecting field </a:t>
                </a:r>
                <a:endParaRPr lang="en-US" sz="1400" dirty="0"/>
              </a:p>
              <a:p>
                <a:pPr indent="177800">
                  <a:spcAft>
                    <a:spcPts val="800"/>
                  </a:spcAft>
                </a:pPr>
                <a:endParaRPr lang="en-US" sz="1400" dirty="0" smtClean="0"/>
              </a:p>
              <a:p>
                <a:pPr indent="177800">
                  <a:spcAft>
                    <a:spcPts val="800"/>
                  </a:spcAft>
                </a:pPr>
                <a:r>
                  <a:rPr lang="en-US" sz="1400" dirty="0" smtClean="0"/>
                  <a:t>Possible solution: Superconducting septum:</a:t>
                </a:r>
              </a:p>
              <a:p>
                <a:pPr lvl="1" indent="177800">
                  <a:spcAft>
                    <a:spcPts val="800"/>
                  </a:spcAft>
                </a:pPr>
                <a:r>
                  <a:rPr lang="en-US" sz="1400" dirty="0" smtClean="0"/>
                  <a:t>Septum thickness: 	25 mm</a:t>
                </a:r>
              </a:p>
              <a:p>
                <a:pPr lvl="1" indent="177800">
                  <a:spcAft>
                    <a:spcPts val="800"/>
                  </a:spcAft>
                </a:pPr>
                <a:r>
                  <a:rPr lang="en-US" sz="1400" dirty="0" smtClean="0"/>
                  <a:t>Field </a:t>
                </a:r>
                <a:r>
                  <a:rPr lang="en-US" sz="1400" dirty="0"/>
                  <a:t>homogeneity</a:t>
                </a:r>
                <a:r>
                  <a:rPr lang="en-US" sz="1400" dirty="0" smtClean="0"/>
                  <a:t>: 	0.5…1%</a:t>
                </a:r>
              </a:p>
              <a:p>
                <a:pPr lvl="1" indent="177800">
                  <a:spcAft>
                    <a:spcPts val="800"/>
                  </a:spcAft>
                </a:pPr>
                <a:r>
                  <a:rPr lang="en-US" sz="1400" dirty="0" smtClean="0"/>
                  <a:t>Relative leakage field: 	</a:t>
                </a:r>
                <a14:m>
                  <m:oMath xmlns:m="http://schemas.openxmlformats.org/officeDocument/2006/math">
                    <m:r>
                      <a:rPr lang="en-US" sz="1400" b="0" i="1" smtClean="0">
                        <a:latin typeface="Cambria Math"/>
                      </a:rPr>
                      <m:t>1.25</m:t>
                    </m:r>
                    <m:r>
                      <a:rPr lang="en-US" sz="1400" b="0" i="1" smtClean="0">
                        <a:latin typeface="Cambria Math"/>
                        <a:ea typeface="Cambria Math"/>
                      </a:rPr>
                      <m:t>∙</m:t>
                    </m:r>
                    <m:sSup>
                      <m:sSupPr>
                        <m:ctrlPr>
                          <a:rPr lang="en-US" sz="1400" b="0" i="1" smtClean="0">
                            <a:latin typeface="Cambria Math"/>
                            <a:ea typeface="Cambria Math"/>
                          </a:rPr>
                        </m:ctrlPr>
                      </m:sSupPr>
                      <m:e>
                        <m:r>
                          <a:rPr lang="en-US" sz="1400" b="0" i="1" smtClean="0">
                            <a:latin typeface="Cambria Math"/>
                            <a:ea typeface="Cambria Math"/>
                          </a:rPr>
                          <m:t>10</m:t>
                        </m:r>
                      </m:e>
                      <m:sup>
                        <m:r>
                          <a:rPr lang="en-US" sz="1400" b="0" i="1" smtClean="0">
                            <a:latin typeface="Cambria Math"/>
                            <a:ea typeface="Cambria Math"/>
                          </a:rPr>
                          <m:t>−4</m:t>
                        </m:r>
                      </m:sup>
                    </m:sSup>
                  </m:oMath>
                </a14:m>
                <a:endParaRPr lang="en-US" sz="1400" dirty="0" smtClean="0"/>
              </a:p>
              <a:p>
                <a:pPr lvl="1" indent="177800">
                  <a:spcAft>
                    <a:spcPts val="800"/>
                  </a:spcAft>
                </a:pPr>
                <a:r>
                  <a:rPr lang="en-US" sz="1400" dirty="0" smtClean="0"/>
                  <a:t>Magnetic field: 		0 … 3 T</a:t>
                </a:r>
              </a:p>
            </p:txBody>
          </p:sp>
        </mc:Choice>
        <mc:Fallback xmlns="">
          <p:sp>
            <p:nvSpPr>
              <p:cNvPr id="6" name="TextBox 5"/>
              <p:cNvSpPr txBox="1">
                <a:spLocks noRot="1" noChangeAspect="1" noMove="1" noResize="1" noEditPoints="1" noAdjustHandles="1" noChangeArrowheads="1" noChangeShapeType="1" noTextEdit="1"/>
              </p:cNvSpPr>
              <p:nvPr/>
            </p:nvSpPr>
            <p:spPr>
              <a:xfrm>
                <a:off x="300536" y="1267048"/>
                <a:ext cx="8519935" cy="3703578"/>
              </a:xfrm>
              <a:prstGeom prst="rect">
                <a:avLst/>
              </a:prstGeom>
              <a:blipFill rotWithShape="1">
                <a:blip r:embed="rId2"/>
                <a:stretch>
                  <a:fillRect t="-165" b="-824"/>
                </a:stretch>
              </a:blipFill>
            </p:spPr>
            <p:txBody>
              <a:bodyPr/>
              <a:lstStyle/>
              <a:p>
                <a:r>
                  <a:rPr lang="en-US">
                    <a:noFill/>
                  </a:rPr>
                  <a:t> </a:t>
                </a:r>
              </a:p>
            </p:txBody>
          </p:sp>
        </mc:Fallback>
      </mc:AlternateContent>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Superconducting septum</a:t>
            </a:r>
            <a:endParaRPr lang="en-US" b="1"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96734" y="2672916"/>
            <a:ext cx="3435033" cy="2846909"/>
          </a:xfrm>
          <a:prstGeom prst="rect">
            <a:avLst/>
          </a:prstGeom>
          <a:noFill/>
          <a:ln w="3175">
            <a:solidFill>
              <a:schemeClr val="tx1"/>
            </a:solidFill>
            <a:miter lim="800000"/>
            <a:headEnd/>
            <a:tailEnd/>
          </a:ln>
          <a:effectLst>
            <a:outerShdw blurRad="165100" dist="38100" dir="2700000" algn="tl" rotWithShape="0">
              <a:prstClr val="black">
                <a:alpha val="65000"/>
              </a:prstClr>
            </a:outerShdw>
          </a:effectLst>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6287674" y="5564269"/>
            <a:ext cx="2356534" cy="276999"/>
          </a:xfrm>
          <a:prstGeom prst="rect">
            <a:avLst/>
          </a:prstGeom>
          <a:noFill/>
        </p:spPr>
        <p:txBody>
          <a:bodyPr wrap="square" rtlCol="0">
            <a:spAutoFit/>
          </a:bodyPr>
          <a:lstStyle/>
          <a:p>
            <a:pPr algn="r"/>
            <a:r>
              <a:rPr lang="en-US" sz="1200" i="1" dirty="0" smtClean="0"/>
              <a:t>Courtesy of D. </a:t>
            </a:r>
            <a:r>
              <a:rPr lang="en-US" sz="1200" i="1" dirty="0" err="1" smtClean="0"/>
              <a:t>Barna</a:t>
            </a:r>
            <a:endParaRPr lang="en-US" sz="1200" i="1" dirty="0"/>
          </a:p>
        </p:txBody>
      </p:sp>
      <p:sp>
        <p:nvSpPr>
          <p:cNvPr id="7" name="TextBox 6"/>
          <p:cNvSpPr txBox="1"/>
          <p:nvPr/>
        </p:nvSpPr>
        <p:spPr>
          <a:xfrm>
            <a:off x="317796" y="5166613"/>
            <a:ext cx="4470228" cy="1169551"/>
          </a:xfrm>
          <a:prstGeom prst="rect">
            <a:avLst/>
          </a:prstGeom>
          <a:noFill/>
        </p:spPr>
        <p:txBody>
          <a:bodyPr wrap="square" rtlCol="0">
            <a:spAutoFit/>
          </a:bodyPr>
          <a:lstStyle/>
          <a:p>
            <a:pPr marL="0" lvl="1" indent="355600" algn="just">
              <a:spcAft>
                <a:spcPts val="800"/>
              </a:spcAft>
            </a:pPr>
            <a:r>
              <a:rPr lang="en-US" sz="1400" dirty="0" smtClean="0"/>
              <a:t>If the magnet’s shield transits to superconducting state in zero-filed conditions it will act as a “perfect” magnetic screen. Any change of the external field will induce currents in the superconducting material that will prevent magnetic field penetration.    </a:t>
            </a:r>
          </a:p>
        </p:txBody>
      </p:sp>
      <p:sp>
        <p:nvSpPr>
          <p:cNvPr id="4" name="Rectangle 3"/>
          <p:cNvSpPr/>
          <p:nvPr/>
        </p:nvSpPr>
        <p:spPr>
          <a:xfrm>
            <a:off x="5472101" y="5877272"/>
            <a:ext cx="2916323" cy="461665"/>
          </a:xfrm>
          <a:prstGeom prst="rect">
            <a:avLst/>
          </a:prstGeom>
        </p:spPr>
        <p:txBody>
          <a:bodyPr wrap="square">
            <a:spAutoFit/>
          </a:bodyPr>
          <a:lstStyle/>
          <a:p>
            <a:pPr algn="ctr"/>
            <a:r>
              <a:rPr lang="en-US" sz="1200" dirty="0" smtClean="0"/>
              <a:t>Schematic illustration of superconducting septum magnet.</a:t>
            </a:r>
            <a:endParaRPr lang="en-US" sz="1200" dirty="0"/>
          </a:p>
        </p:txBody>
      </p:sp>
    </p:spTree>
    <p:extLst>
      <p:ext uri="{BB962C8B-B14F-4D97-AF65-F5344CB8AC3E}">
        <p14:creationId xmlns:p14="http://schemas.microsoft.com/office/powerpoint/2010/main" val="1771417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Acknowledgments</a:t>
            </a:r>
            <a:endParaRPr lang="en-US" b="1" dirty="0"/>
          </a:p>
        </p:txBody>
      </p:sp>
      <p:sp>
        <p:nvSpPr>
          <p:cNvPr id="3" name="TextBox 2"/>
          <p:cNvSpPr txBox="1"/>
          <p:nvPr/>
        </p:nvSpPr>
        <p:spPr>
          <a:xfrm>
            <a:off x="557820" y="1523339"/>
            <a:ext cx="8073947" cy="1815882"/>
          </a:xfrm>
          <a:prstGeom prst="rect">
            <a:avLst/>
          </a:prstGeom>
          <a:noFill/>
        </p:spPr>
        <p:txBody>
          <a:bodyPr wrap="square" rtlCol="0">
            <a:spAutoFit/>
          </a:bodyPr>
          <a:lstStyle/>
          <a:p>
            <a:pPr algn="ctr"/>
            <a:r>
              <a:rPr lang="en-US" sz="1600" dirty="0" smtClean="0"/>
              <a:t>Special thanks to </a:t>
            </a:r>
          </a:p>
          <a:p>
            <a:pPr algn="ctr"/>
            <a:r>
              <a:rPr lang="en-US" sz="1600" b="1" dirty="0" smtClean="0"/>
              <a:t>Chris Gough (PSI) </a:t>
            </a:r>
          </a:p>
          <a:p>
            <a:pPr algn="ctr"/>
            <a:r>
              <a:rPr lang="en-US" sz="1600" dirty="0" smtClean="0"/>
              <a:t>for providing very useful material</a:t>
            </a:r>
          </a:p>
          <a:p>
            <a:pPr algn="ctr"/>
            <a:endParaRPr lang="en-US" sz="1600" dirty="0" smtClean="0"/>
          </a:p>
          <a:p>
            <a:pPr algn="ctr"/>
            <a:r>
              <a:rPr lang="en-US" sz="1600" dirty="0"/>
              <a:t>Special thanks to </a:t>
            </a:r>
          </a:p>
          <a:p>
            <a:pPr algn="ctr"/>
            <a:r>
              <a:rPr lang="en-US" sz="1600" b="1" dirty="0"/>
              <a:t>Dr. Mike Barnes (CERN) </a:t>
            </a:r>
          </a:p>
          <a:p>
            <a:pPr algn="ctr"/>
            <a:r>
              <a:rPr lang="en-US" sz="1600" dirty="0"/>
              <a:t>for providing very useful </a:t>
            </a:r>
            <a:r>
              <a:rPr lang="en-US" sz="1600" dirty="0" smtClean="0"/>
              <a:t>material</a:t>
            </a:r>
            <a:endParaRPr lang="en-US" sz="1600" dirty="0"/>
          </a:p>
        </p:txBody>
      </p:sp>
      <p:sp>
        <p:nvSpPr>
          <p:cNvPr id="4" name="Rectangle 3"/>
          <p:cNvSpPr/>
          <p:nvPr/>
        </p:nvSpPr>
        <p:spPr>
          <a:xfrm>
            <a:off x="1905000" y="3926666"/>
            <a:ext cx="5365336" cy="144655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Thank you for your attention</a:t>
            </a:r>
            <a:endParaRPr lang="en-US" sz="4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extLst>
      <p:ext uri="{BB962C8B-B14F-4D97-AF65-F5344CB8AC3E}">
        <p14:creationId xmlns:p14="http://schemas.microsoft.com/office/powerpoint/2010/main" val="3282791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Deflecting charged particles</a:t>
            </a:r>
            <a:endParaRPr lang="en-US" b="1" dirty="0"/>
          </a:p>
        </p:txBody>
      </p:sp>
      <p:sp>
        <p:nvSpPr>
          <p:cNvPr id="3" name="TextBox 2"/>
          <p:cNvSpPr txBox="1"/>
          <p:nvPr/>
        </p:nvSpPr>
        <p:spPr>
          <a:xfrm>
            <a:off x="533400" y="1189752"/>
            <a:ext cx="6172200" cy="943848"/>
          </a:xfrm>
          <a:prstGeom prst="rect">
            <a:avLst/>
          </a:prstGeom>
          <a:noFill/>
        </p:spPr>
        <p:txBody>
          <a:bodyPr wrap="square" rtlCol="0">
            <a:spAutoFit/>
          </a:bodyPr>
          <a:lstStyle/>
          <a:p>
            <a:pPr indent="177800">
              <a:spcAft>
                <a:spcPts val="800"/>
              </a:spcAft>
            </a:pPr>
            <a:r>
              <a:rPr lang="en-US" sz="1400" dirty="0" smtClean="0"/>
              <a:t>How do we deflect charged particles beams?</a:t>
            </a:r>
          </a:p>
          <a:p>
            <a:pPr indent="177800">
              <a:spcAft>
                <a:spcPts val="800"/>
              </a:spcAft>
            </a:pPr>
            <a:r>
              <a:rPr lang="en-US" sz="1400" dirty="0" smtClean="0"/>
              <a:t>Electric, magnetic</a:t>
            </a:r>
            <a:r>
              <a:rPr lang="en-US" sz="1400" dirty="0"/>
              <a:t> </a:t>
            </a:r>
            <a:r>
              <a:rPr lang="en-US" sz="1400" dirty="0" smtClean="0"/>
              <a:t>and “exotic” (e.g. bent crystals - plane channeling*) </a:t>
            </a:r>
          </a:p>
          <a:p>
            <a:pPr indent="177800">
              <a:spcAft>
                <a:spcPts val="800"/>
              </a:spcAft>
            </a:pPr>
            <a:r>
              <a:rPr lang="en-US" sz="1400" dirty="0" smtClean="0"/>
              <a:t>Lorentz force** – the </a:t>
            </a:r>
            <a:r>
              <a:rPr lang="en-US" sz="1400" dirty="0"/>
              <a:t>force </a:t>
            </a:r>
            <a:r>
              <a:rPr lang="en-US" sz="1400" dirty="0" smtClean="0"/>
              <a:t>exerted on </a:t>
            </a:r>
            <a:r>
              <a:rPr lang="en-US" sz="1400" dirty="0"/>
              <a:t>a point charge </a:t>
            </a:r>
            <a:r>
              <a:rPr lang="en-US" sz="1400" dirty="0" smtClean="0"/>
              <a:t>by </a:t>
            </a:r>
            <a:r>
              <a:rPr lang="en-US" sz="1400" dirty="0"/>
              <a:t>electromagnetic </a:t>
            </a:r>
            <a:r>
              <a:rPr lang="en-US" sz="1400" dirty="0" smtClean="0"/>
              <a:t>fields.</a:t>
            </a:r>
          </a:p>
        </p:txBody>
      </p:sp>
      <p:pic>
        <p:nvPicPr>
          <p:cNvPr id="1026" name="Picture 2" descr="C:\Users\Martin\Desktop\Desktop\Septa\Pictures\H_Lorentz_stam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226" y="990600"/>
            <a:ext cx="1548607" cy="23274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629226" y="4192327"/>
            <a:ext cx="2286174" cy="738664"/>
          </a:xfrm>
          <a:prstGeom prst="rect">
            <a:avLst/>
          </a:prstGeom>
          <a:noFill/>
        </p:spPr>
        <p:txBody>
          <a:bodyPr wrap="square" rtlCol="0">
            <a:spAutoFit/>
          </a:bodyPr>
          <a:lstStyle/>
          <a:p>
            <a:pPr indent="177800" algn="ctr">
              <a:spcAft>
                <a:spcPts val="800"/>
              </a:spcAft>
            </a:pPr>
            <a:r>
              <a:rPr lang="en-US" sz="1400" dirty="0" smtClean="0"/>
              <a:t>*Plane channeling of protons (&gt; 10 GeV) in Si mono-crystals</a:t>
            </a:r>
            <a:r>
              <a:rPr lang="en-US" sz="1400" baseline="30000" dirty="0" smtClean="0"/>
              <a:t>[26, 32]</a:t>
            </a:r>
          </a:p>
        </p:txBody>
      </p:sp>
      <mc:AlternateContent xmlns:mc="http://schemas.openxmlformats.org/markup-compatibility/2006" xmlns:a14="http://schemas.microsoft.com/office/drawing/2010/main">
        <mc:Choice Requires="a14">
          <p:sp>
            <p:nvSpPr>
              <p:cNvPr id="5" name="TextBox 4"/>
              <p:cNvSpPr txBox="1"/>
              <p:nvPr/>
            </p:nvSpPr>
            <p:spPr>
              <a:xfrm>
                <a:off x="2794332" y="2694801"/>
                <a:ext cx="1546514" cy="333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0" i="1" smtClean="0">
                              <a:latin typeface="Cambria Math"/>
                            </a:rPr>
                          </m:ctrlPr>
                        </m:accPr>
                        <m:e>
                          <m:r>
                            <a:rPr lang="en-US" sz="1400" b="0" i="1" smtClean="0">
                              <a:latin typeface="Cambria Math"/>
                            </a:rPr>
                            <m:t>𝐹</m:t>
                          </m:r>
                        </m:e>
                      </m:acc>
                      <m:r>
                        <a:rPr lang="en-US" sz="1400" i="1" smtClean="0">
                          <a:latin typeface="Cambria Math"/>
                        </a:rPr>
                        <m:t>=</m:t>
                      </m:r>
                      <m:r>
                        <a:rPr lang="en-US" sz="1400" b="0" i="1" smtClean="0">
                          <a:latin typeface="Cambria Math"/>
                        </a:rPr>
                        <m:t>𝑞</m:t>
                      </m:r>
                      <m:acc>
                        <m:accPr>
                          <m:chr m:val="⃗"/>
                          <m:ctrlPr>
                            <a:rPr lang="en-US" sz="1400" i="1">
                              <a:latin typeface="Cambria Math"/>
                            </a:rPr>
                          </m:ctrlPr>
                        </m:accPr>
                        <m:e>
                          <m:r>
                            <a:rPr lang="en-US" sz="1400" i="1">
                              <a:latin typeface="Cambria Math"/>
                            </a:rPr>
                            <m:t>𝐸</m:t>
                          </m:r>
                        </m:e>
                      </m:acc>
                      <m:r>
                        <a:rPr lang="en-US" sz="1400" i="1">
                          <a:latin typeface="Cambria Math"/>
                        </a:rPr>
                        <m:t>+</m:t>
                      </m:r>
                      <m:r>
                        <a:rPr lang="en-US" sz="1400" b="0" i="1">
                          <a:latin typeface="Cambria Math"/>
                        </a:rPr>
                        <m:t>𝑞</m:t>
                      </m:r>
                      <m:acc>
                        <m:accPr>
                          <m:chr m:val="⃗"/>
                          <m:ctrlPr>
                            <a:rPr lang="en-US" sz="1400" i="1">
                              <a:latin typeface="Cambria Math"/>
                            </a:rPr>
                          </m:ctrlPr>
                        </m:accPr>
                        <m:e>
                          <m:r>
                            <a:rPr lang="en-US" sz="1400" b="0" i="1">
                              <a:latin typeface="Cambria Math"/>
                            </a:rPr>
                            <m:t>𝑣</m:t>
                          </m:r>
                        </m:e>
                      </m:acc>
                      <m:r>
                        <a:rPr lang="en-US" sz="1400" b="0" i="1">
                          <a:latin typeface="Cambria Math"/>
                          <a:ea typeface="Cambria Math"/>
                        </a:rPr>
                        <m:t>×</m:t>
                      </m:r>
                      <m:acc>
                        <m:accPr>
                          <m:chr m:val="⃗"/>
                          <m:ctrlPr>
                            <a:rPr lang="en-US" sz="1400" i="1">
                              <a:latin typeface="Cambria Math"/>
                              <a:ea typeface="Cambria Math"/>
                            </a:rPr>
                          </m:ctrlPr>
                        </m:accPr>
                        <m:e>
                          <m:r>
                            <a:rPr lang="en-US" sz="1400" b="0" i="1">
                              <a:latin typeface="Cambria Math"/>
                              <a:ea typeface="Cambria Math"/>
                            </a:rPr>
                            <m:t>𝐵</m:t>
                          </m:r>
                        </m:e>
                      </m:acc>
                    </m:oMath>
                  </m:oMathPara>
                </a14:m>
                <a:endParaRPr lang="en-US" sz="1400" dirty="0"/>
              </a:p>
            </p:txBody>
          </p:sp>
        </mc:Choice>
        <mc:Fallback xmlns="">
          <p:sp>
            <p:nvSpPr>
              <p:cNvPr id="5" name="TextBox 4"/>
              <p:cNvSpPr txBox="1">
                <a:spLocks noRot="1" noChangeAspect="1" noMove="1" noResize="1" noEditPoints="1" noAdjustHandles="1" noChangeArrowheads="1" noChangeShapeType="1" noTextEdit="1"/>
              </p:cNvSpPr>
              <p:nvPr/>
            </p:nvSpPr>
            <p:spPr>
              <a:xfrm>
                <a:off x="2794332" y="2694801"/>
                <a:ext cx="1546514" cy="333938"/>
              </a:xfrm>
              <a:prstGeom prst="rect">
                <a:avLst/>
              </a:prstGeom>
              <a:blipFill rotWithShape="1">
                <a:blip r:embed="rId3"/>
                <a:stretch>
                  <a:fillRect t="-10909" b="-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905000" y="3810000"/>
                <a:ext cx="3581400" cy="1401922"/>
              </a:xfrm>
              <a:prstGeom prst="rect">
                <a:avLst/>
              </a:prstGeom>
              <a:noFill/>
            </p:spPr>
            <p:txBody>
              <a:bodyPr wrap="square" rtlCol="0">
                <a:spAutoFit/>
              </a:bodyPr>
              <a:lstStyle/>
              <a:p>
                <a:pPr indent="177800">
                  <a:spcAft>
                    <a:spcPts val="300"/>
                  </a:spcAft>
                </a:pPr>
                <a14:m>
                  <m:oMath xmlns:m="http://schemas.openxmlformats.org/officeDocument/2006/math">
                    <m:acc>
                      <m:accPr>
                        <m:chr m:val="⃗"/>
                        <m:ctrlPr>
                          <a:rPr lang="en-US" sz="1400" i="1" smtClean="0">
                            <a:latin typeface="Cambria Math"/>
                          </a:rPr>
                        </m:ctrlPr>
                      </m:accPr>
                      <m:e>
                        <m:r>
                          <a:rPr lang="en-US" sz="1400" i="1">
                            <a:latin typeface="Cambria Math"/>
                          </a:rPr>
                          <m:t>𝐹</m:t>
                        </m:r>
                      </m:e>
                    </m:acc>
                  </m:oMath>
                </a14:m>
                <a:r>
                  <a:rPr lang="en-US" sz="1400" dirty="0"/>
                  <a:t> – Force exerted on the point charge [N]</a:t>
                </a:r>
              </a:p>
              <a:p>
                <a:pPr indent="177800">
                  <a:spcAft>
                    <a:spcPts val="300"/>
                  </a:spcAft>
                </a:pPr>
                <a14:m>
                  <m:oMath xmlns:m="http://schemas.openxmlformats.org/officeDocument/2006/math">
                    <m:r>
                      <a:rPr lang="en-US" sz="1400" i="1">
                        <a:latin typeface="Cambria Math"/>
                      </a:rPr>
                      <m:t>𝑞</m:t>
                    </m:r>
                  </m:oMath>
                </a14:m>
                <a:r>
                  <a:rPr lang="en-US" sz="1400" dirty="0" smtClean="0"/>
                  <a:t> – Electric charge [C]</a:t>
                </a:r>
              </a:p>
              <a:p>
                <a:pPr indent="177800">
                  <a:spcAft>
                    <a:spcPts val="300"/>
                  </a:spcAft>
                </a:pPr>
                <a14:m>
                  <m:oMath xmlns:m="http://schemas.openxmlformats.org/officeDocument/2006/math">
                    <m:acc>
                      <m:accPr>
                        <m:chr m:val="⃗"/>
                        <m:ctrlPr>
                          <a:rPr lang="en-US" sz="1400" i="1">
                            <a:latin typeface="Cambria Math"/>
                          </a:rPr>
                        </m:ctrlPr>
                      </m:accPr>
                      <m:e>
                        <m:r>
                          <a:rPr lang="en-US" sz="1400" i="1">
                            <a:latin typeface="Cambria Math"/>
                          </a:rPr>
                          <m:t>𝐸</m:t>
                        </m:r>
                      </m:e>
                    </m:acc>
                  </m:oMath>
                </a14:m>
                <a:r>
                  <a:rPr lang="en-US" sz="1400" dirty="0" smtClean="0"/>
                  <a:t> </a:t>
                </a:r>
                <a:r>
                  <a:rPr lang="en-US" sz="1400" dirty="0"/>
                  <a:t>– Electric </a:t>
                </a:r>
                <a:r>
                  <a:rPr lang="en-US" sz="1400" dirty="0" smtClean="0"/>
                  <a:t>field [V/m]</a:t>
                </a:r>
              </a:p>
              <a:p>
                <a:pPr indent="177800">
                  <a:spcAft>
                    <a:spcPts val="300"/>
                  </a:spcAft>
                </a:pPr>
                <a14:m>
                  <m:oMath xmlns:m="http://schemas.openxmlformats.org/officeDocument/2006/math">
                    <m:acc>
                      <m:accPr>
                        <m:chr m:val="⃗"/>
                        <m:ctrlPr>
                          <a:rPr lang="en-US" sz="1400" i="1">
                            <a:latin typeface="Cambria Math"/>
                          </a:rPr>
                        </m:ctrlPr>
                      </m:accPr>
                      <m:e>
                        <m:r>
                          <a:rPr lang="en-US" sz="1400" b="0" i="1" smtClean="0">
                            <a:latin typeface="Cambria Math"/>
                          </a:rPr>
                          <m:t>𝑣</m:t>
                        </m:r>
                      </m:e>
                    </m:acc>
                  </m:oMath>
                </a14:m>
                <a:r>
                  <a:rPr lang="en-US" sz="1400" dirty="0"/>
                  <a:t> – </a:t>
                </a:r>
                <a:r>
                  <a:rPr lang="en-US" sz="1400" dirty="0" smtClean="0"/>
                  <a:t>Velocity of the point charge [m/s]</a:t>
                </a:r>
                <a:endParaRPr lang="en-US" sz="1400" dirty="0"/>
              </a:p>
              <a:p>
                <a:pPr indent="177800">
                  <a:spcAft>
                    <a:spcPts val="300"/>
                  </a:spcAft>
                </a:pPr>
                <a14:m>
                  <m:oMath xmlns:m="http://schemas.openxmlformats.org/officeDocument/2006/math">
                    <m:acc>
                      <m:accPr>
                        <m:chr m:val="⃗"/>
                        <m:ctrlPr>
                          <a:rPr lang="en-US" sz="1400" i="1">
                            <a:latin typeface="Cambria Math"/>
                          </a:rPr>
                        </m:ctrlPr>
                      </m:accPr>
                      <m:e>
                        <m:r>
                          <a:rPr lang="en-US" sz="1400" b="0" i="1" smtClean="0">
                            <a:latin typeface="Cambria Math"/>
                          </a:rPr>
                          <m:t>𝐵</m:t>
                        </m:r>
                      </m:e>
                    </m:acc>
                  </m:oMath>
                </a14:m>
                <a:r>
                  <a:rPr lang="en-US" sz="1400" dirty="0"/>
                  <a:t> – </a:t>
                </a:r>
                <a:r>
                  <a:rPr lang="en-US" sz="1400" dirty="0" smtClean="0"/>
                  <a:t>Magnetic flux density [</a:t>
                </a:r>
                <a:r>
                  <a:rPr lang="en-US" sz="1400" dirty="0"/>
                  <a:t>T</a:t>
                </a:r>
                <a:r>
                  <a:rPr lang="en-US" sz="1400" dirty="0" smtClean="0"/>
                  <a:t>] </a:t>
                </a:r>
              </a:p>
            </p:txBody>
          </p:sp>
        </mc:Choice>
        <mc:Fallback xmlns="">
          <p:sp>
            <p:nvSpPr>
              <p:cNvPr id="9" name="TextBox 8"/>
              <p:cNvSpPr txBox="1">
                <a:spLocks noRot="1" noChangeAspect="1" noMove="1" noResize="1" noEditPoints="1" noAdjustHandles="1" noChangeArrowheads="1" noChangeShapeType="1" noTextEdit="1"/>
              </p:cNvSpPr>
              <p:nvPr/>
            </p:nvSpPr>
            <p:spPr>
              <a:xfrm>
                <a:off x="1905000" y="3810000"/>
                <a:ext cx="3581400" cy="1401922"/>
              </a:xfrm>
              <a:prstGeom prst="rect">
                <a:avLst/>
              </a:prstGeom>
              <a:blipFill rotWithShape="1">
                <a:blip r:embed="rId4"/>
                <a:stretch>
                  <a:fillRect t="-2609" b="-3478"/>
                </a:stretch>
              </a:blipFill>
            </p:spPr>
            <p:txBody>
              <a:bodyPr/>
              <a:lstStyle/>
              <a:p>
                <a:r>
                  <a:rPr lang="en-US">
                    <a:noFill/>
                  </a:rPr>
                  <a:t> </a:t>
                </a:r>
              </a:p>
            </p:txBody>
          </p:sp>
        </mc:Fallback>
      </mc:AlternateContent>
      <p:sp>
        <p:nvSpPr>
          <p:cNvPr id="10" name="TextBox 9"/>
          <p:cNvSpPr txBox="1"/>
          <p:nvPr/>
        </p:nvSpPr>
        <p:spPr>
          <a:xfrm>
            <a:off x="6934200" y="3352800"/>
            <a:ext cx="1752600" cy="461665"/>
          </a:xfrm>
          <a:prstGeom prst="rect">
            <a:avLst/>
          </a:prstGeom>
          <a:noFill/>
        </p:spPr>
        <p:txBody>
          <a:bodyPr wrap="square" rtlCol="0">
            <a:spAutoFit/>
          </a:bodyPr>
          <a:lstStyle/>
          <a:p>
            <a:pPr algn="ctr"/>
            <a:r>
              <a:rPr lang="en-US" sz="1200" dirty="0" err="1"/>
              <a:t>Hendrick</a:t>
            </a:r>
            <a:r>
              <a:rPr lang="en-US" sz="1200" dirty="0"/>
              <a:t> Lorentz</a:t>
            </a:r>
          </a:p>
          <a:p>
            <a:pPr algn="ctr"/>
            <a:r>
              <a:rPr lang="en-US" sz="1200" dirty="0"/>
              <a:t>1853 - 1928</a:t>
            </a:r>
          </a:p>
        </p:txBody>
      </p:sp>
      <p:sp>
        <p:nvSpPr>
          <p:cNvPr id="13" name="TextBox 12"/>
          <p:cNvSpPr txBox="1"/>
          <p:nvPr/>
        </p:nvSpPr>
        <p:spPr>
          <a:xfrm>
            <a:off x="2890829" y="3262311"/>
            <a:ext cx="838200" cy="276999"/>
          </a:xfrm>
          <a:prstGeom prst="rect">
            <a:avLst/>
          </a:prstGeom>
          <a:noFill/>
        </p:spPr>
        <p:txBody>
          <a:bodyPr wrap="square" rtlCol="0">
            <a:spAutoFit/>
          </a:bodyPr>
          <a:lstStyle/>
          <a:p>
            <a:pPr algn="ctr"/>
            <a:r>
              <a:rPr lang="en-US" sz="1200" dirty="0" smtClean="0"/>
              <a:t>Electric</a:t>
            </a:r>
            <a:endParaRPr lang="en-US" sz="1400" dirty="0"/>
          </a:p>
        </p:txBody>
      </p:sp>
      <p:sp>
        <p:nvSpPr>
          <p:cNvPr id="14" name="TextBox 13"/>
          <p:cNvSpPr txBox="1"/>
          <p:nvPr/>
        </p:nvSpPr>
        <p:spPr>
          <a:xfrm>
            <a:off x="3538529" y="3262311"/>
            <a:ext cx="952500" cy="276999"/>
          </a:xfrm>
          <a:prstGeom prst="rect">
            <a:avLst/>
          </a:prstGeom>
          <a:noFill/>
        </p:spPr>
        <p:txBody>
          <a:bodyPr wrap="square" rtlCol="0">
            <a:spAutoFit/>
          </a:bodyPr>
          <a:lstStyle/>
          <a:p>
            <a:pPr algn="ctr"/>
            <a:r>
              <a:rPr lang="en-US" sz="1200" dirty="0" smtClean="0"/>
              <a:t>Magnetic</a:t>
            </a:r>
            <a:endParaRPr lang="en-US" sz="1400" dirty="0"/>
          </a:p>
        </p:txBody>
      </p:sp>
      <p:sp>
        <p:nvSpPr>
          <p:cNvPr id="12" name="Right Brace 11"/>
          <p:cNvSpPr/>
          <p:nvPr/>
        </p:nvSpPr>
        <p:spPr>
          <a:xfrm rot="5400000">
            <a:off x="3843330" y="2894826"/>
            <a:ext cx="228600" cy="4381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e 15"/>
          <p:cNvSpPr/>
          <p:nvPr/>
        </p:nvSpPr>
        <p:spPr>
          <a:xfrm rot="5400000">
            <a:off x="3290147" y="2996696"/>
            <a:ext cx="197297" cy="2613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76543" y="5648980"/>
            <a:ext cx="5876657" cy="523220"/>
          </a:xfrm>
          <a:prstGeom prst="rect">
            <a:avLst/>
          </a:prstGeom>
          <a:noFill/>
        </p:spPr>
        <p:txBody>
          <a:bodyPr wrap="square" rtlCol="0">
            <a:spAutoFit/>
          </a:bodyPr>
          <a:lstStyle/>
          <a:p>
            <a:pPr marL="285750" indent="-285750">
              <a:spcAft>
                <a:spcPts val="800"/>
              </a:spcAft>
              <a:buFont typeface="Wingdings" panose="05000000000000000000" pitchFamily="2" charset="2"/>
              <a:buChar char="q"/>
            </a:pPr>
            <a:r>
              <a:rPr lang="en-US" sz="1400" dirty="0" smtClean="0"/>
              <a:t>Often charged particles in accelerators move with relativistic speeds – </a:t>
            </a:r>
            <a:r>
              <a:rPr lang="en-US" sz="1400" i="1" dirty="0" smtClean="0"/>
              <a:t>relativistic dynamics </a:t>
            </a:r>
            <a:r>
              <a:rPr lang="en-US" sz="1400" dirty="0" smtClean="0"/>
              <a:t>should be applied.  </a:t>
            </a:r>
          </a:p>
        </p:txBody>
      </p:sp>
      <p:sp>
        <p:nvSpPr>
          <p:cNvPr id="18" name="TextBox 17"/>
          <p:cNvSpPr txBox="1"/>
          <p:nvPr/>
        </p:nvSpPr>
        <p:spPr>
          <a:xfrm>
            <a:off x="6629226" y="5052536"/>
            <a:ext cx="2286174" cy="738664"/>
          </a:xfrm>
          <a:prstGeom prst="rect">
            <a:avLst/>
          </a:prstGeom>
          <a:noFill/>
        </p:spPr>
        <p:txBody>
          <a:bodyPr wrap="square" rtlCol="0">
            <a:spAutoFit/>
          </a:bodyPr>
          <a:lstStyle/>
          <a:p>
            <a:pPr indent="177800" algn="ctr">
              <a:spcAft>
                <a:spcPts val="800"/>
              </a:spcAft>
            </a:pPr>
            <a:r>
              <a:rPr lang="en-US" sz="1400" dirty="0" smtClean="0"/>
              <a:t>**First derivation is often attributed to </a:t>
            </a:r>
            <a:r>
              <a:rPr lang="en-US" sz="1400" dirty="0"/>
              <a:t>Oliver Heaviside or James </a:t>
            </a:r>
            <a:r>
              <a:rPr lang="en-US" sz="1400" dirty="0" smtClean="0"/>
              <a:t>Maxwell </a:t>
            </a:r>
          </a:p>
        </p:txBody>
      </p:sp>
      <p:sp>
        <p:nvSpPr>
          <p:cNvPr id="19" name="Oval 18"/>
          <p:cNvSpPr/>
          <p:nvPr/>
        </p:nvSpPr>
        <p:spPr>
          <a:xfrm>
            <a:off x="3667122" y="2590800"/>
            <a:ext cx="600076" cy="639224"/>
          </a:xfrm>
          <a:prstGeom prst="ellipse">
            <a:avLst/>
          </a:prstGeom>
          <a:noFill/>
          <a:ln w="190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57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95980"/>
            <a:ext cx="8073947" cy="461665"/>
          </a:xfrm>
          <a:prstGeom prst="rect">
            <a:avLst/>
          </a:prstGeom>
          <a:noFill/>
        </p:spPr>
        <p:txBody>
          <a:bodyPr wrap="square" rtlCol="0">
            <a:spAutoFit/>
          </a:bodyPr>
          <a:lstStyle/>
          <a:p>
            <a:pPr algn="ctr"/>
            <a:r>
              <a:rPr lang="en-US" sz="2400" b="1" dirty="0" smtClean="0"/>
              <a:t>Literature</a:t>
            </a:r>
            <a:endParaRPr lang="en-US" b="1" dirty="0"/>
          </a:p>
        </p:txBody>
      </p:sp>
      <p:sp>
        <p:nvSpPr>
          <p:cNvPr id="3" name="TextBox 2"/>
          <p:cNvSpPr txBox="1"/>
          <p:nvPr/>
        </p:nvSpPr>
        <p:spPr>
          <a:xfrm>
            <a:off x="152400" y="1114295"/>
            <a:ext cx="8991600" cy="5632311"/>
          </a:xfrm>
          <a:prstGeom prst="rect">
            <a:avLst/>
          </a:prstGeom>
          <a:noFill/>
        </p:spPr>
        <p:txBody>
          <a:bodyPr wrap="square" rtlCol="0">
            <a:spAutoFit/>
          </a:bodyPr>
          <a:lstStyle/>
          <a:p>
            <a:pPr indent="180975"/>
            <a:r>
              <a:rPr lang="en-US" sz="1000" dirty="0"/>
              <a:t>[1] </a:t>
            </a:r>
            <a:r>
              <a:rPr lang="en-US" sz="1000" dirty="0" smtClean="0"/>
              <a:t>M. </a:t>
            </a:r>
            <a:r>
              <a:rPr lang="en-US" sz="1000" dirty="0" err="1" smtClean="0"/>
              <a:t>Mangano</a:t>
            </a:r>
            <a:r>
              <a:rPr lang="en-US" sz="1000" dirty="0" smtClean="0"/>
              <a:t>, “Physics </a:t>
            </a:r>
            <a:r>
              <a:rPr lang="en-US" sz="1000" dirty="0"/>
              <a:t>at Future Circular </a:t>
            </a:r>
            <a:r>
              <a:rPr lang="en-US" sz="1000" dirty="0" smtClean="0"/>
              <a:t>Colliders”, Future </a:t>
            </a:r>
            <a:r>
              <a:rPr lang="en-US" sz="1000" dirty="0"/>
              <a:t>Colliders for Fresh </a:t>
            </a:r>
            <a:r>
              <a:rPr lang="en-US" sz="1000" dirty="0" smtClean="0"/>
              <a:t>Physicists, CERN, Switzerland, </a:t>
            </a:r>
            <a:r>
              <a:rPr lang="en-US" sz="1000" dirty="0"/>
              <a:t>2017</a:t>
            </a:r>
            <a:r>
              <a:rPr lang="en-US" sz="1000" dirty="0" smtClean="0"/>
              <a:t>  </a:t>
            </a:r>
          </a:p>
          <a:p>
            <a:pPr indent="180975"/>
            <a:r>
              <a:rPr lang="en-US" sz="1000" dirty="0" smtClean="0"/>
              <a:t>[</a:t>
            </a:r>
            <a:r>
              <a:rPr lang="en-US" sz="1000" dirty="0"/>
              <a:t>2] </a:t>
            </a:r>
            <a:r>
              <a:rPr lang="en-US" sz="1000" dirty="0" smtClean="0"/>
              <a:t>M. Dam, “</a:t>
            </a:r>
            <a:r>
              <a:rPr lang="en-US" sz="1000" dirty="0"/>
              <a:t>Physics at Future </a:t>
            </a:r>
            <a:r>
              <a:rPr lang="en-US" sz="1000" dirty="0" smtClean="0"/>
              <a:t>Colliders 1“, Summer </a:t>
            </a:r>
            <a:r>
              <a:rPr lang="en-US" sz="1000" dirty="0"/>
              <a:t>Student Lecture </a:t>
            </a:r>
            <a:r>
              <a:rPr lang="en-US" sz="1000" dirty="0" err="1"/>
              <a:t>Programme</a:t>
            </a:r>
            <a:r>
              <a:rPr lang="en-US" sz="1000" dirty="0"/>
              <a:t> </a:t>
            </a:r>
            <a:r>
              <a:rPr lang="en-US" sz="1000" dirty="0" smtClean="0"/>
              <a:t>Course, CERN, </a:t>
            </a:r>
            <a:r>
              <a:rPr lang="en-US" sz="1000" dirty="0"/>
              <a:t>Switzerland,</a:t>
            </a:r>
            <a:r>
              <a:rPr lang="en-US" sz="1000" dirty="0" smtClean="0"/>
              <a:t> 2017</a:t>
            </a:r>
          </a:p>
          <a:p>
            <a:pPr indent="180975"/>
            <a:r>
              <a:rPr lang="en-US" sz="1000" dirty="0"/>
              <a:t>[3] M. </a:t>
            </a:r>
            <a:r>
              <a:rPr lang="en-US" sz="1000" dirty="0" smtClean="0"/>
              <a:t>Barnes, </a:t>
            </a:r>
            <a:r>
              <a:rPr lang="en-US" sz="1000" dirty="0"/>
              <a:t>et al.,</a:t>
            </a:r>
            <a:r>
              <a:rPr lang="en-US" sz="1000" dirty="0" smtClean="0"/>
              <a:t> </a:t>
            </a:r>
            <a:r>
              <a:rPr lang="en-US" sz="1000" dirty="0"/>
              <a:t>“Kicker Systems -Part 2 -Hardware: Existing and Future”, Beam Injection, Extraction and Transfer, CAS </a:t>
            </a:r>
            <a:r>
              <a:rPr lang="en-US" sz="1000" dirty="0" smtClean="0"/>
              <a:t>2018, Erice, Italy, 2017</a:t>
            </a:r>
            <a:endParaRPr lang="en-US" sz="1000" dirty="0"/>
          </a:p>
          <a:p>
            <a:pPr indent="180975"/>
            <a:r>
              <a:rPr lang="en-US" sz="1000" dirty="0"/>
              <a:t>[4] D. </a:t>
            </a:r>
            <a:r>
              <a:rPr lang="en-US" sz="1000" dirty="0" err="1"/>
              <a:t>Barna</a:t>
            </a:r>
            <a:r>
              <a:rPr lang="en-US" sz="1000" dirty="0"/>
              <a:t>, “High field septum magnet using a superconducting shield for the Future Circular Collider”, Phys. Rev. </a:t>
            </a:r>
            <a:r>
              <a:rPr lang="en-US" sz="1000" dirty="0" err="1"/>
              <a:t>Accel</a:t>
            </a:r>
            <a:r>
              <a:rPr lang="en-US" sz="1000" dirty="0"/>
              <a:t>. Beams 20, 2017</a:t>
            </a:r>
          </a:p>
          <a:p>
            <a:pPr indent="180975"/>
            <a:r>
              <a:rPr lang="en-US" sz="1000" dirty="0"/>
              <a:t>[5] T. Kramer, et al</a:t>
            </a:r>
            <a:r>
              <a:rPr lang="en-US" sz="1000" dirty="0" smtClean="0"/>
              <a:t>., “Considerations </a:t>
            </a:r>
            <a:r>
              <a:rPr lang="en-US" sz="1000" dirty="0"/>
              <a:t>for the injection and extraction kicker systems of a 100 TeV </a:t>
            </a:r>
            <a:r>
              <a:rPr lang="en-US" sz="1000" dirty="0" err="1"/>
              <a:t>centre</a:t>
            </a:r>
            <a:r>
              <a:rPr lang="en-US" sz="1000" dirty="0"/>
              <a:t>-of-mass FCC-</a:t>
            </a:r>
            <a:r>
              <a:rPr lang="en-US" sz="1000" dirty="0" err="1"/>
              <a:t>hh</a:t>
            </a:r>
            <a:r>
              <a:rPr lang="en-US" sz="1000" dirty="0"/>
              <a:t> collider”, </a:t>
            </a:r>
            <a:r>
              <a:rPr lang="en-US" sz="1000" dirty="0" smtClean="0"/>
              <a:t>IPAC 2016, Busan, Korea, 2016</a:t>
            </a:r>
            <a:endParaRPr lang="en-US" sz="1000" dirty="0"/>
          </a:p>
          <a:p>
            <a:pPr indent="180975"/>
            <a:r>
              <a:rPr lang="en-US" sz="1000" dirty="0" smtClean="0"/>
              <a:t>[6] F. Su, et al., “SPPC Parameter Choice and Lattice Design</a:t>
            </a:r>
            <a:r>
              <a:rPr lang="en-US" sz="1000" dirty="0"/>
              <a:t>”, IPAC 2016, Busan, Korea, 2016</a:t>
            </a:r>
          </a:p>
          <a:p>
            <a:pPr indent="180975"/>
            <a:r>
              <a:rPr lang="en-US" sz="1000" dirty="0"/>
              <a:t>[7] W. </a:t>
            </a:r>
            <a:r>
              <a:rPr lang="en-US" sz="1000" dirty="0" err="1"/>
              <a:t>Bartmann</a:t>
            </a:r>
            <a:r>
              <a:rPr lang="en-US" sz="1000" dirty="0" smtClean="0"/>
              <a:t>, </a:t>
            </a:r>
            <a:r>
              <a:rPr lang="en-US" sz="1000" dirty="0"/>
              <a:t>et al., </a:t>
            </a:r>
            <a:r>
              <a:rPr lang="en-US" sz="1000" dirty="0" smtClean="0"/>
              <a:t>“</a:t>
            </a:r>
            <a:r>
              <a:rPr lang="en-US" sz="1000" dirty="0"/>
              <a:t>FCC-</a:t>
            </a:r>
            <a:r>
              <a:rPr lang="en-US" sz="1000" dirty="0" err="1"/>
              <a:t>hh</a:t>
            </a:r>
            <a:r>
              <a:rPr lang="en-US" sz="1000" dirty="0"/>
              <a:t> Dump concepts”, The second Annual Meeting of the Future Circular Collider </a:t>
            </a:r>
            <a:r>
              <a:rPr lang="en-US" sz="1000" dirty="0" smtClean="0"/>
              <a:t>study, </a:t>
            </a:r>
            <a:r>
              <a:rPr lang="en-US" sz="1000" dirty="0"/>
              <a:t>Rome, </a:t>
            </a:r>
            <a:r>
              <a:rPr lang="en-US" sz="1000" dirty="0" smtClean="0"/>
              <a:t>Italy, 2016</a:t>
            </a:r>
            <a:endParaRPr lang="en-US" sz="1000" dirty="0"/>
          </a:p>
          <a:p>
            <a:pPr indent="180975"/>
            <a:r>
              <a:rPr lang="en-US" sz="1000" dirty="0" smtClean="0"/>
              <a:t>[8]</a:t>
            </a:r>
            <a:r>
              <a:rPr lang="en-US" sz="1000" dirty="0"/>
              <a:t> </a:t>
            </a:r>
            <a:r>
              <a:rPr lang="en-US" sz="1000" dirty="0" smtClean="0"/>
              <a:t>J. </a:t>
            </a:r>
            <a:r>
              <a:rPr lang="en-US" sz="1000" dirty="0" err="1" smtClean="0"/>
              <a:t>Borburgh</a:t>
            </a:r>
            <a:r>
              <a:rPr lang="en-US" sz="1000" dirty="0" smtClean="0"/>
              <a:t>, “An </a:t>
            </a:r>
            <a:r>
              <a:rPr lang="en-US" sz="1000" dirty="0"/>
              <a:t>introduction to HV </a:t>
            </a:r>
            <a:r>
              <a:rPr lang="en-US" sz="1000" dirty="0" smtClean="0"/>
              <a:t>cables”, Group </a:t>
            </a:r>
            <a:r>
              <a:rPr lang="en-US" sz="1000" dirty="0"/>
              <a:t>meeting </a:t>
            </a:r>
            <a:r>
              <a:rPr lang="en-US" sz="1000" dirty="0" smtClean="0"/>
              <a:t>TE-ABT, </a:t>
            </a:r>
            <a:r>
              <a:rPr lang="en-US" sz="1000" dirty="0"/>
              <a:t>CERN, Switzerland, </a:t>
            </a:r>
            <a:r>
              <a:rPr lang="en-US" sz="1000" dirty="0" smtClean="0"/>
              <a:t>2016</a:t>
            </a:r>
            <a:endParaRPr lang="en-US" sz="1000" dirty="0"/>
          </a:p>
          <a:p>
            <a:pPr indent="180975"/>
            <a:r>
              <a:rPr lang="en-US" sz="1000" dirty="0" smtClean="0"/>
              <a:t>[</a:t>
            </a:r>
            <a:r>
              <a:rPr lang="en-US" sz="1000" dirty="0"/>
              <a:t>9] </a:t>
            </a:r>
            <a:r>
              <a:rPr lang="en-US" sz="1000" dirty="0" smtClean="0"/>
              <a:t>B. </a:t>
            </a:r>
            <a:r>
              <a:rPr lang="en-US" sz="1000" dirty="0"/>
              <a:t>Goddard, “Surviving an </a:t>
            </a:r>
            <a:r>
              <a:rPr lang="en-US" sz="1000" dirty="0" smtClean="0"/>
              <a:t>Asynchronous Beam Dump</a:t>
            </a:r>
            <a:r>
              <a:rPr lang="en-US" sz="1000" dirty="0"/>
              <a:t>?”, The second Annual Meeting of the Future Circular Collider study, Rome, Italy, 2016</a:t>
            </a:r>
          </a:p>
          <a:p>
            <a:pPr indent="180975"/>
            <a:r>
              <a:rPr lang="en-US" sz="1000" dirty="0"/>
              <a:t>[10] C. Aguilar, </a:t>
            </a:r>
            <a:r>
              <a:rPr lang="en-US" sz="1000" dirty="0" smtClean="0"/>
              <a:t>“Development </a:t>
            </a:r>
            <a:r>
              <a:rPr lang="en-US" sz="1000" dirty="0"/>
              <a:t>of Stripline Kickers for </a:t>
            </a:r>
            <a:r>
              <a:rPr lang="en-US" sz="1000" dirty="0" smtClean="0"/>
              <a:t>Low Emittance </a:t>
            </a:r>
            <a:r>
              <a:rPr lang="en-US" sz="1000" dirty="0"/>
              <a:t>Rings: Application to the </a:t>
            </a:r>
            <a:r>
              <a:rPr lang="en-US" sz="1000" dirty="0" smtClean="0"/>
              <a:t>Beam Extraction </a:t>
            </a:r>
            <a:r>
              <a:rPr lang="en-US" sz="1000" dirty="0"/>
              <a:t>Kicker for CLIC Damping </a:t>
            </a:r>
            <a:r>
              <a:rPr lang="en-US" sz="1000" dirty="0" smtClean="0"/>
              <a:t>Rings”, PhD Thesis, Spain, 2015</a:t>
            </a:r>
            <a:endParaRPr lang="en-US" sz="1000" dirty="0"/>
          </a:p>
          <a:p>
            <a:pPr indent="180975"/>
            <a:r>
              <a:rPr lang="en-US" sz="1000" dirty="0" smtClean="0"/>
              <a:t>[</a:t>
            </a:r>
            <a:r>
              <a:rPr lang="en-US" sz="1000" dirty="0"/>
              <a:t>11] T. Kramer</a:t>
            </a:r>
            <a:r>
              <a:rPr lang="en-US" sz="1000" dirty="0" smtClean="0"/>
              <a:t>, et al., “ Considerations </a:t>
            </a:r>
            <a:r>
              <a:rPr lang="en-US" sz="1000" dirty="0"/>
              <a:t>for the Beam Dump System of a 100 TeV Centre-of-mass </a:t>
            </a:r>
            <a:r>
              <a:rPr lang="en-US" sz="1000" dirty="0" smtClean="0"/>
              <a:t>FCC </a:t>
            </a:r>
            <a:r>
              <a:rPr lang="en-US" sz="1000" dirty="0" err="1" smtClean="0"/>
              <a:t>hh</a:t>
            </a:r>
            <a:r>
              <a:rPr lang="en-US" sz="1000" dirty="0" smtClean="0"/>
              <a:t> </a:t>
            </a:r>
            <a:r>
              <a:rPr lang="en-US" sz="1000" dirty="0"/>
              <a:t>Collider”, </a:t>
            </a:r>
            <a:r>
              <a:rPr lang="en-US" sz="1000" dirty="0" smtClean="0"/>
              <a:t>IPAC 2015</a:t>
            </a:r>
            <a:r>
              <a:rPr lang="en-US" sz="1000" dirty="0"/>
              <a:t>, Richmond, VA, </a:t>
            </a:r>
            <a:r>
              <a:rPr lang="en-US" sz="1000" dirty="0" smtClean="0"/>
              <a:t>USA, 2015</a:t>
            </a:r>
            <a:endParaRPr lang="en-US" sz="1000" dirty="0"/>
          </a:p>
          <a:p>
            <a:pPr indent="180975"/>
            <a:r>
              <a:rPr lang="en-US" sz="1000" dirty="0"/>
              <a:t>[12] </a:t>
            </a:r>
            <a:r>
              <a:rPr lang="en-US" sz="1000" dirty="0" smtClean="0"/>
              <a:t>R. </a:t>
            </a:r>
            <a:r>
              <a:rPr lang="en-US" sz="1000" dirty="0"/>
              <a:t>Schmidt, “Concept &amp; architecture of the machine protection systems for </a:t>
            </a:r>
            <a:r>
              <a:rPr lang="en-US" sz="1000" dirty="0" smtClean="0"/>
              <a:t>FCC</a:t>
            </a:r>
            <a:r>
              <a:rPr lang="en-US" sz="1000" dirty="0"/>
              <a:t>”, </a:t>
            </a:r>
            <a:r>
              <a:rPr lang="en-US" sz="1000" dirty="0" smtClean="0"/>
              <a:t>First </a:t>
            </a:r>
            <a:r>
              <a:rPr lang="en-US" sz="1000" dirty="0"/>
              <a:t>Annual Meeting of the Future Circular Collider </a:t>
            </a:r>
            <a:r>
              <a:rPr lang="en-US" sz="1000" dirty="0" smtClean="0"/>
              <a:t>study, USA, 2015</a:t>
            </a:r>
            <a:endParaRPr lang="en-US" sz="1000" dirty="0"/>
          </a:p>
          <a:p>
            <a:pPr indent="180975"/>
            <a:r>
              <a:rPr lang="en-US" sz="1000" dirty="0" smtClean="0"/>
              <a:t>[</a:t>
            </a:r>
            <a:r>
              <a:rPr lang="en-US" sz="1000" dirty="0"/>
              <a:t>13] </a:t>
            </a:r>
            <a:r>
              <a:rPr lang="en-US" sz="1000" dirty="0" smtClean="0"/>
              <a:t>F. Gianotti, “</a:t>
            </a:r>
            <a:r>
              <a:rPr lang="en-US" sz="1000" dirty="0"/>
              <a:t>Physics opportunities at future high-energy colliders”, Invisibles15 Workshop, </a:t>
            </a:r>
            <a:r>
              <a:rPr lang="en-US" sz="1000" dirty="0" smtClean="0"/>
              <a:t>Madrid, Spain, 2015</a:t>
            </a:r>
          </a:p>
          <a:p>
            <a:pPr indent="180975"/>
            <a:r>
              <a:rPr lang="en-US" sz="1000" dirty="0"/>
              <a:t>[14] C. Aguilar, et al., “Stripline design for the extraction kicker of Compact Linear Collider damping rings”, Phys. Rev. ST </a:t>
            </a:r>
            <a:r>
              <a:rPr lang="en-US" sz="1000" dirty="0" err="1"/>
              <a:t>Accel</a:t>
            </a:r>
            <a:r>
              <a:rPr lang="en-US" sz="1000" dirty="0"/>
              <a:t>. Beams 17, </a:t>
            </a:r>
            <a:r>
              <a:rPr lang="en-US" sz="1000" dirty="0" smtClean="0"/>
              <a:t>071003, </a:t>
            </a:r>
            <a:r>
              <a:rPr lang="en-US" sz="1000" dirty="0"/>
              <a:t>2014</a:t>
            </a:r>
          </a:p>
          <a:p>
            <a:pPr indent="180975"/>
            <a:r>
              <a:rPr lang="en-US" sz="1000" dirty="0"/>
              <a:t>[15] B. Holzer, "Introduction to Transverse Beam Dynamics", CAS-CERN Accelerator School, Slovakia, </a:t>
            </a:r>
            <a:r>
              <a:rPr lang="en-US" sz="1000" dirty="0" smtClean="0"/>
              <a:t>2012</a:t>
            </a:r>
          </a:p>
          <a:p>
            <a:pPr indent="180975"/>
            <a:r>
              <a:rPr lang="en-US" sz="1000" dirty="0" smtClean="0"/>
              <a:t>[16</a:t>
            </a:r>
            <a:r>
              <a:rPr lang="en-US" sz="1000" dirty="0"/>
              <a:t>] A. </a:t>
            </a:r>
            <a:r>
              <a:rPr lang="en-US" sz="1000" dirty="0" err="1"/>
              <a:t>Gabard</a:t>
            </a:r>
            <a:r>
              <a:rPr lang="en-US" sz="1000" dirty="0"/>
              <a:t>, et al., "Radiation Hard Magnets at the Paul Scherrer Institute", IPAC 2012, pp 3518-3520, USA, 2012</a:t>
            </a:r>
          </a:p>
          <a:p>
            <a:pPr indent="180975"/>
            <a:r>
              <a:rPr lang="en-US" sz="1000" dirty="0" smtClean="0"/>
              <a:t>[</a:t>
            </a:r>
            <a:r>
              <a:rPr lang="en-US" sz="1000" dirty="0"/>
              <a:t>17] </a:t>
            </a:r>
            <a:r>
              <a:rPr lang="en-US" sz="1000" dirty="0" smtClean="0"/>
              <a:t>R. Carey, “The </a:t>
            </a:r>
            <a:r>
              <a:rPr lang="en-US" sz="1000" dirty="0" err="1"/>
              <a:t>MuLan</a:t>
            </a:r>
            <a:r>
              <a:rPr lang="en-US" sz="1000" dirty="0"/>
              <a:t> </a:t>
            </a:r>
            <a:r>
              <a:rPr lang="en-US" sz="1000" dirty="0" smtClean="0"/>
              <a:t>Experiment”, </a:t>
            </a:r>
            <a:r>
              <a:rPr lang="en-US" sz="1000" dirty="0"/>
              <a:t>The 19th Particles and Nuclei International Conference, </a:t>
            </a:r>
            <a:r>
              <a:rPr lang="en-US" sz="1000" dirty="0" smtClean="0"/>
              <a:t>Cambridge, USA, 2011</a:t>
            </a:r>
            <a:endParaRPr lang="en-US" sz="1000" dirty="0"/>
          </a:p>
          <a:p>
            <a:pPr indent="180975"/>
            <a:r>
              <a:rPr lang="en-US" sz="1000" dirty="0" smtClean="0"/>
              <a:t>[18] </a:t>
            </a:r>
            <a:r>
              <a:rPr lang="en-US" sz="1000" dirty="0"/>
              <a:t>M. Plum, "Injection and extraction single, turn injection", USPAS Class on Injection and Extraction, USA, </a:t>
            </a:r>
            <a:r>
              <a:rPr lang="en-US" sz="1000" dirty="0" smtClean="0"/>
              <a:t>2009</a:t>
            </a:r>
            <a:endParaRPr lang="en-US" sz="1000" dirty="0"/>
          </a:p>
          <a:p>
            <a:pPr indent="180975"/>
            <a:r>
              <a:rPr lang="en-US" sz="1000" dirty="0"/>
              <a:t>[19] M. Barnes, "Beam Transfer Devices Septa", CAS-CERN Accelerator School, Belgium, </a:t>
            </a:r>
            <a:r>
              <a:rPr lang="en-US" sz="1000" dirty="0" smtClean="0"/>
              <a:t>2009</a:t>
            </a:r>
          </a:p>
          <a:p>
            <a:pPr indent="180975"/>
            <a:r>
              <a:rPr lang="en-US" sz="1000" dirty="0"/>
              <a:t>[20] M. Barnes, et al., "Injection and extraction magnets: kicker magnets”, CAS 2009: </a:t>
            </a:r>
            <a:r>
              <a:rPr lang="en-US" sz="1000" dirty="0" err="1"/>
              <a:t>Specialised</a:t>
            </a:r>
            <a:r>
              <a:rPr lang="en-US" sz="1000" dirty="0"/>
              <a:t> Course on Magnets, Bruges, Belgium</a:t>
            </a:r>
            <a:r>
              <a:rPr lang="en-US" sz="1000" dirty="0" smtClean="0"/>
              <a:t>, </a:t>
            </a:r>
            <a:r>
              <a:rPr lang="en-US" sz="1000" dirty="0"/>
              <a:t>2009</a:t>
            </a:r>
          </a:p>
          <a:p>
            <a:pPr indent="180975"/>
            <a:r>
              <a:rPr lang="en-US" sz="1000" dirty="0"/>
              <a:t>[21] A. </a:t>
            </a:r>
            <a:r>
              <a:rPr lang="en-US" sz="1000" dirty="0" err="1"/>
              <a:t>Mikhailichenko</a:t>
            </a:r>
            <a:r>
              <a:rPr lang="en-US" sz="1000" dirty="0"/>
              <a:t>, “Fast kicker”, Colliding Beam Notes 2009, Cornell </a:t>
            </a:r>
            <a:r>
              <a:rPr lang="en-US" sz="1000" dirty="0" smtClean="0"/>
              <a:t>University, USA, 2009</a:t>
            </a:r>
            <a:endParaRPr lang="en-US" sz="1000" dirty="0"/>
          </a:p>
          <a:p>
            <a:pPr indent="180975"/>
            <a:r>
              <a:rPr lang="en-US" sz="1000" dirty="0"/>
              <a:t>[22] M. </a:t>
            </a:r>
            <a:r>
              <a:rPr lang="en-US" sz="1000" dirty="0" err="1"/>
              <a:t>Reiser</a:t>
            </a:r>
            <a:r>
              <a:rPr lang="en-US" sz="1000" dirty="0"/>
              <a:t>, “Theory and Design of Charged Particle Beams”, Wiley, p. 18, </a:t>
            </a:r>
            <a:r>
              <a:rPr lang="en-US" sz="1000" dirty="0" smtClean="0"/>
              <a:t>2008</a:t>
            </a:r>
          </a:p>
          <a:p>
            <a:pPr indent="180975"/>
            <a:r>
              <a:rPr lang="en-US" sz="1000" dirty="0"/>
              <a:t>[23] J. </a:t>
            </a:r>
            <a:r>
              <a:rPr lang="en-US" sz="1000" dirty="0" err="1"/>
              <a:t>Wenninger</a:t>
            </a:r>
            <a:r>
              <a:rPr lang="en-US" sz="1000" dirty="0"/>
              <a:t>, “Introduction to Slow Extraction to the North Targets", Training for operation, CERN, Switzerland, </a:t>
            </a:r>
            <a:r>
              <a:rPr lang="en-US" sz="1000" dirty="0" smtClean="0"/>
              <a:t>2007</a:t>
            </a:r>
          </a:p>
          <a:p>
            <a:pPr indent="180975"/>
            <a:r>
              <a:rPr lang="en-US" sz="1000" dirty="0" smtClean="0"/>
              <a:t>[24</a:t>
            </a:r>
            <a:r>
              <a:rPr lang="en-US" sz="1000" dirty="0"/>
              <a:t>] C. Gough,  "Minimizing Leakage Field from Eddy Current Septum Magnets", Presentation at SINAP 2005, </a:t>
            </a:r>
            <a:r>
              <a:rPr lang="en-US" sz="1000" dirty="0" smtClean="0"/>
              <a:t>2005</a:t>
            </a:r>
            <a:endParaRPr lang="en-US" sz="1000" dirty="0"/>
          </a:p>
          <a:p>
            <a:pPr indent="180975"/>
            <a:r>
              <a:rPr lang="en-US" sz="1000" dirty="0"/>
              <a:t>[25] </a:t>
            </a:r>
            <a:r>
              <a:rPr lang="en-US" sz="1000" dirty="0" smtClean="0"/>
              <a:t>M. </a:t>
            </a:r>
            <a:r>
              <a:rPr lang="en-US" sz="1000" dirty="0"/>
              <a:t>Barnes</a:t>
            </a:r>
            <a:r>
              <a:rPr lang="en-US" sz="1000" i="1" dirty="0"/>
              <a:t>, </a:t>
            </a:r>
            <a:r>
              <a:rPr lang="en-US" sz="1000" i="1" dirty="0" smtClean="0"/>
              <a:t>“</a:t>
            </a:r>
            <a:r>
              <a:rPr lang="en-US" sz="1000" dirty="0" smtClean="0"/>
              <a:t>A </a:t>
            </a:r>
            <a:r>
              <a:rPr lang="en-US" sz="1000" dirty="0"/>
              <a:t>25-kV 75-kHz Kicker for </a:t>
            </a:r>
            <a:r>
              <a:rPr lang="en-US" sz="1000" dirty="0" smtClean="0"/>
              <a:t>Measurement of </a:t>
            </a:r>
            <a:r>
              <a:rPr lang="en-US" sz="1000" dirty="0"/>
              <a:t>Muon </a:t>
            </a:r>
            <a:r>
              <a:rPr lang="en-US" sz="1000" dirty="0" smtClean="0"/>
              <a:t>Lifetime</a:t>
            </a:r>
            <a:r>
              <a:rPr lang="en-US" sz="1000" dirty="0"/>
              <a:t>”, IEEE Transactions on Plasma </a:t>
            </a:r>
            <a:r>
              <a:rPr lang="en-US" sz="1000" dirty="0" smtClean="0"/>
              <a:t>Science, Vol. </a:t>
            </a:r>
            <a:r>
              <a:rPr lang="en-US" sz="1000" dirty="0"/>
              <a:t>32, Issue: 5, </a:t>
            </a:r>
            <a:r>
              <a:rPr lang="en-US" sz="1000" dirty="0" smtClean="0"/>
              <a:t>2004</a:t>
            </a:r>
            <a:endParaRPr lang="en-US" sz="1000" dirty="0"/>
          </a:p>
          <a:p>
            <a:pPr indent="180975"/>
            <a:r>
              <a:rPr lang="en-US" sz="1000" dirty="0"/>
              <a:t>[26] A. </a:t>
            </a:r>
            <a:r>
              <a:rPr lang="en-US" sz="1000" dirty="0" err="1"/>
              <a:t>Afonin</a:t>
            </a:r>
            <a:r>
              <a:rPr lang="en-US" sz="1000" dirty="0"/>
              <a:t>, et al., "Proton Extraction from IHEP Accelerator Using Bent Crystals", </a:t>
            </a:r>
            <a:r>
              <a:rPr lang="en-US" sz="1000" dirty="0" smtClean="0"/>
              <a:t>Int. WS </a:t>
            </a:r>
            <a:r>
              <a:rPr lang="en-US" sz="1000" dirty="0"/>
              <a:t>“Relativistic. Channeling and Related Coherent Phenomena”, Italy, </a:t>
            </a:r>
            <a:r>
              <a:rPr lang="en-US" sz="1000" dirty="0" smtClean="0"/>
              <a:t>2004</a:t>
            </a:r>
          </a:p>
          <a:p>
            <a:pPr indent="180975"/>
            <a:r>
              <a:rPr lang="en-US" sz="1000" dirty="0" smtClean="0"/>
              <a:t>[27</a:t>
            </a:r>
            <a:r>
              <a:rPr lang="en-US" sz="1000" dirty="0"/>
              <a:t>] J. </a:t>
            </a:r>
            <a:r>
              <a:rPr lang="en-US" sz="1000" dirty="0" err="1"/>
              <a:t>Borburgh</a:t>
            </a:r>
            <a:r>
              <a:rPr lang="en-US" sz="1000" dirty="0"/>
              <a:t>, et al., "Final results on the CERN PS electrostatic septa consolidation program", PAC 2003, USA, </a:t>
            </a:r>
            <a:r>
              <a:rPr lang="en-US" sz="1000" dirty="0" smtClean="0"/>
              <a:t>2003</a:t>
            </a:r>
            <a:endParaRPr lang="en-US" sz="1000" dirty="0"/>
          </a:p>
          <a:p>
            <a:pPr indent="180975"/>
            <a:r>
              <a:rPr lang="en-US" sz="1000" dirty="0"/>
              <a:t>[</a:t>
            </a:r>
            <a:r>
              <a:rPr lang="en-US" sz="1000" dirty="0" smtClean="0"/>
              <a:t>28] </a:t>
            </a:r>
            <a:r>
              <a:rPr lang="en-US" sz="1000" dirty="0"/>
              <a:t>J. </a:t>
            </a:r>
            <a:r>
              <a:rPr lang="en-US" sz="1000" dirty="0" err="1"/>
              <a:t>Borburgh</a:t>
            </a:r>
            <a:r>
              <a:rPr lang="en-US" sz="1000" dirty="0"/>
              <a:t>, et al., "Consolidation project of the electrostatic septa in the CERN PS ring", PAC 2001, USA, 2001 </a:t>
            </a:r>
          </a:p>
          <a:p>
            <a:pPr indent="180975"/>
            <a:r>
              <a:rPr lang="en-US" sz="1000" dirty="0"/>
              <a:t>[29] C. Gough, et al., "Septum and Kicker Systems for the SLS" PAC 2001, USA, </a:t>
            </a:r>
            <a:r>
              <a:rPr lang="en-US" sz="1000" dirty="0" smtClean="0"/>
              <a:t>2001</a:t>
            </a:r>
          </a:p>
          <a:p>
            <a:pPr indent="180975"/>
            <a:r>
              <a:rPr lang="en-US" sz="1000" dirty="0"/>
              <a:t>[30] K. </a:t>
            </a:r>
            <a:r>
              <a:rPr lang="en-US" sz="1000" dirty="0" err="1"/>
              <a:t>Wille</a:t>
            </a:r>
            <a:r>
              <a:rPr lang="en-US" sz="1000" dirty="0"/>
              <a:t>, “The Physics of Particle Accelerators: An Introduction”, Oxford University Press, p. 148, </a:t>
            </a:r>
            <a:r>
              <a:rPr lang="en-US" sz="1000" dirty="0" smtClean="0"/>
              <a:t>2000</a:t>
            </a:r>
          </a:p>
          <a:p>
            <a:pPr indent="180975"/>
            <a:r>
              <a:rPr lang="en-US" sz="1000" dirty="0" smtClean="0"/>
              <a:t>[</a:t>
            </a:r>
            <a:r>
              <a:rPr lang="en-US" sz="1000" dirty="0"/>
              <a:t>31] </a:t>
            </a:r>
            <a:r>
              <a:rPr lang="en-US" sz="1000" dirty="0" smtClean="0"/>
              <a:t>M. Barnes, “Design </a:t>
            </a:r>
            <a:r>
              <a:rPr lang="en-US" sz="1000" dirty="0"/>
              <a:t>of the injection kicker magnet system for CERN's 14 TeV proton collider </a:t>
            </a:r>
            <a:r>
              <a:rPr lang="en-US" sz="1000" dirty="0" smtClean="0"/>
              <a:t>LHC</a:t>
            </a:r>
            <a:r>
              <a:rPr lang="en-US" sz="1000" dirty="0"/>
              <a:t>”, IPPC </a:t>
            </a:r>
            <a:r>
              <a:rPr lang="en-US" sz="1000" dirty="0" smtClean="0"/>
              <a:t>95, </a:t>
            </a:r>
            <a:r>
              <a:rPr lang="en-US" sz="1000" dirty="0"/>
              <a:t>Albuquerque</a:t>
            </a:r>
            <a:r>
              <a:rPr lang="en-US" sz="1000" dirty="0" smtClean="0"/>
              <a:t>, USA, 1995</a:t>
            </a:r>
          </a:p>
          <a:p>
            <a:pPr indent="180975"/>
            <a:r>
              <a:rPr lang="en-US" sz="1000" dirty="0" smtClean="0"/>
              <a:t>[</a:t>
            </a:r>
            <a:r>
              <a:rPr lang="en-US" sz="1000" dirty="0"/>
              <a:t>32] S. Baker, et al., “First Operation with a Crystal Septum to Replace a Magnet in a Charged Particle Beam", NIM A234 (1985), pp 602-605, 1985</a:t>
            </a:r>
          </a:p>
          <a:p>
            <a:pPr indent="180975"/>
            <a:r>
              <a:rPr lang="en-US" sz="1000" dirty="0" smtClean="0"/>
              <a:t>[</a:t>
            </a:r>
            <a:r>
              <a:rPr lang="en-US" sz="1000" dirty="0"/>
              <a:t>33] C. Bovet, et al., "A selection of formulae and data useful for the design of A.G. synchrotrons", CERN, Switzerland, </a:t>
            </a:r>
            <a:r>
              <a:rPr lang="en-US" sz="1000" dirty="0" smtClean="0"/>
              <a:t>1970</a:t>
            </a:r>
          </a:p>
          <a:p>
            <a:pPr indent="180975"/>
            <a:r>
              <a:rPr lang="en-US" sz="1000" dirty="0"/>
              <a:t>[34] J. </a:t>
            </a:r>
            <a:r>
              <a:rPr lang="en-US" sz="1000" dirty="0" err="1" smtClean="0"/>
              <a:t>Holma</a:t>
            </a:r>
            <a:r>
              <a:rPr lang="en-US" sz="1000" dirty="0" smtClean="0"/>
              <a:t>, “</a:t>
            </a:r>
            <a:r>
              <a:rPr lang="en-US" sz="1000" dirty="0"/>
              <a:t>Inductive adders for the CLIC damping ring kickers”, </a:t>
            </a:r>
            <a:r>
              <a:rPr lang="en-US" sz="1000" dirty="0" smtClean="0"/>
              <a:t>First </a:t>
            </a:r>
            <a:r>
              <a:rPr lang="en-US" sz="1000" dirty="0"/>
              <a:t>Topical Workshop on Injection and Injection </a:t>
            </a:r>
            <a:r>
              <a:rPr lang="en-US" sz="1000" dirty="0" smtClean="0"/>
              <a:t>systems, Berlin, Germany, 2017</a:t>
            </a:r>
          </a:p>
          <a:p>
            <a:pPr indent="180975"/>
            <a:r>
              <a:rPr lang="en-US" sz="1000" dirty="0" smtClean="0"/>
              <a:t>[35] </a:t>
            </a:r>
            <a:r>
              <a:rPr lang="en-US" sz="1000" dirty="0"/>
              <a:t>M. Paraliev, C. Gough, “Towards Sub-ppm Shot-to-shot Amplitude Stability of SwissFEL Resonant Kicker”, 2016 IEEE </a:t>
            </a:r>
            <a:r>
              <a:rPr lang="en-US" sz="1000" dirty="0" smtClean="0"/>
              <a:t>PMHVC, </a:t>
            </a:r>
            <a:r>
              <a:rPr lang="en-US" sz="1000" dirty="0"/>
              <a:t>San Francisco, CA, USA, 2016</a:t>
            </a:r>
          </a:p>
        </p:txBody>
      </p:sp>
    </p:spTree>
    <p:extLst>
      <p:ext uri="{BB962C8B-B14F-4D97-AF65-F5344CB8AC3E}">
        <p14:creationId xmlns:p14="http://schemas.microsoft.com/office/powerpoint/2010/main" val="24621761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66690"/>
            <a:ext cx="8281380" cy="400110"/>
          </a:xfrm>
          <a:prstGeom prst="rect">
            <a:avLst/>
          </a:prstGeom>
          <a:noFill/>
        </p:spPr>
        <p:txBody>
          <a:bodyPr wrap="square" rtlCol="0">
            <a:spAutoFit/>
          </a:bodyPr>
          <a:lstStyle/>
          <a:p>
            <a:pPr algn="ctr"/>
            <a:r>
              <a:rPr lang="en-US" sz="2000" b="1" dirty="0" smtClean="0"/>
              <a:t>Additional material – Electrostatic deflection derivation</a:t>
            </a:r>
            <a:endParaRPr lang="en-US" sz="1600" b="1" dirty="0"/>
          </a:p>
        </p:txBody>
      </p:sp>
      <mc:AlternateContent xmlns:mc="http://schemas.openxmlformats.org/markup-compatibility/2006" xmlns:a14="http://schemas.microsoft.com/office/drawing/2010/main">
        <mc:Choice Requires="a14">
          <p:sp>
            <p:nvSpPr>
              <p:cNvPr id="15" name="TextBox 14"/>
              <p:cNvSpPr txBox="1"/>
              <p:nvPr/>
            </p:nvSpPr>
            <p:spPr>
              <a:xfrm>
                <a:off x="381000" y="3352800"/>
                <a:ext cx="4038600" cy="3100849"/>
              </a:xfrm>
              <a:prstGeom prst="rect">
                <a:avLst/>
              </a:prstGeom>
              <a:noFill/>
            </p:spPr>
            <p:txBody>
              <a:bodyPr wrap="square" rtlCol="0">
                <a:spAutoFit/>
              </a:bodyPr>
              <a:lstStyle/>
              <a:p>
                <a:pPr indent="271463">
                  <a:spcAft>
                    <a:spcPts val="300"/>
                  </a:spcAft>
                </a:pPr>
                <a:r>
                  <a:rPr lang="en-US" sz="1400" dirty="0" smtClean="0"/>
                  <a:t>Where:</a:t>
                </a:r>
              </a:p>
              <a:p>
                <a:pPr indent="271463">
                  <a:spcAft>
                    <a:spcPts val="300"/>
                  </a:spcAft>
                </a:pPr>
                <a14:m>
                  <m:oMath xmlns:m="http://schemas.openxmlformats.org/officeDocument/2006/math">
                    <m:sSub>
                      <m:sSubPr>
                        <m:ctrlPr>
                          <a:rPr lang="en-US" sz="1400" i="1" smtClean="0">
                            <a:latin typeface="Cambria Math"/>
                          </a:rPr>
                        </m:ctrlPr>
                      </m:sSubPr>
                      <m:e>
                        <m:r>
                          <a:rPr lang="en-US" sz="1400" b="0" i="1" smtClean="0">
                            <a:latin typeface="Cambria Math"/>
                          </a:rPr>
                          <m:t>𝐹</m:t>
                        </m:r>
                      </m:e>
                      <m:sub>
                        <m:r>
                          <a:rPr lang="en-US" sz="1400" b="0" i="1" smtClean="0">
                            <a:latin typeface="Cambria Math"/>
                          </a:rPr>
                          <m:t>𝑐</m:t>
                        </m:r>
                      </m:sub>
                    </m:sSub>
                  </m:oMath>
                </a14:m>
                <a:r>
                  <a:rPr lang="en-US" sz="1400" dirty="0" smtClean="0"/>
                  <a:t> </a:t>
                </a:r>
                <a:r>
                  <a:rPr lang="en-US" sz="1400" dirty="0"/>
                  <a:t> </a:t>
                </a:r>
                <a:r>
                  <a:rPr lang="en-US" sz="1400" dirty="0" smtClean="0"/>
                  <a:t>- centrifugal force [N]</a:t>
                </a:r>
                <a:endParaRPr lang="en-US" sz="1400" i="1" dirty="0">
                  <a:latin typeface="Cambria Math"/>
                </a:endParaRPr>
              </a:p>
              <a:p>
                <a:pPr indent="271463">
                  <a:spcAft>
                    <a:spcPts val="300"/>
                  </a:spcAft>
                </a:pPr>
                <a14:m>
                  <m:oMath xmlns:m="http://schemas.openxmlformats.org/officeDocument/2006/math">
                    <m:sSub>
                      <m:sSubPr>
                        <m:ctrlPr>
                          <a:rPr lang="en-US" sz="1400" i="1">
                            <a:latin typeface="Cambria Math"/>
                          </a:rPr>
                        </m:ctrlPr>
                      </m:sSubPr>
                      <m:e>
                        <m:r>
                          <a:rPr lang="en-US" sz="1400" i="1">
                            <a:latin typeface="Cambria Math"/>
                          </a:rPr>
                          <m:t>𝐹</m:t>
                        </m:r>
                      </m:e>
                      <m:sub>
                        <m:r>
                          <a:rPr lang="en-US" sz="1400" b="0" i="1" smtClean="0">
                            <a:latin typeface="Cambria Math"/>
                          </a:rPr>
                          <m:t>𝑒</m:t>
                        </m:r>
                      </m:sub>
                    </m:sSub>
                    <m:r>
                      <a:rPr lang="en-US" sz="1400" i="1">
                        <a:latin typeface="Cambria Math"/>
                      </a:rPr>
                      <m:t> </m:t>
                    </m:r>
                  </m:oMath>
                </a14:m>
                <a:r>
                  <a:rPr lang="en-US" sz="1400" dirty="0" smtClean="0"/>
                  <a:t>-  electrostatic </a:t>
                </a:r>
                <a:r>
                  <a:rPr lang="en-US" sz="1400" dirty="0"/>
                  <a:t>force [N]</a:t>
                </a:r>
                <a:endParaRPr lang="en-US" sz="1400" dirty="0" smtClean="0"/>
              </a:p>
              <a:p>
                <a:pPr indent="271463">
                  <a:spcAft>
                    <a:spcPts val="300"/>
                  </a:spcAft>
                </a:pPr>
                <a14:m>
                  <m:oMath xmlns:m="http://schemas.openxmlformats.org/officeDocument/2006/math">
                    <m:r>
                      <a:rPr lang="en-US" sz="1400" b="0" i="1" smtClean="0">
                        <a:latin typeface="Cambria Math"/>
                        <a:ea typeface="Cambria Math"/>
                      </a:rPr>
                      <m:t>𝐸</m:t>
                    </m:r>
                  </m:oMath>
                </a14:m>
                <a:r>
                  <a:rPr lang="en-US" sz="1400" dirty="0" smtClean="0"/>
                  <a:t> </a:t>
                </a:r>
                <a:r>
                  <a:rPr lang="en-US" sz="1400" dirty="0"/>
                  <a:t> </a:t>
                </a:r>
                <a:r>
                  <a:rPr lang="en-US" sz="1400" dirty="0" smtClean="0"/>
                  <a:t>-  electric </a:t>
                </a:r>
                <a:r>
                  <a:rPr lang="en-US" sz="1400" dirty="0"/>
                  <a:t>field </a:t>
                </a:r>
                <a:r>
                  <a:rPr lang="en-US" sz="1400" dirty="0" smtClean="0"/>
                  <a:t>[V/m]</a:t>
                </a:r>
              </a:p>
              <a:p>
                <a:pPr indent="271463">
                  <a:spcAft>
                    <a:spcPts val="300"/>
                  </a:spcAft>
                </a:pPr>
                <a14:m>
                  <m:oMath xmlns:m="http://schemas.openxmlformats.org/officeDocument/2006/math">
                    <m:r>
                      <a:rPr lang="en-US" sz="1400" b="0" i="1" smtClean="0">
                        <a:latin typeface="Cambria Math"/>
                      </a:rPr>
                      <m:t>𝑅</m:t>
                    </m:r>
                  </m:oMath>
                </a14:m>
                <a:r>
                  <a:rPr lang="en-US" sz="1400" dirty="0" smtClean="0"/>
                  <a:t>  </a:t>
                </a:r>
                <a:r>
                  <a:rPr lang="en-US" sz="1400" dirty="0"/>
                  <a:t>-  </a:t>
                </a:r>
                <a:r>
                  <a:rPr lang="en-US" sz="1400" dirty="0" smtClean="0"/>
                  <a:t>bending radius [m]</a:t>
                </a:r>
                <a:endParaRPr lang="en-US" sz="1400" dirty="0"/>
              </a:p>
              <a:p>
                <a:pPr indent="271463">
                  <a:spcAft>
                    <a:spcPts val="300"/>
                  </a:spcAft>
                </a:pPr>
                <a14:m>
                  <m:oMath xmlns:m="http://schemas.openxmlformats.org/officeDocument/2006/math">
                    <m:sSub>
                      <m:sSubPr>
                        <m:ctrlPr>
                          <a:rPr lang="en-US" sz="1400" b="0" i="1" smtClean="0">
                            <a:latin typeface="Cambria Math"/>
                            <a:ea typeface="Cambria Math"/>
                          </a:rPr>
                        </m:ctrlPr>
                      </m:sSubPr>
                      <m:e>
                        <m:r>
                          <a:rPr lang="en-US" sz="1400" b="0" i="1" smtClean="0">
                            <a:latin typeface="Cambria Math"/>
                            <a:ea typeface="Cambria Math"/>
                          </a:rPr>
                          <m:t>𝑞</m:t>
                        </m:r>
                      </m:e>
                      <m:sub>
                        <m:r>
                          <a:rPr lang="en-US" sz="1400" b="0" i="1" smtClean="0">
                            <a:latin typeface="Cambria Math"/>
                            <a:ea typeface="Cambria Math"/>
                          </a:rPr>
                          <m:t>𝑒</m:t>
                        </m:r>
                      </m:sub>
                    </m:sSub>
                  </m:oMath>
                </a14:m>
                <a:r>
                  <a:rPr lang="en-US" sz="1400" dirty="0"/>
                  <a:t>  -  </a:t>
                </a:r>
                <a:r>
                  <a:rPr lang="en-US" sz="1400" dirty="0" smtClean="0"/>
                  <a:t>particle charge (elementary charge) [C]</a:t>
                </a:r>
              </a:p>
              <a:p>
                <a:pPr indent="271463">
                  <a:spcAft>
                    <a:spcPts val="300"/>
                  </a:spcAft>
                </a:pPr>
                <a14:m>
                  <m:oMath xmlns:m="http://schemas.openxmlformats.org/officeDocument/2006/math">
                    <m:sSub>
                      <m:sSubPr>
                        <m:ctrlPr>
                          <a:rPr lang="en-US" sz="1400" i="1" smtClean="0">
                            <a:latin typeface="Cambria Math"/>
                          </a:rPr>
                        </m:ctrlPr>
                      </m:sSubPr>
                      <m:e>
                        <m:r>
                          <a:rPr lang="en-US" sz="1400" b="0" i="1" smtClean="0">
                            <a:latin typeface="Cambria Math"/>
                          </a:rPr>
                          <m:t>𝑚</m:t>
                        </m:r>
                      </m:e>
                      <m:sub>
                        <m:r>
                          <a:rPr lang="en-US" sz="1400" b="0" i="1" smtClean="0">
                            <a:latin typeface="Cambria Math"/>
                          </a:rPr>
                          <m:t>0</m:t>
                        </m:r>
                      </m:sub>
                    </m:sSub>
                  </m:oMath>
                </a14:m>
                <a:r>
                  <a:rPr lang="en-US" sz="1400" dirty="0" smtClean="0"/>
                  <a:t>  </a:t>
                </a:r>
                <a:r>
                  <a:rPr lang="en-US" sz="1400" dirty="0"/>
                  <a:t>-  </a:t>
                </a:r>
                <a:r>
                  <a:rPr lang="en-US" sz="1400" dirty="0" smtClean="0"/>
                  <a:t>particle’s rest mass [kg]</a:t>
                </a:r>
              </a:p>
              <a:p>
                <a:pPr indent="271463">
                  <a:spcAft>
                    <a:spcPts val="300"/>
                  </a:spcAft>
                </a:pPr>
                <a14:m>
                  <m:oMath xmlns:m="http://schemas.openxmlformats.org/officeDocument/2006/math">
                    <m:r>
                      <a:rPr lang="en-US" sz="1400" i="1">
                        <a:latin typeface="Cambria Math"/>
                      </a:rPr>
                      <m:t>𝑝</m:t>
                    </m:r>
                  </m:oMath>
                </a14:m>
                <a:r>
                  <a:rPr lang="en-US" sz="1400" dirty="0"/>
                  <a:t>  -  beam momentum [</a:t>
                </a:r>
                <a:r>
                  <a:rPr lang="en-US" sz="1400" dirty="0" err="1"/>
                  <a:t>kg.m</a:t>
                </a:r>
                <a:r>
                  <a:rPr lang="en-US" sz="1400" dirty="0"/>
                  <a:t>/s] or [GeV/c]</a:t>
                </a:r>
              </a:p>
              <a:p>
                <a:pPr indent="271463">
                  <a:spcAft>
                    <a:spcPts val="300"/>
                  </a:spcAft>
                </a:pPr>
                <a14:m>
                  <m:oMath xmlns:m="http://schemas.openxmlformats.org/officeDocument/2006/math">
                    <m:r>
                      <a:rPr lang="en-US" sz="1400" i="1" smtClean="0">
                        <a:latin typeface="Cambria Math"/>
                        <a:ea typeface="Cambria Math"/>
                      </a:rPr>
                      <m:t>𝛾</m:t>
                    </m:r>
                  </m:oMath>
                </a14:m>
                <a:r>
                  <a:rPr lang="en-US" sz="1400" dirty="0" smtClean="0"/>
                  <a:t>  </a:t>
                </a:r>
                <a:r>
                  <a:rPr lang="en-US" sz="1400" dirty="0"/>
                  <a:t>-  </a:t>
                </a:r>
                <a:r>
                  <a:rPr lang="en-US" sz="1400" dirty="0" smtClean="0"/>
                  <a:t>relativistic gamma [-]</a:t>
                </a:r>
              </a:p>
              <a:p>
                <a:pPr indent="271463">
                  <a:spcAft>
                    <a:spcPts val="300"/>
                  </a:spcAft>
                </a:pPr>
                <a14:m>
                  <m:oMath xmlns:m="http://schemas.openxmlformats.org/officeDocument/2006/math">
                    <m:r>
                      <a:rPr lang="en-US" sz="1400" i="1" smtClean="0">
                        <a:latin typeface="Cambria Math"/>
                        <a:ea typeface="Cambria Math"/>
                      </a:rPr>
                      <m:t>𝛽</m:t>
                    </m:r>
                  </m:oMath>
                </a14:m>
                <a:r>
                  <a:rPr lang="en-US" sz="1400" dirty="0"/>
                  <a:t>  -  </a:t>
                </a:r>
                <a:r>
                  <a:rPr lang="en-US" sz="1400" dirty="0" smtClean="0"/>
                  <a:t>relativistic beta [-]</a:t>
                </a:r>
              </a:p>
              <a:p>
                <a:pPr indent="271463">
                  <a:spcAft>
                    <a:spcPts val="300"/>
                  </a:spcAft>
                </a:pPr>
                <a14:m>
                  <m:oMath xmlns:m="http://schemas.openxmlformats.org/officeDocument/2006/math">
                    <m:r>
                      <a:rPr lang="en-US" sz="1400" b="0" i="1" smtClean="0">
                        <a:latin typeface="Cambria Math"/>
                      </a:rPr>
                      <m:t>𝑐</m:t>
                    </m:r>
                  </m:oMath>
                </a14:m>
                <a:r>
                  <a:rPr lang="en-US" sz="1400" dirty="0" smtClean="0"/>
                  <a:t>  </a:t>
                </a:r>
                <a:r>
                  <a:rPr lang="en-US" sz="1400" dirty="0"/>
                  <a:t>-  </a:t>
                </a:r>
                <a:r>
                  <a:rPr lang="en-US" sz="1400" dirty="0" smtClean="0"/>
                  <a:t>speed of light [m/s]</a:t>
                </a:r>
              </a:p>
              <a:p>
                <a:pPr indent="271463">
                  <a:spcAft>
                    <a:spcPts val="300"/>
                  </a:spcAft>
                </a:pPr>
                <a14:m>
                  <m:oMath xmlns:m="http://schemas.openxmlformats.org/officeDocument/2006/math">
                    <m:r>
                      <a:rPr lang="en-US" sz="1400" b="0" i="1" smtClean="0">
                        <a:latin typeface="Cambria Math"/>
                      </a:rPr>
                      <m:t>𝑙</m:t>
                    </m:r>
                  </m:oMath>
                </a14:m>
                <a:r>
                  <a:rPr lang="en-US" sz="1400" dirty="0" smtClean="0"/>
                  <a:t>  </a:t>
                </a:r>
                <a:r>
                  <a:rPr lang="en-US" sz="1400" dirty="0"/>
                  <a:t>-  </a:t>
                </a:r>
                <a:r>
                  <a:rPr lang="en-US" sz="1400" dirty="0" smtClean="0"/>
                  <a:t>length of the field [m]</a:t>
                </a:r>
                <a:endParaRPr lang="en-US" sz="1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381000" y="3352800"/>
                <a:ext cx="4038600" cy="3100849"/>
              </a:xfrm>
              <a:prstGeom prst="rect">
                <a:avLst/>
              </a:prstGeom>
              <a:blipFill rotWithShape="1">
                <a:blip r:embed="rId2"/>
                <a:stretch>
                  <a:fillRect t="-196" b="-982"/>
                </a:stretch>
              </a:blipFill>
            </p:spPr>
            <p:txBody>
              <a:bodyPr/>
              <a:lstStyle/>
              <a:p>
                <a:r>
                  <a:rPr lang="en-US">
                    <a:noFill/>
                  </a:rPr>
                  <a:t> </a:t>
                </a:r>
              </a:p>
            </p:txBody>
          </p:sp>
        </mc:Fallback>
      </mc:AlternateContent>
      <p:grpSp>
        <p:nvGrpSpPr>
          <p:cNvPr id="5" name="Group 4"/>
          <p:cNvGrpSpPr/>
          <p:nvPr/>
        </p:nvGrpSpPr>
        <p:grpSpPr>
          <a:xfrm>
            <a:off x="457200" y="1066800"/>
            <a:ext cx="2737338" cy="2133600"/>
            <a:chOff x="685800" y="1828800"/>
            <a:chExt cx="2737338" cy="2133600"/>
          </a:xfrm>
        </p:grpSpPr>
        <p:grpSp>
          <p:nvGrpSpPr>
            <p:cNvPr id="4" name="Group 3"/>
            <p:cNvGrpSpPr/>
            <p:nvPr/>
          </p:nvGrpSpPr>
          <p:grpSpPr>
            <a:xfrm>
              <a:off x="685800" y="1828800"/>
              <a:ext cx="2737338" cy="2133600"/>
              <a:chOff x="685800" y="1828800"/>
              <a:chExt cx="2737338" cy="2133600"/>
            </a:xfrm>
          </p:grpSpPr>
          <p:pic>
            <p:nvPicPr>
              <p:cNvPr id="2050" name="Picture 2" descr="D:\2017_02_22_Septa\Pictures\_SeptaGeneral\ElectricDerivation.png"/>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30284"/>
              <a:stretch/>
            </p:blipFill>
            <p:spPr bwMode="auto">
              <a:xfrm>
                <a:off x="685800" y="1828800"/>
                <a:ext cx="2737338" cy="21336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p:cNvSpPr txBox="1"/>
                  <p:nvPr/>
                </p:nvSpPr>
                <p:spPr>
                  <a:xfrm>
                    <a:off x="838200" y="2362200"/>
                    <a:ext cx="460575"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a:ea typeface="Cambria Math"/>
                                </a:rPr>
                              </m:ctrlPr>
                            </m:sSubPr>
                            <m:e>
                              <m:r>
                                <a:rPr lang="en-US" sz="2000" b="0" i="1" smtClean="0">
                                  <a:latin typeface="Cambria Math"/>
                                  <a:ea typeface="Cambria Math"/>
                                </a:rPr>
                                <m:t>𝐹</m:t>
                              </m:r>
                            </m:e>
                            <m:sub>
                              <m:r>
                                <a:rPr lang="en-US" sz="2000" b="0" i="1" smtClean="0">
                                  <a:latin typeface="Cambria Math"/>
                                  <a:ea typeface="Cambria Math"/>
                                </a:rPr>
                                <m:t>𝑐</m:t>
                              </m:r>
                            </m:sub>
                          </m:sSub>
                        </m:oMath>
                      </m:oMathPara>
                    </a14:m>
                    <a:endParaRPr lang="en-US"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838200" y="2362200"/>
                    <a:ext cx="460575" cy="40011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1447800" y="2114430"/>
                    <a:ext cx="38933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𝑣</m:t>
                          </m:r>
                        </m:oMath>
                      </m:oMathPara>
                    </a14:m>
                    <a:endParaRPr lang="en-US"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1447800" y="2114430"/>
                    <a:ext cx="389337" cy="40011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124134" y="3048000"/>
                    <a:ext cx="46666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a:ea typeface="Cambria Math"/>
                                </a:rPr>
                              </m:ctrlPr>
                            </m:sSubPr>
                            <m:e>
                              <m:r>
                                <a:rPr lang="en-US" sz="2000" b="0" i="1" smtClean="0">
                                  <a:latin typeface="Cambria Math"/>
                                  <a:ea typeface="Cambria Math"/>
                                </a:rPr>
                                <m:t>𝐹</m:t>
                              </m:r>
                            </m:e>
                            <m:sub>
                              <m:r>
                                <a:rPr lang="en-US" sz="2000" b="0" i="1" smtClean="0">
                                  <a:latin typeface="Cambria Math"/>
                                  <a:ea typeface="Cambria Math"/>
                                </a:rPr>
                                <m:t>𝑒</m:t>
                              </m:r>
                            </m:sub>
                          </m:sSub>
                        </m:oMath>
                      </m:oMathPara>
                    </a14:m>
                    <a:endParaRPr lang="en-US"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2124134" y="3048000"/>
                    <a:ext cx="466666" cy="400110"/>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600266" y="2514600"/>
                    <a:ext cx="41338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𝑅</m:t>
                          </m:r>
                        </m:oMath>
                      </m:oMathPara>
                    </a14:m>
                    <a:endParaRPr lang="en-US" sz="20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600266" y="2514600"/>
                    <a:ext cx="413382" cy="400110"/>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819400" y="3048000"/>
                    <a:ext cx="39414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a:ea typeface="Cambria Math"/>
                            </a:rPr>
                            <m:t>𝜃</m:t>
                          </m:r>
                        </m:oMath>
                      </m:oMathPara>
                    </a14:m>
                    <a:endParaRPr lang="en-US" sz="2000" dirty="0"/>
                  </a:p>
                </p:txBody>
              </p:sp>
            </mc:Choice>
            <mc:Fallback xmlns="">
              <p:sp>
                <p:nvSpPr>
                  <p:cNvPr id="13" name="TextBox 12"/>
                  <p:cNvSpPr txBox="1">
                    <a:spLocks noRot="1" noChangeAspect="1" noMove="1" noResize="1" noEditPoints="1" noAdjustHandles="1" noChangeArrowheads="1" noChangeShapeType="1" noTextEdit="1"/>
                  </p:cNvSpPr>
                  <p:nvPr/>
                </p:nvSpPr>
                <p:spPr>
                  <a:xfrm>
                    <a:off x="2819400" y="3048000"/>
                    <a:ext cx="394146" cy="400110"/>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066800" y="3257490"/>
                    <a:ext cx="41267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A492FC"/>
                              </a:solidFill>
                              <a:latin typeface="Cambria Math"/>
                            </a:rPr>
                            <m:t>𝐸</m:t>
                          </m:r>
                        </m:oMath>
                      </m:oMathPara>
                    </a14:m>
                    <a:endParaRPr lang="en-US"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1066800" y="3257490"/>
                    <a:ext cx="412677" cy="400110"/>
                  </a:xfrm>
                  <a:prstGeom prst="rect">
                    <a:avLst/>
                  </a:prstGeom>
                  <a:blipFill rotWithShape="1">
                    <a:blip r:embed="rId10"/>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6" name="TextBox 15"/>
                <p:cNvSpPr txBox="1"/>
                <p:nvPr/>
              </p:nvSpPr>
              <p:spPr>
                <a:xfrm>
                  <a:off x="1295400" y="2800290"/>
                  <a:ext cx="38799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𝑞</m:t>
                        </m:r>
                      </m:oMath>
                    </m:oMathPara>
                  </a14:m>
                  <a:endParaRPr lang="en-US" sz="2000" dirty="0"/>
                </a:p>
              </p:txBody>
            </p:sp>
          </mc:Choice>
          <mc:Fallback xmlns="">
            <p:sp>
              <p:nvSpPr>
                <p:cNvPr id="16" name="TextBox 15"/>
                <p:cNvSpPr txBox="1">
                  <a:spLocks noRot="1" noChangeAspect="1" noMove="1" noResize="1" noEditPoints="1" noAdjustHandles="1" noChangeArrowheads="1" noChangeShapeType="1" noTextEdit="1"/>
                </p:cNvSpPr>
                <p:nvPr/>
              </p:nvSpPr>
              <p:spPr>
                <a:xfrm>
                  <a:off x="1295400" y="2800290"/>
                  <a:ext cx="387990" cy="400110"/>
                </a:xfrm>
                <a:prstGeom prst="rect">
                  <a:avLst/>
                </a:prstGeom>
                <a:blipFill rotWithShape="1">
                  <a:blip r:embed="rId11"/>
                  <a:stretch>
                    <a:fillRect b="-6061"/>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2" name="TextBox 21"/>
              <p:cNvSpPr txBox="1"/>
              <p:nvPr/>
            </p:nvSpPr>
            <p:spPr>
              <a:xfrm>
                <a:off x="3429000" y="1307980"/>
                <a:ext cx="5486400" cy="1600438"/>
              </a:xfrm>
              <a:prstGeom prst="rect">
                <a:avLst/>
              </a:prstGeom>
              <a:noFill/>
            </p:spPr>
            <p:txBody>
              <a:bodyPr wrap="square" rtlCol="0">
                <a:spAutoFit/>
              </a:bodyPr>
              <a:lstStyle/>
              <a:p>
                <a:pPr indent="168275"/>
                <a:r>
                  <a:rPr lang="en-US" sz="1400" dirty="0" smtClean="0"/>
                  <a:t>Derivation of electrostatic deflection of moving charged particle with velocity </a:t>
                </a:r>
                <a14:m>
                  <m:oMath xmlns:m="http://schemas.openxmlformats.org/officeDocument/2006/math">
                    <m:r>
                      <a:rPr lang="en-US" sz="1400" b="0" i="1" smtClean="0">
                        <a:latin typeface="Cambria Math"/>
                      </a:rPr>
                      <m:t>𝑣</m:t>
                    </m:r>
                  </m:oMath>
                </a14:m>
                <a:r>
                  <a:rPr lang="en-US" sz="1400" dirty="0" smtClean="0"/>
                  <a:t>, rest mass </a:t>
                </a:r>
                <a14:m>
                  <m:oMath xmlns:m="http://schemas.openxmlformats.org/officeDocument/2006/math">
                    <m:sSub>
                      <m:sSubPr>
                        <m:ctrlPr>
                          <a:rPr lang="en-US" sz="1400" i="1">
                            <a:latin typeface="Cambria Math"/>
                          </a:rPr>
                        </m:ctrlPr>
                      </m:sSubPr>
                      <m:e>
                        <m:r>
                          <a:rPr lang="en-US" sz="1400" i="1">
                            <a:latin typeface="Cambria Math"/>
                          </a:rPr>
                          <m:t>𝑚</m:t>
                        </m:r>
                      </m:e>
                      <m:sub>
                        <m:r>
                          <a:rPr lang="en-US" sz="1400" i="1">
                            <a:latin typeface="Cambria Math"/>
                          </a:rPr>
                          <m:t>0</m:t>
                        </m:r>
                      </m:sub>
                    </m:sSub>
                  </m:oMath>
                </a14:m>
                <a:r>
                  <a:rPr lang="en-US" sz="1400" dirty="0" smtClean="0"/>
                  <a:t> and elementary charge </a:t>
                </a:r>
                <a14:m>
                  <m:oMath xmlns:m="http://schemas.openxmlformats.org/officeDocument/2006/math">
                    <m:sSub>
                      <m:sSubPr>
                        <m:ctrlPr>
                          <a:rPr lang="en-US" sz="1400" i="1">
                            <a:latin typeface="Cambria Math"/>
                          </a:rPr>
                        </m:ctrlPr>
                      </m:sSubPr>
                      <m:e>
                        <m:r>
                          <a:rPr lang="en-US" sz="1400" b="0" i="1" smtClean="0">
                            <a:latin typeface="Cambria Math"/>
                          </a:rPr>
                          <m:t>𝑞</m:t>
                        </m:r>
                      </m:e>
                      <m:sub>
                        <m:r>
                          <a:rPr lang="en-US" sz="1400" b="0" i="1" smtClean="0">
                            <a:latin typeface="Cambria Math"/>
                          </a:rPr>
                          <m:t>𝑒</m:t>
                        </m:r>
                      </m:sub>
                    </m:sSub>
                  </m:oMath>
                </a14:m>
                <a:r>
                  <a:rPr lang="en-US" sz="1400" dirty="0" smtClean="0"/>
                  <a:t>, in electric field </a:t>
                </a:r>
                <a14:m>
                  <m:oMath xmlns:m="http://schemas.openxmlformats.org/officeDocument/2006/math">
                    <m:r>
                      <a:rPr lang="en-US" sz="1400" b="0" i="1" smtClean="0">
                        <a:latin typeface="Cambria Math"/>
                      </a:rPr>
                      <m:t>𝐸</m:t>
                    </m:r>
                  </m:oMath>
                </a14:m>
                <a:r>
                  <a:rPr lang="en-US" sz="1400" dirty="0" smtClean="0"/>
                  <a:t> perpendicular to particle’s direction of travel. The electric force </a:t>
                </a:r>
                <a14:m>
                  <m:oMath xmlns:m="http://schemas.openxmlformats.org/officeDocument/2006/math">
                    <m:sSub>
                      <m:sSubPr>
                        <m:ctrlPr>
                          <a:rPr lang="en-US" sz="1400" i="1" smtClean="0">
                            <a:latin typeface="Cambria Math"/>
                          </a:rPr>
                        </m:ctrlPr>
                      </m:sSubPr>
                      <m:e>
                        <m:r>
                          <a:rPr lang="en-US" sz="1400" b="0" i="1" smtClean="0">
                            <a:latin typeface="Cambria Math"/>
                          </a:rPr>
                          <m:t>𝐹</m:t>
                        </m:r>
                      </m:e>
                      <m:sub>
                        <m:r>
                          <a:rPr lang="en-US" sz="1400" b="0" i="1" smtClean="0">
                            <a:latin typeface="Cambria Math"/>
                          </a:rPr>
                          <m:t>𝑒</m:t>
                        </m:r>
                      </m:sub>
                    </m:sSub>
                  </m:oMath>
                </a14:m>
                <a:r>
                  <a:rPr lang="en-US" sz="1400" dirty="0" smtClean="0"/>
                  <a:t> balances the centrifugal force </a:t>
                </a:r>
                <a14:m>
                  <m:oMath xmlns:m="http://schemas.openxmlformats.org/officeDocument/2006/math">
                    <m:sSub>
                      <m:sSubPr>
                        <m:ctrlPr>
                          <a:rPr lang="en-US" sz="1400" i="1">
                            <a:latin typeface="Cambria Math"/>
                          </a:rPr>
                        </m:ctrlPr>
                      </m:sSubPr>
                      <m:e>
                        <m:r>
                          <a:rPr lang="en-US" sz="1400" i="1">
                            <a:latin typeface="Cambria Math"/>
                          </a:rPr>
                          <m:t>𝐹</m:t>
                        </m:r>
                      </m:e>
                      <m:sub>
                        <m:r>
                          <a:rPr lang="en-US" sz="1400" b="0" i="1" smtClean="0">
                            <a:latin typeface="Cambria Math"/>
                          </a:rPr>
                          <m:t>𝑐</m:t>
                        </m:r>
                      </m:sub>
                    </m:sSub>
                  </m:oMath>
                </a14:m>
                <a:r>
                  <a:rPr lang="en-US" sz="1400" dirty="0" smtClean="0"/>
                  <a:t> and the particle travels on an arc trajectory with radius </a:t>
                </a:r>
                <a14:m>
                  <m:oMath xmlns:m="http://schemas.openxmlformats.org/officeDocument/2006/math">
                    <m:r>
                      <a:rPr lang="en-US" sz="1400" b="0" i="1" smtClean="0">
                        <a:latin typeface="Cambria Math"/>
                      </a:rPr>
                      <m:t>𝑅</m:t>
                    </m:r>
                  </m:oMath>
                </a14:m>
                <a:r>
                  <a:rPr lang="en-US" sz="1400" dirty="0" smtClean="0"/>
                  <a:t>.</a:t>
                </a:r>
              </a:p>
              <a:p>
                <a:pPr indent="168275"/>
                <a:r>
                  <a:rPr lang="en-US" sz="1400" dirty="0" smtClean="0"/>
                  <a:t>Bending angle </a:t>
                </a:r>
                <a14:m>
                  <m:oMath xmlns:m="http://schemas.openxmlformats.org/officeDocument/2006/math">
                    <m:r>
                      <a:rPr lang="en-US" sz="1400" i="1" smtClean="0">
                        <a:latin typeface="Cambria Math"/>
                        <a:ea typeface="Cambria Math"/>
                      </a:rPr>
                      <m:t>𝜃</m:t>
                    </m:r>
                    <m:r>
                      <a:rPr lang="en-US" sz="1400" i="1">
                        <a:latin typeface="Cambria Math"/>
                      </a:rPr>
                      <m:t> </m:t>
                    </m:r>
                  </m:oMath>
                </a14:m>
                <a:r>
                  <a:rPr lang="en-US" sz="1400" dirty="0" smtClean="0"/>
                  <a:t>is found using bending radius </a:t>
                </a:r>
                <a14:m>
                  <m:oMath xmlns:m="http://schemas.openxmlformats.org/officeDocument/2006/math">
                    <m:r>
                      <a:rPr lang="en-US" sz="1400" b="0" i="1" smtClean="0">
                        <a:latin typeface="Cambria Math"/>
                      </a:rPr>
                      <m:t>𝑅</m:t>
                    </m:r>
                  </m:oMath>
                </a14:m>
                <a:r>
                  <a:rPr lang="en-US" sz="1400" dirty="0" smtClean="0"/>
                  <a:t> and the length of the field </a:t>
                </a:r>
                <a14:m>
                  <m:oMath xmlns:m="http://schemas.openxmlformats.org/officeDocument/2006/math">
                    <m:r>
                      <a:rPr lang="en-US" sz="1400" b="0" i="1" smtClean="0">
                        <a:latin typeface="Cambria Math"/>
                      </a:rPr>
                      <m:t>𝑙</m:t>
                    </m:r>
                    <m:r>
                      <a:rPr lang="en-US" sz="1400" i="1">
                        <a:latin typeface="Cambria Math"/>
                      </a:rPr>
                      <m:t> </m:t>
                    </m:r>
                  </m:oMath>
                </a14:m>
                <a:r>
                  <a:rPr lang="en-US" sz="1400" dirty="0" smtClean="0"/>
                  <a:t>in the limits of small angle approximation </a:t>
                </a:r>
                <a14:m>
                  <m:oMath xmlns:m="http://schemas.openxmlformats.org/officeDocument/2006/math">
                    <m:r>
                      <m:rPr>
                        <m:sty m:val="p"/>
                      </m:rPr>
                      <a:rPr lang="en-US" sz="1400" b="0" i="0" smtClean="0">
                        <a:latin typeface="Cambria Math"/>
                        <a:ea typeface="Cambria Math"/>
                      </a:rPr>
                      <m:t>tan</m:t>
                    </m:r>
                    <m:d>
                      <m:dPr>
                        <m:ctrlPr>
                          <a:rPr lang="en-US" sz="1400" b="0" i="1" smtClean="0">
                            <a:latin typeface="Cambria Math"/>
                            <a:ea typeface="Cambria Math"/>
                          </a:rPr>
                        </m:ctrlPr>
                      </m:dPr>
                      <m:e>
                        <m:r>
                          <a:rPr lang="en-US" sz="1400" b="0" i="1" smtClean="0">
                            <a:latin typeface="Cambria Math"/>
                            <a:ea typeface="Cambria Math"/>
                          </a:rPr>
                          <m:t>𝜃</m:t>
                        </m:r>
                      </m:e>
                    </m:d>
                    <m:r>
                      <a:rPr lang="en-US" sz="1400" i="1">
                        <a:latin typeface="Cambria Math"/>
                        <a:ea typeface="Cambria Math"/>
                      </a:rPr>
                      <m:t>≈</m:t>
                    </m:r>
                    <m:r>
                      <a:rPr lang="en-US" sz="1400" i="1">
                        <a:latin typeface="Cambria Math"/>
                        <a:ea typeface="Cambria Math"/>
                      </a:rPr>
                      <m:t>𝜃</m:t>
                    </m:r>
                  </m:oMath>
                </a14:m>
                <a:endParaRPr lang="en-US" sz="1400" dirty="0" smtClean="0"/>
              </a:p>
            </p:txBody>
          </p:sp>
        </mc:Choice>
        <mc:Fallback xmlns="">
          <p:sp>
            <p:nvSpPr>
              <p:cNvPr id="22" name="TextBox 21"/>
              <p:cNvSpPr txBox="1">
                <a:spLocks noRot="1" noChangeAspect="1" noMove="1" noResize="1" noEditPoints="1" noAdjustHandles="1" noChangeArrowheads="1" noChangeShapeType="1" noTextEdit="1"/>
              </p:cNvSpPr>
              <p:nvPr/>
            </p:nvSpPr>
            <p:spPr>
              <a:xfrm>
                <a:off x="3429000" y="1307980"/>
                <a:ext cx="5486400" cy="1600438"/>
              </a:xfrm>
              <a:prstGeom prst="rect">
                <a:avLst/>
              </a:prstGeom>
              <a:blipFill rotWithShape="1">
                <a:blip r:embed="rId12"/>
                <a:stretch>
                  <a:fillRect l="-333" t="-382" b="-30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191000" y="3200400"/>
                <a:ext cx="4245889" cy="3262496"/>
              </a:xfrm>
              <a:prstGeom prst="rect">
                <a:avLst/>
              </a:prstGeom>
              <a:noFill/>
            </p:spPr>
            <p:txBody>
              <a:bodyPr wrap="square" rtlCol="0">
                <a:spAutoFit/>
              </a:bodyPr>
              <a:lstStyle/>
              <a:p>
                <a:pPr algn="ctr"/>
                <a14:m>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𝐹</m:t>
                        </m:r>
                      </m:e>
                      <m:sub>
                        <m:r>
                          <a:rPr lang="en-US" sz="1400" i="1">
                            <a:latin typeface="Cambria Math"/>
                            <a:ea typeface="Cambria Math"/>
                          </a:rPr>
                          <m:t>𝑒</m:t>
                        </m:r>
                      </m:sub>
                    </m:sSub>
                    <m:r>
                      <a:rPr lang="en-US" sz="1400" i="1">
                        <a:latin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𝐸</m:t>
                    </m:r>
                  </m:oMath>
                </a14:m>
                <a:r>
                  <a:rPr lang="en-US" sz="1400" dirty="0" smtClean="0"/>
                  <a:t>,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i="1">
                            <a:latin typeface="Cambria Math"/>
                            <a:ea typeface="Cambria Math"/>
                          </a:rPr>
                          <m:t>𝑐</m:t>
                        </m:r>
                      </m:sub>
                    </m:sSub>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ea typeface="Cambria Math"/>
                              </a:rPr>
                              <m:t>𝛾</m:t>
                            </m:r>
                            <m:r>
                              <a:rPr lang="en-US" sz="1400" i="1">
                                <a:latin typeface="Cambria Math"/>
                              </a:rPr>
                              <m:t>𝑚</m:t>
                            </m:r>
                          </m:e>
                          <m:sub>
                            <m:r>
                              <a:rPr lang="en-US" sz="1400" i="1">
                                <a:latin typeface="Cambria Math"/>
                              </a:rPr>
                              <m:t>0</m:t>
                            </m:r>
                          </m:sub>
                        </m:sSub>
                        <m:sSup>
                          <m:sSupPr>
                            <m:ctrlPr>
                              <a:rPr lang="en-US" sz="1400" i="1">
                                <a:latin typeface="Cambria Math"/>
                              </a:rPr>
                            </m:ctrlPr>
                          </m:sSupPr>
                          <m:e>
                            <m:r>
                              <a:rPr lang="en-US" sz="1400" i="1">
                                <a:latin typeface="Cambria Math"/>
                              </a:rPr>
                              <m:t>𝑣</m:t>
                            </m:r>
                          </m:e>
                          <m:sup>
                            <m:r>
                              <a:rPr lang="en-US" sz="1400" i="1">
                                <a:latin typeface="Cambria Math"/>
                              </a:rPr>
                              <m:t>2</m:t>
                            </m:r>
                          </m:sup>
                        </m:sSup>
                      </m:num>
                      <m:den>
                        <m:r>
                          <a:rPr lang="en-US" sz="1400" i="1">
                            <a:latin typeface="Cambria Math"/>
                          </a:rPr>
                          <m:t>𝑅</m:t>
                        </m:r>
                      </m:den>
                    </m:f>
                  </m:oMath>
                </a14:m>
                <a:r>
                  <a:rPr lang="en-US" sz="1400" dirty="0" smtClean="0"/>
                  <a:t>,     </a:t>
                </a:r>
                <a14:m>
                  <m:oMath xmlns:m="http://schemas.openxmlformats.org/officeDocument/2006/math">
                    <m:r>
                      <a:rPr lang="en-US" sz="1400" i="1">
                        <a:latin typeface="Cambria Math"/>
                      </a:rPr>
                      <m:t>𝑝</m:t>
                    </m:r>
                    <m:r>
                      <a:rPr lang="en-US" sz="1400" i="1">
                        <a:latin typeface="Cambria Math"/>
                      </a:rPr>
                      <m:t>=</m:t>
                    </m:r>
                    <m:sSub>
                      <m:sSubPr>
                        <m:ctrlPr>
                          <a:rPr lang="en-US" sz="1400" i="1">
                            <a:latin typeface="Cambria Math"/>
                          </a:rPr>
                        </m:ctrlPr>
                      </m:sSubPr>
                      <m:e>
                        <m:r>
                          <a:rPr lang="en-US" sz="1400" i="1">
                            <a:latin typeface="Cambria Math"/>
                            <a:ea typeface="Cambria Math"/>
                          </a:rPr>
                          <m:t>𝛾</m:t>
                        </m:r>
                        <m:r>
                          <a:rPr lang="en-US" sz="1400" i="1">
                            <a:latin typeface="Cambria Math"/>
                          </a:rPr>
                          <m:t>𝑚</m:t>
                        </m:r>
                      </m:e>
                      <m:sub>
                        <m:r>
                          <a:rPr lang="en-US" sz="1400" i="1">
                            <a:latin typeface="Cambria Math"/>
                          </a:rPr>
                          <m:t>0</m:t>
                        </m:r>
                      </m:sub>
                    </m:sSub>
                    <m:r>
                      <a:rPr lang="en-US" sz="1400" i="1">
                        <a:latin typeface="Cambria Math"/>
                        <a:ea typeface="Cambria Math"/>
                      </a:rPr>
                      <m:t>𝛽</m:t>
                    </m:r>
                    <m:r>
                      <a:rPr lang="en-US" sz="1400" i="1">
                        <a:latin typeface="Cambria Math"/>
                        <a:ea typeface="Cambria Math"/>
                      </a:rPr>
                      <m:t>𝑐</m:t>
                    </m:r>
                  </m:oMath>
                </a14:m>
                <a:r>
                  <a:rPr lang="en-US" sz="1400" dirty="0" smtClean="0"/>
                  <a:t>,     </a:t>
                </a:r>
                <a14:m>
                  <m:oMath xmlns:m="http://schemas.openxmlformats.org/officeDocument/2006/math">
                    <m:r>
                      <a:rPr lang="en-US" sz="1400" b="0" i="1" smtClean="0">
                        <a:latin typeface="Cambria Math"/>
                      </a:rPr>
                      <m:t>𝑣</m:t>
                    </m:r>
                    <m:r>
                      <a:rPr lang="en-US" sz="1400" i="1">
                        <a:latin typeface="Cambria Math"/>
                      </a:rPr>
                      <m:t>=</m:t>
                    </m:r>
                    <m:r>
                      <a:rPr lang="en-US" sz="1400" i="1">
                        <a:latin typeface="Cambria Math"/>
                        <a:ea typeface="Cambria Math"/>
                      </a:rPr>
                      <m:t>𝛽</m:t>
                    </m:r>
                    <m:r>
                      <a:rPr lang="en-US" sz="1400" i="1">
                        <a:latin typeface="Cambria Math"/>
                        <a:ea typeface="Cambria Math"/>
                      </a:rPr>
                      <m:t>𝑐</m:t>
                    </m:r>
                  </m:oMath>
                </a14:m>
                <a:endParaRPr lang="en-US" sz="1400" dirty="0" smtClean="0"/>
              </a:p>
              <a:p>
                <a:pPr algn="ctr"/>
                <a:endParaRPr lang="en-US" sz="600" dirty="0" smtClean="0"/>
              </a:p>
              <a:p>
                <a:pPr algn="ctr"/>
                <a:r>
                  <a:rPr lang="en-US" sz="1400" dirty="0"/>
                  <a:t>a</a:t>
                </a:r>
                <a:r>
                  <a:rPr lang="en-US" sz="1400" dirty="0" smtClean="0"/>
                  <a:t>nd </a:t>
                </a:r>
              </a:p>
              <a:p>
                <a:pPr algn="ctr"/>
                <a:endParaRPr lang="en-US" sz="600" dirty="0" smtClean="0"/>
              </a:p>
              <a:p>
                <a:pPr lvl="0"/>
                <a14:m>
                  <m:oMathPara xmlns:m="http://schemas.openxmlformats.org/officeDocument/2006/math">
                    <m:oMathParaPr>
                      <m:jc m:val="centerGroup"/>
                    </m:oMathParaPr>
                    <m:oMath xmlns:m="http://schemas.openxmlformats.org/officeDocument/2006/math">
                      <m:r>
                        <a:rPr lang="en-US" sz="1400" i="1" smtClean="0">
                          <a:solidFill>
                            <a:prstClr val="black"/>
                          </a:solidFill>
                          <a:latin typeface="Cambria Math"/>
                        </a:rPr>
                        <m:t>𝑝</m:t>
                      </m:r>
                      <m:r>
                        <a:rPr lang="en-US" sz="1400" i="1" smtClean="0">
                          <a:solidFill>
                            <a:prstClr val="black"/>
                          </a:solidFill>
                          <a:latin typeface="Cambria Math"/>
                        </a:rPr>
                        <m:t>[</m:t>
                      </m:r>
                      <m:f>
                        <m:fPr>
                          <m:ctrlPr>
                            <a:rPr lang="en-US" sz="1400" i="1">
                              <a:solidFill>
                                <a:prstClr val="black"/>
                              </a:solidFill>
                              <a:latin typeface="Cambria Math"/>
                            </a:rPr>
                          </m:ctrlPr>
                        </m:fPr>
                        <m:num>
                          <m:r>
                            <m:rPr>
                              <m:sty m:val="p"/>
                            </m:rPr>
                            <a:rPr lang="en-US" sz="1400">
                              <a:solidFill>
                                <a:prstClr val="black"/>
                              </a:solidFill>
                              <a:latin typeface="Cambria Math"/>
                            </a:rPr>
                            <m:t>kg</m:t>
                          </m:r>
                          <m:r>
                            <a:rPr lang="en-US" sz="1400">
                              <a:solidFill>
                                <a:prstClr val="black"/>
                              </a:solidFill>
                              <a:latin typeface="Cambria Math"/>
                            </a:rPr>
                            <m:t>.</m:t>
                          </m:r>
                          <m:r>
                            <m:rPr>
                              <m:sty m:val="p"/>
                            </m:rPr>
                            <a:rPr lang="en-US" sz="1400">
                              <a:solidFill>
                                <a:prstClr val="black"/>
                              </a:solidFill>
                              <a:latin typeface="Cambria Math"/>
                            </a:rPr>
                            <m:t>m</m:t>
                          </m:r>
                        </m:num>
                        <m:den>
                          <m:r>
                            <m:rPr>
                              <m:sty m:val="p"/>
                            </m:rPr>
                            <a:rPr lang="en-US" sz="1400">
                              <a:solidFill>
                                <a:prstClr val="black"/>
                              </a:solidFill>
                              <a:latin typeface="Cambria Math"/>
                            </a:rPr>
                            <m:t>s</m:t>
                          </m:r>
                        </m:den>
                      </m:f>
                      <m:r>
                        <a:rPr lang="en-US" sz="1400" i="1">
                          <a:solidFill>
                            <a:prstClr val="black"/>
                          </a:solidFill>
                          <a:latin typeface="Cambria Math"/>
                        </a:rPr>
                        <m:t>]=</m:t>
                      </m:r>
                      <m:f>
                        <m:fPr>
                          <m:ctrlPr>
                            <a:rPr lang="en-US" sz="1400" i="1">
                              <a:solidFill>
                                <a:prstClr val="black"/>
                              </a:solidFill>
                              <a:latin typeface="Cambria Math"/>
                            </a:rPr>
                          </m:ctrlPr>
                        </m:fPr>
                        <m:num>
                          <m:sSup>
                            <m:sSupPr>
                              <m:ctrlPr>
                                <a:rPr lang="en-US" sz="1400" i="1">
                                  <a:solidFill>
                                    <a:prstClr val="black"/>
                                  </a:solidFill>
                                  <a:latin typeface="Cambria Math"/>
                                </a:rPr>
                              </m:ctrlPr>
                            </m:sSupPr>
                            <m:e>
                              <m:r>
                                <a:rPr lang="en-US" sz="1400" i="1">
                                  <a:solidFill>
                                    <a:prstClr val="black"/>
                                  </a:solidFill>
                                  <a:latin typeface="Cambria Math"/>
                                </a:rPr>
                                <m:t>10</m:t>
                              </m:r>
                            </m:e>
                            <m:sup>
                              <m:r>
                                <a:rPr lang="en-US" sz="1400" i="1">
                                  <a:solidFill>
                                    <a:prstClr val="black"/>
                                  </a:solidFill>
                                  <a:latin typeface="Cambria Math"/>
                                </a:rPr>
                                <m:t>9</m:t>
                              </m:r>
                            </m:sup>
                          </m:sSup>
                          <m:sSub>
                            <m:sSubPr>
                              <m:ctrlPr>
                                <a:rPr lang="en-US" sz="1400" i="1">
                                  <a:solidFill>
                                    <a:prstClr val="black"/>
                                  </a:solidFill>
                                  <a:latin typeface="Cambria Math"/>
                                </a:rPr>
                              </m:ctrlPr>
                            </m:sSubPr>
                            <m:e>
                              <m:r>
                                <a:rPr lang="en-US" sz="1400" i="1">
                                  <a:solidFill>
                                    <a:prstClr val="black"/>
                                  </a:solidFill>
                                  <a:latin typeface="Cambria Math"/>
                                </a:rPr>
                                <m:t>𝑞</m:t>
                              </m:r>
                            </m:e>
                            <m:sub>
                              <m:r>
                                <a:rPr lang="en-US" sz="1400" i="1">
                                  <a:solidFill>
                                    <a:prstClr val="black"/>
                                  </a:solidFill>
                                  <a:latin typeface="Cambria Math"/>
                                </a:rPr>
                                <m:t>𝑒</m:t>
                              </m:r>
                            </m:sub>
                          </m:sSub>
                        </m:num>
                        <m:den>
                          <m:r>
                            <a:rPr lang="en-US" sz="1400" i="1">
                              <a:solidFill>
                                <a:prstClr val="black"/>
                              </a:solidFill>
                              <a:latin typeface="Cambria Math"/>
                            </a:rPr>
                            <m:t>𝑐</m:t>
                          </m:r>
                        </m:den>
                      </m:f>
                      <m:r>
                        <a:rPr lang="en-US" sz="1400" i="1">
                          <a:solidFill>
                            <a:prstClr val="black"/>
                          </a:solidFill>
                          <a:latin typeface="Cambria Math"/>
                        </a:rPr>
                        <m:t>𝑝</m:t>
                      </m:r>
                      <m:r>
                        <a:rPr lang="en-US" sz="1400" i="1">
                          <a:solidFill>
                            <a:prstClr val="black"/>
                          </a:solidFill>
                          <a:latin typeface="Cambria Math"/>
                        </a:rPr>
                        <m:t>[</m:t>
                      </m:r>
                      <m:f>
                        <m:fPr>
                          <m:ctrlPr>
                            <a:rPr lang="en-US" sz="1400" i="1">
                              <a:solidFill>
                                <a:prstClr val="black"/>
                              </a:solidFill>
                              <a:latin typeface="Cambria Math"/>
                            </a:rPr>
                          </m:ctrlPr>
                        </m:fPr>
                        <m:num>
                          <m:r>
                            <m:rPr>
                              <m:sty m:val="p"/>
                            </m:rPr>
                            <a:rPr lang="en-US" sz="1400">
                              <a:solidFill>
                                <a:prstClr val="black"/>
                              </a:solidFill>
                              <a:latin typeface="Cambria Math"/>
                            </a:rPr>
                            <m:t>GeV</m:t>
                          </m:r>
                        </m:num>
                        <m:den>
                          <m:r>
                            <m:rPr>
                              <m:sty m:val="p"/>
                            </m:rPr>
                            <a:rPr lang="en-US" sz="1400">
                              <a:solidFill>
                                <a:prstClr val="black"/>
                              </a:solidFill>
                              <a:latin typeface="Cambria Math"/>
                            </a:rPr>
                            <m:t>c</m:t>
                          </m:r>
                        </m:den>
                      </m:f>
                      <m:r>
                        <a:rPr lang="en-US" sz="1400" i="1">
                          <a:solidFill>
                            <a:prstClr val="black"/>
                          </a:solidFill>
                          <a:latin typeface="Cambria Math"/>
                        </a:rPr>
                        <m:t>]</m:t>
                      </m:r>
                    </m:oMath>
                  </m:oMathPara>
                </a14:m>
                <a:endParaRPr lang="en-US" sz="1400" dirty="0">
                  <a:solidFill>
                    <a:prstClr val="black"/>
                  </a:solidFill>
                </a:endParaRPr>
              </a:p>
              <a:p>
                <a:pPr algn="ctr"/>
                <a:endParaRPr lang="en-US" sz="600" dirty="0" smtClean="0"/>
              </a:p>
              <a:p>
                <a:pPr algn="ctr"/>
                <a14:m>
                  <m:oMathPara xmlns:m="http://schemas.openxmlformats.org/officeDocument/2006/math">
                    <m:oMathParaPr>
                      <m:jc m:val="centerGroup"/>
                    </m:oMathParaPr>
                    <m:oMath xmlns:m="http://schemas.openxmlformats.org/officeDocument/2006/math">
                      <m:r>
                        <a:rPr lang="en-US" sz="1400" i="1">
                          <a:latin typeface="Cambria Math"/>
                          <a:ea typeface="Cambria Math"/>
                        </a:rPr>
                        <m:t>∴</m:t>
                      </m:r>
                    </m:oMath>
                  </m:oMathPara>
                </a14:m>
                <a:endParaRPr lang="en-US" sz="1400" dirty="0" smtClean="0"/>
              </a:p>
              <a:p>
                <a:pPr algn="ctr"/>
                <a:endParaRPr lang="en-US" sz="600" dirty="0" smtClean="0"/>
              </a:p>
              <a:p>
                <a:pPr algn="ctr"/>
                <a14:m>
                  <m:oMathPara xmlns:m="http://schemas.openxmlformats.org/officeDocument/2006/math">
                    <m:oMathParaPr>
                      <m:jc m:val="centerGroup"/>
                    </m:oMathParaPr>
                    <m:oMath xmlns:m="http://schemas.openxmlformats.org/officeDocument/2006/math">
                      <m:r>
                        <a:rPr lang="en-US" sz="1400" i="1">
                          <a:latin typeface="Cambria Math"/>
                        </a:rPr>
                        <m:t>𝑅</m:t>
                      </m:r>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ea typeface="Cambria Math"/>
                                </a:rPr>
                                <m:t>𝛾</m:t>
                              </m:r>
                              <m:r>
                                <a:rPr lang="en-US" sz="1400" i="1">
                                  <a:latin typeface="Cambria Math"/>
                                </a:rPr>
                                <m:t>𝑚</m:t>
                              </m:r>
                            </m:e>
                            <m:sub>
                              <m:r>
                                <a:rPr lang="en-US" sz="1400" i="1">
                                  <a:latin typeface="Cambria Math"/>
                                </a:rPr>
                                <m:t>0</m:t>
                              </m:r>
                            </m:sub>
                          </m:sSub>
                          <m:sSup>
                            <m:sSupPr>
                              <m:ctrlPr>
                                <a:rPr lang="en-US" sz="1400" i="1">
                                  <a:latin typeface="Cambria Math"/>
                                </a:rPr>
                              </m:ctrlPr>
                            </m:sSupPr>
                            <m:e>
                              <m:r>
                                <a:rPr lang="en-US" sz="1400" i="1">
                                  <a:latin typeface="Cambria Math"/>
                                </a:rPr>
                                <m:t>𝑣</m:t>
                              </m:r>
                            </m:e>
                            <m:sup>
                              <m:r>
                                <a:rPr lang="en-US" sz="1400" i="1">
                                  <a:latin typeface="Cambria Math"/>
                                </a:rPr>
                                <m:t>2</m:t>
                              </m:r>
                            </m:sup>
                          </m:sSup>
                        </m:num>
                        <m:den>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𝐸</m:t>
                          </m:r>
                        </m:den>
                      </m:f>
                      <m:r>
                        <a:rPr lang="en-US" sz="1400" i="1">
                          <a:latin typeface="Cambria Math"/>
                        </a:rPr>
                        <m:t>=</m:t>
                      </m:r>
                      <m:f>
                        <m:fPr>
                          <m:ctrlPr>
                            <a:rPr lang="en-US" sz="1400" i="1">
                              <a:latin typeface="Cambria Math"/>
                            </a:rPr>
                          </m:ctrlPr>
                        </m:fPr>
                        <m:num>
                          <m:r>
                            <a:rPr lang="en-US" sz="1400" i="1">
                              <a:latin typeface="Cambria Math"/>
                            </a:rPr>
                            <m:t>𝑝</m:t>
                          </m:r>
                          <m:r>
                            <a:rPr lang="en-US" sz="1400" i="1">
                              <a:latin typeface="Cambria Math"/>
                            </a:rPr>
                            <m:t>[</m:t>
                          </m:r>
                          <m:f>
                            <m:fPr>
                              <m:ctrlPr>
                                <a:rPr lang="en-US" sz="1400" i="1">
                                  <a:latin typeface="Cambria Math"/>
                                </a:rPr>
                              </m:ctrlPr>
                            </m:fPr>
                            <m:num>
                              <m:r>
                                <m:rPr>
                                  <m:sty m:val="p"/>
                                </m:rPr>
                                <a:rPr lang="en-US" sz="1400">
                                  <a:latin typeface="Cambria Math"/>
                                </a:rPr>
                                <m:t>kg</m:t>
                              </m:r>
                              <m:r>
                                <a:rPr lang="en-US" sz="1400">
                                  <a:latin typeface="Cambria Math"/>
                                </a:rPr>
                                <m:t>.</m:t>
                              </m:r>
                              <m:r>
                                <m:rPr>
                                  <m:sty m:val="p"/>
                                </m:rPr>
                                <a:rPr lang="en-US" sz="1400">
                                  <a:latin typeface="Cambria Math"/>
                                </a:rPr>
                                <m:t>m</m:t>
                              </m:r>
                            </m:num>
                            <m:den>
                              <m:r>
                                <m:rPr>
                                  <m:sty m:val="p"/>
                                </m:rPr>
                                <a:rPr lang="en-US" sz="1400">
                                  <a:latin typeface="Cambria Math"/>
                                </a:rPr>
                                <m:t>s</m:t>
                              </m:r>
                            </m:den>
                          </m:f>
                          <m:r>
                            <a:rPr lang="en-US" sz="1400" i="1">
                              <a:latin typeface="Cambria Math"/>
                            </a:rPr>
                            <m:t>]</m:t>
                          </m:r>
                          <m:r>
                            <a:rPr lang="en-US" sz="1400" i="1">
                              <a:latin typeface="Cambria Math"/>
                              <a:ea typeface="Cambria Math"/>
                            </a:rPr>
                            <m:t>𝛽</m:t>
                          </m:r>
                          <m:r>
                            <a:rPr lang="en-US" sz="1400" i="1">
                              <a:latin typeface="Cambria Math"/>
                              <a:ea typeface="Cambria Math"/>
                            </a:rPr>
                            <m:t>𝑐</m:t>
                          </m:r>
                        </m:num>
                        <m:den>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𝐸</m:t>
                          </m:r>
                        </m:den>
                      </m:f>
                      <m:r>
                        <a:rPr lang="en-US" sz="1400" i="1">
                          <a:latin typeface="Cambria Math"/>
                        </a:rPr>
                        <m:t>=</m:t>
                      </m:r>
                      <m:f>
                        <m:fPr>
                          <m:ctrlPr>
                            <a:rPr lang="en-US" sz="1400" i="1">
                              <a:latin typeface="Cambria Math"/>
                            </a:rPr>
                          </m:ctrlPr>
                        </m:fPr>
                        <m:num>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rPr>
                            <m:t>𝑝</m:t>
                          </m:r>
                          <m:r>
                            <a:rPr lang="en-US" sz="1400" i="1">
                              <a:latin typeface="Cambria Math"/>
                            </a:rPr>
                            <m:t>[</m:t>
                          </m:r>
                          <m:f>
                            <m:fPr>
                              <m:ctrlPr>
                                <a:rPr lang="en-US" sz="1400" i="1">
                                  <a:latin typeface="Cambria Math"/>
                                </a:rPr>
                              </m:ctrlPr>
                            </m:fPr>
                            <m:num>
                              <m:r>
                                <m:rPr>
                                  <m:sty m:val="p"/>
                                </m:rPr>
                                <a:rPr lang="en-US" sz="1400">
                                  <a:latin typeface="Cambria Math"/>
                                </a:rPr>
                                <m:t>GeV</m:t>
                              </m:r>
                            </m:num>
                            <m:den>
                              <m:r>
                                <m:rPr>
                                  <m:sty m:val="p"/>
                                </m:rPr>
                                <a:rPr lang="en-US" sz="1400">
                                  <a:latin typeface="Cambria Math"/>
                                </a:rPr>
                                <m:t>c</m:t>
                              </m:r>
                            </m:den>
                          </m:f>
                          <m:r>
                            <a:rPr lang="en-US" sz="1400" i="1">
                              <a:latin typeface="Cambria Math"/>
                            </a:rPr>
                            <m:t>]</m:t>
                          </m:r>
                          <m:r>
                            <a:rPr lang="en-US" sz="1400" i="1">
                              <a:latin typeface="Cambria Math"/>
                              <a:ea typeface="Cambria Math"/>
                            </a:rPr>
                            <m:t>𝛽</m:t>
                          </m:r>
                        </m:num>
                        <m:den>
                          <m:r>
                            <a:rPr lang="en-US" sz="1400" i="1">
                              <a:latin typeface="Cambria Math"/>
                            </a:rPr>
                            <m:t>𝐸</m:t>
                          </m:r>
                        </m:den>
                      </m:f>
                    </m:oMath>
                  </m:oMathPara>
                </a14:m>
                <a:endParaRPr lang="en-US" sz="1400" dirty="0" smtClean="0"/>
              </a:p>
              <a:p>
                <a:pPr algn="ctr"/>
                <a:endParaRPr lang="en-US" sz="600" dirty="0"/>
              </a:p>
              <a:p>
                <a:pPr algn="ctr"/>
                <a14:m>
                  <m:oMathPara xmlns:m="http://schemas.openxmlformats.org/officeDocument/2006/math">
                    <m:oMathParaPr>
                      <m:jc m:val="centerGroup"/>
                    </m:oMathParaPr>
                    <m:oMath xmlns:m="http://schemas.openxmlformats.org/officeDocument/2006/math">
                      <m:r>
                        <a:rPr lang="en-US" sz="1400" i="1">
                          <a:latin typeface="Cambria Math"/>
                          <a:ea typeface="Cambria Math"/>
                        </a:rPr>
                        <m:t>∴</m:t>
                      </m:r>
                    </m:oMath>
                  </m:oMathPara>
                </a14:m>
                <a:endParaRPr lang="en-US" sz="1400" dirty="0"/>
              </a:p>
              <a:p>
                <a:pPr algn="ctr"/>
                <a:endParaRPr lang="en-US" sz="600" dirty="0"/>
              </a:p>
              <a:p>
                <a:pPr algn="ctr"/>
                <a14:m>
                  <m:oMathPara xmlns:m="http://schemas.openxmlformats.org/officeDocument/2006/math">
                    <m:oMathParaPr>
                      <m:jc m:val="centerGroup"/>
                    </m:oMathParaPr>
                    <m:oMath xmlns:m="http://schemas.openxmlformats.org/officeDocument/2006/math">
                      <m:r>
                        <a:rPr lang="en-US" sz="1400" i="1">
                          <a:latin typeface="Cambria Math"/>
                          <a:ea typeface="Cambria Math"/>
                        </a:rPr>
                        <m:t>𝜃</m:t>
                      </m:r>
                      <m:r>
                        <a:rPr lang="en-US" sz="1400" i="1">
                          <a:latin typeface="Cambria Math"/>
                        </a:rPr>
                        <m:t>≈</m:t>
                      </m:r>
                      <m:f>
                        <m:fPr>
                          <m:ctrlPr>
                            <a:rPr lang="en-US" sz="1400" i="1">
                              <a:latin typeface="Cambria Math"/>
                            </a:rPr>
                          </m:ctrlPr>
                        </m:fPr>
                        <m:num>
                          <m:r>
                            <a:rPr lang="en-US" sz="1400" i="1">
                              <a:latin typeface="Cambria Math"/>
                            </a:rPr>
                            <m:t>𝑙</m:t>
                          </m:r>
                        </m:num>
                        <m:den>
                          <m:r>
                            <a:rPr lang="en-US" sz="1400" i="1">
                              <a:latin typeface="Cambria Math"/>
                            </a:rPr>
                            <m:t>𝑅</m:t>
                          </m:r>
                        </m:den>
                      </m:f>
                      <m:r>
                        <a:rPr lang="en-US" sz="1400" i="1">
                          <a:latin typeface="Cambria Math"/>
                        </a:rPr>
                        <m:t>=</m:t>
                      </m:r>
                      <m:f>
                        <m:fPr>
                          <m:ctrlPr>
                            <a:rPr lang="en-US" sz="1400" i="1">
                              <a:latin typeface="Cambria Math"/>
                            </a:rPr>
                          </m:ctrlPr>
                        </m:fPr>
                        <m:num>
                          <m:r>
                            <a:rPr lang="en-US" sz="1400" i="1">
                              <a:latin typeface="Cambria Math"/>
                            </a:rPr>
                            <m:t>𝐸𝑙</m:t>
                          </m:r>
                        </m:num>
                        <m:den>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rPr>
                            <m:t>.</m:t>
                          </m:r>
                          <m:r>
                            <a:rPr lang="en-US" sz="1400" i="1">
                              <a:latin typeface="Cambria Math"/>
                              <a:ea typeface="Cambria Math"/>
                            </a:rPr>
                            <m:t>𝛽</m:t>
                          </m:r>
                          <m:r>
                            <a:rPr lang="en-US" sz="1400" i="1">
                              <a:latin typeface="Cambria Math"/>
                              <a:ea typeface="Cambria Math"/>
                            </a:rPr>
                            <m:t>.</m:t>
                          </m:r>
                          <m:r>
                            <a:rPr lang="en-US" sz="1400" i="1">
                              <a:latin typeface="Cambria Math"/>
                            </a:rPr>
                            <m:t>𝑝</m:t>
                          </m:r>
                          <m:r>
                            <a:rPr lang="en-US" sz="1400" i="1">
                              <a:latin typeface="Cambria Math"/>
                            </a:rPr>
                            <m:t>[</m:t>
                          </m:r>
                          <m:f>
                            <m:fPr>
                              <m:ctrlPr>
                                <a:rPr lang="en-US" sz="1400" i="1">
                                  <a:latin typeface="Cambria Math"/>
                                </a:rPr>
                              </m:ctrlPr>
                            </m:fPr>
                            <m:num>
                              <m:r>
                                <m:rPr>
                                  <m:sty m:val="p"/>
                                </m:rPr>
                                <a:rPr lang="en-US" sz="1400">
                                  <a:latin typeface="Cambria Math"/>
                                </a:rPr>
                                <m:t>GeV</m:t>
                              </m:r>
                            </m:num>
                            <m:den>
                              <m:r>
                                <m:rPr>
                                  <m:sty m:val="p"/>
                                </m:rPr>
                                <a:rPr lang="en-US" sz="1400">
                                  <a:latin typeface="Cambria Math"/>
                                </a:rPr>
                                <m:t>c</m:t>
                              </m:r>
                            </m:den>
                          </m:f>
                          <m:r>
                            <a:rPr lang="en-US" sz="1400" i="1">
                              <a:latin typeface="Cambria Math"/>
                            </a:rPr>
                            <m:t>]</m:t>
                          </m:r>
                        </m:den>
                      </m:f>
                    </m:oMath>
                  </m:oMathPara>
                </a14:m>
                <a:endParaRPr lang="en-US" sz="1400" dirty="0" smtClean="0"/>
              </a:p>
            </p:txBody>
          </p:sp>
        </mc:Choice>
        <mc:Fallback xmlns="">
          <p:sp>
            <p:nvSpPr>
              <p:cNvPr id="6" name="TextBox 5"/>
              <p:cNvSpPr txBox="1">
                <a:spLocks noRot="1" noChangeAspect="1" noMove="1" noResize="1" noEditPoints="1" noAdjustHandles="1" noChangeArrowheads="1" noChangeShapeType="1" noTextEdit="1"/>
              </p:cNvSpPr>
              <p:nvPr/>
            </p:nvSpPr>
            <p:spPr>
              <a:xfrm>
                <a:off x="4191000" y="3200400"/>
                <a:ext cx="4245889" cy="3262496"/>
              </a:xfrm>
              <a:prstGeom prst="rect">
                <a:avLst/>
              </a:prstGeom>
              <a:blipFill rotWithShape="1">
                <a:blip r:embed="rId13"/>
                <a:stretch>
                  <a:fillRect/>
                </a:stretch>
              </a:blipFill>
            </p:spPr>
            <p:txBody>
              <a:bodyPr/>
              <a:lstStyle/>
              <a:p>
                <a:r>
                  <a:rPr lang="en-US">
                    <a:noFill/>
                  </a:rPr>
                  <a:t> </a:t>
                </a:r>
              </a:p>
            </p:txBody>
          </p:sp>
        </mc:Fallback>
      </mc:AlternateContent>
      <p:sp>
        <p:nvSpPr>
          <p:cNvPr id="17" name="Rectangle 16"/>
          <p:cNvSpPr/>
          <p:nvPr/>
        </p:nvSpPr>
        <p:spPr>
          <a:xfrm>
            <a:off x="5299969" y="5699463"/>
            <a:ext cx="2077374" cy="740847"/>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376629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66690"/>
            <a:ext cx="8281380" cy="400110"/>
          </a:xfrm>
          <a:prstGeom prst="rect">
            <a:avLst/>
          </a:prstGeom>
          <a:noFill/>
        </p:spPr>
        <p:txBody>
          <a:bodyPr wrap="square" rtlCol="0">
            <a:spAutoFit/>
          </a:bodyPr>
          <a:lstStyle/>
          <a:p>
            <a:pPr algn="ctr"/>
            <a:r>
              <a:rPr lang="en-US" sz="2000" b="1" dirty="0" smtClean="0"/>
              <a:t>Additional material – Magnetic deflection derivation</a:t>
            </a:r>
            <a:endParaRPr lang="en-US" sz="1600" b="1" dirty="0"/>
          </a:p>
        </p:txBody>
      </p:sp>
      <p:grpSp>
        <p:nvGrpSpPr>
          <p:cNvPr id="5" name="Group 4"/>
          <p:cNvGrpSpPr/>
          <p:nvPr/>
        </p:nvGrpSpPr>
        <p:grpSpPr>
          <a:xfrm>
            <a:off x="228600" y="1121320"/>
            <a:ext cx="3048000" cy="2155280"/>
            <a:chOff x="533400" y="1981200"/>
            <a:chExt cx="3048000" cy="2155280"/>
          </a:xfrm>
        </p:grpSpPr>
        <p:grpSp>
          <p:nvGrpSpPr>
            <p:cNvPr id="4" name="Group 3"/>
            <p:cNvGrpSpPr/>
            <p:nvPr/>
          </p:nvGrpSpPr>
          <p:grpSpPr>
            <a:xfrm>
              <a:off x="533400" y="1981200"/>
              <a:ext cx="3048000" cy="2155280"/>
              <a:chOff x="533400" y="1981200"/>
              <a:chExt cx="3048000" cy="2155280"/>
            </a:xfrm>
          </p:grpSpPr>
          <p:pic>
            <p:nvPicPr>
              <p:cNvPr id="1032" name="Picture 8" descr="D:\2017_02_22_Septa\Pictures\_SeptaGeneral\MagnericDerivation.pn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27219"/>
              <a:stretch/>
            </p:blipFill>
            <p:spPr bwMode="auto">
              <a:xfrm>
                <a:off x="697523" y="1981200"/>
                <a:ext cx="2883877" cy="215528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3" name="TextBox 12"/>
                  <p:cNvSpPr txBox="1"/>
                  <p:nvPr/>
                </p:nvSpPr>
                <p:spPr>
                  <a:xfrm>
                    <a:off x="533400" y="2317660"/>
                    <a:ext cx="460575"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a:ea typeface="Cambria Math"/>
                                </a:rPr>
                              </m:ctrlPr>
                            </m:sSubPr>
                            <m:e>
                              <m:r>
                                <a:rPr lang="en-US" sz="2000" b="0" i="1" smtClean="0">
                                  <a:latin typeface="Cambria Math"/>
                                  <a:ea typeface="Cambria Math"/>
                                </a:rPr>
                                <m:t>𝐹</m:t>
                              </m:r>
                            </m:e>
                            <m:sub>
                              <m:r>
                                <a:rPr lang="en-US" sz="2000" b="0" i="1" smtClean="0">
                                  <a:latin typeface="Cambria Math"/>
                                  <a:ea typeface="Cambria Math"/>
                                </a:rPr>
                                <m:t>𝑐</m:t>
                              </m:r>
                            </m:sub>
                          </m:sSub>
                        </m:oMath>
                      </m:oMathPara>
                    </a14:m>
                    <a:endParaRPr lang="en-US" sz="2000" dirty="0"/>
                  </a:p>
                </p:txBody>
              </p:sp>
            </mc:Choice>
            <mc:Fallback xmlns="">
              <p:sp>
                <p:nvSpPr>
                  <p:cNvPr id="13" name="TextBox 12"/>
                  <p:cNvSpPr txBox="1">
                    <a:spLocks noRot="1" noChangeAspect="1" noMove="1" noResize="1" noEditPoints="1" noAdjustHandles="1" noChangeArrowheads="1" noChangeShapeType="1" noTextEdit="1"/>
                  </p:cNvSpPr>
                  <p:nvPr/>
                </p:nvSpPr>
                <p:spPr>
                  <a:xfrm>
                    <a:off x="533400" y="2317660"/>
                    <a:ext cx="460575" cy="40011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371600" y="2133600"/>
                    <a:ext cx="389337"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𝑣</m:t>
                          </m:r>
                        </m:oMath>
                      </m:oMathPara>
                    </a14:m>
                    <a:endParaRPr lang="en-US"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1371600" y="2133600"/>
                    <a:ext cx="389337" cy="40011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82800" y="3178115"/>
                    <a:ext cx="537968"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a:ea typeface="Cambria Math"/>
                                </a:rPr>
                              </m:ctrlPr>
                            </m:sSubPr>
                            <m:e>
                              <m:r>
                                <a:rPr lang="en-US" sz="2000" b="0" i="1" smtClean="0">
                                  <a:latin typeface="Cambria Math"/>
                                  <a:ea typeface="Cambria Math"/>
                                </a:rPr>
                                <m:t>𝐹</m:t>
                              </m:r>
                            </m:e>
                            <m:sub>
                              <m:r>
                                <a:rPr lang="en-US" sz="2000" b="0" i="1" smtClean="0">
                                  <a:latin typeface="Cambria Math"/>
                                  <a:ea typeface="Cambria Math"/>
                                </a:rPr>
                                <m:t>𝑚</m:t>
                              </m:r>
                            </m:sub>
                          </m:sSub>
                        </m:oMath>
                      </m:oMathPara>
                    </a14:m>
                    <a:endParaRPr lang="en-US" sz="2000" dirty="0"/>
                  </a:p>
                </p:txBody>
              </p:sp>
            </mc:Choice>
            <mc:Fallback xmlns="">
              <p:sp>
                <p:nvSpPr>
                  <p:cNvPr id="15" name="TextBox 14"/>
                  <p:cNvSpPr txBox="1">
                    <a:spLocks noRot="1" noChangeAspect="1" noMove="1" noResize="1" noEditPoints="1" noAdjustHandles="1" noChangeArrowheads="1" noChangeShapeType="1" noTextEdit="1"/>
                  </p:cNvSpPr>
                  <p:nvPr/>
                </p:nvSpPr>
                <p:spPr>
                  <a:xfrm>
                    <a:off x="2082800" y="3178115"/>
                    <a:ext cx="537968" cy="40011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2667000" y="2495490"/>
                    <a:ext cx="41338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𝑅</m:t>
                          </m:r>
                        </m:oMath>
                      </m:oMathPara>
                    </a14:m>
                    <a:endParaRPr lang="en-US" sz="2000" dirty="0"/>
                  </a:p>
                </p:txBody>
              </p:sp>
            </mc:Choice>
            <mc:Fallback xmlns="">
              <p:sp>
                <p:nvSpPr>
                  <p:cNvPr id="16" name="TextBox 15"/>
                  <p:cNvSpPr txBox="1">
                    <a:spLocks noRot="1" noChangeAspect="1" noMove="1" noResize="1" noEditPoints="1" noAdjustHandles="1" noChangeArrowheads="1" noChangeShapeType="1" noTextEdit="1"/>
                  </p:cNvSpPr>
                  <p:nvPr/>
                </p:nvSpPr>
                <p:spPr>
                  <a:xfrm>
                    <a:off x="2667000" y="2495490"/>
                    <a:ext cx="413382" cy="40011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2819400" y="3098740"/>
                    <a:ext cx="394146"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a:ea typeface="Cambria Math"/>
                            </a:rPr>
                            <m:t>𝜃</m:t>
                          </m:r>
                        </m:oMath>
                      </m:oMathPara>
                    </a14:m>
                    <a:endParaRPr lang="en-US" sz="2000" dirty="0"/>
                  </a:p>
                </p:txBody>
              </p:sp>
            </mc:Choice>
            <mc:Fallback xmlns="">
              <p:sp>
                <p:nvSpPr>
                  <p:cNvPr id="17" name="TextBox 16"/>
                  <p:cNvSpPr txBox="1">
                    <a:spLocks noRot="1" noChangeAspect="1" noMove="1" noResize="1" noEditPoints="1" noAdjustHandles="1" noChangeArrowheads="1" noChangeShapeType="1" noTextEdit="1"/>
                  </p:cNvSpPr>
                  <p:nvPr/>
                </p:nvSpPr>
                <p:spPr>
                  <a:xfrm>
                    <a:off x="2819400" y="3098740"/>
                    <a:ext cx="394146" cy="400110"/>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015425" y="3581400"/>
                    <a:ext cx="41755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rgbClr val="A492FC"/>
                              </a:solidFill>
                              <a:latin typeface="Cambria Math"/>
                            </a:rPr>
                            <m:t>𝐵</m:t>
                          </m:r>
                        </m:oMath>
                      </m:oMathPara>
                    </a14:m>
                    <a:endParaRPr lang="en-US" sz="2000" dirty="0"/>
                  </a:p>
                </p:txBody>
              </p:sp>
            </mc:Choice>
            <mc:Fallback xmlns="">
              <p:sp>
                <p:nvSpPr>
                  <p:cNvPr id="18" name="TextBox 17"/>
                  <p:cNvSpPr txBox="1">
                    <a:spLocks noRot="1" noChangeAspect="1" noMove="1" noResize="1" noEditPoints="1" noAdjustHandles="1" noChangeArrowheads="1" noChangeShapeType="1" noTextEdit="1"/>
                  </p:cNvSpPr>
                  <p:nvPr/>
                </p:nvSpPr>
                <p:spPr>
                  <a:xfrm>
                    <a:off x="1015425" y="3581400"/>
                    <a:ext cx="417550" cy="400110"/>
                  </a:xfrm>
                  <a:prstGeom prst="rect">
                    <a:avLst/>
                  </a:prstGeom>
                  <a:blipFill rotWithShape="1">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0" name="TextBox 19"/>
                <p:cNvSpPr txBox="1"/>
                <p:nvPr/>
              </p:nvSpPr>
              <p:spPr>
                <a:xfrm>
                  <a:off x="1447800" y="2858785"/>
                  <a:ext cx="3810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𝑞</m:t>
                        </m:r>
                      </m:oMath>
                    </m:oMathPara>
                  </a14:m>
                  <a:endParaRPr lang="en-US" sz="2000" dirty="0"/>
                </a:p>
              </p:txBody>
            </p:sp>
          </mc:Choice>
          <mc:Fallback xmlns="">
            <p:sp>
              <p:nvSpPr>
                <p:cNvPr id="20" name="TextBox 19"/>
                <p:cNvSpPr txBox="1">
                  <a:spLocks noRot="1" noChangeAspect="1" noMove="1" noResize="1" noEditPoints="1" noAdjustHandles="1" noChangeArrowheads="1" noChangeShapeType="1" noTextEdit="1"/>
                </p:cNvSpPr>
                <p:nvPr/>
              </p:nvSpPr>
              <p:spPr>
                <a:xfrm>
                  <a:off x="1447800" y="2858785"/>
                  <a:ext cx="381000" cy="400110"/>
                </a:xfrm>
                <a:prstGeom prst="rect">
                  <a:avLst/>
                </a:prstGeom>
                <a:blipFill rotWithShape="1">
                  <a:blip r:embed="rId9"/>
                  <a:stretch>
                    <a:fillRect b="-6061"/>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3" name="TextBox 22"/>
              <p:cNvSpPr txBox="1"/>
              <p:nvPr/>
            </p:nvSpPr>
            <p:spPr>
              <a:xfrm>
                <a:off x="3642064" y="1257672"/>
                <a:ext cx="4924887" cy="1815882"/>
              </a:xfrm>
              <a:prstGeom prst="rect">
                <a:avLst/>
              </a:prstGeom>
              <a:noFill/>
            </p:spPr>
            <p:txBody>
              <a:bodyPr wrap="square" rtlCol="0">
                <a:spAutoFit/>
              </a:bodyPr>
              <a:lstStyle/>
              <a:p>
                <a:pPr indent="168275"/>
                <a:r>
                  <a:rPr lang="en-US" sz="1400" dirty="0" smtClean="0"/>
                  <a:t>Derivation of magnetic deflection of moving charged particle with velocity </a:t>
                </a:r>
                <a14:m>
                  <m:oMath xmlns:m="http://schemas.openxmlformats.org/officeDocument/2006/math">
                    <m:r>
                      <a:rPr lang="en-US" sz="1400" b="0" i="1" smtClean="0">
                        <a:latin typeface="Cambria Math"/>
                      </a:rPr>
                      <m:t>𝑣</m:t>
                    </m:r>
                  </m:oMath>
                </a14:m>
                <a:r>
                  <a:rPr lang="en-US" sz="1400" dirty="0" smtClean="0"/>
                  <a:t>, rest mass </a:t>
                </a:r>
                <a14:m>
                  <m:oMath xmlns:m="http://schemas.openxmlformats.org/officeDocument/2006/math">
                    <m:sSub>
                      <m:sSubPr>
                        <m:ctrlPr>
                          <a:rPr lang="en-US" sz="1400" i="1">
                            <a:latin typeface="Cambria Math"/>
                          </a:rPr>
                        </m:ctrlPr>
                      </m:sSubPr>
                      <m:e>
                        <m:r>
                          <a:rPr lang="en-US" sz="1400" i="1">
                            <a:latin typeface="Cambria Math"/>
                          </a:rPr>
                          <m:t>𝑚</m:t>
                        </m:r>
                      </m:e>
                      <m:sub>
                        <m:r>
                          <a:rPr lang="en-US" sz="1400" i="1">
                            <a:latin typeface="Cambria Math"/>
                          </a:rPr>
                          <m:t>0</m:t>
                        </m:r>
                      </m:sub>
                    </m:sSub>
                  </m:oMath>
                </a14:m>
                <a:r>
                  <a:rPr lang="en-US" sz="1400" dirty="0" smtClean="0"/>
                  <a:t> and elementary charge </a:t>
                </a:r>
                <a14:m>
                  <m:oMath xmlns:m="http://schemas.openxmlformats.org/officeDocument/2006/math">
                    <m:sSub>
                      <m:sSubPr>
                        <m:ctrlPr>
                          <a:rPr lang="en-US" sz="1400" i="1">
                            <a:latin typeface="Cambria Math"/>
                          </a:rPr>
                        </m:ctrlPr>
                      </m:sSubPr>
                      <m:e>
                        <m:r>
                          <a:rPr lang="en-US" sz="1400" b="0" i="1" smtClean="0">
                            <a:latin typeface="Cambria Math"/>
                          </a:rPr>
                          <m:t>𝑞</m:t>
                        </m:r>
                      </m:e>
                      <m:sub>
                        <m:r>
                          <a:rPr lang="en-US" sz="1400" b="0" i="1" smtClean="0">
                            <a:latin typeface="Cambria Math"/>
                          </a:rPr>
                          <m:t>𝑒</m:t>
                        </m:r>
                      </m:sub>
                    </m:sSub>
                  </m:oMath>
                </a14:m>
                <a:r>
                  <a:rPr lang="en-US" sz="1400" dirty="0" smtClean="0"/>
                  <a:t>, in magnetic field </a:t>
                </a:r>
                <a14:m>
                  <m:oMath xmlns:m="http://schemas.openxmlformats.org/officeDocument/2006/math">
                    <m:r>
                      <a:rPr lang="en-US" sz="1400" i="1">
                        <a:latin typeface="Cambria Math"/>
                      </a:rPr>
                      <m:t>𝐵</m:t>
                    </m:r>
                  </m:oMath>
                </a14:m>
                <a:r>
                  <a:rPr lang="en-US" sz="1400" dirty="0" smtClean="0"/>
                  <a:t> going out of plane of paper. The magnetic force </a:t>
                </a:r>
                <a14:m>
                  <m:oMath xmlns:m="http://schemas.openxmlformats.org/officeDocument/2006/math">
                    <m:sSub>
                      <m:sSubPr>
                        <m:ctrlPr>
                          <a:rPr lang="en-US" sz="1400" i="1" smtClean="0">
                            <a:latin typeface="Cambria Math"/>
                          </a:rPr>
                        </m:ctrlPr>
                      </m:sSubPr>
                      <m:e>
                        <m:r>
                          <a:rPr lang="en-US" sz="1400" b="0" i="1" smtClean="0">
                            <a:latin typeface="Cambria Math"/>
                          </a:rPr>
                          <m:t>𝐹</m:t>
                        </m:r>
                      </m:e>
                      <m:sub>
                        <m:r>
                          <a:rPr lang="en-US" sz="1400" b="0" i="1" smtClean="0">
                            <a:latin typeface="Cambria Math"/>
                          </a:rPr>
                          <m:t>𝑚</m:t>
                        </m:r>
                      </m:sub>
                    </m:sSub>
                  </m:oMath>
                </a14:m>
                <a:r>
                  <a:rPr lang="en-US" sz="1400" dirty="0" smtClean="0"/>
                  <a:t> balances the centrifugal force </a:t>
                </a:r>
                <a14:m>
                  <m:oMath xmlns:m="http://schemas.openxmlformats.org/officeDocument/2006/math">
                    <m:sSub>
                      <m:sSubPr>
                        <m:ctrlPr>
                          <a:rPr lang="en-US" sz="1400" i="1">
                            <a:latin typeface="Cambria Math"/>
                          </a:rPr>
                        </m:ctrlPr>
                      </m:sSubPr>
                      <m:e>
                        <m:r>
                          <a:rPr lang="en-US" sz="1400" i="1">
                            <a:latin typeface="Cambria Math"/>
                          </a:rPr>
                          <m:t>𝐹</m:t>
                        </m:r>
                      </m:e>
                      <m:sub>
                        <m:r>
                          <a:rPr lang="en-US" sz="1400" b="0" i="1" smtClean="0">
                            <a:latin typeface="Cambria Math"/>
                          </a:rPr>
                          <m:t>𝑐</m:t>
                        </m:r>
                      </m:sub>
                    </m:sSub>
                  </m:oMath>
                </a14:m>
                <a:r>
                  <a:rPr lang="en-US" sz="1400" dirty="0" smtClean="0"/>
                  <a:t> and the particle travels on an arc trajectory with radius </a:t>
                </a:r>
                <a14:m>
                  <m:oMath xmlns:m="http://schemas.openxmlformats.org/officeDocument/2006/math">
                    <m:r>
                      <a:rPr lang="en-US" sz="1400" b="0" i="1" smtClean="0">
                        <a:latin typeface="Cambria Math"/>
                      </a:rPr>
                      <m:t>𝑅</m:t>
                    </m:r>
                  </m:oMath>
                </a14:m>
                <a:r>
                  <a:rPr lang="en-US" sz="1400" dirty="0" smtClean="0"/>
                  <a:t>.</a:t>
                </a:r>
              </a:p>
              <a:p>
                <a:pPr indent="168275"/>
                <a:r>
                  <a:rPr lang="en-US" sz="1400" dirty="0" smtClean="0"/>
                  <a:t>Bending angle </a:t>
                </a:r>
                <a14:m>
                  <m:oMath xmlns:m="http://schemas.openxmlformats.org/officeDocument/2006/math">
                    <m:r>
                      <a:rPr lang="en-US" sz="1400" i="1" smtClean="0">
                        <a:latin typeface="Cambria Math"/>
                        <a:ea typeface="Cambria Math"/>
                      </a:rPr>
                      <m:t>𝜃</m:t>
                    </m:r>
                    <m:r>
                      <a:rPr lang="en-US" sz="1400" i="1">
                        <a:latin typeface="Cambria Math"/>
                      </a:rPr>
                      <m:t> </m:t>
                    </m:r>
                  </m:oMath>
                </a14:m>
                <a:r>
                  <a:rPr lang="en-US" sz="1400" dirty="0" smtClean="0"/>
                  <a:t>is found using bending radius </a:t>
                </a:r>
                <a14:m>
                  <m:oMath xmlns:m="http://schemas.openxmlformats.org/officeDocument/2006/math">
                    <m:r>
                      <a:rPr lang="en-US" sz="1400" b="0" i="1" smtClean="0">
                        <a:latin typeface="Cambria Math"/>
                      </a:rPr>
                      <m:t>𝑅</m:t>
                    </m:r>
                  </m:oMath>
                </a14:m>
                <a:r>
                  <a:rPr lang="en-US" sz="1400" dirty="0" smtClean="0"/>
                  <a:t> and the length of the field </a:t>
                </a:r>
                <a14:m>
                  <m:oMath xmlns:m="http://schemas.openxmlformats.org/officeDocument/2006/math">
                    <m:r>
                      <a:rPr lang="en-US" sz="1400" b="0" i="1" smtClean="0">
                        <a:latin typeface="Cambria Math"/>
                      </a:rPr>
                      <m:t>𝑙</m:t>
                    </m:r>
                    <m:r>
                      <a:rPr lang="en-US" sz="1400" i="1">
                        <a:latin typeface="Cambria Math"/>
                      </a:rPr>
                      <m:t> </m:t>
                    </m:r>
                  </m:oMath>
                </a14:m>
                <a:r>
                  <a:rPr lang="en-US" sz="1400" dirty="0" smtClean="0"/>
                  <a:t>in the limits of small angle approximation </a:t>
                </a:r>
                <a14:m>
                  <m:oMath xmlns:m="http://schemas.openxmlformats.org/officeDocument/2006/math">
                    <m:r>
                      <m:rPr>
                        <m:sty m:val="p"/>
                      </m:rPr>
                      <a:rPr lang="en-US" sz="1400" i="0">
                        <a:latin typeface="Cambria Math"/>
                        <a:ea typeface="Cambria Math"/>
                      </a:rPr>
                      <m:t>tan</m:t>
                    </m:r>
                    <m:d>
                      <m:dPr>
                        <m:ctrlPr>
                          <a:rPr lang="en-US" sz="1400" i="1">
                            <a:latin typeface="Cambria Math"/>
                            <a:ea typeface="Cambria Math"/>
                          </a:rPr>
                        </m:ctrlPr>
                      </m:dPr>
                      <m:e>
                        <m:r>
                          <a:rPr lang="en-US" sz="1400" i="1">
                            <a:latin typeface="Cambria Math"/>
                            <a:ea typeface="Cambria Math"/>
                          </a:rPr>
                          <m:t>𝜃</m:t>
                        </m:r>
                      </m:e>
                    </m:d>
                    <m:r>
                      <a:rPr lang="en-US" sz="1400" i="1">
                        <a:latin typeface="Cambria Math"/>
                        <a:ea typeface="Cambria Math"/>
                      </a:rPr>
                      <m:t>≈</m:t>
                    </m:r>
                    <m:r>
                      <a:rPr lang="en-US" sz="1400" i="1">
                        <a:latin typeface="Cambria Math"/>
                        <a:ea typeface="Cambria Math"/>
                      </a:rPr>
                      <m:t>𝜃</m:t>
                    </m:r>
                  </m:oMath>
                </a14:m>
                <a:endParaRPr lang="en-US" sz="1400" dirty="0"/>
              </a:p>
            </p:txBody>
          </p:sp>
        </mc:Choice>
        <mc:Fallback xmlns="">
          <p:sp>
            <p:nvSpPr>
              <p:cNvPr id="23" name="TextBox 22"/>
              <p:cNvSpPr txBox="1">
                <a:spLocks noRot="1" noChangeAspect="1" noMove="1" noResize="1" noEditPoints="1" noAdjustHandles="1" noChangeArrowheads="1" noChangeShapeType="1" noTextEdit="1"/>
              </p:cNvSpPr>
              <p:nvPr/>
            </p:nvSpPr>
            <p:spPr>
              <a:xfrm>
                <a:off x="3642064" y="1257672"/>
                <a:ext cx="4924887" cy="1815882"/>
              </a:xfrm>
              <a:prstGeom prst="rect">
                <a:avLst/>
              </a:prstGeom>
              <a:blipFill rotWithShape="1">
                <a:blip r:embed="rId10"/>
                <a:stretch>
                  <a:fillRect l="-248" t="-336" r="-12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381000" y="3352800"/>
                <a:ext cx="4038600" cy="3100849"/>
              </a:xfrm>
              <a:prstGeom prst="rect">
                <a:avLst/>
              </a:prstGeom>
              <a:noFill/>
            </p:spPr>
            <p:txBody>
              <a:bodyPr wrap="square" rtlCol="0">
                <a:spAutoFit/>
              </a:bodyPr>
              <a:lstStyle/>
              <a:p>
                <a:pPr indent="271463">
                  <a:spcAft>
                    <a:spcPts val="300"/>
                  </a:spcAft>
                </a:pPr>
                <a:r>
                  <a:rPr lang="en-US" sz="1400" dirty="0" smtClean="0"/>
                  <a:t>Where:</a:t>
                </a:r>
              </a:p>
              <a:p>
                <a:pPr indent="271463">
                  <a:spcAft>
                    <a:spcPts val="300"/>
                  </a:spcAft>
                </a:pPr>
                <a14:m>
                  <m:oMath xmlns:m="http://schemas.openxmlformats.org/officeDocument/2006/math">
                    <m:sSub>
                      <m:sSubPr>
                        <m:ctrlPr>
                          <a:rPr lang="en-US" sz="1400" i="1" smtClean="0">
                            <a:latin typeface="Cambria Math"/>
                          </a:rPr>
                        </m:ctrlPr>
                      </m:sSubPr>
                      <m:e>
                        <m:r>
                          <a:rPr lang="en-US" sz="1400" b="0" i="1" smtClean="0">
                            <a:latin typeface="Cambria Math"/>
                          </a:rPr>
                          <m:t>𝐹</m:t>
                        </m:r>
                      </m:e>
                      <m:sub>
                        <m:r>
                          <a:rPr lang="en-US" sz="1400" b="0" i="1" smtClean="0">
                            <a:latin typeface="Cambria Math"/>
                          </a:rPr>
                          <m:t>𝑐</m:t>
                        </m:r>
                      </m:sub>
                    </m:sSub>
                  </m:oMath>
                </a14:m>
                <a:r>
                  <a:rPr lang="en-US" sz="1400" dirty="0" smtClean="0"/>
                  <a:t> </a:t>
                </a:r>
                <a:r>
                  <a:rPr lang="en-US" sz="1400" dirty="0"/>
                  <a:t> </a:t>
                </a:r>
                <a:r>
                  <a:rPr lang="en-US" sz="1400" dirty="0" smtClean="0"/>
                  <a:t>- centrifugal force [N]</a:t>
                </a:r>
                <a:endParaRPr lang="en-US" sz="1400" i="1" dirty="0">
                  <a:latin typeface="Cambria Math"/>
                </a:endParaRPr>
              </a:p>
              <a:p>
                <a:pPr indent="271463">
                  <a:spcAft>
                    <a:spcPts val="300"/>
                  </a:spcAft>
                </a:pPr>
                <a14:m>
                  <m:oMath xmlns:m="http://schemas.openxmlformats.org/officeDocument/2006/math">
                    <m:sSub>
                      <m:sSubPr>
                        <m:ctrlPr>
                          <a:rPr lang="en-US" sz="1400" i="1">
                            <a:latin typeface="Cambria Math"/>
                          </a:rPr>
                        </m:ctrlPr>
                      </m:sSubPr>
                      <m:e>
                        <m:r>
                          <a:rPr lang="en-US" sz="1400" i="1">
                            <a:latin typeface="Cambria Math"/>
                          </a:rPr>
                          <m:t>𝐹</m:t>
                        </m:r>
                      </m:e>
                      <m:sub>
                        <m:r>
                          <a:rPr lang="en-US" sz="1400" b="0" i="1" smtClean="0">
                            <a:latin typeface="Cambria Math"/>
                          </a:rPr>
                          <m:t>𝑚</m:t>
                        </m:r>
                      </m:sub>
                    </m:sSub>
                    <m:r>
                      <a:rPr lang="en-US" sz="1400" i="1">
                        <a:latin typeface="Cambria Math"/>
                      </a:rPr>
                      <m:t> </m:t>
                    </m:r>
                  </m:oMath>
                </a14:m>
                <a:r>
                  <a:rPr lang="en-US" sz="1400" dirty="0" smtClean="0"/>
                  <a:t>-  magnetic </a:t>
                </a:r>
                <a:r>
                  <a:rPr lang="en-US" sz="1400" dirty="0"/>
                  <a:t>force [N]</a:t>
                </a:r>
                <a:endParaRPr lang="en-US" sz="1400" dirty="0" smtClean="0"/>
              </a:p>
              <a:p>
                <a:pPr indent="271463">
                  <a:spcAft>
                    <a:spcPts val="300"/>
                  </a:spcAft>
                </a:pPr>
                <a14:m>
                  <m:oMath xmlns:m="http://schemas.openxmlformats.org/officeDocument/2006/math">
                    <m:r>
                      <a:rPr lang="en-US" sz="1400" b="0" i="1" smtClean="0">
                        <a:latin typeface="Cambria Math"/>
                      </a:rPr>
                      <m:t>𝐵</m:t>
                    </m:r>
                  </m:oMath>
                </a14:m>
                <a:r>
                  <a:rPr lang="en-US" sz="1400" dirty="0" smtClean="0"/>
                  <a:t>  -  magnetic flux density [T]</a:t>
                </a:r>
              </a:p>
              <a:p>
                <a:pPr indent="271463">
                  <a:spcAft>
                    <a:spcPts val="300"/>
                  </a:spcAft>
                </a:pPr>
                <a14:m>
                  <m:oMath xmlns:m="http://schemas.openxmlformats.org/officeDocument/2006/math">
                    <m:r>
                      <a:rPr lang="en-US" sz="1400" b="0" i="1" smtClean="0">
                        <a:latin typeface="Cambria Math"/>
                      </a:rPr>
                      <m:t>𝑅</m:t>
                    </m:r>
                  </m:oMath>
                </a14:m>
                <a:r>
                  <a:rPr lang="en-US" sz="1400" dirty="0" smtClean="0"/>
                  <a:t>  </a:t>
                </a:r>
                <a:r>
                  <a:rPr lang="en-US" sz="1400" dirty="0"/>
                  <a:t>-  </a:t>
                </a:r>
                <a:r>
                  <a:rPr lang="en-US" sz="1400" dirty="0" smtClean="0"/>
                  <a:t>bending radius [m]</a:t>
                </a:r>
                <a:endParaRPr lang="en-US" sz="1400" dirty="0"/>
              </a:p>
              <a:p>
                <a:pPr indent="271463">
                  <a:spcAft>
                    <a:spcPts val="300"/>
                  </a:spcAft>
                </a:pPr>
                <a14:m>
                  <m:oMath xmlns:m="http://schemas.openxmlformats.org/officeDocument/2006/math">
                    <m:sSub>
                      <m:sSubPr>
                        <m:ctrlPr>
                          <a:rPr lang="en-US" sz="1400" b="0" i="1" smtClean="0">
                            <a:latin typeface="Cambria Math"/>
                            <a:ea typeface="Cambria Math"/>
                          </a:rPr>
                        </m:ctrlPr>
                      </m:sSubPr>
                      <m:e>
                        <m:r>
                          <a:rPr lang="en-US" sz="1400" b="0" i="1" smtClean="0">
                            <a:latin typeface="Cambria Math"/>
                            <a:ea typeface="Cambria Math"/>
                          </a:rPr>
                          <m:t>𝑞</m:t>
                        </m:r>
                      </m:e>
                      <m:sub>
                        <m:r>
                          <a:rPr lang="en-US" sz="1400" b="0" i="1" smtClean="0">
                            <a:latin typeface="Cambria Math"/>
                            <a:ea typeface="Cambria Math"/>
                          </a:rPr>
                          <m:t>𝑒</m:t>
                        </m:r>
                      </m:sub>
                    </m:sSub>
                  </m:oMath>
                </a14:m>
                <a:r>
                  <a:rPr lang="en-US" sz="1400" dirty="0"/>
                  <a:t>  -  </a:t>
                </a:r>
                <a:r>
                  <a:rPr lang="en-US" sz="1400" dirty="0" smtClean="0"/>
                  <a:t>particle charge (elementary charge) [C]</a:t>
                </a:r>
              </a:p>
              <a:p>
                <a:pPr indent="271463">
                  <a:spcAft>
                    <a:spcPts val="300"/>
                  </a:spcAft>
                </a:pPr>
                <a14:m>
                  <m:oMath xmlns:m="http://schemas.openxmlformats.org/officeDocument/2006/math">
                    <m:sSub>
                      <m:sSubPr>
                        <m:ctrlPr>
                          <a:rPr lang="en-US" sz="1400" i="1" smtClean="0">
                            <a:latin typeface="Cambria Math"/>
                          </a:rPr>
                        </m:ctrlPr>
                      </m:sSubPr>
                      <m:e>
                        <m:r>
                          <a:rPr lang="en-US" sz="1400" b="0" i="1" smtClean="0">
                            <a:latin typeface="Cambria Math"/>
                          </a:rPr>
                          <m:t>𝑚</m:t>
                        </m:r>
                      </m:e>
                      <m:sub>
                        <m:r>
                          <a:rPr lang="en-US" sz="1400" b="0" i="1" smtClean="0">
                            <a:latin typeface="Cambria Math"/>
                          </a:rPr>
                          <m:t>0</m:t>
                        </m:r>
                      </m:sub>
                    </m:sSub>
                  </m:oMath>
                </a14:m>
                <a:r>
                  <a:rPr lang="en-US" sz="1400" dirty="0" smtClean="0"/>
                  <a:t>  </a:t>
                </a:r>
                <a:r>
                  <a:rPr lang="en-US" sz="1400" dirty="0"/>
                  <a:t>-  </a:t>
                </a:r>
                <a:r>
                  <a:rPr lang="en-US" sz="1400" dirty="0" smtClean="0"/>
                  <a:t>particle’s rest mass [kg]</a:t>
                </a:r>
              </a:p>
              <a:p>
                <a:pPr indent="271463">
                  <a:spcAft>
                    <a:spcPts val="300"/>
                  </a:spcAft>
                </a:pPr>
                <a14:m>
                  <m:oMath xmlns:m="http://schemas.openxmlformats.org/officeDocument/2006/math">
                    <m:r>
                      <a:rPr lang="en-US" sz="1400" b="0" i="1" smtClean="0">
                        <a:latin typeface="Cambria Math"/>
                      </a:rPr>
                      <m:t>𝑝</m:t>
                    </m:r>
                  </m:oMath>
                </a14:m>
                <a:r>
                  <a:rPr lang="en-US" sz="1400" dirty="0"/>
                  <a:t>  </a:t>
                </a:r>
                <a:r>
                  <a:rPr lang="en-US" sz="1400" dirty="0" smtClean="0"/>
                  <a:t>-  beam momentum </a:t>
                </a:r>
                <a:r>
                  <a:rPr lang="en-US" sz="1400" dirty="0"/>
                  <a:t>[</a:t>
                </a:r>
                <a:r>
                  <a:rPr lang="en-US" sz="1400" dirty="0" err="1" smtClean="0"/>
                  <a:t>kg.m</a:t>
                </a:r>
                <a:r>
                  <a:rPr lang="en-US" sz="1400" dirty="0" smtClean="0"/>
                  <a:t>/s] or [GeV/c]</a:t>
                </a:r>
                <a:endParaRPr lang="en-US" sz="1400" dirty="0"/>
              </a:p>
              <a:p>
                <a:pPr indent="271463">
                  <a:spcAft>
                    <a:spcPts val="300"/>
                  </a:spcAft>
                </a:pPr>
                <a14:m>
                  <m:oMath xmlns:m="http://schemas.openxmlformats.org/officeDocument/2006/math">
                    <m:r>
                      <a:rPr lang="en-US" sz="1400" i="1" smtClean="0">
                        <a:latin typeface="Cambria Math"/>
                        <a:ea typeface="Cambria Math"/>
                      </a:rPr>
                      <m:t>𝛾</m:t>
                    </m:r>
                  </m:oMath>
                </a14:m>
                <a:r>
                  <a:rPr lang="en-US" sz="1400" dirty="0" smtClean="0"/>
                  <a:t>  </a:t>
                </a:r>
                <a:r>
                  <a:rPr lang="en-US" sz="1400" dirty="0"/>
                  <a:t>-  </a:t>
                </a:r>
                <a:r>
                  <a:rPr lang="en-US" sz="1400" dirty="0" smtClean="0"/>
                  <a:t>relativistic gamma [-]</a:t>
                </a:r>
              </a:p>
              <a:p>
                <a:pPr indent="271463">
                  <a:spcAft>
                    <a:spcPts val="300"/>
                  </a:spcAft>
                </a:pPr>
                <a14:m>
                  <m:oMath xmlns:m="http://schemas.openxmlformats.org/officeDocument/2006/math">
                    <m:r>
                      <a:rPr lang="en-US" sz="1400" i="1" smtClean="0">
                        <a:latin typeface="Cambria Math"/>
                        <a:ea typeface="Cambria Math"/>
                      </a:rPr>
                      <m:t>𝛽</m:t>
                    </m:r>
                  </m:oMath>
                </a14:m>
                <a:r>
                  <a:rPr lang="en-US" sz="1400" dirty="0"/>
                  <a:t>  -  </a:t>
                </a:r>
                <a:r>
                  <a:rPr lang="en-US" sz="1400" dirty="0" smtClean="0"/>
                  <a:t>relativistic beta [-]</a:t>
                </a:r>
              </a:p>
              <a:p>
                <a:pPr indent="271463">
                  <a:spcAft>
                    <a:spcPts val="300"/>
                  </a:spcAft>
                </a:pPr>
                <a14:m>
                  <m:oMath xmlns:m="http://schemas.openxmlformats.org/officeDocument/2006/math">
                    <m:r>
                      <a:rPr lang="en-US" sz="1400" b="0" i="1" smtClean="0">
                        <a:latin typeface="Cambria Math"/>
                      </a:rPr>
                      <m:t>𝑐</m:t>
                    </m:r>
                  </m:oMath>
                </a14:m>
                <a:r>
                  <a:rPr lang="en-US" sz="1400" dirty="0" smtClean="0"/>
                  <a:t>  </a:t>
                </a:r>
                <a:r>
                  <a:rPr lang="en-US" sz="1400" dirty="0"/>
                  <a:t>-  </a:t>
                </a:r>
                <a:r>
                  <a:rPr lang="en-US" sz="1400" dirty="0" smtClean="0"/>
                  <a:t>speed of light [m/s]</a:t>
                </a:r>
              </a:p>
              <a:p>
                <a:pPr indent="271463">
                  <a:spcAft>
                    <a:spcPts val="300"/>
                  </a:spcAft>
                </a:pPr>
                <a14:m>
                  <m:oMath xmlns:m="http://schemas.openxmlformats.org/officeDocument/2006/math">
                    <m:r>
                      <a:rPr lang="en-US" sz="1400" b="0" i="1" smtClean="0">
                        <a:latin typeface="Cambria Math"/>
                      </a:rPr>
                      <m:t>𝑙</m:t>
                    </m:r>
                  </m:oMath>
                </a14:m>
                <a:r>
                  <a:rPr lang="en-US" sz="1400" dirty="0" smtClean="0"/>
                  <a:t>  </a:t>
                </a:r>
                <a:r>
                  <a:rPr lang="en-US" sz="1400" dirty="0"/>
                  <a:t>-  </a:t>
                </a:r>
                <a:r>
                  <a:rPr lang="en-US" sz="1400" dirty="0" smtClean="0"/>
                  <a:t>length of the field [m]</a:t>
                </a:r>
                <a:endParaRPr lang="en-US" sz="1400" dirty="0"/>
              </a:p>
            </p:txBody>
          </p:sp>
        </mc:Choice>
        <mc:Fallback xmlns="">
          <p:sp>
            <p:nvSpPr>
              <p:cNvPr id="21" name="TextBox 20"/>
              <p:cNvSpPr txBox="1">
                <a:spLocks noRot="1" noChangeAspect="1" noMove="1" noResize="1" noEditPoints="1" noAdjustHandles="1" noChangeArrowheads="1" noChangeShapeType="1" noTextEdit="1"/>
              </p:cNvSpPr>
              <p:nvPr/>
            </p:nvSpPr>
            <p:spPr>
              <a:xfrm>
                <a:off x="381000" y="3352800"/>
                <a:ext cx="4038600" cy="3100849"/>
              </a:xfrm>
              <a:prstGeom prst="rect">
                <a:avLst/>
              </a:prstGeom>
              <a:blipFill rotWithShape="1">
                <a:blip r:embed="rId11"/>
                <a:stretch>
                  <a:fillRect t="-196" b="-9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191000" y="3214504"/>
                <a:ext cx="4245889" cy="3262496"/>
              </a:xfrm>
              <a:prstGeom prst="rect">
                <a:avLst/>
              </a:prstGeom>
              <a:noFill/>
            </p:spPr>
            <p:txBody>
              <a:bodyPr wrap="square" rtlCol="0">
                <a:spAutoFit/>
              </a:bodyPr>
              <a:lstStyle/>
              <a:p>
                <a:pPr algn="ct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i="1">
                            <a:latin typeface="Cambria Math"/>
                            <a:ea typeface="Cambria Math"/>
                          </a:rPr>
                          <m:t>𝑚</m:t>
                        </m:r>
                      </m:sub>
                    </m:sSub>
                    <m:r>
                      <a:rPr lang="en-US" sz="1400" i="1">
                        <a:latin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𝑣𝐵</m:t>
                    </m:r>
                  </m:oMath>
                </a14:m>
                <a:r>
                  <a:rPr lang="en-US" sz="1400" dirty="0" smtClean="0"/>
                  <a:t>,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i="1">
                            <a:latin typeface="Cambria Math"/>
                            <a:ea typeface="Cambria Math"/>
                          </a:rPr>
                          <m:t>𝑐</m:t>
                        </m:r>
                      </m:sub>
                    </m:sSub>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ea typeface="Cambria Math"/>
                              </a:rPr>
                              <m:t>𝛾</m:t>
                            </m:r>
                            <m:r>
                              <a:rPr lang="en-US" sz="1400" i="1">
                                <a:latin typeface="Cambria Math"/>
                              </a:rPr>
                              <m:t>𝑚</m:t>
                            </m:r>
                          </m:e>
                          <m:sub>
                            <m:r>
                              <a:rPr lang="en-US" sz="1400" i="1">
                                <a:latin typeface="Cambria Math"/>
                              </a:rPr>
                              <m:t>0</m:t>
                            </m:r>
                          </m:sub>
                        </m:sSub>
                        <m:sSup>
                          <m:sSupPr>
                            <m:ctrlPr>
                              <a:rPr lang="en-US" sz="1400" i="1">
                                <a:latin typeface="Cambria Math"/>
                              </a:rPr>
                            </m:ctrlPr>
                          </m:sSupPr>
                          <m:e>
                            <m:r>
                              <a:rPr lang="en-US" sz="1400" i="1">
                                <a:latin typeface="Cambria Math"/>
                              </a:rPr>
                              <m:t>𝑣</m:t>
                            </m:r>
                          </m:e>
                          <m:sup>
                            <m:r>
                              <a:rPr lang="en-US" sz="1400" i="1">
                                <a:latin typeface="Cambria Math"/>
                              </a:rPr>
                              <m:t>2</m:t>
                            </m:r>
                          </m:sup>
                        </m:sSup>
                      </m:num>
                      <m:den>
                        <m:r>
                          <a:rPr lang="en-US" sz="1400" i="1">
                            <a:latin typeface="Cambria Math"/>
                          </a:rPr>
                          <m:t>𝑅</m:t>
                        </m:r>
                      </m:den>
                    </m:f>
                  </m:oMath>
                </a14:m>
                <a:r>
                  <a:rPr lang="en-US" sz="1400" dirty="0" smtClean="0"/>
                  <a:t>,     </a:t>
                </a:r>
                <a14:m>
                  <m:oMath xmlns:m="http://schemas.openxmlformats.org/officeDocument/2006/math">
                    <m:r>
                      <a:rPr lang="en-US" sz="1400" i="1">
                        <a:latin typeface="Cambria Math"/>
                      </a:rPr>
                      <m:t>𝑝</m:t>
                    </m:r>
                    <m:r>
                      <a:rPr lang="en-US" sz="1400" i="1">
                        <a:latin typeface="Cambria Math"/>
                      </a:rPr>
                      <m:t>=</m:t>
                    </m:r>
                    <m:sSub>
                      <m:sSubPr>
                        <m:ctrlPr>
                          <a:rPr lang="en-US" sz="1400" i="1">
                            <a:latin typeface="Cambria Math"/>
                          </a:rPr>
                        </m:ctrlPr>
                      </m:sSubPr>
                      <m:e>
                        <m:r>
                          <a:rPr lang="en-US" sz="1400" i="1">
                            <a:latin typeface="Cambria Math"/>
                            <a:ea typeface="Cambria Math"/>
                          </a:rPr>
                          <m:t>𝛾</m:t>
                        </m:r>
                        <m:r>
                          <a:rPr lang="en-US" sz="1400" i="1">
                            <a:latin typeface="Cambria Math"/>
                          </a:rPr>
                          <m:t>𝑚</m:t>
                        </m:r>
                      </m:e>
                      <m:sub>
                        <m:r>
                          <a:rPr lang="en-US" sz="1400" i="1">
                            <a:latin typeface="Cambria Math"/>
                          </a:rPr>
                          <m:t>0</m:t>
                        </m:r>
                      </m:sub>
                    </m:sSub>
                    <m:r>
                      <a:rPr lang="en-US" sz="1400" i="1">
                        <a:latin typeface="Cambria Math"/>
                        <a:ea typeface="Cambria Math"/>
                      </a:rPr>
                      <m:t>𝛽</m:t>
                    </m:r>
                    <m:r>
                      <a:rPr lang="en-US" sz="1400" i="1">
                        <a:latin typeface="Cambria Math"/>
                        <a:ea typeface="Cambria Math"/>
                      </a:rPr>
                      <m:t>𝑐</m:t>
                    </m:r>
                  </m:oMath>
                </a14:m>
                <a:r>
                  <a:rPr lang="en-US" sz="1400" dirty="0" smtClean="0"/>
                  <a:t>,     </a:t>
                </a:r>
                <a14:m>
                  <m:oMath xmlns:m="http://schemas.openxmlformats.org/officeDocument/2006/math">
                    <m:r>
                      <a:rPr lang="en-US" sz="1400" i="1">
                        <a:latin typeface="Cambria Math"/>
                      </a:rPr>
                      <m:t>𝑣</m:t>
                    </m:r>
                    <m:r>
                      <a:rPr lang="en-US" sz="1400" i="1">
                        <a:latin typeface="Cambria Math"/>
                      </a:rPr>
                      <m:t>=</m:t>
                    </m:r>
                    <m:r>
                      <a:rPr lang="en-US" sz="1400" i="1">
                        <a:latin typeface="Cambria Math"/>
                        <a:ea typeface="Cambria Math"/>
                      </a:rPr>
                      <m:t>𝛽</m:t>
                    </m:r>
                    <m:r>
                      <a:rPr lang="en-US" sz="1400" i="1">
                        <a:latin typeface="Cambria Math"/>
                        <a:ea typeface="Cambria Math"/>
                      </a:rPr>
                      <m:t>𝑐</m:t>
                    </m:r>
                  </m:oMath>
                </a14:m>
                <a:endParaRPr lang="en-US" sz="1400" dirty="0" smtClean="0"/>
              </a:p>
              <a:p>
                <a:pPr algn="ctr"/>
                <a:endParaRPr lang="en-US" sz="600" dirty="0" smtClean="0"/>
              </a:p>
              <a:p>
                <a:pPr algn="ctr"/>
                <a:r>
                  <a:rPr lang="en-US" sz="1400" dirty="0"/>
                  <a:t>a</a:t>
                </a:r>
                <a:r>
                  <a:rPr lang="en-US" sz="1400" dirty="0" smtClean="0"/>
                  <a:t>nd </a:t>
                </a:r>
              </a:p>
              <a:p>
                <a:pPr algn="ctr"/>
                <a:endParaRPr lang="en-US" sz="600" dirty="0" smtClean="0"/>
              </a:p>
              <a:p>
                <a:pPr lvl="0"/>
                <a14:m>
                  <m:oMathPara xmlns:m="http://schemas.openxmlformats.org/officeDocument/2006/math">
                    <m:oMathParaPr>
                      <m:jc m:val="centerGroup"/>
                    </m:oMathParaPr>
                    <m:oMath xmlns:m="http://schemas.openxmlformats.org/officeDocument/2006/math">
                      <m:r>
                        <a:rPr lang="en-US" sz="1400" i="1" smtClean="0">
                          <a:solidFill>
                            <a:prstClr val="black"/>
                          </a:solidFill>
                          <a:latin typeface="Cambria Math"/>
                        </a:rPr>
                        <m:t>𝑝</m:t>
                      </m:r>
                      <m:r>
                        <a:rPr lang="en-US" sz="1400" i="1" smtClean="0">
                          <a:solidFill>
                            <a:prstClr val="black"/>
                          </a:solidFill>
                          <a:latin typeface="Cambria Math"/>
                        </a:rPr>
                        <m:t>[</m:t>
                      </m:r>
                      <m:f>
                        <m:fPr>
                          <m:ctrlPr>
                            <a:rPr lang="en-US" sz="1400" i="1">
                              <a:solidFill>
                                <a:prstClr val="black"/>
                              </a:solidFill>
                              <a:latin typeface="Cambria Math"/>
                            </a:rPr>
                          </m:ctrlPr>
                        </m:fPr>
                        <m:num>
                          <m:r>
                            <m:rPr>
                              <m:sty m:val="p"/>
                            </m:rPr>
                            <a:rPr lang="en-US" sz="1400">
                              <a:solidFill>
                                <a:prstClr val="black"/>
                              </a:solidFill>
                              <a:latin typeface="Cambria Math"/>
                            </a:rPr>
                            <m:t>kg</m:t>
                          </m:r>
                          <m:r>
                            <a:rPr lang="en-US" sz="1400">
                              <a:solidFill>
                                <a:prstClr val="black"/>
                              </a:solidFill>
                              <a:latin typeface="Cambria Math"/>
                            </a:rPr>
                            <m:t>.</m:t>
                          </m:r>
                          <m:r>
                            <m:rPr>
                              <m:sty m:val="p"/>
                            </m:rPr>
                            <a:rPr lang="en-US" sz="1400">
                              <a:solidFill>
                                <a:prstClr val="black"/>
                              </a:solidFill>
                              <a:latin typeface="Cambria Math"/>
                            </a:rPr>
                            <m:t>m</m:t>
                          </m:r>
                        </m:num>
                        <m:den>
                          <m:r>
                            <m:rPr>
                              <m:sty m:val="p"/>
                            </m:rPr>
                            <a:rPr lang="en-US" sz="1400">
                              <a:solidFill>
                                <a:prstClr val="black"/>
                              </a:solidFill>
                              <a:latin typeface="Cambria Math"/>
                            </a:rPr>
                            <m:t>s</m:t>
                          </m:r>
                        </m:den>
                      </m:f>
                      <m:r>
                        <a:rPr lang="en-US" sz="1400" i="1">
                          <a:solidFill>
                            <a:prstClr val="black"/>
                          </a:solidFill>
                          <a:latin typeface="Cambria Math"/>
                        </a:rPr>
                        <m:t>]=</m:t>
                      </m:r>
                      <m:f>
                        <m:fPr>
                          <m:ctrlPr>
                            <a:rPr lang="en-US" sz="1400" i="1">
                              <a:solidFill>
                                <a:prstClr val="black"/>
                              </a:solidFill>
                              <a:latin typeface="Cambria Math"/>
                            </a:rPr>
                          </m:ctrlPr>
                        </m:fPr>
                        <m:num>
                          <m:sSup>
                            <m:sSupPr>
                              <m:ctrlPr>
                                <a:rPr lang="en-US" sz="1400" i="1">
                                  <a:solidFill>
                                    <a:prstClr val="black"/>
                                  </a:solidFill>
                                  <a:latin typeface="Cambria Math"/>
                                </a:rPr>
                              </m:ctrlPr>
                            </m:sSupPr>
                            <m:e>
                              <m:r>
                                <a:rPr lang="en-US" sz="1400" i="1">
                                  <a:solidFill>
                                    <a:prstClr val="black"/>
                                  </a:solidFill>
                                  <a:latin typeface="Cambria Math"/>
                                </a:rPr>
                                <m:t>10</m:t>
                              </m:r>
                            </m:e>
                            <m:sup>
                              <m:r>
                                <a:rPr lang="en-US" sz="1400" i="1">
                                  <a:solidFill>
                                    <a:prstClr val="black"/>
                                  </a:solidFill>
                                  <a:latin typeface="Cambria Math"/>
                                </a:rPr>
                                <m:t>9</m:t>
                              </m:r>
                            </m:sup>
                          </m:sSup>
                          <m:sSub>
                            <m:sSubPr>
                              <m:ctrlPr>
                                <a:rPr lang="en-US" sz="1400" i="1">
                                  <a:solidFill>
                                    <a:prstClr val="black"/>
                                  </a:solidFill>
                                  <a:latin typeface="Cambria Math"/>
                                </a:rPr>
                              </m:ctrlPr>
                            </m:sSubPr>
                            <m:e>
                              <m:r>
                                <a:rPr lang="en-US" sz="1400" i="1">
                                  <a:solidFill>
                                    <a:prstClr val="black"/>
                                  </a:solidFill>
                                  <a:latin typeface="Cambria Math"/>
                                </a:rPr>
                                <m:t>𝑞</m:t>
                              </m:r>
                            </m:e>
                            <m:sub>
                              <m:r>
                                <a:rPr lang="en-US" sz="1400" i="1">
                                  <a:solidFill>
                                    <a:prstClr val="black"/>
                                  </a:solidFill>
                                  <a:latin typeface="Cambria Math"/>
                                </a:rPr>
                                <m:t>𝑒</m:t>
                              </m:r>
                            </m:sub>
                          </m:sSub>
                        </m:num>
                        <m:den>
                          <m:r>
                            <a:rPr lang="en-US" sz="1400" i="1">
                              <a:solidFill>
                                <a:prstClr val="black"/>
                              </a:solidFill>
                              <a:latin typeface="Cambria Math"/>
                            </a:rPr>
                            <m:t>𝑐</m:t>
                          </m:r>
                        </m:den>
                      </m:f>
                      <m:r>
                        <a:rPr lang="en-US" sz="1400" i="1">
                          <a:solidFill>
                            <a:prstClr val="black"/>
                          </a:solidFill>
                          <a:latin typeface="Cambria Math"/>
                        </a:rPr>
                        <m:t>𝑝</m:t>
                      </m:r>
                      <m:r>
                        <a:rPr lang="en-US" sz="1400" i="1">
                          <a:solidFill>
                            <a:prstClr val="black"/>
                          </a:solidFill>
                          <a:latin typeface="Cambria Math"/>
                        </a:rPr>
                        <m:t>[</m:t>
                      </m:r>
                      <m:f>
                        <m:fPr>
                          <m:ctrlPr>
                            <a:rPr lang="en-US" sz="1400" i="1">
                              <a:solidFill>
                                <a:prstClr val="black"/>
                              </a:solidFill>
                              <a:latin typeface="Cambria Math"/>
                            </a:rPr>
                          </m:ctrlPr>
                        </m:fPr>
                        <m:num>
                          <m:r>
                            <m:rPr>
                              <m:sty m:val="p"/>
                            </m:rPr>
                            <a:rPr lang="en-US" sz="1400">
                              <a:solidFill>
                                <a:prstClr val="black"/>
                              </a:solidFill>
                              <a:latin typeface="Cambria Math"/>
                            </a:rPr>
                            <m:t>GeV</m:t>
                          </m:r>
                        </m:num>
                        <m:den>
                          <m:r>
                            <m:rPr>
                              <m:sty m:val="p"/>
                            </m:rPr>
                            <a:rPr lang="en-US" sz="1400">
                              <a:solidFill>
                                <a:prstClr val="black"/>
                              </a:solidFill>
                              <a:latin typeface="Cambria Math"/>
                            </a:rPr>
                            <m:t>c</m:t>
                          </m:r>
                        </m:den>
                      </m:f>
                      <m:r>
                        <a:rPr lang="en-US" sz="1400" i="1">
                          <a:solidFill>
                            <a:prstClr val="black"/>
                          </a:solidFill>
                          <a:latin typeface="Cambria Math"/>
                        </a:rPr>
                        <m:t>]</m:t>
                      </m:r>
                    </m:oMath>
                  </m:oMathPara>
                </a14:m>
                <a:endParaRPr lang="en-US" sz="1400" dirty="0">
                  <a:solidFill>
                    <a:prstClr val="black"/>
                  </a:solidFill>
                </a:endParaRPr>
              </a:p>
              <a:p>
                <a:pPr algn="ctr"/>
                <a:endParaRPr lang="en-US" sz="600" dirty="0" smtClean="0"/>
              </a:p>
              <a:p>
                <a:pPr algn="ctr"/>
                <a14:m>
                  <m:oMathPara xmlns:m="http://schemas.openxmlformats.org/officeDocument/2006/math">
                    <m:oMathParaPr>
                      <m:jc m:val="centerGroup"/>
                    </m:oMathParaPr>
                    <m:oMath xmlns:m="http://schemas.openxmlformats.org/officeDocument/2006/math">
                      <m:r>
                        <a:rPr lang="en-US" sz="1400" i="1">
                          <a:latin typeface="Cambria Math"/>
                          <a:ea typeface="Cambria Math"/>
                        </a:rPr>
                        <m:t>∴</m:t>
                      </m:r>
                    </m:oMath>
                  </m:oMathPara>
                </a14:m>
                <a:endParaRPr lang="en-US" sz="1400" dirty="0" smtClean="0"/>
              </a:p>
              <a:p>
                <a:pPr algn="ctr"/>
                <a:endParaRPr lang="en-US" sz="600" dirty="0" smtClean="0"/>
              </a:p>
              <a:p>
                <a:pPr algn="ctr"/>
                <a14:m>
                  <m:oMathPara xmlns:m="http://schemas.openxmlformats.org/officeDocument/2006/math">
                    <m:oMathParaPr>
                      <m:jc m:val="centerGroup"/>
                    </m:oMathParaPr>
                    <m:oMath xmlns:m="http://schemas.openxmlformats.org/officeDocument/2006/math">
                      <m:r>
                        <a:rPr lang="en-US" sz="1400" i="1">
                          <a:latin typeface="Cambria Math"/>
                        </a:rPr>
                        <m:t>𝑅</m:t>
                      </m:r>
                      <m:r>
                        <a:rPr lang="en-US" sz="1400" i="1">
                          <a:latin typeface="Cambria Math"/>
                        </a:rPr>
                        <m:t>=</m:t>
                      </m:r>
                      <m:f>
                        <m:fPr>
                          <m:ctrlPr>
                            <a:rPr lang="en-US" sz="1400" i="1">
                              <a:latin typeface="Cambria Math"/>
                            </a:rPr>
                          </m:ctrlPr>
                        </m:fPr>
                        <m:num>
                          <m:sSub>
                            <m:sSubPr>
                              <m:ctrlPr>
                                <a:rPr lang="en-US" sz="1400" i="1">
                                  <a:latin typeface="Cambria Math"/>
                                </a:rPr>
                              </m:ctrlPr>
                            </m:sSubPr>
                            <m:e>
                              <m:r>
                                <a:rPr lang="en-US" sz="1400" i="1">
                                  <a:latin typeface="Cambria Math"/>
                                  <a:ea typeface="Cambria Math"/>
                                </a:rPr>
                                <m:t>𝛾</m:t>
                              </m:r>
                              <m:r>
                                <a:rPr lang="en-US" sz="1400" i="1">
                                  <a:latin typeface="Cambria Math"/>
                                </a:rPr>
                                <m:t>𝑚</m:t>
                              </m:r>
                            </m:e>
                            <m:sub>
                              <m:r>
                                <a:rPr lang="en-US" sz="1400" i="1">
                                  <a:latin typeface="Cambria Math"/>
                                </a:rPr>
                                <m:t>0</m:t>
                              </m:r>
                            </m:sub>
                          </m:sSub>
                          <m:r>
                            <a:rPr lang="en-US" sz="1400" i="1">
                              <a:latin typeface="Cambria Math"/>
                            </a:rPr>
                            <m:t>𝑣</m:t>
                          </m:r>
                        </m:num>
                        <m:den>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𝐵</m:t>
                          </m:r>
                        </m:den>
                      </m:f>
                      <m:r>
                        <a:rPr lang="en-US" sz="1400" i="1">
                          <a:latin typeface="Cambria Math"/>
                        </a:rPr>
                        <m:t>=</m:t>
                      </m:r>
                      <m:f>
                        <m:fPr>
                          <m:ctrlPr>
                            <a:rPr lang="en-US" sz="1400" i="1">
                              <a:latin typeface="Cambria Math"/>
                            </a:rPr>
                          </m:ctrlPr>
                        </m:fPr>
                        <m:num>
                          <m:r>
                            <a:rPr lang="en-US" sz="1400" i="1">
                              <a:latin typeface="Cambria Math"/>
                            </a:rPr>
                            <m:t>𝑝</m:t>
                          </m:r>
                          <m:r>
                            <a:rPr lang="en-US" sz="1400" i="1">
                              <a:latin typeface="Cambria Math"/>
                            </a:rPr>
                            <m:t>[</m:t>
                          </m:r>
                          <m:f>
                            <m:fPr>
                              <m:ctrlPr>
                                <a:rPr lang="en-US" sz="1400" i="1">
                                  <a:latin typeface="Cambria Math"/>
                                </a:rPr>
                              </m:ctrlPr>
                            </m:fPr>
                            <m:num>
                              <m:r>
                                <m:rPr>
                                  <m:sty m:val="p"/>
                                </m:rPr>
                                <a:rPr lang="en-US" sz="1400">
                                  <a:latin typeface="Cambria Math"/>
                                </a:rPr>
                                <m:t>kg</m:t>
                              </m:r>
                              <m:r>
                                <a:rPr lang="en-US" sz="1400">
                                  <a:latin typeface="Cambria Math"/>
                                </a:rPr>
                                <m:t>.</m:t>
                              </m:r>
                              <m:r>
                                <m:rPr>
                                  <m:sty m:val="p"/>
                                </m:rPr>
                                <a:rPr lang="en-US" sz="1400">
                                  <a:latin typeface="Cambria Math"/>
                                </a:rPr>
                                <m:t>m</m:t>
                              </m:r>
                            </m:num>
                            <m:den>
                              <m:r>
                                <m:rPr>
                                  <m:sty m:val="p"/>
                                </m:rPr>
                                <a:rPr lang="en-US" sz="1400">
                                  <a:latin typeface="Cambria Math"/>
                                </a:rPr>
                                <m:t>s</m:t>
                              </m:r>
                            </m:den>
                          </m:f>
                          <m:r>
                            <a:rPr lang="en-US" sz="1400" i="1">
                              <a:latin typeface="Cambria Math"/>
                            </a:rPr>
                            <m:t>]</m:t>
                          </m:r>
                        </m:num>
                        <m:den>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𝐵</m:t>
                          </m:r>
                        </m:den>
                      </m:f>
                      <m:r>
                        <a:rPr lang="en-US" sz="1400" i="1">
                          <a:latin typeface="Cambria Math"/>
                        </a:rPr>
                        <m:t>=3.3</m:t>
                      </m:r>
                      <m:f>
                        <m:fPr>
                          <m:ctrlPr>
                            <a:rPr lang="en-US" sz="1400" i="1">
                              <a:latin typeface="Cambria Math"/>
                            </a:rPr>
                          </m:ctrlPr>
                        </m:fPr>
                        <m:num>
                          <m:r>
                            <a:rPr lang="en-US" sz="1400" i="1">
                              <a:latin typeface="Cambria Math"/>
                            </a:rPr>
                            <m:t>𝑝</m:t>
                          </m:r>
                          <m:r>
                            <a:rPr lang="en-US" sz="1400" i="1">
                              <a:latin typeface="Cambria Math"/>
                            </a:rPr>
                            <m:t>[</m:t>
                          </m:r>
                          <m:f>
                            <m:fPr>
                              <m:ctrlPr>
                                <a:rPr lang="en-US" sz="1400" i="1">
                                  <a:latin typeface="Cambria Math"/>
                                </a:rPr>
                              </m:ctrlPr>
                            </m:fPr>
                            <m:num>
                              <m:r>
                                <m:rPr>
                                  <m:sty m:val="p"/>
                                </m:rPr>
                                <a:rPr lang="en-US" sz="1400">
                                  <a:latin typeface="Cambria Math"/>
                                </a:rPr>
                                <m:t>GeV</m:t>
                              </m:r>
                            </m:num>
                            <m:den>
                              <m:r>
                                <m:rPr>
                                  <m:sty m:val="p"/>
                                </m:rPr>
                                <a:rPr lang="en-US" sz="1400">
                                  <a:latin typeface="Cambria Math"/>
                                </a:rPr>
                                <m:t>c</m:t>
                              </m:r>
                            </m:den>
                          </m:f>
                          <m:r>
                            <a:rPr lang="en-US" sz="1400" i="1">
                              <a:latin typeface="Cambria Math"/>
                            </a:rPr>
                            <m:t>]</m:t>
                          </m:r>
                        </m:num>
                        <m:den>
                          <m:r>
                            <a:rPr lang="en-US" sz="1400" i="1">
                              <a:latin typeface="Cambria Math"/>
                              <a:ea typeface="Cambria Math"/>
                            </a:rPr>
                            <m:t>𝐵</m:t>
                          </m:r>
                        </m:den>
                      </m:f>
                    </m:oMath>
                  </m:oMathPara>
                </a14:m>
                <a:endParaRPr lang="en-US" sz="1400" dirty="0" smtClean="0"/>
              </a:p>
              <a:p>
                <a:pPr algn="ctr"/>
                <a:endParaRPr lang="en-US" sz="600" dirty="0"/>
              </a:p>
              <a:p>
                <a:pPr algn="ctr"/>
                <a14:m>
                  <m:oMathPara xmlns:m="http://schemas.openxmlformats.org/officeDocument/2006/math">
                    <m:oMathParaPr>
                      <m:jc m:val="centerGroup"/>
                    </m:oMathParaPr>
                    <m:oMath xmlns:m="http://schemas.openxmlformats.org/officeDocument/2006/math">
                      <m:r>
                        <a:rPr lang="en-US" sz="1400" i="1">
                          <a:latin typeface="Cambria Math"/>
                          <a:ea typeface="Cambria Math"/>
                        </a:rPr>
                        <m:t>∴</m:t>
                      </m:r>
                    </m:oMath>
                  </m:oMathPara>
                </a14:m>
                <a:endParaRPr lang="en-US" sz="1400" dirty="0"/>
              </a:p>
              <a:p>
                <a:pPr algn="ctr"/>
                <a:endParaRPr lang="en-US" sz="600" dirty="0"/>
              </a:p>
              <a:p>
                <a:pPr algn="ctr"/>
                <a14:m>
                  <m:oMathPara xmlns:m="http://schemas.openxmlformats.org/officeDocument/2006/math">
                    <m:oMathParaPr>
                      <m:jc m:val="centerGroup"/>
                    </m:oMathParaPr>
                    <m:oMath xmlns:m="http://schemas.openxmlformats.org/officeDocument/2006/math">
                      <m:r>
                        <a:rPr lang="en-US" sz="1400" i="1">
                          <a:latin typeface="Cambria Math"/>
                          <a:ea typeface="Cambria Math"/>
                        </a:rPr>
                        <m:t>𝜃</m:t>
                      </m:r>
                      <m:r>
                        <a:rPr lang="en-US" sz="1400" i="1">
                          <a:latin typeface="Cambria Math"/>
                        </a:rPr>
                        <m:t>≈</m:t>
                      </m:r>
                      <m:f>
                        <m:fPr>
                          <m:ctrlPr>
                            <a:rPr lang="en-US" sz="1400" i="1">
                              <a:latin typeface="Cambria Math"/>
                            </a:rPr>
                          </m:ctrlPr>
                        </m:fPr>
                        <m:num>
                          <m:r>
                            <a:rPr lang="en-US" sz="1400" i="1">
                              <a:latin typeface="Cambria Math"/>
                            </a:rPr>
                            <m:t>𝑙</m:t>
                          </m:r>
                        </m:num>
                        <m:den>
                          <m:r>
                            <a:rPr lang="en-US" sz="1400" i="1">
                              <a:latin typeface="Cambria Math"/>
                            </a:rPr>
                            <m:t>𝑅</m:t>
                          </m:r>
                        </m:den>
                      </m:f>
                      <m:r>
                        <a:rPr lang="en-US" sz="1400" i="1">
                          <a:latin typeface="Cambria Math"/>
                        </a:rPr>
                        <m:t>=</m:t>
                      </m:r>
                      <m:f>
                        <m:fPr>
                          <m:ctrlPr>
                            <a:rPr lang="en-US" sz="1400" i="1">
                              <a:latin typeface="Cambria Math"/>
                            </a:rPr>
                          </m:ctrlPr>
                        </m:fPr>
                        <m:num>
                          <m:r>
                            <a:rPr lang="en-US" sz="1400" i="1">
                              <a:latin typeface="Cambria Math"/>
                            </a:rPr>
                            <m:t>0.3</m:t>
                          </m:r>
                          <m:r>
                            <a:rPr lang="en-US" sz="1400" i="1">
                              <a:latin typeface="Cambria Math"/>
                            </a:rPr>
                            <m:t>𝐵𝑙</m:t>
                          </m:r>
                        </m:num>
                        <m:den>
                          <m:r>
                            <a:rPr lang="en-US" sz="1400" i="1">
                              <a:latin typeface="Cambria Math"/>
                            </a:rPr>
                            <m:t>𝑝</m:t>
                          </m:r>
                          <m:r>
                            <a:rPr lang="en-US" sz="1400" i="1">
                              <a:latin typeface="Cambria Math"/>
                            </a:rPr>
                            <m:t>[</m:t>
                          </m:r>
                          <m:f>
                            <m:fPr>
                              <m:ctrlPr>
                                <a:rPr lang="en-US" sz="1400" i="1">
                                  <a:latin typeface="Cambria Math"/>
                                </a:rPr>
                              </m:ctrlPr>
                            </m:fPr>
                            <m:num>
                              <m:r>
                                <m:rPr>
                                  <m:sty m:val="p"/>
                                </m:rPr>
                                <a:rPr lang="en-US" sz="1400">
                                  <a:latin typeface="Cambria Math"/>
                                </a:rPr>
                                <m:t>GeV</m:t>
                              </m:r>
                            </m:num>
                            <m:den>
                              <m:r>
                                <m:rPr>
                                  <m:sty m:val="p"/>
                                </m:rPr>
                                <a:rPr lang="en-US" sz="1400">
                                  <a:latin typeface="Cambria Math"/>
                                </a:rPr>
                                <m:t>c</m:t>
                              </m:r>
                            </m:den>
                          </m:f>
                          <m:r>
                            <a:rPr lang="en-US" sz="1400" i="1">
                              <a:latin typeface="Cambria Math"/>
                            </a:rPr>
                            <m:t>]</m:t>
                          </m:r>
                        </m:den>
                      </m:f>
                    </m:oMath>
                  </m:oMathPara>
                </a14:m>
                <a:endParaRPr lang="en-US" sz="1400" dirty="0" smtClean="0"/>
              </a:p>
            </p:txBody>
          </p:sp>
        </mc:Choice>
        <mc:Fallback xmlns="">
          <p:sp>
            <p:nvSpPr>
              <p:cNvPr id="22" name="TextBox 21"/>
              <p:cNvSpPr txBox="1">
                <a:spLocks noRot="1" noChangeAspect="1" noMove="1" noResize="1" noEditPoints="1" noAdjustHandles="1" noChangeArrowheads="1" noChangeShapeType="1" noTextEdit="1"/>
              </p:cNvSpPr>
              <p:nvPr/>
            </p:nvSpPr>
            <p:spPr>
              <a:xfrm>
                <a:off x="4191000" y="3214504"/>
                <a:ext cx="4245889" cy="3262496"/>
              </a:xfrm>
              <a:prstGeom prst="rect">
                <a:avLst/>
              </a:prstGeom>
              <a:blipFill rotWithShape="1">
                <a:blip r:embed="rId12"/>
                <a:stretch>
                  <a:fillRect/>
                </a:stretch>
              </a:blipFill>
            </p:spPr>
            <p:txBody>
              <a:bodyPr/>
              <a:lstStyle/>
              <a:p>
                <a:r>
                  <a:rPr lang="en-US">
                    <a:noFill/>
                  </a:rPr>
                  <a:t> </a:t>
                </a:r>
              </a:p>
            </p:txBody>
          </p:sp>
        </mc:Fallback>
      </mc:AlternateContent>
      <p:sp>
        <p:nvSpPr>
          <p:cNvPr id="24" name="Rectangle 23"/>
          <p:cNvSpPr/>
          <p:nvPr/>
        </p:nvSpPr>
        <p:spPr>
          <a:xfrm>
            <a:off x="5442012" y="5708341"/>
            <a:ext cx="1793290" cy="740847"/>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56447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66690"/>
            <a:ext cx="8281380" cy="400110"/>
          </a:xfrm>
          <a:prstGeom prst="rect">
            <a:avLst/>
          </a:prstGeom>
          <a:noFill/>
        </p:spPr>
        <p:txBody>
          <a:bodyPr wrap="square" rtlCol="0">
            <a:spAutoFit/>
          </a:bodyPr>
          <a:lstStyle/>
          <a:p>
            <a:pPr algn="ctr"/>
            <a:r>
              <a:rPr lang="en-US" sz="2000" b="1" dirty="0"/>
              <a:t>Additional material – </a:t>
            </a:r>
            <a:r>
              <a:rPr lang="en-US" sz="2000" b="1" dirty="0" smtClean="0"/>
              <a:t>Equivalence </a:t>
            </a:r>
            <a:r>
              <a:rPr lang="en-US" sz="2000" b="1" dirty="0"/>
              <a:t>of electrostatic and magnetic deflection</a:t>
            </a:r>
            <a:endParaRPr lang="en-US" sz="1600" b="1" dirty="0"/>
          </a:p>
        </p:txBody>
      </p:sp>
      <p:sp>
        <p:nvSpPr>
          <p:cNvPr id="23" name="TextBox 22"/>
          <p:cNvSpPr txBox="1"/>
          <p:nvPr/>
        </p:nvSpPr>
        <p:spPr>
          <a:xfrm>
            <a:off x="557820" y="1219200"/>
            <a:ext cx="8281380" cy="523220"/>
          </a:xfrm>
          <a:prstGeom prst="rect">
            <a:avLst/>
          </a:prstGeom>
          <a:noFill/>
        </p:spPr>
        <p:txBody>
          <a:bodyPr wrap="square" rtlCol="0">
            <a:spAutoFit/>
          </a:bodyPr>
          <a:lstStyle/>
          <a:p>
            <a:pPr indent="168275"/>
            <a:r>
              <a:rPr lang="en-US" sz="1400" dirty="0" smtClean="0"/>
              <a:t>Comparing capabilities of electric and magnetic field with same volumetric energy density (in vacuum) to deflect relativistic charged particles </a:t>
            </a:r>
          </a:p>
        </p:txBody>
      </p:sp>
      <mc:AlternateContent xmlns:mc="http://schemas.openxmlformats.org/markup-compatibility/2006" xmlns:a14="http://schemas.microsoft.com/office/drawing/2010/main">
        <mc:Choice Requires="a14">
          <p:sp>
            <p:nvSpPr>
              <p:cNvPr id="21" name="TextBox 20"/>
              <p:cNvSpPr txBox="1"/>
              <p:nvPr/>
            </p:nvSpPr>
            <p:spPr>
              <a:xfrm>
                <a:off x="457200" y="2461751"/>
                <a:ext cx="4038600" cy="2846933"/>
              </a:xfrm>
              <a:prstGeom prst="rect">
                <a:avLst/>
              </a:prstGeom>
              <a:noFill/>
            </p:spPr>
            <p:txBody>
              <a:bodyPr wrap="square" rtlCol="0">
                <a:spAutoFit/>
              </a:bodyPr>
              <a:lstStyle/>
              <a:p>
                <a:pPr indent="271463">
                  <a:spcAft>
                    <a:spcPts val="300"/>
                  </a:spcAft>
                </a:pPr>
                <a:r>
                  <a:rPr lang="en-US" sz="1400" dirty="0" smtClean="0"/>
                  <a:t>Where:</a:t>
                </a:r>
              </a:p>
              <a:p>
                <a:pPr indent="271463">
                  <a:spcAft>
                    <a:spcPts val="300"/>
                  </a:spcAft>
                </a:pPr>
                <a14:m>
                  <m:oMath xmlns:m="http://schemas.openxmlformats.org/officeDocument/2006/math">
                    <m:sSub>
                      <m:sSubPr>
                        <m:ctrlPr>
                          <a:rPr lang="en-US" sz="1400" i="1" smtClean="0">
                            <a:latin typeface="Cambria Math"/>
                          </a:rPr>
                        </m:ctrlPr>
                      </m:sSubPr>
                      <m:e>
                        <m:r>
                          <a:rPr lang="en-US" sz="1400" b="0" i="1" smtClean="0">
                            <a:latin typeface="Cambria Math"/>
                          </a:rPr>
                          <m:t>𝑊</m:t>
                        </m:r>
                      </m:e>
                      <m:sub>
                        <m:r>
                          <a:rPr lang="en-US" sz="1400" b="0" i="1" smtClean="0">
                            <a:latin typeface="Cambria Math"/>
                          </a:rPr>
                          <m:t>𝐸</m:t>
                        </m:r>
                      </m:sub>
                    </m:sSub>
                  </m:oMath>
                </a14:m>
                <a:r>
                  <a:rPr lang="en-US" sz="1400" dirty="0" smtClean="0"/>
                  <a:t> </a:t>
                </a:r>
                <a:r>
                  <a:rPr lang="en-US" sz="1400" dirty="0"/>
                  <a:t> </a:t>
                </a:r>
                <a:r>
                  <a:rPr lang="en-US" sz="1400" dirty="0" smtClean="0"/>
                  <a:t>- electric field energy density [J/m</a:t>
                </a:r>
                <a:r>
                  <a:rPr lang="en-US" sz="1400" baseline="30000" dirty="0" smtClean="0"/>
                  <a:t>3</a:t>
                </a:r>
                <a:r>
                  <a:rPr lang="en-US" sz="1400" dirty="0" smtClean="0"/>
                  <a:t>]</a:t>
                </a:r>
                <a:endParaRPr lang="en-US" sz="1400" i="1" dirty="0">
                  <a:latin typeface="Cambria Math"/>
                </a:endParaRPr>
              </a:p>
              <a:p>
                <a:pPr indent="271463">
                  <a:spcAft>
                    <a:spcPts val="300"/>
                  </a:spcAft>
                </a:pPr>
                <a14:m>
                  <m:oMath xmlns:m="http://schemas.openxmlformats.org/officeDocument/2006/math">
                    <m:sSub>
                      <m:sSubPr>
                        <m:ctrlPr>
                          <a:rPr lang="en-US" sz="1400" i="1">
                            <a:latin typeface="Cambria Math"/>
                          </a:rPr>
                        </m:ctrlPr>
                      </m:sSubPr>
                      <m:e>
                        <m:r>
                          <a:rPr lang="en-US" sz="1400" b="0" i="1" smtClean="0">
                            <a:latin typeface="Cambria Math"/>
                          </a:rPr>
                          <m:t>𝑊</m:t>
                        </m:r>
                      </m:e>
                      <m:sub>
                        <m:r>
                          <a:rPr lang="en-US" sz="1400" b="0" i="1" smtClean="0">
                            <a:latin typeface="Cambria Math"/>
                          </a:rPr>
                          <m:t>𝑀</m:t>
                        </m:r>
                      </m:sub>
                    </m:sSub>
                    <m:r>
                      <a:rPr lang="en-US" sz="1400" i="1">
                        <a:latin typeface="Cambria Math"/>
                      </a:rPr>
                      <m:t> </m:t>
                    </m:r>
                  </m:oMath>
                </a14:m>
                <a:r>
                  <a:rPr lang="en-US" sz="1400" dirty="0" smtClean="0"/>
                  <a:t>-  magnetic field energy density </a:t>
                </a:r>
                <a:r>
                  <a:rPr lang="en-US" sz="1400" dirty="0"/>
                  <a:t>[J/m</a:t>
                </a:r>
                <a:r>
                  <a:rPr lang="en-US" sz="1400" baseline="30000" dirty="0"/>
                  <a:t>3</a:t>
                </a:r>
                <a:r>
                  <a:rPr lang="en-US" sz="1400" dirty="0"/>
                  <a:t>]</a:t>
                </a:r>
                <a:endParaRPr lang="en-US" sz="1400" dirty="0" smtClean="0"/>
              </a:p>
              <a:p>
                <a:pPr indent="271463">
                  <a:spcAft>
                    <a:spcPts val="300"/>
                  </a:spcAft>
                </a:pPr>
                <a14:m>
                  <m:oMath xmlns:m="http://schemas.openxmlformats.org/officeDocument/2006/math">
                    <m:sSub>
                      <m:sSubPr>
                        <m:ctrlPr>
                          <a:rPr lang="en-US" sz="1400" b="0" i="1" smtClean="0">
                            <a:latin typeface="Cambria Math"/>
                          </a:rPr>
                        </m:ctrlPr>
                      </m:sSubPr>
                      <m:e>
                        <m:r>
                          <a:rPr lang="en-US" sz="1400" b="0" i="1" smtClean="0">
                            <a:latin typeface="Cambria Math"/>
                            <a:ea typeface="Cambria Math"/>
                          </a:rPr>
                          <m:t>𝜀</m:t>
                        </m:r>
                      </m:e>
                      <m:sub>
                        <m:r>
                          <a:rPr lang="en-US" sz="1400" b="0" i="1" smtClean="0">
                            <a:latin typeface="Cambria Math"/>
                          </a:rPr>
                          <m:t>0</m:t>
                        </m:r>
                      </m:sub>
                    </m:sSub>
                  </m:oMath>
                </a14:m>
                <a:r>
                  <a:rPr lang="en-US" sz="1400" dirty="0" smtClean="0"/>
                  <a:t>  -  vacuum permittivity [F/m]</a:t>
                </a:r>
              </a:p>
              <a:p>
                <a:pPr indent="271463">
                  <a:spcAft>
                    <a:spcPts val="300"/>
                  </a:spcAft>
                </a:pPr>
                <a14:m>
                  <m:oMath xmlns:m="http://schemas.openxmlformats.org/officeDocument/2006/math">
                    <m:sSub>
                      <m:sSubPr>
                        <m:ctrlPr>
                          <a:rPr lang="en-US" sz="1400" i="1">
                            <a:latin typeface="Cambria Math"/>
                          </a:rPr>
                        </m:ctrlPr>
                      </m:sSubPr>
                      <m:e>
                        <m:r>
                          <a:rPr lang="en-US" sz="1400" i="1" smtClean="0">
                            <a:latin typeface="Cambria Math"/>
                            <a:ea typeface="Cambria Math"/>
                          </a:rPr>
                          <m:t>𝜇</m:t>
                        </m:r>
                      </m:e>
                      <m:sub>
                        <m:r>
                          <a:rPr lang="en-US" sz="1400" i="1">
                            <a:latin typeface="Cambria Math"/>
                          </a:rPr>
                          <m:t>0</m:t>
                        </m:r>
                      </m:sub>
                    </m:sSub>
                  </m:oMath>
                </a14:m>
                <a:r>
                  <a:rPr lang="en-US" sz="1400" dirty="0"/>
                  <a:t>  -  vacuum </a:t>
                </a:r>
                <a:r>
                  <a:rPr lang="en-US" sz="1400" dirty="0" smtClean="0"/>
                  <a:t>permeability [H/m</a:t>
                </a:r>
                <a:r>
                  <a:rPr lang="en-US" sz="1400" dirty="0"/>
                  <a:t>]</a:t>
                </a:r>
              </a:p>
              <a:p>
                <a:pPr indent="271463">
                  <a:spcAft>
                    <a:spcPts val="300"/>
                  </a:spcAft>
                </a:pPr>
                <a14:m>
                  <m:oMath xmlns:m="http://schemas.openxmlformats.org/officeDocument/2006/math">
                    <m:sSub>
                      <m:sSubPr>
                        <m:ctrlPr>
                          <a:rPr lang="en-US" sz="1400" b="0" i="1" smtClean="0">
                            <a:latin typeface="Cambria Math"/>
                            <a:ea typeface="Cambria Math"/>
                          </a:rPr>
                        </m:ctrlPr>
                      </m:sSubPr>
                      <m:e>
                        <m:r>
                          <a:rPr lang="en-US" sz="1400" b="0" i="1" smtClean="0">
                            <a:latin typeface="Cambria Math"/>
                            <a:ea typeface="Cambria Math"/>
                          </a:rPr>
                          <m:t>𝑞</m:t>
                        </m:r>
                      </m:e>
                      <m:sub>
                        <m:r>
                          <a:rPr lang="en-US" sz="1400" b="0" i="1" smtClean="0">
                            <a:latin typeface="Cambria Math"/>
                            <a:ea typeface="Cambria Math"/>
                          </a:rPr>
                          <m:t>𝑒</m:t>
                        </m:r>
                      </m:sub>
                    </m:sSub>
                  </m:oMath>
                </a14:m>
                <a:r>
                  <a:rPr lang="en-US" sz="1400" dirty="0"/>
                  <a:t>  -  </a:t>
                </a:r>
                <a:r>
                  <a:rPr lang="en-US" sz="1400" dirty="0" smtClean="0"/>
                  <a:t>particle charge (elementary charge) [C]</a:t>
                </a:r>
              </a:p>
              <a:p>
                <a:pPr indent="271463">
                  <a:spcAft>
                    <a:spcPts val="300"/>
                  </a:spcAft>
                </a:pPr>
                <a14:m>
                  <m:oMath xmlns:m="http://schemas.openxmlformats.org/officeDocument/2006/math">
                    <m:r>
                      <a:rPr lang="en-US" sz="1400" b="0" i="1" smtClean="0">
                        <a:latin typeface="Cambria Math"/>
                      </a:rPr>
                      <m:t>𝐸</m:t>
                    </m:r>
                  </m:oMath>
                </a14:m>
                <a:r>
                  <a:rPr lang="en-US" sz="1400" dirty="0" smtClean="0"/>
                  <a:t>  -  electric field [V/m]</a:t>
                </a:r>
                <a:endParaRPr lang="en-US" sz="1400" dirty="0"/>
              </a:p>
              <a:p>
                <a:pPr indent="271463">
                  <a:spcAft>
                    <a:spcPts val="300"/>
                  </a:spcAft>
                </a:pPr>
                <a14:m>
                  <m:oMath xmlns:m="http://schemas.openxmlformats.org/officeDocument/2006/math">
                    <m:r>
                      <a:rPr lang="en-US" sz="1400" b="0" i="1" smtClean="0">
                        <a:latin typeface="Cambria Math"/>
                      </a:rPr>
                      <m:t>𝐵</m:t>
                    </m:r>
                  </m:oMath>
                </a14:m>
                <a:r>
                  <a:rPr lang="en-US" sz="1400" dirty="0" smtClean="0"/>
                  <a:t>  </a:t>
                </a:r>
                <a:r>
                  <a:rPr lang="en-US" sz="1400" dirty="0"/>
                  <a:t>-  </a:t>
                </a:r>
                <a:r>
                  <a:rPr lang="en-US" sz="1400" dirty="0" smtClean="0"/>
                  <a:t>magnetic flux density [T]</a:t>
                </a:r>
              </a:p>
              <a:p>
                <a:pPr indent="271463">
                  <a:spcAft>
                    <a:spcPts val="300"/>
                  </a:spcAft>
                </a:pPr>
                <a14:m>
                  <m:oMath xmlns:m="http://schemas.openxmlformats.org/officeDocument/2006/math">
                    <m:r>
                      <a:rPr lang="en-US" sz="1400" b="0" i="1" smtClean="0">
                        <a:latin typeface="Cambria Math"/>
                      </a:rPr>
                      <m:t>𝑐</m:t>
                    </m:r>
                  </m:oMath>
                </a14:m>
                <a:r>
                  <a:rPr lang="en-US" sz="1400" dirty="0" smtClean="0"/>
                  <a:t>  </a:t>
                </a:r>
                <a:r>
                  <a:rPr lang="en-US" sz="1400" dirty="0"/>
                  <a:t>-  </a:t>
                </a:r>
                <a:r>
                  <a:rPr lang="en-US" sz="1400" dirty="0" smtClean="0"/>
                  <a:t>speed of light [m/s]</a:t>
                </a:r>
              </a:p>
              <a:p>
                <a:pPr indent="271463">
                  <a:spcAft>
                    <a:spcPts val="300"/>
                  </a:spcAft>
                </a:pPr>
                <a14:m>
                  <m:oMath xmlns:m="http://schemas.openxmlformats.org/officeDocument/2006/math">
                    <m:sSub>
                      <m:sSubPr>
                        <m:ctrlPr>
                          <a:rPr lang="en-US" sz="1400" i="1" smtClean="0">
                            <a:latin typeface="Cambria Math"/>
                          </a:rPr>
                        </m:ctrlPr>
                      </m:sSubPr>
                      <m:e>
                        <m:r>
                          <a:rPr lang="en-US" sz="1400" b="0" i="1" smtClean="0">
                            <a:latin typeface="Cambria Math"/>
                          </a:rPr>
                          <m:t>𝐹</m:t>
                        </m:r>
                      </m:e>
                      <m:sub>
                        <m:r>
                          <a:rPr lang="en-US" sz="1400" b="0" i="1" smtClean="0">
                            <a:latin typeface="Cambria Math"/>
                          </a:rPr>
                          <m:t>𝑒</m:t>
                        </m:r>
                      </m:sub>
                    </m:sSub>
                  </m:oMath>
                </a14:m>
                <a:r>
                  <a:rPr lang="en-US" sz="1400" dirty="0" smtClean="0"/>
                  <a:t> -  electric force [N]</a:t>
                </a:r>
              </a:p>
              <a:p>
                <a:pPr indent="271463">
                  <a:spcAft>
                    <a:spcPts val="300"/>
                  </a:spcAft>
                </a:pPr>
                <a14:m>
                  <m:oMath xmlns:m="http://schemas.openxmlformats.org/officeDocument/2006/math">
                    <m:sSub>
                      <m:sSubPr>
                        <m:ctrlPr>
                          <a:rPr lang="en-US" sz="1400" i="1">
                            <a:latin typeface="Cambria Math"/>
                          </a:rPr>
                        </m:ctrlPr>
                      </m:sSubPr>
                      <m:e>
                        <m:r>
                          <a:rPr lang="en-US" sz="1400" i="1">
                            <a:latin typeface="Cambria Math"/>
                          </a:rPr>
                          <m:t>𝐹</m:t>
                        </m:r>
                      </m:e>
                      <m:sub>
                        <m:r>
                          <a:rPr lang="en-US" sz="1400" b="0" i="1" smtClean="0">
                            <a:latin typeface="Cambria Math"/>
                          </a:rPr>
                          <m:t>𝑚</m:t>
                        </m:r>
                      </m:sub>
                    </m:sSub>
                  </m:oMath>
                </a14:m>
                <a:r>
                  <a:rPr lang="en-US" sz="1400" dirty="0"/>
                  <a:t> -  m</a:t>
                </a:r>
                <a:r>
                  <a:rPr lang="en-US" sz="1400" dirty="0" smtClean="0"/>
                  <a:t>agnetic </a:t>
                </a:r>
                <a:r>
                  <a:rPr lang="en-US" sz="1400" dirty="0"/>
                  <a:t>force [N</a:t>
                </a:r>
                <a:r>
                  <a:rPr lang="en-US" sz="1400" dirty="0" smtClean="0"/>
                  <a:t>]</a:t>
                </a:r>
                <a:endParaRPr lang="en-US" sz="1400" dirty="0"/>
              </a:p>
            </p:txBody>
          </p:sp>
        </mc:Choice>
        <mc:Fallback xmlns="">
          <p:sp>
            <p:nvSpPr>
              <p:cNvPr id="21" name="TextBox 20"/>
              <p:cNvSpPr txBox="1">
                <a:spLocks noRot="1" noChangeAspect="1" noMove="1" noResize="1" noEditPoints="1" noAdjustHandles="1" noChangeArrowheads="1" noChangeShapeType="1" noTextEdit="1"/>
              </p:cNvSpPr>
              <p:nvPr/>
            </p:nvSpPr>
            <p:spPr>
              <a:xfrm>
                <a:off x="457200" y="2461751"/>
                <a:ext cx="4038600" cy="2846933"/>
              </a:xfrm>
              <a:prstGeom prst="rect">
                <a:avLst/>
              </a:prstGeom>
              <a:blipFill rotWithShape="1">
                <a:blip r:embed="rId2"/>
                <a:stretch>
                  <a:fillRect t="-214" b="-12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114800" y="1905000"/>
                <a:ext cx="4724399" cy="4367349"/>
              </a:xfrm>
              <a:prstGeom prst="rect">
                <a:avLst/>
              </a:prstGeom>
              <a:noFill/>
            </p:spPr>
            <p:txBody>
              <a:bodyPr wrap="square" rtlCol="0">
                <a:spAutoFit/>
              </a:bodyPr>
              <a:lstStyle/>
              <a:p>
                <a:pPr algn="ctr"/>
                <a:r>
                  <a:rPr lang="en-US" sz="1400" dirty="0" smtClean="0">
                    <a:ea typeface="Cambria Math"/>
                  </a:rPr>
                  <a:t>Electric field energy density  </a:t>
                </a:r>
                <a14:m>
                  <m:oMath xmlns:m="http://schemas.openxmlformats.org/officeDocument/2006/math">
                    <m:sSub>
                      <m:sSubPr>
                        <m:ctrlPr>
                          <a:rPr lang="en-US" sz="1400" i="1" smtClean="0">
                            <a:latin typeface="Cambria Math"/>
                          </a:rPr>
                        </m:ctrlPr>
                      </m:sSubPr>
                      <m:e>
                        <m:r>
                          <a:rPr lang="en-US" sz="1400" b="0" i="1" smtClean="0">
                            <a:latin typeface="Cambria Math"/>
                          </a:rPr>
                          <m:t>𝑊</m:t>
                        </m:r>
                      </m:e>
                      <m:sub>
                        <m:r>
                          <a:rPr lang="en-US" sz="1400" b="0" i="1" smtClean="0">
                            <a:latin typeface="Cambria Math"/>
                          </a:rPr>
                          <m:t>𝐸</m:t>
                        </m:r>
                      </m:sub>
                    </m:sSub>
                    <m:r>
                      <a:rPr lang="en-US" sz="1400" b="0" i="1" smtClean="0">
                        <a:latin typeface="Cambria Math"/>
                      </a:rPr>
                      <m:t>=</m:t>
                    </m:r>
                    <m:f>
                      <m:fPr>
                        <m:ctrlPr>
                          <a:rPr lang="en-US" sz="1400" b="0" i="1" smtClean="0">
                            <a:latin typeface="Cambria Math"/>
                          </a:rPr>
                        </m:ctrlPr>
                      </m:fPr>
                      <m:num>
                        <m:sSub>
                          <m:sSubPr>
                            <m:ctrlPr>
                              <a:rPr lang="en-US" sz="1400" b="0" i="1" smtClean="0">
                                <a:latin typeface="Cambria Math"/>
                              </a:rPr>
                            </m:ctrlPr>
                          </m:sSubPr>
                          <m:e>
                            <m:r>
                              <a:rPr lang="en-US" sz="1400" b="0" i="1" smtClean="0">
                                <a:latin typeface="Cambria Math"/>
                                <a:ea typeface="Cambria Math"/>
                              </a:rPr>
                              <m:t>𝜀</m:t>
                            </m:r>
                          </m:e>
                          <m:sub>
                            <m:r>
                              <a:rPr lang="en-US" sz="1400" b="0" i="1" smtClean="0">
                                <a:latin typeface="Cambria Math"/>
                              </a:rPr>
                              <m:t>0</m:t>
                            </m:r>
                          </m:sub>
                        </m:sSub>
                        <m:sSup>
                          <m:sSupPr>
                            <m:ctrlPr>
                              <a:rPr lang="en-US" sz="1400" b="0" i="1" smtClean="0">
                                <a:latin typeface="Cambria Math"/>
                              </a:rPr>
                            </m:ctrlPr>
                          </m:sSupPr>
                          <m:e>
                            <m:r>
                              <a:rPr lang="en-US" sz="1400" b="0" i="1" smtClean="0">
                                <a:latin typeface="Cambria Math"/>
                              </a:rPr>
                              <m:t>𝐸</m:t>
                            </m:r>
                          </m:e>
                          <m:sup>
                            <m:r>
                              <a:rPr lang="en-US" sz="1400" b="0" i="1" smtClean="0">
                                <a:latin typeface="Cambria Math"/>
                              </a:rPr>
                              <m:t>2</m:t>
                            </m:r>
                          </m:sup>
                        </m:sSup>
                      </m:num>
                      <m:den>
                        <m:r>
                          <a:rPr lang="en-US" sz="1400" b="0" i="1" smtClean="0">
                            <a:latin typeface="Cambria Math"/>
                          </a:rPr>
                          <m:t>2</m:t>
                        </m:r>
                      </m:den>
                    </m:f>
                  </m:oMath>
                </a14:m>
                <a:endParaRPr lang="en-US" sz="1400" dirty="0" smtClean="0">
                  <a:ea typeface="Cambria Math"/>
                </a:endParaRPr>
              </a:p>
              <a:p>
                <a:pPr algn="ctr"/>
                <a:endParaRPr lang="en-US" sz="800" dirty="0" smtClean="0">
                  <a:ea typeface="Cambria Math"/>
                </a:endParaRPr>
              </a:p>
              <a:p>
                <a:pPr algn="ctr"/>
                <a:r>
                  <a:rPr lang="en-US" sz="1400" dirty="0" smtClean="0">
                    <a:ea typeface="Cambria Math"/>
                  </a:rPr>
                  <a:t>Magnetic </a:t>
                </a:r>
                <a:r>
                  <a:rPr lang="en-US" sz="1400" dirty="0">
                    <a:ea typeface="Cambria Math"/>
                  </a:rPr>
                  <a:t>field energy density  </a:t>
                </a:r>
                <a14:m>
                  <m:oMath xmlns:m="http://schemas.openxmlformats.org/officeDocument/2006/math">
                    <m:sSub>
                      <m:sSubPr>
                        <m:ctrlPr>
                          <a:rPr lang="en-US" sz="1400" i="1">
                            <a:latin typeface="Cambria Math"/>
                          </a:rPr>
                        </m:ctrlPr>
                      </m:sSubPr>
                      <m:e>
                        <m:r>
                          <a:rPr lang="en-US" sz="1400" b="0" i="1" smtClean="0">
                            <a:latin typeface="Cambria Math"/>
                          </a:rPr>
                          <m:t>𝑊</m:t>
                        </m:r>
                      </m:e>
                      <m:sub>
                        <m:r>
                          <a:rPr lang="en-US" sz="1400" b="0" i="1" smtClean="0">
                            <a:latin typeface="Cambria Math"/>
                          </a:rPr>
                          <m:t>𝑀</m:t>
                        </m:r>
                      </m:sub>
                    </m:sSub>
                    <m:r>
                      <a:rPr lang="en-US" sz="1400" i="1">
                        <a:latin typeface="Cambria Math"/>
                      </a:rPr>
                      <m:t>=</m:t>
                    </m:r>
                    <m:f>
                      <m:fPr>
                        <m:ctrlPr>
                          <a:rPr lang="en-US" sz="1400" i="1">
                            <a:latin typeface="Cambria Math"/>
                          </a:rPr>
                        </m:ctrlPr>
                      </m:fPr>
                      <m:num>
                        <m:sSup>
                          <m:sSupPr>
                            <m:ctrlPr>
                              <a:rPr lang="en-US" sz="1400" i="1">
                                <a:latin typeface="Cambria Math"/>
                              </a:rPr>
                            </m:ctrlPr>
                          </m:sSupPr>
                          <m:e>
                            <m:r>
                              <a:rPr lang="en-US" sz="1400" b="0" i="1" smtClean="0">
                                <a:latin typeface="Cambria Math"/>
                              </a:rPr>
                              <m:t>𝐵</m:t>
                            </m:r>
                          </m:e>
                          <m:sup>
                            <m:r>
                              <a:rPr lang="en-US" sz="1400" i="1">
                                <a:latin typeface="Cambria Math"/>
                              </a:rPr>
                              <m:t>2</m:t>
                            </m:r>
                          </m:sup>
                        </m:sSup>
                      </m:num>
                      <m:den>
                        <m:r>
                          <a:rPr lang="en-US" sz="1400" i="1">
                            <a:latin typeface="Cambria Math"/>
                          </a:rPr>
                          <m:t>2</m:t>
                        </m:r>
                        <m:sSub>
                          <m:sSubPr>
                            <m:ctrlPr>
                              <a:rPr lang="en-US" sz="1400" i="1" smtClean="0">
                                <a:latin typeface="Cambria Math"/>
                              </a:rPr>
                            </m:ctrlPr>
                          </m:sSubPr>
                          <m:e>
                            <m:r>
                              <a:rPr lang="en-US" sz="1400" i="1" smtClean="0">
                                <a:latin typeface="Cambria Math"/>
                                <a:ea typeface="Cambria Math"/>
                              </a:rPr>
                              <m:t>𝜇</m:t>
                            </m:r>
                          </m:e>
                          <m:sub>
                            <m:r>
                              <a:rPr lang="en-US" sz="1400" b="0" i="1" smtClean="0">
                                <a:latin typeface="Cambria Math"/>
                              </a:rPr>
                              <m:t>0</m:t>
                            </m:r>
                          </m:sub>
                        </m:sSub>
                      </m:den>
                    </m:f>
                  </m:oMath>
                </a14:m>
                <a:endParaRPr lang="en-US" sz="1400" dirty="0">
                  <a:ea typeface="Cambria Math"/>
                </a:endParaRPr>
              </a:p>
              <a:p>
                <a:pPr algn="ctr"/>
                <a:endParaRPr lang="en-US" sz="800" dirty="0">
                  <a:ea typeface="Cambria Math"/>
                </a:endParaRPr>
              </a:p>
              <a:p>
                <a:pPr algn="ctr"/>
                <a:r>
                  <a:rPr lang="en-US" sz="1400" dirty="0" smtClean="0"/>
                  <a:t>For  </a:t>
                </a:r>
                <a14:m>
                  <m:oMath xmlns:m="http://schemas.openxmlformats.org/officeDocument/2006/math">
                    <m:sSub>
                      <m:sSubPr>
                        <m:ctrlPr>
                          <a:rPr lang="en-US" sz="1400" i="1">
                            <a:latin typeface="Cambria Math"/>
                          </a:rPr>
                        </m:ctrlPr>
                      </m:sSubPr>
                      <m:e>
                        <m:r>
                          <a:rPr lang="en-US" sz="1400" b="0" i="1" smtClean="0">
                            <a:latin typeface="Cambria Math"/>
                          </a:rPr>
                          <m:t>𝑊</m:t>
                        </m:r>
                      </m:e>
                      <m:sub>
                        <m:r>
                          <a:rPr lang="en-US" sz="1400" b="0" i="1" smtClean="0">
                            <a:latin typeface="Cambria Math"/>
                          </a:rPr>
                          <m:t>𝐸</m:t>
                        </m:r>
                      </m:sub>
                    </m:sSub>
                    <m:r>
                      <a:rPr lang="en-US" sz="1400" i="1">
                        <a:latin typeface="Cambria Math"/>
                      </a:rPr>
                      <m:t>=</m:t>
                    </m:r>
                    <m:sSub>
                      <m:sSubPr>
                        <m:ctrlPr>
                          <a:rPr lang="en-US" sz="1400" i="1" smtClean="0">
                            <a:latin typeface="Cambria Math"/>
                          </a:rPr>
                        </m:ctrlPr>
                      </m:sSubPr>
                      <m:e>
                        <m:r>
                          <a:rPr lang="en-US" sz="1400" b="0" i="1" smtClean="0">
                            <a:latin typeface="Cambria Math"/>
                          </a:rPr>
                          <m:t>𝑊</m:t>
                        </m:r>
                      </m:e>
                      <m:sub>
                        <m:r>
                          <a:rPr lang="en-US" sz="1400" b="0" i="1" smtClean="0">
                            <a:latin typeface="Cambria Math"/>
                          </a:rPr>
                          <m:t>𝑀</m:t>
                        </m:r>
                      </m:sub>
                    </m:sSub>
                  </m:oMath>
                </a14:m>
                <a:r>
                  <a:rPr lang="en-US" sz="1400" dirty="0" smtClean="0">
                    <a:ea typeface="Cambria Math"/>
                  </a:rPr>
                  <a:t>   and   </a:t>
                </a:r>
                <a14:m>
                  <m:oMath xmlns:m="http://schemas.openxmlformats.org/officeDocument/2006/math">
                    <m:sSup>
                      <m:sSupPr>
                        <m:ctrlPr>
                          <a:rPr lang="en-US" sz="1400" i="1" smtClean="0">
                            <a:latin typeface="Cambria Math"/>
                          </a:rPr>
                        </m:ctrlPr>
                      </m:sSupPr>
                      <m:e>
                        <m:r>
                          <a:rPr lang="en-US" sz="1400" b="0" i="1" smtClean="0">
                            <a:latin typeface="Cambria Math"/>
                          </a:rPr>
                          <m:t>𝑐</m:t>
                        </m:r>
                      </m:e>
                      <m:sup>
                        <m:r>
                          <a:rPr lang="en-US" sz="1400" b="0" i="1" smtClean="0">
                            <a:latin typeface="Cambria Math"/>
                          </a:rPr>
                          <m:t>2</m:t>
                        </m:r>
                      </m:sup>
                    </m:sSup>
                    <m:r>
                      <a:rPr lang="en-US" sz="1400" i="1">
                        <a:latin typeface="Cambria Math"/>
                      </a:rPr>
                      <m:t>=</m:t>
                    </m:r>
                    <m:f>
                      <m:fPr>
                        <m:ctrlPr>
                          <a:rPr lang="en-US" sz="1400" i="1" smtClean="0">
                            <a:latin typeface="Cambria Math"/>
                          </a:rPr>
                        </m:ctrlPr>
                      </m:fPr>
                      <m:num>
                        <m:r>
                          <a:rPr lang="en-US" sz="1400" b="0" i="1" smtClean="0">
                            <a:latin typeface="Cambria Math"/>
                          </a:rPr>
                          <m:t>1</m:t>
                        </m:r>
                      </m:num>
                      <m:den>
                        <m:sSub>
                          <m:sSubPr>
                            <m:ctrlPr>
                              <a:rPr lang="en-US" sz="1400" i="1">
                                <a:latin typeface="Cambria Math"/>
                              </a:rPr>
                            </m:ctrlPr>
                          </m:sSubPr>
                          <m:e>
                            <m:r>
                              <a:rPr lang="en-US" sz="1400" i="1" smtClean="0">
                                <a:latin typeface="Cambria Math"/>
                                <a:ea typeface="Cambria Math"/>
                              </a:rPr>
                              <m:t>𝜀</m:t>
                            </m:r>
                          </m:e>
                          <m:sub>
                            <m:r>
                              <a:rPr lang="en-US" sz="1400" i="1">
                                <a:latin typeface="Cambria Math"/>
                              </a:rPr>
                              <m:t>0</m:t>
                            </m:r>
                          </m:sub>
                        </m:sSub>
                        <m:sSub>
                          <m:sSubPr>
                            <m:ctrlPr>
                              <a:rPr lang="en-US" sz="1400" i="1">
                                <a:latin typeface="Cambria Math"/>
                              </a:rPr>
                            </m:ctrlPr>
                          </m:sSubPr>
                          <m:e>
                            <m:r>
                              <a:rPr lang="en-US" sz="1400" i="1">
                                <a:latin typeface="Cambria Math"/>
                                <a:ea typeface="Cambria Math"/>
                              </a:rPr>
                              <m:t>𝜇</m:t>
                            </m:r>
                          </m:e>
                          <m:sub>
                            <m:r>
                              <a:rPr lang="en-US" sz="1400" i="1">
                                <a:latin typeface="Cambria Math"/>
                              </a:rPr>
                              <m:t>0</m:t>
                            </m:r>
                          </m:sub>
                        </m:sSub>
                      </m:den>
                    </m:f>
                  </m:oMath>
                </a14:m>
                <a:r>
                  <a:rPr lang="en-US" sz="1400" dirty="0" smtClean="0">
                    <a:ea typeface="Cambria Math"/>
                  </a:rPr>
                  <a:t>    </a:t>
                </a:r>
                <a14:m>
                  <m:oMath xmlns:m="http://schemas.openxmlformats.org/officeDocument/2006/math">
                    <m:r>
                      <a:rPr lang="en-US" sz="1400" i="1" dirty="0">
                        <a:latin typeface="Cambria Math"/>
                        <a:ea typeface="Cambria Math"/>
                      </a:rPr>
                      <m:t>∴</m:t>
                    </m:r>
                  </m:oMath>
                </a14:m>
                <a:endParaRPr lang="en-US" sz="1400" dirty="0" smtClean="0">
                  <a:ea typeface="Cambria Math"/>
                </a:endParaRPr>
              </a:p>
              <a:p>
                <a:pPr algn="ctr"/>
                <a:endParaRPr lang="en-US" sz="800" dirty="0" smtClean="0">
                  <a:ea typeface="Cambria Math"/>
                </a:endParaRPr>
              </a:p>
              <a:p>
                <a:pPr algn="ctr"/>
                <a14:m>
                  <m:oMath xmlns:m="http://schemas.openxmlformats.org/officeDocument/2006/math">
                    <m:f>
                      <m:fPr>
                        <m:ctrlPr>
                          <a:rPr lang="en-US" sz="1400" i="1">
                            <a:latin typeface="Cambria Math"/>
                          </a:rPr>
                        </m:ctrlPr>
                      </m:fPr>
                      <m:num>
                        <m:sSub>
                          <m:sSubPr>
                            <m:ctrlPr>
                              <a:rPr lang="en-US" sz="1400" i="1">
                                <a:latin typeface="Cambria Math"/>
                              </a:rPr>
                            </m:ctrlPr>
                          </m:sSubPr>
                          <m:e>
                            <m:r>
                              <a:rPr lang="en-US" sz="1400" i="1">
                                <a:latin typeface="Cambria Math"/>
                                <a:ea typeface="Cambria Math"/>
                              </a:rPr>
                              <m:t>𝜀</m:t>
                            </m:r>
                          </m:e>
                          <m:sub>
                            <m:r>
                              <a:rPr lang="en-US" sz="1400" i="1">
                                <a:latin typeface="Cambria Math"/>
                              </a:rPr>
                              <m:t>0</m:t>
                            </m:r>
                          </m:sub>
                        </m:sSub>
                        <m:sSup>
                          <m:sSupPr>
                            <m:ctrlPr>
                              <a:rPr lang="en-US" sz="1400" i="1">
                                <a:latin typeface="Cambria Math"/>
                              </a:rPr>
                            </m:ctrlPr>
                          </m:sSupPr>
                          <m:e>
                            <m:r>
                              <a:rPr lang="en-US" sz="1400" i="1">
                                <a:latin typeface="Cambria Math"/>
                              </a:rPr>
                              <m:t>𝐸</m:t>
                            </m:r>
                          </m:e>
                          <m:sup>
                            <m:r>
                              <a:rPr lang="en-US" sz="1400" i="1">
                                <a:latin typeface="Cambria Math"/>
                              </a:rPr>
                              <m:t>2</m:t>
                            </m:r>
                          </m:sup>
                        </m:sSup>
                      </m:num>
                      <m:den>
                        <m:r>
                          <a:rPr lang="en-US" sz="1400" i="1">
                            <a:latin typeface="Cambria Math"/>
                          </a:rPr>
                          <m:t>2</m:t>
                        </m:r>
                      </m:den>
                    </m:f>
                  </m:oMath>
                </a14:m>
                <a:r>
                  <a:rPr lang="en-US" sz="1400" dirty="0"/>
                  <a:t> </a:t>
                </a:r>
                <a14:m>
                  <m:oMath xmlns:m="http://schemas.openxmlformats.org/officeDocument/2006/math">
                    <m:r>
                      <a:rPr lang="en-US" sz="1400" i="1">
                        <a:latin typeface="Cambria Math"/>
                      </a:rPr>
                      <m:t>=</m:t>
                    </m:r>
                    <m:f>
                      <m:fPr>
                        <m:ctrlPr>
                          <a:rPr lang="en-US" sz="1400" i="1">
                            <a:latin typeface="Cambria Math"/>
                          </a:rPr>
                        </m:ctrlPr>
                      </m:fPr>
                      <m:num>
                        <m:sSup>
                          <m:sSupPr>
                            <m:ctrlPr>
                              <a:rPr lang="en-US" sz="1400" i="1">
                                <a:latin typeface="Cambria Math"/>
                              </a:rPr>
                            </m:ctrlPr>
                          </m:sSupPr>
                          <m:e>
                            <m:r>
                              <a:rPr lang="en-US" sz="1400" i="1">
                                <a:latin typeface="Cambria Math"/>
                              </a:rPr>
                              <m:t>𝐵</m:t>
                            </m:r>
                          </m:e>
                          <m:sup>
                            <m:r>
                              <a:rPr lang="en-US" sz="1400" i="1">
                                <a:latin typeface="Cambria Math"/>
                              </a:rPr>
                              <m:t>2</m:t>
                            </m:r>
                          </m:sup>
                        </m:sSup>
                      </m:num>
                      <m:den>
                        <m:r>
                          <a:rPr lang="en-US" sz="1400" i="1">
                            <a:latin typeface="Cambria Math"/>
                          </a:rPr>
                          <m:t>2</m:t>
                        </m:r>
                        <m:sSub>
                          <m:sSubPr>
                            <m:ctrlPr>
                              <a:rPr lang="en-US" sz="1400" i="1">
                                <a:latin typeface="Cambria Math"/>
                              </a:rPr>
                            </m:ctrlPr>
                          </m:sSubPr>
                          <m:e>
                            <m:r>
                              <a:rPr lang="en-US" sz="1400" i="1">
                                <a:latin typeface="Cambria Math"/>
                                <a:ea typeface="Cambria Math"/>
                              </a:rPr>
                              <m:t>𝜇</m:t>
                            </m:r>
                          </m:e>
                          <m:sub>
                            <m:r>
                              <a:rPr lang="en-US" sz="1400" i="1">
                                <a:latin typeface="Cambria Math"/>
                              </a:rPr>
                              <m:t>0</m:t>
                            </m:r>
                          </m:sub>
                        </m:sSub>
                      </m:den>
                    </m:f>
                  </m:oMath>
                </a14:m>
                <a:r>
                  <a:rPr lang="en-US" sz="1400" dirty="0" smtClean="0">
                    <a:ea typeface="Cambria Math"/>
                  </a:rPr>
                  <a:t>     or    </a:t>
                </a:r>
                <a14:m>
                  <m:oMath xmlns:m="http://schemas.openxmlformats.org/officeDocument/2006/math">
                    <m:r>
                      <a:rPr lang="en-US" sz="1400" b="0" i="1" smtClean="0">
                        <a:latin typeface="Cambria Math"/>
                      </a:rPr>
                      <m:t>𝐸</m:t>
                    </m:r>
                    <m:r>
                      <a:rPr lang="en-US" sz="1400" b="0" i="1" smtClean="0">
                        <a:latin typeface="Cambria Math"/>
                      </a:rPr>
                      <m:t>=</m:t>
                    </m:r>
                    <m:r>
                      <a:rPr lang="en-US" sz="1400" b="0" i="1" smtClean="0">
                        <a:latin typeface="Cambria Math"/>
                      </a:rPr>
                      <m:t>𝑐𝐵</m:t>
                    </m:r>
                  </m:oMath>
                </a14:m>
                <a:endParaRPr lang="en-US" sz="1400" dirty="0" smtClean="0">
                  <a:ea typeface="Cambria Math"/>
                </a:endParaRPr>
              </a:p>
              <a:p>
                <a:pPr algn="ctr"/>
                <a:endParaRPr lang="en-US" sz="800" dirty="0" smtClean="0">
                  <a:ea typeface="Cambria Math"/>
                </a:endParaRPr>
              </a:p>
              <a:p>
                <a:pPr algn="ctr"/>
                <a:r>
                  <a:rPr lang="en-US" sz="1400" dirty="0" smtClean="0">
                    <a:ea typeface="Cambria Math"/>
                  </a:rPr>
                  <a:t>Magnetic (</a:t>
                </a:r>
                <a:r>
                  <a:rPr lang="en-US" sz="1400" dirty="0" smtClean="0"/>
                  <a:t>Lorentz</a:t>
                </a:r>
                <a:r>
                  <a:rPr lang="en-US" sz="1400" dirty="0" smtClean="0">
                    <a:ea typeface="Cambria Math"/>
                  </a:rPr>
                  <a:t>) deflection force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i="1">
                            <a:latin typeface="Cambria Math"/>
                            <a:ea typeface="Cambria Math"/>
                          </a:rPr>
                          <m:t>𝑚</m:t>
                        </m:r>
                      </m:sub>
                    </m:sSub>
                    <m:r>
                      <a:rPr lang="en-US" sz="1400" i="1">
                        <a:latin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𝑣𝐵</m:t>
                    </m:r>
                  </m:oMath>
                </a14:m>
                <a:endParaRPr lang="en-US" sz="1400" dirty="0" smtClean="0">
                  <a:ea typeface="Cambria Math"/>
                </a:endParaRPr>
              </a:p>
              <a:p>
                <a:pPr algn="ctr"/>
                <a:endParaRPr lang="en-US" sz="800" dirty="0" smtClean="0">
                  <a:ea typeface="Cambria Math"/>
                </a:endParaRPr>
              </a:p>
              <a:p>
                <a:pPr algn="ctr"/>
                <a:r>
                  <a:rPr lang="en-US" sz="1400" dirty="0" smtClean="0">
                    <a:ea typeface="Cambria Math"/>
                  </a:rPr>
                  <a:t>Relativistic regime </a:t>
                </a:r>
                <a14:m>
                  <m:oMath xmlns:m="http://schemas.openxmlformats.org/officeDocument/2006/math">
                    <m:r>
                      <a:rPr lang="en-US" sz="1400" b="0" i="1" smtClean="0">
                        <a:latin typeface="Cambria Math"/>
                      </a:rPr>
                      <m:t>𝑣</m:t>
                    </m:r>
                    <m:r>
                      <a:rPr lang="en-US" sz="1400" b="0" i="1" smtClean="0">
                        <a:latin typeface="Cambria Math"/>
                        <a:ea typeface="Cambria Math"/>
                      </a:rPr>
                      <m:t>≅</m:t>
                    </m:r>
                    <m:r>
                      <a:rPr lang="en-US" sz="1400" b="0" i="1" smtClean="0">
                        <a:latin typeface="Cambria Math"/>
                        <a:ea typeface="Cambria Math"/>
                      </a:rPr>
                      <m:t>𝑐</m:t>
                    </m:r>
                  </m:oMath>
                </a14:m>
                <a:r>
                  <a:rPr lang="en-US" sz="1400" dirty="0" smtClean="0"/>
                  <a:t> </a:t>
                </a:r>
                <a14:m>
                  <m:oMath xmlns:m="http://schemas.openxmlformats.org/officeDocument/2006/math">
                    <m:r>
                      <a:rPr lang="en-US" sz="1400" i="1" dirty="0">
                        <a:latin typeface="Cambria Math"/>
                        <a:ea typeface="Cambria Math"/>
                      </a:rPr>
                      <m:t>∴</m:t>
                    </m:r>
                  </m:oMath>
                </a14:m>
                <a:endParaRPr lang="en-US" sz="1400" dirty="0">
                  <a:ea typeface="Cambria Math"/>
                </a:endParaRPr>
              </a:p>
              <a:p>
                <a:pPr algn="ctr"/>
                <a:endParaRPr lang="en-US" sz="800" dirty="0" smtClean="0"/>
              </a:p>
              <a:p>
                <a:pPr algn="ctr"/>
                <a14:m>
                  <m:oMathPara xmlns:m="http://schemas.openxmlformats.org/officeDocument/2006/math">
                    <m:oMathParaPr>
                      <m:jc m:val="centerGroup"/>
                    </m:oMathParaPr>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i="1">
                              <a:latin typeface="Cambria Math"/>
                              <a:ea typeface="Cambria Math"/>
                            </a:rPr>
                            <m:t>𝑚</m:t>
                          </m:r>
                        </m:sub>
                      </m:sSub>
                      <m:r>
                        <a:rPr lang="en-US" sz="1400" i="1">
                          <a:latin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i="1">
                          <a:latin typeface="Cambria Math"/>
                        </a:rPr>
                        <m:t>𝑣𝐵</m:t>
                      </m:r>
                      <m:r>
                        <a:rPr lang="en-US" sz="1400" i="1">
                          <a:latin typeface="Cambria Math"/>
                          <a:ea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b="0" i="1" smtClean="0">
                          <a:latin typeface="Cambria Math"/>
                        </a:rPr>
                        <m:t>𝑐</m:t>
                      </m:r>
                      <m:r>
                        <a:rPr lang="en-US" sz="1400" i="1">
                          <a:latin typeface="Cambria Math"/>
                        </a:rPr>
                        <m:t>𝐵</m:t>
                      </m:r>
                      <m:r>
                        <a:rPr lang="en-US" sz="1400" b="0" i="1" smtClean="0">
                          <a:latin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b="0" i="1" smtClean="0">
                          <a:latin typeface="Cambria Math"/>
                        </a:rPr>
                        <m:t>𝐸</m:t>
                      </m:r>
                    </m:oMath>
                  </m:oMathPara>
                </a14:m>
                <a:endParaRPr lang="en-US" sz="1400" b="0" dirty="0" smtClean="0"/>
              </a:p>
              <a:p>
                <a:pPr algn="ctr"/>
                <a:endParaRPr lang="en-US" sz="800" dirty="0" smtClean="0"/>
              </a:p>
              <a:p>
                <a:pPr algn="ctr"/>
                <a:r>
                  <a:rPr lang="en-US" sz="1400" dirty="0" smtClean="0"/>
                  <a:t>Electrostatic (</a:t>
                </a:r>
                <a:r>
                  <a:rPr lang="en-US" sz="1400" dirty="0"/>
                  <a:t>Lorentz</a:t>
                </a:r>
                <a:r>
                  <a:rPr lang="en-US" sz="1400" dirty="0" smtClean="0"/>
                  <a:t>) deflection force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b="0" i="1" smtClean="0">
                            <a:latin typeface="Cambria Math"/>
                            <a:ea typeface="Cambria Math"/>
                          </a:rPr>
                          <m:t>𝑒</m:t>
                        </m:r>
                      </m:sub>
                    </m:sSub>
                    <m:r>
                      <a:rPr lang="en-US" sz="1400" i="1">
                        <a:latin typeface="Cambria Math"/>
                      </a:rPr>
                      <m:t>=</m:t>
                    </m:r>
                    <m:sSub>
                      <m:sSubPr>
                        <m:ctrlPr>
                          <a:rPr lang="en-US" sz="1400" i="1">
                            <a:latin typeface="Cambria Math"/>
                          </a:rPr>
                        </m:ctrlPr>
                      </m:sSubPr>
                      <m:e>
                        <m:r>
                          <a:rPr lang="en-US" sz="1400" i="1">
                            <a:latin typeface="Cambria Math"/>
                          </a:rPr>
                          <m:t>𝑞</m:t>
                        </m:r>
                      </m:e>
                      <m:sub>
                        <m:r>
                          <a:rPr lang="en-US" sz="1400" i="1">
                            <a:latin typeface="Cambria Math"/>
                          </a:rPr>
                          <m:t>𝑒</m:t>
                        </m:r>
                      </m:sub>
                    </m:sSub>
                    <m:r>
                      <a:rPr lang="en-US" sz="1400" b="0" i="1" smtClean="0">
                        <a:latin typeface="Cambria Math"/>
                      </a:rPr>
                      <m:t>𝐸</m:t>
                    </m:r>
                  </m:oMath>
                </a14:m>
                <a:endParaRPr lang="en-US" sz="1400" dirty="0">
                  <a:ea typeface="Cambria Math"/>
                </a:endParaRPr>
              </a:p>
              <a:p>
                <a:pPr algn="ctr"/>
                <a:endParaRPr lang="en-US" sz="800" dirty="0" smtClean="0"/>
              </a:p>
              <a:p>
                <a:pPr algn="ctr">
                  <a:spcAft>
                    <a:spcPts val="600"/>
                  </a:spcAft>
                </a:pPr>
                <a:r>
                  <a:rPr lang="en-US" sz="1400" dirty="0" smtClean="0"/>
                  <a:t>or</a:t>
                </a:r>
                <a:endParaRPr lang="en-US" sz="800" dirty="0"/>
              </a:p>
              <a:p>
                <a:pPr algn="ctr">
                  <a:spcBef>
                    <a:spcPts val="400"/>
                  </a:spcBef>
                </a:pPr>
                <a14:m>
                  <m:oMathPara xmlns:m="http://schemas.openxmlformats.org/officeDocument/2006/math">
                    <m:oMathParaPr>
                      <m:jc m:val="centerGroup"/>
                    </m:oMathParaPr>
                    <m:oMath xmlns:m="http://schemas.openxmlformats.org/officeDocument/2006/math">
                      <m:sSub>
                        <m:sSubPr>
                          <m:ctrlPr>
                            <a:rPr lang="en-US" sz="1400" i="1">
                              <a:latin typeface="Cambria Math"/>
                              <a:ea typeface="Cambria Math"/>
                            </a:rPr>
                          </m:ctrlPr>
                        </m:sSubPr>
                        <m:e>
                          <m:r>
                            <a:rPr lang="en-US" sz="1400" i="1">
                              <a:latin typeface="Cambria Math"/>
                              <a:ea typeface="Cambria Math"/>
                            </a:rPr>
                            <m:t>𝐹</m:t>
                          </m:r>
                        </m:e>
                        <m:sub>
                          <m:r>
                            <a:rPr lang="en-US" sz="1400" i="1">
                              <a:latin typeface="Cambria Math"/>
                              <a:ea typeface="Cambria Math"/>
                            </a:rPr>
                            <m:t>𝑒</m:t>
                          </m:r>
                        </m:sub>
                      </m:sSub>
                      <m:r>
                        <a:rPr lang="en-US" sz="1400" i="1">
                          <a:latin typeface="Cambria Math"/>
                        </a:rPr>
                        <m:t>≅</m:t>
                      </m:r>
                      <m:sSub>
                        <m:sSubPr>
                          <m:ctrlPr>
                            <a:rPr lang="en-US" sz="1400" i="1" smtClean="0">
                              <a:latin typeface="Cambria Math"/>
                            </a:rPr>
                          </m:ctrlPr>
                        </m:sSubPr>
                        <m:e>
                          <m:r>
                            <a:rPr lang="en-US" sz="1400" b="0" i="1" smtClean="0">
                              <a:latin typeface="Cambria Math"/>
                            </a:rPr>
                            <m:t>𝐹</m:t>
                          </m:r>
                        </m:e>
                        <m:sub>
                          <m:r>
                            <a:rPr lang="en-US" sz="1400" b="0" i="1" smtClean="0">
                              <a:latin typeface="Cambria Math"/>
                            </a:rPr>
                            <m:t>𝑚</m:t>
                          </m:r>
                        </m:sub>
                      </m:sSub>
                    </m:oMath>
                  </m:oMathPara>
                </a14:m>
                <a:endParaRPr lang="en-US" sz="1400" dirty="0">
                  <a:ea typeface="Cambria Math"/>
                </a:endParaRPr>
              </a:p>
              <a:p>
                <a:pPr algn="ctr"/>
                <a:endParaRPr lang="en-US" sz="800" dirty="0" smtClean="0"/>
              </a:p>
              <a:p>
                <a:pPr algn="ctr"/>
                <a:r>
                  <a:rPr lang="en-US" sz="1400" dirty="0" smtClean="0"/>
                  <a:t>Electric and magnetic field, </a:t>
                </a:r>
                <a:r>
                  <a:rPr lang="en-US" sz="1400" u="sng" dirty="0" smtClean="0"/>
                  <a:t>with same energy density</a:t>
                </a:r>
                <a:r>
                  <a:rPr lang="en-US" sz="1400" dirty="0" smtClean="0"/>
                  <a:t>, have same effectiveness in deflecting </a:t>
                </a:r>
                <a:r>
                  <a:rPr lang="en-US" sz="1400" u="sng" dirty="0" smtClean="0"/>
                  <a:t>relativistic</a:t>
                </a:r>
                <a:r>
                  <a:rPr lang="en-US" sz="1400" dirty="0" smtClean="0"/>
                  <a:t> charged particles.</a:t>
                </a:r>
              </a:p>
            </p:txBody>
          </p:sp>
        </mc:Choice>
        <mc:Fallback xmlns="">
          <p:sp>
            <p:nvSpPr>
              <p:cNvPr id="22" name="TextBox 21"/>
              <p:cNvSpPr txBox="1">
                <a:spLocks noRot="1" noChangeAspect="1" noMove="1" noResize="1" noEditPoints="1" noAdjustHandles="1" noChangeArrowheads="1" noChangeShapeType="1" noTextEdit="1"/>
              </p:cNvSpPr>
              <p:nvPr/>
            </p:nvSpPr>
            <p:spPr>
              <a:xfrm>
                <a:off x="4114800" y="1905000"/>
                <a:ext cx="4724399" cy="4367349"/>
              </a:xfrm>
              <a:prstGeom prst="rect">
                <a:avLst/>
              </a:prstGeom>
              <a:blipFill rotWithShape="1">
                <a:blip r:embed="rId3"/>
                <a:stretch>
                  <a:fillRect b="-978"/>
                </a:stretch>
              </a:blipFill>
            </p:spPr>
            <p:txBody>
              <a:bodyPr/>
              <a:lstStyle/>
              <a:p>
                <a:r>
                  <a:rPr lang="en-US">
                    <a:noFill/>
                  </a:rPr>
                  <a:t> </a:t>
                </a:r>
              </a:p>
            </p:txBody>
          </p:sp>
        </mc:Fallback>
      </mc:AlternateContent>
      <p:sp>
        <p:nvSpPr>
          <p:cNvPr id="8" name="Rectangle 7"/>
          <p:cNvSpPr/>
          <p:nvPr/>
        </p:nvSpPr>
        <p:spPr>
          <a:xfrm>
            <a:off x="6001306" y="5392720"/>
            <a:ext cx="941033" cy="372862"/>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10151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63714"/>
            <a:ext cx="8281380" cy="707886"/>
          </a:xfrm>
          <a:prstGeom prst="rect">
            <a:avLst/>
          </a:prstGeom>
          <a:noFill/>
        </p:spPr>
        <p:txBody>
          <a:bodyPr wrap="square" rtlCol="0">
            <a:spAutoFit/>
          </a:bodyPr>
          <a:lstStyle/>
          <a:p>
            <a:pPr algn="ctr"/>
            <a:r>
              <a:rPr lang="en-US" sz="2000" b="1" dirty="0"/>
              <a:t>Additional material – </a:t>
            </a:r>
            <a:r>
              <a:rPr lang="en-US" sz="2000" b="1" dirty="0" smtClean="0"/>
              <a:t>Equivalence of electric and magnetic deflection for relativistic particles in constrained vacuum transmission line</a:t>
            </a:r>
            <a:endParaRPr lang="en-US" sz="1600" b="1" dirty="0"/>
          </a:p>
        </p:txBody>
      </p:sp>
      <mc:AlternateContent xmlns:mc="http://schemas.openxmlformats.org/markup-compatibility/2006" xmlns:a14="http://schemas.microsoft.com/office/drawing/2010/main">
        <mc:Choice Requires="a14">
          <p:sp>
            <p:nvSpPr>
              <p:cNvPr id="21" name="TextBox 20"/>
              <p:cNvSpPr txBox="1"/>
              <p:nvPr/>
            </p:nvSpPr>
            <p:spPr>
              <a:xfrm>
                <a:off x="30564" y="3912400"/>
                <a:ext cx="4038600" cy="2554545"/>
              </a:xfrm>
              <a:prstGeom prst="rect">
                <a:avLst/>
              </a:prstGeom>
              <a:noFill/>
            </p:spPr>
            <p:txBody>
              <a:bodyPr wrap="square" rtlCol="0">
                <a:spAutoFit/>
              </a:bodyPr>
              <a:lstStyle/>
              <a:p>
                <a:pPr indent="271463">
                  <a:spcAft>
                    <a:spcPts val="300"/>
                  </a:spcAft>
                </a:pPr>
                <a:r>
                  <a:rPr lang="en-US" sz="1400" dirty="0" smtClean="0"/>
                  <a:t>Where:</a:t>
                </a:r>
              </a:p>
              <a:p>
                <a:pPr indent="271463"/>
                <a14:m>
                  <m:oMath xmlns:m="http://schemas.openxmlformats.org/officeDocument/2006/math">
                    <m:r>
                      <a:rPr lang="en-US" sz="1400" b="0" i="1" smtClean="0">
                        <a:latin typeface="Cambria Math"/>
                      </a:rPr>
                      <m:t>𝐸</m:t>
                    </m:r>
                  </m:oMath>
                </a14:m>
                <a:r>
                  <a:rPr lang="en-US" sz="1400" dirty="0" smtClean="0"/>
                  <a:t> - </a:t>
                </a:r>
                <a14:m>
                  <m:oMath xmlns:m="http://schemas.openxmlformats.org/officeDocument/2006/math">
                    <m:r>
                      <m:rPr>
                        <m:nor/>
                      </m:rPr>
                      <a:rPr lang="en-US" sz="1400" dirty="0"/>
                      <m:t>electric</m:t>
                    </m:r>
                    <m:r>
                      <m:rPr>
                        <m:nor/>
                      </m:rPr>
                      <a:rPr lang="en-US" sz="1400" dirty="0"/>
                      <m:t> </m:t>
                    </m:r>
                    <m:r>
                      <m:rPr>
                        <m:nor/>
                      </m:rPr>
                      <a:rPr lang="en-US" sz="1400" dirty="0"/>
                      <m:t>field</m:t>
                    </m:r>
                    <m:r>
                      <m:rPr>
                        <m:nor/>
                      </m:rPr>
                      <a:rPr lang="en-US" sz="1400" dirty="0"/>
                      <m:t> [</m:t>
                    </m:r>
                    <m:r>
                      <m:rPr>
                        <m:nor/>
                      </m:rPr>
                      <a:rPr lang="en-US" sz="1400" dirty="0"/>
                      <m:t>V</m:t>
                    </m:r>
                    <m:r>
                      <m:rPr>
                        <m:nor/>
                      </m:rPr>
                      <a:rPr lang="en-US" sz="1400" dirty="0"/>
                      <m:t>/</m:t>
                    </m:r>
                    <m:r>
                      <m:rPr>
                        <m:nor/>
                      </m:rPr>
                      <a:rPr lang="en-US" sz="1400" dirty="0"/>
                      <m:t>m</m:t>
                    </m:r>
                    <m:r>
                      <m:rPr>
                        <m:nor/>
                      </m:rPr>
                      <a:rPr lang="en-US" sz="1400" dirty="0"/>
                      <m:t>] </m:t>
                    </m:r>
                  </m:oMath>
                </a14:m>
                <a:endParaRPr lang="en-US" sz="1400" i="1" dirty="0">
                  <a:latin typeface="Cambria Math"/>
                </a:endParaRPr>
              </a:p>
              <a:p>
                <a:pPr indent="271463">
                  <a:spcAft>
                    <a:spcPts val="300"/>
                  </a:spcAft>
                </a:pPr>
                <a14:m>
                  <m:oMath xmlns:m="http://schemas.openxmlformats.org/officeDocument/2006/math">
                    <m:r>
                      <a:rPr lang="en-US" sz="1400" b="0" i="1" smtClean="0">
                        <a:latin typeface="Cambria Math"/>
                      </a:rPr>
                      <m:t>𝑙</m:t>
                    </m:r>
                  </m:oMath>
                </a14:m>
                <a:r>
                  <a:rPr lang="en-US" sz="1400" dirty="0" smtClean="0"/>
                  <a:t> – transmission line length [m]</a:t>
                </a:r>
              </a:p>
              <a:p>
                <a:pPr indent="271463">
                  <a:spcAft>
                    <a:spcPts val="300"/>
                  </a:spcAft>
                </a:pPr>
                <a14:m>
                  <m:oMath xmlns:m="http://schemas.openxmlformats.org/officeDocument/2006/math">
                    <m:r>
                      <a:rPr lang="en-US" sz="1400" i="1">
                        <a:latin typeface="Cambria Math"/>
                        <a:ea typeface="Cambria Math"/>
                      </a:rPr>
                      <m:t>𝛽</m:t>
                    </m:r>
                  </m:oMath>
                </a14:m>
                <a:r>
                  <a:rPr lang="en-US" sz="1400" dirty="0"/>
                  <a:t>  -  relativistic factor (</a:t>
                </a:r>
                <a14:m>
                  <m:oMath xmlns:m="http://schemas.openxmlformats.org/officeDocument/2006/math">
                    <m:r>
                      <a:rPr lang="en-US" sz="1400" i="1">
                        <a:latin typeface="Cambria Math"/>
                        <a:ea typeface="Cambria Math"/>
                      </a:rPr>
                      <m:t>𝛽</m:t>
                    </m:r>
                    <m:r>
                      <a:rPr lang="en-US" sz="1400" smtClean="0">
                        <a:latin typeface="Cambria Math"/>
                        <a:ea typeface="Cambria Math"/>
                      </a:rPr>
                      <m:t>=</m:t>
                    </m:r>
                    <m:r>
                      <a:rPr lang="en-US" sz="1400">
                        <a:latin typeface="Cambria Math"/>
                        <a:ea typeface="Cambria Math"/>
                      </a:rPr>
                      <m:t>1)</m:t>
                    </m:r>
                  </m:oMath>
                </a14:m>
                <a:endParaRPr lang="en-US" sz="1400" dirty="0" smtClean="0"/>
              </a:p>
              <a:p>
                <a:pPr indent="271463">
                  <a:spcAft>
                    <a:spcPts val="300"/>
                  </a:spcAft>
                </a:pPr>
                <a14:m>
                  <m:oMath xmlns:m="http://schemas.openxmlformats.org/officeDocument/2006/math">
                    <m:r>
                      <a:rPr lang="en-US" sz="1400" i="1">
                        <a:latin typeface="Cambria Math"/>
                      </a:rPr>
                      <m:t>𝑝</m:t>
                    </m:r>
                  </m:oMath>
                </a14:m>
                <a:r>
                  <a:rPr lang="en-US" sz="1400" dirty="0"/>
                  <a:t>  -  beam momentum </a:t>
                </a:r>
                <a:r>
                  <a:rPr lang="en-US" sz="1400" dirty="0" smtClean="0"/>
                  <a:t>[GeV/c</a:t>
                </a:r>
                <a:r>
                  <a:rPr lang="en-US" sz="1400" dirty="0"/>
                  <a:t>]</a:t>
                </a:r>
              </a:p>
              <a:p>
                <a:pPr indent="271463">
                  <a:spcAft>
                    <a:spcPts val="300"/>
                  </a:spcAft>
                </a:pPr>
                <a14:m>
                  <m:oMath xmlns:m="http://schemas.openxmlformats.org/officeDocument/2006/math">
                    <m:r>
                      <a:rPr lang="en-US" sz="1400" b="0" i="1" smtClean="0">
                        <a:latin typeface="Cambria Math"/>
                      </a:rPr>
                      <m:t>𝑈</m:t>
                    </m:r>
                  </m:oMath>
                </a14:m>
                <a:r>
                  <a:rPr lang="en-US" sz="1400" dirty="0" smtClean="0"/>
                  <a:t> – voltage between electrodes [V]</a:t>
                </a:r>
              </a:p>
              <a:p>
                <a:pPr indent="271463">
                  <a:spcAft>
                    <a:spcPts val="300"/>
                  </a:spcAft>
                </a:pPr>
                <a14:m>
                  <m:oMath xmlns:m="http://schemas.openxmlformats.org/officeDocument/2006/math">
                    <m:r>
                      <a:rPr lang="en-US" sz="1400" b="0" i="1" smtClean="0">
                        <a:latin typeface="Cambria Math"/>
                      </a:rPr>
                      <m:t>𝑑</m:t>
                    </m:r>
                  </m:oMath>
                </a14:m>
                <a:r>
                  <a:rPr lang="en-US" sz="1400" dirty="0" smtClean="0"/>
                  <a:t> </a:t>
                </a:r>
                <a:r>
                  <a:rPr lang="en-US" sz="1400" dirty="0"/>
                  <a:t>– </a:t>
                </a:r>
                <a:r>
                  <a:rPr lang="en-US" sz="1400" dirty="0" smtClean="0"/>
                  <a:t>distance between electrodes </a:t>
                </a:r>
                <a:r>
                  <a:rPr lang="en-US" sz="1400" dirty="0"/>
                  <a:t>[m</a:t>
                </a:r>
                <a:r>
                  <a:rPr lang="en-US" sz="1400" dirty="0" smtClean="0"/>
                  <a:t>]</a:t>
                </a:r>
              </a:p>
              <a:p>
                <a:pPr indent="271463">
                  <a:spcAft>
                    <a:spcPts val="300"/>
                  </a:spcAft>
                </a:pPr>
                <a14:m>
                  <m:oMath xmlns:m="http://schemas.openxmlformats.org/officeDocument/2006/math">
                    <m:r>
                      <a:rPr lang="en-US" sz="1400" i="1">
                        <a:latin typeface="Cambria Math"/>
                      </a:rPr>
                      <m:t>𝐵</m:t>
                    </m:r>
                  </m:oMath>
                </a14:m>
                <a:r>
                  <a:rPr lang="en-US" sz="1400" dirty="0"/>
                  <a:t>  -  magnetic flux density [T</a:t>
                </a:r>
                <a:r>
                  <a:rPr lang="en-US" sz="1400" dirty="0" smtClean="0"/>
                  <a:t>]</a:t>
                </a:r>
                <a:endParaRPr lang="en-US" sz="1400" dirty="0"/>
              </a:p>
              <a:p>
                <a:pPr indent="271463">
                  <a:spcAft>
                    <a:spcPts val="300"/>
                  </a:spcAft>
                </a:pPr>
                <a14:m>
                  <m:oMath xmlns:m="http://schemas.openxmlformats.org/officeDocument/2006/math">
                    <m:r>
                      <m:rPr>
                        <m:sty m:val="p"/>
                      </m:rPr>
                      <a:rPr lang="el-GR" sz="1400" i="1">
                        <a:latin typeface="Cambria Math"/>
                        <a:ea typeface="Cambria Math"/>
                      </a:rPr>
                      <m:t>Φ</m:t>
                    </m:r>
                  </m:oMath>
                </a14:m>
                <a:r>
                  <a:rPr lang="en-US" sz="1400" dirty="0" smtClean="0"/>
                  <a:t> - total magnetic flux [Wb]</a:t>
                </a:r>
                <a:endParaRPr lang="en-US" sz="1400" dirty="0"/>
              </a:p>
              <a:p>
                <a:pPr indent="271463">
                  <a:spcAft>
                    <a:spcPts val="300"/>
                  </a:spcAft>
                </a:pPr>
                <a14:m>
                  <m:oMath xmlns:m="http://schemas.openxmlformats.org/officeDocument/2006/math">
                    <m:r>
                      <a:rPr lang="en-US" sz="1400" b="0" i="1" smtClean="0">
                        <a:latin typeface="Cambria Math"/>
                        <a:ea typeface="Cambria Math"/>
                      </a:rPr>
                      <m:t>𝑐</m:t>
                    </m:r>
                  </m:oMath>
                </a14:m>
                <a:r>
                  <a:rPr lang="en-US" sz="1400" dirty="0"/>
                  <a:t>  - </a:t>
                </a:r>
                <a:r>
                  <a:rPr lang="en-US" sz="1400" dirty="0" smtClean="0"/>
                  <a:t>speed of light (</a:t>
                </a:r>
                <a14:m>
                  <m:oMath xmlns:m="http://schemas.openxmlformats.org/officeDocument/2006/math">
                    <m:r>
                      <m:rPr>
                        <m:sty m:val="p"/>
                      </m:rPr>
                      <a:rPr lang="en-US" sz="1400" b="0" i="0" smtClean="0">
                        <a:latin typeface="Cambria Math"/>
                        <a:ea typeface="Cambria Math"/>
                      </a:rPr>
                      <m:t>c</m:t>
                    </m:r>
                    <m:r>
                      <a:rPr lang="en-US" sz="1400" b="0" i="1" smtClean="0">
                        <a:latin typeface="Cambria Math"/>
                        <a:ea typeface="Cambria Math"/>
                      </a:rPr>
                      <m:t>≈</m:t>
                    </m:r>
                    <m:r>
                      <a:rPr lang="en-US" sz="1400" i="1">
                        <a:latin typeface="Cambria Math"/>
                        <a:ea typeface="Cambria Math"/>
                      </a:rPr>
                      <m:t>3.</m:t>
                    </m:r>
                    <m:sSup>
                      <m:sSupPr>
                        <m:ctrlPr>
                          <a:rPr lang="en-US" sz="1400" i="1">
                            <a:latin typeface="Cambria Math"/>
                            <a:ea typeface="Cambria Math"/>
                          </a:rPr>
                        </m:ctrlPr>
                      </m:sSupPr>
                      <m:e>
                        <m:r>
                          <a:rPr lang="en-US" sz="1400" i="1">
                            <a:latin typeface="Cambria Math"/>
                            <a:ea typeface="Cambria Math"/>
                          </a:rPr>
                          <m:t>10</m:t>
                        </m:r>
                      </m:e>
                      <m:sup>
                        <m:r>
                          <a:rPr lang="en-US" sz="1400" i="1">
                            <a:latin typeface="Cambria Math"/>
                            <a:ea typeface="Cambria Math"/>
                          </a:rPr>
                          <m:t>8</m:t>
                        </m:r>
                      </m:sup>
                    </m:sSup>
                  </m:oMath>
                </a14:m>
                <a:r>
                  <a:rPr lang="en-US" sz="1400" dirty="0" smtClean="0"/>
                  <a:t> m/s)</a:t>
                </a:r>
              </a:p>
            </p:txBody>
          </p:sp>
        </mc:Choice>
        <mc:Fallback xmlns="">
          <p:sp>
            <p:nvSpPr>
              <p:cNvPr id="21" name="TextBox 20"/>
              <p:cNvSpPr txBox="1">
                <a:spLocks noRot="1" noChangeAspect="1" noMove="1" noResize="1" noEditPoints="1" noAdjustHandles="1" noChangeArrowheads="1" noChangeShapeType="1" noTextEdit="1"/>
              </p:cNvSpPr>
              <p:nvPr/>
            </p:nvSpPr>
            <p:spPr>
              <a:xfrm>
                <a:off x="30564" y="3912400"/>
                <a:ext cx="4038600" cy="2554545"/>
              </a:xfrm>
              <a:prstGeom prst="rect">
                <a:avLst/>
              </a:prstGeom>
              <a:blipFill rotWithShape="1">
                <a:blip r:embed="rId2"/>
                <a:stretch>
                  <a:fillRect t="-239" b="-16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060110" y="1457066"/>
                <a:ext cx="4931489" cy="4988802"/>
              </a:xfrm>
              <a:prstGeom prst="rect">
                <a:avLst/>
              </a:prstGeom>
              <a:noFill/>
            </p:spPr>
            <p:txBody>
              <a:bodyPr wrap="square" rtlCol="0">
                <a:spAutoFit/>
              </a:bodyPr>
              <a:lstStyle/>
              <a:p>
                <a:pPr algn="ctr"/>
                <a:r>
                  <a:rPr lang="en-US" sz="1400" dirty="0" smtClean="0">
                    <a:ea typeface="Cambria Math"/>
                  </a:rPr>
                  <a:t>Electrostatic deflection</a:t>
                </a:r>
              </a:p>
              <a:p>
                <a:pPr algn="ctr"/>
                <a:endParaRPr lang="en-US" sz="900" dirty="0">
                  <a:ea typeface="Cambria Math"/>
                </a:endParaRPr>
              </a:p>
              <a:p>
                <a:pPr algn="ctr"/>
                <a14:m>
                  <m:oMathPara xmlns:m="http://schemas.openxmlformats.org/officeDocument/2006/math">
                    <m:oMathParaPr>
                      <m:jc m:val="centerGroup"/>
                    </m:oMathParaPr>
                    <m:oMath xmlns:m="http://schemas.openxmlformats.org/officeDocument/2006/math">
                      <m:sSub>
                        <m:sSubPr>
                          <m:ctrlPr>
                            <a:rPr lang="en-US" sz="1600" i="1">
                              <a:latin typeface="Cambria Math"/>
                              <a:ea typeface="Cambria Math"/>
                            </a:rPr>
                          </m:ctrlPr>
                        </m:sSubPr>
                        <m:e>
                          <m:r>
                            <a:rPr lang="en-US" sz="1600" i="1">
                              <a:latin typeface="Cambria Math"/>
                              <a:ea typeface="Cambria Math"/>
                            </a:rPr>
                            <m:t>𝜃</m:t>
                          </m:r>
                        </m:e>
                        <m:sub>
                          <m:r>
                            <a:rPr lang="en-US" sz="1600" i="1">
                              <a:latin typeface="Cambria Math"/>
                              <a:ea typeface="Cambria Math"/>
                            </a:rPr>
                            <m:t>𝐸</m:t>
                          </m:r>
                        </m:sub>
                      </m:sSub>
                      <m:r>
                        <a:rPr lang="en-US" sz="1600" i="1">
                          <a:latin typeface="Cambria Math"/>
                          <a:ea typeface="Cambria Math"/>
                        </a:rPr>
                        <m:t>≈ </m:t>
                      </m:r>
                      <m:f>
                        <m:fPr>
                          <m:ctrlPr>
                            <a:rPr lang="en-US" sz="1400" i="1">
                              <a:latin typeface="Cambria Math"/>
                              <a:ea typeface="Cambria Math"/>
                            </a:rPr>
                          </m:ctrlPr>
                        </m:fPr>
                        <m:num>
                          <m:r>
                            <a:rPr lang="en-US" sz="1400" b="0" i="1" smtClean="0">
                              <a:latin typeface="Cambria Math"/>
                              <a:ea typeface="Cambria Math"/>
                            </a:rPr>
                            <m:t>𝐸</m:t>
                          </m:r>
                          <m:r>
                            <a:rPr lang="en-US" sz="1400" b="0" i="1" smtClean="0">
                              <a:latin typeface="Cambria Math"/>
                              <a:ea typeface="Cambria Math"/>
                            </a:rPr>
                            <m:t>∙</m:t>
                          </m:r>
                          <m:r>
                            <a:rPr lang="en-US" sz="1400" b="0" i="1" smtClean="0">
                              <a:latin typeface="Cambria Math"/>
                              <a:ea typeface="Cambria Math"/>
                            </a:rPr>
                            <m:t>𝑙</m:t>
                          </m:r>
                        </m:num>
                        <m:den>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ea typeface="Cambria Math"/>
                            </a:rPr>
                            <m:t>∙</m:t>
                          </m:r>
                          <m:r>
                            <a:rPr lang="en-US" sz="1400" i="1">
                              <a:latin typeface="Cambria Math"/>
                              <a:ea typeface="Cambria Math"/>
                            </a:rPr>
                            <m:t>𝛽</m:t>
                          </m:r>
                          <m:r>
                            <a:rPr lang="en-US" sz="1400" i="1">
                              <a:latin typeface="Cambria Math"/>
                              <a:ea typeface="Cambria Math"/>
                            </a:rPr>
                            <m:t>∙</m:t>
                          </m:r>
                          <m:r>
                            <a:rPr lang="en-US" sz="1400" i="1">
                              <a:latin typeface="Cambria Math"/>
                              <a:ea typeface="Cambria Math"/>
                            </a:rPr>
                            <m:t>𝑝</m:t>
                          </m:r>
                        </m:den>
                      </m:f>
                      <m:r>
                        <a:rPr lang="en-US" sz="1400" i="1" smtClean="0">
                          <a:latin typeface="Cambria Math"/>
                          <a:ea typeface="Cambria Math"/>
                        </a:rPr>
                        <m:t>≈</m:t>
                      </m:r>
                      <m:f>
                        <m:fPr>
                          <m:ctrlPr>
                            <a:rPr lang="en-US" sz="1400" i="1">
                              <a:latin typeface="Cambria Math"/>
                              <a:ea typeface="Cambria Math"/>
                            </a:rPr>
                          </m:ctrlPr>
                        </m:fPr>
                        <m:num>
                          <m:r>
                            <a:rPr lang="en-US" sz="1400" i="1">
                              <a:latin typeface="Cambria Math"/>
                              <a:ea typeface="Cambria Math"/>
                            </a:rPr>
                            <m:t>𝑈</m:t>
                          </m:r>
                          <m:r>
                            <a:rPr lang="en-US" sz="1400" i="1" smtClean="0">
                              <a:latin typeface="Cambria Math"/>
                              <a:ea typeface="Cambria Math"/>
                            </a:rPr>
                            <m:t>∙</m:t>
                          </m:r>
                          <m:r>
                            <a:rPr lang="en-US" sz="1400" b="0" i="1" smtClean="0">
                              <a:latin typeface="Cambria Math"/>
                              <a:ea typeface="Cambria Math"/>
                            </a:rPr>
                            <m:t>𝑙</m:t>
                          </m:r>
                        </m:num>
                        <m:den>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ea typeface="Cambria Math"/>
                            </a:rPr>
                            <m:t>∙</m:t>
                          </m:r>
                          <m:r>
                            <a:rPr lang="en-US" sz="1400" i="1">
                              <a:latin typeface="Cambria Math"/>
                              <a:ea typeface="Cambria Math"/>
                            </a:rPr>
                            <m:t>𝛽</m:t>
                          </m:r>
                          <m:r>
                            <a:rPr lang="en-US" sz="1400" i="1">
                              <a:latin typeface="Cambria Math"/>
                              <a:ea typeface="Cambria Math"/>
                            </a:rPr>
                            <m:t>∙</m:t>
                          </m:r>
                          <m:r>
                            <a:rPr lang="en-US" sz="1400" i="1">
                              <a:latin typeface="Cambria Math"/>
                              <a:ea typeface="Cambria Math"/>
                            </a:rPr>
                            <m:t>𝑝</m:t>
                          </m:r>
                          <m:r>
                            <a:rPr lang="en-US" sz="1400" i="1">
                              <a:latin typeface="Cambria Math"/>
                              <a:ea typeface="Cambria Math"/>
                            </a:rPr>
                            <m:t>∙</m:t>
                          </m:r>
                          <m:r>
                            <a:rPr lang="en-US" sz="1400" i="1">
                              <a:latin typeface="Cambria Math"/>
                              <a:ea typeface="Cambria Math"/>
                            </a:rPr>
                            <m:t>𝑑</m:t>
                          </m:r>
                        </m:den>
                      </m:f>
                    </m:oMath>
                  </m:oMathPara>
                </a14:m>
                <a:endParaRPr lang="en-US" sz="1400" dirty="0" smtClean="0">
                  <a:ea typeface="Cambria Math"/>
                </a:endParaRPr>
              </a:p>
              <a:p>
                <a:pPr algn="ctr"/>
                <a:endParaRPr lang="en-US" sz="900" dirty="0" smtClean="0">
                  <a:ea typeface="Cambria Math"/>
                </a:endParaRPr>
              </a:p>
              <a:p>
                <a:pPr algn="ctr"/>
                <a:r>
                  <a:rPr lang="en-US" sz="1400" dirty="0" smtClean="0">
                    <a:ea typeface="Cambria Math"/>
                  </a:rPr>
                  <a:t>Magnetic deflection</a:t>
                </a:r>
              </a:p>
              <a:p>
                <a:pPr algn="ctr"/>
                <a:endParaRPr lang="en-US" sz="900" dirty="0">
                  <a:ea typeface="Cambria Math"/>
                </a:endParaRPr>
              </a:p>
              <a:p>
                <a:pPr algn="ctr"/>
                <a14:m>
                  <m:oMathPara xmlns:m="http://schemas.openxmlformats.org/officeDocument/2006/math">
                    <m:oMathParaPr>
                      <m:jc m:val="centerGroup"/>
                    </m:oMathParaPr>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𝜃</m:t>
                          </m:r>
                        </m:e>
                        <m:sub>
                          <m:r>
                            <a:rPr lang="en-US" sz="1400" i="1">
                              <a:latin typeface="Cambria Math"/>
                              <a:ea typeface="Cambria Math"/>
                            </a:rPr>
                            <m:t>𝑀</m:t>
                          </m:r>
                        </m:sub>
                      </m:sSub>
                      <m:r>
                        <a:rPr lang="en-US" sz="1400" i="1">
                          <a:latin typeface="Cambria Math"/>
                        </a:rPr>
                        <m:t>≈</m:t>
                      </m:r>
                      <m:f>
                        <m:fPr>
                          <m:ctrlPr>
                            <a:rPr lang="en-US" sz="1400" i="1">
                              <a:latin typeface="Cambria Math"/>
                            </a:rPr>
                          </m:ctrlPr>
                        </m:fPr>
                        <m:num>
                          <m:r>
                            <a:rPr lang="en-US" sz="1400" i="1">
                              <a:latin typeface="Cambria Math"/>
                            </a:rPr>
                            <m:t>0.3</m:t>
                          </m:r>
                          <m:r>
                            <a:rPr lang="en-US" sz="1400" i="1">
                              <a:latin typeface="Cambria Math"/>
                              <a:ea typeface="Cambria Math"/>
                            </a:rPr>
                            <m:t>∙</m:t>
                          </m:r>
                          <m:r>
                            <a:rPr lang="en-US" sz="1400" b="0" i="1" smtClean="0">
                              <a:latin typeface="Cambria Math"/>
                              <a:ea typeface="Cambria Math"/>
                            </a:rPr>
                            <m:t>𝐵</m:t>
                          </m:r>
                          <m:r>
                            <a:rPr lang="en-US" sz="1400" b="0" i="1" smtClean="0">
                              <a:latin typeface="Cambria Math"/>
                              <a:ea typeface="Cambria Math"/>
                            </a:rPr>
                            <m:t>∙</m:t>
                          </m:r>
                          <m:r>
                            <a:rPr lang="en-US" sz="1400" b="0" i="1" smtClean="0">
                              <a:latin typeface="Cambria Math"/>
                              <a:ea typeface="Cambria Math"/>
                            </a:rPr>
                            <m:t>𝑙</m:t>
                          </m:r>
                        </m:num>
                        <m:den>
                          <m:r>
                            <a:rPr lang="en-US" sz="1400" i="1">
                              <a:latin typeface="Cambria Math"/>
                              <a:ea typeface="Cambria Math"/>
                            </a:rPr>
                            <m:t>𝑝</m:t>
                          </m:r>
                        </m:den>
                      </m:f>
                    </m:oMath>
                  </m:oMathPara>
                </a14:m>
                <a:endParaRPr lang="en-US" sz="1400" dirty="0">
                  <a:ea typeface="Cambria Math"/>
                </a:endParaRPr>
              </a:p>
              <a:p>
                <a:pPr algn="ctr"/>
                <a:endParaRPr lang="en-US" sz="900" dirty="0" smtClean="0">
                  <a:ea typeface="Cambria Math"/>
                </a:endParaRPr>
              </a:p>
              <a:p>
                <a:pPr algn="ctr"/>
                <a:r>
                  <a:rPr lang="en-US" sz="1400" dirty="0" smtClean="0">
                    <a:ea typeface="Cambria Math"/>
                  </a:rPr>
                  <a:t>In the middle of constrained transmission line: </a:t>
                </a:r>
                <a14:m>
                  <m:oMath xmlns:m="http://schemas.openxmlformats.org/officeDocument/2006/math">
                    <m:acc>
                      <m:accPr>
                        <m:chr m:val="⃗"/>
                        <m:ctrlPr>
                          <a:rPr lang="en-US" sz="1400" i="1" smtClean="0">
                            <a:latin typeface="Cambria Math"/>
                            <a:ea typeface="Cambria Math"/>
                          </a:rPr>
                        </m:ctrlPr>
                      </m:accPr>
                      <m:e>
                        <m:r>
                          <a:rPr lang="en-US" sz="1400" b="0" i="1" smtClean="0">
                            <a:latin typeface="Cambria Math"/>
                            <a:ea typeface="Cambria Math"/>
                          </a:rPr>
                          <m:t>𝐵</m:t>
                        </m:r>
                      </m:e>
                    </m:acc>
                    <m:r>
                      <a:rPr lang="en-US" sz="1400" i="1" smtClean="0">
                        <a:latin typeface="Cambria Math"/>
                        <a:ea typeface="Cambria Math"/>
                      </a:rPr>
                      <m:t>≈</m:t>
                    </m:r>
                    <m:r>
                      <a:rPr lang="en-US" sz="1400" b="0" i="1" smtClean="0">
                        <a:latin typeface="Cambria Math"/>
                        <a:ea typeface="Cambria Math"/>
                      </a:rPr>
                      <m:t>𝑐𝑜𝑛𝑠𝑡</m:t>
                    </m:r>
                  </m:oMath>
                </a14:m>
                <a:r>
                  <a:rPr lang="en-US" sz="1400" dirty="0" smtClean="0">
                    <a:ea typeface="Cambria Math"/>
                  </a:rPr>
                  <a:t> and crosses perpendicularly symmetry plane </a:t>
                </a:r>
                <a14:m>
                  <m:oMath xmlns:m="http://schemas.openxmlformats.org/officeDocument/2006/math">
                    <m:r>
                      <a:rPr lang="en-US" sz="1400" b="0" i="1" smtClean="0">
                        <a:latin typeface="Cambria Math"/>
                        <a:ea typeface="Cambria Math"/>
                      </a:rPr>
                      <m:t>𝐴</m:t>
                    </m:r>
                  </m:oMath>
                </a14:m>
                <a:r>
                  <a:rPr lang="en-US" sz="1400" dirty="0" smtClean="0">
                    <a:ea typeface="Cambria Math"/>
                  </a:rPr>
                  <a:t>, or total flux </a:t>
                </a:r>
                <a14:m>
                  <m:oMath xmlns:m="http://schemas.openxmlformats.org/officeDocument/2006/math">
                    <m:r>
                      <m:rPr>
                        <m:sty m:val="p"/>
                      </m:rPr>
                      <a:rPr lang="el-GR" sz="1400" i="1">
                        <a:latin typeface="Cambria Math"/>
                        <a:ea typeface="Cambria Math"/>
                      </a:rPr>
                      <m:t>Φ</m:t>
                    </m:r>
                  </m:oMath>
                </a14:m>
                <a:r>
                  <a:rPr lang="en-US" sz="1400" dirty="0" smtClean="0">
                    <a:ea typeface="Cambria Math"/>
                  </a:rPr>
                  <a:t> is:</a:t>
                </a:r>
              </a:p>
              <a:p>
                <a:pPr algn="ctr"/>
                <a:endParaRPr lang="en-US" sz="900" dirty="0">
                  <a:ea typeface="Cambria Math"/>
                </a:endParaRPr>
              </a:p>
              <a:p>
                <a:pPr algn="ctr"/>
                <a14:m>
                  <m:oMathPara xmlns:m="http://schemas.openxmlformats.org/officeDocument/2006/math">
                    <m:oMathParaPr>
                      <m:jc m:val="centerGroup"/>
                    </m:oMathParaPr>
                    <m:oMath xmlns:m="http://schemas.openxmlformats.org/officeDocument/2006/math">
                      <m:r>
                        <m:rPr>
                          <m:sty m:val="p"/>
                        </m:rPr>
                        <a:rPr lang="el-GR" sz="1400" i="1">
                          <a:latin typeface="Cambria Math"/>
                          <a:ea typeface="Cambria Math"/>
                        </a:rPr>
                        <m:t>Φ</m:t>
                      </m:r>
                      <m:r>
                        <a:rPr lang="en-US" sz="1400" i="1">
                          <a:latin typeface="Cambria Math"/>
                          <a:ea typeface="Cambria Math"/>
                        </a:rPr>
                        <m:t>≈</m:t>
                      </m:r>
                      <m:r>
                        <a:rPr lang="en-US" sz="1400" b="0" i="1" smtClean="0">
                          <a:latin typeface="Cambria Math"/>
                          <a:ea typeface="Cambria Math"/>
                        </a:rPr>
                        <m:t>𝐵</m:t>
                      </m:r>
                      <m:r>
                        <a:rPr lang="en-US" sz="1400" b="0" i="1" smtClean="0">
                          <a:latin typeface="Cambria Math"/>
                          <a:ea typeface="Cambria Math"/>
                        </a:rPr>
                        <m:t>∙</m:t>
                      </m:r>
                      <m:r>
                        <a:rPr lang="en-US" sz="1400" b="0" i="1" smtClean="0">
                          <a:latin typeface="Cambria Math"/>
                          <a:ea typeface="Cambria Math"/>
                        </a:rPr>
                        <m:t>𝑑</m:t>
                      </m:r>
                      <m:r>
                        <a:rPr lang="en-US" sz="1400" b="0" i="1" smtClean="0">
                          <a:latin typeface="Cambria Math"/>
                          <a:ea typeface="Cambria Math"/>
                        </a:rPr>
                        <m:t>∙</m:t>
                      </m:r>
                      <m:r>
                        <a:rPr lang="en-US" sz="1400" b="0" i="1" smtClean="0">
                          <a:latin typeface="Cambria Math"/>
                          <a:ea typeface="Cambria Math"/>
                        </a:rPr>
                        <m:t>𝑙</m:t>
                      </m:r>
                    </m:oMath>
                  </m:oMathPara>
                </a14:m>
                <a:endParaRPr lang="en-US" sz="1400" b="0" dirty="0" smtClean="0">
                  <a:ea typeface="Cambria Math"/>
                </a:endParaRPr>
              </a:p>
              <a:p>
                <a:pPr algn="ctr"/>
                <a:endParaRPr lang="en-US" sz="900" dirty="0" smtClean="0">
                  <a:ea typeface="Cambria Math"/>
                </a:endParaRPr>
              </a:p>
              <a:p>
                <a:pPr algn="ctr"/>
                <a:r>
                  <a:rPr lang="en-US" sz="1400" dirty="0" smtClean="0">
                    <a:ea typeface="Cambria Math"/>
                  </a:rPr>
                  <a:t>Assuming voltage step </a:t>
                </a:r>
                <a14:m>
                  <m:oMath xmlns:m="http://schemas.openxmlformats.org/officeDocument/2006/math">
                    <m:r>
                      <a:rPr lang="en-US" sz="1400" b="0" i="1" dirty="0" smtClean="0">
                        <a:latin typeface="Cambria Math"/>
                        <a:ea typeface="Cambria Math"/>
                      </a:rPr>
                      <m:t>𝑈</m:t>
                    </m:r>
                  </m:oMath>
                </a14:m>
                <a:r>
                  <a:rPr lang="en-US" sz="1400" dirty="0" smtClean="0">
                    <a:ea typeface="Cambria Math"/>
                  </a:rPr>
                  <a:t>, started at </a:t>
                </a:r>
                <a14:m>
                  <m:oMath xmlns:m="http://schemas.openxmlformats.org/officeDocument/2006/math">
                    <m:r>
                      <a:rPr lang="en-US" sz="1400" b="0" i="1" smtClean="0">
                        <a:latin typeface="Cambria Math"/>
                        <a:ea typeface="Cambria Math"/>
                      </a:rPr>
                      <m:t>𝑡</m:t>
                    </m:r>
                    <m:r>
                      <a:rPr lang="en-US" sz="1400" b="0" i="1" smtClean="0">
                        <a:latin typeface="Cambria Math"/>
                        <a:ea typeface="Cambria Math"/>
                      </a:rPr>
                      <m:t>=0</m:t>
                    </m:r>
                  </m:oMath>
                </a14:m>
                <a:r>
                  <a:rPr lang="en-US" sz="1400" dirty="0" smtClean="0">
                    <a:ea typeface="Cambria Math"/>
                  </a:rPr>
                  <a:t> has just filed the line for time </a:t>
                </a:r>
                <a14:m>
                  <m:oMath xmlns:m="http://schemas.openxmlformats.org/officeDocument/2006/math">
                    <m:r>
                      <a:rPr lang="en-US" sz="1400" b="0" i="1" smtClean="0">
                        <a:latin typeface="Cambria Math"/>
                        <a:ea typeface="Cambria Math"/>
                      </a:rPr>
                      <m:t>𝑡</m:t>
                    </m:r>
                    <m:r>
                      <a:rPr lang="en-US" sz="1400" b="0" i="1" smtClean="0">
                        <a:latin typeface="Cambria Math"/>
                        <a:ea typeface="Cambria Math"/>
                      </a:rPr>
                      <m:t>=</m:t>
                    </m:r>
                    <m:f>
                      <m:fPr>
                        <m:type m:val="lin"/>
                        <m:ctrlPr>
                          <a:rPr lang="en-US" sz="1400" b="0" i="1" smtClean="0">
                            <a:latin typeface="Cambria Math"/>
                            <a:ea typeface="Cambria Math"/>
                          </a:rPr>
                        </m:ctrlPr>
                      </m:fPr>
                      <m:num>
                        <m:r>
                          <a:rPr lang="en-US" sz="1400" b="0" i="1" smtClean="0">
                            <a:latin typeface="Cambria Math"/>
                            <a:ea typeface="Cambria Math"/>
                          </a:rPr>
                          <m:t>𝑙</m:t>
                        </m:r>
                      </m:num>
                      <m:den>
                        <m:r>
                          <a:rPr lang="en-US" sz="1400" b="0" i="1" smtClean="0">
                            <a:latin typeface="Cambria Math"/>
                            <a:ea typeface="Cambria Math"/>
                          </a:rPr>
                          <m:t>𝑐</m:t>
                        </m:r>
                      </m:den>
                    </m:f>
                  </m:oMath>
                </a14:m>
                <a:r>
                  <a:rPr lang="en-US" sz="1400" dirty="0" smtClean="0">
                    <a:ea typeface="Cambria Math"/>
                  </a:rPr>
                  <a:t>, </a:t>
                </a:r>
                <a14:m>
                  <m:oMath xmlns:m="http://schemas.openxmlformats.org/officeDocument/2006/math">
                    <m:r>
                      <a:rPr lang="en-US" sz="1400" i="1" smtClean="0">
                        <a:latin typeface="Cambria Math"/>
                        <a:ea typeface="Cambria Math"/>
                      </a:rPr>
                      <m:t>𝛽</m:t>
                    </m:r>
                    <m:r>
                      <a:rPr lang="en-US" sz="1400" b="0" i="1" smtClean="0">
                        <a:latin typeface="Cambria Math"/>
                        <a:ea typeface="Cambria Math"/>
                      </a:rPr>
                      <m:t>=1</m:t>
                    </m:r>
                  </m:oMath>
                </a14:m>
                <a:r>
                  <a:rPr lang="en-US" sz="1400" dirty="0" smtClean="0">
                    <a:ea typeface="Cambria Math"/>
                  </a:rPr>
                  <a:t> and </a:t>
                </a:r>
                <a14:m>
                  <m:oMath xmlns:m="http://schemas.openxmlformats.org/officeDocument/2006/math">
                    <m:r>
                      <m:rPr>
                        <m:sty m:val="p"/>
                      </m:rPr>
                      <a:rPr lang="el-GR" sz="1400" i="1">
                        <a:latin typeface="Cambria Math"/>
                        <a:ea typeface="Cambria Math"/>
                      </a:rPr>
                      <m:t>Φ</m:t>
                    </m:r>
                    <m:d>
                      <m:dPr>
                        <m:ctrlPr>
                          <a:rPr lang="el-GR" sz="1400" i="1" smtClean="0">
                            <a:latin typeface="Cambria Math"/>
                            <a:ea typeface="Cambria Math"/>
                          </a:rPr>
                        </m:ctrlPr>
                      </m:dPr>
                      <m:e>
                        <m:r>
                          <a:rPr lang="en-US" sz="1400" b="0" i="1" smtClean="0">
                            <a:latin typeface="Cambria Math"/>
                            <a:ea typeface="Cambria Math"/>
                          </a:rPr>
                          <m:t>0</m:t>
                        </m:r>
                      </m:e>
                    </m:d>
                    <m:r>
                      <a:rPr lang="en-US" sz="1400" b="0" i="1" smtClean="0">
                        <a:latin typeface="Cambria Math"/>
                        <a:ea typeface="Cambria Math"/>
                      </a:rPr>
                      <m:t>=0</m:t>
                    </m:r>
                  </m:oMath>
                </a14:m>
                <a:r>
                  <a:rPr lang="en-US" sz="1400" dirty="0" smtClean="0">
                    <a:ea typeface="Cambria Math"/>
                  </a:rPr>
                  <a:t>:</a:t>
                </a:r>
              </a:p>
              <a:p>
                <a:pPr algn="ctr"/>
                <a:endParaRPr lang="en-US" sz="900" dirty="0">
                  <a:ea typeface="Cambria Math"/>
                </a:endParaRPr>
              </a:p>
              <a:p>
                <a:pPr algn="ctr"/>
                <a14:m>
                  <m:oMathPara xmlns:m="http://schemas.openxmlformats.org/officeDocument/2006/math">
                    <m:oMathParaPr>
                      <m:jc m:val="centerGroup"/>
                    </m:oMathParaPr>
                    <m:oMath xmlns:m="http://schemas.openxmlformats.org/officeDocument/2006/math">
                      <m:r>
                        <a:rPr lang="en-US" sz="1400" b="0" i="1" smtClean="0">
                          <a:latin typeface="Cambria Math"/>
                          <a:ea typeface="Cambria Math"/>
                        </a:rPr>
                        <m:t>𝑈</m:t>
                      </m:r>
                      <m:r>
                        <a:rPr lang="en-US" sz="1400" b="0" i="1" smtClean="0">
                          <a:latin typeface="Cambria Math"/>
                          <a:ea typeface="Cambria Math"/>
                        </a:rPr>
                        <m:t>=</m:t>
                      </m:r>
                      <m:f>
                        <m:fPr>
                          <m:ctrlPr>
                            <a:rPr lang="en-US" sz="1400" b="0" i="1" smtClean="0">
                              <a:latin typeface="Cambria Math"/>
                              <a:ea typeface="Cambria Math"/>
                            </a:rPr>
                          </m:ctrlPr>
                        </m:fPr>
                        <m:num>
                          <m:r>
                            <a:rPr lang="en-US" sz="1400" b="0" i="1" smtClean="0">
                              <a:latin typeface="Cambria Math"/>
                              <a:ea typeface="Cambria Math"/>
                            </a:rPr>
                            <m:t>∆</m:t>
                          </m:r>
                          <m:r>
                            <m:rPr>
                              <m:sty m:val="p"/>
                            </m:rPr>
                            <a:rPr lang="el-GR" sz="1400" i="1">
                              <a:latin typeface="Cambria Math"/>
                              <a:ea typeface="Cambria Math"/>
                            </a:rPr>
                            <m:t>Φ</m:t>
                          </m:r>
                        </m:num>
                        <m:den>
                          <m:r>
                            <a:rPr lang="en-US" sz="1400" b="0" i="1" smtClean="0">
                              <a:latin typeface="Cambria Math"/>
                              <a:ea typeface="Cambria Math"/>
                            </a:rPr>
                            <m:t>∆</m:t>
                          </m:r>
                          <m:r>
                            <a:rPr lang="en-US" sz="1400" b="0" i="1" smtClean="0">
                              <a:latin typeface="Cambria Math"/>
                              <a:ea typeface="Cambria Math"/>
                            </a:rPr>
                            <m:t>𝑡</m:t>
                          </m:r>
                        </m:den>
                      </m:f>
                      <m:r>
                        <a:rPr lang="en-US" sz="1400" b="0" i="1" smtClean="0">
                          <a:latin typeface="Cambria Math"/>
                          <a:ea typeface="Cambria Math"/>
                        </a:rPr>
                        <m:t>=</m:t>
                      </m:r>
                      <m:f>
                        <m:fPr>
                          <m:ctrlPr>
                            <a:rPr lang="en-US" sz="1400" b="0" i="1" smtClean="0">
                              <a:latin typeface="Cambria Math"/>
                              <a:ea typeface="Cambria Math"/>
                            </a:rPr>
                          </m:ctrlPr>
                        </m:fPr>
                        <m:num>
                          <m:r>
                            <m:rPr>
                              <m:sty m:val="p"/>
                            </m:rPr>
                            <a:rPr lang="el-GR" sz="1400" i="1">
                              <a:latin typeface="Cambria Math"/>
                              <a:ea typeface="Cambria Math"/>
                            </a:rPr>
                            <m:t>Φ</m:t>
                          </m:r>
                        </m:num>
                        <m:den>
                          <m:r>
                            <a:rPr lang="en-US" sz="1400" b="0" i="1" smtClean="0">
                              <a:latin typeface="Cambria Math"/>
                              <a:ea typeface="Cambria Math"/>
                            </a:rPr>
                            <m:t>𝑡</m:t>
                          </m:r>
                        </m:den>
                      </m:f>
                      <m:r>
                        <a:rPr lang="en-US" sz="1400" b="0" i="1" smtClean="0">
                          <a:latin typeface="Cambria Math"/>
                          <a:ea typeface="Cambria Math"/>
                        </a:rPr>
                        <m:t>=</m:t>
                      </m:r>
                      <m:r>
                        <a:rPr lang="en-US" sz="1400" b="0" i="1" smtClean="0">
                          <a:latin typeface="Cambria Math"/>
                          <a:ea typeface="Cambria Math"/>
                        </a:rPr>
                        <m:t>𝐵</m:t>
                      </m:r>
                      <m:r>
                        <a:rPr lang="en-US" sz="1400" b="0" i="1" smtClean="0">
                          <a:latin typeface="Cambria Math"/>
                          <a:ea typeface="Cambria Math"/>
                        </a:rPr>
                        <m:t>∙</m:t>
                      </m:r>
                      <m:r>
                        <a:rPr lang="en-US" sz="1400" b="0" i="1" smtClean="0">
                          <a:latin typeface="Cambria Math"/>
                          <a:ea typeface="Cambria Math"/>
                        </a:rPr>
                        <m:t>𝑑</m:t>
                      </m:r>
                      <m:r>
                        <a:rPr lang="en-US" sz="1400" b="0" i="1" smtClean="0">
                          <a:latin typeface="Cambria Math"/>
                          <a:ea typeface="Cambria Math"/>
                        </a:rPr>
                        <m:t>∙</m:t>
                      </m:r>
                      <m:r>
                        <a:rPr lang="en-US" sz="1400" b="0" i="1" smtClean="0">
                          <a:latin typeface="Cambria Math"/>
                          <a:ea typeface="Cambria Math"/>
                        </a:rPr>
                        <m:t>𝑐</m:t>
                      </m:r>
                    </m:oMath>
                  </m:oMathPara>
                </a14:m>
                <a:endParaRPr lang="en-US" sz="1400" dirty="0" smtClean="0">
                  <a:ea typeface="Cambria Math"/>
                </a:endParaRPr>
              </a:p>
              <a:p>
                <a:pPr algn="ctr"/>
                <a:endParaRPr lang="en-US" sz="1050" dirty="0" smtClean="0">
                  <a:ea typeface="Cambria Math"/>
                </a:endParaRPr>
              </a:p>
              <a:p>
                <a:pPr algn="ctr"/>
                <a14:m>
                  <m:oMathPara xmlns:m="http://schemas.openxmlformats.org/officeDocument/2006/math">
                    <m:oMathParaPr>
                      <m:jc m:val="centerGroup"/>
                    </m:oMathParaPr>
                    <m:oMath xmlns:m="http://schemas.openxmlformats.org/officeDocument/2006/math">
                      <m:sSub>
                        <m:sSubPr>
                          <m:ctrlPr>
                            <a:rPr lang="en-US" sz="1600" i="1">
                              <a:latin typeface="Cambria Math"/>
                              <a:ea typeface="Cambria Math"/>
                            </a:rPr>
                          </m:ctrlPr>
                        </m:sSubPr>
                        <m:e>
                          <m:r>
                            <a:rPr lang="en-US" sz="1600" i="1">
                              <a:latin typeface="Cambria Math"/>
                              <a:ea typeface="Cambria Math"/>
                            </a:rPr>
                            <m:t>𝜃</m:t>
                          </m:r>
                        </m:e>
                        <m:sub>
                          <m:r>
                            <a:rPr lang="en-US" sz="1600" i="1">
                              <a:latin typeface="Cambria Math"/>
                              <a:ea typeface="Cambria Math"/>
                            </a:rPr>
                            <m:t>𝐸</m:t>
                          </m:r>
                        </m:sub>
                      </m:sSub>
                      <m:r>
                        <a:rPr lang="en-US" sz="1600" i="1">
                          <a:latin typeface="Cambria Math"/>
                          <a:ea typeface="Cambria Math"/>
                        </a:rPr>
                        <m:t>≈ </m:t>
                      </m:r>
                      <m:f>
                        <m:fPr>
                          <m:ctrlPr>
                            <a:rPr lang="en-US" sz="1400" i="1">
                              <a:latin typeface="Cambria Math"/>
                              <a:ea typeface="Cambria Math"/>
                            </a:rPr>
                          </m:ctrlPr>
                        </m:fPr>
                        <m:num>
                          <m:r>
                            <a:rPr lang="en-US" sz="1400" b="0" i="1" smtClean="0">
                              <a:latin typeface="Cambria Math"/>
                              <a:ea typeface="Cambria Math"/>
                            </a:rPr>
                            <m:t>𝐵</m:t>
                          </m:r>
                          <m:r>
                            <a:rPr lang="en-US" sz="1400" b="0" i="1" smtClean="0">
                              <a:latin typeface="Cambria Math"/>
                              <a:ea typeface="Cambria Math"/>
                            </a:rPr>
                            <m:t>∙</m:t>
                          </m:r>
                          <m:r>
                            <a:rPr lang="en-US" sz="1400" b="0" i="1" smtClean="0">
                              <a:latin typeface="Cambria Math"/>
                              <a:ea typeface="Cambria Math"/>
                            </a:rPr>
                            <m:t>𝑑</m:t>
                          </m:r>
                          <m:r>
                            <a:rPr lang="en-US" sz="1400" b="0" i="1" smtClean="0">
                              <a:latin typeface="Cambria Math"/>
                              <a:ea typeface="Cambria Math"/>
                            </a:rPr>
                            <m:t>∙</m:t>
                          </m:r>
                          <m:r>
                            <a:rPr lang="en-US" sz="1400" b="0" i="1" smtClean="0">
                              <a:latin typeface="Cambria Math"/>
                              <a:ea typeface="Cambria Math"/>
                            </a:rPr>
                            <m:t>𝑐</m:t>
                          </m:r>
                          <m:r>
                            <a:rPr lang="en-US" sz="1400" b="0" i="1" smtClean="0">
                              <a:latin typeface="Cambria Math"/>
                              <a:ea typeface="Cambria Math"/>
                            </a:rPr>
                            <m:t>∙</m:t>
                          </m:r>
                          <m:r>
                            <a:rPr lang="en-US" sz="1400" b="0" i="1" smtClean="0">
                              <a:latin typeface="Cambria Math"/>
                              <a:ea typeface="Cambria Math"/>
                            </a:rPr>
                            <m:t>𝑙</m:t>
                          </m:r>
                        </m:num>
                        <m:den>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ea typeface="Cambria Math"/>
                            </a:rPr>
                            <m:t>∙</m:t>
                          </m:r>
                          <m:r>
                            <a:rPr lang="en-US" sz="1400" i="1">
                              <a:latin typeface="Cambria Math"/>
                              <a:ea typeface="Cambria Math"/>
                            </a:rPr>
                            <m:t>𝛽</m:t>
                          </m:r>
                          <m:r>
                            <a:rPr lang="en-US" sz="1400" i="1">
                              <a:latin typeface="Cambria Math"/>
                              <a:ea typeface="Cambria Math"/>
                            </a:rPr>
                            <m:t>∙</m:t>
                          </m:r>
                          <m:r>
                            <a:rPr lang="en-US" sz="1400" i="1">
                              <a:latin typeface="Cambria Math"/>
                              <a:ea typeface="Cambria Math"/>
                            </a:rPr>
                            <m:t>𝑝</m:t>
                          </m:r>
                          <m:r>
                            <a:rPr lang="en-US" sz="1400" i="1">
                              <a:latin typeface="Cambria Math"/>
                              <a:ea typeface="Cambria Math"/>
                            </a:rPr>
                            <m:t>∙</m:t>
                          </m:r>
                          <m:r>
                            <a:rPr lang="en-US" sz="1400" i="1">
                              <a:latin typeface="Cambria Math"/>
                              <a:ea typeface="Cambria Math"/>
                            </a:rPr>
                            <m:t>𝑑</m:t>
                          </m:r>
                        </m:den>
                      </m:f>
                      <m:r>
                        <a:rPr lang="en-US" sz="1400" b="0" i="1" smtClean="0">
                          <a:latin typeface="Cambria Math"/>
                          <a:ea typeface="Cambria Math"/>
                        </a:rPr>
                        <m:t>=</m:t>
                      </m:r>
                      <m:f>
                        <m:fPr>
                          <m:ctrlPr>
                            <a:rPr lang="en-US" sz="1400" i="1">
                              <a:latin typeface="Cambria Math"/>
                              <a:ea typeface="Cambria Math"/>
                            </a:rPr>
                          </m:ctrlPr>
                        </m:fPr>
                        <m:num>
                          <m:r>
                            <a:rPr lang="en-US" sz="1400" i="1">
                              <a:latin typeface="Cambria Math"/>
                              <a:ea typeface="Cambria Math"/>
                            </a:rPr>
                            <m:t>𝐵</m:t>
                          </m:r>
                          <m:r>
                            <a:rPr lang="en-US" sz="1400" i="1">
                              <a:latin typeface="Cambria Math"/>
                              <a:ea typeface="Cambria Math"/>
                            </a:rPr>
                            <m:t>∙3.</m:t>
                          </m:r>
                          <m:sSup>
                            <m:sSupPr>
                              <m:ctrlPr>
                                <a:rPr lang="en-US" sz="1400" b="0" i="1" smtClean="0">
                                  <a:latin typeface="Cambria Math"/>
                                  <a:ea typeface="Cambria Math"/>
                                </a:rPr>
                              </m:ctrlPr>
                            </m:sSupPr>
                            <m:e>
                              <m:r>
                                <a:rPr lang="en-US" sz="1400" b="0" i="1" smtClean="0">
                                  <a:latin typeface="Cambria Math"/>
                                  <a:ea typeface="Cambria Math"/>
                                </a:rPr>
                                <m:t>10</m:t>
                              </m:r>
                            </m:e>
                            <m:sup>
                              <m:r>
                                <a:rPr lang="en-US" sz="1400" b="0" i="1" smtClean="0">
                                  <a:latin typeface="Cambria Math"/>
                                  <a:ea typeface="Cambria Math"/>
                                </a:rPr>
                                <m:t>8</m:t>
                              </m:r>
                            </m:sup>
                          </m:sSup>
                          <m:r>
                            <a:rPr lang="en-US" sz="1400" b="0" i="1" smtClean="0">
                              <a:latin typeface="Cambria Math"/>
                              <a:ea typeface="Cambria Math"/>
                            </a:rPr>
                            <m:t>∙</m:t>
                          </m:r>
                          <m:r>
                            <a:rPr lang="en-US" sz="1400" b="0" i="1" smtClean="0">
                              <a:latin typeface="Cambria Math"/>
                              <a:ea typeface="Cambria Math"/>
                            </a:rPr>
                            <m:t>𝑙</m:t>
                          </m:r>
                        </m:num>
                        <m:den>
                          <m:sSup>
                            <m:sSupPr>
                              <m:ctrlPr>
                                <a:rPr lang="en-US" sz="1400" i="1">
                                  <a:latin typeface="Cambria Math"/>
                                </a:rPr>
                              </m:ctrlPr>
                            </m:sSupPr>
                            <m:e>
                              <m:r>
                                <a:rPr lang="en-US" sz="1400" i="1">
                                  <a:latin typeface="Cambria Math"/>
                                </a:rPr>
                                <m:t>10</m:t>
                              </m:r>
                            </m:e>
                            <m:sup>
                              <m:r>
                                <a:rPr lang="en-US" sz="1400" i="1">
                                  <a:latin typeface="Cambria Math"/>
                                </a:rPr>
                                <m:t>9</m:t>
                              </m:r>
                            </m:sup>
                          </m:sSup>
                          <m:r>
                            <a:rPr lang="en-US" sz="1400" i="1">
                              <a:latin typeface="Cambria Math"/>
                              <a:ea typeface="Cambria Math"/>
                            </a:rPr>
                            <m:t>∙</m:t>
                          </m:r>
                          <m:r>
                            <a:rPr lang="en-US" sz="1400" b="0" i="1" smtClean="0">
                              <a:latin typeface="Cambria Math"/>
                              <a:ea typeface="Cambria Math"/>
                            </a:rPr>
                            <m:t>1</m:t>
                          </m:r>
                          <m:r>
                            <a:rPr lang="en-US" sz="1400" i="1">
                              <a:latin typeface="Cambria Math"/>
                              <a:ea typeface="Cambria Math"/>
                            </a:rPr>
                            <m:t>∙</m:t>
                          </m:r>
                          <m:r>
                            <a:rPr lang="en-US" sz="1400" i="1">
                              <a:latin typeface="Cambria Math"/>
                              <a:ea typeface="Cambria Math"/>
                            </a:rPr>
                            <m:t>𝑝</m:t>
                          </m:r>
                        </m:den>
                      </m:f>
                      <m:r>
                        <a:rPr lang="en-US" sz="1400" i="1">
                          <a:latin typeface="Cambria Math"/>
                          <a:ea typeface="Cambria Math"/>
                        </a:rPr>
                        <m:t>=</m:t>
                      </m:r>
                      <m:f>
                        <m:fPr>
                          <m:ctrlPr>
                            <a:rPr lang="en-US" sz="1400" i="1">
                              <a:latin typeface="Cambria Math"/>
                              <a:ea typeface="Cambria Math"/>
                            </a:rPr>
                          </m:ctrlPr>
                        </m:fPr>
                        <m:num>
                          <m:r>
                            <a:rPr lang="en-US" sz="1400" b="0" i="1" smtClean="0">
                              <a:latin typeface="Cambria Math"/>
                              <a:ea typeface="Cambria Math"/>
                            </a:rPr>
                            <m:t>0.3∙</m:t>
                          </m:r>
                          <m:r>
                            <a:rPr lang="en-US" sz="1400" i="1">
                              <a:latin typeface="Cambria Math"/>
                              <a:ea typeface="Cambria Math"/>
                            </a:rPr>
                            <m:t>𝐵</m:t>
                          </m:r>
                          <m:r>
                            <a:rPr lang="en-US" sz="1400" i="1" smtClean="0">
                              <a:latin typeface="Cambria Math"/>
                              <a:ea typeface="Cambria Math"/>
                            </a:rPr>
                            <m:t>∙</m:t>
                          </m:r>
                          <m:r>
                            <a:rPr lang="en-US" sz="1400" b="0" i="1" smtClean="0">
                              <a:latin typeface="Cambria Math"/>
                              <a:ea typeface="Cambria Math"/>
                            </a:rPr>
                            <m:t>𝑙</m:t>
                          </m:r>
                        </m:num>
                        <m:den>
                          <m:r>
                            <a:rPr lang="en-US" sz="1400" i="1">
                              <a:latin typeface="Cambria Math"/>
                              <a:ea typeface="Cambria Math"/>
                            </a:rPr>
                            <m:t>𝑝</m:t>
                          </m:r>
                        </m:den>
                      </m:f>
                    </m:oMath>
                  </m:oMathPara>
                </a14:m>
                <a:endParaRPr lang="en-US" sz="1400" dirty="0">
                  <a:ea typeface="Cambria Math"/>
                </a:endParaRPr>
              </a:p>
              <a:p>
                <a:pPr algn="ctr"/>
                <a:endParaRPr lang="en-US" sz="1100" dirty="0" smtClean="0">
                  <a:ea typeface="Cambria Math"/>
                </a:endParaRPr>
              </a:p>
              <a:p>
                <a:pPr algn="ctr"/>
                <a14:m>
                  <m:oMathPara xmlns:m="http://schemas.openxmlformats.org/officeDocument/2006/math">
                    <m:oMathParaPr>
                      <m:jc m:val="centerGroup"/>
                    </m:oMathParaPr>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i="1">
                              <a:latin typeface="Cambria Math"/>
                              <a:ea typeface="Cambria Math"/>
                            </a:rPr>
                            <m:t>𝐸</m:t>
                          </m:r>
                        </m:sub>
                      </m:sSub>
                      <m:r>
                        <a:rPr lang="en-US" sz="1400" i="1" smtClean="0">
                          <a:latin typeface="Cambria Math"/>
                          <a:ea typeface="Cambria Math"/>
                        </a:rPr>
                        <m:t>≈</m:t>
                      </m:r>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𝑀</m:t>
                          </m:r>
                        </m:sub>
                      </m:sSub>
                    </m:oMath>
                  </m:oMathPara>
                </a14:m>
                <a:endParaRPr lang="en-US" sz="1400" dirty="0">
                  <a:ea typeface="Cambria Math"/>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060110" y="1457066"/>
                <a:ext cx="4931489" cy="4988802"/>
              </a:xfrm>
              <a:prstGeom prst="rect">
                <a:avLst/>
              </a:prstGeom>
              <a:blipFill rotWithShape="1">
                <a:blip r:embed="rId3"/>
                <a:stretch>
                  <a:fillRect t="-122"/>
                </a:stretch>
              </a:blipFill>
            </p:spPr>
            <p:txBody>
              <a:bodyPr/>
              <a:lstStyle/>
              <a:p>
                <a:r>
                  <a:rPr lang="en-US">
                    <a:noFill/>
                  </a:rPr>
                  <a:t> </a:t>
                </a:r>
              </a:p>
            </p:txBody>
          </p:sp>
        </mc:Fallback>
      </mc:AlternateContent>
      <p:grpSp>
        <p:nvGrpSpPr>
          <p:cNvPr id="254" name="Group 253"/>
          <p:cNvGrpSpPr/>
          <p:nvPr/>
        </p:nvGrpSpPr>
        <p:grpSpPr>
          <a:xfrm>
            <a:off x="388609" y="1517171"/>
            <a:ext cx="3345072" cy="2290153"/>
            <a:chOff x="166986" y="1496396"/>
            <a:chExt cx="3345072" cy="2290153"/>
          </a:xfrm>
        </p:grpSpPr>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843" y="1503039"/>
              <a:ext cx="2554287" cy="189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2" name="Arc 151"/>
            <p:cNvSpPr/>
            <p:nvPr/>
          </p:nvSpPr>
          <p:spPr>
            <a:xfrm flipV="1">
              <a:off x="1198677" y="3191159"/>
              <a:ext cx="1224000" cy="432000"/>
            </a:xfrm>
            <a:prstGeom prst="arc">
              <a:avLst>
                <a:gd name="adj1" fmla="val 9931908"/>
                <a:gd name="adj2" fmla="val 20714862"/>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Cube 14"/>
            <p:cNvSpPr/>
            <p:nvPr/>
          </p:nvSpPr>
          <p:spPr>
            <a:xfrm>
              <a:off x="1174437" y="2301101"/>
              <a:ext cx="1716165" cy="1330342"/>
            </a:xfrm>
            <a:prstGeom prst="cube">
              <a:avLst>
                <a:gd name="adj" fmla="val 96076"/>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cxnSp>
          <p:nvCxnSpPr>
            <p:cNvPr id="18" name="Straight Arrow Connector 17"/>
            <p:cNvCxnSpPr/>
            <p:nvPr/>
          </p:nvCxnSpPr>
          <p:spPr>
            <a:xfrm flipH="1">
              <a:off x="1793132" y="2942561"/>
              <a:ext cx="209573" cy="21277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48" name="Group 147"/>
            <p:cNvGrpSpPr/>
            <p:nvPr/>
          </p:nvGrpSpPr>
          <p:grpSpPr>
            <a:xfrm>
              <a:off x="598560" y="3107237"/>
              <a:ext cx="523619" cy="469929"/>
              <a:chOff x="4373054" y="2871422"/>
              <a:chExt cx="523619" cy="469929"/>
            </a:xfrm>
          </p:grpSpPr>
          <p:cxnSp>
            <p:nvCxnSpPr>
              <p:cNvPr id="100" name="Straight Arrow Connector 99"/>
              <p:cNvCxnSpPr/>
              <p:nvPr/>
            </p:nvCxnSpPr>
            <p:spPr>
              <a:xfrm>
                <a:off x="4569601" y="2871422"/>
                <a:ext cx="0" cy="469928"/>
              </a:xfrm>
              <a:prstGeom prst="straightConnector1">
                <a:avLst/>
              </a:prstGeom>
              <a:ln w="95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4480317" y="3341351"/>
                <a:ext cx="414744"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4481929" y="2871422"/>
                <a:ext cx="414744" cy="0"/>
              </a:xfrm>
              <a:prstGeom prst="line">
                <a:avLst/>
              </a:prstGeom>
              <a:ln w="63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3" name="TextBox 102"/>
                  <p:cNvSpPr txBox="1"/>
                  <p:nvPr/>
                </p:nvSpPr>
                <p:spPr>
                  <a:xfrm>
                    <a:off x="4373054" y="2996736"/>
                    <a:ext cx="149615"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𝑑</m:t>
                          </m:r>
                        </m:oMath>
                      </m:oMathPara>
                    </a14:m>
                    <a:endParaRPr lang="en-US" sz="1200" dirty="0"/>
                  </a:p>
                </p:txBody>
              </p:sp>
            </mc:Choice>
            <mc:Fallback xmlns="">
              <p:sp>
                <p:nvSpPr>
                  <p:cNvPr id="103" name="TextBox 102"/>
                  <p:cNvSpPr txBox="1">
                    <a:spLocks noRot="1" noChangeAspect="1" noMove="1" noResize="1" noEditPoints="1" noAdjustHandles="1" noChangeArrowheads="1" noChangeShapeType="1" noTextEdit="1"/>
                  </p:cNvSpPr>
                  <p:nvPr/>
                </p:nvSpPr>
                <p:spPr>
                  <a:xfrm>
                    <a:off x="4373054" y="2996736"/>
                    <a:ext cx="149615" cy="276999"/>
                  </a:xfrm>
                  <a:prstGeom prst="rect">
                    <a:avLst/>
                  </a:prstGeom>
                  <a:blipFill rotWithShape="1">
                    <a:blip r:embed="rId5"/>
                    <a:stretch>
                      <a:fillRect l="-33333" r="-4167"/>
                    </a:stretch>
                  </a:blipFill>
                </p:spPr>
                <p:txBody>
                  <a:bodyPr/>
                  <a:lstStyle/>
                  <a:p>
                    <a:r>
                      <a:rPr lang="en-US">
                        <a:noFill/>
                      </a:rPr>
                      <a:t> </a:t>
                    </a:r>
                  </a:p>
                </p:txBody>
              </p:sp>
            </mc:Fallback>
          </mc:AlternateContent>
        </p:grpSp>
        <p:grpSp>
          <p:nvGrpSpPr>
            <p:cNvPr id="240" name="Group 239"/>
            <p:cNvGrpSpPr/>
            <p:nvPr/>
          </p:nvGrpSpPr>
          <p:grpSpPr>
            <a:xfrm>
              <a:off x="1615542" y="3314866"/>
              <a:ext cx="108688" cy="108000"/>
              <a:chOff x="2693495" y="2938342"/>
              <a:chExt cx="108688" cy="108000"/>
            </a:xfrm>
            <a:effectLst>
              <a:glow rad="165100">
                <a:schemeClr val="bg1">
                  <a:alpha val="50000"/>
                </a:schemeClr>
              </a:glow>
            </a:effectLst>
          </p:grpSpPr>
          <p:cxnSp>
            <p:nvCxnSpPr>
              <p:cNvPr id="241" name="Straight Connector 240"/>
              <p:cNvCxnSpPr/>
              <p:nvPr/>
            </p:nvCxnSpPr>
            <p:spPr>
              <a:xfrm>
                <a:off x="2693495" y="2992342"/>
                <a:ext cx="108688"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V="1">
                <a:off x="2750272" y="2938342"/>
                <a:ext cx="0" cy="10800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43" name="Parallelogram 242"/>
            <p:cNvSpPr/>
            <p:nvPr/>
          </p:nvSpPr>
          <p:spPr>
            <a:xfrm rot="18921297">
              <a:off x="641173" y="2763282"/>
              <a:ext cx="2369553" cy="344511"/>
            </a:xfrm>
            <a:prstGeom prst="parallelogram">
              <a:avLst>
                <a:gd name="adj" fmla="val 97126"/>
              </a:avLst>
            </a:prstGeom>
            <a:pattFill prst="ltDnDiag">
              <a:fgClr>
                <a:schemeClr val="accent1"/>
              </a:fgClr>
              <a:bgClr>
                <a:schemeClr val="bg1"/>
              </a:bgClr>
            </a:pattFill>
            <a:ln w="317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Arc 66"/>
            <p:cNvSpPr/>
            <p:nvPr/>
          </p:nvSpPr>
          <p:spPr>
            <a:xfrm>
              <a:off x="1198761" y="2613303"/>
              <a:ext cx="1224000" cy="432000"/>
            </a:xfrm>
            <a:prstGeom prst="arc">
              <a:avLst>
                <a:gd name="adj1" fmla="val 20498452"/>
                <a:gd name="adj2" fmla="val 7317225"/>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Arc 150"/>
            <p:cNvSpPr/>
            <p:nvPr/>
          </p:nvSpPr>
          <p:spPr>
            <a:xfrm flipV="1">
              <a:off x="1193653" y="3191159"/>
              <a:ext cx="1224000" cy="432000"/>
            </a:xfrm>
            <a:prstGeom prst="arc">
              <a:avLst>
                <a:gd name="adj1" fmla="val 20498452"/>
                <a:gd name="adj2" fmla="val 7339871"/>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0" name="Group 19"/>
            <p:cNvGrpSpPr/>
            <p:nvPr/>
          </p:nvGrpSpPr>
          <p:grpSpPr>
            <a:xfrm>
              <a:off x="1459573" y="2104889"/>
              <a:ext cx="1132200" cy="1471900"/>
              <a:chOff x="1449007" y="2657677"/>
              <a:chExt cx="1535936" cy="1992479"/>
            </a:xfrm>
          </p:grpSpPr>
          <p:grpSp>
            <p:nvGrpSpPr>
              <p:cNvPr id="36" name="Group 35"/>
              <p:cNvGrpSpPr/>
              <p:nvPr/>
            </p:nvGrpSpPr>
            <p:grpSpPr>
              <a:xfrm flipV="1">
                <a:off x="1449007" y="4005758"/>
                <a:ext cx="170660" cy="644398"/>
                <a:chOff x="2807804" y="5049182"/>
                <a:chExt cx="216024" cy="832923"/>
              </a:xfrm>
            </p:grpSpPr>
            <p:cxnSp>
              <p:nvCxnSpPr>
                <p:cNvPr id="53" name="Straight Arrow Connector 52"/>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flipV="1">
                <a:off x="1904100" y="3556398"/>
                <a:ext cx="170660" cy="644398"/>
                <a:chOff x="2807804" y="5049182"/>
                <a:chExt cx="216024" cy="832923"/>
              </a:xfrm>
            </p:grpSpPr>
            <p:cxnSp>
              <p:nvCxnSpPr>
                <p:cNvPr id="49" name="Straight Arrow Connector 48"/>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38" name="Group 37"/>
              <p:cNvGrpSpPr/>
              <p:nvPr/>
            </p:nvGrpSpPr>
            <p:grpSpPr>
              <a:xfrm flipV="1">
                <a:off x="2359191" y="3107037"/>
                <a:ext cx="170660" cy="644398"/>
                <a:chOff x="2807804" y="5049182"/>
                <a:chExt cx="216024" cy="832923"/>
              </a:xfrm>
            </p:grpSpPr>
            <p:cxnSp>
              <p:nvCxnSpPr>
                <p:cNvPr id="45" name="Straight Arrow Connector 44"/>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nvGrpSpPr>
              <p:cNvPr id="39" name="Group 38"/>
              <p:cNvGrpSpPr/>
              <p:nvPr/>
            </p:nvGrpSpPr>
            <p:grpSpPr>
              <a:xfrm flipV="1">
                <a:off x="2814283" y="2657677"/>
                <a:ext cx="170660" cy="644398"/>
                <a:chOff x="2807804" y="5049182"/>
                <a:chExt cx="216024" cy="832923"/>
              </a:xfrm>
            </p:grpSpPr>
            <p:cxnSp>
              <p:nvCxnSpPr>
                <p:cNvPr id="41" name="Straight Arrow Connector 40"/>
                <p:cNvCxnSpPr/>
                <p:nvPr/>
              </p:nvCxnSpPr>
              <p:spPr>
                <a:xfrm flipV="1">
                  <a:off x="2807804" y="5049186"/>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3023828" y="5049182"/>
                  <a:ext cx="0" cy="832919"/>
                </a:xfrm>
                <a:prstGeom prst="straightConnector1">
                  <a:avLst/>
                </a:prstGeom>
                <a:ln w="12700">
                  <a:solidFill>
                    <a:schemeClr val="accent1">
                      <a:shade val="95000"/>
                      <a:satMod val="105000"/>
                      <a:alpha val="59000"/>
                    </a:schemeClr>
                  </a:solidFill>
                  <a:headEnd type="arrow"/>
                  <a:tailEnd type="none" w="sm" len="sm"/>
                </a:ln>
              </p:spPr>
              <p:style>
                <a:lnRef idx="1">
                  <a:schemeClr val="accent1"/>
                </a:lnRef>
                <a:fillRef idx="0">
                  <a:schemeClr val="accent1"/>
                </a:fillRef>
                <a:effectRef idx="0">
                  <a:schemeClr val="accent1"/>
                </a:effectRef>
                <a:fontRef idx="minor">
                  <a:schemeClr val="tx1"/>
                </a:fontRef>
              </p:style>
            </p:cxnSp>
          </p:grpSp>
        </p:grpSp>
        <p:sp>
          <p:nvSpPr>
            <p:cNvPr id="24" name="Cube 23"/>
            <p:cNvSpPr/>
            <p:nvPr/>
          </p:nvSpPr>
          <p:spPr>
            <a:xfrm>
              <a:off x="1174438" y="1776458"/>
              <a:ext cx="1716165" cy="1330342"/>
            </a:xfrm>
            <a:prstGeom prst="cube">
              <a:avLst>
                <a:gd name="adj" fmla="val 96076"/>
              </a:avLst>
            </a:prstGeom>
            <a:solidFill>
              <a:srgbClr val="FE7B0E"/>
            </a:solidFill>
            <a:ln w="3175" algn="ctr">
              <a:solidFill>
                <a:schemeClr val="accent1">
                  <a:shade val="50000"/>
                </a:schemeClr>
              </a:solidFill>
              <a:miter lim="800000"/>
              <a:headEnd/>
              <a:tailEnd/>
            </a:ln>
          </p:spPr>
          <p:txBody>
            <a:bodyPr wrap="none" anchor="ctr"/>
            <a:lstStyle/>
            <a:p>
              <a:pPr algn="r">
                <a:spcBef>
                  <a:spcPct val="0"/>
                </a:spcBef>
              </a:pPr>
              <a:endParaRPr lang="en-US">
                <a:solidFill>
                  <a:schemeClr val="tx1"/>
                </a:solidFill>
                <a:latin typeface="Arial" charset="0"/>
              </a:endParaRPr>
            </a:p>
          </p:txBody>
        </p:sp>
        <p:sp>
          <p:nvSpPr>
            <p:cNvPr id="68" name="Arc 67"/>
            <p:cNvSpPr/>
            <p:nvPr/>
          </p:nvSpPr>
          <p:spPr>
            <a:xfrm>
              <a:off x="1193737" y="2613303"/>
              <a:ext cx="1224000" cy="432000"/>
            </a:xfrm>
            <a:prstGeom prst="arc">
              <a:avLst>
                <a:gd name="adj1" fmla="val 10082397"/>
                <a:gd name="adj2" fmla="val 20714862"/>
              </a:avLst>
            </a:prstGeom>
            <a:ln w="12700">
              <a:solidFill>
                <a:srgbClr val="7A7146"/>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8" name="Straight Connector 177"/>
            <p:cNvCxnSpPr/>
            <p:nvPr/>
          </p:nvCxnSpPr>
          <p:spPr>
            <a:xfrm>
              <a:off x="1614460" y="2871305"/>
              <a:ext cx="108688" cy="0"/>
            </a:xfrm>
            <a:prstGeom prst="line">
              <a:avLst/>
            </a:prstGeom>
            <a:ln w="15875">
              <a:solidFill>
                <a:srgbClr val="0BB1FB"/>
              </a:solidFill>
            </a:ln>
            <a:effectLst>
              <a:glow rad="165100">
                <a:schemeClr val="bg1">
                  <a:alpha val="50000"/>
                </a:schemeClr>
              </a:glow>
            </a:effectLst>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7" name="TextBox 246"/>
                <p:cNvSpPr txBox="1"/>
                <p:nvPr/>
              </p:nvSpPr>
              <p:spPr>
                <a:xfrm>
                  <a:off x="1152671" y="3509550"/>
                  <a:ext cx="149615"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𝐴</m:t>
                        </m:r>
                      </m:oMath>
                    </m:oMathPara>
                  </a14:m>
                  <a:endParaRPr lang="en-US" sz="1200" dirty="0"/>
                </a:p>
              </p:txBody>
            </p:sp>
          </mc:Choice>
          <mc:Fallback xmlns="">
            <p:sp>
              <p:nvSpPr>
                <p:cNvPr id="247" name="TextBox 246"/>
                <p:cNvSpPr txBox="1">
                  <a:spLocks noRot="1" noChangeAspect="1" noMove="1" noResize="1" noEditPoints="1" noAdjustHandles="1" noChangeArrowheads="1" noChangeShapeType="1" noTextEdit="1"/>
                </p:cNvSpPr>
                <p:nvPr/>
              </p:nvSpPr>
              <p:spPr>
                <a:xfrm>
                  <a:off x="1152671" y="3509550"/>
                  <a:ext cx="149615" cy="276999"/>
                </a:xfrm>
                <a:prstGeom prst="rect">
                  <a:avLst/>
                </a:prstGeom>
                <a:blipFill rotWithShape="1">
                  <a:blip r:embed="rId6"/>
                  <a:stretch>
                    <a:fillRect l="-28000" r="-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023250" y="2569598"/>
                  <a:ext cx="302374" cy="275831"/>
                </a:xfrm>
                <a:prstGeom prst="rect">
                  <a:avLst/>
                </a:prstGeom>
                <a:solidFill>
                  <a:schemeClr val="bg1">
                    <a:alpha val="78000"/>
                  </a:schemeClr>
                </a:solidFill>
                <a:effectLst>
                  <a:glow rad="63500">
                    <a:schemeClr val="bg1">
                      <a:alpha val="1000"/>
                    </a:schemeClr>
                  </a:glow>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67603B"/>
                                </a:solidFill>
                                <a:latin typeface="Cambria Math"/>
                              </a:rPr>
                            </m:ctrlPr>
                          </m:accPr>
                          <m:e>
                            <m:r>
                              <a:rPr lang="en-US" sz="1200" b="1" i="1" smtClean="0">
                                <a:solidFill>
                                  <a:srgbClr val="67603B"/>
                                </a:solidFill>
                                <a:latin typeface="Cambria Math"/>
                              </a:rPr>
                              <m:t>𝑩</m:t>
                            </m:r>
                          </m:e>
                        </m:acc>
                      </m:oMath>
                    </m:oMathPara>
                  </a14:m>
                  <a:endParaRPr lang="en-US" sz="1200" b="1" dirty="0">
                    <a:solidFill>
                      <a:srgbClr val="67603B"/>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023250" y="2569598"/>
                  <a:ext cx="302374" cy="275831"/>
                </a:xfrm>
                <a:prstGeom prst="rect">
                  <a:avLst/>
                </a:prstGeom>
                <a:blipFill rotWithShape="1">
                  <a:blip r:embed="rId7"/>
                  <a:stretch>
                    <a:fillRect/>
                  </a:stretch>
                </a:blipFill>
                <a:effectLst>
                  <a:glow rad="63500">
                    <a:schemeClr val="bg1">
                      <a:alpha val="1000"/>
                    </a:schemeClr>
                  </a:glow>
                  <a:softEdge rad="63500"/>
                </a:effectLst>
              </p:spPr>
              <p:txBody>
                <a:bodyPr/>
                <a:lstStyle/>
                <a:p>
                  <a:r>
                    <a:rPr lang="en-US">
                      <a:noFill/>
                    </a:rPr>
                    <a:t> </a:t>
                  </a:r>
                </a:p>
              </p:txBody>
            </p:sp>
          </mc:Fallback>
        </mc:AlternateContent>
        <p:pic>
          <p:nvPicPr>
            <p:cNvPr id="3075" name="Picture 3"/>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b="22738"/>
            <a:stretch/>
          </p:blipFill>
          <p:spPr bwMode="auto">
            <a:xfrm>
              <a:off x="957771" y="1496396"/>
              <a:ext cx="2554287" cy="1464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1" name="TextBox 10"/>
                <p:cNvSpPr txBox="1"/>
                <p:nvPr/>
              </p:nvSpPr>
              <p:spPr>
                <a:xfrm>
                  <a:off x="1812919" y="2351224"/>
                  <a:ext cx="98371"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𝐼</m:t>
                        </m:r>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1812919" y="2351224"/>
                  <a:ext cx="98371" cy="276999"/>
                </a:xfrm>
                <a:prstGeom prst="rect">
                  <a:avLst/>
                </a:prstGeom>
                <a:blipFill rotWithShape="1">
                  <a:blip r:embed="rId9"/>
                  <a:stretch>
                    <a:fillRect l="-56250" r="-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364421" y="2475387"/>
                  <a:ext cx="293576" cy="275831"/>
                </a:xfrm>
                <a:prstGeom prst="rect">
                  <a:avLst/>
                </a:prstGeom>
                <a:solidFill>
                  <a:schemeClr val="bg1">
                    <a:alpha val="78000"/>
                  </a:schemeClr>
                </a:solidFill>
                <a:effectLst>
                  <a:glow rad="63500">
                    <a:schemeClr val="bg1">
                      <a:alpha val="1000"/>
                    </a:schemeClr>
                  </a:glow>
                  <a:softEdge rad="63500"/>
                </a:effectLst>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chemeClr val="tx2">
                                    <a:lumMod val="60000"/>
                                    <a:lumOff val="40000"/>
                                  </a:schemeClr>
                                </a:solidFill>
                                <a:latin typeface="Cambria Math"/>
                              </a:rPr>
                            </m:ctrlPr>
                          </m:accPr>
                          <m:e>
                            <m:r>
                              <a:rPr lang="en-US" sz="1200" b="1" i="1" smtClean="0">
                                <a:solidFill>
                                  <a:schemeClr val="tx2">
                                    <a:lumMod val="60000"/>
                                    <a:lumOff val="40000"/>
                                  </a:schemeClr>
                                </a:solidFill>
                                <a:latin typeface="Cambria Math"/>
                              </a:rPr>
                              <m:t>𝑬</m:t>
                            </m:r>
                          </m:e>
                        </m:acc>
                      </m:oMath>
                    </m:oMathPara>
                  </a14:m>
                  <a:endParaRPr lang="en-US" sz="1200" b="1" dirty="0">
                    <a:solidFill>
                      <a:schemeClr val="tx2">
                        <a:lumMod val="60000"/>
                        <a:lumOff val="40000"/>
                      </a:schemeClr>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364421" y="2475387"/>
                  <a:ext cx="293576" cy="275831"/>
                </a:xfrm>
                <a:prstGeom prst="rect">
                  <a:avLst/>
                </a:prstGeom>
                <a:blipFill rotWithShape="1">
                  <a:blip r:embed="rId10"/>
                  <a:stretch>
                    <a:fillRect/>
                  </a:stretch>
                </a:blipFill>
                <a:effectLst>
                  <a:glow rad="63500">
                    <a:schemeClr val="bg1">
                      <a:alpha val="1000"/>
                    </a:schemeClr>
                  </a:glow>
                  <a:softEdge rad="63500"/>
                </a:effectLst>
              </p:spPr>
              <p:txBody>
                <a:bodyPr/>
                <a:lstStyle/>
                <a:p>
                  <a:r>
                    <a:rPr lang="en-US">
                      <a:noFill/>
                    </a:rPr>
                    <a:t> </a:t>
                  </a:r>
                </a:p>
              </p:txBody>
            </p:sp>
          </mc:Fallback>
        </mc:AlternateContent>
        <p:cxnSp>
          <p:nvCxnSpPr>
            <p:cNvPr id="26" name="Straight Arrow Connector 25"/>
            <p:cNvCxnSpPr/>
            <p:nvPr/>
          </p:nvCxnSpPr>
          <p:spPr>
            <a:xfrm flipH="1">
              <a:off x="1900434" y="2350035"/>
              <a:ext cx="209573" cy="212777"/>
            </a:xfrm>
            <a:prstGeom prst="straightConnector1">
              <a:avLst/>
            </a:prstGeom>
            <a:ln w="1905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grpSp>
          <p:nvGrpSpPr>
            <p:cNvPr id="248" name="Group 247"/>
            <p:cNvGrpSpPr/>
            <p:nvPr/>
          </p:nvGrpSpPr>
          <p:grpSpPr>
            <a:xfrm>
              <a:off x="166986" y="1565702"/>
              <a:ext cx="1871292" cy="1535052"/>
              <a:chOff x="4033117" y="2593898"/>
              <a:chExt cx="1871292" cy="1535052"/>
            </a:xfrm>
          </p:grpSpPr>
          <p:cxnSp>
            <p:nvCxnSpPr>
              <p:cNvPr id="249" name="Straight Arrow Connector 248"/>
              <p:cNvCxnSpPr/>
              <p:nvPr/>
            </p:nvCxnSpPr>
            <p:spPr>
              <a:xfrm flipH="1">
                <a:off x="4132415" y="2593898"/>
                <a:ext cx="1466251" cy="1535052"/>
              </a:xfrm>
              <a:prstGeom prst="straightConnector1">
                <a:avLst/>
              </a:prstGeom>
              <a:ln w="95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a:off x="4033117" y="4128950"/>
                <a:ext cx="414744"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a:off x="5489665" y="2593898"/>
                <a:ext cx="414744" cy="0"/>
              </a:xfrm>
              <a:prstGeom prst="line">
                <a:avLst/>
              </a:prstGeom>
              <a:ln w="6350"/>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2" name="TextBox 251"/>
                  <p:cNvSpPr txBox="1"/>
                  <p:nvPr/>
                </p:nvSpPr>
                <p:spPr>
                  <a:xfrm>
                    <a:off x="4776709" y="3052298"/>
                    <a:ext cx="149615" cy="2769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𝑙</m:t>
                          </m:r>
                        </m:oMath>
                      </m:oMathPara>
                    </a14:m>
                    <a:endParaRPr lang="en-US" sz="1200" dirty="0"/>
                  </a:p>
                </p:txBody>
              </p:sp>
            </mc:Choice>
            <mc:Fallback xmlns="">
              <p:sp>
                <p:nvSpPr>
                  <p:cNvPr id="252" name="TextBox 251"/>
                  <p:cNvSpPr txBox="1">
                    <a:spLocks noRot="1" noChangeAspect="1" noMove="1" noResize="1" noEditPoints="1" noAdjustHandles="1" noChangeArrowheads="1" noChangeShapeType="1" noTextEdit="1"/>
                  </p:cNvSpPr>
                  <p:nvPr/>
                </p:nvSpPr>
                <p:spPr>
                  <a:xfrm>
                    <a:off x="4776709" y="3052298"/>
                    <a:ext cx="149615" cy="276999"/>
                  </a:xfrm>
                  <a:prstGeom prst="rect">
                    <a:avLst/>
                  </a:prstGeom>
                  <a:blipFill rotWithShape="1">
                    <a:blip r:embed="rId11"/>
                    <a:stretch>
                      <a:fillRect l="-20833"/>
                    </a:stretch>
                  </a:blipFill>
                </p:spPr>
                <p:txBody>
                  <a:bodyPr/>
                  <a:lstStyle/>
                  <a:p>
                    <a:r>
                      <a:rPr lang="en-US">
                        <a:noFill/>
                      </a:rPr>
                      <a:t> </a:t>
                    </a:r>
                  </a:p>
                </p:txBody>
              </p:sp>
            </mc:Fallback>
          </mc:AlternateContent>
        </p:grpSp>
      </p:grpSp>
      <p:sp>
        <p:nvSpPr>
          <p:cNvPr id="5" name="Rectangle 4"/>
          <p:cNvSpPr/>
          <p:nvPr/>
        </p:nvSpPr>
        <p:spPr>
          <a:xfrm>
            <a:off x="6036818" y="6085204"/>
            <a:ext cx="941033" cy="372862"/>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99659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Magnetic deflection</a:t>
            </a:r>
            <a:endParaRPr lang="en-US" b="1" dirty="0"/>
          </a:p>
        </p:txBody>
      </p:sp>
      <p:sp>
        <p:nvSpPr>
          <p:cNvPr id="3" name="TextBox 2"/>
          <p:cNvSpPr txBox="1"/>
          <p:nvPr/>
        </p:nvSpPr>
        <p:spPr>
          <a:xfrm>
            <a:off x="864281" y="1066800"/>
            <a:ext cx="3783920" cy="307777"/>
          </a:xfrm>
          <a:prstGeom prst="rect">
            <a:avLst/>
          </a:prstGeom>
          <a:noFill/>
        </p:spPr>
        <p:txBody>
          <a:bodyPr wrap="square" rtlCol="0">
            <a:spAutoFit/>
          </a:bodyPr>
          <a:lstStyle/>
          <a:p>
            <a:pPr>
              <a:spcAft>
                <a:spcPts val="800"/>
              </a:spcAft>
            </a:pPr>
            <a:r>
              <a:rPr lang="en-US" sz="1400" dirty="0" smtClean="0"/>
              <a:t>Deflecting force </a:t>
            </a:r>
            <a:r>
              <a:rPr lang="en-US" sz="1400" i="1" dirty="0">
                <a:latin typeface="Times New Roman" panose="02020603050405020304" pitchFamily="18" charset="0"/>
                <a:cs typeface="Times New Roman" panose="02020603050405020304" pitchFamily="18" charset="0"/>
              </a:rPr>
              <a:t>F</a:t>
            </a:r>
            <a:r>
              <a:rPr lang="en-US" sz="1400" i="1" dirty="0" smtClean="0"/>
              <a:t> </a:t>
            </a:r>
            <a:r>
              <a:rPr lang="en-US" sz="1400" dirty="0" smtClean="0"/>
              <a:t>is cross product of </a:t>
            </a:r>
            <a:r>
              <a:rPr lang="en-US" sz="1400" i="1" dirty="0">
                <a:latin typeface="Times New Roman" panose="02020603050405020304" pitchFamily="18" charset="0"/>
                <a:cs typeface="Times New Roman" panose="02020603050405020304" pitchFamily="18" charset="0"/>
              </a:rPr>
              <a:t>v</a:t>
            </a:r>
            <a:r>
              <a:rPr lang="en-US" sz="1400" i="1" dirty="0" smtClean="0"/>
              <a:t> </a:t>
            </a:r>
            <a:r>
              <a:rPr lang="en-US" sz="1400" dirty="0" smtClean="0"/>
              <a:t>and </a:t>
            </a:r>
            <a:r>
              <a:rPr lang="en-US" sz="1400" i="1" dirty="0" smtClean="0">
                <a:latin typeface="Times New Roman" panose="02020603050405020304" pitchFamily="18" charset="0"/>
                <a:cs typeface="Times New Roman" panose="02020603050405020304" pitchFamily="18" charset="0"/>
              </a:rPr>
              <a:t>B</a:t>
            </a:r>
          </a:p>
        </p:txBody>
      </p:sp>
      <p:sp>
        <p:nvSpPr>
          <p:cNvPr id="6" name="TextBox 5"/>
          <p:cNvSpPr txBox="1"/>
          <p:nvPr/>
        </p:nvSpPr>
        <p:spPr>
          <a:xfrm>
            <a:off x="381000" y="1447800"/>
            <a:ext cx="4059767" cy="2123658"/>
          </a:xfrm>
          <a:prstGeom prst="rect">
            <a:avLst/>
          </a:prstGeom>
          <a:solidFill>
            <a:srgbClr val="FFFF79"/>
          </a:solidFill>
        </p:spPr>
        <p:txBody>
          <a:bodyPr wrap="square" rtlCol="0">
            <a:spAutoFit/>
          </a:bodyPr>
          <a:lstStyle/>
          <a:p>
            <a:pPr>
              <a:spcAft>
                <a:spcPts val="600"/>
              </a:spcAft>
            </a:pPr>
            <a:r>
              <a:rPr lang="en-US" sz="1400" dirty="0" smtClean="0"/>
              <a:t>Conventions:</a:t>
            </a:r>
          </a:p>
          <a:p>
            <a:pPr marL="342900" indent="-342900">
              <a:spcAft>
                <a:spcPts val="600"/>
              </a:spcAft>
              <a:buFont typeface="Wingdings" panose="05000000000000000000" pitchFamily="2" charset="2"/>
              <a:buChar char="Ø"/>
            </a:pPr>
            <a:r>
              <a:rPr lang="en-US" sz="1400" dirty="0" smtClean="0"/>
              <a:t>Force on a positive point charge.</a:t>
            </a:r>
          </a:p>
          <a:p>
            <a:pPr marL="342900" indent="-342900">
              <a:spcAft>
                <a:spcPts val="600"/>
              </a:spcAft>
              <a:buFont typeface="Wingdings" panose="05000000000000000000" pitchFamily="2" charset="2"/>
              <a:buChar char="Ø"/>
            </a:pPr>
            <a:r>
              <a:rPr lang="en-US" sz="1400" dirty="0" smtClean="0"/>
              <a:t>Magnetic field lines go from </a:t>
            </a:r>
            <a:r>
              <a:rPr lang="en-US" sz="1400" b="1" i="1" dirty="0" smtClean="0">
                <a:solidFill>
                  <a:srgbClr val="FF8585"/>
                </a:solidFill>
              </a:rPr>
              <a:t>North pole </a:t>
            </a:r>
            <a:r>
              <a:rPr lang="en-US" sz="1400" dirty="0" smtClean="0"/>
              <a:t>to the </a:t>
            </a:r>
            <a:r>
              <a:rPr lang="en-US" sz="1400" b="1" i="1" dirty="0" smtClean="0">
                <a:solidFill>
                  <a:srgbClr val="0070C0"/>
                </a:solidFill>
              </a:rPr>
              <a:t>South pole </a:t>
            </a:r>
            <a:r>
              <a:rPr lang="en-US" sz="1400" dirty="0" smtClean="0"/>
              <a:t>of the magnet.</a:t>
            </a:r>
            <a:endParaRPr lang="en-US" sz="1400" dirty="0"/>
          </a:p>
          <a:p>
            <a:pPr marL="342900" indent="-342900">
              <a:spcAft>
                <a:spcPts val="600"/>
              </a:spcAft>
              <a:buFont typeface="Wingdings" panose="05000000000000000000" pitchFamily="2" charset="2"/>
              <a:buChar char="Ø"/>
            </a:pPr>
            <a:r>
              <a:rPr lang="en-US" sz="1400" dirty="0" smtClean="0"/>
              <a:t>Right hand rule: If the thumb points in the direction of motion and the index finger is in the direction of the magnetic field, the force goes in the direction of the middle finger.</a:t>
            </a:r>
          </a:p>
        </p:txBody>
      </p:sp>
      <p:sp>
        <p:nvSpPr>
          <p:cNvPr id="114" name="TextBox 113"/>
          <p:cNvSpPr txBox="1"/>
          <p:nvPr/>
        </p:nvSpPr>
        <p:spPr>
          <a:xfrm>
            <a:off x="592066" y="3962400"/>
            <a:ext cx="855734" cy="307777"/>
          </a:xfrm>
          <a:prstGeom prst="rect">
            <a:avLst/>
          </a:prstGeom>
          <a:noFill/>
        </p:spPr>
        <p:txBody>
          <a:bodyPr wrap="square" rtlCol="0">
            <a:spAutoFit/>
          </a:bodyPr>
          <a:lstStyle/>
          <a:p>
            <a:pPr algn="ctr">
              <a:spcAft>
                <a:spcPts val="800"/>
              </a:spcAft>
            </a:pPr>
            <a:r>
              <a:rPr lang="en-US" sz="1400" dirty="0" smtClean="0"/>
              <a:t>South</a:t>
            </a:r>
          </a:p>
        </p:txBody>
      </p:sp>
      <p:sp>
        <p:nvSpPr>
          <p:cNvPr id="117" name="TextBox 116"/>
          <p:cNvSpPr txBox="1"/>
          <p:nvPr/>
        </p:nvSpPr>
        <p:spPr>
          <a:xfrm>
            <a:off x="2667000" y="3959423"/>
            <a:ext cx="855734" cy="307777"/>
          </a:xfrm>
          <a:prstGeom prst="rect">
            <a:avLst/>
          </a:prstGeom>
          <a:noFill/>
        </p:spPr>
        <p:txBody>
          <a:bodyPr wrap="square" rtlCol="0">
            <a:spAutoFit/>
          </a:bodyPr>
          <a:lstStyle/>
          <a:p>
            <a:pPr algn="ctr">
              <a:spcAft>
                <a:spcPts val="800"/>
              </a:spcAft>
            </a:pPr>
            <a:r>
              <a:rPr lang="en-US" sz="1400" dirty="0" smtClean="0"/>
              <a:t>North</a:t>
            </a:r>
          </a:p>
        </p:txBody>
      </p:sp>
      <p:grpSp>
        <p:nvGrpSpPr>
          <p:cNvPr id="118" name="Group 117"/>
          <p:cNvGrpSpPr/>
          <p:nvPr/>
        </p:nvGrpSpPr>
        <p:grpSpPr>
          <a:xfrm>
            <a:off x="6811656" y="835465"/>
            <a:ext cx="1671287" cy="1395265"/>
            <a:chOff x="6019800" y="838200"/>
            <a:chExt cx="2514599" cy="2189727"/>
          </a:xfrm>
        </p:grpSpPr>
        <p:pic>
          <p:nvPicPr>
            <p:cNvPr id="4" name="Picture 2" descr="C:\Users\Martin\Desktop\Desktop\Septa\Pictures\RightHandRuleAxes.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6565799" y="821770"/>
              <a:ext cx="1799770" cy="2137431"/>
            </a:xfrm>
            <a:prstGeom prst="rect">
              <a:avLst/>
            </a:prstGeom>
            <a:noFill/>
            <a:extLst>
              <a:ext uri="{909E8E84-426E-40DD-AFC4-6F175D3DCCD1}">
                <a14:hiddenFill xmlns:a14="http://schemas.microsoft.com/office/drawing/2010/main">
                  <a:solidFill>
                    <a:srgbClr val="FFFFFF"/>
                  </a:solidFill>
                </a14:hiddenFill>
              </a:ext>
            </a:extLst>
          </p:spPr>
        </p:pic>
        <p:cxnSp>
          <p:nvCxnSpPr>
            <p:cNvPr id="100" name="Straight Arrow Connector 99"/>
            <p:cNvCxnSpPr/>
            <p:nvPr/>
          </p:nvCxnSpPr>
          <p:spPr>
            <a:xfrm flipH="1" flipV="1">
              <a:off x="7239000" y="838200"/>
              <a:ext cx="1916" cy="38100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6019800" y="1905000"/>
              <a:ext cx="381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107" name="Group 106"/>
            <p:cNvGrpSpPr/>
            <p:nvPr/>
          </p:nvGrpSpPr>
          <p:grpSpPr>
            <a:xfrm>
              <a:off x="7086600" y="2392680"/>
              <a:ext cx="274320" cy="274320"/>
              <a:chOff x="4571998" y="2057400"/>
              <a:chExt cx="381001" cy="381000"/>
            </a:xfrm>
          </p:grpSpPr>
          <p:sp>
            <p:nvSpPr>
              <p:cNvPr id="102" name="Oval 101"/>
              <p:cNvSpPr/>
              <p:nvPr/>
            </p:nvSpPr>
            <p:spPr>
              <a:xfrm>
                <a:off x="4571998" y="2057400"/>
                <a:ext cx="381001" cy="3810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4739638" y="2225040"/>
                <a:ext cx="45720" cy="457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11" name="TextBox 110"/>
                <p:cNvSpPr txBox="1"/>
                <p:nvPr/>
              </p:nvSpPr>
              <p:spPr>
                <a:xfrm>
                  <a:off x="6701558" y="2590800"/>
                  <a:ext cx="487088" cy="43712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00B050"/>
                                </a:solidFill>
                                <a:latin typeface="Cambria Math"/>
                              </a:rPr>
                            </m:ctrlPr>
                          </m:accPr>
                          <m:e>
                            <m:r>
                              <a:rPr lang="en-US" sz="1200" b="1" i="1" smtClean="0">
                                <a:solidFill>
                                  <a:srgbClr val="00B050"/>
                                </a:solidFill>
                                <a:latin typeface="Cambria Math"/>
                              </a:rPr>
                              <m:t>𝑭</m:t>
                            </m:r>
                          </m:e>
                        </m:acc>
                      </m:oMath>
                    </m:oMathPara>
                  </a14:m>
                  <a:endParaRPr lang="en-US" sz="1400" b="1" dirty="0"/>
                </a:p>
              </p:txBody>
            </p:sp>
          </mc:Choice>
          <mc:Fallback xmlns="">
            <p:sp>
              <p:nvSpPr>
                <p:cNvPr id="111" name="TextBox 110"/>
                <p:cNvSpPr txBox="1">
                  <a:spLocks noRot="1" noChangeAspect="1" noMove="1" noResize="1" noEditPoints="1" noAdjustHandles="1" noChangeArrowheads="1" noChangeShapeType="1" noTextEdit="1"/>
                </p:cNvSpPr>
                <p:nvPr/>
              </p:nvSpPr>
              <p:spPr>
                <a:xfrm>
                  <a:off x="6701558" y="2590800"/>
                  <a:ext cx="487088" cy="437127"/>
                </a:xfrm>
                <a:prstGeom prst="rect">
                  <a:avLst/>
                </a:prstGeom>
                <a:blipFill rotWithShape="1">
                  <a:blip r:embed="rId3"/>
                  <a:stretch>
                    <a:fillRect b="-7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2" name="TextBox 111"/>
                <p:cNvSpPr txBox="1"/>
                <p:nvPr/>
              </p:nvSpPr>
              <p:spPr>
                <a:xfrm>
                  <a:off x="6842737" y="895290"/>
                  <a:ext cx="479713" cy="4043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FF0000"/>
                                </a:solidFill>
                                <a:latin typeface="Cambria Math"/>
                              </a:rPr>
                            </m:ctrlPr>
                          </m:accPr>
                          <m:e>
                            <m:r>
                              <a:rPr lang="en-US" sz="1200" b="1" i="1" smtClean="0">
                                <a:solidFill>
                                  <a:srgbClr val="FF0000"/>
                                </a:solidFill>
                                <a:latin typeface="Cambria Math"/>
                              </a:rPr>
                              <m:t>𝒗</m:t>
                            </m:r>
                          </m:e>
                        </m:acc>
                      </m:oMath>
                    </m:oMathPara>
                  </a14:m>
                  <a:endParaRPr lang="en-US" sz="1200" b="1" dirty="0"/>
                </a:p>
              </p:txBody>
            </p:sp>
          </mc:Choice>
          <mc:Fallback xmlns="">
            <p:sp>
              <p:nvSpPr>
                <p:cNvPr id="112" name="TextBox 111"/>
                <p:cNvSpPr txBox="1">
                  <a:spLocks noRot="1" noChangeAspect="1" noMove="1" noResize="1" noEditPoints="1" noAdjustHandles="1" noChangeArrowheads="1" noChangeShapeType="1" noTextEdit="1"/>
                </p:cNvSpPr>
                <p:nvPr/>
              </p:nvSpPr>
              <p:spPr>
                <a:xfrm>
                  <a:off x="6842737" y="895290"/>
                  <a:ext cx="479713" cy="404366"/>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3" name="TextBox 112"/>
                <p:cNvSpPr txBox="1"/>
                <p:nvPr/>
              </p:nvSpPr>
              <p:spPr>
                <a:xfrm>
                  <a:off x="6048677" y="1467508"/>
                  <a:ext cx="506746" cy="43712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200" b="1" i="1" smtClean="0">
                                <a:solidFill>
                                  <a:srgbClr val="0070C0"/>
                                </a:solidFill>
                                <a:latin typeface="Cambria Math"/>
                              </a:rPr>
                            </m:ctrlPr>
                          </m:accPr>
                          <m:e>
                            <m:r>
                              <a:rPr lang="en-US" sz="1200" b="1" i="1" smtClean="0">
                                <a:solidFill>
                                  <a:srgbClr val="0070C0"/>
                                </a:solidFill>
                                <a:latin typeface="Cambria Math"/>
                              </a:rPr>
                              <m:t>𝑩</m:t>
                            </m:r>
                          </m:e>
                        </m:acc>
                      </m:oMath>
                    </m:oMathPara>
                  </a14:m>
                  <a:endParaRPr lang="en-US" sz="1200" b="1" dirty="0"/>
                </a:p>
              </p:txBody>
            </p:sp>
          </mc:Choice>
          <mc:Fallback xmlns="">
            <p:sp>
              <p:nvSpPr>
                <p:cNvPr id="113" name="TextBox 112"/>
                <p:cNvSpPr txBox="1">
                  <a:spLocks noRot="1" noChangeAspect="1" noMove="1" noResize="1" noEditPoints="1" noAdjustHandles="1" noChangeArrowheads="1" noChangeShapeType="1" noTextEdit="1"/>
                </p:cNvSpPr>
                <p:nvPr/>
              </p:nvSpPr>
              <p:spPr>
                <a:xfrm>
                  <a:off x="6048677" y="1467508"/>
                  <a:ext cx="506746" cy="437127"/>
                </a:xfrm>
                <a:prstGeom prst="rect">
                  <a:avLst/>
                </a:prstGeom>
                <a:blipFill rotWithShape="1">
                  <a:blip r:embed="rId5"/>
                  <a:stretch>
                    <a:fillRect b="-4878"/>
                  </a:stretch>
                </a:blipFill>
              </p:spPr>
              <p:txBody>
                <a:bodyPr/>
                <a:lstStyle/>
                <a:p>
                  <a:r>
                    <a:rPr lang="en-US">
                      <a:noFill/>
                    </a:rPr>
                    <a:t> </a:t>
                  </a:r>
                </a:p>
              </p:txBody>
            </p:sp>
          </mc:Fallback>
        </mc:AlternateContent>
        <p:sp>
          <p:nvSpPr>
            <p:cNvPr id="120" name="TextBox 119"/>
            <p:cNvSpPr txBox="1"/>
            <p:nvPr/>
          </p:nvSpPr>
          <p:spPr>
            <a:xfrm>
              <a:off x="6400800" y="1752600"/>
              <a:ext cx="609600" cy="463412"/>
            </a:xfrm>
            <a:prstGeom prst="rect">
              <a:avLst/>
            </a:prstGeom>
            <a:noFill/>
          </p:spPr>
          <p:txBody>
            <a:bodyPr wrap="square" rtlCol="0">
              <a:spAutoFit/>
            </a:bodyPr>
            <a:lstStyle/>
            <a:p>
              <a:pPr algn="ctr"/>
              <a:r>
                <a:rPr lang="en-US" sz="1100" dirty="0"/>
                <a:t>2</a:t>
              </a:r>
              <a:endParaRPr lang="en-US" sz="1200" dirty="0"/>
            </a:p>
          </p:txBody>
        </p:sp>
        <p:sp>
          <p:nvSpPr>
            <p:cNvPr id="121" name="TextBox 120"/>
            <p:cNvSpPr txBox="1"/>
            <p:nvPr/>
          </p:nvSpPr>
          <p:spPr>
            <a:xfrm>
              <a:off x="7081554" y="1991907"/>
              <a:ext cx="609600" cy="463412"/>
            </a:xfrm>
            <a:prstGeom prst="rect">
              <a:avLst/>
            </a:prstGeom>
            <a:noFill/>
          </p:spPr>
          <p:txBody>
            <a:bodyPr wrap="square" rtlCol="0">
              <a:spAutoFit/>
            </a:bodyPr>
            <a:lstStyle/>
            <a:p>
              <a:pPr algn="ctr"/>
              <a:r>
                <a:rPr lang="en-US" sz="1100" dirty="0"/>
                <a:t>3</a:t>
              </a:r>
              <a:endParaRPr lang="en-US" sz="1200" dirty="0"/>
            </a:p>
          </p:txBody>
        </p:sp>
        <p:sp>
          <p:nvSpPr>
            <p:cNvPr id="122" name="TextBox 121"/>
            <p:cNvSpPr txBox="1"/>
            <p:nvPr/>
          </p:nvSpPr>
          <p:spPr>
            <a:xfrm>
              <a:off x="7238999" y="1109247"/>
              <a:ext cx="609600" cy="463412"/>
            </a:xfrm>
            <a:prstGeom prst="rect">
              <a:avLst/>
            </a:prstGeom>
            <a:noFill/>
          </p:spPr>
          <p:txBody>
            <a:bodyPr wrap="square" rtlCol="0">
              <a:spAutoFit/>
            </a:bodyPr>
            <a:lstStyle/>
            <a:p>
              <a:pPr algn="ctr"/>
              <a:r>
                <a:rPr lang="en-US" sz="1100" dirty="0" smtClean="0"/>
                <a:t>1</a:t>
              </a:r>
              <a:endParaRPr lang="en-US" sz="1200" dirty="0"/>
            </a:p>
          </p:txBody>
        </p:sp>
      </p:grpSp>
      <p:grpSp>
        <p:nvGrpSpPr>
          <p:cNvPr id="70" name="Group 69"/>
          <p:cNvGrpSpPr/>
          <p:nvPr/>
        </p:nvGrpSpPr>
        <p:grpSpPr>
          <a:xfrm>
            <a:off x="744302" y="4271452"/>
            <a:ext cx="2608498" cy="1596607"/>
            <a:chOff x="533400" y="3581400"/>
            <a:chExt cx="3429000" cy="2001094"/>
          </a:xfrm>
        </p:grpSpPr>
        <p:sp>
          <p:nvSpPr>
            <p:cNvPr id="71" name="Rectangle 70"/>
            <p:cNvSpPr/>
            <p:nvPr/>
          </p:nvSpPr>
          <p:spPr>
            <a:xfrm>
              <a:off x="3276600" y="3581400"/>
              <a:ext cx="685800" cy="1981200"/>
            </a:xfrm>
            <a:prstGeom prst="rect">
              <a:avLst/>
            </a:prstGeom>
            <a:solidFill>
              <a:srgbClr val="FF8585"/>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33400" y="3581400"/>
              <a:ext cx="685800" cy="1981200"/>
            </a:xfrm>
            <a:prstGeom prst="rect">
              <a:avLst/>
            </a:prstGeom>
            <a:solidFill>
              <a:schemeClr val="tx2">
                <a:lumMod val="60000"/>
                <a:lumOff val="4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3276599" y="4400490"/>
              <a:ext cx="685801" cy="462899"/>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N</a:t>
              </a:r>
              <a:endParaRPr lang="en-US" dirty="0">
                <a:latin typeface="Times New Roman" panose="02020603050405020304" pitchFamily="18" charset="0"/>
                <a:cs typeface="Times New Roman" panose="02020603050405020304" pitchFamily="18" charset="0"/>
              </a:endParaRPr>
            </a:p>
          </p:txBody>
        </p:sp>
        <p:sp>
          <p:nvSpPr>
            <p:cNvPr id="74" name="TextBox 73"/>
            <p:cNvSpPr txBox="1"/>
            <p:nvPr/>
          </p:nvSpPr>
          <p:spPr>
            <a:xfrm>
              <a:off x="533400" y="4387334"/>
              <a:ext cx="685801" cy="462899"/>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S</a:t>
              </a:r>
              <a:endParaRPr lang="en-US" sz="1600" dirty="0">
                <a:latin typeface="Times New Roman" panose="02020603050405020304" pitchFamily="18" charset="0"/>
                <a:cs typeface="Times New Roman" panose="02020603050405020304" pitchFamily="18" charset="0"/>
              </a:endParaRPr>
            </a:p>
          </p:txBody>
        </p:sp>
        <p:grpSp>
          <p:nvGrpSpPr>
            <p:cNvPr id="75" name="Group 74"/>
            <p:cNvGrpSpPr/>
            <p:nvPr/>
          </p:nvGrpSpPr>
          <p:grpSpPr>
            <a:xfrm rot="10800000">
              <a:off x="1219200" y="5498292"/>
              <a:ext cx="2057400" cy="0"/>
              <a:chOff x="1143000" y="3962400"/>
              <a:chExt cx="2057400" cy="0"/>
            </a:xfrm>
          </p:grpSpPr>
          <p:cxnSp>
            <p:nvCxnSpPr>
              <p:cNvPr id="137" name="Straight Arrow Connector 136"/>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rot="10800000">
              <a:off x="1219200" y="5193492"/>
              <a:ext cx="2057400" cy="0"/>
              <a:chOff x="1143000" y="3962400"/>
              <a:chExt cx="2057400" cy="0"/>
            </a:xfrm>
          </p:grpSpPr>
          <p:cxnSp>
            <p:nvCxnSpPr>
              <p:cNvPr id="134" name="Straight Arrow Connector 133"/>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78" name="Group 77"/>
            <p:cNvGrpSpPr/>
            <p:nvPr/>
          </p:nvGrpSpPr>
          <p:grpSpPr>
            <a:xfrm rot="10800000">
              <a:off x="1219200" y="4888692"/>
              <a:ext cx="2057400" cy="0"/>
              <a:chOff x="1143000" y="3962400"/>
              <a:chExt cx="2057400" cy="0"/>
            </a:xfrm>
          </p:grpSpPr>
          <p:cxnSp>
            <p:nvCxnSpPr>
              <p:cNvPr id="131" name="Straight Arrow Connector 130"/>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rot="10800000">
              <a:off x="1219200" y="4583892"/>
              <a:ext cx="2057400" cy="0"/>
              <a:chOff x="1143000" y="3962400"/>
              <a:chExt cx="2057400" cy="0"/>
            </a:xfrm>
          </p:grpSpPr>
          <p:cxnSp>
            <p:nvCxnSpPr>
              <p:cNvPr id="128" name="Straight Arrow Connector 127"/>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1" name="Group 80"/>
            <p:cNvGrpSpPr/>
            <p:nvPr/>
          </p:nvGrpSpPr>
          <p:grpSpPr>
            <a:xfrm rot="10800000">
              <a:off x="1219200" y="4279092"/>
              <a:ext cx="2057400" cy="0"/>
              <a:chOff x="1143000" y="3962400"/>
              <a:chExt cx="2057400" cy="0"/>
            </a:xfrm>
          </p:grpSpPr>
          <p:cxnSp>
            <p:nvCxnSpPr>
              <p:cNvPr id="123" name="Straight Arrow Connector 122"/>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3" name="Group 82"/>
            <p:cNvGrpSpPr/>
            <p:nvPr/>
          </p:nvGrpSpPr>
          <p:grpSpPr>
            <a:xfrm rot="10800000">
              <a:off x="1219200" y="3974291"/>
              <a:ext cx="2057400" cy="0"/>
              <a:chOff x="1143000" y="3962400"/>
              <a:chExt cx="2057400" cy="0"/>
            </a:xfrm>
          </p:grpSpPr>
          <p:cxnSp>
            <p:nvCxnSpPr>
              <p:cNvPr id="106" name="Straight Arrow Connector 105"/>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rot="10800000">
              <a:off x="1219200" y="3669492"/>
              <a:ext cx="2057400" cy="0"/>
              <a:chOff x="1143000" y="3962400"/>
              <a:chExt cx="2057400" cy="0"/>
            </a:xfrm>
          </p:grpSpPr>
          <p:cxnSp>
            <p:nvCxnSpPr>
              <p:cNvPr id="101" name="Straight Arrow Connector 100"/>
              <p:cNvCxnSpPr/>
              <p:nvPr/>
            </p:nvCxnSpPr>
            <p:spPr>
              <a:xfrm>
                <a:off x="1143000" y="3962400"/>
                <a:ext cx="7620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1828800" y="3962400"/>
                <a:ext cx="838200"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cxnSp>
          <p:nvCxnSpPr>
            <p:cNvPr id="85" name="Straight Arrow Connector 84"/>
            <p:cNvCxnSpPr/>
            <p:nvPr/>
          </p:nvCxnSpPr>
          <p:spPr>
            <a:xfrm flipV="1">
              <a:off x="1616697" y="4583895"/>
              <a:ext cx="769547" cy="70070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2362200" y="3669493"/>
              <a:ext cx="0" cy="929789"/>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TextBox 87"/>
                <p:cNvSpPr txBox="1"/>
                <p:nvPr/>
              </p:nvSpPr>
              <p:spPr>
                <a:xfrm>
                  <a:off x="1896932" y="3907641"/>
                  <a:ext cx="362600" cy="3684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B050"/>
                                </a:solidFill>
                                <a:latin typeface="Cambria Math"/>
                              </a:rPr>
                            </m:ctrlPr>
                          </m:accPr>
                          <m:e>
                            <m:r>
                              <a:rPr lang="en-US" sz="1600" b="1" i="1" smtClean="0">
                                <a:solidFill>
                                  <a:srgbClr val="00B050"/>
                                </a:solidFill>
                                <a:latin typeface="Cambria Math"/>
                              </a:rPr>
                              <m:t>𝑭</m:t>
                            </m:r>
                          </m:e>
                        </m:acc>
                      </m:oMath>
                    </m:oMathPara>
                  </a14:m>
                  <a:endParaRPr lang="en-US" b="1" dirty="0"/>
                </a:p>
              </p:txBody>
            </p:sp>
          </mc:Choice>
          <mc:Fallback xmlns="">
            <p:sp>
              <p:nvSpPr>
                <p:cNvPr id="88" name="TextBox 87"/>
                <p:cNvSpPr txBox="1">
                  <a:spLocks noRot="1" noChangeAspect="1" noMove="1" noResize="1" noEditPoints="1" noAdjustHandles="1" noChangeArrowheads="1" noChangeShapeType="1" noTextEdit="1"/>
                </p:cNvSpPr>
                <p:nvPr/>
              </p:nvSpPr>
              <p:spPr>
                <a:xfrm>
                  <a:off x="1896932" y="3907641"/>
                  <a:ext cx="362600" cy="368499"/>
                </a:xfrm>
                <a:prstGeom prst="rect">
                  <a:avLst/>
                </a:prstGeom>
                <a:blipFill rotWithShape="1">
                  <a:blip r:embed="rId6"/>
                  <a:stretch>
                    <a:fillRect r="-4348" b="-12245"/>
                  </a:stretch>
                </a:blipFill>
              </p:spPr>
              <p:txBody>
                <a:bodyPr/>
                <a:lstStyle/>
                <a:p>
                  <a:r>
                    <a:rPr lang="en-US">
                      <a:noFill/>
                    </a:rPr>
                    <a:t> </a:t>
                  </a:r>
                </a:p>
              </p:txBody>
            </p:sp>
          </mc:Fallback>
        </mc:AlternateContent>
        <p:grpSp>
          <p:nvGrpSpPr>
            <p:cNvPr id="89" name="Group 88"/>
            <p:cNvGrpSpPr/>
            <p:nvPr/>
          </p:nvGrpSpPr>
          <p:grpSpPr>
            <a:xfrm>
              <a:off x="1201306" y="5303665"/>
              <a:ext cx="529358" cy="278003"/>
              <a:chOff x="1125106" y="5596573"/>
              <a:chExt cx="529358" cy="278003"/>
            </a:xfrm>
          </p:grpSpPr>
          <p:sp>
            <p:nvSpPr>
              <p:cNvPr id="92" name="Oval 91"/>
              <p:cNvSpPr/>
              <p:nvPr/>
            </p:nvSpPr>
            <p:spPr>
              <a:xfrm rot="18946220">
                <a:off x="1125106" y="5596573"/>
                <a:ext cx="529358" cy="278003"/>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oup 92"/>
              <p:cNvGrpSpPr/>
              <p:nvPr/>
            </p:nvGrpSpPr>
            <p:grpSpPr>
              <a:xfrm>
                <a:off x="1292826" y="5639014"/>
                <a:ext cx="193918" cy="193119"/>
                <a:chOff x="665041" y="5293281"/>
                <a:chExt cx="193918" cy="193119"/>
              </a:xfrm>
            </p:grpSpPr>
            <p:cxnSp>
              <p:nvCxnSpPr>
                <p:cNvPr id="96" name="Straight Connector 95"/>
                <p:cNvCxnSpPr/>
                <p:nvPr/>
              </p:nvCxnSpPr>
              <p:spPr>
                <a:xfrm>
                  <a:off x="665041" y="5389840"/>
                  <a:ext cx="19391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762000" y="5293281"/>
                  <a:ext cx="0" cy="19311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90" name="TextBox 89"/>
                <p:cNvSpPr txBox="1"/>
                <p:nvPr/>
              </p:nvSpPr>
              <p:spPr>
                <a:xfrm>
                  <a:off x="2681438" y="5120639"/>
                  <a:ext cx="499834" cy="4618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chemeClr val="bg2">
                                    <a:lumMod val="50000"/>
                                  </a:schemeClr>
                                </a:solidFill>
                                <a:latin typeface="Cambria Math"/>
                              </a:rPr>
                            </m:ctrlPr>
                          </m:accPr>
                          <m:e>
                            <m:r>
                              <a:rPr lang="en-US" sz="1600" b="1" i="1" smtClean="0">
                                <a:solidFill>
                                  <a:schemeClr val="bg2">
                                    <a:lumMod val="50000"/>
                                  </a:schemeClr>
                                </a:solidFill>
                                <a:latin typeface="Cambria Math"/>
                              </a:rPr>
                              <m:t>𝑩</m:t>
                            </m:r>
                          </m:e>
                        </m:acc>
                      </m:oMath>
                    </m:oMathPara>
                  </a14:m>
                  <a:endParaRPr lang="en-US" sz="1600" b="1" dirty="0"/>
                </a:p>
              </p:txBody>
            </p:sp>
          </mc:Choice>
          <mc:Fallback xmlns="">
            <p:sp>
              <p:nvSpPr>
                <p:cNvPr id="90" name="TextBox 89"/>
                <p:cNvSpPr txBox="1">
                  <a:spLocks noRot="1" noChangeAspect="1" noMove="1" noResize="1" noEditPoints="1" noAdjustHandles="1" noChangeArrowheads="1" noChangeShapeType="1" noTextEdit="1"/>
                </p:cNvSpPr>
                <p:nvPr/>
              </p:nvSpPr>
              <p:spPr>
                <a:xfrm>
                  <a:off x="2681438" y="5120639"/>
                  <a:ext cx="499834" cy="461855"/>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1" name="TextBox 90"/>
                <p:cNvSpPr txBox="1"/>
                <p:nvPr/>
              </p:nvSpPr>
              <p:spPr>
                <a:xfrm>
                  <a:off x="1981200" y="4857690"/>
                  <a:ext cx="354584"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FF0000"/>
                                </a:solidFill>
                                <a:latin typeface="Cambria Math"/>
                              </a:rPr>
                            </m:ctrlPr>
                          </m:accPr>
                          <m:e>
                            <m:r>
                              <a:rPr lang="en-US" sz="1600" b="1" i="1" smtClean="0">
                                <a:solidFill>
                                  <a:srgbClr val="FF0000"/>
                                </a:solidFill>
                                <a:latin typeface="Cambria Math"/>
                              </a:rPr>
                              <m:t>𝒗</m:t>
                            </m:r>
                          </m:e>
                        </m:acc>
                      </m:oMath>
                    </m:oMathPara>
                  </a14:m>
                  <a:endParaRPr lang="en-US" sz="1600" b="1" dirty="0"/>
                </a:p>
              </p:txBody>
            </p:sp>
          </mc:Choice>
          <mc:Fallback xmlns="">
            <p:sp>
              <p:nvSpPr>
                <p:cNvPr id="91" name="TextBox 90"/>
                <p:cNvSpPr txBox="1">
                  <a:spLocks noRot="1" noChangeAspect="1" noMove="1" noResize="1" noEditPoints="1" noAdjustHandles="1" noChangeArrowheads="1" noChangeShapeType="1" noTextEdit="1"/>
                </p:cNvSpPr>
                <p:nvPr/>
              </p:nvSpPr>
              <p:spPr>
                <a:xfrm>
                  <a:off x="1981200" y="4857690"/>
                  <a:ext cx="354584" cy="338554"/>
                </a:xfrm>
                <a:prstGeom prst="rect">
                  <a:avLst/>
                </a:prstGeom>
                <a:blipFill rotWithShape="1">
                  <a:blip r:embed="rId8"/>
                  <a:stretch>
                    <a:fillRect b="-6818"/>
                  </a:stretch>
                </a:blipFill>
              </p:spPr>
              <p:txBody>
                <a:bodyPr/>
                <a:lstStyle/>
                <a:p>
                  <a:r>
                    <a:rPr lang="en-US">
                      <a:noFill/>
                    </a:rPr>
                    <a:t> </a:t>
                  </a:r>
                </a:p>
              </p:txBody>
            </p:sp>
          </mc:Fallback>
        </mc:AlternateContent>
      </p:grpSp>
      <p:sp>
        <p:nvSpPr>
          <p:cNvPr id="140" name="TextBox 139"/>
          <p:cNvSpPr txBox="1"/>
          <p:nvPr/>
        </p:nvSpPr>
        <p:spPr>
          <a:xfrm>
            <a:off x="885067" y="5953780"/>
            <a:ext cx="2239133" cy="523220"/>
          </a:xfrm>
          <a:prstGeom prst="rect">
            <a:avLst/>
          </a:prstGeom>
          <a:noFill/>
        </p:spPr>
        <p:txBody>
          <a:bodyPr wrap="square" rtlCol="0">
            <a:spAutoFit/>
          </a:bodyPr>
          <a:lstStyle/>
          <a:p>
            <a:pPr algn="ctr">
              <a:spcAft>
                <a:spcPts val="800"/>
              </a:spcAft>
            </a:pPr>
            <a:r>
              <a:rPr lang="en-US" sz="1400" dirty="0" smtClean="0"/>
              <a:t>Positive charge moving into plane of page</a:t>
            </a:r>
          </a:p>
        </p:txBody>
      </p:sp>
      <p:sp>
        <p:nvSpPr>
          <p:cNvPr id="141" name="TextBox 140"/>
          <p:cNvSpPr txBox="1"/>
          <p:nvPr/>
        </p:nvSpPr>
        <p:spPr>
          <a:xfrm>
            <a:off x="864280" y="3591580"/>
            <a:ext cx="2259920" cy="523220"/>
          </a:xfrm>
          <a:prstGeom prst="rect">
            <a:avLst/>
          </a:prstGeom>
          <a:noFill/>
        </p:spPr>
        <p:txBody>
          <a:bodyPr wrap="square" rtlCol="0">
            <a:spAutoFit/>
          </a:bodyPr>
          <a:lstStyle/>
          <a:p>
            <a:pPr algn="ctr">
              <a:spcAft>
                <a:spcPts val="800"/>
              </a:spcAft>
            </a:pPr>
            <a:r>
              <a:rPr lang="en-US" sz="1400" dirty="0" smtClean="0"/>
              <a:t>Positive charge is deflected </a:t>
            </a:r>
            <a:r>
              <a:rPr lang="en-US" sz="1400" dirty="0"/>
              <a:t>upwards</a:t>
            </a:r>
          </a:p>
        </p:txBody>
      </p:sp>
      <mc:AlternateContent xmlns:mc="http://schemas.openxmlformats.org/markup-compatibility/2006" xmlns:a14="http://schemas.microsoft.com/office/drawing/2010/main">
        <mc:Choice Requires="a14">
          <p:sp>
            <p:nvSpPr>
              <p:cNvPr id="143" name="TextBox 142"/>
              <p:cNvSpPr txBox="1"/>
              <p:nvPr/>
            </p:nvSpPr>
            <p:spPr>
              <a:xfrm>
                <a:off x="4950034" y="2393373"/>
                <a:ext cx="3505199" cy="523220"/>
              </a:xfrm>
              <a:prstGeom prst="rect">
                <a:avLst/>
              </a:prstGeom>
              <a:noFill/>
            </p:spPr>
            <p:txBody>
              <a:bodyPr wrap="square" rtlCol="0">
                <a:spAutoFit/>
              </a:bodyPr>
              <a:lstStyle/>
              <a:p>
                <a:pPr algn="ctr">
                  <a:spcAft>
                    <a:spcPts val="800"/>
                  </a:spcAft>
                </a:pPr>
                <a:r>
                  <a:rPr lang="en-US" sz="1400" dirty="0" smtClean="0"/>
                  <a:t>Magnetic deflection angle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𝑀</m:t>
                        </m:r>
                      </m:sub>
                    </m:sSub>
                  </m:oMath>
                </a14:m>
                <a:r>
                  <a:rPr lang="en-US" sz="1400" dirty="0" smtClean="0"/>
                  <a:t> </a:t>
                </a:r>
                <a:r>
                  <a:rPr lang="en-US" sz="1400" dirty="0"/>
                  <a:t>of particles with positive elementary charge </a:t>
                </a:r>
                <a:r>
                  <a:rPr lang="en-US" sz="1400" baseline="30000" dirty="0" smtClean="0"/>
                  <a:t>[15, 19, 33, 30]</a:t>
                </a:r>
              </a:p>
            </p:txBody>
          </p:sp>
        </mc:Choice>
        <mc:Fallback xmlns="">
          <p:sp>
            <p:nvSpPr>
              <p:cNvPr id="143" name="TextBox 142"/>
              <p:cNvSpPr txBox="1">
                <a:spLocks noRot="1" noChangeAspect="1" noMove="1" noResize="1" noEditPoints="1" noAdjustHandles="1" noChangeArrowheads="1" noChangeShapeType="1" noTextEdit="1"/>
              </p:cNvSpPr>
              <p:nvPr/>
            </p:nvSpPr>
            <p:spPr>
              <a:xfrm>
                <a:off x="4950034" y="2393373"/>
                <a:ext cx="3505199" cy="523220"/>
              </a:xfrm>
              <a:prstGeom prst="rect">
                <a:avLst/>
              </a:prstGeom>
              <a:blipFill rotWithShape="1">
                <a:blip r:embed="rId9"/>
                <a:stretch>
                  <a:fillRect t="-1176"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4" name="TextBox 143"/>
              <p:cNvSpPr txBox="1"/>
              <p:nvPr/>
            </p:nvSpPr>
            <p:spPr>
              <a:xfrm>
                <a:off x="5793841" y="3152349"/>
                <a:ext cx="1579791" cy="5437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𝑀</m:t>
                          </m:r>
                        </m:sub>
                      </m:sSub>
                      <m:r>
                        <a:rPr lang="en-US" sz="1400" i="1">
                          <a:latin typeface="Cambria Math"/>
                        </a:rPr>
                        <m:t>≈</m:t>
                      </m:r>
                      <m:f>
                        <m:fPr>
                          <m:ctrlPr>
                            <a:rPr lang="en-US" sz="1400" i="1" smtClean="0">
                              <a:latin typeface="Cambria Math"/>
                            </a:rPr>
                          </m:ctrlPr>
                        </m:fPr>
                        <m:num>
                          <m:r>
                            <a:rPr lang="en-US" sz="1400" b="0" i="1" smtClean="0">
                              <a:latin typeface="Cambria Math"/>
                            </a:rPr>
                            <m:t>0.3</m:t>
                          </m:r>
                          <m:r>
                            <a:rPr lang="en-US" sz="1400" i="1">
                              <a:latin typeface="Cambria Math"/>
                              <a:ea typeface="Cambria Math"/>
                            </a:rPr>
                            <m:t>∙</m:t>
                          </m:r>
                          <m:r>
                            <a:rPr lang="en-US" sz="1400" b="0" i="1" smtClean="0">
                              <a:latin typeface="Cambria Math"/>
                              <a:ea typeface="Cambria Math"/>
                            </a:rPr>
                            <m:t>𝐵</m:t>
                          </m:r>
                          <m:sSub>
                            <m:sSubPr>
                              <m:ctrlPr>
                                <a:rPr lang="en-US" sz="1400" b="0" i="1" smtClean="0">
                                  <a:latin typeface="Cambria Math"/>
                                </a:rPr>
                              </m:ctrlPr>
                            </m:sSubPr>
                            <m:e>
                              <m:r>
                                <a:rPr lang="en-US" sz="1400" b="0" i="1" smtClean="0">
                                  <a:latin typeface="Cambria Math"/>
                                  <a:ea typeface="Cambria Math"/>
                                </a:rPr>
                                <m:t>∙</m:t>
                              </m:r>
                              <m:r>
                                <a:rPr lang="en-US" sz="1400" b="0" i="1" smtClean="0">
                                  <a:latin typeface="Cambria Math"/>
                                </a:rPr>
                                <m:t>𝑙</m:t>
                              </m:r>
                            </m:e>
                            <m:sub>
                              <m:r>
                                <a:rPr lang="en-US" sz="1400" b="0" i="1" smtClean="0">
                                  <a:latin typeface="Cambria Math"/>
                                </a:rPr>
                                <m:t>𝑒𝑓𝑓</m:t>
                              </m:r>
                            </m:sub>
                          </m:sSub>
                        </m:num>
                        <m:den>
                          <m:r>
                            <a:rPr lang="en-US" sz="1400" b="0" i="1" smtClean="0">
                              <a:latin typeface="Cambria Math"/>
                              <a:ea typeface="Cambria Math"/>
                            </a:rPr>
                            <m:t>𝑝</m:t>
                          </m:r>
                        </m:den>
                      </m:f>
                    </m:oMath>
                  </m:oMathPara>
                </a14:m>
                <a:endParaRPr lang="en-US" sz="1400" dirty="0"/>
              </a:p>
            </p:txBody>
          </p:sp>
        </mc:Choice>
        <mc:Fallback xmlns="">
          <p:sp>
            <p:nvSpPr>
              <p:cNvPr id="144" name="TextBox 143"/>
              <p:cNvSpPr txBox="1">
                <a:spLocks noRot="1" noChangeAspect="1" noMove="1" noResize="1" noEditPoints="1" noAdjustHandles="1" noChangeArrowheads="1" noChangeShapeType="1" noTextEdit="1"/>
              </p:cNvSpPr>
              <p:nvPr/>
            </p:nvSpPr>
            <p:spPr>
              <a:xfrm>
                <a:off x="5793841" y="3152349"/>
                <a:ext cx="1579791" cy="543739"/>
              </a:xfrm>
              <a:prstGeom prst="rect">
                <a:avLst/>
              </a:prstGeom>
              <a:blipFill rotWithShape="1">
                <a:blip r:embed="rId10"/>
                <a:stretch>
                  <a:fillRect b="-22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p:cNvSpPr txBox="1"/>
              <p:nvPr/>
            </p:nvSpPr>
            <p:spPr>
              <a:xfrm>
                <a:off x="4861060" y="3875646"/>
                <a:ext cx="3901940" cy="1925464"/>
              </a:xfrm>
              <a:prstGeom prst="rect">
                <a:avLst/>
              </a:prstGeom>
              <a:noFill/>
            </p:spPr>
            <p:txBody>
              <a:bodyPr wrap="square" rtlCol="0">
                <a:spAutoFit/>
              </a:bodyPr>
              <a:lstStyle/>
              <a:p>
                <a:pPr indent="271463">
                  <a:spcAft>
                    <a:spcPts val="600"/>
                  </a:spcAft>
                </a:pPr>
                <a:r>
                  <a:rPr lang="en-US" sz="1400" dirty="0" smtClean="0"/>
                  <a:t>Where:</a:t>
                </a:r>
              </a:p>
              <a:p>
                <a:pPr marL="449263" indent="-363538">
                  <a:spcAft>
                    <a:spcPts val="600"/>
                  </a:spcAft>
                </a:pP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𝑀</m:t>
                        </m:r>
                      </m:sub>
                    </m:sSub>
                  </m:oMath>
                </a14:m>
                <a:r>
                  <a:rPr lang="en-US" sz="1400" i="1" dirty="0"/>
                  <a:t>	</a:t>
                </a:r>
                <a:r>
                  <a:rPr lang="en-US" sz="1400" dirty="0"/>
                  <a:t>– </a:t>
                </a:r>
                <a:r>
                  <a:rPr lang="en-US" sz="1400" dirty="0" smtClean="0"/>
                  <a:t>magnetic bending angle* [rad]</a:t>
                </a:r>
                <a:endParaRPr lang="en-US" sz="1400" i="1" dirty="0">
                  <a:latin typeface="Cambria Math"/>
                </a:endParaRPr>
              </a:p>
              <a:p>
                <a:pPr marL="449263" indent="-363538">
                  <a:spcAft>
                    <a:spcPts val="600"/>
                  </a:spcAft>
                </a:pPr>
                <a14:m>
                  <m:oMath xmlns:m="http://schemas.openxmlformats.org/officeDocument/2006/math">
                    <m:r>
                      <a:rPr lang="en-US" sz="1400" i="1">
                        <a:latin typeface="Cambria Math"/>
                        <a:ea typeface="Cambria Math"/>
                      </a:rPr>
                      <m:t>𝐵</m:t>
                    </m:r>
                  </m:oMath>
                </a14:m>
                <a:r>
                  <a:rPr lang="en-US" sz="1400" i="1" dirty="0" smtClean="0"/>
                  <a:t>	</a:t>
                </a:r>
                <a:r>
                  <a:rPr lang="en-US" sz="1400" dirty="0" smtClean="0"/>
                  <a:t>– deflecting magnetic flux density [T]</a:t>
                </a:r>
              </a:p>
              <a:p>
                <a:pPr marL="449263" indent="-363538">
                  <a:spcAft>
                    <a:spcPts val="600"/>
                  </a:spcAft>
                </a:pPr>
                <a14:m>
                  <m:oMath xmlns:m="http://schemas.openxmlformats.org/officeDocument/2006/math">
                    <m:sSub>
                      <m:sSubPr>
                        <m:ctrlPr>
                          <a:rPr lang="en-US" sz="1400" i="1">
                            <a:latin typeface="Cambria Math"/>
                          </a:rPr>
                        </m:ctrlPr>
                      </m:sSubPr>
                      <m:e>
                        <m:r>
                          <a:rPr lang="en-US" sz="1400" i="1">
                            <a:latin typeface="Cambria Math"/>
                          </a:rPr>
                          <m:t>𝑙</m:t>
                        </m:r>
                      </m:e>
                      <m:sub>
                        <m:r>
                          <a:rPr lang="en-US" sz="1400" i="1">
                            <a:latin typeface="Cambria Math"/>
                          </a:rPr>
                          <m:t>𝑒𝑓𝑓</m:t>
                        </m:r>
                      </m:sub>
                    </m:sSub>
                  </m:oMath>
                </a14:m>
                <a:r>
                  <a:rPr lang="en-US" sz="1400" dirty="0" smtClean="0"/>
                  <a:t> 	– effective length of the septum [m], usually different from the mechanical length due to fringe fields</a:t>
                </a:r>
              </a:p>
              <a:p>
                <a:pPr marL="449263" indent="-363538">
                  <a:spcAft>
                    <a:spcPts val="600"/>
                  </a:spcAft>
                </a:pPr>
                <a14:m>
                  <m:oMath xmlns:m="http://schemas.openxmlformats.org/officeDocument/2006/math">
                    <m:r>
                      <a:rPr lang="en-US" sz="1400" i="1">
                        <a:latin typeface="Cambria Math"/>
                        <a:ea typeface="Cambria Math"/>
                      </a:rPr>
                      <m:t>𝑝</m:t>
                    </m:r>
                  </m:oMath>
                </a14:m>
                <a:r>
                  <a:rPr lang="en-US" sz="1400" dirty="0"/>
                  <a:t> 	– </a:t>
                </a:r>
                <a:r>
                  <a:rPr lang="en-US" sz="1400" dirty="0" smtClean="0"/>
                  <a:t>particles’ </a:t>
                </a:r>
                <a:r>
                  <a:rPr lang="en-US" sz="1400" dirty="0"/>
                  <a:t>momentum [GeV/c</a:t>
                </a:r>
                <a:r>
                  <a:rPr lang="en-US" sz="1400" dirty="0" smtClean="0"/>
                  <a:t>]</a:t>
                </a:r>
                <a:endParaRPr lang="en-US" sz="1400" dirty="0"/>
              </a:p>
            </p:txBody>
          </p:sp>
        </mc:Choice>
        <mc:Fallback xmlns="">
          <p:sp>
            <p:nvSpPr>
              <p:cNvPr id="145" name="TextBox 144"/>
              <p:cNvSpPr txBox="1">
                <a:spLocks noRot="1" noChangeAspect="1" noMove="1" noResize="1" noEditPoints="1" noAdjustHandles="1" noChangeArrowheads="1" noChangeShapeType="1" noTextEdit="1"/>
              </p:cNvSpPr>
              <p:nvPr/>
            </p:nvSpPr>
            <p:spPr>
              <a:xfrm>
                <a:off x="4861060" y="3875646"/>
                <a:ext cx="3901940" cy="1925464"/>
              </a:xfrm>
              <a:prstGeom prst="rect">
                <a:avLst/>
              </a:prstGeom>
              <a:blipFill rotWithShape="1">
                <a:blip r:embed="rId11"/>
                <a:stretch>
                  <a:fillRect t="-316" b="-22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6" name="TextBox 145"/>
              <p:cNvSpPr txBox="1"/>
              <p:nvPr/>
            </p:nvSpPr>
            <p:spPr>
              <a:xfrm>
                <a:off x="4191000" y="5973676"/>
                <a:ext cx="4953000" cy="276999"/>
              </a:xfrm>
              <a:prstGeom prst="rect">
                <a:avLst/>
              </a:prstGeom>
              <a:noFill/>
            </p:spPr>
            <p:txBody>
              <a:bodyPr wrap="square" rtlCol="0">
                <a:spAutoFit/>
              </a:bodyPr>
              <a:lstStyle/>
              <a:p>
                <a:pPr algn="ctr">
                  <a:spcAft>
                    <a:spcPts val="600"/>
                  </a:spcAft>
                </a:pPr>
                <a:r>
                  <a:rPr lang="en-US" sz="1200" dirty="0" smtClean="0"/>
                  <a:t>*Small angle approximation: </a:t>
                </a:r>
                <a14:m>
                  <m:oMath xmlns:m="http://schemas.openxmlformats.org/officeDocument/2006/math">
                    <m:r>
                      <m:rPr>
                        <m:sty m:val="p"/>
                      </m:rPr>
                      <a:rPr lang="en-US" sz="1200" b="0" i="0" smtClean="0">
                        <a:latin typeface="Cambria Math"/>
                      </a:rPr>
                      <m:t>tan</m:t>
                    </m:r>
                    <m:d>
                      <m:dPr>
                        <m:ctrlPr>
                          <a:rPr lang="en-US" sz="1200" i="1" smtClean="0">
                            <a:latin typeface="Cambria Math"/>
                          </a:rPr>
                        </m:ctrlPr>
                      </m:dPr>
                      <m:e>
                        <m:r>
                          <a:rPr lang="en-US" sz="1200" i="1">
                            <a:latin typeface="Cambria Math"/>
                          </a:rPr>
                          <m:t>𝜃</m:t>
                        </m:r>
                      </m:e>
                    </m:d>
                    <m:r>
                      <a:rPr lang="en-US" sz="1200" i="1" smtClean="0">
                        <a:latin typeface="Cambria Math"/>
                        <a:ea typeface="Cambria Math"/>
                      </a:rPr>
                      <m:t>≈</m:t>
                    </m:r>
                    <m:r>
                      <a:rPr lang="en-US" sz="1200" i="1">
                        <a:latin typeface="Cambria Math"/>
                      </a:rPr>
                      <m:t>𝜃</m:t>
                    </m:r>
                    <m:r>
                      <a:rPr lang="en-US" sz="1200" b="0" i="0" smtClean="0">
                        <a:latin typeface="Cambria Math"/>
                      </a:rPr>
                      <m:t> </m:t>
                    </m:r>
                  </m:oMath>
                </a14:m>
                <a:r>
                  <a:rPr lang="en-US" sz="1200" dirty="0" smtClean="0"/>
                  <a:t>up </a:t>
                </a:r>
                <a:r>
                  <a:rPr lang="en-US" sz="1200" dirty="0"/>
                  <a:t>to </a:t>
                </a:r>
                <a:r>
                  <a:rPr lang="en-US" sz="1200" dirty="0" smtClean="0"/>
                  <a:t>~0.17 rad (~10</a:t>
                </a:r>
                <a:r>
                  <a:rPr lang="en-US" sz="1200" dirty="0" smtClean="0">
                    <a:latin typeface="GreekC_IV25"/>
                    <a:cs typeface="GreekC_IV25"/>
                  </a:rPr>
                  <a:t>°</a:t>
                </a:r>
                <a:r>
                  <a:rPr lang="en-US" sz="1200" dirty="0" smtClean="0"/>
                  <a:t>) </a:t>
                </a:r>
                <a:r>
                  <a:rPr lang="en-US" sz="1200" dirty="0"/>
                  <a:t>error is &lt;1</a:t>
                </a:r>
                <a:r>
                  <a:rPr lang="en-US" sz="1200" dirty="0" smtClean="0"/>
                  <a:t>%</a:t>
                </a:r>
              </a:p>
            </p:txBody>
          </p:sp>
        </mc:Choice>
        <mc:Fallback xmlns="">
          <p:sp>
            <p:nvSpPr>
              <p:cNvPr id="146" name="TextBox 145"/>
              <p:cNvSpPr txBox="1">
                <a:spLocks noRot="1" noChangeAspect="1" noMove="1" noResize="1" noEditPoints="1" noAdjustHandles="1" noChangeArrowheads="1" noChangeShapeType="1" noTextEdit="1"/>
              </p:cNvSpPr>
              <p:nvPr/>
            </p:nvSpPr>
            <p:spPr>
              <a:xfrm>
                <a:off x="4191000" y="5973676"/>
                <a:ext cx="4953000" cy="276999"/>
              </a:xfrm>
              <a:prstGeom prst="rect">
                <a:avLst/>
              </a:prstGeom>
              <a:blipFill rotWithShape="1">
                <a:blip r:embed="rId12"/>
                <a:stretch>
                  <a:fillRect t="-2222" b="-17778"/>
                </a:stretch>
              </a:blipFill>
            </p:spPr>
            <p:txBody>
              <a:bodyPr/>
              <a:lstStyle/>
              <a:p>
                <a:r>
                  <a:rPr lang="en-US">
                    <a:noFill/>
                  </a:rPr>
                  <a:t> </a:t>
                </a:r>
              </a:p>
            </p:txBody>
          </p:sp>
        </mc:Fallback>
      </mc:AlternateContent>
      <p:sp>
        <p:nvSpPr>
          <p:cNvPr id="147" name="TextBox 146"/>
          <p:cNvSpPr txBox="1"/>
          <p:nvPr/>
        </p:nvSpPr>
        <p:spPr>
          <a:xfrm>
            <a:off x="5642160" y="1402093"/>
            <a:ext cx="1149400" cy="276999"/>
          </a:xfrm>
          <a:prstGeom prst="rect">
            <a:avLst/>
          </a:prstGeom>
          <a:noFill/>
        </p:spPr>
        <p:txBody>
          <a:bodyPr wrap="square" rtlCol="0">
            <a:spAutoFit/>
          </a:bodyPr>
          <a:lstStyle/>
          <a:p>
            <a:pPr>
              <a:spcAft>
                <a:spcPts val="800"/>
              </a:spcAft>
            </a:pPr>
            <a:r>
              <a:rPr lang="en-US" sz="1200" dirty="0"/>
              <a:t>Right hand rule</a:t>
            </a:r>
            <a:endParaRPr lang="en-US" sz="1200" baseline="30000" dirty="0" smtClean="0"/>
          </a:p>
        </p:txBody>
      </p:sp>
      <p:sp>
        <p:nvSpPr>
          <p:cNvPr id="77" name="Arc 76"/>
          <p:cNvSpPr/>
          <p:nvPr/>
        </p:nvSpPr>
        <p:spPr>
          <a:xfrm rot="2757080">
            <a:off x="-500593" y="3215592"/>
            <a:ext cx="2315439" cy="3405356"/>
          </a:xfrm>
          <a:prstGeom prst="arc">
            <a:avLst>
              <a:gd name="adj1" fmla="val 17863290"/>
              <a:gd name="adj2" fmla="val 21080410"/>
            </a:avLst>
          </a:prstGeom>
          <a:ln w="12700">
            <a:solidFill>
              <a:schemeClr val="tx1"/>
            </a:solidFill>
            <a:headEnd type="arrow" w="lg" len="lg"/>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TextBox 78"/>
          <p:cNvSpPr txBox="1"/>
          <p:nvPr/>
        </p:nvSpPr>
        <p:spPr>
          <a:xfrm>
            <a:off x="3972648" y="6300787"/>
            <a:ext cx="5035577" cy="276999"/>
          </a:xfrm>
          <a:prstGeom prst="rect">
            <a:avLst/>
          </a:prstGeom>
          <a:noFill/>
        </p:spPr>
        <p:txBody>
          <a:bodyPr wrap="square" rtlCol="0">
            <a:spAutoFit/>
          </a:bodyPr>
          <a:lstStyle/>
          <a:p>
            <a:pPr>
              <a:spcAft>
                <a:spcPts val="600"/>
              </a:spcAft>
            </a:pPr>
            <a:r>
              <a:rPr lang="en-US" sz="1200" i="1" dirty="0" smtClean="0"/>
              <a:t>Equation derivation – in “Additional material” at the end of the presentation</a:t>
            </a:r>
            <a:r>
              <a:rPr lang="en-US" sz="1200" i="1" dirty="0"/>
              <a:t>.</a:t>
            </a:r>
            <a:endParaRPr lang="en-US" sz="1200" i="1" dirty="0" smtClean="0"/>
          </a:p>
        </p:txBody>
      </p:sp>
      <p:cxnSp>
        <p:nvCxnSpPr>
          <p:cNvPr id="7" name="Straight Connector 6"/>
          <p:cNvCxnSpPr/>
          <p:nvPr/>
        </p:nvCxnSpPr>
        <p:spPr>
          <a:xfrm>
            <a:off x="4191000" y="5953780"/>
            <a:ext cx="670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042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Deflecting charged particles</a:t>
            </a:r>
            <a:endParaRPr lang="en-US" b="1" dirty="0"/>
          </a:p>
        </p:txBody>
      </p:sp>
      <p:sp>
        <p:nvSpPr>
          <p:cNvPr id="3" name="TextBox 2"/>
          <p:cNvSpPr txBox="1"/>
          <p:nvPr/>
        </p:nvSpPr>
        <p:spPr>
          <a:xfrm>
            <a:off x="533400" y="1189752"/>
            <a:ext cx="6172200" cy="943848"/>
          </a:xfrm>
          <a:prstGeom prst="rect">
            <a:avLst/>
          </a:prstGeom>
          <a:noFill/>
        </p:spPr>
        <p:txBody>
          <a:bodyPr wrap="square" rtlCol="0">
            <a:spAutoFit/>
          </a:bodyPr>
          <a:lstStyle/>
          <a:p>
            <a:pPr indent="177800">
              <a:spcAft>
                <a:spcPts val="800"/>
              </a:spcAft>
            </a:pPr>
            <a:r>
              <a:rPr lang="en-US" sz="1400" dirty="0" smtClean="0"/>
              <a:t>How do we deflect charged particles beams?</a:t>
            </a:r>
          </a:p>
          <a:p>
            <a:pPr indent="177800">
              <a:spcAft>
                <a:spcPts val="800"/>
              </a:spcAft>
            </a:pPr>
            <a:r>
              <a:rPr lang="en-US" sz="1400" dirty="0" smtClean="0"/>
              <a:t>Electric, magnetic</a:t>
            </a:r>
            <a:r>
              <a:rPr lang="en-US" sz="1400" dirty="0"/>
              <a:t> </a:t>
            </a:r>
            <a:r>
              <a:rPr lang="en-US" sz="1400" dirty="0" smtClean="0"/>
              <a:t>and “exotic” (e.g. bent crystals - plane channeling*) </a:t>
            </a:r>
          </a:p>
          <a:p>
            <a:pPr indent="177800">
              <a:spcAft>
                <a:spcPts val="800"/>
              </a:spcAft>
            </a:pPr>
            <a:r>
              <a:rPr lang="en-US" sz="1400" dirty="0" smtClean="0"/>
              <a:t>Lorentz force** – the </a:t>
            </a:r>
            <a:r>
              <a:rPr lang="en-US" sz="1400" dirty="0"/>
              <a:t>force </a:t>
            </a:r>
            <a:r>
              <a:rPr lang="en-US" sz="1400" dirty="0" smtClean="0"/>
              <a:t>exerted on </a:t>
            </a:r>
            <a:r>
              <a:rPr lang="en-US" sz="1400" dirty="0"/>
              <a:t>a point charge </a:t>
            </a:r>
            <a:r>
              <a:rPr lang="en-US" sz="1400" dirty="0" smtClean="0"/>
              <a:t>by </a:t>
            </a:r>
            <a:r>
              <a:rPr lang="en-US" sz="1400" dirty="0"/>
              <a:t>electromagnetic </a:t>
            </a:r>
            <a:r>
              <a:rPr lang="en-US" sz="1400" dirty="0" smtClean="0"/>
              <a:t>fields.</a:t>
            </a:r>
          </a:p>
        </p:txBody>
      </p:sp>
      <p:pic>
        <p:nvPicPr>
          <p:cNvPr id="1026" name="Picture 2" descr="C:\Users\Martin\Desktop\Desktop\Septa\Pictures\H_Lorentz_stam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226" y="990600"/>
            <a:ext cx="1548607" cy="232745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629226" y="4192327"/>
            <a:ext cx="2286174" cy="738664"/>
          </a:xfrm>
          <a:prstGeom prst="rect">
            <a:avLst/>
          </a:prstGeom>
          <a:noFill/>
        </p:spPr>
        <p:txBody>
          <a:bodyPr wrap="square" rtlCol="0">
            <a:spAutoFit/>
          </a:bodyPr>
          <a:lstStyle/>
          <a:p>
            <a:pPr indent="177800" algn="ctr">
              <a:spcAft>
                <a:spcPts val="800"/>
              </a:spcAft>
            </a:pPr>
            <a:r>
              <a:rPr lang="en-US" sz="1400" dirty="0" smtClean="0"/>
              <a:t>*Plane channeling of protons (&gt; 10 GeV) in Si mono-crystals</a:t>
            </a:r>
            <a:r>
              <a:rPr lang="en-US" sz="1400" baseline="30000" dirty="0" smtClean="0"/>
              <a:t>[26, 32]</a:t>
            </a:r>
          </a:p>
        </p:txBody>
      </p:sp>
      <mc:AlternateContent xmlns:mc="http://schemas.openxmlformats.org/markup-compatibility/2006" xmlns:a14="http://schemas.microsoft.com/office/drawing/2010/main">
        <mc:Choice Requires="a14">
          <p:sp>
            <p:nvSpPr>
              <p:cNvPr id="5" name="TextBox 4"/>
              <p:cNvSpPr txBox="1"/>
              <p:nvPr/>
            </p:nvSpPr>
            <p:spPr>
              <a:xfrm>
                <a:off x="2794332" y="2694801"/>
                <a:ext cx="1546514" cy="333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0" i="1" smtClean="0">
                              <a:latin typeface="Cambria Math"/>
                            </a:rPr>
                          </m:ctrlPr>
                        </m:accPr>
                        <m:e>
                          <m:r>
                            <a:rPr lang="en-US" sz="1400" b="0" i="1" smtClean="0">
                              <a:latin typeface="Cambria Math"/>
                            </a:rPr>
                            <m:t>𝐹</m:t>
                          </m:r>
                        </m:e>
                      </m:acc>
                      <m:r>
                        <a:rPr lang="en-US" sz="1400" i="1" smtClean="0">
                          <a:latin typeface="Cambria Math"/>
                        </a:rPr>
                        <m:t>=</m:t>
                      </m:r>
                      <m:r>
                        <a:rPr lang="en-US" sz="1400" b="0" i="1" smtClean="0">
                          <a:latin typeface="Cambria Math"/>
                        </a:rPr>
                        <m:t>𝑞</m:t>
                      </m:r>
                      <m:acc>
                        <m:accPr>
                          <m:chr m:val="⃗"/>
                          <m:ctrlPr>
                            <a:rPr lang="en-US" sz="1400" i="1">
                              <a:latin typeface="Cambria Math"/>
                            </a:rPr>
                          </m:ctrlPr>
                        </m:accPr>
                        <m:e>
                          <m:r>
                            <a:rPr lang="en-US" sz="1400" i="1">
                              <a:latin typeface="Cambria Math"/>
                            </a:rPr>
                            <m:t>𝐸</m:t>
                          </m:r>
                        </m:e>
                      </m:acc>
                      <m:r>
                        <a:rPr lang="en-US" sz="1400" i="1">
                          <a:latin typeface="Cambria Math"/>
                        </a:rPr>
                        <m:t>+</m:t>
                      </m:r>
                      <m:r>
                        <a:rPr lang="en-US" sz="1400" b="0" i="1">
                          <a:latin typeface="Cambria Math"/>
                        </a:rPr>
                        <m:t>𝑞</m:t>
                      </m:r>
                      <m:acc>
                        <m:accPr>
                          <m:chr m:val="⃗"/>
                          <m:ctrlPr>
                            <a:rPr lang="en-US" sz="1400" i="1">
                              <a:latin typeface="Cambria Math"/>
                            </a:rPr>
                          </m:ctrlPr>
                        </m:accPr>
                        <m:e>
                          <m:r>
                            <a:rPr lang="en-US" sz="1400" b="0" i="1">
                              <a:latin typeface="Cambria Math"/>
                            </a:rPr>
                            <m:t>𝑣</m:t>
                          </m:r>
                        </m:e>
                      </m:acc>
                      <m:r>
                        <a:rPr lang="en-US" sz="1400" b="0" i="1">
                          <a:latin typeface="Cambria Math"/>
                          <a:ea typeface="Cambria Math"/>
                        </a:rPr>
                        <m:t>×</m:t>
                      </m:r>
                      <m:acc>
                        <m:accPr>
                          <m:chr m:val="⃗"/>
                          <m:ctrlPr>
                            <a:rPr lang="en-US" sz="1400" i="1">
                              <a:latin typeface="Cambria Math"/>
                              <a:ea typeface="Cambria Math"/>
                            </a:rPr>
                          </m:ctrlPr>
                        </m:accPr>
                        <m:e>
                          <m:r>
                            <a:rPr lang="en-US" sz="1400" b="0" i="1">
                              <a:latin typeface="Cambria Math"/>
                              <a:ea typeface="Cambria Math"/>
                            </a:rPr>
                            <m:t>𝐵</m:t>
                          </m:r>
                        </m:e>
                      </m:acc>
                    </m:oMath>
                  </m:oMathPara>
                </a14:m>
                <a:endParaRPr lang="en-US" sz="1400" dirty="0"/>
              </a:p>
            </p:txBody>
          </p:sp>
        </mc:Choice>
        <mc:Fallback xmlns="">
          <p:sp>
            <p:nvSpPr>
              <p:cNvPr id="5" name="TextBox 4"/>
              <p:cNvSpPr txBox="1">
                <a:spLocks noRot="1" noChangeAspect="1" noMove="1" noResize="1" noEditPoints="1" noAdjustHandles="1" noChangeArrowheads="1" noChangeShapeType="1" noTextEdit="1"/>
              </p:cNvSpPr>
              <p:nvPr/>
            </p:nvSpPr>
            <p:spPr>
              <a:xfrm>
                <a:off x="2794332" y="2694801"/>
                <a:ext cx="1546514" cy="333938"/>
              </a:xfrm>
              <a:prstGeom prst="rect">
                <a:avLst/>
              </a:prstGeom>
              <a:blipFill rotWithShape="1">
                <a:blip r:embed="rId3"/>
                <a:stretch>
                  <a:fillRect t="-10909" b="-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905000" y="3810000"/>
                <a:ext cx="3581400" cy="1401922"/>
              </a:xfrm>
              <a:prstGeom prst="rect">
                <a:avLst/>
              </a:prstGeom>
              <a:noFill/>
            </p:spPr>
            <p:txBody>
              <a:bodyPr wrap="square" rtlCol="0">
                <a:spAutoFit/>
              </a:bodyPr>
              <a:lstStyle/>
              <a:p>
                <a:pPr indent="177800">
                  <a:spcAft>
                    <a:spcPts val="300"/>
                  </a:spcAft>
                </a:pPr>
                <a14:m>
                  <m:oMath xmlns:m="http://schemas.openxmlformats.org/officeDocument/2006/math">
                    <m:acc>
                      <m:accPr>
                        <m:chr m:val="⃗"/>
                        <m:ctrlPr>
                          <a:rPr lang="en-US" sz="1400" i="1" smtClean="0">
                            <a:latin typeface="Cambria Math"/>
                          </a:rPr>
                        </m:ctrlPr>
                      </m:accPr>
                      <m:e>
                        <m:r>
                          <a:rPr lang="en-US" sz="1400" i="1">
                            <a:latin typeface="Cambria Math"/>
                          </a:rPr>
                          <m:t>𝐹</m:t>
                        </m:r>
                      </m:e>
                    </m:acc>
                  </m:oMath>
                </a14:m>
                <a:r>
                  <a:rPr lang="en-US" sz="1400" dirty="0"/>
                  <a:t> – Force exerted on the point charge [N]</a:t>
                </a:r>
              </a:p>
              <a:p>
                <a:pPr indent="177800">
                  <a:spcAft>
                    <a:spcPts val="300"/>
                  </a:spcAft>
                </a:pPr>
                <a14:m>
                  <m:oMath xmlns:m="http://schemas.openxmlformats.org/officeDocument/2006/math">
                    <m:r>
                      <a:rPr lang="en-US" sz="1400" i="1">
                        <a:latin typeface="Cambria Math"/>
                      </a:rPr>
                      <m:t>𝑞</m:t>
                    </m:r>
                  </m:oMath>
                </a14:m>
                <a:r>
                  <a:rPr lang="en-US" sz="1400" dirty="0" smtClean="0"/>
                  <a:t> – Electric charge [C]</a:t>
                </a:r>
              </a:p>
              <a:p>
                <a:pPr indent="177800">
                  <a:spcAft>
                    <a:spcPts val="300"/>
                  </a:spcAft>
                </a:pPr>
                <a14:m>
                  <m:oMath xmlns:m="http://schemas.openxmlformats.org/officeDocument/2006/math">
                    <m:acc>
                      <m:accPr>
                        <m:chr m:val="⃗"/>
                        <m:ctrlPr>
                          <a:rPr lang="en-US" sz="1400" i="1">
                            <a:latin typeface="Cambria Math"/>
                          </a:rPr>
                        </m:ctrlPr>
                      </m:accPr>
                      <m:e>
                        <m:r>
                          <a:rPr lang="en-US" sz="1400" i="1">
                            <a:latin typeface="Cambria Math"/>
                          </a:rPr>
                          <m:t>𝐸</m:t>
                        </m:r>
                      </m:e>
                    </m:acc>
                  </m:oMath>
                </a14:m>
                <a:r>
                  <a:rPr lang="en-US" sz="1400" dirty="0" smtClean="0"/>
                  <a:t> </a:t>
                </a:r>
                <a:r>
                  <a:rPr lang="en-US" sz="1400" dirty="0"/>
                  <a:t>– Electric </a:t>
                </a:r>
                <a:r>
                  <a:rPr lang="en-US" sz="1400" dirty="0" smtClean="0"/>
                  <a:t>field [V/m]</a:t>
                </a:r>
              </a:p>
              <a:p>
                <a:pPr indent="177800">
                  <a:spcAft>
                    <a:spcPts val="300"/>
                  </a:spcAft>
                </a:pPr>
                <a14:m>
                  <m:oMath xmlns:m="http://schemas.openxmlformats.org/officeDocument/2006/math">
                    <m:acc>
                      <m:accPr>
                        <m:chr m:val="⃗"/>
                        <m:ctrlPr>
                          <a:rPr lang="en-US" sz="1400" i="1">
                            <a:latin typeface="Cambria Math"/>
                          </a:rPr>
                        </m:ctrlPr>
                      </m:accPr>
                      <m:e>
                        <m:r>
                          <a:rPr lang="en-US" sz="1400" b="0" i="1" smtClean="0">
                            <a:latin typeface="Cambria Math"/>
                          </a:rPr>
                          <m:t>𝑣</m:t>
                        </m:r>
                      </m:e>
                    </m:acc>
                  </m:oMath>
                </a14:m>
                <a:r>
                  <a:rPr lang="en-US" sz="1400" dirty="0"/>
                  <a:t> – </a:t>
                </a:r>
                <a:r>
                  <a:rPr lang="en-US" sz="1400" dirty="0" smtClean="0"/>
                  <a:t>Velocity of the point charge [m/s]</a:t>
                </a:r>
                <a:endParaRPr lang="en-US" sz="1400" dirty="0"/>
              </a:p>
              <a:p>
                <a:pPr indent="177800">
                  <a:spcAft>
                    <a:spcPts val="300"/>
                  </a:spcAft>
                </a:pPr>
                <a14:m>
                  <m:oMath xmlns:m="http://schemas.openxmlformats.org/officeDocument/2006/math">
                    <m:acc>
                      <m:accPr>
                        <m:chr m:val="⃗"/>
                        <m:ctrlPr>
                          <a:rPr lang="en-US" sz="1400" i="1">
                            <a:latin typeface="Cambria Math"/>
                          </a:rPr>
                        </m:ctrlPr>
                      </m:accPr>
                      <m:e>
                        <m:r>
                          <a:rPr lang="en-US" sz="1400" b="0" i="1" smtClean="0">
                            <a:latin typeface="Cambria Math"/>
                          </a:rPr>
                          <m:t>𝐵</m:t>
                        </m:r>
                      </m:e>
                    </m:acc>
                  </m:oMath>
                </a14:m>
                <a:r>
                  <a:rPr lang="en-US" sz="1400" dirty="0"/>
                  <a:t> – </a:t>
                </a:r>
                <a:r>
                  <a:rPr lang="en-US" sz="1400" dirty="0" smtClean="0"/>
                  <a:t>Magnetic flux density [</a:t>
                </a:r>
                <a:r>
                  <a:rPr lang="en-US" sz="1400" dirty="0"/>
                  <a:t>T</a:t>
                </a:r>
                <a:r>
                  <a:rPr lang="en-US" sz="1400" dirty="0" smtClean="0"/>
                  <a:t>] </a:t>
                </a:r>
              </a:p>
            </p:txBody>
          </p:sp>
        </mc:Choice>
        <mc:Fallback xmlns="">
          <p:sp>
            <p:nvSpPr>
              <p:cNvPr id="9" name="TextBox 8"/>
              <p:cNvSpPr txBox="1">
                <a:spLocks noRot="1" noChangeAspect="1" noMove="1" noResize="1" noEditPoints="1" noAdjustHandles="1" noChangeArrowheads="1" noChangeShapeType="1" noTextEdit="1"/>
              </p:cNvSpPr>
              <p:nvPr/>
            </p:nvSpPr>
            <p:spPr>
              <a:xfrm>
                <a:off x="1905000" y="3810000"/>
                <a:ext cx="3581400" cy="1401922"/>
              </a:xfrm>
              <a:prstGeom prst="rect">
                <a:avLst/>
              </a:prstGeom>
              <a:blipFill rotWithShape="1">
                <a:blip r:embed="rId4"/>
                <a:stretch>
                  <a:fillRect t="-2609" b="-3478"/>
                </a:stretch>
              </a:blipFill>
            </p:spPr>
            <p:txBody>
              <a:bodyPr/>
              <a:lstStyle/>
              <a:p>
                <a:r>
                  <a:rPr lang="en-US">
                    <a:noFill/>
                  </a:rPr>
                  <a:t> </a:t>
                </a:r>
              </a:p>
            </p:txBody>
          </p:sp>
        </mc:Fallback>
      </mc:AlternateContent>
      <p:sp>
        <p:nvSpPr>
          <p:cNvPr id="10" name="TextBox 9"/>
          <p:cNvSpPr txBox="1"/>
          <p:nvPr/>
        </p:nvSpPr>
        <p:spPr>
          <a:xfrm>
            <a:off x="6934200" y="3352800"/>
            <a:ext cx="1752600" cy="461665"/>
          </a:xfrm>
          <a:prstGeom prst="rect">
            <a:avLst/>
          </a:prstGeom>
          <a:noFill/>
        </p:spPr>
        <p:txBody>
          <a:bodyPr wrap="square" rtlCol="0">
            <a:spAutoFit/>
          </a:bodyPr>
          <a:lstStyle/>
          <a:p>
            <a:pPr algn="ctr"/>
            <a:r>
              <a:rPr lang="en-US" sz="1200" dirty="0" err="1"/>
              <a:t>Hendrick</a:t>
            </a:r>
            <a:r>
              <a:rPr lang="en-US" sz="1200" dirty="0"/>
              <a:t> Lorentz</a:t>
            </a:r>
          </a:p>
          <a:p>
            <a:pPr algn="ctr"/>
            <a:r>
              <a:rPr lang="en-US" sz="1200" dirty="0"/>
              <a:t>1853 - 1928</a:t>
            </a:r>
          </a:p>
        </p:txBody>
      </p:sp>
      <p:sp>
        <p:nvSpPr>
          <p:cNvPr id="13" name="TextBox 12"/>
          <p:cNvSpPr txBox="1"/>
          <p:nvPr/>
        </p:nvSpPr>
        <p:spPr>
          <a:xfrm>
            <a:off x="2890829" y="3262311"/>
            <a:ext cx="838200" cy="276999"/>
          </a:xfrm>
          <a:prstGeom prst="rect">
            <a:avLst/>
          </a:prstGeom>
          <a:noFill/>
        </p:spPr>
        <p:txBody>
          <a:bodyPr wrap="square" rtlCol="0">
            <a:spAutoFit/>
          </a:bodyPr>
          <a:lstStyle/>
          <a:p>
            <a:pPr algn="ctr"/>
            <a:r>
              <a:rPr lang="en-US" sz="1200" dirty="0" smtClean="0"/>
              <a:t>Electric</a:t>
            </a:r>
            <a:endParaRPr lang="en-US" sz="1400" dirty="0"/>
          </a:p>
        </p:txBody>
      </p:sp>
      <p:sp>
        <p:nvSpPr>
          <p:cNvPr id="14" name="TextBox 13"/>
          <p:cNvSpPr txBox="1"/>
          <p:nvPr/>
        </p:nvSpPr>
        <p:spPr>
          <a:xfrm>
            <a:off x="3538529" y="3262311"/>
            <a:ext cx="952500" cy="276999"/>
          </a:xfrm>
          <a:prstGeom prst="rect">
            <a:avLst/>
          </a:prstGeom>
          <a:noFill/>
        </p:spPr>
        <p:txBody>
          <a:bodyPr wrap="square" rtlCol="0">
            <a:spAutoFit/>
          </a:bodyPr>
          <a:lstStyle/>
          <a:p>
            <a:pPr algn="ctr"/>
            <a:r>
              <a:rPr lang="en-US" sz="1200" dirty="0" smtClean="0"/>
              <a:t>Magnetic</a:t>
            </a:r>
            <a:endParaRPr lang="en-US" sz="1400" dirty="0"/>
          </a:p>
        </p:txBody>
      </p:sp>
      <p:sp>
        <p:nvSpPr>
          <p:cNvPr id="12" name="Right Brace 11"/>
          <p:cNvSpPr/>
          <p:nvPr/>
        </p:nvSpPr>
        <p:spPr>
          <a:xfrm rot="5400000">
            <a:off x="3843330" y="2894826"/>
            <a:ext cx="228600" cy="43815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ight Brace 15"/>
          <p:cNvSpPr/>
          <p:nvPr/>
        </p:nvSpPr>
        <p:spPr>
          <a:xfrm rot="5400000">
            <a:off x="3290147" y="2996696"/>
            <a:ext cx="197297" cy="26138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76543" y="5648980"/>
            <a:ext cx="5876657" cy="523220"/>
          </a:xfrm>
          <a:prstGeom prst="rect">
            <a:avLst/>
          </a:prstGeom>
          <a:noFill/>
        </p:spPr>
        <p:txBody>
          <a:bodyPr wrap="square" rtlCol="0">
            <a:spAutoFit/>
          </a:bodyPr>
          <a:lstStyle/>
          <a:p>
            <a:pPr marL="285750" indent="-285750">
              <a:spcAft>
                <a:spcPts val="800"/>
              </a:spcAft>
              <a:buFont typeface="Wingdings" panose="05000000000000000000" pitchFamily="2" charset="2"/>
              <a:buChar char="q"/>
            </a:pPr>
            <a:r>
              <a:rPr lang="en-US" sz="1400" dirty="0" smtClean="0"/>
              <a:t>Often charged particles in accelerators move with relativistic speeds – </a:t>
            </a:r>
            <a:r>
              <a:rPr lang="en-US" sz="1400" i="1" dirty="0" smtClean="0"/>
              <a:t>relativistic dynamics </a:t>
            </a:r>
            <a:r>
              <a:rPr lang="en-US" sz="1400" dirty="0" smtClean="0"/>
              <a:t>should be applied.  </a:t>
            </a:r>
          </a:p>
        </p:txBody>
      </p:sp>
      <p:sp>
        <p:nvSpPr>
          <p:cNvPr id="18" name="TextBox 17"/>
          <p:cNvSpPr txBox="1"/>
          <p:nvPr/>
        </p:nvSpPr>
        <p:spPr>
          <a:xfrm>
            <a:off x="6629226" y="5052536"/>
            <a:ext cx="2286174" cy="738664"/>
          </a:xfrm>
          <a:prstGeom prst="rect">
            <a:avLst/>
          </a:prstGeom>
          <a:noFill/>
        </p:spPr>
        <p:txBody>
          <a:bodyPr wrap="square" rtlCol="0">
            <a:spAutoFit/>
          </a:bodyPr>
          <a:lstStyle/>
          <a:p>
            <a:pPr indent="177800" algn="ctr">
              <a:spcAft>
                <a:spcPts val="800"/>
              </a:spcAft>
            </a:pPr>
            <a:r>
              <a:rPr lang="en-US" sz="1400" dirty="0" smtClean="0"/>
              <a:t>**First derivation is often attributed to </a:t>
            </a:r>
            <a:r>
              <a:rPr lang="en-US" sz="1400" dirty="0"/>
              <a:t>Oliver Heaviside or James </a:t>
            </a:r>
            <a:r>
              <a:rPr lang="en-US" sz="1400" dirty="0" smtClean="0"/>
              <a:t>Maxwell </a:t>
            </a:r>
          </a:p>
        </p:txBody>
      </p:sp>
      <p:sp>
        <p:nvSpPr>
          <p:cNvPr id="19" name="Oval 18"/>
          <p:cNvSpPr/>
          <p:nvPr/>
        </p:nvSpPr>
        <p:spPr>
          <a:xfrm>
            <a:off x="3165231" y="2502040"/>
            <a:ext cx="1101967" cy="727984"/>
          </a:xfrm>
          <a:prstGeom prst="ellipse">
            <a:avLst/>
          </a:prstGeom>
          <a:noFill/>
          <a:ln w="190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4505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Electromagnetic deflection</a:t>
            </a:r>
            <a:endParaRPr lang="en-US" b="1" dirty="0"/>
          </a:p>
        </p:txBody>
      </p:sp>
      <p:sp>
        <p:nvSpPr>
          <p:cNvPr id="6" name="TextBox 5"/>
          <p:cNvSpPr txBox="1"/>
          <p:nvPr/>
        </p:nvSpPr>
        <p:spPr>
          <a:xfrm>
            <a:off x="304800" y="1255693"/>
            <a:ext cx="4059767" cy="954107"/>
          </a:xfrm>
          <a:prstGeom prst="rect">
            <a:avLst/>
          </a:prstGeom>
          <a:solidFill>
            <a:srgbClr val="FFFF79"/>
          </a:solidFill>
        </p:spPr>
        <p:txBody>
          <a:bodyPr wrap="square" rtlCol="0">
            <a:spAutoFit/>
          </a:bodyPr>
          <a:lstStyle/>
          <a:p>
            <a:pPr indent="268288" algn="just">
              <a:spcAft>
                <a:spcPts val="600"/>
              </a:spcAft>
            </a:pPr>
            <a:r>
              <a:rPr lang="en-US" sz="1400" dirty="0" smtClean="0"/>
              <a:t>If the current in upper conductor is flowing into the plane of page and the current in lower conductor is flowing out of the plane of page </a:t>
            </a:r>
            <a:r>
              <a:rPr lang="en-US" sz="1400" dirty="0"/>
              <a:t>m</a:t>
            </a:r>
            <a:r>
              <a:rPr lang="en-US" sz="1400" dirty="0" smtClean="0"/>
              <a:t>agnetic and electric force add-up.</a:t>
            </a:r>
          </a:p>
        </p:txBody>
      </p:sp>
      <p:sp>
        <p:nvSpPr>
          <p:cNvPr id="114" name="TextBox 113"/>
          <p:cNvSpPr txBox="1"/>
          <p:nvPr/>
        </p:nvSpPr>
        <p:spPr>
          <a:xfrm>
            <a:off x="448874" y="3200400"/>
            <a:ext cx="855734" cy="307777"/>
          </a:xfrm>
          <a:prstGeom prst="rect">
            <a:avLst/>
          </a:prstGeom>
          <a:noFill/>
        </p:spPr>
        <p:txBody>
          <a:bodyPr wrap="square" rtlCol="0">
            <a:spAutoFit/>
          </a:bodyPr>
          <a:lstStyle/>
          <a:p>
            <a:pPr algn="ctr">
              <a:spcAft>
                <a:spcPts val="800"/>
              </a:spcAft>
            </a:pPr>
            <a:r>
              <a:rPr lang="en-US" sz="1400" dirty="0" smtClean="0"/>
              <a:t>South</a:t>
            </a:r>
          </a:p>
        </p:txBody>
      </p:sp>
      <p:sp>
        <p:nvSpPr>
          <p:cNvPr id="117" name="TextBox 116"/>
          <p:cNvSpPr txBox="1"/>
          <p:nvPr/>
        </p:nvSpPr>
        <p:spPr>
          <a:xfrm>
            <a:off x="2926521" y="3200400"/>
            <a:ext cx="855734" cy="307777"/>
          </a:xfrm>
          <a:prstGeom prst="rect">
            <a:avLst/>
          </a:prstGeom>
          <a:noFill/>
        </p:spPr>
        <p:txBody>
          <a:bodyPr wrap="square" rtlCol="0">
            <a:spAutoFit/>
          </a:bodyPr>
          <a:lstStyle/>
          <a:p>
            <a:pPr algn="ctr">
              <a:spcAft>
                <a:spcPts val="800"/>
              </a:spcAft>
            </a:pPr>
            <a:r>
              <a:rPr lang="en-US" sz="1400" dirty="0" smtClean="0"/>
              <a:t>North</a:t>
            </a:r>
          </a:p>
        </p:txBody>
      </p:sp>
      <p:sp>
        <p:nvSpPr>
          <p:cNvPr id="140" name="TextBox 139"/>
          <p:cNvSpPr txBox="1"/>
          <p:nvPr/>
        </p:nvSpPr>
        <p:spPr>
          <a:xfrm>
            <a:off x="575041" y="6157550"/>
            <a:ext cx="3207214" cy="307777"/>
          </a:xfrm>
          <a:prstGeom prst="rect">
            <a:avLst/>
          </a:prstGeom>
          <a:noFill/>
        </p:spPr>
        <p:txBody>
          <a:bodyPr wrap="square" rtlCol="0">
            <a:spAutoFit/>
          </a:bodyPr>
          <a:lstStyle/>
          <a:p>
            <a:pPr algn="ctr">
              <a:spcAft>
                <a:spcPts val="800"/>
              </a:spcAft>
            </a:pPr>
            <a:r>
              <a:rPr lang="en-US" sz="1400" dirty="0" smtClean="0"/>
              <a:t>Positive charge moving into plane of page</a:t>
            </a:r>
          </a:p>
        </p:txBody>
      </p:sp>
      <p:sp>
        <p:nvSpPr>
          <p:cNvPr id="141" name="TextBox 140"/>
          <p:cNvSpPr txBox="1"/>
          <p:nvPr/>
        </p:nvSpPr>
        <p:spPr>
          <a:xfrm>
            <a:off x="684188" y="2362200"/>
            <a:ext cx="2895186" cy="307777"/>
          </a:xfrm>
          <a:prstGeom prst="rect">
            <a:avLst/>
          </a:prstGeom>
          <a:noFill/>
        </p:spPr>
        <p:txBody>
          <a:bodyPr wrap="square" rtlCol="0">
            <a:spAutoFit/>
          </a:bodyPr>
          <a:lstStyle/>
          <a:p>
            <a:pPr algn="ctr">
              <a:spcAft>
                <a:spcPts val="800"/>
              </a:spcAft>
            </a:pPr>
            <a:r>
              <a:rPr lang="en-US" sz="1400" dirty="0" smtClean="0"/>
              <a:t>Positive charge is deflected </a:t>
            </a:r>
            <a:r>
              <a:rPr lang="en-US" sz="1400" dirty="0"/>
              <a:t>upwards</a:t>
            </a:r>
          </a:p>
        </p:txBody>
      </p:sp>
      <mc:AlternateContent xmlns:mc="http://schemas.openxmlformats.org/markup-compatibility/2006" xmlns:a14="http://schemas.microsoft.com/office/drawing/2010/main">
        <mc:Choice Requires="a14">
          <p:sp>
            <p:nvSpPr>
              <p:cNvPr id="143" name="TextBox 142"/>
              <p:cNvSpPr txBox="1"/>
              <p:nvPr/>
            </p:nvSpPr>
            <p:spPr>
              <a:xfrm>
                <a:off x="4950034" y="1249344"/>
                <a:ext cx="3681733" cy="523220"/>
              </a:xfrm>
              <a:prstGeom prst="rect">
                <a:avLst/>
              </a:prstGeom>
              <a:noFill/>
            </p:spPr>
            <p:txBody>
              <a:bodyPr wrap="square" rtlCol="0">
                <a:spAutoFit/>
              </a:bodyPr>
              <a:lstStyle/>
              <a:p>
                <a:pPr algn="ctr">
                  <a:spcAft>
                    <a:spcPts val="800"/>
                  </a:spcAft>
                </a:pPr>
                <a:r>
                  <a:rPr lang="en-US" sz="1400" dirty="0" smtClean="0"/>
                  <a:t>Electromagnetic bending angle </a:t>
                </a: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𝐸𝑀</m:t>
                        </m:r>
                      </m:sub>
                    </m:sSub>
                  </m:oMath>
                </a14:m>
                <a:r>
                  <a:rPr lang="en-US" sz="1400" dirty="0" smtClean="0"/>
                  <a:t> </a:t>
                </a:r>
                <a:r>
                  <a:rPr lang="en-US" sz="1400" dirty="0"/>
                  <a:t>of particles with positive elementary charge </a:t>
                </a:r>
                <a:r>
                  <a:rPr lang="en-US" sz="1400" baseline="30000" dirty="0" smtClean="0"/>
                  <a:t>[10, 18]</a:t>
                </a:r>
              </a:p>
            </p:txBody>
          </p:sp>
        </mc:Choice>
        <mc:Fallback xmlns="">
          <p:sp>
            <p:nvSpPr>
              <p:cNvPr id="143" name="TextBox 142"/>
              <p:cNvSpPr txBox="1">
                <a:spLocks noRot="1" noChangeAspect="1" noMove="1" noResize="1" noEditPoints="1" noAdjustHandles="1" noChangeArrowheads="1" noChangeShapeType="1" noTextEdit="1"/>
              </p:cNvSpPr>
              <p:nvPr/>
            </p:nvSpPr>
            <p:spPr>
              <a:xfrm>
                <a:off x="4950034" y="1249344"/>
                <a:ext cx="3681733" cy="523220"/>
              </a:xfrm>
              <a:prstGeom prst="rect">
                <a:avLst/>
              </a:prstGeom>
              <a:blipFill rotWithShape="1">
                <a:blip r:embed="rId2"/>
                <a:stretch>
                  <a:fillRect t="-1163" r="-662" b="-104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4" name="TextBox 143"/>
              <p:cNvSpPr txBox="1"/>
              <p:nvPr/>
            </p:nvSpPr>
            <p:spPr>
              <a:xfrm>
                <a:off x="5334000" y="2051583"/>
                <a:ext cx="2546338" cy="5763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𝐸𝑀</m:t>
                          </m:r>
                        </m:sub>
                      </m:sSub>
                      <m:r>
                        <a:rPr lang="en-US" sz="1400" i="1">
                          <a:latin typeface="Cambria Math"/>
                        </a:rPr>
                        <m:t>≈</m:t>
                      </m:r>
                      <m:f>
                        <m:fPr>
                          <m:ctrlPr>
                            <a:rPr lang="en-US" sz="1400" i="1" smtClean="0">
                              <a:latin typeface="Cambria Math"/>
                            </a:rPr>
                          </m:ctrlPr>
                        </m:fPr>
                        <m:num>
                          <m:sSub>
                            <m:sSubPr>
                              <m:ctrlPr>
                                <a:rPr lang="en-US" sz="1400" i="1">
                                  <a:latin typeface="Cambria Math"/>
                                </a:rPr>
                              </m:ctrlPr>
                            </m:sSubPr>
                            <m:e>
                              <m:r>
                                <a:rPr lang="en-US" sz="1400" i="1">
                                  <a:latin typeface="Cambria Math"/>
                                </a:rPr>
                                <m:t>𝑙</m:t>
                              </m:r>
                            </m:e>
                            <m:sub>
                              <m:r>
                                <a:rPr lang="en-US" sz="1400" i="1">
                                  <a:latin typeface="Cambria Math"/>
                                </a:rPr>
                                <m:t>𝑒𝑓𝑓</m:t>
                              </m:r>
                            </m:sub>
                          </m:sSub>
                        </m:num>
                        <m:den>
                          <m:r>
                            <a:rPr lang="en-US" sz="1400" b="0" i="1" smtClean="0">
                              <a:latin typeface="Cambria Math"/>
                            </a:rPr>
                            <m:t>𝑝</m:t>
                          </m:r>
                        </m:den>
                      </m:f>
                      <m:d>
                        <m:dPr>
                          <m:ctrlPr>
                            <a:rPr lang="en-US" sz="1400" i="1" smtClean="0">
                              <a:latin typeface="Cambria Math"/>
                            </a:rPr>
                          </m:ctrlPr>
                        </m:dPr>
                        <m:e>
                          <m:r>
                            <a:rPr lang="en-US" sz="1400" b="0" i="1" smtClean="0">
                              <a:latin typeface="Cambria Math"/>
                              <a:ea typeface="Cambria Math"/>
                            </a:rPr>
                            <m:t> </m:t>
                          </m:r>
                          <m:f>
                            <m:fPr>
                              <m:ctrlPr>
                                <a:rPr lang="en-US" sz="1400" i="1" smtClean="0">
                                  <a:latin typeface="Cambria Math"/>
                                  <a:ea typeface="Cambria Math"/>
                                </a:rPr>
                              </m:ctrlPr>
                            </m:fPr>
                            <m:num>
                              <m:r>
                                <a:rPr lang="en-US" sz="1400" b="0" i="1" smtClean="0">
                                  <a:latin typeface="Cambria Math"/>
                                  <a:ea typeface="Cambria Math"/>
                                </a:rPr>
                                <m:t>𝐸</m:t>
                              </m:r>
                            </m:num>
                            <m:den>
                              <m:sSup>
                                <m:sSupPr>
                                  <m:ctrlPr>
                                    <a:rPr lang="en-US" sz="1400" i="1" smtClean="0">
                                      <a:latin typeface="Cambria Math"/>
                                      <a:ea typeface="Cambria Math"/>
                                    </a:rPr>
                                  </m:ctrlPr>
                                </m:sSupPr>
                                <m:e>
                                  <m:r>
                                    <a:rPr lang="en-US" sz="1400" b="0" i="1" smtClean="0">
                                      <a:latin typeface="Cambria Math"/>
                                      <a:ea typeface="Cambria Math"/>
                                    </a:rPr>
                                    <m:t>10</m:t>
                                  </m:r>
                                </m:e>
                                <m:sup>
                                  <m:r>
                                    <a:rPr lang="en-US" sz="1400" b="0" i="1" smtClean="0">
                                      <a:latin typeface="Cambria Math"/>
                                      <a:ea typeface="Cambria Math"/>
                                    </a:rPr>
                                    <m:t>9</m:t>
                                  </m:r>
                                </m:sup>
                              </m:sSup>
                              <m:r>
                                <a:rPr lang="en-US" sz="1400" i="1" smtClean="0">
                                  <a:latin typeface="Cambria Math"/>
                                  <a:ea typeface="Cambria Math"/>
                                </a:rPr>
                                <m:t>∙</m:t>
                              </m:r>
                              <m:r>
                                <a:rPr lang="en-US" sz="1400" i="1" smtClean="0">
                                  <a:latin typeface="Cambria Math"/>
                                  <a:ea typeface="Cambria Math"/>
                                </a:rPr>
                                <m:t>𝛽</m:t>
                              </m:r>
                            </m:den>
                          </m:f>
                          <m:r>
                            <a:rPr lang="en-US" sz="1400" i="1">
                              <a:latin typeface="Cambria Math"/>
                              <a:ea typeface="Cambria Math"/>
                            </a:rPr>
                            <m:t>±</m:t>
                          </m:r>
                          <m:r>
                            <a:rPr lang="en-US" sz="1400" i="1">
                              <a:latin typeface="Cambria Math"/>
                            </a:rPr>
                            <m:t>0.3</m:t>
                          </m:r>
                          <m:r>
                            <a:rPr lang="en-US" sz="1400" i="1">
                              <a:latin typeface="Cambria Math"/>
                              <a:ea typeface="Cambria Math"/>
                            </a:rPr>
                            <m:t>∙</m:t>
                          </m:r>
                          <m:r>
                            <a:rPr lang="en-US" sz="1400" i="1">
                              <a:latin typeface="Cambria Math"/>
                              <a:ea typeface="Cambria Math"/>
                            </a:rPr>
                            <m:t>𝐵</m:t>
                          </m:r>
                        </m:e>
                      </m:d>
                    </m:oMath>
                  </m:oMathPara>
                </a14:m>
                <a:endParaRPr lang="en-US" sz="1400" dirty="0"/>
              </a:p>
            </p:txBody>
          </p:sp>
        </mc:Choice>
        <mc:Fallback xmlns="">
          <p:sp>
            <p:nvSpPr>
              <p:cNvPr id="144" name="TextBox 143"/>
              <p:cNvSpPr txBox="1">
                <a:spLocks noRot="1" noChangeAspect="1" noMove="1" noResize="1" noEditPoints="1" noAdjustHandles="1" noChangeArrowheads="1" noChangeShapeType="1" noTextEdit="1"/>
              </p:cNvSpPr>
              <p:nvPr/>
            </p:nvSpPr>
            <p:spPr>
              <a:xfrm>
                <a:off x="5334000" y="2051583"/>
                <a:ext cx="2546338" cy="576376"/>
              </a:xfrm>
              <a:prstGeom prst="rect">
                <a:avLst/>
              </a:prstGeom>
              <a:blipFill rotWithShape="1">
                <a:blip r:embed="rId3"/>
                <a:stretch>
                  <a:fillRect b="-2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5" name="TextBox 144"/>
              <p:cNvSpPr txBox="1"/>
              <p:nvPr/>
            </p:nvSpPr>
            <p:spPr>
              <a:xfrm>
                <a:off x="4861060" y="2926274"/>
                <a:ext cx="3901940" cy="2941126"/>
              </a:xfrm>
              <a:prstGeom prst="rect">
                <a:avLst/>
              </a:prstGeom>
              <a:noFill/>
            </p:spPr>
            <p:txBody>
              <a:bodyPr wrap="square" rtlCol="0">
                <a:spAutoFit/>
              </a:bodyPr>
              <a:lstStyle/>
              <a:p>
                <a:pPr indent="271463">
                  <a:spcAft>
                    <a:spcPts val="600"/>
                  </a:spcAft>
                </a:pPr>
                <a:r>
                  <a:rPr lang="en-US" sz="1400" dirty="0" smtClean="0"/>
                  <a:t>Where:</a:t>
                </a:r>
              </a:p>
              <a:p>
                <a:pPr marL="449263" indent="-363538">
                  <a:spcAft>
                    <a:spcPts val="600"/>
                  </a:spcAft>
                </a:pPr>
                <a14:m>
                  <m:oMath xmlns:m="http://schemas.openxmlformats.org/officeDocument/2006/math">
                    <m:sSub>
                      <m:sSubPr>
                        <m:ctrlPr>
                          <a:rPr lang="en-US" sz="1400" i="1">
                            <a:latin typeface="Cambria Math"/>
                            <a:ea typeface="Cambria Math"/>
                          </a:rPr>
                        </m:ctrlPr>
                      </m:sSubPr>
                      <m:e>
                        <m:r>
                          <a:rPr lang="en-US" sz="1400" i="1">
                            <a:latin typeface="Cambria Math"/>
                            <a:ea typeface="Cambria Math"/>
                          </a:rPr>
                          <m:t>𝜃</m:t>
                        </m:r>
                      </m:e>
                      <m:sub>
                        <m:r>
                          <a:rPr lang="en-US" sz="1400" b="0" i="1" smtClean="0">
                            <a:latin typeface="Cambria Math"/>
                            <a:ea typeface="Cambria Math"/>
                          </a:rPr>
                          <m:t>𝑀</m:t>
                        </m:r>
                      </m:sub>
                    </m:sSub>
                  </m:oMath>
                </a14:m>
                <a:r>
                  <a:rPr lang="en-US" sz="1400" i="1" dirty="0"/>
                  <a:t>	</a:t>
                </a:r>
                <a:r>
                  <a:rPr lang="en-US" sz="1400" dirty="0"/>
                  <a:t>– </a:t>
                </a:r>
                <a:r>
                  <a:rPr lang="en-US" sz="1400" dirty="0" smtClean="0"/>
                  <a:t>magnetic bending angle* [rad]</a:t>
                </a:r>
              </a:p>
              <a:p>
                <a:pPr marL="449263" indent="-363538">
                  <a:spcAft>
                    <a:spcPts val="600"/>
                  </a:spcAft>
                </a:pPr>
                <a14:m>
                  <m:oMath xmlns:m="http://schemas.openxmlformats.org/officeDocument/2006/math">
                    <m:sSub>
                      <m:sSubPr>
                        <m:ctrlPr>
                          <a:rPr lang="en-US" sz="1400" i="1">
                            <a:latin typeface="Cambria Math"/>
                          </a:rPr>
                        </m:ctrlPr>
                      </m:sSubPr>
                      <m:e>
                        <m:r>
                          <a:rPr lang="en-US" sz="1400" i="1">
                            <a:latin typeface="Cambria Math"/>
                          </a:rPr>
                          <m:t>𝑙</m:t>
                        </m:r>
                      </m:e>
                      <m:sub>
                        <m:r>
                          <a:rPr lang="en-US" sz="1400" i="1">
                            <a:latin typeface="Cambria Math"/>
                          </a:rPr>
                          <m:t>𝑒𝑓𝑓</m:t>
                        </m:r>
                      </m:sub>
                    </m:sSub>
                  </m:oMath>
                </a14:m>
                <a:r>
                  <a:rPr lang="en-US" sz="1400" dirty="0"/>
                  <a:t> 	– effective length of the septum [m], usually different from the mechanical length due to fringe </a:t>
                </a:r>
                <a:r>
                  <a:rPr lang="en-US" sz="1400" dirty="0" smtClean="0"/>
                  <a:t>fields</a:t>
                </a:r>
              </a:p>
              <a:p>
                <a:pPr marL="449263" indent="-363538">
                  <a:spcAft>
                    <a:spcPts val="600"/>
                  </a:spcAft>
                </a:pPr>
                <a14:m>
                  <m:oMath xmlns:m="http://schemas.openxmlformats.org/officeDocument/2006/math">
                    <m:r>
                      <a:rPr lang="en-US" sz="1400" i="1">
                        <a:latin typeface="Cambria Math"/>
                        <a:ea typeface="Cambria Math"/>
                      </a:rPr>
                      <m:t>𝑝</m:t>
                    </m:r>
                  </m:oMath>
                </a14:m>
                <a:r>
                  <a:rPr lang="en-US" sz="1400" dirty="0"/>
                  <a:t> 	– particles momentum [GeV/c</a:t>
                </a:r>
                <a:r>
                  <a:rPr lang="en-US" sz="1400" dirty="0" smtClean="0"/>
                  <a:t>]</a:t>
                </a:r>
                <a:endParaRPr lang="en-US" sz="1400" i="1" dirty="0">
                  <a:latin typeface="Cambria Math"/>
                </a:endParaRPr>
              </a:p>
              <a:p>
                <a:pPr marL="449263" indent="-363538">
                  <a:spcAft>
                    <a:spcPts val="600"/>
                  </a:spcAft>
                </a:pPr>
                <a14:m>
                  <m:oMath xmlns:m="http://schemas.openxmlformats.org/officeDocument/2006/math">
                    <m:r>
                      <a:rPr lang="en-US" sz="1400" i="1">
                        <a:latin typeface="Cambria Math"/>
                      </a:rPr>
                      <m:t>𝐸</m:t>
                    </m:r>
                  </m:oMath>
                </a14:m>
                <a:r>
                  <a:rPr lang="en-US" sz="1400" i="1" dirty="0"/>
                  <a:t> 	</a:t>
                </a:r>
                <a:r>
                  <a:rPr lang="en-US" sz="1400" dirty="0"/>
                  <a:t>– deflecting electric field [V/m]</a:t>
                </a:r>
              </a:p>
              <a:p>
                <a:pPr marL="449263" indent="-363538">
                  <a:spcAft>
                    <a:spcPts val="600"/>
                  </a:spcAft>
                </a:pPr>
                <a14:m>
                  <m:oMath xmlns:m="http://schemas.openxmlformats.org/officeDocument/2006/math">
                    <m:r>
                      <a:rPr lang="en-US" sz="1400" i="1">
                        <a:latin typeface="Cambria Math"/>
                        <a:ea typeface="Cambria Math"/>
                      </a:rPr>
                      <m:t>𝛽</m:t>
                    </m:r>
                  </m:oMath>
                </a14:m>
                <a:r>
                  <a:rPr lang="en-US" sz="1400" dirty="0"/>
                  <a:t> 	– relativistic coefficient that gives the fraction of the speed of light at which the particles travel </a:t>
                </a:r>
                <a:r>
                  <a:rPr lang="en-US" sz="1400" dirty="0" smtClean="0"/>
                  <a:t>[-]</a:t>
                </a:r>
              </a:p>
              <a:p>
                <a:pPr marL="449263" indent="-363538">
                  <a:spcAft>
                    <a:spcPts val="600"/>
                  </a:spcAft>
                </a:pPr>
                <a:r>
                  <a:rPr lang="en-US" sz="1400" dirty="0" smtClean="0">
                    <a:ea typeface="Cambria Math"/>
                  </a:rPr>
                  <a:t> </a:t>
                </a:r>
                <a14:m>
                  <m:oMath xmlns:m="http://schemas.openxmlformats.org/officeDocument/2006/math">
                    <m:r>
                      <a:rPr lang="en-US" sz="1400" i="1">
                        <a:latin typeface="Cambria Math"/>
                        <a:ea typeface="Cambria Math"/>
                      </a:rPr>
                      <m:t>𝐵</m:t>
                    </m:r>
                  </m:oMath>
                </a14:m>
                <a:r>
                  <a:rPr lang="en-US" sz="1400" i="1" dirty="0"/>
                  <a:t>	</a:t>
                </a:r>
                <a:r>
                  <a:rPr lang="en-US" sz="1400" dirty="0"/>
                  <a:t>– deflecting magnetic flux density [T</a:t>
                </a:r>
                <a:r>
                  <a:rPr lang="en-US" sz="1400" dirty="0" smtClean="0"/>
                  <a:t>]</a:t>
                </a:r>
                <a:endParaRPr lang="en-US" sz="1400" dirty="0"/>
              </a:p>
            </p:txBody>
          </p:sp>
        </mc:Choice>
        <mc:Fallback xmlns="">
          <p:sp>
            <p:nvSpPr>
              <p:cNvPr id="145" name="TextBox 144"/>
              <p:cNvSpPr txBox="1">
                <a:spLocks noRot="1" noChangeAspect="1" noMove="1" noResize="1" noEditPoints="1" noAdjustHandles="1" noChangeArrowheads="1" noChangeShapeType="1" noTextEdit="1"/>
              </p:cNvSpPr>
              <p:nvPr/>
            </p:nvSpPr>
            <p:spPr>
              <a:xfrm>
                <a:off x="4861060" y="2926274"/>
                <a:ext cx="3901940" cy="2941126"/>
              </a:xfrm>
              <a:prstGeom prst="rect">
                <a:avLst/>
              </a:prstGeom>
              <a:blipFill rotWithShape="1">
                <a:blip r:embed="rId4"/>
                <a:stretch>
                  <a:fillRect t="-207" b="-1035"/>
                </a:stretch>
              </a:blipFill>
            </p:spPr>
            <p:txBody>
              <a:bodyPr/>
              <a:lstStyle/>
              <a:p>
                <a:r>
                  <a:rPr lang="en-US">
                    <a:noFill/>
                  </a:rPr>
                  <a:t> </a:t>
                </a:r>
              </a:p>
            </p:txBody>
          </p:sp>
        </mc:Fallback>
      </mc:AlternateContent>
      <p:sp>
        <p:nvSpPr>
          <p:cNvPr id="5" name="Rectangle 4"/>
          <p:cNvSpPr/>
          <p:nvPr/>
        </p:nvSpPr>
        <p:spPr>
          <a:xfrm>
            <a:off x="6345767" y="228600"/>
            <a:ext cx="4572000" cy="230832"/>
          </a:xfrm>
          <a:prstGeom prst="rect">
            <a:avLst/>
          </a:prstGeom>
        </p:spPr>
        <p:txBody>
          <a:bodyPr>
            <a:spAutoFit/>
          </a:bodyPr>
          <a:lstStyle/>
          <a:p>
            <a:r>
              <a:rPr lang="en-US" sz="900" dirty="0"/>
              <a:t>USPAS 2009 M Plum Injection and Extraction </a:t>
            </a:r>
            <a:r>
              <a:rPr lang="en-US" sz="900" dirty="0" err="1"/>
              <a:t>extraction</a:t>
            </a:r>
            <a:endParaRPr lang="en-US" sz="900" dirty="0"/>
          </a:p>
        </p:txBody>
      </p:sp>
      <p:sp>
        <p:nvSpPr>
          <p:cNvPr id="220" name="TextBox 219"/>
          <p:cNvSpPr txBox="1"/>
          <p:nvPr/>
        </p:nvSpPr>
        <p:spPr>
          <a:xfrm>
            <a:off x="1707321" y="2667000"/>
            <a:ext cx="855734" cy="307777"/>
          </a:xfrm>
          <a:prstGeom prst="rect">
            <a:avLst/>
          </a:prstGeom>
          <a:noFill/>
        </p:spPr>
        <p:txBody>
          <a:bodyPr wrap="square" rtlCol="0">
            <a:spAutoFit/>
          </a:bodyPr>
          <a:lstStyle/>
          <a:p>
            <a:pPr algn="ctr">
              <a:spcAft>
                <a:spcPts val="800"/>
              </a:spcAft>
            </a:pPr>
            <a:r>
              <a:rPr lang="en-US" sz="1400" dirty="0" smtClean="0"/>
              <a:t>Negative</a:t>
            </a:r>
          </a:p>
        </p:txBody>
      </p:sp>
      <p:sp>
        <p:nvSpPr>
          <p:cNvPr id="221" name="TextBox 220"/>
          <p:cNvSpPr txBox="1"/>
          <p:nvPr/>
        </p:nvSpPr>
        <p:spPr>
          <a:xfrm>
            <a:off x="1718747" y="5867400"/>
            <a:ext cx="855734" cy="307777"/>
          </a:xfrm>
          <a:prstGeom prst="rect">
            <a:avLst/>
          </a:prstGeom>
          <a:noFill/>
        </p:spPr>
        <p:txBody>
          <a:bodyPr wrap="square" rtlCol="0">
            <a:spAutoFit/>
          </a:bodyPr>
          <a:lstStyle/>
          <a:p>
            <a:pPr algn="ctr">
              <a:spcAft>
                <a:spcPts val="800"/>
              </a:spcAft>
            </a:pPr>
            <a:r>
              <a:rPr lang="en-US" sz="1400" dirty="0" smtClean="0"/>
              <a:t>Positive</a:t>
            </a:r>
          </a:p>
        </p:txBody>
      </p:sp>
      <p:grpSp>
        <p:nvGrpSpPr>
          <p:cNvPr id="222" name="Group 221"/>
          <p:cNvGrpSpPr/>
          <p:nvPr/>
        </p:nvGrpSpPr>
        <p:grpSpPr>
          <a:xfrm rot="5400000">
            <a:off x="655828" y="3517960"/>
            <a:ext cx="2944371" cy="1597016"/>
            <a:chOff x="262632" y="4022321"/>
            <a:chExt cx="2458354" cy="1597016"/>
          </a:xfrm>
        </p:grpSpPr>
        <p:grpSp>
          <p:nvGrpSpPr>
            <p:cNvPr id="223" name="Group 222"/>
            <p:cNvGrpSpPr/>
            <p:nvPr/>
          </p:nvGrpSpPr>
          <p:grpSpPr>
            <a:xfrm rot="10800000">
              <a:off x="780098" y="5324830"/>
              <a:ext cx="1565102" cy="4"/>
              <a:chOff x="1142996" y="3962400"/>
              <a:chExt cx="2057404" cy="4"/>
            </a:xfrm>
          </p:grpSpPr>
          <p:cxnSp>
            <p:nvCxnSpPr>
              <p:cNvPr id="263" name="Straight Arrow Connector 262"/>
              <p:cNvCxnSpPr/>
              <p:nvPr/>
            </p:nvCxnSpPr>
            <p:spPr>
              <a:xfrm rot="5400000" flipH="1" flipV="1">
                <a:off x="2070126" y="3035270"/>
                <a:ext cx="4" cy="1854263"/>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grpSp>
          <p:nvGrpSpPr>
            <p:cNvPr id="225" name="Group 224"/>
            <p:cNvGrpSpPr/>
            <p:nvPr/>
          </p:nvGrpSpPr>
          <p:grpSpPr>
            <a:xfrm rot="10800000">
              <a:off x="780101" y="4828970"/>
              <a:ext cx="1565095" cy="0"/>
              <a:chOff x="1143003" y="3971885"/>
              <a:chExt cx="2057396" cy="0"/>
            </a:xfrm>
          </p:grpSpPr>
          <p:cxnSp>
            <p:nvCxnSpPr>
              <p:cNvPr id="257" name="Straight Arrow Connector 256"/>
              <p:cNvCxnSpPr>
                <a:stCxn id="226" idx="1"/>
              </p:cNvCxnSpPr>
              <p:nvPr/>
            </p:nvCxnSpPr>
            <p:spPr>
              <a:xfrm rot="5400000" flipV="1">
                <a:off x="2070133" y="3044755"/>
                <a:ext cx="0" cy="185425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p:nvPr/>
            </p:nvCxnSpPr>
            <p:spPr>
              <a:xfrm>
                <a:off x="2590799" y="3971885"/>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sp>
          <p:nvSpPr>
            <p:cNvPr id="226" name="Rectangle 225"/>
            <p:cNvSpPr/>
            <p:nvPr/>
          </p:nvSpPr>
          <p:spPr>
            <a:xfrm>
              <a:off x="2345196" y="4038603"/>
              <a:ext cx="375788" cy="1580733"/>
            </a:xfrm>
            <a:prstGeom prst="rect">
              <a:avLst/>
            </a:prstGeom>
            <a:solidFill>
              <a:srgbClr val="FD200F"/>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Rectangle 226"/>
            <p:cNvSpPr/>
            <p:nvPr/>
          </p:nvSpPr>
          <p:spPr>
            <a:xfrm>
              <a:off x="404379" y="4038604"/>
              <a:ext cx="375720" cy="1580733"/>
            </a:xfrm>
            <a:prstGeom prst="rect">
              <a:avLst/>
            </a:prstGeom>
            <a:solidFill>
              <a:srgbClr val="5252D8"/>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TextBox 227"/>
            <p:cNvSpPr txBox="1"/>
            <p:nvPr/>
          </p:nvSpPr>
          <p:spPr>
            <a:xfrm>
              <a:off x="2374172" y="4585781"/>
              <a:ext cx="346814" cy="461665"/>
            </a:xfrm>
            <a:prstGeom prst="rect">
              <a:avLst/>
            </a:prstGeom>
            <a:noFill/>
          </p:spPr>
          <p:txBody>
            <a:bodyPr wrap="square" rtlCol="0">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a:t>
              </a:r>
              <a:endParaRPr lang="en-US" sz="1600" b="1" dirty="0">
                <a:solidFill>
                  <a:schemeClr val="bg1"/>
                </a:solidFill>
                <a:latin typeface="Times New Roman" panose="02020603050405020304" pitchFamily="18" charset="0"/>
                <a:cs typeface="Times New Roman" panose="02020603050405020304" pitchFamily="18" charset="0"/>
              </a:endParaRPr>
            </a:p>
          </p:txBody>
        </p:sp>
        <p:sp>
          <p:nvSpPr>
            <p:cNvPr id="229" name="TextBox 228"/>
            <p:cNvSpPr txBox="1"/>
            <p:nvPr/>
          </p:nvSpPr>
          <p:spPr>
            <a:xfrm rot="16200000">
              <a:off x="189523" y="4623077"/>
              <a:ext cx="531677" cy="385459"/>
            </a:xfrm>
            <a:prstGeom prst="rect">
              <a:avLst/>
            </a:prstGeom>
            <a:noFill/>
          </p:spPr>
          <p:txBody>
            <a:bodyPr wrap="square" rtlCol="0">
              <a:spAutoFit/>
            </a:bodyPr>
            <a:lstStyle/>
            <a:p>
              <a:pPr algn="ctr"/>
              <a:r>
                <a:rPr lang="en-US" sz="2400" b="1" dirty="0">
                  <a:solidFill>
                    <a:schemeClr val="bg1"/>
                  </a:solidFill>
                  <a:latin typeface="Times New Roman" panose="02020603050405020304" pitchFamily="18" charset="0"/>
                  <a:cs typeface="Times New Roman" panose="02020603050405020304" pitchFamily="18" charset="0"/>
                </a:rPr>
                <a:t>_</a:t>
              </a:r>
              <a:endParaRPr lang="en-US" sz="1400" b="1" dirty="0">
                <a:solidFill>
                  <a:schemeClr val="bg1"/>
                </a:solidFill>
                <a:latin typeface="Times New Roman" panose="02020603050405020304" pitchFamily="18" charset="0"/>
                <a:cs typeface="Times New Roman" panose="02020603050405020304" pitchFamily="18" charset="0"/>
              </a:endParaRPr>
            </a:p>
          </p:txBody>
        </p:sp>
        <p:grpSp>
          <p:nvGrpSpPr>
            <p:cNvPr id="232" name="Group 231"/>
            <p:cNvGrpSpPr/>
            <p:nvPr/>
          </p:nvGrpSpPr>
          <p:grpSpPr>
            <a:xfrm rot="10800000">
              <a:off x="780099" y="4352073"/>
              <a:ext cx="1565100" cy="2"/>
              <a:chOff x="1142998" y="3962400"/>
              <a:chExt cx="2057402" cy="2"/>
            </a:xfrm>
          </p:grpSpPr>
          <p:cxnSp>
            <p:nvCxnSpPr>
              <p:cNvPr id="249" name="Straight Arrow Connector 248"/>
              <p:cNvCxnSpPr/>
              <p:nvPr/>
            </p:nvCxnSpPr>
            <p:spPr>
              <a:xfrm rot="5400000" flipV="1">
                <a:off x="2070130" y="3035270"/>
                <a:ext cx="0" cy="1854264"/>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a:off x="2590800" y="3962400"/>
                <a:ext cx="6096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37" name="TextBox 236"/>
                <p:cNvSpPr txBox="1"/>
                <p:nvPr/>
              </p:nvSpPr>
              <p:spPr>
                <a:xfrm rot="16200000">
                  <a:off x="739718" y="4066225"/>
                  <a:ext cx="333290" cy="245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70C0"/>
                                </a:solidFill>
                                <a:latin typeface="Cambria Math"/>
                              </a:rPr>
                            </m:ctrlPr>
                          </m:accPr>
                          <m:e>
                            <m:r>
                              <a:rPr lang="en-US" sz="1600" b="1" i="1" smtClean="0">
                                <a:solidFill>
                                  <a:srgbClr val="0070C0"/>
                                </a:solidFill>
                                <a:latin typeface="Cambria Math"/>
                              </a:rPr>
                              <m:t>𝑬</m:t>
                            </m:r>
                          </m:e>
                        </m:acc>
                      </m:oMath>
                    </m:oMathPara>
                  </a14:m>
                  <a:endParaRPr lang="en-US" sz="1600" b="1" dirty="0"/>
                </a:p>
              </p:txBody>
            </p:sp>
          </mc:Choice>
          <mc:Fallback xmlns="">
            <p:sp>
              <p:nvSpPr>
                <p:cNvPr id="237" name="TextBox 236"/>
                <p:cNvSpPr txBox="1">
                  <a:spLocks noRot="1" noChangeAspect="1" noMove="1" noResize="1" noEditPoints="1" noAdjustHandles="1" noChangeArrowheads="1" noChangeShapeType="1" noTextEdit="1"/>
                </p:cNvSpPr>
                <p:nvPr/>
              </p:nvSpPr>
              <p:spPr>
                <a:xfrm rot="16200000">
                  <a:off x="739718" y="4066225"/>
                  <a:ext cx="333290" cy="245481"/>
                </a:xfrm>
                <a:prstGeom prst="rect">
                  <a:avLst/>
                </a:prstGeom>
                <a:blipFill rotWithShape="1">
                  <a:blip r:embed="rId13"/>
                  <a:stretch>
                    <a:fillRect b="-12500"/>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91" name="TextBox 190"/>
              <p:cNvSpPr txBox="1"/>
              <p:nvPr/>
            </p:nvSpPr>
            <p:spPr>
              <a:xfrm>
                <a:off x="2268092" y="3916498"/>
                <a:ext cx="348339" cy="29401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00B050"/>
                              </a:solidFill>
                              <a:latin typeface="Cambria Math"/>
                            </a:rPr>
                          </m:ctrlPr>
                        </m:accPr>
                        <m:e>
                          <m:r>
                            <a:rPr lang="en-US" sz="1600" b="1" i="1" smtClean="0">
                              <a:solidFill>
                                <a:srgbClr val="00B050"/>
                              </a:solidFill>
                              <a:latin typeface="Cambria Math"/>
                            </a:rPr>
                            <m:t>𝑭</m:t>
                          </m:r>
                        </m:e>
                      </m:acc>
                    </m:oMath>
                  </m:oMathPara>
                </a14:m>
                <a:endParaRPr lang="en-US" b="1" dirty="0"/>
              </a:p>
            </p:txBody>
          </p:sp>
        </mc:Choice>
        <mc:Fallback xmlns="">
          <p:sp>
            <p:nvSpPr>
              <p:cNvPr id="191" name="TextBox 190"/>
              <p:cNvSpPr txBox="1">
                <a:spLocks noRot="1" noChangeAspect="1" noMove="1" noResize="1" noEditPoints="1" noAdjustHandles="1" noChangeArrowheads="1" noChangeShapeType="1" noTextEdit="1"/>
              </p:cNvSpPr>
              <p:nvPr/>
            </p:nvSpPr>
            <p:spPr>
              <a:xfrm>
                <a:off x="2268092" y="3916498"/>
                <a:ext cx="348339" cy="294013"/>
              </a:xfrm>
              <a:prstGeom prst="rect">
                <a:avLst/>
              </a:prstGeom>
              <a:blipFill rotWithShape="1">
                <a:blip r:embed="rId14"/>
                <a:stretch>
                  <a:fillRect b="-122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3" name="TextBox 192"/>
              <p:cNvSpPr txBox="1"/>
              <p:nvPr/>
            </p:nvSpPr>
            <p:spPr>
              <a:xfrm>
                <a:off x="1046767" y="3879254"/>
                <a:ext cx="480175" cy="3684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chemeClr val="bg2">
                                  <a:lumMod val="50000"/>
                                </a:schemeClr>
                              </a:solidFill>
                              <a:latin typeface="Cambria Math"/>
                            </a:rPr>
                          </m:ctrlPr>
                        </m:accPr>
                        <m:e>
                          <m:r>
                            <a:rPr lang="en-US" sz="1600" b="1" i="1" smtClean="0">
                              <a:solidFill>
                                <a:schemeClr val="bg2">
                                  <a:lumMod val="50000"/>
                                </a:schemeClr>
                              </a:solidFill>
                              <a:latin typeface="Cambria Math"/>
                            </a:rPr>
                            <m:t>𝑩</m:t>
                          </m:r>
                        </m:e>
                      </m:acc>
                    </m:oMath>
                  </m:oMathPara>
                </a14:m>
                <a:endParaRPr lang="en-US" sz="1600" b="1" dirty="0"/>
              </a:p>
            </p:txBody>
          </p:sp>
        </mc:Choice>
        <mc:Fallback xmlns="">
          <p:sp>
            <p:nvSpPr>
              <p:cNvPr id="193" name="TextBox 192"/>
              <p:cNvSpPr txBox="1">
                <a:spLocks noRot="1" noChangeAspect="1" noMove="1" noResize="1" noEditPoints="1" noAdjustHandles="1" noChangeArrowheads="1" noChangeShapeType="1" noTextEdit="1"/>
              </p:cNvSpPr>
              <p:nvPr/>
            </p:nvSpPr>
            <p:spPr>
              <a:xfrm>
                <a:off x="1046767" y="3879254"/>
                <a:ext cx="480175" cy="368499"/>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4" name="TextBox 193"/>
              <p:cNvSpPr txBox="1"/>
              <p:nvPr/>
            </p:nvSpPr>
            <p:spPr>
              <a:xfrm>
                <a:off x="1878978" y="4597156"/>
                <a:ext cx="340638" cy="2701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solidFill>
                                <a:srgbClr val="FF0000"/>
                              </a:solidFill>
                              <a:latin typeface="Cambria Math"/>
                            </a:rPr>
                          </m:ctrlPr>
                        </m:accPr>
                        <m:e>
                          <m:r>
                            <a:rPr lang="en-US" sz="1600" b="1" i="1" smtClean="0">
                              <a:solidFill>
                                <a:srgbClr val="FF0000"/>
                              </a:solidFill>
                              <a:latin typeface="Cambria Math"/>
                            </a:rPr>
                            <m:t>𝒗</m:t>
                          </m:r>
                        </m:e>
                      </m:acc>
                    </m:oMath>
                  </m:oMathPara>
                </a14:m>
                <a:endParaRPr lang="en-US" sz="1600" b="1" dirty="0"/>
              </a:p>
            </p:txBody>
          </p:sp>
        </mc:Choice>
        <mc:Fallback xmlns="">
          <p:sp>
            <p:nvSpPr>
              <p:cNvPr id="194" name="TextBox 193"/>
              <p:cNvSpPr txBox="1">
                <a:spLocks noRot="1" noChangeAspect="1" noMove="1" noResize="1" noEditPoints="1" noAdjustHandles="1" noChangeArrowheads="1" noChangeShapeType="1" noTextEdit="1"/>
              </p:cNvSpPr>
              <p:nvPr/>
            </p:nvSpPr>
            <p:spPr>
              <a:xfrm>
                <a:off x="1878978" y="4597156"/>
                <a:ext cx="340638" cy="270121"/>
              </a:xfrm>
              <a:prstGeom prst="rect">
                <a:avLst/>
              </a:prstGeom>
              <a:blipFill rotWithShape="1">
                <a:blip r:embed="rId16"/>
                <a:stretch>
                  <a:fillRect b="-6818"/>
                </a:stretch>
              </a:blipFill>
            </p:spPr>
            <p:txBody>
              <a:bodyPr/>
              <a:lstStyle/>
              <a:p>
                <a:r>
                  <a:rPr lang="en-US">
                    <a:noFill/>
                  </a:rPr>
                  <a:t> </a:t>
                </a:r>
              </a:p>
            </p:txBody>
          </p:sp>
        </mc:Fallback>
      </mc:AlternateContent>
      <p:grpSp>
        <p:nvGrpSpPr>
          <p:cNvPr id="294" name="Group 293"/>
          <p:cNvGrpSpPr/>
          <p:nvPr/>
        </p:nvGrpSpPr>
        <p:grpSpPr>
          <a:xfrm>
            <a:off x="199913" y="2286000"/>
            <a:ext cx="3863736" cy="4183277"/>
            <a:chOff x="-147717" y="2551527"/>
            <a:chExt cx="3863736" cy="4183277"/>
          </a:xfrm>
        </p:grpSpPr>
        <p:grpSp>
          <p:nvGrpSpPr>
            <p:cNvPr id="291" name="Group 290"/>
            <p:cNvGrpSpPr/>
            <p:nvPr/>
          </p:nvGrpSpPr>
          <p:grpSpPr>
            <a:xfrm flipV="1">
              <a:off x="-147717" y="5132804"/>
              <a:ext cx="3863736" cy="1602000"/>
              <a:chOff x="-147717" y="2561746"/>
              <a:chExt cx="3863736" cy="1600200"/>
            </a:xfrm>
          </p:grpSpPr>
          <p:sp>
            <p:nvSpPr>
              <p:cNvPr id="292" name="Arc 291"/>
              <p:cNvSpPr/>
              <p:nvPr/>
            </p:nvSpPr>
            <p:spPr>
              <a:xfrm>
                <a:off x="-147717" y="2561746"/>
                <a:ext cx="3863736" cy="1600200"/>
              </a:xfrm>
              <a:prstGeom prst="arc">
                <a:avLst>
                  <a:gd name="adj1" fmla="val 1147244"/>
                  <a:gd name="adj2" fmla="val 8213460"/>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3" name="Arc 292"/>
              <p:cNvSpPr/>
              <p:nvPr/>
            </p:nvSpPr>
            <p:spPr>
              <a:xfrm>
                <a:off x="-147717" y="2561746"/>
                <a:ext cx="3863736" cy="1600200"/>
              </a:xfrm>
              <a:prstGeom prst="arc">
                <a:avLst>
                  <a:gd name="adj1" fmla="val 7652692"/>
                  <a:gd name="adj2" fmla="val 9654416"/>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76" name="Group 275"/>
            <p:cNvGrpSpPr/>
            <p:nvPr/>
          </p:nvGrpSpPr>
          <p:grpSpPr>
            <a:xfrm>
              <a:off x="1148898" y="3231799"/>
              <a:ext cx="1460194" cy="2829347"/>
              <a:chOff x="1148898" y="3231799"/>
              <a:chExt cx="1460194" cy="2829347"/>
            </a:xfrm>
          </p:grpSpPr>
          <mc:AlternateContent xmlns:mc="http://schemas.openxmlformats.org/markup-compatibility/2006" xmlns:a14="http://schemas.microsoft.com/office/drawing/2010/main">
            <mc:Choice Requires="a14">
              <p:sp>
                <p:nvSpPr>
                  <p:cNvPr id="139" name="TextBox 138"/>
                  <p:cNvSpPr txBox="1"/>
                  <p:nvPr/>
                </p:nvSpPr>
                <p:spPr>
                  <a:xfrm>
                    <a:off x="2360923" y="3234829"/>
                    <a:ext cx="233761" cy="307777"/>
                  </a:xfrm>
                  <a:prstGeom prst="rect">
                    <a:avLst/>
                  </a:prstGeom>
                  <a:noFill/>
                  <a:effectLst>
                    <a:softEdge rad="38100"/>
                  </a:effectLst>
                </p:spPr>
                <p:txBody>
                  <a:bodyPr wrap="square" rtlCol="0">
                    <a:spAutoFit/>
                  </a:bodyPr>
                  <a:lstStyle/>
                  <a:p>
                    <a:pPr algn="ctr"/>
                    <a14:m>
                      <m:oMath xmlns:m="http://schemas.openxmlformats.org/officeDocument/2006/math">
                        <m:r>
                          <a:rPr lang="en-US" sz="1400" b="0" i="1" smtClean="0">
                            <a:latin typeface="Cambria Math"/>
                          </a:rPr>
                          <m:t>𝐼</m:t>
                        </m:r>
                      </m:oMath>
                    </a14:m>
                    <a:r>
                      <a:rPr lang="en-US" sz="1400" dirty="0" smtClean="0"/>
                      <a:t> </a:t>
                    </a:r>
                    <a:endParaRPr lang="en-US" sz="1400" dirty="0"/>
                  </a:p>
                </p:txBody>
              </p:sp>
            </mc:Choice>
            <mc:Fallback xmlns="">
              <p:sp>
                <p:nvSpPr>
                  <p:cNvPr id="139" name="TextBox 138"/>
                  <p:cNvSpPr txBox="1">
                    <a:spLocks noRot="1" noChangeAspect="1" noMove="1" noResize="1" noEditPoints="1" noAdjustHandles="1" noChangeArrowheads="1" noChangeShapeType="1" noTextEdit="1"/>
                  </p:cNvSpPr>
                  <p:nvPr/>
                </p:nvSpPr>
                <p:spPr>
                  <a:xfrm>
                    <a:off x="2360923" y="3234829"/>
                    <a:ext cx="233761" cy="307777"/>
                  </a:xfrm>
                  <a:prstGeom prst="rect">
                    <a:avLst/>
                  </a:prstGeom>
                  <a:blipFill rotWithShape="1">
                    <a:blip r:embed="rId17"/>
                    <a:stretch>
                      <a:fillRect/>
                    </a:stretch>
                  </a:blipFill>
                  <a:effectLst>
                    <a:softEdge rad="38100"/>
                  </a:effectLst>
                </p:spPr>
                <p:txBody>
                  <a:bodyPr/>
                  <a:lstStyle/>
                  <a:p>
                    <a:r>
                      <a:rPr lang="en-US">
                        <a:noFill/>
                      </a:rPr>
                      <a:t> </a:t>
                    </a:r>
                  </a:p>
                </p:txBody>
              </p:sp>
            </mc:Fallback>
          </mc:AlternateContent>
          <p:grpSp>
            <p:nvGrpSpPr>
              <p:cNvPr id="147" name="Group 146"/>
              <p:cNvGrpSpPr/>
              <p:nvPr/>
            </p:nvGrpSpPr>
            <p:grpSpPr>
              <a:xfrm>
                <a:off x="2113511" y="5681484"/>
                <a:ext cx="288000" cy="288000"/>
                <a:chOff x="3876753" y="4452811"/>
                <a:chExt cx="72029" cy="72000"/>
              </a:xfrm>
            </p:grpSpPr>
            <p:sp>
              <p:nvSpPr>
                <p:cNvPr id="148" name="Oval 147"/>
                <p:cNvSpPr/>
                <p:nvPr/>
              </p:nvSpPr>
              <p:spPr>
                <a:xfrm flipH="1">
                  <a:off x="3905565" y="4481608"/>
                  <a:ext cx="14406" cy="14400"/>
                </a:xfrm>
                <a:prstGeom prst="ellipse">
                  <a:avLst/>
                </a:prstGeom>
                <a:solidFill>
                  <a:schemeClr val="tx1"/>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Oval 148"/>
                <p:cNvSpPr/>
                <p:nvPr/>
              </p:nvSpPr>
              <p:spPr>
                <a:xfrm flipH="1">
                  <a:off x="3876753" y="4452811"/>
                  <a:ext cx="72029" cy="72000"/>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0" name="Group 149"/>
              <p:cNvGrpSpPr/>
              <p:nvPr/>
            </p:nvGrpSpPr>
            <p:grpSpPr>
              <a:xfrm>
                <a:off x="2113511" y="3361846"/>
                <a:ext cx="288000" cy="288000"/>
                <a:chOff x="2972212" y="4463924"/>
                <a:chExt cx="72028" cy="72000"/>
              </a:xfrm>
            </p:grpSpPr>
            <p:sp>
              <p:nvSpPr>
                <p:cNvPr id="151" name="Oval 150"/>
                <p:cNvSpPr/>
                <p:nvPr/>
              </p:nvSpPr>
              <p:spPr>
                <a:xfrm flipH="1">
                  <a:off x="2972212" y="4463924"/>
                  <a:ext cx="72028" cy="72000"/>
                </a:xfrm>
                <a:prstGeom prst="ellipse">
                  <a:avLst/>
                </a:prstGeom>
                <a:no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2" name="Straight Connector 151"/>
                <p:cNvCxnSpPr/>
                <p:nvPr/>
              </p:nvCxnSpPr>
              <p:spPr>
                <a:xfrm flipH="1">
                  <a:off x="2984404" y="4475452"/>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2983158"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4" name="Group 153"/>
              <p:cNvGrpSpPr/>
              <p:nvPr/>
            </p:nvGrpSpPr>
            <p:grpSpPr>
              <a:xfrm>
                <a:off x="1148898" y="3356926"/>
                <a:ext cx="288000" cy="288000"/>
                <a:chOff x="2972212" y="4463924"/>
                <a:chExt cx="72028" cy="72000"/>
              </a:xfrm>
            </p:grpSpPr>
            <p:sp>
              <p:nvSpPr>
                <p:cNvPr id="155" name="Oval 154"/>
                <p:cNvSpPr/>
                <p:nvPr/>
              </p:nvSpPr>
              <p:spPr>
                <a:xfrm flipH="1">
                  <a:off x="2972212" y="4463924"/>
                  <a:ext cx="72028" cy="72000"/>
                </a:xfrm>
                <a:prstGeom prst="ellipse">
                  <a:avLst/>
                </a:prstGeom>
                <a:no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6" name="Straight Connector 155"/>
                <p:cNvCxnSpPr/>
                <p:nvPr/>
              </p:nvCxnSpPr>
              <p:spPr>
                <a:xfrm flipH="1">
                  <a:off x="2984404" y="4475452"/>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2983158" y="4474468"/>
                  <a:ext cx="50931" cy="50912"/>
                </a:xfrm>
                <a:prstGeom prst="line">
                  <a:avLst/>
                </a:prstGeom>
                <a:ln w="12700" cmpd="sng">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8" name="Group 157"/>
              <p:cNvGrpSpPr/>
              <p:nvPr/>
            </p:nvGrpSpPr>
            <p:grpSpPr>
              <a:xfrm>
                <a:off x="1148898" y="5681469"/>
                <a:ext cx="288000" cy="288000"/>
                <a:chOff x="3876753" y="4452811"/>
                <a:chExt cx="72029" cy="72000"/>
              </a:xfrm>
            </p:grpSpPr>
            <p:sp>
              <p:nvSpPr>
                <p:cNvPr id="159" name="Oval 158"/>
                <p:cNvSpPr/>
                <p:nvPr/>
              </p:nvSpPr>
              <p:spPr>
                <a:xfrm flipH="1">
                  <a:off x="3905565" y="4481608"/>
                  <a:ext cx="14406" cy="14400"/>
                </a:xfrm>
                <a:prstGeom prst="ellipse">
                  <a:avLst/>
                </a:prstGeom>
                <a:solidFill>
                  <a:schemeClr val="tx1"/>
                </a:solidFill>
                <a:ln w="63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Oval 159"/>
                <p:cNvSpPr/>
                <p:nvPr/>
              </p:nvSpPr>
              <p:spPr>
                <a:xfrm flipH="1">
                  <a:off x="3876753" y="4452811"/>
                  <a:ext cx="72029" cy="72000"/>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mc:AlternateContent xmlns:mc="http://schemas.openxmlformats.org/markup-compatibility/2006" xmlns:a14="http://schemas.microsoft.com/office/drawing/2010/main">
            <mc:Choice Requires="a14">
              <p:sp>
                <p:nvSpPr>
                  <p:cNvPr id="161" name="TextBox 160"/>
                  <p:cNvSpPr txBox="1"/>
                  <p:nvPr/>
                </p:nvSpPr>
                <p:spPr>
                  <a:xfrm>
                    <a:off x="1394681" y="3231799"/>
                    <a:ext cx="233761" cy="307777"/>
                  </a:xfrm>
                  <a:prstGeom prst="rect">
                    <a:avLst/>
                  </a:prstGeom>
                  <a:noFill/>
                  <a:effectLst>
                    <a:softEdge rad="38100"/>
                  </a:effectLst>
                </p:spPr>
                <p:txBody>
                  <a:bodyPr wrap="square" rtlCol="0">
                    <a:spAutoFit/>
                  </a:bodyPr>
                  <a:lstStyle/>
                  <a:p>
                    <a:pPr algn="ctr"/>
                    <a14:m>
                      <m:oMath xmlns:m="http://schemas.openxmlformats.org/officeDocument/2006/math">
                        <m:r>
                          <a:rPr lang="en-US" sz="1400" b="0" i="1" smtClean="0">
                            <a:latin typeface="Cambria Math"/>
                          </a:rPr>
                          <m:t>𝐼</m:t>
                        </m:r>
                      </m:oMath>
                    </a14:m>
                    <a:r>
                      <a:rPr lang="en-US" sz="1400" dirty="0" smtClean="0"/>
                      <a:t> </a:t>
                    </a:r>
                    <a:endParaRPr lang="en-US" sz="1400" dirty="0"/>
                  </a:p>
                </p:txBody>
              </p:sp>
            </mc:Choice>
            <mc:Fallback xmlns="">
              <p:sp>
                <p:nvSpPr>
                  <p:cNvPr id="161" name="TextBox 160"/>
                  <p:cNvSpPr txBox="1">
                    <a:spLocks noRot="1" noChangeAspect="1" noMove="1" noResize="1" noEditPoints="1" noAdjustHandles="1" noChangeArrowheads="1" noChangeShapeType="1" noTextEdit="1"/>
                  </p:cNvSpPr>
                  <p:nvPr/>
                </p:nvSpPr>
                <p:spPr>
                  <a:xfrm>
                    <a:off x="1394681" y="3231799"/>
                    <a:ext cx="233761" cy="307777"/>
                  </a:xfrm>
                  <a:prstGeom prst="rect">
                    <a:avLst/>
                  </a:prstGeom>
                  <a:blipFill rotWithShape="1">
                    <a:blip r:embed="rId18"/>
                    <a:stretch>
                      <a:fillRect/>
                    </a:stretch>
                  </a:blipFill>
                  <a:effectLst>
                    <a:softEdge rad="38100"/>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2" name="TextBox 161"/>
                  <p:cNvSpPr txBox="1"/>
                  <p:nvPr/>
                </p:nvSpPr>
                <p:spPr>
                  <a:xfrm>
                    <a:off x="1399663" y="5746400"/>
                    <a:ext cx="233761" cy="307777"/>
                  </a:xfrm>
                  <a:prstGeom prst="rect">
                    <a:avLst/>
                  </a:prstGeom>
                  <a:noFill/>
                  <a:effectLst>
                    <a:softEdge rad="38100"/>
                  </a:effectLst>
                </p:spPr>
                <p:txBody>
                  <a:bodyPr wrap="square" rtlCol="0">
                    <a:spAutoFit/>
                  </a:bodyPr>
                  <a:lstStyle/>
                  <a:p>
                    <a:pPr algn="ctr"/>
                    <a14:m>
                      <m:oMath xmlns:m="http://schemas.openxmlformats.org/officeDocument/2006/math">
                        <m:r>
                          <a:rPr lang="en-US" sz="1400" b="0" i="1" smtClean="0">
                            <a:latin typeface="Cambria Math"/>
                          </a:rPr>
                          <m:t>𝐼</m:t>
                        </m:r>
                      </m:oMath>
                    </a14:m>
                    <a:r>
                      <a:rPr lang="en-US" sz="1400" dirty="0" smtClean="0"/>
                      <a:t> </a:t>
                    </a:r>
                    <a:endParaRPr lang="en-US" sz="1400" dirty="0"/>
                  </a:p>
                </p:txBody>
              </p:sp>
            </mc:Choice>
            <mc:Fallback xmlns="">
              <p:sp>
                <p:nvSpPr>
                  <p:cNvPr id="162" name="TextBox 161"/>
                  <p:cNvSpPr txBox="1">
                    <a:spLocks noRot="1" noChangeAspect="1" noMove="1" noResize="1" noEditPoints="1" noAdjustHandles="1" noChangeArrowheads="1" noChangeShapeType="1" noTextEdit="1"/>
                  </p:cNvSpPr>
                  <p:nvPr/>
                </p:nvSpPr>
                <p:spPr>
                  <a:xfrm>
                    <a:off x="1399663" y="5746400"/>
                    <a:ext cx="233761" cy="307777"/>
                  </a:xfrm>
                  <a:prstGeom prst="rect">
                    <a:avLst/>
                  </a:prstGeom>
                  <a:blipFill rotWithShape="1">
                    <a:blip r:embed="rId19"/>
                    <a:stretch>
                      <a:fillRect/>
                    </a:stretch>
                  </a:blipFill>
                  <a:effectLst>
                    <a:softEdge rad="38100"/>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3" name="TextBox 162"/>
                  <p:cNvSpPr txBox="1"/>
                  <p:nvPr/>
                </p:nvSpPr>
                <p:spPr>
                  <a:xfrm>
                    <a:off x="2375331" y="5753369"/>
                    <a:ext cx="233761" cy="307777"/>
                  </a:xfrm>
                  <a:prstGeom prst="rect">
                    <a:avLst/>
                  </a:prstGeom>
                  <a:noFill/>
                  <a:effectLst>
                    <a:softEdge rad="38100"/>
                  </a:effectLst>
                </p:spPr>
                <p:txBody>
                  <a:bodyPr wrap="square" rtlCol="0">
                    <a:spAutoFit/>
                  </a:bodyPr>
                  <a:lstStyle/>
                  <a:p>
                    <a:pPr algn="ctr"/>
                    <a14:m>
                      <m:oMath xmlns:m="http://schemas.openxmlformats.org/officeDocument/2006/math">
                        <m:r>
                          <a:rPr lang="en-US" sz="1400" b="0" i="1" smtClean="0">
                            <a:latin typeface="Cambria Math"/>
                          </a:rPr>
                          <m:t>𝐼</m:t>
                        </m:r>
                      </m:oMath>
                    </a14:m>
                    <a:r>
                      <a:rPr lang="en-US" sz="1400" dirty="0" smtClean="0"/>
                      <a:t> </a:t>
                    </a:r>
                    <a:endParaRPr lang="en-US" sz="1400" dirty="0"/>
                  </a:p>
                </p:txBody>
              </p:sp>
            </mc:Choice>
            <mc:Fallback xmlns="">
              <p:sp>
                <p:nvSpPr>
                  <p:cNvPr id="163" name="TextBox 162"/>
                  <p:cNvSpPr txBox="1">
                    <a:spLocks noRot="1" noChangeAspect="1" noMove="1" noResize="1" noEditPoints="1" noAdjustHandles="1" noChangeArrowheads="1" noChangeShapeType="1" noTextEdit="1"/>
                  </p:cNvSpPr>
                  <p:nvPr/>
                </p:nvSpPr>
                <p:spPr>
                  <a:xfrm>
                    <a:off x="2375331" y="5753369"/>
                    <a:ext cx="233761" cy="307777"/>
                  </a:xfrm>
                  <a:prstGeom prst="rect">
                    <a:avLst/>
                  </a:prstGeom>
                  <a:blipFill rotWithShape="1">
                    <a:blip r:embed="rId19"/>
                    <a:stretch>
                      <a:fillRect/>
                    </a:stretch>
                  </a:blipFill>
                  <a:effectLst>
                    <a:softEdge rad="38100"/>
                  </a:effectLst>
                </p:spPr>
                <p:txBody>
                  <a:bodyPr/>
                  <a:lstStyle/>
                  <a:p>
                    <a:r>
                      <a:rPr lang="en-US">
                        <a:noFill/>
                      </a:rPr>
                      <a:t> </a:t>
                    </a:r>
                  </a:p>
                </p:txBody>
              </p:sp>
            </mc:Fallback>
          </mc:AlternateContent>
        </p:grpSp>
        <p:grpSp>
          <p:nvGrpSpPr>
            <p:cNvPr id="124" name="Group 123"/>
            <p:cNvGrpSpPr/>
            <p:nvPr/>
          </p:nvGrpSpPr>
          <p:grpSpPr>
            <a:xfrm>
              <a:off x="-147717" y="2551527"/>
              <a:ext cx="3863736" cy="1600200"/>
              <a:chOff x="-147717" y="2561746"/>
              <a:chExt cx="3863736" cy="1600200"/>
            </a:xfrm>
          </p:grpSpPr>
          <p:sp>
            <p:nvSpPr>
              <p:cNvPr id="277" name="Arc 276"/>
              <p:cNvSpPr/>
              <p:nvPr/>
            </p:nvSpPr>
            <p:spPr>
              <a:xfrm>
                <a:off x="-147717" y="2561746"/>
                <a:ext cx="3863736" cy="1600200"/>
              </a:xfrm>
              <a:prstGeom prst="arc">
                <a:avLst>
                  <a:gd name="adj1" fmla="val 1132736"/>
                  <a:gd name="adj2" fmla="val 8240373"/>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4" name="Arc 163"/>
              <p:cNvSpPr/>
              <p:nvPr/>
            </p:nvSpPr>
            <p:spPr>
              <a:xfrm>
                <a:off x="-147717" y="2561746"/>
                <a:ext cx="3863736" cy="1600200"/>
              </a:xfrm>
              <a:prstGeom prst="arc">
                <a:avLst>
                  <a:gd name="adj1" fmla="val 7652692"/>
                  <a:gd name="adj2" fmla="val 9632717"/>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288" name="Group 287"/>
          <p:cNvGrpSpPr/>
          <p:nvPr/>
        </p:nvGrpSpPr>
        <p:grpSpPr>
          <a:xfrm rot="10800000">
            <a:off x="792921" y="4362946"/>
            <a:ext cx="2667000" cy="1"/>
            <a:chOff x="798919" y="3962037"/>
            <a:chExt cx="2776191" cy="458"/>
          </a:xfrm>
        </p:grpSpPr>
        <p:cxnSp>
          <p:nvCxnSpPr>
            <p:cNvPr id="289" name="Straight Arrow Connector 288"/>
            <p:cNvCxnSpPr/>
            <p:nvPr/>
          </p:nvCxnSpPr>
          <p:spPr>
            <a:xfrm rot="10800000" flipH="1">
              <a:off x="798919" y="3962037"/>
              <a:ext cx="2211450" cy="458"/>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0" name="Straight Arrow Connector 289"/>
            <p:cNvCxnSpPr/>
            <p:nvPr/>
          </p:nvCxnSpPr>
          <p:spPr>
            <a:xfrm rot="10800000" flipH="1">
              <a:off x="2895599" y="3962495"/>
              <a:ext cx="679511"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26" name="Group 125"/>
          <p:cNvGrpSpPr/>
          <p:nvPr/>
        </p:nvGrpSpPr>
        <p:grpSpPr>
          <a:xfrm>
            <a:off x="690567" y="3574337"/>
            <a:ext cx="2888822" cy="1585240"/>
            <a:chOff x="354846" y="3839864"/>
            <a:chExt cx="2888822" cy="1585240"/>
          </a:xfrm>
        </p:grpSpPr>
        <p:grpSp>
          <p:nvGrpSpPr>
            <p:cNvPr id="183" name="Group 182"/>
            <p:cNvGrpSpPr/>
            <p:nvPr/>
          </p:nvGrpSpPr>
          <p:grpSpPr>
            <a:xfrm rot="10800000">
              <a:off x="811228" y="5130608"/>
              <a:ext cx="1976479" cy="1752"/>
              <a:chOff x="1143000" y="3159507"/>
              <a:chExt cx="2057399" cy="802893"/>
            </a:xfrm>
          </p:grpSpPr>
          <p:cxnSp>
            <p:nvCxnSpPr>
              <p:cNvPr id="215" name="Straight Arrow Connector 214"/>
              <p:cNvCxnSpPr/>
              <p:nvPr/>
            </p:nvCxnSpPr>
            <p:spPr>
              <a:xfrm rot="10800000" flipH="1" flipV="1">
                <a:off x="1143001" y="3960204"/>
                <a:ext cx="1867369" cy="2196"/>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p:nvPr/>
            </p:nvCxnSpPr>
            <p:spPr>
              <a:xfrm rot="10800000" flipH="1">
                <a:off x="2895600" y="3962400"/>
                <a:ext cx="304799"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87" name="Group 186"/>
            <p:cNvGrpSpPr/>
            <p:nvPr/>
          </p:nvGrpSpPr>
          <p:grpSpPr>
            <a:xfrm rot="10800000">
              <a:off x="811227" y="4157849"/>
              <a:ext cx="1982439" cy="0"/>
              <a:chOff x="1136798" y="3962400"/>
              <a:chExt cx="2063602" cy="0"/>
            </a:xfrm>
          </p:grpSpPr>
          <p:cxnSp>
            <p:nvCxnSpPr>
              <p:cNvPr id="203" name="Straight Arrow Connector 202"/>
              <p:cNvCxnSpPr/>
              <p:nvPr/>
            </p:nvCxnSpPr>
            <p:spPr>
              <a:xfrm rot="10800000" flipH="1">
                <a:off x="1136798" y="3962400"/>
                <a:ext cx="1876874" cy="0"/>
              </a:xfrm>
              <a:prstGeom prst="straightConnector1">
                <a:avLst/>
              </a:prstGeom>
              <a:ln w="127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a:off x="2590800" y="3962400"/>
                <a:ext cx="609600" cy="0"/>
              </a:xfrm>
              <a:prstGeom prst="straightConnector1">
                <a:avLst/>
              </a:prstGeom>
              <a:ln w="12700">
                <a:solidFill>
                  <a:schemeClr val="bg2">
                    <a:lumMod val="50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178" name="Rectangle 177"/>
            <p:cNvSpPr/>
            <p:nvPr/>
          </p:nvSpPr>
          <p:spPr>
            <a:xfrm>
              <a:off x="2793652" y="3839864"/>
              <a:ext cx="450001" cy="1580733"/>
            </a:xfrm>
            <a:prstGeom prst="rect">
              <a:avLst/>
            </a:prstGeom>
            <a:solidFill>
              <a:srgbClr val="FF8585"/>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TextBox 179"/>
            <p:cNvSpPr txBox="1"/>
            <p:nvPr/>
          </p:nvSpPr>
          <p:spPr>
            <a:xfrm>
              <a:off x="2793666" y="4450073"/>
              <a:ext cx="450002" cy="369332"/>
            </a:xfrm>
            <a:prstGeom prst="rect">
              <a:avLst/>
            </a:prstGeom>
            <a:noFill/>
          </p:spPr>
          <p:txBody>
            <a:bodyPr wrap="square" rtlCol="0">
              <a:spAutoFit/>
            </a:bodyPr>
            <a:lstStyle/>
            <a:p>
              <a:pPr algn="ctr"/>
              <a:r>
                <a:rPr lang="en-US" dirty="0" smtClean="0">
                  <a:latin typeface="Times New Roman" panose="02020603050405020304" pitchFamily="18" charset="0"/>
                  <a:cs typeface="Times New Roman" panose="02020603050405020304" pitchFamily="18" charset="0"/>
                </a:rPr>
                <a:t>N</a:t>
              </a:r>
              <a:endParaRPr lang="en-US" dirty="0">
                <a:latin typeface="Times New Roman" panose="02020603050405020304" pitchFamily="18" charset="0"/>
                <a:cs typeface="Times New Roman" panose="02020603050405020304" pitchFamily="18" charset="0"/>
              </a:endParaRPr>
            </a:p>
          </p:txBody>
        </p:sp>
        <p:sp>
          <p:nvSpPr>
            <p:cNvPr id="179" name="Rectangle 178"/>
            <p:cNvSpPr/>
            <p:nvPr/>
          </p:nvSpPr>
          <p:spPr>
            <a:xfrm>
              <a:off x="354846" y="3844374"/>
              <a:ext cx="450001" cy="1580730"/>
            </a:xfrm>
            <a:prstGeom prst="rect">
              <a:avLst/>
            </a:prstGeom>
            <a:solidFill>
              <a:schemeClr val="tx2">
                <a:lumMod val="60000"/>
                <a:lumOff val="4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TextBox 180"/>
            <p:cNvSpPr txBox="1"/>
            <p:nvPr/>
          </p:nvSpPr>
          <p:spPr>
            <a:xfrm>
              <a:off x="359705" y="4450073"/>
              <a:ext cx="440281" cy="369332"/>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S</a:t>
              </a:r>
              <a:endParaRPr lang="en-US" sz="1600" dirty="0">
                <a:latin typeface="Times New Roman" panose="02020603050405020304" pitchFamily="18" charset="0"/>
                <a:cs typeface="Times New Roman" panose="02020603050405020304" pitchFamily="18" charset="0"/>
              </a:endParaRPr>
            </a:p>
          </p:txBody>
        </p:sp>
      </p:grpSp>
      <p:cxnSp>
        <p:nvCxnSpPr>
          <p:cNvPr id="190" name="Straight Arrow Connector 189"/>
          <p:cNvCxnSpPr/>
          <p:nvPr/>
        </p:nvCxnSpPr>
        <p:spPr>
          <a:xfrm flipV="1">
            <a:off x="2256986" y="3649134"/>
            <a:ext cx="0" cy="741847"/>
          </a:xfrm>
          <a:prstGeom prst="straightConnector1">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nvGrpSpPr>
          <p:cNvPr id="192" name="Group 191"/>
          <p:cNvGrpSpPr/>
          <p:nvPr/>
        </p:nvGrpSpPr>
        <p:grpSpPr>
          <a:xfrm>
            <a:off x="1140568" y="4986847"/>
            <a:ext cx="508538" cy="221809"/>
            <a:chOff x="1125106" y="5596573"/>
            <a:chExt cx="529358" cy="278003"/>
          </a:xfrm>
        </p:grpSpPr>
        <p:sp>
          <p:nvSpPr>
            <p:cNvPr id="195" name="Oval 194"/>
            <p:cNvSpPr/>
            <p:nvPr/>
          </p:nvSpPr>
          <p:spPr>
            <a:xfrm rot="18946220">
              <a:off x="1125106" y="5596573"/>
              <a:ext cx="529358" cy="278003"/>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6" name="Group 195"/>
            <p:cNvGrpSpPr/>
            <p:nvPr/>
          </p:nvGrpSpPr>
          <p:grpSpPr>
            <a:xfrm>
              <a:off x="1292826" y="5639014"/>
              <a:ext cx="193918" cy="193119"/>
              <a:chOff x="665041" y="5293281"/>
              <a:chExt cx="193918" cy="193119"/>
            </a:xfrm>
          </p:grpSpPr>
          <p:cxnSp>
            <p:nvCxnSpPr>
              <p:cNvPr id="197" name="Straight Connector 196"/>
              <p:cNvCxnSpPr/>
              <p:nvPr/>
            </p:nvCxnSpPr>
            <p:spPr>
              <a:xfrm>
                <a:off x="665041" y="5389840"/>
                <a:ext cx="19391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flipV="1">
                <a:off x="762000" y="5293281"/>
                <a:ext cx="0" cy="193119"/>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grpSp>
      <p:cxnSp>
        <p:nvCxnSpPr>
          <p:cNvPr id="189" name="Straight Arrow Connector 188"/>
          <p:cNvCxnSpPr>
            <a:stCxn id="195" idx="6"/>
          </p:cNvCxnSpPr>
          <p:nvPr/>
        </p:nvCxnSpPr>
        <p:spPr>
          <a:xfrm flipV="1">
            <a:off x="1577034" y="4378705"/>
            <a:ext cx="691057" cy="54168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2" name="Arc 81"/>
          <p:cNvSpPr/>
          <p:nvPr/>
        </p:nvSpPr>
        <p:spPr>
          <a:xfrm rot="2757080">
            <a:off x="-332096" y="2395510"/>
            <a:ext cx="2182316" cy="3605743"/>
          </a:xfrm>
          <a:prstGeom prst="arc">
            <a:avLst>
              <a:gd name="adj1" fmla="val 17936660"/>
              <a:gd name="adj2" fmla="val 21278938"/>
            </a:avLst>
          </a:prstGeom>
          <a:ln w="12700">
            <a:solidFill>
              <a:schemeClr val="tx1"/>
            </a:solidFill>
            <a:headEnd type="arrow" w="lg" len="lg"/>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1" name="Straight Connector 80"/>
          <p:cNvCxnSpPr/>
          <p:nvPr/>
        </p:nvCxnSpPr>
        <p:spPr>
          <a:xfrm>
            <a:off x="4191000" y="5953780"/>
            <a:ext cx="6700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3" name="TextBox 82"/>
              <p:cNvSpPr txBox="1"/>
              <p:nvPr/>
            </p:nvSpPr>
            <p:spPr>
              <a:xfrm>
                <a:off x="4191000" y="5973676"/>
                <a:ext cx="4953000" cy="276999"/>
              </a:xfrm>
              <a:prstGeom prst="rect">
                <a:avLst/>
              </a:prstGeom>
              <a:noFill/>
            </p:spPr>
            <p:txBody>
              <a:bodyPr wrap="square" rtlCol="0">
                <a:spAutoFit/>
              </a:bodyPr>
              <a:lstStyle/>
              <a:p>
                <a:pPr algn="ctr">
                  <a:spcAft>
                    <a:spcPts val="600"/>
                  </a:spcAft>
                </a:pPr>
                <a:r>
                  <a:rPr lang="en-US" sz="1200" dirty="0" smtClean="0"/>
                  <a:t>*Small angle approximation: </a:t>
                </a:r>
                <a14:m>
                  <m:oMath xmlns:m="http://schemas.openxmlformats.org/officeDocument/2006/math">
                    <m:r>
                      <m:rPr>
                        <m:sty m:val="p"/>
                      </m:rPr>
                      <a:rPr lang="en-US" sz="1200" b="0" i="0" smtClean="0">
                        <a:latin typeface="Cambria Math"/>
                      </a:rPr>
                      <m:t>tan</m:t>
                    </m:r>
                    <m:d>
                      <m:dPr>
                        <m:ctrlPr>
                          <a:rPr lang="en-US" sz="1200" i="1" smtClean="0">
                            <a:latin typeface="Cambria Math"/>
                          </a:rPr>
                        </m:ctrlPr>
                      </m:dPr>
                      <m:e>
                        <m:r>
                          <a:rPr lang="en-US" sz="1200" i="1">
                            <a:latin typeface="Cambria Math"/>
                          </a:rPr>
                          <m:t>𝜃</m:t>
                        </m:r>
                      </m:e>
                    </m:d>
                    <m:r>
                      <a:rPr lang="en-US" sz="1200" i="1" smtClean="0">
                        <a:latin typeface="Cambria Math"/>
                        <a:ea typeface="Cambria Math"/>
                      </a:rPr>
                      <m:t>≈</m:t>
                    </m:r>
                    <m:r>
                      <a:rPr lang="en-US" sz="1200" i="1">
                        <a:latin typeface="Cambria Math"/>
                      </a:rPr>
                      <m:t>𝜃</m:t>
                    </m:r>
                    <m:r>
                      <a:rPr lang="en-US" sz="1200" b="0" i="0" smtClean="0">
                        <a:latin typeface="Cambria Math"/>
                      </a:rPr>
                      <m:t> </m:t>
                    </m:r>
                  </m:oMath>
                </a14:m>
                <a:r>
                  <a:rPr lang="en-US" sz="1200" dirty="0" smtClean="0"/>
                  <a:t>up </a:t>
                </a:r>
                <a:r>
                  <a:rPr lang="en-US" sz="1200" dirty="0"/>
                  <a:t>to </a:t>
                </a:r>
                <a:r>
                  <a:rPr lang="en-US" sz="1200" dirty="0" smtClean="0"/>
                  <a:t>~0.17 rad (~10</a:t>
                </a:r>
                <a:r>
                  <a:rPr lang="en-US" sz="1200" dirty="0" smtClean="0">
                    <a:latin typeface="GreekC_IV25"/>
                    <a:cs typeface="GreekC_IV25"/>
                  </a:rPr>
                  <a:t>°</a:t>
                </a:r>
                <a:r>
                  <a:rPr lang="en-US" sz="1200" dirty="0" smtClean="0"/>
                  <a:t>) </a:t>
                </a:r>
                <a:r>
                  <a:rPr lang="en-US" sz="1200" dirty="0"/>
                  <a:t>error is &lt;1</a:t>
                </a:r>
                <a:r>
                  <a:rPr lang="en-US" sz="1200" dirty="0" smtClean="0"/>
                  <a:t>%</a:t>
                </a:r>
              </a:p>
            </p:txBody>
          </p:sp>
        </mc:Choice>
        <mc:Fallback xmlns="">
          <p:sp>
            <p:nvSpPr>
              <p:cNvPr id="83" name="TextBox 82"/>
              <p:cNvSpPr txBox="1">
                <a:spLocks noRot="1" noChangeAspect="1" noMove="1" noResize="1" noEditPoints="1" noAdjustHandles="1" noChangeArrowheads="1" noChangeShapeType="1" noTextEdit="1"/>
              </p:cNvSpPr>
              <p:nvPr/>
            </p:nvSpPr>
            <p:spPr>
              <a:xfrm>
                <a:off x="4191000" y="5973676"/>
                <a:ext cx="4953000" cy="276999"/>
              </a:xfrm>
              <a:prstGeom prst="rect">
                <a:avLst/>
              </a:prstGeom>
              <a:blipFill rotWithShape="1">
                <a:blip r:embed="rId20"/>
                <a:stretch>
                  <a:fillRect t="-2222" b="-17778"/>
                </a:stretch>
              </a:blipFill>
            </p:spPr>
            <p:txBody>
              <a:bodyPr/>
              <a:lstStyle/>
              <a:p>
                <a:r>
                  <a:rPr lang="en-US">
                    <a:noFill/>
                  </a:rPr>
                  <a:t> </a:t>
                </a:r>
              </a:p>
            </p:txBody>
          </p:sp>
        </mc:Fallback>
      </mc:AlternateContent>
    </p:spTree>
    <p:extLst>
      <p:ext uri="{BB962C8B-B14F-4D97-AF65-F5344CB8AC3E}">
        <p14:creationId xmlns:p14="http://schemas.microsoft.com/office/powerpoint/2010/main" val="347816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500"/>
                                        <p:tgtEl>
                                          <p:spTgt spid="126"/>
                                        </p:tgtEl>
                                      </p:cBhvr>
                                    </p:animEffect>
                                    <p:set>
                                      <p:cBhvr>
                                        <p:cTn id="7" dur="1" fill="hold">
                                          <p:stCondLst>
                                            <p:cond delay="2499"/>
                                          </p:stCondLst>
                                        </p:cTn>
                                        <p:tgtEl>
                                          <p:spTgt spid="12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94"/>
                                        </p:tgtEl>
                                        <p:attrNameLst>
                                          <p:attrName>style.visibility</p:attrName>
                                        </p:attrNameLst>
                                      </p:cBhvr>
                                      <p:to>
                                        <p:strVal val="visible"/>
                                      </p:to>
                                    </p:set>
                                    <p:animEffect transition="in" filter="fade">
                                      <p:cBhvr>
                                        <p:cTn id="10" dur="2500"/>
                                        <p:tgtEl>
                                          <p:spTgt spid="2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7820" y="609600"/>
            <a:ext cx="8073947" cy="461665"/>
          </a:xfrm>
          <a:prstGeom prst="rect">
            <a:avLst/>
          </a:prstGeom>
          <a:noFill/>
        </p:spPr>
        <p:txBody>
          <a:bodyPr wrap="square" rtlCol="0">
            <a:spAutoFit/>
          </a:bodyPr>
          <a:lstStyle/>
          <a:p>
            <a:pPr algn="ctr"/>
            <a:r>
              <a:rPr lang="en-US" sz="2400" b="1" dirty="0" smtClean="0"/>
              <a:t>Electrostatic vs Magnetic deflection</a:t>
            </a:r>
            <a:endParaRPr lang="en-US" b="1" dirty="0"/>
          </a:p>
        </p:txBody>
      </p:sp>
      <p:sp>
        <p:nvSpPr>
          <p:cNvPr id="3" name="TextBox 2"/>
          <p:cNvSpPr txBox="1"/>
          <p:nvPr/>
        </p:nvSpPr>
        <p:spPr>
          <a:xfrm>
            <a:off x="533400" y="2298829"/>
            <a:ext cx="3429000" cy="1538883"/>
          </a:xfrm>
          <a:prstGeom prst="rect">
            <a:avLst/>
          </a:prstGeom>
          <a:noFill/>
        </p:spPr>
        <p:txBody>
          <a:bodyPr wrap="square" rtlCol="0">
            <a:spAutoFit/>
          </a:bodyPr>
          <a:lstStyle/>
          <a:p>
            <a:pPr marL="285750" indent="-285750">
              <a:spcAft>
                <a:spcPts val="600"/>
              </a:spcAft>
              <a:buFont typeface="Wingdings" panose="05000000000000000000" pitchFamily="2" charset="2"/>
              <a:buChar char="q"/>
            </a:pPr>
            <a:r>
              <a:rPr lang="en-US" sz="1200" dirty="0" smtClean="0"/>
              <a:t>It is more practical to use </a:t>
            </a:r>
            <a:r>
              <a:rPr lang="en-US" sz="1200" b="1" i="1" dirty="0" smtClean="0"/>
              <a:t>magnetic field!</a:t>
            </a:r>
          </a:p>
          <a:p>
            <a:pPr marL="285750" indent="-285750" algn="just">
              <a:spcAft>
                <a:spcPts val="600"/>
              </a:spcAft>
              <a:buFont typeface="Wingdings" panose="05000000000000000000" pitchFamily="2" charset="2"/>
              <a:buChar char="q"/>
            </a:pPr>
            <a:r>
              <a:rPr lang="en-US" sz="1200" dirty="0" smtClean="0"/>
              <a:t>Too high electric field in vacuum could provoke electric breakdown. It is widely accepted that 10 MV/m is a practical limit</a:t>
            </a:r>
            <a:r>
              <a:rPr lang="en-US" sz="1200" baseline="30000" dirty="0" smtClean="0"/>
              <a:t>[24]</a:t>
            </a:r>
            <a:r>
              <a:rPr lang="en-US" sz="1200" dirty="0" smtClean="0"/>
              <a:t>.</a:t>
            </a:r>
          </a:p>
          <a:p>
            <a:pPr marL="285750" indent="-285750" algn="just">
              <a:spcAft>
                <a:spcPts val="600"/>
              </a:spcAft>
              <a:buFont typeface="Wingdings" panose="05000000000000000000" pitchFamily="2" charset="2"/>
              <a:buChar char="q"/>
            </a:pPr>
            <a:r>
              <a:rPr lang="en-US" sz="1200" dirty="0" smtClean="0"/>
              <a:t>Electric deflection could be beneficial for </a:t>
            </a:r>
            <a:r>
              <a:rPr lang="en-US" sz="1200" b="1" dirty="0" smtClean="0">
                <a:solidFill>
                  <a:srgbClr val="008000"/>
                </a:solidFill>
              </a:rPr>
              <a:t>non-relativistic </a:t>
            </a:r>
            <a:r>
              <a:rPr lang="en-US" sz="1200" dirty="0" smtClean="0"/>
              <a:t>particles (e.g. low energy beams, heavy ions etc.) </a:t>
            </a:r>
          </a:p>
        </p:txBody>
      </p:sp>
      <mc:AlternateContent xmlns:mc="http://schemas.openxmlformats.org/markup-compatibility/2006" xmlns:a14="http://schemas.microsoft.com/office/drawing/2010/main">
        <mc:Choice Requires="a14">
          <p:sp>
            <p:nvSpPr>
              <p:cNvPr id="21" name="TextBox 20"/>
              <p:cNvSpPr txBox="1"/>
              <p:nvPr/>
            </p:nvSpPr>
            <p:spPr>
              <a:xfrm>
                <a:off x="609600" y="3963042"/>
                <a:ext cx="7924800" cy="276999"/>
              </a:xfrm>
              <a:prstGeom prst="rect">
                <a:avLst/>
              </a:prstGeom>
              <a:noFill/>
            </p:spPr>
            <p:txBody>
              <a:bodyPr wrap="square" rtlCol="0">
                <a:spAutoFit/>
              </a:bodyPr>
              <a:lstStyle/>
              <a:p>
                <a:pPr>
                  <a:spcAft>
                    <a:spcPts val="600"/>
                  </a:spcAft>
                </a:pPr>
                <a:r>
                  <a:rPr lang="en-US" sz="1200" dirty="0" smtClean="0"/>
                  <a:t>Comparison between electric and magnetic deflection for beams with different momentum </a:t>
                </a:r>
                <a14:m>
                  <m:oMath xmlns:m="http://schemas.openxmlformats.org/officeDocument/2006/math">
                    <m:r>
                      <a:rPr lang="en-US" sz="1200" b="0" i="1" smtClean="0">
                        <a:latin typeface="Cambria Math"/>
                      </a:rPr>
                      <m:t>𝑝</m:t>
                    </m:r>
                  </m:oMath>
                </a14:m>
                <a:endParaRPr lang="en-US" sz="1200" dirty="0" smtClean="0"/>
              </a:p>
            </p:txBody>
          </p:sp>
        </mc:Choice>
        <mc:Fallback xmlns="">
          <p:sp>
            <p:nvSpPr>
              <p:cNvPr id="21" name="TextBox 20"/>
              <p:cNvSpPr txBox="1">
                <a:spLocks noRot="1" noChangeAspect="1" noMove="1" noResize="1" noEditPoints="1" noAdjustHandles="1" noChangeArrowheads="1" noChangeShapeType="1" noTextEdit="1"/>
              </p:cNvSpPr>
              <p:nvPr/>
            </p:nvSpPr>
            <p:spPr>
              <a:xfrm>
                <a:off x="609600" y="3963042"/>
                <a:ext cx="7924800" cy="276999"/>
              </a:xfrm>
              <a:prstGeom prst="rect">
                <a:avLst/>
              </a:prstGeom>
              <a:blipFill rotWithShape="1">
                <a:blip r:embed="rId2"/>
                <a:stretch>
                  <a:fillRect b="-152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905180980"/>
                  </p:ext>
                </p:extLst>
              </p:nvPr>
            </p:nvGraphicFramePr>
            <p:xfrm>
              <a:off x="685800" y="4237021"/>
              <a:ext cx="7609765" cy="2066084"/>
            </p:xfrm>
            <a:graphic>
              <a:graphicData uri="http://schemas.openxmlformats.org/drawingml/2006/table">
                <a:tbl>
                  <a:tblPr>
                    <a:tableStyleId>{9D7B26C5-4107-4FEC-AEDC-1716B250A1EF}</a:tableStyleId>
                  </a:tblPr>
                  <a:tblGrid>
                    <a:gridCol w="1099428"/>
                    <a:gridCol w="1099428"/>
                    <a:gridCol w="1108666"/>
                    <a:gridCol w="1305763"/>
                    <a:gridCol w="1305763"/>
                    <a:gridCol w="1690717"/>
                  </a:tblGrid>
                  <a:tr h="262359">
                    <a:tc>
                      <a:txBody>
                        <a:bodyPr/>
                        <a:lstStyle/>
                        <a:p>
                          <a:pPr lvl="1" algn="l" fontAlgn="b"/>
                          <a14:m>
                            <m:oMath xmlns:m="http://schemas.openxmlformats.org/officeDocument/2006/math">
                              <m:r>
                                <a:rPr lang="en-US" sz="1000" i="1" u="none" strike="noStrike" smtClean="0">
                                  <a:effectLst/>
                                  <a:latin typeface="Cambria Math"/>
                                  <a:ea typeface="Cambria Math"/>
                                </a:rPr>
                                <m:t>𝛽</m:t>
                              </m:r>
                            </m:oMath>
                          </a14:m>
                          <a:r>
                            <a:rPr lang="en-US" sz="1000" u="none" strike="noStrike" dirty="0" smtClean="0">
                              <a:effectLst/>
                            </a:rPr>
                            <a:t>, </a:t>
                          </a:r>
                          <a:r>
                            <a:rPr lang="en-US" sz="1000" u="none" strike="noStrike" dirty="0">
                              <a:effectLst/>
                            </a:rPr>
                            <a:t>-</a:t>
                          </a:r>
                          <a:endParaRPr lang="en-US" sz="1000" b="0" i="0" u="none" strike="noStrike" dirty="0">
                            <a:solidFill>
                              <a:srgbClr val="000000"/>
                            </a:solidFill>
                            <a:effectLst/>
                            <a:latin typeface="Calibri"/>
                          </a:endParaRPr>
                        </a:p>
                      </a:txBody>
                      <a:tcPr marL="9525" marR="9525" marT="9525" marB="0" anchor="ctr"/>
                    </a:tc>
                    <a:tc>
                      <a:txBody>
                        <a:bodyPr/>
                        <a:lstStyle/>
                        <a:p>
                          <a:pPr algn="ctr" fontAlgn="b"/>
                          <a14:m>
                            <m:oMath xmlns:m="http://schemas.openxmlformats.org/officeDocument/2006/math">
                              <m:r>
                                <a:rPr lang="en-US" sz="1000" i="1" u="none" strike="noStrike" smtClean="0">
                                  <a:effectLst/>
                                  <a:latin typeface="Cambria Math"/>
                                  <a:ea typeface="Cambria Math"/>
                                </a:rPr>
                                <m:t>𝛾</m:t>
                              </m:r>
                            </m:oMath>
                          </a14:m>
                          <a:r>
                            <a:rPr lang="en-US" sz="1000" u="none" strike="noStrike" dirty="0" smtClean="0">
                              <a:effectLst/>
                            </a:rPr>
                            <a:t>, </a:t>
                          </a:r>
                          <a:r>
                            <a:rPr lang="en-US" sz="1000" u="none" strike="noStrike" dirty="0">
                              <a:effectLst/>
                            </a:rPr>
                            <a:t>-</a:t>
                          </a:r>
                          <a:endParaRPr lang="en-US" sz="1000" b="0" i="0" u="none" strike="noStrike" dirty="0">
                            <a:solidFill>
                              <a:srgbClr val="000000"/>
                            </a:solidFill>
                            <a:effectLst/>
                            <a:latin typeface="Calibri"/>
                          </a:endParaRPr>
                        </a:p>
                      </a:txBody>
                      <a:tcPr marL="9525" marR="9525" marT="9525" marB="0" anchor="ctr"/>
                    </a:tc>
                    <a:tc>
                      <a:txBody>
                        <a:bodyPr/>
                        <a:lstStyle/>
                        <a:p>
                          <a:pPr algn="ctr" fontAlgn="b"/>
                          <a14:m>
                            <m:oMath xmlns:m="http://schemas.openxmlformats.org/officeDocument/2006/math">
                              <m:sSub>
                                <m:sSubPr>
                                  <m:ctrlPr>
                                    <a:rPr lang="en-US" sz="1000" i="1" u="none" strike="noStrike" dirty="0" smtClean="0">
                                      <a:effectLst/>
                                      <a:latin typeface="Cambria Math"/>
                                    </a:rPr>
                                  </m:ctrlPr>
                                </m:sSubPr>
                                <m:e>
                                  <m:r>
                                    <a:rPr lang="en-US" sz="1000" b="0" i="1" u="none" strike="noStrike" dirty="0" smtClean="0">
                                      <a:effectLst/>
                                      <a:latin typeface="Cambria Math"/>
                                    </a:rPr>
                                    <m:t>𝑝</m:t>
                                  </m:r>
                                </m:e>
                                <m:sub>
                                  <m:r>
                                    <a:rPr lang="en-US" sz="1000" b="0" i="1" u="none" strike="noStrike" dirty="0" smtClean="0">
                                      <a:effectLst/>
                                      <a:latin typeface="Cambria Math"/>
                                    </a:rPr>
                                    <m:t>𝑒𝑙𝑒𝑐𝑡𝑟𝑜𝑛𝑠</m:t>
                                  </m:r>
                                </m:sub>
                              </m:sSub>
                            </m:oMath>
                          </a14:m>
                          <a:r>
                            <a:rPr lang="en-US" sz="1000" u="none" strike="noStrike" dirty="0">
                              <a:effectLst/>
                            </a:rPr>
                            <a:t>, </a:t>
                          </a:r>
                          <a:r>
                            <a:rPr lang="en-US" sz="1000" u="none" strike="noStrike" dirty="0" smtClean="0">
                              <a:effectLst/>
                            </a:rPr>
                            <a:t>MeV/c</a:t>
                          </a:r>
                          <a:endParaRPr lang="en-US" sz="1000" b="0" i="0" u="none" strike="noStrike" dirty="0">
                            <a:solidFill>
                              <a:srgbClr val="000000"/>
                            </a:solidFill>
                            <a:effectLst/>
                            <a:latin typeface="Calibri"/>
                          </a:endParaRPr>
                        </a:p>
                      </a:txBody>
                      <a:tcPr marL="9525" marR="9525" marT="9525" marB="0" anchor="ctr"/>
                    </a:tc>
                    <a:tc>
                      <a:txBody>
                        <a:bodyPr/>
                        <a:lstStyle/>
                        <a:p>
                          <a:pPr algn="ctr" fontAlgn="b"/>
                          <a14:m>
                            <m:oMath xmlns:m="http://schemas.openxmlformats.org/officeDocument/2006/math">
                              <m:sSub>
                                <m:sSubPr>
                                  <m:ctrlPr>
                                    <a:rPr lang="en-US" sz="1000" i="1" u="none" strike="noStrike" dirty="0" smtClean="0">
                                      <a:effectLst/>
                                      <a:latin typeface="Cambria Math"/>
                                    </a:rPr>
                                  </m:ctrlPr>
                                </m:sSubPr>
                                <m:e>
                                  <m:r>
                                    <a:rPr lang="en-US" sz="1000" b="0" i="1" u="none" strike="noStrike" dirty="0" smtClean="0">
                                      <a:effectLst/>
                                      <a:latin typeface="Cambria Math"/>
                                    </a:rPr>
                                    <m:t>𝑝</m:t>
                                  </m:r>
                                </m:e>
                                <m:sub>
                                  <m:r>
                                    <a:rPr lang="en-US" sz="1000" b="0" i="1" u="none" strike="noStrike" dirty="0" smtClean="0">
                                      <a:effectLst/>
                                      <a:latin typeface="Cambria Math"/>
                                    </a:rPr>
                                    <m:t>𝑝𝑟𝑜𝑡𝑜𝑛𝑠</m:t>
                                  </m:r>
                                </m:sub>
                              </m:sSub>
                            </m:oMath>
                          </a14:m>
                          <a:r>
                            <a:rPr lang="en-US" sz="1000" u="none" strike="noStrike" dirty="0" smtClean="0">
                              <a:effectLst/>
                            </a:rPr>
                            <a:t>, GeV/c</a:t>
                          </a:r>
                          <a:endParaRPr lang="en-US" sz="1000" b="0" i="0" u="none" strike="noStrike" dirty="0">
                            <a:solidFill>
                              <a:srgbClr val="000000"/>
                            </a:solidFill>
                            <a:effectLst/>
                            <a:latin typeface="Calibri"/>
                          </a:endParaRPr>
                        </a:p>
                      </a:txBody>
                      <a:tcPr marL="9525" marR="9525" marT="9525" marB="0" anchor="ctr"/>
                    </a:tc>
                    <a:tc>
                      <a:txBody>
                        <a:bodyPr/>
                        <a:lstStyle/>
                        <a:p>
                          <a:pPr algn="ctr" fontAlgn="b"/>
                          <a:r>
                            <a:rPr lang="en-US" sz="1000" u="none" strike="noStrike" dirty="0" smtClean="0">
                              <a:effectLst/>
                            </a:rPr>
                            <a:t>Electric field, </a:t>
                          </a:r>
                          <a:r>
                            <a:rPr lang="en-US" sz="1000" u="none" strike="noStrike" dirty="0">
                              <a:effectLst/>
                            </a:rPr>
                            <a:t>MV/m</a:t>
                          </a:r>
                          <a:endParaRPr lang="en-US" sz="1000" b="0" i="0" u="none" strike="noStrike" dirty="0">
                            <a:solidFill>
                              <a:srgbClr val="000000"/>
                            </a:solidFill>
                            <a:effectLst/>
                            <a:latin typeface="Calibri"/>
                          </a:endParaRPr>
                        </a:p>
                      </a:txBody>
                      <a:tcPr marL="9525" marR="9525" marT="9525" marB="0" anchor="ctr"/>
                    </a:tc>
                    <a:tc>
                      <a:txBody>
                        <a:bodyPr/>
                        <a:lstStyle/>
                        <a:p>
                          <a:pPr algn="ctr" fontAlgn="b"/>
                          <a:r>
                            <a:rPr lang="en-US" sz="1000" u="none" strike="noStrike" dirty="0">
                              <a:effectLst/>
                            </a:rPr>
                            <a:t>Equivalent magnetic field, T</a:t>
                          </a:r>
                          <a:endParaRPr lang="en-US" sz="1000" b="0" i="0" u="none" strike="noStrike" dirty="0">
                            <a:solidFill>
                              <a:srgbClr val="000000"/>
                            </a:solidFill>
                            <a:effectLst/>
                            <a:latin typeface="Calibri"/>
                          </a:endParaRPr>
                        </a:p>
                      </a:txBody>
                      <a:tcPr marL="9525" marR="9525" marT="9525" marB="0" anchor="ctr"/>
                    </a:tc>
                  </a:tr>
                  <a:tr h="163975">
                    <a:tc>
                      <a:txBody>
                        <a:bodyPr/>
                        <a:lstStyle/>
                        <a:p>
                          <a:pPr lvl="0" algn="ctr" fontAlgn="b"/>
                          <a:r>
                            <a:rPr lang="en-US" sz="1000" u="none" strike="noStrike" dirty="0" smtClean="0">
                              <a:effectLst/>
                            </a:rPr>
                            <a:t>0.001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0.0005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0.0009</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33.356</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0.0051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0.0094</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3.336</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0.0514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0.0944</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0.334</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0.3</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1.048</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0.1607</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0.2955</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smtClean="0">
                              <a:effectLst/>
                            </a:rPr>
                            <a:t>0.111</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1.155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0.2950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0.5425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0.067</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2.294</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1.0552</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1.9401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0.037</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7.089</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3.5864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6.5944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0.034</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22.366</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11.4185</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20.9955</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70.712</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36.1328</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66.4386</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0.99999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223.607</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114.2698</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210.1114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0.999999</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707.107</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361.3552</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664.4349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905180980"/>
                  </p:ext>
                </p:extLst>
              </p:nvPr>
            </p:nvGraphicFramePr>
            <p:xfrm>
              <a:off x="685800" y="4237021"/>
              <a:ext cx="7609765" cy="2066084"/>
            </p:xfrm>
            <a:graphic>
              <a:graphicData uri="http://schemas.openxmlformats.org/drawingml/2006/table">
                <a:tbl>
                  <a:tblPr>
                    <a:tableStyleId>{9D7B26C5-4107-4FEC-AEDC-1716B250A1EF}</a:tableStyleId>
                  </a:tblPr>
                  <a:tblGrid>
                    <a:gridCol w="1099428"/>
                    <a:gridCol w="1099428"/>
                    <a:gridCol w="1108666"/>
                    <a:gridCol w="1305763"/>
                    <a:gridCol w="1305763"/>
                    <a:gridCol w="1690717"/>
                  </a:tblGrid>
                  <a:tr h="262359">
                    <a:tc>
                      <a:txBody>
                        <a:bodyPr/>
                        <a:lstStyle/>
                        <a:p>
                          <a:endParaRPr lang="en-US"/>
                        </a:p>
                      </a:txBody>
                      <a:tcPr marL="9525" marR="9525" marT="9525" marB="0" anchor="ctr">
                        <a:blipFill rotWithShape="1">
                          <a:blip r:embed="rId3"/>
                          <a:stretch>
                            <a:fillRect l="-556" r="-593333" b="-716279"/>
                          </a:stretch>
                        </a:blipFill>
                      </a:tcPr>
                    </a:tc>
                    <a:tc>
                      <a:txBody>
                        <a:bodyPr/>
                        <a:lstStyle/>
                        <a:p>
                          <a:endParaRPr lang="en-US"/>
                        </a:p>
                      </a:txBody>
                      <a:tcPr marL="9525" marR="9525" marT="9525" marB="0" anchor="ctr">
                        <a:blipFill rotWithShape="1">
                          <a:blip r:embed="rId3"/>
                          <a:stretch>
                            <a:fillRect l="-100000" r="-490055" b="-716279"/>
                          </a:stretch>
                        </a:blipFill>
                      </a:tcPr>
                    </a:tc>
                    <a:tc>
                      <a:txBody>
                        <a:bodyPr/>
                        <a:lstStyle/>
                        <a:p>
                          <a:endParaRPr lang="en-US"/>
                        </a:p>
                      </a:txBody>
                      <a:tcPr marL="9525" marR="9525" marT="9525" marB="0" anchor="ctr">
                        <a:blipFill rotWithShape="1">
                          <a:blip r:embed="rId3"/>
                          <a:stretch>
                            <a:fillRect l="-200000" r="-390055" b="-716279"/>
                          </a:stretch>
                        </a:blipFill>
                      </a:tcPr>
                    </a:tc>
                    <a:tc>
                      <a:txBody>
                        <a:bodyPr/>
                        <a:lstStyle/>
                        <a:p>
                          <a:endParaRPr lang="en-US"/>
                        </a:p>
                      </a:txBody>
                      <a:tcPr marL="9525" marR="9525" marT="9525" marB="0" anchor="ctr">
                        <a:blipFill rotWithShape="1">
                          <a:blip r:embed="rId3"/>
                          <a:stretch>
                            <a:fillRect l="-252558" r="-228372" b="-716279"/>
                          </a:stretch>
                        </a:blipFill>
                      </a:tcPr>
                    </a:tc>
                    <a:tc>
                      <a:txBody>
                        <a:bodyPr/>
                        <a:lstStyle/>
                        <a:p>
                          <a:pPr algn="ctr" fontAlgn="b"/>
                          <a:r>
                            <a:rPr lang="en-US" sz="1000" u="none" strike="noStrike" dirty="0" smtClean="0">
                              <a:effectLst/>
                            </a:rPr>
                            <a:t>Electric field, </a:t>
                          </a:r>
                          <a:r>
                            <a:rPr lang="en-US" sz="1000" u="none" strike="noStrike" dirty="0">
                              <a:effectLst/>
                            </a:rPr>
                            <a:t>MV/m</a:t>
                          </a:r>
                          <a:endParaRPr lang="en-US" sz="1000" b="0" i="0" u="none" strike="noStrike" dirty="0">
                            <a:solidFill>
                              <a:srgbClr val="000000"/>
                            </a:solidFill>
                            <a:effectLst/>
                            <a:latin typeface="Calibri"/>
                          </a:endParaRPr>
                        </a:p>
                      </a:txBody>
                      <a:tcPr marL="9525" marR="9525" marT="9525" marB="0" anchor="ctr"/>
                    </a:tc>
                    <a:tc>
                      <a:txBody>
                        <a:bodyPr/>
                        <a:lstStyle/>
                        <a:p>
                          <a:pPr algn="ctr" fontAlgn="b"/>
                          <a:r>
                            <a:rPr lang="en-US" sz="1000" u="none" strike="noStrike" dirty="0">
                              <a:effectLst/>
                            </a:rPr>
                            <a:t>Equivalent magnetic field, T</a:t>
                          </a:r>
                          <a:endParaRPr lang="en-US" sz="1000" b="0" i="0" u="none" strike="noStrike" dirty="0">
                            <a:solidFill>
                              <a:srgbClr val="000000"/>
                            </a:solidFill>
                            <a:effectLst/>
                            <a:latin typeface="Calibri"/>
                          </a:endParaRPr>
                        </a:p>
                      </a:txBody>
                      <a:tcPr marL="9525" marR="9525" marT="9525" marB="0" anchor="ctr"/>
                    </a:tc>
                  </a:tr>
                  <a:tr h="163975">
                    <a:tc>
                      <a:txBody>
                        <a:bodyPr/>
                        <a:lstStyle/>
                        <a:p>
                          <a:pPr lvl="0" algn="ctr" fontAlgn="b"/>
                          <a:r>
                            <a:rPr lang="en-US" sz="1000" u="none" strike="noStrike" dirty="0" smtClean="0">
                              <a:effectLst/>
                            </a:rPr>
                            <a:t>0.001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0.0005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0.0009</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33.356</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0.0051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0.0094</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3.336</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0.0514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0.0944</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0.334</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0.3</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1.048</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0.1607</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0.2955</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smtClean="0">
                              <a:effectLst/>
                            </a:rPr>
                            <a:t>0.111</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1.155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0.2950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0.5425</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0.067</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2.294</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1.0552</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1.9401</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0.037</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7.089</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3.5864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6.5944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10.00</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0.034</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22.366</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11.4185</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20.9955</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70.712</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36.1328</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66.4386</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a:effectLst/>
                            </a:rPr>
                            <a:t>0.99999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223.607</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114.2698</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210.1114</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r h="163975">
                    <a:tc>
                      <a:txBody>
                        <a:bodyPr/>
                        <a:lstStyle/>
                        <a:p>
                          <a:pPr lvl="0" algn="ctr" fontAlgn="b"/>
                          <a:r>
                            <a:rPr lang="en-US" sz="1000" u="none" strike="noStrike" dirty="0">
                              <a:effectLst/>
                            </a:rPr>
                            <a:t>0.999999</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707.107</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dirty="0">
                              <a:effectLst/>
                            </a:rPr>
                            <a:t>361.3552</a:t>
                          </a:r>
                          <a:endParaRPr lang="en-US" sz="1000" b="0" i="0" u="none" strike="noStrike" dirty="0">
                            <a:solidFill>
                              <a:srgbClr val="000000"/>
                            </a:solidFill>
                            <a:effectLst/>
                            <a:latin typeface="Calibri"/>
                          </a:endParaRPr>
                        </a:p>
                      </a:txBody>
                      <a:tcPr marL="9525" marR="9525" marT="9525" marB="0" anchor="b"/>
                    </a:tc>
                    <a:tc>
                      <a:txBody>
                        <a:bodyPr/>
                        <a:lstStyle/>
                        <a:p>
                          <a:pPr algn="ctr" fontAlgn="b"/>
                          <a:r>
                            <a:rPr lang="en-US" sz="1000" u="none" strike="noStrike">
                              <a:effectLst/>
                            </a:rPr>
                            <a:t>664.4349</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a:effectLst/>
                            </a:rPr>
                            <a:t>10.00</a:t>
                          </a:r>
                          <a:endParaRPr lang="en-US" sz="1000" b="0" i="0" u="none" strike="noStrike">
                            <a:solidFill>
                              <a:srgbClr val="000000"/>
                            </a:solidFill>
                            <a:effectLst/>
                            <a:latin typeface="Calibri"/>
                          </a:endParaRPr>
                        </a:p>
                      </a:txBody>
                      <a:tcPr marL="9525" marR="9525" marT="9525" marB="0" anchor="b"/>
                    </a:tc>
                    <a:tc>
                      <a:txBody>
                        <a:bodyPr/>
                        <a:lstStyle/>
                        <a:p>
                          <a:pPr algn="ctr" fontAlgn="b"/>
                          <a:r>
                            <a:rPr lang="en-US" sz="1000" u="none" strike="noStrike" dirty="0">
                              <a:effectLst/>
                            </a:rPr>
                            <a:t>0.033</a:t>
                          </a:r>
                          <a:endParaRPr lang="en-US" sz="1000" b="0" i="0" u="none" strike="noStrike" dirty="0">
                            <a:solidFill>
                              <a:srgbClr val="000000"/>
                            </a:solidFill>
                            <a:effectLst/>
                            <a:latin typeface="Calibri"/>
                          </a:endParaRPr>
                        </a:p>
                      </a:txBody>
                      <a:tcPr marL="9525" marR="9525" marT="9525" marB="0" anchor="b"/>
                    </a:tc>
                  </a:tr>
                </a:tbl>
              </a:graphicData>
            </a:graphic>
          </p:graphicFrame>
        </mc:Fallback>
      </mc:AlternateContent>
      <p:sp>
        <p:nvSpPr>
          <p:cNvPr id="5" name="Rectangle 4"/>
          <p:cNvSpPr/>
          <p:nvPr/>
        </p:nvSpPr>
        <p:spPr>
          <a:xfrm>
            <a:off x="762000" y="4666679"/>
            <a:ext cx="7010400" cy="327809"/>
          </a:xfrm>
          <a:prstGeom prst="rect">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762000" y="5332498"/>
            <a:ext cx="7571600" cy="0"/>
          </a:xfrm>
          <a:prstGeom prst="line">
            <a:avLst/>
          </a:prstGeom>
          <a:ln w="15875">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rot="16200000">
            <a:off x="7976800" y="5743617"/>
            <a:ext cx="990600" cy="276999"/>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spcAft>
                <a:spcPts val="600"/>
              </a:spcAft>
            </a:pPr>
            <a:r>
              <a:rPr lang="en-US" sz="1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Relativistic</a:t>
            </a:r>
          </a:p>
        </p:txBody>
      </p:sp>
      <p:sp>
        <p:nvSpPr>
          <p:cNvPr id="31" name="TextBox 30"/>
          <p:cNvSpPr txBox="1"/>
          <p:nvPr/>
        </p:nvSpPr>
        <p:spPr>
          <a:xfrm rot="16200000">
            <a:off x="7864376" y="4618711"/>
            <a:ext cx="1215448" cy="276999"/>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rgbClr val="00B050"/>
              </a:contourClr>
            </a:sp3d>
          </a:bodyPr>
          <a:lstStyle/>
          <a:p>
            <a:pPr algn="ctr">
              <a:spcAft>
                <a:spcPts val="600"/>
              </a:spcAft>
            </a:pPr>
            <a:r>
              <a:rPr lang="en-US" sz="1200" b="1" dirty="0">
                <a:ln w="11430"/>
                <a:gradFill>
                  <a:gsLst>
                    <a:gs pos="0">
                      <a:schemeClr val="accent3">
                        <a:lumMod val="60000"/>
                        <a:lumOff val="40000"/>
                      </a:schemeClr>
                    </a:gs>
                    <a:gs pos="75000">
                      <a:srgbClr val="00B050"/>
                    </a:gs>
                    <a:gs pos="100000">
                      <a:srgbClr val="008000"/>
                    </a:gs>
                  </a:gsLst>
                  <a:lin ang="5400000"/>
                </a:gradFill>
                <a:effectLst>
                  <a:outerShdw blurRad="50800" dist="39000" dir="5460000" algn="tl">
                    <a:srgbClr val="000000">
                      <a:alpha val="38000"/>
                    </a:srgbClr>
                  </a:outerShdw>
                </a:effectLst>
              </a:rPr>
              <a:t>Non-relativistic</a:t>
            </a:r>
          </a:p>
        </p:txBody>
      </p:sp>
      <mc:AlternateContent xmlns:mc="http://schemas.openxmlformats.org/markup-compatibility/2006" xmlns:a14="http://schemas.microsoft.com/office/drawing/2010/main">
        <mc:Choice Requires="a14">
          <p:sp>
            <p:nvSpPr>
              <p:cNvPr id="6" name="Rectangle 5"/>
              <p:cNvSpPr/>
              <p:nvPr/>
            </p:nvSpPr>
            <p:spPr>
              <a:xfrm>
                <a:off x="1205929" y="1734494"/>
                <a:ext cx="1779141" cy="533351"/>
              </a:xfrm>
              <a:prstGeom prst="rect">
                <a:avLst/>
              </a:prstGeom>
            </p:spPr>
            <p:txBody>
              <a:bodyPr wrap="none">
                <a:spAutoFit/>
              </a:bodyPr>
              <a:lstStyle/>
              <a:p>
                <a:pPr algn="ctr">
                  <a:defRPr/>
                </a:pPr>
                <a14:m>
                  <m:oMathPara xmlns:m="http://schemas.openxmlformats.org/officeDocument/2006/math">
                    <m:oMathParaPr>
                      <m:jc m:val="centerGroup"/>
                    </m:oMathParaPr>
                    <m:oMath xmlns:m="http://schemas.openxmlformats.org/officeDocument/2006/math">
                      <m:r>
                        <a:rPr lang="en-US" sz="1400" b="0" i="1" smtClean="0">
                          <a:latin typeface="Cambria Math"/>
                        </a:rPr>
                        <m:t>𝐵</m:t>
                      </m:r>
                      <m:d>
                        <m:dPr>
                          <m:begChr m:val="["/>
                          <m:endChr m:val="]"/>
                          <m:ctrlPr>
                            <a:rPr lang="en-US" sz="1400" b="0" i="1" smtClean="0">
                              <a:latin typeface="Cambria Math"/>
                            </a:rPr>
                          </m:ctrlPr>
                        </m:dPr>
                        <m:e>
                          <m:r>
                            <m:rPr>
                              <m:sty m:val="p"/>
                            </m:rPr>
                            <a:rPr lang="en-US" sz="1400" b="0" i="0" smtClean="0">
                              <a:latin typeface="Cambria Math"/>
                            </a:rPr>
                            <m:t>T</m:t>
                          </m:r>
                        </m:e>
                      </m:d>
                      <m:r>
                        <a:rPr lang="en-US" sz="1400">
                          <a:latin typeface="Cambria Math"/>
                        </a:rPr>
                        <m:t>=</m:t>
                      </m:r>
                      <m:f>
                        <m:fPr>
                          <m:ctrlPr>
                            <a:rPr lang="en-US" sz="1400" i="1" smtClean="0">
                              <a:latin typeface="Cambria Math"/>
                            </a:rPr>
                          </m:ctrlPr>
                        </m:fPr>
                        <m:num>
                          <m:r>
                            <a:rPr lang="en-US" sz="1400" b="0" i="1" smtClean="0">
                              <a:latin typeface="Cambria Math"/>
                            </a:rPr>
                            <m:t>3.3</m:t>
                          </m:r>
                        </m:num>
                        <m:den>
                          <m:r>
                            <a:rPr lang="en-US" sz="1400" i="1" smtClean="0">
                              <a:latin typeface="Cambria Math"/>
                              <a:ea typeface="Cambria Math"/>
                            </a:rPr>
                            <m:t>𝛽</m:t>
                          </m:r>
                        </m:den>
                      </m:f>
                      <m:r>
                        <a:rPr lang="en-US" sz="1400">
                          <a:latin typeface="Cambria Math"/>
                        </a:rPr>
                        <m:t>𝐸</m:t>
                      </m:r>
                      <m:r>
                        <a:rPr lang="en-US" sz="1400" b="0" i="0" smtClean="0">
                          <a:latin typeface="Cambria Math"/>
                        </a:rPr>
                        <m:t>[</m:t>
                      </m:r>
                      <m:r>
                        <m:rPr>
                          <m:sty m:val="p"/>
                        </m:rPr>
                        <a:rPr lang="en-US" sz="1400" b="0" i="0" smtClean="0">
                          <a:latin typeface="Cambria Math"/>
                        </a:rPr>
                        <m:t>GV</m:t>
                      </m:r>
                      <m:r>
                        <a:rPr lang="en-US" sz="1400" b="0" i="0" smtClean="0">
                          <a:latin typeface="Cambria Math"/>
                        </a:rPr>
                        <m:t>/</m:t>
                      </m:r>
                      <m:r>
                        <m:rPr>
                          <m:sty m:val="p"/>
                        </m:rPr>
                        <a:rPr lang="en-US" sz="1400" b="0" i="0" smtClean="0">
                          <a:latin typeface="Cambria Math"/>
                        </a:rPr>
                        <m:t>m</m:t>
                      </m:r>
                      <m:r>
                        <a:rPr lang="en-US" sz="1400" b="0" i="0" smtClean="0">
                          <a:latin typeface="Cambria Math"/>
                        </a:rPr>
                        <m:t>]</m:t>
                      </m:r>
                    </m:oMath>
                  </m:oMathPara>
                </a14:m>
                <a:endParaRPr lang="en-US" sz="1400" dirty="0"/>
              </a:p>
            </p:txBody>
          </p:sp>
        </mc:Choice>
        <mc:Fallback xmlns="">
          <p:sp>
            <p:nvSpPr>
              <p:cNvPr id="6" name="Rectangle 5"/>
              <p:cNvSpPr>
                <a:spLocks noRot="1" noChangeAspect="1" noMove="1" noResize="1" noEditPoints="1" noAdjustHandles="1" noChangeArrowheads="1" noChangeShapeType="1" noTextEdit="1"/>
              </p:cNvSpPr>
              <p:nvPr/>
            </p:nvSpPr>
            <p:spPr>
              <a:xfrm>
                <a:off x="1205929" y="1734494"/>
                <a:ext cx="1779141" cy="533351"/>
              </a:xfrm>
              <a:prstGeom prst="rect">
                <a:avLst/>
              </a:prstGeom>
              <a:blipFill rotWithShape="1">
                <a:blip r:embed="rId4"/>
                <a:stretch>
                  <a:fillRect b="-5747"/>
                </a:stretch>
              </a:blipFill>
            </p:spPr>
            <p:txBody>
              <a:bodyPr/>
              <a:lstStyle/>
              <a:p>
                <a:r>
                  <a:rPr lang="en-US">
                    <a:noFill/>
                  </a:rPr>
                  <a:t> </a:t>
                </a:r>
              </a:p>
            </p:txBody>
          </p:sp>
        </mc:Fallback>
      </mc:AlternateContent>
      <p:grpSp>
        <p:nvGrpSpPr>
          <p:cNvPr id="8" name="Group 7"/>
          <p:cNvGrpSpPr/>
          <p:nvPr/>
        </p:nvGrpSpPr>
        <p:grpSpPr>
          <a:xfrm>
            <a:off x="6248399" y="5486400"/>
            <a:ext cx="867738" cy="646069"/>
            <a:chOff x="6324599" y="5486400"/>
            <a:chExt cx="867738" cy="646069"/>
          </a:xfrm>
        </p:grpSpPr>
        <mc:AlternateContent xmlns:mc="http://schemas.openxmlformats.org/markup-compatibility/2006" xmlns:a14="http://schemas.microsoft.com/office/drawing/2010/main">
          <mc:Choice Requires="a14">
            <p:sp>
              <p:nvSpPr>
                <p:cNvPr id="13" name="Rectangle 12"/>
                <p:cNvSpPr/>
                <p:nvPr/>
              </p:nvSpPr>
              <p:spPr>
                <a:xfrm>
                  <a:off x="6324600" y="5841941"/>
                  <a:ext cx="867737" cy="200055"/>
                </a:xfrm>
                <a:prstGeom prst="rect">
                  <a:avLst/>
                </a:prstGeom>
              </p:spPr>
              <p:txBody>
                <a:bodyPr wrap="none">
                  <a:spAutoFit/>
                </a:bodyPr>
                <a:lstStyle/>
                <a:p>
                  <a:pPr algn="ctr">
                    <a:defRPr/>
                  </a:pPr>
                  <a14:m>
                    <m:oMathPara xmlns:m="http://schemas.openxmlformats.org/officeDocument/2006/math">
                      <m:oMathParaPr>
                        <m:jc m:val="centerGroup"/>
                      </m:oMathParaPr>
                      <m:oMath xmlns:m="http://schemas.openxmlformats.org/officeDocument/2006/math">
                        <m:r>
                          <a:rPr lang="en-US" sz="700" b="0" i="0" smtClean="0">
                            <a:solidFill>
                              <a:srgbClr val="C00000"/>
                            </a:solidFill>
                            <a:latin typeface="Cambria Math"/>
                          </a:rPr>
                          <m:t>1 </m:t>
                        </m:r>
                        <m:r>
                          <m:rPr>
                            <m:sty m:val="p"/>
                          </m:rPr>
                          <a:rPr lang="en-US" sz="700" b="0" i="0" smtClean="0">
                            <a:solidFill>
                              <a:srgbClr val="C00000"/>
                            </a:solidFill>
                            <a:latin typeface="Cambria Math"/>
                          </a:rPr>
                          <m:t>T</m:t>
                        </m:r>
                        <m:r>
                          <a:rPr lang="en-US" sz="700" b="0" i="1" smtClean="0">
                            <a:solidFill>
                              <a:srgbClr val="C00000"/>
                            </a:solidFill>
                            <a:latin typeface="Cambria Math"/>
                            <a:ea typeface="Cambria Math"/>
                          </a:rPr>
                          <m:t>→300</m:t>
                        </m:r>
                        <m:r>
                          <a:rPr lang="en-US" sz="700" b="0" i="0" smtClean="0">
                            <a:solidFill>
                              <a:srgbClr val="C00000"/>
                            </a:solidFill>
                            <a:latin typeface="Cambria Math"/>
                            <a:ea typeface="Cambria Math"/>
                          </a:rPr>
                          <m:t> </m:t>
                        </m:r>
                        <m:r>
                          <m:rPr>
                            <m:sty m:val="p"/>
                          </m:rPr>
                          <a:rPr lang="en-US" sz="700" b="0" i="0" smtClean="0">
                            <a:solidFill>
                              <a:srgbClr val="C00000"/>
                            </a:solidFill>
                            <a:latin typeface="Cambria Math"/>
                            <a:ea typeface="Cambria Math"/>
                          </a:rPr>
                          <m:t>MV</m:t>
                        </m:r>
                        <m:r>
                          <a:rPr lang="en-US" sz="700" b="0" i="0" smtClean="0">
                            <a:solidFill>
                              <a:srgbClr val="C00000"/>
                            </a:solidFill>
                            <a:latin typeface="Cambria Math"/>
                          </a:rPr>
                          <m:t>/</m:t>
                        </m:r>
                        <m:r>
                          <m:rPr>
                            <m:sty m:val="p"/>
                          </m:rPr>
                          <a:rPr lang="en-US" sz="700" b="0" i="0" smtClean="0">
                            <a:solidFill>
                              <a:srgbClr val="C00000"/>
                            </a:solidFill>
                            <a:latin typeface="Cambria Math"/>
                          </a:rPr>
                          <m:t>m</m:t>
                        </m:r>
                      </m:oMath>
                    </m:oMathPara>
                  </a14:m>
                  <a:endParaRPr lang="en-US" sz="700" dirty="0">
                    <a:solidFill>
                      <a:srgbClr val="C0000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6324600" y="5841941"/>
                  <a:ext cx="867737" cy="200055"/>
                </a:xfrm>
                <a:prstGeom prst="rect">
                  <a:avLst/>
                </a:prstGeom>
                <a:blipFill rotWithShape="1">
                  <a:blip r:embed="rId6"/>
                  <a:stretch>
                    <a:fillRect/>
                  </a:stretch>
                </a:blipFill>
              </p:spPr>
              <p:txBody>
                <a:bodyPr/>
                <a:lstStyle/>
                <a:p>
                  <a:r>
                    <a:rPr lang="en-US">
                      <a:noFill/>
                    </a:rPr>
                    <a:t> </a:t>
                  </a:r>
                </a:p>
              </p:txBody>
            </p:sp>
          </mc:Fallback>
        </mc:AlternateContent>
        <p:sp>
          <p:nvSpPr>
            <p:cNvPr id="7" name="Oval 6"/>
            <p:cNvSpPr/>
            <p:nvPr/>
          </p:nvSpPr>
          <p:spPr>
            <a:xfrm>
              <a:off x="6324599" y="5751469"/>
              <a:ext cx="867737" cy="381000"/>
            </a:xfrm>
            <a:prstGeom prst="ellipse">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 descr="J:\Paraliev\_Publications\_Lectures\2017 CERN Accelerator school\Septa\Pictures\cauti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33860" y="5486400"/>
              <a:ext cx="249216" cy="249216"/>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p:cNvSpPr txBox="1"/>
          <p:nvPr/>
        </p:nvSpPr>
        <p:spPr>
          <a:xfrm>
            <a:off x="557820" y="1143000"/>
            <a:ext cx="3252180" cy="523220"/>
          </a:xfrm>
          <a:prstGeom prst="rect">
            <a:avLst/>
          </a:prstGeom>
          <a:noFill/>
        </p:spPr>
        <p:txBody>
          <a:bodyPr wrap="square" rtlCol="0">
            <a:spAutoFit/>
          </a:bodyPr>
          <a:lstStyle/>
          <a:p>
            <a:pPr algn="ctr">
              <a:spcAft>
                <a:spcPts val="800"/>
              </a:spcAft>
            </a:pPr>
            <a:r>
              <a:rPr lang="en-US" sz="1400" dirty="0" smtClean="0"/>
              <a:t>Which one to use?</a:t>
            </a:r>
            <a:r>
              <a:rPr lang="en-US" sz="1400" dirty="0"/>
              <a:t> How to compare</a:t>
            </a:r>
            <a:r>
              <a:rPr lang="en-US" sz="1400" dirty="0" smtClean="0"/>
              <a:t>?</a:t>
            </a:r>
            <a:r>
              <a:rPr lang="en-US" sz="1400" baseline="30000" dirty="0" smtClean="0"/>
              <a:t>[22]</a:t>
            </a:r>
            <a:r>
              <a:rPr lang="en-US" sz="1400" dirty="0" smtClean="0"/>
              <a:t> </a:t>
            </a:r>
            <a:r>
              <a:rPr lang="en-US" sz="1400" i="1" dirty="0" smtClean="0"/>
              <a:t>Duality of electromagnetism</a:t>
            </a:r>
            <a:endParaRPr lang="en-US" sz="1400" dirty="0" smtClean="0"/>
          </a:p>
        </p:txBody>
      </p:sp>
      <mc:AlternateContent xmlns:mc="http://schemas.openxmlformats.org/markup-compatibility/2006" xmlns:a14="http://schemas.microsoft.com/office/drawing/2010/main">
        <mc:Choice Requires="a14">
          <p:graphicFrame>
            <p:nvGraphicFramePr>
              <p:cNvPr id="19" name="Table 18"/>
              <p:cNvGraphicFramePr>
                <a:graphicFrameLocks noGrp="1"/>
              </p:cNvGraphicFramePr>
              <p:nvPr>
                <p:extLst>
                  <p:ext uri="{D42A27DB-BD31-4B8C-83A1-F6EECF244321}">
                    <p14:modId xmlns:p14="http://schemas.microsoft.com/office/powerpoint/2010/main" val="2894325245"/>
                  </p:ext>
                </p:extLst>
              </p:nvPr>
            </p:nvGraphicFramePr>
            <p:xfrm>
              <a:off x="4686300" y="1447800"/>
              <a:ext cx="3824652" cy="1586738"/>
            </p:xfrm>
            <a:graphic>
              <a:graphicData uri="http://schemas.openxmlformats.org/drawingml/2006/table">
                <a:tbl>
                  <a:tblPr firstRow="1" bandRow="1">
                    <a:tableStyleId>{7DF18680-E054-41AD-8BC1-D1AEF772440D}</a:tableStyleId>
                  </a:tblPr>
                  <a:tblGrid>
                    <a:gridCol w="1274884"/>
                    <a:gridCol w="1274884"/>
                    <a:gridCol w="1274884"/>
                  </a:tblGrid>
                  <a:tr h="624472">
                    <a:tc>
                      <a:txBody>
                        <a:bodyPr/>
                        <a:lstStyle/>
                        <a:p>
                          <a:pPr algn="ctr"/>
                          <a:r>
                            <a:rPr lang="en-US" sz="1200" b="0" dirty="0" smtClean="0"/>
                            <a:t>Deflecting</a:t>
                          </a:r>
                          <a:r>
                            <a:rPr lang="en-US" sz="1200" b="0" baseline="0" dirty="0" smtClean="0"/>
                            <a:t> field</a:t>
                          </a:r>
                          <a:endParaRPr lang="en-US" sz="1200" b="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t>Stored energy per unit volume </a:t>
                          </a:r>
                          <a:endParaRPr lang="en-US" sz="1200" b="0" baseline="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t>(free space)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t>Scalar form of Lorentz force </a:t>
                          </a:r>
                        </a:p>
                      </a:txBody>
                      <a:tcPr anchor="ctr"/>
                    </a:tc>
                  </a:tr>
                  <a:tr h="446051">
                    <a:tc>
                      <a:txBody>
                        <a:bodyPr/>
                        <a:lstStyle/>
                        <a:p>
                          <a:pPr algn="ctr"/>
                          <a:r>
                            <a:rPr lang="en-US" sz="1200" dirty="0" smtClean="0"/>
                            <a:t>Electric</a:t>
                          </a:r>
                          <a:endParaRPr lang="en-US" sz="12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smtClean="0">
                                        <a:latin typeface="Cambria Math"/>
                                      </a:rPr>
                                      <m:t>𝑊</m:t>
                                    </m:r>
                                  </m:e>
                                  <m:sub>
                                    <m:r>
                                      <a:rPr lang="en-US" sz="1200" smtClean="0">
                                        <a:latin typeface="Cambria Math"/>
                                      </a:rPr>
                                      <m:t>𝐸</m:t>
                                    </m:r>
                                  </m:sub>
                                </m:sSub>
                                <m:r>
                                  <a:rPr lang="en-US" sz="1200" smtClean="0">
                                    <a:latin typeface="Cambria Math"/>
                                  </a:rPr>
                                  <m:t>=</m:t>
                                </m:r>
                                <m:f>
                                  <m:fPr>
                                    <m:ctrlPr>
                                      <a:rPr lang="en-US" sz="1200" i="1">
                                        <a:latin typeface="Cambria Math"/>
                                      </a:rPr>
                                    </m:ctrlPr>
                                  </m:fPr>
                                  <m:num>
                                    <m:sSub>
                                      <m:sSubPr>
                                        <m:ctrlPr>
                                          <a:rPr lang="en-US" sz="1200" i="1" smtClean="0">
                                            <a:latin typeface="Cambria Math"/>
                                          </a:rPr>
                                        </m:ctrlPr>
                                      </m:sSubPr>
                                      <m:e>
                                        <m:r>
                                          <a:rPr lang="en-US" sz="1200">
                                            <a:latin typeface="Cambria Math"/>
                                          </a:rPr>
                                          <m:t>𝜀</m:t>
                                        </m:r>
                                      </m:e>
                                      <m:sub>
                                        <m:r>
                                          <a:rPr lang="en-US" sz="1200" smtClean="0">
                                            <a:latin typeface="Cambria Math"/>
                                          </a:rPr>
                                          <m:t>0</m:t>
                                        </m:r>
                                      </m:sub>
                                    </m:sSub>
                                    <m:sSup>
                                      <m:sSupPr>
                                        <m:ctrlPr>
                                          <a:rPr lang="en-US" sz="1200" i="1" smtClean="0">
                                            <a:latin typeface="Cambria Math"/>
                                          </a:rPr>
                                        </m:ctrlPr>
                                      </m:sSupPr>
                                      <m:e>
                                        <m:r>
                                          <a:rPr lang="en-US" sz="1200" smtClean="0">
                                            <a:latin typeface="Cambria Math"/>
                                          </a:rPr>
                                          <m:t>𝐸</m:t>
                                        </m:r>
                                      </m:e>
                                      <m:sup>
                                        <m:r>
                                          <a:rPr lang="en-US" sz="1200" smtClean="0">
                                            <a:latin typeface="Cambria Math"/>
                                          </a:rPr>
                                          <m:t>2</m:t>
                                        </m:r>
                                      </m:sup>
                                    </m:sSup>
                                  </m:num>
                                  <m:den>
                                    <m:r>
                                      <a:rPr lang="en-US" sz="1200" smtClean="0">
                                        <a:latin typeface="Cambria Math"/>
                                      </a:rPr>
                                      <m:t>2</m:t>
                                    </m:r>
                                  </m:den>
                                </m:f>
                              </m:oMath>
                            </m:oMathPara>
                          </a14:m>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smtClean="0">
                                        <a:latin typeface="Cambria Math"/>
                                      </a:rPr>
                                      <m:t>𝐹</m:t>
                                    </m:r>
                                  </m:e>
                                  <m:sub>
                                    <m:r>
                                      <a:rPr lang="en-US" sz="1200" smtClean="0">
                                        <a:latin typeface="Cambria Math"/>
                                      </a:rPr>
                                      <m:t>𝐸</m:t>
                                    </m:r>
                                  </m:sub>
                                </m:sSub>
                                <m:r>
                                  <a:rPr lang="en-US" sz="1200">
                                    <a:latin typeface="Cambria Math"/>
                                  </a:rPr>
                                  <m:t>=</m:t>
                                </m:r>
                                <m:r>
                                  <a:rPr lang="en-US" sz="1200" smtClean="0">
                                    <a:latin typeface="Cambria Math"/>
                                  </a:rPr>
                                  <m:t>𝑞𝐸</m:t>
                                </m:r>
                              </m:oMath>
                            </m:oMathPara>
                          </a14:m>
                          <a:endParaRPr lang="en-US" sz="1200" dirty="0"/>
                        </a:p>
                      </a:txBody>
                      <a:tcPr anchor="ctr"/>
                    </a:tc>
                  </a:tr>
                  <a:tr h="477523">
                    <a:tc>
                      <a:txBody>
                        <a:bodyPr/>
                        <a:lstStyle/>
                        <a:p>
                          <a:pPr algn="ctr"/>
                          <a:r>
                            <a:rPr lang="en-US" sz="1200" dirty="0" smtClean="0"/>
                            <a:t>Magnetic</a:t>
                          </a:r>
                          <a:endParaRPr lang="en-US" sz="1200"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smtClean="0">
                                        <a:latin typeface="Cambria Math"/>
                                      </a:rPr>
                                      <m:t>𝑊</m:t>
                                    </m:r>
                                  </m:e>
                                  <m:sub>
                                    <m:r>
                                      <a:rPr lang="en-US" sz="1200" smtClean="0">
                                        <a:latin typeface="Cambria Math"/>
                                      </a:rPr>
                                      <m:t>𝑀</m:t>
                                    </m:r>
                                  </m:sub>
                                </m:sSub>
                                <m:r>
                                  <a:rPr lang="en-US" sz="1200" smtClean="0">
                                    <a:latin typeface="Cambria Math"/>
                                  </a:rPr>
                                  <m:t>=</m:t>
                                </m:r>
                                <m:f>
                                  <m:fPr>
                                    <m:ctrlPr>
                                      <a:rPr lang="en-US" sz="1200" i="1">
                                        <a:latin typeface="Cambria Math"/>
                                      </a:rPr>
                                    </m:ctrlPr>
                                  </m:fPr>
                                  <m:num>
                                    <m:sSup>
                                      <m:sSupPr>
                                        <m:ctrlPr>
                                          <a:rPr lang="en-US" sz="1200" i="1" smtClean="0">
                                            <a:latin typeface="Cambria Math"/>
                                          </a:rPr>
                                        </m:ctrlPr>
                                      </m:sSupPr>
                                      <m:e>
                                        <m:r>
                                          <a:rPr lang="en-US" sz="1200" smtClean="0">
                                            <a:latin typeface="Cambria Math"/>
                                          </a:rPr>
                                          <m:t>𝐵</m:t>
                                        </m:r>
                                      </m:e>
                                      <m:sup>
                                        <m:r>
                                          <a:rPr lang="en-US" sz="1200" smtClean="0">
                                            <a:latin typeface="Cambria Math"/>
                                          </a:rPr>
                                          <m:t>2</m:t>
                                        </m:r>
                                      </m:sup>
                                    </m:sSup>
                                  </m:num>
                                  <m:den>
                                    <m:r>
                                      <a:rPr lang="en-US" sz="1200" smtClean="0">
                                        <a:latin typeface="Cambria Math"/>
                                      </a:rPr>
                                      <m:t>2</m:t>
                                    </m:r>
                                    <m:sSub>
                                      <m:sSubPr>
                                        <m:ctrlPr>
                                          <a:rPr lang="en-US" sz="1200" i="1" smtClean="0">
                                            <a:latin typeface="Cambria Math"/>
                                          </a:rPr>
                                        </m:ctrlPr>
                                      </m:sSubPr>
                                      <m:e>
                                        <m:r>
                                          <a:rPr lang="en-US" sz="1200">
                                            <a:latin typeface="Cambria Math"/>
                                          </a:rPr>
                                          <m:t>𝜇</m:t>
                                        </m:r>
                                      </m:e>
                                      <m:sub>
                                        <m:r>
                                          <a:rPr lang="en-US" sz="1200" smtClean="0">
                                            <a:latin typeface="Cambria Math"/>
                                          </a:rPr>
                                          <m:t>0</m:t>
                                        </m:r>
                                      </m:sub>
                                    </m:sSub>
                                  </m:den>
                                </m:f>
                              </m:oMath>
                            </m:oMathPara>
                          </a14:m>
                          <a:endParaRPr lang="en-US"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200" i="1" smtClean="0">
                                        <a:latin typeface="Cambria Math"/>
                                      </a:rPr>
                                    </m:ctrlPr>
                                  </m:sSubPr>
                                  <m:e>
                                    <m:r>
                                      <a:rPr lang="en-US" sz="1200" smtClean="0">
                                        <a:latin typeface="Cambria Math"/>
                                      </a:rPr>
                                      <m:t>𝐹</m:t>
                                    </m:r>
                                  </m:e>
                                  <m:sub>
                                    <m:r>
                                      <a:rPr lang="en-US" sz="1200" smtClean="0">
                                        <a:latin typeface="Cambria Math"/>
                                      </a:rPr>
                                      <m:t>𝑀</m:t>
                                    </m:r>
                                  </m:sub>
                                </m:sSub>
                                <m:r>
                                  <a:rPr lang="en-US" sz="1200">
                                    <a:latin typeface="Cambria Math"/>
                                  </a:rPr>
                                  <m:t>=</m:t>
                                </m:r>
                                <m:r>
                                  <a:rPr lang="en-US" sz="1200" smtClean="0">
                                    <a:latin typeface="Cambria Math"/>
                                  </a:rPr>
                                  <m:t>𝑞𝑣𝐵</m:t>
                                </m:r>
                              </m:oMath>
                            </m:oMathPara>
                          </a14:m>
                          <a:endParaRPr lang="en-US" sz="1200" dirty="0"/>
                        </a:p>
                      </a:txBody>
                      <a:tcPr anchor="ctr"/>
                    </a:tc>
                  </a:tr>
                </a:tbl>
              </a:graphicData>
            </a:graphic>
          </p:graphicFrame>
        </mc:Choice>
        <mc:Fallback xmlns="">
          <p:graphicFrame>
            <p:nvGraphicFramePr>
              <p:cNvPr id="19" name="Table 18"/>
              <p:cNvGraphicFramePr>
                <a:graphicFrameLocks noGrp="1"/>
              </p:cNvGraphicFramePr>
              <p:nvPr>
                <p:extLst>
                  <p:ext uri="{D42A27DB-BD31-4B8C-83A1-F6EECF244321}">
                    <p14:modId xmlns:p14="http://schemas.microsoft.com/office/powerpoint/2010/main" val="2894325245"/>
                  </p:ext>
                </p:extLst>
              </p:nvPr>
            </p:nvGraphicFramePr>
            <p:xfrm>
              <a:off x="4686300" y="1447800"/>
              <a:ext cx="3824652" cy="1586738"/>
            </p:xfrm>
            <a:graphic>
              <a:graphicData uri="http://schemas.openxmlformats.org/drawingml/2006/table">
                <a:tbl>
                  <a:tblPr firstRow="1" bandRow="1">
                    <a:tableStyleId>{7DF18680-E054-41AD-8BC1-D1AEF772440D}</a:tableStyleId>
                  </a:tblPr>
                  <a:tblGrid>
                    <a:gridCol w="1274884"/>
                    <a:gridCol w="1274884"/>
                    <a:gridCol w="1274884"/>
                  </a:tblGrid>
                  <a:tr h="640080">
                    <a:tc>
                      <a:txBody>
                        <a:bodyPr/>
                        <a:lstStyle/>
                        <a:p>
                          <a:pPr algn="ctr"/>
                          <a:r>
                            <a:rPr lang="en-US" sz="1200" b="0" dirty="0" smtClean="0"/>
                            <a:t>Deflecting</a:t>
                          </a:r>
                          <a:r>
                            <a:rPr lang="en-US" sz="1200" b="0" baseline="0" dirty="0" smtClean="0"/>
                            <a:t> field</a:t>
                          </a:r>
                          <a:endParaRPr lang="en-US" sz="1200" b="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t>Stored energy per unit volume </a:t>
                          </a:r>
                          <a:endParaRPr lang="en-US" sz="1200" b="0" baseline="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t>(free space) </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t>Scalar form of Lorentz force </a:t>
                          </a:r>
                        </a:p>
                      </a:txBody>
                      <a:tcPr anchor="ctr"/>
                    </a:tc>
                  </a:tr>
                  <a:tr h="457200">
                    <a:tc>
                      <a:txBody>
                        <a:bodyPr/>
                        <a:lstStyle/>
                        <a:p>
                          <a:pPr algn="ctr"/>
                          <a:r>
                            <a:rPr lang="en-US" sz="1200" dirty="0" smtClean="0"/>
                            <a:t>Electric</a:t>
                          </a:r>
                          <a:endParaRPr lang="en-US" sz="1200" dirty="0"/>
                        </a:p>
                      </a:txBody>
                      <a:tcPr anchor="ctr"/>
                    </a:tc>
                    <a:tc>
                      <a:txBody>
                        <a:bodyPr/>
                        <a:lstStyle/>
                        <a:p>
                          <a:endParaRPr lang="en-US"/>
                        </a:p>
                      </a:txBody>
                      <a:tcPr anchor="ctr">
                        <a:blipFill rotWithShape="1">
                          <a:blip r:embed="rId8"/>
                          <a:stretch>
                            <a:fillRect l="-100478" t="-141333" r="-100478" b="-106667"/>
                          </a:stretch>
                        </a:blipFill>
                      </a:tcPr>
                    </a:tc>
                    <a:tc>
                      <a:txBody>
                        <a:bodyPr/>
                        <a:lstStyle/>
                        <a:p>
                          <a:endParaRPr lang="en-US"/>
                        </a:p>
                      </a:txBody>
                      <a:tcPr anchor="ctr">
                        <a:blipFill rotWithShape="1">
                          <a:blip r:embed="rId8"/>
                          <a:stretch>
                            <a:fillRect l="-200478" t="-141333" r="-478" b="-106667"/>
                          </a:stretch>
                        </a:blipFill>
                      </a:tcPr>
                    </a:tc>
                  </a:tr>
                  <a:tr h="489458">
                    <a:tc>
                      <a:txBody>
                        <a:bodyPr/>
                        <a:lstStyle/>
                        <a:p>
                          <a:pPr algn="ctr"/>
                          <a:r>
                            <a:rPr lang="en-US" sz="1200" dirty="0" smtClean="0"/>
                            <a:t>Magnetic</a:t>
                          </a:r>
                          <a:endParaRPr lang="en-US" sz="1200" dirty="0"/>
                        </a:p>
                      </a:txBody>
                      <a:tcPr anchor="ctr"/>
                    </a:tc>
                    <a:tc>
                      <a:txBody>
                        <a:bodyPr/>
                        <a:lstStyle/>
                        <a:p>
                          <a:endParaRPr lang="en-US"/>
                        </a:p>
                      </a:txBody>
                      <a:tcPr anchor="ctr">
                        <a:blipFill rotWithShape="1">
                          <a:blip r:embed="rId8"/>
                          <a:stretch>
                            <a:fillRect l="-100478" t="-226250" r="-100478"/>
                          </a:stretch>
                        </a:blipFill>
                      </a:tcPr>
                    </a:tc>
                    <a:tc>
                      <a:txBody>
                        <a:bodyPr/>
                        <a:lstStyle/>
                        <a:p>
                          <a:endParaRPr lang="en-US"/>
                        </a:p>
                      </a:txBody>
                      <a:tcPr anchor="ctr">
                        <a:blipFill rotWithShape="1">
                          <a:blip r:embed="rId8"/>
                          <a:stretch>
                            <a:fillRect l="-200478" t="-226250" r="-478"/>
                          </a:stretch>
                        </a:blipFill>
                      </a:tcPr>
                    </a:tc>
                  </a:tr>
                </a:tbl>
              </a:graphicData>
            </a:graphic>
          </p:graphicFrame>
        </mc:Fallback>
      </mc:AlternateContent>
      <mc:AlternateContent xmlns:mc="http://schemas.openxmlformats.org/markup-compatibility/2006" xmlns:a14="http://schemas.microsoft.com/office/drawing/2010/main">
        <mc:Choice Requires="a14">
          <p:sp>
            <p:nvSpPr>
              <p:cNvPr id="20" name="TextBox 19"/>
              <p:cNvSpPr txBox="1"/>
              <p:nvPr/>
            </p:nvSpPr>
            <p:spPr>
              <a:xfrm>
                <a:off x="4495800" y="3133253"/>
                <a:ext cx="4343400" cy="276999"/>
              </a:xfrm>
              <a:prstGeom prst="rect">
                <a:avLst/>
              </a:prstGeom>
              <a:noFill/>
            </p:spPr>
            <p:txBody>
              <a:bodyPr wrap="square" rtlCol="0">
                <a:spAutoFit/>
              </a:bodyPr>
              <a:lstStyle/>
              <a:p>
                <a:pPr algn="ctr">
                  <a:spcAft>
                    <a:spcPts val="800"/>
                  </a:spcAft>
                </a:pPr>
                <a:r>
                  <a:rPr lang="en-US" sz="1200" dirty="0" smtClean="0"/>
                  <a:t>For </a:t>
                </a:r>
                <a14:m>
                  <m:oMath xmlns:m="http://schemas.openxmlformats.org/officeDocument/2006/math">
                    <m:sSub>
                      <m:sSubPr>
                        <m:ctrlPr>
                          <a:rPr lang="en-US" sz="1200" i="1">
                            <a:latin typeface="Cambria Math"/>
                          </a:rPr>
                        </m:ctrlPr>
                      </m:sSubPr>
                      <m:e>
                        <m:r>
                          <a:rPr lang="en-US" sz="1200" i="1">
                            <a:latin typeface="Cambria Math"/>
                          </a:rPr>
                          <m:t>𝑊</m:t>
                        </m:r>
                      </m:e>
                      <m:sub>
                        <m:r>
                          <a:rPr lang="en-US" sz="1200" i="1">
                            <a:latin typeface="Cambria Math"/>
                          </a:rPr>
                          <m:t>𝐸</m:t>
                        </m:r>
                      </m:sub>
                    </m:sSub>
                    <m:r>
                      <a:rPr lang="en-US" sz="1200" i="1">
                        <a:latin typeface="Cambria Math"/>
                      </a:rPr>
                      <m:t>=</m:t>
                    </m:r>
                    <m:sSub>
                      <m:sSubPr>
                        <m:ctrlPr>
                          <a:rPr lang="en-US" sz="1200" i="1">
                            <a:latin typeface="Cambria Math"/>
                          </a:rPr>
                        </m:ctrlPr>
                      </m:sSubPr>
                      <m:e>
                        <m:r>
                          <a:rPr lang="en-US" sz="1200" i="1">
                            <a:latin typeface="Cambria Math"/>
                          </a:rPr>
                          <m:t>𝑊</m:t>
                        </m:r>
                      </m:e>
                      <m:sub>
                        <m:r>
                          <a:rPr lang="en-US" sz="1200" b="0" i="1" smtClean="0">
                            <a:latin typeface="Cambria Math"/>
                          </a:rPr>
                          <m:t>𝑀</m:t>
                        </m:r>
                      </m:sub>
                    </m:sSub>
                  </m:oMath>
                </a14:m>
                <a:r>
                  <a:rPr lang="en-US" sz="1200" dirty="0" smtClean="0"/>
                  <a:t> (</a:t>
                </a:r>
                <a14:m>
                  <m:oMath xmlns:m="http://schemas.openxmlformats.org/officeDocument/2006/math">
                    <m:r>
                      <a:rPr lang="en-US" sz="1200" i="1">
                        <a:latin typeface="Cambria Math"/>
                        <a:ea typeface="Cambria Math"/>
                      </a:rPr>
                      <m:t>𝐸</m:t>
                    </m:r>
                    <m:r>
                      <a:rPr lang="en-US" sz="1200" i="1">
                        <a:latin typeface="Cambria Math"/>
                      </a:rPr>
                      <m:t>=</m:t>
                    </m:r>
                    <m:r>
                      <a:rPr lang="en-US" sz="1200" i="1">
                        <a:latin typeface="Cambria Math"/>
                      </a:rPr>
                      <m:t>𝑐𝐵</m:t>
                    </m:r>
                  </m:oMath>
                </a14:m>
                <a:r>
                  <a:rPr lang="en-US" sz="1200" dirty="0" smtClean="0"/>
                  <a:t>) and </a:t>
                </a:r>
                <a:r>
                  <a:rPr lang="en-US" sz="1200" b="1" dirty="0" smtClean="0"/>
                  <a:t>relativistic</a:t>
                </a:r>
                <a:r>
                  <a:rPr lang="en-US" sz="1200" dirty="0" smtClean="0"/>
                  <a:t> particles (</a:t>
                </a:r>
                <a14:m>
                  <m:oMath xmlns:m="http://schemas.openxmlformats.org/officeDocument/2006/math">
                    <m:r>
                      <a:rPr lang="en-US" sz="1200" b="0" i="1" smtClean="0">
                        <a:latin typeface="Cambria Math"/>
                      </a:rPr>
                      <m:t>𝑣</m:t>
                    </m:r>
                    <m:r>
                      <a:rPr lang="en-US" sz="1200" i="1" smtClean="0">
                        <a:latin typeface="Cambria Math"/>
                      </a:rPr>
                      <m:t>=</m:t>
                    </m:r>
                    <m:r>
                      <a:rPr lang="en-US" sz="1200" b="0" i="1" smtClean="0">
                        <a:latin typeface="Cambria Math"/>
                      </a:rPr>
                      <m:t>𝑐</m:t>
                    </m:r>
                  </m:oMath>
                </a14:m>
                <a:r>
                  <a:rPr lang="en-US" sz="1200" dirty="0" smtClean="0"/>
                  <a:t>)</a:t>
                </a:r>
              </a:p>
            </p:txBody>
          </p:sp>
        </mc:Choice>
        <mc:Fallback xmlns="">
          <p:sp>
            <p:nvSpPr>
              <p:cNvPr id="20" name="TextBox 19"/>
              <p:cNvSpPr txBox="1">
                <a:spLocks noRot="1" noChangeAspect="1" noMove="1" noResize="1" noEditPoints="1" noAdjustHandles="1" noChangeArrowheads="1" noChangeShapeType="1" noTextEdit="1"/>
              </p:cNvSpPr>
              <p:nvPr/>
            </p:nvSpPr>
            <p:spPr>
              <a:xfrm>
                <a:off x="4495800" y="3133253"/>
                <a:ext cx="4343400" cy="276999"/>
              </a:xfrm>
              <a:prstGeom prst="rect">
                <a:avLst/>
              </a:prstGeom>
              <a:blipFill rotWithShape="1">
                <a:blip r:embed="rId9"/>
                <a:stretch>
                  <a:fillRect b="-17778"/>
                </a:stretch>
              </a:blipFill>
            </p:spPr>
            <p:txBody>
              <a:bodyPr/>
              <a:lstStyle/>
              <a:p>
                <a:r>
                  <a:rPr lang="en-US">
                    <a:noFill/>
                  </a:rPr>
                  <a:t> </a:t>
                </a:r>
              </a:p>
            </p:txBody>
          </p:sp>
        </mc:Fallback>
      </mc:AlternateContent>
      <p:grpSp>
        <p:nvGrpSpPr>
          <p:cNvPr id="22" name="Group 21"/>
          <p:cNvGrpSpPr/>
          <p:nvPr/>
        </p:nvGrpSpPr>
        <p:grpSpPr>
          <a:xfrm>
            <a:off x="5948060" y="3532359"/>
            <a:ext cx="1371600" cy="354449"/>
            <a:chOff x="3429000" y="5410200"/>
            <a:chExt cx="2362200" cy="609600"/>
          </a:xfrm>
        </p:grpSpPr>
        <mc:AlternateContent xmlns:mc="http://schemas.openxmlformats.org/markup-compatibility/2006" xmlns:a14="http://schemas.microsoft.com/office/drawing/2010/main">
          <mc:Choice Requires="a14">
            <p:sp>
              <p:nvSpPr>
                <p:cNvPr id="23" name="TextBox 22"/>
                <p:cNvSpPr txBox="1"/>
                <p:nvPr/>
              </p:nvSpPr>
              <p:spPr>
                <a:xfrm>
                  <a:off x="3612220" y="5486400"/>
                  <a:ext cx="2178980" cy="4763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200" b="1" i="1" smtClean="0">
                                <a:solidFill>
                                  <a:schemeClr val="tx1"/>
                                </a:solidFill>
                                <a:latin typeface="Cambria Math"/>
                                <a:ea typeface="Cambria Math"/>
                              </a:rPr>
                            </m:ctrlPr>
                          </m:sSubPr>
                          <m:e>
                            <m:r>
                              <a:rPr lang="en-US" sz="1200" b="1" i="1" smtClean="0">
                                <a:solidFill>
                                  <a:schemeClr val="tx1"/>
                                </a:solidFill>
                                <a:latin typeface="Cambria Math"/>
                                <a:ea typeface="Cambria Math"/>
                              </a:rPr>
                              <m:t>𝑭</m:t>
                            </m:r>
                          </m:e>
                          <m:sub>
                            <m:r>
                              <a:rPr lang="en-US" sz="1200" b="1" i="1" smtClean="0">
                                <a:solidFill>
                                  <a:schemeClr val="tx1"/>
                                </a:solidFill>
                                <a:latin typeface="Cambria Math"/>
                                <a:ea typeface="Cambria Math"/>
                              </a:rPr>
                              <m:t>𝑬</m:t>
                            </m:r>
                          </m:sub>
                        </m:sSub>
                        <m:r>
                          <a:rPr lang="en-US" sz="1200" b="1" i="1">
                            <a:solidFill>
                              <a:schemeClr val="tx1"/>
                            </a:solidFill>
                            <a:latin typeface="Cambria Math"/>
                          </a:rPr>
                          <m:t>=</m:t>
                        </m:r>
                        <m:r>
                          <a:rPr lang="en-US" sz="1200" b="1" i="1" smtClean="0">
                            <a:solidFill>
                              <a:schemeClr val="tx1"/>
                            </a:solidFill>
                            <a:latin typeface="Cambria Math"/>
                          </a:rPr>
                          <m:t>𝒒𝒄𝑩</m:t>
                        </m:r>
                        <m:r>
                          <a:rPr lang="en-US" sz="1200" b="1" i="1" smtClean="0">
                            <a:solidFill>
                              <a:schemeClr val="tx1"/>
                            </a:solidFill>
                            <a:latin typeface="Cambria Math"/>
                          </a:rPr>
                          <m:t>=</m:t>
                        </m:r>
                        <m:sSub>
                          <m:sSubPr>
                            <m:ctrlPr>
                              <a:rPr lang="en-US" sz="1200" b="1" i="1" smtClean="0">
                                <a:solidFill>
                                  <a:schemeClr val="tx1"/>
                                </a:solidFill>
                                <a:latin typeface="Cambria Math"/>
                              </a:rPr>
                            </m:ctrlPr>
                          </m:sSubPr>
                          <m:e>
                            <m:r>
                              <a:rPr lang="en-US" sz="1200" b="1" i="1" smtClean="0">
                                <a:solidFill>
                                  <a:schemeClr val="tx1"/>
                                </a:solidFill>
                                <a:latin typeface="Cambria Math"/>
                              </a:rPr>
                              <m:t>𝑭</m:t>
                            </m:r>
                          </m:e>
                          <m:sub>
                            <m:r>
                              <a:rPr lang="en-US" sz="1200" b="1" i="1" smtClean="0">
                                <a:solidFill>
                                  <a:schemeClr val="tx1"/>
                                </a:solidFill>
                                <a:latin typeface="Cambria Math"/>
                              </a:rPr>
                              <m:t>𝑴</m:t>
                            </m:r>
                          </m:sub>
                        </m:sSub>
                      </m:oMath>
                    </m:oMathPara>
                  </a14:m>
                  <a:endParaRPr lang="en-US" sz="1200" b="1" dirty="0"/>
                </a:p>
              </p:txBody>
            </p:sp>
          </mc:Choice>
          <mc:Fallback xmlns="">
            <p:sp>
              <p:nvSpPr>
                <p:cNvPr id="23" name="TextBox 22"/>
                <p:cNvSpPr txBox="1">
                  <a:spLocks noRot="1" noChangeAspect="1" noMove="1" noResize="1" noEditPoints="1" noAdjustHandles="1" noChangeArrowheads="1" noChangeShapeType="1" noTextEdit="1"/>
                </p:cNvSpPr>
                <p:nvPr/>
              </p:nvSpPr>
              <p:spPr>
                <a:xfrm>
                  <a:off x="3612220" y="5486400"/>
                  <a:ext cx="2178980" cy="476397"/>
                </a:xfrm>
                <a:prstGeom prst="rect">
                  <a:avLst/>
                </a:prstGeom>
                <a:blipFill rotWithShape="1">
                  <a:blip r:embed="rId10"/>
                  <a:stretch>
                    <a:fillRect b="-4444"/>
                  </a:stretch>
                </a:blipFill>
              </p:spPr>
              <p:txBody>
                <a:bodyPr/>
                <a:lstStyle/>
                <a:p>
                  <a:r>
                    <a:rPr lang="en-US">
                      <a:noFill/>
                    </a:rPr>
                    <a:t> </a:t>
                  </a:r>
                </a:p>
              </p:txBody>
            </p:sp>
          </mc:Fallback>
        </mc:AlternateContent>
        <p:sp>
          <p:nvSpPr>
            <p:cNvPr id="24" name="Rectangle 23"/>
            <p:cNvSpPr/>
            <p:nvPr/>
          </p:nvSpPr>
          <p:spPr>
            <a:xfrm>
              <a:off x="3429000" y="5410200"/>
              <a:ext cx="2362200" cy="609600"/>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sp>
        <p:nvSpPr>
          <p:cNvPr id="25" name="TextBox 24"/>
          <p:cNvSpPr txBox="1"/>
          <p:nvPr/>
        </p:nvSpPr>
        <p:spPr>
          <a:xfrm>
            <a:off x="4686300" y="1143000"/>
            <a:ext cx="3862000" cy="276999"/>
          </a:xfrm>
          <a:prstGeom prst="rect">
            <a:avLst/>
          </a:prstGeom>
          <a:noFill/>
        </p:spPr>
        <p:txBody>
          <a:bodyPr wrap="square" rtlCol="0">
            <a:spAutoFit/>
          </a:bodyPr>
          <a:lstStyle/>
          <a:p>
            <a:pPr algn="ctr">
              <a:spcAft>
                <a:spcPts val="800"/>
              </a:spcAft>
            </a:pPr>
            <a:r>
              <a:rPr lang="en-US" sz="1200" dirty="0" smtClean="0"/>
              <a:t>Comparison using volumetric energy density</a:t>
            </a:r>
          </a:p>
        </p:txBody>
      </p:sp>
      <p:sp>
        <p:nvSpPr>
          <p:cNvPr id="26" name="TextBox 25"/>
          <p:cNvSpPr txBox="1"/>
          <p:nvPr/>
        </p:nvSpPr>
        <p:spPr>
          <a:xfrm>
            <a:off x="3972648" y="6300787"/>
            <a:ext cx="5035577" cy="276999"/>
          </a:xfrm>
          <a:prstGeom prst="rect">
            <a:avLst/>
          </a:prstGeom>
          <a:noFill/>
        </p:spPr>
        <p:txBody>
          <a:bodyPr wrap="square" rtlCol="0">
            <a:spAutoFit/>
          </a:bodyPr>
          <a:lstStyle/>
          <a:p>
            <a:pPr>
              <a:spcAft>
                <a:spcPts val="600"/>
              </a:spcAft>
            </a:pPr>
            <a:r>
              <a:rPr lang="en-US" sz="1200" i="1" dirty="0" smtClean="0"/>
              <a:t>Equation derivation – in “Additional material” at the end of the  presentation</a:t>
            </a:r>
            <a:r>
              <a:rPr lang="en-US" sz="1200" i="1" dirty="0"/>
              <a:t>.</a:t>
            </a:r>
            <a:endParaRPr lang="en-US" sz="1200" i="1" dirty="0" smtClean="0"/>
          </a:p>
        </p:txBody>
      </p:sp>
    </p:spTree>
    <p:extLst>
      <p:ext uri="{BB962C8B-B14F-4D97-AF65-F5344CB8AC3E}">
        <p14:creationId xmlns:p14="http://schemas.microsoft.com/office/powerpoint/2010/main" val="2890364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TotalTime>
  <Words>9691</Words>
  <Application>Microsoft Office PowerPoint</Application>
  <PresentationFormat>On-screen Show (4:3)</PresentationFormat>
  <Paragraphs>1330</Paragraphs>
  <Slides>54</Slides>
  <Notes>7</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dc:creator>
  <cp:lastModifiedBy>Martin</cp:lastModifiedBy>
  <cp:revision>911</cp:revision>
  <dcterms:created xsi:type="dcterms:W3CDTF">2006-08-16T00:00:00Z</dcterms:created>
  <dcterms:modified xsi:type="dcterms:W3CDTF">2018-03-04T14:12:49Z</dcterms:modified>
</cp:coreProperties>
</file>