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60" r:id="rId3"/>
    <p:sldId id="261" r:id="rId4"/>
    <p:sldId id="263" r:id="rId5"/>
    <p:sldId id="284" r:id="rId6"/>
    <p:sldId id="279" r:id="rId7"/>
    <p:sldId id="264" r:id="rId8"/>
    <p:sldId id="280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8" r:id="rId17"/>
    <p:sldId id="275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u" initials="c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1E1E0-2386-47EB-BF47-46EFCBC784A7}" type="datetimeFigureOut">
              <a:rPr lang="de-AT" smtClean="0"/>
              <a:pPr/>
              <a:t>13.02.2018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E4FAB-2F75-41FC-AE27-04263F5B677B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3840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E4FAB-2F75-41FC-AE27-04263F5B677B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7324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/>
          <a:lstStyle>
            <a:extLst/>
          </a:lstStyle>
          <a:p>
            <a:r>
              <a:rPr kumimoji="0" lang="en-US" noProof="0" smtClean="0"/>
              <a:t>Click to edit Master title style</a:t>
            </a:r>
            <a:endParaRPr kumimoji="0"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7916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400" y="6416675"/>
            <a:ext cx="2133600" cy="365125"/>
          </a:xfrm>
        </p:spPr>
        <p:txBody>
          <a:bodyPr/>
          <a:lstStyle>
            <a:lvl1pPr>
              <a:defRPr sz="1600"/>
            </a:lvl1pPr>
            <a:extLst/>
          </a:lstStyle>
          <a:p>
            <a:r>
              <a:rPr lang="de-DE" noProof="0" smtClean="0"/>
              <a:t>14 February 2018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16675"/>
            <a:ext cx="4114800" cy="365125"/>
          </a:xfrm>
        </p:spPr>
        <p:txBody>
          <a:bodyPr/>
          <a:lstStyle>
            <a:lvl1pPr algn="l">
              <a:defRPr sz="1600"/>
            </a:lvl1pPr>
            <a:extLst/>
          </a:lstStyle>
          <a:p>
            <a:r>
              <a:rPr lang="en-US" noProof="0" dirty="0" smtClean="0"/>
              <a:t>Markus </a:t>
            </a:r>
            <a:r>
              <a:rPr lang="en-US" noProof="0" dirty="0" err="1" smtClean="0"/>
              <a:t>Friedl</a:t>
            </a:r>
            <a:r>
              <a:rPr lang="en-US" noProof="0" dirty="0" smtClean="0"/>
              <a:t>: Welcome to Vienna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71088" cy="365125"/>
          </a:xfrm>
        </p:spPr>
        <p:txBody>
          <a:bodyPr/>
          <a:lstStyle>
            <a:lvl1pPr algn="r">
              <a:defRPr sz="1600"/>
            </a:lvl1pPr>
            <a:extLst/>
          </a:lstStyle>
          <a:p>
            <a:fld id="{B6F15528-21DE-4FAA-801E-634DDDAF4B2B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7" name="Picture 26" descr="LOGO_top-banner_e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2125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6019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Markus Friedl: Welcome to Vienna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43308/page/11075-public-transpor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.co/maps/re56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212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6212759"/>
            <a:ext cx="5257800" cy="64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4400" b="1" dirty="0" smtClean="0"/>
              <a:t>Welcome to Vienna!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45597" y="6157084"/>
            <a:ext cx="172220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Markus Friedl</a:t>
            </a:r>
            <a:br>
              <a:rPr lang="en-US" sz="2000" dirty="0" smtClean="0"/>
            </a:br>
            <a:r>
              <a:rPr lang="en-US" dirty="0" smtClean="0"/>
              <a:t>(HEPHY Vienna)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Registration Desk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Opening hours: </a:t>
            </a:r>
          </a:p>
          <a:p>
            <a:pPr lvl="1"/>
            <a:r>
              <a:rPr lang="en-US" dirty="0" smtClean="0"/>
              <a:t>Wed, 14 Feb (today): 7:30 – 18:30</a:t>
            </a:r>
          </a:p>
          <a:p>
            <a:pPr lvl="1"/>
            <a:r>
              <a:rPr lang="en-US" dirty="0" smtClean="0"/>
              <a:t>Thu, 15 Feb (tomorrow): 7:30 – 9:00</a:t>
            </a:r>
          </a:p>
          <a:p>
            <a:pPr lvl="1"/>
            <a:r>
              <a:rPr lang="en-US" dirty="0" smtClean="0"/>
              <a:t>Thu, 22 Feb (last day): 8:30 – 12:30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Local Organization</a:t>
            </a:r>
            <a:endParaRPr lang="en-US" b="1"/>
          </a:p>
        </p:txBody>
      </p:sp>
      <p:pic>
        <p:nvPicPr>
          <p:cNvPr id="3074" name="Picture 2" descr="C:\Users\friedl\Desktop\registration_desk_small.jpg"/>
          <p:cNvPicPr>
            <a:picLocks noChangeAspect="1" noChangeArrowheads="1"/>
          </p:cNvPicPr>
          <p:nvPr/>
        </p:nvPicPr>
        <p:blipFill>
          <a:blip r:embed="rId2" cstate="print"/>
          <a:srcRect b="18174"/>
          <a:stretch>
            <a:fillRect/>
          </a:stretch>
        </p:blipFill>
        <p:spPr bwMode="auto">
          <a:xfrm>
            <a:off x="971550" y="3581400"/>
            <a:ext cx="7620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typical day consists of</a:t>
            </a:r>
          </a:p>
          <a:p>
            <a:pPr lvl="1"/>
            <a:r>
              <a:rPr lang="en-US" dirty="0" smtClean="0"/>
              <a:t>Lectures in the morning</a:t>
            </a:r>
          </a:p>
          <a:p>
            <a:pPr lvl="1"/>
            <a:r>
              <a:rPr lang="en-US" dirty="0" smtClean="0"/>
              <a:t>Labs in the afternoon</a:t>
            </a:r>
          </a:p>
          <a:p>
            <a:endParaRPr lang="en-US" dirty="0"/>
          </a:p>
          <a:p>
            <a:r>
              <a:rPr lang="en-US" dirty="0" smtClean="0"/>
              <a:t>Sunday: (optional) excursion to </a:t>
            </a:r>
            <a:r>
              <a:rPr lang="en-US" dirty="0" err="1" smtClean="0"/>
              <a:t>MedAustron</a:t>
            </a:r>
            <a:r>
              <a:rPr lang="en-US" dirty="0" smtClean="0"/>
              <a:t>, an ion-beam therapy center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Schedule</a:t>
            </a:r>
            <a:endParaRPr lang="en-US" b="1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230206"/>
            <a:ext cx="5715000" cy="216544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Breakfast: served in hostel</a:t>
            </a:r>
          </a:p>
          <a:p>
            <a:r>
              <a:rPr lang="en-US" dirty="0" smtClean="0"/>
              <a:t>Lunch:</a:t>
            </a:r>
          </a:p>
          <a:p>
            <a:pPr lvl="1"/>
            <a:r>
              <a:rPr lang="en-US" dirty="0" smtClean="0"/>
              <a:t>You received vouchers for TU Mensa (canteen)</a:t>
            </a:r>
          </a:p>
          <a:p>
            <a:pPr lvl="1"/>
            <a:r>
              <a:rPr lang="en-US" dirty="0" smtClean="0"/>
              <a:t>Located in a different building (see your map)</a:t>
            </a:r>
          </a:p>
          <a:p>
            <a:pPr lvl="1"/>
            <a:r>
              <a:rPr lang="en-US" dirty="0" smtClean="0"/>
              <a:t>If you don’t need (some) vouchers, please return them to the organizers</a:t>
            </a:r>
          </a:p>
          <a:p>
            <a:r>
              <a:rPr lang="en-US" dirty="0" smtClean="0"/>
              <a:t>Dinner:</a:t>
            </a:r>
          </a:p>
          <a:p>
            <a:pPr lvl="1"/>
            <a:r>
              <a:rPr lang="en-US" dirty="0" smtClean="0"/>
              <a:t>Up to yourself (except for social dinner)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Schedule</a:t>
            </a:r>
            <a:endParaRPr lang="en-US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Events and Excursion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6324600" cy="4679160"/>
          </a:xfrm>
        </p:spPr>
        <p:txBody>
          <a:bodyPr>
            <a:normAutofit/>
          </a:bodyPr>
          <a:lstStyle/>
          <a:p>
            <a:r>
              <a:rPr lang="en-US" dirty="0" smtClean="0"/>
              <a:t>Wednesday 14 February, 18:30: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smtClean="0"/>
              <a:t>Welcome Drink</a:t>
            </a:r>
            <a:r>
              <a:rPr lang="en-US" dirty="0" smtClean="0"/>
              <a:t> (</a:t>
            </a:r>
            <a:r>
              <a:rPr lang="en-US" dirty="0" err="1" smtClean="0"/>
              <a:t>Kontaktraum</a:t>
            </a:r>
            <a:r>
              <a:rPr lang="en-US" dirty="0" smtClean="0"/>
              <a:t>, 6</a:t>
            </a:r>
            <a:r>
              <a:rPr lang="en-US" baseline="30000" dirty="0" smtClean="0"/>
              <a:t>th</a:t>
            </a:r>
            <a:r>
              <a:rPr lang="en-US" dirty="0" smtClean="0"/>
              <a:t> floor)</a:t>
            </a:r>
            <a:br>
              <a:rPr lang="en-US" dirty="0" smtClean="0"/>
            </a:br>
            <a:r>
              <a:rPr lang="en-US" dirty="0" smtClean="0"/>
              <a:t>	We’ll go up together after the last talk</a:t>
            </a:r>
          </a:p>
          <a:p>
            <a:r>
              <a:rPr lang="en-US" dirty="0" smtClean="0"/>
              <a:t>Sunday 18 February, 10:00: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err="1" smtClean="0"/>
              <a:t>MedAustron</a:t>
            </a:r>
            <a:r>
              <a:rPr lang="en-US" b="1" dirty="0" smtClean="0"/>
              <a:t> </a:t>
            </a:r>
            <a:r>
              <a:rPr lang="en-US" dirty="0" smtClean="0"/>
              <a:t>(Wiener Neustadt)</a:t>
            </a:r>
            <a:br>
              <a:rPr lang="en-US" dirty="0" smtClean="0"/>
            </a:br>
            <a:r>
              <a:rPr lang="en-US" dirty="0" smtClean="0"/>
              <a:t>	Bus leaves in front of hostel</a:t>
            </a:r>
          </a:p>
          <a:p>
            <a:r>
              <a:rPr lang="en-US" dirty="0" smtClean="0"/>
              <a:t>Monday 19 February, 19:30: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smtClean="0"/>
              <a:t>Conference Dinner </a:t>
            </a:r>
            <a:r>
              <a:rPr lang="en-US" dirty="0" smtClean="0"/>
              <a:t>(</a:t>
            </a:r>
            <a:r>
              <a:rPr lang="en-US" dirty="0" err="1" smtClean="0"/>
              <a:t>Heuriger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	Using trams to go there (</a:t>
            </a:r>
            <a:r>
              <a:rPr lang="en-US" dirty="0" smtClean="0"/>
              <a:t>see instructions)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You need to have a valid ticket</a:t>
            </a:r>
            <a:br>
              <a:rPr lang="en-US" dirty="0" smtClean="0"/>
            </a:br>
            <a:r>
              <a:rPr lang="en-US" dirty="0" smtClean="0"/>
              <a:t>	We’ll go together after the last 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Schedule</a:t>
            </a:r>
            <a:endParaRPr lang="en-US" b="1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828801"/>
            <a:ext cx="1800000" cy="13488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330085"/>
            <a:ext cx="1800000" cy="135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832486"/>
            <a:ext cx="1800000" cy="108720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Internet Access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WLAN</a:t>
            </a:r>
          </a:p>
          <a:p>
            <a:pPr lvl="1"/>
            <a:r>
              <a:rPr lang="en-US" dirty="0" smtClean="0"/>
              <a:t>Use „</a:t>
            </a:r>
            <a:r>
              <a:rPr lang="en-US" dirty="0" err="1" smtClean="0"/>
              <a:t>tunet</a:t>
            </a:r>
            <a:r>
              <a:rPr lang="en-US" dirty="0" smtClean="0"/>
              <a:t>“ (open)</a:t>
            </a:r>
          </a:p>
          <a:p>
            <a:pPr lvl="1"/>
            <a:r>
              <a:rPr lang="en-US" dirty="0" smtClean="0"/>
              <a:t>Open any website in browser and enter personalized access codes according to the sheet </a:t>
            </a:r>
            <a:r>
              <a:rPr lang="en-US" dirty="0" smtClean="0"/>
              <a:t>you received at registration</a:t>
            </a:r>
            <a:endParaRPr lang="en-US" dirty="0" smtClean="0"/>
          </a:p>
          <a:p>
            <a:pPr lvl="1"/>
            <a:r>
              <a:rPr lang="en-US" dirty="0" smtClean="0"/>
              <a:t>Then you have full internet access (Web, SSH, Mail,…)</a:t>
            </a:r>
          </a:p>
          <a:p>
            <a:pPr lvl="1"/>
            <a:r>
              <a:rPr lang="en-US" dirty="0" err="1" smtClean="0"/>
              <a:t>Eduroam</a:t>
            </a:r>
            <a:r>
              <a:rPr lang="en-US" dirty="0" smtClean="0"/>
              <a:t> is also available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Practical Issues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5791200" cy="685800"/>
          </a:xfrm>
        </p:spPr>
        <p:txBody>
          <a:bodyPr/>
          <a:lstStyle/>
          <a:p>
            <a:r>
              <a:rPr lang="en-US" dirty="0" smtClean="0"/>
              <a:t>What is in Your Folder?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Timetable</a:t>
            </a:r>
          </a:p>
          <a:p>
            <a:r>
              <a:rPr lang="en-US" dirty="0" smtClean="0"/>
              <a:t>Lab groups and lab plan</a:t>
            </a:r>
          </a:p>
          <a:p>
            <a:r>
              <a:rPr lang="en-US" dirty="0" smtClean="0"/>
              <a:t>Personal WLAN credentials</a:t>
            </a:r>
          </a:p>
          <a:p>
            <a:r>
              <a:rPr lang="en-US" dirty="0" smtClean="0"/>
              <a:t>Useful maps</a:t>
            </a:r>
          </a:p>
          <a:p>
            <a:r>
              <a:rPr lang="en-US" dirty="0" smtClean="0"/>
              <a:t>Scratchpad and pen</a:t>
            </a:r>
          </a:p>
          <a:p>
            <a:r>
              <a:rPr lang="en-US" dirty="0" smtClean="0"/>
              <a:t>City map and leaflets</a:t>
            </a:r>
          </a:p>
          <a:p>
            <a:r>
              <a:rPr lang="en-US" dirty="0" smtClean="0"/>
              <a:t>Invoice</a:t>
            </a:r>
          </a:p>
          <a:p>
            <a:r>
              <a:rPr lang="en-US" dirty="0" smtClean="0"/>
              <a:t>Certificate of attendance</a:t>
            </a:r>
          </a:p>
          <a:p>
            <a:r>
              <a:rPr lang="en-US" dirty="0" smtClean="0"/>
              <a:t>Name tag</a:t>
            </a:r>
          </a:p>
          <a:p>
            <a:r>
              <a:rPr lang="en-US" dirty="0" smtClean="0"/>
              <a:t>Lunch vouchers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Practical Issues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Public Transportation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Sorry, but we do not provide tickets at the registration desk</a:t>
            </a:r>
          </a:p>
          <a:p>
            <a:r>
              <a:rPr lang="en-US" dirty="0" smtClean="0"/>
              <a:t>Tickets are available from</a:t>
            </a:r>
          </a:p>
          <a:p>
            <a:pPr lvl="1"/>
            <a:r>
              <a:rPr lang="en-US" dirty="0" smtClean="0"/>
              <a:t>Tobacconists</a:t>
            </a:r>
          </a:p>
          <a:p>
            <a:pPr lvl="1"/>
            <a:r>
              <a:rPr lang="en-US" dirty="0" smtClean="0"/>
              <a:t>Vending machines in underground stations</a:t>
            </a:r>
          </a:p>
          <a:p>
            <a:r>
              <a:rPr lang="en-US" dirty="0" smtClean="0"/>
              <a:t>Ticket types:</a:t>
            </a:r>
          </a:p>
          <a:p>
            <a:pPr lvl="1"/>
            <a:r>
              <a:rPr lang="en-US" dirty="0" smtClean="0"/>
              <a:t>Single trip (including changes) € 2.40</a:t>
            </a:r>
          </a:p>
          <a:p>
            <a:pPr lvl="1"/>
            <a:r>
              <a:rPr lang="en-US" dirty="0" smtClean="0"/>
              <a:t>4 strips (each valid for a single trip) € 9.60</a:t>
            </a:r>
          </a:p>
          <a:p>
            <a:pPr lvl="1"/>
            <a:r>
              <a:rPr lang="en-US" dirty="0" smtClean="0"/>
              <a:t>Various tickets valid for one or more days</a:t>
            </a:r>
          </a:p>
          <a:p>
            <a:r>
              <a:rPr lang="en-US" dirty="0" smtClean="0"/>
              <a:t>Please consult </a:t>
            </a:r>
            <a:r>
              <a:rPr lang="en-US" dirty="0" smtClean="0">
                <a:hlinkClick r:id="rId2"/>
              </a:rPr>
              <a:t>ISOTDAQ website</a:t>
            </a:r>
            <a:r>
              <a:rPr lang="en-US" dirty="0" smtClean="0"/>
              <a:t> for additional information</a:t>
            </a:r>
          </a:p>
          <a:p>
            <a:r>
              <a:rPr lang="en-US" dirty="0" smtClean="0"/>
              <a:t>Entering platform of underground requires punched ticket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Practical Issues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Forecast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Finally…</a:t>
            </a:r>
            <a:endParaRPr lang="en-US" b="1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winter weather</a:t>
            </a:r>
            <a:r>
              <a:rPr lang="en-US" dirty="0" smtClean="0"/>
              <a:t>:</a:t>
            </a:r>
            <a:r>
              <a:rPr lang="en-US" dirty="0" smtClean="0"/>
              <a:t> some </a:t>
            </a:r>
            <a:r>
              <a:rPr lang="en-US" dirty="0" smtClean="0"/>
              <a:t>sun, </a:t>
            </a:r>
            <a:r>
              <a:rPr lang="en-US" dirty="0" smtClean="0"/>
              <a:t>some rain, some snow…</a:t>
            </a:r>
            <a:endParaRPr lang="en-US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09" y="2139497"/>
            <a:ext cx="7241381" cy="4247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0"/>
          <a:stretch/>
        </p:blipFill>
        <p:spPr>
          <a:xfrm>
            <a:off x="0" y="762000"/>
            <a:ext cx="9144000" cy="56546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4419600" cy="685800"/>
          </a:xfrm>
        </p:spPr>
        <p:txBody>
          <a:bodyPr/>
          <a:lstStyle/>
          <a:p>
            <a:r>
              <a:rPr lang="en-US" dirty="0" smtClean="0"/>
              <a:t>Enjoy ISOTDAQ 2018!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 Vienna – University of Technology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4953000" cy="3155160"/>
          </a:xfrm>
        </p:spPr>
        <p:txBody>
          <a:bodyPr>
            <a:normAutofit/>
          </a:bodyPr>
          <a:lstStyle/>
          <a:p>
            <a:r>
              <a:rPr lang="en-US" dirty="0" smtClean="0"/>
              <a:t>Founded in 1815</a:t>
            </a:r>
          </a:p>
          <a:p>
            <a:r>
              <a:rPr lang="en-US" dirty="0" smtClean="0"/>
              <a:t>Large university: 29,000 students, 4,800 staff</a:t>
            </a:r>
          </a:p>
          <a:p>
            <a:r>
              <a:rPr lang="en-US" dirty="0" smtClean="0"/>
              <a:t>8 faculties, including Electrical Engineering (where we are now)</a:t>
            </a:r>
          </a:p>
          <a:p>
            <a:r>
              <a:rPr lang="en-US" dirty="0" smtClean="0"/>
              <a:t>53 different study courses offered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Location</a:t>
            </a:r>
            <a:endParaRPr lang="en-US" b="1">
              <a:solidFill>
                <a:schemeClr val="tx1"/>
              </a:solidFill>
            </a:endParaRPr>
          </a:p>
        </p:txBody>
      </p:sp>
      <p:pic>
        <p:nvPicPr>
          <p:cNvPr id="8" name="Picture 7" descr="E:\graphics\logos\1000px-TU_Wien-Logo.sv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365" y="1694330"/>
            <a:ext cx="4715435" cy="12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friedl\Desktop\art_history_vienna\materials\TU-Wien-Hauptgebäude_edit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714500"/>
            <a:ext cx="3022600" cy="453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Address: </a:t>
            </a:r>
            <a:r>
              <a:rPr lang="en-US" dirty="0" err="1" smtClean="0"/>
              <a:t>Gusshausstraße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“Gusshausstraße” means “street of the casting house”</a:t>
            </a:r>
          </a:p>
          <a:p>
            <a:r>
              <a:rPr lang="en-US" smtClean="0"/>
              <a:t>1750-1850: canons were produced at Gusshausstraße 25</a:t>
            </a:r>
          </a:p>
          <a:p>
            <a:r>
              <a:rPr lang="en-US" smtClean="0"/>
              <a:t>1850-1900: casting workshop for artists</a:t>
            </a:r>
          </a:p>
          <a:p>
            <a:r>
              <a:rPr lang="en-US" smtClean="0"/>
              <a:t>Since 1903: Institute of Electrical Engineering (old building)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Location</a:t>
            </a:r>
            <a:endParaRPr lang="en-US" b="1">
              <a:solidFill>
                <a:schemeClr val="tx1"/>
              </a:solidFill>
            </a:endParaRPr>
          </a:p>
        </p:txBody>
      </p:sp>
      <p:pic>
        <p:nvPicPr>
          <p:cNvPr id="2050" name="Picture 2" descr="C:\Users\friedl\Desktop\altes_ei.jpg"/>
          <p:cNvPicPr>
            <a:picLocks noChangeAspect="1" noChangeArrowheads="1"/>
          </p:cNvPicPr>
          <p:nvPr/>
        </p:nvPicPr>
        <p:blipFill>
          <a:blip r:embed="rId2" cstate="print"/>
          <a:srcRect r="-5038"/>
          <a:stretch>
            <a:fillRect/>
          </a:stretch>
        </p:blipFill>
        <p:spPr bwMode="auto">
          <a:xfrm>
            <a:off x="569260" y="3657600"/>
            <a:ext cx="3545540" cy="2687638"/>
          </a:xfrm>
          <a:prstGeom prst="rect">
            <a:avLst/>
          </a:prstGeom>
          <a:noFill/>
        </p:spPr>
      </p:pic>
      <p:pic>
        <p:nvPicPr>
          <p:cNvPr id="2051" name="Picture 3" descr="C:\Users\friedl\Desktop\Anton_dominik_fernkor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6165" y="3657601"/>
            <a:ext cx="1862270" cy="2689200"/>
          </a:xfrm>
          <a:prstGeom prst="rect">
            <a:avLst/>
          </a:prstGeom>
          <a:noFill/>
        </p:spPr>
      </p:pic>
      <p:pic>
        <p:nvPicPr>
          <p:cNvPr id="2052" name="Picture 4" descr="C:\Users\friedl\Desktop\reiterdenkm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8681" y="3662080"/>
            <a:ext cx="2102954" cy="268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14 February 2018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Friedl: Welcome to Vienna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de-DE" b="1" dirty="0" err="1" smtClean="0">
                <a:solidFill>
                  <a:schemeClr val="tx1"/>
                </a:solidFill>
              </a:rPr>
              <a:t>Location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31" y="883038"/>
            <a:ext cx="8034338" cy="5593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0" y="3680019"/>
            <a:ext cx="21050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Lectures and labs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14 February 2018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Markus Friedl: Welcome to Vienna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5</a:t>
            </a:fld>
            <a:endParaRPr lang="en-US" noProof="0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de-DE" b="1" dirty="0" err="1" smtClean="0">
                <a:solidFill>
                  <a:schemeClr val="tx1"/>
                </a:solidFill>
              </a:rPr>
              <a:t>Location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871"/>
          <a:stretch/>
        </p:blipFill>
        <p:spPr>
          <a:xfrm>
            <a:off x="554420" y="842962"/>
            <a:ext cx="8035200" cy="56150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9800" y="2438400"/>
            <a:ext cx="2427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Coffee and welcome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86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Neighborhood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restaurants.gif"/>
          <p:cNvPicPr>
            <a:picLocks noChangeAspect="1"/>
          </p:cNvPicPr>
          <p:nvPr/>
        </p:nvPicPr>
        <p:blipFill>
          <a:blip r:embed="rId2" cstate="print"/>
          <a:srcRect l="4073" r="3792"/>
          <a:stretch>
            <a:fillRect/>
          </a:stretch>
        </p:blipFill>
        <p:spPr>
          <a:xfrm>
            <a:off x="571500" y="1600200"/>
            <a:ext cx="6248400" cy="4699000"/>
          </a:xfrm>
          <a:prstGeom prst="rect">
            <a:avLst/>
          </a:prstGeom>
        </p:spPr>
      </p:pic>
      <p:pic>
        <p:nvPicPr>
          <p:cNvPr id="2050" name="Picture 2" descr="C:\Users\friedl\Desktop\map_legen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5650" y="4552950"/>
            <a:ext cx="1476375" cy="1743075"/>
          </a:xfrm>
          <a:prstGeom prst="rect">
            <a:avLst/>
          </a:prstGeom>
          <a:noFill/>
        </p:spPr>
      </p:pic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Location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00475" y="1888093"/>
            <a:ext cx="817853" cy="369332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Mensa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38725" y="4333875"/>
            <a:ext cx="1325556" cy="369332"/>
          </a:xfrm>
          <a:prstGeom prst="rect">
            <a:avLst/>
          </a:prstGeom>
          <a:solidFill>
            <a:srgbClr val="00B05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We are here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486400" y="1524000"/>
            <a:ext cx="1371600" cy="106680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410200" y="990600"/>
            <a:ext cx="3276600" cy="1676400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en-US" dirty="0" smtClean="0">
                <a:hlinkClick r:id="rId4"/>
              </a:rPr>
              <a:t>http://g.co/maps/re56e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446579" y="4564707"/>
            <a:ext cx="1114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ISOTDAQ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Location</a:t>
            </a:r>
            <a:endParaRPr lang="en-US" b="1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817180"/>
            <a:ext cx="7696200" cy="56738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Local Organizer: HEPHY Vienna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020"/>
            <a:ext cx="3733800" cy="4576065"/>
          </a:xfrm>
        </p:spPr>
        <p:txBody>
          <a:bodyPr/>
          <a:lstStyle/>
          <a:p>
            <a:r>
              <a:rPr lang="en-US" dirty="0" smtClean="0"/>
              <a:t>Large institute of the Austrian Academy of Sciences</a:t>
            </a:r>
          </a:p>
          <a:p>
            <a:r>
              <a:rPr lang="en-US" dirty="0" smtClean="0"/>
              <a:t>Located at </a:t>
            </a:r>
            <a:r>
              <a:rPr lang="en-US" dirty="0" err="1" smtClean="0"/>
              <a:t>Nikolsdorfer</a:t>
            </a:r>
            <a:r>
              <a:rPr lang="en-US" dirty="0" smtClean="0"/>
              <a:t> </a:t>
            </a:r>
            <a:r>
              <a:rPr lang="en-US" dirty="0" err="1" smtClean="0"/>
              <a:t>Gasse</a:t>
            </a:r>
            <a:r>
              <a:rPr lang="en-US" dirty="0" smtClean="0"/>
              <a:t> 18, 1050 Vienna</a:t>
            </a:r>
          </a:p>
          <a:p>
            <a:r>
              <a:rPr lang="en-US" dirty="0" smtClean="0"/>
              <a:t>Staff &amp; students: ~70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Local Organization</a:t>
            </a:r>
            <a:endParaRPr lang="en-US" b="1">
              <a:solidFill>
                <a:schemeClr val="tx1"/>
              </a:solidFill>
            </a:endParaRPr>
          </a:p>
        </p:txBody>
      </p:sp>
      <p:pic>
        <p:nvPicPr>
          <p:cNvPr id="2050" name="Picture 2" descr="C:\Users\friedl\Desktop\hephy_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4597" y="1764762"/>
            <a:ext cx="4237038" cy="4483638"/>
          </a:xfrm>
          <a:prstGeom prst="rect">
            <a:avLst/>
          </a:prstGeom>
          <a:noFill/>
        </p:spPr>
      </p:pic>
      <p:pic>
        <p:nvPicPr>
          <p:cNvPr id="2052" name="Picture 4" descr="C:\Users\friedl\Desktop\LOGO_HEPHY_NEGATIV_ENGLISC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85296"/>
            <a:ext cx="3406270" cy="889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Local Organizing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7731" y="4114800"/>
            <a:ext cx="5768537" cy="15240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dirty="0" smtClean="0"/>
              <a:t>We are here to help you!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 February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Friedl: Welcome to Vienna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Local Organization</a:t>
            </a:r>
            <a:endParaRPr lang="en-US" b="1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52045" y="1918351"/>
            <a:ext cx="6639910" cy="1800000"/>
            <a:chOff x="599090" y="1673772"/>
            <a:chExt cx="6639910" cy="1800000"/>
          </a:xfrm>
        </p:grpSpPr>
        <p:pic>
          <p:nvPicPr>
            <p:cNvPr id="2055" name="Picture 7" descr="E:\hephy\twepp2011\talks\welcome\people\demonte.JPG"/>
            <p:cNvPicPr>
              <a:picLocks noChangeAspect="1" noChangeArrowheads="1"/>
            </p:cNvPicPr>
            <p:nvPr/>
          </p:nvPicPr>
          <p:blipFill>
            <a:blip r:embed="rId2" cstate="print"/>
            <a:srcRect l="2013" r="1342" b="19163"/>
            <a:stretch>
              <a:fillRect/>
            </a:stretch>
          </p:blipFill>
          <p:spPr bwMode="auto">
            <a:xfrm>
              <a:off x="599090" y="1673772"/>
              <a:ext cx="1412540" cy="1800000"/>
            </a:xfrm>
            <a:prstGeom prst="rect">
              <a:avLst/>
            </a:prstGeom>
            <a:noFill/>
          </p:spPr>
        </p:pic>
        <p:pic>
          <p:nvPicPr>
            <p:cNvPr id="2056" name="Picture 8" descr="E:\hephy\twepp2011\talks\welcome\people\02_bernhard.jpg"/>
            <p:cNvPicPr>
              <a:picLocks noChangeAspect="1" noChangeArrowheads="1"/>
            </p:cNvPicPr>
            <p:nvPr/>
          </p:nvPicPr>
          <p:blipFill>
            <a:blip r:embed="rId3" cstate="print"/>
            <a:srcRect l="16579" r="10035"/>
            <a:stretch>
              <a:fillRect/>
            </a:stretch>
          </p:blipFill>
          <p:spPr bwMode="auto">
            <a:xfrm>
              <a:off x="4169565" y="1673772"/>
              <a:ext cx="1393035" cy="1800000"/>
            </a:xfrm>
            <a:prstGeom prst="rect">
              <a:avLst/>
            </a:prstGeom>
            <a:noFill/>
          </p:spPr>
        </p:pic>
        <p:pic>
          <p:nvPicPr>
            <p:cNvPr id="30" name="Picture 4" descr="C:\Users\friedl\Desktop\rth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42808" y="1673772"/>
              <a:ext cx="1396192" cy="1800000"/>
            </a:xfrm>
            <a:prstGeom prst="rect">
              <a:avLst/>
            </a:prstGeom>
            <a:no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3565" y="1673772"/>
              <a:ext cx="1589502" cy="1800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616</Words>
  <Application>Microsoft Office PowerPoint</Application>
  <PresentationFormat>On-screen Show (4:3)</PresentationFormat>
  <Paragraphs>152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Consolas</vt:lpstr>
      <vt:lpstr>Corbel</vt:lpstr>
      <vt:lpstr>Wingdings</vt:lpstr>
      <vt:lpstr>Wingdings 2</vt:lpstr>
      <vt:lpstr>Wingdings 3</vt:lpstr>
      <vt:lpstr>Metro</vt:lpstr>
      <vt:lpstr>PowerPoint Presentation</vt:lpstr>
      <vt:lpstr>TU Vienna – University of Technology</vt:lpstr>
      <vt:lpstr>Address: Gusshausstraße</vt:lpstr>
      <vt:lpstr>PowerPoint Presentation</vt:lpstr>
      <vt:lpstr>PowerPoint Presentation</vt:lpstr>
      <vt:lpstr>Neighborhood</vt:lpstr>
      <vt:lpstr>PowerPoint Presentation</vt:lpstr>
      <vt:lpstr>Local Organizer: HEPHY Vienna</vt:lpstr>
      <vt:lpstr>Local Organizing Committee</vt:lpstr>
      <vt:lpstr>Registration Desk</vt:lpstr>
      <vt:lpstr>Schedule</vt:lpstr>
      <vt:lpstr>Meals</vt:lpstr>
      <vt:lpstr>Social Events and Excursion</vt:lpstr>
      <vt:lpstr>Internet Access</vt:lpstr>
      <vt:lpstr>What is in Your Folder?</vt:lpstr>
      <vt:lpstr>Public Transportation</vt:lpstr>
      <vt:lpstr>Weather Forecast</vt:lpstr>
      <vt:lpstr>Enjoy ISOTDAQ 2018!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friedl</dc:creator>
  <cp:lastModifiedBy>Markus Friedl</cp:lastModifiedBy>
  <cp:revision>256</cp:revision>
  <dcterms:created xsi:type="dcterms:W3CDTF">2006-08-16T00:00:00Z</dcterms:created>
  <dcterms:modified xsi:type="dcterms:W3CDTF">2018-02-13T11:15:05Z</dcterms:modified>
</cp:coreProperties>
</file>