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83" r:id="rId3"/>
    <p:sldId id="278" r:id="rId4"/>
    <p:sldId id="262" r:id="rId5"/>
    <p:sldId id="259" r:id="rId6"/>
    <p:sldId id="260" r:id="rId7"/>
    <p:sldId id="261" r:id="rId8"/>
    <p:sldId id="271" r:id="rId9"/>
    <p:sldId id="272" r:id="rId10"/>
    <p:sldId id="273" r:id="rId11"/>
    <p:sldId id="274" r:id="rId12"/>
    <p:sldId id="301" r:id="rId13"/>
    <p:sldId id="298" r:id="rId14"/>
    <p:sldId id="309" r:id="rId15"/>
    <p:sldId id="296" r:id="rId16"/>
    <p:sldId id="312" r:id="rId17"/>
    <p:sldId id="297" r:id="rId18"/>
    <p:sldId id="31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29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C8C88-3FB0-45FF-8349-90CB6908D3BE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61E49-6C9F-48AA-9A12-8FCB4187AB7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976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61E49-6C9F-48AA-9A12-8FCB4187AB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317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6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303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85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86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73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389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80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90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55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20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584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B2CAE-25F8-4774-8712-EA8C7AB6FC47}" type="datetimeFigureOut">
              <a:rPr lang="en-GB" smtClean="0"/>
              <a:t>20/05/2018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E7CC5-C868-4105-AEE2-D4BC2769B3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730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ida2020.web.cern.ch/sites/aida2020.web.cern.ch/files/AIDA-2020%20acknowledgement%20presentations_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8" b="12311"/>
          <a:stretch/>
        </p:blipFill>
        <p:spPr bwMode="auto">
          <a:xfrm>
            <a:off x="2245112" y="3006999"/>
            <a:ext cx="6682589" cy="35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3"/>
          <p:cNvSpPr/>
          <p:nvPr/>
        </p:nvSpPr>
        <p:spPr>
          <a:xfrm>
            <a:off x="260003" y="3560384"/>
            <a:ext cx="11693236" cy="2919282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/>
          <p:cNvSpPr txBox="1"/>
          <p:nvPr/>
        </p:nvSpPr>
        <p:spPr>
          <a:xfrm>
            <a:off x="432865" y="3662755"/>
            <a:ext cx="11135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a new Front-End electronics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Si and Si-Ge technology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Resistive Plate Chamber (RPC) detector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high rate experiments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Immagine 14"/>
          <p:cNvPicPr/>
          <p:nvPr/>
        </p:nvPicPr>
        <p:blipFill>
          <a:blip r:embed="rId3" cstate="print"/>
          <a:stretch/>
        </p:blipFill>
        <p:spPr>
          <a:xfrm>
            <a:off x="857207" y="1624329"/>
            <a:ext cx="1504253" cy="1733069"/>
          </a:xfrm>
          <a:prstGeom prst="rect">
            <a:avLst/>
          </a:prstGeom>
          <a:ln>
            <a:noFill/>
          </a:ln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701" y="1781936"/>
            <a:ext cx="3122646" cy="173306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86205" y="5876390"/>
            <a:ext cx="7490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>
                <a:latin typeface="Times New Roman" pitchFamily="18" charset="0"/>
                <a:cs typeface="Times New Roman" pitchFamily="18" charset="0"/>
              </a:rPr>
              <a:t>Authors</a:t>
            </a:r>
            <a:endParaRPr lang="it-IT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Luca Pizzimento &amp; Roberto Cardarelli 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ottotitolo 6"/>
          <p:cNvSpPr>
            <a:spLocks noGrp="1"/>
          </p:cNvSpPr>
          <p:nvPr>
            <p:ph type="subTitle" idx="1"/>
          </p:nvPr>
        </p:nvSpPr>
        <p:spPr>
          <a:xfrm>
            <a:off x="657647" y="930444"/>
            <a:ext cx="10993546" cy="205520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XIV Workshop on Resistive Plate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Chambers</a:t>
            </a: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related detectors</a:t>
            </a:r>
          </a:p>
          <a:p>
            <a:endParaRPr lang="en-GB" dirty="0" smtClean="0"/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Puerto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Vallarta, Jalisco State, MEXICO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19-23 February 2018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048000" y="647966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luca.pizzimento@roma2.infn.it</a:t>
            </a:r>
            <a:endPara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7039295" y="5876390"/>
            <a:ext cx="5026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latin typeface="Times New Roman" pitchFamily="18" charset="0"/>
                <a:cs typeface="Times New Roman" pitchFamily="18" charset="0"/>
              </a:rPr>
              <a:t>Co-</a:t>
            </a:r>
            <a:r>
              <a:rPr lang="it-IT" sz="1600" b="1" dirty="0" err="1" smtClean="0">
                <a:latin typeface="Times New Roman" pitchFamily="18" charset="0"/>
                <a:cs typeface="Times New Roman" pitchFamily="18" charset="0"/>
              </a:rPr>
              <a:t>Authors</a:t>
            </a:r>
            <a:endParaRPr lang="it-IT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E. Alunno Camelia, A. </a:t>
            </a:r>
            <a:r>
              <a:rPr lang="it-IT" sz="1400" dirty="0" err="1" smtClean="0">
                <a:latin typeface="Times New Roman" pitchFamily="18" charset="0"/>
                <a:cs typeface="Times New Roman" pitchFamily="18" charset="0"/>
              </a:rPr>
              <a:t>Caltabiano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, S. Bruno, A. Rocchi, L. Massa 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4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6" y="1569640"/>
            <a:ext cx="11552619" cy="4703567"/>
          </a:xfrm>
          <a:prstGeom prst="rect">
            <a:avLst/>
          </a:prstGeom>
        </p:spPr>
      </p:pic>
      <p:sp>
        <p:nvSpPr>
          <p:cNvPr id="10" name="Titolo 2"/>
          <p:cNvSpPr txBox="1">
            <a:spLocks/>
          </p:cNvSpPr>
          <p:nvPr/>
        </p:nvSpPr>
        <p:spPr>
          <a:xfrm>
            <a:off x="346862" y="1171118"/>
            <a:ext cx="10515600" cy="5420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Chambers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‘’and’’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9016511" y="3472963"/>
            <a:ext cx="2785829" cy="1402348"/>
            <a:chOff x="9936640" y="285800"/>
            <a:chExt cx="2785829" cy="1402348"/>
          </a:xfrm>
        </p:grpSpPr>
        <p:sp>
          <p:nvSpPr>
            <p:cNvPr id="12" name="Rettangolo 11"/>
            <p:cNvSpPr/>
            <p:nvPr/>
          </p:nvSpPr>
          <p:spPr>
            <a:xfrm>
              <a:off x="9936640" y="285800"/>
              <a:ext cx="1355748" cy="14023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10128738" y="756142"/>
              <a:ext cx="413239" cy="879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ttangolo 13"/>
            <p:cNvSpPr/>
            <p:nvPr/>
          </p:nvSpPr>
          <p:spPr>
            <a:xfrm>
              <a:off x="10128738" y="1052980"/>
              <a:ext cx="413239" cy="87923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10128738" y="1336323"/>
              <a:ext cx="413239" cy="87923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0128738" y="285800"/>
              <a:ext cx="2593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Chamber</a:t>
              </a:r>
              <a:endParaRPr lang="it-IT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10673861" y="668270"/>
              <a:ext cx="1705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TOP</a:t>
              </a:r>
              <a:endParaRPr lang="it-IT" sz="1200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10687050" y="963857"/>
              <a:ext cx="1705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MID</a:t>
              </a:r>
              <a:endParaRPr lang="it-IT" sz="1200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10687050" y="1253994"/>
              <a:ext cx="1705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BOT</a:t>
              </a:r>
              <a:endParaRPr lang="it-IT" sz="1200" dirty="0"/>
            </a:p>
          </p:txBody>
        </p:sp>
      </p:grpSp>
      <p:sp>
        <p:nvSpPr>
          <p:cNvPr id="20" name="Rettangolo 19"/>
          <p:cNvSpPr/>
          <p:nvPr/>
        </p:nvSpPr>
        <p:spPr>
          <a:xfrm>
            <a:off x="2086382" y="1630626"/>
            <a:ext cx="7423266" cy="2249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uppo 20"/>
          <p:cNvGrpSpPr/>
          <p:nvPr/>
        </p:nvGrpSpPr>
        <p:grpSpPr>
          <a:xfrm>
            <a:off x="10564357" y="2091389"/>
            <a:ext cx="1888108" cy="3250277"/>
            <a:chOff x="10564357" y="2091389"/>
            <a:chExt cx="1888108" cy="3250277"/>
          </a:xfrm>
        </p:grpSpPr>
        <p:sp>
          <p:nvSpPr>
            <p:cNvPr id="22" name="CasellaDiTesto 21"/>
            <p:cNvSpPr txBox="1"/>
            <p:nvPr/>
          </p:nvSpPr>
          <p:spPr>
            <a:xfrm>
              <a:off x="10646871" y="2650643"/>
              <a:ext cx="1805594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Vth</a:t>
              </a:r>
              <a:r>
                <a:rPr lang="it-IT" dirty="0" smtClean="0"/>
                <a:t>   = 1.6 V</a:t>
              </a:r>
            </a:p>
            <a:p>
              <a:endParaRPr lang="it-IT" dirty="0"/>
            </a:p>
            <a:p>
              <a:r>
                <a:rPr lang="it-IT" dirty="0" err="1" smtClean="0"/>
                <a:t>Vpu</a:t>
              </a:r>
              <a:r>
                <a:rPr lang="it-IT" dirty="0" smtClean="0"/>
                <a:t>  = 0.4 V</a:t>
              </a:r>
            </a:p>
            <a:p>
              <a:endParaRPr lang="it-IT" dirty="0"/>
            </a:p>
            <a:p>
              <a:r>
                <a:rPr lang="it-IT" dirty="0" smtClean="0"/>
                <a:t>Vamp= 1.5 V</a:t>
              </a:r>
            </a:p>
            <a:p>
              <a:endParaRPr lang="it-IT" dirty="0"/>
            </a:p>
            <a:p>
              <a:r>
                <a:rPr lang="it-IT" dirty="0" err="1" smtClean="0"/>
                <a:t>Vdis</a:t>
              </a:r>
              <a:r>
                <a:rPr lang="it-IT" dirty="0" smtClean="0"/>
                <a:t>  = 2.5 V</a:t>
              </a:r>
            </a:p>
            <a:p>
              <a:endParaRPr lang="it-IT" dirty="0"/>
            </a:p>
            <a:p>
              <a:r>
                <a:rPr lang="it-IT" dirty="0" err="1" smtClean="0"/>
                <a:t>Vtras</a:t>
              </a:r>
              <a:r>
                <a:rPr lang="it-IT" dirty="0" smtClean="0"/>
                <a:t>= 3.5 V</a:t>
              </a:r>
              <a:endParaRPr lang="en-GB" dirty="0"/>
            </a:p>
          </p:txBody>
        </p:sp>
        <p:grpSp>
          <p:nvGrpSpPr>
            <p:cNvPr id="23" name="Gruppo 22"/>
            <p:cNvGrpSpPr/>
            <p:nvPr/>
          </p:nvGrpSpPr>
          <p:grpSpPr>
            <a:xfrm>
              <a:off x="10564357" y="2091389"/>
              <a:ext cx="1604356" cy="3250277"/>
              <a:chOff x="10515600" y="2119745"/>
              <a:chExt cx="1604356" cy="3250277"/>
            </a:xfrm>
          </p:grpSpPr>
          <p:sp>
            <p:nvSpPr>
              <p:cNvPr id="24" name="Rettangolo 23"/>
              <p:cNvSpPr/>
              <p:nvPr/>
            </p:nvSpPr>
            <p:spPr>
              <a:xfrm>
                <a:off x="10515600" y="2119745"/>
                <a:ext cx="1604356" cy="32502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CasellaDiTesto 24"/>
              <p:cNvSpPr txBox="1"/>
              <p:nvPr/>
            </p:nvSpPr>
            <p:spPr>
              <a:xfrm>
                <a:off x="10574827" y="2184461"/>
                <a:ext cx="15451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LV </a:t>
                </a:r>
                <a:r>
                  <a:rPr lang="it-IT" dirty="0" err="1" smtClean="0"/>
                  <a:t>parameter</a:t>
                </a:r>
                <a:endParaRPr lang="en-GB" dirty="0"/>
              </a:p>
            </p:txBody>
          </p:sp>
        </p:grpSp>
      </p:grpSp>
      <p:grpSp>
        <p:nvGrpSpPr>
          <p:cNvPr id="26" name="Gruppo 25"/>
          <p:cNvGrpSpPr/>
          <p:nvPr/>
        </p:nvGrpSpPr>
        <p:grpSpPr>
          <a:xfrm>
            <a:off x="9903202" y="5972167"/>
            <a:ext cx="1371600" cy="249640"/>
            <a:chOff x="8324546" y="6483927"/>
            <a:chExt cx="1371600" cy="374073"/>
          </a:xfrm>
        </p:grpSpPr>
        <p:sp>
          <p:nvSpPr>
            <p:cNvPr id="27" name="Rettangolo 26"/>
            <p:cNvSpPr/>
            <p:nvPr/>
          </p:nvSpPr>
          <p:spPr>
            <a:xfrm>
              <a:off x="8324546" y="6492240"/>
              <a:ext cx="1371600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8404167" y="6483927"/>
              <a:ext cx="1246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HV (V)</a:t>
              </a:r>
              <a:endParaRPr lang="en-GB" dirty="0"/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399614" y="1855569"/>
            <a:ext cx="369332" cy="1606995"/>
            <a:chOff x="426319" y="2525437"/>
            <a:chExt cx="369332" cy="1606995"/>
          </a:xfrm>
        </p:grpSpPr>
        <p:sp>
          <p:nvSpPr>
            <p:cNvPr id="30" name="Rettangolo 29"/>
            <p:cNvSpPr/>
            <p:nvPr/>
          </p:nvSpPr>
          <p:spPr>
            <a:xfrm>
              <a:off x="448887" y="2525437"/>
              <a:ext cx="324197" cy="16069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CasellaDiTesto 30"/>
            <p:cNvSpPr txBox="1"/>
            <p:nvPr/>
          </p:nvSpPr>
          <p:spPr>
            <a:xfrm rot="16200000">
              <a:off x="38878" y="3038084"/>
              <a:ext cx="11442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Efficiency</a:t>
              </a:r>
              <a:endParaRPr lang="en-GB" dirty="0"/>
            </a:p>
          </p:txBody>
        </p:sp>
      </p:grpSp>
      <p:sp>
        <p:nvSpPr>
          <p:cNvPr id="32" name="Rettangolo 31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Rettangolo 39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23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uppo 28"/>
          <p:cNvGrpSpPr/>
          <p:nvPr/>
        </p:nvGrpSpPr>
        <p:grpSpPr>
          <a:xfrm>
            <a:off x="426319" y="2172050"/>
            <a:ext cx="369332" cy="1606995"/>
            <a:chOff x="426319" y="2525437"/>
            <a:chExt cx="369332" cy="1606995"/>
          </a:xfrm>
        </p:grpSpPr>
        <p:sp>
          <p:nvSpPr>
            <p:cNvPr id="30" name="Rettangolo 29"/>
            <p:cNvSpPr/>
            <p:nvPr/>
          </p:nvSpPr>
          <p:spPr>
            <a:xfrm>
              <a:off x="448887" y="2525437"/>
              <a:ext cx="324197" cy="16069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CasellaDiTesto 30"/>
            <p:cNvSpPr txBox="1"/>
            <p:nvPr/>
          </p:nvSpPr>
          <p:spPr>
            <a:xfrm rot="16200000">
              <a:off x="38878" y="3038084"/>
              <a:ext cx="11442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Efficiency</a:t>
              </a:r>
              <a:endParaRPr lang="en-GB" dirty="0"/>
            </a:p>
          </p:txBody>
        </p:sp>
      </p:grpSp>
      <p:pic>
        <p:nvPicPr>
          <p:cNvPr id="32" name="Immagin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62" y="1527203"/>
            <a:ext cx="10253825" cy="4688464"/>
          </a:xfrm>
          <a:prstGeom prst="rect">
            <a:avLst/>
          </a:prstGeom>
        </p:spPr>
      </p:pic>
      <p:sp>
        <p:nvSpPr>
          <p:cNvPr id="34" name="Rettangolo 33"/>
          <p:cNvSpPr/>
          <p:nvPr/>
        </p:nvSpPr>
        <p:spPr>
          <a:xfrm>
            <a:off x="2248965" y="1594026"/>
            <a:ext cx="7423266" cy="335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uppo 34"/>
          <p:cNvGrpSpPr/>
          <p:nvPr/>
        </p:nvGrpSpPr>
        <p:grpSpPr>
          <a:xfrm>
            <a:off x="10564357" y="2091389"/>
            <a:ext cx="1888108" cy="3250277"/>
            <a:chOff x="10564357" y="2091389"/>
            <a:chExt cx="1888108" cy="3250277"/>
          </a:xfrm>
        </p:grpSpPr>
        <p:sp>
          <p:nvSpPr>
            <p:cNvPr id="36" name="CasellaDiTesto 35"/>
            <p:cNvSpPr txBox="1"/>
            <p:nvPr/>
          </p:nvSpPr>
          <p:spPr>
            <a:xfrm>
              <a:off x="10646871" y="2650643"/>
              <a:ext cx="1805594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Vth</a:t>
              </a:r>
              <a:r>
                <a:rPr lang="it-IT" dirty="0" smtClean="0"/>
                <a:t>   = 1.6 V</a:t>
              </a:r>
            </a:p>
            <a:p>
              <a:endParaRPr lang="it-IT" dirty="0"/>
            </a:p>
            <a:p>
              <a:r>
                <a:rPr lang="it-IT" dirty="0" err="1" smtClean="0"/>
                <a:t>Vpu</a:t>
              </a:r>
              <a:r>
                <a:rPr lang="it-IT" dirty="0" smtClean="0"/>
                <a:t>  = 0.4 V</a:t>
              </a:r>
            </a:p>
            <a:p>
              <a:endParaRPr lang="it-IT" dirty="0"/>
            </a:p>
            <a:p>
              <a:r>
                <a:rPr lang="it-IT" dirty="0" smtClean="0"/>
                <a:t>Vamp= 1.5 V</a:t>
              </a:r>
            </a:p>
            <a:p>
              <a:endParaRPr lang="it-IT" dirty="0"/>
            </a:p>
            <a:p>
              <a:r>
                <a:rPr lang="it-IT" dirty="0" err="1" smtClean="0"/>
                <a:t>Vdis</a:t>
              </a:r>
              <a:r>
                <a:rPr lang="it-IT" dirty="0" smtClean="0"/>
                <a:t>  = 2.5 V</a:t>
              </a:r>
            </a:p>
            <a:p>
              <a:endParaRPr lang="it-IT" dirty="0"/>
            </a:p>
            <a:p>
              <a:r>
                <a:rPr lang="it-IT" dirty="0" err="1" smtClean="0"/>
                <a:t>Vtras</a:t>
              </a:r>
              <a:r>
                <a:rPr lang="it-IT" dirty="0" smtClean="0"/>
                <a:t>= 3.5 V</a:t>
              </a:r>
              <a:endParaRPr lang="en-GB" dirty="0"/>
            </a:p>
          </p:txBody>
        </p:sp>
        <p:grpSp>
          <p:nvGrpSpPr>
            <p:cNvPr id="37" name="Gruppo 36"/>
            <p:cNvGrpSpPr/>
            <p:nvPr/>
          </p:nvGrpSpPr>
          <p:grpSpPr>
            <a:xfrm>
              <a:off x="10564357" y="2091389"/>
              <a:ext cx="1604356" cy="3250277"/>
              <a:chOff x="10515600" y="2119745"/>
              <a:chExt cx="1604356" cy="3250277"/>
            </a:xfrm>
          </p:grpSpPr>
          <p:sp>
            <p:nvSpPr>
              <p:cNvPr id="38" name="Rettangolo 37"/>
              <p:cNvSpPr/>
              <p:nvPr/>
            </p:nvSpPr>
            <p:spPr>
              <a:xfrm>
                <a:off x="10515600" y="2119745"/>
                <a:ext cx="1604356" cy="32502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CasellaDiTesto 38"/>
              <p:cNvSpPr txBox="1"/>
              <p:nvPr/>
            </p:nvSpPr>
            <p:spPr>
              <a:xfrm>
                <a:off x="10574827" y="2184461"/>
                <a:ext cx="15451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LV </a:t>
                </a:r>
                <a:r>
                  <a:rPr lang="it-IT" dirty="0" err="1" smtClean="0"/>
                  <a:t>parameter</a:t>
                </a:r>
                <a:endParaRPr lang="en-GB" dirty="0"/>
              </a:p>
            </p:txBody>
          </p:sp>
        </p:grpSp>
      </p:grpSp>
      <p:grpSp>
        <p:nvGrpSpPr>
          <p:cNvPr id="40" name="Gruppo 39"/>
          <p:cNvGrpSpPr/>
          <p:nvPr/>
        </p:nvGrpSpPr>
        <p:grpSpPr>
          <a:xfrm>
            <a:off x="8633475" y="5937304"/>
            <a:ext cx="1371600" cy="249640"/>
            <a:chOff x="8324546" y="6483927"/>
            <a:chExt cx="1371600" cy="374073"/>
          </a:xfrm>
        </p:grpSpPr>
        <p:sp>
          <p:nvSpPr>
            <p:cNvPr id="41" name="Rettangolo 40"/>
            <p:cNvSpPr/>
            <p:nvPr/>
          </p:nvSpPr>
          <p:spPr>
            <a:xfrm>
              <a:off x="8324546" y="6492240"/>
              <a:ext cx="1371600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8404167" y="6483927"/>
              <a:ext cx="1246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HV (V)</a:t>
              </a:r>
              <a:endParaRPr lang="en-GB" dirty="0"/>
            </a:p>
          </p:txBody>
        </p:sp>
      </p:grpSp>
      <p:grpSp>
        <p:nvGrpSpPr>
          <p:cNvPr id="43" name="Gruppo 42"/>
          <p:cNvGrpSpPr/>
          <p:nvPr/>
        </p:nvGrpSpPr>
        <p:grpSpPr>
          <a:xfrm>
            <a:off x="552594" y="1834475"/>
            <a:ext cx="369332" cy="1606995"/>
            <a:chOff x="426319" y="2525437"/>
            <a:chExt cx="369332" cy="1606995"/>
          </a:xfrm>
        </p:grpSpPr>
        <p:sp>
          <p:nvSpPr>
            <p:cNvPr id="44" name="Rettangolo 43"/>
            <p:cNvSpPr/>
            <p:nvPr/>
          </p:nvSpPr>
          <p:spPr>
            <a:xfrm>
              <a:off x="448887" y="2525437"/>
              <a:ext cx="324197" cy="16069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CasellaDiTesto 44"/>
            <p:cNvSpPr txBox="1"/>
            <p:nvPr/>
          </p:nvSpPr>
          <p:spPr>
            <a:xfrm rot="16200000">
              <a:off x="38878" y="3038084"/>
              <a:ext cx="11442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Efficiency</a:t>
              </a:r>
              <a:endParaRPr lang="en-GB" dirty="0"/>
            </a:p>
          </p:txBody>
        </p:sp>
      </p:grpSp>
      <p:sp>
        <p:nvSpPr>
          <p:cNvPr id="46" name="Rettangolo 45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itolo 2"/>
          <p:cNvSpPr txBox="1">
            <a:spLocks/>
          </p:cNvSpPr>
          <p:nvPr/>
        </p:nvSpPr>
        <p:spPr>
          <a:xfrm>
            <a:off x="346862" y="1171118"/>
            <a:ext cx="10515600" cy="5420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Triplet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on 3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667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460" y="1756534"/>
            <a:ext cx="10005646" cy="4406873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6235283" y="5133329"/>
            <a:ext cx="872836" cy="1522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ttangolo 22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itolo 2"/>
          <p:cNvSpPr txBox="1">
            <a:spLocks/>
          </p:cNvSpPr>
          <p:nvPr/>
        </p:nvSpPr>
        <p:spPr>
          <a:xfrm>
            <a:off x="346862" y="1171118"/>
            <a:ext cx="10515600" cy="5420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Cluster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chamber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125355" y="1756535"/>
            <a:ext cx="7423266" cy="298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ttangolo 15"/>
          <p:cNvSpPr/>
          <p:nvPr/>
        </p:nvSpPr>
        <p:spPr>
          <a:xfrm>
            <a:off x="3930709" y="5899249"/>
            <a:ext cx="7423266" cy="298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/>
          <p:cNvSpPr txBox="1"/>
          <p:nvPr/>
        </p:nvSpPr>
        <p:spPr>
          <a:xfrm>
            <a:off x="9369756" y="5837433"/>
            <a:ext cx="752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CS</a:t>
            </a:r>
            <a:endParaRPr lang="en-GB" dirty="0"/>
          </a:p>
        </p:txBody>
      </p:sp>
      <p:cxnSp>
        <p:nvCxnSpPr>
          <p:cNvPr id="17" name="Connettore diritto 16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29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546" y="1851573"/>
            <a:ext cx="6479586" cy="423243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1573"/>
            <a:ext cx="5987562" cy="4232432"/>
          </a:xfrm>
          <a:prstGeom prst="rect">
            <a:avLst/>
          </a:prstGeom>
        </p:spPr>
      </p:pic>
      <p:sp>
        <p:nvSpPr>
          <p:cNvPr id="18" name="Rettangolo 17"/>
          <p:cNvSpPr/>
          <p:nvPr/>
        </p:nvSpPr>
        <p:spPr>
          <a:xfrm>
            <a:off x="898473" y="6715726"/>
            <a:ext cx="9279467" cy="142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ttangolo 22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nettore diritto 13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747346" y="1791865"/>
            <a:ext cx="10062380" cy="263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2717" y="1608731"/>
            <a:ext cx="2342128" cy="446528"/>
          </a:xfrm>
        </p:spPr>
        <p:txBody>
          <a:bodyPr>
            <a:normAutofit fontScale="90000"/>
          </a:bodyPr>
          <a:lstStyle/>
          <a:p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Resolution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itolo 1"/>
          <p:cNvSpPr txBox="1">
            <a:spLocks/>
          </p:cNvSpPr>
          <p:nvPr/>
        </p:nvSpPr>
        <p:spPr>
          <a:xfrm>
            <a:off x="5834412" y="1412858"/>
            <a:ext cx="6254824" cy="62363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Resolution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time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walk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correction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110991" y="5836024"/>
            <a:ext cx="10480373" cy="2733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asellaDiTesto 3"/>
          <p:cNvSpPr txBox="1"/>
          <p:nvPr/>
        </p:nvSpPr>
        <p:spPr>
          <a:xfrm>
            <a:off x="4392706" y="5836024"/>
            <a:ext cx="131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T1-T0 (ns)</a:t>
            </a:r>
            <a:endParaRPr lang="en-GB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0418032" y="5788263"/>
            <a:ext cx="131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T1-T0 (ns)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3411072" y="3389654"/>
                <a:ext cx="1737655" cy="8548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0.5565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it-IT" dirty="0"/>
                        <m:t>0.3935</m:t>
                      </m:r>
                    </m:oMath>
                  </m:oMathPara>
                </a14:m>
                <a:endParaRPr lang="it-IT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1072" y="3389654"/>
                <a:ext cx="1737655" cy="8548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/>
              <p:cNvSpPr txBox="1"/>
              <p:nvPr/>
            </p:nvSpPr>
            <p:spPr>
              <a:xfrm>
                <a:off x="9702900" y="3473245"/>
                <a:ext cx="1686359" cy="8492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0.4884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it-IT" dirty="0"/>
                        <m:t>0.3</m:t>
                      </m:r>
                      <m:r>
                        <m:rPr>
                          <m:nor/>
                        </m:rPr>
                        <a:rPr lang="it-IT" b="0" i="0" dirty="0" smtClean="0"/>
                        <m:t>453</m:t>
                      </m:r>
                    </m:oMath>
                  </m:oMathPara>
                </a14:m>
                <a:endParaRPr lang="it-IT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0" name="CasellaDiTesto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2900" y="3473245"/>
                <a:ext cx="1686359" cy="84927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tangolo 6"/>
          <p:cNvSpPr/>
          <p:nvPr/>
        </p:nvSpPr>
        <p:spPr>
          <a:xfrm>
            <a:off x="3334871" y="3371724"/>
            <a:ext cx="1800568" cy="7000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ttangolo 30"/>
          <p:cNvSpPr/>
          <p:nvPr/>
        </p:nvSpPr>
        <p:spPr>
          <a:xfrm>
            <a:off x="9622038" y="3399655"/>
            <a:ext cx="1800568" cy="7000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ttangolo 26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ttangolo 31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105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Connettore diritto 9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46862" y="1112377"/>
            <a:ext cx="1118013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 Front-End developed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achieved the following performances: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0136" indent="-110136">
              <a:buFont typeface="+mj-lt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Minimum Threshold  value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1 mV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amplified signal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0136" indent="-110136">
              <a:buFont typeface="+mj-lt"/>
              <a:buAutoNum type="arabicPeriod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0136" indent="-110136">
              <a:buFont typeface="+mj-lt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Time-over-threshold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achievable directly with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FE</a:t>
            </a:r>
          </a:p>
          <a:p>
            <a:pPr marL="110136" indent="-110136">
              <a:buFont typeface="+mj-lt"/>
              <a:buAutoNum type="arabicPeriod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0136" indent="-110136">
              <a:buFont typeface="+mj-lt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Along with 1mm gap RPC, a Time Resolution of around 350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0136" indent="-110136">
              <a:buFont typeface="+mj-lt"/>
              <a:buAutoNum type="arabicPeriod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developed Front-End, with the full-custom ASIC Discriminator in </a:t>
            </a:r>
            <a:r>
              <a:rPr lang="en-US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SiGe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technology and the new Amplifier in Si technology, is able to detect signals of around 1 </a:t>
            </a:r>
            <a:r>
              <a:rPr lang="en-US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allowing the use of the RPC in high rate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9519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000894" y="3466407"/>
            <a:ext cx="61264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</a:t>
            </a:r>
            <a:r>
              <a:rPr lang="it-IT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it-IT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diritto 7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734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000894" y="3466407"/>
            <a:ext cx="61264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 up</a:t>
            </a:r>
            <a:endParaRPr lang="en-GB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301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diritto 10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Full-Custom Amplifier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pic>
        <p:nvPicPr>
          <p:cNvPr id="15" name="Segnaposto contenuto 5"/>
          <p:cNvPicPr>
            <a:picLocks noChangeAspect="1"/>
          </p:cNvPicPr>
          <p:nvPr/>
        </p:nvPicPr>
        <p:blipFill rotWithShape="1">
          <a:blip r:embed="rId2"/>
          <a:srcRect l="33048" t="45767" r="33277" b="17092"/>
          <a:stretch/>
        </p:blipFill>
        <p:spPr>
          <a:xfrm>
            <a:off x="346861" y="1127760"/>
            <a:ext cx="11408454" cy="5089543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5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21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28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Rate Capability results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Ogget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9204407"/>
              </p:ext>
            </p:extLst>
          </p:nvPr>
        </p:nvGraphicFramePr>
        <p:xfrm>
          <a:off x="800815" y="1815022"/>
          <a:ext cx="7090997" cy="411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Acrobat Document" r:id="rId3" imgW="5400226" imgH="3647818" progId="Acrobat.Document.11">
                  <p:embed/>
                </p:oleObj>
              </mc:Choice>
              <mc:Fallback>
                <p:oleObj name="Acrobat Document" r:id="rId3" imgW="5400226" imgH="3647818" progId="Acrobat.Document.11">
                  <p:embed/>
                  <p:pic>
                    <p:nvPicPr>
                      <p:cNvPr id="8" name="Oggetto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0815" y="1815022"/>
                        <a:ext cx="7090997" cy="411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uppo 20"/>
          <p:cNvGrpSpPr/>
          <p:nvPr/>
        </p:nvGrpSpPr>
        <p:grpSpPr>
          <a:xfrm>
            <a:off x="8136847" y="2497015"/>
            <a:ext cx="2725615" cy="1811216"/>
            <a:chOff x="9996854" y="285800"/>
            <a:chExt cx="2725615" cy="1877109"/>
          </a:xfrm>
        </p:grpSpPr>
        <p:sp>
          <p:nvSpPr>
            <p:cNvPr id="26" name="Rettangolo 25"/>
            <p:cNvSpPr/>
            <p:nvPr/>
          </p:nvSpPr>
          <p:spPr>
            <a:xfrm>
              <a:off x="9996854" y="298938"/>
              <a:ext cx="2066192" cy="186397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ttangolo 28"/>
            <p:cNvSpPr/>
            <p:nvPr/>
          </p:nvSpPr>
          <p:spPr>
            <a:xfrm>
              <a:off x="10128738" y="756142"/>
              <a:ext cx="413239" cy="879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29"/>
            <p:cNvSpPr/>
            <p:nvPr/>
          </p:nvSpPr>
          <p:spPr>
            <a:xfrm>
              <a:off x="10128738" y="993536"/>
              <a:ext cx="413239" cy="87923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Rettangolo 30"/>
            <p:cNvSpPr/>
            <p:nvPr/>
          </p:nvSpPr>
          <p:spPr>
            <a:xfrm>
              <a:off x="10128738" y="1204547"/>
              <a:ext cx="413239" cy="87923"/>
            </a:xfrm>
            <a:prstGeom prst="rect">
              <a:avLst/>
            </a:prstGeom>
            <a:solidFill>
              <a:srgbClr val="1B0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ttangolo 31"/>
            <p:cNvSpPr/>
            <p:nvPr/>
          </p:nvSpPr>
          <p:spPr>
            <a:xfrm>
              <a:off x="10128738" y="1428750"/>
              <a:ext cx="413239" cy="87923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10128738" y="1666144"/>
              <a:ext cx="413239" cy="87923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10128738" y="1903531"/>
              <a:ext cx="413239" cy="87923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CasellaDiTesto 34"/>
            <p:cNvSpPr txBox="1"/>
            <p:nvPr/>
          </p:nvSpPr>
          <p:spPr>
            <a:xfrm>
              <a:off x="10128738" y="285800"/>
              <a:ext cx="2593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Absorption</a:t>
              </a:r>
              <a:r>
                <a:rPr lang="it-IT" dirty="0" smtClean="0"/>
                <a:t> </a:t>
              </a:r>
              <a:r>
                <a:rPr lang="it-IT" dirty="0" err="1" smtClean="0"/>
                <a:t>factor</a:t>
              </a:r>
              <a:endParaRPr lang="it-IT" dirty="0"/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10673861" y="668270"/>
              <a:ext cx="1705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No Source</a:t>
              </a:r>
              <a:endParaRPr lang="it-IT" sz="1200" dirty="0"/>
            </a:p>
          </p:txBody>
        </p:sp>
        <p:sp>
          <p:nvSpPr>
            <p:cNvPr id="37" name="CasellaDiTesto 36"/>
            <p:cNvSpPr txBox="1"/>
            <p:nvPr/>
          </p:nvSpPr>
          <p:spPr>
            <a:xfrm>
              <a:off x="10673861" y="903370"/>
              <a:ext cx="1705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100 = 1.2 kHz/cm^2 </a:t>
              </a:r>
              <a:endParaRPr lang="it-IT" sz="1200" dirty="0"/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10673861" y="1562792"/>
              <a:ext cx="1705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6.8  = </a:t>
              </a:r>
              <a:r>
                <a:rPr lang="it-IT" sz="1200" dirty="0" smtClean="0"/>
                <a:t>5.7 kHz/cm^2</a:t>
              </a:r>
              <a:endParaRPr lang="it-IT" sz="1200" dirty="0"/>
            </a:p>
          </p:txBody>
        </p:sp>
        <p:sp>
          <p:nvSpPr>
            <p:cNvPr id="39" name="CasellaDiTesto 38"/>
            <p:cNvSpPr txBox="1"/>
            <p:nvPr/>
          </p:nvSpPr>
          <p:spPr>
            <a:xfrm>
              <a:off x="10673861" y="1364988"/>
              <a:ext cx="1705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15   </a:t>
              </a:r>
              <a:r>
                <a:rPr lang="it-IT" sz="1200" dirty="0" smtClean="0"/>
                <a:t>= 3.9 kHz/cm^2</a:t>
              </a:r>
              <a:endParaRPr lang="it-IT" sz="1200" dirty="0"/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10665068" y="1813442"/>
              <a:ext cx="1705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2.2  </a:t>
              </a:r>
              <a:r>
                <a:rPr lang="it-IT" sz="1200" dirty="0" smtClean="0"/>
                <a:t>=10.1kHz/cm^2</a:t>
              </a:r>
              <a:endParaRPr lang="it-IT" sz="1200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10673861" y="1103712"/>
              <a:ext cx="17057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46   </a:t>
              </a:r>
              <a:r>
                <a:rPr lang="it-IT" sz="1200" dirty="0"/>
                <a:t>= 2.3 kHz/cm^2   </a:t>
              </a:r>
            </a:p>
          </p:txBody>
        </p:sp>
      </p:grpSp>
      <p:sp>
        <p:nvSpPr>
          <p:cNvPr id="42" name="Rettangolo 41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Rettangolo 42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Rettangolo 43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275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fld id="{08314E9E-9335-477F-BDF9-415D59E78BF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egnaposto contenuto 17"/>
          <p:cNvSpPr txBox="1">
            <a:spLocks/>
          </p:cNvSpPr>
          <p:nvPr/>
        </p:nvSpPr>
        <p:spPr>
          <a:xfrm>
            <a:off x="6789528" y="5951811"/>
            <a:ext cx="4961898" cy="42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Clr>
                <a:schemeClr val="tx1"/>
              </a:buClr>
              <a:buNone/>
            </a:pPr>
            <a:endParaRPr lang="en-US" sz="1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egnaposto contenuto 17"/>
          <p:cNvSpPr txBox="1">
            <a:spLocks/>
          </p:cNvSpPr>
          <p:nvPr/>
        </p:nvSpPr>
        <p:spPr>
          <a:xfrm>
            <a:off x="1453706" y="1715956"/>
            <a:ext cx="8761412" cy="42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it-IT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RPC Rate </a:t>
            </a:r>
            <a:r>
              <a:rPr lang="it-IT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endParaRPr lang="it-IT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</a:pPr>
            <a:r>
              <a:rPr lang="it-IT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new Front End </a:t>
            </a:r>
            <a:r>
              <a:rPr lang="it-IT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Electronics</a:t>
            </a:r>
            <a:endParaRPr lang="it-IT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</a:pPr>
            <a:r>
              <a:rPr lang="it-IT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Full-Custom </a:t>
            </a:r>
            <a:r>
              <a:rPr lang="it-IT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Amplifier</a:t>
            </a:r>
            <a:endParaRPr lang="it-IT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</a:pPr>
            <a:r>
              <a:rPr lang="it-IT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Full-custom ASIC Discriminator</a:t>
            </a:r>
          </a:p>
          <a:p>
            <a:pPr>
              <a:buClr>
                <a:schemeClr val="tx1"/>
              </a:buClr>
            </a:pPr>
            <a:r>
              <a:rPr lang="en-GB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</a:t>
            </a:r>
            <a:r>
              <a:rPr lang="en-GB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at the H8 </a:t>
            </a:r>
            <a:r>
              <a:rPr lang="en-GB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beamline &amp; experimental setup </a:t>
            </a:r>
            <a:endParaRPr lang="it-IT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</a:pPr>
            <a:r>
              <a:rPr lang="en-US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Testbeam</a:t>
            </a:r>
            <a:r>
              <a:rPr lang="en-US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results</a:t>
            </a:r>
          </a:p>
          <a:p>
            <a:pPr marL="1257300" lvl="2" indent="-3429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Chambers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‘AND’ </a:t>
            </a:r>
            <a:r>
              <a:rPr lang="it-IT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</a:t>
            </a:r>
            <a:endParaRPr lang="it-IT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Triplet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 on 3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257300" lvl="2" indent="-3429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it-IT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Cluster </a:t>
            </a:r>
            <a:r>
              <a:rPr lang="it-IT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endParaRPr lang="it-IT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time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correction</a:t>
            </a:r>
            <a:endParaRPr lang="it-IT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</a:pPr>
            <a:r>
              <a:rPr lang="en-US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&amp; Next to come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olo 3"/>
          <p:cNvSpPr txBox="1">
            <a:spLocks/>
          </p:cNvSpPr>
          <p:nvPr/>
        </p:nvSpPr>
        <p:spPr>
          <a:xfrm>
            <a:off x="453691" y="469760"/>
            <a:ext cx="11150600" cy="678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Connettore diritto 27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630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Segnaposto contenuto 4"/>
              <p:cNvSpPr>
                <a:spLocks noGrp="1"/>
              </p:cNvSpPr>
              <p:nvPr>
                <p:ph idx="1"/>
              </p:nvPr>
            </p:nvSpPr>
            <p:spPr>
              <a:xfrm>
                <a:off x="538035" y="1605673"/>
                <a:ext cx="6044050" cy="169829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RPC rate capability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mainly limited by the current that can be driven by the high resistivity electrodes. It can be improved working on a number of highly interconnected parameters. </a:t>
                </a:r>
                <a:endPara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𝑔𝑎𝑠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𝑔𝑎𝑠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𝑝𝑎𝑟𝑡𝑖𝑐𝑙𝑒𝑠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𝑝𝑎𝑟𝑡𝑖𝑐𝑙𝑒𝑠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Segnaposto contenuto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8035" y="1605673"/>
                <a:ext cx="6044050" cy="1698299"/>
              </a:xfrm>
              <a:blipFill>
                <a:blip r:embed="rId2"/>
                <a:stretch>
                  <a:fillRect l="-504" t="-2509" r="-1008" b="-46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ttangolo 5"/>
          <p:cNvSpPr/>
          <p:nvPr/>
        </p:nvSpPr>
        <p:spPr>
          <a:xfrm>
            <a:off x="6625244" y="4490467"/>
            <a:ext cx="4985564" cy="160043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approach requires:</a:t>
            </a:r>
          </a:p>
          <a:p>
            <a:pPr marL="42360" indent="-4236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Very sensitive FE electronics with an excellent signal to noise ratio</a:t>
            </a:r>
          </a:p>
          <a:p>
            <a:pPr marL="42360" indent="-4236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High suppression of the noise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induced inside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by the electronics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by external sources</a:t>
            </a:r>
          </a:p>
          <a:p>
            <a:pPr marL="42360" indent="-4236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Very careful optimization of the chamber structure as a Faraday cage.</a:t>
            </a:r>
          </a:p>
        </p:txBody>
      </p:sp>
      <p:sp>
        <p:nvSpPr>
          <p:cNvPr id="7" name="Rettangolo 6"/>
          <p:cNvSpPr/>
          <p:nvPr/>
        </p:nvSpPr>
        <p:spPr>
          <a:xfrm>
            <a:off x="581192" y="3628692"/>
            <a:ext cx="58029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several possible ways to increase the detectable particle flux: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the electrode resistivity; large technological effort, with the risk of increasing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current, causing a possible ageing problems due to the more current driven.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the electrode thickness;</a:t>
            </a:r>
            <a:r>
              <a:rPr lang="en-US" sz="1400" u="sng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 effect obtained with the reduction of the resistivity.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</a:t>
            </a: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average charge per count Q. This method is the only one that permits to increase the rate capability while operating the detector at fixed current.</a:t>
            </a:r>
          </a:p>
        </p:txBody>
      </p:sp>
      <p:cxnSp>
        <p:nvCxnSpPr>
          <p:cNvPr id="10" name="Connettore 2 9"/>
          <p:cNvCxnSpPr>
            <a:endCxn id="6" idx="1"/>
          </p:cNvCxnSpPr>
          <p:nvPr/>
        </p:nvCxnSpPr>
        <p:spPr>
          <a:xfrm flipV="1">
            <a:off x="6168788" y="5290686"/>
            <a:ext cx="456456" cy="386783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po 10"/>
          <p:cNvGrpSpPr/>
          <p:nvPr/>
        </p:nvGrpSpPr>
        <p:grpSpPr>
          <a:xfrm>
            <a:off x="6647801" y="1832916"/>
            <a:ext cx="5181543" cy="2427194"/>
            <a:chOff x="1624760" y="915194"/>
            <a:chExt cx="9360105" cy="5772297"/>
          </a:xfrm>
        </p:grpSpPr>
        <p:sp>
          <p:nvSpPr>
            <p:cNvPr id="12" name="Line 1"/>
            <p:cNvSpPr/>
            <p:nvPr/>
          </p:nvSpPr>
          <p:spPr>
            <a:xfrm>
              <a:off x="10155174" y="1709675"/>
              <a:ext cx="31026" cy="29608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" name="CustomShape 2"/>
            <p:cNvSpPr/>
            <p:nvPr/>
          </p:nvSpPr>
          <p:spPr>
            <a:xfrm>
              <a:off x="2597333" y="4758351"/>
              <a:ext cx="6696635" cy="164599"/>
            </a:xfrm>
            <a:prstGeom prst="rect">
              <a:avLst/>
            </a:prstGeom>
            <a:solidFill>
              <a:srgbClr val="CCCCCC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" name="CustomShape 3"/>
            <p:cNvSpPr/>
            <p:nvPr/>
          </p:nvSpPr>
          <p:spPr>
            <a:xfrm>
              <a:off x="2597333" y="2706087"/>
              <a:ext cx="6696635" cy="164926"/>
            </a:xfrm>
            <a:prstGeom prst="rect">
              <a:avLst/>
            </a:prstGeom>
            <a:solidFill>
              <a:srgbClr val="CCCCCC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" name="CustomShape 4"/>
            <p:cNvSpPr/>
            <p:nvPr/>
          </p:nvSpPr>
          <p:spPr>
            <a:xfrm>
              <a:off x="2606151" y="4080359"/>
              <a:ext cx="6923612" cy="554869"/>
            </a:xfrm>
            <a:prstGeom prst="rect">
              <a:avLst/>
            </a:prstGeom>
            <a:solidFill>
              <a:srgbClr val="CFE7F5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" name="CustomShape 5"/>
            <p:cNvSpPr/>
            <p:nvPr/>
          </p:nvSpPr>
          <p:spPr>
            <a:xfrm>
              <a:off x="2606151" y="2992176"/>
              <a:ext cx="6923612" cy="554869"/>
            </a:xfrm>
            <a:prstGeom prst="rect">
              <a:avLst/>
            </a:prstGeom>
            <a:solidFill>
              <a:srgbClr val="CFE7F5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CustomShape 6"/>
            <p:cNvSpPr/>
            <p:nvPr/>
          </p:nvSpPr>
          <p:spPr>
            <a:xfrm>
              <a:off x="2424896" y="5080691"/>
              <a:ext cx="6980111" cy="385371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" name="CustomShape 7"/>
            <p:cNvSpPr/>
            <p:nvPr/>
          </p:nvSpPr>
          <p:spPr>
            <a:xfrm>
              <a:off x="2424896" y="2158077"/>
              <a:ext cx="6980111" cy="385371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CustomShape 8"/>
            <p:cNvSpPr/>
            <p:nvPr/>
          </p:nvSpPr>
          <p:spPr>
            <a:xfrm>
              <a:off x="2592108" y="3023202"/>
              <a:ext cx="6688144" cy="54180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E7F5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" name="CustomShape 9"/>
            <p:cNvSpPr/>
            <p:nvPr/>
          </p:nvSpPr>
          <p:spPr>
            <a:xfrm>
              <a:off x="2592108" y="4059458"/>
              <a:ext cx="6688144" cy="54180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E7F5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CustomShape 10"/>
            <p:cNvSpPr/>
            <p:nvPr/>
          </p:nvSpPr>
          <p:spPr>
            <a:xfrm>
              <a:off x="3222418" y="3590808"/>
              <a:ext cx="1096021" cy="442850"/>
            </a:xfrm>
            <a:custGeom>
              <a:avLst/>
              <a:gdLst/>
              <a:ahLst/>
              <a:cxnLst/>
              <a:rect l="l" t="t" r="r" b="b"/>
              <a:pathLst>
                <a:path w="3579" h="1429">
                  <a:moveTo>
                    <a:pt x="238" y="0"/>
                  </a:moveTo>
                  <a:lnTo>
                    <a:pt x="238" y="0"/>
                  </a:lnTo>
                  <a:lnTo>
                    <a:pt x="226" y="0"/>
                  </a:lnTo>
                  <a:lnTo>
                    <a:pt x="213" y="1"/>
                  </a:lnTo>
                  <a:lnTo>
                    <a:pt x="201" y="3"/>
                  </a:lnTo>
                  <a:lnTo>
                    <a:pt x="189" y="5"/>
                  </a:lnTo>
                  <a:lnTo>
                    <a:pt x="176" y="8"/>
                  </a:lnTo>
                  <a:lnTo>
                    <a:pt x="164" y="12"/>
                  </a:lnTo>
                  <a:lnTo>
                    <a:pt x="153" y="16"/>
                  </a:lnTo>
                  <a:lnTo>
                    <a:pt x="141" y="21"/>
                  </a:lnTo>
                  <a:lnTo>
                    <a:pt x="130" y="26"/>
                  </a:lnTo>
                  <a:lnTo>
                    <a:pt x="119" y="32"/>
                  </a:lnTo>
                  <a:lnTo>
                    <a:pt x="108" y="38"/>
                  </a:lnTo>
                  <a:lnTo>
                    <a:pt x="98" y="45"/>
                  </a:lnTo>
                  <a:lnTo>
                    <a:pt x="88" y="53"/>
                  </a:lnTo>
                  <a:lnTo>
                    <a:pt x="79" y="61"/>
                  </a:lnTo>
                  <a:lnTo>
                    <a:pt x="70" y="70"/>
                  </a:lnTo>
                  <a:lnTo>
                    <a:pt x="61" y="79"/>
                  </a:lnTo>
                  <a:lnTo>
                    <a:pt x="53" y="88"/>
                  </a:lnTo>
                  <a:lnTo>
                    <a:pt x="45" y="98"/>
                  </a:lnTo>
                  <a:lnTo>
                    <a:pt x="38" y="108"/>
                  </a:lnTo>
                  <a:lnTo>
                    <a:pt x="32" y="119"/>
                  </a:lnTo>
                  <a:lnTo>
                    <a:pt x="26" y="130"/>
                  </a:lnTo>
                  <a:lnTo>
                    <a:pt x="21" y="141"/>
                  </a:lnTo>
                  <a:lnTo>
                    <a:pt x="16" y="153"/>
                  </a:lnTo>
                  <a:lnTo>
                    <a:pt x="12" y="164"/>
                  </a:lnTo>
                  <a:lnTo>
                    <a:pt x="8" y="176"/>
                  </a:lnTo>
                  <a:lnTo>
                    <a:pt x="5" y="189"/>
                  </a:lnTo>
                  <a:lnTo>
                    <a:pt x="3" y="201"/>
                  </a:lnTo>
                  <a:lnTo>
                    <a:pt x="1" y="213"/>
                  </a:lnTo>
                  <a:lnTo>
                    <a:pt x="0" y="226"/>
                  </a:lnTo>
                  <a:lnTo>
                    <a:pt x="0" y="238"/>
                  </a:lnTo>
                  <a:lnTo>
                    <a:pt x="0" y="1190"/>
                  </a:lnTo>
                  <a:lnTo>
                    <a:pt x="0" y="1190"/>
                  </a:lnTo>
                  <a:lnTo>
                    <a:pt x="0" y="1202"/>
                  </a:lnTo>
                  <a:lnTo>
                    <a:pt x="1" y="1215"/>
                  </a:lnTo>
                  <a:lnTo>
                    <a:pt x="3" y="1227"/>
                  </a:lnTo>
                  <a:lnTo>
                    <a:pt x="5" y="1239"/>
                  </a:lnTo>
                  <a:lnTo>
                    <a:pt x="8" y="1252"/>
                  </a:lnTo>
                  <a:lnTo>
                    <a:pt x="12" y="1264"/>
                  </a:lnTo>
                  <a:lnTo>
                    <a:pt x="16" y="1275"/>
                  </a:lnTo>
                  <a:lnTo>
                    <a:pt x="21" y="1287"/>
                  </a:lnTo>
                  <a:lnTo>
                    <a:pt x="26" y="1298"/>
                  </a:lnTo>
                  <a:lnTo>
                    <a:pt x="32" y="1309"/>
                  </a:lnTo>
                  <a:lnTo>
                    <a:pt x="38" y="1320"/>
                  </a:lnTo>
                  <a:lnTo>
                    <a:pt x="45" y="1330"/>
                  </a:lnTo>
                  <a:lnTo>
                    <a:pt x="53" y="1340"/>
                  </a:lnTo>
                  <a:lnTo>
                    <a:pt x="61" y="1349"/>
                  </a:lnTo>
                  <a:lnTo>
                    <a:pt x="70" y="1358"/>
                  </a:lnTo>
                  <a:lnTo>
                    <a:pt x="79" y="1367"/>
                  </a:lnTo>
                  <a:lnTo>
                    <a:pt x="88" y="1375"/>
                  </a:lnTo>
                  <a:lnTo>
                    <a:pt x="98" y="1383"/>
                  </a:lnTo>
                  <a:lnTo>
                    <a:pt x="108" y="1390"/>
                  </a:lnTo>
                  <a:lnTo>
                    <a:pt x="119" y="1396"/>
                  </a:lnTo>
                  <a:lnTo>
                    <a:pt x="130" y="1402"/>
                  </a:lnTo>
                  <a:lnTo>
                    <a:pt x="141" y="1407"/>
                  </a:lnTo>
                  <a:lnTo>
                    <a:pt x="153" y="1412"/>
                  </a:lnTo>
                  <a:lnTo>
                    <a:pt x="164" y="1416"/>
                  </a:lnTo>
                  <a:lnTo>
                    <a:pt x="176" y="1420"/>
                  </a:lnTo>
                  <a:lnTo>
                    <a:pt x="189" y="1423"/>
                  </a:lnTo>
                  <a:lnTo>
                    <a:pt x="201" y="1425"/>
                  </a:lnTo>
                  <a:lnTo>
                    <a:pt x="213" y="1427"/>
                  </a:lnTo>
                  <a:lnTo>
                    <a:pt x="226" y="1428"/>
                  </a:lnTo>
                  <a:lnTo>
                    <a:pt x="238" y="1428"/>
                  </a:lnTo>
                  <a:lnTo>
                    <a:pt x="3340" y="1428"/>
                  </a:lnTo>
                  <a:lnTo>
                    <a:pt x="3340" y="1428"/>
                  </a:lnTo>
                  <a:lnTo>
                    <a:pt x="3352" y="1428"/>
                  </a:lnTo>
                  <a:lnTo>
                    <a:pt x="3365" y="1427"/>
                  </a:lnTo>
                  <a:lnTo>
                    <a:pt x="3377" y="1425"/>
                  </a:lnTo>
                  <a:lnTo>
                    <a:pt x="3389" y="1423"/>
                  </a:lnTo>
                  <a:lnTo>
                    <a:pt x="3402" y="1420"/>
                  </a:lnTo>
                  <a:lnTo>
                    <a:pt x="3414" y="1416"/>
                  </a:lnTo>
                  <a:lnTo>
                    <a:pt x="3425" y="1412"/>
                  </a:lnTo>
                  <a:lnTo>
                    <a:pt x="3437" y="1407"/>
                  </a:lnTo>
                  <a:lnTo>
                    <a:pt x="3448" y="1402"/>
                  </a:lnTo>
                  <a:lnTo>
                    <a:pt x="3459" y="1396"/>
                  </a:lnTo>
                  <a:lnTo>
                    <a:pt x="3470" y="1390"/>
                  </a:lnTo>
                  <a:lnTo>
                    <a:pt x="3480" y="1383"/>
                  </a:lnTo>
                  <a:lnTo>
                    <a:pt x="3490" y="1375"/>
                  </a:lnTo>
                  <a:lnTo>
                    <a:pt x="3499" y="1367"/>
                  </a:lnTo>
                  <a:lnTo>
                    <a:pt x="3508" y="1358"/>
                  </a:lnTo>
                  <a:lnTo>
                    <a:pt x="3517" y="1349"/>
                  </a:lnTo>
                  <a:lnTo>
                    <a:pt x="3525" y="1340"/>
                  </a:lnTo>
                  <a:lnTo>
                    <a:pt x="3533" y="1330"/>
                  </a:lnTo>
                  <a:lnTo>
                    <a:pt x="3540" y="1320"/>
                  </a:lnTo>
                  <a:lnTo>
                    <a:pt x="3546" y="1309"/>
                  </a:lnTo>
                  <a:lnTo>
                    <a:pt x="3552" y="1298"/>
                  </a:lnTo>
                  <a:lnTo>
                    <a:pt x="3557" y="1287"/>
                  </a:lnTo>
                  <a:lnTo>
                    <a:pt x="3562" y="1275"/>
                  </a:lnTo>
                  <a:lnTo>
                    <a:pt x="3566" y="1264"/>
                  </a:lnTo>
                  <a:lnTo>
                    <a:pt x="3570" y="1252"/>
                  </a:lnTo>
                  <a:lnTo>
                    <a:pt x="3573" y="1239"/>
                  </a:lnTo>
                  <a:lnTo>
                    <a:pt x="3575" y="1227"/>
                  </a:lnTo>
                  <a:lnTo>
                    <a:pt x="3577" y="1215"/>
                  </a:lnTo>
                  <a:lnTo>
                    <a:pt x="3578" y="1202"/>
                  </a:lnTo>
                  <a:lnTo>
                    <a:pt x="3578" y="1190"/>
                  </a:lnTo>
                  <a:lnTo>
                    <a:pt x="3578" y="238"/>
                  </a:lnTo>
                  <a:lnTo>
                    <a:pt x="3578" y="238"/>
                  </a:lnTo>
                  <a:lnTo>
                    <a:pt x="3578" y="226"/>
                  </a:lnTo>
                  <a:lnTo>
                    <a:pt x="3577" y="213"/>
                  </a:lnTo>
                  <a:lnTo>
                    <a:pt x="3575" y="201"/>
                  </a:lnTo>
                  <a:lnTo>
                    <a:pt x="3573" y="189"/>
                  </a:lnTo>
                  <a:lnTo>
                    <a:pt x="3570" y="176"/>
                  </a:lnTo>
                  <a:lnTo>
                    <a:pt x="3566" y="164"/>
                  </a:lnTo>
                  <a:lnTo>
                    <a:pt x="3562" y="153"/>
                  </a:lnTo>
                  <a:lnTo>
                    <a:pt x="3557" y="141"/>
                  </a:lnTo>
                  <a:lnTo>
                    <a:pt x="3552" y="130"/>
                  </a:lnTo>
                  <a:lnTo>
                    <a:pt x="3546" y="119"/>
                  </a:lnTo>
                  <a:lnTo>
                    <a:pt x="3540" y="108"/>
                  </a:lnTo>
                  <a:lnTo>
                    <a:pt x="3533" y="98"/>
                  </a:lnTo>
                  <a:lnTo>
                    <a:pt x="3525" y="88"/>
                  </a:lnTo>
                  <a:lnTo>
                    <a:pt x="3517" y="79"/>
                  </a:lnTo>
                  <a:lnTo>
                    <a:pt x="3508" y="70"/>
                  </a:lnTo>
                  <a:lnTo>
                    <a:pt x="3499" y="61"/>
                  </a:lnTo>
                  <a:lnTo>
                    <a:pt x="3490" y="53"/>
                  </a:lnTo>
                  <a:lnTo>
                    <a:pt x="3480" y="45"/>
                  </a:lnTo>
                  <a:lnTo>
                    <a:pt x="3470" y="38"/>
                  </a:lnTo>
                  <a:lnTo>
                    <a:pt x="3459" y="32"/>
                  </a:lnTo>
                  <a:lnTo>
                    <a:pt x="3448" y="26"/>
                  </a:lnTo>
                  <a:lnTo>
                    <a:pt x="3437" y="21"/>
                  </a:lnTo>
                  <a:lnTo>
                    <a:pt x="3425" y="16"/>
                  </a:lnTo>
                  <a:lnTo>
                    <a:pt x="3414" y="12"/>
                  </a:lnTo>
                  <a:lnTo>
                    <a:pt x="3402" y="8"/>
                  </a:lnTo>
                  <a:lnTo>
                    <a:pt x="3389" y="5"/>
                  </a:lnTo>
                  <a:lnTo>
                    <a:pt x="3377" y="3"/>
                  </a:lnTo>
                  <a:lnTo>
                    <a:pt x="3365" y="1"/>
                  </a:lnTo>
                  <a:lnTo>
                    <a:pt x="3352" y="0"/>
                  </a:lnTo>
                  <a:lnTo>
                    <a:pt x="3340" y="0"/>
                  </a:lnTo>
                  <a:lnTo>
                    <a:pt x="238" y="0"/>
                  </a:lnTo>
                </a:path>
              </a:pathLst>
            </a:custGeom>
            <a:solidFill>
              <a:srgbClr val="2323DC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" name="CustomShape 11"/>
            <p:cNvSpPr/>
            <p:nvPr/>
          </p:nvSpPr>
          <p:spPr>
            <a:xfrm>
              <a:off x="7526814" y="3590808"/>
              <a:ext cx="1095368" cy="442850"/>
            </a:xfrm>
            <a:custGeom>
              <a:avLst/>
              <a:gdLst/>
              <a:ahLst/>
              <a:cxnLst/>
              <a:rect l="l" t="t" r="r" b="b"/>
              <a:pathLst>
                <a:path w="3578" h="1429">
                  <a:moveTo>
                    <a:pt x="238" y="0"/>
                  </a:moveTo>
                  <a:lnTo>
                    <a:pt x="238" y="0"/>
                  </a:lnTo>
                  <a:lnTo>
                    <a:pt x="226" y="0"/>
                  </a:lnTo>
                  <a:lnTo>
                    <a:pt x="213" y="1"/>
                  </a:lnTo>
                  <a:lnTo>
                    <a:pt x="201" y="3"/>
                  </a:lnTo>
                  <a:lnTo>
                    <a:pt x="189" y="5"/>
                  </a:lnTo>
                  <a:lnTo>
                    <a:pt x="176" y="8"/>
                  </a:lnTo>
                  <a:lnTo>
                    <a:pt x="164" y="12"/>
                  </a:lnTo>
                  <a:lnTo>
                    <a:pt x="153" y="16"/>
                  </a:lnTo>
                  <a:lnTo>
                    <a:pt x="141" y="21"/>
                  </a:lnTo>
                  <a:lnTo>
                    <a:pt x="130" y="26"/>
                  </a:lnTo>
                  <a:lnTo>
                    <a:pt x="119" y="32"/>
                  </a:lnTo>
                  <a:lnTo>
                    <a:pt x="108" y="38"/>
                  </a:lnTo>
                  <a:lnTo>
                    <a:pt x="98" y="45"/>
                  </a:lnTo>
                  <a:lnTo>
                    <a:pt x="88" y="53"/>
                  </a:lnTo>
                  <a:lnTo>
                    <a:pt x="79" y="61"/>
                  </a:lnTo>
                  <a:lnTo>
                    <a:pt x="70" y="70"/>
                  </a:lnTo>
                  <a:lnTo>
                    <a:pt x="61" y="79"/>
                  </a:lnTo>
                  <a:lnTo>
                    <a:pt x="53" y="88"/>
                  </a:lnTo>
                  <a:lnTo>
                    <a:pt x="45" y="98"/>
                  </a:lnTo>
                  <a:lnTo>
                    <a:pt x="38" y="108"/>
                  </a:lnTo>
                  <a:lnTo>
                    <a:pt x="32" y="119"/>
                  </a:lnTo>
                  <a:lnTo>
                    <a:pt x="26" y="130"/>
                  </a:lnTo>
                  <a:lnTo>
                    <a:pt x="21" y="141"/>
                  </a:lnTo>
                  <a:lnTo>
                    <a:pt x="16" y="153"/>
                  </a:lnTo>
                  <a:lnTo>
                    <a:pt x="12" y="164"/>
                  </a:lnTo>
                  <a:lnTo>
                    <a:pt x="8" y="176"/>
                  </a:lnTo>
                  <a:lnTo>
                    <a:pt x="5" y="189"/>
                  </a:lnTo>
                  <a:lnTo>
                    <a:pt x="3" y="201"/>
                  </a:lnTo>
                  <a:lnTo>
                    <a:pt x="1" y="213"/>
                  </a:lnTo>
                  <a:lnTo>
                    <a:pt x="0" y="226"/>
                  </a:lnTo>
                  <a:lnTo>
                    <a:pt x="0" y="238"/>
                  </a:lnTo>
                  <a:lnTo>
                    <a:pt x="0" y="1190"/>
                  </a:lnTo>
                  <a:lnTo>
                    <a:pt x="0" y="1190"/>
                  </a:lnTo>
                  <a:lnTo>
                    <a:pt x="0" y="1202"/>
                  </a:lnTo>
                  <a:lnTo>
                    <a:pt x="1" y="1215"/>
                  </a:lnTo>
                  <a:lnTo>
                    <a:pt x="3" y="1227"/>
                  </a:lnTo>
                  <a:lnTo>
                    <a:pt x="5" y="1239"/>
                  </a:lnTo>
                  <a:lnTo>
                    <a:pt x="8" y="1252"/>
                  </a:lnTo>
                  <a:lnTo>
                    <a:pt x="12" y="1264"/>
                  </a:lnTo>
                  <a:lnTo>
                    <a:pt x="16" y="1275"/>
                  </a:lnTo>
                  <a:lnTo>
                    <a:pt x="21" y="1287"/>
                  </a:lnTo>
                  <a:lnTo>
                    <a:pt x="26" y="1298"/>
                  </a:lnTo>
                  <a:lnTo>
                    <a:pt x="32" y="1309"/>
                  </a:lnTo>
                  <a:lnTo>
                    <a:pt x="38" y="1320"/>
                  </a:lnTo>
                  <a:lnTo>
                    <a:pt x="45" y="1330"/>
                  </a:lnTo>
                  <a:lnTo>
                    <a:pt x="53" y="1340"/>
                  </a:lnTo>
                  <a:lnTo>
                    <a:pt x="61" y="1349"/>
                  </a:lnTo>
                  <a:lnTo>
                    <a:pt x="70" y="1358"/>
                  </a:lnTo>
                  <a:lnTo>
                    <a:pt x="79" y="1367"/>
                  </a:lnTo>
                  <a:lnTo>
                    <a:pt x="88" y="1375"/>
                  </a:lnTo>
                  <a:lnTo>
                    <a:pt x="98" y="1383"/>
                  </a:lnTo>
                  <a:lnTo>
                    <a:pt x="108" y="1390"/>
                  </a:lnTo>
                  <a:lnTo>
                    <a:pt x="119" y="1396"/>
                  </a:lnTo>
                  <a:lnTo>
                    <a:pt x="130" y="1402"/>
                  </a:lnTo>
                  <a:lnTo>
                    <a:pt x="141" y="1407"/>
                  </a:lnTo>
                  <a:lnTo>
                    <a:pt x="153" y="1412"/>
                  </a:lnTo>
                  <a:lnTo>
                    <a:pt x="164" y="1416"/>
                  </a:lnTo>
                  <a:lnTo>
                    <a:pt x="176" y="1420"/>
                  </a:lnTo>
                  <a:lnTo>
                    <a:pt x="189" y="1423"/>
                  </a:lnTo>
                  <a:lnTo>
                    <a:pt x="201" y="1425"/>
                  </a:lnTo>
                  <a:lnTo>
                    <a:pt x="213" y="1427"/>
                  </a:lnTo>
                  <a:lnTo>
                    <a:pt x="226" y="1428"/>
                  </a:lnTo>
                  <a:lnTo>
                    <a:pt x="238" y="1428"/>
                  </a:lnTo>
                  <a:lnTo>
                    <a:pt x="3339" y="1428"/>
                  </a:lnTo>
                  <a:lnTo>
                    <a:pt x="3339" y="1428"/>
                  </a:lnTo>
                  <a:lnTo>
                    <a:pt x="3351" y="1428"/>
                  </a:lnTo>
                  <a:lnTo>
                    <a:pt x="3364" y="1427"/>
                  </a:lnTo>
                  <a:lnTo>
                    <a:pt x="3376" y="1425"/>
                  </a:lnTo>
                  <a:lnTo>
                    <a:pt x="3388" y="1423"/>
                  </a:lnTo>
                  <a:lnTo>
                    <a:pt x="3401" y="1420"/>
                  </a:lnTo>
                  <a:lnTo>
                    <a:pt x="3413" y="1416"/>
                  </a:lnTo>
                  <a:lnTo>
                    <a:pt x="3424" y="1412"/>
                  </a:lnTo>
                  <a:lnTo>
                    <a:pt x="3436" y="1407"/>
                  </a:lnTo>
                  <a:lnTo>
                    <a:pt x="3447" y="1402"/>
                  </a:lnTo>
                  <a:lnTo>
                    <a:pt x="3458" y="1396"/>
                  </a:lnTo>
                  <a:lnTo>
                    <a:pt x="3469" y="1390"/>
                  </a:lnTo>
                  <a:lnTo>
                    <a:pt x="3479" y="1383"/>
                  </a:lnTo>
                  <a:lnTo>
                    <a:pt x="3489" y="1375"/>
                  </a:lnTo>
                  <a:lnTo>
                    <a:pt x="3498" y="1367"/>
                  </a:lnTo>
                  <a:lnTo>
                    <a:pt x="3507" y="1358"/>
                  </a:lnTo>
                  <a:lnTo>
                    <a:pt x="3516" y="1349"/>
                  </a:lnTo>
                  <a:lnTo>
                    <a:pt x="3524" y="1340"/>
                  </a:lnTo>
                  <a:lnTo>
                    <a:pt x="3532" y="1330"/>
                  </a:lnTo>
                  <a:lnTo>
                    <a:pt x="3539" y="1320"/>
                  </a:lnTo>
                  <a:lnTo>
                    <a:pt x="3545" y="1309"/>
                  </a:lnTo>
                  <a:lnTo>
                    <a:pt x="3551" y="1298"/>
                  </a:lnTo>
                  <a:lnTo>
                    <a:pt x="3556" y="1287"/>
                  </a:lnTo>
                  <a:lnTo>
                    <a:pt x="3561" y="1275"/>
                  </a:lnTo>
                  <a:lnTo>
                    <a:pt x="3565" y="1264"/>
                  </a:lnTo>
                  <a:lnTo>
                    <a:pt x="3569" y="1252"/>
                  </a:lnTo>
                  <a:lnTo>
                    <a:pt x="3572" y="1239"/>
                  </a:lnTo>
                  <a:lnTo>
                    <a:pt x="3574" y="1227"/>
                  </a:lnTo>
                  <a:lnTo>
                    <a:pt x="3576" y="1215"/>
                  </a:lnTo>
                  <a:lnTo>
                    <a:pt x="3577" y="1202"/>
                  </a:lnTo>
                  <a:lnTo>
                    <a:pt x="3577" y="1190"/>
                  </a:lnTo>
                  <a:lnTo>
                    <a:pt x="3577" y="238"/>
                  </a:lnTo>
                  <a:lnTo>
                    <a:pt x="3577" y="238"/>
                  </a:lnTo>
                  <a:lnTo>
                    <a:pt x="3577" y="226"/>
                  </a:lnTo>
                  <a:lnTo>
                    <a:pt x="3576" y="213"/>
                  </a:lnTo>
                  <a:lnTo>
                    <a:pt x="3574" y="201"/>
                  </a:lnTo>
                  <a:lnTo>
                    <a:pt x="3572" y="189"/>
                  </a:lnTo>
                  <a:lnTo>
                    <a:pt x="3569" y="176"/>
                  </a:lnTo>
                  <a:lnTo>
                    <a:pt x="3565" y="164"/>
                  </a:lnTo>
                  <a:lnTo>
                    <a:pt x="3561" y="153"/>
                  </a:lnTo>
                  <a:lnTo>
                    <a:pt x="3556" y="141"/>
                  </a:lnTo>
                  <a:lnTo>
                    <a:pt x="3551" y="130"/>
                  </a:lnTo>
                  <a:lnTo>
                    <a:pt x="3545" y="119"/>
                  </a:lnTo>
                  <a:lnTo>
                    <a:pt x="3539" y="108"/>
                  </a:lnTo>
                  <a:lnTo>
                    <a:pt x="3532" y="98"/>
                  </a:lnTo>
                  <a:lnTo>
                    <a:pt x="3524" y="88"/>
                  </a:lnTo>
                  <a:lnTo>
                    <a:pt x="3516" y="79"/>
                  </a:lnTo>
                  <a:lnTo>
                    <a:pt x="3507" y="70"/>
                  </a:lnTo>
                  <a:lnTo>
                    <a:pt x="3498" y="61"/>
                  </a:lnTo>
                  <a:lnTo>
                    <a:pt x="3489" y="53"/>
                  </a:lnTo>
                  <a:lnTo>
                    <a:pt x="3479" y="45"/>
                  </a:lnTo>
                  <a:lnTo>
                    <a:pt x="3469" y="38"/>
                  </a:lnTo>
                  <a:lnTo>
                    <a:pt x="3458" y="32"/>
                  </a:lnTo>
                  <a:lnTo>
                    <a:pt x="3447" y="26"/>
                  </a:lnTo>
                  <a:lnTo>
                    <a:pt x="3436" y="21"/>
                  </a:lnTo>
                  <a:lnTo>
                    <a:pt x="3424" y="16"/>
                  </a:lnTo>
                  <a:lnTo>
                    <a:pt x="3413" y="12"/>
                  </a:lnTo>
                  <a:lnTo>
                    <a:pt x="3401" y="8"/>
                  </a:lnTo>
                  <a:lnTo>
                    <a:pt x="3388" y="5"/>
                  </a:lnTo>
                  <a:lnTo>
                    <a:pt x="3376" y="3"/>
                  </a:lnTo>
                  <a:lnTo>
                    <a:pt x="3364" y="1"/>
                  </a:lnTo>
                  <a:lnTo>
                    <a:pt x="3351" y="0"/>
                  </a:lnTo>
                  <a:lnTo>
                    <a:pt x="3339" y="0"/>
                  </a:lnTo>
                  <a:lnTo>
                    <a:pt x="238" y="0"/>
                  </a:lnTo>
                </a:path>
              </a:pathLst>
            </a:custGeom>
            <a:solidFill>
              <a:srgbClr val="2323DC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Line 12"/>
            <p:cNvSpPr/>
            <p:nvPr/>
          </p:nvSpPr>
          <p:spPr>
            <a:xfrm>
              <a:off x="2592108" y="2918042"/>
              <a:ext cx="6689124" cy="0"/>
            </a:xfrm>
            <a:prstGeom prst="line">
              <a:avLst/>
            </a:prstGeom>
            <a:ln w="36000">
              <a:solidFill>
                <a:srgbClr val="000000"/>
              </a:solidFill>
              <a:custDash>
                <a:ds d="100000" sp="100000"/>
              </a:custDash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4" name="Line 13"/>
            <p:cNvSpPr/>
            <p:nvPr/>
          </p:nvSpPr>
          <p:spPr>
            <a:xfrm>
              <a:off x="2592108" y="4676378"/>
              <a:ext cx="6689124" cy="0"/>
            </a:xfrm>
            <a:prstGeom prst="line">
              <a:avLst/>
            </a:prstGeom>
            <a:ln w="36000">
              <a:solidFill>
                <a:srgbClr val="000000"/>
              </a:solidFill>
              <a:custDash>
                <a:ds d="100000" sp="100000"/>
              </a:custDash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" name="Line 14"/>
            <p:cNvSpPr/>
            <p:nvPr/>
          </p:nvSpPr>
          <p:spPr>
            <a:xfrm>
              <a:off x="2646974" y="2110069"/>
              <a:ext cx="6579391" cy="0"/>
            </a:xfrm>
            <a:prstGeom prst="line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" name="Line 15"/>
            <p:cNvSpPr/>
            <p:nvPr/>
          </p:nvSpPr>
          <p:spPr>
            <a:xfrm>
              <a:off x="4045087" y="2628360"/>
              <a:ext cx="1096674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" name="Line 16"/>
            <p:cNvSpPr/>
            <p:nvPr/>
          </p:nvSpPr>
          <p:spPr>
            <a:xfrm>
              <a:off x="5388333" y="2628360"/>
              <a:ext cx="1096347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" name="Line 17"/>
            <p:cNvSpPr/>
            <p:nvPr/>
          </p:nvSpPr>
          <p:spPr>
            <a:xfrm>
              <a:off x="6704146" y="2628360"/>
              <a:ext cx="1096674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" name="Line 18"/>
            <p:cNvSpPr/>
            <p:nvPr/>
          </p:nvSpPr>
          <p:spPr>
            <a:xfrm>
              <a:off x="8020285" y="2628360"/>
              <a:ext cx="1096347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" name="CustomShape 19"/>
            <p:cNvSpPr/>
            <p:nvPr/>
          </p:nvSpPr>
          <p:spPr>
            <a:xfrm>
              <a:off x="2702168" y="2702495"/>
              <a:ext cx="6468678" cy="146637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" name="CustomShape 20"/>
            <p:cNvSpPr/>
            <p:nvPr/>
          </p:nvSpPr>
          <p:spPr>
            <a:xfrm>
              <a:off x="2564675" y="2184531"/>
              <a:ext cx="6742684" cy="344221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" name="CustomShape 21"/>
            <p:cNvSpPr/>
            <p:nvPr/>
          </p:nvSpPr>
          <p:spPr>
            <a:xfrm>
              <a:off x="2702168" y="4750513"/>
              <a:ext cx="6468678" cy="146637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" name="Line 22"/>
            <p:cNvSpPr/>
            <p:nvPr/>
          </p:nvSpPr>
          <p:spPr>
            <a:xfrm>
              <a:off x="2783814" y="2628360"/>
              <a:ext cx="1096674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4" name="Line 23"/>
            <p:cNvSpPr/>
            <p:nvPr/>
          </p:nvSpPr>
          <p:spPr>
            <a:xfrm>
              <a:off x="4045087" y="4997085"/>
              <a:ext cx="1096674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" name="Line 24"/>
            <p:cNvSpPr/>
            <p:nvPr/>
          </p:nvSpPr>
          <p:spPr>
            <a:xfrm>
              <a:off x="5388333" y="4997085"/>
              <a:ext cx="1096347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" name="Line 25"/>
            <p:cNvSpPr/>
            <p:nvPr/>
          </p:nvSpPr>
          <p:spPr>
            <a:xfrm>
              <a:off x="6704146" y="4997085"/>
              <a:ext cx="1096674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" name="Line 26"/>
            <p:cNvSpPr/>
            <p:nvPr/>
          </p:nvSpPr>
          <p:spPr>
            <a:xfrm>
              <a:off x="8020285" y="4997085"/>
              <a:ext cx="1096347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" name="Line 27"/>
            <p:cNvSpPr/>
            <p:nvPr/>
          </p:nvSpPr>
          <p:spPr>
            <a:xfrm>
              <a:off x="2783814" y="4997085"/>
              <a:ext cx="1096674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" name="CustomShape 28"/>
            <p:cNvSpPr/>
            <p:nvPr/>
          </p:nvSpPr>
          <p:spPr>
            <a:xfrm>
              <a:off x="2564675" y="5096040"/>
              <a:ext cx="6742684" cy="343894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0" name="Line 29"/>
            <p:cNvSpPr/>
            <p:nvPr/>
          </p:nvSpPr>
          <p:spPr>
            <a:xfrm>
              <a:off x="2783814" y="4997085"/>
              <a:ext cx="5455610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" name="Line 30"/>
            <p:cNvSpPr/>
            <p:nvPr/>
          </p:nvSpPr>
          <p:spPr>
            <a:xfrm flipV="1">
              <a:off x="2400076" y="2060755"/>
              <a:ext cx="7018322" cy="24820"/>
            </a:xfrm>
            <a:prstGeom prst="line">
              <a:avLst/>
            </a:prstGeom>
            <a:ln w="36000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" name="Line 31"/>
            <p:cNvSpPr/>
            <p:nvPr/>
          </p:nvSpPr>
          <p:spPr>
            <a:xfrm flipV="1">
              <a:off x="2400076" y="5539870"/>
              <a:ext cx="7018322" cy="24494"/>
            </a:xfrm>
            <a:prstGeom prst="line">
              <a:avLst/>
            </a:prstGeom>
            <a:ln w="36000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3" name="Line 32"/>
            <p:cNvSpPr/>
            <p:nvPr/>
          </p:nvSpPr>
          <p:spPr>
            <a:xfrm flipH="1" flipV="1">
              <a:off x="6012764" y="5286439"/>
              <a:ext cx="640108" cy="806340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" name="Line 33"/>
            <p:cNvSpPr/>
            <p:nvPr/>
          </p:nvSpPr>
          <p:spPr>
            <a:xfrm flipH="1" flipV="1">
              <a:off x="6427528" y="2394199"/>
              <a:ext cx="225344" cy="3690742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" name="Line 34"/>
            <p:cNvSpPr/>
            <p:nvPr/>
          </p:nvSpPr>
          <p:spPr>
            <a:xfrm flipH="1">
              <a:off x="3643713" y="1691713"/>
              <a:ext cx="640434" cy="936647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" name="Line 35"/>
            <p:cNvSpPr/>
            <p:nvPr/>
          </p:nvSpPr>
          <p:spPr>
            <a:xfrm>
              <a:off x="4298190" y="1709349"/>
              <a:ext cx="175050" cy="919012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" name="Line 36"/>
            <p:cNvSpPr/>
            <p:nvPr/>
          </p:nvSpPr>
          <p:spPr>
            <a:xfrm flipV="1">
              <a:off x="5081342" y="4997085"/>
              <a:ext cx="694321" cy="1330836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" name="CustomShape 37"/>
            <p:cNvSpPr/>
            <p:nvPr/>
          </p:nvSpPr>
          <p:spPr>
            <a:xfrm>
              <a:off x="4272064" y="6273054"/>
              <a:ext cx="1573162" cy="31384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Reading strips Y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49" name="Line 38"/>
            <p:cNvSpPr/>
            <p:nvPr/>
          </p:nvSpPr>
          <p:spPr>
            <a:xfrm>
              <a:off x="2577738" y="1858598"/>
              <a:ext cx="473876" cy="925217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" name="Line 39"/>
            <p:cNvSpPr/>
            <p:nvPr/>
          </p:nvSpPr>
          <p:spPr>
            <a:xfrm>
              <a:off x="2586230" y="1876234"/>
              <a:ext cx="465384" cy="2965396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Line 40"/>
            <p:cNvSpPr/>
            <p:nvPr/>
          </p:nvSpPr>
          <p:spPr>
            <a:xfrm flipH="1">
              <a:off x="7789716" y="1615945"/>
              <a:ext cx="236774" cy="1333122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" name="Line 41"/>
            <p:cNvSpPr/>
            <p:nvPr/>
          </p:nvSpPr>
          <p:spPr>
            <a:xfrm flipH="1">
              <a:off x="7019627" y="1615946"/>
              <a:ext cx="1006863" cy="3060432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3" name="CustomShape 42"/>
            <p:cNvSpPr/>
            <p:nvPr/>
          </p:nvSpPr>
          <p:spPr>
            <a:xfrm>
              <a:off x="6981097" y="1088268"/>
              <a:ext cx="1707714" cy="31417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Layers of graphite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54" name="Line 43"/>
            <p:cNvSpPr/>
            <p:nvPr/>
          </p:nvSpPr>
          <p:spPr>
            <a:xfrm>
              <a:off x="9281232" y="2949067"/>
              <a:ext cx="403333" cy="163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5" name="Line 44"/>
            <p:cNvSpPr/>
            <p:nvPr/>
          </p:nvSpPr>
          <p:spPr>
            <a:xfrm>
              <a:off x="9684564" y="1726984"/>
              <a:ext cx="327" cy="122371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6" name="Line 45"/>
            <p:cNvSpPr/>
            <p:nvPr/>
          </p:nvSpPr>
          <p:spPr>
            <a:xfrm flipH="1" flipV="1">
              <a:off x="8145041" y="4340975"/>
              <a:ext cx="829201" cy="1604514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7" name="Line 46"/>
            <p:cNvSpPr/>
            <p:nvPr/>
          </p:nvSpPr>
          <p:spPr>
            <a:xfrm flipH="1" flipV="1">
              <a:off x="8737140" y="3228951"/>
              <a:ext cx="258982" cy="2724703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" name="CustomShape 47"/>
            <p:cNvSpPr/>
            <p:nvPr/>
          </p:nvSpPr>
          <p:spPr>
            <a:xfrm>
              <a:off x="8474566" y="5900093"/>
              <a:ext cx="1069567" cy="78739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Resistive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Electrodes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59" name="Line 48"/>
            <p:cNvSpPr/>
            <p:nvPr/>
          </p:nvSpPr>
          <p:spPr>
            <a:xfrm flipV="1">
              <a:off x="3584602" y="3784799"/>
              <a:ext cx="4205114" cy="2113335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Line 49"/>
            <p:cNvSpPr/>
            <p:nvPr/>
          </p:nvSpPr>
          <p:spPr>
            <a:xfrm flipV="1">
              <a:off x="3584602" y="3784799"/>
              <a:ext cx="236774" cy="2113335"/>
            </a:xfrm>
            <a:prstGeom prst="line">
              <a:avLst/>
            </a:prstGeom>
            <a:ln>
              <a:solidFill>
                <a:srgbClr val="000000"/>
              </a:solidFill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1" name="CustomShape 50"/>
            <p:cNvSpPr/>
            <p:nvPr/>
          </p:nvSpPr>
          <p:spPr>
            <a:xfrm>
              <a:off x="2231559" y="5725224"/>
              <a:ext cx="2126725" cy="55095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Polycarbonate spacers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62" name="CustomShape 51"/>
            <p:cNvSpPr/>
            <p:nvPr/>
          </p:nvSpPr>
          <p:spPr>
            <a:xfrm>
              <a:off x="9770783" y="1516663"/>
              <a:ext cx="188113" cy="17407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48" y="49"/>
                  </a:moveTo>
                </a:path>
              </a:pathLst>
            </a:custGeom>
            <a:solidFill>
              <a:srgbClr val="000000"/>
            </a:solidFill>
            <a:ln>
              <a:solidFill>
                <a:srgbClr val="80808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3" name="CustomShape 52"/>
            <p:cNvSpPr/>
            <p:nvPr/>
          </p:nvSpPr>
          <p:spPr>
            <a:xfrm>
              <a:off x="4874103" y="3517046"/>
              <a:ext cx="1201835" cy="55029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Gas Mixture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64" name="CustomShape 53"/>
            <p:cNvSpPr/>
            <p:nvPr/>
          </p:nvSpPr>
          <p:spPr>
            <a:xfrm>
              <a:off x="1624760" y="1445095"/>
              <a:ext cx="1609087" cy="31384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Insulating sheets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65" name="CustomShape 54"/>
            <p:cNvSpPr/>
            <p:nvPr/>
          </p:nvSpPr>
          <p:spPr>
            <a:xfrm>
              <a:off x="3360592" y="1095296"/>
              <a:ext cx="1576755" cy="31417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Reading strips X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66" name="CustomShape 55"/>
            <p:cNvSpPr/>
            <p:nvPr/>
          </p:nvSpPr>
          <p:spPr>
            <a:xfrm>
              <a:off x="9733716" y="915194"/>
              <a:ext cx="1251149" cy="31417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High 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Voltage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67" name="CustomShape 56"/>
            <p:cNvSpPr/>
            <p:nvPr/>
          </p:nvSpPr>
          <p:spPr>
            <a:xfrm>
              <a:off x="6349801" y="6085267"/>
              <a:ext cx="648925" cy="5502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81646" tIns="40823" rIns="81646" bIns="40823"/>
            <a:lstStyle/>
            <a:p>
              <a:pPr>
                <a:lnSpc>
                  <a:spcPct val="100000"/>
                </a:lnSpc>
              </a:pPr>
              <a:r>
                <a: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Foam</a:t>
              </a:r>
              <a:endPara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68" name="Line 58"/>
            <p:cNvSpPr/>
            <p:nvPr/>
          </p:nvSpPr>
          <p:spPr>
            <a:xfrm>
              <a:off x="2089493" y="2064347"/>
              <a:ext cx="15350" cy="428022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" name="Line 59"/>
            <p:cNvSpPr/>
            <p:nvPr/>
          </p:nvSpPr>
          <p:spPr>
            <a:xfrm>
              <a:off x="1749191" y="6344576"/>
              <a:ext cx="651538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0" name="Line 60"/>
            <p:cNvSpPr/>
            <p:nvPr/>
          </p:nvSpPr>
          <p:spPr>
            <a:xfrm>
              <a:off x="1897134" y="6428182"/>
              <a:ext cx="38504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" name="Line 61"/>
            <p:cNvSpPr/>
            <p:nvPr/>
          </p:nvSpPr>
          <p:spPr>
            <a:xfrm>
              <a:off x="2016011" y="6511462"/>
              <a:ext cx="17733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" name="Line 62"/>
            <p:cNvSpPr/>
            <p:nvPr/>
          </p:nvSpPr>
          <p:spPr>
            <a:xfrm flipV="1">
              <a:off x="2104516" y="5564363"/>
              <a:ext cx="403333" cy="19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" name="Line 63"/>
            <p:cNvSpPr/>
            <p:nvPr/>
          </p:nvSpPr>
          <p:spPr>
            <a:xfrm flipV="1">
              <a:off x="2089493" y="2064347"/>
              <a:ext cx="403333" cy="19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4" name="CustomShape 64"/>
            <p:cNvSpPr/>
            <p:nvPr/>
          </p:nvSpPr>
          <p:spPr>
            <a:xfrm>
              <a:off x="9874637" y="1906606"/>
              <a:ext cx="545071" cy="552583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5" name="Line 65"/>
            <p:cNvSpPr/>
            <p:nvPr/>
          </p:nvSpPr>
          <p:spPr>
            <a:xfrm flipV="1">
              <a:off x="10155501" y="1985640"/>
              <a:ext cx="0" cy="315808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6" name="Line 66"/>
            <p:cNvSpPr/>
            <p:nvPr/>
          </p:nvSpPr>
          <p:spPr>
            <a:xfrm>
              <a:off x="9684565" y="1726984"/>
              <a:ext cx="47061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7" name="Line 67"/>
            <p:cNvSpPr/>
            <p:nvPr/>
          </p:nvSpPr>
          <p:spPr>
            <a:xfrm flipV="1">
              <a:off x="9281232" y="4670499"/>
              <a:ext cx="904968" cy="587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" name="Line 68"/>
            <p:cNvSpPr/>
            <p:nvPr/>
          </p:nvSpPr>
          <p:spPr>
            <a:xfrm>
              <a:off x="9645701" y="6041832"/>
              <a:ext cx="651865" cy="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" name="Line 69"/>
            <p:cNvSpPr/>
            <p:nvPr/>
          </p:nvSpPr>
          <p:spPr>
            <a:xfrm>
              <a:off x="9793971" y="6125437"/>
              <a:ext cx="384718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0" name="Line 70"/>
            <p:cNvSpPr/>
            <p:nvPr/>
          </p:nvSpPr>
          <p:spPr>
            <a:xfrm>
              <a:off x="9912521" y="6208717"/>
              <a:ext cx="17733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1" name="Line 71"/>
            <p:cNvSpPr/>
            <p:nvPr/>
          </p:nvSpPr>
          <p:spPr>
            <a:xfrm>
              <a:off x="10028133" y="4676378"/>
              <a:ext cx="0" cy="133671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88" name="Rettangolo 87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RPC rate capability and improvements for high rate experiments</a:t>
            </a:r>
          </a:p>
        </p:txBody>
      </p:sp>
      <p:cxnSp>
        <p:nvCxnSpPr>
          <p:cNvPr id="93" name="Connettore diritto 92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Segnaposto piè di pagina 12"/>
          <p:cNvSpPr txBox="1">
            <a:spLocks/>
          </p:cNvSpPr>
          <p:nvPr/>
        </p:nvSpPr>
        <p:spPr>
          <a:xfrm>
            <a:off x="3777012" y="621730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Segnaposto numero diapositiva 13"/>
          <p:cNvSpPr txBox="1">
            <a:spLocks/>
          </p:cNvSpPr>
          <p:nvPr/>
        </p:nvSpPr>
        <p:spPr>
          <a:xfrm>
            <a:off x="9174480" y="621730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87" name="Rettangolo 86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Rettangolo 93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5" name="Rettangolo 94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62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o 7"/>
          <p:cNvGrpSpPr/>
          <p:nvPr/>
        </p:nvGrpSpPr>
        <p:grpSpPr>
          <a:xfrm>
            <a:off x="1168733" y="2188831"/>
            <a:ext cx="10155759" cy="1366255"/>
            <a:chOff x="239536" y="3930198"/>
            <a:chExt cx="4863691" cy="2118625"/>
          </a:xfrm>
        </p:grpSpPr>
        <p:grpSp>
          <p:nvGrpSpPr>
            <p:cNvPr id="10" name="Gruppo 9"/>
            <p:cNvGrpSpPr/>
            <p:nvPr/>
          </p:nvGrpSpPr>
          <p:grpSpPr>
            <a:xfrm>
              <a:off x="239536" y="3971511"/>
              <a:ext cx="4863691" cy="2077312"/>
              <a:chOff x="220759" y="2190117"/>
              <a:chExt cx="4863691" cy="2077312"/>
            </a:xfrm>
          </p:grpSpPr>
          <p:grpSp>
            <p:nvGrpSpPr>
              <p:cNvPr id="13" name="Gruppo 12"/>
              <p:cNvGrpSpPr/>
              <p:nvPr/>
            </p:nvGrpSpPr>
            <p:grpSpPr>
              <a:xfrm>
                <a:off x="220759" y="2190117"/>
                <a:ext cx="4597414" cy="2077312"/>
                <a:chOff x="168692" y="5049639"/>
                <a:chExt cx="5731778" cy="2872273"/>
              </a:xfrm>
            </p:grpSpPr>
            <p:grpSp>
              <p:nvGrpSpPr>
                <p:cNvPr id="19" name="Gruppo 18"/>
                <p:cNvGrpSpPr/>
                <p:nvPr/>
              </p:nvGrpSpPr>
              <p:grpSpPr>
                <a:xfrm>
                  <a:off x="168692" y="5049639"/>
                  <a:ext cx="5731778" cy="2872273"/>
                  <a:chOff x="177318" y="4180170"/>
                  <a:chExt cx="5731778" cy="2983446"/>
                </a:xfrm>
              </p:grpSpPr>
              <p:pic>
                <p:nvPicPr>
                  <p:cNvPr id="31" name="Content Placeholder 8"/>
                  <p:cNvPicPr>
                    <a:picLocks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-1" b="89487"/>
                  <a:stretch/>
                </p:blipFill>
                <p:spPr bwMode="auto">
                  <a:xfrm>
                    <a:off x="177318" y="4180170"/>
                    <a:ext cx="5731778" cy="364808"/>
                  </a:xfrm>
                  <a:prstGeom prst="rect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</p:pic>
              <p:sp>
                <p:nvSpPr>
                  <p:cNvPr id="32" name="Rettangolo 31"/>
                  <p:cNvSpPr/>
                  <p:nvPr/>
                </p:nvSpPr>
                <p:spPr>
                  <a:xfrm>
                    <a:off x="177318" y="4502987"/>
                    <a:ext cx="5731776" cy="2660629"/>
                  </a:xfrm>
                  <a:prstGeom prst="rect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33" name="Rettangolo 32"/>
                  <p:cNvSpPr/>
                  <p:nvPr/>
                </p:nvSpPr>
                <p:spPr>
                  <a:xfrm>
                    <a:off x="491706" y="4502989"/>
                    <a:ext cx="60386" cy="215662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34" name="Rettangolo 33"/>
                  <p:cNvSpPr/>
                  <p:nvPr/>
                </p:nvSpPr>
                <p:spPr>
                  <a:xfrm>
                    <a:off x="1230704" y="4508742"/>
                    <a:ext cx="60386" cy="215662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35" name="Rettangolo 34"/>
                  <p:cNvSpPr/>
                  <p:nvPr/>
                </p:nvSpPr>
                <p:spPr>
                  <a:xfrm>
                    <a:off x="1938068" y="4508747"/>
                    <a:ext cx="60386" cy="215662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36" name="Rettangolo 35"/>
                  <p:cNvSpPr/>
                  <p:nvPr/>
                </p:nvSpPr>
                <p:spPr>
                  <a:xfrm>
                    <a:off x="2677066" y="4514500"/>
                    <a:ext cx="60386" cy="215662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37" name="Rettangolo 36"/>
                  <p:cNvSpPr/>
                  <p:nvPr/>
                </p:nvSpPr>
                <p:spPr>
                  <a:xfrm>
                    <a:off x="3344166" y="4508747"/>
                    <a:ext cx="60386" cy="215662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38" name="Rettangolo 37"/>
                  <p:cNvSpPr/>
                  <p:nvPr/>
                </p:nvSpPr>
                <p:spPr>
                  <a:xfrm>
                    <a:off x="4083164" y="4514500"/>
                    <a:ext cx="60386" cy="215662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39" name="Rettangolo 38"/>
                  <p:cNvSpPr/>
                  <p:nvPr/>
                </p:nvSpPr>
                <p:spPr>
                  <a:xfrm>
                    <a:off x="4790528" y="4514505"/>
                    <a:ext cx="60386" cy="215662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0" name="Rettangolo 39"/>
                  <p:cNvSpPr/>
                  <p:nvPr/>
                </p:nvSpPr>
                <p:spPr>
                  <a:xfrm>
                    <a:off x="5529526" y="4520258"/>
                    <a:ext cx="60386" cy="215662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1" name="Triangolo isoscele 40"/>
                  <p:cNvSpPr/>
                  <p:nvPr/>
                </p:nvSpPr>
                <p:spPr>
                  <a:xfrm rot="10800000">
                    <a:off x="342981" y="4692734"/>
                    <a:ext cx="353683" cy="258792"/>
                  </a:xfrm>
                  <a:prstGeom prst="triangl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2" name="Triangolo isoscele 41"/>
                  <p:cNvSpPr/>
                  <p:nvPr/>
                </p:nvSpPr>
                <p:spPr>
                  <a:xfrm rot="10800000">
                    <a:off x="1080383" y="4692735"/>
                    <a:ext cx="353683" cy="258792"/>
                  </a:xfrm>
                  <a:prstGeom prst="triangl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3" name="Triangolo isoscele 42"/>
                  <p:cNvSpPr/>
                  <p:nvPr/>
                </p:nvSpPr>
                <p:spPr>
                  <a:xfrm rot="10800000">
                    <a:off x="1786707" y="4697359"/>
                    <a:ext cx="353683" cy="258792"/>
                  </a:xfrm>
                  <a:prstGeom prst="triangl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4" name="Triangolo isoscele 43"/>
                  <p:cNvSpPr/>
                  <p:nvPr/>
                </p:nvSpPr>
                <p:spPr>
                  <a:xfrm rot="10800000">
                    <a:off x="2524109" y="4697360"/>
                    <a:ext cx="353683" cy="258792"/>
                  </a:xfrm>
                  <a:prstGeom prst="triangl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5" name="Triangolo isoscele 44"/>
                  <p:cNvSpPr/>
                  <p:nvPr/>
                </p:nvSpPr>
                <p:spPr>
                  <a:xfrm rot="10800000">
                    <a:off x="3188072" y="4691155"/>
                    <a:ext cx="353683" cy="258792"/>
                  </a:xfrm>
                  <a:prstGeom prst="triangl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6" name="Triangolo isoscele 45"/>
                  <p:cNvSpPr/>
                  <p:nvPr/>
                </p:nvSpPr>
                <p:spPr>
                  <a:xfrm rot="10800000">
                    <a:off x="3925474" y="4691156"/>
                    <a:ext cx="353683" cy="258792"/>
                  </a:xfrm>
                  <a:prstGeom prst="triangl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7" name="Triangolo isoscele 46"/>
                  <p:cNvSpPr/>
                  <p:nvPr/>
                </p:nvSpPr>
                <p:spPr>
                  <a:xfrm rot="10800000">
                    <a:off x="4631798" y="4695780"/>
                    <a:ext cx="353683" cy="258792"/>
                  </a:xfrm>
                  <a:prstGeom prst="triangl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8" name="Triangolo isoscele 47"/>
                  <p:cNvSpPr/>
                  <p:nvPr/>
                </p:nvSpPr>
                <p:spPr>
                  <a:xfrm rot="10800000">
                    <a:off x="5369200" y="4695781"/>
                    <a:ext cx="353683" cy="258792"/>
                  </a:xfrm>
                  <a:prstGeom prst="triangl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49" name="Rettangolo 48"/>
                  <p:cNvSpPr/>
                  <p:nvPr/>
                </p:nvSpPr>
                <p:spPr>
                  <a:xfrm>
                    <a:off x="1080381" y="5162036"/>
                    <a:ext cx="1070306" cy="491469"/>
                  </a:xfrm>
                  <a:prstGeom prst="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  <p:sp>
                <p:nvSpPr>
                  <p:cNvPr id="50" name="Rettangolo 49"/>
                  <p:cNvSpPr/>
                  <p:nvPr/>
                </p:nvSpPr>
                <p:spPr>
                  <a:xfrm>
                    <a:off x="3899274" y="5167686"/>
                    <a:ext cx="1079656" cy="479146"/>
                  </a:xfrm>
                  <a:prstGeom prst="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+mj-lt"/>
                    </a:endParaRPr>
                  </a:p>
                </p:txBody>
              </p:sp>
            </p:grpSp>
            <p:cxnSp>
              <p:nvCxnSpPr>
                <p:cNvPr id="20" name="Connettore 4 19"/>
                <p:cNvCxnSpPr>
                  <a:stCxn id="41" idx="0"/>
                  <a:endCxn id="49" idx="1"/>
                </p:cNvCxnSpPr>
                <p:nvPr/>
              </p:nvCxnSpPr>
              <p:spPr>
                <a:xfrm rot="16200000" flipH="1">
                  <a:off x="571854" y="5731593"/>
                  <a:ext cx="439244" cy="560559"/>
                </a:xfrm>
                <a:prstGeom prst="bentConnector2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21" name="Connettore 4 20"/>
                <p:cNvCxnSpPr>
                  <a:stCxn id="42" idx="0"/>
                  <a:endCxn id="49" idx="0"/>
                </p:cNvCxnSpPr>
                <p:nvPr/>
              </p:nvCxnSpPr>
              <p:spPr>
                <a:xfrm rot="16200000" flipH="1">
                  <a:off x="1326422" y="5714429"/>
                  <a:ext cx="202663" cy="358309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22" name="Connettore 4 21"/>
                <p:cNvCxnSpPr>
                  <a:stCxn id="43" idx="0"/>
                  <a:endCxn id="49" idx="0"/>
                </p:cNvCxnSpPr>
                <p:nvPr/>
              </p:nvCxnSpPr>
              <p:spPr>
                <a:xfrm rot="5400000">
                  <a:off x="1681810" y="5721804"/>
                  <a:ext cx="198212" cy="348014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23" name="Connettore 4 22"/>
                <p:cNvCxnSpPr>
                  <a:stCxn id="44" idx="0"/>
                  <a:endCxn id="49" idx="3"/>
                </p:cNvCxnSpPr>
                <p:nvPr/>
              </p:nvCxnSpPr>
              <p:spPr>
                <a:xfrm rot="5400000">
                  <a:off x="2199797" y="5738969"/>
                  <a:ext cx="434791" cy="550263"/>
                </a:xfrm>
                <a:prstGeom prst="bentConnector2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24" name="Connettore 4 23"/>
                <p:cNvCxnSpPr>
                  <a:stCxn id="48" idx="0"/>
                  <a:endCxn id="50" idx="3"/>
                </p:cNvCxnSpPr>
                <p:nvPr/>
              </p:nvCxnSpPr>
              <p:spPr>
                <a:xfrm rot="5400000">
                  <a:off x="5035951" y="5729537"/>
                  <a:ext cx="435818" cy="567112"/>
                </a:xfrm>
                <a:prstGeom prst="bentConnector2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25" name="Connettore 4 24"/>
                <p:cNvCxnSpPr>
                  <a:stCxn id="45" idx="0"/>
                  <a:endCxn id="50" idx="1"/>
                </p:cNvCxnSpPr>
                <p:nvPr/>
              </p:nvCxnSpPr>
              <p:spPr>
                <a:xfrm rot="16200000" flipH="1">
                  <a:off x="3403332" y="5743686"/>
                  <a:ext cx="440271" cy="534360"/>
                </a:xfrm>
                <a:prstGeom prst="bentConnector2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26" name="Connettore 4 25"/>
                <p:cNvCxnSpPr>
                  <a:stCxn id="47" idx="0"/>
                  <a:endCxn id="50" idx="0"/>
                </p:cNvCxnSpPr>
                <p:nvPr/>
              </p:nvCxnSpPr>
              <p:spPr>
                <a:xfrm rot="5400000">
                  <a:off x="4512659" y="5713002"/>
                  <a:ext cx="205172" cy="369537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27" name="Connettore 4 26"/>
                <p:cNvCxnSpPr>
                  <a:stCxn id="46" idx="0"/>
                  <a:endCxn id="50" idx="0"/>
                </p:cNvCxnSpPr>
                <p:nvPr/>
              </p:nvCxnSpPr>
              <p:spPr>
                <a:xfrm rot="16200000" flipH="1">
                  <a:off x="4157271" y="5727152"/>
                  <a:ext cx="209623" cy="336787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  <p:sp>
              <p:nvSpPr>
                <p:cNvPr id="28" name="Rettangolo 27"/>
                <p:cNvSpPr/>
                <p:nvPr/>
              </p:nvSpPr>
              <p:spPr>
                <a:xfrm>
                  <a:off x="2491840" y="7717873"/>
                  <a:ext cx="974786" cy="204038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+mj-lt"/>
                  </a:endParaRPr>
                </a:p>
              </p:txBody>
            </p:sp>
            <p:cxnSp>
              <p:nvCxnSpPr>
                <p:cNvPr id="29" name="Connettore 4 28"/>
                <p:cNvCxnSpPr>
                  <a:stCxn id="14" idx="1"/>
                  <a:endCxn id="49" idx="2"/>
                </p:cNvCxnSpPr>
                <p:nvPr/>
              </p:nvCxnSpPr>
              <p:spPr>
                <a:xfrm rot="10800000">
                  <a:off x="1606909" y="6468073"/>
                  <a:ext cx="482980" cy="564423"/>
                </a:xfrm>
                <a:prstGeom prst="bentConnector2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30" name="Connettore 4 29"/>
                <p:cNvCxnSpPr>
                  <a:stCxn id="14" idx="3"/>
                  <a:endCxn id="50" idx="2"/>
                </p:cNvCxnSpPr>
                <p:nvPr/>
              </p:nvCxnSpPr>
              <p:spPr>
                <a:xfrm flipV="1">
                  <a:off x="3868579" y="6461649"/>
                  <a:ext cx="561897" cy="570847"/>
                </a:xfrm>
                <a:prstGeom prst="bentConnector2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</p:cxnSp>
          </p:grpSp>
          <p:sp>
            <p:nvSpPr>
              <p:cNvPr id="14" name="Rettangolo 13"/>
              <p:cNvSpPr/>
              <p:nvPr/>
            </p:nvSpPr>
            <p:spPr>
              <a:xfrm>
                <a:off x="1761735" y="3407648"/>
                <a:ext cx="1426674" cy="43305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+mj-lt"/>
                </a:endParaRPr>
              </a:p>
            </p:txBody>
          </p:sp>
          <p:cxnSp>
            <p:nvCxnSpPr>
              <p:cNvPr id="15" name="Connettore diritto 14"/>
              <p:cNvCxnSpPr>
                <a:stCxn id="14" idx="2"/>
                <a:endCxn id="28" idx="0"/>
              </p:cNvCxnSpPr>
              <p:nvPr/>
            </p:nvCxnSpPr>
            <p:spPr>
              <a:xfrm>
                <a:off x="2475072" y="3840705"/>
                <a:ext cx="0" cy="27915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6" name="CasellaDiTesto 15"/>
              <p:cNvSpPr txBox="1"/>
              <p:nvPr/>
            </p:nvSpPr>
            <p:spPr>
              <a:xfrm>
                <a:off x="1156462" y="2807259"/>
                <a:ext cx="176503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+mj-lt"/>
                  </a:rPr>
                  <a:t>Discriminator</a:t>
                </a:r>
                <a:endParaRPr lang="en-GB" sz="1200" dirty="0">
                  <a:latin typeface="+mj-lt"/>
                </a:endParaRPr>
              </a:p>
            </p:txBody>
          </p:sp>
          <p:sp>
            <p:nvSpPr>
              <p:cNvPr id="17" name="CasellaDiTesto 16"/>
              <p:cNvSpPr txBox="1"/>
              <p:nvPr/>
            </p:nvSpPr>
            <p:spPr>
              <a:xfrm>
                <a:off x="3468071" y="2820140"/>
                <a:ext cx="1616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+mj-lt"/>
                  </a:rPr>
                  <a:t>Discriminator</a:t>
                </a:r>
                <a:endParaRPr lang="en-GB" sz="1200" dirty="0">
                  <a:latin typeface="+mj-lt"/>
                </a:endParaRPr>
              </a:p>
            </p:txBody>
          </p:sp>
          <p:sp>
            <p:nvSpPr>
              <p:cNvPr id="18" name="CasellaDiTesto 17"/>
              <p:cNvSpPr txBox="1"/>
              <p:nvPr/>
            </p:nvSpPr>
            <p:spPr>
              <a:xfrm>
                <a:off x="1658895" y="3339660"/>
                <a:ext cx="1632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+mj-lt"/>
                  </a:rPr>
                  <a:t>LVDS Transmitter</a:t>
                </a:r>
                <a:endParaRPr lang="en-GB" dirty="0">
                  <a:latin typeface="+mj-lt"/>
                </a:endParaRPr>
              </a:p>
            </p:txBody>
          </p:sp>
        </p:grpSp>
        <p:sp>
          <p:nvSpPr>
            <p:cNvPr id="11" name="CasellaDiTesto 10"/>
            <p:cNvSpPr txBox="1"/>
            <p:nvPr/>
          </p:nvSpPr>
          <p:spPr>
            <a:xfrm>
              <a:off x="2379115" y="4253410"/>
              <a:ext cx="800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atin typeface="+mj-lt"/>
                </a:rPr>
                <a:t>Amplifiers</a:t>
              </a:r>
              <a:endParaRPr lang="en-GB" sz="1100" dirty="0">
                <a:latin typeface="+mj-lt"/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847067" y="3930198"/>
              <a:ext cx="800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atin typeface="+mj-lt"/>
                </a:rPr>
                <a:t>Strips</a:t>
              </a:r>
              <a:endParaRPr lang="en-GB" sz="1100" dirty="0">
                <a:latin typeface="+mj-lt"/>
              </a:endParaRPr>
            </a:p>
          </p:txBody>
        </p:sp>
      </p:grpSp>
      <p:sp>
        <p:nvSpPr>
          <p:cNvPr id="51" name="CasellaDiTesto 50"/>
          <p:cNvSpPr txBox="1"/>
          <p:nvPr/>
        </p:nvSpPr>
        <p:spPr>
          <a:xfrm>
            <a:off x="1855068" y="3758712"/>
            <a:ext cx="40635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Amplifier Properties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standard component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Amplification factor: 2-4 mV/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Consumption: 3-5 V   1–2 mA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Bandwidth: 100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Mhz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436821" y="1338051"/>
            <a:ext cx="11063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8-channels Front-End Board composed by the new Amplifier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full-custom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ASIC Discriminator and the LVDS transmitter</a:t>
            </a:r>
          </a:p>
          <a:p>
            <a:endParaRPr lang="en-GB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3" name="CasellaDiTesto 52"/>
          <p:cNvSpPr txBox="1"/>
          <p:nvPr/>
        </p:nvSpPr>
        <p:spPr>
          <a:xfrm>
            <a:off x="6912321" y="3758713"/>
            <a:ext cx="38640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Discriminator Properties</a:t>
            </a:r>
          </a:p>
          <a:p>
            <a:pPr marL="285750" indent="-285750">
              <a:buFontTx/>
              <a:buChar char="-"/>
            </a:pP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SiGe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full custom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Consumption: 2-3 V   4-5 mA   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Threshold: 0.5 mV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Bandwidth: 100 MHz</a:t>
            </a:r>
          </a:p>
        </p:txBody>
      </p:sp>
      <p:sp>
        <p:nvSpPr>
          <p:cNvPr id="57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 Front-End final design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3" b="60713"/>
          <a:stretch/>
        </p:blipFill>
        <p:spPr>
          <a:xfrm>
            <a:off x="1168733" y="5073158"/>
            <a:ext cx="9607598" cy="967154"/>
          </a:xfrm>
          <a:prstGeom prst="rect">
            <a:avLst/>
          </a:prstGeom>
        </p:spPr>
      </p:pic>
      <p:sp>
        <p:nvSpPr>
          <p:cNvPr id="58" name="Rettangolo 57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Rettangolo 58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Rettangolo 59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752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o 7"/>
          <p:cNvGrpSpPr/>
          <p:nvPr/>
        </p:nvGrpSpPr>
        <p:grpSpPr>
          <a:xfrm>
            <a:off x="712317" y="2246554"/>
            <a:ext cx="4828587" cy="3673303"/>
            <a:chOff x="581192" y="2776907"/>
            <a:chExt cx="5511704" cy="7872361"/>
          </a:xfrm>
        </p:grpSpPr>
        <p:sp>
          <p:nvSpPr>
            <p:cNvPr id="10" name="CasellaDiTesto 9"/>
            <p:cNvSpPr txBox="1"/>
            <p:nvPr/>
          </p:nvSpPr>
          <p:spPr>
            <a:xfrm>
              <a:off x="867920" y="10372269"/>
              <a:ext cx="5224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3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Operating principle of custom charge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amplifier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Silicon technology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1" name="Immagine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92"/>
            <a:stretch/>
          </p:blipFill>
          <p:spPr>
            <a:xfrm>
              <a:off x="581192" y="2776907"/>
              <a:ext cx="5487244" cy="2978958"/>
            </a:xfrm>
            <a:prstGeom prst="rect">
              <a:avLst/>
            </a:prstGeom>
          </p:spPr>
        </p:pic>
      </p:grpSp>
      <p:sp>
        <p:nvSpPr>
          <p:cNvPr id="13" name="Segnaposto testo 15"/>
          <p:cNvSpPr txBox="1">
            <a:spLocks/>
          </p:cNvSpPr>
          <p:nvPr/>
        </p:nvSpPr>
        <p:spPr>
          <a:xfrm>
            <a:off x="591813" y="1492249"/>
            <a:ext cx="11029617" cy="8096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Amplifier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in Rome Tor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Vergata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RPCs is made in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Silicon Bipolar Junction Transistor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technology. The main feature of this new kind of amplifier is a fast charge integration with the possibility to match the input impedance to a transmission line. The working principle of this amplifier is shown in Figure 3. The performance of the silicon BJT amplifier are shown in the following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600" dirty="0"/>
          </a:p>
        </p:txBody>
      </p:sp>
      <p:grpSp>
        <p:nvGrpSpPr>
          <p:cNvPr id="16" name="Gruppo 15"/>
          <p:cNvGrpSpPr/>
          <p:nvPr/>
        </p:nvGrpSpPr>
        <p:grpSpPr>
          <a:xfrm>
            <a:off x="6139588" y="2307927"/>
            <a:ext cx="5546688" cy="3040635"/>
            <a:chOff x="6064121" y="2776907"/>
            <a:chExt cx="5546688" cy="3040635"/>
          </a:xfrm>
        </p:grpSpPr>
        <p:sp>
          <p:nvSpPr>
            <p:cNvPr id="17" name="Rettangolo 16"/>
            <p:cNvSpPr/>
            <p:nvPr/>
          </p:nvSpPr>
          <p:spPr>
            <a:xfrm>
              <a:off x="10101532" y="4002657"/>
              <a:ext cx="569343" cy="224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4121" y="2776907"/>
              <a:ext cx="5546688" cy="2915666"/>
            </a:xfrm>
            <a:prstGeom prst="rect">
              <a:avLst/>
            </a:prstGeom>
          </p:spPr>
        </p:pic>
        <p:sp>
          <p:nvSpPr>
            <p:cNvPr id="19" name="Rettangolo 18"/>
            <p:cNvSpPr/>
            <p:nvPr/>
          </p:nvSpPr>
          <p:spPr>
            <a:xfrm>
              <a:off x="6251171" y="5540543"/>
              <a:ext cx="521208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Table 2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Performance of custom charge amplifier in Silicon BJT technology</a:t>
              </a:r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9725891" y="3599411"/>
              <a:ext cx="556953" cy="232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9509761" y="3554984"/>
              <a:ext cx="7980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it-IT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000</a:t>
              </a:r>
              <a:endParaRPr lang="it-IT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Rettangolo 24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Full-Custom Amplifier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Gruppo 22"/>
          <p:cNvGrpSpPr/>
          <p:nvPr/>
        </p:nvGrpSpPr>
        <p:grpSpPr>
          <a:xfrm>
            <a:off x="712317" y="3569685"/>
            <a:ext cx="4683572" cy="2136464"/>
            <a:chOff x="5079371" y="3587151"/>
            <a:chExt cx="3309053" cy="2853167"/>
          </a:xfrm>
        </p:grpSpPr>
        <p:grpSp>
          <p:nvGrpSpPr>
            <p:cNvPr id="24" name="Gruppo 23"/>
            <p:cNvGrpSpPr/>
            <p:nvPr/>
          </p:nvGrpSpPr>
          <p:grpSpPr>
            <a:xfrm>
              <a:off x="5079371" y="3792869"/>
              <a:ext cx="3309053" cy="2643828"/>
              <a:chOff x="799966" y="493374"/>
              <a:chExt cx="5782482" cy="4831084"/>
            </a:xfrm>
          </p:grpSpPr>
          <p:grpSp>
            <p:nvGrpSpPr>
              <p:cNvPr id="33" name="Gruppo 32"/>
              <p:cNvGrpSpPr/>
              <p:nvPr/>
            </p:nvGrpSpPr>
            <p:grpSpPr>
              <a:xfrm>
                <a:off x="948744" y="493374"/>
                <a:ext cx="5614246" cy="2208975"/>
                <a:chOff x="23038011" y="14796228"/>
                <a:chExt cx="5614246" cy="2208975"/>
              </a:xfrm>
            </p:grpSpPr>
            <p:pic>
              <p:nvPicPr>
                <p:cNvPr id="3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/>
                <a:srcRect l="8750" t="7097" b="54572"/>
                <a:stretch/>
              </p:blipFill>
              <p:spPr bwMode="auto">
                <a:xfrm>
                  <a:off x="23318807" y="14894481"/>
                  <a:ext cx="5070652" cy="18478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6" name="CasellaDiTesto 35"/>
                <p:cNvSpPr txBox="1"/>
                <p:nvPr/>
              </p:nvSpPr>
              <p:spPr>
                <a:xfrm>
                  <a:off x="27688082" y="16667762"/>
                  <a:ext cx="964175" cy="337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defRPr/>
                  </a:pPr>
                  <a:r>
                    <a:rPr lang="en-US" sz="600" b="1" kern="0" dirty="0">
                      <a:solidFill>
                        <a:sysClr val="windowText" lastClr="000000"/>
                      </a:solidFill>
                    </a:rPr>
                    <a:t>Time (</a:t>
                  </a:r>
                  <a:r>
                    <a:rPr lang="en-US" sz="600" b="1" kern="0" dirty="0" err="1">
                      <a:solidFill>
                        <a:sysClr val="windowText" lastClr="000000"/>
                      </a:solidFill>
                    </a:rPr>
                    <a:t>nsec</a:t>
                  </a:r>
                  <a:r>
                    <a:rPr lang="en-US" sz="600" b="1" kern="0" dirty="0">
                      <a:solidFill>
                        <a:sysClr val="windowText" lastClr="000000"/>
                      </a:solidFill>
                    </a:rPr>
                    <a:t>)</a:t>
                  </a:r>
                </a:p>
              </p:txBody>
            </p:sp>
            <p:sp>
              <p:nvSpPr>
                <p:cNvPr id="37" name="CasellaDiTesto 36"/>
                <p:cNvSpPr txBox="1"/>
                <p:nvPr/>
              </p:nvSpPr>
              <p:spPr>
                <a:xfrm rot="16200000">
                  <a:off x="22721612" y="15112627"/>
                  <a:ext cx="955498" cy="3226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defRPr/>
                  </a:pPr>
                  <a:r>
                    <a:rPr lang="en-US" sz="600" b="1" kern="0" dirty="0">
                      <a:solidFill>
                        <a:sysClr val="windowText" lastClr="000000"/>
                      </a:solidFill>
                    </a:rPr>
                    <a:t>Amp (</a:t>
                  </a:r>
                  <a:r>
                    <a:rPr lang="en-US" sz="600" b="1" kern="0" dirty="0" err="1">
                      <a:solidFill>
                        <a:sysClr val="windowText" lastClr="000000"/>
                      </a:solidFill>
                    </a:rPr>
                    <a:t>a.u</a:t>
                  </a:r>
                  <a:r>
                    <a:rPr lang="en-US" sz="600" b="1" kern="0" dirty="0">
                      <a:solidFill>
                        <a:sysClr val="windowText" lastClr="000000"/>
                      </a:solidFill>
                    </a:rPr>
                    <a:t>.)</a:t>
                  </a:r>
                </a:p>
              </p:txBody>
            </p:sp>
            <p:sp>
              <p:nvSpPr>
                <p:cNvPr id="38" name="Rettangolo 37"/>
                <p:cNvSpPr/>
                <p:nvPr/>
              </p:nvSpPr>
              <p:spPr>
                <a:xfrm>
                  <a:off x="25437131" y="15459904"/>
                  <a:ext cx="2658674" cy="3585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34" name="Picture 9" descr="C:\Users\Lorenzo\Desktop\Immagini Vienna\Pulse_2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966" y="2780928"/>
                <a:ext cx="5782482" cy="25435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31" name="Connettore 1 24"/>
            <p:cNvCxnSpPr/>
            <p:nvPr/>
          </p:nvCxnSpPr>
          <p:spPr>
            <a:xfrm>
              <a:off x="6012160" y="3587151"/>
              <a:ext cx="0" cy="2849546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27"/>
            <p:cNvCxnSpPr/>
            <p:nvPr/>
          </p:nvCxnSpPr>
          <p:spPr>
            <a:xfrm>
              <a:off x="6164560" y="3590772"/>
              <a:ext cx="0" cy="2849546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asellaDiTesto 1"/>
          <p:cNvSpPr txBox="1"/>
          <p:nvPr/>
        </p:nvSpPr>
        <p:spPr>
          <a:xfrm>
            <a:off x="6326638" y="5572820"/>
            <a:ext cx="5359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With </a:t>
            </a:r>
            <a:r>
              <a:rPr lang="it-IT" sz="1600" dirty="0" err="1" smtClean="0"/>
              <a:t>this</a:t>
            </a:r>
            <a:r>
              <a:rPr lang="it-IT" sz="1600" dirty="0" smtClean="0"/>
              <a:t> </a:t>
            </a:r>
            <a:r>
              <a:rPr lang="it-IT" sz="1600" dirty="0" err="1" smtClean="0"/>
              <a:t>amplifier</a:t>
            </a:r>
            <a:r>
              <a:rPr lang="it-IT" sz="1600" dirty="0" smtClean="0"/>
              <a:t> </a:t>
            </a:r>
            <a:r>
              <a:rPr lang="it-IT" sz="1600" dirty="0" err="1" smtClean="0"/>
              <a:t>it</a:t>
            </a:r>
            <a:r>
              <a:rPr lang="it-IT" sz="1600" dirty="0" smtClean="0"/>
              <a:t> </a:t>
            </a:r>
            <a:r>
              <a:rPr lang="it-IT" sz="1600" dirty="0" err="1" smtClean="0"/>
              <a:t>is</a:t>
            </a:r>
            <a:r>
              <a:rPr lang="it-IT" sz="1600" dirty="0" smtClean="0"/>
              <a:t> </a:t>
            </a:r>
            <a:r>
              <a:rPr lang="it-IT" sz="1600" dirty="0" err="1" smtClean="0"/>
              <a:t>possible</a:t>
            </a:r>
            <a:r>
              <a:rPr lang="it-IT" sz="1600" dirty="0" smtClean="0"/>
              <a:t> to anticipate the </a:t>
            </a:r>
            <a:r>
              <a:rPr lang="it-IT" sz="1600" dirty="0" err="1" smtClean="0"/>
              <a:t>efficiency</a:t>
            </a:r>
            <a:r>
              <a:rPr lang="it-IT" sz="1600" dirty="0" smtClean="0"/>
              <a:t> curve of </a:t>
            </a:r>
            <a:r>
              <a:rPr lang="it-IT" sz="1600" dirty="0" err="1" smtClean="0"/>
              <a:t>around</a:t>
            </a:r>
            <a:r>
              <a:rPr lang="it-IT" sz="1600" dirty="0" smtClean="0"/>
              <a:t> 400 V </a:t>
            </a:r>
            <a:r>
              <a:rPr lang="it-IT" sz="1600" dirty="0" err="1" smtClean="0"/>
              <a:t>respect</a:t>
            </a:r>
            <a:r>
              <a:rPr lang="it-IT" sz="1600" dirty="0" smtClean="0"/>
              <a:t> to the </a:t>
            </a:r>
            <a:r>
              <a:rPr lang="it-IT" sz="1600" dirty="0" err="1" smtClean="0"/>
              <a:t>previous</a:t>
            </a:r>
            <a:r>
              <a:rPr lang="it-IT" sz="1600" dirty="0" smtClean="0"/>
              <a:t> ATLAS </a:t>
            </a:r>
            <a:r>
              <a:rPr lang="it-IT" sz="1600" dirty="0" err="1" smtClean="0"/>
              <a:t>amplifier</a:t>
            </a:r>
            <a:r>
              <a:rPr lang="it-IT" sz="1600" dirty="0" smtClean="0"/>
              <a:t>.</a:t>
            </a:r>
            <a:endParaRPr lang="en-GB" sz="1600" dirty="0"/>
          </a:p>
        </p:txBody>
      </p:sp>
      <p:sp>
        <p:nvSpPr>
          <p:cNvPr id="39" name="Rettangolo 38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Rettangolo 39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887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5064012" y="1596209"/>
            <a:ext cx="66085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new full-custom Discriminator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 dedicated to the RPCs for high rate environment is developed by using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Silicon-Germanium HJT technology. 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idea behind this new discriminator is the limit amplifier. If the signal surpasses the threshold, it will be amplified until saturation giving as output a square wave.</a:t>
            </a:r>
          </a:p>
        </p:txBody>
      </p:sp>
      <p:grpSp>
        <p:nvGrpSpPr>
          <p:cNvPr id="13" name="Gruppo 12"/>
          <p:cNvGrpSpPr/>
          <p:nvPr/>
        </p:nvGrpSpPr>
        <p:grpSpPr>
          <a:xfrm>
            <a:off x="407337" y="1497368"/>
            <a:ext cx="4680910" cy="4330082"/>
            <a:chOff x="-5085283" y="2103759"/>
            <a:chExt cx="4680910" cy="4330082"/>
          </a:xfrm>
        </p:grpSpPr>
        <p:sp>
          <p:nvSpPr>
            <p:cNvPr id="14" name="Line 2"/>
            <p:cNvSpPr/>
            <p:nvPr/>
          </p:nvSpPr>
          <p:spPr>
            <a:xfrm flipV="1">
              <a:off x="-4027680" y="3165289"/>
              <a:ext cx="1850415" cy="2036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5" name="Gruppo 14"/>
            <p:cNvGrpSpPr/>
            <p:nvPr/>
          </p:nvGrpSpPr>
          <p:grpSpPr>
            <a:xfrm>
              <a:off x="-3723494" y="2974101"/>
              <a:ext cx="462895" cy="402743"/>
              <a:chOff x="4615920" y="1642225"/>
              <a:chExt cx="898940" cy="780120"/>
            </a:xfrm>
          </p:grpSpPr>
          <p:sp>
            <p:nvSpPr>
              <p:cNvPr id="90" name="CustomShape 3"/>
              <p:cNvSpPr/>
              <p:nvPr/>
            </p:nvSpPr>
            <p:spPr>
              <a:xfrm>
                <a:off x="4615920" y="1642225"/>
                <a:ext cx="745560" cy="780120"/>
              </a:xfrm>
              <a:custGeom>
                <a:avLst/>
                <a:gdLst/>
                <a:ahLst/>
                <a:cxnLst/>
                <a:rect l="l" t="t" r="r" b="b"/>
                <a:pathLst>
                  <a:path w="2185" h="2076">
                    <a:moveTo>
                      <a:pt x="2184" y="1009"/>
                    </a:moveTo>
                    <a:lnTo>
                      <a:pt x="27" y="2075"/>
                    </a:lnTo>
                    <a:lnTo>
                      <a:pt x="0" y="0"/>
                    </a:lnTo>
                    <a:lnTo>
                      <a:pt x="2184" y="1009"/>
                    </a:lnTo>
                  </a:path>
                </a:pathLst>
              </a:cu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91" name="CustomShape 4"/>
              <p:cNvSpPr/>
              <p:nvPr/>
            </p:nvSpPr>
            <p:spPr>
              <a:xfrm>
                <a:off x="5346380" y="1938505"/>
                <a:ext cx="168480" cy="1692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6" name="Line 5"/>
            <p:cNvSpPr/>
            <p:nvPr/>
          </p:nvSpPr>
          <p:spPr>
            <a:xfrm>
              <a:off x="-1977643" y="2916125"/>
              <a:ext cx="1082683" cy="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Line 11"/>
            <p:cNvSpPr/>
            <p:nvPr/>
          </p:nvSpPr>
          <p:spPr>
            <a:xfrm>
              <a:off x="-4212564" y="3247546"/>
              <a:ext cx="261" cy="36950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" name="Line 12"/>
            <p:cNvSpPr/>
            <p:nvPr/>
          </p:nvSpPr>
          <p:spPr>
            <a:xfrm flipV="1">
              <a:off x="-4212564" y="3185657"/>
              <a:ext cx="184885" cy="1848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Line 13"/>
            <p:cNvSpPr/>
            <p:nvPr/>
          </p:nvSpPr>
          <p:spPr>
            <a:xfrm>
              <a:off x="-4212564" y="3493798"/>
              <a:ext cx="246513" cy="184885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" name="Line 14"/>
            <p:cNvSpPr/>
            <p:nvPr/>
          </p:nvSpPr>
          <p:spPr>
            <a:xfrm>
              <a:off x="-3995560" y="3653353"/>
              <a:ext cx="261" cy="23032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Line 18"/>
            <p:cNvSpPr/>
            <p:nvPr/>
          </p:nvSpPr>
          <p:spPr>
            <a:xfrm flipH="1">
              <a:off x="-5085283" y="3433476"/>
              <a:ext cx="872719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" name="Line 25"/>
            <p:cNvSpPr/>
            <p:nvPr/>
          </p:nvSpPr>
          <p:spPr>
            <a:xfrm>
              <a:off x="-3844745" y="2717531"/>
              <a:ext cx="261" cy="3600000"/>
            </a:xfrm>
            <a:prstGeom prst="line">
              <a:avLst/>
            </a:prstGeom>
            <a:ln w="18360" cap="rnd">
              <a:solidFill>
                <a:srgbClr val="999999"/>
              </a:solidFill>
              <a:custDash>
                <a:ds d="300000" sp="300000"/>
              </a:custDash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CustomShape 64"/>
            <p:cNvSpPr/>
            <p:nvPr/>
          </p:nvSpPr>
          <p:spPr>
            <a:xfrm>
              <a:off x="-5021547" y="3176860"/>
              <a:ext cx="560262" cy="25043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r>
                <a:rPr lang="en-US" sz="14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DejaVu Sans"/>
                </a:rPr>
                <a:t>Input</a:t>
              </a:r>
              <a:endPara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</a:endParaRPr>
            </a:p>
          </p:txBody>
        </p:sp>
        <p:sp>
          <p:nvSpPr>
            <p:cNvPr id="24" name="CustomShape 65"/>
            <p:cNvSpPr/>
            <p:nvPr/>
          </p:nvSpPr>
          <p:spPr>
            <a:xfrm>
              <a:off x="-1554893" y="2647818"/>
              <a:ext cx="688499" cy="25043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646" tIns="40823" rIns="81646" bIns="40823"/>
            <a:lstStyle/>
            <a:p>
              <a:r>
                <a:rPr lang="en-US" sz="14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DejaVu Sans"/>
                </a:rPr>
                <a:t>Output</a:t>
              </a:r>
              <a:endPara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</a:endParaRPr>
            </a:p>
          </p:txBody>
        </p:sp>
        <p:sp>
          <p:nvSpPr>
            <p:cNvPr id="25" name="Line 15"/>
            <p:cNvSpPr/>
            <p:nvPr/>
          </p:nvSpPr>
          <p:spPr>
            <a:xfrm>
              <a:off x="-4141856" y="3883675"/>
              <a:ext cx="29058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" name="Line 16"/>
            <p:cNvSpPr/>
            <p:nvPr/>
          </p:nvSpPr>
          <p:spPr>
            <a:xfrm>
              <a:off x="-4102014" y="3932043"/>
              <a:ext cx="20085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" name="Line 17"/>
            <p:cNvSpPr/>
            <p:nvPr/>
          </p:nvSpPr>
          <p:spPr>
            <a:xfrm>
              <a:off x="-4053775" y="3980203"/>
              <a:ext cx="10915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28" name="Gruppo 27"/>
            <p:cNvGrpSpPr/>
            <p:nvPr/>
          </p:nvGrpSpPr>
          <p:grpSpPr>
            <a:xfrm>
              <a:off x="-2903309" y="2969362"/>
              <a:ext cx="462895" cy="402743"/>
              <a:chOff x="4615920" y="1642225"/>
              <a:chExt cx="898940" cy="780120"/>
            </a:xfrm>
          </p:grpSpPr>
          <p:sp>
            <p:nvSpPr>
              <p:cNvPr id="88" name="CustomShape 3"/>
              <p:cNvSpPr/>
              <p:nvPr/>
            </p:nvSpPr>
            <p:spPr>
              <a:xfrm>
                <a:off x="4615920" y="1642225"/>
                <a:ext cx="745560" cy="780120"/>
              </a:xfrm>
              <a:custGeom>
                <a:avLst/>
                <a:gdLst/>
                <a:ahLst/>
                <a:cxnLst/>
                <a:rect l="l" t="t" r="r" b="b"/>
                <a:pathLst>
                  <a:path w="2185" h="2076">
                    <a:moveTo>
                      <a:pt x="2184" y="1009"/>
                    </a:moveTo>
                    <a:lnTo>
                      <a:pt x="27" y="2075"/>
                    </a:lnTo>
                    <a:lnTo>
                      <a:pt x="0" y="0"/>
                    </a:lnTo>
                    <a:lnTo>
                      <a:pt x="2184" y="1009"/>
                    </a:lnTo>
                  </a:path>
                </a:pathLst>
              </a:cu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9" name="CustomShape 4"/>
              <p:cNvSpPr/>
              <p:nvPr/>
            </p:nvSpPr>
            <p:spPr>
              <a:xfrm>
                <a:off x="5346380" y="1938505"/>
                <a:ext cx="168480" cy="1692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29" name="Line 11"/>
            <p:cNvSpPr/>
            <p:nvPr/>
          </p:nvSpPr>
          <p:spPr>
            <a:xfrm>
              <a:off x="-2169443" y="2978430"/>
              <a:ext cx="261" cy="36950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" name="Line 12"/>
            <p:cNvSpPr/>
            <p:nvPr/>
          </p:nvSpPr>
          <p:spPr>
            <a:xfrm flipV="1">
              <a:off x="-2169443" y="2916540"/>
              <a:ext cx="184885" cy="1848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" name="Line 13"/>
            <p:cNvSpPr/>
            <p:nvPr/>
          </p:nvSpPr>
          <p:spPr>
            <a:xfrm>
              <a:off x="-2169443" y="3224682"/>
              <a:ext cx="246513" cy="184885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" name="Line 14"/>
            <p:cNvSpPr/>
            <p:nvPr/>
          </p:nvSpPr>
          <p:spPr>
            <a:xfrm>
              <a:off x="-1952439" y="3384236"/>
              <a:ext cx="261" cy="23032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" name="Line 15"/>
            <p:cNvSpPr/>
            <p:nvPr/>
          </p:nvSpPr>
          <p:spPr>
            <a:xfrm>
              <a:off x="-2104291" y="3613756"/>
              <a:ext cx="29058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4" name="Line 16"/>
            <p:cNvSpPr/>
            <p:nvPr/>
          </p:nvSpPr>
          <p:spPr>
            <a:xfrm>
              <a:off x="-2064449" y="3662124"/>
              <a:ext cx="20085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" name="Line 17"/>
            <p:cNvSpPr/>
            <p:nvPr/>
          </p:nvSpPr>
          <p:spPr>
            <a:xfrm>
              <a:off x="-2016210" y="3710284"/>
              <a:ext cx="10915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" name="Rettangolo 35"/>
            <p:cNvSpPr/>
            <p:nvPr/>
          </p:nvSpPr>
          <p:spPr>
            <a:xfrm>
              <a:off x="-2276263" y="2103759"/>
              <a:ext cx="593649" cy="51845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sp>
          <p:nvSpPr>
            <p:cNvPr id="37" name="CasellaDiTesto 36"/>
            <p:cNvSpPr txBox="1"/>
            <p:nvPr/>
          </p:nvSpPr>
          <p:spPr>
            <a:xfrm>
              <a:off x="-2283835" y="2141431"/>
              <a:ext cx="7134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latin typeface="+mj-lt"/>
                </a:rPr>
                <a:t>Pull up</a:t>
              </a:r>
            </a:p>
            <a:p>
              <a:r>
                <a:rPr lang="it-IT" sz="1200" dirty="0" smtClean="0">
                  <a:latin typeface="+mj-lt"/>
                </a:rPr>
                <a:t>System</a:t>
              </a:r>
              <a:endParaRPr lang="it-IT" sz="1200" dirty="0">
                <a:latin typeface="+mj-lt"/>
              </a:endParaRPr>
            </a:p>
          </p:txBody>
        </p:sp>
        <p:cxnSp>
          <p:nvCxnSpPr>
            <p:cNvPr id="38" name="Connettore diritto 37"/>
            <p:cNvCxnSpPr>
              <a:stCxn id="16" idx="0"/>
              <a:endCxn id="36" idx="2"/>
            </p:cNvCxnSpPr>
            <p:nvPr/>
          </p:nvCxnSpPr>
          <p:spPr>
            <a:xfrm flipH="1" flipV="1">
              <a:off x="-1979438" y="2622212"/>
              <a:ext cx="1795" cy="29391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ttangolo 38"/>
            <p:cNvSpPr/>
            <p:nvPr/>
          </p:nvSpPr>
          <p:spPr>
            <a:xfrm>
              <a:off x="-4453462" y="2838517"/>
              <a:ext cx="2821327" cy="11992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sp>
          <p:nvSpPr>
            <p:cNvPr id="40" name="Line 17"/>
            <p:cNvSpPr/>
            <p:nvPr/>
          </p:nvSpPr>
          <p:spPr>
            <a:xfrm>
              <a:off x="-4053775" y="3980202"/>
              <a:ext cx="10915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41" name="Gruppo 40"/>
            <p:cNvGrpSpPr/>
            <p:nvPr/>
          </p:nvGrpSpPr>
          <p:grpSpPr>
            <a:xfrm>
              <a:off x="-4940401" y="4064218"/>
              <a:ext cx="4536028" cy="2369623"/>
              <a:chOff x="8765" y="3540989"/>
              <a:chExt cx="6134531" cy="3317011"/>
            </a:xfrm>
          </p:grpSpPr>
          <p:sp>
            <p:nvSpPr>
              <p:cNvPr id="46" name="CustomShape 1"/>
              <p:cNvSpPr/>
              <p:nvPr/>
            </p:nvSpPr>
            <p:spPr>
              <a:xfrm>
                <a:off x="53969" y="4163515"/>
                <a:ext cx="926311" cy="58153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81646" tIns="40823" rIns="81646" bIns="40823"/>
              <a:lstStyle/>
              <a:p>
                <a:r>
                  <a:rPr lang="en-US" sz="11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DejaVu Sans"/>
                  </a:rPr>
                  <a:t>Without signal</a:t>
                </a:r>
                <a:endPara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</a:endParaRPr>
              </a:p>
            </p:txBody>
          </p:sp>
          <p:sp>
            <p:nvSpPr>
              <p:cNvPr id="47" name="Line 19"/>
              <p:cNvSpPr/>
              <p:nvPr/>
            </p:nvSpPr>
            <p:spPr>
              <a:xfrm flipV="1">
                <a:off x="936334" y="3674675"/>
                <a:ext cx="206" cy="2799782"/>
              </a:xfrm>
              <a:prstGeom prst="line">
                <a:avLst/>
              </a:prstGeom>
              <a:ln w="18360">
                <a:solidFill>
                  <a:srgbClr val="000000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8" name="Line 20"/>
              <p:cNvSpPr/>
              <p:nvPr/>
            </p:nvSpPr>
            <p:spPr>
              <a:xfrm flipV="1">
                <a:off x="936334" y="5009494"/>
                <a:ext cx="4442920" cy="0"/>
              </a:xfrm>
              <a:prstGeom prst="line">
                <a:avLst/>
              </a:prstGeom>
              <a:ln w="18360">
                <a:solidFill>
                  <a:srgbClr val="000000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9" name="Line 21"/>
              <p:cNvSpPr/>
              <p:nvPr/>
            </p:nvSpPr>
            <p:spPr>
              <a:xfrm flipV="1">
                <a:off x="936334" y="6464222"/>
                <a:ext cx="4442920" cy="0"/>
              </a:xfrm>
              <a:prstGeom prst="line">
                <a:avLst/>
              </a:prstGeom>
              <a:ln w="18360">
                <a:solidFill>
                  <a:srgbClr val="000000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0" name="CustomShape 22"/>
              <p:cNvSpPr/>
              <p:nvPr/>
            </p:nvSpPr>
            <p:spPr>
              <a:xfrm>
                <a:off x="4762787" y="6422571"/>
                <a:ext cx="756478" cy="43542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81646" tIns="40823" rIns="81646" bIns="40823"/>
              <a:lstStyle/>
              <a:p>
                <a:r>
                  <a:rPr lang="en-US" sz="12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DejaVu Sans"/>
                  </a:rPr>
                  <a:t>Time </a:t>
                </a:r>
                <a:endParaRPr lang="en-US" sz="12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</a:endParaRPr>
              </a:p>
            </p:txBody>
          </p:sp>
          <p:sp>
            <p:nvSpPr>
              <p:cNvPr id="51" name="CustomShape 23"/>
              <p:cNvSpPr/>
              <p:nvPr/>
            </p:nvSpPr>
            <p:spPr>
              <a:xfrm>
                <a:off x="5462846" y="3671547"/>
                <a:ext cx="591014" cy="4398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81646" tIns="40823" rIns="81646" bIns="40823"/>
              <a:lstStyle/>
              <a:p>
                <a:r>
                  <a:rPr lang="en-US" sz="12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DejaVu Sans"/>
                  </a:rPr>
                  <a:t>V+</a:t>
                </a:r>
                <a:endParaRPr lang="en-US" sz="12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</a:endParaRPr>
              </a:p>
            </p:txBody>
          </p:sp>
          <p:sp>
            <p:nvSpPr>
              <p:cNvPr id="52" name="Line 29"/>
              <p:cNvSpPr/>
              <p:nvPr/>
            </p:nvSpPr>
            <p:spPr>
              <a:xfrm flipV="1">
                <a:off x="936334" y="3839460"/>
                <a:ext cx="4269552" cy="0"/>
              </a:xfrm>
              <a:prstGeom prst="line">
                <a:avLst/>
              </a:prstGeom>
              <a:ln>
                <a:solidFill>
                  <a:srgbClr val="FF3333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3" name="Line 30"/>
              <p:cNvSpPr/>
              <p:nvPr/>
            </p:nvSpPr>
            <p:spPr>
              <a:xfrm flipV="1">
                <a:off x="969278" y="4871193"/>
                <a:ext cx="4269552" cy="0"/>
              </a:xfrm>
              <a:prstGeom prst="line">
                <a:avLst/>
              </a:prstGeom>
              <a:ln>
                <a:solidFill>
                  <a:srgbClr val="FF3333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4" name="CustomShape 31"/>
              <p:cNvSpPr/>
              <p:nvPr/>
            </p:nvSpPr>
            <p:spPr>
              <a:xfrm>
                <a:off x="8765" y="3540989"/>
                <a:ext cx="1083241" cy="3751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81646" tIns="40823" rIns="81646" bIns="40823"/>
              <a:lstStyle/>
              <a:p>
                <a:r>
                  <a:rPr lang="en-US" sz="12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DejaVu Sans"/>
                  </a:rPr>
                  <a:t>Voltage</a:t>
                </a:r>
                <a:endParaRPr lang="en-US" sz="12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</a:endParaRPr>
              </a:p>
            </p:txBody>
          </p:sp>
          <p:sp>
            <p:nvSpPr>
              <p:cNvPr id="55" name="Line 32"/>
              <p:cNvSpPr/>
              <p:nvPr/>
            </p:nvSpPr>
            <p:spPr>
              <a:xfrm>
                <a:off x="2734256" y="3872835"/>
                <a:ext cx="780569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6" name="Line 33"/>
              <p:cNvSpPr/>
              <p:nvPr/>
            </p:nvSpPr>
            <p:spPr>
              <a:xfrm>
                <a:off x="1737080" y="4882046"/>
                <a:ext cx="780570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7" name="CustomShape 34"/>
              <p:cNvSpPr/>
              <p:nvPr/>
            </p:nvSpPr>
            <p:spPr>
              <a:xfrm>
                <a:off x="5463258" y="6077610"/>
                <a:ext cx="680038" cy="38719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81646" tIns="40823" rIns="81646" bIns="40823"/>
              <a:lstStyle/>
              <a:p>
                <a:r>
                  <a:rPr lang="en-US" sz="12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DejaVu Sans"/>
                  </a:rPr>
                  <a:t>V-</a:t>
                </a:r>
                <a:endParaRPr lang="en-US" sz="12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</a:endParaRPr>
              </a:p>
            </p:txBody>
          </p:sp>
          <p:sp>
            <p:nvSpPr>
              <p:cNvPr id="58" name="Line 35"/>
              <p:cNvSpPr/>
              <p:nvPr/>
            </p:nvSpPr>
            <p:spPr>
              <a:xfrm>
                <a:off x="3731638" y="4881704"/>
                <a:ext cx="780363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9" name="Line 36"/>
              <p:cNvSpPr/>
              <p:nvPr/>
            </p:nvSpPr>
            <p:spPr>
              <a:xfrm>
                <a:off x="4642130" y="3839460"/>
                <a:ext cx="780363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0" name="Line 37"/>
              <p:cNvSpPr/>
              <p:nvPr/>
            </p:nvSpPr>
            <p:spPr>
              <a:xfrm flipV="1">
                <a:off x="979573" y="6365582"/>
                <a:ext cx="4269552" cy="0"/>
              </a:xfrm>
              <a:prstGeom prst="line">
                <a:avLst/>
              </a:prstGeom>
              <a:ln>
                <a:solidFill>
                  <a:srgbClr val="FF3333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1" name="Line 38"/>
              <p:cNvSpPr/>
              <p:nvPr/>
            </p:nvSpPr>
            <p:spPr>
              <a:xfrm flipV="1">
                <a:off x="979573" y="5278119"/>
                <a:ext cx="4269552" cy="0"/>
              </a:xfrm>
              <a:prstGeom prst="line">
                <a:avLst/>
              </a:prstGeom>
              <a:ln>
                <a:solidFill>
                  <a:srgbClr val="FF3333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2" name="CustomShape 39"/>
              <p:cNvSpPr/>
              <p:nvPr/>
            </p:nvSpPr>
            <p:spPr>
              <a:xfrm>
                <a:off x="5462848" y="5141966"/>
                <a:ext cx="609507" cy="39957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81646" tIns="40823" rIns="81646" bIns="40823"/>
              <a:lstStyle/>
              <a:p>
                <a:r>
                  <a:rPr lang="en-US" sz="12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DejaVu Sans"/>
                  </a:rPr>
                  <a:t>V+</a:t>
                </a:r>
                <a:endParaRPr lang="en-US" sz="12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</a:endParaRPr>
              </a:p>
            </p:txBody>
          </p:sp>
          <p:sp>
            <p:nvSpPr>
              <p:cNvPr id="63" name="CustomShape 40"/>
              <p:cNvSpPr/>
              <p:nvPr/>
            </p:nvSpPr>
            <p:spPr>
              <a:xfrm>
                <a:off x="5457908" y="4723094"/>
                <a:ext cx="595954" cy="25004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81646" tIns="40823" rIns="81646" bIns="40823"/>
              <a:lstStyle/>
              <a:p>
                <a:r>
                  <a:rPr lang="en-US" sz="12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DejaVu Sans"/>
                  </a:rPr>
                  <a:t>V-</a:t>
                </a:r>
                <a:endParaRPr lang="en-US" sz="12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</a:endParaRPr>
              </a:p>
            </p:txBody>
          </p:sp>
          <p:sp>
            <p:nvSpPr>
              <p:cNvPr id="64" name="Line 41"/>
              <p:cNvSpPr/>
              <p:nvPr/>
            </p:nvSpPr>
            <p:spPr>
              <a:xfrm>
                <a:off x="989662" y="6364948"/>
                <a:ext cx="150513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5" name="Line 42"/>
              <p:cNvSpPr/>
              <p:nvPr/>
            </p:nvSpPr>
            <p:spPr>
              <a:xfrm flipV="1">
                <a:off x="1140175" y="6145409"/>
                <a:ext cx="33356" cy="21954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6" name="Line 43"/>
              <p:cNvSpPr/>
              <p:nvPr/>
            </p:nvSpPr>
            <p:spPr>
              <a:xfrm flipH="1" flipV="1">
                <a:off x="1173531" y="6145409"/>
                <a:ext cx="173368" cy="21954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7" name="Line 44"/>
              <p:cNvSpPr/>
              <p:nvPr/>
            </p:nvSpPr>
            <p:spPr>
              <a:xfrm>
                <a:off x="1346899" y="6364948"/>
                <a:ext cx="173368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8" name="Line 45"/>
              <p:cNvSpPr/>
              <p:nvPr/>
            </p:nvSpPr>
            <p:spPr>
              <a:xfrm>
                <a:off x="1780525" y="6364948"/>
                <a:ext cx="173368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9" name="Line 46"/>
              <p:cNvSpPr/>
              <p:nvPr/>
            </p:nvSpPr>
            <p:spPr>
              <a:xfrm flipV="1">
                <a:off x="1953893" y="5706069"/>
                <a:ext cx="43445" cy="658879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0" name="Line 47"/>
              <p:cNvSpPr/>
              <p:nvPr/>
            </p:nvSpPr>
            <p:spPr>
              <a:xfrm flipH="1" flipV="1">
                <a:off x="1997339" y="5706069"/>
                <a:ext cx="260052" cy="658879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1" name="Line 48"/>
              <p:cNvSpPr/>
              <p:nvPr/>
            </p:nvSpPr>
            <p:spPr>
              <a:xfrm>
                <a:off x="2257391" y="6364948"/>
                <a:ext cx="173368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2" name="Line 49"/>
              <p:cNvSpPr/>
              <p:nvPr/>
            </p:nvSpPr>
            <p:spPr>
              <a:xfrm>
                <a:off x="2734256" y="5288974"/>
                <a:ext cx="173368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3" name="Line 50"/>
              <p:cNvSpPr/>
              <p:nvPr/>
            </p:nvSpPr>
            <p:spPr>
              <a:xfrm flipH="1" flipV="1">
                <a:off x="2907623" y="5266990"/>
                <a:ext cx="158131" cy="108836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4" name="Line 51"/>
              <p:cNvSpPr/>
              <p:nvPr/>
            </p:nvSpPr>
            <p:spPr>
              <a:xfrm>
                <a:off x="3037753" y="6365583"/>
                <a:ext cx="173368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5" name="Line 52"/>
              <p:cNvSpPr/>
              <p:nvPr/>
            </p:nvSpPr>
            <p:spPr>
              <a:xfrm flipV="1">
                <a:off x="3190579" y="5266988"/>
                <a:ext cx="237561" cy="1097958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6" name="Line 53"/>
              <p:cNvSpPr/>
              <p:nvPr/>
            </p:nvSpPr>
            <p:spPr>
              <a:xfrm>
                <a:off x="3428141" y="5288630"/>
                <a:ext cx="173368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7" name="Line 54"/>
              <p:cNvSpPr/>
              <p:nvPr/>
            </p:nvSpPr>
            <p:spPr>
              <a:xfrm>
                <a:off x="3742391" y="6364963"/>
                <a:ext cx="173368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8" name="Line 55"/>
              <p:cNvSpPr/>
              <p:nvPr/>
            </p:nvSpPr>
            <p:spPr>
              <a:xfrm flipV="1">
                <a:off x="3877311" y="5266988"/>
                <a:ext cx="71140" cy="1131983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9" name="Line 56"/>
              <p:cNvSpPr/>
              <p:nvPr/>
            </p:nvSpPr>
            <p:spPr>
              <a:xfrm>
                <a:off x="3948451" y="5266990"/>
                <a:ext cx="260052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0" name="Line 57"/>
              <p:cNvSpPr/>
              <p:nvPr/>
            </p:nvSpPr>
            <p:spPr>
              <a:xfrm flipH="1" flipV="1">
                <a:off x="4208502" y="5266990"/>
                <a:ext cx="189427" cy="1097957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1" name="Line 58"/>
              <p:cNvSpPr/>
              <p:nvPr/>
            </p:nvSpPr>
            <p:spPr>
              <a:xfrm>
                <a:off x="4381872" y="6354454"/>
                <a:ext cx="173574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2" name="Line 59"/>
              <p:cNvSpPr/>
              <p:nvPr/>
            </p:nvSpPr>
            <p:spPr>
              <a:xfrm>
                <a:off x="4555446" y="5266990"/>
                <a:ext cx="173368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3" name="Line 60"/>
              <p:cNvSpPr/>
              <p:nvPr/>
            </p:nvSpPr>
            <p:spPr>
              <a:xfrm flipH="1" flipV="1">
                <a:off x="4729018" y="5245347"/>
                <a:ext cx="3100" cy="1153623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4" name="Line 61"/>
              <p:cNvSpPr/>
              <p:nvPr/>
            </p:nvSpPr>
            <p:spPr>
              <a:xfrm>
                <a:off x="4728814" y="6354454"/>
                <a:ext cx="362591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5" name="Line 62"/>
              <p:cNvSpPr/>
              <p:nvPr/>
            </p:nvSpPr>
            <p:spPr>
              <a:xfrm flipV="1">
                <a:off x="5074750" y="5233614"/>
                <a:ext cx="16859" cy="1131331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6" name="Line 63"/>
              <p:cNvSpPr/>
              <p:nvPr/>
            </p:nvSpPr>
            <p:spPr>
              <a:xfrm>
                <a:off x="5091405" y="5266990"/>
                <a:ext cx="173368" cy="0"/>
              </a:xfrm>
              <a:prstGeom prst="line">
                <a:avLst/>
              </a:prstGeom>
              <a:ln w="54720">
                <a:solidFill>
                  <a:srgbClr val="0099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7" name="CustomShape 1"/>
              <p:cNvSpPr/>
              <p:nvPr/>
            </p:nvSpPr>
            <p:spPr>
              <a:xfrm>
                <a:off x="250833" y="5592013"/>
                <a:ext cx="827896" cy="61828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81646" tIns="40823" rIns="81646" bIns="40823"/>
              <a:lstStyle/>
              <a:p>
                <a:r>
                  <a:rPr lang="en-US" sz="110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DejaVu Sans"/>
                  </a:rPr>
                  <a:t>With signal</a:t>
                </a:r>
                <a:endParaRPr lang="en-US" sz="11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</a:endParaRPr>
              </a:p>
            </p:txBody>
          </p:sp>
        </p:grpSp>
        <p:sp>
          <p:nvSpPr>
            <p:cNvPr id="42" name="Rettangolo 41"/>
            <p:cNvSpPr/>
            <p:nvPr/>
          </p:nvSpPr>
          <p:spPr>
            <a:xfrm>
              <a:off x="-4453462" y="2838516"/>
              <a:ext cx="2821327" cy="11992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sp>
          <p:nvSpPr>
            <p:cNvPr id="43" name="Line 25"/>
            <p:cNvSpPr/>
            <p:nvPr/>
          </p:nvSpPr>
          <p:spPr>
            <a:xfrm>
              <a:off x="-3016574" y="2716936"/>
              <a:ext cx="261" cy="3600000"/>
            </a:xfrm>
            <a:prstGeom prst="line">
              <a:avLst/>
            </a:prstGeom>
            <a:ln w="18360" cap="rnd">
              <a:solidFill>
                <a:srgbClr val="999999"/>
              </a:solidFill>
              <a:custDash>
                <a:ds d="300000" sp="300000"/>
              </a:custDash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" name="Line 25"/>
            <p:cNvSpPr/>
            <p:nvPr/>
          </p:nvSpPr>
          <p:spPr>
            <a:xfrm>
              <a:off x="-2261084" y="2716936"/>
              <a:ext cx="261" cy="3600000"/>
            </a:xfrm>
            <a:prstGeom prst="line">
              <a:avLst/>
            </a:prstGeom>
            <a:ln w="18360" cap="rnd">
              <a:solidFill>
                <a:srgbClr val="999999"/>
              </a:solidFill>
              <a:custDash>
                <a:ds d="300000" sp="300000"/>
              </a:custDash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" name="Line 25"/>
            <p:cNvSpPr/>
            <p:nvPr/>
          </p:nvSpPr>
          <p:spPr>
            <a:xfrm>
              <a:off x="-1591984" y="2716936"/>
              <a:ext cx="261" cy="3600000"/>
            </a:xfrm>
            <a:prstGeom prst="line">
              <a:avLst/>
            </a:prstGeom>
            <a:ln w="18360" cap="rnd">
              <a:solidFill>
                <a:srgbClr val="999999"/>
              </a:solidFill>
              <a:custDash>
                <a:ds d="300000" sp="300000"/>
              </a:custDash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92" name="Segnaposto contenuto 2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007" y="3797434"/>
            <a:ext cx="3923809" cy="2628571"/>
          </a:xfrm>
          <a:prstGeom prst="rect">
            <a:avLst/>
          </a:prstGeom>
        </p:spPr>
      </p:pic>
      <p:sp>
        <p:nvSpPr>
          <p:cNvPr id="93" name="CasellaDiTesto 92"/>
          <p:cNvSpPr txBox="1"/>
          <p:nvPr/>
        </p:nvSpPr>
        <p:spPr>
          <a:xfrm>
            <a:off x="5088247" y="2621372"/>
            <a:ext cx="66085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principle of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SiGe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heterojunction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bipolar transistor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HJT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to introduce a Silicon-Germanium impurity in the base of the transistor. The advantage of this device is that the band structure introduces a drift field for electrons into the base of the transistor, thus producing a ballistic effect that reduces the base transit time of the carriers injected in the collector. The net effect is  to improve the transition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and to introduce a directionality in the charge transport allowing a much lower value of B-C capacitance;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hence a much higher charge amplification can be achieved. 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Rettangolo 96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Full-Custom ASIC Discriminator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7614139" y="4344368"/>
            <a:ext cx="623277" cy="127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95" name="Rettangolo 94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Rettangolo 95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3" name="Rettangolo 102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981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7068970" y="6028021"/>
            <a:ext cx="4565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+mj-lt"/>
                <a:cs typeface="Times New Roman" panose="02020603050405020304" pitchFamily="18" charset="0"/>
              </a:rPr>
              <a:t>Figure 6</a:t>
            </a:r>
            <a:r>
              <a:rPr lang="en-US" sz="1000" dirty="0">
                <a:latin typeface="+mj-lt"/>
                <a:cs typeface="Times New Roman" panose="02020603050405020304" pitchFamily="18" charset="0"/>
              </a:rPr>
              <a:t>: Minimum pulse width of the new Si-Ge prototype with the simulated  </a:t>
            </a:r>
          </a:p>
          <a:p>
            <a:r>
              <a:rPr lang="en-US" sz="1000" dirty="0">
                <a:latin typeface="+mj-lt"/>
                <a:cs typeface="Times New Roman" panose="02020603050405020304" pitchFamily="18" charset="0"/>
              </a:rPr>
              <a:t>                 and the ideal behavior of a discriminator compared  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803833" y="5953655"/>
            <a:ext cx="4475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+mj-lt"/>
                <a:cs typeface="Times New Roman" panose="02020603050405020304" pitchFamily="18" charset="0"/>
              </a:rPr>
              <a:t>Figure 5</a:t>
            </a:r>
            <a:r>
              <a:rPr lang="en-US" sz="1000" dirty="0">
                <a:latin typeface="+mj-lt"/>
                <a:cs typeface="Times New Roman" panose="02020603050405020304" pitchFamily="18" charset="0"/>
              </a:rPr>
              <a:t>: Dynamic of the time-over-threshold of the discriminator prototype in </a:t>
            </a:r>
            <a:r>
              <a:rPr lang="en-US" sz="1000" dirty="0" err="1">
                <a:latin typeface="+mj-lt"/>
                <a:cs typeface="Times New Roman" panose="02020603050405020304" pitchFamily="18" charset="0"/>
              </a:rPr>
              <a:t>SiGe</a:t>
            </a:r>
            <a:r>
              <a:rPr lang="en-US" sz="10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it-IT" sz="1000" dirty="0">
                <a:latin typeface="+mj-lt"/>
                <a:cs typeface="Times New Roman" panose="02020603050405020304" pitchFamily="18" charset="0"/>
              </a:rPr>
              <a:t>HJT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technology</a:t>
            </a:r>
            <a:r>
              <a:rPr lang="en-US" sz="1000" dirty="0">
                <a:latin typeface="+mj-lt"/>
                <a:cs typeface="Times New Roman" panose="02020603050405020304" pitchFamily="18" charset="0"/>
              </a:rPr>
              <a:t>.</a:t>
            </a:r>
            <a:endParaRPr lang="it-IT" sz="1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Segnaposto contenuto 13"/>
          <p:cNvSpPr txBox="1">
            <a:spLocks/>
          </p:cNvSpPr>
          <p:nvPr/>
        </p:nvSpPr>
        <p:spPr>
          <a:xfrm>
            <a:off x="514690" y="1432289"/>
            <a:ext cx="5828234" cy="23409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features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Optimal characteristic function with the possibility of an easy regulation of the threshold from a minimum value of few </a:t>
            </a:r>
            <a:r>
              <a:rPr lang="it-I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(see Fig. 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small transition region of around 300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V, practically negligible when the discriminator is used within the RPC (see Fig 4).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Time-over-threshold measurement directly with the discriminator (see Fig 5).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Minimum pulse width of 3 ns ; for shorter signal the discriminator goes into a charge regime with a threshold in charge (see Fig 6).</a:t>
            </a: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369" y="1657068"/>
            <a:ext cx="4565431" cy="1926566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72" y="4023772"/>
            <a:ext cx="4475093" cy="1896900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7068970" y="3598366"/>
            <a:ext cx="4565431" cy="247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Characteristic function of the discriminator in Si-Ge HJT 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369" y="4025691"/>
            <a:ext cx="4565431" cy="1965863"/>
          </a:xfrm>
          <a:prstGeom prst="rect">
            <a:avLst/>
          </a:prstGeom>
        </p:spPr>
      </p:pic>
      <p:sp>
        <p:nvSpPr>
          <p:cNvPr id="22" name="Rettangolo 21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28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Full-Custom ASIC Discriminator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265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696738" y="2824537"/>
            <a:ext cx="48393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realized: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RPC overall test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this test was to ensure that the whole system was working correctly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”phase space’’ scans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these scans is to find out all the possible electronics working points and their properties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olo 8"/>
          <p:cNvSpPr txBox="1">
            <a:spLocks/>
          </p:cNvSpPr>
          <p:nvPr/>
        </p:nvSpPr>
        <p:spPr>
          <a:xfrm>
            <a:off x="-444299" y="2012268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1" name="Segnaposto contenuto 9"/>
          <p:cNvSpPr txBox="1">
            <a:spLocks/>
          </p:cNvSpPr>
          <p:nvPr/>
        </p:nvSpPr>
        <p:spPr>
          <a:xfrm>
            <a:off x="524448" y="1417013"/>
            <a:ext cx="10879334" cy="1364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Test beam was realized inside the North Area of CERN, precisely at the H8 beamline. The H8 beam is a secondary particle beam that provides hadrons, electrons or muons of energies between 10 and 400 GeV/c, as well as 450 GeV/c (primary) protons and up to 400 GeV/c per charge primary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ions. Only the muon beam was used for this test.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115" y="2781575"/>
            <a:ext cx="5307009" cy="3320447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Testbeam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H8 beamline </a:t>
            </a:r>
          </a:p>
        </p:txBody>
      </p:sp>
      <p:sp>
        <p:nvSpPr>
          <p:cNvPr id="18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38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ttore diritto 8"/>
          <p:cNvCxnSpPr/>
          <p:nvPr/>
        </p:nvCxnSpPr>
        <p:spPr>
          <a:xfrm>
            <a:off x="295564" y="6522720"/>
            <a:ext cx="11622116" cy="0"/>
          </a:xfrm>
          <a:prstGeom prst="line">
            <a:avLst/>
          </a:prstGeom>
          <a:ln>
            <a:solidFill>
              <a:srgbClr val="0F99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462428" y="1259332"/>
            <a:ext cx="10968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RPCs chamber is composed by 3 mono-gap equipped with the new Front-End.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gas gap is 1 mm thick and the electrodes are 1.2 mm thick each. The mixture used was 95% TFE, 4.7% I-C4H10, 0.3% SF6.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462428" y="2320646"/>
            <a:ext cx="11878887" cy="1067727"/>
            <a:chOff x="313113" y="2842030"/>
            <a:chExt cx="11878887" cy="1067727"/>
          </a:xfrm>
        </p:grpSpPr>
        <p:grpSp>
          <p:nvGrpSpPr>
            <p:cNvPr id="10" name="Gruppo 9"/>
            <p:cNvGrpSpPr/>
            <p:nvPr/>
          </p:nvGrpSpPr>
          <p:grpSpPr>
            <a:xfrm>
              <a:off x="2730730" y="2842030"/>
              <a:ext cx="9461270" cy="1067727"/>
              <a:chOff x="839582" y="2257363"/>
              <a:chExt cx="10399225" cy="1641315"/>
            </a:xfrm>
          </p:grpSpPr>
          <p:grpSp>
            <p:nvGrpSpPr>
              <p:cNvPr id="11" name="Gruppo 10"/>
              <p:cNvGrpSpPr/>
              <p:nvPr/>
            </p:nvGrpSpPr>
            <p:grpSpPr>
              <a:xfrm>
                <a:off x="839582" y="2257363"/>
                <a:ext cx="7273479" cy="1641315"/>
                <a:chOff x="906084" y="1995055"/>
                <a:chExt cx="9514886" cy="2347896"/>
              </a:xfrm>
            </p:grpSpPr>
            <p:sp>
              <p:nvSpPr>
                <p:cNvPr id="19" name="Rettangolo 18"/>
                <p:cNvSpPr/>
                <p:nvPr/>
              </p:nvSpPr>
              <p:spPr>
                <a:xfrm>
                  <a:off x="906087" y="2244436"/>
                  <a:ext cx="9493135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rgbClr val="002060"/>
                    </a:solidFill>
                    <a:latin typeface="+mj-lt"/>
                  </a:endParaRPr>
                </a:p>
              </p:txBody>
            </p:sp>
            <p:sp>
              <p:nvSpPr>
                <p:cNvPr id="20" name="Rettangolo 19"/>
                <p:cNvSpPr/>
                <p:nvPr/>
              </p:nvSpPr>
              <p:spPr>
                <a:xfrm>
                  <a:off x="906087" y="3086793"/>
                  <a:ext cx="9493135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rgbClr val="002060"/>
                    </a:solidFill>
                    <a:latin typeface="+mj-lt"/>
                  </a:endParaRPr>
                </a:p>
              </p:txBody>
            </p:sp>
            <p:sp>
              <p:nvSpPr>
                <p:cNvPr id="21" name="Rettangolo 20"/>
                <p:cNvSpPr/>
                <p:nvPr/>
              </p:nvSpPr>
              <p:spPr>
                <a:xfrm>
                  <a:off x="906086" y="3929150"/>
                  <a:ext cx="9493135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rgbClr val="002060"/>
                    </a:solidFill>
                    <a:latin typeface="+mj-lt"/>
                  </a:endParaRPr>
                </a:p>
              </p:txBody>
            </p:sp>
            <p:cxnSp>
              <p:nvCxnSpPr>
                <p:cNvPr id="22" name="Connettore diritto 21"/>
                <p:cNvCxnSpPr/>
                <p:nvPr/>
              </p:nvCxnSpPr>
              <p:spPr>
                <a:xfrm>
                  <a:off x="906086" y="1995055"/>
                  <a:ext cx="9493135" cy="269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ttore diritto 22"/>
                <p:cNvCxnSpPr/>
                <p:nvPr/>
              </p:nvCxnSpPr>
              <p:spPr>
                <a:xfrm>
                  <a:off x="906086" y="2930688"/>
                  <a:ext cx="9493135" cy="269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ttore diritto 23"/>
                <p:cNvCxnSpPr/>
                <p:nvPr/>
              </p:nvCxnSpPr>
              <p:spPr>
                <a:xfrm>
                  <a:off x="927835" y="3773044"/>
                  <a:ext cx="9493135" cy="2694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ttore diritto 24"/>
                <p:cNvCxnSpPr/>
                <p:nvPr/>
              </p:nvCxnSpPr>
              <p:spPr>
                <a:xfrm>
                  <a:off x="917171" y="2638675"/>
                  <a:ext cx="9493135" cy="269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ttore diritto 25"/>
                <p:cNvCxnSpPr/>
                <p:nvPr/>
              </p:nvCxnSpPr>
              <p:spPr>
                <a:xfrm>
                  <a:off x="906084" y="3446713"/>
                  <a:ext cx="9493135" cy="269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ttore diritto 26"/>
                <p:cNvCxnSpPr/>
                <p:nvPr/>
              </p:nvCxnSpPr>
              <p:spPr>
                <a:xfrm>
                  <a:off x="906084" y="4316011"/>
                  <a:ext cx="9493135" cy="269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CasellaDiTesto 11"/>
              <p:cNvSpPr txBox="1"/>
              <p:nvPr/>
            </p:nvSpPr>
            <p:spPr>
              <a:xfrm>
                <a:off x="9310255" y="2745592"/>
                <a:ext cx="1928552" cy="993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>
                    <a:latin typeface="+mj-lt"/>
                  </a:rPr>
                  <a:t>X,Y </a:t>
                </a:r>
                <a:r>
                  <a:rPr lang="it-IT" dirty="0" err="1" smtClean="0">
                    <a:latin typeface="+mj-lt"/>
                  </a:rPr>
                  <a:t>ReadOut</a:t>
                </a:r>
                <a:r>
                  <a:rPr lang="it-IT" dirty="0" smtClean="0">
                    <a:latin typeface="+mj-lt"/>
                  </a:rPr>
                  <a:t> </a:t>
                </a:r>
                <a:r>
                  <a:rPr lang="it-IT" dirty="0" err="1" smtClean="0">
                    <a:latin typeface="+mj-lt"/>
                  </a:rPr>
                  <a:t>Strips</a:t>
                </a:r>
                <a:endParaRPr lang="it-IT" dirty="0">
                  <a:latin typeface="+mj-lt"/>
                </a:endParaRPr>
              </a:p>
            </p:txBody>
          </p:sp>
          <p:cxnSp>
            <p:nvCxnSpPr>
              <p:cNvPr id="13" name="Connettore 2 12"/>
              <p:cNvCxnSpPr/>
              <p:nvPr/>
            </p:nvCxnSpPr>
            <p:spPr>
              <a:xfrm flipH="1" flipV="1">
                <a:off x="8104909" y="2328025"/>
                <a:ext cx="1205346" cy="6022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ttore 2 13"/>
              <p:cNvCxnSpPr/>
              <p:nvPr/>
            </p:nvCxnSpPr>
            <p:spPr>
              <a:xfrm flipH="1" flipV="1">
                <a:off x="8113383" y="2745593"/>
                <a:ext cx="1196872" cy="18466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ttore 2 14"/>
              <p:cNvCxnSpPr/>
              <p:nvPr/>
            </p:nvCxnSpPr>
            <p:spPr>
              <a:xfrm flipH="1" flipV="1">
                <a:off x="8081275" y="2910464"/>
                <a:ext cx="1228980" cy="19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ttore 2 15"/>
              <p:cNvCxnSpPr/>
              <p:nvPr/>
            </p:nvCxnSpPr>
            <p:spPr>
              <a:xfrm flipH="1">
                <a:off x="8113382" y="2930258"/>
                <a:ext cx="1196873" cy="37434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ttore 2 16"/>
              <p:cNvCxnSpPr/>
              <p:nvPr/>
            </p:nvCxnSpPr>
            <p:spPr>
              <a:xfrm flipH="1">
                <a:off x="8096434" y="2930258"/>
                <a:ext cx="1213821" cy="58885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ttore 2 17"/>
              <p:cNvCxnSpPr/>
              <p:nvPr/>
            </p:nvCxnSpPr>
            <p:spPr>
              <a:xfrm flipH="1">
                <a:off x="8113382" y="2930258"/>
                <a:ext cx="1196873" cy="95900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CasellaDiTesto 27"/>
            <p:cNvSpPr txBox="1"/>
            <p:nvPr/>
          </p:nvSpPr>
          <p:spPr>
            <a:xfrm>
              <a:off x="313113" y="3259184"/>
              <a:ext cx="1180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+mj-lt"/>
                </a:rPr>
                <a:t>Gas gap</a:t>
              </a:r>
              <a:endParaRPr lang="it-IT" dirty="0">
                <a:latin typeface="+mj-lt"/>
              </a:endParaRPr>
            </a:p>
          </p:txBody>
        </p:sp>
        <p:cxnSp>
          <p:nvCxnSpPr>
            <p:cNvPr id="29" name="Connettore 2 28"/>
            <p:cNvCxnSpPr>
              <a:endCxn id="19" idx="1"/>
            </p:cNvCxnSpPr>
            <p:nvPr/>
          </p:nvCxnSpPr>
          <p:spPr>
            <a:xfrm flipV="1">
              <a:off x="1236601" y="3014033"/>
              <a:ext cx="1494131" cy="4849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2 29"/>
            <p:cNvCxnSpPr>
              <a:endCxn id="20" idx="1"/>
            </p:cNvCxnSpPr>
            <p:nvPr/>
          </p:nvCxnSpPr>
          <p:spPr>
            <a:xfrm flipV="1">
              <a:off x="1210888" y="3397103"/>
              <a:ext cx="1519844" cy="1057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2 30"/>
            <p:cNvCxnSpPr>
              <a:endCxn id="21" idx="1"/>
            </p:cNvCxnSpPr>
            <p:nvPr/>
          </p:nvCxnSpPr>
          <p:spPr>
            <a:xfrm>
              <a:off x="1210888" y="3506238"/>
              <a:ext cx="1519843" cy="2739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asellaDiTesto 31"/>
          <p:cNvSpPr txBox="1"/>
          <p:nvPr/>
        </p:nvSpPr>
        <p:spPr>
          <a:xfrm>
            <a:off x="4014307" y="3545695"/>
            <a:ext cx="76880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trigger system was composed by two scintillators of around 10cm x 10cm. The data acquisition was realized by using a CAEN TDC.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low voltage system was realized in such a way to have the possibilities to regulate each parameter individually, allowing a deep parameters regulation for each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Front-End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board.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Front-End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board low voltages studied: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Pull Up &amp; Discriminator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The stability of the system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Threshold &amp; Amplifier  The effective threshold applied on the signals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6" name="Gruppo 35"/>
          <p:cNvGrpSpPr/>
          <p:nvPr/>
        </p:nvGrpSpPr>
        <p:grpSpPr>
          <a:xfrm>
            <a:off x="190905" y="3355327"/>
            <a:ext cx="3967593" cy="2613479"/>
            <a:chOff x="80705" y="4076897"/>
            <a:chExt cx="4589857" cy="2598223"/>
          </a:xfrm>
        </p:grpSpPr>
        <p:sp>
          <p:nvSpPr>
            <p:cNvPr id="37" name="Rettangolo 36"/>
            <p:cNvSpPr/>
            <p:nvPr/>
          </p:nvSpPr>
          <p:spPr>
            <a:xfrm>
              <a:off x="547131" y="4438996"/>
              <a:ext cx="2294313" cy="22361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cxnSp>
          <p:nvCxnSpPr>
            <p:cNvPr id="38" name="Connettore 2 37"/>
            <p:cNvCxnSpPr/>
            <p:nvPr/>
          </p:nvCxnSpPr>
          <p:spPr>
            <a:xfrm flipH="1" flipV="1">
              <a:off x="80705" y="5636459"/>
              <a:ext cx="3518706" cy="788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asellaDiTesto 38"/>
            <p:cNvSpPr txBox="1"/>
            <p:nvPr/>
          </p:nvSpPr>
          <p:spPr>
            <a:xfrm>
              <a:off x="2922062" y="5269283"/>
              <a:ext cx="1234704" cy="734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+mj-lt"/>
                </a:rPr>
                <a:t>Muon</a:t>
              </a:r>
            </a:p>
            <a:p>
              <a:endParaRPr lang="en-GB" sz="1400" dirty="0" smtClean="0">
                <a:latin typeface="+mj-lt"/>
              </a:endParaRPr>
            </a:p>
            <a:p>
              <a:r>
                <a:rPr lang="en-GB" sz="1400" dirty="0" smtClean="0">
                  <a:latin typeface="+mj-lt"/>
                </a:rPr>
                <a:t>beam</a:t>
              </a:r>
              <a:endParaRPr lang="en-GB" sz="1400" dirty="0">
                <a:latin typeface="+mj-lt"/>
              </a:endParaRPr>
            </a:p>
          </p:txBody>
        </p:sp>
        <p:sp>
          <p:nvSpPr>
            <p:cNvPr id="40" name="Rettangolo 39"/>
            <p:cNvSpPr/>
            <p:nvPr/>
          </p:nvSpPr>
          <p:spPr>
            <a:xfrm>
              <a:off x="1413937" y="4859217"/>
              <a:ext cx="133004" cy="157110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sp>
          <p:nvSpPr>
            <p:cNvPr id="41" name="Rettangolo 40"/>
            <p:cNvSpPr/>
            <p:nvPr/>
          </p:nvSpPr>
          <p:spPr>
            <a:xfrm>
              <a:off x="789709" y="5403273"/>
              <a:ext cx="45719" cy="48213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sp>
          <p:nvSpPr>
            <p:cNvPr id="42" name="Rettangolo 41"/>
            <p:cNvSpPr/>
            <p:nvPr/>
          </p:nvSpPr>
          <p:spPr>
            <a:xfrm>
              <a:off x="2571403" y="5403273"/>
              <a:ext cx="45719" cy="48213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689618" y="4076897"/>
              <a:ext cx="15925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002060"/>
                  </a:solidFill>
                  <a:latin typeface="+mj-lt"/>
                </a:rPr>
                <a:t>Scintillators</a:t>
              </a:r>
              <a:endParaRPr lang="en-GB" sz="1200" dirty="0">
                <a:solidFill>
                  <a:srgbClr val="002060"/>
                </a:solidFill>
                <a:latin typeface="+mj-lt"/>
              </a:endParaRPr>
            </a:p>
          </p:txBody>
        </p:sp>
        <p:cxnSp>
          <p:nvCxnSpPr>
            <p:cNvPr id="44" name="Connettore 2 43"/>
            <p:cNvCxnSpPr>
              <a:stCxn id="43" idx="2"/>
              <a:endCxn id="42" idx="0"/>
            </p:cNvCxnSpPr>
            <p:nvPr/>
          </p:nvCxnSpPr>
          <p:spPr>
            <a:xfrm>
              <a:off x="1485869" y="4353896"/>
              <a:ext cx="1108394" cy="104937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/>
            <p:cNvCxnSpPr>
              <a:stCxn id="43" idx="2"/>
              <a:endCxn id="41" idx="0"/>
            </p:cNvCxnSpPr>
            <p:nvPr/>
          </p:nvCxnSpPr>
          <p:spPr>
            <a:xfrm flipH="1">
              <a:off x="812570" y="4353896"/>
              <a:ext cx="673300" cy="104937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asellaDiTesto 45"/>
            <p:cNvSpPr txBox="1"/>
            <p:nvPr/>
          </p:nvSpPr>
          <p:spPr>
            <a:xfrm>
              <a:off x="2933202" y="6305788"/>
              <a:ext cx="1737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+mj-lt"/>
                </a:rPr>
                <a:t>RPCs chamber</a:t>
              </a:r>
              <a:endParaRPr lang="en-GB" sz="1400" dirty="0">
                <a:latin typeface="+mj-lt"/>
              </a:endParaRPr>
            </a:p>
          </p:txBody>
        </p:sp>
        <p:cxnSp>
          <p:nvCxnSpPr>
            <p:cNvPr id="47" name="Connettore 2 46"/>
            <p:cNvCxnSpPr>
              <a:stCxn id="46" idx="1"/>
            </p:cNvCxnSpPr>
            <p:nvPr/>
          </p:nvCxnSpPr>
          <p:spPr>
            <a:xfrm flipH="1" flipV="1">
              <a:off x="1565832" y="5885412"/>
              <a:ext cx="1367370" cy="5742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ttangolo 47"/>
          <p:cNvSpPr/>
          <p:nvPr/>
        </p:nvSpPr>
        <p:spPr>
          <a:xfrm>
            <a:off x="295564" y="312189"/>
            <a:ext cx="11693236" cy="815571"/>
          </a:xfrm>
          <a:prstGeom prst="rect">
            <a:avLst/>
          </a:prstGeom>
          <a:gradFill flip="none" rotWithShape="1">
            <a:gsLst>
              <a:gs pos="0">
                <a:srgbClr val="0F997B">
                  <a:shade val="30000"/>
                  <a:satMod val="115000"/>
                </a:srgbClr>
              </a:gs>
              <a:gs pos="50000">
                <a:srgbClr val="0F997B">
                  <a:shade val="67500"/>
                  <a:satMod val="115000"/>
                </a:srgbClr>
              </a:gs>
              <a:gs pos="100000">
                <a:srgbClr val="0F997B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Titolo 7"/>
          <p:cNvSpPr txBox="1">
            <a:spLocks/>
          </p:cNvSpPr>
          <p:nvPr/>
        </p:nvSpPr>
        <p:spPr>
          <a:xfrm>
            <a:off x="346862" y="500137"/>
            <a:ext cx="10515600" cy="533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Testbeam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H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xperimental setup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Segnaposto piè di pagina 12"/>
          <p:cNvSpPr>
            <a:spLocks noGrp="1"/>
          </p:cNvSpPr>
          <p:nvPr>
            <p:ph type="ftr" sz="quarter" idx="11"/>
          </p:nvPr>
        </p:nvSpPr>
        <p:spPr>
          <a:xfrm>
            <a:off x="3777012" y="6217304"/>
            <a:ext cx="4114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Luca Pizzimento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9174480" y="6217303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Rettangolo 54"/>
          <p:cNvSpPr/>
          <p:nvPr/>
        </p:nvSpPr>
        <p:spPr>
          <a:xfrm>
            <a:off x="295564" y="152400"/>
            <a:ext cx="3758276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ttangolo 55"/>
          <p:cNvSpPr/>
          <p:nvPr/>
        </p:nvSpPr>
        <p:spPr>
          <a:xfrm>
            <a:off x="8255000" y="152400"/>
            <a:ext cx="373380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Rettangolo 56"/>
          <p:cNvSpPr/>
          <p:nvPr/>
        </p:nvSpPr>
        <p:spPr>
          <a:xfrm>
            <a:off x="4279900" y="152400"/>
            <a:ext cx="3749040" cy="68580"/>
          </a:xfrm>
          <a:prstGeom prst="rect">
            <a:avLst/>
          </a:prstGeom>
          <a:solidFill>
            <a:srgbClr val="0F9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084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1370</Words>
  <Application>Microsoft Office PowerPoint</Application>
  <PresentationFormat>Widescreen</PresentationFormat>
  <Paragraphs>223</Paragraphs>
  <Slides>18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DejaVu Sans</vt:lpstr>
      <vt:lpstr>Times New Roman</vt:lpstr>
      <vt:lpstr>Wingdings</vt:lpstr>
      <vt:lpstr>Wingdings 2</vt:lpstr>
      <vt:lpstr>Tema di Office</vt:lpstr>
      <vt:lpstr>Acrobat Document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Time Resolution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luca pizzimento</dc:creator>
  <cp:lastModifiedBy>giulio aielli</cp:lastModifiedBy>
  <cp:revision>44</cp:revision>
  <dcterms:created xsi:type="dcterms:W3CDTF">2018-02-11T16:14:45Z</dcterms:created>
  <dcterms:modified xsi:type="dcterms:W3CDTF">2018-05-20T14:23:00Z</dcterms:modified>
</cp:coreProperties>
</file>