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56" r:id="rId2"/>
    <p:sldId id="273" r:id="rId3"/>
    <p:sldId id="274" r:id="rId4"/>
    <p:sldId id="257" r:id="rId5"/>
    <p:sldId id="270" r:id="rId6"/>
    <p:sldId id="258" r:id="rId7"/>
    <p:sldId id="271" r:id="rId8"/>
    <p:sldId id="267" r:id="rId9"/>
    <p:sldId id="269" r:id="rId10"/>
    <p:sldId id="259" r:id="rId11"/>
    <p:sldId id="272" r:id="rId12"/>
    <p:sldId id="264" r:id="rId13"/>
    <p:sldId id="282" r:id="rId14"/>
    <p:sldId id="285" r:id="rId15"/>
    <p:sldId id="286" r:id="rId16"/>
    <p:sldId id="265" r:id="rId17"/>
    <p:sldId id="277" r:id="rId18"/>
    <p:sldId id="262" r:id="rId1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57"/>
    <p:restoredTop sz="94006"/>
  </p:normalViewPr>
  <p:slideViewPr>
    <p:cSldViewPr snapToGrid="0" snapToObjects="1">
      <p:cViewPr>
        <p:scale>
          <a:sx n="111" d="100"/>
          <a:sy n="111" d="100"/>
        </p:scale>
        <p:origin x="1840" y="2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5A6720-976A-CF40-B0EC-220C7F22F36A}" type="datetimeFigureOut">
              <a:rPr lang="fr-FR" smtClean="0"/>
              <a:t>13/02/2018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EDDF1-3ACC-D142-999C-5F9E9C8C0E8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36055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FAD684-1EDF-2141-A289-0C53590DF804}" type="datetimeFigureOut">
              <a:rPr lang="fr-FR" smtClean="0"/>
              <a:t>13/02/2018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59B7FF-E779-9D42-8303-C0CE526D1D9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197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9B7FF-E779-9D42-8303-C0CE526D1D92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94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9B7FF-E779-9D42-8303-C0CE526D1D92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83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9B7FF-E779-9D42-8303-C0CE526D1D92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1122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9B7FF-E779-9D42-8303-C0CE526D1D92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6279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Cliquez pour </a:t>
            </a:r>
            <a:r>
              <a:rPr lang="fr-FR" dirty="0" err="1" smtClean="0"/>
              <a:t>modifer</a:t>
            </a:r>
            <a:r>
              <a:rPr lang="fr-FR" dirty="0" smtClean="0"/>
              <a:t>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157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994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2/13/18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552248"/>
            <a:ext cx="9144000" cy="15948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accent5">
                  <a:lumMod val="60000"/>
                  <a:lumOff val="40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sp>
        <p:nvSpPr>
          <p:cNvPr id="8" name="Rectangle 7"/>
          <p:cNvSpPr/>
          <p:nvPr userDrawn="1"/>
        </p:nvSpPr>
        <p:spPr>
          <a:xfrm>
            <a:off x="13337" y="6379424"/>
            <a:ext cx="9144000" cy="15948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83000">
                <a:schemeClr val="accent5">
                  <a:lumMod val="60000"/>
                  <a:lumOff val="40000"/>
                </a:schemeClr>
              </a:gs>
              <a:gs pos="89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 sz="1350"/>
          </a:p>
        </p:txBody>
      </p:sp>
      <p:sp>
        <p:nvSpPr>
          <p:cNvPr id="9" name="ZoneTexte 8"/>
          <p:cNvSpPr txBox="1"/>
          <p:nvPr userDrawn="1"/>
        </p:nvSpPr>
        <p:spPr>
          <a:xfrm>
            <a:off x="6989115" y="6549604"/>
            <a:ext cx="21467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smtClean="0"/>
              <a:t>RPC2018 , </a:t>
            </a:r>
            <a:r>
              <a:rPr lang="fr-FR" sz="1350" dirty="0" err="1" smtClean="0"/>
              <a:t>feb</a:t>
            </a:r>
            <a:r>
              <a:rPr lang="fr-FR" sz="1350" dirty="0" smtClean="0"/>
              <a:t> 19-23rd</a:t>
            </a:r>
            <a:r>
              <a:rPr lang="fr-FR" sz="1350" baseline="0" dirty="0" smtClean="0"/>
              <a:t> 2018</a:t>
            </a:r>
            <a:endParaRPr lang="fr-FR" sz="1350" dirty="0"/>
          </a:p>
        </p:txBody>
      </p:sp>
      <p:sp>
        <p:nvSpPr>
          <p:cNvPr id="11" name="ZoneTexte 10"/>
          <p:cNvSpPr txBox="1"/>
          <p:nvPr userDrawn="1"/>
        </p:nvSpPr>
        <p:spPr>
          <a:xfrm>
            <a:off x="13337" y="6549604"/>
            <a:ext cx="10968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350" dirty="0" smtClean="0"/>
              <a:t>C. </a:t>
            </a:r>
            <a:r>
              <a:rPr lang="fr-FR" sz="1350" dirty="0" err="1" smtClean="0"/>
              <a:t>Combaret</a:t>
            </a:r>
            <a:r>
              <a:rPr lang="fr-FR" sz="1350" dirty="0" smtClean="0"/>
              <a:t> </a:t>
            </a:r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16452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31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emf"/><Relationship Id="rId5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498643" y="2000914"/>
            <a:ext cx="8487132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err="1">
                <a:latin typeface="Times New Roman" charset="0"/>
                <a:ea typeface="Times New Roman" charset="0"/>
                <a:cs typeface="Times New Roman" charset="0"/>
              </a:rPr>
              <a:t>Fast</a:t>
            </a:r>
            <a:r>
              <a:rPr lang="fr-FR" sz="2400" b="1" dirty="0">
                <a:latin typeface="Times New Roman" charset="0"/>
                <a:ea typeface="Times New Roman" charset="0"/>
                <a:cs typeface="Times New Roman" charset="0"/>
              </a:rPr>
              <a:t> timing </a:t>
            </a:r>
            <a:r>
              <a:rPr lang="en-US" sz="2400" b="1" dirty="0" smtClean="0">
                <a:latin typeface="Times New Roman" charset="0"/>
                <a:ea typeface="Times New Roman" charset="0"/>
                <a:cs typeface="Times New Roman" charset="0"/>
              </a:rPr>
              <a:t>measurement</a:t>
            </a:r>
            <a:r>
              <a:rPr lang="fr-FR" sz="2400" b="1" dirty="0" smtClean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fr-FR" sz="2400" b="1" dirty="0">
                <a:latin typeface="Times New Roman" charset="0"/>
                <a:ea typeface="Times New Roman" charset="0"/>
                <a:cs typeface="Times New Roman" charset="0"/>
              </a:rPr>
              <a:t>for CMS RPC Phase II </a:t>
            </a:r>
            <a:r>
              <a:rPr lang="fr-FR" sz="2400" b="1" dirty="0" smtClean="0">
                <a:latin typeface="Times New Roman" charset="0"/>
                <a:ea typeface="Times New Roman" charset="0"/>
                <a:cs typeface="Times New Roman" charset="0"/>
              </a:rPr>
              <a:t>upgrade</a:t>
            </a:r>
          </a:p>
          <a:p>
            <a:endParaRPr lang="fr-FR" sz="2400" b="1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fr-FR" sz="2400" b="1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fr-FR" sz="2400" i="1" dirty="0" smtClean="0">
                <a:latin typeface="Times New Roman" charset="0"/>
                <a:ea typeface="Times New Roman" charset="0"/>
                <a:cs typeface="Times New Roman" charset="0"/>
              </a:rPr>
              <a:t>Christophe COMBARET, IPNL </a:t>
            </a:r>
            <a:r>
              <a:rPr lang="mr-IN" sz="2400" i="1" dirty="0" smtClean="0">
                <a:latin typeface="Times New Roman" charset="0"/>
                <a:ea typeface="Times New Roman" charset="0"/>
                <a:cs typeface="Times New Roman" charset="0"/>
              </a:rPr>
              <a:t>–</a:t>
            </a:r>
            <a:r>
              <a:rPr lang="fr-FR" sz="2400" i="1" dirty="0" smtClean="0">
                <a:latin typeface="Times New Roman" charset="0"/>
                <a:ea typeface="Times New Roman" charset="0"/>
                <a:cs typeface="Times New Roman" charset="0"/>
              </a:rPr>
              <a:t> CNRS IN2P3</a:t>
            </a:r>
          </a:p>
          <a:p>
            <a:pPr algn="ctr"/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On </a:t>
            </a:r>
            <a:r>
              <a:rPr lang="fr-FR" sz="2400" dirty="0" err="1" smtClean="0">
                <a:latin typeface="Times New Roman" charset="0"/>
                <a:ea typeface="Times New Roman" charset="0"/>
                <a:cs typeface="Times New Roman" charset="0"/>
              </a:rPr>
              <a:t>behalf</a:t>
            </a:r>
            <a:r>
              <a:rPr lang="fr-FR" sz="2400" dirty="0" smtClean="0">
                <a:latin typeface="Times New Roman" charset="0"/>
                <a:ea typeface="Times New Roman" charset="0"/>
                <a:cs typeface="Times New Roman" charset="0"/>
              </a:rPr>
              <a:t> of the CMS Muon Group</a:t>
            </a:r>
          </a:p>
          <a:p>
            <a:pPr algn="ctr"/>
            <a:endParaRPr lang="fr-FR" sz="24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endParaRPr lang="fr-FR" sz="2400" dirty="0">
              <a:latin typeface="Times New Roman" charset="0"/>
              <a:ea typeface="Times New Roman" charset="0"/>
              <a:cs typeface="Times New Roman" charset="0"/>
            </a:endParaRPr>
          </a:p>
          <a:p>
            <a:pPr algn="ctr"/>
            <a:r>
              <a:rPr lang="fr-FR" sz="2400" dirty="0"/>
              <a:t>XIV Workshop on </a:t>
            </a:r>
            <a:r>
              <a:rPr lang="fr-FR" sz="2400" dirty="0" err="1"/>
              <a:t>Resisitive</a:t>
            </a:r>
            <a:r>
              <a:rPr lang="fr-FR" sz="2400" dirty="0"/>
              <a:t> Plate Chambers and </a:t>
            </a:r>
            <a:r>
              <a:rPr lang="fr-FR" sz="2400" dirty="0" err="1"/>
              <a:t>Related</a:t>
            </a:r>
            <a:r>
              <a:rPr lang="fr-FR" sz="2400" dirty="0"/>
              <a:t> Detectors</a:t>
            </a:r>
            <a:br>
              <a:rPr lang="fr-FR" sz="2400" dirty="0"/>
            </a:br>
            <a:endParaRPr lang="fr-FR" sz="2400" dirty="0"/>
          </a:p>
          <a:p>
            <a:pPr algn="ctr"/>
            <a:endParaRPr lang="fr-FR" sz="2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7" y="811520"/>
            <a:ext cx="1158063" cy="643368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37" y="106768"/>
            <a:ext cx="1187303" cy="4337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7068" y="83728"/>
            <a:ext cx="818707" cy="81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06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2" t="12555" r="5539" b="11534"/>
          <a:stretch/>
        </p:blipFill>
        <p:spPr>
          <a:xfrm>
            <a:off x="56203" y="930803"/>
            <a:ext cx="3755136" cy="5205984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Real size </a:t>
            </a:r>
            <a:r>
              <a:rPr lang="fr-FR" dirty="0" err="1" smtClean="0"/>
              <a:t>strip</a:t>
            </a:r>
            <a:r>
              <a:rPr lang="fr-FR" dirty="0" smtClean="0"/>
              <a:t> PCB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3681088" y="1235628"/>
            <a:ext cx="5178267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Each strip PCB covers half of a cassette with 48 strips (1 cm each)</a:t>
            </a:r>
          </a:p>
          <a:p>
            <a:endParaRPr lang="en-US" dirty="0" smtClean="0"/>
          </a:p>
          <a:p>
            <a:pPr algn="just"/>
            <a:r>
              <a:rPr lang="en-US" dirty="0"/>
              <a:t>The strip, both  gaps and cassette behave as a </a:t>
            </a:r>
            <a:r>
              <a:rPr lang="en-US" dirty="0" err="1"/>
              <a:t>stripline</a:t>
            </a:r>
            <a:r>
              <a:rPr lang="en-US" dirty="0"/>
              <a:t> where the cassette is the ground planes </a:t>
            </a:r>
          </a:p>
          <a:p>
            <a:endParaRPr lang="en-US" dirty="0"/>
          </a:p>
          <a:p>
            <a:r>
              <a:rPr lang="en-US" dirty="0" smtClean="0"/>
              <a:t>Impedance of the strip is defined by :</a:t>
            </a:r>
          </a:p>
          <a:p>
            <a:endParaRPr lang="en-US" dirty="0" smtClean="0"/>
          </a:p>
          <a:p>
            <a:pPr lvl="7"/>
            <a:r>
              <a:rPr lang="en-US" sz="1400" dirty="0" smtClean="0"/>
              <a:t>Where :</a:t>
            </a:r>
            <a:r>
              <a:rPr lang="en-US" dirty="0" smtClean="0"/>
              <a:t> </a:t>
            </a:r>
          </a:p>
          <a:p>
            <a:pPr lvl="7"/>
            <a:r>
              <a:rPr lang="en-US" sz="1400" dirty="0" err="1" smtClean="0"/>
              <a:t>R</a:t>
            </a:r>
            <a:r>
              <a:rPr lang="en-US" sz="1400" baseline="-25000" dirty="0" err="1" smtClean="0"/>
              <a:t>s</a:t>
            </a:r>
            <a:r>
              <a:rPr lang="en-US" sz="1400" dirty="0" smtClean="0"/>
              <a:t> : Resistance </a:t>
            </a:r>
          </a:p>
          <a:p>
            <a:pPr lvl="7"/>
            <a:r>
              <a:rPr lang="en-US" sz="1400" dirty="0" err="1" smtClean="0"/>
              <a:t>L</a:t>
            </a:r>
            <a:r>
              <a:rPr lang="en-US" sz="1400" baseline="-25000" dirty="0" err="1" smtClean="0"/>
              <a:t>s</a:t>
            </a:r>
            <a:r>
              <a:rPr lang="en-US" sz="1400" dirty="0" smtClean="0"/>
              <a:t> : </a:t>
            </a:r>
            <a:r>
              <a:rPr lang="en-US" sz="1400" dirty="0"/>
              <a:t>I</a:t>
            </a:r>
            <a:r>
              <a:rPr lang="en-US" sz="1400" dirty="0" smtClean="0"/>
              <a:t>nductance</a:t>
            </a:r>
            <a:endParaRPr lang="en-US" sz="1400" dirty="0"/>
          </a:p>
          <a:p>
            <a:pPr lvl="7"/>
            <a:r>
              <a:rPr lang="en-US" sz="1400" dirty="0" err="1" smtClean="0"/>
              <a:t>G</a:t>
            </a:r>
            <a:r>
              <a:rPr lang="en-US" sz="1400" baseline="-25000" dirty="0" err="1" smtClean="0"/>
              <a:t>p</a:t>
            </a:r>
            <a:r>
              <a:rPr lang="en-US" sz="1400" dirty="0" smtClean="0"/>
              <a:t> : Conductance </a:t>
            </a:r>
          </a:p>
          <a:p>
            <a:pPr lvl="7"/>
            <a:r>
              <a:rPr lang="en-US" sz="1400" dirty="0" err="1" smtClean="0"/>
              <a:t>C</a:t>
            </a:r>
            <a:r>
              <a:rPr lang="en-US" sz="1400" baseline="-25000" dirty="0" err="1" smtClean="0"/>
              <a:t>p</a:t>
            </a:r>
            <a:r>
              <a:rPr lang="en-US" sz="1400" dirty="0" smtClean="0"/>
              <a:t> : Capacitance </a:t>
            </a:r>
            <a:endParaRPr lang="en-US" sz="1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Accolade fermante 10"/>
          <p:cNvSpPr/>
          <p:nvPr/>
        </p:nvSpPr>
        <p:spPr>
          <a:xfrm rot="5400000">
            <a:off x="1196228" y="2153228"/>
            <a:ext cx="524154" cy="2636993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ZoneTexte 11"/>
          <p:cNvSpPr txBox="1"/>
          <p:nvPr/>
        </p:nvSpPr>
        <p:spPr>
          <a:xfrm>
            <a:off x="1013878" y="3724379"/>
            <a:ext cx="979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48 strips</a:t>
            </a:r>
            <a:endParaRPr lang="en-US" dirty="0"/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-10344150" y="3124200"/>
          <a:ext cx="4953000" cy="6096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25500"/>
                <a:gridCol w="825500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Cp (pF)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Gp (S)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Ls (nH)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Rs (m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Zc (Ohm)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Narrow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-10344150" y="3124200"/>
          <a:ext cx="4953000" cy="6096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  <a:gridCol w="825500"/>
                <a:gridCol w="825500"/>
                <a:gridCol w="825500"/>
                <a:gridCol w="825500"/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Cp (pF)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Gp (S)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Ls (nH)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Rs (m</a:t>
                      </a:r>
                      <a:endParaRPr lang="mr-IN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Zc (Ohm)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43,5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Narrow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27" name="Image 26" descr="\mu$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0" y="0"/>
            <a:ext cx="101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 descr="\Omega)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0" y="0"/>
            <a:ext cx="1651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Image 28" descr="\Omega$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0" y="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Connecteur droit avec flèche 24"/>
          <p:cNvCxnSpPr/>
          <p:nvPr/>
        </p:nvCxnSpPr>
        <p:spPr>
          <a:xfrm>
            <a:off x="2240864" y="1099526"/>
            <a:ext cx="1570475" cy="4843172"/>
          </a:xfrm>
          <a:prstGeom prst="straightConnector1">
            <a:avLst/>
          </a:prstGeom>
          <a:ln w="285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 rot="16200000">
            <a:off x="2143120" y="2433683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1,6m</a:t>
            </a:r>
            <a:endParaRPr lang="en-US" dirty="0"/>
          </a:p>
        </p:txBody>
      </p:sp>
      <p:sp>
        <p:nvSpPr>
          <p:cNvPr id="3" name="ZoneTexte 2"/>
          <p:cNvSpPr txBox="1"/>
          <p:nvPr/>
        </p:nvSpPr>
        <p:spPr>
          <a:xfrm>
            <a:off x="1151912" y="730194"/>
            <a:ext cx="108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GND area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1389295" y="5942698"/>
            <a:ext cx="1088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GND area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Ellipse 3"/>
          <p:cNvSpPr/>
          <p:nvPr/>
        </p:nvSpPr>
        <p:spPr>
          <a:xfrm>
            <a:off x="800640" y="784914"/>
            <a:ext cx="1791496" cy="45071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-197712" y="5784948"/>
            <a:ext cx="4318608" cy="49772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4378337" y="3724379"/>
                <a:ext cx="1957010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charset="0"/>
                        </a:rPr>
                        <m:t>𝑍</m:t>
                      </m:r>
                      <m:r>
                        <a:rPr lang="fr-FR" b="0" i="1" baseline="-25000" smtClean="0">
                          <a:latin typeface="Cambria Math" charset="0"/>
                        </a:rPr>
                        <m:t>𝑐</m:t>
                      </m:r>
                      <m:r>
                        <a:rPr lang="fr-FR" b="0" i="1" smtClean="0">
                          <a:latin typeface="Cambria Math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b="0" i="1" smtClean="0">
                              <a:latin typeface="Cambria Math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mr-IN" b="0" i="1" smtClean="0">
                                  <a:latin typeface="Cambria Math" charset="0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 charset="0"/>
                                </a:rPr>
                                <m:t>𝑅</m:t>
                              </m:r>
                              <m:r>
                                <a:rPr lang="fr-FR" b="0" i="1" baseline="-25000" smtClean="0">
                                  <a:latin typeface="Cambria Math" charset="0"/>
                                </a:rPr>
                                <m:t>𝑠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.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𝐿𝑠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.</m:t>
                              </m:r>
                              <m:r>
                                <a:rPr lang="fr-F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 charset="0"/>
                                </a:rPr>
                                <m:t>𝐺</m:t>
                              </m:r>
                              <m:r>
                                <a:rPr lang="fr-FR" b="0" i="1" baseline="-25000" smtClean="0">
                                  <a:latin typeface="Cambria Math" charset="0"/>
                                </a:rPr>
                                <m:t>𝑝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𝑗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.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𝐶𝑝</m:t>
                              </m:r>
                              <m:r>
                                <a:rPr lang="fr-FR" b="0" i="1" smtClean="0">
                                  <a:latin typeface="Cambria Math" charset="0"/>
                                </a:rPr>
                                <m:t>.</m:t>
                              </m:r>
                              <m:r>
                                <a:rPr lang="fr-FR" b="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𝜔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8337" y="3724379"/>
                <a:ext cx="1957010" cy="818366"/>
              </a:xfrm>
              <a:prstGeom prst="rect">
                <a:avLst/>
              </a:prstGeom>
              <a:blipFill rotWithShape="0">
                <a:blip r:embed="rId6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77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Real size PCB, </a:t>
            </a:r>
            <a:r>
              <a:rPr lang="en-US" dirty="0" smtClean="0"/>
              <a:t>Impedances</a:t>
            </a:r>
            <a:r>
              <a:rPr lang="fr-FR" dirty="0" smtClean="0"/>
              <a:t> and EMC 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/>
              <p:cNvSpPr txBox="1"/>
              <p:nvPr/>
            </p:nvSpPr>
            <p:spPr>
              <a:xfrm>
                <a:off x="443058" y="834535"/>
                <a:ext cx="8700941" cy="47659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To minimize signal reflections, the </a:t>
                </a:r>
                <a:r>
                  <a:rPr lang="en-US" dirty="0" err="1" smtClean="0"/>
                  <a:t>stripline</a:t>
                </a:r>
                <a:r>
                  <a:rPr lang="en-US" dirty="0"/>
                  <a:t> </a:t>
                </a:r>
                <a:r>
                  <a:rPr lang="en-US" dirty="0" smtClean="0"/>
                  <a:t>impedance must be controlled up to the </a:t>
                </a:r>
                <a:r>
                  <a:rPr lang="en-US" dirty="0" err="1" smtClean="0"/>
                  <a:t>asic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3 methods were used to measure strip impedance : </a:t>
                </a:r>
              </a:p>
              <a:p>
                <a:endParaRPr lang="en-US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 smtClean="0"/>
                  <a:t>Direct measurement of line parameters with a RLC meter (at 2MHz)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 smtClean="0"/>
                  <a:t>Direct measurement with potentiometric line adaptation</a:t>
                </a:r>
                <a:endParaRPr lang="en-US" b="1" dirty="0"/>
              </a:p>
              <a:p>
                <a:pPr algn="ctr"/>
                <a:endParaRPr lang="en-US" b="1" dirty="0" smtClean="0"/>
              </a:p>
              <a:p>
                <a:pPr lvl="6"/>
                <a:r>
                  <a:rPr lang="en-US" b="1" dirty="0" err="1" smtClean="0"/>
                  <a:t>Z</a:t>
                </a:r>
                <a:r>
                  <a:rPr lang="en-US" b="1" baseline="-25000" dirty="0" err="1" smtClean="0"/>
                  <a:t>c</a:t>
                </a:r>
                <a:r>
                  <a:rPr lang="en-US" b="1" dirty="0" smtClean="0"/>
                  <a:t>= 46 </a:t>
                </a:r>
                <a:r>
                  <a:rPr lang="fr-FR" b="1" dirty="0" err="1" smtClean="0">
                    <a:solidFill>
                      <a:srgbClr val="000000"/>
                    </a:solidFill>
                    <a:latin typeface="Calibri" charset="0"/>
                  </a:rPr>
                  <a:t>Ω</a:t>
                </a:r>
                <a:endParaRPr lang="fr-FR" b="1" dirty="0" smtClean="0"/>
              </a:p>
              <a:p>
                <a:pPr algn="ctr"/>
                <a:endParaRPr lang="fr-FR" b="1" dirty="0"/>
              </a:p>
              <a:p>
                <a:pPr algn="ctr"/>
                <a:endParaRPr lang="fr-FR" b="1" dirty="0" smtClean="0"/>
              </a:p>
              <a:p>
                <a:pPr algn="ctr"/>
                <a:endParaRPr lang="en-US" b="1" dirty="0" smtClean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n-US" b="1" dirty="0" smtClean="0"/>
                  <a:t>Reflection Method</a:t>
                </a:r>
              </a:p>
              <a:p>
                <a:pPr lvl="2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b="0" i="1" smtClean="0">
                          <a:latin typeface="Cambria Math" charset="0"/>
                        </a:rPr>
                        <m:t>𝑍</m:t>
                      </m:r>
                      <m:r>
                        <a:rPr lang="fr-FR" b="0" i="1" baseline="-25000" smtClean="0">
                          <a:latin typeface="Cambria Math" charset="0"/>
                        </a:rPr>
                        <m:t>𝑐</m:t>
                      </m:r>
                      <m:r>
                        <a:rPr lang="fr-FR" b="0" i="1" smtClean="0"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b="0" i="1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fr-FR" b="0" i="1" smtClean="0">
                              <a:latin typeface="Cambria Math" charset="0"/>
                            </a:rPr>
                            <m:t>𝑅</m:t>
                          </m:r>
                          <m:r>
                            <a:rPr lang="fr-FR" b="0" i="1" baseline="-25000" smtClean="0">
                              <a:latin typeface="Cambria Math" charset="0"/>
                            </a:rPr>
                            <m:t>𝑔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.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𝑉𝑠</m:t>
                          </m:r>
                        </m:num>
                        <m:den>
                          <m:r>
                            <a:rPr lang="fr-FR" b="0" i="1" smtClean="0">
                              <a:latin typeface="Cambria Math" charset="0"/>
                            </a:rPr>
                            <m:t>𝐸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−</m:t>
                          </m:r>
                          <m:r>
                            <a:rPr lang="fr-FR" b="0" i="1" smtClean="0">
                              <a:latin typeface="Cambria Math" charset="0"/>
                            </a:rPr>
                            <m:t>𝑉𝑠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</p:txBody>
          </p:sp>
        </mc:Choice>
        <mc:Fallback xmlns="">
          <p:sp>
            <p:nvSpPr>
              <p:cNvPr id="9" name="ZoneTexte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058" y="834535"/>
                <a:ext cx="8700941" cy="4765920"/>
              </a:xfrm>
              <a:prstGeom prst="rect">
                <a:avLst/>
              </a:prstGeom>
              <a:blipFill rotWithShape="0">
                <a:blip r:embed="rId2"/>
                <a:stretch>
                  <a:fillRect l="-631" t="-7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Tableau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290377"/>
              </p:ext>
            </p:extLst>
          </p:nvPr>
        </p:nvGraphicFramePr>
        <p:xfrm>
          <a:off x="1178660" y="2039401"/>
          <a:ext cx="5831556" cy="796716"/>
        </p:xfrm>
        <a:graphic>
          <a:graphicData uri="http://schemas.openxmlformats.org/drawingml/2006/table">
            <a:tbl>
              <a:tblPr/>
              <a:tblGrid>
                <a:gridCol w="765284"/>
                <a:gridCol w="1178568"/>
                <a:gridCol w="971926"/>
                <a:gridCol w="971926"/>
                <a:gridCol w="971926"/>
                <a:gridCol w="971926"/>
              </a:tblGrid>
              <a:tr h="26557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Side</a:t>
                      </a:r>
                      <a:endParaRPr lang="fr-FR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</a:t>
                      </a:r>
                      <a:r>
                        <a:rPr lang="mr-IN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</a:t>
                      </a:r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pF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  <a:endParaRPr lang="mr-IN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</a:t>
                      </a:r>
                      <a:r>
                        <a:rPr lang="mr-IN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µ</a:t>
                      </a:r>
                      <a:r>
                        <a:rPr lang="mr-IN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L</a:t>
                      </a:r>
                      <a:r>
                        <a:rPr lang="mr-IN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(</a:t>
                      </a:r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nH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</a:t>
                      </a:r>
                      <a:r>
                        <a:rPr lang="mr-IN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</a:t>
                      </a:r>
                      <a:r>
                        <a:rPr lang="mr-IN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mr-IN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</a:t>
                      </a:r>
                      <a:r>
                        <a:rPr lang="fr-FR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mΩ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  <a:endParaRPr lang="mr-IN" sz="16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Z</a:t>
                      </a:r>
                      <a:r>
                        <a:rPr lang="fr-FR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</a:t>
                      </a:r>
                      <a:r>
                        <a:rPr lang="fr-FR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</a:t>
                      </a:r>
                      <a:r>
                        <a:rPr lang="fr-FR" sz="1600" b="1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Ω</a:t>
                      </a:r>
                      <a:r>
                        <a:rPr lang="fr-FR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)</a:t>
                      </a:r>
                      <a:endParaRPr lang="fr-FR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7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Wide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43,5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572"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baseline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Narrow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487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461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7" name="Image 26" descr="\mu$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0" y="0"/>
            <a:ext cx="1016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 27" descr="\Omega)$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00" y="0"/>
            <a:ext cx="165100" cy="17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Image 28" descr="\Omega$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0" y="0"/>
            <a:ext cx="114300" cy="11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204907" y="5054402"/>
            <a:ext cx="89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Z</a:t>
            </a:r>
            <a:r>
              <a:rPr lang="fr-FR" b="1" baseline="-25000" dirty="0" err="1" smtClean="0"/>
              <a:t>c</a:t>
            </a:r>
            <a:r>
              <a:rPr lang="fr-FR" b="1" dirty="0" smtClean="0"/>
              <a:t>=41</a:t>
            </a:r>
            <a:r>
              <a:rPr lang="fr-FR" b="1" dirty="0">
                <a:solidFill>
                  <a:srgbClr val="000000"/>
                </a:solidFill>
                <a:latin typeface="Calibri" charset="0"/>
              </a:rPr>
              <a:t>Ω</a:t>
            </a:r>
            <a:endParaRPr lang="fr-FR" b="1" dirty="0"/>
          </a:p>
        </p:txBody>
      </p:sp>
      <p:grpSp>
        <p:nvGrpSpPr>
          <p:cNvPr id="13" name="Grouper 12"/>
          <p:cNvGrpSpPr/>
          <p:nvPr/>
        </p:nvGrpSpPr>
        <p:grpSpPr>
          <a:xfrm>
            <a:off x="5014833" y="3498482"/>
            <a:ext cx="3081076" cy="939844"/>
            <a:chOff x="5014833" y="3498482"/>
            <a:chExt cx="3081076" cy="939844"/>
          </a:xfrm>
        </p:grpSpPr>
        <p:grpSp>
          <p:nvGrpSpPr>
            <p:cNvPr id="108" name="Grouper 107"/>
            <p:cNvGrpSpPr/>
            <p:nvPr/>
          </p:nvGrpSpPr>
          <p:grpSpPr>
            <a:xfrm>
              <a:off x="5014833" y="3498482"/>
              <a:ext cx="3081076" cy="939844"/>
              <a:chOff x="5014833" y="3498482"/>
              <a:chExt cx="3081076" cy="939844"/>
            </a:xfrm>
          </p:grpSpPr>
          <p:sp>
            <p:nvSpPr>
              <p:cNvPr id="4" name="Rectangle 3"/>
              <p:cNvSpPr/>
              <p:nvPr/>
            </p:nvSpPr>
            <p:spPr>
              <a:xfrm flipV="1">
                <a:off x="5862999" y="3907521"/>
                <a:ext cx="1616149" cy="9569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" name="Connecteur en angle 5"/>
              <p:cNvCxnSpPr/>
              <p:nvPr/>
            </p:nvCxnSpPr>
            <p:spPr>
              <a:xfrm flipV="1">
                <a:off x="5304241" y="4102451"/>
                <a:ext cx="175537" cy="99238"/>
              </a:xfrm>
              <a:prstGeom prst="bent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Ellipse 7"/>
              <p:cNvSpPr/>
              <p:nvPr/>
            </p:nvSpPr>
            <p:spPr>
              <a:xfrm>
                <a:off x="5291644" y="4031341"/>
                <a:ext cx="228601" cy="25163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8" name="Connecteur droit 17"/>
              <p:cNvCxnSpPr/>
              <p:nvPr/>
            </p:nvCxnSpPr>
            <p:spPr>
              <a:xfrm>
                <a:off x="5392009" y="3955367"/>
                <a:ext cx="464719" cy="421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/>
              <p:cNvCxnSpPr>
                <a:endCxn id="8" idx="4"/>
              </p:cNvCxnSpPr>
              <p:nvPr/>
            </p:nvCxnSpPr>
            <p:spPr>
              <a:xfrm flipH="1" flipV="1">
                <a:off x="5405945" y="4282978"/>
                <a:ext cx="4824" cy="12427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/>
              <p:nvPr/>
            </p:nvCxnSpPr>
            <p:spPr>
              <a:xfrm flipH="1">
                <a:off x="5326320" y="4407252"/>
                <a:ext cx="1549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/>
              <p:cNvCxnSpPr/>
              <p:nvPr/>
            </p:nvCxnSpPr>
            <p:spPr>
              <a:xfrm>
                <a:off x="5392009" y="3955367"/>
                <a:ext cx="0" cy="757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Rectangle 50"/>
              <p:cNvSpPr/>
              <p:nvPr/>
            </p:nvSpPr>
            <p:spPr>
              <a:xfrm>
                <a:off x="7570653" y="4112261"/>
                <a:ext cx="81750" cy="21974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2" name="Connecteur droit 51"/>
              <p:cNvCxnSpPr/>
              <p:nvPr/>
            </p:nvCxnSpPr>
            <p:spPr>
              <a:xfrm>
                <a:off x="7615189" y="4332001"/>
                <a:ext cx="0" cy="10632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/>
              <p:cNvCxnSpPr/>
              <p:nvPr/>
            </p:nvCxnSpPr>
            <p:spPr>
              <a:xfrm>
                <a:off x="7516151" y="4438326"/>
                <a:ext cx="1937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/>
              <p:cNvCxnSpPr/>
              <p:nvPr/>
            </p:nvCxnSpPr>
            <p:spPr>
              <a:xfrm flipV="1">
                <a:off x="7611528" y="3969607"/>
                <a:ext cx="0" cy="14265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/>
              <p:cNvCxnSpPr/>
              <p:nvPr/>
            </p:nvCxnSpPr>
            <p:spPr>
              <a:xfrm>
                <a:off x="7479148" y="3960180"/>
                <a:ext cx="1323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avec flèche 60"/>
              <p:cNvCxnSpPr/>
              <p:nvPr/>
            </p:nvCxnSpPr>
            <p:spPr>
              <a:xfrm flipV="1">
                <a:off x="7479148" y="4112261"/>
                <a:ext cx="273201" cy="16008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Rectangle 62"/>
              <p:cNvSpPr/>
              <p:nvPr/>
            </p:nvSpPr>
            <p:spPr>
              <a:xfrm>
                <a:off x="5917295" y="3498482"/>
                <a:ext cx="499129" cy="28176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5" name="Connecteur droit avec flèche 64"/>
              <p:cNvCxnSpPr/>
              <p:nvPr/>
            </p:nvCxnSpPr>
            <p:spPr>
              <a:xfrm flipH="1">
                <a:off x="5749347" y="3784117"/>
                <a:ext cx="258518" cy="17745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Rectangle 6"/>
              <p:cNvSpPr/>
              <p:nvPr/>
            </p:nvSpPr>
            <p:spPr>
              <a:xfrm flipH="1">
                <a:off x="5543147" y="3906009"/>
                <a:ext cx="174301" cy="972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00" name="Connecteur droit avec flèche 99"/>
              <p:cNvCxnSpPr/>
              <p:nvPr/>
            </p:nvCxnSpPr>
            <p:spPr>
              <a:xfrm flipV="1">
                <a:off x="5238028" y="3999825"/>
                <a:ext cx="0" cy="3630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" name="ZoneTexte 100"/>
              <p:cNvSpPr txBox="1"/>
              <p:nvPr/>
            </p:nvSpPr>
            <p:spPr>
              <a:xfrm>
                <a:off x="5014833" y="4041804"/>
                <a:ext cx="2600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E</a:t>
                </a:r>
                <a:endParaRPr lang="fr-FR" sz="1200" dirty="0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 flipH="1">
                <a:off x="5453082" y="3632585"/>
                <a:ext cx="348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err="1" smtClean="0"/>
                  <a:t>R</a:t>
                </a:r>
                <a:r>
                  <a:rPr lang="fr-FR" sz="1200" baseline="-25000" dirty="0" err="1" smtClean="0"/>
                  <a:t>g</a:t>
                </a:r>
                <a:endParaRPr lang="fr-FR" sz="1200" baseline="-25000" dirty="0"/>
              </a:p>
            </p:txBody>
          </p:sp>
          <p:sp>
            <p:nvSpPr>
              <p:cNvPr id="103" name="ZoneTexte 102"/>
              <p:cNvSpPr txBox="1"/>
              <p:nvPr/>
            </p:nvSpPr>
            <p:spPr>
              <a:xfrm>
                <a:off x="6551058" y="3806760"/>
                <a:ext cx="5100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/>
                  <a:t>Strip</a:t>
                </a:r>
                <a:r>
                  <a:rPr lang="fr-FR" sz="1200" dirty="0" smtClean="0"/>
                  <a:t> </a:t>
                </a:r>
                <a:endParaRPr lang="fr-FR" sz="1200" dirty="0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7699710" y="4065571"/>
                <a:ext cx="39619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/>
                  <a:t>R</a:t>
                </a:r>
                <a:r>
                  <a:rPr lang="fr-FR" sz="1200" baseline="-25000" dirty="0" err="1" smtClean="0"/>
                  <a:t>var</a:t>
                </a:r>
                <a:endParaRPr lang="fr-FR" sz="1200" baseline="-25000" dirty="0"/>
              </a:p>
            </p:txBody>
          </p:sp>
        </p:grpSp>
        <p:grpSp>
          <p:nvGrpSpPr>
            <p:cNvPr id="12" name="Grouper 11"/>
            <p:cNvGrpSpPr/>
            <p:nvPr/>
          </p:nvGrpSpPr>
          <p:grpSpPr>
            <a:xfrm>
              <a:off x="5947784" y="3554549"/>
              <a:ext cx="219075" cy="161801"/>
              <a:chOff x="7018490" y="3306916"/>
              <a:chExt cx="219075" cy="161801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7018490" y="3306916"/>
                <a:ext cx="219075" cy="1618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0" name="Grouper 9"/>
              <p:cNvGrpSpPr/>
              <p:nvPr/>
            </p:nvGrpSpPr>
            <p:grpSpPr>
              <a:xfrm>
                <a:off x="7082942" y="3337449"/>
                <a:ext cx="90169" cy="104775"/>
                <a:chOff x="6638925" y="3187700"/>
                <a:chExt cx="90169" cy="104775"/>
              </a:xfrm>
            </p:grpSpPr>
            <p:sp>
              <p:nvSpPr>
                <p:cNvPr id="5" name="Arc 4"/>
                <p:cNvSpPr/>
                <p:nvPr/>
              </p:nvSpPr>
              <p:spPr>
                <a:xfrm>
                  <a:off x="6638925" y="3187700"/>
                  <a:ext cx="45719" cy="104775"/>
                </a:xfrm>
                <a:prstGeom prst="arc">
                  <a:avLst>
                    <a:gd name="adj1" fmla="val 10704532"/>
                    <a:gd name="adj2" fmla="val 0"/>
                  </a:avLst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Arc 46"/>
                <p:cNvSpPr/>
                <p:nvPr/>
              </p:nvSpPr>
              <p:spPr>
                <a:xfrm flipV="1">
                  <a:off x="6683375" y="3187700"/>
                  <a:ext cx="45719" cy="104775"/>
                </a:xfrm>
                <a:prstGeom prst="arc">
                  <a:avLst>
                    <a:gd name="adj1" fmla="val 10704532"/>
                    <a:gd name="adj2" fmla="val 0"/>
                  </a:avLst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grpSp>
        <p:nvGrpSpPr>
          <p:cNvPr id="14" name="Grouper 13"/>
          <p:cNvGrpSpPr/>
          <p:nvPr/>
        </p:nvGrpSpPr>
        <p:grpSpPr>
          <a:xfrm>
            <a:off x="5008608" y="4872286"/>
            <a:ext cx="2481588" cy="909746"/>
            <a:chOff x="5008608" y="4872286"/>
            <a:chExt cx="2481588" cy="909746"/>
          </a:xfrm>
        </p:grpSpPr>
        <p:grpSp>
          <p:nvGrpSpPr>
            <p:cNvPr id="107" name="Grouper 106"/>
            <p:cNvGrpSpPr/>
            <p:nvPr/>
          </p:nvGrpSpPr>
          <p:grpSpPr>
            <a:xfrm>
              <a:off x="5008608" y="4872286"/>
              <a:ext cx="2481588" cy="909746"/>
              <a:chOff x="5008608" y="4872286"/>
              <a:chExt cx="2481588" cy="909746"/>
            </a:xfrm>
          </p:grpSpPr>
          <p:sp>
            <p:nvSpPr>
              <p:cNvPr id="68" name="Rectangle 67"/>
              <p:cNvSpPr/>
              <p:nvPr/>
            </p:nvSpPr>
            <p:spPr>
              <a:xfrm flipV="1">
                <a:off x="5874047" y="5282301"/>
                <a:ext cx="1616149" cy="9569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9" name="Connecteur en angle 68"/>
              <p:cNvCxnSpPr/>
              <p:nvPr/>
            </p:nvCxnSpPr>
            <p:spPr>
              <a:xfrm flipV="1">
                <a:off x="5315289" y="5477231"/>
                <a:ext cx="175537" cy="99238"/>
              </a:xfrm>
              <a:prstGeom prst="bentConnector3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Ellipse 70"/>
              <p:cNvSpPr/>
              <p:nvPr/>
            </p:nvSpPr>
            <p:spPr>
              <a:xfrm>
                <a:off x="5302692" y="5406121"/>
                <a:ext cx="228601" cy="251637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4" name="Connecteur droit 73"/>
              <p:cNvCxnSpPr/>
              <p:nvPr/>
            </p:nvCxnSpPr>
            <p:spPr>
              <a:xfrm>
                <a:off x="5403057" y="5330147"/>
                <a:ext cx="464719" cy="421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/>
              <p:cNvCxnSpPr/>
              <p:nvPr/>
            </p:nvCxnSpPr>
            <p:spPr>
              <a:xfrm flipH="1" flipV="1">
                <a:off x="5416993" y="5657758"/>
                <a:ext cx="4824" cy="124273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Connecteur droit 76"/>
              <p:cNvCxnSpPr/>
              <p:nvPr/>
            </p:nvCxnSpPr>
            <p:spPr>
              <a:xfrm flipH="1">
                <a:off x="5337368" y="5782032"/>
                <a:ext cx="15495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onnecteur droit 77"/>
              <p:cNvCxnSpPr/>
              <p:nvPr/>
            </p:nvCxnSpPr>
            <p:spPr>
              <a:xfrm>
                <a:off x="5403057" y="5330147"/>
                <a:ext cx="0" cy="757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Rectangle 84"/>
              <p:cNvSpPr/>
              <p:nvPr/>
            </p:nvSpPr>
            <p:spPr>
              <a:xfrm>
                <a:off x="5917295" y="4872286"/>
                <a:ext cx="499129" cy="28176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6" name="Connecteur droit avec flèche 85"/>
              <p:cNvCxnSpPr/>
              <p:nvPr/>
            </p:nvCxnSpPr>
            <p:spPr>
              <a:xfrm flipH="1">
                <a:off x="5760394" y="5154049"/>
                <a:ext cx="239777" cy="1823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avec flèche 88"/>
              <p:cNvCxnSpPr/>
              <p:nvPr/>
            </p:nvCxnSpPr>
            <p:spPr>
              <a:xfrm flipV="1">
                <a:off x="5231803" y="5377993"/>
                <a:ext cx="0" cy="363005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Rectangle 89"/>
              <p:cNvSpPr/>
              <p:nvPr/>
            </p:nvSpPr>
            <p:spPr>
              <a:xfrm>
                <a:off x="5531293" y="5282301"/>
                <a:ext cx="142703" cy="95692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2" name="ZoneTexte 91"/>
              <p:cNvSpPr txBox="1"/>
              <p:nvPr/>
            </p:nvSpPr>
            <p:spPr>
              <a:xfrm>
                <a:off x="5008608" y="5419972"/>
                <a:ext cx="26000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/>
                  <a:t>E</a:t>
                </a:r>
                <a:endParaRPr lang="fr-FR" sz="1200" dirty="0"/>
              </a:p>
            </p:txBody>
          </p:sp>
          <p:sp>
            <p:nvSpPr>
              <p:cNvPr id="93" name="ZoneTexte 92"/>
              <p:cNvSpPr txBox="1"/>
              <p:nvPr/>
            </p:nvSpPr>
            <p:spPr>
              <a:xfrm flipH="1">
                <a:off x="5446857" y="5010753"/>
                <a:ext cx="34874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dirty="0" err="1" smtClean="0"/>
                  <a:t>R</a:t>
                </a:r>
                <a:r>
                  <a:rPr lang="fr-FR" sz="1200" baseline="-25000" dirty="0" err="1" smtClean="0"/>
                  <a:t>g</a:t>
                </a:r>
                <a:endParaRPr lang="fr-FR" sz="1200" baseline="-25000" dirty="0"/>
              </a:p>
            </p:txBody>
          </p:sp>
          <p:sp>
            <p:nvSpPr>
              <p:cNvPr id="104" name="ZoneTexte 103"/>
              <p:cNvSpPr txBox="1"/>
              <p:nvPr/>
            </p:nvSpPr>
            <p:spPr>
              <a:xfrm>
                <a:off x="6508414" y="5185289"/>
                <a:ext cx="51007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err="1" smtClean="0"/>
                  <a:t>Strip</a:t>
                </a:r>
                <a:r>
                  <a:rPr lang="fr-FR" sz="1200" dirty="0" smtClean="0"/>
                  <a:t> </a:t>
                </a:r>
                <a:endParaRPr lang="fr-FR" sz="1200" dirty="0"/>
              </a:p>
            </p:txBody>
          </p:sp>
        </p:grpSp>
        <p:grpSp>
          <p:nvGrpSpPr>
            <p:cNvPr id="55" name="Grouper 54"/>
            <p:cNvGrpSpPr/>
            <p:nvPr/>
          </p:nvGrpSpPr>
          <p:grpSpPr>
            <a:xfrm>
              <a:off x="5947784" y="4929480"/>
              <a:ext cx="219075" cy="161801"/>
              <a:chOff x="7018490" y="3306916"/>
              <a:chExt cx="219075" cy="161801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7018490" y="3306916"/>
                <a:ext cx="219075" cy="161801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7" name="Grouper 56"/>
              <p:cNvGrpSpPr/>
              <p:nvPr/>
            </p:nvGrpSpPr>
            <p:grpSpPr>
              <a:xfrm>
                <a:off x="7082942" y="3337449"/>
                <a:ext cx="90169" cy="104775"/>
                <a:chOff x="6638925" y="3187700"/>
                <a:chExt cx="90169" cy="104775"/>
              </a:xfrm>
            </p:grpSpPr>
            <p:sp>
              <p:nvSpPr>
                <p:cNvPr id="58" name="Arc 57"/>
                <p:cNvSpPr/>
                <p:nvPr/>
              </p:nvSpPr>
              <p:spPr>
                <a:xfrm>
                  <a:off x="6638925" y="3187700"/>
                  <a:ext cx="45719" cy="104775"/>
                </a:xfrm>
                <a:prstGeom prst="arc">
                  <a:avLst>
                    <a:gd name="adj1" fmla="val 10704532"/>
                    <a:gd name="adj2" fmla="val 0"/>
                  </a:avLst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" name="Arc 59"/>
                <p:cNvSpPr/>
                <p:nvPr/>
              </p:nvSpPr>
              <p:spPr>
                <a:xfrm flipV="1">
                  <a:off x="6683375" y="3187700"/>
                  <a:ext cx="45719" cy="104775"/>
                </a:xfrm>
                <a:prstGeom prst="arc">
                  <a:avLst>
                    <a:gd name="adj1" fmla="val 10704532"/>
                    <a:gd name="adj2" fmla="val 0"/>
                  </a:avLst>
                </a:prstGeom>
                <a:ln w="158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54684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" y="138896"/>
            <a:ext cx="9137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Calibrations (2) : injection on the PCB - </a:t>
            </a:r>
            <a:r>
              <a:rPr lang="fr-FR" dirty="0" err="1" smtClean="0"/>
              <a:t>principle</a:t>
            </a:r>
            <a:endParaRPr lang="fr-FR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235635" y="2573300"/>
            <a:ext cx="79131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Change is injected on one side (point A)</a:t>
            </a:r>
          </a:p>
          <a:p>
            <a:r>
              <a:rPr lang="en-US" dirty="0" smtClean="0"/>
              <a:t>Charge is divided in two equal halves, each propagates in one direction of the strip</a:t>
            </a:r>
          </a:p>
          <a:p>
            <a:r>
              <a:rPr lang="en-US" dirty="0" smtClean="0"/>
              <a:t>Cross talk is measured on adjacent strip</a:t>
            </a:r>
          </a:p>
          <a:p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578" b="19353"/>
          <a:stretch/>
        </p:blipFill>
        <p:spPr>
          <a:xfrm>
            <a:off x="5599523" y="3562477"/>
            <a:ext cx="3439334" cy="1962800"/>
          </a:xfrm>
          <a:prstGeom prst="rect">
            <a:avLst/>
          </a:prstGeom>
        </p:spPr>
      </p:pic>
      <p:pic>
        <p:nvPicPr>
          <p:cNvPr id="30" name="Picture 2" descr="ttps://cms-wiki.ipnl.in2p3.fr/dokuwiki/lib/exe/fetch.php?cache=&amp;media=injection_5pc_cote_large_pcb_fin--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0" t="-895" r="25946" b="41147"/>
          <a:stretch/>
        </p:blipFill>
        <p:spPr bwMode="auto">
          <a:xfrm>
            <a:off x="28277" y="3513459"/>
            <a:ext cx="5610309" cy="202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4363962" y="4241740"/>
            <a:ext cx="423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mtClean="0"/>
              <a:t>B</a:t>
            </a:r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898637" y="4223339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A</a:t>
            </a:r>
            <a:endParaRPr lang="fr-FR"/>
          </a:p>
        </p:txBody>
      </p:sp>
      <p:sp>
        <p:nvSpPr>
          <p:cNvPr id="37" name="ZoneTexte 36"/>
          <p:cNvSpPr txBox="1"/>
          <p:nvPr/>
        </p:nvSpPr>
        <p:spPr>
          <a:xfrm>
            <a:off x="7608231" y="439347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A</a:t>
            </a:r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7608231" y="3970198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A’</a:t>
            </a:r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39364" y="5800554"/>
            <a:ext cx="514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Injected</a:t>
            </a:r>
            <a:r>
              <a:rPr lang="fr-FR" dirty="0" smtClean="0"/>
              <a:t> charges </a:t>
            </a:r>
            <a:r>
              <a:rPr lang="fr-FR" dirty="0" err="1" smtClean="0"/>
              <a:t>measured</a:t>
            </a:r>
            <a:r>
              <a:rPr lang="fr-FR" dirty="0" smtClean="0"/>
              <a:t> at </a:t>
            </a:r>
            <a:r>
              <a:rPr lang="fr-FR" dirty="0" err="1" smtClean="0"/>
              <a:t>both</a:t>
            </a:r>
            <a:r>
              <a:rPr lang="fr-FR" dirty="0" smtClean="0"/>
              <a:t> ends of the </a:t>
            </a:r>
            <a:r>
              <a:rPr lang="fr-FR" dirty="0" err="1" smtClean="0"/>
              <a:t>strip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5760071" y="5800554"/>
            <a:ext cx="3278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Cross talk on </a:t>
            </a:r>
            <a:r>
              <a:rPr lang="fr-FR" dirty="0" err="1" smtClean="0"/>
              <a:t>two</a:t>
            </a:r>
            <a:r>
              <a:rPr lang="fr-FR" dirty="0" smtClean="0"/>
              <a:t> adjacent </a:t>
            </a:r>
            <a:r>
              <a:rPr lang="fr-FR" dirty="0" err="1" smtClean="0"/>
              <a:t>strips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725049" y="4877773"/>
            <a:ext cx="14163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  : 2mV/div</a:t>
            </a:r>
          </a:p>
          <a:p>
            <a:r>
              <a:rPr lang="fr-FR" sz="1200" dirty="0" smtClean="0"/>
              <a:t>A’ : 2mV/div</a:t>
            </a:r>
          </a:p>
          <a:p>
            <a:r>
              <a:rPr lang="fr-FR" sz="1200" dirty="0" err="1" smtClean="0"/>
              <a:t>Timebase</a:t>
            </a:r>
            <a:r>
              <a:rPr lang="fr-FR" sz="1200" dirty="0" smtClean="0"/>
              <a:t> : 2ns/div</a:t>
            </a:r>
            <a:endParaRPr lang="fr-FR" sz="1200" dirty="0"/>
          </a:p>
        </p:txBody>
      </p:sp>
      <p:sp>
        <p:nvSpPr>
          <p:cNvPr id="48" name="ZoneTexte 47"/>
          <p:cNvSpPr txBox="1"/>
          <p:nvPr/>
        </p:nvSpPr>
        <p:spPr>
          <a:xfrm>
            <a:off x="-47661" y="4984392"/>
            <a:ext cx="1408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A  : 2mV/div</a:t>
            </a:r>
          </a:p>
          <a:p>
            <a:r>
              <a:rPr lang="fr-FR" sz="1200" dirty="0" smtClean="0"/>
              <a:t>A’ : 2mV/div</a:t>
            </a:r>
          </a:p>
          <a:p>
            <a:r>
              <a:rPr lang="fr-FR" sz="1200" dirty="0" err="1" smtClean="0"/>
              <a:t>Timebase</a:t>
            </a:r>
            <a:r>
              <a:rPr lang="fr-FR" sz="1200" dirty="0" smtClean="0"/>
              <a:t> : 2ns/div</a:t>
            </a:r>
            <a:endParaRPr lang="fr-FR" sz="1200" dirty="0"/>
          </a:p>
        </p:txBody>
      </p:sp>
      <p:grpSp>
        <p:nvGrpSpPr>
          <p:cNvPr id="50" name="Grouper 49"/>
          <p:cNvGrpSpPr/>
          <p:nvPr/>
        </p:nvGrpSpPr>
        <p:grpSpPr>
          <a:xfrm>
            <a:off x="475482" y="827944"/>
            <a:ext cx="8221974" cy="1689528"/>
            <a:chOff x="475482" y="1096168"/>
            <a:chExt cx="8221974" cy="1689528"/>
          </a:xfrm>
        </p:grpSpPr>
        <p:grpSp>
          <p:nvGrpSpPr>
            <p:cNvPr id="34" name="Grouper 33"/>
            <p:cNvGrpSpPr/>
            <p:nvPr/>
          </p:nvGrpSpPr>
          <p:grpSpPr>
            <a:xfrm>
              <a:off x="475482" y="1096168"/>
              <a:ext cx="7777060" cy="1380996"/>
              <a:chOff x="1167460" y="1285639"/>
              <a:chExt cx="7777060" cy="138099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4540566" y="2164780"/>
                <a:ext cx="4201297" cy="148281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099" name="Connecteur droit avec flèche 4098"/>
              <p:cNvCxnSpPr/>
              <p:nvPr/>
            </p:nvCxnSpPr>
            <p:spPr>
              <a:xfrm flipH="1" flipV="1">
                <a:off x="7098334" y="1695603"/>
                <a:ext cx="1639412" cy="4649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1" name="Connecteur droit avec flèche 4100"/>
              <p:cNvCxnSpPr/>
              <p:nvPr/>
            </p:nvCxnSpPr>
            <p:spPr>
              <a:xfrm flipV="1">
                <a:off x="4525411" y="1674941"/>
                <a:ext cx="1485015" cy="47339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04" name="Rectangle 4103"/>
              <p:cNvSpPr/>
              <p:nvPr/>
            </p:nvSpPr>
            <p:spPr>
              <a:xfrm>
                <a:off x="5628321" y="1292537"/>
                <a:ext cx="2025785" cy="335522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05" name="ZoneTexte 4104"/>
              <p:cNvSpPr txBox="1"/>
              <p:nvPr/>
            </p:nvSpPr>
            <p:spPr>
              <a:xfrm>
                <a:off x="5628321" y="1285639"/>
                <a:ext cx="199957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oscilloscope</a:t>
                </a:r>
                <a:endParaRPr lang="en-US" dirty="0"/>
              </a:p>
            </p:txBody>
          </p:sp>
          <p:grpSp>
            <p:nvGrpSpPr>
              <p:cNvPr id="4127" name="Grouper 4126"/>
              <p:cNvGrpSpPr/>
              <p:nvPr/>
            </p:nvGrpSpPr>
            <p:grpSpPr>
              <a:xfrm>
                <a:off x="1167460" y="1654476"/>
                <a:ext cx="3373105" cy="1012159"/>
                <a:chOff x="183430" y="761877"/>
                <a:chExt cx="3373105" cy="1012159"/>
              </a:xfrm>
            </p:grpSpPr>
            <p:sp>
              <p:nvSpPr>
                <p:cNvPr id="44" name="Rectangle 43"/>
                <p:cNvSpPr/>
                <p:nvPr/>
              </p:nvSpPr>
              <p:spPr>
                <a:xfrm>
                  <a:off x="183430" y="812183"/>
                  <a:ext cx="2025785" cy="558065"/>
                </a:xfrm>
                <a:prstGeom prst="rect">
                  <a:avLst/>
                </a:prstGeom>
                <a:solidFill>
                  <a:schemeClr val="accent4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ZoneTexte 44"/>
                <p:cNvSpPr txBox="1"/>
                <p:nvPr/>
              </p:nvSpPr>
              <p:spPr>
                <a:xfrm>
                  <a:off x="209642" y="761877"/>
                  <a:ext cx="1857314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Pulse generator</a:t>
                  </a:r>
                </a:p>
                <a:p>
                  <a:pPr algn="ctr"/>
                  <a:r>
                    <a:rPr lang="en-US" dirty="0" smtClean="0"/>
                    <a:t>Agilent 81134A </a:t>
                  </a:r>
                  <a:endParaRPr lang="en-US" dirty="0"/>
                </a:p>
              </p:txBody>
            </p:sp>
            <p:sp>
              <p:nvSpPr>
                <p:cNvPr id="4108" name="Rectangle 4107"/>
                <p:cNvSpPr/>
                <p:nvPr/>
              </p:nvSpPr>
              <p:spPr>
                <a:xfrm>
                  <a:off x="2339546" y="1178011"/>
                  <a:ext cx="148281" cy="463470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4110" name="Connecteur droit 4109"/>
                <p:cNvCxnSpPr/>
                <p:nvPr/>
              </p:nvCxnSpPr>
              <p:spPr>
                <a:xfrm>
                  <a:off x="2180169" y="1043103"/>
                  <a:ext cx="220078" cy="235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3" name="Connecteur droit 4112"/>
                <p:cNvCxnSpPr>
                  <a:endCxn id="4108" idx="0"/>
                </p:cNvCxnSpPr>
                <p:nvPr/>
              </p:nvCxnSpPr>
              <p:spPr>
                <a:xfrm>
                  <a:off x="2413082" y="1045456"/>
                  <a:ext cx="605" cy="1325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5" name="Connecteur droit 4114"/>
                <p:cNvCxnSpPr>
                  <a:stCxn id="4108" idx="2"/>
                </p:cNvCxnSpPr>
                <p:nvPr/>
              </p:nvCxnSpPr>
              <p:spPr>
                <a:xfrm flipH="1">
                  <a:off x="2413686" y="1641481"/>
                  <a:ext cx="1" cy="13255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8" name="Connecteur droit 4117"/>
                <p:cNvCxnSpPr/>
                <p:nvPr/>
              </p:nvCxnSpPr>
              <p:spPr>
                <a:xfrm>
                  <a:off x="2314273" y="1774036"/>
                  <a:ext cx="197619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0" name="Connecteur droit 4119"/>
                <p:cNvCxnSpPr/>
                <p:nvPr/>
              </p:nvCxnSpPr>
              <p:spPr>
                <a:xfrm>
                  <a:off x="2389017" y="1043103"/>
                  <a:ext cx="54365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2" name="Connecteur droit 4121"/>
                <p:cNvCxnSpPr/>
                <p:nvPr/>
              </p:nvCxnSpPr>
              <p:spPr>
                <a:xfrm>
                  <a:off x="2931939" y="897924"/>
                  <a:ext cx="0" cy="280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Connecteur droit 60"/>
                <p:cNvCxnSpPr/>
                <p:nvPr/>
              </p:nvCxnSpPr>
              <p:spPr>
                <a:xfrm>
                  <a:off x="3010846" y="907502"/>
                  <a:ext cx="0" cy="28008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necteur droit 62"/>
                <p:cNvCxnSpPr/>
                <p:nvPr/>
              </p:nvCxnSpPr>
              <p:spPr>
                <a:xfrm>
                  <a:off x="3010846" y="1045456"/>
                  <a:ext cx="543653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5" name="Connecteur droit avec flèche 4124"/>
                <p:cNvCxnSpPr/>
                <p:nvPr/>
              </p:nvCxnSpPr>
              <p:spPr>
                <a:xfrm>
                  <a:off x="3551722" y="1045456"/>
                  <a:ext cx="4813" cy="22989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26" name="ZoneTexte 4125"/>
                <p:cNvSpPr txBox="1"/>
                <p:nvPr/>
              </p:nvSpPr>
              <p:spPr>
                <a:xfrm>
                  <a:off x="2423466" y="1246625"/>
                  <a:ext cx="465192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 smtClean="0"/>
                    <a:t>50Ω</a:t>
                  </a:r>
                  <a:endParaRPr lang="en-US" sz="1300" dirty="0"/>
                </a:p>
              </p:txBody>
            </p:sp>
            <p:sp>
              <p:nvSpPr>
                <p:cNvPr id="67" name="ZoneTexte 66"/>
                <p:cNvSpPr txBox="1"/>
                <p:nvPr/>
              </p:nvSpPr>
              <p:spPr>
                <a:xfrm>
                  <a:off x="2763501" y="1100431"/>
                  <a:ext cx="434734" cy="2923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300" dirty="0" smtClean="0"/>
                    <a:t>1pF</a:t>
                  </a:r>
                  <a:endParaRPr lang="en-US" sz="1300" dirty="0"/>
                </a:p>
              </p:txBody>
            </p:sp>
          </p:grpSp>
          <p:sp>
            <p:nvSpPr>
              <p:cNvPr id="32" name="ZoneTexte 31"/>
              <p:cNvSpPr txBox="1"/>
              <p:nvPr/>
            </p:nvSpPr>
            <p:spPr>
              <a:xfrm>
                <a:off x="4522883" y="1635000"/>
                <a:ext cx="3177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33" name="ZoneTexte 32"/>
              <p:cNvSpPr txBox="1"/>
              <p:nvPr/>
            </p:nvSpPr>
            <p:spPr>
              <a:xfrm>
                <a:off x="8634820" y="1819666"/>
                <a:ext cx="3097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B</a:t>
                </a:r>
                <a:endParaRPr lang="en-US"/>
              </a:p>
            </p:txBody>
          </p:sp>
        </p:grpSp>
        <p:sp>
          <p:nvSpPr>
            <p:cNvPr id="47" name="Rectangle 46"/>
            <p:cNvSpPr/>
            <p:nvPr/>
          </p:nvSpPr>
          <p:spPr>
            <a:xfrm>
              <a:off x="3854684" y="2213053"/>
              <a:ext cx="4201297" cy="148281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ZoneTexte 2"/>
            <p:cNvSpPr txBox="1"/>
            <p:nvPr/>
          </p:nvSpPr>
          <p:spPr>
            <a:xfrm>
              <a:off x="4752532" y="1573362"/>
              <a:ext cx="9030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/>
                <a:t>50Ω coax.</a:t>
              </a:r>
              <a:endParaRPr lang="fr-FR" sz="1400" dirty="0"/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6238347" y="1618122"/>
              <a:ext cx="9030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50Ω coax.</a:t>
              </a:r>
              <a:endParaRPr lang="fr-FR" sz="1400" dirty="0"/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3744318" y="2293951"/>
              <a:ext cx="369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/>
                <a:t>A’</a:t>
              </a:r>
              <a:endParaRPr lang="fr-FR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155478" y="2373103"/>
              <a:ext cx="103715" cy="2861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8213987" y="2287192"/>
              <a:ext cx="4834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50Ω load</a:t>
              </a:r>
              <a:endParaRPr lang="fr-FR" sz="1200" dirty="0"/>
            </a:p>
          </p:txBody>
        </p:sp>
        <p:cxnSp>
          <p:nvCxnSpPr>
            <p:cNvPr id="12" name="Connecteur en angle 11"/>
            <p:cNvCxnSpPr>
              <a:endCxn id="10" idx="0"/>
            </p:cNvCxnSpPr>
            <p:nvPr/>
          </p:nvCxnSpPr>
          <p:spPr>
            <a:xfrm>
              <a:off x="8055981" y="2287195"/>
              <a:ext cx="151355" cy="85908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er 23"/>
            <p:cNvGrpSpPr/>
            <p:nvPr/>
          </p:nvGrpSpPr>
          <p:grpSpPr>
            <a:xfrm>
              <a:off x="8168882" y="2667839"/>
              <a:ext cx="90311" cy="117857"/>
              <a:chOff x="8314267" y="2659210"/>
              <a:chExt cx="90311" cy="117857"/>
            </a:xfrm>
          </p:grpSpPr>
          <p:cxnSp>
            <p:nvCxnSpPr>
              <p:cNvPr id="17" name="Connecteur droit 16"/>
              <p:cNvCxnSpPr/>
              <p:nvPr/>
            </p:nvCxnSpPr>
            <p:spPr>
              <a:xfrm>
                <a:off x="8356184" y="2659210"/>
                <a:ext cx="0" cy="1178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>
                <a:off x="8314267" y="2777067"/>
                <a:ext cx="9031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7" name="Rectangle 56"/>
            <p:cNvSpPr/>
            <p:nvPr/>
          </p:nvSpPr>
          <p:spPr>
            <a:xfrm>
              <a:off x="3669411" y="2356171"/>
              <a:ext cx="103715" cy="28610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282054" y="2287193"/>
              <a:ext cx="506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50Ω load</a:t>
              </a:r>
              <a:endParaRPr lang="fr-FR" sz="1200" dirty="0"/>
            </a:p>
          </p:txBody>
        </p:sp>
        <p:grpSp>
          <p:nvGrpSpPr>
            <p:cNvPr id="60" name="Grouper 59"/>
            <p:cNvGrpSpPr/>
            <p:nvPr/>
          </p:nvGrpSpPr>
          <p:grpSpPr>
            <a:xfrm>
              <a:off x="3671527" y="2667839"/>
              <a:ext cx="90311" cy="117857"/>
              <a:chOff x="8314267" y="2659210"/>
              <a:chExt cx="90311" cy="117857"/>
            </a:xfrm>
          </p:grpSpPr>
          <p:cxnSp>
            <p:nvCxnSpPr>
              <p:cNvPr id="62" name="Connecteur droit 61"/>
              <p:cNvCxnSpPr/>
              <p:nvPr/>
            </p:nvCxnSpPr>
            <p:spPr>
              <a:xfrm>
                <a:off x="8356184" y="2659210"/>
                <a:ext cx="0" cy="1178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/>
              <p:cNvCxnSpPr/>
              <p:nvPr/>
            </p:nvCxnSpPr>
            <p:spPr>
              <a:xfrm>
                <a:off x="8314267" y="2777067"/>
                <a:ext cx="9031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er 48"/>
            <p:cNvGrpSpPr/>
            <p:nvPr/>
          </p:nvGrpSpPr>
          <p:grpSpPr>
            <a:xfrm>
              <a:off x="3724695" y="2269755"/>
              <a:ext cx="119079" cy="79757"/>
              <a:chOff x="3442565" y="2311013"/>
              <a:chExt cx="119079" cy="79757"/>
            </a:xfrm>
          </p:grpSpPr>
          <p:cxnSp>
            <p:nvCxnSpPr>
              <p:cNvPr id="29" name="Connecteur droit 28"/>
              <p:cNvCxnSpPr/>
              <p:nvPr/>
            </p:nvCxnSpPr>
            <p:spPr>
              <a:xfrm flipV="1">
                <a:off x="3442565" y="2311013"/>
                <a:ext cx="0" cy="7975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/>
              <p:cNvCxnSpPr/>
              <p:nvPr/>
            </p:nvCxnSpPr>
            <p:spPr>
              <a:xfrm>
                <a:off x="3443110" y="2311657"/>
                <a:ext cx="118534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886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FE Calibrations : noise </a:t>
            </a:r>
            <a:r>
              <a:rPr lang="fr-FR" dirty="0" err="1" smtClean="0"/>
              <a:t>response</a:t>
            </a:r>
            <a:r>
              <a:rPr lang="fr-FR" dirty="0" smtClean="0"/>
              <a:t>, no injection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69606" y="4309788"/>
            <a:ext cx="4168203" cy="282671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 flipH="1">
            <a:off x="292608" y="792480"/>
            <a:ext cx="8607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 Calibration method :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only one channel activated at once in the </a:t>
            </a:r>
            <a:r>
              <a:rPr lang="en-US" dirty="0" err="1" smtClean="0"/>
              <a:t>Petiroc</a:t>
            </a:r>
            <a:r>
              <a:rPr lang="en-US" dirty="0" smtClean="0"/>
              <a:t> ASIC :</a:t>
            </a:r>
          </a:p>
          <a:p>
            <a:pPr lvl="1"/>
            <a:r>
              <a:rPr lang="en-US" dirty="0" smtClean="0"/>
              <a:t>Threshold of comparator lowered  step by step with short acquisition window </a:t>
            </a:r>
          </a:p>
          <a:p>
            <a:pPr marL="285750" indent="-285750">
              <a:buFont typeface="Arial" charset="0"/>
              <a:buChar char="•"/>
            </a:pP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Alignment of all channels pedestal to the same value (individually saved in configuration database) </a:t>
            </a:r>
            <a:r>
              <a:rPr lang="en-US" dirty="0" smtClean="0"/>
              <a:t>. </a:t>
            </a:r>
            <a:r>
              <a:rPr lang="en-US" dirty="0" err="1" smtClean="0"/>
              <a:t>Erf</a:t>
            </a:r>
            <a:r>
              <a:rPr lang="en-US" dirty="0" smtClean="0"/>
              <a:t> fit function is used to compute pedestal value</a:t>
            </a:r>
            <a:endParaRPr lang="en-US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24" y="2546806"/>
            <a:ext cx="5623156" cy="3808274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H="1">
            <a:off x="3948683" y="4670464"/>
            <a:ext cx="797053" cy="84230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4745736" y="4421391"/>
            <a:ext cx="2058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rgbClr val="FF0000"/>
                </a:solidFill>
              </a:rPr>
              <a:t>Pedestal</a:t>
            </a:r>
            <a:r>
              <a:rPr lang="fr-FR" dirty="0" smtClean="0">
                <a:solidFill>
                  <a:srgbClr val="FF0000"/>
                </a:solidFill>
              </a:rPr>
              <a:t> = </a:t>
            </a:r>
            <a:r>
              <a:rPr lang="fr-FR" dirty="0" smtClean="0">
                <a:solidFill>
                  <a:srgbClr val="FF0000"/>
                </a:solidFill>
              </a:rPr>
              <a:t>480 DAC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88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FE Calibrations : noise </a:t>
            </a:r>
            <a:r>
              <a:rPr lang="fr-FR" dirty="0" err="1" smtClean="0"/>
              <a:t>response</a:t>
            </a:r>
            <a:r>
              <a:rPr lang="fr-FR" dirty="0" smtClean="0"/>
              <a:t>, no injection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69606" y="4309788"/>
            <a:ext cx="4168203" cy="282671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 flipH="1">
            <a:off x="292608" y="792480"/>
            <a:ext cx="8607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 Calibration method :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With </a:t>
            </a:r>
            <a:r>
              <a:rPr lang="en-US" dirty="0" smtClean="0"/>
              <a:t>all </a:t>
            </a:r>
            <a:r>
              <a:rPr lang="en-US" dirty="0" err="1" smtClean="0"/>
              <a:t>Petiroc</a:t>
            </a:r>
            <a:r>
              <a:rPr lang="en-US" dirty="0" smtClean="0"/>
              <a:t> channels </a:t>
            </a:r>
            <a:r>
              <a:rPr lang="en-US" dirty="0" smtClean="0"/>
              <a:t>activated together : </a:t>
            </a:r>
          </a:p>
          <a:p>
            <a:pPr marL="457200" lvl="2"/>
            <a:r>
              <a:rPr lang="en-US" dirty="0"/>
              <a:t>Threshold of comparator lowered  step by step with short acquisition </a:t>
            </a:r>
            <a:r>
              <a:rPr lang="en-US" dirty="0" smtClean="0"/>
              <a:t>window (alignment check</a:t>
            </a:r>
            <a:r>
              <a:rPr lang="en-US" dirty="0" smtClean="0"/>
              <a:t>)</a:t>
            </a:r>
            <a:endParaRPr lang="en-US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2" r="1357"/>
          <a:stretch/>
        </p:blipFill>
        <p:spPr>
          <a:xfrm>
            <a:off x="1505712" y="2102638"/>
            <a:ext cx="5964936" cy="416469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596384" y="5070156"/>
            <a:ext cx="2462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Channels alignment = 480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3698466" y="4967739"/>
            <a:ext cx="319629" cy="6868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4018095" y="4519356"/>
            <a:ext cx="1902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Turn On = 481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62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FE Calibrations : noise </a:t>
            </a:r>
            <a:r>
              <a:rPr lang="fr-FR" dirty="0" err="1" smtClean="0"/>
              <a:t>response</a:t>
            </a:r>
            <a:r>
              <a:rPr lang="fr-FR" dirty="0" smtClean="0"/>
              <a:t>, no injection</a:t>
            </a: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69606" y="4309788"/>
            <a:ext cx="4168203" cy="2826712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 flipH="1">
            <a:off x="292608" y="792480"/>
            <a:ext cx="8607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FE Calibration method :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 </a:t>
            </a:r>
            <a:r>
              <a:rPr lang="en-US" dirty="0"/>
              <a:t>With all channels activated </a:t>
            </a:r>
            <a:r>
              <a:rPr lang="en-US" dirty="0" smtClean="0"/>
              <a:t>together and strips connected to the FE board </a:t>
            </a:r>
            <a:r>
              <a:rPr lang="en-US" dirty="0"/>
              <a:t>: </a:t>
            </a:r>
          </a:p>
          <a:p>
            <a:pPr marL="457200" lvl="2"/>
            <a:r>
              <a:rPr lang="en-US" dirty="0"/>
              <a:t>Threshold of comparator lowered  step by step with short acquisition window (alignment </a:t>
            </a:r>
            <a:r>
              <a:rPr lang="en-US" dirty="0" smtClean="0"/>
              <a:t>check and noise sources hunt</a:t>
            </a:r>
            <a:r>
              <a:rPr lang="en-US" dirty="0" smtClean="0"/>
              <a:t>)</a:t>
            </a:r>
            <a:endParaRPr lang="en-US" dirty="0" smtClean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" r="3230"/>
          <a:stretch/>
        </p:blipFill>
        <p:spPr>
          <a:xfrm>
            <a:off x="1352546" y="2050171"/>
            <a:ext cx="5944366" cy="421562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965273" y="4906023"/>
            <a:ext cx="14755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</a:rPr>
              <a:t>Threshold</a:t>
            </a:r>
            <a:r>
              <a:rPr lang="fr-FR" sz="1600" dirty="0" smtClean="0">
                <a:solidFill>
                  <a:srgbClr val="FF0000"/>
                </a:solidFill>
              </a:rPr>
              <a:t> =500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rot="10800000" flipH="1" flipV="1">
            <a:off x="3475865" y="5343735"/>
            <a:ext cx="0" cy="275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 flipH="1" flipV="1">
            <a:off x="3823257" y="5813127"/>
            <a:ext cx="0" cy="275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2236554" y="4910547"/>
            <a:ext cx="1582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Alignment = 480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164013" y="6064771"/>
            <a:ext cx="1310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FF0000"/>
                </a:solidFill>
              </a:rPr>
              <a:t>Turn</a:t>
            </a:r>
            <a:r>
              <a:rPr lang="fr-FR" sz="1600" dirty="0" smtClean="0">
                <a:solidFill>
                  <a:srgbClr val="FF0000"/>
                </a:solidFill>
              </a:rPr>
              <a:t> On= 486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4484324" y="5273258"/>
            <a:ext cx="0" cy="2750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28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Calibrations (3) : injection on the PCB </a:t>
            </a:r>
            <a:r>
              <a:rPr lang="mr-IN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(for FE#2)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/>
              <p:cNvSpPr txBox="1"/>
              <p:nvPr/>
            </p:nvSpPr>
            <p:spPr>
              <a:xfrm>
                <a:off x="4275878" y="1091184"/>
                <a:ext cx="4237186" cy="50217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/>
                  <a:t>For this FE Board : </a:t>
                </a:r>
              </a:p>
              <a:p>
                <a:r>
                  <a:rPr lang="en-US" sz="1600" dirty="0" smtClean="0"/>
                  <a:t>1pF injection capacitance used on high radius</a:t>
                </a:r>
              </a:p>
              <a:p>
                <a:pPr marL="285750" indent="-285750">
                  <a:buFont typeface="Wingdings" charset="2"/>
                  <a:buChar char="à"/>
                </a:pPr>
                <a:endParaRPr lang="en-US" sz="1600" dirty="0" smtClean="0">
                  <a:sym typeface="Wingdings"/>
                </a:endParaRPr>
              </a:p>
              <a:p>
                <a:r>
                  <a:rPr lang="en-US" sz="1600" dirty="0" smtClean="0">
                    <a:sym typeface="Wingdings"/>
                  </a:rPr>
                  <a:t>For high radius : </a:t>
                </a:r>
              </a:p>
              <a:p>
                <a:r>
                  <a:rPr lang="en-US" sz="1600" dirty="0" smtClean="0">
                    <a:sym typeface="Wingdings"/>
                  </a:rPr>
                  <a:t>Pedestal from fit = 476 DAC</a:t>
                </a:r>
              </a:p>
              <a:p>
                <a:r>
                  <a:rPr lang="en-US" sz="1600" dirty="0" smtClean="0">
                    <a:sym typeface="Wingdings"/>
                  </a:rPr>
                  <a:t>Threshold set to 500 DAC </a:t>
                </a:r>
                <a:endParaRPr lang="en-US" sz="1600" dirty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endParaRPr lang="en-US" sz="1600" dirty="0" smtClean="0">
                  <a:sym typeface="Wingdings"/>
                </a:endParaRP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sz="1600" dirty="0" smtClean="0">
                    <a:sym typeface="Wingdings"/>
                  </a:rPr>
                  <a:t>Minimal charge that can be seen is</a:t>
                </a:r>
              </a:p>
              <a:p>
                <a:r>
                  <a:rPr lang="en-US" sz="1600" dirty="0" smtClean="0">
                    <a:sym typeface="Wingdings"/>
                  </a:rPr>
                  <a:t> 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charset="0"/>
                          </a:rPr>
                          <m:t>500−476</m:t>
                        </m:r>
                      </m:num>
                      <m:den>
                        <m:r>
                          <a:rPr lang="en-US" sz="1600" b="0" i="1" smtClean="0">
                            <a:latin typeface="Cambria Math" charset="0"/>
                          </a:rPr>
                          <m:t>0,2039</m:t>
                        </m:r>
                      </m:den>
                    </m:f>
                  </m:oMath>
                </a14:m>
                <a:r>
                  <a:rPr lang="en-US" sz="1600" dirty="0" smtClean="0"/>
                  <a:t> = 117 </a:t>
                </a:r>
                <a:r>
                  <a:rPr lang="en-US" sz="1600" dirty="0" err="1" smtClean="0"/>
                  <a:t>fC</a:t>
                </a:r>
                <a:r>
                  <a:rPr lang="en-US" sz="1600" dirty="0" smtClean="0"/>
                  <a:t> for the strip</a:t>
                </a:r>
                <a:endParaRPr lang="en-US" sz="1600" dirty="0"/>
              </a:p>
              <a:p>
                <a:endParaRPr lang="en-US" sz="1600" dirty="0" smtClean="0"/>
              </a:p>
              <a:p>
                <a:r>
                  <a:rPr lang="en-US" sz="1600" dirty="0" smtClean="0">
                    <a:sym typeface="Wingdings"/>
                  </a:rPr>
                  <a:t> 59 </a:t>
                </a:r>
                <a:r>
                  <a:rPr lang="en-US" sz="1600" dirty="0" err="1" smtClean="0">
                    <a:sym typeface="Wingdings"/>
                  </a:rPr>
                  <a:t>fC</a:t>
                </a:r>
                <a:r>
                  <a:rPr lang="en-US" sz="1600" dirty="0" smtClean="0">
                    <a:sym typeface="Wingdings"/>
                  </a:rPr>
                  <a:t> per channel on injection side  </a:t>
                </a:r>
                <a:endParaRPr lang="en-US" sz="1600" dirty="0"/>
              </a:p>
              <a:p>
                <a:r>
                  <a:rPr lang="en-US" sz="1600" dirty="0" smtClean="0"/>
                  <a:t> </a:t>
                </a:r>
              </a:p>
              <a:p>
                <a:endParaRPr lang="en-US" sz="1600" dirty="0"/>
              </a:p>
              <a:p>
                <a:pPr marL="0" lvl="1"/>
                <a:r>
                  <a:rPr lang="en-US" sz="1600" dirty="0" smtClean="0"/>
                  <a:t>On Low radius side,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charset="0"/>
                          </a:rPr>
                          <m:t>500−47</m:t>
                        </m:r>
                        <m:r>
                          <a:rPr lang="en-US" sz="1600" b="0" i="1" smtClean="0">
                            <a:latin typeface="Cambria Math" charset="0"/>
                          </a:rPr>
                          <m:t>0</m:t>
                        </m:r>
                      </m:num>
                      <m:den>
                        <m:r>
                          <a:rPr lang="en-US" sz="1600" i="1">
                            <a:latin typeface="Cambria Math" charset="0"/>
                          </a:rPr>
                          <m:t>0,</m:t>
                        </m:r>
                        <m:r>
                          <a:rPr lang="en-US" sz="1600" b="0" i="1" smtClean="0">
                            <a:latin typeface="Cambria Math" charset="0"/>
                          </a:rPr>
                          <m:t>1451</m:t>
                        </m:r>
                      </m:den>
                    </m:f>
                  </m:oMath>
                </a14:m>
                <a:r>
                  <a:rPr lang="en-US" sz="1600" dirty="0"/>
                  <a:t> = </a:t>
                </a:r>
                <a:r>
                  <a:rPr lang="en-US" sz="1600" dirty="0" smtClean="0"/>
                  <a:t>206 </a:t>
                </a:r>
                <a:r>
                  <a:rPr lang="en-US" sz="1600" dirty="0" err="1"/>
                  <a:t>fC</a:t>
                </a:r>
                <a:r>
                  <a:rPr lang="en-US" sz="1600" dirty="0"/>
                  <a:t> for the </a:t>
                </a:r>
                <a:r>
                  <a:rPr lang="en-US" sz="1600" dirty="0" smtClean="0"/>
                  <a:t>strip</a:t>
                </a:r>
              </a:p>
              <a:p>
                <a:pPr marL="0" lvl="1"/>
                <a:endParaRPr lang="en-US" sz="1600" dirty="0" smtClean="0">
                  <a:sym typeface="Wingdings"/>
                </a:endParaRPr>
              </a:p>
              <a:p>
                <a:pPr marL="0" lvl="1"/>
                <a:r>
                  <a:rPr lang="en-US" sz="1600" dirty="0" smtClean="0">
                    <a:sym typeface="Wingdings"/>
                  </a:rPr>
                  <a:t> 103 </a:t>
                </a:r>
                <a:r>
                  <a:rPr lang="en-US" sz="1600" dirty="0" err="1">
                    <a:sym typeface="Wingdings"/>
                  </a:rPr>
                  <a:t>fC</a:t>
                </a:r>
                <a:r>
                  <a:rPr lang="en-US" sz="1600" dirty="0">
                    <a:sym typeface="Wingdings"/>
                  </a:rPr>
                  <a:t> per channel on </a:t>
                </a:r>
                <a:r>
                  <a:rPr lang="en-US" sz="1600" dirty="0" smtClean="0">
                    <a:sym typeface="Wingdings"/>
                  </a:rPr>
                  <a:t>other side  </a:t>
                </a:r>
                <a:endParaRPr lang="en-US" sz="1600" dirty="0"/>
              </a:p>
              <a:p>
                <a:pPr marL="0" lvl="1"/>
                <a:endParaRPr lang="en-US" sz="1600" dirty="0"/>
              </a:p>
              <a:p>
                <a:endParaRPr lang="en-US" sz="1600" dirty="0"/>
              </a:p>
            </p:txBody>
          </p:sp>
        </mc:Choice>
        <mc:Fallback>
          <p:sp>
            <p:nvSpPr>
              <p:cNvPr id="7" name="ZoneTexte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5878" y="1091184"/>
                <a:ext cx="4237186" cy="5021759"/>
              </a:xfrm>
              <a:prstGeom prst="rect">
                <a:avLst/>
              </a:prstGeom>
              <a:blipFill rotWithShape="0">
                <a:blip r:embed="rId3"/>
                <a:stretch>
                  <a:fillRect l="-718" t="-36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752"/>
            <a:ext cx="4003327" cy="271124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" y="3638524"/>
            <a:ext cx="3982534" cy="2697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90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896" y="826007"/>
            <a:ext cx="4340849" cy="418773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24" y="813682"/>
            <a:ext cx="4353624" cy="4200057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Calibrations (4) : injection on the PCB </a:t>
            </a:r>
            <a:r>
              <a:rPr lang="mr-IN" dirty="0" smtClean="0"/>
              <a:t>–</a:t>
            </a:r>
            <a:r>
              <a:rPr lang="fr-FR" dirty="0" smtClean="0"/>
              <a:t> </a:t>
            </a:r>
            <a:r>
              <a:rPr lang="fr-FR" dirty="0" err="1" smtClean="0"/>
              <a:t>results</a:t>
            </a:r>
            <a:r>
              <a:rPr lang="fr-FR" dirty="0" smtClean="0"/>
              <a:t> (for FE#2)</a:t>
            </a:r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3192869" y="1355984"/>
            <a:ext cx="10757" cy="301142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ZoneTexte 2"/>
          <p:cNvSpPr txBox="1"/>
          <p:nvPr/>
        </p:nvSpPr>
        <p:spPr>
          <a:xfrm>
            <a:off x="2708321" y="3833985"/>
            <a:ext cx="17188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70C0"/>
                </a:solidFill>
                <a:sym typeface="Wingdings 3" charset="2"/>
              </a:rPr>
              <a:t></a:t>
            </a:r>
            <a:r>
              <a:rPr lang="fr-FR" sz="1600" dirty="0"/>
              <a:t> </a:t>
            </a:r>
            <a:r>
              <a:rPr lang="fr-FR" sz="1600" dirty="0" smtClean="0"/>
              <a:t>: injection </a:t>
            </a:r>
            <a:r>
              <a:rPr lang="fr-FR" sz="1600" dirty="0" err="1" smtClean="0"/>
              <a:t>side</a:t>
            </a:r>
            <a:endParaRPr lang="fr-FR" sz="1600" dirty="0" smtClean="0"/>
          </a:p>
          <a:p>
            <a:r>
              <a:rPr lang="fr-FR" sz="1600" dirty="0" smtClean="0">
                <a:solidFill>
                  <a:srgbClr val="FF0000"/>
                </a:solidFill>
                <a:sym typeface="Wingdings 2" charset="2"/>
              </a:rPr>
              <a:t></a:t>
            </a:r>
            <a:r>
              <a:rPr lang="fr-FR" sz="1600" dirty="0" smtClean="0"/>
              <a:t> : opposite </a:t>
            </a:r>
            <a:r>
              <a:rPr lang="fr-FR" sz="1600" dirty="0" err="1" smtClean="0"/>
              <a:t>side</a:t>
            </a:r>
            <a:endParaRPr lang="fr-FR" sz="1600" dirty="0"/>
          </a:p>
        </p:txBody>
      </p:sp>
      <p:cxnSp>
        <p:nvCxnSpPr>
          <p:cNvPr id="9" name="Connecteur droit 8"/>
          <p:cNvCxnSpPr/>
          <p:nvPr/>
        </p:nvCxnSpPr>
        <p:spPr>
          <a:xfrm flipH="1" flipV="1">
            <a:off x="5800786" y="2179972"/>
            <a:ext cx="0" cy="2267712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316992" y="5374166"/>
            <a:ext cx="8363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 efficiency on injection side : 170 </a:t>
            </a:r>
            <a:r>
              <a:rPr lang="en-US" dirty="0" err="1" smtClean="0"/>
              <a:t>fC</a:t>
            </a:r>
            <a:r>
              <a:rPr lang="en-US" dirty="0" smtClean="0"/>
              <a:t> (85 </a:t>
            </a:r>
            <a:r>
              <a:rPr lang="en-US" dirty="0" err="1" smtClean="0"/>
              <a:t>fC</a:t>
            </a:r>
            <a:r>
              <a:rPr lang="en-US" dirty="0" smtClean="0"/>
              <a:t> seen on each side)</a:t>
            </a:r>
          </a:p>
          <a:p>
            <a:r>
              <a:rPr lang="en-US" dirty="0" smtClean="0"/>
              <a:t>Full efficiency on both sides : 230 </a:t>
            </a:r>
            <a:r>
              <a:rPr lang="en-US" dirty="0" err="1" smtClean="0"/>
              <a:t>fC</a:t>
            </a:r>
            <a:r>
              <a:rPr lang="en-US" dirty="0" smtClean="0"/>
              <a:t> (115 </a:t>
            </a:r>
            <a:r>
              <a:rPr lang="en-US" dirty="0" err="1" smtClean="0"/>
              <a:t>fC</a:t>
            </a:r>
            <a:r>
              <a:rPr lang="en-US" dirty="0" smtClean="0"/>
              <a:t> seen on each side), less than 200 </a:t>
            </a:r>
            <a:r>
              <a:rPr lang="en-US" dirty="0" err="1" smtClean="0"/>
              <a:t>ps</a:t>
            </a:r>
            <a:r>
              <a:rPr lang="en-US" dirty="0" smtClean="0"/>
              <a:t> resolution (3,6 cm)</a:t>
            </a:r>
          </a:p>
        </p:txBody>
      </p:sp>
      <p:cxnSp>
        <p:nvCxnSpPr>
          <p:cNvPr id="17" name="Connecteur droit 16"/>
          <p:cNvCxnSpPr/>
          <p:nvPr/>
        </p:nvCxnSpPr>
        <p:spPr>
          <a:xfrm flipV="1">
            <a:off x="2274703" y="1355984"/>
            <a:ext cx="10757" cy="301142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1248849" y="1926336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>
                <a:solidFill>
                  <a:srgbClr val="FF0000"/>
                </a:solidFill>
              </a:rPr>
              <a:t>170fC</a:t>
            </a:r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>
            <a:off x="1853185" y="2295668"/>
            <a:ext cx="421518" cy="2280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3336640" y="1926336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230fC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9" name="Connecteur droit avec flèche 18"/>
          <p:cNvCxnSpPr/>
          <p:nvPr/>
        </p:nvCxnSpPr>
        <p:spPr>
          <a:xfrm flipH="1">
            <a:off x="3203626" y="2295668"/>
            <a:ext cx="209489" cy="2280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5964575" y="1995306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230fC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5831561" y="2364638"/>
            <a:ext cx="209489" cy="22807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243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Conclusions and prospects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73792" y="1235173"/>
            <a:ext cx="877020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/>
              <a:t>Longitudinal position on the strip measured by difference of signals time arrival on both sides achieved with good resolution</a:t>
            </a:r>
          </a:p>
          <a:p>
            <a:pPr marL="285750" indent="-285750">
              <a:buFont typeface="Arial" charset="0"/>
              <a:buChar char="•"/>
            </a:pP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Long Strip PCB behavior and impedance understood </a:t>
            </a:r>
            <a:r>
              <a:rPr lang="en-US" dirty="0"/>
              <a:t>and under </a:t>
            </a:r>
            <a:r>
              <a:rPr lang="en-US" dirty="0" smtClean="0"/>
              <a:t>control</a:t>
            </a:r>
          </a:p>
          <a:p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Wave union TDC used with </a:t>
            </a:r>
            <a:r>
              <a:rPr lang="en-US" dirty="0" err="1" smtClean="0"/>
              <a:t>Petiroc</a:t>
            </a:r>
            <a:r>
              <a:rPr lang="en-US" dirty="0" smtClean="0"/>
              <a:t> ASIC </a:t>
            </a:r>
            <a:endParaRPr lang="en-US" dirty="0"/>
          </a:p>
          <a:p>
            <a:endParaRPr lang="en-US" dirty="0" smtClean="0"/>
          </a:p>
          <a:p>
            <a:r>
              <a:rPr lang="en-US" b="1" dirty="0" smtClean="0"/>
              <a:t>Next steps and prospects </a:t>
            </a:r>
            <a:r>
              <a:rPr lang="en-US" dirty="0" smtClean="0"/>
              <a:t> : </a:t>
            </a:r>
          </a:p>
          <a:p>
            <a:endParaRPr lang="en-US" dirty="0"/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FE board version 2 : 64 channels  embedded  in cyclone </a:t>
            </a:r>
            <a:r>
              <a:rPr lang="en-US" dirty="0" smtClean="0"/>
              <a:t>V GT </a:t>
            </a:r>
            <a:r>
              <a:rPr lang="en-US" dirty="0" smtClean="0"/>
              <a:t>FPGA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Petiroc3 ASIC (lower threshold and improved noise immunity)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Time over Threshold (</a:t>
            </a:r>
            <a:r>
              <a:rPr lang="en-US" dirty="0" err="1" smtClean="0"/>
              <a:t>ToT</a:t>
            </a:r>
            <a:r>
              <a:rPr lang="en-US" dirty="0" smtClean="0"/>
              <a:t>) to measure charge and correct time-walk effects 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Integration in </a:t>
            </a:r>
            <a:r>
              <a:rPr lang="en-US" dirty="0" smtClean="0"/>
              <a:t>CMS central </a:t>
            </a:r>
            <a:r>
              <a:rPr lang="en-US" dirty="0" smtClean="0"/>
              <a:t>DAQ (GBT data link 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203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59" y="138896"/>
            <a:ext cx="8997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CMS muon upgrade at high </a:t>
            </a:r>
            <a:r>
              <a:rPr lang="fr-FR" dirty="0" err="1" smtClean="0"/>
              <a:t>eta</a:t>
            </a:r>
            <a:endParaRPr lang="fr-FR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5" y="1845390"/>
            <a:ext cx="6843645" cy="4470446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>
            <a:off x="5065776" y="4288640"/>
            <a:ext cx="1060704" cy="11036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>
            <a:endCxn id="7" idx="1"/>
          </p:cNvCxnSpPr>
          <p:nvPr/>
        </p:nvCxnSpPr>
        <p:spPr>
          <a:xfrm flipV="1">
            <a:off x="6126480" y="4655793"/>
            <a:ext cx="1143000" cy="1846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7269480" y="4471127"/>
            <a:ext cx="16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ln>
                  <a:solidFill>
                    <a:srgbClr val="FF0000"/>
                  </a:solidFill>
                </a:ln>
              </a:rPr>
              <a:t>Proposed</a:t>
            </a:r>
            <a:r>
              <a:rPr lang="fr-FR" dirty="0" smtClean="0">
                <a:ln>
                  <a:solidFill>
                    <a:srgbClr val="FF0000"/>
                  </a:solidFill>
                </a:ln>
              </a:rPr>
              <a:t> </a:t>
            </a:r>
            <a:r>
              <a:rPr lang="fr-FR" dirty="0" err="1" smtClean="0">
                <a:ln>
                  <a:solidFill>
                    <a:srgbClr val="FF0000"/>
                  </a:solidFill>
                </a:ln>
              </a:rPr>
              <a:t>iRPC</a:t>
            </a:r>
            <a:r>
              <a:rPr lang="fr-FR" dirty="0" smtClean="0">
                <a:ln>
                  <a:solidFill>
                    <a:srgbClr val="FF0000"/>
                  </a:solidFill>
                </a:ln>
              </a:rPr>
              <a:t>  </a:t>
            </a:r>
            <a:endParaRPr lang="fr-FR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837076" y="658958"/>
            <a:ext cx="47252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 chambers to equip area with 1.8 &lt; |</a:t>
            </a:r>
            <a:r>
              <a:rPr lang="en-US" dirty="0" err="1" smtClean="0"/>
              <a:t>η</a:t>
            </a:r>
            <a:r>
              <a:rPr lang="en-US" dirty="0" smtClean="0"/>
              <a:t>| &lt; 2.4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Add track hits in </a:t>
            </a:r>
            <a:r>
              <a:rPr lang="en-US" dirty="0" err="1" smtClean="0">
                <a:sym typeface="Wingdings"/>
              </a:rPr>
              <a:t>muon</a:t>
            </a:r>
            <a:r>
              <a:rPr lang="en-US" dirty="0" smtClean="0">
                <a:sym typeface="Wingdings"/>
              </a:rPr>
              <a:t> reconstruction</a:t>
            </a:r>
          </a:p>
          <a:p>
            <a:pPr marL="285750" indent="-285750">
              <a:buFont typeface="Wingdings" charset="2"/>
              <a:buChar char="à"/>
            </a:pPr>
            <a:r>
              <a:rPr lang="en-US" dirty="0" smtClean="0">
                <a:sym typeface="Wingdings"/>
              </a:rPr>
              <a:t>Search for Heavy Stable Charge Particle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9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Proposed</a:t>
            </a:r>
            <a:r>
              <a:rPr lang="fr-FR" dirty="0" smtClean="0"/>
              <a:t> </a:t>
            </a:r>
            <a:r>
              <a:rPr lang="fr-FR" dirty="0" err="1" smtClean="0"/>
              <a:t>iRPC</a:t>
            </a:r>
            <a:r>
              <a:rPr lang="fr-FR" dirty="0" smtClean="0"/>
              <a:t> and front end </a:t>
            </a:r>
            <a:r>
              <a:rPr lang="fr-FR" dirty="0" err="1" smtClean="0"/>
              <a:t>electronics</a:t>
            </a:r>
            <a:r>
              <a:rPr lang="fr-FR" dirty="0" smtClean="0"/>
              <a:t> </a:t>
            </a:r>
            <a:r>
              <a:rPr lang="fr-FR" dirty="0" smtClean="0"/>
              <a:t>for RE3/1 and RE4/1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2650" y="2948695"/>
            <a:ext cx="5283200" cy="3035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/>
              <p:cNvSpPr txBox="1"/>
              <p:nvPr/>
            </p:nvSpPr>
            <p:spPr>
              <a:xfrm>
                <a:off x="520614" y="691108"/>
                <a:ext cx="8467342" cy="2423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Strip board : </a:t>
                </a:r>
              </a:p>
              <a:p>
                <a:r>
                  <a:rPr lang="en-US" dirty="0" smtClean="0"/>
                  <a:t>96 strips per chamber (1cm strip width at </a:t>
                </a:r>
                <a:r>
                  <a:rPr lang="en-US" dirty="0" err="1" smtClean="0"/>
                  <a:t>η</a:t>
                </a:r>
                <a:r>
                  <a:rPr lang="en-US" dirty="0" smtClean="0"/>
                  <a:t> = 2.8) between double gap RPC detectors</a:t>
                </a:r>
              </a:p>
              <a:p>
                <a:r>
                  <a:rPr lang="en-US" b="1" dirty="0" smtClean="0"/>
                  <a:t>Front-end :</a:t>
                </a:r>
              </a:p>
              <a:p>
                <a:r>
                  <a:rPr lang="en-US" dirty="0" smtClean="0"/>
                  <a:t>Readout on both sides of the strip</a:t>
                </a:r>
              </a:p>
              <a:p>
                <a:r>
                  <a:rPr lang="en-US" dirty="0" smtClean="0"/>
                  <a:t>Relative timing between both channels of same strip (</a:t>
                </a:r>
                <a:r>
                  <a:rPr lang="en-US" dirty="0" err="1" smtClean="0"/>
                  <a:t>σ</a:t>
                </a:r>
                <a:r>
                  <a:rPr lang="en-US" dirty="0" smtClean="0"/>
                  <a:t>&lt;100ps</a:t>
                </a:r>
                <a:r>
                  <a:rPr lang="en-US" dirty="0" smtClean="0"/>
                  <a:t>) </a:t>
                </a:r>
              </a:p>
              <a:p>
                <a:pPr marL="285750" indent="-285750">
                  <a:buFont typeface="Wingdings" charset="2"/>
                  <a:buChar char="à"/>
                </a:pPr>
                <a:r>
                  <a:rPr lang="en-US" dirty="0" smtClean="0">
                    <a:sym typeface="Wingdings"/>
                  </a:rPr>
                  <a:t>Position along the strip (</a:t>
                </a:r>
                <a:r>
                  <a:rPr lang="en-US" dirty="0" err="1"/>
                  <a:t>σ</a:t>
                </a:r>
                <a:r>
                  <a:rPr lang="en-US" dirty="0"/>
                  <a:t> </a:t>
                </a:r>
                <a:r>
                  <a:rPr lang="en-US" dirty="0">
                    <a:sym typeface="Wingdings"/>
                  </a:rPr>
                  <a:t> </a:t>
                </a:r>
                <a:r>
                  <a:rPr lang="en-US" dirty="0" smtClean="0">
                    <a:sym typeface="Wingdings"/>
                  </a:rPr>
                  <a:t>= 1.8 cm )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charset="0"/>
                        <a:sym typeface="Wingdings"/>
                      </a:rPr>
                      <m:t>𝑌</m:t>
                    </m:r>
                    <m:r>
                      <a:rPr lang="en-US" b="0" i="1" smtClean="0">
                        <a:latin typeface="Cambria Math" charset="0"/>
                        <a:sym typeface="Wingdings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charset="0"/>
                            <a:sym typeface="Wingdings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𝐿</m:t>
                        </m:r>
                      </m:num>
                      <m:den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charset="0"/>
                        <a:sym typeface="Wingdings"/>
                      </a:rPr>
                      <m:t>−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charset="0"/>
                        <a:sym typeface="Wingdings"/>
                      </a:rPr>
                      <m:t>V</m:t>
                    </m:r>
                    <m:r>
                      <a:rPr lang="en-US" b="0" i="0" smtClean="0">
                        <a:latin typeface="Cambria Math" charset="0"/>
                        <a:sym typeface="Wingdings"/>
                      </a:rPr>
                      <m:t>.</m:t>
                    </m:r>
                    <m:f>
                      <m:fPr>
                        <m:ctrlPr>
                          <a:rPr lang="en-US" b="0" i="1" smtClean="0">
                            <a:latin typeface="Cambria Math" charset="0"/>
                            <a:sym typeface="Wingdings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𝑇</m:t>
                        </m:r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2−</m:t>
                        </m:r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𝑇</m:t>
                        </m:r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charset="0"/>
                            <a:sym typeface="Wingdings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>
                  <a:sym typeface="Wingdings"/>
                </a:endParaRPr>
              </a:p>
              <a:p>
                <a:r>
                  <a:rPr lang="en-US" dirty="0" smtClean="0">
                    <a:sym typeface="Wingdings"/>
                  </a:rPr>
                  <a:t>Absolute timing (</a:t>
                </a:r>
                <a:r>
                  <a:rPr lang="en-US" dirty="0" err="1" smtClean="0"/>
                  <a:t>σ</a:t>
                </a:r>
                <a:r>
                  <a:rPr lang="en-US" dirty="0" smtClean="0"/>
                  <a:t> </a:t>
                </a:r>
                <a:r>
                  <a:rPr lang="en-US" dirty="0" smtClean="0"/>
                  <a:t>&lt;&lt; </a:t>
                </a:r>
                <a:r>
                  <a:rPr lang="en-US" dirty="0" smtClean="0"/>
                  <a:t>1ns)</a:t>
                </a:r>
                <a:endParaRPr lang="en-US" dirty="0" smtClean="0">
                  <a:sym typeface="Wingdings"/>
                </a:endParaRPr>
              </a:p>
              <a:p>
                <a:r>
                  <a:rPr lang="en-US" dirty="0" smtClean="0">
                    <a:sym typeface="Wingdings"/>
                  </a:rPr>
                  <a:t>  HSCP search</a:t>
                </a:r>
                <a:endParaRPr lang="en-US" dirty="0"/>
              </a:p>
            </p:txBody>
          </p:sp>
        </mc:Choice>
        <mc:Fallback>
          <p:sp>
            <p:nvSpPr>
              <p:cNvPr id="8" name="ZoneTexte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614" y="691108"/>
                <a:ext cx="8467342" cy="2423164"/>
              </a:xfrm>
              <a:prstGeom prst="rect">
                <a:avLst/>
              </a:prstGeom>
              <a:blipFill rotWithShape="0">
                <a:blip r:embed="rId3"/>
                <a:stretch>
                  <a:fillRect l="-576" t="-1256" b="-30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er 27"/>
          <p:cNvGrpSpPr/>
          <p:nvPr/>
        </p:nvGrpSpPr>
        <p:grpSpPr>
          <a:xfrm>
            <a:off x="160168" y="3522703"/>
            <a:ext cx="5257921" cy="2855900"/>
            <a:chOff x="160168" y="3522703"/>
            <a:chExt cx="5257921" cy="2855900"/>
          </a:xfrm>
        </p:grpSpPr>
        <p:cxnSp>
          <p:nvCxnSpPr>
            <p:cNvPr id="6" name="Connecteur droit avec flèche 5"/>
            <p:cNvCxnSpPr/>
            <p:nvPr/>
          </p:nvCxnSpPr>
          <p:spPr>
            <a:xfrm flipH="1">
              <a:off x="2390651" y="3522703"/>
              <a:ext cx="3027438" cy="70564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3143706" y="4819659"/>
              <a:ext cx="10833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To </a:t>
              </a:r>
            </a:p>
            <a:p>
              <a:pPr algn="ctr"/>
              <a:r>
                <a:rPr lang="fr-FR" dirty="0" smtClean="0"/>
                <a:t>BE</a:t>
              </a:r>
              <a:endParaRPr lang="fr-FR" dirty="0"/>
            </a:p>
          </p:txBody>
        </p:sp>
        <p:grpSp>
          <p:nvGrpSpPr>
            <p:cNvPr id="3" name="Grouper 2"/>
            <p:cNvGrpSpPr/>
            <p:nvPr/>
          </p:nvGrpSpPr>
          <p:grpSpPr>
            <a:xfrm>
              <a:off x="575325" y="4234529"/>
              <a:ext cx="3135309" cy="2144074"/>
              <a:chOff x="144339" y="4279478"/>
              <a:chExt cx="3135309" cy="214407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402336" y="4425696"/>
                <a:ext cx="121920" cy="147870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Triangle 10"/>
              <p:cNvSpPr/>
              <p:nvPr/>
            </p:nvSpPr>
            <p:spPr>
              <a:xfrm rot="5400000">
                <a:off x="963168" y="4645152"/>
                <a:ext cx="365760" cy="438912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Triangle 12"/>
              <p:cNvSpPr/>
              <p:nvPr/>
            </p:nvSpPr>
            <p:spPr>
              <a:xfrm rot="5400000">
                <a:off x="957072" y="5236464"/>
                <a:ext cx="365760" cy="438912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6" name="Connecteur droit 15"/>
              <p:cNvCxnSpPr>
                <a:stCxn id="10" idx="0"/>
              </p:cNvCxnSpPr>
              <p:nvPr/>
            </p:nvCxnSpPr>
            <p:spPr>
              <a:xfrm flipV="1">
                <a:off x="463296" y="4291584"/>
                <a:ext cx="0" cy="134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/>
              <p:cNvCxnSpPr/>
              <p:nvPr/>
            </p:nvCxnSpPr>
            <p:spPr>
              <a:xfrm>
                <a:off x="463296" y="4291584"/>
                <a:ext cx="304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>
                <a:off x="768096" y="4291584"/>
                <a:ext cx="0" cy="573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/>
              <p:cNvCxnSpPr>
                <a:endCxn id="11" idx="3"/>
              </p:cNvCxnSpPr>
              <p:nvPr/>
            </p:nvCxnSpPr>
            <p:spPr>
              <a:xfrm>
                <a:off x="768096" y="4864608"/>
                <a:ext cx="15849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/>
              <p:cNvCxnSpPr/>
              <p:nvPr/>
            </p:nvCxnSpPr>
            <p:spPr>
              <a:xfrm flipV="1">
                <a:off x="469392" y="5894832"/>
                <a:ext cx="0" cy="13411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/>
              <p:cNvCxnSpPr/>
              <p:nvPr/>
            </p:nvCxnSpPr>
            <p:spPr>
              <a:xfrm>
                <a:off x="469392" y="6028944"/>
                <a:ext cx="304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/>
              <p:cNvCxnSpPr/>
              <p:nvPr/>
            </p:nvCxnSpPr>
            <p:spPr>
              <a:xfrm>
                <a:off x="774192" y="5455920"/>
                <a:ext cx="0" cy="573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774192" y="5455920"/>
                <a:ext cx="15849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/>
              <p:cNvCxnSpPr>
                <a:stCxn id="11" idx="0"/>
              </p:cNvCxnSpPr>
              <p:nvPr/>
            </p:nvCxnSpPr>
            <p:spPr>
              <a:xfrm>
                <a:off x="1365504" y="4864608"/>
                <a:ext cx="107289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/>
              <p:cNvCxnSpPr>
                <a:stCxn id="13" idx="0"/>
              </p:cNvCxnSpPr>
              <p:nvPr/>
            </p:nvCxnSpPr>
            <p:spPr>
              <a:xfrm>
                <a:off x="1359408" y="5455920"/>
                <a:ext cx="107899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Rectangle 34"/>
              <p:cNvSpPr/>
              <p:nvPr/>
            </p:nvSpPr>
            <p:spPr>
              <a:xfrm>
                <a:off x="2450592" y="4736676"/>
                <a:ext cx="530352" cy="902124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1639824" y="4681728"/>
                <a:ext cx="573024" cy="36576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1633728" y="5273040"/>
                <a:ext cx="573024" cy="36576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ZoneTexte 36"/>
              <p:cNvSpPr txBox="1"/>
              <p:nvPr/>
            </p:nvSpPr>
            <p:spPr>
              <a:xfrm>
                <a:off x="766338" y="5777221"/>
                <a:ext cx="102322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 smtClean="0"/>
                  <a:t>Preampl</a:t>
                </a:r>
                <a:r>
                  <a:rPr lang="fr-FR" dirty="0" smtClean="0"/>
                  <a:t>.</a:t>
                </a:r>
              </a:p>
              <a:p>
                <a:r>
                  <a:rPr lang="fr-FR" dirty="0" smtClean="0"/>
                  <a:t>+</a:t>
                </a:r>
                <a:r>
                  <a:rPr lang="fr-FR" dirty="0" err="1" smtClean="0"/>
                  <a:t>cmp</a:t>
                </a:r>
                <a:r>
                  <a:rPr lang="fr-FR" dirty="0" smtClean="0"/>
                  <a:t>.</a:t>
                </a:r>
                <a:endParaRPr lang="fr-FR" dirty="0"/>
              </a:p>
            </p:txBody>
          </p:sp>
          <p:sp>
            <p:nvSpPr>
              <p:cNvPr id="38" name="ZoneTexte 37"/>
              <p:cNvSpPr txBox="1"/>
              <p:nvPr/>
            </p:nvSpPr>
            <p:spPr>
              <a:xfrm>
                <a:off x="144339" y="5961888"/>
                <a:ext cx="6222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err="1"/>
                  <a:t>S</a:t>
                </a:r>
                <a:r>
                  <a:rPr lang="fr-FR" dirty="0" err="1" smtClean="0"/>
                  <a:t>trip</a:t>
                </a:r>
                <a:endParaRPr lang="fr-FR" dirty="0"/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1678178" y="5777222"/>
                <a:ext cx="5629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/>
                  <a:t>TDC</a:t>
                </a:r>
                <a:endParaRPr lang="fr-FR" dirty="0"/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2410483" y="5777222"/>
                <a:ext cx="5624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mtClean="0"/>
                  <a:t>GBT</a:t>
                </a:r>
                <a:endParaRPr lang="fr-FR"/>
              </a:p>
            </p:txBody>
          </p:sp>
          <p:cxnSp>
            <p:nvCxnSpPr>
              <p:cNvPr id="42" name="Connecteur droit avec flèche 41"/>
              <p:cNvCxnSpPr>
                <a:stCxn id="35" idx="3"/>
              </p:cNvCxnSpPr>
              <p:nvPr/>
            </p:nvCxnSpPr>
            <p:spPr>
              <a:xfrm>
                <a:off x="2980944" y="5187738"/>
                <a:ext cx="298704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Accolade ouvrante 43"/>
              <p:cNvSpPr/>
              <p:nvPr/>
            </p:nvSpPr>
            <p:spPr>
              <a:xfrm rot="5400000">
                <a:off x="1783076" y="3438912"/>
                <a:ext cx="357301" cy="2038433"/>
              </a:xfrm>
              <a:prstGeom prst="leftBrac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7" name="Accolade ouvrante 46"/>
            <p:cNvSpPr/>
            <p:nvPr/>
          </p:nvSpPr>
          <p:spPr>
            <a:xfrm rot="5400000">
              <a:off x="764751" y="3945395"/>
              <a:ext cx="357301" cy="382864"/>
            </a:xfrm>
            <a:prstGeom prst="leftBrac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8" name="Connecteur droit avec flèche 47"/>
            <p:cNvCxnSpPr>
              <a:endCxn id="47" idx="1"/>
            </p:cNvCxnSpPr>
            <p:nvPr/>
          </p:nvCxnSpPr>
          <p:spPr>
            <a:xfrm flipH="1">
              <a:off x="943402" y="3569986"/>
              <a:ext cx="3628598" cy="38819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avec flèche 14"/>
            <p:cNvCxnSpPr/>
            <p:nvPr/>
          </p:nvCxnSpPr>
          <p:spPr>
            <a:xfrm>
              <a:off x="628769" y="4925961"/>
              <a:ext cx="526068" cy="216828"/>
            </a:xfrm>
            <a:prstGeom prst="straightConnector1">
              <a:avLst/>
            </a:prstGeom>
            <a:ln w="444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orme libre 18"/>
            <p:cNvSpPr/>
            <p:nvPr/>
          </p:nvSpPr>
          <p:spPr>
            <a:xfrm rot="5400000" flipV="1">
              <a:off x="281385" y="4391670"/>
              <a:ext cx="353961" cy="584083"/>
            </a:xfrm>
            <a:custGeom>
              <a:avLst/>
              <a:gdLst>
                <a:gd name="connsiteX0" fmla="*/ 0 w 353961"/>
                <a:gd name="connsiteY0" fmla="*/ 383499 h 463989"/>
                <a:gd name="connsiteX1" fmla="*/ 137651 w 353961"/>
                <a:gd name="connsiteY1" fmla="*/ 41 h 463989"/>
                <a:gd name="connsiteX2" fmla="*/ 245806 w 353961"/>
                <a:gd name="connsiteY2" fmla="*/ 403164 h 463989"/>
                <a:gd name="connsiteX3" fmla="*/ 353961 w 353961"/>
                <a:gd name="connsiteY3" fmla="*/ 462157 h 46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961" h="463989">
                  <a:moveTo>
                    <a:pt x="0" y="383499"/>
                  </a:moveTo>
                  <a:cubicBezTo>
                    <a:pt x="48341" y="190131"/>
                    <a:pt x="96683" y="-3237"/>
                    <a:pt x="137651" y="41"/>
                  </a:cubicBezTo>
                  <a:cubicBezTo>
                    <a:pt x="178619" y="3318"/>
                    <a:pt x="209754" y="326145"/>
                    <a:pt x="245806" y="403164"/>
                  </a:cubicBezTo>
                  <a:cubicBezTo>
                    <a:pt x="281858" y="480183"/>
                    <a:pt x="353961" y="462157"/>
                    <a:pt x="353961" y="462157"/>
                  </a:cubicBezTo>
                </a:path>
              </a:pathLst>
            </a:cu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Forme libre 40"/>
            <p:cNvSpPr/>
            <p:nvPr/>
          </p:nvSpPr>
          <p:spPr>
            <a:xfrm rot="16200000">
              <a:off x="275229" y="5011686"/>
              <a:ext cx="353961" cy="584083"/>
            </a:xfrm>
            <a:custGeom>
              <a:avLst/>
              <a:gdLst>
                <a:gd name="connsiteX0" fmla="*/ 0 w 353961"/>
                <a:gd name="connsiteY0" fmla="*/ 383499 h 463989"/>
                <a:gd name="connsiteX1" fmla="*/ 137651 w 353961"/>
                <a:gd name="connsiteY1" fmla="*/ 41 h 463989"/>
                <a:gd name="connsiteX2" fmla="*/ 245806 w 353961"/>
                <a:gd name="connsiteY2" fmla="*/ 403164 h 463989"/>
                <a:gd name="connsiteX3" fmla="*/ 353961 w 353961"/>
                <a:gd name="connsiteY3" fmla="*/ 462157 h 46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3961" h="463989">
                  <a:moveTo>
                    <a:pt x="0" y="383499"/>
                  </a:moveTo>
                  <a:cubicBezTo>
                    <a:pt x="48341" y="190131"/>
                    <a:pt x="96683" y="-3237"/>
                    <a:pt x="137651" y="41"/>
                  </a:cubicBezTo>
                  <a:cubicBezTo>
                    <a:pt x="178619" y="3318"/>
                    <a:pt x="209754" y="326145"/>
                    <a:pt x="245806" y="403164"/>
                  </a:cubicBezTo>
                  <a:cubicBezTo>
                    <a:pt x="281858" y="480183"/>
                    <a:pt x="353961" y="462157"/>
                    <a:pt x="353961" y="462157"/>
                  </a:cubicBezTo>
                </a:path>
              </a:pathLst>
            </a:custGeom>
            <a:noFill/>
            <a:ln w="412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7" name="Connecteur droit avec flèche 26"/>
            <p:cNvCxnSpPr/>
            <p:nvPr/>
          </p:nvCxnSpPr>
          <p:spPr>
            <a:xfrm flipV="1">
              <a:off x="755425" y="4321471"/>
              <a:ext cx="0" cy="60449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avec flèche 44"/>
            <p:cNvCxnSpPr/>
            <p:nvPr/>
          </p:nvCxnSpPr>
          <p:spPr>
            <a:xfrm>
              <a:off x="760345" y="5093305"/>
              <a:ext cx="0" cy="60449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391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Global prototype measurement chain</a:t>
            </a:r>
            <a:endParaRPr lang="en-US" dirty="0"/>
          </a:p>
        </p:txBody>
      </p:sp>
      <p:grpSp>
        <p:nvGrpSpPr>
          <p:cNvPr id="8" name="Grouper 7"/>
          <p:cNvGrpSpPr/>
          <p:nvPr/>
        </p:nvGrpSpPr>
        <p:grpSpPr>
          <a:xfrm>
            <a:off x="120202" y="736132"/>
            <a:ext cx="8589428" cy="5036884"/>
            <a:chOff x="120202" y="736132"/>
            <a:chExt cx="8589428" cy="5036884"/>
          </a:xfrm>
        </p:grpSpPr>
        <p:sp>
          <p:nvSpPr>
            <p:cNvPr id="38" name="Rectangle 37"/>
            <p:cNvSpPr/>
            <p:nvPr/>
          </p:nvSpPr>
          <p:spPr>
            <a:xfrm>
              <a:off x="120202" y="4856025"/>
              <a:ext cx="2124075" cy="78441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3" name="Grouper 22"/>
            <p:cNvGrpSpPr/>
            <p:nvPr/>
          </p:nvGrpSpPr>
          <p:grpSpPr>
            <a:xfrm>
              <a:off x="288438" y="4856025"/>
              <a:ext cx="1782501" cy="309039"/>
              <a:chOff x="555585" y="1886673"/>
              <a:chExt cx="1782501" cy="309039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55585" y="1886673"/>
                <a:ext cx="1782501" cy="10417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55585" y="2091539"/>
                <a:ext cx="1782501" cy="10417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56316" y="1990847"/>
                <a:ext cx="110434" cy="1006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227652" y="1990847"/>
                <a:ext cx="110434" cy="1006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9" name="Grouper 28"/>
            <p:cNvGrpSpPr/>
            <p:nvPr/>
          </p:nvGrpSpPr>
          <p:grpSpPr>
            <a:xfrm>
              <a:off x="120202" y="5179152"/>
              <a:ext cx="2128520" cy="139701"/>
              <a:chOff x="387349" y="2219325"/>
              <a:chExt cx="2128520" cy="139701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55585" y="2219325"/>
                <a:ext cx="1782501" cy="45719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87349" y="2310762"/>
                <a:ext cx="2124075" cy="4826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20700" y="2265044"/>
                <a:ext cx="1870075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425660" y="2265044"/>
                <a:ext cx="90209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Rectangle 27"/>
              <p:cNvSpPr/>
              <p:nvPr/>
            </p:nvSpPr>
            <p:spPr>
              <a:xfrm flipV="1">
                <a:off x="387350" y="2265042"/>
                <a:ext cx="80661" cy="4571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" name="Grouper 29"/>
            <p:cNvGrpSpPr/>
            <p:nvPr/>
          </p:nvGrpSpPr>
          <p:grpSpPr>
            <a:xfrm>
              <a:off x="288438" y="5331398"/>
              <a:ext cx="1782501" cy="309039"/>
              <a:chOff x="555585" y="1886673"/>
              <a:chExt cx="1782501" cy="309039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555585" y="1886673"/>
                <a:ext cx="1782501" cy="10417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55585" y="2091539"/>
                <a:ext cx="1782501" cy="104173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56316" y="1990847"/>
                <a:ext cx="110434" cy="1006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2227652" y="1990847"/>
                <a:ext cx="110434" cy="100692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5" name="ZoneTexte 34"/>
            <p:cNvSpPr txBox="1"/>
            <p:nvPr/>
          </p:nvSpPr>
          <p:spPr>
            <a:xfrm>
              <a:off x="599628" y="4823215"/>
              <a:ext cx="9761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iRPC</a:t>
              </a:r>
              <a:r>
                <a:rPr lang="fr-FR" dirty="0" smtClean="0"/>
                <a:t> top</a:t>
              </a:r>
              <a:endParaRPr lang="fr-FR" dirty="0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599628" y="5293239"/>
              <a:ext cx="1356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iRPC</a:t>
              </a:r>
              <a:r>
                <a:rPr lang="fr-FR" dirty="0" smtClean="0"/>
                <a:t> </a:t>
              </a:r>
              <a:r>
                <a:rPr lang="fr-FR" dirty="0" err="1" smtClean="0"/>
                <a:t>bottom</a:t>
              </a:r>
              <a:endParaRPr lang="fr-FR" dirty="0"/>
            </a:p>
          </p:txBody>
        </p:sp>
        <p:cxnSp>
          <p:nvCxnSpPr>
            <p:cNvPr id="41" name="Connecteur droit 40"/>
            <p:cNvCxnSpPr/>
            <p:nvPr/>
          </p:nvCxnSpPr>
          <p:spPr>
            <a:xfrm flipV="1">
              <a:off x="2123628" y="4696039"/>
              <a:ext cx="0" cy="52831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Connecteur droit 83"/>
            <p:cNvCxnSpPr/>
            <p:nvPr/>
          </p:nvCxnSpPr>
          <p:spPr>
            <a:xfrm flipH="1">
              <a:off x="399603" y="4696039"/>
              <a:ext cx="1724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Rectangle à coins arrondis 84"/>
            <p:cNvSpPr/>
            <p:nvPr/>
          </p:nvSpPr>
          <p:spPr>
            <a:xfrm>
              <a:off x="457064" y="2258398"/>
              <a:ext cx="5238247" cy="239606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964371" y="2253576"/>
              <a:ext cx="17142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Front-end </a:t>
              </a:r>
              <a:r>
                <a:rPr lang="fr-FR" dirty="0" err="1" smtClean="0"/>
                <a:t>board</a:t>
              </a:r>
              <a:endParaRPr lang="fr-FR" dirty="0"/>
            </a:p>
          </p:txBody>
        </p:sp>
        <p:sp>
          <p:nvSpPr>
            <p:cNvPr id="89" name="Rectangle à coins arrondis 88"/>
            <p:cNvSpPr/>
            <p:nvPr/>
          </p:nvSpPr>
          <p:spPr>
            <a:xfrm>
              <a:off x="3357017" y="2520478"/>
              <a:ext cx="2260061" cy="169133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474435" y="2860704"/>
              <a:ext cx="1034306" cy="110276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614574" y="3009542"/>
              <a:ext cx="857250" cy="70453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3601532" y="4231305"/>
              <a:ext cx="19144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TDC mezzanine</a:t>
              </a:r>
              <a:endParaRPr lang="fr-FR" dirty="0"/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1892723" y="4032486"/>
              <a:ext cx="10556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Petiroc</a:t>
              </a:r>
              <a:r>
                <a:rPr lang="fr-FR" dirty="0" smtClean="0"/>
                <a:t> </a:t>
              </a:r>
              <a:endParaRPr lang="fr-FR" dirty="0"/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3474435" y="3044885"/>
              <a:ext cx="82814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FPGA</a:t>
              </a:r>
            </a:p>
            <a:p>
              <a:r>
                <a:rPr lang="fr-FR" dirty="0" smtClean="0"/>
                <a:t>TDC</a:t>
              </a:r>
              <a:endParaRPr lang="fr-FR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4608277" y="3064541"/>
              <a:ext cx="8579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dirty="0" smtClean="0"/>
                <a:t>W5300</a:t>
              </a:r>
            </a:p>
            <a:p>
              <a:r>
                <a:rPr lang="fr-FR" dirty="0" err="1" smtClean="0"/>
                <a:t>Tcp</a:t>
              </a:r>
              <a:r>
                <a:rPr lang="fr-FR" dirty="0" smtClean="0"/>
                <a:t>/</a:t>
              </a:r>
              <a:r>
                <a:rPr lang="fr-FR" dirty="0" err="1" smtClean="0"/>
                <a:t>Ip</a:t>
              </a:r>
              <a:endParaRPr lang="fr-FR" dirty="0"/>
            </a:p>
          </p:txBody>
        </p:sp>
        <p:cxnSp>
          <p:nvCxnSpPr>
            <p:cNvPr id="97" name="Connecteur droit 96"/>
            <p:cNvCxnSpPr/>
            <p:nvPr/>
          </p:nvCxnSpPr>
          <p:spPr>
            <a:xfrm>
              <a:off x="5715160" y="3073437"/>
              <a:ext cx="563028" cy="1"/>
            </a:xfrm>
            <a:prstGeom prst="line">
              <a:avLst/>
            </a:prstGeom>
            <a:ln w="317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97"/>
            <p:cNvSpPr txBox="1"/>
            <p:nvPr/>
          </p:nvSpPr>
          <p:spPr>
            <a:xfrm>
              <a:off x="5619175" y="2709196"/>
              <a:ext cx="774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TCP-IP</a:t>
              </a:r>
              <a:endParaRPr lang="fr-FR" dirty="0"/>
            </a:p>
          </p:txBody>
        </p:sp>
        <p:sp>
          <p:nvSpPr>
            <p:cNvPr id="99" name="Rectangle à coins arrondis 98"/>
            <p:cNvSpPr/>
            <p:nvPr/>
          </p:nvSpPr>
          <p:spPr>
            <a:xfrm>
              <a:off x="6298037" y="2186232"/>
              <a:ext cx="2411593" cy="1392505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>
                  <a:solidFill>
                    <a:schemeClr val="tx1"/>
                  </a:solidFill>
                </a:rPr>
                <a:t>Z</a:t>
              </a:r>
              <a:r>
                <a:rPr lang="fr-FR" dirty="0" smtClean="0">
                  <a:solidFill>
                    <a:schemeClr val="tx1"/>
                  </a:solidFill>
                </a:rPr>
                <a:t>DAQ acquisition software</a:t>
              </a:r>
            </a:p>
            <a:p>
              <a:pPr algn="ctr"/>
              <a:r>
                <a:rPr lang="fr-FR" i="1" dirty="0" smtClean="0">
                  <a:solidFill>
                    <a:schemeClr val="tx1"/>
                  </a:solidFill>
                </a:rPr>
                <a:t>cf.</a:t>
              </a:r>
              <a:r>
                <a:rPr lang="fr-FR" dirty="0" smtClean="0">
                  <a:solidFill>
                    <a:schemeClr val="tx1"/>
                  </a:solidFill>
                </a:rPr>
                <a:t> Laurent </a:t>
              </a:r>
              <a:r>
                <a:rPr lang="fr-FR" dirty="0" err="1" smtClean="0">
                  <a:solidFill>
                    <a:schemeClr val="tx1"/>
                  </a:solidFill>
                </a:rPr>
                <a:t>Mirabito’s</a:t>
              </a:r>
              <a:r>
                <a:rPr lang="fr-FR" dirty="0" smtClean="0">
                  <a:solidFill>
                    <a:schemeClr val="tx1"/>
                  </a:solidFill>
                </a:rPr>
                <a:t> talk</a:t>
              </a:r>
              <a:endParaRPr lang="fr-FR" dirty="0">
                <a:solidFill>
                  <a:schemeClr val="tx1"/>
                </a:solidFill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7051305" y="4311913"/>
              <a:ext cx="905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/>
                <a:t>DAQ PC</a:t>
              </a:r>
              <a:endParaRPr lang="fr-FR" dirty="0"/>
            </a:p>
          </p:txBody>
        </p:sp>
        <p:sp>
          <p:nvSpPr>
            <p:cNvPr id="101" name="Rectangle à coins arrondis 100"/>
            <p:cNvSpPr/>
            <p:nvPr/>
          </p:nvSpPr>
          <p:spPr>
            <a:xfrm>
              <a:off x="903366" y="736132"/>
              <a:ext cx="3674534" cy="88807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ZoneTexte 101"/>
            <p:cNvSpPr txBox="1"/>
            <p:nvPr/>
          </p:nvSpPr>
          <p:spPr>
            <a:xfrm>
              <a:off x="1297745" y="765536"/>
              <a:ext cx="24473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Clock</a:t>
              </a:r>
              <a:r>
                <a:rPr lang="fr-FR" dirty="0" smtClean="0"/>
                <a:t> and </a:t>
              </a:r>
              <a:r>
                <a:rPr lang="fr-FR" dirty="0" smtClean="0"/>
                <a:t>Control </a:t>
              </a:r>
              <a:r>
                <a:rPr lang="fr-FR" dirty="0" err="1" smtClean="0"/>
                <a:t>Board</a:t>
              </a:r>
              <a:endParaRPr lang="fr-FR" dirty="0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813345" y="1117977"/>
              <a:ext cx="1854576" cy="41063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4" name="ZoneTexte 103"/>
            <p:cNvSpPr txBox="1"/>
            <p:nvPr/>
          </p:nvSpPr>
          <p:spPr>
            <a:xfrm>
              <a:off x="1955640" y="1140579"/>
              <a:ext cx="16805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dirty="0" smtClean="0"/>
                <a:t>Synchro. FPGA</a:t>
              </a:r>
              <a:endParaRPr lang="fr-FR" dirty="0"/>
            </a:p>
          </p:txBody>
        </p:sp>
        <p:cxnSp>
          <p:nvCxnSpPr>
            <p:cNvPr id="106" name="Connecteur droit avec flèche 105"/>
            <p:cNvCxnSpPr/>
            <p:nvPr/>
          </p:nvCxnSpPr>
          <p:spPr>
            <a:xfrm>
              <a:off x="2015722" y="1527067"/>
              <a:ext cx="0" cy="69419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/>
            <p:nvPr/>
          </p:nvCxnSpPr>
          <p:spPr>
            <a:xfrm>
              <a:off x="2389603" y="1539612"/>
              <a:ext cx="0" cy="69419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avec flèche 108"/>
            <p:cNvCxnSpPr/>
            <p:nvPr/>
          </p:nvCxnSpPr>
          <p:spPr>
            <a:xfrm>
              <a:off x="2751326" y="1539612"/>
              <a:ext cx="0" cy="694198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avec flèche 109"/>
            <p:cNvCxnSpPr/>
            <p:nvPr/>
          </p:nvCxnSpPr>
          <p:spPr>
            <a:xfrm flipV="1">
              <a:off x="3115195" y="1527067"/>
              <a:ext cx="0" cy="687957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ZoneTexte 113"/>
            <p:cNvSpPr txBox="1"/>
            <p:nvPr/>
          </p:nvSpPr>
          <p:spPr>
            <a:xfrm>
              <a:off x="1700637" y="1590864"/>
              <a:ext cx="14274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Clk</a:t>
              </a:r>
              <a:endParaRPr lang="fr-FR" dirty="0" smtClean="0"/>
            </a:p>
            <a:p>
              <a:r>
                <a:rPr lang="fr-FR" dirty="0" err="1" smtClean="0"/>
                <a:t>Sync</a:t>
              </a:r>
              <a:r>
                <a:rPr lang="fr-FR" dirty="0" smtClean="0"/>
                <a:t>.     cmds</a:t>
              </a:r>
              <a:endParaRPr lang="fr-FR" dirty="0"/>
            </a:p>
          </p:txBody>
        </p:sp>
        <p:sp>
          <p:nvSpPr>
            <p:cNvPr id="115" name="ZoneTexte 114"/>
            <p:cNvSpPr txBox="1"/>
            <p:nvPr/>
          </p:nvSpPr>
          <p:spPr>
            <a:xfrm>
              <a:off x="2817417" y="1624210"/>
              <a:ext cx="6213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/>
                <a:t>Busy</a:t>
              </a:r>
              <a:endParaRPr lang="fr-FR" dirty="0"/>
            </a:p>
          </p:txBody>
        </p:sp>
        <p:cxnSp>
          <p:nvCxnSpPr>
            <p:cNvPr id="125" name="Connecteur droit 124"/>
            <p:cNvCxnSpPr/>
            <p:nvPr/>
          </p:nvCxnSpPr>
          <p:spPr>
            <a:xfrm flipV="1">
              <a:off x="399603" y="3662236"/>
              <a:ext cx="0" cy="103380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Rectangle à coins arrondis 2"/>
            <p:cNvSpPr/>
            <p:nvPr/>
          </p:nvSpPr>
          <p:spPr>
            <a:xfrm>
              <a:off x="2817416" y="4869083"/>
              <a:ext cx="1217333" cy="33304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à coins arrondis 54"/>
            <p:cNvSpPr/>
            <p:nvPr/>
          </p:nvSpPr>
          <p:spPr>
            <a:xfrm>
              <a:off x="2817417" y="5411495"/>
              <a:ext cx="1217332" cy="333041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ZoneTexte 3"/>
            <p:cNvSpPr txBox="1"/>
            <p:nvPr/>
          </p:nvSpPr>
          <p:spPr>
            <a:xfrm>
              <a:off x="3049116" y="4840592"/>
              <a:ext cx="4603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HV</a:t>
              </a:r>
              <a:endParaRPr lang="en-US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772821" y="5403684"/>
              <a:ext cx="1233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Gas system</a:t>
              </a:r>
              <a:endParaRPr lang="en-US" dirty="0"/>
            </a:p>
          </p:txBody>
        </p:sp>
        <p:cxnSp>
          <p:nvCxnSpPr>
            <p:cNvPr id="7" name="Connecteur droit avec flèche 6"/>
            <p:cNvCxnSpPr/>
            <p:nvPr/>
          </p:nvCxnSpPr>
          <p:spPr>
            <a:xfrm flipH="1" flipV="1">
              <a:off x="2468943" y="5056673"/>
              <a:ext cx="338264" cy="42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avec flèche 60"/>
            <p:cNvCxnSpPr/>
            <p:nvPr/>
          </p:nvCxnSpPr>
          <p:spPr>
            <a:xfrm flipH="1" flipV="1">
              <a:off x="2468943" y="5587826"/>
              <a:ext cx="338264" cy="42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/>
            <p:cNvSpPr/>
            <p:nvPr/>
          </p:nvSpPr>
          <p:spPr>
            <a:xfrm>
              <a:off x="878062" y="3044158"/>
              <a:ext cx="612959" cy="11164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66211" y="4093531"/>
              <a:ext cx="12957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Z matching network</a:t>
              </a:r>
            </a:p>
          </p:txBody>
        </p:sp>
        <p:cxnSp>
          <p:nvCxnSpPr>
            <p:cNvPr id="65" name="Connecteur droit 64"/>
            <p:cNvCxnSpPr/>
            <p:nvPr/>
          </p:nvCxnSpPr>
          <p:spPr>
            <a:xfrm>
              <a:off x="2928550" y="3384211"/>
              <a:ext cx="4262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flipV="1">
              <a:off x="3130276" y="3323613"/>
              <a:ext cx="118014" cy="12150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ZoneTexte 69"/>
            <p:cNvSpPr txBox="1"/>
            <p:nvPr/>
          </p:nvSpPr>
          <p:spPr>
            <a:xfrm>
              <a:off x="3003370" y="3434714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32</a:t>
              </a:r>
              <a:endParaRPr lang="en-US"/>
            </a:p>
          </p:txBody>
        </p:sp>
        <p:cxnSp>
          <p:nvCxnSpPr>
            <p:cNvPr id="40" name="Connecteur droit 39"/>
            <p:cNvCxnSpPr/>
            <p:nvPr/>
          </p:nvCxnSpPr>
          <p:spPr>
            <a:xfrm flipV="1">
              <a:off x="253553" y="3217470"/>
              <a:ext cx="0" cy="200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2" name="Grouper 51"/>
            <p:cNvGrpSpPr/>
            <p:nvPr/>
          </p:nvGrpSpPr>
          <p:grpSpPr>
            <a:xfrm>
              <a:off x="1082873" y="3117755"/>
              <a:ext cx="495124" cy="446244"/>
              <a:chOff x="953145" y="3416300"/>
              <a:chExt cx="495124" cy="446244"/>
            </a:xfrm>
          </p:grpSpPr>
          <p:cxnSp>
            <p:nvCxnSpPr>
              <p:cNvPr id="13" name="Connecteur droit 12"/>
              <p:cNvCxnSpPr/>
              <p:nvPr/>
            </p:nvCxnSpPr>
            <p:spPr>
              <a:xfrm flipV="1">
                <a:off x="953145" y="3506355"/>
                <a:ext cx="226961" cy="22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ectangle 13"/>
              <p:cNvSpPr/>
              <p:nvPr/>
            </p:nvSpPr>
            <p:spPr>
              <a:xfrm>
                <a:off x="1054440" y="3586735"/>
                <a:ext cx="79345" cy="1787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1" name="Connecteur droit 70"/>
              <p:cNvCxnSpPr/>
              <p:nvPr/>
            </p:nvCxnSpPr>
            <p:spPr>
              <a:xfrm flipH="1" flipV="1">
                <a:off x="1089599" y="3502400"/>
                <a:ext cx="1355" cy="799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/>
              <p:cNvCxnSpPr/>
              <p:nvPr/>
            </p:nvCxnSpPr>
            <p:spPr>
              <a:xfrm flipV="1">
                <a:off x="1092360" y="3768404"/>
                <a:ext cx="0" cy="935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onnecteur droit 75"/>
              <p:cNvCxnSpPr/>
              <p:nvPr/>
            </p:nvCxnSpPr>
            <p:spPr>
              <a:xfrm flipV="1">
                <a:off x="1009183" y="3861922"/>
                <a:ext cx="158834" cy="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/>
              <p:cNvCxnSpPr/>
              <p:nvPr/>
            </p:nvCxnSpPr>
            <p:spPr>
              <a:xfrm flipH="1" flipV="1">
                <a:off x="1183375" y="3416300"/>
                <a:ext cx="1921" cy="173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onnecteur droit 82"/>
              <p:cNvCxnSpPr/>
              <p:nvPr/>
            </p:nvCxnSpPr>
            <p:spPr>
              <a:xfrm flipH="1" flipV="1">
                <a:off x="1215597" y="3416300"/>
                <a:ext cx="1021" cy="173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necteur droit 116"/>
              <p:cNvCxnSpPr/>
              <p:nvPr/>
            </p:nvCxnSpPr>
            <p:spPr>
              <a:xfrm flipV="1">
                <a:off x="1218039" y="3502400"/>
                <a:ext cx="230230" cy="39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8" name="Grouper 117"/>
            <p:cNvGrpSpPr/>
            <p:nvPr/>
          </p:nvGrpSpPr>
          <p:grpSpPr>
            <a:xfrm>
              <a:off x="1097170" y="3569786"/>
              <a:ext cx="495124" cy="446244"/>
              <a:chOff x="953145" y="3416300"/>
              <a:chExt cx="495124" cy="446244"/>
            </a:xfrm>
          </p:grpSpPr>
          <p:cxnSp>
            <p:nvCxnSpPr>
              <p:cNvPr id="119" name="Connecteur droit 118"/>
              <p:cNvCxnSpPr/>
              <p:nvPr/>
            </p:nvCxnSpPr>
            <p:spPr>
              <a:xfrm flipV="1">
                <a:off x="953145" y="3504631"/>
                <a:ext cx="230230" cy="39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Rectangle 119"/>
              <p:cNvSpPr/>
              <p:nvPr/>
            </p:nvSpPr>
            <p:spPr>
              <a:xfrm>
                <a:off x="1054440" y="3586735"/>
                <a:ext cx="79345" cy="17876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21" name="Connecteur droit 120"/>
              <p:cNvCxnSpPr/>
              <p:nvPr/>
            </p:nvCxnSpPr>
            <p:spPr>
              <a:xfrm flipH="1" flipV="1">
                <a:off x="1089599" y="3502400"/>
                <a:ext cx="1355" cy="7994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necteur droit 121"/>
              <p:cNvCxnSpPr/>
              <p:nvPr/>
            </p:nvCxnSpPr>
            <p:spPr>
              <a:xfrm flipV="1">
                <a:off x="1092360" y="3768404"/>
                <a:ext cx="0" cy="9351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necteur droit 123"/>
              <p:cNvCxnSpPr/>
              <p:nvPr/>
            </p:nvCxnSpPr>
            <p:spPr>
              <a:xfrm flipV="1">
                <a:off x="1009183" y="3861922"/>
                <a:ext cx="158834" cy="62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Connecteur droit 125"/>
              <p:cNvCxnSpPr/>
              <p:nvPr/>
            </p:nvCxnSpPr>
            <p:spPr>
              <a:xfrm flipH="1" flipV="1">
                <a:off x="1183375" y="3416300"/>
                <a:ext cx="1921" cy="173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Connecteur droit 127"/>
              <p:cNvCxnSpPr/>
              <p:nvPr/>
            </p:nvCxnSpPr>
            <p:spPr>
              <a:xfrm flipH="1" flipV="1">
                <a:off x="1215597" y="3416300"/>
                <a:ext cx="1021" cy="17326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Connecteur droit 129"/>
              <p:cNvCxnSpPr/>
              <p:nvPr/>
            </p:nvCxnSpPr>
            <p:spPr>
              <a:xfrm flipV="1">
                <a:off x="1218039" y="3502400"/>
                <a:ext cx="230230" cy="395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7" name="Connecteur droit 126"/>
            <p:cNvCxnSpPr/>
            <p:nvPr/>
          </p:nvCxnSpPr>
          <p:spPr>
            <a:xfrm flipV="1">
              <a:off x="258124" y="3211027"/>
              <a:ext cx="848822" cy="61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128"/>
            <p:cNvCxnSpPr/>
            <p:nvPr/>
          </p:nvCxnSpPr>
          <p:spPr>
            <a:xfrm flipV="1">
              <a:off x="399603" y="3655886"/>
              <a:ext cx="703486" cy="437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er 71"/>
            <p:cNvGrpSpPr/>
            <p:nvPr/>
          </p:nvGrpSpPr>
          <p:grpSpPr>
            <a:xfrm>
              <a:off x="1586106" y="2866561"/>
              <a:ext cx="1332640" cy="1096903"/>
              <a:chOff x="1681803" y="3164284"/>
              <a:chExt cx="1332640" cy="1096903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1682917" y="3164284"/>
                <a:ext cx="1331526" cy="109690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6" name="Grouper 65"/>
              <p:cNvGrpSpPr/>
              <p:nvPr/>
            </p:nvGrpSpPr>
            <p:grpSpPr>
              <a:xfrm>
                <a:off x="1687407" y="3338093"/>
                <a:ext cx="1160483" cy="275164"/>
                <a:chOff x="1687407" y="3338093"/>
                <a:chExt cx="1160483" cy="275164"/>
              </a:xfrm>
            </p:grpSpPr>
            <p:sp>
              <p:nvSpPr>
                <p:cNvPr id="60" name="Triangle 59"/>
                <p:cNvSpPr/>
                <p:nvPr/>
              </p:nvSpPr>
              <p:spPr>
                <a:xfrm rot="5400000">
                  <a:off x="1850256" y="3389095"/>
                  <a:ext cx="223359" cy="224965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1" name="Triangle 130"/>
                <p:cNvSpPr/>
                <p:nvPr/>
              </p:nvSpPr>
              <p:spPr>
                <a:xfrm rot="5400000">
                  <a:off x="2250380" y="3337290"/>
                  <a:ext cx="223359" cy="224965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2637652" y="3342969"/>
                  <a:ext cx="210238" cy="2159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64" name="Connecteur droit 63"/>
                <p:cNvCxnSpPr>
                  <a:endCxn id="60" idx="3"/>
                </p:cNvCxnSpPr>
                <p:nvPr/>
              </p:nvCxnSpPr>
              <p:spPr>
                <a:xfrm>
                  <a:off x="1687407" y="3501577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>
                  <a:off x="2078366" y="3501576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Connecteur droit 132"/>
                <p:cNvCxnSpPr/>
                <p:nvPr/>
              </p:nvCxnSpPr>
              <p:spPr>
                <a:xfrm>
                  <a:off x="2083742" y="3385033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Connecteur droit 133"/>
                <p:cNvCxnSpPr/>
                <p:nvPr/>
              </p:nvCxnSpPr>
              <p:spPr>
                <a:xfrm>
                  <a:off x="2466384" y="3451152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5" name="Grouper 134"/>
              <p:cNvGrpSpPr/>
              <p:nvPr/>
            </p:nvGrpSpPr>
            <p:grpSpPr>
              <a:xfrm>
                <a:off x="1681803" y="3790188"/>
                <a:ext cx="1160483" cy="275164"/>
                <a:chOff x="1687407" y="3338093"/>
                <a:chExt cx="1160483" cy="275164"/>
              </a:xfrm>
            </p:grpSpPr>
            <p:sp>
              <p:nvSpPr>
                <p:cNvPr id="136" name="Triangle 135"/>
                <p:cNvSpPr/>
                <p:nvPr/>
              </p:nvSpPr>
              <p:spPr>
                <a:xfrm rot="5400000">
                  <a:off x="1850256" y="3389095"/>
                  <a:ext cx="223359" cy="224965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7" name="Triangle 136"/>
                <p:cNvSpPr/>
                <p:nvPr/>
              </p:nvSpPr>
              <p:spPr>
                <a:xfrm rot="5400000">
                  <a:off x="2250380" y="3337290"/>
                  <a:ext cx="223359" cy="224965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8" name="Rectangle 137"/>
                <p:cNvSpPr/>
                <p:nvPr/>
              </p:nvSpPr>
              <p:spPr>
                <a:xfrm>
                  <a:off x="2637652" y="3342969"/>
                  <a:ext cx="210238" cy="215955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9" name="Connecteur droit 138"/>
                <p:cNvCxnSpPr/>
                <p:nvPr/>
              </p:nvCxnSpPr>
              <p:spPr>
                <a:xfrm>
                  <a:off x="1687407" y="3501577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Connecteur droit 139"/>
                <p:cNvCxnSpPr/>
                <p:nvPr/>
              </p:nvCxnSpPr>
              <p:spPr>
                <a:xfrm>
                  <a:off x="2078366" y="3501576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onnecteur droit 140"/>
                <p:cNvCxnSpPr/>
                <p:nvPr/>
              </p:nvCxnSpPr>
              <p:spPr>
                <a:xfrm>
                  <a:off x="2083742" y="3385033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Connecteur droit 141"/>
                <p:cNvCxnSpPr/>
                <p:nvPr/>
              </p:nvCxnSpPr>
              <p:spPr>
                <a:xfrm>
                  <a:off x="2466384" y="3451152"/>
                  <a:ext cx="162046" cy="1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9" name="Connecteur droit 68"/>
              <p:cNvCxnSpPr/>
              <p:nvPr/>
            </p:nvCxnSpPr>
            <p:spPr>
              <a:xfrm>
                <a:off x="2851990" y="3449772"/>
                <a:ext cx="16053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/>
              <p:cNvCxnSpPr/>
              <p:nvPr/>
            </p:nvCxnSpPr>
            <p:spPr>
              <a:xfrm>
                <a:off x="2847023" y="3915456"/>
                <a:ext cx="160531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ZoneTexte 5"/>
          <p:cNvSpPr txBox="1"/>
          <p:nvPr/>
        </p:nvSpPr>
        <p:spPr>
          <a:xfrm>
            <a:off x="5583576" y="756721"/>
            <a:ext cx="29973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Requirements</a:t>
            </a:r>
            <a:r>
              <a:rPr lang="en-US" dirty="0" smtClean="0"/>
              <a:t> :</a:t>
            </a:r>
          </a:p>
          <a:p>
            <a:r>
              <a:rPr lang="en-US" dirty="0" smtClean="0"/>
              <a:t>Fast preamp. : </a:t>
            </a:r>
            <a:r>
              <a:rPr lang="en-US" dirty="0" err="1" smtClean="0"/>
              <a:t>Petiroc</a:t>
            </a:r>
            <a:r>
              <a:rPr lang="en-US" dirty="0" smtClean="0"/>
              <a:t> ASIC </a:t>
            </a:r>
            <a:endParaRPr lang="en-US" dirty="0" smtClean="0"/>
          </a:p>
          <a:p>
            <a:r>
              <a:rPr lang="en-US" dirty="0" smtClean="0"/>
              <a:t>Precise TDC : Wave union TDC</a:t>
            </a:r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1" t="7074" r="21046" b="2422"/>
          <a:stretch/>
        </p:blipFill>
        <p:spPr>
          <a:xfrm>
            <a:off x="5856115" y="3804046"/>
            <a:ext cx="3206323" cy="252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0" y="1388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Petiroc</a:t>
            </a:r>
            <a:r>
              <a:rPr lang="fr-FR" dirty="0" smtClean="0"/>
              <a:t> ASIC</a:t>
            </a:r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4839" y="5598477"/>
            <a:ext cx="917241" cy="690762"/>
          </a:xfrm>
          <a:prstGeom prst="rect">
            <a:avLst/>
          </a:prstGeom>
        </p:spPr>
      </p:pic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123964"/>
              </p:ext>
            </p:extLst>
          </p:nvPr>
        </p:nvGraphicFramePr>
        <p:xfrm>
          <a:off x="4715445" y="833120"/>
          <a:ext cx="4306635" cy="3601722"/>
        </p:xfrm>
        <a:graphic>
          <a:graphicData uri="http://schemas.openxmlformats.org/drawingml/2006/table">
            <a:tbl>
              <a:tblPr/>
              <a:tblGrid>
                <a:gridCol w="1301707"/>
                <a:gridCol w="3004928"/>
              </a:tblGrid>
              <a:tr h="224881">
                <a:tc>
                  <a:txBody>
                    <a:bodyPr/>
                    <a:lstStyle/>
                    <a:p>
                      <a:r>
                        <a:rPr lang="fr-FR" sz="900" dirty="0" err="1">
                          <a:solidFill>
                            <a:srgbClr val="FFFFFF"/>
                          </a:solidFill>
                          <a:effectLst/>
                          <a:latin typeface="Bryant" charset="0"/>
                        </a:rPr>
                        <a:t>Parameter</a:t>
                      </a:r>
                      <a:r>
                        <a:rPr lang="fr-FR" sz="900" dirty="0">
                          <a:solidFill>
                            <a:srgbClr val="FFFFFF"/>
                          </a:solidFill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03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solidFill>
                            <a:srgbClr val="FFFFFF"/>
                          </a:solidFill>
                          <a:effectLst/>
                          <a:latin typeface="Bryant" charset="0"/>
                        </a:rPr>
                        <a:t>Value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03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 dirty="0" err="1">
                          <a:effectLst/>
                          <a:latin typeface="Bryant" charset="0"/>
                        </a:rPr>
                        <a:t>Number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of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Channels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s-IS" sz="900">
                          <a:effectLst/>
                          <a:latin typeface="Bryant" charset="0"/>
                        </a:rPr>
                        <a:t>32 </a:t>
                      </a:r>
                      <a:endParaRPr lang="is-IS" sz="150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Signal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Polarity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900">
                          <a:effectLst/>
                          <a:latin typeface="Bryant" charset="0"/>
                        </a:rPr>
                        <a:t>positive or negative </a:t>
                      </a:r>
                      <a:endParaRPr lang="fr-FR" sz="150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>
                          <a:effectLst/>
                          <a:latin typeface="Bryant" charset="0"/>
                        </a:rPr>
                        <a:t>Sensitivity </a:t>
                      </a:r>
                      <a:endParaRPr lang="fr-FR" sz="150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900">
                          <a:effectLst/>
                          <a:latin typeface="Bryant" charset="0"/>
                        </a:rPr>
                        <a:t>Voltage input amplifier, 200 Ohm matching </a:t>
                      </a:r>
                      <a:endParaRPr lang="fr-FR" sz="150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Timing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Resolution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~ 18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ps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RMS on trigger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output (4 </a:t>
                      </a:r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photoelectrons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 </a:t>
                      </a:r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injected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)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 dirty="0" err="1">
                          <a:effectLst/>
                          <a:latin typeface="Bryant" charset="0"/>
                        </a:rPr>
                        <a:t>Dynamic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Range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900" dirty="0">
                          <a:effectLst/>
                          <a:latin typeface="Bryant" charset="0"/>
                        </a:rPr>
                        <a:t>160 </a:t>
                      </a:r>
                      <a:r>
                        <a:rPr lang="en-US" sz="900" dirty="0" err="1">
                          <a:effectLst/>
                          <a:latin typeface="Bryant" charset="0"/>
                        </a:rPr>
                        <a:t>fC</a:t>
                      </a:r>
                      <a:r>
                        <a:rPr lang="en-US" sz="900" dirty="0">
                          <a:effectLst/>
                          <a:latin typeface="Bryant" charset="0"/>
                        </a:rPr>
                        <a:t> up to 400pC </a:t>
                      </a:r>
                      <a:endParaRPr lang="en-US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Packaging &amp; Dimension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s-IS" sz="900" dirty="0">
                          <a:effectLst/>
                          <a:latin typeface="Bryant" charset="0"/>
                        </a:rPr>
                        <a:t>TQFP 208 (28x28x1.4 mm) TFBGA 353 (12x12x1.2mm) </a:t>
                      </a:r>
                      <a:endParaRPr lang="is-IS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222809">
                <a:tc>
                  <a:txBody>
                    <a:bodyPr/>
                    <a:lstStyle/>
                    <a:p>
                      <a:r>
                        <a:rPr lang="fr-FR" sz="900">
                          <a:effectLst/>
                          <a:latin typeface="Bryant" charset="0"/>
                        </a:rPr>
                        <a:t>Power Consumption </a:t>
                      </a:r>
                      <a:endParaRPr lang="fr-FR" sz="150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900">
                          <a:effectLst/>
                          <a:latin typeface="Bryant" charset="0"/>
                        </a:rPr>
                        <a:t>6 mW/channel </a:t>
                      </a:r>
                      <a:endParaRPr lang="fr-FR" sz="150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A3A3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9536"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Inputs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32 analogue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inputs, No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external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component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required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900" dirty="0" smtClean="0">
                        <a:effectLst/>
                        <a:latin typeface="Bryant" charset="0"/>
                      </a:endParaRPr>
                    </a:p>
                    <a:p>
                      <a:r>
                        <a:rPr lang="fr-FR" sz="900" dirty="0" smtClean="0">
                          <a:effectLst/>
                          <a:latin typeface="Bryant" charset="0"/>
                        </a:rPr>
                        <a:t>Inputs 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DC </a:t>
                      </a:r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level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  </a:t>
                      </a:r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adjustable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782320"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Outputs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32-channel trigger outputs</a:t>
                      </a:r>
                      <a:br>
                        <a:rPr lang="fr-FR" sz="900" dirty="0">
                          <a:effectLst/>
                          <a:latin typeface="Bryant" charset="0"/>
                        </a:rPr>
                      </a:br>
                      <a:r>
                        <a:rPr lang="fr-FR" sz="900" dirty="0">
                          <a:effectLst/>
                          <a:latin typeface="Bryant" charset="0"/>
                        </a:rPr>
                        <a:t>ASIC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level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general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trigger (OR of all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channel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)</a:t>
                      </a:r>
                      <a:br>
                        <a:rPr lang="fr-FR" sz="900" dirty="0">
                          <a:effectLst/>
                          <a:latin typeface="Bryant" charset="0"/>
                        </a:rPr>
                      </a:br>
                      <a:r>
                        <a:rPr lang="fr-FR" sz="900" dirty="0">
                          <a:effectLst/>
                          <a:latin typeface="Bryant" charset="0"/>
                        </a:rPr>
                        <a:t>ASIC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level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second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level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general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trigger (OR of all </a:t>
                      </a:r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channels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) </a:t>
                      </a:r>
                    </a:p>
                    <a:p>
                      <a:r>
                        <a:rPr lang="fr-FR" sz="900" dirty="0" smtClean="0">
                          <a:effectLst/>
                          <a:latin typeface="Bryant" charset="0"/>
                        </a:rPr>
                        <a:t>Charge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measurement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(10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bits)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/>
                      </a:r>
                      <a:br>
                        <a:rPr lang="fr-FR" sz="900" dirty="0">
                          <a:effectLst/>
                          <a:latin typeface="Bryant" charset="0"/>
                        </a:rPr>
                      </a:br>
                      <a:r>
                        <a:rPr lang="fr-FR" sz="900" dirty="0">
                          <a:effectLst/>
                          <a:latin typeface="Bryant" charset="0"/>
                        </a:rPr>
                        <a:t>Time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measurement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(10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bits)</a:t>
                      </a: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5322">
                <a:tc>
                  <a:txBody>
                    <a:bodyPr/>
                    <a:lstStyle/>
                    <a:p>
                      <a:r>
                        <a:rPr lang="fr-FR" sz="900" dirty="0" err="1">
                          <a:effectLst/>
                          <a:latin typeface="Bryant" charset="0"/>
                        </a:rPr>
                        <a:t>Internal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Programmable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Features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3716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900" dirty="0">
                          <a:effectLst/>
                          <a:latin typeface="Bryant" charset="0"/>
                        </a:rPr>
                        <a:t>Common trigger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threshold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adjustment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and 6bit-DAC/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channel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900" dirty="0" smtClean="0">
                        <a:effectLst/>
                        <a:latin typeface="Bryant" charset="0"/>
                      </a:endParaRPr>
                    </a:p>
                    <a:p>
                      <a:r>
                        <a:rPr lang="fr-FR" sz="900" dirty="0" err="1" smtClean="0">
                          <a:effectLst/>
                          <a:latin typeface="Bryant" charset="0"/>
                        </a:rPr>
                        <a:t>Shaping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 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time &amp; gain of the charge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shaper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/>
                      </a:r>
                      <a:br>
                        <a:rPr lang="fr-FR" sz="900" dirty="0">
                          <a:effectLst/>
                          <a:latin typeface="Bryant" charset="0"/>
                        </a:rPr>
                      </a:br>
                      <a:r>
                        <a:rPr lang="fr-FR" sz="900" dirty="0">
                          <a:effectLst/>
                          <a:latin typeface="Bryant" charset="0"/>
                        </a:rPr>
                        <a:t>32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x 8bit-input 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DAC </a:t>
                      </a:r>
                      <a:r>
                        <a:rPr lang="fr-FR" sz="900" dirty="0" smtClean="0">
                          <a:effectLst/>
                          <a:latin typeface="Bryant" charset="0"/>
                        </a:rPr>
                        <a:t>over 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1V </a:t>
                      </a:r>
                      <a:r>
                        <a:rPr lang="fr-FR" sz="900" dirty="0" err="1">
                          <a:effectLst/>
                          <a:latin typeface="Bryant" charset="0"/>
                        </a:rPr>
                        <a:t>span</a:t>
                      </a:r>
                      <a:r>
                        <a:rPr lang="fr-FR" sz="900" dirty="0">
                          <a:effectLst/>
                          <a:latin typeface="Bryant" charset="0"/>
                        </a:rPr>
                        <a:t> </a:t>
                      </a:r>
                      <a:endParaRPr lang="fr-FR" sz="1500" dirty="0">
                        <a:effectLst/>
                      </a:endParaRPr>
                    </a:p>
                  </a:txBody>
                  <a:tcPr marL="78639" marR="78639" marT="39319" marB="39319" anchor="ctr">
                    <a:lnL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179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192" cap="flat" cmpd="sng" algn="ctr">
                      <a:solidFill>
                        <a:srgbClr val="3D3D3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</a:tbl>
          </a:graphicData>
        </a:graphic>
      </p:graphicFrame>
      <p:pic>
        <p:nvPicPr>
          <p:cNvPr id="17" name="Imag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5610" y="4445475"/>
            <a:ext cx="2004592" cy="1859331"/>
          </a:xfrm>
          <a:prstGeom prst="rect">
            <a:avLst/>
          </a:prstGeom>
        </p:spPr>
      </p:pic>
      <p:grpSp>
        <p:nvGrpSpPr>
          <p:cNvPr id="35" name="Grouper 34"/>
          <p:cNvGrpSpPr/>
          <p:nvPr/>
        </p:nvGrpSpPr>
        <p:grpSpPr>
          <a:xfrm>
            <a:off x="100731" y="822487"/>
            <a:ext cx="4614714" cy="2959110"/>
            <a:chOff x="58512" y="2151370"/>
            <a:chExt cx="4614714" cy="2959110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886314" y="1323568"/>
              <a:ext cx="2959110" cy="4614714"/>
            </a:xfrm>
            <a:prstGeom prst="rect">
              <a:avLst/>
            </a:prstGeom>
          </p:spPr>
        </p:pic>
        <p:cxnSp>
          <p:nvCxnSpPr>
            <p:cNvPr id="6" name="Connecteur droit 5"/>
            <p:cNvCxnSpPr/>
            <p:nvPr/>
          </p:nvCxnSpPr>
          <p:spPr>
            <a:xfrm flipV="1">
              <a:off x="296895" y="2522862"/>
              <a:ext cx="1885473" cy="1219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2182369" y="4614530"/>
              <a:ext cx="211320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/>
            <p:cNvCxnSpPr/>
            <p:nvPr/>
          </p:nvCxnSpPr>
          <p:spPr>
            <a:xfrm flipV="1">
              <a:off x="2182368" y="2535054"/>
              <a:ext cx="0" cy="207947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/>
            <p:cNvCxnSpPr/>
            <p:nvPr/>
          </p:nvCxnSpPr>
          <p:spPr>
            <a:xfrm>
              <a:off x="2035388" y="4869712"/>
              <a:ext cx="2264813" cy="3543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/>
            <p:cNvCxnSpPr/>
            <p:nvPr/>
          </p:nvCxnSpPr>
          <p:spPr>
            <a:xfrm flipV="1">
              <a:off x="2035388" y="3057694"/>
              <a:ext cx="0" cy="181201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/>
            <p:cNvCxnSpPr/>
            <p:nvPr/>
          </p:nvCxnSpPr>
          <p:spPr>
            <a:xfrm>
              <a:off x="1063256" y="3057694"/>
              <a:ext cx="988013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/>
            <p:cNvCxnSpPr/>
            <p:nvPr/>
          </p:nvCxnSpPr>
          <p:spPr>
            <a:xfrm flipV="1">
              <a:off x="1052203" y="3057694"/>
              <a:ext cx="11054" cy="101777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198474" y="4070153"/>
              <a:ext cx="853729" cy="53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2261191" y="2459665"/>
              <a:ext cx="2176130" cy="2041451"/>
            </a:xfrm>
            <a:prstGeom prst="rect">
              <a:avLst/>
            </a:prstGeom>
            <a:solidFill>
              <a:schemeClr val="bg1">
                <a:lumMod val="85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42079" y="3109122"/>
              <a:ext cx="814487" cy="961032"/>
            </a:xfrm>
            <a:prstGeom prst="rect">
              <a:avLst/>
            </a:prstGeom>
            <a:solidFill>
              <a:schemeClr val="bg1">
                <a:lumMod val="85000"/>
                <a:alpha val="5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36" name="Imag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298" y="3833025"/>
            <a:ext cx="3199795" cy="254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4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/>
              <a:t>Wave</a:t>
            </a:r>
            <a:r>
              <a:rPr lang="fr-FR" dirty="0" smtClean="0"/>
              <a:t> union TDC</a:t>
            </a:r>
            <a:endParaRPr lang="en-US" dirty="0"/>
          </a:p>
        </p:txBody>
      </p:sp>
      <p:pic>
        <p:nvPicPr>
          <p:cNvPr id="91" name="Espace réservé du contenu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62" y="3269960"/>
            <a:ext cx="1036690" cy="303732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21601" y="3295891"/>
            <a:ext cx="782239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/>
              <a:t>Implementation of carry </a:t>
            </a:r>
            <a:r>
              <a:rPr lang="en-US" b="1" dirty="0" smtClean="0"/>
              <a:t>chain </a:t>
            </a:r>
            <a:r>
              <a:rPr lang="en-US" b="1" dirty="0" smtClean="0"/>
              <a:t>TDC in FPGA : </a:t>
            </a:r>
          </a:p>
          <a:p>
            <a:pPr algn="just"/>
            <a:r>
              <a:rPr lang="en-US" dirty="0" smtClean="0"/>
              <a:t>Width of bins are different (</a:t>
            </a:r>
            <a:r>
              <a:rPr lang="en-US" dirty="0" err="1" smtClean="0"/>
              <a:t>Vcc</a:t>
            </a:r>
            <a:r>
              <a:rPr lang="en-US" dirty="0" smtClean="0"/>
              <a:t> and temperature). </a:t>
            </a:r>
            <a:r>
              <a:rPr lang="en-US" dirty="0"/>
              <a:t> </a:t>
            </a:r>
            <a:r>
              <a:rPr lang="en-US" dirty="0" smtClean="0"/>
              <a:t>Typ. 60ps for Altera Cyclone II</a:t>
            </a:r>
          </a:p>
          <a:p>
            <a:pPr algn="just"/>
            <a:r>
              <a:rPr lang="en-US" dirty="0" smtClean="0"/>
              <a:t>Some ultra-wide bins (LAB boundary crossing). </a:t>
            </a:r>
            <a:r>
              <a:rPr lang="en-US" dirty="0"/>
              <a:t>Typ. </a:t>
            </a:r>
            <a:r>
              <a:rPr lang="en-US" dirty="0" smtClean="0"/>
              <a:t>165ps </a:t>
            </a:r>
            <a:r>
              <a:rPr lang="en-US" dirty="0"/>
              <a:t>for Altera </a:t>
            </a:r>
            <a:r>
              <a:rPr lang="en-US" dirty="0" smtClean="0"/>
              <a:t>Cyclone </a:t>
            </a:r>
            <a:r>
              <a:rPr lang="en-US" dirty="0"/>
              <a:t>II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Wave union TDC solves this problem by splitting the input signal in 2 edges and ensuring that in any case,  at least one edge is not in the ultra-wide bin.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algn="just"/>
            <a:r>
              <a:rPr lang="en-US" b="1" dirty="0" smtClean="0"/>
              <a:t>Details in </a:t>
            </a:r>
            <a:r>
              <a:rPr lang="en-US" dirty="0" smtClean="0"/>
              <a:t>: QI </a:t>
            </a:r>
            <a:r>
              <a:rPr lang="en-US" dirty="0" err="1" smtClean="0"/>
              <a:t>Ji</a:t>
            </a:r>
            <a:r>
              <a:rPr lang="en-US" dirty="0" smtClean="0"/>
              <a:t>, DENG </a:t>
            </a:r>
            <a:r>
              <a:rPr lang="en-US" dirty="0" err="1" smtClean="0"/>
              <a:t>Zhi</a:t>
            </a:r>
            <a:r>
              <a:rPr lang="en-US" dirty="0" smtClean="0"/>
              <a:t>, Liu Yi-</a:t>
            </a:r>
            <a:r>
              <a:rPr lang="en-US" dirty="0" err="1" smtClean="0"/>
              <a:t>nong</a:t>
            </a:r>
            <a:r>
              <a:rPr lang="en-US" dirty="0" smtClean="0"/>
              <a:t>. Nuclear Electronics &amp;Detection Technology, 2011, 31(4): 378-381. </a:t>
            </a:r>
          </a:p>
          <a:p>
            <a:pPr algn="just"/>
            <a:endParaRPr lang="en-US" dirty="0"/>
          </a:p>
        </p:txBody>
      </p:sp>
      <p:grpSp>
        <p:nvGrpSpPr>
          <p:cNvPr id="27" name="Grouper 26"/>
          <p:cNvGrpSpPr/>
          <p:nvPr/>
        </p:nvGrpSpPr>
        <p:grpSpPr>
          <a:xfrm>
            <a:off x="6004227" y="753346"/>
            <a:ext cx="2873421" cy="2382484"/>
            <a:chOff x="162585" y="541293"/>
            <a:chExt cx="2873421" cy="2382484"/>
          </a:xfrm>
        </p:grpSpPr>
        <p:cxnSp>
          <p:nvCxnSpPr>
            <p:cNvPr id="40" name="Connecteur droit 39"/>
            <p:cNvCxnSpPr/>
            <p:nvPr/>
          </p:nvCxnSpPr>
          <p:spPr>
            <a:xfrm flipV="1">
              <a:off x="1140211" y="725959"/>
              <a:ext cx="36795" cy="2012459"/>
            </a:xfrm>
            <a:prstGeom prst="lin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cteur droit 4"/>
            <p:cNvCxnSpPr/>
            <p:nvPr/>
          </p:nvCxnSpPr>
          <p:spPr>
            <a:xfrm flipH="1" flipV="1">
              <a:off x="772991" y="727875"/>
              <a:ext cx="403771" cy="0"/>
            </a:xfrm>
            <a:prstGeom prst="lin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avec flèche 107"/>
            <p:cNvCxnSpPr/>
            <p:nvPr/>
          </p:nvCxnSpPr>
          <p:spPr>
            <a:xfrm>
              <a:off x="522275" y="725959"/>
              <a:ext cx="25071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ZoneTexte 108"/>
            <p:cNvSpPr txBox="1"/>
            <p:nvPr/>
          </p:nvSpPr>
          <p:spPr>
            <a:xfrm>
              <a:off x="162585" y="541293"/>
              <a:ext cx="391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IN</a:t>
              </a:r>
              <a:endParaRPr lang="fr-FR" dirty="0"/>
            </a:p>
          </p:txBody>
        </p:sp>
        <p:sp>
          <p:nvSpPr>
            <p:cNvPr id="110" name="ZoneTexte 109"/>
            <p:cNvSpPr txBox="1"/>
            <p:nvPr/>
          </p:nvSpPr>
          <p:spPr>
            <a:xfrm>
              <a:off x="1682185" y="951932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T0</a:t>
              </a:r>
              <a:endParaRPr lang="fr-FR" dirty="0"/>
            </a:p>
          </p:txBody>
        </p:sp>
        <p:sp>
          <p:nvSpPr>
            <p:cNvPr id="111" name="ZoneTexte 110"/>
            <p:cNvSpPr txBox="1"/>
            <p:nvPr/>
          </p:nvSpPr>
          <p:spPr>
            <a:xfrm>
              <a:off x="1672717" y="1417609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T1</a:t>
              </a:r>
              <a:endParaRPr lang="fr-FR" dirty="0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1663002" y="1878386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T2</a:t>
              </a:r>
              <a:endParaRPr lang="fr-FR" dirty="0"/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1653534" y="2368997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T3</a:t>
              </a:r>
              <a:endParaRPr lang="fr-FR" dirty="0"/>
            </a:p>
          </p:txBody>
        </p:sp>
        <p:grpSp>
          <p:nvGrpSpPr>
            <p:cNvPr id="14" name="Grouper 13"/>
            <p:cNvGrpSpPr/>
            <p:nvPr/>
          </p:nvGrpSpPr>
          <p:grpSpPr>
            <a:xfrm>
              <a:off x="984490" y="795369"/>
              <a:ext cx="1205033" cy="705415"/>
              <a:chOff x="984490" y="795369"/>
              <a:chExt cx="1205033" cy="705415"/>
            </a:xfrm>
          </p:grpSpPr>
          <p:sp>
            <p:nvSpPr>
              <p:cNvPr id="3" name="Triangle 2"/>
              <p:cNvSpPr/>
              <p:nvPr/>
            </p:nvSpPr>
            <p:spPr>
              <a:xfrm rot="10800000">
                <a:off x="1004131" y="858796"/>
                <a:ext cx="324000" cy="324000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3" name="Grouper 12"/>
              <p:cNvGrpSpPr/>
              <p:nvPr/>
            </p:nvGrpSpPr>
            <p:grpSpPr>
              <a:xfrm>
                <a:off x="1169831" y="1066134"/>
                <a:ext cx="1019692" cy="434650"/>
                <a:chOff x="1531332" y="858796"/>
                <a:chExt cx="1019692" cy="434650"/>
              </a:xfrm>
            </p:grpSpPr>
            <p:cxnSp>
              <p:nvCxnSpPr>
                <p:cNvPr id="52" name="Connecteur droit 51"/>
                <p:cNvCxnSpPr/>
                <p:nvPr/>
              </p:nvCxnSpPr>
              <p:spPr>
                <a:xfrm>
                  <a:off x="1531332" y="1020796"/>
                  <a:ext cx="22973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4" name="Rectangle 53"/>
                <p:cNvSpPr/>
                <p:nvPr/>
              </p:nvSpPr>
              <p:spPr>
                <a:xfrm>
                  <a:off x="1761067" y="858796"/>
                  <a:ext cx="355600" cy="357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5" name="Triangle 54"/>
                <p:cNvSpPr/>
                <p:nvPr/>
              </p:nvSpPr>
              <p:spPr>
                <a:xfrm>
                  <a:off x="1879601" y="1152770"/>
                  <a:ext cx="117230" cy="63894"/>
                </a:xfrm>
                <a:prstGeom prst="triangl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57" name="Connecteur droit 56"/>
                <p:cNvCxnSpPr>
                  <a:stCxn id="54" idx="2"/>
                </p:cNvCxnSpPr>
                <p:nvPr/>
              </p:nvCxnSpPr>
              <p:spPr>
                <a:xfrm flipH="1">
                  <a:off x="1934309" y="1216664"/>
                  <a:ext cx="4558" cy="7678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necteur droit 58"/>
                <p:cNvCxnSpPr/>
                <p:nvPr/>
              </p:nvCxnSpPr>
              <p:spPr>
                <a:xfrm flipV="1">
                  <a:off x="2116667" y="1019655"/>
                  <a:ext cx="434357" cy="371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4" name="ZoneTexte 113"/>
              <p:cNvSpPr txBox="1"/>
              <p:nvPr/>
            </p:nvSpPr>
            <p:spPr>
              <a:xfrm>
                <a:off x="984490" y="795369"/>
                <a:ext cx="450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ΔT</a:t>
                </a:r>
                <a:endParaRPr lang="fr-FR" sz="1400" dirty="0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2202301" y="957489"/>
              <a:ext cx="579318" cy="19216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207274" y="1692736"/>
              <a:ext cx="537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LUT</a:t>
              </a:r>
              <a:endParaRPr lang="en-US"/>
            </a:p>
          </p:txBody>
        </p:sp>
        <p:grpSp>
          <p:nvGrpSpPr>
            <p:cNvPr id="124" name="Grouper 123"/>
            <p:cNvGrpSpPr/>
            <p:nvPr/>
          </p:nvGrpSpPr>
          <p:grpSpPr>
            <a:xfrm>
              <a:off x="978420" y="1260385"/>
              <a:ext cx="1217811" cy="705415"/>
              <a:chOff x="984490" y="795369"/>
              <a:chExt cx="1217811" cy="705415"/>
            </a:xfrm>
          </p:grpSpPr>
          <p:sp>
            <p:nvSpPr>
              <p:cNvPr id="125" name="Triangle 124"/>
              <p:cNvSpPr/>
              <p:nvPr/>
            </p:nvSpPr>
            <p:spPr>
              <a:xfrm rot="10800000">
                <a:off x="1004131" y="858796"/>
                <a:ext cx="324000" cy="324000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26" name="Grouper 125"/>
              <p:cNvGrpSpPr/>
              <p:nvPr/>
            </p:nvGrpSpPr>
            <p:grpSpPr>
              <a:xfrm>
                <a:off x="1169831" y="1066134"/>
                <a:ext cx="1032470" cy="434650"/>
                <a:chOff x="1531332" y="858796"/>
                <a:chExt cx="1032470" cy="434650"/>
              </a:xfrm>
            </p:grpSpPr>
            <p:cxnSp>
              <p:nvCxnSpPr>
                <p:cNvPr id="128" name="Connecteur droit 127"/>
                <p:cNvCxnSpPr/>
                <p:nvPr/>
              </p:nvCxnSpPr>
              <p:spPr>
                <a:xfrm>
                  <a:off x="1531332" y="1020796"/>
                  <a:ext cx="22973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Rectangle 128"/>
                <p:cNvSpPr/>
                <p:nvPr/>
              </p:nvSpPr>
              <p:spPr>
                <a:xfrm>
                  <a:off x="1761067" y="858796"/>
                  <a:ext cx="355600" cy="357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0" name="Triangle 129"/>
                <p:cNvSpPr/>
                <p:nvPr/>
              </p:nvSpPr>
              <p:spPr>
                <a:xfrm>
                  <a:off x="1879601" y="1152770"/>
                  <a:ext cx="117230" cy="63894"/>
                </a:xfrm>
                <a:prstGeom prst="triangl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31" name="Connecteur droit 130"/>
                <p:cNvCxnSpPr/>
                <p:nvPr/>
              </p:nvCxnSpPr>
              <p:spPr>
                <a:xfrm flipH="1">
                  <a:off x="1934309" y="1216664"/>
                  <a:ext cx="4558" cy="7678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2" name="Connecteur droit 131"/>
                <p:cNvCxnSpPr/>
                <p:nvPr/>
              </p:nvCxnSpPr>
              <p:spPr>
                <a:xfrm flipV="1">
                  <a:off x="2116667" y="1020796"/>
                  <a:ext cx="447135" cy="2573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ZoneTexte 126"/>
              <p:cNvSpPr txBox="1"/>
              <p:nvPr/>
            </p:nvSpPr>
            <p:spPr>
              <a:xfrm>
                <a:off x="984490" y="795369"/>
                <a:ext cx="450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ΔT</a:t>
                </a:r>
                <a:endParaRPr lang="fr-FR" sz="1400" dirty="0"/>
              </a:p>
            </p:txBody>
          </p:sp>
        </p:grpSp>
        <p:grpSp>
          <p:nvGrpSpPr>
            <p:cNvPr id="133" name="Grouper 132"/>
            <p:cNvGrpSpPr/>
            <p:nvPr/>
          </p:nvGrpSpPr>
          <p:grpSpPr>
            <a:xfrm>
              <a:off x="971303" y="1723514"/>
              <a:ext cx="1224928" cy="705415"/>
              <a:chOff x="984490" y="795369"/>
              <a:chExt cx="1224928" cy="705415"/>
            </a:xfrm>
          </p:grpSpPr>
          <p:sp>
            <p:nvSpPr>
              <p:cNvPr id="134" name="Triangle 133"/>
              <p:cNvSpPr/>
              <p:nvPr/>
            </p:nvSpPr>
            <p:spPr>
              <a:xfrm rot="10800000">
                <a:off x="1004131" y="858796"/>
                <a:ext cx="324000" cy="324000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35" name="Grouper 134"/>
              <p:cNvGrpSpPr/>
              <p:nvPr/>
            </p:nvGrpSpPr>
            <p:grpSpPr>
              <a:xfrm>
                <a:off x="1169831" y="1066134"/>
                <a:ext cx="1039587" cy="434650"/>
                <a:chOff x="1531332" y="858796"/>
                <a:chExt cx="1039587" cy="434650"/>
              </a:xfrm>
            </p:grpSpPr>
            <p:cxnSp>
              <p:nvCxnSpPr>
                <p:cNvPr id="137" name="Connecteur droit 136"/>
                <p:cNvCxnSpPr/>
                <p:nvPr/>
              </p:nvCxnSpPr>
              <p:spPr>
                <a:xfrm>
                  <a:off x="1531332" y="1020796"/>
                  <a:ext cx="22973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Rectangle 137"/>
                <p:cNvSpPr/>
                <p:nvPr/>
              </p:nvSpPr>
              <p:spPr>
                <a:xfrm>
                  <a:off x="1761067" y="858796"/>
                  <a:ext cx="355600" cy="357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9" name="Triangle 138"/>
                <p:cNvSpPr/>
                <p:nvPr/>
              </p:nvSpPr>
              <p:spPr>
                <a:xfrm>
                  <a:off x="1879601" y="1152770"/>
                  <a:ext cx="117230" cy="63894"/>
                </a:xfrm>
                <a:prstGeom prst="triangl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0" name="Connecteur droit 139"/>
                <p:cNvCxnSpPr/>
                <p:nvPr/>
              </p:nvCxnSpPr>
              <p:spPr>
                <a:xfrm flipH="1">
                  <a:off x="1934309" y="1216664"/>
                  <a:ext cx="4558" cy="7678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Connecteur droit 140"/>
                <p:cNvCxnSpPr/>
                <p:nvPr/>
              </p:nvCxnSpPr>
              <p:spPr>
                <a:xfrm>
                  <a:off x="2116667" y="1023369"/>
                  <a:ext cx="454252" cy="5707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6" name="ZoneTexte 135"/>
              <p:cNvSpPr txBox="1"/>
              <p:nvPr/>
            </p:nvSpPr>
            <p:spPr>
              <a:xfrm>
                <a:off x="984490" y="795369"/>
                <a:ext cx="450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ΔT</a:t>
                </a:r>
                <a:endParaRPr lang="fr-FR" sz="1400" dirty="0"/>
              </a:p>
            </p:txBody>
          </p:sp>
        </p:grpSp>
        <p:grpSp>
          <p:nvGrpSpPr>
            <p:cNvPr id="142" name="Grouper 141"/>
            <p:cNvGrpSpPr/>
            <p:nvPr/>
          </p:nvGrpSpPr>
          <p:grpSpPr>
            <a:xfrm>
              <a:off x="961014" y="2218362"/>
              <a:ext cx="1235217" cy="705415"/>
              <a:chOff x="984490" y="795369"/>
              <a:chExt cx="1235217" cy="705415"/>
            </a:xfrm>
          </p:grpSpPr>
          <p:sp>
            <p:nvSpPr>
              <p:cNvPr id="143" name="Triangle 142"/>
              <p:cNvSpPr/>
              <p:nvPr/>
            </p:nvSpPr>
            <p:spPr>
              <a:xfrm rot="10800000">
                <a:off x="1004131" y="858796"/>
                <a:ext cx="324000" cy="324000"/>
              </a:xfrm>
              <a:prstGeom prst="triangl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44" name="Grouper 143"/>
              <p:cNvGrpSpPr/>
              <p:nvPr/>
            </p:nvGrpSpPr>
            <p:grpSpPr>
              <a:xfrm>
                <a:off x="1169831" y="1066134"/>
                <a:ext cx="1049876" cy="434650"/>
                <a:chOff x="1531332" y="858796"/>
                <a:chExt cx="1049876" cy="434650"/>
              </a:xfrm>
            </p:grpSpPr>
            <p:cxnSp>
              <p:nvCxnSpPr>
                <p:cNvPr id="146" name="Connecteur droit 145"/>
                <p:cNvCxnSpPr/>
                <p:nvPr/>
              </p:nvCxnSpPr>
              <p:spPr>
                <a:xfrm>
                  <a:off x="1531332" y="1020796"/>
                  <a:ext cx="229735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7" name="Rectangle 146"/>
                <p:cNvSpPr/>
                <p:nvPr/>
              </p:nvSpPr>
              <p:spPr>
                <a:xfrm>
                  <a:off x="1761067" y="858796"/>
                  <a:ext cx="355600" cy="357868"/>
                </a:xfrm>
                <a:prstGeom prst="rect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48" name="Triangle 147"/>
                <p:cNvSpPr/>
                <p:nvPr/>
              </p:nvSpPr>
              <p:spPr>
                <a:xfrm>
                  <a:off x="1879601" y="1152770"/>
                  <a:ext cx="117230" cy="63894"/>
                </a:xfrm>
                <a:prstGeom prst="triangle">
                  <a:avLst/>
                </a:prstGeom>
                <a:solidFill>
                  <a:schemeClr val="accent1">
                    <a:lumMod val="40000"/>
                    <a:lumOff val="6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149" name="Connecteur droit 148"/>
                <p:cNvCxnSpPr/>
                <p:nvPr/>
              </p:nvCxnSpPr>
              <p:spPr>
                <a:xfrm flipH="1">
                  <a:off x="1934309" y="1216664"/>
                  <a:ext cx="4558" cy="7678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0" name="Connecteur droit 149"/>
                <p:cNvCxnSpPr/>
                <p:nvPr/>
              </p:nvCxnSpPr>
              <p:spPr>
                <a:xfrm flipV="1">
                  <a:off x="2116667" y="1020654"/>
                  <a:ext cx="464541" cy="2715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5" name="ZoneTexte 144"/>
              <p:cNvSpPr txBox="1"/>
              <p:nvPr/>
            </p:nvSpPr>
            <p:spPr>
              <a:xfrm>
                <a:off x="984490" y="795369"/>
                <a:ext cx="450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400" dirty="0" smtClean="0"/>
                  <a:t>ΔT</a:t>
                </a:r>
                <a:endParaRPr lang="fr-FR" sz="1400" dirty="0"/>
              </a:p>
            </p:txBody>
          </p:sp>
        </p:grpSp>
        <p:cxnSp>
          <p:nvCxnSpPr>
            <p:cNvPr id="23" name="Connecteur droit 22"/>
            <p:cNvCxnSpPr/>
            <p:nvPr/>
          </p:nvCxnSpPr>
          <p:spPr>
            <a:xfrm>
              <a:off x="2781619" y="1867441"/>
              <a:ext cx="25438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/>
            <p:cNvCxnSpPr/>
            <p:nvPr/>
          </p:nvCxnSpPr>
          <p:spPr>
            <a:xfrm flipV="1">
              <a:off x="2897307" y="1823901"/>
              <a:ext cx="63824" cy="10155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Rectangle 151"/>
          <p:cNvSpPr/>
          <p:nvPr/>
        </p:nvSpPr>
        <p:spPr>
          <a:xfrm>
            <a:off x="160864" y="790426"/>
            <a:ext cx="610845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Principle : </a:t>
            </a:r>
          </a:p>
          <a:p>
            <a:r>
              <a:rPr lang="en-US" dirty="0" smtClean="0"/>
              <a:t>Input signal is propagated into a chain of identical delays (bins)</a:t>
            </a:r>
          </a:p>
          <a:p>
            <a:endParaRPr lang="en-US" dirty="0" smtClean="0"/>
          </a:p>
          <a:p>
            <a:r>
              <a:rPr lang="en-US" dirty="0" smtClean="0"/>
              <a:t>All delays output are latched on the system clock</a:t>
            </a:r>
          </a:p>
          <a:p>
            <a:endParaRPr lang="en-US" dirty="0" smtClean="0"/>
          </a:p>
          <a:p>
            <a:r>
              <a:rPr lang="en-US" dirty="0" smtClean="0"/>
              <a:t>Fine delay to clock edge is measured by position of  </a:t>
            </a:r>
            <a:r>
              <a:rPr lang="en-US" dirty="0" smtClean="0"/>
              <a:t>last </a:t>
            </a:r>
            <a:r>
              <a:rPr lang="en-US" dirty="0" smtClean="0"/>
              <a:t>crossed delay element.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9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" y="105122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Small size Electronics prototype</a:t>
            </a:r>
            <a:endParaRPr lang="en-US" dirty="0"/>
          </a:p>
        </p:txBody>
      </p:sp>
      <p:grpSp>
        <p:nvGrpSpPr>
          <p:cNvPr id="8" name="Grouper 7"/>
          <p:cNvGrpSpPr/>
          <p:nvPr/>
        </p:nvGrpSpPr>
        <p:grpSpPr>
          <a:xfrm>
            <a:off x="255372" y="2849334"/>
            <a:ext cx="5074029" cy="2820514"/>
            <a:chOff x="636371" y="3055806"/>
            <a:chExt cx="5074029" cy="2820514"/>
          </a:xfrm>
        </p:grpSpPr>
        <p:sp>
          <p:nvSpPr>
            <p:cNvPr id="24" name="Rectangle à coins arrondis 23"/>
            <p:cNvSpPr/>
            <p:nvPr/>
          </p:nvSpPr>
          <p:spPr>
            <a:xfrm>
              <a:off x="4619823" y="4090465"/>
              <a:ext cx="872830" cy="369332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0" name="Picture 4" descr="Schermata 2017-05-31 alle 10.22.31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75" t="5406" r="7347" b="3424"/>
            <a:stretch/>
          </p:blipFill>
          <p:spPr>
            <a:xfrm>
              <a:off x="765547" y="3055806"/>
              <a:ext cx="2923954" cy="1656000"/>
            </a:xfrm>
            <a:prstGeom prst="rect">
              <a:avLst/>
            </a:prstGeom>
          </p:spPr>
        </p:pic>
        <p:cxnSp>
          <p:nvCxnSpPr>
            <p:cNvPr id="9" name="Connecteur droit 8"/>
            <p:cNvCxnSpPr/>
            <p:nvPr/>
          </p:nvCxnSpPr>
          <p:spPr>
            <a:xfrm>
              <a:off x="636371" y="3645622"/>
              <a:ext cx="2166551" cy="156519"/>
            </a:xfrm>
            <a:prstGeom prst="line">
              <a:avLst/>
            </a:prstGeom>
            <a:ln w="1905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1369229" y="3432809"/>
              <a:ext cx="7008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rgbClr val="FF0000"/>
                  </a:solidFill>
                </a:rPr>
                <a:t>50cm</a:t>
              </a:r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17" name="Connecteur en angle 16"/>
            <p:cNvCxnSpPr/>
            <p:nvPr/>
          </p:nvCxnSpPr>
          <p:spPr>
            <a:xfrm>
              <a:off x="3711372" y="3723881"/>
              <a:ext cx="920350" cy="457201"/>
            </a:xfrm>
            <a:prstGeom prst="bentConnector3">
              <a:avLst>
                <a:gd name="adj1" fmla="val 58951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en angle 18"/>
            <p:cNvCxnSpPr/>
            <p:nvPr/>
          </p:nvCxnSpPr>
          <p:spPr>
            <a:xfrm>
              <a:off x="3705422" y="4090465"/>
              <a:ext cx="914400" cy="189471"/>
            </a:xfrm>
            <a:prstGeom prst="bentConnector3">
              <a:avLst>
                <a:gd name="adj1" fmla="val 35586"/>
              </a:avLst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ZoneTexte 22"/>
            <p:cNvSpPr txBox="1"/>
            <p:nvPr/>
          </p:nvSpPr>
          <p:spPr>
            <a:xfrm>
              <a:off x="4587596" y="4102137"/>
              <a:ext cx="9050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DAQ PC</a:t>
              </a:r>
              <a:endParaRPr lang="en-US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3843301" y="4212351"/>
              <a:ext cx="7884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TCP/IP</a:t>
              </a:r>
              <a:endParaRPr lang="en-US" dirty="0"/>
            </a:p>
          </p:txBody>
        </p:sp>
        <p:sp>
          <p:nvSpPr>
            <p:cNvPr id="26" name="Rectangle à coins arrondis 25"/>
            <p:cNvSpPr/>
            <p:nvPr/>
          </p:nvSpPr>
          <p:spPr>
            <a:xfrm>
              <a:off x="4351636" y="3097505"/>
              <a:ext cx="1280312" cy="77123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4235827" y="3160163"/>
              <a:ext cx="147457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DCC board</a:t>
              </a:r>
            </a:p>
            <a:p>
              <a:pPr algn="ctr"/>
              <a:r>
                <a:rPr lang="en-US" dirty="0" err="1" smtClean="0"/>
                <a:t>Clk</a:t>
              </a:r>
              <a:r>
                <a:rPr lang="en-US" dirty="0" smtClean="0"/>
                <a:t> and sync</a:t>
              </a:r>
              <a:endParaRPr lang="en-US" dirty="0"/>
            </a:p>
          </p:txBody>
        </p:sp>
        <p:cxnSp>
          <p:nvCxnSpPr>
            <p:cNvPr id="29" name="Connecteur en angle 28"/>
            <p:cNvCxnSpPr/>
            <p:nvPr/>
          </p:nvCxnSpPr>
          <p:spPr>
            <a:xfrm flipV="1">
              <a:off x="3705422" y="3266682"/>
              <a:ext cx="646213" cy="288324"/>
            </a:xfrm>
            <a:prstGeom prst="bentConnector3">
              <a:avLst>
                <a:gd name="adj1" fmla="val 32153"/>
              </a:avLst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en angle 30"/>
            <p:cNvCxnSpPr>
              <a:stCxn id="90" idx="3"/>
              <a:endCxn id="26" idx="1"/>
            </p:cNvCxnSpPr>
            <p:nvPr/>
          </p:nvCxnSpPr>
          <p:spPr>
            <a:xfrm flipV="1">
              <a:off x="3689501" y="3483122"/>
              <a:ext cx="662135" cy="400684"/>
            </a:xfrm>
            <a:prstGeom prst="bentConnector3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avec flèche 34"/>
            <p:cNvCxnSpPr>
              <a:endCxn id="24" idx="0"/>
            </p:cNvCxnSpPr>
            <p:nvPr/>
          </p:nvCxnSpPr>
          <p:spPr>
            <a:xfrm>
              <a:off x="5040124" y="3868738"/>
              <a:ext cx="16114" cy="221727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4689563" y="4679821"/>
              <a:ext cx="803089" cy="23310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3822814" y="4705470"/>
              <a:ext cx="829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rigger</a:t>
              </a:r>
              <a:endParaRPr lang="en-US" dirty="0"/>
            </a:p>
          </p:txBody>
        </p:sp>
        <p:sp>
          <p:nvSpPr>
            <p:cNvPr id="107" name="ZoneTexte 106"/>
            <p:cNvSpPr txBox="1"/>
            <p:nvPr/>
          </p:nvSpPr>
          <p:spPr>
            <a:xfrm>
              <a:off x="4652208" y="4605623"/>
              <a:ext cx="590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PMs</a:t>
              </a:r>
              <a:endParaRPr lang="en-US" dirty="0"/>
            </a:p>
          </p:txBody>
        </p:sp>
        <p:cxnSp>
          <p:nvCxnSpPr>
            <p:cNvPr id="124" name="Connecteur en angle 123"/>
            <p:cNvCxnSpPr>
              <a:stCxn id="37" idx="1"/>
            </p:cNvCxnSpPr>
            <p:nvPr/>
          </p:nvCxnSpPr>
          <p:spPr>
            <a:xfrm rot="10800000">
              <a:off x="3680729" y="4255126"/>
              <a:ext cx="1008835" cy="541248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/>
            <p:cNvSpPr/>
            <p:nvPr/>
          </p:nvSpPr>
          <p:spPr>
            <a:xfrm>
              <a:off x="1043855" y="4913931"/>
              <a:ext cx="1869990" cy="32888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747294" y="5241375"/>
              <a:ext cx="2544762" cy="27423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Connecteur droit 133"/>
            <p:cNvCxnSpPr/>
            <p:nvPr/>
          </p:nvCxnSpPr>
          <p:spPr>
            <a:xfrm>
              <a:off x="747294" y="5368479"/>
              <a:ext cx="2544762" cy="0"/>
            </a:xfrm>
            <a:prstGeom prst="line">
              <a:avLst/>
            </a:prstGeom>
            <a:ln w="10795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Rectangle 134"/>
            <p:cNvSpPr/>
            <p:nvPr/>
          </p:nvSpPr>
          <p:spPr>
            <a:xfrm>
              <a:off x="1043855" y="5527765"/>
              <a:ext cx="1869990" cy="31652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ZoneTexte 135"/>
            <p:cNvSpPr txBox="1"/>
            <p:nvPr/>
          </p:nvSpPr>
          <p:spPr>
            <a:xfrm>
              <a:off x="1011958" y="4841269"/>
              <a:ext cx="1869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Top </a:t>
              </a:r>
              <a:r>
                <a:rPr lang="en-US" dirty="0" err="1" smtClean="0"/>
                <a:t>iRPC</a:t>
              </a:r>
              <a:endParaRPr lang="en-US" dirty="0"/>
            </a:p>
          </p:txBody>
        </p:sp>
        <p:sp>
          <p:nvSpPr>
            <p:cNvPr id="137" name="ZoneTexte 136"/>
            <p:cNvSpPr txBox="1"/>
            <p:nvPr/>
          </p:nvSpPr>
          <p:spPr>
            <a:xfrm>
              <a:off x="1056047" y="5506988"/>
              <a:ext cx="18699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Bottom </a:t>
              </a:r>
              <a:r>
                <a:rPr lang="en-US" dirty="0" err="1" smtClean="0"/>
                <a:t>iRPC</a:t>
              </a:r>
              <a:endParaRPr lang="en-US" dirty="0"/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3239938" y="5153263"/>
              <a:ext cx="236363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Pcb</a:t>
              </a:r>
              <a:r>
                <a:rPr lang="en-US" dirty="0" smtClean="0"/>
                <a:t> with buried strips, readout on both </a:t>
              </a:r>
              <a:r>
                <a:rPr lang="en-US" dirty="0"/>
                <a:t>s</a:t>
              </a:r>
              <a:r>
                <a:rPr lang="en-US" dirty="0" smtClean="0"/>
                <a:t>ides</a:t>
              </a:r>
              <a:endParaRPr lang="en-US" dirty="0"/>
            </a:p>
          </p:txBody>
        </p:sp>
      </p:grpSp>
      <p:sp>
        <p:nvSpPr>
          <p:cNvPr id="139" name="ZoneTexte 138"/>
          <p:cNvSpPr txBox="1"/>
          <p:nvPr/>
        </p:nvSpPr>
        <p:spPr>
          <a:xfrm>
            <a:off x="249694" y="1097526"/>
            <a:ext cx="8633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- 32 x 50cm </a:t>
            </a:r>
            <a:r>
              <a:rPr lang="en-GB" dirty="0"/>
              <a:t>strips (3,5mm pitch </a:t>
            </a:r>
            <a:r>
              <a:rPr lang="en-GB" dirty="0" smtClean="0"/>
              <a:t>) and 32 off detector return lines (1mm wide)</a:t>
            </a:r>
          </a:p>
          <a:p>
            <a:r>
              <a:rPr lang="en-GB" dirty="0" smtClean="0"/>
              <a:t>- 2 </a:t>
            </a:r>
            <a:r>
              <a:rPr lang="en-GB" dirty="0" err="1" smtClean="0"/>
              <a:t>iRPC</a:t>
            </a:r>
            <a:r>
              <a:rPr lang="en-GB" dirty="0" smtClean="0"/>
              <a:t> chambers : 1.4/1.4 mm and 1.6/1.6 mm</a:t>
            </a:r>
          </a:p>
          <a:p>
            <a:r>
              <a:rPr lang="en-GB" dirty="0" smtClean="0"/>
              <a:t>- 2x </a:t>
            </a:r>
            <a:r>
              <a:rPr lang="en-GB" dirty="0" err="1" smtClean="0"/>
              <a:t>Petiroc</a:t>
            </a:r>
            <a:r>
              <a:rPr lang="en-GB" dirty="0" smtClean="0"/>
              <a:t> ASIC and 2x Wave union TDC mezzanine</a:t>
            </a: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r="5096"/>
          <a:stretch/>
        </p:blipFill>
        <p:spPr>
          <a:xfrm>
            <a:off x="5382511" y="2688070"/>
            <a:ext cx="3701273" cy="3076708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598795" y="5764778"/>
            <a:ext cx="3492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Time </a:t>
            </a:r>
            <a:r>
              <a:rPr lang="fr-FR" dirty="0" err="1" smtClean="0"/>
              <a:t>resolution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5pC injection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679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May 2017 </a:t>
            </a:r>
            <a:r>
              <a:rPr lang="fr-FR" dirty="0" err="1" smtClean="0"/>
              <a:t>beamtest</a:t>
            </a:r>
            <a:r>
              <a:rPr lang="fr-FR" dirty="0" smtClean="0"/>
              <a:t> at CERN (H4) : setup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4268"/>
            <a:ext cx="5439905" cy="3535176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2255003" y="1193368"/>
            <a:ext cx="805912" cy="68967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3060915" y="926882"/>
            <a:ext cx="881272" cy="62436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942187" y="662553"/>
            <a:ext cx="149771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H4 </a:t>
            </a:r>
            <a:r>
              <a:rPr lang="fr-FR" dirty="0" err="1" smtClean="0">
                <a:solidFill>
                  <a:srgbClr val="FF0000"/>
                </a:solidFill>
              </a:rPr>
              <a:t>beam</a:t>
            </a:r>
            <a:r>
              <a:rPr lang="fr-FR" dirty="0" smtClean="0">
                <a:solidFill>
                  <a:srgbClr val="FF0000"/>
                </a:solidFill>
              </a:rPr>
              <a:t> area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3608410" y="1180874"/>
            <a:ext cx="1951707" cy="8387064"/>
          </a:xfrm>
          <a:prstGeom prst="rect">
            <a:avLst/>
          </a:prstGeom>
        </p:spPr>
      </p:pic>
      <p:pic>
        <p:nvPicPr>
          <p:cNvPr id="12" name="Picture 23"/>
          <p:cNvPicPr>
            <a:picLocks noChangeAspect="1" noChangeArrowheads="1"/>
          </p:cNvPicPr>
          <p:nvPr/>
        </p:nvPicPr>
        <p:blipFill rotWithShape="1">
          <a:blip r:embed="rId4"/>
          <a:srcRect l="14642" t="4839" r="4776" b="11290"/>
          <a:stretch/>
        </p:blipFill>
        <p:spPr bwMode="auto">
          <a:xfrm rot="5400000">
            <a:off x="6220756" y="1545681"/>
            <a:ext cx="1973149" cy="314093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14" name="Connecteur droit avec flèche 13"/>
          <p:cNvCxnSpPr/>
          <p:nvPr/>
        </p:nvCxnSpPr>
        <p:spPr>
          <a:xfrm flipV="1">
            <a:off x="6028267" y="4160983"/>
            <a:ext cx="529849" cy="76869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826642" y="4990214"/>
            <a:ext cx="385370" cy="26227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5557889" y="813156"/>
            <a:ext cx="35074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- </a:t>
            </a:r>
            <a:r>
              <a:rPr lang="en-GB" sz="1600" dirty="0" err="1"/>
              <a:t>Muon</a:t>
            </a:r>
            <a:r>
              <a:rPr lang="en-GB" sz="1600" dirty="0"/>
              <a:t> beam (150GeV)</a:t>
            </a:r>
          </a:p>
          <a:p>
            <a:r>
              <a:rPr lang="en-GB" sz="1600" dirty="0" smtClean="0"/>
              <a:t>- Tiny </a:t>
            </a:r>
            <a:r>
              <a:rPr lang="en-GB" sz="1600" dirty="0"/>
              <a:t>scintillators (1cm width)</a:t>
            </a:r>
          </a:p>
          <a:p>
            <a:r>
              <a:rPr lang="en-GB" sz="1600" dirty="0" smtClean="0"/>
              <a:t>- </a:t>
            </a:r>
            <a:r>
              <a:rPr lang="en-GB" sz="1600" dirty="0"/>
              <a:t>Scan studies were performed using moving tables (&lt; 1mm resolution)</a:t>
            </a:r>
          </a:p>
          <a:p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54115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138896"/>
            <a:ext cx="9143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May 2017 </a:t>
            </a:r>
            <a:r>
              <a:rPr lang="fr-FR" dirty="0" err="1" smtClean="0"/>
              <a:t>beamtest</a:t>
            </a:r>
            <a:r>
              <a:rPr lang="fr-FR" dirty="0" smtClean="0"/>
              <a:t> at CERN (H4): </a:t>
            </a:r>
            <a:r>
              <a:rPr lang="fr-FR" dirty="0" err="1" smtClean="0"/>
              <a:t>Results</a:t>
            </a:r>
            <a:endParaRPr lang="en-US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" t="8639" r="9347" b="24"/>
          <a:stretch/>
        </p:blipFill>
        <p:spPr>
          <a:xfrm>
            <a:off x="10633" y="1487584"/>
            <a:ext cx="5631719" cy="383609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/>
              <p:cNvSpPr txBox="1"/>
              <p:nvPr/>
            </p:nvSpPr>
            <p:spPr>
              <a:xfrm>
                <a:off x="5864197" y="1468204"/>
                <a:ext cx="2998065" cy="38554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charset="0"/>
                          <a:sym typeface="Wingdings"/>
                        </a:rPr>
                        <m:t>𝑌</m:t>
                      </m:r>
                      <m:r>
                        <a:rPr lang="en-US" i="1" smtClean="0">
                          <a:latin typeface="Cambria Math" charset="0"/>
                          <a:sym typeface="Wingdings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  <a:sym typeface="Wingdings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𝐿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2</m:t>
                          </m:r>
                        </m:den>
                      </m:f>
                      <m:r>
                        <a:rPr lang="en-US" i="1">
                          <a:latin typeface="Cambria Math" charset="0"/>
                          <a:sym typeface="Wingdings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n-US">
                          <a:latin typeface="Cambria Math" charset="0"/>
                          <a:sym typeface="Wingdings"/>
                        </a:rPr>
                        <m:t>V</m:t>
                      </m:r>
                      <m:r>
                        <a:rPr lang="en-US">
                          <a:latin typeface="Cambria Math" charset="0"/>
                          <a:sym typeface="Wingdings"/>
                        </a:rPr>
                        <m:t>.</m:t>
                      </m:r>
                      <m:f>
                        <m:fPr>
                          <m:ctrlPr>
                            <a:rPr lang="en-US" i="1">
                              <a:latin typeface="Cambria Math" charset="0"/>
                              <a:sym typeface="Wingdings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𝑇</m:t>
                          </m:r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2−</m:t>
                          </m:r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𝑇</m:t>
                          </m:r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charset="0"/>
                              <a:sym typeface="Wingdings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 smtClean="0">
                  <a:sym typeface="Wingdings"/>
                </a:endParaRPr>
              </a:p>
              <a:p>
                <a:r>
                  <a:rPr lang="en-US" dirty="0" smtClean="0">
                    <a:sym typeface="Wingdings"/>
                  </a:rPr>
                  <a:t></a:t>
                </a:r>
                <a:r>
                  <a:rPr lang="en-US" dirty="0" smtClean="0">
                    <a:latin typeface="Wingdings" charset="2"/>
                  </a:rPr>
                  <a:t> </a:t>
                </a:r>
                <a:r>
                  <a:rPr lang="en-US" dirty="0" err="1"/>
                  <a:t>σ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FR" b="0" i="1" smtClean="0">
                            <a:latin typeface="Cambria Math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charset="0"/>
                          </a:rPr>
                          <m:t>𝑌</m:t>
                        </m:r>
                      </m:e>
                    </m:d>
                    <m:r>
                      <a:rPr lang="fr-FR" b="0" i="1" smtClean="0">
                        <a:latin typeface="Cambria Math" charset="0"/>
                      </a:rPr>
                      <m:t>=</m:t>
                    </m:r>
                    <m:r>
                      <a:rPr lang="fr-FR" b="0" i="1" smtClean="0">
                        <a:latin typeface="Cambria Math" charset="0"/>
                      </a:rPr>
                      <m:t>𝑉</m:t>
                    </m:r>
                    <m:r>
                      <a:rPr lang="fr-FR" b="0" i="1" smtClean="0">
                        <a:latin typeface="Cambria Math" charset="0"/>
                      </a:rPr>
                      <m:t>.</m:t>
                    </m:r>
                    <m:r>
                      <m:rPr>
                        <m:nor/>
                      </m:rPr>
                      <a:rPr lang="en-US" dirty="0"/>
                      <m:t>σ</m:t>
                    </m:r>
                    <m:r>
                      <m:rPr>
                        <m:nor/>
                      </m:rPr>
                      <a:rPr lang="fr-FR" b="0" i="0" dirty="0" smtClean="0"/>
                      <m:t>(</m:t>
                    </m:r>
                    <m:f>
                      <m:fPr>
                        <m:ctrlPr>
                          <a:rPr lang="mr-IN" b="0" i="1" dirty="0" smtClean="0">
                            <a:latin typeface="Cambria Math" charset="0"/>
                          </a:rPr>
                        </m:ctrlPr>
                      </m:fPr>
                      <m:num>
                        <m:r>
                          <a:rPr lang="fr-FR" b="0" i="1" dirty="0" smtClean="0">
                            <a:latin typeface="Cambria Math" charset="0"/>
                          </a:rPr>
                          <m:t>𝑇</m:t>
                        </m:r>
                        <m:r>
                          <a:rPr lang="fr-FR" b="0" i="1" dirty="0" smtClean="0">
                            <a:latin typeface="Cambria Math" charset="0"/>
                          </a:rPr>
                          <m:t>2−</m:t>
                        </m:r>
                        <m:r>
                          <a:rPr lang="fr-FR" b="0" i="1" dirty="0" smtClean="0">
                            <a:latin typeface="Cambria Math" charset="0"/>
                          </a:rPr>
                          <m:t>𝑇</m:t>
                        </m:r>
                        <m:r>
                          <a:rPr lang="fr-FR" b="0" i="1" dirty="0" smtClean="0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lang="fr-FR" b="0" i="1" dirty="0" smtClean="0">
                            <a:latin typeface="Cambria Math" charset="0"/>
                          </a:rPr>
                          <m:t>2</m:t>
                        </m:r>
                      </m:den>
                    </m:f>
                    <m:r>
                      <a:rPr lang="fr-FR" b="0" i="1" dirty="0" smtClean="0">
                        <a:latin typeface="Cambria Math" charset="0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Signal Propagation Speed : </a:t>
                </a:r>
                <a:br>
                  <a:rPr lang="en-US" dirty="0" smtClean="0"/>
                </a:br>
                <a:r>
                  <a:rPr lang="en-US" dirty="0" smtClean="0"/>
                  <a:t>V ~2*1 cm/0.11 ns ~18 cm/ns</a:t>
                </a:r>
              </a:p>
              <a:p>
                <a:r>
                  <a:rPr lang="en-US" dirty="0" smtClean="0"/>
                  <a:t> </a:t>
                </a:r>
              </a:p>
              <a:p>
                <a:r>
                  <a:rPr lang="en-US" dirty="0" err="1" smtClean="0"/>
                  <a:t>σ</a:t>
                </a:r>
                <a:r>
                  <a:rPr lang="en-US" dirty="0" smtClean="0"/>
                  <a:t>(T2-T1) ~100 </a:t>
                </a:r>
                <a:r>
                  <a:rPr lang="en-US" dirty="0" err="1" smtClean="0"/>
                  <a:t>ps</a:t>
                </a:r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dirty="0"/>
                        <m:t>σ</m:t>
                      </m:r>
                      <m:r>
                        <m:rPr>
                          <m:nor/>
                        </m:rPr>
                        <a:rPr lang="en-US" dirty="0"/>
                        <m:t>(</m:t>
                      </m:r>
                      <m:r>
                        <m:rPr>
                          <m:nor/>
                        </m:rPr>
                        <a:rPr lang="en-US" dirty="0"/>
                        <m:t>γ</m:t>
                      </m:r>
                      <m:r>
                        <m:rPr>
                          <m:nor/>
                        </m:rPr>
                        <a:rPr lang="en-US" dirty="0"/>
                        <m:t>)~</m:t>
                      </m:r>
                      <m:f>
                        <m:fPr>
                          <m:ctrlPr>
                            <a:rPr lang="mr-IN" i="1" dirty="0" smtClean="0"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fr-FR" b="0" i="1" dirty="0" smtClean="0">
                              <a:latin typeface="Cambria Math" charset="0"/>
                            </a:rPr>
                            <m:t>1,8</m:t>
                          </m:r>
                          <m:r>
                            <a:rPr lang="fr-FR" b="0" i="1" dirty="0" smtClean="0">
                              <a:latin typeface="Cambria Math" charset="0"/>
                            </a:rPr>
                            <m:t>𝑐𝑚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mr-IN" i="1" dirty="0" smtClean="0">
                                  <a:latin typeface="Cambria Math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fr-FR" b="0" i="1" dirty="0" smtClean="0">
                                  <a:latin typeface="Cambria Math" charset="0"/>
                                </a:rPr>
                                <m:t>𝑠𝑡𝑟𝑖𝑝</m:t>
                              </m:r>
                              <m:r>
                                <a:rPr lang="fr-FR" b="0" i="1" dirty="0" smtClean="0">
                                  <a:latin typeface="Cambria Math" charset="0"/>
                                </a:rPr>
                                <m:t> </m:t>
                              </m:r>
                              <m:r>
                                <a:rPr lang="fr-FR" b="0" i="1" dirty="0" smtClean="0">
                                  <a:latin typeface="Cambria Math" charset="0"/>
                                </a:rPr>
                                <m:t>𝑚𝑢𝑙𝑡𝑖𝑝𝑙𝑖𝑐𝑖𝑡𝑦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>
          <p:sp>
            <p:nvSpPr>
              <p:cNvPr id="5" name="ZoneTexte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4197" y="1468204"/>
                <a:ext cx="2998065" cy="3855479"/>
              </a:xfrm>
              <a:prstGeom prst="rect">
                <a:avLst/>
              </a:prstGeom>
              <a:blipFill rotWithShape="0">
                <a:blip r:embed="rId3"/>
                <a:stretch>
                  <a:fillRect l="-182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4405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22773</TotalTime>
  <Words>1280</Words>
  <Application>Microsoft Macintosh PowerPoint</Application>
  <PresentationFormat>Présentation à l'écran (4:3)</PresentationFormat>
  <Paragraphs>323</Paragraphs>
  <Slides>18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9" baseType="lpstr">
      <vt:lpstr>Bryant</vt:lpstr>
      <vt:lpstr>Calibri Light</vt:lpstr>
      <vt:lpstr>Cambria Math</vt:lpstr>
      <vt:lpstr>Mangal</vt:lpstr>
      <vt:lpstr>Wingdings</vt:lpstr>
      <vt:lpstr>Wingdings 2</vt:lpstr>
      <vt:lpstr>Wingdings 3</vt:lpstr>
      <vt:lpstr>Arial</vt:lpstr>
      <vt:lpstr>Calibri</vt:lpstr>
      <vt:lpstr>Times New Roman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Utilisateur de Microsoft Office</cp:lastModifiedBy>
  <cp:revision>402</cp:revision>
  <cp:lastPrinted>2018-01-29T13:32:21Z</cp:lastPrinted>
  <dcterms:created xsi:type="dcterms:W3CDTF">2017-03-14T08:46:05Z</dcterms:created>
  <dcterms:modified xsi:type="dcterms:W3CDTF">2018-02-22T15:16:19Z</dcterms:modified>
</cp:coreProperties>
</file>