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352" r:id="rId2"/>
    <p:sldId id="418" r:id="rId3"/>
    <p:sldId id="353" r:id="rId4"/>
    <p:sldId id="355" r:id="rId5"/>
    <p:sldId id="361" r:id="rId6"/>
    <p:sldId id="357" r:id="rId7"/>
    <p:sldId id="362" r:id="rId8"/>
    <p:sldId id="363" r:id="rId9"/>
    <p:sldId id="365" r:id="rId10"/>
    <p:sldId id="366" r:id="rId11"/>
    <p:sldId id="404" r:id="rId12"/>
    <p:sldId id="409" r:id="rId13"/>
    <p:sldId id="397" r:id="rId14"/>
    <p:sldId id="427" r:id="rId15"/>
    <p:sldId id="410" r:id="rId16"/>
    <p:sldId id="414" r:id="rId17"/>
    <p:sldId id="368" r:id="rId18"/>
    <p:sldId id="369" r:id="rId19"/>
    <p:sldId id="429" r:id="rId20"/>
    <p:sldId id="431" r:id="rId21"/>
    <p:sldId id="408" r:id="rId22"/>
    <p:sldId id="423" r:id="rId23"/>
    <p:sldId id="406" r:id="rId24"/>
    <p:sldId id="372" r:id="rId25"/>
    <p:sldId id="422" r:id="rId26"/>
    <p:sldId id="428" r:id="rId27"/>
    <p:sldId id="424" r:id="rId28"/>
    <p:sldId id="375" r:id="rId29"/>
    <p:sldId id="425" r:id="rId30"/>
    <p:sldId id="426" r:id="rId31"/>
    <p:sldId id="430" r:id="rId32"/>
    <p:sldId id="382" r:id="rId33"/>
    <p:sldId id="381" r:id="rId34"/>
    <p:sldId id="374" r:id="rId35"/>
    <p:sldId id="389" r:id="rId36"/>
    <p:sldId id="416" r:id="rId37"/>
    <p:sldId id="419" r:id="rId38"/>
    <p:sldId id="420" r:id="rId3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FF00FF"/>
    <a:srgbClr val="00CCFF"/>
    <a:srgbClr val="006666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9" autoAdjust="0"/>
    <p:restoredTop sz="94660"/>
  </p:normalViewPr>
  <p:slideViewPr>
    <p:cSldViewPr>
      <p:cViewPr varScale="1">
        <p:scale>
          <a:sx n="66" d="100"/>
          <a:sy n="66" d="100"/>
        </p:scale>
        <p:origin x="1452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1C86A-15F3-440A-B973-B62DECEAE431}" type="datetimeFigureOut">
              <a:rPr lang="ko-KR" altLang="en-US" smtClean="0"/>
              <a:t>2018-02-17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ABF31-6E88-4141-BC7A-402252E745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459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ABF31-6E88-4141-BC7A-402252E745BD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4941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ABF31-6E88-4141-BC7A-402252E745BD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5991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ABF31-6E88-4141-BC7A-402252E745BD}" type="slidenum">
              <a:rPr lang="ko-KR" altLang="en-US" smtClean="0"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4143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44838-8BFB-475C-A61B-C03070295C27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874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E57D-1F76-4EAE-8D09-6A5194575DC8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0149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8D2DE-7332-41B5-9D32-CCA6A4305732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330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4DD6-1673-4481-8567-B5DA86B7CE92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9254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72C80-5AD9-4A5C-825B-4B8D2F2EAE9F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8952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D68A-9E1D-4925-8B44-BAD763CDEEFD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4627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85795-549F-456D-AAF3-A245BE7B57D6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0150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FC28-4009-4E35-AF82-88FF955A0710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60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433B-0E95-4B70-85B2-D59F651A466E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291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3F54F-A1DF-4308-8B68-E1696D7B7696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1953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A7CD-535E-4ECF-BA7B-B9F8E8EABFDD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2325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A1694-395F-4B83-87B9-CD72F90940E6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5E886-18D5-488C-B990-1A61432F5F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668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67544" y="1423804"/>
            <a:ext cx="820891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0"/>
            <a:r>
              <a:rPr lang="ru-RU" altLang="ko-KR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 of beam-induced photons for particle </a:t>
            </a:r>
            <a:r>
              <a:rPr lang="ru-RU" altLang="ko-KR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therapy</a:t>
            </a:r>
            <a:endParaRPr lang="en-US" altLang="ko-KR" sz="4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latinLnBrk="0"/>
            <a:endParaRPr lang="en-US" altLang="ko-KR" sz="4000" b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latinLnBrk="0">
              <a:spcAft>
                <a:spcPts val="600"/>
              </a:spcAft>
            </a:pP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Kyong </a:t>
            </a:r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Sei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Lee, Minho Kang, </a:t>
            </a:r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Youngmin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Jo, and Sung </a:t>
            </a:r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Keun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Park</a:t>
            </a:r>
          </a:p>
          <a:p>
            <a:pPr algn="ctr" latinLnBrk="0">
              <a:spcAft>
                <a:spcPts val="1200"/>
              </a:spcAft>
            </a:pPr>
            <a:r>
              <a:rPr lang="en-US" altLang="ko-KR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Institute of Basic Science Laboratory and Dept. of Physics, Korea University </a:t>
            </a:r>
          </a:p>
          <a:p>
            <a:pPr algn="ctr" latinLnBrk="0">
              <a:spcAft>
                <a:spcPts val="600"/>
              </a:spcAft>
            </a:pP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Sung Hwan </a:t>
            </a:r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Ahn</a:t>
            </a: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Youngyih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Han</a:t>
            </a:r>
            <a:endParaRPr lang="en-US" altLang="ko-K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latinLnBrk="0"/>
            <a:r>
              <a:rPr lang="en-US" altLang="ko-KR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Samsung Proton Therapy Center</a:t>
            </a:r>
            <a:endParaRPr lang="ko-KR" altLang="ko-KR" sz="2400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30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dministrator\Desktop\In_Beam_SPECT_RPC\Test_results\KIRAMS_data\9300v_10na_65cm_2d_2co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661028"/>
            <a:ext cx="2655294" cy="236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248400" y="6453336"/>
            <a:ext cx="2133600" cy="365125"/>
          </a:xfrm>
        </p:spPr>
        <p:txBody>
          <a:bodyPr/>
          <a:lstStyle/>
          <a:p>
            <a:fld id="{CD65D35E-E2F3-4C29-9E1B-E0D0EF6F320C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8130480" y="6304235"/>
            <a:ext cx="762000" cy="365125"/>
          </a:xfrm>
        </p:spPr>
        <p:txBody>
          <a:bodyPr/>
          <a:lstStyle/>
          <a:p>
            <a:fld id="{4F1557BE-5AB2-4DE6-BC06-F70A49FD3D94}" type="slidenum">
              <a:rPr lang="ko-KR" altLang="en-US" smtClean="0"/>
              <a:pPr/>
              <a:t>10</a:t>
            </a:fld>
            <a:endParaRPr lang="ko-KR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026" y="1052736"/>
            <a:ext cx="2687166" cy="2383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107503" y="404366"/>
            <a:ext cx="3569644" cy="5978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</a:pPr>
            <a:r>
              <a:rPr lang="en-US" altLang="ko-KR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Beam-off condition</a:t>
            </a:r>
          </a:p>
          <a:p>
            <a:pPr>
              <a:spcAft>
                <a:spcPts val="600"/>
              </a:spcAft>
            </a:pP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Delayed-decay gammas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with finite half life times and positrons annihilated 511-KeV gammas (</a:t>
            </a:r>
            <a:r>
              <a:rPr lang="en-US" altLang="ko-KR" sz="16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C, </a:t>
            </a:r>
            <a:r>
              <a:rPr lang="en-US" altLang="ko-KR" sz="16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N, and </a:t>
            </a:r>
            <a:r>
              <a:rPr lang="en-US" altLang="ko-KR" sz="16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O)</a:t>
            </a:r>
          </a:p>
          <a:p>
            <a:pPr>
              <a:spcAft>
                <a:spcPts val="600"/>
              </a:spcAft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Measured gammas for 400 s after an irradiation on 20mm thick acryl for 400 s by applying 250-Hz clock pulses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TDC time window = 65 </a:t>
            </a:r>
            <a:r>
              <a:rPr lang="el-GR" altLang="ko-KR" sz="1600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μ</a:t>
            </a:r>
            <a:r>
              <a:rPr lang="en-US" altLang="ko-KR" sz="1600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s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altLang="ko-KR" sz="1600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  → DAQ efficiency ~ 1.6% </a:t>
            </a:r>
          </a:p>
          <a:p>
            <a:pPr>
              <a:spcAft>
                <a:spcPts val="600"/>
              </a:spcAft>
            </a:pPr>
            <a:r>
              <a:rPr lang="en-US" altLang="ko-KR" sz="1600" dirty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  </a:t>
            </a:r>
            <a:r>
              <a:rPr lang="en-US" altLang="ko-KR" sz="1600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→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Actual measuring time = 6.5 s 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@</a:t>
            </a:r>
            <a:r>
              <a:rPr lang="en-US" altLang="ko-K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HV</a:t>
            </a:r>
            <a:r>
              <a:rPr lang="en-US" altLang="ko-KR" sz="1600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eff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= 9.1/9.3 kV</a:t>
            </a:r>
          </a:p>
          <a:p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Using </a:t>
            </a: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single collimator layer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# of effective gamma hits = 7,850 </a:t>
            </a:r>
          </a:p>
          <a:p>
            <a:r>
              <a:rPr lang="en-US" altLang="ko-KR" sz="1600" dirty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 </a:t>
            </a:r>
            <a:r>
              <a:rPr lang="en-US" altLang="ko-KR" sz="1600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 → Low statistics due to the low DAQ </a:t>
            </a:r>
          </a:p>
          <a:p>
            <a:pPr>
              <a:spcAft>
                <a:spcPts val="600"/>
              </a:spcAft>
            </a:pPr>
            <a:r>
              <a:rPr lang="en-US" altLang="ko-KR" sz="1600" dirty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 </a:t>
            </a:r>
            <a:r>
              <a:rPr lang="en-US" altLang="ko-KR" sz="1600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      efficiency </a:t>
            </a:r>
            <a:endParaRPr lang="en-US" altLang="ko-KR" sz="1600" b="1" dirty="0" smtClean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** beam halo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of  secondary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ammas induced by neutrons passing through the collimator holes and by activating the detector. </a:t>
            </a:r>
          </a:p>
          <a:p>
            <a:pPr>
              <a:spcAft>
                <a:spcPts val="600"/>
              </a:spcAft>
            </a:pPr>
            <a:r>
              <a:rPr lang="en-US" altLang="ko-KR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ith double-layer collimators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# of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effective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gamma hits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~ 1,300 </a:t>
            </a: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C:\Users\Administrator\Desktop\In_Beam_SPECT_RPC\Test_results\KIRAMS_data\9100v_10na_65cm_2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568" y="3644726"/>
            <a:ext cx="2673632" cy="237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959243"/>
            <a:ext cx="2747034" cy="2469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직사각형 16"/>
          <p:cNvSpPr/>
          <p:nvPr/>
        </p:nvSpPr>
        <p:spPr>
          <a:xfrm>
            <a:off x="3905747" y="3645024"/>
            <a:ext cx="19623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latin typeface="Candara" panose="020E0502030303020204" pitchFamily="34" charset="0"/>
              </a:rPr>
              <a:t>10 </a:t>
            </a:r>
            <a:r>
              <a:rPr lang="en-US" altLang="ko-KR" sz="1400" b="1" dirty="0" err="1" smtClean="0">
                <a:latin typeface="Candara" panose="020E0502030303020204" pitchFamily="34" charset="0"/>
              </a:rPr>
              <a:t>nA</a:t>
            </a:r>
            <a:r>
              <a:rPr lang="en-US" altLang="ko-KR" sz="1400" b="1" dirty="0" smtClean="0">
                <a:latin typeface="Candara" panose="020E0502030303020204" pitchFamily="34" charset="0"/>
              </a:rPr>
              <a:t>, single collimator</a:t>
            </a:r>
            <a:endParaRPr lang="ko-KR" altLang="en-US" sz="1400" dirty="0"/>
          </a:p>
        </p:txBody>
      </p:sp>
      <p:sp>
        <p:nvSpPr>
          <p:cNvPr id="13" name="직사각형 12"/>
          <p:cNvSpPr/>
          <p:nvPr/>
        </p:nvSpPr>
        <p:spPr>
          <a:xfrm>
            <a:off x="6660232" y="3645024"/>
            <a:ext cx="21162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latin typeface="Candara" panose="020E0502030303020204" pitchFamily="34" charset="0"/>
              </a:rPr>
              <a:t>10 </a:t>
            </a:r>
            <a:r>
              <a:rPr lang="en-US" altLang="ko-KR" sz="1400" b="1" dirty="0" err="1" smtClean="0">
                <a:latin typeface="Candara" panose="020E0502030303020204" pitchFamily="34" charset="0"/>
              </a:rPr>
              <a:t>nA</a:t>
            </a:r>
            <a:r>
              <a:rPr lang="en-US" altLang="ko-KR" sz="1400" b="1" dirty="0" smtClean="0">
                <a:latin typeface="Candara" panose="020E0502030303020204" pitchFamily="34" charset="0"/>
              </a:rPr>
              <a:t>, double collimator</a:t>
            </a:r>
            <a:endParaRPr lang="ko-KR" altLang="en-US" sz="1400" dirty="0"/>
          </a:p>
        </p:txBody>
      </p:sp>
      <p:sp>
        <p:nvSpPr>
          <p:cNvPr id="18" name="직사각형 17"/>
          <p:cNvSpPr/>
          <p:nvPr/>
        </p:nvSpPr>
        <p:spPr>
          <a:xfrm>
            <a:off x="3644822" y="404664"/>
            <a:ext cx="25833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 smtClean="0"/>
              <a:t>Simulated dose distribution in the horizontal plane</a:t>
            </a:r>
            <a:endParaRPr lang="ko-KR" altLang="en-US" sz="1400" i="1" dirty="0"/>
          </a:p>
        </p:txBody>
      </p:sp>
      <p:sp>
        <p:nvSpPr>
          <p:cNvPr id="19" name="직사각형 18"/>
          <p:cNvSpPr/>
          <p:nvPr/>
        </p:nvSpPr>
        <p:spPr>
          <a:xfrm>
            <a:off x="6516216" y="260648"/>
            <a:ext cx="23762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 smtClean="0"/>
              <a:t>Simulated vertex distribution of </a:t>
            </a:r>
            <a:r>
              <a:rPr lang="el-GR" altLang="ko-KR" sz="1400" b="1" i="1" dirty="0" smtClean="0">
                <a:latin typeface="Candara" panose="020E0502030303020204" pitchFamily="34" charset="0"/>
                <a:ea typeface="바탕"/>
              </a:rPr>
              <a:t>γ</a:t>
            </a:r>
            <a:r>
              <a:rPr lang="en-US" altLang="ko-KR" sz="1400" b="1" dirty="0" smtClean="0">
                <a:ea typeface="바탕"/>
              </a:rPr>
              <a:t> on the horizontal plane</a:t>
            </a:r>
            <a:endParaRPr lang="ko-KR" altLang="en-US" sz="14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4623952" y="5957987"/>
            <a:ext cx="48282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ko-KR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(mm)</a:t>
            </a:r>
            <a:endParaRPr lang="ko-KR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371691" y="5949280"/>
            <a:ext cx="48282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ko-KR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(mm)</a:t>
            </a:r>
            <a:endParaRPr lang="ko-KR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275856" y="4653136"/>
            <a:ext cx="521297" cy="230832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>
            <a:spAutoFit/>
          </a:bodyPr>
          <a:lstStyle/>
          <a:p>
            <a:r>
              <a:rPr lang="en-US" altLang="ko-KR" sz="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ko-KR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(mm)</a:t>
            </a:r>
            <a:endParaRPr lang="ko-KR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084168" y="4638328"/>
            <a:ext cx="521297" cy="230832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>
            <a:spAutoFit/>
          </a:bodyPr>
          <a:lstStyle/>
          <a:p>
            <a:r>
              <a:rPr lang="en-US" altLang="ko-KR" sz="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ko-KR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(mm)</a:t>
            </a:r>
            <a:endParaRPr lang="ko-KR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886266" y="1095127"/>
            <a:ext cx="1909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 k protons, </a:t>
            </a:r>
          </a:p>
          <a:p>
            <a:pPr algn="ctr"/>
            <a:r>
              <a:rPr lang="en-US" altLang="ko-KR" sz="12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dose (</a:t>
            </a:r>
            <a:r>
              <a:rPr lang="el-GR" altLang="ko-KR" sz="12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ko-KR" sz="12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</a:t>
            </a:r>
            <a:r>
              <a:rPr lang="en-US" altLang="ko-KR" sz="12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for color depth</a:t>
            </a:r>
            <a:endParaRPr lang="ko-KR" altLang="en-US" sz="1200" b="1" dirty="0">
              <a:solidFill>
                <a:srgbClr val="0070C0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6694578" y="1135777"/>
            <a:ext cx="17658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 k protons </a:t>
            </a:r>
          </a:p>
        </p:txBody>
      </p:sp>
    </p:spTree>
    <p:extLst>
      <p:ext uri="{BB962C8B-B14F-4D97-AF65-F5344CB8AC3E}">
        <p14:creationId xmlns:p14="http://schemas.microsoft.com/office/powerpoint/2010/main" val="315993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07F7D-EF23-4CD0-A173-D812405033FE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11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850646"/>
            <a:ext cx="3617168" cy="245595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861048"/>
            <a:ext cx="3600400" cy="2466281"/>
          </a:xfrm>
          <a:prstGeom prst="rect">
            <a:avLst/>
          </a:prstGeom>
        </p:spPr>
      </p:pic>
      <p:sp>
        <p:nvSpPr>
          <p:cNvPr id="58" name="직사각형 57"/>
          <p:cNvSpPr/>
          <p:nvPr/>
        </p:nvSpPr>
        <p:spPr>
          <a:xfrm>
            <a:off x="3814703" y="980728"/>
            <a:ext cx="24134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I: </a:t>
            </a:r>
          </a:p>
          <a:p>
            <a:pPr algn="ctr"/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For lateral distributions</a:t>
            </a:r>
            <a:endParaRPr lang="ko-KR" altLang="en-US" b="1" dirty="0"/>
          </a:p>
        </p:txBody>
      </p:sp>
      <p:sp>
        <p:nvSpPr>
          <p:cNvPr id="59" name="직사각형 58"/>
          <p:cNvSpPr/>
          <p:nvPr/>
        </p:nvSpPr>
        <p:spPr>
          <a:xfrm>
            <a:off x="6656830" y="980728"/>
            <a:ext cx="23712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II:</a:t>
            </a:r>
          </a:p>
          <a:p>
            <a:pPr algn="ctr"/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For depth distributions</a:t>
            </a:r>
            <a:endParaRPr lang="ko-KR" altLang="en-US" b="1" dirty="0"/>
          </a:p>
        </p:txBody>
      </p:sp>
      <p:grpSp>
        <p:nvGrpSpPr>
          <p:cNvPr id="6" name="그룹 5"/>
          <p:cNvGrpSpPr/>
          <p:nvPr/>
        </p:nvGrpSpPr>
        <p:grpSpPr>
          <a:xfrm>
            <a:off x="3124200" y="1752399"/>
            <a:ext cx="5984304" cy="1892625"/>
            <a:chOff x="2719058" y="1612434"/>
            <a:chExt cx="6317438" cy="2176606"/>
          </a:xfrm>
        </p:grpSpPr>
        <p:sp>
          <p:nvSpPr>
            <p:cNvPr id="8" name="직사각형 7"/>
            <p:cNvSpPr/>
            <p:nvPr/>
          </p:nvSpPr>
          <p:spPr>
            <a:xfrm>
              <a:off x="5674290" y="1898829"/>
              <a:ext cx="235796" cy="15465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5373290" y="1898829"/>
              <a:ext cx="248305" cy="16779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379544" y="2127945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5379544" y="2242503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5379544" y="2355040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5379544" y="2471620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5379544" y="2586178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5379544" y="2700736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5379544" y="2815294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5379544" y="2929853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5379544" y="3044411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5379544" y="3158969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5379544" y="3273527"/>
              <a:ext cx="235796" cy="169816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5131239" y="1898829"/>
              <a:ext cx="248305" cy="16779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5137493" y="2127945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5137493" y="2242503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5137493" y="2355040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5137493" y="2471620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5137493" y="2586178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5137493" y="2700736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5137493" y="2815294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5137493" y="2929853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5137493" y="3044411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5137493" y="3158969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5137493" y="3273527"/>
              <a:ext cx="235796" cy="169816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cxnSp>
          <p:nvCxnSpPr>
            <p:cNvPr id="48" name="직선 연결선 47"/>
            <p:cNvCxnSpPr/>
            <p:nvPr/>
          </p:nvCxnSpPr>
          <p:spPr>
            <a:xfrm>
              <a:off x="3418893" y="2669064"/>
              <a:ext cx="272698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직선 연결선 49"/>
            <p:cNvCxnSpPr/>
            <p:nvPr/>
          </p:nvCxnSpPr>
          <p:spPr>
            <a:xfrm>
              <a:off x="4554257" y="1612434"/>
              <a:ext cx="0" cy="217660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직선 연결선 51"/>
            <p:cNvCxnSpPr/>
            <p:nvPr/>
          </p:nvCxnSpPr>
          <p:spPr>
            <a:xfrm>
              <a:off x="5792188" y="1612434"/>
              <a:ext cx="0" cy="217660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화살표 연결선 53"/>
            <p:cNvCxnSpPr/>
            <p:nvPr/>
          </p:nvCxnSpPr>
          <p:spPr>
            <a:xfrm>
              <a:off x="5497442" y="3617203"/>
              <a:ext cx="294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직선 화살표 연결선 55"/>
            <p:cNvCxnSpPr/>
            <p:nvPr/>
          </p:nvCxnSpPr>
          <p:spPr>
            <a:xfrm flipH="1">
              <a:off x="4554257" y="3617203"/>
              <a:ext cx="38236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직사각형 56"/>
            <p:cNvSpPr/>
            <p:nvPr/>
          </p:nvSpPr>
          <p:spPr>
            <a:xfrm>
              <a:off x="4907952" y="3470971"/>
              <a:ext cx="648440" cy="2547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>
                  <a:solidFill>
                    <a:schemeClr val="tx1"/>
                  </a:solidFill>
                </a:rPr>
                <a:t>22 cm</a:t>
              </a:r>
              <a:endParaRPr lang="ko-KR" alt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4162509" y="2355040"/>
              <a:ext cx="853959" cy="62804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10-mm thick acryl layers</a:t>
              </a:r>
              <a:endParaRPr lang="ko-KR" altLang="en-US" sz="1000" b="1" dirty="0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2719058" y="2484894"/>
              <a:ext cx="133173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000" b="1" dirty="0"/>
                <a:t>5 cm x 5 cm</a:t>
              </a:r>
              <a:r>
                <a:rPr lang="ko-KR" altLang="en-US" sz="1000" b="1" dirty="0"/>
                <a:t> </a:t>
              </a:r>
              <a:r>
                <a:rPr lang="en-US" altLang="ko-KR" sz="1000" b="1" dirty="0"/>
                <a:t>raster</a:t>
              </a:r>
              <a:r>
                <a:rPr lang="ko-KR" altLang="en-US" sz="1000" b="1" dirty="0"/>
                <a:t> </a:t>
              </a:r>
              <a:r>
                <a:rPr lang="en-US" altLang="ko-KR" sz="1000" b="1" dirty="0"/>
                <a:t>scan beam</a:t>
              </a:r>
              <a:endParaRPr lang="ko-KR" altLang="en-US" sz="1000" b="1" dirty="0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2903683" y="2471621"/>
              <a:ext cx="1904900" cy="393782"/>
            </a:xfrm>
            <a:prstGeom prst="rect">
              <a:avLst/>
            </a:prstGeom>
            <a:solidFill>
              <a:srgbClr val="FF0000">
                <a:alpha val="2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8437055" y="1898829"/>
              <a:ext cx="235796" cy="15465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8136055" y="1898829"/>
              <a:ext cx="248305" cy="16779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8142309" y="2127945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8142309" y="2242503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8142309" y="2355040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8142309" y="2471620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8142309" y="2586178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8142309" y="2700736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8142309" y="2815294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8142309" y="2929853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8142309" y="3044411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8142309" y="3158969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8142309" y="3273527"/>
              <a:ext cx="235796" cy="169816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7894004" y="1898829"/>
              <a:ext cx="248305" cy="16779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7900259" y="2127945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7900259" y="2242503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7900259" y="2355040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7900259" y="2471620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7900259" y="2586178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7900259" y="2700736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7900259" y="2815294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87" name="직사각형 86"/>
            <p:cNvSpPr/>
            <p:nvPr/>
          </p:nvSpPr>
          <p:spPr>
            <a:xfrm>
              <a:off x="7900259" y="2929853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88" name="직사각형 87"/>
            <p:cNvSpPr/>
            <p:nvPr/>
          </p:nvSpPr>
          <p:spPr>
            <a:xfrm>
              <a:off x="7900259" y="3044411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7900259" y="3158969"/>
              <a:ext cx="242051" cy="5525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90" name="직사각형 89"/>
            <p:cNvSpPr/>
            <p:nvPr/>
          </p:nvSpPr>
          <p:spPr>
            <a:xfrm>
              <a:off x="7900259" y="3273527"/>
              <a:ext cx="235796" cy="169816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cxnSp>
          <p:nvCxnSpPr>
            <p:cNvPr id="91" name="직선 연결선 90"/>
            <p:cNvCxnSpPr/>
            <p:nvPr/>
          </p:nvCxnSpPr>
          <p:spPr>
            <a:xfrm>
              <a:off x="7209075" y="1612434"/>
              <a:ext cx="0" cy="217660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직선 연결선 91"/>
            <p:cNvCxnSpPr/>
            <p:nvPr/>
          </p:nvCxnSpPr>
          <p:spPr>
            <a:xfrm>
              <a:off x="8554953" y="1612434"/>
              <a:ext cx="0" cy="217660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직선 화살표 연결선 92"/>
            <p:cNvCxnSpPr/>
            <p:nvPr/>
          </p:nvCxnSpPr>
          <p:spPr>
            <a:xfrm>
              <a:off x="8260207" y="3617203"/>
              <a:ext cx="294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직선 화살표 연결선 93"/>
            <p:cNvCxnSpPr/>
            <p:nvPr/>
          </p:nvCxnSpPr>
          <p:spPr>
            <a:xfrm flipH="1">
              <a:off x="7209075" y="3617203"/>
              <a:ext cx="38236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직사각형 94"/>
            <p:cNvSpPr/>
            <p:nvPr/>
          </p:nvSpPr>
          <p:spPr>
            <a:xfrm>
              <a:off x="7562769" y="3470971"/>
              <a:ext cx="648440" cy="2547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>
                  <a:solidFill>
                    <a:schemeClr val="tx1"/>
                  </a:solidFill>
                </a:rPr>
                <a:t>25 cm</a:t>
              </a:r>
              <a:endParaRPr lang="ko-KR" altLang="en-US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97" name="직선 연결선 96"/>
            <p:cNvCxnSpPr/>
            <p:nvPr/>
          </p:nvCxnSpPr>
          <p:spPr>
            <a:xfrm>
              <a:off x="6309507" y="2815295"/>
              <a:ext cx="272698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직사각형 95"/>
            <p:cNvSpPr/>
            <p:nvPr/>
          </p:nvSpPr>
          <p:spPr>
            <a:xfrm>
              <a:off x="6855380" y="2471620"/>
              <a:ext cx="681233" cy="8591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10-mm thick acryl layers</a:t>
              </a:r>
              <a:endParaRPr lang="ko-KR" altLang="en-US" sz="1000" b="1" dirty="0"/>
            </a:p>
          </p:txBody>
        </p:sp>
        <p:sp>
          <p:nvSpPr>
            <p:cNvPr id="98" name="직사각형 97"/>
            <p:cNvSpPr/>
            <p:nvPr/>
          </p:nvSpPr>
          <p:spPr>
            <a:xfrm>
              <a:off x="7001951" y="1724970"/>
              <a:ext cx="383971" cy="1376721"/>
            </a:xfrm>
            <a:prstGeom prst="rect">
              <a:avLst/>
            </a:prstGeom>
            <a:solidFill>
              <a:srgbClr val="FF0000">
                <a:alpha val="2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99" name="직사각형 98"/>
            <p:cNvSpPr/>
            <p:nvPr/>
          </p:nvSpPr>
          <p:spPr>
            <a:xfrm>
              <a:off x="6439041" y="1784270"/>
              <a:ext cx="1386606" cy="388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000" b="1" dirty="0"/>
                <a:t>5 cm x 5 cm</a:t>
              </a:r>
              <a:r>
                <a:rPr lang="ko-KR" altLang="en-US" sz="1000" b="1" dirty="0"/>
                <a:t> </a:t>
              </a:r>
              <a:r>
                <a:rPr lang="en-US" altLang="ko-KR" sz="1000" b="1" dirty="0"/>
                <a:t>raster</a:t>
              </a:r>
              <a:r>
                <a:rPr lang="ko-KR" altLang="en-US" sz="1000" b="1" dirty="0"/>
                <a:t> </a:t>
              </a:r>
              <a:r>
                <a:rPr lang="en-US" altLang="ko-KR" sz="1000" b="1" dirty="0"/>
                <a:t>scan beam</a:t>
              </a:r>
              <a:endParaRPr lang="ko-KR" altLang="en-US" sz="1000" b="1" dirty="0"/>
            </a:p>
          </p:txBody>
        </p:sp>
        <p:sp>
          <p:nvSpPr>
            <p:cNvPr id="100" name="오른쪽 화살표 99"/>
            <p:cNvSpPr/>
            <p:nvPr/>
          </p:nvSpPr>
          <p:spPr>
            <a:xfrm>
              <a:off x="4004384" y="2586178"/>
              <a:ext cx="105363" cy="1698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101" name="아래쪽 화살표 100"/>
            <p:cNvSpPr/>
            <p:nvPr/>
          </p:nvSpPr>
          <p:spPr>
            <a:xfrm>
              <a:off x="7150126" y="2189267"/>
              <a:ext cx="117898" cy="16779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</p:grpSp>
      <p:sp>
        <p:nvSpPr>
          <p:cNvPr id="102" name="직사각형 101"/>
          <p:cNvSpPr/>
          <p:nvPr/>
        </p:nvSpPr>
        <p:spPr>
          <a:xfrm>
            <a:off x="136495" y="215642"/>
            <a:ext cx="8900001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5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5. </a:t>
            </a:r>
            <a:r>
              <a:rPr lang="en-US" altLang="ko-KR" sz="25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B</a:t>
            </a:r>
            <a:r>
              <a:rPr lang="en-US" altLang="ko-KR" sz="25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eam test for a 4-gap MRPC at Samsung Proton Therapy Center</a:t>
            </a:r>
            <a:endParaRPr lang="ko-KR" altLang="en-US" sz="2500" u="sng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44016" y="764704"/>
            <a:ext cx="4572000" cy="29392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300"/>
              </a:spcAft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140 MeV 1 </a:t>
            </a:r>
            <a:r>
              <a:rPr lang="en-US" altLang="ko-K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raster scan beam (medical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yclotron)</a:t>
            </a:r>
          </a:p>
          <a:p>
            <a:pPr>
              <a:spcAft>
                <a:spcPts val="300"/>
              </a:spcAft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Raster-scan area = 5 cm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ko-KR" alt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5 cm</a:t>
            </a:r>
          </a:p>
          <a:p>
            <a:pPr>
              <a:spcAft>
                <a:spcPts val="300"/>
              </a:spcAft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measured for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400 s </a:t>
            </a:r>
            <a:endParaRPr lang="en-US" altLang="ko-KR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TDC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window = 65 </a:t>
            </a:r>
            <a:r>
              <a:rPr lang="el-GR" altLang="ko-KR" sz="1600" dirty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μ</a:t>
            </a:r>
            <a:r>
              <a:rPr lang="en-US" altLang="ko-KR" sz="1600" dirty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s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Clock </a:t>
            </a:r>
            <a:r>
              <a:rPr lang="en-US" altLang="ko-K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ko-K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riger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rate = 250 Hz </a:t>
            </a:r>
            <a:endParaRPr lang="en-US" altLang="ko-KR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300"/>
              </a:spcAft>
            </a:pPr>
            <a:r>
              <a:rPr lang="en-US" altLang="ko-KR" sz="1600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 → </a:t>
            </a:r>
            <a:r>
              <a:rPr lang="en-US" altLang="ko-KR" sz="1600" dirty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DAQ efficiency ~ 1.6% </a:t>
            </a: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>
              <a:spcAft>
                <a:spcPts val="300"/>
              </a:spcAft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dirty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→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Actual measuring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time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~ 0.65 s</a:t>
            </a:r>
          </a:p>
          <a:p>
            <a:pPr marL="360000" indent="-360000">
              <a:spcAft>
                <a:spcPts val="300"/>
              </a:spcAft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dirty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→ </a:t>
            </a:r>
            <a:r>
              <a:rPr lang="en-US" altLang="ko-KR" sz="1600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Even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shorter because of </a:t>
            </a:r>
          </a:p>
          <a:p>
            <a:pPr marL="360000" indent="-360000">
              <a:spcAft>
                <a:spcPts val="600"/>
              </a:spcAft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low duty factor of the beam    </a:t>
            </a: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HV</a:t>
            </a:r>
            <a:r>
              <a:rPr lang="en-US" altLang="ko-KR" sz="1600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eff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6.9 &amp; 7.0 kV</a:t>
            </a: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395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4FAD6-AA1C-4817-9D64-C37E6777B725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12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174671"/>
            <a:ext cx="6584193" cy="313464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04664"/>
            <a:ext cx="5256584" cy="2623036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79512" y="389999"/>
            <a:ext cx="3672408" cy="2346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altLang="ko-KR" b="1" dirty="0">
                <a:latin typeface="Calibri" panose="020F0502020204030204" pitchFamily="34" charset="0"/>
                <a:cs typeface="Calibri" panose="020F0502020204030204" pitchFamily="34" charset="0"/>
              </a:rPr>
              <a:t>1-nA 140-MeV raster </a:t>
            </a:r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scan beam measured </a:t>
            </a:r>
            <a:r>
              <a:rPr lang="en-US" altLang="ko-KR" b="1" dirty="0">
                <a:latin typeface="Calibri" panose="020F0502020204030204" pitchFamily="34" charset="0"/>
                <a:cs typeface="Calibri" panose="020F0502020204030204" pitchFamily="34" charset="0"/>
              </a:rPr>
              <a:t>by an ionization </a:t>
            </a:r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chamber</a:t>
            </a:r>
          </a:p>
          <a:p>
            <a:pPr>
              <a:spcAft>
                <a:spcPts val="300"/>
              </a:spcAft>
            </a:pPr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(Model PTW Octavius 729 XDR)</a:t>
            </a:r>
            <a:endParaRPr lang="en-US" altLang="ko-KR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300"/>
              </a:spcAft>
            </a:pPr>
            <a:endParaRPr lang="en-US" altLang="ko-KR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300"/>
              </a:spcAft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Scan area = 5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cm x</a:t>
            </a:r>
            <a:r>
              <a:rPr lang="ko-KR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endParaRPr lang="en-US" altLang="ko-K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300"/>
              </a:spcAft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Bragg peak position = 136 mm</a:t>
            </a:r>
          </a:p>
          <a:p>
            <a:pPr>
              <a:spcAft>
                <a:spcPts val="300"/>
              </a:spcAft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scale for the measured dose is set to 1/10 of the actual value. </a:t>
            </a:r>
          </a:p>
        </p:txBody>
      </p:sp>
    </p:spTree>
    <p:extLst>
      <p:ext uri="{BB962C8B-B14F-4D97-AF65-F5344CB8AC3E}">
        <p14:creationId xmlns:p14="http://schemas.microsoft.com/office/powerpoint/2010/main" val="1477176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DBE0-483D-4F6B-8F7D-0C714EA20A3C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13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193028" y="332800"/>
            <a:ext cx="862744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4-gap MRPC gamma 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(+neutron) </a:t>
            </a:r>
            <a:r>
              <a:rPr lang="en-US" altLang="ko-KR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hit data: Time profiles </a:t>
            </a:r>
            <a:r>
              <a:rPr lang="en-US" altLang="ko-KR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altLang="ko-KR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TDC) </a:t>
            </a:r>
          </a:p>
          <a:p>
            <a:pPr>
              <a:spcAft>
                <a:spcPts val="300"/>
              </a:spcAft>
            </a:pP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Duration of a raster scan = 6.6 s</a:t>
            </a:r>
          </a:p>
          <a:p>
            <a:pPr>
              <a:spcAft>
                <a:spcPts val="300"/>
              </a:spcAft>
            </a:pP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6 raster scans in 400 s (actual irradiation time = 33.6 s </a:t>
            </a:r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~ 2 x 10</a:t>
            </a:r>
            <a:r>
              <a:rPr lang="en-US" altLang="ko-KR" sz="1600" b="1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protons </a:t>
            </a:r>
            <a:r>
              <a:rPr lang="en-US" altLang="ko-KR" sz="1600" b="1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→ ~ 10</a:t>
            </a:r>
            <a:r>
              <a:rPr lang="en-US" altLang="ko-KR" sz="1600" b="1" baseline="300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10</a:t>
            </a:r>
            <a:r>
              <a:rPr lang="en-US" altLang="ko-KR" sz="1600" b="1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photons</a:t>
            </a: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91113"/>
            <a:ext cx="4416675" cy="2295022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91113"/>
            <a:ext cx="4355976" cy="2295022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38" y="3863625"/>
            <a:ext cx="4404350" cy="2301679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863624"/>
            <a:ext cx="4427983" cy="2301679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1403648" y="1446097"/>
            <a:ext cx="1851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300"/>
              </a:spcAft>
            </a:pP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I: with beam</a:t>
            </a: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524000" y="3786135"/>
            <a:ext cx="1695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300"/>
              </a:spcAft>
            </a:pP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I: beam off</a:t>
            </a: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868144" y="1409871"/>
            <a:ext cx="19094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300"/>
              </a:spcAft>
            </a:pP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II: with beam</a:t>
            </a: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868143" y="3797454"/>
            <a:ext cx="1753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300"/>
              </a:spcAft>
            </a:pP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II: beam off</a:t>
            </a: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293979" y="4170566"/>
            <a:ext cx="27739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Delayed gammas by activation</a:t>
            </a:r>
            <a:endParaRPr lang="ko-KR" altLang="en-US" sz="1600" dirty="0"/>
          </a:p>
        </p:txBody>
      </p:sp>
      <p:sp>
        <p:nvSpPr>
          <p:cNvPr id="17" name="직사각형 16"/>
          <p:cNvSpPr/>
          <p:nvPr/>
        </p:nvSpPr>
        <p:spPr>
          <a:xfrm>
            <a:off x="5270787" y="5589240"/>
            <a:ext cx="27739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Delayed gammas by activation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584539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749" y="207647"/>
            <a:ext cx="3406739" cy="624568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0532" y="692696"/>
            <a:ext cx="3077572" cy="1995349"/>
          </a:xfrm>
          <a:prstGeom prst="rect">
            <a:avLst/>
          </a:prstGeom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433B-0E95-4B70-85B2-D59F651A466E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2771800" y="6376243"/>
            <a:ext cx="2895600" cy="365125"/>
          </a:xfrm>
        </p:spPr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51520" y="692696"/>
            <a:ext cx="338437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I: For lateral distributions</a:t>
            </a:r>
          </a:p>
          <a:p>
            <a:pPr>
              <a:spcAft>
                <a:spcPts val="600"/>
              </a:spcAft>
            </a:pPr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sing two-layer collimators</a:t>
            </a:r>
          </a:p>
          <a:p>
            <a:pPr>
              <a:spcAft>
                <a:spcPts val="300"/>
              </a:spcAft>
            </a:pP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obtained with </a:t>
            </a:r>
          </a:p>
          <a:p>
            <a:pPr>
              <a:spcAft>
                <a:spcPts val="300"/>
              </a:spcAft>
            </a:pPr>
            <a:r>
              <a:rPr lang="en-US" altLang="ko-KR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s,x</a:t>
            </a:r>
            <a:r>
              <a:rPr lang="en-US" altLang="ko-K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ko-KR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s,y</a:t>
            </a:r>
            <a:r>
              <a:rPr lang="en-US" altLang="ko-K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8 </a:t>
            </a:r>
          </a:p>
          <a:p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HV = 6.9 kV with beam</a:t>
            </a:r>
          </a:p>
          <a:p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altLang="ko-KR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300"/>
              </a:spcAft>
            </a:pP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Specific gravity of acryl = 1.195 </a:t>
            </a:r>
            <a:endParaRPr lang="ko-KR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61682" y="260648"/>
            <a:ext cx="35577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4-gap MRPC </a:t>
            </a:r>
            <a:r>
              <a:rPr lang="en-US" altLang="ko-KR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with beam-on</a:t>
            </a:r>
            <a:endParaRPr lang="ko-KR" altLang="en-US" sz="2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908594" y="6453336"/>
            <a:ext cx="2133600" cy="365125"/>
          </a:xfrm>
        </p:spPr>
        <p:txBody>
          <a:bodyPr/>
          <a:lstStyle/>
          <a:p>
            <a:fld id="{FE75E886-18D5-488C-B990-1A61432F5FA2}" type="slidenum">
              <a:rPr lang="ko-KR" altLang="en-US" smtClean="0"/>
              <a:t>14</a:t>
            </a:fld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6258993" y="548680"/>
            <a:ext cx="19854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+mj-lt"/>
                <a:cs typeface="Times New Roman" panose="02020603050405020304" pitchFamily="18" charset="0"/>
              </a:rPr>
              <a:t>Dose in tissue (GEANT4)</a:t>
            </a:r>
            <a:endParaRPr lang="ko-KR" altLang="en-US" sz="1200" dirty="0">
              <a:latin typeface="+mj-lt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6084168" y="3728065"/>
            <a:ext cx="24735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+mj-lt"/>
                <a:cs typeface="Times New Roman" panose="02020603050405020304" pitchFamily="18" charset="0"/>
              </a:rPr>
              <a:t>Gammas from tissue (GEANT4)</a:t>
            </a:r>
            <a:endParaRPr lang="ko-KR" altLang="en-US" sz="1200" dirty="0">
              <a:latin typeface="+mj-lt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611560" y="2708920"/>
            <a:ext cx="3744415" cy="3575422"/>
            <a:chOff x="323528" y="2636452"/>
            <a:chExt cx="3888432" cy="3598250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2636452"/>
              <a:ext cx="3888432" cy="3598250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1224921" y="3662104"/>
              <a:ext cx="1267155" cy="1142274"/>
            </a:xfrm>
            <a:prstGeom prst="rect">
              <a:avLst/>
            </a:prstGeom>
            <a:noFill/>
            <a:ln w="76200" cmpd="sng">
              <a:solidFill>
                <a:srgbClr val="FF0000">
                  <a:alpha val="20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직사각형 6"/>
          <p:cNvSpPr/>
          <p:nvPr/>
        </p:nvSpPr>
        <p:spPr>
          <a:xfrm>
            <a:off x="1811419" y="4411594"/>
            <a:ext cx="779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 30 k</a:t>
            </a:r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1414529" y="5229200"/>
            <a:ext cx="25093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 majority of background is due to neutron activation in the collimators and the detector</a:t>
            </a:r>
            <a:endParaRPr lang="en-US" altLang="ko-K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516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688" y="985052"/>
            <a:ext cx="4212815" cy="5180251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3470" y="996400"/>
            <a:ext cx="2094554" cy="1856536"/>
          </a:xfrm>
          <a:prstGeom prst="rect">
            <a:avLst/>
          </a:prstGeom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7F01-256C-4059-91A9-9E2B63D2B960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dirty="0" smtClean="0"/>
              <a:t>RPC 2018, Puerto Vallarta, Jalisco State, MEXICO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15</a:t>
            </a:fld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323528" y="722020"/>
            <a:ext cx="337022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II: For depth distributions</a:t>
            </a:r>
          </a:p>
          <a:p>
            <a:pPr>
              <a:spcAft>
                <a:spcPts val="600"/>
              </a:spcAft>
            </a:pPr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Using two-layer </a:t>
            </a: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collimators</a:t>
            </a:r>
          </a:p>
          <a:p>
            <a:pPr>
              <a:spcAft>
                <a:spcPts val="300"/>
              </a:spcAft>
            </a:pP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</a:t>
            </a:r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obtained </a:t>
            </a:r>
            <a:endParaRPr lang="en-US" altLang="ko-KR" sz="1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300"/>
              </a:spcAft>
            </a:pP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altLang="ko-KR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s,x</a:t>
            </a:r>
            <a:r>
              <a:rPr lang="en-US" altLang="ko-KR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altLang="ko-KR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s,y</a:t>
            </a:r>
            <a:r>
              <a:rPr lang="en-US" altLang="ko-KR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&lt; 8 </a:t>
            </a:r>
          </a:p>
          <a:p>
            <a:pPr>
              <a:spcAft>
                <a:spcPts val="300"/>
              </a:spcAft>
            </a:pPr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HV = 6.9 </a:t>
            </a: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kV with beam</a:t>
            </a:r>
            <a:endParaRPr lang="ko-KR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33690" y="292586"/>
            <a:ext cx="35577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4-gap MRPC data with </a:t>
            </a:r>
            <a:r>
              <a:rPr lang="en-US" altLang="ko-KR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beam-on</a:t>
            </a:r>
            <a:endParaRPr lang="ko-KR" altLang="en-US" sz="2000"/>
          </a:p>
        </p:txBody>
      </p:sp>
      <p:grpSp>
        <p:nvGrpSpPr>
          <p:cNvPr id="6" name="그룹 5"/>
          <p:cNvGrpSpPr/>
          <p:nvPr/>
        </p:nvGrpSpPr>
        <p:grpSpPr>
          <a:xfrm>
            <a:off x="323528" y="2852936"/>
            <a:ext cx="3744416" cy="3456384"/>
            <a:chOff x="319707" y="2708920"/>
            <a:chExt cx="3875121" cy="3585933"/>
          </a:xfrm>
        </p:grpSpPr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707" y="2708920"/>
              <a:ext cx="3875121" cy="3585933"/>
            </a:xfrm>
            <a:prstGeom prst="rect">
              <a:avLst/>
            </a:prstGeom>
          </p:spPr>
        </p:pic>
        <p:sp>
          <p:nvSpPr>
            <p:cNvPr id="21" name="직사각형 20"/>
            <p:cNvSpPr/>
            <p:nvPr/>
          </p:nvSpPr>
          <p:spPr>
            <a:xfrm>
              <a:off x="755576" y="3753238"/>
              <a:ext cx="2304256" cy="1070463"/>
            </a:xfrm>
            <a:prstGeom prst="rect">
              <a:avLst/>
            </a:prstGeom>
            <a:noFill/>
            <a:ln w="76200" cmpd="sng">
              <a:solidFill>
                <a:srgbClr val="FF0000">
                  <a:alpha val="20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오른쪽 화살표 15"/>
            <p:cNvSpPr/>
            <p:nvPr/>
          </p:nvSpPr>
          <p:spPr>
            <a:xfrm flipH="1">
              <a:off x="2627784" y="3430614"/>
              <a:ext cx="1152128" cy="1745794"/>
            </a:xfrm>
            <a:prstGeom prst="rightArrow">
              <a:avLst/>
            </a:prstGeom>
            <a:solidFill>
              <a:schemeClr val="accent1">
                <a:alpha val="2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rgbClr val="006666"/>
                  </a:solidFill>
                </a:rPr>
                <a:t>Beam</a:t>
              </a:r>
              <a:endParaRPr lang="ko-KR" altLang="en-US" sz="1400" b="1" dirty="0">
                <a:solidFill>
                  <a:srgbClr val="006666"/>
                </a:solidFill>
              </a:endParaRPr>
            </a:p>
          </p:txBody>
        </p:sp>
      </p:grpSp>
      <p:sp>
        <p:nvSpPr>
          <p:cNvPr id="23" name="오른쪽 화살표 22"/>
          <p:cNvSpPr/>
          <p:nvPr/>
        </p:nvSpPr>
        <p:spPr>
          <a:xfrm>
            <a:off x="4411279" y="4293096"/>
            <a:ext cx="1080120" cy="938185"/>
          </a:xfrm>
          <a:prstGeom prst="rightArrow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006666"/>
                </a:solidFill>
              </a:rPr>
              <a:t>Beam</a:t>
            </a:r>
            <a:endParaRPr lang="ko-KR" altLang="en-US" sz="1400" b="1" dirty="0">
              <a:solidFill>
                <a:srgbClr val="006666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6588224" y="1275159"/>
            <a:ext cx="19854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+mj-lt"/>
                <a:cs typeface="Times New Roman" panose="02020603050405020304" pitchFamily="18" charset="0"/>
              </a:rPr>
              <a:t>Dose in tissue (GEANT4)</a:t>
            </a:r>
            <a:endParaRPr lang="ko-KR" altLang="en-US" sz="1200" dirty="0">
              <a:latin typeface="+mj-lt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202894" y="3725547"/>
            <a:ext cx="24735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+mj-lt"/>
                <a:cs typeface="Times New Roman" panose="02020603050405020304" pitchFamily="18" charset="0"/>
              </a:rPr>
              <a:t>Gammas from tissue (GEANT4)</a:t>
            </a:r>
            <a:endParaRPr lang="ko-KR" altLang="en-US" sz="1200" dirty="0">
              <a:latin typeface="+mj-lt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6970" y="2388081"/>
            <a:ext cx="2876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Expected depth in acryl = 11 cm</a:t>
            </a:r>
            <a:endParaRPr lang="ko-KR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885180" y="4345098"/>
            <a:ext cx="779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 20 k</a:t>
            </a:r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1187623" y="5264178"/>
            <a:ext cx="25093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 majority of background is due to neutron activation in the collimators and the detector</a:t>
            </a:r>
            <a:endParaRPr lang="en-US" altLang="ko-K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146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ECE2-6A98-480A-AE77-2EA54E49986D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16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449984" y="993502"/>
            <a:ext cx="340990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I: For lateral distributions</a:t>
            </a:r>
          </a:p>
          <a:p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obtained with </a:t>
            </a:r>
            <a:r>
              <a:rPr lang="en-US" altLang="ko-KR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s,x</a:t>
            </a:r>
            <a:r>
              <a:rPr lang="en-US" altLang="ko-K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ko-KR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s,y</a:t>
            </a:r>
            <a:r>
              <a:rPr lang="en-US" altLang="ko-K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&lt; 8 </a:t>
            </a:r>
          </a:p>
          <a:p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HV = 6.9 kV, 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off</a:t>
            </a:r>
            <a:endParaRPr lang="ko-KR" altLang="en-US" sz="1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076056" y="998421"/>
            <a:ext cx="340990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Detector noise distribution</a:t>
            </a:r>
          </a:p>
          <a:p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obtained with </a:t>
            </a:r>
            <a:r>
              <a:rPr lang="en-US" altLang="ko-KR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s,x</a:t>
            </a:r>
            <a:r>
              <a:rPr lang="en-US" altLang="ko-K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altLang="ko-K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s,y</a:t>
            </a:r>
            <a:r>
              <a:rPr lang="en-US" altLang="ko-K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&lt; 8 </a:t>
            </a:r>
          </a:p>
          <a:p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HV = 6.9 kV</a:t>
            </a:r>
            <a:endParaRPr lang="ko-KR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29413" y="534742"/>
            <a:ext cx="32104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4-gap MRPC data (</a:t>
            </a:r>
            <a:r>
              <a:rPr lang="en-US" altLang="ko-KR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beam-off)</a:t>
            </a:r>
            <a:endParaRPr lang="ko-KR" altLang="en-US" sz="2000" dirty="0"/>
          </a:p>
        </p:txBody>
      </p:sp>
      <p:grpSp>
        <p:nvGrpSpPr>
          <p:cNvPr id="6" name="그룹 5"/>
          <p:cNvGrpSpPr/>
          <p:nvPr/>
        </p:nvGrpSpPr>
        <p:grpSpPr>
          <a:xfrm>
            <a:off x="123799" y="1916832"/>
            <a:ext cx="8733838" cy="3888432"/>
            <a:chOff x="123799" y="1916832"/>
            <a:chExt cx="8733838" cy="3888432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984" y="1916832"/>
              <a:ext cx="4150061" cy="3744416"/>
            </a:xfrm>
            <a:prstGeom prst="rect">
              <a:avLst/>
            </a:prstGeom>
          </p:spPr>
        </p:pic>
        <p:sp>
          <p:nvSpPr>
            <p:cNvPr id="8" name="직사각형 7"/>
            <p:cNvSpPr/>
            <p:nvPr/>
          </p:nvSpPr>
          <p:spPr>
            <a:xfrm>
              <a:off x="1547664" y="3140968"/>
              <a:ext cx="1152128" cy="1080120"/>
            </a:xfrm>
            <a:prstGeom prst="rect">
              <a:avLst/>
            </a:prstGeom>
            <a:noFill/>
            <a:ln w="95250" cmpd="sng">
              <a:solidFill>
                <a:srgbClr val="FF0000">
                  <a:alpha val="15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1916832"/>
              <a:ext cx="3925597" cy="3744416"/>
            </a:xfrm>
            <a:prstGeom prst="rect">
              <a:avLst/>
            </a:prstGeom>
          </p:spPr>
        </p:pic>
        <p:sp>
          <p:nvSpPr>
            <p:cNvPr id="12" name="직사각형 11"/>
            <p:cNvSpPr/>
            <p:nvPr/>
          </p:nvSpPr>
          <p:spPr>
            <a:xfrm>
              <a:off x="2178495" y="5574432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6714999" y="5553649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23799" y="3645024"/>
              <a:ext cx="559769" cy="246221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4571054" y="3501008"/>
              <a:ext cx="559769" cy="246221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1547664" y="4581128"/>
            <a:ext cx="25922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 majority of background is due to neutron activation in the collimators and the detector</a:t>
            </a:r>
            <a:endParaRPr lang="en-US" altLang="ko-K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491880" y="548680"/>
            <a:ext cx="2764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using </a:t>
            </a:r>
            <a:r>
              <a:rPr lang="en-US" altLang="ko-KR" b="1" dirty="0">
                <a:latin typeface="Calibri" panose="020F0502020204030204" pitchFamily="34" charset="0"/>
                <a:cs typeface="Calibri" panose="020F0502020204030204" pitchFamily="34" charset="0"/>
              </a:rPr>
              <a:t>two-layer collimators</a:t>
            </a:r>
          </a:p>
        </p:txBody>
      </p:sp>
    </p:spTree>
    <p:extLst>
      <p:ext uri="{BB962C8B-B14F-4D97-AF65-F5344CB8AC3E}">
        <p14:creationId xmlns:p14="http://schemas.microsoft.com/office/powerpoint/2010/main" val="4219060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D43C-183F-47C4-AD1A-313FA0F36666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8272164" y="6165304"/>
            <a:ext cx="762000" cy="365125"/>
          </a:xfrm>
        </p:spPr>
        <p:txBody>
          <a:bodyPr/>
          <a:lstStyle/>
          <a:p>
            <a:fld id="{4F1557BE-5AB2-4DE6-BC06-F70A49FD3D94}" type="slidenum">
              <a:rPr lang="ko-KR" altLang="en-US" smtClean="0"/>
              <a:pPr/>
              <a:t>17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07504" y="368141"/>
            <a:ext cx="9001000" cy="5869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0">
              <a:lnSpc>
                <a:spcPct val="102000"/>
              </a:lnSpc>
              <a:spcAft>
                <a:spcPts val="1800"/>
              </a:spcAft>
            </a:pPr>
            <a:r>
              <a:rPr lang="en-US" altLang="ko-KR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6. Conclusions and Milestones </a:t>
            </a:r>
          </a:p>
          <a:p>
            <a:pPr algn="just" latinLnBrk="0">
              <a:lnSpc>
                <a:spcPct val="102000"/>
              </a:lnSpc>
              <a:spcAft>
                <a:spcPts val="300"/>
              </a:spcAft>
            </a:pPr>
            <a:r>
              <a:rPr lang="en-US" altLang="ko-KR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Conclusions: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Have examined and proven the basic technology of MRPCs</a:t>
            </a:r>
            <a:r>
              <a:rPr lang="ko-KR" altLang="en-US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for proton-beam verifications</a:t>
            </a:r>
          </a:p>
          <a:p>
            <a:pPr marL="285750" indent="-285750">
              <a:lnSpc>
                <a:spcPct val="102000"/>
              </a:lnSpc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Simulations for prompt gammas to utilize all spectral lines of the beam driven excitations   </a:t>
            </a:r>
          </a:p>
          <a:p>
            <a:pPr marL="285750" indent="-285750">
              <a:lnSpc>
                <a:spcPct val="102000"/>
              </a:lnSpc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Confirmed the detector sensitivities and the resolution for the 2D gamma images </a:t>
            </a:r>
          </a:p>
          <a:p>
            <a:pPr marL="285750" indent="-285750">
              <a:lnSpc>
                <a:spcPct val="102000"/>
              </a:lnSpc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Confirmed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the imaging method for the radio active area induced by proton beams </a:t>
            </a:r>
          </a:p>
          <a:p>
            <a:pPr marL="432000" indent="-285750">
              <a:lnSpc>
                <a:spcPct val="102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6-gap MRPC using 10-nA 44-MeV protons at KIRAMS </a:t>
            </a: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(beam-off condition) </a:t>
            </a:r>
          </a:p>
          <a:p>
            <a:pPr marL="432000" indent="-285750">
              <a:lnSpc>
                <a:spcPct val="102000"/>
              </a:lnSpc>
              <a:spcAft>
                <a:spcPts val="4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4-gap MRPC using 1-nA 140-MeV protons at Samsung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roton Therapy Center </a:t>
            </a: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(beam-on condition) </a:t>
            </a:r>
          </a:p>
          <a:p>
            <a:pPr marL="360000" indent="-360000">
              <a:lnSpc>
                <a:spcPct val="102000"/>
              </a:lnSpc>
              <a:buFont typeface="Wingdings" panose="05000000000000000000" pitchFamily="2" charset="2"/>
              <a:buChar char="Ø"/>
            </a:pP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solved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Low statistics </a:t>
            </a: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should improve the 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DAQ 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dead time (low DAQ efficiency in time) </a:t>
            </a:r>
            <a:endParaRPr lang="en-US" altLang="ko-KR" sz="16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>
              <a:lnSpc>
                <a:spcPct val="102000"/>
              </a:lnSpc>
              <a:buFont typeface="Wingdings" panose="05000000000000000000" pitchFamily="2" charset="2"/>
              <a:buChar char="Ø"/>
            </a:pP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solved: Neutron background </a:t>
            </a: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 → 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needs better neutron shielding for detectors </a:t>
            </a:r>
          </a:p>
          <a:p>
            <a:pPr marL="360000" indent="-360000">
              <a:lnSpc>
                <a:spcPct val="102000"/>
              </a:lnSpc>
              <a:buFont typeface="Wingdings" panose="05000000000000000000" pitchFamily="2" charset="2"/>
              <a:buChar char="Ø"/>
            </a:pP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solved: Optimization of collimators (layer out, thickness, and neutron shielding)    </a:t>
            </a:r>
          </a:p>
          <a:p>
            <a:pPr marL="360000" indent="-360000">
              <a:lnSpc>
                <a:spcPct val="102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mixture 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aging with 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Freon-base gas </a:t>
            </a:r>
            <a:r>
              <a:rPr lang="en-US" altLang="ko-KR" sz="16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→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option: </a:t>
            </a:r>
            <a:r>
              <a:rPr lang="en-US" altLang="ko-KR" sz="16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iC</a:t>
            </a:r>
            <a:r>
              <a:rPr lang="en-US" altLang="ko-KR" sz="1600" b="1" baseline="-25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altLang="ko-KR" sz="1600" b="1" baseline="-25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   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   </a:t>
            </a:r>
            <a:endParaRPr lang="en-US" altLang="ko-KR" sz="1600" dirty="0">
              <a:solidFill>
                <a:srgbClr val="FF0000"/>
              </a:solidFill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>
              <a:lnSpc>
                <a:spcPct val="102000"/>
              </a:lnSpc>
              <a:spcAft>
                <a:spcPts val="300"/>
              </a:spcAft>
            </a:pPr>
            <a:r>
              <a:rPr lang="en-US" altLang="ko-KR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Milestones: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To enhance the statistics of data, 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n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eed a 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dedicated trigger/data-transfer electronics  </a:t>
            </a:r>
          </a:p>
          <a:p>
            <a:pPr marL="468000" indent="-285750">
              <a:lnSpc>
                <a:spcPct val="102000"/>
              </a:lnSpc>
              <a:buFont typeface="Wingdings" panose="05000000000000000000" pitchFamily="2" charset="2"/>
              <a:buChar char="ü"/>
            </a:pP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No DAQ dead time → the statistics will be 60 times larger! </a:t>
            </a:r>
          </a:p>
          <a:p>
            <a:pPr marL="468000" indent="-285750">
              <a:lnSpc>
                <a:spcPct val="102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Latching of all LVDS detector signals in a FPGA memory </a:t>
            </a:r>
          </a:p>
          <a:p>
            <a:pPr marL="468000" indent="-285750">
              <a:lnSpc>
                <a:spcPct val="102000"/>
              </a:lnSpc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Ethernet (or USB3) data transfer to DAQ PC </a:t>
            </a:r>
            <a:endParaRPr lang="en-US" altLang="ko-KR" sz="1600" dirty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>
              <a:lnSpc>
                <a:spcPct val="102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For a typical </a:t>
            </a:r>
            <a:r>
              <a:rPr lang="en-US" altLang="ko-KR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proton beam of energy ~ </a:t>
            </a:r>
            <a:r>
              <a:rPr lang="en-US" altLang="ko-KR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140 </a:t>
            </a:r>
            <a:r>
              <a:rPr lang="en-US" altLang="ko-KR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MeV </a:t>
            </a:r>
            <a:r>
              <a:rPr lang="en-US" altLang="ko-KR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with the typical 6 raster scans</a:t>
            </a:r>
          </a:p>
          <a:p>
            <a:pPr>
              <a:lnSpc>
                <a:spcPct val="102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	→ Expected </a:t>
            </a:r>
            <a:r>
              <a:rPr lang="en-US" altLang="ko-KR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statistics </a:t>
            </a:r>
            <a:r>
              <a:rPr lang="en-US" altLang="ko-KR" dirty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~</a:t>
            </a:r>
            <a:r>
              <a:rPr lang="en-US" altLang="ko-KR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lang="en-US" altLang="ko-KR" dirty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2</a:t>
            </a:r>
            <a:r>
              <a:rPr lang="en-US" altLang="ko-KR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00 k</a:t>
            </a:r>
            <a:r>
              <a:rPr lang="en-US" altLang="ko-KR" dirty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lang="en-US" altLang="ko-KR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gammas with beam-on </a:t>
            </a:r>
          </a:p>
          <a:p>
            <a:pPr>
              <a:lnSpc>
                <a:spcPct val="102000"/>
              </a:lnSpc>
              <a:spcAft>
                <a:spcPts val="300"/>
              </a:spcAft>
            </a:pPr>
            <a:r>
              <a:rPr lang="en-US" altLang="ko-KR" i="1" dirty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lang="en-US" altLang="ko-KR" i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                                                      </a:t>
            </a:r>
            <a:r>
              <a:rPr lang="en-US" altLang="ko-KR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~ 10 ~ 20 k</a:t>
            </a:r>
            <a:r>
              <a:rPr lang="en-US" altLang="ko-KR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gammas</a:t>
            </a:r>
            <a:r>
              <a:rPr lang="en-US" altLang="ko-KR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even for the beam-off condition </a:t>
            </a:r>
            <a:endParaRPr lang="en-US" altLang="ko-KR" dirty="0" smtClean="0">
              <a:solidFill>
                <a:srgbClr val="0000FF"/>
              </a:solidFill>
              <a:latin typeface="Calibri" panose="020F0502020204030204" pitchFamily="34" charset="0"/>
              <a:ea typeface="바탕"/>
              <a:cs typeface="Calibri" panose="020F0502020204030204" pitchFamily="34" charset="0"/>
            </a:endParaRPr>
          </a:p>
          <a:p>
            <a:pPr>
              <a:lnSpc>
                <a:spcPct val="102000"/>
              </a:lnSpc>
              <a:spcAft>
                <a:spcPts val="300"/>
              </a:spcAft>
            </a:pPr>
            <a:r>
              <a:rPr lang="en-US" altLang="ko-K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When using collimators,</a:t>
            </a:r>
            <a:r>
              <a:rPr lang="en-US" altLang="ko-KR" i="1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lang="en-US" altLang="ko-KR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MRPCs are the best for range-verification </a:t>
            </a:r>
            <a:r>
              <a:rPr lang="en-US" altLang="ko-K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for particle therapy.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        </a:t>
            </a:r>
            <a:endParaRPr lang="en-US" altLang="ko-K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43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68DB6-76E7-4D32-84B8-792011ACEA1F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57BE-5AB2-4DE6-BC06-F70A49FD3D94}" type="slidenum">
              <a:rPr lang="ko-KR" altLang="en-US" smtClean="0"/>
              <a:pPr/>
              <a:t>18</a:t>
            </a:fld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203848" y="1734741"/>
            <a:ext cx="27126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4800" b="1" dirty="0" smtClean="0">
                <a:solidFill>
                  <a:srgbClr val="0000FF"/>
                </a:solidFill>
                <a:latin typeface="Candara" panose="020E0502030303020204" pitchFamily="34" charset="0"/>
                <a:ea typeface="맑은 고딕" panose="020B0503020000020004" pitchFamily="50" charset="-127"/>
              </a:rPr>
              <a:t>BACKUPS</a:t>
            </a:r>
            <a:endParaRPr lang="en-US" altLang="ko-KR" sz="4800" b="1" dirty="0">
              <a:solidFill>
                <a:srgbClr val="0000FF"/>
              </a:solidFill>
              <a:latin typeface="Candara" panose="020E0502030303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1270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61CD8-56BB-4ABE-BB73-CF069355BBA2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8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7620000" y="5661248"/>
            <a:ext cx="762000" cy="365125"/>
          </a:xfrm>
        </p:spPr>
        <p:txBody>
          <a:bodyPr/>
          <a:lstStyle/>
          <a:p>
            <a:fld id="{4F1557BE-5AB2-4DE6-BC06-F70A49FD3D94}" type="slidenum">
              <a:rPr lang="ko-KR" altLang="en-US" smtClean="0"/>
              <a:pPr/>
              <a:t>19</a:t>
            </a:fld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34007"/>
            <a:ext cx="2448272" cy="2299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37555"/>
            <a:ext cx="2815863" cy="3086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35496" y="472748"/>
            <a:ext cx="2880320" cy="2323713"/>
          </a:xfrm>
          <a:prstGeom prst="rect">
            <a:avLst/>
          </a:prstGeom>
          <a:ln w="25400" cmpd="dbl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In-beam PET  </a:t>
            </a:r>
            <a:endParaRPr lang="en-US" altLang="ko-K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algn="ctr">
              <a:spcAft>
                <a:spcPts val="300"/>
              </a:spcAft>
            </a:pPr>
            <a:r>
              <a:rPr lang="en-US" altLang="ko-KR" sz="1600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Coincident measurement of 511-keV gammas emitted from only β decays of </a:t>
            </a:r>
            <a:r>
              <a:rPr lang="en-US" altLang="ko-KR" sz="1600" baseline="30000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11</a:t>
            </a:r>
            <a:r>
              <a:rPr lang="en-US" altLang="ko-KR" sz="1600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C, </a:t>
            </a:r>
            <a:r>
              <a:rPr lang="en-US" altLang="ko-KR" sz="1600" baseline="30000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13</a:t>
            </a:r>
            <a:r>
              <a:rPr lang="en-US" altLang="ko-KR" sz="1600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N, </a:t>
            </a:r>
            <a:r>
              <a:rPr lang="en-US" altLang="ko-KR" sz="1600" baseline="30000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15</a:t>
            </a:r>
            <a:r>
              <a:rPr lang="en-US" altLang="ko-KR" sz="1600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O</a:t>
            </a:r>
          </a:p>
          <a:p>
            <a:pPr marL="216000" indent="-2160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Excellent resolution &lt; 2 mm</a:t>
            </a:r>
          </a:p>
          <a:p>
            <a:pPr>
              <a:spcAft>
                <a:spcPts val="300"/>
              </a:spcAft>
            </a:pP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  (Converged vertex images)</a:t>
            </a:r>
            <a:endParaRPr lang="en-US" altLang="ko-KR" sz="1600" dirty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marL="216000" indent="-2160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Small field sizes</a:t>
            </a:r>
          </a:p>
          <a:p>
            <a:pPr marL="216000" indent="-2160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Expensive</a:t>
            </a:r>
            <a:r>
              <a:rPr lang="ko-KR" altLang="en-US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   </a:t>
            </a:r>
            <a:endParaRPr lang="en-US" altLang="ko-KR" sz="1600" dirty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059832" y="472748"/>
            <a:ext cx="2880320" cy="2608406"/>
          </a:xfrm>
          <a:prstGeom prst="rect">
            <a:avLst/>
          </a:prstGeom>
          <a:ln w="25400" cmpd="dbl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Collimation for single </a:t>
            </a:r>
            <a:r>
              <a:rPr lang="el-GR" altLang="ko-KR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γ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</a:p>
          <a:p>
            <a:pPr algn="ctr">
              <a:spcAft>
                <a:spcPts val="600"/>
              </a:spcAft>
            </a:pPr>
            <a:r>
              <a:rPr lang="en-US" altLang="ko-KR" sz="1600" dirty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M</a:t>
            </a:r>
            <a:r>
              <a:rPr lang="en-US" altLang="ko-KR" sz="1600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easurement of prompt gammas emitted from all excitation lines (&gt; 0.5 MeV)</a:t>
            </a:r>
          </a:p>
          <a:p>
            <a:pPr marL="216000" indent="-2160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Resolution &lt; 5 mm </a:t>
            </a:r>
          </a:p>
          <a:p>
            <a:pPr marL="216000" indent="-2160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Very low tagging efficiency for 2D imaging</a:t>
            </a:r>
          </a:p>
          <a:p>
            <a:pPr marL="216000" indent="-2160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Large field sizes</a:t>
            </a:r>
          </a:p>
          <a:p>
            <a:pPr marL="216000" indent="-2160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Cheep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6084167" y="472748"/>
            <a:ext cx="2959879" cy="2362185"/>
          </a:xfrm>
          <a:prstGeom prst="rect">
            <a:avLst/>
          </a:prstGeom>
          <a:ln w="25400" cmpd="dbl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Compton camera</a:t>
            </a:r>
          </a:p>
          <a:p>
            <a:pPr algn="ctr">
              <a:spcAft>
                <a:spcPts val="300"/>
              </a:spcAft>
            </a:pPr>
            <a:r>
              <a:rPr lang="en-US" altLang="ko-KR" sz="1600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Tracking all gamma rays </a:t>
            </a:r>
          </a:p>
          <a:p>
            <a:pPr marL="252000" indent="-252000">
              <a:spcAft>
                <a:spcPts val="300"/>
              </a:spcAft>
            </a:pPr>
            <a:r>
              <a:rPr lang="en-US" altLang="ko-KR" sz="1600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       →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Best efficiencies </a:t>
            </a:r>
          </a:p>
          <a:p>
            <a:pPr marL="216000" indent="-2160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Difficult tomographic process</a:t>
            </a:r>
          </a:p>
          <a:p>
            <a:pPr marL="216000" indent="-2160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Poor position resolution (diverged vertex images)</a:t>
            </a:r>
          </a:p>
          <a:p>
            <a:pPr marL="216000" indent="-2160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Small field size</a:t>
            </a:r>
          </a:p>
          <a:p>
            <a:pPr marL="216000" indent="-2160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Expensive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356992"/>
            <a:ext cx="3088346" cy="2747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485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433B-0E95-4B70-85B2-D59F651A466E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611560" y="2276872"/>
            <a:ext cx="806489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0">
              <a:spcAft>
                <a:spcPts val="1800"/>
              </a:spcAft>
            </a:pPr>
            <a:r>
              <a:rPr lang="en-US" altLang="ko-KR" sz="4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Contents</a:t>
            </a:r>
          </a:p>
          <a:p>
            <a:pPr marL="342900" indent="-342900" algn="just" latinLnBrk="0">
              <a:spcAft>
                <a:spcPts val="600"/>
              </a:spcAft>
              <a:buAutoNum type="arabicPeriod"/>
            </a:pPr>
            <a:r>
              <a:rPr lang="en-US" altLang="ko-KR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Motivation </a:t>
            </a:r>
            <a:r>
              <a:rPr lang="en-US" altLang="ko-KR" sz="2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altLang="ko-KR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R&amp;Ds</a:t>
            </a:r>
          </a:p>
          <a:p>
            <a:pPr marL="342900" indent="-342900" algn="just" latinLnBrk="0">
              <a:spcAft>
                <a:spcPts val="600"/>
              </a:spcAft>
              <a:buFontTx/>
              <a:buAutoNum type="arabicPeriod"/>
            </a:pPr>
            <a:r>
              <a:rPr lang="en-US" altLang="ko-KR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Simulations </a:t>
            </a:r>
            <a:r>
              <a:rPr lang="en-US" altLang="ko-KR" sz="2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for beam-induced secondary </a:t>
            </a:r>
            <a:r>
              <a:rPr lang="en-US" altLang="ko-KR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</a:p>
          <a:p>
            <a:pPr marL="342900" indent="-342900" algn="just" latinLnBrk="0">
              <a:spcAft>
                <a:spcPts val="600"/>
              </a:spcAft>
              <a:buFontTx/>
              <a:buAutoNum type="arabicPeriod"/>
            </a:pPr>
            <a:r>
              <a:rPr lang="en-US" altLang="ko-KR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MRPCs </a:t>
            </a:r>
            <a:r>
              <a:rPr lang="en-US" altLang="ko-KR" sz="2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for gamma-ray </a:t>
            </a:r>
            <a:r>
              <a:rPr lang="en-US" altLang="ko-KR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</a:p>
          <a:p>
            <a:pPr marL="342900" indent="-342900" algn="just" latinLnBrk="0">
              <a:spcAft>
                <a:spcPts val="600"/>
              </a:spcAft>
              <a:buFontTx/>
              <a:buAutoNum type="arabicPeriod"/>
            </a:pPr>
            <a:r>
              <a:rPr lang="en-US" altLang="ko-KR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Beam test for </a:t>
            </a:r>
            <a:r>
              <a:rPr lang="en-US" altLang="ko-KR" sz="2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 6-gap MRPC at </a:t>
            </a:r>
            <a:r>
              <a:rPr lang="en-US" altLang="ko-KR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KIRAMS</a:t>
            </a:r>
          </a:p>
          <a:p>
            <a:pPr marL="342900" indent="-342900" algn="just" latinLnBrk="0">
              <a:spcAft>
                <a:spcPts val="600"/>
              </a:spcAft>
              <a:buFontTx/>
              <a:buAutoNum type="arabicPeriod"/>
            </a:pPr>
            <a:r>
              <a:rPr lang="en-US" altLang="ko-KR" sz="2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Beam test for a 4-gap MRPC at Samsung </a:t>
            </a:r>
            <a:r>
              <a:rPr lang="en-US" altLang="ko-KR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Proton </a:t>
            </a:r>
            <a:r>
              <a:rPr lang="en-US" altLang="ko-KR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Terapy</a:t>
            </a:r>
            <a:r>
              <a:rPr lang="en-US" altLang="ko-KR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Center</a:t>
            </a:r>
          </a:p>
          <a:p>
            <a:pPr marL="342900" indent="-342900" algn="just" latinLnBrk="0">
              <a:spcAft>
                <a:spcPts val="600"/>
              </a:spcAft>
              <a:buFontTx/>
              <a:buAutoNum type="arabicPeriod"/>
            </a:pPr>
            <a:r>
              <a:rPr lang="en-US" altLang="ko-KR" sz="2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Conclusions and </a:t>
            </a:r>
            <a:r>
              <a:rPr lang="en-US" altLang="ko-KR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Milestones</a:t>
            </a:r>
          </a:p>
        </p:txBody>
      </p:sp>
    </p:spTree>
    <p:extLst>
      <p:ext uri="{BB962C8B-B14F-4D97-AF65-F5344CB8AC3E}">
        <p14:creationId xmlns:p14="http://schemas.microsoft.com/office/powerpoint/2010/main" val="3547322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new\gamma\11800_high_spanner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8280920" cy="3731101"/>
          </a:xfrm>
          <a:prstGeom prst="rect">
            <a:avLst/>
          </a:prstGeom>
          <a:noFill/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FA4E-5E30-4A05-9A0F-02BF6538C294}" type="datetime2">
              <a:rPr lang="en-US" altLang="ko-KR" smtClean="0"/>
              <a:t>Saturday, February 17, 2018</a:t>
            </a:fld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8244408" y="6359298"/>
            <a:ext cx="762000" cy="365125"/>
          </a:xfrm>
        </p:spPr>
        <p:txBody>
          <a:bodyPr/>
          <a:lstStyle/>
          <a:p>
            <a:fld id="{4F1557BE-5AB2-4DE6-BC06-F70A49FD3D94}" type="slidenum">
              <a:rPr lang="ko-KR" altLang="en-US" smtClean="0"/>
              <a:pPr/>
              <a:t>20</a:t>
            </a:fld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661249" y="620688"/>
            <a:ext cx="38387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64 x 64 pixels 2D image obtained by</a:t>
            </a:r>
          </a:p>
          <a:p>
            <a:r>
              <a:rPr lang="en-US" altLang="ko-KR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x(mean)-y(mean) matched data points </a:t>
            </a:r>
          </a:p>
          <a:p>
            <a:r>
              <a:rPr lang="en-US" altLang="ko-KR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# of gamma hits per pixel ~ 170 </a:t>
            </a:r>
          </a:p>
          <a:p>
            <a:r>
              <a:rPr lang="en-US" altLang="ko-KR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Resolution ~ 2 mm  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4788024" y="620688"/>
            <a:ext cx="4139952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Spanner: </a:t>
            </a:r>
            <a:r>
              <a:rPr lang="en-US" altLang="ko-KR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stainless, 0.6 </a:t>
            </a:r>
            <a:r>
              <a:rPr lang="en-US" altLang="ko-KR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mm ~ 1.2 cm </a:t>
            </a:r>
          </a:p>
          <a:p>
            <a:r>
              <a:rPr lang="en-US" altLang="ko-KR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Scissors: stainless, ~ 0.8 mm </a:t>
            </a:r>
          </a:p>
          <a:p>
            <a:pPr>
              <a:spcAft>
                <a:spcPts val="600"/>
              </a:spcAft>
            </a:pPr>
            <a:r>
              <a:rPr lang="en-US" altLang="ko-KR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Coins: brass, 1.0 ~ 2.0 mm  </a:t>
            </a:r>
            <a:endParaRPr lang="en-US" altLang="ko-KR" dirty="0" smtClean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r>
              <a:rPr lang="en-US" altLang="ko-KR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Half attenuation length of stainless for </a:t>
            </a:r>
            <a:r>
              <a:rPr lang="en-US" altLang="ko-KR" baseline="300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137</a:t>
            </a:r>
            <a:r>
              <a:rPr lang="en-US" altLang="ko-KR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Cs 661.7 </a:t>
            </a:r>
            <a:r>
              <a:rPr lang="en-US" altLang="ko-KR" dirty="0" err="1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keV</a:t>
            </a:r>
            <a:r>
              <a:rPr lang="en-US" altLang="ko-KR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gammas ~ 6 cm</a:t>
            </a:r>
            <a:endParaRPr lang="ko-KR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184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EDD00-44C0-4158-8469-7BE4DF3B80A7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8172400" y="6237312"/>
            <a:ext cx="762000" cy="365125"/>
          </a:xfrm>
        </p:spPr>
        <p:txBody>
          <a:bodyPr/>
          <a:lstStyle/>
          <a:p>
            <a:fld id="{4F1557BE-5AB2-4DE6-BC06-F70A49FD3D94}" type="slidenum">
              <a:rPr lang="ko-KR" altLang="en-US" smtClean="0"/>
              <a:pPr/>
              <a:t>21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/>
          </p:nvPr>
        </p:nvGraphicFramePr>
        <p:xfrm>
          <a:off x="611560" y="3068960"/>
          <a:ext cx="5184576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3733"/>
                <a:gridCol w="2670843"/>
              </a:tblGrid>
              <a:tr h="16261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Beam</a:t>
                      </a:r>
                      <a:r>
                        <a:rPr lang="en-US" altLang="ko-KR" sz="1400" baseline="0" dirty="0" smtClean="0">
                          <a:latin typeface="Candara" panose="020E0502030303020204" pitchFamily="34" charset="0"/>
                        </a:rPr>
                        <a:t> energy of proton</a:t>
                      </a:r>
                      <a:endParaRPr lang="ko-KR" altLang="en-US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l-GR" altLang="ko-KR" sz="1400" i="1" dirty="0" smtClean="0">
                          <a:latin typeface="Candara" panose="020E0502030303020204" pitchFamily="34" charset="0"/>
                          <a:ea typeface="바탕"/>
                        </a:rPr>
                        <a:t>γ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  <a:ea typeface="바탕"/>
                        </a:rPr>
                        <a:t> detection</a:t>
                      </a:r>
                      <a:r>
                        <a:rPr lang="en-US" altLang="ko-KR" sz="1400" baseline="0" dirty="0" smtClean="0">
                          <a:latin typeface="Candara" panose="020E0502030303020204" pitchFamily="34" charset="0"/>
                          <a:ea typeface="바탕"/>
                        </a:rPr>
                        <a:t> rate on the detector</a:t>
                      </a:r>
                      <a:endParaRPr lang="ko-KR" altLang="en-US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</a:tr>
              <a:tr h="1470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44 MeV</a:t>
                      </a:r>
                      <a:endParaRPr lang="ko-KR" altLang="en-US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~ 0.8 Hz 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  <a:ea typeface="바탕"/>
                        </a:rPr>
                        <a:t>cm</a:t>
                      </a:r>
                      <a:r>
                        <a:rPr lang="en-US" altLang="ko-KR" sz="1400" baseline="30000" dirty="0" smtClean="0">
                          <a:latin typeface="Candara" panose="020E0502030303020204" pitchFamily="34" charset="0"/>
                          <a:ea typeface="바탕"/>
                        </a:rPr>
                        <a:t>-2  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/ ~  0.2 Hz 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  <a:ea typeface="+mn-ea"/>
                        </a:rPr>
                        <a:t>cm</a:t>
                      </a:r>
                      <a:r>
                        <a:rPr lang="en-US" altLang="ko-KR" sz="1400" baseline="30000" dirty="0" smtClean="0">
                          <a:latin typeface="Candara" panose="020E0502030303020204" pitchFamily="34" charset="0"/>
                          <a:ea typeface="+mn-ea"/>
                        </a:rPr>
                        <a:t>-2</a:t>
                      </a:r>
                      <a:endParaRPr lang="ko-KR" altLang="en-US" sz="1400" baseline="30000" dirty="0" smtClean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</a:tr>
              <a:tr h="1470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100 MeV</a:t>
                      </a:r>
                      <a:endParaRPr lang="ko-KR" altLang="en-US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~ 5 Hz 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  <a:ea typeface="+mn-ea"/>
                        </a:rPr>
                        <a:t>cm</a:t>
                      </a:r>
                      <a:r>
                        <a:rPr lang="en-US" altLang="ko-KR" sz="1400" baseline="30000" dirty="0" smtClean="0">
                          <a:latin typeface="Candara" panose="020E0502030303020204" pitchFamily="34" charset="0"/>
                          <a:ea typeface="+mn-ea"/>
                        </a:rPr>
                        <a:t>-2  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/  ~  1.2 Hz 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  <a:ea typeface="+mn-ea"/>
                        </a:rPr>
                        <a:t>cm</a:t>
                      </a:r>
                      <a:r>
                        <a:rPr lang="en-US" altLang="ko-KR" sz="1400" baseline="30000" dirty="0" smtClean="0">
                          <a:latin typeface="Candara" panose="020E0502030303020204" pitchFamily="34" charset="0"/>
                          <a:ea typeface="+mn-ea"/>
                        </a:rPr>
                        <a:t>-2</a:t>
                      </a:r>
                      <a:endParaRPr lang="ko-KR" altLang="en-US" sz="1400" baseline="30000" dirty="0" smtClean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</a:tr>
              <a:tr h="16261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190 MeV</a:t>
                      </a:r>
                      <a:endParaRPr lang="ko-KR" altLang="en-US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~ 10 Hz 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  <a:ea typeface="+mn-ea"/>
                        </a:rPr>
                        <a:t>cm</a:t>
                      </a:r>
                      <a:r>
                        <a:rPr lang="en-US" altLang="ko-KR" sz="1400" baseline="30000" dirty="0" smtClean="0">
                          <a:latin typeface="Candara" panose="020E0502030303020204" pitchFamily="34" charset="0"/>
                          <a:ea typeface="+mn-ea"/>
                        </a:rPr>
                        <a:t>-2  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/ ~  2.5 Hz 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  <a:ea typeface="+mn-ea"/>
                        </a:rPr>
                        <a:t>cm</a:t>
                      </a:r>
                      <a:r>
                        <a:rPr lang="en-US" altLang="ko-KR" sz="1400" baseline="30000" dirty="0" smtClean="0">
                          <a:latin typeface="Candara" panose="020E0502030303020204" pitchFamily="34" charset="0"/>
                          <a:ea typeface="+mn-ea"/>
                        </a:rPr>
                        <a:t>-2</a:t>
                      </a:r>
                      <a:endParaRPr lang="ko-KR" altLang="en-US" sz="1400" baseline="30000" dirty="0" smtClean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611560" y="2430180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Mean Q.E. for gammas at 8-stacked glass MRPC (6 gaps)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~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0.02</a:t>
            </a:r>
          </a:p>
          <a:p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Collimator efficiency ~ 0.02 (single) / 0.005 (double) </a:t>
            </a:r>
            <a:endParaRPr lang="ko-KR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11560" y="4365104"/>
            <a:ext cx="7200800" cy="1854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With a 44 MeV proton beam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he actual rate (400 s after beam off) </a:t>
            </a:r>
          </a:p>
          <a:p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 = 4.7 Hz cm</a:t>
            </a:r>
            <a:r>
              <a:rPr lang="en-US" altLang="ko-KR" sz="16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-2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(single collimator)</a:t>
            </a:r>
          </a:p>
          <a:p>
            <a:pPr>
              <a:spcAft>
                <a:spcPts val="300"/>
              </a:spcAft>
            </a:pPr>
            <a:r>
              <a:rPr lang="en-US" altLang="ko-KR" sz="1600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   ~ 0.7 Hz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en-US" altLang="ko-KR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-2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(double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collimator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altLang="ko-KR" sz="1600" dirty="0" smtClean="0">
              <a:latin typeface="Calibri" panose="020F0502020204030204" pitchFamily="34" charset="0"/>
              <a:ea typeface="바탕"/>
              <a:cs typeface="Calibri" panose="020F0502020204030204" pitchFamily="34" charset="0"/>
            </a:endParaRPr>
          </a:p>
          <a:p>
            <a:r>
              <a:rPr lang="en-US" altLang="ko-KR" sz="1600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→ L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arger than the expected rate by GEANT4 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Collimator efficiency might be underestimated.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Neutron driven gamma backgrounds in the detector.  </a:t>
            </a:r>
            <a:endParaRPr lang="ko-KR" altLang="en-US" sz="16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39552" y="2060848"/>
            <a:ext cx="4468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Expected </a:t>
            </a:r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detection rate (beam off condition)</a:t>
            </a:r>
            <a:endParaRPr lang="ko-KR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39552" y="376503"/>
            <a:ext cx="7204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Expected particle rates on the collimator (for ten minutes after beam off) </a:t>
            </a:r>
            <a:endParaRPr lang="ko-KR" altLang="en-US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/>
          </p:nvPr>
        </p:nvGraphicFramePr>
        <p:xfrm>
          <a:off x="623020" y="773996"/>
          <a:ext cx="6901308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908"/>
                <a:gridCol w="3600400"/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Beam</a:t>
                      </a:r>
                      <a:r>
                        <a:rPr lang="en-US" altLang="ko-KR" sz="1400" baseline="0" dirty="0" smtClean="0">
                          <a:latin typeface="Candara" panose="020E0502030303020204" pitchFamily="34" charset="0"/>
                        </a:rPr>
                        <a:t> energy of proton</a:t>
                      </a:r>
                      <a:endParaRPr lang="ko-KR" altLang="en-US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l-GR" altLang="ko-KR" sz="1400" i="1" dirty="0" smtClean="0">
                          <a:latin typeface="Candara" panose="020E0502030303020204" pitchFamily="34" charset="0"/>
                          <a:ea typeface="바탕"/>
                        </a:rPr>
                        <a:t>γ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  <a:ea typeface="바탕"/>
                        </a:rPr>
                        <a:t> signal rate</a:t>
                      </a:r>
                      <a:r>
                        <a:rPr lang="en-US" altLang="ko-KR" sz="1400" baseline="0" dirty="0" smtClean="0">
                          <a:latin typeface="Candara" panose="020E0502030303020204" pitchFamily="34" charset="0"/>
                          <a:ea typeface="바탕"/>
                        </a:rPr>
                        <a:t> on collimators</a:t>
                      </a:r>
                      <a:endParaRPr lang="ko-KR" altLang="en-US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44 MeV</a:t>
                      </a:r>
                      <a:endParaRPr lang="ko-KR" altLang="en-US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~ 2</a:t>
                      </a:r>
                      <a:r>
                        <a:rPr lang="en-US" altLang="ko-KR" sz="1400" baseline="0" dirty="0" smtClean="0">
                          <a:latin typeface="Candara" panose="020E0502030303020204" pitchFamily="34" charset="0"/>
                        </a:rPr>
                        <a:t> k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Hz 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  <a:ea typeface="바탕"/>
                        </a:rPr>
                        <a:t>cm</a:t>
                      </a:r>
                      <a:r>
                        <a:rPr lang="en-US" altLang="ko-KR" sz="1400" baseline="30000" dirty="0" smtClean="0">
                          <a:latin typeface="Candara" panose="020E0502030303020204" pitchFamily="34" charset="0"/>
                          <a:ea typeface="바탕"/>
                        </a:rPr>
                        <a:t>-2</a:t>
                      </a:r>
                      <a:endParaRPr lang="ko-KR" altLang="en-US" sz="1400" baseline="30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100 MeV</a:t>
                      </a:r>
                      <a:endParaRPr lang="ko-KR" altLang="en-US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~ 12 kHz 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  <a:ea typeface="+mn-ea"/>
                        </a:rPr>
                        <a:t>cm</a:t>
                      </a:r>
                      <a:r>
                        <a:rPr lang="en-US" altLang="ko-KR" sz="1400" baseline="30000" dirty="0" smtClean="0">
                          <a:latin typeface="Candara" panose="020E0502030303020204" pitchFamily="34" charset="0"/>
                          <a:ea typeface="+mn-ea"/>
                        </a:rPr>
                        <a:t>-2</a:t>
                      </a:r>
                      <a:endParaRPr lang="ko-KR" altLang="en-US" sz="1400" baseline="30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190 MeV</a:t>
                      </a:r>
                      <a:endParaRPr lang="ko-KR" altLang="en-US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~</a:t>
                      </a:r>
                      <a:r>
                        <a:rPr lang="en-US" altLang="ko-KR" sz="1400" baseline="0" dirty="0" smtClean="0">
                          <a:latin typeface="Candara" panose="020E0502030303020204" pitchFamily="34" charset="0"/>
                        </a:rPr>
                        <a:t> 25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</a:rPr>
                        <a:t> kHz </a:t>
                      </a:r>
                      <a:r>
                        <a:rPr lang="en-US" altLang="ko-KR" sz="1400" dirty="0" smtClean="0">
                          <a:latin typeface="Candara" panose="020E0502030303020204" pitchFamily="34" charset="0"/>
                          <a:ea typeface="+mn-ea"/>
                        </a:rPr>
                        <a:t>cm</a:t>
                      </a:r>
                      <a:r>
                        <a:rPr lang="en-US" altLang="ko-KR" sz="1400" baseline="30000" dirty="0" smtClean="0">
                          <a:latin typeface="Candara" panose="020E0502030303020204" pitchFamily="34" charset="0"/>
                          <a:ea typeface="+mn-ea"/>
                        </a:rPr>
                        <a:t>-2</a:t>
                      </a:r>
                      <a:endParaRPr lang="ko-KR" altLang="en-US" sz="1400" baseline="30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768" y="3149679"/>
            <a:ext cx="2016224" cy="2778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73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1605-F0C9-488C-AC2E-6DA82C34DCFA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57BE-5AB2-4DE6-BC06-F70A49FD3D94}" type="slidenum">
              <a:rPr lang="ko-KR" altLang="en-US" smtClean="0"/>
              <a:pPr/>
              <a:t>22</a:t>
            </a:fld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5495" y="1614859"/>
            <a:ext cx="305621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Prompt and delayed gammas of the excitation lines of nuclei and Bremsstrahlung 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o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ccurred in  a biological tissue      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N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eutrons emitted from biological tissue  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Vertex positions, emission angles, energies    </a:t>
            </a:r>
            <a:endParaRPr lang="en-US" altLang="ko-KR" sz="16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11089" y="375047"/>
            <a:ext cx="79919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latinLnBrk="0">
              <a:spcAft>
                <a:spcPts val="1800"/>
              </a:spcAft>
            </a:pPr>
            <a:r>
              <a:rPr lang="en-US" altLang="ko-KR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2. Simulations </a:t>
            </a:r>
            <a:r>
              <a:rPr lang="en-US" altLang="ko-KR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for </a:t>
            </a:r>
            <a:r>
              <a:rPr lang="en-US" altLang="ko-KR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beam-induced secondary particles</a:t>
            </a:r>
            <a:endParaRPr lang="en-US" altLang="ko-KR" sz="2800" b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480963" y="1333389"/>
            <a:ext cx="1992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44 MeV protons (0.5 M)</a:t>
            </a:r>
            <a:endParaRPr lang="ko-KR" altLang="en-US" sz="14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1052736"/>
            <a:ext cx="8568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altLang="ko-KR" sz="1600" b="1" dirty="0">
                <a:solidFill>
                  <a:srgbClr val="C0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Using a GEANT4 program (2008 version)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, simulations for </a:t>
            </a:r>
          </a:p>
        </p:txBody>
      </p:sp>
      <p:pic>
        <p:nvPicPr>
          <p:cNvPr id="13" name="Picture 2" descr="C:\Users\Administrator\Desktop\In_Beam_SPECT_RPC\spectrum_gam_neu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621421"/>
            <a:ext cx="5952281" cy="44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5464149" y="3689908"/>
            <a:ext cx="20601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190 MeV protons (0.5 M)</a:t>
            </a:r>
            <a:endParaRPr lang="ko-KR" altLang="en-US" sz="14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877255" y="1618097"/>
            <a:ext cx="8435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Gammas</a:t>
            </a:r>
            <a:endParaRPr lang="ko-KR" altLang="en-US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877255" y="2805403"/>
            <a:ext cx="8781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N</a:t>
            </a:r>
            <a:r>
              <a:rPr lang="en-US" altLang="ko-KR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eutrons</a:t>
            </a:r>
            <a:endParaRPr lang="ko-KR" altLang="en-US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851920" y="4109696"/>
            <a:ext cx="8435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Gammas</a:t>
            </a:r>
            <a:endParaRPr lang="ko-KR" altLang="en-US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851920" y="5297002"/>
            <a:ext cx="8781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N</a:t>
            </a:r>
            <a:r>
              <a:rPr lang="en-US" altLang="ko-KR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eutrons</a:t>
            </a:r>
            <a:endParaRPr lang="ko-KR" altLang="en-US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045607" y="1621421"/>
            <a:ext cx="8435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Gammas</a:t>
            </a:r>
            <a:endParaRPr lang="ko-KR" altLang="en-US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045607" y="2808727"/>
            <a:ext cx="8781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N</a:t>
            </a:r>
            <a:r>
              <a:rPr lang="en-US" altLang="ko-KR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eutrons</a:t>
            </a:r>
            <a:endParaRPr lang="ko-KR" altLang="en-US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7020272" y="4113020"/>
            <a:ext cx="8435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Gammas</a:t>
            </a:r>
            <a:endParaRPr lang="ko-KR" altLang="en-US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7020272" y="5300326"/>
            <a:ext cx="8781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N</a:t>
            </a:r>
            <a:r>
              <a:rPr lang="en-US" altLang="ko-KR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eutrons</a:t>
            </a:r>
            <a:endParaRPr lang="ko-KR" altLang="en-US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37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A386-A0D9-41A9-8A9A-872E41B37DA7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8355657" y="6165304"/>
            <a:ext cx="762000" cy="365125"/>
          </a:xfrm>
        </p:spPr>
        <p:txBody>
          <a:bodyPr/>
          <a:lstStyle/>
          <a:p>
            <a:fld id="{4F1557BE-5AB2-4DE6-BC06-F70A49FD3D94}" type="slidenum">
              <a:rPr lang="ko-KR" altLang="en-US" smtClean="0"/>
              <a:pPr/>
              <a:t>23</a:t>
            </a:fld>
            <a:endParaRPr lang="ko-KR" altLang="en-US"/>
          </a:p>
        </p:txBody>
      </p:sp>
      <p:pic>
        <p:nvPicPr>
          <p:cNvPr id="4098" name="Picture 2" descr="C:\Users\Administrator\Desktop\In_Beam_SPECT_RPC\simuls\gamma_secondaryout_190mev_fwhm30mm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36912"/>
            <a:ext cx="3384376" cy="330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dministrator\Desktop\In_Beam_SPECT_RPC\simuls\gamma_secondaryout_190mev_fwhm30mm-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717032"/>
            <a:ext cx="5530016" cy="242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196752"/>
            <a:ext cx="2700883" cy="240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54010"/>
            <a:ext cx="2632282" cy="2419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07504" y="548680"/>
            <a:ext cx="327578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GEANT4 simulation for 190 MeV protons</a:t>
            </a:r>
          </a:p>
          <a:p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FWHM = 3 cm</a:t>
            </a:r>
          </a:p>
          <a:p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Phantom size (biological tissue) </a:t>
            </a:r>
          </a:p>
          <a:p>
            <a:r>
              <a:rPr lang="en-US" altLang="ko-KR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= 30 cm x 16 cm x 16 cm </a:t>
            </a:r>
            <a:endParaRPr lang="ko-KR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55576" y="2724031"/>
            <a:ext cx="1872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Dose distribution along the depth </a:t>
            </a:r>
            <a:endParaRPr lang="ko-KR" altLang="en-US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47936" y="5150237"/>
            <a:ext cx="19523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Vertex distribution of </a:t>
            </a:r>
            <a:r>
              <a:rPr lang="el-GR" altLang="ko-KR" sz="1400" b="1" i="1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γ</a:t>
            </a:r>
            <a:endParaRPr lang="ko-KR" altLang="en-US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211960" y="692696"/>
            <a:ext cx="1872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Dose distribution in the horizontal plane</a:t>
            </a:r>
            <a:endParaRPr lang="ko-KR" altLang="en-US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732240" y="745540"/>
            <a:ext cx="2088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Vertex distribution of </a:t>
            </a:r>
            <a:r>
              <a:rPr lang="el-GR" altLang="ko-KR" sz="1400" b="1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γ</a:t>
            </a:r>
            <a:r>
              <a:rPr lang="en-US" altLang="ko-KR" sz="1400" b="1" dirty="0" smtClean="0">
                <a:latin typeface="Calibri" panose="020F0502020204030204" pitchFamily="34" charset="0"/>
                <a:ea typeface="바탕"/>
                <a:cs typeface="Calibri" panose="020F0502020204030204" pitchFamily="34" charset="0"/>
              </a:rPr>
              <a:t> on the horizontal plane</a:t>
            </a:r>
            <a:endParaRPr lang="ko-KR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076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B566A-C473-42BF-BE39-68AEF8A219DE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57BE-5AB2-4DE6-BC06-F70A49FD3D94}" type="slidenum">
              <a:rPr lang="ko-KR" altLang="en-US" smtClean="0"/>
              <a:pPr/>
              <a:t>24</a:t>
            </a:fld>
            <a:endParaRPr lang="ko-KR" altLang="en-US"/>
          </a:p>
        </p:txBody>
      </p:sp>
      <p:pic>
        <p:nvPicPr>
          <p:cNvPr id="3074" name="Picture 2" descr="C:\Users\Administrator\Desktop\In_Beam_SPECT_RPC\simuls\neutron_secondaryout_190mev_fwhm30mm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216" y="1340768"/>
            <a:ext cx="4417280" cy="431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istrator\Desktop\In_Beam_SPECT_RPC\simuls\gamma_secondaryout_44mev_fwhm30mm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4392488" cy="433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395536" y="980728"/>
            <a:ext cx="41044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 smtClean="0">
                <a:latin typeface="Candara" panose="020E0502030303020204" pitchFamily="34" charset="0"/>
              </a:rPr>
              <a:t>Dose distribution along the depth (44 MeV) </a:t>
            </a:r>
            <a:endParaRPr lang="ko-KR" altLang="en-US" sz="1600" i="1" dirty="0">
              <a:latin typeface="Candara" panose="020E050203030302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95536" y="3324523"/>
            <a:ext cx="37710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latin typeface="Candara" panose="020E0502030303020204" pitchFamily="34" charset="0"/>
              </a:rPr>
              <a:t>Vertex distribution of </a:t>
            </a:r>
            <a:r>
              <a:rPr lang="en-US" altLang="ko-KR" sz="1600" b="1" dirty="0" smtClean="0">
                <a:latin typeface="Candara" panose="020E0502030303020204" pitchFamily="34" charset="0"/>
                <a:ea typeface="바탕"/>
              </a:rPr>
              <a:t>neutrons (44 MeV)</a:t>
            </a:r>
            <a:endParaRPr lang="ko-KR" altLang="en-US" sz="1600" dirty="0">
              <a:latin typeface="Candara" panose="020E0502030303020204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932040" y="1002214"/>
            <a:ext cx="41044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 smtClean="0">
                <a:latin typeface="Candara" panose="020E0502030303020204" pitchFamily="34" charset="0"/>
              </a:rPr>
              <a:t>Dose distribution along the depth (190 MeV) </a:t>
            </a:r>
            <a:endParaRPr lang="ko-KR" altLang="en-US" sz="1600" i="1" dirty="0">
              <a:latin typeface="Candara" panose="020E0502030303020204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055660" y="3328600"/>
            <a:ext cx="3836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latin typeface="Candara" panose="020E0502030303020204" pitchFamily="34" charset="0"/>
              </a:rPr>
              <a:t>Vertex distribution of </a:t>
            </a:r>
            <a:r>
              <a:rPr lang="en-US" altLang="ko-KR" sz="1600" b="1" dirty="0" smtClean="0">
                <a:latin typeface="Candara" panose="020E0502030303020204" pitchFamily="34" charset="0"/>
                <a:ea typeface="바탕"/>
              </a:rPr>
              <a:t>neutrons (190 MeV)</a:t>
            </a:r>
            <a:endParaRPr lang="ko-KR" altLang="en-US" sz="1600" dirty="0">
              <a:latin typeface="Candara" panose="020E0502030303020204" pitchFamily="34" charset="0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203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356" y="985999"/>
            <a:ext cx="4803108" cy="4531233"/>
          </a:xfrm>
          <a:prstGeom prst="rect">
            <a:avLst/>
          </a:prstGeom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71706" y="6376243"/>
            <a:ext cx="2133600" cy="365125"/>
          </a:xfrm>
        </p:spPr>
        <p:txBody>
          <a:bodyPr/>
          <a:lstStyle/>
          <a:p>
            <a:fld id="{8C9BAAD8-2930-4C4D-A3D4-4403A1404698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25</a:t>
            </a:fld>
            <a:endParaRPr lang="ko-KR" altLang="en-US"/>
          </a:p>
        </p:txBody>
      </p:sp>
      <p:pic>
        <p:nvPicPr>
          <p:cNvPr id="7" name="Picture 2" descr="C:\Users\Administrator\Desktop\In_Beam_SPECT_RPC\simuls\gamma_secondaryout_190mev_fwhm30mm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26" y="3360122"/>
            <a:ext cx="2945923" cy="287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34" y="393358"/>
            <a:ext cx="2881838" cy="1379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85" y="1877950"/>
            <a:ext cx="2902231" cy="133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2338235" y="879749"/>
            <a:ext cx="10423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0000FF"/>
                </a:solidFill>
                <a:latin typeface="Candara" panose="020E0502030303020204" pitchFamily="34" charset="0"/>
              </a:rPr>
              <a:t>44 MeV</a:t>
            </a:r>
            <a:endParaRPr lang="ko-KR" altLang="en-US" sz="1200" i="1" dirty="0">
              <a:solidFill>
                <a:srgbClr val="0000FF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338234" y="2362874"/>
            <a:ext cx="10423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0000FF"/>
                </a:solidFill>
                <a:latin typeface="Candara" panose="020E0502030303020204" pitchFamily="34" charset="0"/>
              </a:rPr>
              <a:t>44 MeV</a:t>
            </a:r>
            <a:endParaRPr lang="ko-KR" altLang="en-US" sz="1200" i="1" dirty="0">
              <a:solidFill>
                <a:srgbClr val="0000FF"/>
              </a:solidFill>
              <a:latin typeface="Candara" panose="020E0502030303020204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407709" y="3811499"/>
            <a:ext cx="10423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0000FF"/>
                </a:solidFill>
                <a:latin typeface="Candara" panose="020E0502030303020204" pitchFamily="34" charset="0"/>
              </a:rPr>
              <a:t>190 MeV</a:t>
            </a:r>
            <a:endParaRPr lang="ko-KR" altLang="en-US" sz="1200" i="1" dirty="0">
              <a:solidFill>
                <a:srgbClr val="0000FF"/>
              </a:solidFill>
              <a:latin typeface="Candara" panose="020E0502030303020204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227915" y="5672281"/>
            <a:ext cx="10423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0000FF"/>
                </a:solidFill>
                <a:latin typeface="Candara" panose="020E0502030303020204" pitchFamily="34" charset="0"/>
              </a:rPr>
              <a:t>190 MeV</a:t>
            </a:r>
            <a:endParaRPr lang="ko-KR" altLang="en-US" sz="1200" i="1" dirty="0">
              <a:solidFill>
                <a:srgbClr val="0000FF"/>
              </a:solidFill>
              <a:latin typeface="Candara" panose="020E0502030303020204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55576" y="436602"/>
            <a:ext cx="14426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latin typeface="Candara" panose="020E0502030303020204" pitchFamily="34" charset="0"/>
              </a:rPr>
              <a:t>Dose distribution along the depth </a:t>
            </a:r>
            <a:endParaRPr lang="ko-KR" altLang="en-US" sz="1200" i="1" dirty="0">
              <a:latin typeface="Candara" panose="020E0502030303020204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827584" y="1886635"/>
            <a:ext cx="1800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latin typeface="Candara" panose="020E0502030303020204" pitchFamily="34" charset="0"/>
              </a:rPr>
              <a:t>Vertex distribution of </a:t>
            </a:r>
            <a:r>
              <a:rPr lang="el-GR" altLang="ko-KR" sz="1200" b="1" i="1" dirty="0" smtClean="0">
                <a:latin typeface="Candara" panose="020E0502030303020204" pitchFamily="34" charset="0"/>
                <a:ea typeface="바탕"/>
              </a:rPr>
              <a:t>γ</a:t>
            </a:r>
            <a:endParaRPr lang="ko-KR" altLang="en-US" sz="1200" i="1" dirty="0">
              <a:latin typeface="Candara" panose="020E0502030303020204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754058" y="3373886"/>
            <a:ext cx="14402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latin typeface="Candara" panose="020E0502030303020204" pitchFamily="34" charset="0"/>
              </a:rPr>
              <a:t>Dose distribution along the depth </a:t>
            </a:r>
            <a:endParaRPr lang="ko-KR" altLang="en-US" sz="1200" i="1" dirty="0">
              <a:latin typeface="Candara" panose="020E0502030303020204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931580" y="5462104"/>
            <a:ext cx="18737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latin typeface="Candara" panose="020E0502030303020204" pitchFamily="34" charset="0"/>
              </a:rPr>
              <a:t>Vertex distribution of </a:t>
            </a:r>
            <a:r>
              <a:rPr lang="el-GR" altLang="ko-KR" sz="1200" b="1" i="1" dirty="0" smtClean="0">
                <a:latin typeface="Candara" panose="020E0502030303020204" pitchFamily="34" charset="0"/>
                <a:ea typeface="바탕"/>
              </a:rPr>
              <a:t>γ</a:t>
            </a:r>
            <a:endParaRPr lang="ko-KR" altLang="en-US" sz="1200" i="1" dirty="0">
              <a:latin typeface="Candara" panose="020E0502030303020204" pitchFamily="34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7150470" y="1863674"/>
            <a:ext cx="9481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0000FF"/>
                </a:solidFill>
                <a:latin typeface="Candara" panose="020E0502030303020204" pitchFamily="34" charset="0"/>
              </a:rPr>
              <a:t>140 MeV</a:t>
            </a:r>
            <a:endParaRPr lang="ko-KR" altLang="en-US" sz="1200" i="1" dirty="0">
              <a:solidFill>
                <a:srgbClr val="0000FF"/>
              </a:solidFill>
              <a:latin typeface="Candara" panose="020E0502030303020204" pitchFamily="34" charset="0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7184810" y="4088105"/>
            <a:ext cx="9481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0000FF"/>
                </a:solidFill>
                <a:latin typeface="Candara" panose="020E0502030303020204" pitchFamily="34" charset="0"/>
              </a:rPr>
              <a:t>140 MeV</a:t>
            </a:r>
            <a:endParaRPr lang="ko-KR" altLang="en-US" sz="1200" i="1" dirty="0">
              <a:solidFill>
                <a:srgbClr val="0000FF"/>
              </a:solidFill>
              <a:latin typeface="Candara" panose="020E0502030303020204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747330" y="1311151"/>
            <a:ext cx="1439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latin typeface="Candara" panose="020E0502030303020204" pitchFamily="34" charset="0"/>
              </a:rPr>
              <a:t>Dose distribution along the depth </a:t>
            </a:r>
            <a:endParaRPr lang="ko-KR" altLang="en-US" sz="1200" i="1" dirty="0">
              <a:latin typeface="Candara" panose="020E0502030303020204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626485" y="3860699"/>
            <a:ext cx="1833947" cy="284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latin typeface="Candara" panose="020E0502030303020204" pitchFamily="34" charset="0"/>
              </a:rPr>
              <a:t>Vertex distribution of </a:t>
            </a:r>
            <a:r>
              <a:rPr lang="el-GR" altLang="ko-KR" sz="1200" b="1" i="1" dirty="0" smtClean="0">
                <a:latin typeface="Candara" panose="020E0502030303020204" pitchFamily="34" charset="0"/>
                <a:ea typeface="바탕"/>
              </a:rPr>
              <a:t>γ</a:t>
            </a:r>
            <a:endParaRPr lang="ko-KR" altLang="en-US" sz="1200" i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9342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433B-0E95-4B70-85B2-D59F651A466E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26</a:t>
            </a:fld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1763688" y="501650"/>
            <a:ext cx="6048672" cy="5591646"/>
            <a:chOff x="4355976" y="1486525"/>
            <a:chExt cx="4390126" cy="4534763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5976" y="2010757"/>
              <a:ext cx="4159070" cy="4010531"/>
            </a:xfrm>
            <a:prstGeom prst="rect">
              <a:avLst/>
            </a:prstGeom>
          </p:spPr>
        </p:pic>
        <p:sp>
          <p:nvSpPr>
            <p:cNvPr id="8" name="직사각형 7"/>
            <p:cNvSpPr/>
            <p:nvPr/>
          </p:nvSpPr>
          <p:spPr>
            <a:xfrm>
              <a:off x="4361953" y="1486525"/>
              <a:ext cx="43841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000" b="1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GEANT4: spatial and angle distributions</a:t>
              </a:r>
              <a:endParaRPr lang="ko-KR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502762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356992"/>
            <a:ext cx="3240360" cy="3161710"/>
          </a:xfrm>
          <a:prstGeom prst="rect">
            <a:avLst/>
          </a:prstGeom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C8B29-D26A-48D5-837F-50C47C24ED79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27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878" y="44624"/>
            <a:ext cx="6646609" cy="3344157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323528" y="3501008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altLang="ko-KR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Test of 4-gap MRPC at 2.3 m from 5.0 </a:t>
            </a:r>
            <a:r>
              <a:rPr lang="en-US" altLang="ko-KR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GBq</a:t>
            </a:r>
            <a:r>
              <a:rPr lang="en-US" altLang="ko-KR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2000" b="1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137</a:t>
            </a:r>
            <a:r>
              <a:rPr lang="en-US" altLang="ko-KR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Cs source (661.7 </a:t>
            </a:r>
            <a:r>
              <a:rPr lang="en-US" altLang="ko-KR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altLang="ko-KR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endParaRPr lang="ko-KR" alt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628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Current_hot_work\In_Beam_SPECT_RPC\1st_data\new\11800v_ch_sing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1889068"/>
            <a:ext cx="2880319" cy="384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istrator\Desktop\Current_hot_work\In_Beam_SPECT_RPC\1st_data\new\11800v_ch_matc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89068"/>
            <a:ext cx="2883141" cy="384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F9A2-331A-498D-BD5E-F9B30A506467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57BE-5AB2-4DE6-BC06-F70A49FD3D94}" type="slidenum">
              <a:rPr lang="ko-KR" altLang="en-US" smtClean="0"/>
              <a:pPr/>
              <a:t>28</a:t>
            </a:fld>
            <a:endParaRPr lang="ko-KR" altLang="en-US"/>
          </a:p>
        </p:txBody>
      </p:sp>
      <p:pic>
        <p:nvPicPr>
          <p:cNvPr id="7" name="Picture 2" descr="C:\Users\admin\Desktop\new\gamma\11800v_cluster_ti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514" y="1889068"/>
            <a:ext cx="2934326" cy="3840425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997464" y="1434495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Time profiles</a:t>
            </a:r>
            <a:endParaRPr lang="ko-KR" altLang="en-US" b="1" dirty="0">
              <a:latin typeface="Candara" panose="020E0502030303020204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115616" y="2919246"/>
            <a:ext cx="8723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x strips </a:t>
            </a:r>
            <a:endParaRPr lang="ko-KR" altLang="en-US" sz="1600" b="1" dirty="0">
              <a:latin typeface="Candara" panose="020E0502030303020204" pitchFamily="34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695918" y="1434495"/>
            <a:ext cx="21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Channel distribution</a:t>
            </a:r>
            <a:endParaRPr lang="ko-KR" altLang="en-US" b="1" dirty="0">
              <a:latin typeface="Candara" panose="020E0502030303020204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658248" y="1278052"/>
            <a:ext cx="21932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Channel distribution</a:t>
            </a:r>
          </a:p>
          <a:p>
            <a:pPr algn="ctr"/>
            <a:r>
              <a:rPr lang="en-US" altLang="ko-KR" b="1" dirty="0" smtClean="0"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x-y matched </a:t>
            </a:r>
            <a:endParaRPr lang="ko-KR" altLang="en-US" b="1" dirty="0">
              <a:latin typeface="Candara" panose="020E0502030303020204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115616" y="4913404"/>
            <a:ext cx="8675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y</a:t>
            </a:r>
            <a:r>
              <a:rPr lang="en-US" altLang="ko-KR" sz="1600" b="1" dirty="0" smtClean="0"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strips </a:t>
            </a:r>
            <a:endParaRPr lang="ko-KR" altLang="en-US" sz="1600" b="1" dirty="0">
              <a:latin typeface="Candara" panose="020E0502030303020204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355976" y="2969188"/>
            <a:ext cx="8723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x strips </a:t>
            </a:r>
            <a:endParaRPr lang="ko-KR" altLang="en-US" sz="1600" b="1" dirty="0">
              <a:latin typeface="Candara" panose="020E0502030303020204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319634" y="4934890"/>
            <a:ext cx="8675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y</a:t>
            </a:r>
            <a:r>
              <a:rPr lang="en-US" altLang="ko-KR" sz="1600" b="1" dirty="0" smtClean="0"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strips </a:t>
            </a:r>
            <a:endParaRPr lang="ko-KR" altLang="en-US" sz="1600" b="1" dirty="0">
              <a:latin typeface="Candara" panose="020E0502030303020204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7272638" y="2969188"/>
            <a:ext cx="8723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x strips </a:t>
            </a:r>
            <a:endParaRPr lang="ko-KR" altLang="en-US" sz="1600" b="1" dirty="0">
              <a:latin typeface="Candara" panose="020E0502030303020204" pitchFamily="34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236296" y="4934890"/>
            <a:ext cx="8675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y</a:t>
            </a:r>
            <a:r>
              <a:rPr lang="en-US" altLang="ko-KR" sz="1600" b="1" dirty="0" smtClean="0"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strips </a:t>
            </a:r>
            <a:endParaRPr lang="ko-KR" altLang="en-US" sz="1600" b="1" dirty="0">
              <a:latin typeface="Candara" panose="020E050203030302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771800" y="764704"/>
            <a:ext cx="3873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b="1" dirty="0" smtClean="0">
                <a:solidFill>
                  <a:srgbClr val="0000FF"/>
                </a:solidFill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Responses to </a:t>
            </a:r>
            <a:r>
              <a:rPr lang="en-US" altLang="ko-KR" sz="2400" b="1" baseline="30000" dirty="0" smtClean="0">
                <a:solidFill>
                  <a:srgbClr val="0000FF"/>
                </a:solidFill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137</a:t>
            </a:r>
            <a:r>
              <a:rPr lang="en-US" altLang="ko-KR" sz="2400" b="1" dirty="0" smtClean="0">
                <a:solidFill>
                  <a:srgbClr val="0000FF"/>
                </a:solidFill>
                <a:latin typeface="Candara" panose="020E0502030303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Cs gammas</a:t>
            </a:r>
            <a:endParaRPr lang="ko-KR" altLang="en-US" sz="2400" dirty="0">
              <a:latin typeface="Candara" panose="020E0502030303020204" pitchFamily="34" charset="0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352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398B2-1C74-4B46-9A02-79E160E2BC6D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29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796966" y="683404"/>
            <a:ext cx="3358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Cluster size distribution for Case I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429413" y="332656"/>
            <a:ext cx="4215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4-gap MRPC </a:t>
            </a:r>
            <a:r>
              <a:rPr lang="en-US" altLang="ko-KR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with 140 MeV beam</a:t>
            </a:r>
            <a:endParaRPr lang="ko-KR" altLang="en-US" sz="2000" dirty="0"/>
          </a:p>
        </p:txBody>
      </p:sp>
      <p:grpSp>
        <p:nvGrpSpPr>
          <p:cNvPr id="7" name="그룹 6"/>
          <p:cNvGrpSpPr/>
          <p:nvPr/>
        </p:nvGrpSpPr>
        <p:grpSpPr>
          <a:xfrm>
            <a:off x="323528" y="1124744"/>
            <a:ext cx="8412060" cy="5152058"/>
            <a:chOff x="323528" y="1124744"/>
            <a:chExt cx="8412060" cy="5152058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1124744"/>
              <a:ext cx="8412060" cy="5040560"/>
            </a:xfrm>
            <a:prstGeom prst="rect">
              <a:avLst/>
            </a:prstGeom>
          </p:spPr>
        </p:pic>
        <p:sp>
          <p:nvSpPr>
            <p:cNvPr id="12" name="직사각형 11"/>
            <p:cNvSpPr/>
            <p:nvPr/>
          </p:nvSpPr>
          <p:spPr>
            <a:xfrm>
              <a:off x="2281781" y="3481263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ko-KR" sz="1400" b="1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ko-KR" altLang="en-US" sz="1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281781" y="5949280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ko-KR" sz="1400" b="1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ko-KR" altLang="en-US" sz="1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660232" y="3501008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ko-KR" sz="1400" b="1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ko-KR" altLang="en-US" sz="1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6660232" y="5969025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ko-KR" sz="1400" b="1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ko-KR" altLang="en-US" sz="1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4938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E6E7-DF42-4CA5-A856-653D8B27EAF8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8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57BE-5AB2-4DE6-BC06-F70A49FD3D94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179512" y="404664"/>
            <a:ext cx="8892480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0">
              <a:spcAft>
                <a:spcPts val="1800"/>
              </a:spcAft>
            </a:pPr>
            <a:r>
              <a:rPr lang="en-US" altLang="ko-KR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1. Motivation of R&amp;Ds</a:t>
            </a:r>
          </a:p>
          <a:p>
            <a:pPr>
              <a:spcAft>
                <a:spcPts val="600"/>
              </a:spcAft>
            </a:pPr>
            <a:r>
              <a:rPr lang="en-US" altLang="ko-KR" b="1" dirty="0" smtClean="0">
                <a:solidFill>
                  <a:srgbClr val="C0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On-line </a:t>
            </a:r>
            <a:r>
              <a:rPr lang="en-US" altLang="ko-KR" b="1" dirty="0">
                <a:solidFill>
                  <a:srgbClr val="C0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verification of </a:t>
            </a:r>
            <a:r>
              <a:rPr lang="en-US" altLang="ko-KR" b="1" dirty="0" smtClean="0">
                <a:solidFill>
                  <a:srgbClr val="C0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beam activation </a:t>
            </a:r>
            <a:r>
              <a:rPr lang="en-US" altLang="ko-KR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in </a:t>
            </a:r>
            <a:r>
              <a:rPr lang="en-US" altLang="ko-KR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proton and carbon ion </a:t>
            </a:r>
            <a:r>
              <a:rPr lang="en-US" altLang="ko-KR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radiotherapies for </a:t>
            </a:r>
            <a:r>
              <a:rPr lang="en-US" altLang="ko-KR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quality assurance of hadron therapy </a:t>
            </a:r>
            <a:r>
              <a:rPr lang="en-US" altLang="ko-KR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treatments. </a:t>
            </a:r>
          </a:p>
          <a:p>
            <a:pPr>
              <a:spcAft>
                <a:spcPts val="600"/>
              </a:spcAft>
            </a:pPr>
            <a:r>
              <a:rPr lang="en-US" altLang="ko-KR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→ </a:t>
            </a:r>
            <a:r>
              <a:rPr lang="en-US" altLang="ko-KR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V</a:t>
            </a:r>
            <a:r>
              <a:rPr lang="en-US" altLang="ko-KR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erification by measuring prompt gammas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In-beam PET (positron emission tomography)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sz="1600" b="1" u="sng" dirty="0" smtClean="0">
                <a:solidFill>
                  <a:srgbClr val="0066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Measuring single-photon emission using</a:t>
            </a:r>
            <a:r>
              <a:rPr lang="ko-KR" altLang="en-US" sz="1600" b="1" u="sng" dirty="0" smtClean="0">
                <a:solidFill>
                  <a:srgbClr val="0066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lang="en-US" altLang="ko-KR" sz="1600" b="1" u="sng" dirty="0" smtClean="0">
                <a:solidFill>
                  <a:srgbClr val="0066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collimators</a:t>
            </a:r>
            <a:r>
              <a:rPr lang="en-US" altLang="ko-KR" sz="1600" b="1" dirty="0" smtClean="0">
                <a:solidFill>
                  <a:srgbClr val="0066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Compton camera </a:t>
            </a:r>
            <a:endParaRPr lang="en-US" altLang="ko-KR" sz="1600" dirty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Candara" panose="020E0502030303020204" pitchFamily="34" charset="0"/>
            </a:endParaRPr>
          </a:p>
        </p:txBody>
      </p:sp>
      <p:pic>
        <p:nvPicPr>
          <p:cNvPr id="7" name="Picture 5" descr="C:\Users\Administrator\Desktop\201502_Samsung\IMG_65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586" y="2780928"/>
            <a:ext cx="2467902" cy="329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20739"/>
            <a:ext cx="6120680" cy="225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4932040" y="5575498"/>
            <a:ext cx="720080" cy="373782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isometricLeftDown">
              <a:rot lat="1800000" lon="1200000" rev="0"/>
            </a:camera>
            <a:lightRig rig="threePt" dir="t"/>
          </a:scene3d>
          <a:sp3d extrusionH="3238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 smtClean="0">
                <a:solidFill>
                  <a:schemeClr val="tx1"/>
                </a:solidFill>
              </a:rPr>
              <a:t>Detector</a:t>
            </a:r>
            <a:endParaRPr lang="ko-KR" altLang="en-US" sz="1000" b="1" dirty="0">
              <a:solidFill>
                <a:schemeClr val="tx1"/>
              </a:solidFill>
            </a:endParaRPr>
          </a:p>
        </p:txBody>
      </p:sp>
      <p:sp>
        <p:nvSpPr>
          <p:cNvPr id="9" name="오른쪽 화살표 8"/>
          <p:cNvSpPr/>
          <p:nvPr/>
        </p:nvSpPr>
        <p:spPr>
          <a:xfrm>
            <a:off x="4211960" y="4653136"/>
            <a:ext cx="1512168" cy="292966"/>
          </a:xfrm>
          <a:prstGeom prst="rightArrow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ndara" panose="020E0502030303020204" pitchFamily="34" charset="0"/>
            </a:endParaRPr>
          </a:p>
        </p:txBody>
      </p:sp>
      <p:cxnSp>
        <p:nvCxnSpPr>
          <p:cNvPr id="12" name="직선 화살표 연결선 11"/>
          <p:cNvCxnSpPr/>
          <p:nvPr/>
        </p:nvCxnSpPr>
        <p:spPr>
          <a:xfrm flipH="1">
            <a:off x="5114528" y="4869160"/>
            <a:ext cx="465584" cy="4991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>
            <a:stCxn id="9" idx="0"/>
          </p:cNvCxnSpPr>
          <p:nvPr/>
        </p:nvCxnSpPr>
        <p:spPr>
          <a:xfrm flipH="1" flipV="1">
            <a:off x="5436096" y="4426196"/>
            <a:ext cx="141549" cy="2269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/>
          <p:nvPr/>
        </p:nvCxnSpPr>
        <p:spPr>
          <a:xfrm flipV="1">
            <a:off x="5796136" y="4437112"/>
            <a:ext cx="504056" cy="2904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/>
          <p:nvPr/>
        </p:nvCxnSpPr>
        <p:spPr>
          <a:xfrm flipH="1">
            <a:off x="5510571" y="4941168"/>
            <a:ext cx="141549" cy="4991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/>
          <p:nvPr/>
        </p:nvCxnSpPr>
        <p:spPr>
          <a:xfrm>
            <a:off x="5724128" y="4869160"/>
            <a:ext cx="324036" cy="7151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>
            <a:off x="5796136" y="4871627"/>
            <a:ext cx="288032" cy="1415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/>
          <p:nvPr/>
        </p:nvCxnSpPr>
        <p:spPr>
          <a:xfrm flipV="1">
            <a:off x="5724128" y="4077072"/>
            <a:ext cx="7200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 flipH="1">
            <a:off x="5148064" y="4799619"/>
            <a:ext cx="360040" cy="1427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직사각형 28"/>
          <p:cNvSpPr/>
          <p:nvPr/>
        </p:nvSpPr>
        <p:spPr>
          <a:xfrm>
            <a:off x="1657428" y="3429000"/>
            <a:ext cx="31005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맑은 고딕" panose="020B0503020000020004" pitchFamily="50" charset="-127"/>
              </a:rPr>
              <a:t>F</a:t>
            </a:r>
            <a:r>
              <a:rPr lang="en-US" altLang="ko-KR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맑은 고딕" panose="020B0503020000020004" pitchFamily="50" charset="-127"/>
              </a:rPr>
              <a:t>ixed carbon beam line at HIMAC</a:t>
            </a:r>
            <a:endParaRPr lang="ko-KR" altLang="en-US" sz="1600" dirty="0">
              <a:latin typeface="Candara" panose="020E0502030303020204" pitchFamily="34" charset="0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6660232" y="2196153"/>
            <a:ext cx="22518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맑은 고딕" panose="020B0503020000020004" pitchFamily="50" charset="-127"/>
              </a:rPr>
              <a:t>Proton-beam  Gantry at Samsung</a:t>
            </a:r>
            <a:endParaRPr lang="ko-KR" altLang="en-US" sz="1600" dirty="0">
              <a:latin typeface="Candara" panose="020E0502030303020204" pitchFamily="34" charset="0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839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7EFA-D0A3-4B63-8BCD-56D924B52106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30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2843808" y="552096"/>
            <a:ext cx="4038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I: For lateral distributions in PMMA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827584" y="1124744"/>
            <a:ext cx="6912768" cy="5040560"/>
            <a:chOff x="107504" y="1732492"/>
            <a:chExt cx="4392488" cy="4216788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1732492"/>
              <a:ext cx="4392488" cy="4216788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1053618" y="3573016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3275856" y="5622614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275856" y="3573016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046752" y="5631051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429413" y="534742"/>
            <a:ext cx="20060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4-gap MRPC data</a:t>
            </a:r>
            <a:endParaRPr lang="ko-KR" altLang="en-US" sz="2000" dirty="0"/>
          </a:p>
        </p:txBody>
      </p:sp>
      <p:sp>
        <p:nvSpPr>
          <p:cNvPr id="21" name="직사각형 20"/>
          <p:cNvSpPr/>
          <p:nvPr/>
        </p:nvSpPr>
        <p:spPr>
          <a:xfrm>
            <a:off x="1763688" y="1162045"/>
            <a:ext cx="1652016" cy="206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 = 6.9 kV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436096" y="1124744"/>
            <a:ext cx="1652016" cy="206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 = 7.0 kV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1424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433B-0E95-4B70-85B2-D59F651A466E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31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711534" y="260648"/>
            <a:ext cx="4057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II: For depth distributions in PMMA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971600" y="846002"/>
            <a:ext cx="6912768" cy="5391310"/>
            <a:chOff x="971600" y="846002"/>
            <a:chExt cx="6327582" cy="5391310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846003"/>
              <a:ext cx="6327582" cy="5391309"/>
            </a:xfrm>
            <a:prstGeom prst="rect">
              <a:avLst/>
            </a:prstGeom>
          </p:spPr>
        </p:pic>
        <p:sp>
          <p:nvSpPr>
            <p:cNvPr id="8" name="직사각형 7"/>
            <p:cNvSpPr/>
            <p:nvPr/>
          </p:nvSpPr>
          <p:spPr>
            <a:xfrm>
              <a:off x="2346894" y="3081962"/>
              <a:ext cx="745352" cy="2929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5524257" y="5702429"/>
              <a:ext cx="745352" cy="2929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5524257" y="3081962"/>
              <a:ext cx="745352" cy="2929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2337077" y="5713136"/>
              <a:ext cx="745352" cy="2929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148064" y="846002"/>
              <a:ext cx="1512168" cy="2067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HV = 6.9 kV</a:t>
              </a:r>
              <a:endParaRPr lang="ko-KR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835696" y="846002"/>
              <a:ext cx="1512168" cy="2067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HV = 7.0 kV</a:t>
              </a:r>
              <a:endParaRPr lang="ko-KR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01405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B24F-914C-4CD3-BA98-F6C76BCB9DC0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57BE-5AB2-4DE6-BC06-F70A49FD3D94}" type="slidenum">
              <a:rPr lang="ko-KR" altLang="en-US" smtClean="0"/>
              <a:pPr/>
              <a:t>32</a:t>
            </a:fld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95537" y="794609"/>
            <a:ext cx="45365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latin typeface="Candara" panose="020E0502030303020204" pitchFamily="34" charset="0"/>
              </a:rPr>
              <a:t>2D response function for calibration (440 k </a:t>
            </a:r>
            <a:r>
              <a:rPr lang="el-GR" altLang="ko-KR" sz="2000" b="1" dirty="0" smtClean="0">
                <a:latin typeface="Candara" panose="020E0502030303020204" pitchFamily="34" charset="0"/>
                <a:ea typeface="바탕"/>
              </a:rPr>
              <a:t>γ</a:t>
            </a:r>
            <a:r>
              <a:rPr lang="en-US" altLang="ko-KR" sz="2000" b="1" dirty="0" smtClean="0">
                <a:latin typeface="Candara" panose="020E0502030303020204" pitchFamily="34" charset="0"/>
              </a:rPr>
              <a:t>) + random number generations of 500 times to smooth the response function image </a:t>
            </a:r>
            <a:endParaRPr lang="ko-KR" altLang="en-US" sz="2000" b="1" dirty="0">
              <a:latin typeface="Candara" panose="020E050203030302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251811" y="1606446"/>
            <a:ext cx="3589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latin typeface="Candara" panose="020E0502030303020204" pitchFamily="34" charset="0"/>
              </a:rPr>
              <a:t>Image of three of ~ 3 </a:t>
            </a:r>
            <a:r>
              <a:rPr lang="el-GR" altLang="ko-KR" sz="2000" b="1" dirty="0" smtClean="0">
                <a:latin typeface="Candara" panose="020E0502030303020204" pitchFamily="34" charset="0"/>
                <a:ea typeface="바탕"/>
              </a:rPr>
              <a:t>μ</a:t>
            </a:r>
            <a:r>
              <a:rPr lang="en-US" altLang="ko-KR" sz="2000" b="1" dirty="0" smtClean="0">
                <a:latin typeface="Candara" panose="020E0502030303020204" pitchFamily="34" charset="0"/>
              </a:rPr>
              <a:t>Ci </a:t>
            </a:r>
            <a:r>
              <a:rPr lang="en-US" altLang="ko-KR" sz="2000" b="1" baseline="30000" dirty="0" smtClean="0">
                <a:latin typeface="Candara" panose="020E0502030303020204" pitchFamily="34" charset="0"/>
              </a:rPr>
              <a:t>60</a:t>
            </a:r>
            <a:r>
              <a:rPr lang="en-US" altLang="ko-KR" sz="2000" b="1" dirty="0" smtClean="0">
                <a:latin typeface="Candara" panose="020E0502030303020204" pitchFamily="34" charset="0"/>
              </a:rPr>
              <a:t>Co</a:t>
            </a:r>
            <a:endParaRPr lang="ko-KR" altLang="en-US" sz="2000" b="1" dirty="0">
              <a:latin typeface="Candara" panose="020E0502030303020204" pitchFamily="34" charset="0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51791" y="2190055"/>
            <a:ext cx="8912697" cy="3831233"/>
            <a:chOff x="51791" y="1772815"/>
            <a:chExt cx="8912697" cy="3831233"/>
          </a:xfrm>
        </p:grpSpPr>
        <p:pic>
          <p:nvPicPr>
            <p:cNvPr id="4099" name="Picture 3" descr="C:\Users\Administrator\Desktop\In_Beam_SPECT_RPC\10700_co6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1469" y="1772816"/>
              <a:ext cx="3913019" cy="37702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148" y="1772815"/>
              <a:ext cx="4242860" cy="3641645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2123728" y="5373216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6804248" y="5358408"/>
              <a:ext cx="576064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1791" y="3470811"/>
              <a:ext cx="559769" cy="246221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660303" y="3429000"/>
              <a:ext cx="559769" cy="246221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79113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75A1-7279-4BDA-8C3F-8753872832C4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57BE-5AB2-4DE6-BC06-F70A49FD3D94}" type="slidenum">
              <a:rPr lang="ko-KR" altLang="en-US" smtClean="0"/>
              <a:pPr/>
              <a:t>33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899592" y="1064930"/>
            <a:ext cx="2935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latin typeface="+mj-lt"/>
              </a:rPr>
              <a:t>Flood images through 4 cm </a:t>
            </a:r>
            <a:r>
              <a:rPr lang="en-US" altLang="ko-KR" sz="2000" b="1" dirty="0">
                <a:latin typeface="+mj-lt"/>
              </a:rPr>
              <a:t>x</a:t>
            </a:r>
            <a:r>
              <a:rPr lang="ko-KR" altLang="en-US" sz="2000" b="1" dirty="0" smtClean="0">
                <a:latin typeface="+mj-lt"/>
              </a:rPr>
              <a:t> </a:t>
            </a:r>
            <a:r>
              <a:rPr lang="en-US" altLang="ko-KR" sz="2000" b="1" dirty="0" smtClean="0">
                <a:latin typeface="+mj-lt"/>
              </a:rPr>
              <a:t>4 cm</a:t>
            </a:r>
            <a:r>
              <a:rPr lang="ko-KR" altLang="en-US" sz="2000" b="1" dirty="0" smtClean="0">
                <a:latin typeface="+mj-lt"/>
              </a:rPr>
              <a:t> </a:t>
            </a:r>
            <a:r>
              <a:rPr lang="en-US" altLang="ko-KR" sz="2000" b="1" dirty="0" smtClean="0">
                <a:latin typeface="+mj-lt"/>
              </a:rPr>
              <a:t>window</a:t>
            </a:r>
            <a:r>
              <a:rPr lang="ko-KR" altLang="en-US" sz="2000" b="1" dirty="0" smtClean="0">
                <a:latin typeface="+mj-lt"/>
              </a:rPr>
              <a:t> </a:t>
            </a:r>
            <a:endParaRPr lang="ko-KR" altLang="en-US" sz="2000" b="1" dirty="0">
              <a:latin typeface="+mj-lt"/>
            </a:endParaRPr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69032" y="1810750"/>
            <a:ext cx="8895456" cy="3634474"/>
            <a:chOff x="69032" y="1810750"/>
            <a:chExt cx="8895456" cy="3634474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1810750"/>
              <a:ext cx="4114800" cy="3418449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32" y="1810750"/>
              <a:ext cx="4104456" cy="3469746"/>
            </a:xfrm>
            <a:prstGeom prst="rect">
              <a:avLst/>
            </a:prstGeom>
          </p:spPr>
        </p:pic>
        <p:sp>
          <p:nvSpPr>
            <p:cNvPr id="12" name="직사각형 11"/>
            <p:cNvSpPr/>
            <p:nvPr/>
          </p:nvSpPr>
          <p:spPr>
            <a:xfrm>
              <a:off x="1946176" y="5214392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6482680" y="5193609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9032" y="3398803"/>
              <a:ext cx="559769" cy="246221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4516287" y="3356992"/>
              <a:ext cx="559769" cy="246221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5668952" y="1094245"/>
            <a:ext cx="2935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latin typeface="+mj-lt"/>
              </a:rPr>
              <a:t>Flood images (all)</a:t>
            </a:r>
            <a:endParaRPr lang="ko-KR" altLang="en-US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17503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A673B-4721-4B0A-85B2-C1C7E524B66B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57BE-5AB2-4DE6-BC06-F70A49FD3D94}" type="slidenum">
              <a:rPr lang="ko-KR" altLang="en-US" smtClean="0"/>
              <a:pPr/>
              <a:t>34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07504" y="54868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>
                <a:solidFill>
                  <a:srgbClr val="0000FF"/>
                </a:solidFill>
                <a:latin typeface="Candara" panose="020E0502030303020204" pitchFamily="34" charset="0"/>
              </a:rPr>
              <a:t>GEANT4 simulation for 44 MeV protons (</a:t>
            </a:r>
            <a:r>
              <a:rPr lang="en-US" altLang="ko-KR" b="1" dirty="0">
                <a:solidFill>
                  <a:srgbClr val="0000FF"/>
                </a:solidFill>
                <a:latin typeface="Candara" panose="020E0502030303020204" pitchFamily="34" charset="0"/>
              </a:rPr>
              <a:t>FWHM = 3 </a:t>
            </a:r>
            <a:r>
              <a:rPr lang="en-US" altLang="ko-KR" b="1" dirty="0" smtClean="0">
                <a:solidFill>
                  <a:srgbClr val="0000FF"/>
                </a:solidFill>
                <a:latin typeface="Candara" panose="020E0502030303020204" pitchFamily="34" charset="0"/>
              </a:rPr>
              <a:t>cm) for KIRAMS test</a:t>
            </a:r>
          </a:p>
          <a:p>
            <a:r>
              <a:rPr lang="en-US" altLang="ko-KR" b="1" dirty="0" smtClean="0">
                <a:solidFill>
                  <a:srgbClr val="0000FF"/>
                </a:solidFill>
                <a:latin typeface="Candara" panose="020E0502030303020204" pitchFamily="34" charset="0"/>
              </a:rPr>
              <a:t>Phantom size (biological tissue) = 3 cm x 16 cm x 16 cm </a:t>
            </a:r>
            <a:endParaRPr lang="ko-KR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1" y="3212976"/>
            <a:ext cx="3328421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2976"/>
            <a:ext cx="3319010" cy="29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888432" cy="186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96752"/>
            <a:ext cx="4046276" cy="186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683568" y="1268760"/>
            <a:ext cx="1872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latin typeface="Candara" panose="020E0502030303020204" pitchFamily="34" charset="0"/>
              </a:rPr>
              <a:t>Dose distribution along the depth </a:t>
            </a:r>
            <a:endParaRPr lang="ko-KR" altLang="en-US" sz="1400" i="1" dirty="0">
              <a:latin typeface="Candara" panose="020E0502030303020204" pitchFamily="34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211959" y="1249015"/>
            <a:ext cx="19523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latin typeface="Candara" panose="020E0502030303020204" pitchFamily="34" charset="0"/>
              </a:rPr>
              <a:t>Vertex distribution of </a:t>
            </a:r>
            <a:r>
              <a:rPr lang="el-GR" altLang="ko-KR" sz="1400" b="1" i="1" dirty="0" smtClean="0">
                <a:latin typeface="Candara" panose="020E0502030303020204" pitchFamily="34" charset="0"/>
                <a:ea typeface="바탕"/>
              </a:rPr>
              <a:t>γ</a:t>
            </a:r>
            <a:endParaRPr lang="ko-KR" altLang="en-US" sz="1400" i="1" dirty="0">
              <a:latin typeface="Candara" panose="020E0502030303020204" pitchFamily="34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539637" y="3284984"/>
            <a:ext cx="1872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latin typeface="Candara" panose="020E0502030303020204" pitchFamily="34" charset="0"/>
              </a:rPr>
              <a:t>Dose distribution in the horizontal plane</a:t>
            </a:r>
            <a:endParaRPr lang="ko-KR" altLang="en-US" sz="1400" i="1" dirty="0">
              <a:latin typeface="Candara" panose="020E0502030303020204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004048" y="3337828"/>
            <a:ext cx="2088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latin typeface="Candara" panose="020E0502030303020204" pitchFamily="34" charset="0"/>
              </a:rPr>
              <a:t>Vertex distribution of </a:t>
            </a:r>
            <a:r>
              <a:rPr lang="el-GR" altLang="ko-KR" sz="1400" b="1" dirty="0" smtClean="0">
                <a:latin typeface="Candara" panose="020E0502030303020204" pitchFamily="34" charset="0"/>
                <a:ea typeface="바탕"/>
              </a:rPr>
              <a:t>γ</a:t>
            </a:r>
            <a:r>
              <a:rPr lang="en-US" altLang="ko-KR" sz="1400" b="1" dirty="0" smtClean="0">
                <a:latin typeface="Candara" panose="020E0502030303020204" pitchFamily="34" charset="0"/>
                <a:ea typeface="바탕"/>
              </a:rPr>
              <a:t> on the horizontal plane</a:t>
            </a:r>
            <a:endParaRPr lang="ko-KR" altLang="en-US" sz="1400" dirty="0">
              <a:latin typeface="Candara" panose="020E0502030303020204" pitchFamily="34" charset="0"/>
            </a:endParaRPr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1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7AD5-F97A-4002-AF85-FA56580F6A83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35</a:t>
            </a:fld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49984" y="993502"/>
            <a:ext cx="340990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I: For lateral distributions</a:t>
            </a:r>
          </a:p>
          <a:p>
            <a:pPr algn="ctr"/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Image obtained with </a:t>
            </a:r>
            <a:r>
              <a:rPr lang="en-US" altLang="ko-KR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s,x</a:t>
            </a:r>
            <a:r>
              <a:rPr lang="en-US" altLang="ko-K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ko-KR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s,y</a:t>
            </a:r>
            <a:r>
              <a:rPr lang="en-US" altLang="ko-K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6 </a:t>
            </a:r>
          </a:p>
          <a:p>
            <a:pPr algn="ctr"/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 = 6.9 kV with beam</a:t>
            </a:r>
            <a:endParaRPr lang="ko-KR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060804" y="993502"/>
            <a:ext cx="340990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II: For depth distributions</a:t>
            </a:r>
          </a:p>
          <a:p>
            <a:pPr algn="ctr"/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 obtained with </a:t>
            </a:r>
            <a:r>
              <a:rPr lang="en-US" altLang="ko-KR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s,x</a:t>
            </a:r>
            <a:r>
              <a:rPr lang="en-US" altLang="ko-KR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ko-KR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s,y</a:t>
            </a:r>
            <a:r>
              <a:rPr lang="en-US" altLang="ko-KR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endParaRPr lang="en-US" altLang="ko-KR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 = 6.9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kV with beam</a:t>
            </a:r>
            <a:endParaRPr lang="ko-KR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21340" y="2348880"/>
            <a:ext cx="8843148" cy="3938098"/>
            <a:chOff x="69032" y="2371222"/>
            <a:chExt cx="8843148" cy="3938098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199" y="2371222"/>
              <a:ext cx="4097559" cy="3822350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7724" y="2404026"/>
              <a:ext cx="4104456" cy="3736893"/>
            </a:xfrm>
            <a:prstGeom prst="rect">
              <a:avLst/>
            </a:prstGeom>
          </p:spPr>
        </p:pic>
        <p:sp>
          <p:nvSpPr>
            <p:cNvPr id="17" name="직사각형 16"/>
            <p:cNvSpPr/>
            <p:nvPr/>
          </p:nvSpPr>
          <p:spPr>
            <a:xfrm>
              <a:off x="1368624" y="3451342"/>
              <a:ext cx="1259160" cy="1152128"/>
            </a:xfrm>
            <a:prstGeom prst="rect">
              <a:avLst/>
            </a:prstGeom>
            <a:noFill/>
            <a:ln w="95250" cmpd="sng">
              <a:solidFill>
                <a:srgbClr val="FF0000">
                  <a:alpha val="15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5292080" y="3429000"/>
              <a:ext cx="2539980" cy="1174470"/>
            </a:xfrm>
            <a:prstGeom prst="rect">
              <a:avLst/>
            </a:prstGeom>
            <a:noFill/>
            <a:ln w="95250" cmpd="sng">
              <a:solidFill>
                <a:srgbClr val="FF0000">
                  <a:alpha val="15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195736" y="6078488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6642991" y="6057705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9032" y="3974867"/>
              <a:ext cx="559769" cy="246221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4516287" y="3933056"/>
              <a:ext cx="559769" cy="246221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11890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CD55-AF57-4B25-B8BF-C68C4CEE97E0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36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449984" y="993502"/>
            <a:ext cx="340990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I: For lateral distributions</a:t>
            </a:r>
          </a:p>
          <a:p>
            <a:pPr algn="ctr"/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Image obtained with </a:t>
            </a:r>
            <a:r>
              <a:rPr lang="en-US" altLang="ko-KR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s,x</a:t>
            </a:r>
            <a:r>
              <a:rPr lang="en-US" altLang="ko-K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ko-KR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s,y</a:t>
            </a:r>
            <a:r>
              <a:rPr lang="en-US" altLang="ko-K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6 </a:t>
            </a:r>
          </a:p>
          <a:p>
            <a:pPr algn="ctr"/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 = 7.0 kV with beam</a:t>
            </a:r>
            <a:endParaRPr lang="ko-KR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060804" y="993502"/>
            <a:ext cx="340990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II: For depth distributions</a:t>
            </a:r>
          </a:p>
          <a:p>
            <a:pPr algn="ctr"/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 obtained with </a:t>
            </a:r>
            <a:r>
              <a:rPr lang="en-US" altLang="ko-KR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s,x</a:t>
            </a:r>
            <a:r>
              <a:rPr lang="en-US" altLang="ko-KR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ko-KR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s,y</a:t>
            </a:r>
            <a:r>
              <a:rPr lang="en-US" altLang="ko-KR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endParaRPr lang="en-US" altLang="ko-KR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 =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7.0 kV with beam</a:t>
            </a:r>
            <a:endParaRPr lang="ko-KR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-36512" y="2132856"/>
            <a:ext cx="9145016" cy="4032448"/>
            <a:chOff x="-36512" y="2276872"/>
            <a:chExt cx="9145016" cy="4032448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2276873"/>
              <a:ext cx="4176464" cy="3864788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2276872"/>
              <a:ext cx="4176464" cy="3864788"/>
            </a:xfrm>
            <a:prstGeom prst="rect">
              <a:avLst/>
            </a:prstGeom>
          </p:spPr>
        </p:pic>
        <p:sp>
          <p:nvSpPr>
            <p:cNvPr id="13" name="직사각형 12"/>
            <p:cNvSpPr/>
            <p:nvPr/>
          </p:nvSpPr>
          <p:spPr>
            <a:xfrm>
              <a:off x="1333599" y="3356992"/>
              <a:ext cx="1257201" cy="1224136"/>
            </a:xfrm>
            <a:prstGeom prst="rect">
              <a:avLst/>
            </a:prstGeom>
            <a:noFill/>
            <a:ln w="95250" cmpd="sng">
              <a:solidFill>
                <a:srgbClr val="FF0000">
                  <a:alpha val="15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5364088" y="3356992"/>
              <a:ext cx="2592288" cy="1181672"/>
            </a:xfrm>
            <a:prstGeom prst="rect">
              <a:avLst/>
            </a:prstGeom>
            <a:noFill/>
            <a:ln w="95250" cmpd="sng">
              <a:solidFill>
                <a:srgbClr val="FF0000">
                  <a:alpha val="15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195736" y="6078488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6787007" y="6057705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-36512" y="3945323"/>
              <a:ext cx="559769" cy="246221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572000" y="3903512"/>
              <a:ext cx="559769" cy="246221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6273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433B-0E95-4B70-85B2-D59F651A466E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37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49984" y="993502"/>
            <a:ext cx="340990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I: For lateral distributions</a:t>
            </a:r>
          </a:p>
          <a:p>
            <a:pPr algn="ctr"/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Image obtained with </a:t>
            </a:r>
            <a:r>
              <a:rPr lang="en-US" altLang="ko-KR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s,x</a:t>
            </a:r>
            <a:r>
              <a:rPr lang="en-US" altLang="ko-K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ko-KR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s,y</a:t>
            </a:r>
            <a:r>
              <a:rPr lang="en-US" altLang="ko-K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8 </a:t>
            </a:r>
          </a:p>
          <a:p>
            <a:pPr algn="ctr"/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 = 7.0 kV with beam</a:t>
            </a:r>
            <a:endParaRPr lang="ko-KR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060804" y="993502"/>
            <a:ext cx="340990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II: For depth distributions</a:t>
            </a:r>
          </a:p>
          <a:p>
            <a:pPr algn="ctr"/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 obtained with </a:t>
            </a:r>
            <a:r>
              <a:rPr lang="en-US" altLang="ko-KR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s,x</a:t>
            </a:r>
            <a:r>
              <a:rPr lang="en-US" altLang="ko-KR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ko-KR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s,y</a:t>
            </a:r>
            <a:r>
              <a:rPr lang="en-US" altLang="ko-KR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8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ko-KR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 =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7.0 kV with beam</a:t>
            </a:r>
            <a:endParaRPr lang="ko-KR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51791" y="2239256"/>
            <a:ext cx="8912697" cy="4070064"/>
            <a:chOff x="51791" y="2239256"/>
            <a:chExt cx="8912697" cy="4070064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349" y="2276872"/>
              <a:ext cx="4152651" cy="3842752"/>
            </a:xfrm>
            <a:prstGeom prst="rect">
              <a:avLst/>
            </a:prstGeom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1129" y="2239256"/>
              <a:ext cx="4143359" cy="3834153"/>
            </a:xfrm>
            <a:prstGeom prst="rect">
              <a:avLst/>
            </a:prstGeom>
          </p:spPr>
        </p:pic>
        <p:sp>
          <p:nvSpPr>
            <p:cNvPr id="9" name="직사각형 8"/>
            <p:cNvSpPr/>
            <p:nvPr/>
          </p:nvSpPr>
          <p:spPr>
            <a:xfrm>
              <a:off x="1368624" y="3356992"/>
              <a:ext cx="1259160" cy="1224136"/>
            </a:xfrm>
            <a:prstGeom prst="rect">
              <a:avLst/>
            </a:prstGeom>
            <a:noFill/>
            <a:ln w="95250" cmpd="sng">
              <a:solidFill>
                <a:srgbClr val="FF0000">
                  <a:alpha val="15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5292080" y="3356992"/>
              <a:ext cx="2664296" cy="1224136"/>
            </a:xfrm>
            <a:prstGeom prst="rect">
              <a:avLst/>
            </a:prstGeom>
            <a:noFill/>
            <a:ln w="95250" cmpd="sng">
              <a:solidFill>
                <a:srgbClr val="FF0000">
                  <a:alpha val="15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2267744" y="6078488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6732240" y="6057705"/>
              <a:ext cx="52129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ko-K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51791" y="3945323"/>
              <a:ext cx="559769" cy="246221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499992" y="3903512"/>
              <a:ext cx="559769" cy="246221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ko-K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20634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433B-0E95-4B70-85B2-D59F651A466E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38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60848"/>
            <a:ext cx="3682752" cy="351343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800" y="2008272"/>
            <a:ext cx="4297680" cy="3703320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827584" y="1475673"/>
            <a:ext cx="7150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Image of 661.7 </a:t>
            </a:r>
            <a:r>
              <a:rPr lang="en-US" altLang="ko-KR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US" altLang="ko-K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gammas @42 cm from</a:t>
            </a:r>
            <a:r>
              <a:rPr lang="ko-KR" alt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5 </a:t>
            </a:r>
            <a:r>
              <a:rPr lang="en-US" altLang="ko-KR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GBq</a:t>
            </a:r>
            <a:r>
              <a:rPr lang="en-US" altLang="ko-K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0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137</a:t>
            </a:r>
            <a:r>
              <a:rPr lang="en-US" altLang="ko-K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 source</a:t>
            </a:r>
            <a:endParaRPr lang="ko-KR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228184" y="5687723"/>
            <a:ext cx="7072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(mm)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067944" y="3645024"/>
            <a:ext cx="707245" cy="307777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>
            <a:spAutoFit/>
          </a:bodyPr>
          <a:lstStyle/>
          <a:p>
            <a:r>
              <a:rPr lang="en-US" altLang="ko-KR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(mm)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194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474" y="3789040"/>
            <a:ext cx="5685500" cy="2644763"/>
          </a:xfrm>
          <a:prstGeom prst="rect">
            <a:avLst/>
          </a:prstGeom>
        </p:spPr>
      </p:pic>
      <p:grpSp>
        <p:nvGrpSpPr>
          <p:cNvPr id="10" name="그룹 9"/>
          <p:cNvGrpSpPr/>
          <p:nvPr/>
        </p:nvGrpSpPr>
        <p:grpSpPr>
          <a:xfrm>
            <a:off x="3380190" y="1412776"/>
            <a:ext cx="5669784" cy="2261814"/>
            <a:chOff x="2987824" y="1426537"/>
            <a:chExt cx="6062150" cy="2261814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87824" y="1439489"/>
              <a:ext cx="6062150" cy="2248862"/>
            </a:xfrm>
            <a:prstGeom prst="rect">
              <a:avLst/>
            </a:prstGeom>
          </p:spPr>
        </p:pic>
        <p:sp>
          <p:nvSpPr>
            <p:cNvPr id="21" name="직사각형 20"/>
            <p:cNvSpPr/>
            <p:nvPr/>
          </p:nvSpPr>
          <p:spPr>
            <a:xfrm>
              <a:off x="3877255" y="1426537"/>
              <a:ext cx="84350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>
                  <a:solidFill>
                    <a:srgbClr val="FF0000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rPr>
                <a:t>Gammas</a:t>
              </a:r>
              <a:endParaRPr lang="ko-KR" alt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3877255" y="2613843"/>
              <a:ext cx="87818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>
                  <a:solidFill>
                    <a:srgbClr val="FF0000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rPr>
                <a:t>N</a:t>
              </a:r>
              <a:r>
                <a:rPr lang="en-US" altLang="ko-KR" sz="1400" b="1" dirty="0" smtClean="0">
                  <a:solidFill>
                    <a:srgbClr val="FF0000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rPr>
                <a:t>eutrons</a:t>
              </a:r>
              <a:endParaRPr lang="ko-KR" alt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7045607" y="1429861"/>
              <a:ext cx="84350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>
                  <a:solidFill>
                    <a:srgbClr val="FF0000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rPr>
                <a:t>Gammas</a:t>
              </a:r>
              <a:endParaRPr lang="ko-KR" alt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7045607" y="2617167"/>
              <a:ext cx="87818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>
                  <a:solidFill>
                    <a:srgbClr val="FF0000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rPr>
                <a:t>N</a:t>
              </a:r>
              <a:r>
                <a:rPr lang="en-US" altLang="ko-KR" sz="1400" b="1" dirty="0" smtClean="0">
                  <a:solidFill>
                    <a:srgbClr val="FF0000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rPr>
                <a:t>eutrons</a:t>
              </a:r>
              <a:endParaRPr lang="ko-KR" alt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1605-F0C9-488C-AC2E-6DA82C34DCFA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57BE-5AB2-4DE6-BC06-F70A49FD3D94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5495" y="1482457"/>
            <a:ext cx="334469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Prompt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delayed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gammas of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the excitation lines of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nuclei,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positron emission gammas, and bremsstrahlung 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o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ccurred in  a biological tissue      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N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eutrons emitted from biological tissue 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Vertex positions, emission angles, energies of secondary particles   </a:t>
            </a:r>
          </a:p>
          <a:p>
            <a:endParaRPr lang="en-US" altLang="ko-KR" sz="16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altLang="ko-KR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    Gamma &amp; neutrons per a proton  </a:t>
            </a:r>
            <a:endParaRPr lang="en-US" altLang="ko-KR" sz="1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11089" y="375047"/>
            <a:ext cx="79919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latinLnBrk="0">
              <a:spcAft>
                <a:spcPts val="1800"/>
              </a:spcAft>
            </a:pPr>
            <a:r>
              <a:rPr lang="en-US" altLang="ko-KR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2. Simulations </a:t>
            </a:r>
            <a:r>
              <a:rPr lang="en-US" altLang="ko-KR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for </a:t>
            </a:r>
            <a:r>
              <a:rPr lang="en-US" altLang="ko-KR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beam-induced secondary particles</a:t>
            </a:r>
            <a:endParaRPr lang="en-US" altLang="ko-KR" sz="2800" b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480963" y="1196752"/>
            <a:ext cx="1992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44 MeV protons (0.5 M)</a:t>
            </a:r>
            <a:endParaRPr lang="ko-KR" altLang="en-US" sz="14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1052736"/>
            <a:ext cx="8568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altLang="ko-KR" sz="1600" b="1" dirty="0">
                <a:solidFill>
                  <a:srgbClr val="C0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Using a GEANT4 program (2008 version)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, simulations for 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5436096" y="3625279"/>
            <a:ext cx="20514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140 MeV protons (0.5 M)</a:t>
            </a:r>
            <a:endParaRPr lang="ko-KR" altLang="en-US" sz="14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485899" y="3933162"/>
            <a:ext cx="8435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Gammas</a:t>
            </a:r>
            <a:endParaRPr lang="ko-KR" altLang="en-US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485899" y="5206131"/>
            <a:ext cx="8781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N</a:t>
            </a:r>
            <a:r>
              <a:rPr lang="en-US" altLang="ko-KR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eutrons</a:t>
            </a:r>
            <a:endParaRPr lang="ko-KR" altLang="en-US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7164288" y="3936486"/>
            <a:ext cx="8435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Gammas</a:t>
            </a:r>
            <a:endParaRPr lang="ko-KR" altLang="en-US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7164288" y="5209455"/>
            <a:ext cx="8781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N</a:t>
            </a:r>
            <a:r>
              <a:rPr lang="en-US" altLang="ko-KR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eutrons</a:t>
            </a:r>
            <a:endParaRPr lang="ko-KR" altLang="en-US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334870"/>
              </p:ext>
            </p:extLst>
          </p:nvPr>
        </p:nvGraphicFramePr>
        <p:xfrm>
          <a:off x="323527" y="4394800"/>
          <a:ext cx="2880321" cy="1536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031777"/>
                <a:gridCol w="984448"/>
              </a:tblGrid>
              <a:tr h="0">
                <a:tc>
                  <a:txBody>
                    <a:bodyPr/>
                    <a:lstStyle/>
                    <a:p>
                      <a:pPr algn="ctr" latinLnBrk="1">
                        <a:lnSpc>
                          <a:spcPct val="90000"/>
                        </a:lnSpc>
                      </a:pPr>
                      <a:r>
                        <a:rPr lang="en-US" altLang="ko-KR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altLang="ko-KR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energy of proton</a:t>
                      </a:r>
                      <a:endParaRPr lang="ko-KR" altLang="en-US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90000"/>
                        </a:lnSpc>
                      </a:pPr>
                      <a:r>
                        <a:rPr lang="el-GR" altLang="ko-KR" sz="1400" b="0" i="1" dirty="0" smtClean="0">
                          <a:latin typeface="Times New Roman" panose="02020603050405020304" pitchFamily="18" charset="0"/>
                          <a:ea typeface="바탕"/>
                          <a:cs typeface="Times New Roman" panose="02020603050405020304" pitchFamily="18" charset="0"/>
                        </a:rPr>
                        <a:t>γ</a:t>
                      </a:r>
                      <a:r>
                        <a:rPr lang="en-US" altLang="ko-KR" sz="1400" b="0" dirty="0" smtClean="0">
                          <a:latin typeface="Times New Roman" panose="02020603050405020304" pitchFamily="18" charset="0"/>
                          <a:ea typeface="바탕"/>
                          <a:cs typeface="Times New Roman" panose="02020603050405020304" pitchFamily="18" charset="0"/>
                        </a:rPr>
                        <a:t> per </a:t>
                      </a:r>
                    </a:p>
                    <a:p>
                      <a:pPr algn="ctr" latinLnBrk="1">
                        <a:lnSpc>
                          <a:spcPct val="90000"/>
                        </a:lnSpc>
                      </a:pPr>
                      <a:r>
                        <a:rPr lang="en-US" altLang="ko-KR" sz="1400" b="0" dirty="0" smtClean="0">
                          <a:latin typeface="Times New Roman" panose="02020603050405020304" pitchFamily="18" charset="0"/>
                          <a:ea typeface="바탕"/>
                          <a:cs typeface="Times New Roman" panose="02020603050405020304" pitchFamily="18" charset="0"/>
                        </a:rPr>
                        <a:t>proton</a:t>
                      </a:r>
                      <a:endParaRPr lang="ko-KR" altLang="en-US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90000"/>
                        </a:lnSpc>
                      </a:pPr>
                      <a:r>
                        <a:rPr lang="en-US" altLang="ko-KR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altLang="ko-KR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per proton</a:t>
                      </a:r>
                      <a:endParaRPr lang="ko-KR" altLang="en-US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 MeV</a:t>
                      </a:r>
                      <a:endParaRPr lang="ko-KR" altLang="en-US" sz="13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6.832</a:t>
                      </a:r>
                      <a:r>
                        <a:rPr lang="en-US" altLang="ko-KR" sz="1300" b="0" dirty="0" smtClean="0">
                          <a:latin typeface="Calibri" panose="020F0502020204030204" pitchFamily="34" charset="0"/>
                          <a:ea typeface="바탕"/>
                          <a:cs typeface="Calibri" panose="020F0502020204030204" pitchFamily="34" charset="0"/>
                        </a:rPr>
                        <a:t>×10</a:t>
                      </a:r>
                      <a:r>
                        <a:rPr lang="en-US" altLang="ko-KR" sz="1300" b="0" baseline="30000" dirty="0" smtClean="0">
                          <a:latin typeface="Calibri" panose="020F0502020204030204" pitchFamily="34" charset="0"/>
                          <a:ea typeface="바탕"/>
                          <a:cs typeface="Calibri" panose="020F0502020204030204" pitchFamily="34" charset="0"/>
                        </a:rPr>
                        <a:t>-3</a:t>
                      </a:r>
                      <a:endParaRPr lang="ko-KR" altLang="en-US" sz="1300" b="0" baseline="30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8.158</a:t>
                      </a:r>
                      <a:r>
                        <a:rPr lang="en-US" altLang="ko-KR" sz="1300" b="0" dirty="0" smtClean="0"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×10</a:t>
                      </a:r>
                      <a:r>
                        <a:rPr lang="en-US" altLang="ko-KR" sz="1300" b="0" baseline="30000" dirty="0" smtClean="0"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-3</a:t>
                      </a:r>
                      <a:endParaRPr lang="ko-KR" altLang="en-US" sz="1300" b="0" baseline="300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140 MeV</a:t>
                      </a:r>
                      <a:endParaRPr lang="ko-KR" altLang="en-US" sz="13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5.670</a:t>
                      </a:r>
                      <a:r>
                        <a:rPr lang="en-US" altLang="ko-KR" sz="1300" b="0" dirty="0" smtClean="0"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×10</a:t>
                      </a:r>
                      <a:r>
                        <a:rPr lang="en-US" altLang="ko-KR" sz="1300" b="0" baseline="30000" dirty="0" smtClean="0"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</a:t>
                      </a:r>
                      <a:endParaRPr lang="ko-KR" altLang="en-US" sz="1300" b="0" baseline="300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1.605</a:t>
                      </a:r>
                      <a:r>
                        <a:rPr lang="en-US" altLang="ko-KR" sz="1300" b="0" dirty="0" smtClean="0"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×10</a:t>
                      </a:r>
                      <a:r>
                        <a:rPr lang="en-US" altLang="ko-KR" sz="1300" b="0" baseline="30000" dirty="0" smtClean="0"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</a:t>
                      </a:r>
                      <a:endParaRPr lang="ko-KR" altLang="en-US" sz="1300" b="0" baseline="300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190 MeV</a:t>
                      </a:r>
                      <a:endParaRPr lang="ko-KR" altLang="en-US" sz="13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9.157</a:t>
                      </a:r>
                      <a:r>
                        <a:rPr lang="en-US" altLang="ko-KR" sz="1300" b="0" dirty="0" smtClean="0"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×10</a:t>
                      </a:r>
                      <a:r>
                        <a:rPr lang="en-US" altLang="ko-KR" sz="1300" b="0" baseline="30000" dirty="0" smtClean="0"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</a:t>
                      </a:r>
                      <a:endParaRPr lang="ko-KR" altLang="en-US" sz="1300" b="0" baseline="300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3.537</a:t>
                      </a:r>
                      <a:r>
                        <a:rPr lang="en-US" altLang="ko-KR" sz="1300" b="0" dirty="0" smtClean="0"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×10</a:t>
                      </a:r>
                      <a:r>
                        <a:rPr lang="en-US" altLang="ko-KR" sz="1300" b="0" baseline="30000" dirty="0" smtClean="0"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</a:t>
                      </a:r>
                      <a:endParaRPr lang="ko-KR" altLang="en-US" sz="1300" b="0" baseline="300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302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F604E-44B5-4AD6-A776-6E63E50D131D}" type="datetime2">
              <a:rPr lang="en-US" altLang="ko-KR" smtClean="0"/>
              <a:t>Saturday, February 17, 2018</a:t>
            </a:fld>
            <a:endParaRPr lang="ko-KR" altLang="en-US" dirty="0"/>
          </a:p>
        </p:txBody>
      </p:sp>
      <p:sp>
        <p:nvSpPr>
          <p:cNvPr id="9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620000" y="5800179"/>
            <a:ext cx="762000" cy="365125"/>
          </a:xfrm>
        </p:spPr>
        <p:txBody>
          <a:bodyPr/>
          <a:lstStyle/>
          <a:p>
            <a:fld id="{C0E18967-85A1-4441-A43D-FDF3E9E9C51C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26693" y="969924"/>
            <a:ext cx="4296944" cy="209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altLang="ko-KR" b="1" dirty="0" smtClean="0">
                <a:solidFill>
                  <a:srgbClr val="C0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6-gap RPC </a:t>
            </a:r>
            <a:endParaRPr lang="en-US" altLang="ko-KR" b="1" dirty="0">
              <a:solidFill>
                <a:srgbClr val="C00000"/>
              </a:solidFill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Thickness of a single gap =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0.36mm       </a:t>
            </a:r>
            <a:endParaRPr lang="en-US" altLang="ko-KR" sz="1600" dirty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Thickness/dia. of spacers = 0.35mm/4mm 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Active area = 16 x 16 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cm</a:t>
            </a:r>
            <a:r>
              <a:rPr lang="en-US" altLang="ko-KR" sz="1600" baseline="300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2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  </a:t>
            </a:r>
            <a:endParaRPr lang="en-US" altLang="ko-KR" sz="1600" dirty="0" smtClean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Thicknesses of </a:t>
            </a: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glass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</a:p>
          <a:p>
            <a:pPr marL="39600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Outer electrode = 1.10 mm </a:t>
            </a:r>
          </a:p>
          <a:p>
            <a:pPr marL="39600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Inner electrode = 0.45 mm </a:t>
            </a:r>
            <a:endParaRPr lang="en-US" altLang="ko-KR" sz="1600" dirty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pic>
        <p:nvPicPr>
          <p:cNvPr id="12" name="Picture 4" descr="C:\Users\Administrator\Desktop\20160128_1045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938" y="3354362"/>
            <a:ext cx="4221842" cy="2374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그룹 2"/>
          <p:cNvGrpSpPr/>
          <p:nvPr/>
        </p:nvGrpSpPr>
        <p:grpSpPr>
          <a:xfrm>
            <a:off x="251520" y="3410723"/>
            <a:ext cx="3916893" cy="2440629"/>
            <a:chOff x="4773720" y="3588565"/>
            <a:chExt cx="3902736" cy="2273159"/>
          </a:xfrm>
        </p:grpSpPr>
        <p:sp>
          <p:nvSpPr>
            <p:cNvPr id="14" name="직사각형 13"/>
            <p:cNvSpPr/>
            <p:nvPr/>
          </p:nvSpPr>
          <p:spPr>
            <a:xfrm>
              <a:off x="4841069" y="3588565"/>
              <a:ext cx="646086" cy="313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 smtClean="0">
                  <a:latin typeface="Candara" panose="020E0502030303020204" pitchFamily="34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(-) HV</a:t>
              </a:r>
              <a:endParaRPr lang="ko-KR" altLang="en-US" sz="1400" b="1" dirty="0">
                <a:latin typeface="Candara" panose="020E0502030303020204" pitchFamily="34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5467134" y="3842194"/>
              <a:ext cx="3209322" cy="687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 flipV="1">
              <a:off x="5467134" y="4042150"/>
              <a:ext cx="3209322" cy="852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5467134" y="4243645"/>
              <a:ext cx="3209322" cy="671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5467134" y="4436472"/>
              <a:ext cx="3209322" cy="5664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cxnSp>
          <p:nvCxnSpPr>
            <p:cNvPr id="19" name="직선 연결선 18"/>
            <p:cNvCxnSpPr/>
            <p:nvPr/>
          </p:nvCxnSpPr>
          <p:spPr>
            <a:xfrm>
              <a:off x="5467134" y="3757682"/>
              <a:ext cx="31410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>
              <a:off x="5467134" y="4549770"/>
              <a:ext cx="31410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직사각형 20"/>
            <p:cNvSpPr/>
            <p:nvPr/>
          </p:nvSpPr>
          <p:spPr>
            <a:xfrm>
              <a:off x="5467134" y="5018659"/>
              <a:ext cx="3209322" cy="584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5467134" y="5211486"/>
              <a:ext cx="3209322" cy="758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 flipV="1">
              <a:off x="5467134" y="5421647"/>
              <a:ext cx="3209322" cy="671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5467134" y="5623142"/>
              <a:ext cx="3209322" cy="675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cxnSp>
          <p:nvCxnSpPr>
            <p:cNvPr id="25" name="직선 연결선 24"/>
            <p:cNvCxnSpPr/>
            <p:nvPr/>
          </p:nvCxnSpPr>
          <p:spPr>
            <a:xfrm>
              <a:off x="5467134" y="4941168"/>
              <a:ext cx="31410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/>
            <p:cNvCxnSpPr/>
            <p:nvPr/>
          </p:nvCxnSpPr>
          <p:spPr>
            <a:xfrm>
              <a:off x="5467134" y="5732072"/>
              <a:ext cx="31410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>
              <a:off x="5467134" y="4653136"/>
              <a:ext cx="3209322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>
              <a:off x="5467134" y="4797152"/>
              <a:ext cx="341417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/>
            <p:nvPr/>
          </p:nvCxnSpPr>
          <p:spPr>
            <a:xfrm>
              <a:off x="5876835" y="4797152"/>
              <a:ext cx="409701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>
              <a:off x="6354819" y="4797152"/>
              <a:ext cx="409701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>
              <a:off x="6832803" y="4797152"/>
              <a:ext cx="409701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/>
            <p:cNvCxnSpPr/>
            <p:nvPr/>
          </p:nvCxnSpPr>
          <p:spPr>
            <a:xfrm>
              <a:off x="7310787" y="4797152"/>
              <a:ext cx="409701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/>
            <p:nvPr/>
          </p:nvCxnSpPr>
          <p:spPr>
            <a:xfrm>
              <a:off x="7788771" y="4797152"/>
              <a:ext cx="409701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/>
            <p:cNvCxnSpPr/>
            <p:nvPr/>
          </p:nvCxnSpPr>
          <p:spPr>
            <a:xfrm>
              <a:off x="8266755" y="4797152"/>
              <a:ext cx="409701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직사각형 34"/>
            <p:cNvSpPr/>
            <p:nvPr/>
          </p:nvSpPr>
          <p:spPr>
            <a:xfrm>
              <a:off x="4841069" y="5548306"/>
              <a:ext cx="646086" cy="313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 smtClean="0">
                  <a:latin typeface="Candara" panose="020E0502030303020204" pitchFamily="34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(-) HV</a:t>
              </a:r>
              <a:endParaRPr lang="ko-KR" altLang="en-US" sz="1400" b="1" dirty="0">
                <a:latin typeface="Candara" panose="020E0502030303020204" pitchFamily="34" charset="0"/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4773720" y="4365104"/>
              <a:ext cx="561565" cy="313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 smtClean="0">
                  <a:latin typeface="Candara" panose="020E0502030303020204" pitchFamily="34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GND</a:t>
              </a:r>
              <a:endParaRPr lang="ko-KR" altLang="en-US" sz="1400" b="1" dirty="0">
                <a:latin typeface="Candara" panose="020E0502030303020204" pitchFamily="34" charset="0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4773720" y="4797152"/>
              <a:ext cx="561565" cy="313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 smtClean="0">
                  <a:latin typeface="Candara" panose="020E0502030303020204" pitchFamily="34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GND</a:t>
              </a:r>
              <a:endParaRPr lang="ko-KR" altLang="en-US" sz="1400" b="1" dirty="0">
                <a:latin typeface="Candara" panose="020E0502030303020204" pitchFamily="34" charset="0"/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5252632" y="4437112"/>
              <a:ext cx="287714" cy="313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i="1" dirty="0" smtClean="0">
                  <a:latin typeface="Candara" panose="020E0502030303020204" pitchFamily="34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x</a:t>
              </a:r>
              <a:endParaRPr lang="ko-KR" altLang="en-US" sz="1400" b="1" i="1" dirty="0">
                <a:latin typeface="Candara" panose="020E0502030303020204" pitchFamily="34" charset="0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5262284" y="4596677"/>
              <a:ext cx="284333" cy="313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i="1" dirty="0" smtClean="0">
                  <a:latin typeface="Candara" panose="020E0502030303020204" pitchFamily="34" charset="0"/>
                </a:rPr>
                <a:t>y</a:t>
              </a:r>
              <a:endParaRPr lang="ko-KR" altLang="en-US" sz="1400" b="1" i="1" dirty="0">
                <a:latin typeface="Candara" panose="020E0502030303020204" pitchFamily="34" charset="0"/>
              </a:endParaRPr>
            </a:p>
          </p:txBody>
        </p:sp>
        <p:sp>
          <p:nvSpPr>
            <p:cNvPr id="40" name="타원 39"/>
            <p:cNvSpPr/>
            <p:nvPr/>
          </p:nvSpPr>
          <p:spPr>
            <a:xfrm>
              <a:off x="5693376" y="3907821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41" name="타원 40"/>
            <p:cNvSpPr/>
            <p:nvPr/>
          </p:nvSpPr>
          <p:spPr>
            <a:xfrm>
              <a:off x="6559669" y="3907821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42" name="타원 41"/>
            <p:cNvSpPr/>
            <p:nvPr/>
          </p:nvSpPr>
          <p:spPr>
            <a:xfrm>
              <a:off x="7515637" y="3907821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43" name="타원 42"/>
            <p:cNvSpPr/>
            <p:nvPr/>
          </p:nvSpPr>
          <p:spPr>
            <a:xfrm>
              <a:off x="8356431" y="3907821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44" name="타원 43"/>
            <p:cNvSpPr/>
            <p:nvPr/>
          </p:nvSpPr>
          <p:spPr>
            <a:xfrm>
              <a:off x="5693376" y="4109315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45" name="타원 44"/>
            <p:cNvSpPr/>
            <p:nvPr/>
          </p:nvSpPr>
          <p:spPr>
            <a:xfrm>
              <a:off x="6559669" y="4109315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46" name="타원 45"/>
            <p:cNvSpPr/>
            <p:nvPr/>
          </p:nvSpPr>
          <p:spPr>
            <a:xfrm>
              <a:off x="7515637" y="4109315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47" name="타원 46"/>
            <p:cNvSpPr/>
            <p:nvPr/>
          </p:nvSpPr>
          <p:spPr>
            <a:xfrm>
              <a:off x="8356431" y="4109315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48" name="타원 47"/>
            <p:cNvSpPr/>
            <p:nvPr/>
          </p:nvSpPr>
          <p:spPr>
            <a:xfrm>
              <a:off x="5693376" y="4310810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49" name="타원 48"/>
            <p:cNvSpPr/>
            <p:nvPr/>
          </p:nvSpPr>
          <p:spPr>
            <a:xfrm>
              <a:off x="6559669" y="4310810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50" name="타원 49"/>
            <p:cNvSpPr/>
            <p:nvPr/>
          </p:nvSpPr>
          <p:spPr>
            <a:xfrm>
              <a:off x="7515637" y="4310810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51" name="타원 50"/>
            <p:cNvSpPr/>
            <p:nvPr/>
          </p:nvSpPr>
          <p:spPr>
            <a:xfrm>
              <a:off x="8356431" y="4310810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52" name="타원 51"/>
            <p:cNvSpPr/>
            <p:nvPr/>
          </p:nvSpPr>
          <p:spPr>
            <a:xfrm>
              <a:off x="5671984" y="5085824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53" name="타원 52"/>
            <p:cNvSpPr/>
            <p:nvPr/>
          </p:nvSpPr>
          <p:spPr>
            <a:xfrm>
              <a:off x="6538277" y="5085824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54" name="타원 53"/>
            <p:cNvSpPr/>
            <p:nvPr/>
          </p:nvSpPr>
          <p:spPr>
            <a:xfrm>
              <a:off x="7494245" y="5085824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55" name="타원 54"/>
            <p:cNvSpPr/>
            <p:nvPr/>
          </p:nvSpPr>
          <p:spPr>
            <a:xfrm>
              <a:off x="8335039" y="5085824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56" name="타원 55"/>
            <p:cNvSpPr/>
            <p:nvPr/>
          </p:nvSpPr>
          <p:spPr>
            <a:xfrm>
              <a:off x="5671984" y="5287318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57" name="타원 56"/>
            <p:cNvSpPr/>
            <p:nvPr/>
          </p:nvSpPr>
          <p:spPr>
            <a:xfrm>
              <a:off x="6538277" y="5287318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58" name="타원 57"/>
            <p:cNvSpPr/>
            <p:nvPr/>
          </p:nvSpPr>
          <p:spPr>
            <a:xfrm>
              <a:off x="7494245" y="5287318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59" name="타원 58"/>
            <p:cNvSpPr/>
            <p:nvPr/>
          </p:nvSpPr>
          <p:spPr>
            <a:xfrm>
              <a:off x="8335039" y="5287318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60" name="타원 59"/>
            <p:cNvSpPr/>
            <p:nvPr/>
          </p:nvSpPr>
          <p:spPr>
            <a:xfrm>
              <a:off x="5671984" y="5488813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61" name="타원 60"/>
            <p:cNvSpPr/>
            <p:nvPr/>
          </p:nvSpPr>
          <p:spPr>
            <a:xfrm>
              <a:off x="6538277" y="5488813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62" name="타원 61"/>
            <p:cNvSpPr/>
            <p:nvPr/>
          </p:nvSpPr>
          <p:spPr>
            <a:xfrm>
              <a:off x="7494245" y="5488813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  <p:sp>
          <p:nvSpPr>
            <p:cNvPr id="63" name="타원 62"/>
            <p:cNvSpPr/>
            <p:nvPr/>
          </p:nvSpPr>
          <p:spPr>
            <a:xfrm>
              <a:off x="8335039" y="5488813"/>
              <a:ext cx="183458" cy="13433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b="1">
                <a:latin typeface="Candara" panose="020E0502030303020204" pitchFamily="34" charset="0"/>
              </a:endParaRPr>
            </a:p>
          </p:txBody>
        </p:sp>
      </p:grpSp>
      <p:cxnSp>
        <p:nvCxnSpPr>
          <p:cNvPr id="6" name="직선 화살표 연결선 5"/>
          <p:cNvCxnSpPr/>
          <p:nvPr/>
        </p:nvCxnSpPr>
        <p:spPr>
          <a:xfrm flipH="1">
            <a:off x="2667782" y="2986705"/>
            <a:ext cx="1333949" cy="1341643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/>
          <p:cNvSpPr/>
          <p:nvPr/>
        </p:nvSpPr>
        <p:spPr>
          <a:xfrm>
            <a:off x="3962740" y="2644942"/>
            <a:ext cx="280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b="1" i="1" dirty="0" smtClean="0">
                <a:solidFill>
                  <a:srgbClr val="0000FF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γ</a:t>
            </a:r>
            <a:endParaRPr lang="ko-KR" altLang="en-US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이등변 삼각형 12"/>
          <p:cNvSpPr/>
          <p:nvPr/>
        </p:nvSpPr>
        <p:spPr>
          <a:xfrm>
            <a:off x="2443386" y="4446254"/>
            <a:ext cx="504000" cy="396985"/>
          </a:xfrm>
          <a:prstGeom prst="triangle">
            <a:avLst/>
          </a:prstGeom>
          <a:solidFill>
            <a:srgbClr val="FFFF00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이등변 삼각형 63"/>
          <p:cNvSpPr/>
          <p:nvPr/>
        </p:nvSpPr>
        <p:spPr>
          <a:xfrm>
            <a:off x="2659410" y="4328348"/>
            <a:ext cx="64750" cy="13191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288036" y="222770"/>
            <a:ext cx="61561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latinLnBrk="0">
              <a:spcAft>
                <a:spcPts val="1200"/>
              </a:spcAft>
            </a:pPr>
            <a:r>
              <a:rPr lang="en-US" altLang="ko-KR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3. MRPCs </a:t>
            </a:r>
            <a:r>
              <a:rPr lang="en-US" altLang="ko-KR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for gamma-ray </a:t>
            </a:r>
            <a:r>
              <a:rPr lang="en-US" altLang="ko-KR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endParaRPr lang="en-US" altLang="ko-KR" sz="2800" b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65" name="직사각형 64"/>
          <p:cNvSpPr/>
          <p:nvPr/>
        </p:nvSpPr>
        <p:spPr>
          <a:xfrm>
            <a:off x="4739552" y="980728"/>
            <a:ext cx="4296944" cy="1557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altLang="ko-KR" b="1" dirty="0">
                <a:solidFill>
                  <a:srgbClr val="C0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4</a:t>
            </a:r>
            <a:r>
              <a:rPr lang="en-US" altLang="ko-KR" b="1" dirty="0" smtClean="0">
                <a:solidFill>
                  <a:srgbClr val="C0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-gap </a:t>
            </a:r>
            <a:r>
              <a:rPr lang="en-US" altLang="ko-KR" b="1" dirty="0">
                <a:solidFill>
                  <a:srgbClr val="C0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MRPC 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Thickness of a single gap =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0.49mm       </a:t>
            </a:r>
            <a:endParaRPr lang="en-US" altLang="ko-KR" sz="1600" dirty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Thickness/dia. of spacers = 0.48mm/10mm 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Active area = 16 x 16 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cm</a:t>
            </a:r>
            <a:r>
              <a:rPr lang="en-US" altLang="ko-KR" sz="1600" baseline="300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2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  </a:t>
            </a:r>
            <a:endParaRPr lang="en-US" altLang="ko-KR" sz="1600" dirty="0" smtClean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Thicknesses of </a:t>
            </a: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glass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for all = 1.10 mm </a:t>
            </a:r>
          </a:p>
        </p:txBody>
      </p:sp>
    </p:spTree>
    <p:extLst>
      <p:ext uri="{BB962C8B-B14F-4D97-AF65-F5344CB8AC3E}">
        <p14:creationId xmlns:p14="http://schemas.microsoft.com/office/powerpoint/2010/main" val="86460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A2050-CDC6-4746-86FD-55B72A7E5B08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058472" y="6093296"/>
            <a:ext cx="762000" cy="365125"/>
          </a:xfrm>
        </p:spPr>
        <p:txBody>
          <a:bodyPr/>
          <a:lstStyle/>
          <a:p>
            <a:fld id="{C0E18967-85A1-4441-A43D-FDF3E9E9C51C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23528" y="554151"/>
            <a:ext cx="511256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ko-KR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Estimation of Detector sensitivity </a:t>
            </a:r>
            <a:r>
              <a:rPr lang="en-US" altLang="ko-KR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(</a:t>
            </a:r>
            <a:r>
              <a:rPr lang="en-US" altLang="ko-KR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GEANT3)</a:t>
            </a:r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8-glass six-gap MRPCs: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Max.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Q. E.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via </a:t>
            </a:r>
            <a:r>
              <a:rPr lang="en-US" altLang="ko-KR" sz="1600" b="1" dirty="0">
                <a:solidFill>
                  <a:srgbClr val="00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Compton </a:t>
            </a:r>
            <a:r>
              <a:rPr lang="en-US" altLang="ko-KR" sz="1600" b="1" dirty="0" smtClean="0">
                <a:solidFill>
                  <a:srgbClr val="00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scatterings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= 0.058 at </a:t>
            </a:r>
            <a:r>
              <a:rPr lang="en-US" altLang="ko-KR" sz="1600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l-GR" altLang="ko-KR" sz="1600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altLang="ko-KR" sz="1600" i="1" dirty="0">
                <a:latin typeface="Calibri" panose="020F0502020204030204" pitchFamily="34" charset="0"/>
                <a:cs typeface="Calibri" panose="020F0502020204030204" pitchFamily="34" charset="0"/>
              </a:rPr>
              <a:t> ~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4 MeV for d =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1.25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mm </a:t>
            </a:r>
          </a:p>
          <a:p>
            <a:pPr>
              <a:spcAft>
                <a:spcPts val="600"/>
              </a:spcAft>
            </a:pP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6-glass four-gap MRPCs with </a:t>
            </a:r>
            <a:r>
              <a:rPr lang="en-US" altLang="ko-KR" sz="1600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=1.0 mm: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Max.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Q. E. for </a:t>
            </a:r>
            <a:r>
              <a:rPr lang="en-US" altLang="ko-KR" sz="1600" b="1" dirty="0">
                <a:solidFill>
                  <a:srgbClr val="00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Compton </a:t>
            </a:r>
            <a:r>
              <a:rPr lang="en-US" altLang="ko-KR" sz="1600" b="1" dirty="0" smtClean="0">
                <a:solidFill>
                  <a:srgbClr val="0066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scatterings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0.048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altLang="ko-KR" sz="1600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l-GR" altLang="ko-KR" sz="1600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altLang="ko-KR" sz="1600" i="1" dirty="0">
                <a:latin typeface="Calibri" panose="020F0502020204030204" pitchFamily="34" charset="0"/>
                <a:cs typeface="Calibri" panose="020F0502020204030204" pitchFamily="34" charset="0"/>
              </a:rPr>
              <a:t> ~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4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MeV </a:t>
            </a:r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Realistic </a:t>
            </a:r>
            <a:r>
              <a:rPr lang="en-US" altLang="ko-KR" sz="16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x-y</a:t>
            </a:r>
            <a:r>
              <a:rPr lang="en-US" altLang="ko-KR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matched </a:t>
            </a:r>
            <a:r>
              <a:rPr lang="en-US" altLang="ko-KR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sensitivity for </a:t>
            </a:r>
            <a:r>
              <a:rPr lang="en-US" altLang="ko-KR" sz="16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l-GR" altLang="ko-KR" sz="1600" i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altLang="ko-KR" sz="16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en-US" altLang="ko-KR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1 </a:t>
            </a:r>
            <a:r>
              <a:rPr lang="en-US" altLang="ko-KR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MeV </a:t>
            </a:r>
            <a:r>
              <a:rPr lang="en-US" altLang="ko-KR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~ 0.02 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2928" y="198121"/>
            <a:ext cx="3341560" cy="301485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200332"/>
            <a:ext cx="6768752" cy="2990844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251520" y="3310759"/>
            <a:ext cx="201959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6-gap</a:t>
            </a:r>
            <a:r>
              <a:rPr lang="ko-KR" alt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MRPC </a:t>
            </a:r>
            <a:endParaRPr lang="en-US" altLang="ko-KR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Inner glass: 0.45 mm</a:t>
            </a:r>
          </a:p>
          <a:p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Outer glass: 1.1 mm</a:t>
            </a:r>
            <a:endParaRPr lang="ko-KR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altLang="ko-KR" sz="1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4-gap</a:t>
            </a:r>
            <a:r>
              <a:rPr lang="ko-KR" alt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MRPC </a:t>
            </a:r>
            <a:endParaRPr lang="en-US" altLang="ko-KR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1.1 mm for all glass</a:t>
            </a:r>
            <a:endParaRPr lang="ko-KR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020272" y="2010326"/>
            <a:ext cx="1263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6-gap</a:t>
            </a:r>
            <a:r>
              <a:rPr lang="ko-KR" alt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MRPC </a:t>
            </a:r>
            <a:endParaRPr lang="en-US" altLang="ko-KR" sz="1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76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EC8B6-2AE8-4E3E-8863-9EF2A3ED5204}" type="datetime2">
              <a:rPr lang="en-US" altLang="ko-KR" smtClean="0"/>
              <a:t>Saturday, February 17, 2018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202488" y="6304235"/>
            <a:ext cx="762000" cy="365125"/>
          </a:xfrm>
        </p:spPr>
        <p:txBody>
          <a:bodyPr/>
          <a:lstStyle/>
          <a:p>
            <a:fld id="{C0E18967-85A1-4441-A43D-FDF3E9E9C51C}" type="slidenum">
              <a:rPr lang="ko-KR" altLang="en-US" smtClean="0"/>
              <a:pPr/>
              <a:t>7</a:t>
            </a:fld>
            <a:endParaRPr lang="ko-KR" altLang="en-US"/>
          </a:p>
        </p:txBody>
      </p:sp>
      <p:pic>
        <p:nvPicPr>
          <p:cNvPr id="9218" name="Picture 2" descr="C:\Users\Administrator\Desktop\20160125_1420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112" y="3717032"/>
            <a:ext cx="40964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251519" y="332656"/>
            <a:ext cx="4539171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Readout strips</a:t>
            </a:r>
            <a:endParaRPr lang="en-US" altLang="ko-KR" b="1" dirty="0">
              <a:solidFill>
                <a:srgbClr val="0000FF"/>
              </a:solidFill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2-d strips for 2d imaging </a:t>
            </a:r>
          </a:p>
          <a:p>
            <a:pPr marL="39600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Orthogonal 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x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strips and y pads (connected by 0.1 mm traces) </a:t>
            </a:r>
          </a:p>
          <a:p>
            <a:pPr marL="39600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Short strips → neglecting impedance matching </a:t>
            </a:r>
          </a:p>
          <a:p>
            <a:pPr marL="39600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Pitch = 5 mm (strip &amp; pad width = 2.0 mm)</a:t>
            </a:r>
          </a:p>
          <a:p>
            <a:pPr marL="39600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Position resolution 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~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2 mm</a:t>
            </a:r>
            <a:endParaRPr lang="en-US" altLang="ko-KR" sz="1600" dirty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pic>
        <p:nvPicPr>
          <p:cNvPr id="86" name="Picture 2" descr="C:\Users\Administrator\Desktop\20160128_1044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68004"/>
            <a:ext cx="4539171" cy="2553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istrator\Desktop\In_Beam_SPECT_RPC\2017-09-23 14.43.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4664"/>
            <a:ext cx="3888432" cy="291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222" name="꺾인 연결선 9221"/>
          <p:cNvCxnSpPr/>
          <p:nvPr/>
        </p:nvCxnSpPr>
        <p:spPr>
          <a:xfrm>
            <a:off x="4790690" y="1709527"/>
            <a:ext cx="1296144" cy="306598"/>
          </a:xfrm>
          <a:prstGeom prst="bentConnector3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아래쪽 화살표 2"/>
          <p:cNvSpPr/>
          <p:nvPr/>
        </p:nvSpPr>
        <p:spPr>
          <a:xfrm>
            <a:off x="6588224" y="3429000"/>
            <a:ext cx="648072" cy="2520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725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8A95-8CEE-49C6-B7A6-53E286706E81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79512" y="4353198"/>
            <a:ext cx="4752528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Gas: 90% TFE + 10% iC</a:t>
            </a:r>
            <a:r>
              <a:rPr lang="en-US" altLang="ko-KR" sz="1600" baseline="-250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4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H</a:t>
            </a:r>
            <a:r>
              <a:rPr lang="en-US" altLang="ko-KR" sz="1600" baseline="-250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10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endParaRPr lang="en-US" altLang="ko-KR" sz="1600" baseline="-25000" dirty="0" smtClean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Typical HV: </a:t>
            </a: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~ </a:t>
            </a: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9.1 </a:t>
            </a:r>
            <a:r>
              <a:rPr lang="en-US" altLang="ko-KR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 </a:t>
            </a: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altLang="ko-KR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6-gap </a:t>
            </a: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MRPC</a:t>
            </a:r>
          </a:p>
          <a:p>
            <a:pPr>
              <a:spcAft>
                <a:spcPts val="600"/>
              </a:spcAft>
            </a:pP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~ 7.0 </a:t>
            </a:r>
            <a:r>
              <a:rPr lang="en-US" altLang="ko-KR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 </a:t>
            </a: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altLang="ko-KR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-gap MRPC</a:t>
            </a:r>
            <a:endParaRPr lang="en-US" altLang="ko-KR" sz="16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Typical strip multiplicity: 3 ~ 5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80528" y="548680"/>
            <a:ext cx="8999984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32-ch </a:t>
            </a:r>
            <a:r>
              <a:rPr lang="en-US" altLang="ko-KR" sz="1600" b="1" dirty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front-end electronics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manufactured 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with commercial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preamp chips 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(voltage sensitive)</a:t>
            </a:r>
            <a:endParaRPr lang="en-US" altLang="ko-K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Input impedance = 20 </a:t>
            </a:r>
            <a:r>
              <a:rPr lang="el-GR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Ω</a:t>
            </a:r>
            <a:endParaRPr lang="en-US" altLang="ko-KR" sz="1600" dirty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Gain = 200 mV/mV 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Ethernet communication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for FEBs </a:t>
            </a:r>
            <a:endParaRPr lang="en-US" altLang="ko-KR" sz="1600" dirty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LVDS output pulse width = 70 ns (fixed)  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RMS noise of board 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~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20 </a:t>
            </a:r>
            <a:r>
              <a:rPr lang="el-GR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μ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V 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(~ 3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lang="en-US" altLang="ko-KR" sz="1600" dirty="0" err="1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fC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) 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Time resolution ~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100 </a:t>
            </a:r>
            <a:r>
              <a:rPr lang="en-US" altLang="ko-KR" sz="1600" dirty="0" err="1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ps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for 1 </a:t>
            </a:r>
            <a:r>
              <a:rPr lang="en-US" altLang="ko-KR" sz="1600" dirty="0" err="1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pC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signals</a:t>
            </a:r>
          </a:p>
          <a:p>
            <a:pPr>
              <a:spcAft>
                <a:spcPts val="300"/>
              </a:spcAft>
            </a:pP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Threshold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	= 1.5 mV for a 6-gap MRPC</a:t>
            </a:r>
          </a:p>
          <a:p>
            <a:pPr>
              <a:spcAft>
                <a:spcPts val="1200"/>
              </a:spcAft>
            </a:pP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	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= 0.5 mV for a 4-gap MRPC</a:t>
            </a:r>
          </a:p>
          <a:p>
            <a:pPr>
              <a:spcAft>
                <a:spcPts val="300"/>
              </a:spcAft>
            </a:pP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64-ch multi-hit TDC </a:t>
            </a:r>
            <a:endParaRPr lang="en-US" altLang="ko-KR" sz="1600" b="1" dirty="0">
              <a:solidFill>
                <a:srgbClr val="0000FF"/>
              </a:solidFill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>
              <a:spcAft>
                <a:spcPts val="300"/>
              </a:spcAft>
            </a:pPr>
            <a:r>
              <a:rPr lang="en-US" altLang="ko-KR" sz="1600" b="1" dirty="0" smtClean="0">
                <a:solidFill>
                  <a:srgbClr val="0000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250 Hz clock triggers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with a 65-</a:t>
            </a:r>
            <a:r>
              <a:rPr lang="el-GR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μ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s gate width </a:t>
            </a:r>
          </a:p>
          <a:p>
            <a:pPr>
              <a:spcAft>
                <a:spcPts val="300"/>
              </a:spcAft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→ 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R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atio for measurement in time = 0.01625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527" y="1099011"/>
            <a:ext cx="2723753" cy="211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Administrator\Desktop\20160326_130503_resiz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73016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4379905" y="1115452"/>
            <a:ext cx="676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300"/>
              </a:spcAft>
            </a:pPr>
            <a:r>
              <a:rPr lang="en-US" altLang="ko-KR" b="1" dirty="0">
                <a:solidFill>
                  <a:srgbClr val="FFFF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FEBs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052736"/>
            <a:ext cx="1800200" cy="24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E886-18D5-488C-B990-1A61432F5FA2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7596336" y="3017142"/>
            <a:ext cx="108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300"/>
              </a:spcAft>
            </a:pPr>
            <a:r>
              <a:rPr lang="en-US" altLang="ko-KR" b="1" dirty="0" err="1" smtClean="0">
                <a:solidFill>
                  <a:srgbClr val="FFFF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Colliators</a:t>
            </a:r>
            <a:endParaRPr lang="en-US" altLang="ko-KR" b="1" dirty="0">
              <a:solidFill>
                <a:srgbClr val="FFFF00"/>
              </a:solidFill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02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F83F-EC5D-4737-BB73-35CF7EAEDAD9}" type="datetime2">
              <a:rPr lang="en-US" altLang="ko-KR" smtClean="0"/>
              <a:t>Saturday, February 17, 2018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280175" y="6165304"/>
            <a:ext cx="762000" cy="365125"/>
          </a:xfrm>
        </p:spPr>
        <p:txBody>
          <a:bodyPr/>
          <a:lstStyle/>
          <a:p>
            <a:fld id="{4F1557BE-5AB2-4DE6-BC06-F70A49FD3D94}" type="slidenum">
              <a:rPr lang="ko-KR" altLang="en-US" smtClean="0"/>
              <a:pPr/>
              <a:t>9</a:t>
            </a:fld>
            <a:endParaRPr lang="ko-KR" altLang="en-US"/>
          </a:p>
        </p:txBody>
      </p:sp>
      <p:pic>
        <p:nvPicPr>
          <p:cNvPr id="7171" name="Picture 3" descr="C:\Users\Administrator\Desktop\In_Beam_SPECT_RPC\2017-0714원자력병원\IMG_20170714_1545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298" y="1123241"/>
            <a:ext cx="4739197" cy="266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dministrator\Desktop\In_Beam_SPECT_RPC\2017-0714원자력병원\IMG_20170714_1545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85788"/>
            <a:ext cx="4258921" cy="235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Administrator\Desktop\In_Beam_SPECT_RPC\2017-0714원자력병원\IMG_20170714_1545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009" y="3885788"/>
            <a:ext cx="4180487" cy="235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41994" y="332656"/>
            <a:ext cx="6364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4. </a:t>
            </a:r>
            <a:r>
              <a:rPr lang="en-US" altLang="ko-KR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B</a:t>
            </a:r>
            <a:r>
              <a:rPr lang="en-US" altLang="ko-KR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eam test for a 6-gap MRPC at KIRAMS</a:t>
            </a:r>
            <a:endParaRPr lang="ko-KR" altLang="en-US" sz="2800" u="sng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55787" y="998726"/>
            <a:ext cx="4144211" cy="27853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Use 20-mm thick PMMA as a phantom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Installed detector 15 cm from</a:t>
            </a:r>
            <a:r>
              <a:rPr lang="ko-KR" altLang="en-US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the </a:t>
            </a:r>
            <a:r>
              <a:rPr lang="en-US" altLang="ko-KR" sz="1600" dirty="0" err="1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iso</a:t>
            </a:r>
            <a:r>
              <a:rPr lang="en-US" altLang="ko-KR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-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center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Continuous-wave proton beams</a:t>
            </a:r>
          </a:p>
          <a:p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      Energy</a:t>
            </a:r>
            <a:r>
              <a:rPr lang="ko-KR" altLang="en-US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= 44 MeV </a:t>
            </a:r>
          </a:p>
          <a:p>
            <a:r>
              <a:rPr lang="en-US" altLang="ko-K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Average 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beam current = 10 </a:t>
            </a:r>
            <a:r>
              <a:rPr lang="en-US" altLang="ko-K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endParaRPr lang="en-US" altLang="ko-KR" sz="1600" dirty="0" smtClean="0">
              <a:latin typeface="Calibri" panose="020F0502020204030204" pitchFamily="34" charset="0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      FWHM ~ 30 mm at 70 cm from </a:t>
            </a:r>
          </a:p>
          <a:p>
            <a:pPr>
              <a:spcAft>
                <a:spcPts val="600"/>
              </a:spcAft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      the vacuum beam exit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Collimators </a:t>
            </a:r>
          </a:p>
          <a:p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      5-cm thick lead bricks</a:t>
            </a:r>
          </a:p>
          <a:p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      4 mm holes with a 10x10 mm</a:t>
            </a:r>
            <a:r>
              <a:rPr lang="en-US" altLang="ko-KR" sz="1600" baseline="300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2</a:t>
            </a:r>
            <a:r>
              <a:rPr lang="en-US" altLang="ko-KR" sz="1600" dirty="0" smtClean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2D pitch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ko-KR" smtClean="0"/>
              <a:t>RPC 2018, Puerto Vallarta, Jalisco State, MEXICO</a:t>
            </a:r>
            <a:endParaRPr lang="ko-KR" altLang="en-US"/>
          </a:p>
        </p:txBody>
      </p:sp>
      <p:sp>
        <p:nvSpPr>
          <p:cNvPr id="4" name="오른쪽 화살표 3"/>
          <p:cNvSpPr/>
          <p:nvPr/>
        </p:nvSpPr>
        <p:spPr>
          <a:xfrm flipH="1">
            <a:off x="7380312" y="2159421"/>
            <a:ext cx="1512168" cy="14401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723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3705</TotalTime>
  <Words>2881</Words>
  <Application>Microsoft Office PowerPoint</Application>
  <PresentationFormat>화면 슬라이드 쇼(4:3)</PresentationFormat>
  <Paragraphs>528</Paragraphs>
  <Slides>38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38</vt:i4>
      </vt:variant>
    </vt:vector>
  </HeadingPairs>
  <TitlesOfParts>
    <vt:vector size="46" baseType="lpstr">
      <vt:lpstr>맑은 고딕</vt:lpstr>
      <vt:lpstr>바탕</vt:lpstr>
      <vt:lpstr>Arial</vt:lpstr>
      <vt:lpstr>Calibri</vt:lpstr>
      <vt:lpstr>Candara</vt:lpstr>
      <vt:lpstr>Times New Roman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이경세</cp:lastModifiedBy>
  <cp:revision>352</cp:revision>
  <dcterms:created xsi:type="dcterms:W3CDTF">2017-03-21T01:07:43Z</dcterms:created>
  <dcterms:modified xsi:type="dcterms:W3CDTF">2018-02-17T07:06:07Z</dcterms:modified>
</cp:coreProperties>
</file>