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8" r:id="rId3"/>
    <p:sldId id="260" r:id="rId4"/>
    <p:sldId id="257" r:id="rId5"/>
    <p:sldId id="261" r:id="rId6"/>
    <p:sldId id="259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9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08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8D08-CD49-4578-9060-6065393235EC}" type="datetimeFigureOut">
              <a:rPr lang="en-GB" smtClean="0"/>
              <a:t>06/06/2017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ED10-80BE-46A4-8FDB-323A0E3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195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8D08-CD49-4578-9060-6065393235EC}" type="datetimeFigureOut">
              <a:rPr lang="en-GB" smtClean="0"/>
              <a:t>06/06/2017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ED10-80BE-46A4-8FDB-323A0E3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569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8D08-CD49-4578-9060-6065393235EC}" type="datetimeFigureOut">
              <a:rPr lang="en-GB" smtClean="0"/>
              <a:t>06/06/2017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ED10-80BE-46A4-8FDB-323A0E3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27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8D08-CD49-4578-9060-6065393235EC}" type="datetimeFigureOut">
              <a:rPr lang="en-GB" smtClean="0"/>
              <a:t>06/06/2017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ED10-80BE-46A4-8FDB-323A0E3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341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8D08-CD49-4578-9060-6065393235EC}" type="datetimeFigureOut">
              <a:rPr lang="en-GB" smtClean="0"/>
              <a:t>06/06/2017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ED10-80BE-46A4-8FDB-323A0E3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741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8D08-CD49-4578-9060-6065393235EC}" type="datetimeFigureOut">
              <a:rPr lang="en-GB" smtClean="0"/>
              <a:t>06/06/2017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ED10-80BE-46A4-8FDB-323A0E3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609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8D08-CD49-4578-9060-6065393235EC}" type="datetimeFigureOut">
              <a:rPr lang="en-GB" smtClean="0"/>
              <a:t>06/06/2017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ED10-80BE-46A4-8FDB-323A0E3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947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8D08-CD49-4578-9060-6065393235EC}" type="datetimeFigureOut">
              <a:rPr lang="en-GB" smtClean="0"/>
              <a:t>06/06/2017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ED10-80BE-46A4-8FDB-323A0E3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171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8D08-CD49-4578-9060-6065393235EC}" type="datetimeFigureOut">
              <a:rPr lang="en-GB" smtClean="0"/>
              <a:t>06/06/2017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ED10-80BE-46A4-8FDB-323A0E3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71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8D08-CD49-4578-9060-6065393235EC}" type="datetimeFigureOut">
              <a:rPr lang="en-GB" smtClean="0"/>
              <a:t>06/06/2017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ED10-80BE-46A4-8FDB-323A0E3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854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D8D08-CD49-4578-9060-6065393235EC}" type="datetimeFigureOut">
              <a:rPr lang="en-GB" smtClean="0"/>
              <a:t>06/06/2017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4ED10-80BE-46A4-8FDB-323A0E3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711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65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D8D08-CD49-4578-9060-6065393235EC}" type="datetimeFigureOut">
              <a:rPr lang="en-GB" smtClean="0"/>
              <a:t>06/06/2017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14ED10-80BE-46A4-8FDB-323A0E3CD3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1112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cid:image001.jpg@01D2DB7D.CD3BF7E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cid:image002.jpg@01D2DB7D.CD3BF7E0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3526" y="723037"/>
            <a:ext cx="1111367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Proposition de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routing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cables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: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Avec 2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energy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chains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part et d’autre de la table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Chaine amont (61734) : les fibres optiques, les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cables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 thermométrie de Sosin, les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cables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 cryogénistes)</a:t>
            </a: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Calibri" panose="020F0502020204030204" pitchFamily="34" charset="0"/>
              <a:buChar char="-"/>
            </a:pP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Chaine aval (61744) : tous les autres et notamment les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cables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coaxiaux des RF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73525" y="2222171"/>
            <a:ext cx="107755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Re-routing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 </a:t>
            </a:r>
            <a:r>
              <a:rPr lang="fr-FR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cables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depuis l’actuelle fente dans le bus-bar, 6314m, jusqu’à la fente en aval, 6318m</a:t>
            </a:r>
            <a:endParaRPr lang="en-GB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34" name="Picture 10" descr="cid:image001.jpg@01D2DB7D.CD3BF7E0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23611" y="3583768"/>
            <a:ext cx="5438775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3" descr="cid:image002.jpg@01D2DB7D.CD3BF7E0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6901" y="3583769"/>
            <a:ext cx="5429250" cy="3057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713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Activities TS#2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07360" y="1337222"/>
            <a:ext cx="108805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indent="-360000">
              <a:spcBef>
                <a:spcPts val="1200"/>
              </a:spcBef>
              <a:buFont typeface="+mj-lt"/>
              <a:buAutoNum type="arabicPeriod"/>
            </a:pPr>
            <a:r>
              <a:rPr lang="en-GB" dirty="0"/>
              <a:t>For the next TS, RF-Power foresees to install a load at the end of the RF Power lines, connect it to the lines and to water, to be able to test the emitters further on</a:t>
            </a:r>
            <a:r>
              <a:rPr lang="en-GB" dirty="0" smtClean="0"/>
              <a:t>.</a:t>
            </a:r>
          </a:p>
          <a:p>
            <a:pPr indent="-396000">
              <a:spcBef>
                <a:spcPts val="1200"/>
              </a:spcBef>
              <a:buFont typeface="+mj-lt"/>
              <a:buAutoNum type="arabicPeriod"/>
            </a:pPr>
            <a:r>
              <a:rPr lang="en-GB" dirty="0"/>
              <a:t>EN/EL: can you proceed to re-routing of the cables and cutting the </a:t>
            </a:r>
            <a:r>
              <a:rPr lang="en-GB" dirty="0" err="1"/>
              <a:t>flexwell</a:t>
            </a:r>
            <a:r>
              <a:rPr lang="en-GB" dirty="0"/>
              <a:t>, once the patch panel is installed</a:t>
            </a:r>
            <a:r>
              <a:rPr lang="en-GB" dirty="0" smtClean="0"/>
              <a:t>?</a:t>
            </a:r>
          </a:p>
          <a:p>
            <a:pPr indent="-396000">
              <a:spcBef>
                <a:spcPts val="1200"/>
              </a:spcBef>
              <a:buFont typeface="+mj-lt"/>
              <a:buAutoNum type="arabicPeriod"/>
            </a:pPr>
            <a:r>
              <a:rPr lang="en-GB" dirty="0"/>
              <a:t>EN/CV: is it possible to remove the unused water manifold (</a:t>
            </a:r>
            <a:r>
              <a:rPr lang="en-GB" dirty="0" err="1"/>
              <a:t>clarinette</a:t>
            </a:r>
            <a:r>
              <a:rPr lang="en-GB" dirty="0"/>
              <a:t>) during a 36h Technical Stop</a:t>
            </a:r>
            <a:r>
              <a:rPr lang="en-GB" dirty="0" smtClean="0"/>
              <a:t>?</a:t>
            </a:r>
          </a:p>
          <a:p>
            <a:pPr indent="-396000">
              <a:spcBef>
                <a:spcPts val="1200"/>
              </a:spcBef>
              <a:buFont typeface="+mj-lt"/>
              <a:buAutoNum type="arabicPeriod"/>
            </a:pPr>
            <a:r>
              <a:rPr lang="en-GB" dirty="0"/>
              <a:t>Others</a:t>
            </a:r>
            <a:r>
              <a:rPr lang="en-GB" dirty="0" smtClean="0"/>
              <a:t>…?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3505" y="3202320"/>
            <a:ext cx="5952565" cy="3348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086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565081"/>
            <a:ext cx="11989510" cy="3214137"/>
            <a:chOff x="76107" y="1832946"/>
            <a:chExt cx="11989510" cy="3214137"/>
          </a:xfrm>
        </p:grpSpPr>
        <p:sp>
          <p:nvSpPr>
            <p:cNvPr id="2" name="TextBox 1"/>
            <p:cNvSpPr txBox="1"/>
            <p:nvPr/>
          </p:nvSpPr>
          <p:spPr>
            <a:xfrm>
              <a:off x="76107" y="4739306"/>
              <a:ext cx="118777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GB" sz="1400" dirty="0"/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6107" y="1832946"/>
              <a:ext cx="11989510" cy="2790334"/>
            </a:xfrm>
            <a:prstGeom prst="rect">
              <a:avLst/>
            </a:prstGeom>
          </p:spPr>
        </p:pic>
        <p:sp>
          <p:nvSpPr>
            <p:cNvPr id="36" name="Rectangle 35"/>
            <p:cNvSpPr/>
            <p:nvPr/>
          </p:nvSpPr>
          <p:spPr>
            <a:xfrm>
              <a:off x="1055802" y="3949832"/>
              <a:ext cx="179109" cy="324657"/>
            </a:xfrm>
            <a:prstGeom prst="rect">
              <a:avLst/>
            </a:prstGeom>
            <a:solidFill>
              <a:srgbClr val="00FFFF"/>
            </a:solidFill>
            <a:ln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Freeform 5"/>
            <p:cNvSpPr/>
            <p:nvPr/>
          </p:nvSpPr>
          <p:spPr>
            <a:xfrm>
              <a:off x="1240870" y="1932038"/>
              <a:ext cx="2610908" cy="2122483"/>
            </a:xfrm>
            <a:custGeom>
              <a:avLst/>
              <a:gdLst>
                <a:gd name="connsiteX0" fmla="*/ 0 w 2653241"/>
                <a:gd name="connsiteY0" fmla="*/ 2091086 h 2248051"/>
                <a:gd name="connsiteX1" fmla="*/ 203887 w 2653241"/>
                <a:gd name="connsiteY1" fmla="*/ 2084908 h 2248051"/>
                <a:gd name="connsiteX2" fmla="*/ 883508 w 2653241"/>
                <a:gd name="connsiteY2" fmla="*/ 410567 h 2248051"/>
                <a:gd name="connsiteX3" fmla="*/ 2372497 w 2653241"/>
                <a:gd name="connsiteY3" fmla="*/ 39865 h 2248051"/>
                <a:gd name="connsiteX4" fmla="*/ 2650524 w 2653241"/>
                <a:gd name="connsiteY4" fmla="*/ 1114903 h 2248051"/>
                <a:gd name="connsiteX0" fmla="*/ 0 w 2449354"/>
                <a:gd name="connsiteY0" fmla="*/ 2084908 h 2084908"/>
                <a:gd name="connsiteX1" fmla="*/ 679621 w 2449354"/>
                <a:gd name="connsiteY1" fmla="*/ 410567 h 2084908"/>
                <a:gd name="connsiteX2" fmla="*/ 2168610 w 2449354"/>
                <a:gd name="connsiteY2" fmla="*/ 39865 h 2084908"/>
                <a:gd name="connsiteX3" fmla="*/ 2446637 w 2449354"/>
                <a:gd name="connsiteY3" fmla="*/ 1114903 h 2084908"/>
                <a:gd name="connsiteX0" fmla="*/ 0 w 2560565"/>
                <a:gd name="connsiteY0" fmla="*/ 2122737 h 2122737"/>
                <a:gd name="connsiteX1" fmla="*/ 790832 w 2560565"/>
                <a:gd name="connsiteY1" fmla="*/ 411326 h 2122737"/>
                <a:gd name="connsiteX2" fmla="*/ 2279821 w 2560565"/>
                <a:gd name="connsiteY2" fmla="*/ 40624 h 2122737"/>
                <a:gd name="connsiteX3" fmla="*/ 2557848 w 2560565"/>
                <a:gd name="connsiteY3" fmla="*/ 1115662 h 2122737"/>
                <a:gd name="connsiteX0" fmla="*/ 58580 w 2619145"/>
                <a:gd name="connsiteY0" fmla="*/ 2122483 h 2239706"/>
                <a:gd name="connsiteX1" fmla="*/ 58580 w 2619145"/>
                <a:gd name="connsiteY1" fmla="*/ 2110127 h 2239706"/>
                <a:gd name="connsiteX2" fmla="*/ 849412 w 2619145"/>
                <a:gd name="connsiteY2" fmla="*/ 411072 h 2239706"/>
                <a:gd name="connsiteX3" fmla="*/ 2338401 w 2619145"/>
                <a:gd name="connsiteY3" fmla="*/ 40370 h 2239706"/>
                <a:gd name="connsiteX4" fmla="*/ 2616428 w 2619145"/>
                <a:gd name="connsiteY4" fmla="*/ 1115408 h 2239706"/>
                <a:gd name="connsiteX0" fmla="*/ 50343 w 2610908"/>
                <a:gd name="connsiteY0" fmla="*/ 2122483 h 2122483"/>
                <a:gd name="connsiteX1" fmla="*/ 50343 w 2610908"/>
                <a:gd name="connsiteY1" fmla="*/ 2110127 h 2122483"/>
                <a:gd name="connsiteX2" fmla="*/ 841175 w 2610908"/>
                <a:gd name="connsiteY2" fmla="*/ 411072 h 2122483"/>
                <a:gd name="connsiteX3" fmla="*/ 2330164 w 2610908"/>
                <a:gd name="connsiteY3" fmla="*/ 40370 h 2122483"/>
                <a:gd name="connsiteX4" fmla="*/ 2608191 w 2610908"/>
                <a:gd name="connsiteY4" fmla="*/ 1115408 h 2122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0908" h="2122483">
                  <a:moveTo>
                    <a:pt x="50343" y="2122483"/>
                  </a:moveTo>
                  <a:cubicBezTo>
                    <a:pt x="50343" y="2120424"/>
                    <a:pt x="-62927" y="2123514"/>
                    <a:pt x="50343" y="2110127"/>
                  </a:cubicBezTo>
                  <a:cubicBezTo>
                    <a:pt x="182148" y="1824892"/>
                    <a:pt x="461205" y="756031"/>
                    <a:pt x="841175" y="411072"/>
                  </a:cubicBezTo>
                  <a:cubicBezTo>
                    <a:pt x="1221145" y="66113"/>
                    <a:pt x="2035661" y="-77019"/>
                    <a:pt x="2330164" y="40370"/>
                  </a:cubicBezTo>
                  <a:cubicBezTo>
                    <a:pt x="2624667" y="157759"/>
                    <a:pt x="2616429" y="636583"/>
                    <a:pt x="2608191" y="1115408"/>
                  </a:cubicBezTo>
                </a:path>
              </a:pathLst>
            </a:custGeom>
            <a:ln w="28575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3" name="Freeform 22"/>
            <p:cNvSpPr/>
            <p:nvPr/>
          </p:nvSpPr>
          <p:spPr>
            <a:xfrm>
              <a:off x="1213849" y="1862413"/>
              <a:ext cx="2672370" cy="2122483"/>
            </a:xfrm>
            <a:custGeom>
              <a:avLst/>
              <a:gdLst>
                <a:gd name="connsiteX0" fmla="*/ 0 w 2653241"/>
                <a:gd name="connsiteY0" fmla="*/ 2091086 h 2248051"/>
                <a:gd name="connsiteX1" fmla="*/ 203887 w 2653241"/>
                <a:gd name="connsiteY1" fmla="*/ 2084908 h 2248051"/>
                <a:gd name="connsiteX2" fmla="*/ 883508 w 2653241"/>
                <a:gd name="connsiteY2" fmla="*/ 410567 h 2248051"/>
                <a:gd name="connsiteX3" fmla="*/ 2372497 w 2653241"/>
                <a:gd name="connsiteY3" fmla="*/ 39865 h 2248051"/>
                <a:gd name="connsiteX4" fmla="*/ 2650524 w 2653241"/>
                <a:gd name="connsiteY4" fmla="*/ 1114903 h 2248051"/>
                <a:gd name="connsiteX0" fmla="*/ 0 w 2449354"/>
                <a:gd name="connsiteY0" fmla="*/ 2084908 h 2084908"/>
                <a:gd name="connsiteX1" fmla="*/ 679621 w 2449354"/>
                <a:gd name="connsiteY1" fmla="*/ 410567 h 2084908"/>
                <a:gd name="connsiteX2" fmla="*/ 2168610 w 2449354"/>
                <a:gd name="connsiteY2" fmla="*/ 39865 h 2084908"/>
                <a:gd name="connsiteX3" fmla="*/ 2446637 w 2449354"/>
                <a:gd name="connsiteY3" fmla="*/ 1114903 h 2084908"/>
                <a:gd name="connsiteX0" fmla="*/ 0 w 2560565"/>
                <a:gd name="connsiteY0" fmla="*/ 2122737 h 2122737"/>
                <a:gd name="connsiteX1" fmla="*/ 790832 w 2560565"/>
                <a:gd name="connsiteY1" fmla="*/ 411326 h 2122737"/>
                <a:gd name="connsiteX2" fmla="*/ 2279821 w 2560565"/>
                <a:gd name="connsiteY2" fmla="*/ 40624 h 2122737"/>
                <a:gd name="connsiteX3" fmla="*/ 2557848 w 2560565"/>
                <a:gd name="connsiteY3" fmla="*/ 1115662 h 2122737"/>
                <a:gd name="connsiteX0" fmla="*/ 58580 w 2619145"/>
                <a:gd name="connsiteY0" fmla="*/ 2122483 h 2239706"/>
                <a:gd name="connsiteX1" fmla="*/ 58580 w 2619145"/>
                <a:gd name="connsiteY1" fmla="*/ 2110127 h 2239706"/>
                <a:gd name="connsiteX2" fmla="*/ 849412 w 2619145"/>
                <a:gd name="connsiteY2" fmla="*/ 411072 h 2239706"/>
                <a:gd name="connsiteX3" fmla="*/ 2338401 w 2619145"/>
                <a:gd name="connsiteY3" fmla="*/ 40370 h 2239706"/>
                <a:gd name="connsiteX4" fmla="*/ 2616428 w 2619145"/>
                <a:gd name="connsiteY4" fmla="*/ 1115408 h 2239706"/>
                <a:gd name="connsiteX0" fmla="*/ 50343 w 2610908"/>
                <a:gd name="connsiteY0" fmla="*/ 2122483 h 2122483"/>
                <a:gd name="connsiteX1" fmla="*/ 50343 w 2610908"/>
                <a:gd name="connsiteY1" fmla="*/ 2110127 h 2122483"/>
                <a:gd name="connsiteX2" fmla="*/ 841175 w 2610908"/>
                <a:gd name="connsiteY2" fmla="*/ 411072 h 2122483"/>
                <a:gd name="connsiteX3" fmla="*/ 2330164 w 2610908"/>
                <a:gd name="connsiteY3" fmla="*/ 40370 h 2122483"/>
                <a:gd name="connsiteX4" fmla="*/ 2608191 w 2610908"/>
                <a:gd name="connsiteY4" fmla="*/ 1115408 h 21224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10908" h="2122483">
                  <a:moveTo>
                    <a:pt x="50343" y="2122483"/>
                  </a:moveTo>
                  <a:cubicBezTo>
                    <a:pt x="50343" y="2120424"/>
                    <a:pt x="-62927" y="2123514"/>
                    <a:pt x="50343" y="2110127"/>
                  </a:cubicBezTo>
                  <a:cubicBezTo>
                    <a:pt x="182148" y="1824892"/>
                    <a:pt x="461205" y="756031"/>
                    <a:pt x="841175" y="411072"/>
                  </a:cubicBezTo>
                  <a:cubicBezTo>
                    <a:pt x="1221145" y="66113"/>
                    <a:pt x="2035661" y="-77019"/>
                    <a:pt x="2330164" y="40370"/>
                  </a:cubicBezTo>
                  <a:cubicBezTo>
                    <a:pt x="2624667" y="157759"/>
                    <a:pt x="2616429" y="636583"/>
                    <a:pt x="2608191" y="1115408"/>
                  </a:cubicBezTo>
                </a:path>
              </a:pathLst>
            </a:custGeom>
            <a:ln w="28575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9" name="Freeform 28"/>
            <p:cNvSpPr/>
            <p:nvPr/>
          </p:nvSpPr>
          <p:spPr>
            <a:xfrm>
              <a:off x="1240869" y="2018203"/>
              <a:ext cx="2602013" cy="2123190"/>
            </a:xfrm>
            <a:custGeom>
              <a:avLst/>
              <a:gdLst>
                <a:gd name="connsiteX0" fmla="*/ 0 w 2653241"/>
                <a:gd name="connsiteY0" fmla="*/ 2091086 h 2248051"/>
                <a:gd name="connsiteX1" fmla="*/ 203887 w 2653241"/>
                <a:gd name="connsiteY1" fmla="*/ 2084908 h 2248051"/>
                <a:gd name="connsiteX2" fmla="*/ 883508 w 2653241"/>
                <a:gd name="connsiteY2" fmla="*/ 410567 h 2248051"/>
                <a:gd name="connsiteX3" fmla="*/ 2372497 w 2653241"/>
                <a:gd name="connsiteY3" fmla="*/ 39865 h 2248051"/>
                <a:gd name="connsiteX4" fmla="*/ 2650524 w 2653241"/>
                <a:gd name="connsiteY4" fmla="*/ 1114903 h 2248051"/>
                <a:gd name="connsiteX0" fmla="*/ 0 w 2449354"/>
                <a:gd name="connsiteY0" fmla="*/ 2084908 h 2084908"/>
                <a:gd name="connsiteX1" fmla="*/ 679621 w 2449354"/>
                <a:gd name="connsiteY1" fmla="*/ 410567 h 2084908"/>
                <a:gd name="connsiteX2" fmla="*/ 2168610 w 2449354"/>
                <a:gd name="connsiteY2" fmla="*/ 39865 h 2084908"/>
                <a:gd name="connsiteX3" fmla="*/ 2446637 w 2449354"/>
                <a:gd name="connsiteY3" fmla="*/ 1114903 h 2084908"/>
                <a:gd name="connsiteX0" fmla="*/ 0 w 2560565"/>
                <a:gd name="connsiteY0" fmla="*/ 2122737 h 2122737"/>
                <a:gd name="connsiteX1" fmla="*/ 790832 w 2560565"/>
                <a:gd name="connsiteY1" fmla="*/ 411326 h 2122737"/>
                <a:gd name="connsiteX2" fmla="*/ 2279821 w 2560565"/>
                <a:gd name="connsiteY2" fmla="*/ 40624 h 2122737"/>
                <a:gd name="connsiteX3" fmla="*/ 2557848 w 2560565"/>
                <a:gd name="connsiteY3" fmla="*/ 1115662 h 2122737"/>
                <a:gd name="connsiteX0" fmla="*/ 58580 w 2619145"/>
                <a:gd name="connsiteY0" fmla="*/ 2122483 h 2239706"/>
                <a:gd name="connsiteX1" fmla="*/ 58580 w 2619145"/>
                <a:gd name="connsiteY1" fmla="*/ 2110127 h 2239706"/>
                <a:gd name="connsiteX2" fmla="*/ 849412 w 2619145"/>
                <a:gd name="connsiteY2" fmla="*/ 411072 h 2239706"/>
                <a:gd name="connsiteX3" fmla="*/ 2338401 w 2619145"/>
                <a:gd name="connsiteY3" fmla="*/ 40370 h 2239706"/>
                <a:gd name="connsiteX4" fmla="*/ 2616428 w 2619145"/>
                <a:gd name="connsiteY4" fmla="*/ 1115408 h 2239706"/>
                <a:gd name="connsiteX0" fmla="*/ 50343 w 2610908"/>
                <a:gd name="connsiteY0" fmla="*/ 2122483 h 2122483"/>
                <a:gd name="connsiteX1" fmla="*/ 50343 w 2610908"/>
                <a:gd name="connsiteY1" fmla="*/ 2110127 h 2122483"/>
                <a:gd name="connsiteX2" fmla="*/ 841175 w 2610908"/>
                <a:gd name="connsiteY2" fmla="*/ 411072 h 2122483"/>
                <a:gd name="connsiteX3" fmla="*/ 2330164 w 2610908"/>
                <a:gd name="connsiteY3" fmla="*/ 40370 h 2122483"/>
                <a:gd name="connsiteX4" fmla="*/ 2608191 w 2610908"/>
                <a:gd name="connsiteY4" fmla="*/ 1115408 h 2122483"/>
                <a:gd name="connsiteX0" fmla="*/ 50343 w 2605142"/>
                <a:gd name="connsiteY0" fmla="*/ 2112056 h 2112056"/>
                <a:gd name="connsiteX1" fmla="*/ 50343 w 2605142"/>
                <a:gd name="connsiteY1" fmla="*/ 2099700 h 2112056"/>
                <a:gd name="connsiteX2" fmla="*/ 841175 w 2605142"/>
                <a:gd name="connsiteY2" fmla="*/ 400645 h 2112056"/>
                <a:gd name="connsiteX3" fmla="*/ 2330164 w 2605142"/>
                <a:gd name="connsiteY3" fmla="*/ 29943 h 2112056"/>
                <a:gd name="connsiteX4" fmla="*/ 2602013 w 2605142"/>
                <a:gd name="connsiteY4" fmla="*/ 950522 h 2112056"/>
                <a:gd name="connsiteX0" fmla="*/ 50343 w 2602013"/>
                <a:gd name="connsiteY0" fmla="*/ 2112056 h 2112056"/>
                <a:gd name="connsiteX1" fmla="*/ 50343 w 2602013"/>
                <a:gd name="connsiteY1" fmla="*/ 2099700 h 2112056"/>
                <a:gd name="connsiteX2" fmla="*/ 841175 w 2602013"/>
                <a:gd name="connsiteY2" fmla="*/ 400645 h 2112056"/>
                <a:gd name="connsiteX3" fmla="*/ 2330164 w 2602013"/>
                <a:gd name="connsiteY3" fmla="*/ 29943 h 2112056"/>
                <a:gd name="connsiteX4" fmla="*/ 2602013 w 2602013"/>
                <a:gd name="connsiteY4" fmla="*/ 950522 h 2112056"/>
                <a:gd name="connsiteX0" fmla="*/ 50343 w 2602013"/>
                <a:gd name="connsiteY0" fmla="*/ 2123190 h 2123190"/>
                <a:gd name="connsiteX1" fmla="*/ 50343 w 2602013"/>
                <a:gd name="connsiteY1" fmla="*/ 2110834 h 2123190"/>
                <a:gd name="connsiteX2" fmla="*/ 841175 w 2602013"/>
                <a:gd name="connsiteY2" fmla="*/ 411779 h 2123190"/>
                <a:gd name="connsiteX3" fmla="*/ 2274558 w 2602013"/>
                <a:gd name="connsiteY3" fmla="*/ 28720 h 2123190"/>
                <a:gd name="connsiteX4" fmla="*/ 2602013 w 2602013"/>
                <a:gd name="connsiteY4" fmla="*/ 961656 h 2123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02013" h="2123190">
                  <a:moveTo>
                    <a:pt x="50343" y="2123190"/>
                  </a:moveTo>
                  <a:cubicBezTo>
                    <a:pt x="50343" y="2121131"/>
                    <a:pt x="-62927" y="2124221"/>
                    <a:pt x="50343" y="2110834"/>
                  </a:cubicBezTo>
                  <a:cubicBezTo>
                    <a:pt x="182148" y="1825599"/>
                    <a:pt x="470473" y="758798"/>
                    <a:pt x="841175" y="411779"/>
                  </a:cubicBezTo>
                  <a:cubicBezTo>
                    <a:pt x="1211878" y="64760"/>
                    <a:pt x="1981085" y="-62926"/>
                    <a:pt x="2274558" y="28720"/>
                  </a:cubicBezTo>
                  <a:cubicBezTo>
                    <a:pt x="2568031" y="120366"/>
                    <a:pt x="2579359" y="476653"/>
                    <a:pt x="2602013" y="961656"/>
                  </a:cubicBezTo>
                </a:path>
              </a:pathLst>
            </a:custGeom>
            <a:ln w="28575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1" name="Freeform 30"/>
            <p:cNvSpPr/>
            <p:nvPr/>
          </p:nvSpPr>
          <p:spPr>
            <a:xfrm>
              <a:off x="1249027" y="2066744"/>
              <a:ext cx="2583478" cy="2179726"/>
            </a:xfrm>
            <a:custGeom>
              <a:avLst/>
              <a:gdLst>
                <a:gd name="connsiteX0" fmla="*/ 0 w 2653241"/>
                <a:gd name="connsiteY0" fmla="*/ 2091086 h 2248051"/>
                <a:gd name="connsiteX1" fmla="*/ 203887 w 2653241"/>
                <a:gd name="connsiteY1" fmla="*/ 2084908 h 2248051"/>
                <a:gd name="connsiteX2" fmla="*/ 883508 w 2653241"/>
                <a:gd name="connsiteY2" fmla="*/ 410567 h 2248051"/>
                <a:gd name="connsiteX3" fmla="*/ 2372497 w 2653241"/>
                <a:gd name="connsiteY3" fmla="*/ 39865 h 2248051"/>
                <a:gd name="connsiteX4" fmla="*/ 2650524 w 2653241"/>
                <a:gd name="connsiteY4" fmla="*/ 1114903 h 2248051"/>
                <a:gd name="connsiteX0" fmla="*/ 0 w 2449354"/>
                <a:gd name="connsiteY0" fmla="*/ 2084908 h 2084908"/>
                <a:gd name="connsiteX1" fmla="*/ 679621 w 2449354"/>
                <a:gd name="connsiteY1" fmla="*/ 410567 h 2084908"/>
                <a:gd name="connsiteX2" fmla="*/ 2168610 w 2449354"/>
                <a:gd name="connsiteY2" fmla="*/ 39865 h 2084908"/>
                <a:gd name="connsiteX3" fmla="*/ 2446637 w 2449354"/>
                <a:gd name="connsiteY3" fmla="*/ 1114903 h 2084908"/>
                <a:gd name="connsiteX0" fmla="*/ 0 w 2560565"/>
                <a:gd name="connsiteY0" fmla="*/ 2122737 h 2122737"/>
                <a:gd name="connsiteX1" fmla="*/ 790832 w 2560565"/>
                <a:gd name="connsiteY1" fmla="*/ 411326 h 2122737"/>
                <a:gd name="connsiteX2" fmla="*/ 2279821 w 2560565"/>
                <a:gd name="connsiteY2" fmla="*/ 40624 h 2122737"/>
                <a:gd name="connsiteX3" fmla="*/ 2557848 w 2560565"/>
                <a:gd name="connsiteY3" fmla="*/ 1115662 h 2122737"/>
                <a:gd name="connsiteX0" fmla="*/ 58580 w 2619145"/>
                <a:gd name="connsiteY0" fmla="*/ 2122483 h 2239706"/>
                <a:gd name="connsiteX1" fmla="*/ 58580 w 2619145"/>
                <a:gd name="connsiteY1" fmla="*/ 2110127 h 2239706"/>
                <a:gd name="connsiteX2" fmla="*/ 849412 w 2619145"/>
                <a:gd name="connsiteY2" fmla="*/ 411072 h 2239706"/>
                <a:gd name="connsiteX3" fmla="*/ 2338401 w 2619145"/>
                <a:gd name="connsiteY3" fmla="*/ 40370 h 2239706"/>
                <a:gd name="connsiteX4" fmla="*/ 2616428 w 2619145"/>
                <a:gd name="connsiteY4" fmla="*/ 1115408 h 2239706"/>
                <a:gd name="connsiteX0" fmla="*/ 50343 w 2610908"/>
                <a:gd name="connsiteY0" fmla="*/ 2122483 h 2122483"/>
                <a:gd name="connsiteX1" fmla="*/ 50343 w 2610908"/>
                <a:gd name="connsiteY1" fmla="*/ 2110127 h 2122483"/>
                <a:gd name="connsiteX2" fmla="*/ 841175 w 2610908"/>
                <a:gd name="connsiteY2" fmla="*/ 411072 h 2122483"/>
                <a:gd name="connsiteX3" fmla="*/ 2330164 w 2610908"/>
                <a:gd name="connsiteY3" fmla="*/ 40370 h 2122483"/>
                <a:gd name="connsiteX4" fmla="*/ 2608191 w 2610908"/>
                <a:gd name="connsiteY4" fmla="*/ 1115408 h 2122483"/>
                <a:gd name="connsiteX0" fmla="*/ 50343 w 2605142"/>
                <a:gd name="connsiteY0" fmla="*/ 2112056 h 2112056"/>
                <a:gd name="connsiteX1" fmla="*/ 50343 w 2605142"/>
                <a:gd name="connsiteY1" fmla="*/ 2099700 h 2112056"/>
                <a:gd name="connsiteX2" fmla="*/ 841175 w 2605142"/>
                <a:gd name="connsiteY2" fmla="*/ 400645 h 2112056"/>
                <a:gd name="connsiteX3" fmla="*/ 2330164 w 2605142"/>
                <a:gd name="connsiteY3" fmla="*/ 29943 h 2112056"/>
                <a:gd name="connsiteX4" fmla="*/ 2602013 w 2605142"/>
                <a:gd name="connsiteY4" fmla="*/ 950522 h 2112056"/>
                <a:gd name="connsiteX0" fmla="*/ 50343 w 2602013"/>
                <a:gd name="connsiteY0" fmla="*/ 2112056 h 2112056"/>
                <a:gd name="connsiteX1" fmla="*/ 50343 w 2602013"/>
                <a:gd name="connsiteY1" fmla="*/ 2099700 h 2112056"/>
                <a:gd name="connsiteX2" fmla="*/ 841175 w 2602013"/>
                <a:gd name="connsiteY2" fmla="*/ 400645 h 2112056"/>
                <a:gd name="connsiteX3" fmla="*/ 2330164 w 2602013"/>
                <a:gd name="connsiteY3" fmla="*/ 29943 h 2112056"/>
                <a:gd name="connsiteX4" fmla="*/ 2602013 w 2602013"/>
                <a:gd name="connsiteY4" fmla="*/ 950522 h 2112056"/>
                <a:gd name="connsiteX0" fmla="*/ 50343 w 2602013"/>
                <a:gd name="connsiteY0" fmla="*/ 2123190 h 2123190"/>
                <a:gd name="connsiteX1" fmla="*/ 50343 w 2602013"/>
                <a:gd name="connsiteY1" fmla="*/ 2110834 h 2123190"/>
                <a:gd name="connsiteX2" fmla="*/ 841175 w 2602013"/>
                <a:gd name="connsiteY2" fmla="*/ 411779 h 2123190"/>
                <a:gd name="connsiteX3" fmla="*/ 2274558 w 2602013"/>
                <a:gd name="connsiteY3" fmla="*/ 28720 h 2123190"/>
                <a:gd name="connsiteX4" fmla="*/ 2602013 w 2602013"/>
                <a:gd name="connsiteY4" fmla="*/ 961656 h 2123190"/>
                <a:gd name="connsiteX0" fmla="*/ 50343 w 2602013"/>
                <a:gd name="connsiteY0" fmla="*/ 2185747 h 2185747"/>
                <a:gd name="connsiteX1" fmla="*/ 50343 w 2602013"/>
                <a:gd name="connsiteY1" fmla="*/ 2173391 h 2185747"/>
                <a:gd name="connsiteX2" fmla="*/ 841175 w 2602013"/>
                <a:gd name="connsiteY2" fmla="*/ 474336 h 2185747"/>
                <a:gd name="connsiteX3" fmla="*/ 2218952 w 2602013"/>
                <a:gd name="connsiteY3" fmla="*/ 23315 h 2185747"/>
                <a:gd name="connsiteX4" fmla="*/ 2602013 w 2602013"/>
                <a:gd name="connsiteY4" fmla="*/ 1024213 h 2185747"/>
                <a:gd name="connsiteX0" fmla="*/ 50343 w 2583478"/>
                <a:gd name="connsiteY0" fmla="*/ 2179726 h 2179726"/>
                <a:gd name="connsiteX1" fmla="*/ 50343 w 2583478"/>
                <a:gd name="connsiteY1" fmla="*/ 2167370 h 2179726"/>
                <a:gd name="connsiteX2" fmla="*/ 841175 w 2583478"/>
                <a:gd name="connsiteY2" fmla="*/ 468315 h 2179726"/>
                <a:gd name="connsiteX3" fmla="*/ 2218952 w 2583478"/>
                <a:gd name="connsiteY3" fmla="*/ 17294 h 2179726"/>
                <a:gd name="connsiteX4" fmla="*/ 2583478 w 2583478"/>
                <a:gd name="connsiteY4" fmla="*/ 913160 h 2179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83478" h="2179726">
                  <a:moveTo>
                    <a:pt x="50343" y="2179726"/>
                  </a:moveTo>
                  <a:cubicBezTo>
                    <a:pt x="50343" y="2177667"/>
                    <a:pt x="-62927" y="2180757"/>
                    <a:pt x="50343" y="2167370"/>
                  </a:cubicBezTo>
                  <a:cubicBezTo>
                    <a:pt x="182148" y="1882135"/>
                    <a:pt x="479740" y="826661"/>
                    <a:pt x="841175" y="468315"/>
                  </a:cubicBezTo>
                  <a:cubicBezTo>
                    <a:pt x="1202610" y="109969"/>
                    <a:pt x="1928568" y="-56847"/>
                    <a:pt x="2218952" y="17294"/>
                  </a:cubicBezTo>
                  <a:cubicBezTo>
                    <a:pt x="2509336" y="91435"/>
                    <a:pt x="2560824" y="428157"/>
                    <a:pt x="2583478" y="913160"/>
                  </a:cubicBezTo>
                </a:path>
              </a:pathLst>
            </a:custGeom>
            <a:ln w="28575">
              <a:solidFill>
                <a:srgbClr val="00B0F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3818030" y="2989620"/>
              <a:ext cx="86061" cy="573639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5494888"/>
            <a:ext cx="10515600" cy="1325563"/>
          </a:xfrm>
        </p:spPr>
        <p:txBody>
          <a:bodyPr/>
          <a:lstStyle/>
          <a:p>
            <a:r>
              <a:rPr lang="en-GB" dirty="0" smtClean="0"/>
              <a:t>Energy chains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8010" y="4865117"/>
            <a:ext cx="2848561" cy="190948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4129" y="4872045"/>
            <a:ext cx="2847975" cy="1905000"/>
          </a:xfrm>
          <a:prstGeom prst="rect">
            <a:avLst/>
          </a:prstGeom>
        </p:spPr>
      </p:pic>
      <p:sp>
        <p:nvSpPr>
          <p:cNvPr id="13" name="Freeform 12"/>
          <p:cNvSpPr/>
          <p:nvPr/>
        </p:nvSpPr>
        <p:spPr>
          <a:xfrm>
            <a:off x="3795914" y="842470"/>
            <a:ext cx="4687260" cy="879285"/>
          </a:xfrm>
          <a:custGeom>
            <a:avLst/>
            <a:gdLst>
              <a:gd name="connsiteX0" fmla="*/ 398408 w 5085668"/>
              <a:gd name="connsiteY0" fmla="*/ 906716 h 906716"/>
              <a:gd name="connsiteX1" fmla="*/ 467564 w 5085668"/>
              <a:gd name="connsiteY1" fmla="*/ 230521 h 906716"/>
              <a:gd name="connsiteX2" fmla="*/ 5085668 w 5085668"/>
              <a:gd name="connsiteY2" fmla="*/ 0 h 906716"/>
              <a:gd name="connsiteX3" fmla="*/ 5085668 w 5085668"/>
              <a:gd name="connsiteY3" fmla="*/ 0 h 906716"/>
              <a:gd name="connsiteX0" fmla="*/ 82940 w 4770200"/>
              <a:gd name="connsiteY0" fmla="*/ 924857 h 924857"/>
              <a:gd name="connsiteX1" fmla="*/ 1366173 w 4770200"/>
              <a:gd name="connsiteY1" fmla="*/ 87297 h 924857"/>
              <a:gd name="connsiteX2" fmla="*/ 4770200 w 4770200"/>
              <a:gd name="connsiteY2" fmla="*/ 18141 h 924857"/>
              <a:gd name="connsiteX3" fmla="*/ 4770200 w 4770200"/>
              <a:gd name="connsiteY3" fmla="*/ 18141 h 924857"/>
              <a:gd name="connsiteX0" fmla="*/ 79123 w 4766383"/>
              <a:gd name="connsiteY0" fmla="*/ 906716 h 906716"/>
              <a:gd name="connsiteX1" fmla="*/ 1362356 w 4766383"/>
              <a:gd name="connsiteY1" fmla="*/ 69156 h 906716"/>
              <a:gd name="connsiteX2" fmla="*/ 4766383 w 4766383"/>
              <a:gd name="connsiteY2" fmla="*/ 0 h 906716"/>
              <a:gd name="connsiteX3" fmla="*/ 4766383 w 4766383"/>
              <a:gd name="connsiteY3" fmla="*/ 0 h 906716"/>
              <a:gd name="connsiteX0" fmla="*/ 82939 w 4770199"/>
              <a:gd name="connsiteY0" fmla="*/ 924857 h 924857"/>
              <a:gd name="connsiteX1" fmla="*/ 1366172 w 4770199"/>
              <a:gd name="connsiteY1" fmla="*/ 87297 h 924857"/>
              <a:gd name="connsiteX2" fmla="*/ 4770199 w 4770199"/>
              <a:gd name="connsiteY2" fmla="*/ 18141 h 924857"/>
              <a:gd name="connsiteX3" fmla="*/ 4770199 w 4770199"/>
              <a:gd name="connsiteY3" fmla="*/ 18141 h 924857"/>
              <a:gd name="connsiteX0" fmla="*/ 0 w 4687260"/>
              <a:gd name="connsiteY0" fmla="*/ 924857 h 924857"/>
              <a:gd name="connsiteX1" fmla="*/ 1283233 w 4687260"/>
              <a:gd name="connsiteY1" fmla="*/ 87297 h 924857"/>
              <a:gd name="connsiteX2" fmla="*/ 4687260 w 4687260"/>
              <a:gd name="connsiteY2" fmla="*/ 18141 h 924857"/>
              <a:gd name="connsiteX3" fmla="*/ 4687260 w 4687260"/>
              <a:gd name="connsiteY3" fmla="*/ 18141 h 9248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87260" h="924857">
                <a:moveTo>
                  <a:pt x="0" y="924857"/>
                </a:moveTo>
                <a:cubicBezTo>
                  <a:pt x="28175" y="354957"/>
                  <a:pt x="502023" y="238416"/>
                  <a:pt x="1283233" y="87297"/>
                </a:cubicBezTo>
                <a:cubicBezTo>
                  <a:pt x="2064443" y="-63822"/>
                  <a:pt x="4119922" y="29667"/>
                  <a:pt x="4687260" y="18141"/>
                </a:cubicBezTo>
                <a:lnTo>
                  <a:pt x="4687260" y="18141"/>
                </a:lnTo>
              </a:path>
            </a:pathLst>
          </a:custGeom>
          <a:ln w="28575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3827984" y="2435839"/>
            <a:ext cx="774752" cy="23282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reeform 15"/>
          <p:cNvSpPr/>
          <p:nvPr/>
        </p:nvSpPr>
        <p:spPr>
          <a:xfrm>
            <a:off x="3772861" y="1316750"/>
            <a:ext cx="929768" cy="396789"/>
          </a:xfrm>
          <a:custGeom>
            <a:avLst/>
            <a:gdLst>
              <a:gd name="connsiteX0" fmla="*/ 0 w 929768"/>
              <a:gd name="connsiteY0" fmla="*/ 396789 h 396789"/>
              <a:gd name="connsiteX1" fmla="*/ 276625 w 929768"/>
              <a:gd name="connsiteY1" fmla="*/ 4904 h 396789"/>
              <a:gd name="connsiteX2" fmla="*/ 929768 w 929768"/>
              <a:gd name="connsiteY2" fmla="*/ 212373 h 39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9768" h="396789">
                <a:moveTo>
                  <a:pt x="0" y="396789"/>
                </a:moveTo>
                <a:cubicBezTo>
                  <a:pt x="60832" y="216214"/>
                  <a:pt x="121664" y="35640"/>
                  <a:pt x="276625" y="4904"/>
                </a:cubicBezTo>
                <a:cubicBezTo>
                  <a:pt x="431586" y="-25832"/>
                  <a:pt x="680677" y="93270"/>
                  <a:pt x="929768" y="212373"/>
                </a:cubicBezTo>
              </a:path>
            </a:pathLst>
          </a:custGeom>
          <a:ln w="28575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3765176" y="1203790"/>
            <a:ext cx="1002863" cy="494381"/>
          </a:xfrm>
          <a:custGeom>
            <a:avLst/>
            <a:gdLst>
              <a:gd name="connsiteX0" fmla="*/ 0 w 1002863"/>
              <a:gd name="connsiteY0" fmla="*/ 494381 h 494381"/>
              <a:gd name="connsiteX1" fmla="*/ 284310 w 1002863"/>
              <a:gd name="connsiteY1" fmla="*/ 10287 h 494381"/>
              <a:gd name="connsiteX2" fmla="*/ 937453 w 1002863"/>
              <a:gd name="connsiteY2" fmla="*/ 179336 h 494381"/>
              <a:gd name="connsiteX3" fmla="*/ 945137 w 1002863"/>
              <a:gd name="connsiteY3" fmla="*/ 363753 h 494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2863" h="494381">
                <a:moveTo>
                  <a:pt x="0" y="494381"/>
                </a:moveTo>
                <a:cubicBezTo>
                  <a:pt x="64034" y="278588"/>
                  <a:pt x="128068" y="62795"/>
                  <a:pt x="284310" y="10287"/>
                </a:cubicBezTo>
                <a:cubicBezTo>
                  <a:pt x="440552" y="-42221"/>
                  <a:pt x="827315" y="120425"/>
                  <a:pt x="937453" y="179336"/>
                </a:cubicBezTo>
                <a:cubicBezTo>
                  <a:pt x="1047591" y="238247"/>
                  <a:pt x="996364" y="301000"/>
                  <a:pt x="945137" y="363753"/>
                </a:cubicBezTo>
              </a:path>
            </a:pathLst>
          </a:custGeom>
          <a:ln w="28575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6" name="Freeform 25"/>
          <p:cNvSpPr/>
          <p:nvPr/>
        </p:nvSpPr>
        <p:spPr>
          <a:xfrm>
            <a:off x="3794768" y="1127995"/>
            <a:ext cx="1428373" cy="2118410"/>
          </a:xfrm>
          <a:custGeom>
            <a:avLst/>
            <a:gdLst>
              <a:gd name="connsiteX0" fmla="*/ 1145 w 1428373"/>
              <a:gd name="connsiteY0" fmla="*/ 585544 h 2118410"/>
              <a:gd name="connsiteX1" fmla="*/ 162509 w 1428373"/>
              <a:gd name="connsiteY1" fmla="*/ 116818 h 2118410"/>
              <a:gd name="connsiteX2" fmla="*/ 1015437 w 1428373"/>
              <a:gd name="connsiteY2" fmla="*/ 63030 h 2118410"/>
              <a:gd name="connsiteX3" fmla="*/ 1422691 w 1428373"/>
              <a:gd name="connsiteY3" fmla="*/ 892906 h 2118410"/>
              <a:gd name="connsiteX4" fmla="*/ 738812 w 1428373"/>
              <a:gd name="connsiteY4" fmla="*/ 1953302 h 2118410"/>
              <a:gd name="connsiteX5" fmla="*/ 93353 w 1428373"/>
              <a:gd name="connsiteY5" fmla="*/ 2099299 h 2118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28373" h="2118410">
                <a:moveTo>
                  <a:pt x="1145" y="585544"/>
                </a:moveTo>
                <a:cubicBezTo>
                  <a:pt x="-2697" y="394724"/>
                  <a:pt x="-6539" y="203904"/>
                  <a:pt x="162509" y="116818"/>
                </a:cubicBezTo>
                <a:cubicBezTo>
                  <a:pt x="331557" y="29732"/>
                  <a:pt x="805407" y="-66318"/>
                  <a:pt x="1015437" y="63030"/>
                </a:cubicBezTo>
                <a:cubicBezTo>
                  <a:pt x="1225467" y="192378"/>
                  <a:pt x="1468795" y="577861"/>
                  <a:pt x="1422691" y="892906"/>
                </a:cubicBezTo>
                <a:cubicBezTo>
                  <a:pt x="1376587" y="1207951"/>
                  <a:pt x="960368" y="1752237"/>
                  <a:pt x="738812" y="1953302"/>
                </a:cubicBezTo>
                <a:cubicBezTo>
                  <a:pt x="517256" y="2154367"/>
                  <a:pt x="305304" y="2126833"/>
                  <a:pt x="93353" y="2099299"/>
                </a:cubicBezTo>
              </a:path>
            </a:pathLst>
          </a:custGeom>
          <a:ln w="28575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8" name="Freeform 27"/>
          <p:cNvSpPr/>
          <p:nvPr/>
        </p:nvSpPr>
        <p:spPr>
          <a:xfrm>
            <a:off x="3774807" y="1003450"/>
            <a:ext cx="1957482" cy="1570701"/>
          </a:xfrm>
          <a:custGeom>
            <a:avLst/>
            <a:gdLst>
              <a:gd name="connsiteX0" fmla="*/ 5738 w 1957482"/>
              <a:gd name="connsiteY0" fmla="*/ 694721 h 1570701"/>
              <a:gd name="connsiteX1" fmla="*/ 105630 w 1957482"/>
              <a:gd name="connsiteY1" fmla="*/ 256732 h 1570701"/>
              <a:gd name="connsiteX2" fmla="*/ 728037 w 1957482"/>
              <a:gd name="connsiteY2" fmla="*/ 3158 h 1570701"/>
              <a:gd name="connsiteX3" fmla="*/ 1504124 w 1957482"/>
              <a:gd name="connsiteY3" fmla="*/ 425780 h 1570701"/>
              <a:gd name="connsiteX4" fmla="*/ 1957482 w 1957482"/>
              <a:gd name="connsiteY4" fmla="*/ 1570701 h 1570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7482" h="1570701">
                <a:moveTo>
                  <a:pt x="5738" y="694721"/>
                </a:moveTo>
                <a:cubicBezTo>
                  <a:pt x="-4508" y="533356"/>
                  <a:pt x="-14753" y="371992"/>
                  <a:pt x="105630" y="256732"/>
                </a:cubicBezTo>
                <a:cubicBezTo>
                  <a:pt x="226013" y="141472"/>
                  <a:pt x="494955" y="-25017"/>
                  <a:pt x="728037" y="3158"/>
                </a:cubicBezTo>
                <a:cubicBezTo>
                  <a:pt x="961119" y="31333"/>
                  <a:pt x="1299217" y="164523"/>
                  <a:pt x="1504124" y="425780"/>
                </a:cubicBezTo>
                <a:cubicBezTo>
                  <a:pt x="1709031" y="687037"/>
                  <a:pt x="1833256" y="1128869"/>
                  <a:pt x="1957482" y="1570701"/>
                </a:cubicBezTo>
              </a:path>
            </a:pathLst>
          </a:custGeom>
          <a:ln w="28575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3737525" y="844609"/>
            <a:ext cx="3339470" cy="1675754"/>
          </a:xfrm>
          <a:custGeom>
            <a:avLst/>
            <a:gdLst>
              <a:gd name="connsiteX0" fmla="*/ 58388 w 3339470"/>
              <a:gd name="connsiteY0" fmla="*/ 868930 h 1675754"/>
              <a:gd name="connsiteX1" fmla="*/ 89124 w 3339470"/>
              <a:gd name="connsiteY1" fmla="*/ 346416 h 1675754"/>
              <a:gd name="connsiteX2" fmla="*/ 903631 w 3339470"/>
              <a:gd name="connsiteY2" fmla="*/ 69791 h 1675754"/>
              <a:gd name="connsiteX3" fmla="*/ 3339470 w 3339470"/>
              <a:gd name="connsiteY3" fmla="*/ 1675754 h 1675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9470" h="1675754">
                <a:moveTo>
                  <a:pt x="58388" y="868930"/>
                </a:moveTo>
                <a:cubicBezTo>
                  <a:pt x="3319" y="674268"/>
                  <a:pt x="-51750" y="479606"/>
                  <a:pt x="89124" y="346416"/>
                </a:cubicBezTo>
                <a:cubicBezTo>
                  <a:pt x="229998" y="213226"/>
                  <a:pt x="361907" y="-151765"/>
                  <a:pt x="903631" y="69791"/>
                </a:cubicBezTo>
                <a:cubicBezTo>
                  <a:pt x="1445355" y="291347"/>
                  <a:pt x="2392412" y="983550"/>
                  <a:pt x="3339470" y="1675754"/>
                </a:cubicBezTo>
              </a:path>
            </a:pathLst>
          </a:custGeom>
          <a:ln w="28575"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8620004" y="1811933"/>
            <a:ext cx="86061" cy="573639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00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10249261" y="1655789"/>
            <a:ext cx="266339" cy="465004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Freeform 33"/>
          <p:cNvSpPr/>
          <p:nvPr/>
        </p:nvSpPr>
        <p:spPr>
          <a:xfrm>
            <a:off x="8675275" y="925162"/>
            <a:ext cx="1567543" cy="934374"/>
          </a:xfrm>
          <a:custGeom>
            <a:avLst/>
            <a:gdLst>
              <a:gd name="connsiteX0" fmla="*/ 1592343 w 1592343"/>
              <a:gd name="connsiteY0" fmla="*/ 919490 h 919490"/>
              <a:gd name="connsiteX1" fmla="*/ 785519 w 1592343"/>
              <a:gd name="connsiteY1" fmla="*/ 43510 h 919490"/>
              <a:gd name="connsiteX2" fmla="*/ 93956 w 1592343"/>
              <a:gd name="connsiteY2" fmla="*/ 212559 h 919490"/>
              <a:gd name="connsiteX3" fmla="*/ 24800 w 1592343"/>
              <a:gd name="connsiteY3" fmla="*/ 904122 h 919490"/>
              <a:gd name="connsiteX0" fmla="*/ 1573484 w 1573484"/>
              <a:gd name="connsiteY0" fmla="*/ 934374 h 934374"/>
              <a:gd name="connsiteX1" fmla="*/ 766660 w 1573484"/>
              <a:gd name="connsiteY1" fmla="*/ 58394 h 934374"/>
              <a:gd name="connsiteX2" fmla="*/ 182674 w 1573484"/>
              <a:gd name="connsiteY2" fmla="*/ 173655 h 934374"/>
              <a:gd name="connsiteX3" fmla="*/ 5941 w 1573484"/>
              <a:gd name="connsiteY3" fmla="*/ 919006 h 934374"/>
              <a:gd name="connsiteX0" fmla="*/ 1567543 w 1567543"/>
              <a:gd name="connsiteY0" fmla="*/ 934374 h 934374"/>
              <a:gd name="connsiteX1" fmla="*/ 760719 w 1567543"/>
              <a:gd name="connsiteY1" fmla="*/ 58394 h 934374"/>
              <a:gd name="connsiteX2" fmla="*/ 176733 w 1567543"/>
              <a:gd name="connsiteY2" fmla="*/ 173655 h 934374"/>
              <a:gd name="connsiteX3" fmla="*/ 0 w 1567543"/>
              <a:gd name="connsiteY3" fmla="*/ 919006 h 934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7543" h="934374">
                <a:moveTo>
                  <a:pt x="1567543" y="934374"/>
                </a:moveTo>
                <a:cubicBezTo>
                  <a:pt x="1288996" y="555295"/>
                  <a:pt x="992521" y="185181"/>
                  <a:pt x="760719" y="58394"/>
                </a:cubicBezTo>
                <a:cubicBezTo>
                  <a:pt x="528917" y="-68393"/>
                  <a:pt x="303519" y="30220"/>
                  <a:pt x="176733" y="173655"/>
                </a:cubicBezTo>
                <a:cubicBezTo>
                  <a:pt x="49946" y="317090"/>
                  <a:pt x="24972" y="552733"/>
                  <a:pt x="0" y="919006"/>
                </a:cubicBezTo>
              </a:path>
            </a:pathLst>
          </a:custGeom>
          <a:noFill/>
          <a:ln w="28575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Freeform 34"/>
          <p:cNvSpPr/>
          <p:nvPr/>
        </p:nvSpPr>
        <p:spPr>
          <a:xfrm>
            <a:off x="7847625" y="902350"/>
            <a:ext cx="818184" cy="903397"/>
          </a:xfrm>
          <a:custGeom>
            <a:avLst/>
            <a:gdLst>
              <a:gd name="connsiteX0" fmla="*/ 863264 w 904336"/>
              <a:gd name="connsiteY0" fmla="*/ 901948 h 901948"/>
              <a:gd name="connsiteX1" fmla="*/ 817160 w 904336"/>
              <a:gd name="connsiteY1" fmla="*/ 95124 h 901948"/>
              <a:gd name="connsiteX2" fmla="*/ 87177 w 904336"/>
              <a:gd name="connsiteY2" fmla="*/ 25968 h 901948"/>
              <a:gd name="connsiteX3" fmla="*/ 41072 w 904336"/>
              <a:gd name="connsiteY3" fmla="*/ 187333 h 901948"/>
              <a:gd name="connsiteX0" fmla="*/ 863264 w 904336"/>
              <a:gd name="connsiteY0" fmla="*/ 901948 h 901948"/>
              <a:gd name="connsiteX1" fmla="*/ 817160 w 904336"/>
              <a:gd name="connsiteY1" fmla="*/ 95124 h 901948"/>
              <a:gd name="connsiteX2" fmla="*/ 87177 w 904336"/>
              <a:gd name="connsiteY2" fmla="*/ 25968 h 901948"/>
              <a:gd name="connsiteX3" fmla="*/ 41072 w 904336"/>
              <a:gd name="connsiteY3" fmla="*/ 187333 h 901948"/>
              <a:gd name="connsiteX0" fmla="*/ 863264 w 887904"/>
              <a:gd name="connsiteY0" fmla="*/ 901948 h 901948"/>
              <a:gd name="connsiteX1" fmla="*/ 817160 w 887904"/>
              <a:gd name="connsiteY1" fmla="*/ 95124 h 901948"/>
              <a:gd name="connsiteX2" fmla="*/ 87177 w 887904"/>
              <a:gd name="connsiteY2" fmla="*/ 25968 h 901948"/>
              <a:gd name="connsiteX3" fmla="*/ 41072 w 887904"/>
              <a:gd name="connsiteY3" fmla="*/ 187333 h 901948"/>
              <a:gd name="connsiteX0" fmla="*/ 858539 w 858539"/>
              <a:gd name="connsiteY0" fmla="*/ 901948 h 901948"/>
              <a:gd name="connsiteX1" fmla="*/ 734036 w 858539"/>
              <a:gd name="connsiteY1" fmla="*/ 95124 h 901948"/>
              <a:gd name="connsiteX2" fmla="*/ 82452 w 858539"/>
              <a:gd name="connsiteY2" fmla="*/ 25968 h 901948"/>
              <a:gd name="connsiteX3" fmla="*/ 36347 w 858539"/>
              <a:gd name="connsiteY3" fmla="*/ 187333 h 901948"/>
              <a:gd name="connsiteX0" fmla="*/ 834768 w 834768"/>
              <a:gd name="connsiteY0" fmla="*/ 897616 h 897616"/>
              <a:gd name="connsiteX1" fmla="*/ 710265 w 834768"/>
              <a:gd name="connsiteY1" fmla="*/ 90792 h 897616"/>
              <a:gd name="connsiteX2" fmla="*/ 152758 w 834768"/>
              <a:gd name="connsiteY2" fmla="*/ 29320 h 897616"/>
              <a:gd name="connsiteX3" fmla="*/ 12576 w 834768"/>
              <a:gd name="connsiteY3" fmla="*/ 183001 h 897616"/>
              <a:gd name="connsiteX0" fmla="*/ 834768 w 834768"/>
              <a:gd name="connsiteY0" fmla="*/ 903397 h 903397"/>
              <a:gd name="connsiteX1" fmla="*/ 710265 w 834768"/>
              <a:gd name="connsiteY1" fmla="*/ 96573 h 903397"/>
              <a:gd name="connsiteX2" fmla="*/ 152758 w 834768"/>
              <a:gd name="connsiteY2" fmla="*/ 35101 h 903397"/>
              <a:gd name="connsiteX3" fmla="*/ 12576 w 834768"/>
              <a:gd name="connsiteY3" fmla="*/ 188782 h 903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34768" h="903397">
                <a:moveTo>
                  <a:pt x="834768" y="903397"/>
                </a:moveTo>
                <a:cubicBezTo>
                  <a:pt x="829351" y="534563"/>
                  <a:pt x="823933" y="241289"/>
                  <a:pt x="710265" y="96573"/>
                </a:cubicBezTo>
                <a:cubicBezTo>
                  <a:pt x="596597" y="-48143"/>
                  <a:pt x="269039" y="4365"/>
                  <a:pt x="152758" y="35101"/>
                </a:cubicBezTo>
                <a:cubicBezTo>
                  <a:pt x="36477" y="65837"/>
                  <a:pt x="-29046" y="115783"/>
                  <a:pt x="12576" y="188782"/>
                </a:cubicBezTo>
              </a:path>
            </a:pathLst>
          </a:custGeom>
          <a:noFill/>
          <a:ln w="28575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Freeform 36"/>
          <p:cNvSpPr/>
          <p:nvPr/>
        </p:nvSpPr>
        <p:spPr>
          <a:xfrm>
            <a:off x="8675274" y="1041898"/>
            <a:ext cx="1567543" cy="886794"/>
          </a:xfrm>
          <a:custGeom>
            <a:avLst/>
            <a:gdLst>
              <a:gd name="connsiteX0" fmla="*/ 1567543 w 1567543"/>
              <a:gd name="connsiteY0" fmla="*/ 886794 h 886794"/>
              <a:gd name="connsiteX1" fmla="*/ 668511 w 1567543"/>
              <a:gd name="connsiteY1" fmla="*/ 41551 h 886794"/>
              <a:gd name="connsiteX2" fmla="*/ 215153 w 1567543"/>
              <a:gd name="connsiteY2" fmla="*/ 195231 h 886794"/>
              <a:gd name="connsiteX3" fmla="*/ 0 w 1567543"/>
              <a:gd name="connsiteY3" fmla="*/ 763850 h 886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7543" h="886794">
                <a:moveTo>
                  <a:pt x="1567543" y="886794"/>
                </a:moveTo>
                <a:cubicBezTo>
                  <a:pt x="1230726" y="521802"/>
                  <a:pt x="893909" y="156811"/>
                  <a:pt x="668511" y="41551"/>
                </a:cubicBezTo>
                <a:cubicBezTo>
                  <a:pt x="443113" y="-73709"/>
                  <a:pt x="326571" y="74848"/>
                  <a:pt x="215153" y="195231"/>
                </a:cubicBezTo>
                <a:cubicBezTo>
                  <a:pt x="103735" y="315614"/>
                  <a:pt x="51867" y="539732"/>
                  <a:pt x="0" y="763850"/>
                </a:cubicBezTo>
              </a:path>
            </a:pathLst>
          </a:custGeom>
          <a:noFill/>
          <a:ln w="28575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 37"/>
          <p:cNvSpPr/>
          <p:nvPr/>
        </p:nvSpPr>
        <p:spPr>
          <a:xfrm>
            <a:off x="8675274" y="1133766"/>
            <a:ext cx="1567543" cy="902503"/>
          </a:xfrm>
          <a:custGeom>
            <a:avLst/>
            <a:gdLst>
              <a:gd name="connsiteX0" fmla="*/ 1567543 w 1567543"/>
              <a:gd name="connsiteY0" fmla="*/ 902503 h 902503"/>
              <a:gd name="connsiteX1" fmla="*/ 614723 w 1567543"/>
              <a:gd name="connsiteY1" fmla="*/ 57259 h 902503"/>
              <a:gd name="connsiteX2" fmla="*/ 215153 w 1567543"/>
              <a:gd name="connsiteY2" fmla="*/ 141784 h 902503"/>
              <a:gd name="connsiteX3" fmla="*/ 0 w 1567543"/>
              <a:gd name="connsiteY3" fmla="*/ 671982 h 9025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7543" h="902503">
                <a:moveTo>
                  <a:pt x="1567543" y="902503"/>
                </a:moveTo>
                <a:cubicBezTo>
                  <a:pt x="1203832" y="543274"/>
                  <a:pt x="840121" y="184045"/>
                  <a:pt x="614723" y="57259"/>
                </a:cubicBezTo>
                <a:cubicBezTo>
                  <a:pt x="389325" y="-69527"/>
                  <a:pt x="317607" y="39330"/>
                  <a:pt x="215153" y="141784"/>
                </a:cubicBezTo>
                <a:cubicBezTo>
                  <a:pt x="112699" y="244238"/>
                  <a:pt x="56349" y="458110"/>
                  <a:pt x="0" y="671982"/>
                </a:cubicBezTo>
              </a:path>
            </a:pathLst>
          </a:custGeom>
          <a:noFill/>
          <a:ln w="28575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Freeform 38"/>
          <p:cNvSpPr/>
          <p:nvPr/>
        </p:nvSpPr>
        <p:spPr>
          <a:xfrm>
            <a:off x="8675274" y="742531"/>
            <a:ext cx="1595544" cy="1063217"/>
          </a:xfrm>
          <a:custGeom>
            <a:avLst/>
            <a:gdLst>
              <a:gd name="connsiteX0" fmla="*/ 1582911 w 1595544"/>
              <a:gd name="connsiteY0" fmla="*/ 955640 h 1063217"/>
              <a:gd name="connsiteX1" fmla="*/ 1529123 w 1595544"/>
              <a:gd name="connsiteY1" fmla="*/ 901852 h 1063217"/>
              <a:gd name="connsiteX2" fmla="*/ 691563 w 1595544"/>
              <a:gd name="connsiteY2" fmla="*/ 33556 h 1063217"/>
              <a:gd name="connsiteX3" fmla="*/ 115260 w 1595544"/>
              <a:gd name="connsiteY3" fmla="*/ 264077 h 1063217"/>
              <a:gd name="connsiteX4" fmla="*/ 0 w 1595544"/>
              <a:gd name="connsiteY4" fmla="*/ 1063217 h 1063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95544" h="1063217">
                <a:moveTo>
                  <a:pt x="1582911" y="955640"/>
                </a:moveTo>
                <a:cubicBezTo>
                  <a:pt x="1630296" y="1005586"/>
                  <a:pt x="1529123" y="901852"/>
                  <a:pt x="1529123" y="901852"/>
                </a:cubicBezTo>
                <a:cubicBezTo>
                  <a:pt x="1380565" y="748171"/>
                  <a:pt x="927207" y="139852"/>
                  <a:pt x="691563" y="33556"/>
                </a:cubicBezTo>
                <a:cubicBezTo>
                  <a:pt x="455919" y="-72740"/>
                  <a:pt x="230520" y="92467"/>
                  <a:pt x="115260" y="264077"/>
                </a:cubicBezTo>
                <a:cubicBezTo>
                  <a:pt x="0" y="435687"/>
                  <a:pt x="0" y="749452"/>
                  <a:pt x="0" y="1063217"/>
                </a:cubicBezTo>
              </a:path>
            </a:pathLst>
          </a:custGeom>
          <a:noFill/>
          <a:ln w="28575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Freeform 39"/>
          <p:cNvSpPr/>
          <p:nvPr/>
        </p:nvSpPr>
        <p:spPr>
          <a:xfrm>
            <a:off x="5801898" y="775796"/>
            <a:ext cx="2906772" cy="1053004"/>
          </a:xfrm>
          <a:custGeom>
            <a:avLst/>
            <a:gdLst>
              <a:gd name="connsiteX0" fmla="*/ 2992950 w 3018661"/>
              <a:gd name="connsiteY0" fmla="*/ 1096138 h 1096138"/>
              <a:gd name="connsiteX1" fmla="*/ 2962214 w 3018661"/>
              <a:gd name="connsiteY1" fmla="*/ 312367 h 1096138"/>
              <a:gd name="connsiteX2" fmla="*/ 2493488 w 3018661"/>
              <a:gd name="connsiteY2" fmla="*/ 43425 h 1096138"/>
              <a:gd name="connsiteX3" fmla="*/ 265118 w 3018661"/>
              <a:gd name="connsiteY3" fmla="*/ 66477 h 1096138"/>
              <a:gd name="connsiteX4" fmla="*/ 126805 w 3018661"/>
              <a:gd name="connsiteY4" fmla="*/ 673516 h 1096138"/>
              <a:gd name="connsiteX0" fmla="*/ 2937097 w 2962808"/>
              <a:gd name="connsiteY0" fmla="*/ 1091624 h 1091624"/>
              <a:gd name="connsiteX1" fmla="*/ 2906361 w 2962808"/>
              <a:gd name="connsiteY1" fmla="*/ 307853 h 1091624"/>
              <a:gd name="connsiteX2" fmla="*/ 2437635 w 2962808"/>
              <a:gd name="connsiteY2" fmla="*/ 38911 h 1091624"/>
              <a:gd name="connsiteX3" fmla="*/ 355262 w 2962808"/>
              <a:gd name="connsiteY3" fmla="*/ 69647 h 1091624"/>
              <a:gd name="connsiteX4" fmla="*/ 70952 w 2962808"/>
              <a:gd name="connsiteY4" fmla="*/ 669002 h 1091624"/>
              <a:gd name="connsiteX0" fmla="*/ 2924145 w 2949856"/>
              <a:gd name="connsiteY0" fmla="*/ 1097587 h 1097587"/>
              <a:gd name="connsiteX1" fmla="*/ 2893409 w 2949856"/>
              <a:gd name="connsiteY1" fmla="*/ 313816 h 1097587"/>
              <a:gd name="connsiteX2" fmla="*/ 2424683 w 2949856"/>
              <a:gd name="connsiteY2" fmla="*/ 44874 h 1097587"/>
              <a:gd name="connsiteX3" fmla="*/ 342310 w 2949856"/>
              <a:gd name="connsiteY3" fmla="*/ 75610 h 1097587"/>
              <a:gd name="connsiteX4" fmla="*/ 58000 w 2949856"/>
              <a:gd name="connsiteY4" fmla="*/ 674965 h 1097587"/>
              <a:gd name="connsiteX0" fmla="*/ 2877206 w 2902917"/>
              <a:gd name="connsiteY0" fmla="*/ 1097587 h 1097587"/>
              <a:gd name="connsiteX1" fmla="*/ 2846470 w 2902917"/>
              <a:gd name="connsiteY1" fmla="*/ 313816 h 1097587"/>
              <a:gd name="connsiteX2" fmla="*/ 2377744 w 2902917"/>
              <a:gd name="connsiteY2" fmla="*/ 44874 h 1097587"/>
              <a:gd name="connsiteX3" fmla="*/ 295371 w 2902917"/>
              <a:gd name="connsiteY3" fmla="*/ 75610 h 1097587"/>
              <a:gd name="connsiteX4" fmla="*/ 11061 w 2902917"/>
              <a:gd name="connsiteY4" fmla="*/ 674965 h 1097587"/>
              <a:gd name="connsiteX0" fmla="*/ 2877206 w 2902917"/>
              <a:gd name="connsiteY0" fmla="*/ 1082983 h 1082983"/>
              <a:gd name="connsiteX1" fmla="*/ 2846470 w 2902917"/>
              <a:gd name="connsiteY1" fmla="*/ 299212 h 1082983"/>
              <a:gd name="connsiteX2" fmla="*/ 2377744 w 2902917"/>
              <a:gd name="connsiteY2" fmla="*/ 30270 h 1082983"/>
              <a:gd name="connsiteX3" fmla="*/ 295371 w 2902917"/>
              <a:gd name="connsiteY3" fmla="*/ 61006 h 1082983"/>
              <a:gd name="connsiteX4" fmla="*/ 11061 w 2902917"/>
              <a:gd name="connsiteY4" fmla="*/ 660361 h 1082983"/>
              <a:gd name="connsiteX0" fmla="*/ 2881061 w 2906772"/>
              <a:gd name="connsiteY0" fmla="*/ 1053004 h 1053004"/>
              <a:gd name="connsiteX1" fmla="*/ 2850325 w 2906772"/>
              <a:gd name="connsiteY1" fmla="*/ 269233 h 1053004"/>
              <a:gd name="connsiteX2" fmla="*/ 2381599 w 2906772"/>
              <a:gd name="connsiteY2" fmla="*/ 291 h 1053004"/>
              <a:gd name="connsiteX3" fmla="*/ 299226 w 2906772"/>
              <a:gd name="connsiteY3" fmla="*/ 31027 h 1053004"/>
              <a:gd name="connsiteX4" fmla="*/ 14916 w 2906772"/>
              <a:gd name="connsiteY4" fmla="*/ 630382 h 1053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06772" h="1053004">
                <a:moveTo>
                  <a:pt x="2881061" y="1053004"/>
                </a:moveTo>
                <a:cubicBezTo>
                  <a:pt x="2907315" y="748844"/>
                  <a:pt x="2933569" y="444685"/>
                  <a:pt x="2850325" y="269233"/>
                </a:cubicBezTo>
                <a:cubicBezTo>
                  <a:pt x="2767081" y="93781"/>
                  <a:pt x="2829834" y="-6112"/>
                  <a:pt x="2381599" y="291"/>
                </a:cubicBezTo>
                <a:lnTo>
                  <a:pt x="299226" y="31027"/>
                </a:lnTo>
                <a:cubicBezTo>
                  <a:pt x="-56801" y="51518"/>
                  <a:pt x="-5575" y="210321"/>
                  <a:pt x="14916" y="630382"/>
                </a:cubicBezTo>
              </a:path>
            </a:pathLst>
          </a:custGeom>
          <a:noFill/>
          <a:ln w="28575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Freeform 40"/>
          <p:cNvSpPr/>
          <p:nvPr/>
        </p:nvSpPr>
        <p:spPr>
          <a:xfrm>
            <a:off x="6917644" y="1554584"/>
            <a:ext cx="1749946" cy="1127144"/>
          </a:xfrm>
          <a:custGeom>
            <a:avLst/>
            <a:gdLst>
              <a:gd name="connsiteX0" fmla="*/ 1749946 w 1749946"/>
              <a:gd name="connsiteY0" fmla="*/ 258848 h 1127144"/>
              <a:gd name="connsiteX1" fmla="*/ 1496373 w 1749946"/>
              <a:gd name="connsiteY1" fmla="*/ 12959 h 1127144"/>
              <a:gd name="connsiteX2" fmla="*/ 228507 w 1749946"/>
              <a:gd name="connsiteY2" fmla="*/ 612313 h 1127144"/>
              <a:gd name="connsiteX3" fmla="*/ 5670 w 1749946"/>
              <a:gd name="connsiteY3" fmla="*/ 1127144 h 112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49946" h="1127144">
                <a:moveTo>
                  <a:pt x="1749946" y="258848"/>
                </a:moveTo>
                <a:cubicBezTo>
                  <a:pt x="1749946" y="106448"/>
                  <a:pt x="1749946" y="-45952"/>
                  <a:pt x="1496373" y="12959"/>
                </a:cubicBezTo>
                <a:cubicBezTo>
                  <a:pt x="1242800" y="71870"/>
                  <a:pt x="476957" y="426616"/>
                  <a:pt x="228507" y="612313"/>
                </a:cubicBezTo>
                <a:cubicBezTo>
                  <a:pt x="-19943" y="798010"/>
                  <a:pt x="-7137" y="962577"/>
                  <a:pt x="5670" y="1127144"/>
                </a:cubicBezTo>
              </a:path>
            </a:pathLst>
          </a:custGeom>
          <a:noFill/>
          <a:ln w="28575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Freeform 41"/>
          <p:cNvSpPr/>
          <p:nvPr/>
        </p:nvSpPr>
        <p:spPr>
          <a:xfrm>
            <a:off x="5616305" y="1453012"/>
            <a:ext cx="3066653" cy="1174927"/>
          </a:xfrm>
          <a:custGeom>
            <a:avLst/>
            <a:gdLst>
              <a:gd name="connsiteX0" fmla="*/ 3127818 w 3127818"/>
              <a:gd name="connsiteY0" fmla="*/ 355312 h 1177503"/>
              <a:gd name="connsiteX1" fmla="*/ 2874245 w 3127818"/>
              <a:gd name="connsiteY1" fmla="*/ 9530 h 1177503"/>
              <a:gd name="connsiteX2" fmla="*/ 1614063 w 3127818"/>
              <a:gd name="connsiteY2" fmla="*/ 170895 h 1177503"/>
              <a:gd name="connsiteX3" fmla="*/ 184833 w 3127818"/>
              <a:gd name="connsiteY3" fmla="*/ 916246 h 1177503"/>
              <a:gd name="connsiteX4" fmla="*/ 61889 w 3127818"/>
              <a:gd name="connsiteY4" fmla="*/ 1177503 h 1177503"/>
              <a:gd name="connsiteX0" fmla="*/ 3106752 w 3106752"/>
              <a:gd name="connsiteY0" fmla="*/ 355312 h 1177503"/>
              <a:gd name="connsiteX1" fmla="*/ 2853179 w 3106752"/>
              <a:gd name="connsiteY1" fmla="*/ 9530 h 1177503"/>
              <a:gd name="connsiteX2" fmla="*/ 1592997 w 3106752"/>
              <a:gd name="connsiteY2" fmla="*/ 170895 h 1177503"/>
              <a:gd name="connsiteX3" fmla="*/ 163767 w 3106752"/>
              <a:gd name="connsiteY3" fmla="*/ 916246 h 1177503"/>
              <a:gd name="connsiteX4" fmla="*/ 40823 w 3106752"/>
              <a:gd name="connsiteY4" fmla="*/ 1177503 h 1177503"/>
              <a:gd name="connsiteX0" fmla="*/ 3066653 w 3066653"/>
              <a:gd name="connsiteY0" fmla="*/ 352736 h 1174927"/>
              <a:gd name="connsiteX1" fmla="*/ 2813080 w 3066653"/>
              <a:gd name="connsiteY1" fmla="*/ 6954 h 1174927"/>
              <a:gd name="connsiteX2" fmla="*/ 1552898 w 3066653"/>
              <a:gd name="connsiteY2" fmla="*/ 168319 h 1174927"/>
              <a:gd name="connsiteX3" fmla="*/ 438713 w 3066653"/>
              <a:gd name="connsiteY3" fmla="*/ 713885 h 1174927"/>
              <a:gd name="connsiteX4" fmla="*/ 724 w 3066653"/>
              <a:gd name="connsiteY4" fmla="*/ 1174927 h 1174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66653" h="1174927">
                <a:moveTo>
                  <a:pt x="3066653" y="352736"/>
                </a:moveTo>
                <a:cubicBezTo>
                  <a:pt x="3066013" y="195213"/>
                  <a:pt x="3065373" y="37690"/>
                  <a:pt x="2813080" y="6954"/>
                </a:cubicBezTo>
                <a:cubicBezTo>
                  <a:pt x="2560787" y="-23782"/>
                  <a:pt x="1948626" y="50497"/>
                  <a:pt x="1552898" y="168319"/>
                </a:cubicBezTo>
                <a:cubicBezTo>
                  <a:pt x="1157170" y="286141"/>
                  <a:pt x="697409" y="546117"/>
                  <a:pt x="438713" y="713885"/>
                </a:cubicBezTo>
                <a:cubicBezTo>
                  <a:pt x="180017" y="881653"/>
                  <a:pt x="-13364" y="943766"/>
                  <a:pt x="724" y="1174927"/>
                </a:cubicBezTo>
              </a:path>
            </a:pathLst>
          </a:custGeom>
          <a:noFill/>
          <a:ln w="28575">
            <a:solidFill>
              <a:srgbClr val="99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6754266" y="2435839"/>
            <a:ext cx="1928692" cy="232826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875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GB" dirty="0" smtClean="0"/>
              <a:t>Integration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91455" y="1325563"/>
            <a:ext cx="6499023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TUNNEL</a:t>
            </a:r>
          </a:p>
          <a:p>
            <a:r>
              <a:rPr lang="en-GB" dirty="0" smtClean="0"/>
              <a:t>New </a:t>
            </a:r>
            <a:r>
              <a:rPr lang="en-GB" dirty="0" err="1" smtClean="0"/>
              <a:t>reheater</a:t>
            </a:r>
            <a:endParaRPr lang="en-GB" dirty="0" smtClean="0"/>
          </a:p>
          <a:p>
            <a:r>
              <a:rPr lang="en-GB" dirty="0" smtClean="0"/>
              <a:t>Mini-rack CRG substituting the crates</a:t>
            </a:r>
          </a:p>
          <a:p>
            <a:r>
              <a:rPr lang="en-GB" dirty="0" smtClean="0"/>
              <a:t>Phase separator LN2</a:t>
            </a:r>
          </a:p>
          <a:p>
            <a:endParaRPr lang="en-GB" dirty="0" smtClean="0"/>
          </a:p>
          <a:p>
            <a:r>
              <a:rPr lang="en-GB" dirty="0" smtClean="0"/>
              <a:t>Blowers may go on the ceiling</a:t>
            </a:r>
            <a:endParaRPr lang="en-GB" dirty="0"/>
          </a:p>
          <a:p>
            <a:r>
              <a:rPr lang="en-GB" dirty="0" smtClean="0"/>
              <a:t>Mini-rack for interlocks (NE48 cables)</a:t>
            </a:r>
          </a:p>
          <a:p>
            <a:endParaRPr lang="en-GB" dirty="0" smtClean="0"/>
          </a:p>
          <a:p>
            <a:r>
              <a:rPr lang="en-GB" dirty="0" smtClean="0"/>
              <a:t>Patch panels for RF-Power and LLRF, </a:t>
            </a:r>
            <a:r>
              <a:rPr lang="en-GB" dirty="0" err="1" smtClean="0"/>
              <a:t>flexwell</a:t>
            </a:r>
            <a:r>
              <a:rPr lang="en-GB" dirty="0" smtClean="0"/>
              <a:t> cables (3/8’’ and 7/8’’)</a:t>
            </a:r>
          </a:p>
          <a:p>
            <a:endParaRPr lang="en-GB" dirty="0" smtClean="0"/>
          </a:p>
          <a:p>
            <a:r>
              <a:rPr lang="en-GB" sz="2400" dirty="0">
                <a:solidFill>
                  <a:srgbClr val="0070C0"/>
                </a:solidFill>
              </a:rPr>
              <a:t>BA6 SURFACE BUILDING</a:t>
            </a:r>
            <a:endParaRPr lang="en-GB" sz="2400" dirty="0">
              <a:solidFill>
                <a:srgbClr val="0070C0"/>
              </a:solidFill>
            </a:endParaRPr>
          </a:p>
          <a:p>
            <a:r>
              <a:rPr lang="en-GB" dirty="0" smtClean="0"/>
              <a:t>EN/EL </a:t>
            </a:r>
            <a:r>
              <a:rPr lang="en-GB" dirty="0" smtClean="0"/>
              <a:t>should give us the dimension </a:t>
            </a:r>
            <a:r>
              <a:rPr lang="en-GB" dirty="0" smtClean="0"/>
              <a:t>of the 2 switchboards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1903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GB" dirty="0" smtClean="0"/>
              <a:t>Questions </a:t>
            </a:r>
            <a:r>
              <a:rPr lang="en-GB" dirty="0" smtClean="0"/>
              <a:t>EN/EL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15153" y="975873"/>
            <a:ext cx="21264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1. UPS </a:t>
            </a:r>
            <a:r>
              <a:rPr lang="en-GB" sz="2400" dirty="0" smtClean="0">
                <a:solidFill>
                  <a:srgbClr val="0070C0"/>
                </a:solidFill>
              </a:rPr>
              <a:t>requests</a:t>
            </a:r>
            <a:endParaRPr lang="en-GB" sz="2400" dirty="0">
              <a:solidFill>
                <a:srgbClr val="0070C0"/>
              </a:solidFill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3070144"/>
              </p:ext>
            </p:extLst>
          </p:nvPr>
        </p:nvGraphicFramePr>
        <p:xfrm>
          <a:off x="352709" y="1456556"/>
          <a:ext cx="3965718" cy="2095500"/>
        </p:xfrm>
        <a:graphic>
          <a:graphicData uri="http://schemas.openxmlformats.org/drawingml/2006/table">
            <a:tbl>
              <a:tblPr firstRow="1" firstCol="1" bandRow="1"/>
              <a:tblGrid>
                <a:gridCol w="584547"/>
                <a:gridCol w="2428606"/>
                <a:gridCol w="448126"/>
                <a:gridCol w="504439"/>
              </a:tblGrid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ITEM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DESCRIPTION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kW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C6E7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RA4721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POWER STRIP FIP CRATES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CRYO RACK RA10100=TA6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QUR1HEM02-20401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Cage Faraday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RF Controls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1.0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PLC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Interlocks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table interface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18.5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9" name="Straight Arrow Connector 8"/>
          <p:cNvCxnSpPr>
            <a:endCxn id="7" idx="3"/>
          </p:cNvCxnSpPr>
          <p:nvPr/>
        </p:nvCxnSpPr>
        <p:spPr>
          <a:xfrm flipH="1">
            <a:off x="4318427" y="2504306"/>
            <a:ext cx="46104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779469" y="2319640"/>
            <a:ext cx="1178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Later, 4kW</a:t>
            </a:r>
            <a:endParaRPr lang="en-GB" dirty="0"/>
          </a:p>
        </p:txBody>
      </p:sp>
      <p:sp>
        <p:nvSpPr>
          <p:cNvPr id="11" name="Right Brace 10"/>
          <p:cNvSpPr/>
          <p:nvPr/>
        </p:nvSpPr>
        <p:spPr>
          <a:xfrm>
            <a:off x="4402951" y="1659752"/>
            <a:ext cx="145997" cy="72998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633472" y="1659752"/>
            <a:ext cx="22912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Can’t this be reduced?</a:t>
            </a:r>
          </a:p>
          <a:p>
            <a:r>
              <a:rPr lang="en-GB" dirty="0" smtClean="0"/>
              <a:t>Better estimated ?</a:t>
            </a:r>
          </a:p>
          <a:p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8262749" y="1659752"/>
            <a:ext cx="1945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see </a:t>
            </a:r>
            <a:r>
              <a:rPr lang="en-GB" dirty="0" smtClean="0"/>
              <a:t>Gerardo’s slide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52709" y="4029856"/>
            <a:ext cx="2483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2. Additional DIC ?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262749" y="1261825"/>
            <a:ext cx="17550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3. Re-ALIM ?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79074" y="3799024"/>
            <a:ext cx="5736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70C0"/>
                </a:solidFill>
              </a:rPr>
              <a:t>4. PROGRESS on crab zone in the coming TS?</a:t>
            </a: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2709" y="4491521"/>
            <a:ext cx="52654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Transfer Table</a:t>
            </a:r>
          </a:p>
          <a:p>
            <a:r>
              <a:rPr lang="en-GB" dirty="0" smtClean="0"/>
              <a:t>BE/ICS Oxygen Deficiency Detection and Alarm flashes</a:t>
            </a:r>
          </a:p>
          <a:p>
            <a:r>
              <a:rPr lang="en-GB" dirty="0" smtClean="0"/>
              <a:t>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3560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GB" dirty="0" smtClean="0"/>
              <a:t>Cable routing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591590"/>
            <a:ext cx="6407451" cy="421270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 rot="734475">
            <a:off x="779926" y="2477512"/>
            <a:ext cx="1298601" cy="76424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91757" y="1424754"/>
            <a:ext cx="2900243" cy="51559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1514" y="1424753"/>
            <a:ext cx="2900243" cy="5155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115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8833" y="765673"/>
            <a:ext cx="4310743" cy="1325563"/>
          </a:xfrm>
        </p:spPr>
        <p:txBody>
          <a:bodyPr/>
          <a:lstStyle/>
          <a:p>
            <a:r>
              <a:rPr lang="en-GB" dirty="0" smtClean="0"/>
              <a:t>Cable routing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66608">
            <a:off x="6061025" y="3638815"/>
            <a:ext cx="5195180" cy="2801788"/>
          </a:xfrm>
          <a:prstGeom prst="snip2DiagRect">
            <a:avLst/>
          </a:prstGeom>
        </p:spPr>
      </p:pic>
      <p:sp>
        <p:nvSpPr>
          <p:cNvPr id="5" name="Oval 4"/>
          <p:cNvSpPr/>
          <p:nvPr/>
        </p:nvSpPr>
        <p:spPr>
          <a:xfrm rot="6175726">
            <a:off x="6822612" y="4639330"/>
            <a:ext cx="1298601" cy="80075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596430" y="901856"/>
            <a:ext cx="4124372" cy="23199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2041" y="0"/>
            <a:ext cx="2319959" cy="412437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49747" y="902207"/>
            <a:ext cx="4124374" cy="23199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722" y="3611976"/>
            <a:ext cx="5770709" cy="324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268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 routing – </a:t>
            </a:r>
            <a:r>
              <a:rPr lang="en-GB" dirty="0" err="1" smtClean="0"/>
              <a:t>flexwell</a:t>
            </a:r>
            <a:r>
              <a:rPr lang="en-GB" dirty="0" smtClean="0"/>
              <a:t> 7/8’’ and 3/8’’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88171"/>
            <a:ext cx="5033895" cy="283156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56597"/>
            <a:ext cx="4050145" cy="22782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5110" y="1337222"/>
            <a:ext cx="3636889" cy="272766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5111" y="4130333"/>
            <a:ext cx="3636889" cy="27276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30998" y="2612572"/>
            <a:ext cx="1395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LHC example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254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 routing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64431"/>
            <a:ext cx="5855234" cy="32935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5291" y="0"/>
            <a:ext cx="5466709" cy="307502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66608">
            <a:off x="6406806" y="3473608"/>
            <a:ext cx="5195180" cy="2801788"/>
          </a:xfrm>
          <a:prstGeom prst="snip2DiagRect">
            <a:avLst/>
          </a:prstGeom>
        </p:spPr>
      </p:pic>
      <p:sp>
        <p:nvSpPr>
          <p:cNvPr id="7" name="Down Arrow 6"/>
          <p:cNvSpPr/>
          <p:nvPr/>
        </p:nvSpPr>
        <p:spPr>
          <a:xfrm>
            <a:off x="8875059" y="3887610"/>
            <a:ext cx="545566" cy="5993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785242" y="3527871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6314m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836484" y="2197634"/>
            <a:ext cx="3235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From behind the transfer table…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01120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66608">
            <a:off x="2407705" y="3102967"/>
            <a:ext cx="5195180" cy="2801788"/>
          </a:xfrm>
          <a:prstGeom prst="snip2DiagRect">
            <a:avLst/>
          </a:prstGeom>
        </p:spPr>
      </p:pic>
      <p:sp>
        <p:nvSpPr>
          <p:cNvPr id="10" name="Down Arrow 9"/>
          <p:cNvSpPr/>
          <p:nvPr/>
        </p:nvSpPr>
        <p:spPr>
          <a:xfrm>
            <a:off x="4875958" y="3516969"/>
            <a:ext cx="545566" cy="5993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786141" y="3157230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6314m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Cable routing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4770" y="4339558"/>
            <a:ext cx="4477230" cy="25184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948858" y="3469221"/>
            <a:ext cx="4337638" cy="243992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3314" y="212293"/>
            <a:ext cx="5067620" cy="28505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310905" y="3004314"/>
            <a:ext cx="2680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…to 4m more downstream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383281" y="973989"/>
            <a:ext cx="2174581" cy="1097877"/>
          </a:xfrm>
          <a:prstGeom prst="straightConnector1">
            <a:avLst/>
          </a:prstGeom>
          <a:ln w="38100">
            <a:solidFill>
              <a:srgbClr val="00B0F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own Arrow 11"/>
          <p:cNvSpPr/>
          <p:nvPr/>
        </p:nvSpPr>
        <p:spPr>
          <a:xfrm>
            <a:off x="6152752" y="3526562"/>
            <a:ext cx="545566" cy="5993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6062935" y="3166823"/>
            <a:ext cx="837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6318m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77743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291</Words>
  <Application>Microsoft Office PowerPoint</Application>
  <PresentationFormat>Widescreen</PresentationFormat>
  <Paragraphs>91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Verdana</vt:lpstr>
      <vt:lpstr>Office Theme</vt:lpstr>
      <vt:lpstr>PowerPoint Presentation</vt:lpstr>
      <vt:lpstr>Energy chains</vt:lpstr>
      <vt:lpstr>Integration</vt:lpstr>
      <vt:lpstr>Questions EN/EL</vt:lpstr>
      <vt:lpstr>Cable routing</vt:lpstr>
      <vt:lpstr>Cable routing</vt:lpstr>
      <vt:lpstr>Cable routing – flexwell 7/8’’ and 3/8’’</vt:lpstr>
      <vt:lpstr>Cable routing</vt:lpstr>
      <vt:lpstr>Cable routing</vt:lpstr>
      <vt:lpstr>Activities TS#2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Giovanna Vandoni</dc:creator>
  <cp:lastModifiedBy>Giovanna Vandoni</cp:lastModifiedBy>
  <cp:revision>19</cp:revision>
  <dcterms:created xsi:type="dcterms:W3CDTF">2017-06-01T13:12:18Z</dcterms:created>
  <dcterms:modified xsi:type="dcterms:W3CDTF">2017-06-06T08:03:28Z</dcterms:modified>
</cp:coreProperties>
</file>