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53" r:id="rId2"/>
    <p:sldMasterId id="2147483991" r:id="rId3"/>
  </p:sldMasterIdLst>
  <p:notesMasterIdLst>
    <p:notesMasterId r:id="rId48"/>
  </p:notesMasterIdLst>
  <p:handoutMasterIdLst>
    <p:handoutMasterId r:id="rId49"/>
  </p:handoutMasterIdLst>
  <p:sldIdLst>
    <p:sldId id="715" r:id="rId4"/>
    <p:sldId id="717" r:id="rId5"/>
    <p:sldId id="857" r:id="rId6"/>
    <p:sldId id="858" r:id="rId7"/>
    <p:sldId id="841" r:id="rId8"/>
    <p:sldId id="849" r:id="rId9"/>
    <p:sldId id="851" r:id="rId10"/>
    <p:sldId id="865" r:id="rId11"/>
    <p:sldId id="860" r:id="rId12"/>
    <p:sldId id="861" r:id="rId13"/>
    <p:sldId id="867" r:id="rId14"/>
    <p:sldId id="868" r:id="rId15"/>
    <p:sldId id="864" r:id="rId16"/>
    <p:sldId id="838" r:id="rId17"/>
    <p:sldId id="836" r:id="rId18"/>
    <p:sldId id="840" r:id="rId19"/>
    <p:sldId id="341" r:id="rId20"/>
    <p:sldId id="853" r:id="rId21"/>
    <p:sldId id="630" r:id="rId22"/>
    <p:sldId id="829" r:id="rId23"/>
    <p:sldId id="793" r:id="rId24"/>
    <p:sldId id="718" r:id="rId25"/>
    <p:sldId id="721" r:id="rId26"/>
    <p:sldId id="719" r:id="rId27"/>
    <p:sldId id="780" r:id="rId28"/>
    <p:sldId id="745" r:id="rId29"/>
    <p:sldId id="622" r:id="rId30"/>
    <p:sldId id="800" r:id="rId31"/>
    <p:sldId id="760" r:id="rId32"/>
    <p:sldId id="756" r:id="rId33"/>
    <p:sldId id="757" r:id="rId34"/>
    <p:sldId id="575" r:id="rId35"/>
    <p:sldId id="823" r:id="rId36"/>
    <p:sldId id="824" r:id="rId37"/>
    <p:sldId id="825" r:id="rId38"/>
    <p:sldId id="826" r:id="rId39"/>
    <p:sldId id="785" r:id="rId40"/>
    <p:sldId id="828" r:id="rId41"/>
    <p:sldId id="820" r:id="rId42"/>
    <p:sldId id="815" r:id="rId43"/>
    <p:sldId id="817" r:id="rId44"/>
    <p:sldId id="818" r:id="rId45"/>
    <p:sldId id="819" r:id="rId46"/>
    <p:sldId id="814" r:id="rId47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504D"/>
    <a:srgbClr val="FFFF59"/>
    <a:srgbClr val="3399FF"/>
    <a:srgbClr val="92D050"/>
    <a:srgbClr val="F79646"/>
    <a:srgbClr val="FF0000"/>
    <a:srgbClr val="FDEADA"/>
    <a:srgbClr val="00CC00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4713" autoAdjust="0"/>
  </p:normalViewPr>
  <p:slideViewPr>
    <p:cSldViewPr>
      <p:cViewPr varScale="1">
        <p:scale>
          <a:sx n="84" d="100"/>
          <a:sy n="84" d="100"/>
        </p:scale>
        <p:origin x="-1363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4014" y="-11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8DAC434-57B5-4769-89E6-6BBAE94552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2012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B360DA4-8D5E-4E37-9F14-946485C94F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79151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6453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58509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</p:grpSp>
      <p:sp>
        <p:nvSpPr>
          <p:cNvPr id="122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2334-6086-44A2-A3BB-BB5D4437BE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825F8-8AC8-44D7-8795-6A519DC2A4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96A0-6244-413C-A1BF-7893D7316E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fld id="{A35A0063-D13D-43EA-8BEC-F58F5873B65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B790-2045-4D36-A3EF-939E1571D4A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C6C05-09A8-460D-949E-C6F151265E2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E3B55-BFC4-4687-9384-428574F1932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D8E4-48F8-4215-98F9-38F474810F5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EC8A0-726D-4DE7-8FFB-304568B9B1F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884A-0C09-42C2-B45D-A9184981C5A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05FBB-932A-4BE0-859B-9914A16CF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69C45-1885-40DB-B4C7-32E268262F0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4D465-FE49-4989-BC2F-A7E3161CE36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7DE8-429B-47CE-81FB-6E9F719F001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5EB57-7506-4724-AB82-85CC693FE61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2334-6086-44A2-A3BB-BB5D4437BE8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5FBB-932A-4BE0-859B-9914A16CF98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A8A81-CC34-491A-9545-D13FCC1D454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851AA-CB1F-49B3-A9DC-B9B749BC4A4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047C6-8122-4040-8CD0-C3A41F19D71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4ED60-023C-465D-BC28-EB48800B53C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A8A81-CC34-491A-9545-D13FCC1D45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D911D-659D-4AE7-8787-7C58F3EC6F0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DDA9-5E9A-42C1-B697-0058DF3B48B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1DAC-FCA3-4C8E-A191-5EBB45095B8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825F8-8AC8-44D7-8795-6A519DC2A45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096A0-6244-413C-A1BF-7893D7316E4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851AA-CB1F-49B3-A9DC-B9B749BC4A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047C6-8122-4040-8CD0-C3A41F19D7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4ED60-023C-465D-BC28-EB48800B53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D911D-659D-4AE7-8787-7C58F3EC6F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3DDA9-5E9A-42C1-B697-0058DF3B48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E1DAC-FCA3-4C8E-A191-5EBB45095B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</p:grp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A7E95768-89EF-43A3-88F1-08430E2B60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7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965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741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E95768-89EF-43A3-88F1-08430E2B603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741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Beyond Colliders, CERN, November-17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E95768-89EF-43A3-88F1-08430E2B603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512.06436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arxiv.org/abs/arXiv:1710.11107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708.02111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ved=0ahUKEwiNzO3Y3a7MAhXDzxQKHXvmDTMQjRwIBw&amp;url=http://www.androidpolice.com/2012/12/03/apk-teardown-the-mysterious-leftovers-special-the-jandycane-logo-googles-coffee-mug-notification-and-lightcycle-instructions/&amp;bvm=bv.120551593,d.dmo&amp;psig=AFQjCNGCcC09xYAyNQPWwa1Pv-nZCa4ikA&amp;ust=1461843526163669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hyperlink" Target="http://www.google.com/url?sa=i&amp;rct=j&amp;q=&amp;esrc=s&amp;source=images&amp;cd=&amp;cad=rja&amp;uact=8&amp;ved=0CAcQjRw&amp;url=http://www.clker.com/clipart-27752.html&amp;ei=2FZ2VP23Jcj7arv3gOgG&amp;bvm=bv.80642063,d.d2s&amp;psig=AFQjCNERwxYKKc2eYbiRecKzt2s8S8bmeA&amp;ust=1417128167824580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iconpng.com/icon/48438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ved=0ahUKEwiNzO3Y3a7MAhXDzxQKHXvmDTMQjRwIBw&amp;url=http://www.androidpolice.com/2012/12/03/apk-teardown-the-mysterious-leftovers-special-the-jandycane-logo-googles-coffee-mug-notification-and-lightcycle-instructions/&amp;bvm=bv.120551593,d.dmo&amp;psig=AFQjCNGCcC09xYAyNQPWwa1Pv-nZCa4ikA&amp;ust=1461843526163669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1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gif"/><Relationship Id="rId5" Type="http://schemas.openxmlformats.org/officeDocument/2006/relationships/hyperlink" Target="http://www.google.com/url?sa=i&amp;rct=j&amp;q=&amp;esrc=s&amp;frm=1&amp;source=images&amp;cd=&amp;cad=rja&amp;docid=IiRUURf4sN7QUM&amp;tbnid=-U0flVQzeo_JZM:&amp;ved=0CAUQjRw&amp;url=http://www.accessscience.com/popup.aspx?id=681600&amp;name=print&amp;ei=HklYUuqTGIq-0QW49oHQCA&amp;bvm=bv.53899372,d.Yms&amp;psig=AFQjCNF3GwWCc4ufqbe8pewz6YqaCD39Qg&amp;ust=1381603859694899" TargetMode="Externa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.png"/><Relationship Id="rId9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9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hemeOverride" Target="../theme/themeOverr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2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95812/files/M-207.pdf" TargetMode="Externa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7"/>
            <a:ext cx="9144000" cy="691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692696"/>
            <a:ext cx="8784976" cy="3096344"/>
          </a:xfrm>
          <a:solidFill>
            <a:schemeClr val="tx1">
              <a:alpha val="76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32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International </a:t>
            </a:r>
            <a:r>
              <a:rPr lang="en-US" sz="3200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AXion</a:t>
            </a:r>
            <a:r>
              <a:rPr lang="en-US" sz="32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Observatory (IAXO)</a:t>
            </a:r>
            <a:br>
              <a:rPr lang="en-US" sz="32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</a:br>
            <a:r>
              <a:rPr lang="en-US" sz="2800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status and prospects</a:t>
            </a:r>
            <a:r>
              <a:rPr lang="en-US" sz="40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</a:b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/>
            </a:r>
            <a:b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>Igor G. Irastorza (U. Zaragoza)</a:t>
            </a:r>
            <a:b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>on behalf of the IAXO collaboration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n-US" sz="1800" b="1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Physics Beyond Colliders, CERN, November 21</a:t>
            </a:r>
            <a:r>
              <a:rPr lang="en-US" sz="1800" b="1" baseline="30000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st</a:t>
            </a:r>
            <a:r>
              <a:rPr lang="en-US" sz="1800" b="1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 2017</a:t>
            </a:r>
            <a:endParaRPr lang="en-GB" sz="2800" dirty="0" smtClean="0">
              <a:solidFill>
                <a:srgbClr val="C00000"/>
              </a:solidFill>
              <a:effectLst/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1494"/>
            <a:ext cx="707390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>
                <a:latin typeface="Arial Rounded MT Bold" pitchFamily="34" charset="0"/>
              </a:rPr>
              <a:t>IAXO &amp; </a:t>
            </a:r>
            <a:r>
              <a:rPr lang="es-ES" sz="3600" dirty="0" err="1" smtClean="0">
                <a:latin typeface="Arial Rounded MT Bold" pitchFamily="34" charset="0"/>
              </a:rPr>
              <a:t>meV</a:t>
            </a:r>
            <a:r>
              <a:rPr lang="es-ES" sz="3600" dirty="0" smtClean="0">
                <a:latin typeface="Arial Rounded MT Bold" pitchFamily="34" charset="0"/>
              </a:rPr>
              <a:t> axion </a:t>
            </a:r>
            <a:r>
              <a:rPr lang="es-ES" sz="3600" dirty="0" err="1" smtClean="0">
                <a:latin typeface="Arial Rounded MT Bold" pitchFamily="34" charset="0"/>
              </a:rPr>
              <a:t>cosmology</a:t>
            </a:r>
            <a:endParaRPr lang="es-ES" sz="3600" dirty="0"/>
          </a:p>
        </p:txBody>
      </p:sp>
      <p:sp>
        <p:nvSpPr>
          <p:cNvPr id="11" name="10 Rectángulo"/>
          <p:cNvSpPr/>
          <p:nvPr/>
        </p:nvSpPr>
        <p:spPr>
          <a:xfrm>
            <a:off x="5580112" y="4149080"/>
            <a:ext cx="265037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600" b="0" dirty="0" smtClean="0">
                <a:latin typeface="Arial Rounded MT Bold" pitchFamily="34" charset="0"/>
              </a:rPr>
              <a:t>IAXO  </a:t>
            </a:r>
            <a:r>
              <a:rPr lang="es-ES" sz="1600" b="0" dirty="0" err="1" smtClean="0">
                <a:latin typeface="Arial Rounded MT Bold" pitchFamily="34" charset="0"/>
              </a:rPr>
              <a:t>will</a:t>
            </a:r>
            <a:r>
              <a:rPr lang="es-ES" sz="1600" b="0" dirty="0" smtClean="0">
                <a:latin typeface="Arial Rounded MT Bold" pitchFamily="34" charset="0"/>
              </a:rPr>
              <a:t> explore viable</a:t>
            </a:r>
          </a:p>
          <a:p>
            <a:r>
              <a:rPr lang="es-ES" sz="1600" b="0" dirty="0" smtClean="0">
                <a:latin typeface="Arial Rounded MT Bold" pitchFamily="34" charset="0"/>
              </a:rPr>
              <a:t>QCD axion DM </a:t>
            </a:r>
            <a:r>
              <a:rPr lang="es-ES" sz="1600" b="0" dirty="0" err="1" smtClean="0">
                <a:latin typeface="Arial Rounded MT Bold" pitchFamily="34" charset="0"/>
              </a:rPr>
              <a:t>models</a:t>
            </a:r>
            <a:endParaRPr lang="es-ES" sz="1600" b="0" dirty="0" smtClean="0">
              <a:latin typeface="Arial Rounded MT Bold" pitchFamily="34" charset="0"/>
            </a:endParaRPr>
          </a:p>
          <a:p>
            <a:r>
              <a:rPr lang="es-ES" sz="1600" b="0" dirty="0" smtClean="0">
                <a:latin typeface="Arial Rounded MT Bold" pitchFamily="34" charset="0"/>
              </a:rPr>
              <a:t>Ringwald, Saikawa 2016</a:t>
            </a:r>
          </a:p>
          <a:p>
            <a:r>
              <a:rPr lang="es-ES" sz="1200" dirty="0" smtClean="0">
                <a:latin typeface="Arial Rounded MT Bold" pitchFamily="34" charset="0"/>
                <a:hlinkClick r:id="rId3"/>
              </a:rPr>
              <a:t>arXiv:1512.06436</a:t>
            </a:r>
            <a:endParaRPr lang="es-ES" sz="1600" b="0" dirty="0">
              <a:solidFill>
                <a:srgbClr val="FF0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695728" y="2492896"/>
            <a:ext cx="2448272" cy="11156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400" b="0" dirty="0" smtClean="0">
                <a:solidFill>
                  <a:srgbClr val="FF0000"/>
                </a:solidFill>
                <a:latin typeface="Arial Rounded MT Bold" pitchFamily="34" charset="0"/>
              </a:rPr>
              <a:t>“ALP </a:t>
            </a:r>
            <a:r>
              <a:rPr lang="es-ES" sz="1400" b="0" dirty="0" err="1" smtClean="0">
                <a:solidFill>
                  <a:srgbClr val="FF0000"/>
                </a:solidFill>
                <a:latin typeface="Arial Rounded MT Bold" pitchFamily="34" charset="0"/>
              </a:rPr>
              <a:t>miracle</a:t>
            </a:r>
            <a:r>
              <a:rPr lang="es-ES" sz="1400" b="0" dirty="0" smtClean="0">
                <a:solidFill>
                  <a:srgbClr val="FF0000"/>
                </a:solidFill>
                <a:latin typeface="Arial Rounded MT Bold" pitchFamily="34" charset="0"/>
              </a:rPr>
              <a:t>”</a:t>
            </a:r>
            <a:r>
              <a:rPr lang="es-ES" sz="1400" b="0" dirty="0" smtClean="0">
                <a:latin typeface="Arial Rounded MT Bold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</a:rPr>
              <a:t>region</a:t>
            </a:r>
            <a:endParaRPr lang="es-ES" sz="1400" b="0" dirty="0" smtClean="0">
              <a:latin typeface="Arial Rounded MT Bold" pitchFamily="34" charset="0"/>
            </a:endParaRPr>
          </a:p>
          <a:p>
            <a:r>
              <a:rPr lang="es-ES" sz="1400" b="0" dirty="0" err="1" smtClean="0">
                <a:latin typeface="Arial Rounded MT Bold" pitchFamily="34" charset="0"/>
              </a:rPr>
              <a:t>ALPs</a:t>
            </a:r>
            <a:r>
              <a:rPr lang="es-ES" sz="1400" b="0" dirty="0" smtClean="0">
                <a:latin typeface="Arial Rounded MT Bold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</a:rPr>
              <a:t>solving</a:t>
            </a:r>
            <a:r>
              <a:rPr lang="es-ES" sz="1400" b="0" dirty="0" smtClean="0">
                <a:latin typeface="Arial Rounded MT Bold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</a:rPr>
              <a:t>both</a:t>
            </a:r>
            <a:r>
              <a:rPr lang="es-ES" sz="1400" b="0" dirty="0" smtClean="0">
                <a:latin typeface="Arial Rounded MT Bold" pitchFamily="34" charset="0"/>
              </a:rPr>
              <a:t> </a:t>
            </a:r>
          </a:p>
          <a:p>
            <a:r>
              <a:rPr lang="es-ES" sz="1400" b="0" dirty="0" smtClean="0">
                <a:latin typeface="Arial Rounded MT Bold" pitchFamily="34" charset="0"/>
              </a:rPr>
              <a:t>DM &amp; </a:t>
            </a:r>
            <a:r>
              <a:rPr lang="es-ES" sz="1400" b="0" dirty="0" err="1" smtClean="0">
                <a:latin typeface="Arial Rounded MT Bold" pitchFamily="34" charset="0"/>
              </a:rPr>
              <a:t>inflation</a:t>
            </a:r>
            <a:endParaRPr lang="es-ES" sz="1400" b="0" dirty="0" smtClean="0">
              <a:latin typeface="Arial Rounded MT Bold" pitchFamily="34" charset="0"/>
            </a:endParaRPr>
          </a:p>
          <a:p>
            <a:r>
              <a:rPr lang="es-ES" sz="1400" b="0" dirty="0" smtClean="0">
                <a:latin typeface="Arial Rounded MT Bold" pitchFamily="34" charset="0"/>
              </a:rPr>
              <a:t>Daido et al. 2017</a:t>
            </a:r>
          </a:p>
          <a:p>
            <a:r>
              <a:rPr lang="es-ES" sz="1050" dirty="0" smtClean="0">
                <a:latin typeface="Arial Rounded MT Bold" pitchFamily="34" charset="0"/>
                <a:hlinkClick r:id="rId4"/>
              </a:rPr>
              <a:t>arXiv:1710.11107</a:t>
            </a:r>
            <a:endParaRPr lang="es-ES" sz="1050" b="0" dirty="0" smtClean="0">
              <a:latin typeface="Arial Rounded MT Bold" pitchFamily="34" charset="0"/>
            </a:endParaRPr>
          </a:p>
        </p:txBody>
      </p:sp>
      <p:cxnSp>
        <p:nvCxnSpPr>
          <p:cNvPr id="15" name="14 Conector recto de flecha"/>
          <p:cNvCxnSpPr>
            <a:stCxn id="12" idx="1"/>
          </p:cNvCxnSpPr>
          <p:nvPr/>
        </p:nvCxnSpPr>
        <p:spPr>
          <a:xfrm flipH="1" flipV="1">
            <a:off x="6444208" y="2276877"/>
            <a:ext cx="251520" cy="773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 flipV="1">
            <a:off x="5436096" y="3573016"/>
            <a:ext cx="323528" cy="557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5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10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1494"/>
            <a:ext cx="69024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s-ES" sz="3600" dirty="0" smtClean="0">
                <a:latin typeface="Arial Rounded MT Bold" pitchFamily="34" charset="0"/>
              </a:rPr>
              <a:t>IAXO &amp; </a:t>
            </a:r>
            <a:r>
              <a:rPr lang="es-ES" sz="3600" dirty="0" err="1" smtClean="0">
                <a:latin typeface="Arial Rounded MT Bold" pitchFamily="34" charset="0"/>
              </a:rPr>
              <a:t>astrophysics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hints</a:t>
            </a:r>
            <a:endParaRPr lang="es-ES" sz="3600" dirty="0"/>
          </a:p>
        </p:txBody>
      </p:sp>
      <p:sp>
        <p:nvSpPr>
          <p:cNvPr id="11" name="10 Rectángulo"/>
          <p:cNvSpPr/>
          <p:nvPr/>
        </p:nvSpPr>
        <p:spPr>
          <a:xfrm>
            <a:off x="6660232" y="3933056"/>
            <a:ext cx="2483768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Arial Rounded MT Bold" pitchFamily="34" charset="0"/>
              </a:rPr>
              <a:t>… as well as a large fraction of the axion &amp; ALP models invoked in the “stellar cooling anomaly”</a:t>
            </a:r>
          </a:p>
          <a:p>
            <a:r>
              <a:rPr lang="en-US" sz="1600" b="0" dirty="0" smtClean="0">
                <a:solidFill>
                  <a:srgbClr val="0000FF"/>
                </a:solidFill>
                <a:latin typeface="Arial Rounded MT Bold" pitchFamily="34" charset="0"/>
              </a:rPr>
              <a:t>But for this the </a:t>
            </a:r>
            <a:r>
              <a:rPr lang="en-US" sz="1600" b="0" i="1" dirty="0" err="1" smtClean="0">
                <a:solidFill>
                  <a:srgbClr val="0000FF"/>
                </a:solidFill>
                <a:latin typeface="Arial Rounded MT Bold" pitchFamily="34" charset="0"/>
              </a:rPr>
              <a:t>g</a:t>
            </a:r>
            <a:r>
              <a:rPr lang="en-US" sz="1600" b="0" i="1" baseline="-25000" dirty="0" err="1" smtClean="0">
                <a:solidFill>
                  <a:srgbClr val="0000FF"/>
                </a:solidFill>
                <a:latin typeface="Arial Rounded MT Bold" pitchFamily="34" charset="0"/>
              </a:rPr>
              <a:t>ae</a:t>
            </a:r>
            <a:r>
              <a:rPr lang="en-US" sz="1600" b="0" dirty="0" smtClean="0">
                <a:solidFill>
                  <a:srgbClr val="0000FF"/>
                </a:solidFill>
                <a:latin typeface="Arial Rounded MT Bold" pitchFamily="34" charset="0"/>
              </a:rPr>
              <a:t> is particularly interesting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2627784" y="4437112"/>
            <a:ext cx="2232248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600" b="0" dirty="0" smtClean="0">
                <a:latin typeface="Arial Rounded MT Bold" pitchFamily="34" charset="0"/>
              </a:rPr>
              <a:t>IAXO  </a:t>
            </a:r>
            <a:r>
              <a:rPr lang="es-ES" sz="1600" b="0" dirty="0" err="1" smtClean="0">
                <a:latin typeface="Arial Rounded MT Bold" pitchFamily="34" charset="0"/>
              </a:rPr>
              <a:t>will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fully</a:t>
            </a:r>
            <a:r>
              <a:rPr lang="es-ES" sz="1600" b="0" dirty="0" smtClean="0">
                <a:latin typeface="Arial Rounded MT Bold" pitchFamily="34" charset="0"/>
              </a:rPr>
              <a:t> explore ALP </a:t>
            </a:r>
            <a:r>
              <a:rPr lang="es-ES" sz="1600" b="0" dirty="0" err="1" smtClean="0">
                <a:latin typeface="Arial Rounded MT Bold" pitchFamily="34" charset="0"/>
              </a:rPr>
              <a:t>models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invoked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to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solve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the</a:t>
            </a:r>
            <a:r>
              <a:rPr lang="es-ES" sz="1600" b="0" dirty="0" smtClean="0">
                <a:latin typeface="Arial Rounded MT Bold" pitchFamily="34" charset="0"/>
              </a:rPr>
              <a:t> “</a:t>
            </a:r>
            <a:r>
              <a:rPr lang="es-ES" sz="1600" b="0" dirty="0" err="1" smtClean="0">
                <a:latin typeface="Arial Rounded MT Bold" pitchFamily="34" charset="0"/>
              </a:rPr>
              <a:t>transparency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hint</a:t>
            </a:r>
            <a:r>
              <a:rPr lang="es-ES" sz="1600" b="0" dirty="0" smtClean="0">
                <a:latin typeface="Arial Rounded MT Bold" pitchFamily="34" charset="0"/>
              </a:rPr>
              <a:t>”</a:t>
            </a:r>
            <a:endParaRPr lang="es-ES" sz="1600" b="0" dirty="0">
              <a:solidFill>
                <a:srgbClr val="FF0000"/>
              </a:solidFill>
            </a:endParaRPr>
          </a:p>
        </p:txBody>
      </p:sp>
      <p:cxnSp>
        <p:nvCxnSpPr>
          <p:cNvPr id="18" name="17 Conector recto de flecha"/>
          <p:cNvCxnSpPr/>
          <p:nvPr/>
        </p:nvCxnSpPr>
        <p:spPr>
          <a:xfrm flipH="1" flipV="1">
            <a:off x="3059832" y="3861048"/>
            <a:ext cx="323528" cy="557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 flipV="1">
            <a:off x="6660232" y="3284984"/>
            <a:ext cx="323528" cy="557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1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11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2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6462"/>
          <a:stretch>
            <a:fillRect/>
          </a:stretch>
        </p:blipFill>
        <p:spPr bwMode="auto">
          <a:xfrm>
            <a:off x="3779912" y="1124744"/>
            <a:ext cx="5256584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2 Marcador de contenido"/>
          <p:cNvSpPr txBox="1">
            <a:spLocks/>
          </p:cNvSpPr>
          <p:nvPr/>
        </p:nvSpPr>
        <p:spPr bwMode="auto">
          <a:xfrm>
            <a:off x="467544" y="1268760"/>
            <a:ext cx="38884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Multiple stellar anomalies (HB, RG,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WD, NS,..).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Overall 3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cs typeface="+mn-cs"/>
                <a:sym typeface="Wingdings" pitchFamily="2" charset="2"/>
              </a:rPr>
              <a:t>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effect.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QCD axions with both gag &amp; </a:t>
            </a:r>
            <a:r>
              <a:rPr lang="en-US" b="0" dirty="0" err="1" smtClean="0">
                <a:latin typeface="Arial Rounded MT Bold" pitchFamily="34" charset="0"/>
                <a:cs typeface="+mn-cs"/>
                <a:sym typeface="Wingdings" pitchFamily="2" charset="2"/>
              </a:rPr>
              <a:t>gae</a:t>
            </a: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interactions simultaneously solve all anomalies.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DFSZ models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KSVZ axion-</a:t>
            </a:r>
            <a:r>
              <a:rPr lang="en-US" b="0" dirty="0" err="1" smtClean="0">
                <a:latin typeface="Arial Rounded MT Bold" pitchFamily="34" charset="0"/>
                <a:cs typeface="+mn-cs"/>
                <a:sym typeface="Wingdings" pitchFamily="2" charset="2"/>
              </a:rPr>
              <a:t>majoron</a:t>
            </a:r>
            <a:endParaRPr lang="en-US" b="0" dirty="0" smtClean="0">
              <a:latin typeface="Arial Rounded MT Bold" pitchFamily="34" charset="0"/>
              <a:cs typeface="+mn-cs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lang="en-US" b="0" dirty="0" smtClean="0">
              <a:latin typeface="Arial Rounded MT Bold" pitchFamily="34" charset="0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IAXO will explore most of the relevant models (especially with IAXO+)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Only experiment with such capability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7139136" cy="1143000"/>
          </a:xfrm>
        </p:spPr>
        <p:txBody>
          <a:bodyPr/>
          <a:lstStyle/>
          <a:p>
            <a:r>
              <a:rPr lang="es-ES" sz="3600" dirty="0" smtClean="0">
                <a:latin typeface="Arial Rounded MT Bold" pitchFamily="34" charset="0"/>
              </a:rPr>
              <a:t>IAXO &amp; </a:t>
            </a:r>
            <a:r>
              <a:rPr lang="es-ES" sz="3600" dirty="0" err="1" smtClean="0">
                <a:latin typeface="Arial Rounded MT Bold" pitchFamily="34" charset="0"/>
              </a:rPr>
              <a:t>stellar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cooling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endParaRPr lang="es-ES" sz="3600" dirty="0"/>
          </a:p>
        </p:txBody>
      </p:sp>
      <p:sp>
        <p:nvSpPr>
          <p:cNvPr id="11" name="10 Rectángulo"/>
          <p:cNvSpPr/>
          <p:nvPr/>
        </p:nvSpPr>
        <p:spPr>
          <a:xfrm>
            <a:off x="4283968" y="5229200"/>
            <a:ext cx="4860032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Arial Rounded MT Bold" pitchFamily="34" charset="0"/>
              </a:rPr>
              <a:t>Region of QCD axion models that solve the stellar anomaly (+ SN1987A constraint) </a:t>
            </a:r>
          </a:p>
          <a:p>
            <a:r>
              <a:rPr lang="en-US" sz="1600" b="0" dirty="0" smtClean="0">
                <a:solidFill>
                  <a:srgbClr val="0000FF"/>
                </a:solidFill>
                <a:latin typeface="Arial Rounded MT Bold" pitchFamily="34" charset="0"/>
              </a:rPr>
              <a:t>(if constraint not considered regions largely within IAXO reach – buffer gas)</a:t>
            </a:r>
          </a:p>
        </p:txBody>
      </p:sp>
      <p:cxnSp>
        <p:nvCxnSpPr>
          <p:cNvPr id="19" name="18 Conector recto de flecha"/>
          <p:cNvCxnSpPr>
            <a:stCxn id="11" idx="0"/>
          </p:cNvCxnSpPr>
          <p:nvPr/>
        </p:nvCxnSpPr>
        <p:spPr>
          <a:xfrm flipV="1">
            <a:off x="6713984" y="3789040"/>
            <a:ext cx="306288" cy="144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6660232" y="764704"/>
            <a:ext cx="2483768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0" dirty="0" smtClean="0">
                <a:latin typeface="Arial Rounded MT Bold" pitchFamily="34" charset="0"/>
              </a:rPr>
              <a:t>M. Giannotti et al. </a:t>
            </a:r>
          </a:p>
          <a:p>
            <a:r>
              <a:rPr lang="es-ES" sz="1600" b="0" dirty="0" smtClean="0">
                <a:latin typeface="Arial Rounded MT Bold" pitchFamily="34" charset="0"/>
              </a:rPr>
              <a:t>JCAP 1710 (2017) 010</a:t>
            </a:r>
          </a:p>
          <a:p>
            <a:r>
              <a:rPr lang="es-ES" sz="1600" dirty="0" smtClean="0">
                <a:latin typeface="Arial Rounded MT Bold" pitchFamily="34" charset="0"/>
                <a:hlinkClick r:id="rId3"/>
              </a:rPr>
              <a:t>arXiv:1708.02111</a:t>
            </a:r>
            <a:r>
              <a:rPr lang="es-ES" sz="1600" dirty="0" smtClean="0">
                <a:latin typeface="Arial Rounded MT Bold" pitchFamily="34" charset="0"/>
              </a:rPr>
              <a:t> </a:t>
            </a:r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12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3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s-ES" sz="3600" dirty="0" smtClean="0">
                <a:latin typeface="Arial Rounded MT Bold" pitchFamily="34" charset="0"/>
              </a:rPr>
              <a:t>IAXO </a:t>
            </a:r>
            <a:r>
              <a:rPr lang="es-ES" sz="3600" dirty="0" err="1" smtClean="0">
                <a:latin typeface="Arial Rounded MT Bold" pitchFamily="34" charset="0"/>
              </a:rPr>
              <a:t>physics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reach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summary</a:t>
            </a:r>
            <a:endParaRPr lang="es-ES" sz="36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27848"/>
          </a:xfrm>
        </p:spPr>
        <p:txBody>
          <a:bodyPr/>
          <a:lstStyle/>
          <a:p>
            <a:r>
              <a:rPr lang="en-US" sz="1800" smtClean="0">
                <a:latin typeface="Arial Rounded MT Bold" pitchFamily="34" charset="0"/>
              </a:rPr>
              <a:t>IAXO will improve the experimental “helioscope frontier” by more than 1 order of magnitude in sensitivity </a:t>
            </a:r>
            <a:r>
              <a:rPr lang="en-US" sz="1800" smtClean="0">
                <a:latin typeface="Arial Rounded MT Bold" pitchFamily="34" charset="0"/>
              </a:rPr>
              <a:t>to </a:t>
            </a:r>
            <a:r>
              <a:rPr lang="en-US" sz="1800" smtClean="0">
                <a:latin typeface="Arial Rounded MT Bold" pitchFamily="34" charset="0"/>
              </a:rPr>
              <a:t>g</a:t>
            </a:r>
            <a:r>
              <a:rPr lang="en-US" sz="1800" baseline="-25000" smtClean="0">
                <a:latin typeface="Arial Rounded MT Bold" pitchFamily="34" charset="0"/>
              </a:rPr>
              <a:t>a</a:t>
            </a:r>
            <a:r>
              <a:rPr lang="en-US" sz="1800" baseline="-25000" smtClean="0">
                <a:latin typeface="Symbol" pitchFamily="18" charset="2"/>
              </a:rPr>
              <a:t>gg</a:t>
            </a:r>
            <a:endParaRPr lang="en-US" sz="1800" baseline="-25000" smtClean="0">
              <a:latin typeface="Symbol" pitchFamily="18" charset="2"/>
            </a:endParaRPr>
          </a:p>
          <a:p>
            <a:pPr>
              <a:buNone/>
            </a:pPr>
            <a:r>
              <a:rPr lang="en-US" sz="1800" smtClean="0">
                <a:latin typeface="Arial Rounded MT Bold" pitchFamily="34" charset="0"/>
              </a:rPr>
              <a:t>		(= by more than 10000 in terms of signal to noise ratio)</a:t>
            </a:r>
          </a:p>
          <a:p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IAXO will probe a large fraction of </a:t>
            </a:r>
            <a:r>
              <a:rPr lang="en-US" sz="1800" smtClean="0">
                <a:solidFill>
                  <a:srgbClr val="FF0000"/>
                </a:solidFill>
                <a:latin typeface="Arial Rounded MT Bold" pitchFamily="34" charset="0"/>
                <a:sym typeface="Wingdings" pitchFamily="2" charset="2"/>
              </a:rPr>
              <a:t>QCD axion models 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in the meV to eV mass 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band.</a:t>
            </a:r>
            <a:endParaRPr lang="en-US" sz="180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n-US" sz="1800" smtClean="0">
                <a:solidFill>
                  <a:srgbClr val="00B050"/>
                </a:solidFill>
                <a:latin typeface="Arial Rounded MT Bold" pitchFamily="34" charset="0"/>
                <a:sym typeface="Wingdings" pitchFamily="2" charset="2"/>
              </a:rPr>
              <a:t>No other proposed technique can probe QCD axions in this </a:t>
            </a:r>
            <a:r>
              <a:rPr lang="en-US" sz="1800" smtClean="0">
                <a:solidFill>
                  <a:srgbClr val="00B050"/>
                </a:solidFill>
                <a:latin typeface="Arial Rounded MT Bold" pitchFamily="34" charset="0"/>
                <a:sym typeface="Wingdings" pitchFamily="2" charset="2"/>
              </a:rPr>
              <a:t>region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. 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	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 Uniqueness of 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IAXO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. </a:t>
            </a:r>
            <a:endParaRPr lang="en-US" sz="180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n-US" sz="1600" smtClean="0">
                <a:effectLst/>
                <a:latin typeface="Arial Rounded MT Bold" pitchFamily="34" charset="0"/>
              </a:rPr>
              <a:t>IAXO will fully probe the ALP region invoked to solve the transparency anomaly </a:t>
            </a:r>
            <a:endParaRPr lang="en-US" sz="1600" smtClean="0">
              <a:effectLst/>
              <a:latin typeface="Arial Rounded MT Bold" pitchFamily="34" charset="0"/>
            </a:endParaRPr>
          </a:p>
          <a:p>
            <a:r>
              <a:rPr lang="en-US" sz="1600" smtClean="0">
                <a:effectLst/>
                <a:latin typeface="Arial Rounded MT Bold" pitchFamily="34" charset="0"/>
              </a:rPr>
              <a:t>IAXO will largely probe the axion region invoked to solve the stellar cooling </a:t>
            </a:r>
            <a:r>
              <a:rPr lang="en-US" sz="1600" smtClean="0">
                <a:effectLst/>
                <a:latin typeface="Arial Rounded MT Bold" pitchFamily="34" charset="0"/>
              </a:rPr>
              <a:t>anomaly</a:t>
            </a:r>
            <a:endParaRPr lang="en-US" sz="1600" smtClean="0">
              <a:effectLst/>
              <a:latin typeface="Arial Rounded MT Bold" pitchFamily="34" charset="0"/>
            </a:endParaRPr>
          </a:p>
          <a:p>
            <a:r>
              <a:rPr lang="en-US" sz="1600" smtClean="0">
                <a:latin typeface="Arial Rounded MT Bold" pitchFamily="34" charset="0"/>
              </a:rPr>
              <a:t>IAXO will partially explore viable </a:t>
            </a:r>
            <a:r>
              <a:rPr lang="en-US" sz="1600" smtClean="0">
                <a:solidFill>
                  <a:srgbClr val="C00000"/>
                </a:solidFill>
                <a:latin typeface="Arial Rounded MT Bold" pitchFamily="34" charset="0"/>
              </a:rPr>
              <a:t>QCD axion </a:t>
            </a:r>
            <a:r>
              <a:rPr lang="en-US" sz="1600" smtClean="0">
                <a:solidFill>
                  <a:srgbClr val="C00000"/>
                </a:solidFill>
                <a:latin typeface="Arial Rounded MT Bold" pitchFamily="34" charset="0"/>
              </a:rPr>
              <a:t>DM</a:t>
            </a:r>
            <a:r>
              <a:rPr lang="en-US" sz="1600" smtClean="0">
                <a:latin typeface="Arial Rounded MT Bold" pitchFamily="34" charset="0"/>
              </a:rPr>
              <a:t> </a:t>
            </a:r>
            <a:r>
              <a:rPr lang="en-US" sz="1600" smtClean="0">
                <a:latin typeface="Arial Rounded MT Bold" pitchFamily="34" charset="0"/>
              </a:rPr>
              <a:t>models</a:t>
            </a:r>
            <a:r>
              <a:rPr lang="en-US" sz="1600" smtClean="0">
                <a:latin typeface="Arial Rounded MT Bold" pitchFamily="34" charset="0"/>
              </a:rPr>
              <a:t>, and largely probe the </a:t>
            </a:r>
            <a:r>
              <a:rPr lang="en-US" sz="1600" smtClean="0">
                <a:solidFill>
                  <a:srgbClr val="C00000"/>
                </a:solidFill>
                <a:latin typeface="Arial Rounded MT Bold" pitchFamily="34" charset="0"/>
              </a:rPr>
              <a:t>“</a:t>
            </a:r>
            <a:r>
              <a:rPr lang="en-US" sz="1600" smtClean="0">
                <a:solidFill>
                  <a:srgbClr val="C00000"/>
                </a:solidFill>
                <a:latin typeface="Arial Rounded MT Bold" pitchFamily="34" charset="0"/>
              </a:rPr>
              <a:t>ALP </a:t>
            </a:r>
            <a:r>
              <a:rPr lang="en-US" sz="1600" smtClean="0">
                <a:solidFill>
                  <a:srgbClr val="C00000"/>
                </a:solidFill>
                <a:latin typeface="Arial Rounded MT Bold" pitchFamily="34" charset="0"/>
              </a:rPr>
              <a:t>miracle”</a:t>
            </a:r>
            <a:r>
              <a:rPr lang="en-US" sz="1600" smtClean="0">
                <a:latin typeface="Arial Rounded MT Bold" pitchFamily="34" charset="0"/>
              </a:rPr>
              <a:t> models solving both DM and </a:t>
            </a:r>
            <a:r>
              <a:rPr lang="en-US" sz="1600" smtClean="0">
                <a:latin typeface="Arial Rounded MT Bold" pitchFamily="34" charset="0"/>
              </a:rPr>
              <a:t>inflation.</a:t>
            </a:r>
            <a:endParaRPr lang="en-US" sz="1600" smtClean="0">
              <a:effectLst/>
              <a:latin typeface="Arial Rounded MT Bold" pitchFamily="34" charset="0"/>
            </a:endParaRPr>
          </a:p>
          <a:p>
            <a:r>
              <a:rPr lang="en-US" sz="1600" smtClean="0">
                <a:latin typeface="Arial Rounded MT Bold" pitchFamily="34" charset="0"/>
              </a:rPr>
              <a:t>IAXO will probe a large unexplored ALP parameter </a:t>
            </a:r>
            <a:r>
              <a:rPr lang="en-US" sz="1600" smtClean="0">
                <a:latin typeface="Arial Rounded MT Bold" pitchFamily="34" charset="0"/>
              </a:rPr>
              <a:t>space</a:t>
            </a:r>
            <a:r>
              <a:rPr lang="en-US" sz="1600" smtClean="0">
                <a:latin typeface="Arial Rounded MT Bold" pitchFamily="34" charset="0"/>
              </a:rPr>
              <a:t>, also generically motivated dark </a:t>
            </a:r>
            <a:r>
              <a:rPr lang="en-US" sz="1600" smtClean="0">
                <a:latin typeface="Arial Rounded MT Bold" pitchFamily="34" charset="0"/>
              </a:rPr>
              <a:t>radiation</a:t>
            </a:r>
            <a:r>
              <a:rPr lang="en-US" sz="1600" smtClean="0">
                <a:latin typeface="Arial Rounded MT Bold" pitchFamily="34" charset="0"/>
              </a:rPr>
              <a:t>, string </a:t>
            </a:r>
            <a:r>
              <a:rPr lang="en-US" sz="1600" smtClean="0">
                <a:latin typeface="Arial Rounded MT Bold" pitchFamily="34" charset="0"/>
              </a:rPr>
              <a:t>theory,…</a:t>
            </a:r>
            <a:endParaRPr lang="en-US" sz="1600" smtClean="0">
              <a:effectLst/>
              <a:latin typeface="Arial Rounded MT Bold" pitchFamily="34" charset="0"/>
            </a:endParaRPr>
          </a:p>
          <a:p>
            <a:r>
              <a:rPr lang="en-US" sz="1800" smtClean="0">
                <a:latin typeface="Arial Rounded MT Bold" pitchFamily="34" charset="0"/>
              </a:rPr>
              <a:t>All </a:t>
            </a:r>
            <a:r>
              <a:rPr lang="en-US" sz="1800" smtClean="0">
                <a:latin typeface="Arial Rounded MT Bold" pitchFamily="34" charset="0"/>
              </a:rPr>
              <a:t>this</a:t>
            </a:r>
            <a:r>
              <a:rPr lang="en-US" sz="1800" smtClean="0">
                <a:latin typeface="Arial Rounded MT Bold" pitchFamily="34" charset="0"/>
              </a:rPr>
              <a:t>, 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independent of the </a:t>
            </a:r>
            <a:r>
              <a:rPr lang="en-US" sz="1800" smtClean="0">
                <a:solidFill>
                  <a:srgbClr val="FF0000"/>
                </a:solidFill>
                <a:latin typeface="Arial Rounded MT Bold" pitchFamily="34" charset="0"/>
                <a:sym typeface="Wingdings" pitchFamily="2" charset="2"/>
              </a:rPr>
              <a:t>axion-as-DM </a:t>
            </a:r>
            <a:r>
              <a:rPr lang="en-US" sz="1800" smtClean="0">
                <a:solidFill>
                  <a:srgbClr val="FF0000"/>
                </a:solidFill>
                <a:latin typeface="Arial Rounded MT Bold" pitchFamily="34" charset="0"/>
                <a:sym typeface="Wingdings" pitchFamily="2" charset="2"/>
              </a:rPr>
              <a:t>hypothesis</a:t>
            </a:r>
            <a:r>
              <a:rPr lang="en-US" sz="1800" smtClean="0">
                <a:latin typeface="Arial Rounded MT Bold" pitchFamily="34" charset="0"/>
                <a:sym typeface="Wingdings" pitchFamily="2" charset="2"/>
              </a:rPr>
              <a:t>.</a:t>
            </a:r>
            <a:endParaRPr lang="en-US" sz="1800" smtClean="0">
              <a:effectLst/>
              <a:latin typeface="Arial Rounded MT Bold" pitchFamily="34" charset="0"/>
              <a:sym typeface="Wingdings" pitchFamily="2" charset="2"/>
            </a:endParaRPr>
          </a:p>
          <a:p>
            <a:r>
              <a:rPr lang="en-US" sz="1800" smtClean="0">
                <a:latin typeface="Arial Rounded MT Bold" pitchFamily="34" charset="0"/>
              </a:rPr>
              <a:t>Large complementarity with other detection </a:t>
            </a:r>
            <a:r>
              <a:rPr lang="en-US" sz="1800" smtClean="0">
                <a:latin typeface="Arial Rounded MT Bold" pitchFamily="34" charset="0"/>
              </a:rPr>
              <a:t>strategies</a:t>
            </a:r>
            <a:endParaRPr lang="en-US" sz="1800" smtClean="0">
              <a:latin typeface="Arial Rounded MT Bold" pitchFamily="34" charset="0"/>
            </a:endParaRPr>
          </a:p>
          <a:p>
            <a:endParaRPr lang="en-US" sz="1800" smtClean="0">
              <a:effectLst/>
              <a:latin typeface="Arial Rounded MT Bold" pitchFamily="34" charset="0"/>
              <a:sym typeface="Wingdings" pitchFamily="2" charset="2"/>
            </a:endParaRPr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13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1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</a:t>
            </a:r>
            <a:r>
              <a:rPr lang="es-ES" sz="4000" dirty="0" err="1" smtClean="0">
                <a:latin typeface="Arial Rounded MT Bold" pitchFamily="34" charset="0"/>
              </a:rPr>
              <a:t>near-term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milestones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14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381472"/>
            <a:ext cx="8147248" cy="4495800"/>
          </a:xfrm>
        </p:spPr>
        <p:txBody>
          <a:bodyPr/>
          <a:lstStyle/>
          <a:p>
            <a:pPr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Finish definition of management structures of the </a:t>
            </a:r>
            <a:r>
              <a:rPr lang="en-US" sz="2000" dirty="0" smtClean="0">
                <a:latin typeface="Arial Rounded MT Bold" pitchFamily="34" charset="0"/>
              </a:rPr>
              <a:t>collaboration </a:t>
            </a:r>
            <a:r>
              <a:rPr lang="en-US" sz="2000" dirty="0" smtClean="0">
                <a:latin typeface="Arial Rounded MT Bold" pitchFamily="34" charset="0"/>
              </a:rPr>
              <a:t>(next weeks)</a:t>
            </a:r>
          </a:p>
          <a:p>
            <a:pPr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Finish and release “physics potential” paper (next weeks).</a:t>
            </a:r>
          </a:p>
          <a:p>
            <a:pPr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Technical Design of </a:t>
            </a:r>
            <a:r>
              <a:rPr lang="en-US" sz="2000" dirty="0" err="1" smtClean="0">
                <a:latin typeface="Arial Rounded MT Bold" pitchFamily="34" charset="0"/>
              </a:rPr>
              <a:t>BabyIAXO</a:t>
            </a:r>
            <a:r>
              <a:rPr lang="en-US" sz="2000" dirty="0" smtClean="0">
                <a:latin typeface="Arial Rounded MT Bold" pitchFamily="34" charset="0"/>
              </a:rPr>
              <a:t> (next year – CERN support)</a:t>
            </a:r>
          </a:p>
          <a:p>
            <a:pPr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Site definition (next year)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Arial Rounded MT Bold" pitchFamily="34" charset="0"/>
              </a:rPr>
              <a:t>DESY: possible sites identified and “reserved”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Arial Rounded MT Bold" pitchFamily="34" charset="0"/>
              </a:rPr>
              <a:t>INR: candidate to host </a:t>
            </a:r>
            <a:r>
              <a:rPr lang="en-US" sz="1600" dirty="0" err="1" smtClean="0">
                <a:latin typeface="Arial Rounded MT Bold" pitchFamily="34" charset="0"/>
              </a:rPr>
              <a:t>BabyIAXO</a:t>
            </a:r>
            <a:r>
              <a:rPr lang="en-US" sz="1600" dirty="0" smtClean="0">
                <a:latin typeface="Arial Rounded MT Bold" pitchFamily="34" charset="0"/>
              </a:rPr>
              <a:t> - </a:t>
            </a:r>
            <a:r>
              <a:rPr lang="en-US" sz="1600" dirty="0" err="1" smtClean="0">
                <a:latin typeface="Arial Rounded MT Bold" pitchFamily="34" charset="0"/>
              </a:rPr>
              <a:t>synnergies</a:t>
            </a:r>
            <a:r>
              <a:rPr lang="en-US" sz="1600" dirty="0" smtClean="0">
                <a:latin typeface="Arial Rounded MT Bold" pitchFamily="34" charset="0"/>
              </a:rPr>
              <a:t> with TASTE proposal. </a:t>
            </a:r>
          </a:p>
          <a:p>
            <a:pPr>
              <a:buFont typeface="Arial" pitchFamily="34" charset="0"/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Build </a:t>
            </a:r>
            <a:r>
              <a:rPr lang="en-US" sz="2000" dirty="0" err="1" smtClean="0">
                <a:latin typeface="Arial Rounded MT Bold" pitchFamily="34" charset="0"/>
              </a:rPr>
              <a:t>BabyIAXO</a:t>
            </a:r>
            <a:r>
              <a:rPr lang="en-US" sz="2000" dirty="0" smtClean="0">
                <a:latin typeface="Arial Rounded MT Bold" pitchFamily="34" charset="0"/>
              </a:rPr>
              <a:t> (2-3 years). Collaboration addressing funding bodies</a:t>
            </a:r>
          </a:p>
          <a:p>
            <a:pPr lvl="1">
              <a:buFontTx/>
              <a:buChar char="-"/>
            </a:pPr>
            <a:r>
              <a:rPr lang="en-US" sz="1600" dirty="0" err="1" smtClean="0">
                <a:latin typeface="Arial Rounded MT Bold" pitchFamily="34" charset="0"/>
              </a:rPr>
              <a:t>MoU</a:t>
            </a:r>
            <a:r>
              <a:rPr lang="en-US" sz="1600" dirty="0" smtClean="0">
                <a:latin typeface="Arial Rounded MT Bold" pitchFamily="34" charset="0"/>
              </a:rPr>
              <a:t> under preparation to cover </a:t>
            </a:r>
            <a:r>
              <a:rPr lang="en-US" sz="1600" dirty="0" err="1" smtClean="0">
                <a:latin typeface="Arial Rounded MT Bold" pitchFamily="34" charset="0"/>
              </a:rPr>
              <a:t>BabyIAXO</a:t>
            </a:r>
            <a:r>
              <a:rPr lang="en-US" sz="1600" dirty="0" smtClean="0">
                <a:latin typeface="Arial Rounded MT Bold" pitchFamily="34" charset="0"/>
              </a:rPr>
              <a:t> phase, especially magnet construction.</a:t>
            </a:r>
          </a:p>
          <a:p>
            <a:pPr lvl="1">
              <a:buFontTx/>
              <a:buChar char="-"/>
            </a:pPr>
            <a:r>
              <a:rPr lang="en-US" sz="1600" dirty="0" smtClean="0">
                <a:latin typeface="Arial Rounded MT Bold" pitchFamily="34" charset="0"/>
              </a:rPr>
              <a:t>Optics: aim is building full optics. Back-up plan with existing optics (first contacts with ESA Science Directorate already ongoing)</a:t>
            </a:r>
            <a:endParaRPr lang="en-US" sz="2000" dirty="0" smtClean="0">
              <a:latin typeface="Arial Rounded MT Bold" pitchFamily="34" charset="0"/>
            </a:endParaRPr>
          </a:p>
          <a:p>
            <a:pPr>
              <a:buAutoNum type="arabicParenR"/>
            </a:pPr>
            <a:r>
              <a:rPr lang="en-US" sz="2000" dirty="0" smtClean="0">
                <a:latin typeface="Arial Rounded MT Bold" pitchFamily="34" charset="0"/>
              </a:rPr>
              <a:t>Full IAXO TDR with feedback from </a:t>
            </a:r>
            <a:r>
              <a:rPr lang="en-US" sz="2000" dirty="0" err="1" smtClean="0">
                <a:latin typeface="Arial Rounded MT Bold" pitchFamily="34" charset="0"/>
              </a:rPr>
              <a:t>BabyIAXO</a:t>
            </a:r>
            <a:r>
              <a:rPr lang="en-US" sz="2000" dirty="0" smtClean="0">
                <a:latin typeface="Arial Rounded MT Bold" pitchFamily="34" charset="0"/>
              </a:rPr>
              <a:t> phase</a:t>
            </a:r>
          </a:p>
          <a:p>
            <a:pPr>
              <a:buAutoNum type="arabicParenR"/>
            </a:pPr>
            <a:endParaRPr lang="en-US" sz="1600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and CERN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52528"/>
          </a:xfrm>
        </p:spPr>
        <p:txBody>
          <a:bodyPr/>
          <a:lstStyle/>
          <a:p>
            <a:pPr>
              <a:buNone/>
            </a:pPr>
            <a:r>
              <a:rPr lang="en-US" sz="1800" dirty="0" smtClean="0">
                <a:latin typeface="Arial Rounded MT Bold" pitchFamily="34" charset="0"/>
              </a:rPr>
              <a:t>	[from PBC technology subgroup meetings]</a:t>
            </a:r>
          </a:p>
          <a:p>
            <a:pPr>
              <a:buNone/>
            </a:pPr>
            <a:endParaRPr lang="en-US" sz="18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latin typeface="Arial Rounded MT Bold" pitchFamily="34" charset="0"/>
              </a:rPr>
              <a:t>IAXO crucially relies on CERN’s expertise on </a:t>
            </a:r>
            <a:r>
              <a:rPr lang="en-US" sz="1800" dirty="0" smtClean="0">
                <a:solidFill>
                  <a:srgbClr val="C00000"/>
                </a:solidFill>
                <a:latin typeface="Arial Rounded MT Bold" pitchFamily="34" charset="0"/>
              </a:rPr>
              <a:t>large-scale superconducting detector magnets</a:t>
            </a:r>
            <a:r>
              <a:rPr lang="en-US" sz="1800" dirty="0" smtClean="0">
                <a:latin typeface="Arial Rounded MT Bold" pitchFamily="34" charset="0"/>
              </a:rPr>
              <a:t>. Both </a:t>
            </a:r>
            <a:r>
              <a:rPr lang="en-US" sz="1800" dirty="0" err="1" smtClean="0">
                <a:latin typeface="Arial Rounded MT Bold" pitchFamily="34" charset="0"/>
              </a:rPr>
              <a:t>BabyIAXO</a:t>
            </a:r>
            <a:r>
              <a:rPr lang="en-US" sz="1800" dirty="0" smtClean="0">
                <a:latin typeface="Arial Rounded MT Bold" pitchFamily="34" charset="0"/>
              </a:rPr>
              <a:t> and IAXO detector magnets are systems of a scale for which CERN’s expertise and infrastructure is almost unique.  </a:t>
            </a:r>
          </a:p>
          <a:p>
            <a:r>
              <a:rPr lang="en-US" sz="1800" dirty="0" smtClean="0">
                <a:latin typeface="Arial Rounded MT Bold" pitchFamily="34" charset="0"/>
              </a:rPr>
              <a:t>The collaboration expects support and significant participation of CERN, in particular, but not exclusively, with knowledge and expert personnel to the </a:t>
            </a:r>
            <a:r>
              <a:rPr lang="en-US" sz="1800" dirty="0" smtClean="0">
                <a:solidFill>
                  <a:srgbClr val="C00000"/>
                </a:solidFill>
                <a:latin typeface="Arial Rounded MT Bold" pitchFamily="34" charset="0"/>
              </a:rPr>
              <a:t>Technical Design Report</a:t>
            </a:r>
            <a:r>
              <a:rPr lang="en-US" sz="1800" dirty="0" smtClean="0">
                <a:latin typeface="Arial Rounded MT Bold" pitchFamily="34" charset="0"/>
              </a:rPr>
              <a:t> of magnets and related infrastructure, as well as the </a:t>
            </a:r>
            <a:r>
              <a:rPr lang="en-US" sz="1800" dirty="0" smtClean="0">
                <a:solidFill>
                  <a:srgbClr val="C00000"/>
                </a:solidFill>
                <a:latin typeface="Arial Rounded MT Bold" pitchFamily="34" charset="0"/>
              </a:rPr>
              <a:t>technical follow-up during construction, testing and commissioning</a:t>
            </a:r>
            <a:r>
              <a:rPr lang="en-US" sz="1800" dirty="0" smtClean="0">
                <a:latin typeface="Arial Rounded MT Bold" pitchFamily="34" charset="0"/>
              </a:rPr>
              <a:t>, first of </a:t>
            </a:r>
            <a:r>
              <a:rPr lang="en-US" sz="1800" dirty="0" err="1" smtClean="0">
                <a:latin typeface="Arial Rounded MT Bold" pitchFamily="34" charset="0"/>
              </a:rPr>
              <a:t>BabyIAXO</a:t>
            </a:r>
            <a:r>
              <a:rPr lang="en-US" sz="1800" dirty="0" smtClean="0">
                <a:latin typeface="Arial Rounded MT Bold" pitchFamily="34" charset="0"/>
              </a:rPr>
              <a:t> and then for IAXO.</a:t>
            </a:r>
            <a:endParaRPr lang="en-US" sz="1800" dirty="0" smtClean="0"/>
          </a:p>
          <a:p>
            <a:r>
              <a:rPr lang="en-US" sz="1800" dirty="0" smtClean="0">
                <a:latin typeface="Arial Rounded MT Bold" pitchFamily="34" charset="0"/>
              </a:rPr>
              <a:t>CAST is still active at CERN hosting a number of small-scale prototypes for testing novel concepts or performing R&amp;D. There is potential in further using CAST infrastructure for providing feedback during the preparatory phase of IAXO, for example, to improve the insight on detector backgrounds</a:t>
            </a:r>
            <a:endParaRPr lang="es-ES" sz="1800" dirty="0" smtClean="0">
              <a:latin typeface="Arial Rounded MT Bold" pitchFamily="34" charset="0"/>
              <a:sym typeface="Wingdings" pitchFamily="2" charset="2"/>
            </a:endParaRPr>
          </a:p>
          <a:p>
            <a:endParaRPr lang="es-ES" sz="1800" dirty="0" smtClean="0">
              <a:effectLst/>
              <a:latin typeface="Arial Rounded MT Bold" pitchFamily="34" charset="0"/>
              <a:sym typeface="Wingdings" pitchFamily="2" charset="2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15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Conclusions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16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381472"/>
            <a:ext cx="4906888" cy="4495800"/>
          </a:xfrm>
        </p:spPr>
        <p:txBody>
          <a:bodyPr/>
          <a:lstStyle/>
          <a:p>
            <a:pPr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Important milestones regarding </a:t>
            </a:r>
            <a:r>
              <a:rPr lang="en-US" sz="1800" dirty="0" smtClean="0">
                <a:latin typeface="Arial Rounded MT Bold" pitchFamily="34" charset="0"/>
              </a:rPr>
              <a:t>establishment </a:t>
            </a:r>
            <a:r>
              <a:rPr lang="en-US" sz="1800" dirty="0" smtClean="0">
                <a:latin typeface="Arial Rounded MT Bold" pitchFamily="34" charset="0"/>
              </a:rPr>
              <a:t>of the collaboration</a:t>
            </a:r>
          </a:p>
          <a:p>
            <a:pPr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Near term planning better defined. </a:t>
            </a:r>
          </a:p>
          <a:p>
            <a:pPr>
              <a:buAutoNum type="arabicParenR"/>
            </a:pPr>
            <a:r>
              <a:rPr lang="en-US" sz="1800" dirty="0" err="1" smtClean="0">
                <a:latin typeface="Arial Rounded MT Bold" pitchFamily="34" charset="0"/>
              </a:rPr>
              <a:t>BabyIAXO</a:t>
            </a:r>
            <a:r>
              <a:rPr lang="en-US" sz="1800" dirty="0" smtClean="0">
                <a:latin typeface="Arial Rounded MT Bold" pitchFamily="34" charset="0"/>
              </a:rPr>
              <a:t> </a:t>
            </a:r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 very appealing new experimental stage that can </a:t>
            </a:r>
          </a:p>
          <a:p>
            <a:pPr lvl="1">
              <a:buAutoNum type="arabicParenR"/>
            </a:pP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Enhance final FOM of experiment</a:t>
            </a:r>
          </a:p>
          <a:p>
            <a:pPr lvl="1">
              <a:buAutoNum type="arabicParenR"/>
            </a:pP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Catalyze </a:t>
            </a: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near-term activities in the collaboration towards an intermediate experiment with relevant physics outcome</a:t>
            </a:r>
            <a:endParaRPr lang="en-US" sz="1400" dirty="0" smtClean="0">
              <a:latin typeface="Arial Rounded MT Bold" pitchFamily="34" charset="0"/>
            </a:endParaRPr>
          </a:p>
          <a:p>
            <a:pPr>
              <a:buAutoNum type="arabicParenR"/>
            </a:pPr>
            <a:r>
              <a:rPr lang="en-US" sz="1800" dirty="0" smtClean="0">
                <a:latin typeface="Arial Rounded MT Bold" pitchFamily="34" charset="0"/>
              </a:rPr>
              <a:t>Physics case of IAXO getting sharpened by recent studies. Physics potential updated – new paper to be published soon</a:t>
            </a:r>
          </a:p>
          <a:p>
            <a:pPr>
              <a:buAutoNum type="arabicParenR"/>
            </a:pPr>
            <a:endParaRPr lang="en-US" sz="1400" dirty="0" smtClean="0">
              <a:latin typeface="Arial Rounded MT Bold" pitchFamily="34" charset="0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44" r="15505" b="1174"/>
          <a:stretch/>
        </p:blipFill>
        <p:spPr>
          <a:xfrm>
            <a:off x="5364088" y="1772816"/>
            <a:ext cx="3528392" cy="23376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8 Rectángulo"/>
          <p:cNvSpPr/>
          <p:nvPr/>
        </p:nvSpPr>
        <p:spPr>
          <a:xfrm>
            <a:off x="899593" y="537321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 Rounded MT Bold" pitchFamily="34" charset="0"/>
              </a:rPr>
              <a:t>We remain at the disposal of the PBC committee to provide any information required for the final deliverable of the process</a:t>
            </a:r>
            <a:endParaRPr lang="es-E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Grp="1" noChangeArrowheads="1"/>
          </p:cNvSpPr>
          <p:nvPr>
            <p:ph type="dt" sz="quarter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dirty="0" smtClean="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  <a:cs typeface="Arial" pitchFamily="34" charset="0"/>
              </a:rPr>
              <a:t>Beyond Colliders, CERN, November-17</a:t>
            </a:r>
            <a:endParaRPr lang="es-ES" sz="1100" dirty="0">
              <a:solidFill>
                <a:schemeClr val="tx1">
                  <a:tint val="75000"/>
                </a:schemeClr>
              </a:solidFill>
              <a:latin typeface="Arial Rounded MT Bold" panose="020F0704030504030204" pitchFamily="34" charset="0"/>
              <a:cs typeface="Arial" pitchFamily="34" charset="0"/>
            </a:endParaRPr>
          </a:p>
        </p:txBody>
      </p:sp>
      <p:sp>
        <p:nvSpPr>
          <p:cNvPr id="30723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dirty="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  <a:cs typeface="Arial" pitchFamily="34" charset="0"/>
              </a:rPr>
              <a:t>Igor G. Irastorza / </a:t>
            </a:r>
            <a:endParaRPr lang="es-ES" sz="1100" dirty="0" smtClean="0">
              <a:solidFill>
                <a:schemeClr val="tx1">
                  <a:tint val="75000"/>
                </a:schemeClr>
              </a:solidFill>
              <a:latin typeface="Arial Rounded MT Bold" panose="020F0704030504030204" pitchFamily="34" charset="0"/>
              <a:cs typeface="Arial" pitchFamily="34" charset="0"/>
            </a:endParaRPr>
          </a:p>
          <a:p>
            <a:r>
              <a:rPr lang="es-ES" sz="1100" dirty="0" smtClean="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  <a:cs typeface="Arial" pitchFamily="34" charset="0"/>
              </a:rPr>
              <a:t>Universidad </a:t>
            </a:r>
            <a:r>
              <a:rPr lang="es-ES" sz="1100" dirty="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  <a:cs typeface="Arial" pitchFamily="34" charset="0"/>
              </a:rPr>
              <a:t>de Zaragoza</a:t>
            </a:r>
          </a:p>
        </p:txBody>
      </p:sp>
      <p:sp>
        <p:nvSpPr>
          <p:cNvPr id="3072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3AFB22C1-A679-46D8-A3ED-D8B77A26CDDA}" type="slidenum">
              <a:rPr lang="es-ES" sz="1100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0"/>
                <a:cs typeface="Arial" pitchFamily="34" charset="0"/>
              </a:rPr>
              <a:pPr/>
              <a:t>17</a:t>
            </a:fld>
            <a:endParaRPr lang="es-ES" sz="1100">
              <a:solidFill>
                <a:schemeClr val="tx1">
                  <a:tint val="75000"/>
                </a:schemeClr>
              </a:solidFill>
              <a:latin typeface="Arial Rounded MT Bold" panose="020F0704030504030204" pitchFamily="34" charset="0"/>
              <a:cs typeface="Arial" pitchFamily="34" charset="0"/>
            </a:endParaRPr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Backup slides…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0596" y="1268761"/>
            <a:ext cx="6705740" cy="514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8045619">
            <a:off x="5669042" y="3119126"/>
            <a:ext cx="1798296" cy="894187"/>
          </a:xfrm>
          <a:prstGeom prst="rect">
            <a:avLst/>
          </a:prstGeom>
          <a:noFill/>
        </p:spPr>
      </p:pic>
      <p:sp>
        <p:nvSpPr>
          <p:cNvPr id="2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z="3600" dirty="0" err="1" smtClean="0">
                <a:latin typeface="Arial Rounded MT Bold" pitchFamily="34" charset="0"/>
              </a:rPr>
              <a:t>BabyIAXO</a:t>
            </a:r>
            <a:r>
              <a:rPr lang="es-ES" sz="3600" dirty="0" smtClean="0">
                <a:latin typeface="Arial Rounded MT Bold" pitchFamily="34" charset="0"/>
              </a:rPr>
              <a:t> &amp; IAXO </a:t>
            </a:r>
            <a:r>
              <a:rPr lang="es-ES" sz="3600" dirty="0" err="1" smtClean="0">
                <a:latin typeface="Arial Rounded MT Bold" pitchFamily="34" charset="0"/>
              </a:rPr>
              <a:t>physics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reach</a:t>
            </a:r>
            <a:endParaRPr lang="es-ES" sz="3600" dirty="0">
              <a:latin typeface="Arial Rounded MT Bold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0" y="3789040"/>
            <a:ext cx="176368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1600" b="0" dirty="0" err="1" smtClean="0">
                <a:latin typeface="Arial Rounded MT Bold" pitchFamily="34" charset="0"/>
              </a:rPr>
              <a:t>Transparency</a:t>
            </a:r>
            <a:r>
              <a:rPr lang="es-ES" sz="1600" b="0" dirty="0" smtClean="0">
                <a:latin typeface="Arial Rounded MT Bold" pitchFamily="34" charset="0"/>
              </a:rPr>
              <a:t> ALP </a:t>
            </a:r>
            <a:r>
              <a:rPr lang="es-ES" sz="1600" b="0" dirty="0" err="1" smtClean="0">
                <a:latin typeface="Arial Rounded MT Bold" pitchFamily="34" charset="0"/>
              </a:rPr>
              <a:t>hints</a:t>
            </a:r>
            <a:r>
              <a:rPr lang="es-ES" sz="1600" b="0" dirty="0" smtClean="0">
                <a:latin typeface="Arial Rounded MT Bold" pitchFamily="34" charset="0"/>
              </a:rPr>
              <a:t> accesible </a:t>
            </a:r>
            <a:r>
              <a:rPr lang="es-ES" sz="1600" b="0" dirty="0" err="1" smtClean="0">
                <a:latin typeface="Arial Rounded MT Bold" pitchFamily="34" charset="0"/>
              </a:rPr>
              <a:t>to</a:t>
            </a:r>
            <a:r>
              <a:rPr lang="es-ES" sz="1600" b="0" dirty="0" smtClean="0">
                <a:latin typeface="Arial Rounded MT Bold" pitchFamily="34" charset="0"/>
              </a:rPr>
              <a:t> IAXO &amp; ALPS-II</a:t>
            </a:r>
            <a:endParaRPr lang="es-ES" sz="1600" b="0" dirty="0">
              <a:latin typeface="Arial Rounded MT Bold" pitchFamily="34" charset="0"/>
            </a:endParaRPr>
          </a:p>
        </p:txBody>
      </p:sp>
      <p:sp>
        <p:nvSpPr>
          <p:cNvPr id="25" name="24 Flecha doblada"/>
          <p:cNvSpPr/>
          <p:nvPr/>
        </p:nvSpPr>
        <p:spPr>
          <a:xfrm>
            <a:off x="755576" y="3140968"/>
            <a:ext cx="1296144" cy="648072"/>
          </a:xfrm>
          <a:prstGeom prst="ben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7380312" y="5318977"/>
            <a:ext cx="176368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1600" b="0" dirty="0" smtClean="0">
                <a:latin typeface="Arial Rounded MT Bold" pitchFamily="34" charset="0"/>
              </a:rPr>
              <a:t>QCD axions at </a:t>
            </a:r>
            <a:r>
              <a:rPr lang="es-ES" sz="1600" b="0" dirty="0" err="1" smtClean="0">
                <a:latin typeface="Arial Rounded MT Bold" pitchFamily="34" charset="0"/>
              </a:rPr>
              <a:t>meV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scale</a:t>
            </a:r>
            <a:r>
              <a:rPr lang="es-ES" sz="1600" b="0" dirty="0" smtClean="0">
                <a:latin typeface="Arial Rounded MT Bold" pitchFamily="34" charset="0"/>
              </a:rPr>
              <a:t> – </a:t>
            </a:r>
          </a:p>
          <a:p>
            <a:pPr algn="ctr">
              <a:lnSpc>
                <a:spcPct val="80000"/>
              </a:lnSpc>
            </a:pP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they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are DM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candidates</a:t>
            </a:r>
            <a:endParaRPr lang="es-ES" sz="1200" b="0" dirty="0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27" name="26 Flecha doblada"/>
          <p:cNvSpPr/>
          <p:nvPr/>
        </p:nvSpPr>
        <p:spPr>
          <a:xfrm flipH="1">
            <a:off x="6876256" y="3501008"/>
            <a:ext cx="1512168" cy="648072"/>
          </a:xfrm>
          <a:prstGeom prst="ben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7380312" y="4113888"/>
            <a:ext cx="176368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1600" b="0" dirty="0" err="1" smtClean="0">
                <a:latin typeface="Arial Rounded MT Bold" pitchFamily="34" charset="0"/>
              </a:rPr>
              <a:t>Anomalous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stellar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cooling</a:t>
            </a:r>
            <a:r>
              <a:rPr lang="es-ES" sz="1600" b="0" dirty="0" smtClean="0">
                <a:latin typeface="Arial Rounded MT Bold" pitchFamily="34" charset="0"/>
              </a:rPr>
              <a:t> </a:t>
            </a:r>
            <a:r>
              <a:rPr lang="es-ES" sz="1600" b="0" dirty="0" err="1" smtClean="0">
                <a:latin typeface="Arial Rounded MT Bold" pitchFamily="34" charset="0"/>
              </a:rPr>
              <a:t>hints</a:t>
            </a:r>
            <a:endParaRPr lang="es-ES" sz="1600" b="0" dirty="0" smtClean="0">
              <a:latin typeface="Arial Rounded MT Bold" pitchFamily="34" charset="0"/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7452320" y="1646569"/>
            <a:ext cx="1763688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1600" b="0" dirty="0" smtClean="0">
                <a:latin typeface="Arial Rounded MT Bold" pitchFamily="34" charset="0"/>
              </a:rPr>
              <a:t>“ALP </a:t>
            </a:r>
            <a:r>
              <a:rPr lang="es-ES" sz="1600" b="0" dirty="0" err="1" smtClean="0">
                <a:latin typeface="Arial Rounded MT Bold" pitchFamily="34" charset="0"/>
              </a:rPr>
              <a:t>miracle</a:t>
            </a:r>
            <a:r>
              <a:rPr lang="es-ES" sz="1600" b="0" dirty="0" smtClean="0">
                <a:latin typeface="Arial Rounded MT Bold" pitchFamily="34" charset="0"/>
              </a:rPr>
              <a:t>”</a:t>
            </a:r>
          </a:p>
          <a:p>
            <a:pPr algn="ctr">
              <a:lnSpc>
                <a:spcPct val="80000"/>
              </a:lnSpc>
            </a:pPr>
            <a:r>
              <a:rPr lang="es-ES" sz="1600" b="0" dirty="0" smtClean="0">
                <a:latin typeface="Arial Rounded MT Bold" pitchFamily="34" charset="0"/>
              </a:rPr>
              <a:t>DM + </a:t>
            </a:r>
            <a:r>
              <a:rPr lang="es-ES" sz="1600" b="0" dirty="0" err="1" smtClean="0">
                <a:latin typeface="Arial Rounded MT Bold" pitchFamily="34" charset="0"/>
              </a:rPr>
              <a:t>inflation</a:t>
            </a:r>
            <a:endParaRPr lang="es-ES" sz="1600" b="0" dirty="0" smtClean="0">
              <a:latin typeface="Arial Rounded MT Bold" pitchFamily="34" charset="0"/>
            </a:endParaRPr>
          </a:p>
        </p:txBody>
      </p:sp>
      <p:pic>
        <p:nvPicPr>
          <p:cNvPr id="32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999306">
            <a:off x="6182238" y="2642219"/>
            <a:ext cx="1151151" cy="752476"/>
          </a:xfrm>
          <a:prstGeom prst="rect">
            <a:avLst/>
          </a:prstGeom>
          <a:noFill/>
        </p:spPr>
      </p:pic>
      <p:sp>
        <p:nvSpPr>
          <p:cNvPr id="33" name="32 Flecha izquierda"/>
          <p:cNvSpPr/>
          <p:nvPr/>
        </p:nvSpPr>
        <p:spPr>
          <a:xfrm rot="19543078">
            <a:off x="6979446" y="2410563"/>
            <a:ext cx="1403894" cy="288032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Flecha izquierda"/>
          <p:cNvSpPr/>
          <p:nvPr/>
        </p:nvSpPr>
        <p:spPr>
          <a:xfrm rot="1857480">
            <a:off x="6526221" y="4619971"/>
            <a:ext cx="1910566" cy="288032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status of </a:t>
            </a:r>
            <a:r>
              <a:rPr lang="es-ES" sz="4000" dirty="0" err="1" smtClean="0">
                <a:latin typeface="Arial Rounded MT Bold" pitchFamily="34" charset="0"/>
              </a:rPr>
              <a:t>project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19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381472"/>
            <a:ext cx="8147248" cy="4495800"/>
          </a:xfrm>
        </p:spPr>
        <p:txBody>
          <a:bodyPr/>
          <a:lstStyle/>
          <a:p>
            <a:r>
              <a:rPr lang="en-US" sz="1800" dirty="0" smtClean="0">
                <a:latin typeface="Arial Rounded MT Bold" pitchFamily="34" charset="0"/>
              </a:rPr>
              <a:t>2011: First studies concluded </a:t>
            </a:r>
            <a:r>
              <a:rPr lang="en-US" sz="1400" dirty="0" smtClean="0">
                <a:latin typeface="Arial Rounded MT Bold" pitchFamily="34" charset="0"/>
              </a:rPr>
              <a:t>(JCAP 1106:013,2011)</a:t>
            </a:r>
          </a:p>
          <a:p>
            <a:r>
              <a:rPr lang="en-US" sz="1800" dirty="0" smtClean="0">
                <a:latin typeface="Arial Rounded MT Bold" pitchFamily="34" charset="0"/>
              </a:rPr>
              <a:t>2013: Conceptual Design finished </a:t>
            </a:r>
            <a:r>
              <a:rPr lang="en-US" sz="1400" dirty="0" smtClean="0">
                <a:latin typeface="Arial Rounded MT Bold" pitchFamily="34" charset="0"/>
              </a:rPr>
              <a:t>(arXiv:1401.3233)</a:t>
            </a:r>
            <a:r>
              <a:rPr lang="en-US" sz="1800" dirty="0" smtClean="0">
                <a:latin typeface="Arial Rounded MT Bold" pitchFamily="34" charset="0"/>
              </a:rPr>
              <a:t> and </a:t>
            </a:r>
            <a:r>
              <a:rPr lang="en-US" sz="1800" dirty="0" err="1" smtClean="0">
                <a:latin typeface="Arial Rounded MT Bold" pitchFamily="34" charset="0"/>
              </a:rPr>
              <a:t>LoI</a:t>
            </a:r>
            <a:r>
              <a:rPr lang="en-US" sz="1800" dirty="0" smtClean="0">
                <a:latin typeface="Arial Rounded MT Bold" pitchFamily="34" charset="0"/>
              </a:rPr>
              <a:t> to CERN SPSC </a:t>
            </a:r>
            <a:r>
              <a:rPr lang="en-US" sz="1400" dirty="0" smtClean="0">
                <a:latin typeface="Arial Rounded MT Bold" pitchFamily="34" charset="0"/>
              </a:rPr>
              <a:t>[CERN-SPSC-2013-022]</a:t>
            </a:r>
          </a:p>
          <a:p>
            <a:r>
              <a:rPr lang="en-US" sz="1800" dirty="0" smtClean="0">
                <a:latin typeface="Arial Rounded MT Bold" pitchFamily="34" charset="0"/>
              </a:rPr>
              <a:t>2014: Positive recommendations from SPSC.</a:t>
            </a:r>
          </a:p>
          <a:p>
            <a:r>
              <a:rPr lang="en-US" sz="1800" dirty="0" smtClean="0">
                <a:latin typeface="Arial Rounded MT Bold" pitchFamily="34" charset="0"/>
              </a:rPr>
              <a:t>2015-16: Transition phase towards TDR (technical design)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Engaging funding agencies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Community meetings in many countries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Preparatory activities (IAXO pathfinder system at CAST)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Preparation of collaboration bylaws and </a:t>
            </a:r>
            <a:r>
              <a:rPr lang="en-US" sz="1400" dirty="0" err="1" smtClean="0">
                <a:latin typeface="Arial Rounded MT Bold" pitchFamily="34" charset="0"/>
              </a:rPr>
              <a:t>MoU</a:t>
            </a:r>
            <a:r>
              <a:rPr lang="en-US" sz="1400" dirty="0" smtClean="0">
                <a:latin typeface="Arial Rounded MT Bold" pitchFamily="34" charset="0"/>
              </a:rPr>
              <a:t> to carry out TDR work.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First discussions on experimental site options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First </a:t>
            </a:r>
            <a:r>
              <a:rPr lang="en-US" sz="1400" dirty="0" err="1" smtClean="0">
                <a:latin typeface="Arial Rounded MT Bold" pitchFamily="34" charset="0"/>
              </a:rPr>
              <a:t>dicussion</a:t>
            </a:r>
            <a:r>
              <a:rPr lang="en-US" sz="1400" dirty="0" smtClean="0">
                <a:latin typeface="Arial Rounded MT Bold" pitchFamily="34" charset="0"/>
              </a:rPr>
              <a:t> on long-term plan to built full experiment</a:t>
            </a:r>
          </a:p>
          <a:p>
            <a:pPr lvl="1"/>
            <a:endParaRPr lang="en-US" sz="14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latin typeface="Arial Rounded MT Bold" pitchFamily="34" charset="0"/>
              </a:rPr>
              <a:t>2017: Formal constitution of collaboration </a:t>
            </a:r>
            <a:r>
              <a:rPr lang="en-US" sz="1400" dirty="0" smtClean="0">
                <a:latin typeface="Arial Rounded MT Bold" pitchFamily="34" charset="0"/>
              </a:rPr>
              <a:t>(expected for summer)</a:t>
            </a:r>
            <a:endParaRPr lang="en-US" sz="1800" dirty="0" smtClean="0">
              <a:latin typeface="Arial Rounded MT Bold" pitchFamily="34" charset="0"/>
            </a:endParaRP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“Founding” IAXO collaboration meeting to happen in July 2017, DESY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</a:t>
            </a:r>
            <a:r>
              <a:rPr lang="es-ES" sz="4000" dirty="0" err="1" smtClean="0">
                <a:latin typeface="Arial Rounded MT Bold" pitchFamily="34" charset="0"/>
              </a:rPr>
              <a:t>experiment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reminder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4680520" cy="1687488"/>
          </a:xfrm>
        </p:spPr>
        <p:txBody>
          <a:bodyPr/>
          <a:lstStyle/>
          <a:p>
            <a:r>
              <a:rPr lang="es-ES" sz="1800" dirty="0" err="1" smtClean="0">
                <a:latin typeface="Arial Rounded MT Bold" pitchFamily="34" charset="0"/>
              </a:rPr>
              <a:t>Next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generation</a:t>
            </a:r>
            <a:r>
              <a:rPr lang="es-ES" sz="1800" dirty="0" smtClean="0">
                <a:latin typeface="Arial Rounded MT Bold" pitchFamily="34" charset="0"/>
              </a:rPr>
              <a:t> “axion helioscope” </a:t>
            </a:r>
            <a:r>
              <a:rPr lang="es-ES" sz="1800" dirty="0" err="1" smtClean="0">
                <a:latin typeface="Arial Rounded MT Bold" pitchFamily="34" charset="0"/>
              </a:rPr>
              <a:t>after</a:t>
            </a:r>
            <a:r>
              <a:rPr lang="es-ES" sz="1800" dirty="0" smtClean="0">
                <a:latin typeface="Arial Rounded MT Bold" pitchFamily="34" charset="0"/>
              </a:rPr>
              <a:t> CAST</a:t>
            </a:r>
          </a:p>
          <a:p>
            <a:r>
              <a:rPr lang="es-ES" sz="1800" dirty="0" err="1" smtClean="0">
                <a:latin typeface="Arial Rounded MT Bold" pitchFamily="34" charset="0"/>
              </a:rPr>
              <a:t>Purpose-built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large-scale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magnet</a:t>
            </a:r>
            <a:endParaRPr lang="es-ES" sz="1800" dirty="0" smtClean="0">
              <a:latin typeface="Arial Rounded MT Bold" pitchFamily="34" charset="0"/>
            </a:endParaRPr>
          </a:p>
          <a:p>
            <a:pPr lvl="1">
              <a:buNone/>
            </a:pP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&gt;300 times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larger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B</a:t>
            </a:r>
            <a:r>
              <a:rPr lang="es-ES" sz="1400" baseline="30000" dirty="0" smtClean="0">
                <a:solidFill>
                  <a:srgbClr val="C00000"/>
                </a:solidFill>
                <a:latin typeface="Arial Rounded MT Bold" pitchFamily="34" charset="0"/>
              </a:rPr>
              <a:t>2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L</a:t>
            </a:r>
            <a:r>
              <a:rPr lang="es-ES" sz="1400" baseline="30000" dirty="0" smtClean="0">
                <a:solidFill>
                  <a:srgbClr val="C00000"/>
                </a:solidFill>
                <a:latin typeface="Arial Rounded MT Bold" pitchFamily="34" charset="0"/>
              </a:rPr>
              <a:t>2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A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than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CAST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magnet</a:t>
            </a:r>
            <a:endParaRPr lang="es-ES" sz="14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lvl="1">
              <a:buNone/>
            </a:pP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Toroid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geometry</a:t>
            </a:r>
            <a:endParaRPr lang="es-ES" sz="14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lvl="1">
              <a:buNone/>
            </a:pP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8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conversion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bores of 60 cm Ø, ~20 m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long</a:t>
            </a:r>
            <a:endParaRPr lang="es-ES" sz="14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r>
              <a:rPr lang="es-ES" sz="1800" dirty="0" err="1" smtClean="0">
                <a:latin typeface="Arial Rounded MT Bold" pitchFamily="34" charset="0"/>
              </a:rPr>
              <a:t>Detection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systems</a:t>
            </a:r>
            <a:r>
              <a:rPr lang="es-ES" sz="1800" dirty="0" smtClean="0">
                <a:latin typeface="Arial Rounded MT Bold" pitchFamily="34" charset="0"/>
              </a:rPr>
              <a:t> (</a:t>
            </a:r>
            <a:r>
              <a:rPr lang="es-ES" sz="1800" dirty="0" err="1" smtClean="0">
                <a:latin typeface="Arial Rounded MT Bold" pitchFamily="34" charset="0"/>
              </a:rPr>
              <a:t>XRT+detectors</a:t>
            </a:r>
            <a:r>
              <a:rPr lang="es-ES" sz="1800" dirty="0" smtClean="0">
                <a:latin typeface="Arial Rounded MT Bold" pitchFamily="34" charset="0"/>
              </a:rPr>
              <a:t>)</a:t>
            </a:r>
          </a:p>
          <a:p>
            <a:pPr lvl="1">
              <a:buNone/>
            </a:pP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Scaled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-up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versions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based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on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experience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in CAST</a:t>
            </a:r>
          </a:p>
          <a:p>
            <a:pPr lvl="1">
              <a:buNone/>
            </a:pP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Low-background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techniques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for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detectors</a:t>
            </a:r>
            <a:endParaRPr lang="es-ES" sz="14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pPr lvl="1">
              <a:buNone/>
            </a:pP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Optics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based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on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slumped-glass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technique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used</a:t>
            </a:r>
            <a:r>
              <a:rPr lang="es-ES" sz="1400" dirty="0" smtClean="0">
                <a:solidFill>
                  <a:srgbClr val="C00000"/>
                </a:solidFill>
                <a:latin typeface="Arial Rounded MT Bold" pitchFamily="34" charset="0"/>
              </a:rPr>
              <a:t> in </a:t>
            </a:r>
            <a:r>
              <a:rPr lang="es-ES" sz="1400" dirty="0" err="1" smtClean="0">
                <a:solidFill>
                  <a:srgbClr val="C00000"/>
                </a:solidFill>
                <a:latin typeface="Arial Rounded MT Bold" pitchFamily="34" charset="0"/>
              </a:rPr>
              <a:t>NuStar</a:t>
            </a:r>
            <a:endParaRPr lang="es-ES" sz="14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r>
              <a:rPr lang="es-ES" sz="1800" dirty="0" smtClean="0">
                <a:latin typeface="Arial Rounded MT Bold" pitchFamily="34" charset="0"/>
              </a:rPr>
              <a:t>~50% </a:t>
            </a:r>
            <a:r>
              <a:rPr lang="es-ES" sz="1800" dirty="0" err="1" smtClean="0">
                <a:latin typeface="Arial Rounded MT Bold" pitchFamily="34" charset="0"/>
              </a:rPr>
              <a:t>Sun</a:t>
            </a:r>
            <a:r>
              <a:rPr lang="es-ES" sz="1800" dirty="0" smtClean="0">
                <a:latin typeface="Arial Rounded MT Bold" pitchFamily="34" charset="0"/>
              </a:rPr>
              <a:t>-tracking time 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</a:p>
          <a:p>
            <a:endParaRPr lang="es-ES" sz="1800" dirty="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Large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magnetic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volume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available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for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additional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“axion”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physics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(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e.g.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DM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setups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)</a:t>
            </a:r>
            <a:endParaRPr lang="es-ES" sz="1800" dirty="0" smtClean="0">
              <a:latin typeface="Arial Rounded MT Bold" pitchFamily="34" charset="0"/>
            </a:endParaRPr>
          </a:p>
          <a:p>
            <a:endParaRPr lang="es-ES" sz="1800" dirty="0" smtClean="0">
              <a:effectLst/>
              <a:latin typeface="Arial Rounded MT Bold" pitchFamily="34" charset="0"/>
              <a:sym typeface="Wingdings" pitchFamily="2" charset="2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3491879" cy="2639603"/>
          </a:xfrm>
          <a:prstGeom prst="rect">
            <a:avLst/>
          </a:prstGeom>
          <a:ln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933056"/>
            <a:ext cx="1809295" cy="2415332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" name="17 Rectángulo"/>
          <p:cNvSpPr/>
          <p:nvPr/>
        </p:nvSpPr>
        <p:spPr>
          <a:xfrm>
            <a:off x="5436096" y="1268760"/>
            <a:ext cx="12324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IAXO conceptual </a:t>
            </a:r>
            <a:r>
              <a:rPr lang="es-ES" sz="1200" b="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design</a:t>
            </a:r>
            <a:endParaRPr lang="es-ES" sz="1200" b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7092280" y="4077072"/>
            <a:ext cx="16561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0" dirty="0" smtClean="0">
                <a:latin typeface="Arial Rounded MT Bold" pitchFamily="34" charset="0"/>
              </a:rPr>
              <a:t>IAXO </a:t>
            </a:r>
            <a:r>
              <a:rPr lang="es-ES" sz="1200" b="0" dirty="0" err="1" smtClean="0">
                <a:latin typeface="Arial Rounded MT Bold" pitchFamily="34" charset="0"/>
              </a:rPr>
              <a:t>pathfinder</a:t>
            </a:r>
            <a:r>
              <a:rPr lang="es-ES" sz="1200" b="0" dirty="0" smtClean="0">
                <a:latin typeface="Arial Rounded MT Bold" pitchFamily="34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</a:rPr>
              <a:t>system</a:t>
            </a:r>
            <a:r>
              <a:rPr lang="es-ES" sz="1200" b="0" dirty="0" smtClean="0">
                <a:latin typeface="Arial Rounded MT Bold" pitchFamily="34" charset="0"/>
              </a:rPr>
              <a:t> at CAST</a:t>
            </a:r>
          </a:p>
          <a:p>
            <a:endParaRPr lang="es-ES" sz="1200" b="0" dirty="0" smtClean="0">
              <a:latin typeface="Arial Rounded MT Bold" pitchFamily="34" charset="0"/>
            </a:endParaRPr>
          </a:p>
          <a:p>
            <a:r>
              <a:rPr lang="es-ES" sz="1200" b="0" dirty="0" smtClean="0">
                <a:latin typeface="Arial Rounded MT Bold" pitchFamily="34" charset="0"/>
              </a:rPr>
              <a:t>In </a:t>
            </a:r>
            <a:r>
              <a:rPr lang="es-ES" sz="1200" b="0" dirty="0" err="1" smtClean="0">
                <a:latin typeface="Arial Rounded MT Bold" pitchFamily="34" charset="0"/>
              </a:rPr>
              <a:t>operation</a:t>
            </a:r>
            <a:r>
              <a:rPr lang="es-ES" sz="1200" b="0" dirty="0" smtClean="0">
                <a:latin typeface="Arial Rounded MT Bold" pitchFamily="34" charset="0"/>
              </a:rPr>
              <a:t> in 2014-15</a:t>
            </a:r>
          </a:p>
          <a:p>
            <a:endParaRPr lang="es-ES" sz="12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Last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CAST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results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published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in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Nature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Physics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last</a:t>
            </a:r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May</a:t>
            </a:r>
            <a:endParaRPr lang="es-ES" sz="1200" b="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s-ES" sz="1100" b="0" dirty="0" err="1" smtClean="0">
                <a:latin typeface="Arial Rounded MT Bold" pitchFamily="34" charset="0"/>
              </a:rPr>
              <a:t>Nature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Phys</a:t>
            </a:r>
            <a:r>
              <a:rPr lang="es-ES" sz="1100" b="0" dirty="0" smtClean="0">
                <a:latin typeface="Arial Rounded MT Bold" pitchFamily="34" charset="0"/>
              </a:rPr>
              <a:t>. 13 (2017) 584-590 </a:t>
            </a:r>
            <a:endParaRPr lang="es-ES" sz="1100" b="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in </a:t>
            </a:r>
            <a:r>
              <a:rPr lang="es-ES" sz="4000" dirty="0" err="1" smtClean="0">
                <a:latin typeface="Arial Rounded MT Bold" pitchFamily="34" charset="0"/>
              </a:rPr>
              <a:t>the</a:t>
            </a:r>
            <a:r>
              <a:rPr lang="es-ES" sz="4000" dirty="0" smtClean="0">
                <a:latin typeface="Arial Rounded MT Bold" pitchFamily="34" charset="0"/>
              </a:rPr>
              <a:t> axion </a:t>
            </a:r>
            <a:r>
              <a:rPr lang="es-ES" sz="4000" dirty="0" err="1" smtClean="0">
                <a:latin typeface="Arial Rounded MT Bold" pitchFamily="34" charset="0"/>
              </a:rPr>
              <a:t>landscape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687488"/>
          </a:xfrm>
        </p:spPr>
        <p:txBody>
          <a:bodyPr/>
          <a:lstStyle/>
          <a:p>
            <a:r>
              <a:rPr lang="en-GB" sz="1800" dirty="0" smtClean="0">
                <a:latin typeface="Arial Rounded MT Bold" pitchFamily="34" charset="0"/>
              </a:rPr>
              <a:t>Helioscopes </a:t>
            </a:r>
            <a:r>
              <a:rPr lang="en-GB" sz="1800" dirty="0" smtClean="0">
                <a:latin typeface="Arial Rounded MT Bold" pitchFamily="34" charset="0"/>
                <a:sym typeface="Wingdings" pitchFamily="2" charset="2"/>
              </a:rPr>
              <a:t> d</a:t>
            </a:r>
            <a:r>
              <a:rPr lang="en-GB" sz="1800" dirty="0" smtClean="0">
                <a:latin typeface="Arial Rounded MT Bold" pitchFamily="34" charset="0"/>
              </a:rPr>
              <a:t>o not rely on the axion being the dominant DM component. Solar axion emission robust prediction</a:t>
            </a:r>
          </a:p>
          <a:p>
            <a:r>
              <a:rPr lang="es-ES" sz="1800" dirty="0" smtClean="0">
                <a:effectLst/>
                <a:latin typeface="Arial Rounded MT Bold" pitchFamily="34" charset="0"/>
              </a:rPr>
              <a:t>Helioscopes 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n-GB" sz="1800" dirty="0" smtClean="0">
                <a:latin typeface="Arial Rounded MT Bold" pitchFamily="34" charset="0"/>
              </a:rPr>
              <a:t>No R&amp;D needed. Technology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mature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enough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for a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large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scale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experiment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(IAXO)</a:t>
            </a:r>
          </a:p>
          <a:p>
            <a:r>
              <a:rPr lang="es-ES" sz="1800" dirty="0" err="1" smtClean="0">
                <a:latin typeface="Arial Rounded MT Bold" pitchFamily="34" charset="0"/>
              </a:rPr>
              <a:t>Large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complementarity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with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other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detection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strategies</a:t>
            </a:r>
            <a:endParaRPr lang="es-ES" sz="1800" dirty="0" smtClean="0">
              <a:latin typeface="Arial Rounded MT Bold" pitchFamily="34" charset="0"/>
            </a:endParaRPr>
          </a:p>
          <a:p>
            <a:endParaRPr lang="es-ES" sz="1800" dirty="0" smtClean="0">
              <a:effectLst/>
              <a:latin typeface="Arial Rounded MT Bold" pitchFamily="34" charset="0"/>
              <a:sym typeface="Wingdings" pitchFamily="2" charset="2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20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12" name="Picture 4" descr="https://encrypted-tbn2.gstatic.com/images?q=tbn:ANd9GcRezIV1PJLpqfDTV1hBCXuBNdOlFEzuJO11KV8JiI-dbe_ZXltD1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49" y="2319529"/>
            <a:ext cx="926551" cy="820907"/>
          </a:xfrm>
          <a:prstGeom prst="rect">
            <a:avLst/>
          </a:prstGeom>
          <a:noFill/>
        </p:spPr>
      </p:pic>
      <p:graphicFrame>
        <p:nvGraphicFramePr>
          <p:cNvPr id="13" name="7 Marcador de contenido"/>
          <p:cNvGraphicFramePr>
            <a:graphicFrameLocks/>
          </p:cNvGraphicFramePr>
          <p:nvPr/>
        </p:nvGraphicFramePr>
        <p:xfrm>
          <a:off x="1907705" y="1340768"/>
          <a:ext cx="6192687" cy="330099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77793"/>
                <a:gridCol w="2478590"/>
                <a:gridCol w="792088"/>
                <a:gridCol w="1944216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>
                          <a:latin typeface="Arial Rounded MT Bold" pitchFamily="34" charset="0"/>
                        </a:rPr>
                        <a:t>Source</a:t>
                      </a:r>
                      <a:endParaRPr lang="es-ES" sz="16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Arial Rounded MT Bold" pitchFamily="34" charset="0"/>
                        </a:rPr>
                        <a:t>Experiments</a:t>
                      </a:r>
                      <a:endParaRPr lang="es-ES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 smtClean="0"/>
                        <a:t>Model</a:t>
                      </a:r>
                      <a:r>
                        <a:rPr lang="es-ES" sz="1200" dirty="0" smtClean="0"/>
                        <a:t>  &amp; </a:t>
                      </a:r>
                      <a:r>
                        <a:rPr lang="es-ES" sz="1200" dirty="0" err="1" smtClean="0"/>
                        <a:t>Cosmology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dependency</a:t>
                      </a:r>
                      <a:endParaRPr lang="es-ES" sz="12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err="1" smtClean="0">
                          <a:latin typeface="Arial Rounded MT Bold" pitchFamily="34" charset="0"/>
                        </a:rPr>
                        <a:t>Technology</a:t>
                      </a:r>
                      <a:endParaRPr lang="es-ES" b="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680590"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Arial Rounded MT Bold" pitchFamily="34" charset="0"/>
                        </a:rPr>
                        <a:t>Relic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dirty="0" smtClean="0">
                          <a:latin typeface="Arial Rounded MT Bold" pitchFamily="34" charset="0"/>
                        </a:rPr>
                        <a:t>axions</a:t>
                      </a:r>
                      <a:endParaRPr lang="es-ES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Arial Rounded MT Bold" pitchFamily="34" charset="0"/>
                        </a:rPr>
                        <a:t>ADMX, ADMX-HF, Casper, CAPP,</a:t>
                      </a:r>
                      <a:r>
                        <a:rPr lang="es-ES" sz="1600" baseline="0" dirty="0" smtClean="0">
                          <a:latin typeface="Arial Rounded MT Bold" pitchFamily="34" charset="0"/>
                        </a:rPr>
                        <a:t> …</a:t>
                      </a:r>
                      <a:endParaRPr lang="es-ES" sz="16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High</a:t>
                      </a:r>
                      <a:endParaRPr lang="es-E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200" dirty="0" smtClean="0">
                          <a:latin typeface="Arial Rounded MT Bold" pitchFamily="34" charset="0"/>
                        </a:rPr>
                        <a:t>New ideas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emerging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s-ES" sz="1200" dirty="0" smtClean="0">
                          <a:latin typeface="Arial Rounded MT Bold" pitchFamily="34" charset="0"/>
                        </a:rPr>
                        <a:t>Active R&amp;D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going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on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,…</a:t>
                      </a:r>
                      <a:endParaRPr lang="es-ES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680590"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Arial Rounded MT Bold" pitchFamily="34" charset="0"/>
                        </a:rPr>
                        <a:t>Lab</a:t>
                      </a:r>
                      <a:r>
                        <a:rPr lang="es-ES" sz="1400" dirty="0" smtClean="0">
                          <a:latin typeface="Arial Rounded MT Bold" pitchFamily="34" charset="0"/>
                        </a:rPr>
                        <a:t> axions</a:t>
                      </a:r>
                      <a:endParaRPr lang="es-ES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Arial Rounded MT Bold" pitchFamily="34" charset="0"/>
                        </a:rPr>
                        <a:t>ALPS, OSQAR,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fifth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force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exps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,…</a:t>
                      </a:r>
                      <a:endParaRPr lang="es-ES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Very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low</a:t>
                      </a:r>
                      <a:endParaRPr lang="es-E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859693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Arial Rounded MT Bold" pitchFamily="34" charset="0"/>
                        </a:rPr>
                        <a:t>Solar axions</a:t>
                      </a:r>
                      <a:endParaRPr lang="es-ES" sz="1400" b="1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latin typeface="Arial Rounded MT Bold" pitchFamily="34" charset="0"/>
                        </a:rPr>
                        <a:t>SUMICO, CAST, </a:t>
                      </a:r>
                      <a:r>
                        <a:rPr lang="es-ES" sz="1800" b="1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IAXO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s-E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latin typeface="Arial Rounded MT Bold" pitchFamily="34" charset="0"/>
                        </a:rPr>
                        <a:t>Ready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for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large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scale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experiment</a:t>
                      </a:r>
                      <a:endParaRPr lang="es-ES" sz="1400" b="1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" name="Picture 2" descr="https://encrypted-tbn2.gstatic.com/images?q=tbn:ANd9GcTTiOpy5Ofiq68JKHmUTMkFKk4pucE4jGwOWa5eGRWrj1nVm4X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140436"/>
            <a:ext cx="1368152" cy="1368152"/>
          </a:xfrm>
          <a:prstGeom prst="rect">
            <a:avLst/>
          </a:prstGeom>
          <a:noFill/>
        </p:spPr>
      </p:pic>
      <p:pic>
        <p:nvPicPr>
          <p:cNvPr id="15" name="Picture 4" descr="银河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356829">
            <a:off x="575291" y="1664538"/>
            <a:ext cx="1296143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7 Grupo"/>
          <p:cNvGrpSpPr/>
          <p:nvPr/>
        </p:nvGrpSpPr>
        <p:grpSpPr>
          <a:xfrm>
            <a:off x="755576" y="2028"/>
            <a:ext cx="7884368" cy="6855972"/>
            <a:chOff x="755576" y="2028"/>
            <a:chExt cx="7884368" cy="68559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2028"/>
              <a:ext cx="7884368" cy="6855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16 Conector recto"/>
            <p:cNvCxnSpPr/>
            <p:nvPr/>
          </p:nvCxnSpPr>
          <p:spPr>
            <a:xfrm flipH="1">
              <a:off x="1907704" y="2852936"/>
              <a:ext cx="648072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1 Título"/>
          <p:cNvSpPr txBox="1">
            <a:spLocks/>
          </p:cNvSpPr>
          <p:nvPr/>
        </p:nvSpPr>
        <p:spPr bwMode="auto">
          <a:xfrm>
            <a:off x="2123728" y="116632"/>
            <a:ext cx="5842992" cy="566316"/>
          </a:xfrm>
          <a:prstGeom prst="rect">
            <a:avLst/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Axion/ALP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parameter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space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107504" y="2636912"/>
            <a:ext cx="1279896" cy="360040"/>
          </a:xfrm>
          <a:prstGeom prst="roundRect">
            <a:avLst>
              <a:gd name="adj" fmla="val 4062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Transparency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of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the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Universe</a:t>
            </a:r>
            <a:endParaRPr lang="es-ES" sz="1400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6732240" y="3789040"/>
            <a:ext cx="1279896" cy="360040"/>
          </a:xfrm>
          <a:prstGeom prst="roundRect">
            <a:avLst>
              <a:gd name="adj" fmla="val 4062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Stellar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cooling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hints</a:t>
            </a:r>
            <a:endParaRPr lang="es-ES" sz="1400" dirty="0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21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pic>
        <p:nvPicPr>
          <p:cNvPr id="14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852936"/>
            <a:ext cx="2047875" cy="752476"/>
          </a:xfrm>
          <a:prstGeom prst="rect">
            <a:avLst/>
          </a:prstGeom>
          <a:noFill/>
        </p:spPr>
      </p:pic>
      <p:pic>
        <p:nvPicPr>
          <p:cNvPr id="20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911579">
            <a:off x="5684693" y="3152148"/>
            <a:ext cx="1798296" cy="894187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 t="10001"/>
          <a:stretch>
            <a:fillRect/>
          </a:stretch>
        </p:blipFill>
        <p:spPr bwMode="auto">
          <a:xfrm>
            <a:off x="467544" y="3645914"/>
            <a:ext cx="3888432" cy="1367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293096"/>
            <a:ext cx="3419872" cy="16652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15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Solar Axions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35525" cy="154146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latin typeface="Arial Rounded MT Bold" pitchFamily="34" charset="0"/>
              </a:rPr>
              <a:t>Solar axions produced by photon-to-axion conversion of the solar plasma photons in the solar core</a:t>
            </a:r>
          </a:p>
        </p:txBody>
      </p:sp>
      <p:sp>
        <p:nvSpPr>
          <p:cNvPr id="2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</a:p>
          <a:p>
            <a:r>
              <a:rPr lang="es-ES" sz="1100" b="0" dirty="0">
                <a:latin typeface="Arial Rounded MT Bold" panose="020F0704030504030204" pitchFamily="34" charset="0"/>
              </a:rPr>
              <a:t>Universidad de Zaragoza</a:t>
            </a:r>
          </a:p>
        </p:txBody>
      </p:sp>
      <p:sp>
        <p:nvSpPr>
          <p:cNvPr id="3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22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9224" name="Picture 167"/>
          <p:cNvPicPr>
            <a:picLocks noChangeAspect="1" noChangeArrowheads="1"/>
          </p:cNvPicPr>
          <p:nvPr/>
        </p:nvPicPr>
        <p:blipFill>
          <a:blip r:embed="rId4" cstate="print"/>
          <a:srcRect l="26563" t="23958" r="16406" b="16667"/>
          <a:stretch>
            <a:fillRect/>
          </a:stretch>
        </p:blipFill>
        <p:spPr bwMode="auto">
          <a:xfrm>
            <a:off x="561975" y="2708275"/>
            <a:ext cx="1633538" cy="1379538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4" name="Picture 142"/>
          <p:cNvPicPr>
            <a:picLocks noChangeAspect="1" noChangeArrowheads="1"/>
          </p:cNvPicPr>
          <p:nvPr/>
        </p:nvPicPr>
        <p:blipFill>
          <a:blip r:embed="rId5" cstate="print"/>
          <a:srcRect l="24136" r="70647"/>
          <a:stretch>
            <a:fillRect/>
          </a:stretch>
        </p:blipFill>
        <p:spPr bwMode="auto">
          <a:xfrm>
            <a:off x="4211638" y="5489575"/>
            <a:ext cx="215900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3" name="Picture 142"/>
          <p:cNvPicPr>
            <a:picLocks noChangeAspect="1" noChangeArrowheads="1"/>
          </p:cNvPicPr>
          <p:nvPr/>
        </p:nvPicPr>
        <p:blipFill>
          <a:blip r:embed="rId5" cstate="print"/>
          <a:srcRect l="64139" r="28905"/>
          <a:stretch>
            <a:fillRect/>
          </a:stretch>
        </p:blipFill>
        <p:spPr bwMode="auto">
          <a:xfrm>
            <a:off x="4356100" y="5489575"/>
            <a:ext cx="287338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63 Grupo"/>
          <p:cNvGrpSpPr/>
          <p:nvPr/>
        </p:nvGrpSpPr>
        <p:grpSpPr>
          <a:xfrm>
            <a:off x="4572000" y="1484784"/>
            <a:ext cx="3168352" cy="3960440"/>
            <a:chOff x="4572000" y="1484784"/>
            <a:chExt cx="3168352" cy="3960440"/>
          </a:xfrm>
        </p:grpSpPr>
        <p:cxnSp>
          <p:nvCxnSpPr>
            <p:cNvPr id="29" name="28 Conector recto de flecha"/>
            <p:cNvCxnSpPr/>
            <p:nvPr/>
          </p:nvCxnSpPr>
          <p:spPr>
            <a:xfrm flipH="1">
              <a:off x="5278475" y="1628800"/>
              <a:ext cx="2173845" cy="25922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 flipH="1">
              <a:off x="5064719" y="1628800"/>
              <a:ext cx="2531618" cy="237626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 flipH="1">
              <a:off x="4932041" y="1628800"/>
              <a:ext cx="2664295" cy="201622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>
              <a:off x="4860032" y="1653912"/>
              <a:ext cx="2599090" cy="17750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flipH="1">
              <a:off x="4639473" y="1628800"/>
              <a:ext cx="2812847" cy="16561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 flipH="1">
              <a:off x="4678879" y="1556792"/>
              <a:ext cx="2773441" cy="1460079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4572000" y="1484784"/>
              <a:ext cx="2808312" cy="132316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flipH="1">
              <a:off x="5436096" y="1628800"/>
              <a:ext cx="2160240" cy="280831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/>
            <p:nvPr/>
          </p:nvCxnSpPr>
          <p:spPr>
            <a:xfrm flipH="1">
              <a:off x="5580112" y="1700808"/>
              <a:ext cx="1944216" cy="295232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 de flecha"/>
            <p:cNvCxnSpPr/>
            <p:nvPr/>
          </p:nvCxnSpPr>
          <p:spPr>
            <a:xfrm flipH="1">
              <a:off x="6012160" y="1772816"/>
              <a:ext cx="1512168" cy="316835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flipH="1">
              <a:off x="6372200" y="1700808"/>
              <a:ext cx="1296144" cy="34563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 flipH="1">
              <a:off x="6804248" y="1700808"/>
              <a:ext cx="864096" cy="360040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 flipH="1">
              <a:off x="7380312" y="1700808"/>
              <a:ext cx="360040" cy="374441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27" name="Text Box 15"/>
            <p:cNvSpPr txBox="1">
              <a:spLocks noChangeArrowheads="1"/>
            </p:cNvSpPr>
            <p:nvPr/>
          </p:nvSpPr>
          <p:spPr bwMode="auto">
            <a:xfrm rot="19465398">
              <a:off x="5607109" y="2208180"/>
              <a:ext cx="11496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folHlink"/>
                  </a:solidFill>
                  <a:latin typeface="Arial Rounded MT Bold" pitchFamily="34" charset="0"/>
                </a:rPr>
                <a:t>axions</a:t>
              </a:r>
            </a:p>
          </p:txBody>
        </p:sp>
      </p:grpSp>
      <p:pic>
        <p:nvPicPr>
          <p:cNvPr id="9356" name="Picture 1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996952"/>
            <a:ext cx="3200400" cy="3209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9225" name="Text Box 164"/>
          <p:cNvSpPr txBox="1">
            <a:spLocks noChangeArrowheads="1"/>
          </p:cNvSpPr>
          <p:nvPr/>
        </p:nvSpPr>
        <p:spPr bwMode="auto">
          <a:xfrm>
            <a:off x="4460008" y="3212976"/>
            <a:ext cx="1480144" cy="90023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“Primakoff” Solar axion flux at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Earth</a:t>
            </a:r>
            <a:endParaRPr lang="es-ES_tradnl" sz="14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 eaLnBrk="0" hangingPunct="0">
              <a:defRPr/>
            </a:pPr>
            <a:r>
              <a:rPr lang="en-US" sz="1050" i="1" dirty="0" smtClean="0">
                <a:solidFill>
                  <a:schemeClr val="tx1"/>
                </a:solidFill>
                <a:latin typeface="Trebuchet MS" pitchFamily="34" charset="0"/>
              </a:rPr>
              <a:t>JCAP 04(2007)010</a:t>
            </a:r>
            <a:endParaRPr lang="es-ES" sz="1050" b="0" baseline="-25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15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Solar Axions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35525" cy="154146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latin typeface="Arial Rounded MT Bold" pitchFamily="34" charset="0"/>
              </a:rPr>
              <a:t>Solar axions produced by photon-to-axion conversion of the solar plasma photons in the solar core</a:t>
            </a:r>
          </a:p>
        </p:txBody>
      </p:sp>
      <p:sp>
        <p:nvSpPr>
          <p:cNvPr id="2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</a:p>
          <a:p>
            <a:r>
              <a:rPr lang="es-ES" sz="1100" b="0" dirty="0">
                <a:latin typeface="Arial Rounded MT Bold" panose="020F0704030504030204" pitchFamily="34" charset="0"/>
              </a:rPr>
              <a:t>Universidad de Zaragoza</a:t>
            </a:r>
          </a:p>
        </p:txBody>
      </p:sp>
      <p:sp>
        <p:nvSpPr>
          <p:cNvPr id="3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23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9224" name="Picture 167"/>
          <p:cNvPicPr>
            <a:picLocks noChangeAspect="1" noChangeArrowheads="1"/>
          </p:cNvPicPr>
          <p:nvPr/>
        </p:nvPicPr>
        <p:blipFill>
          <a:blip r:embed="rId4" cstate="print"/>
          <a:srcRect l="26563" t="23958" r="16406" b="16667"/>
          <a:stretch>
            <a:fillRect/>
          </a:stretch>
        </p:blipFill>
        <p:spPr bwMode="auto">
          <a:xfrm>
            <a:off x="561975" y="2708275"/>
            <a:ext cx="1633538" cy="1379538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4" name="Picture 142"/>
          <p:cNvPicPr>
            <a:picLocks noChangeAspect="1" noChangeArrowheads="1"/>
          </p:cNvPicPr>
          <p:nvPr/>
        </p:nvPicPr>
        <p:blipFill>
          <a:blip r:embed="rId5" cstate="print"/>
          <a:srcRect l="24136" r="70647"/>
          <a:stretch>
            <a:fillRect/>
          </a:stretch>
        </p:blipFill>
        <p:spPr bwMode="auto">
          <a:xfrm>
            <a:off x="4211638" y="5489575"/>
            <a:ext cx="215900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3" name="Picture 142"/>
          <p:cNvPicPr>
            <a:picLocks noChangeAspect="1" noChangeArrowheads="1"/>
          </p:cNvPicPr>
          <p:nvPr/>
        </p:nvPicPr>
        <p:blipFill>
          <a:blip r:embed="rId5" cstate="print"/>
          <a:srcRect l="64139" r="28905"/>
          <a:stretch>
            <a:fillRect/>
          </a:stretch>
        </p:blipFill>
        <p:spPr bwMode="auto">
          <a:xfrm>
            <a:off x="4356100" y="5489575"/>
            <a:ext cx="287338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63 Grupo"/>
          <p:cNvGrpSpPr/>
          <p:nvPr/>
        </p:nvGrpSpPr>
        <p:grpSpPr>
          <a:xfrm>
            <a:off x="4572000" y="1484784"/>
            <a:ext cx="3168352" cy="3960440"/>
            <a:chOff x="4572000" y="1484784"/>
            <a:chExt cx="3168352" cy="3960440"/>
          </a:xfrm>
        </p:grpSpPr>
        <p:cxnSp>
          <p:nvCxnSpPr>
            <p:cNvPr id="29" name="28 Conector recto de flecha"/>
            <p:cNvCxnSpPr/>
            <p:nvPr/>
          </p:nvCxnSpPr>
          <p:spPr>
            <a:xfrm flipH="1">
              <a:off x="5278475" y="1628800"/>
              <a:ext cx="2173845" cy="25922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 flipH="1">
              <a:off x="5064719" y="1628800"/>
              <a:ext cx="2531618" cy="237626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 flipH="1">
              <a:off x="4932041" y="1628800"/>
              <a:ext cx="2664295" cy="201622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>
              <a:off x="4860032" y="1653912"/>
              <a:ext cx="2599090" cy="17750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flipH="1">
              <a:off x="4639473" y="1628800"/>
              <a:ext cx="2812847" cy="16561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 flipH="1">
              <a:off x="4678879" y="1556792"/>
              <a:ext cx="2773441" cy="1460079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4572000" y="1484784"/>
              <a:ext cx="2808312" cy="132316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flipH="1">
              <a:off x="5436096" y="1628800"/>
              <a:ext cx="2160240" cy="280831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/>
            <p:nvPr/>
          </p:nvCxnSpPr>
          <p:spPr>
            <a:xfrm flipH="1">
              <a:off x="5580112" y="1700808"/>
              <a:ext cx="1944216" cy="295232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 de flecha"/>
            <p:cNvCxnSpPr/>
            <p:nvPr/>
          </p:nvCxnSpPr>
          <p:spPr>
            <a:xfrm flipH="1">
              <a:off x="6012160" y="1772816"/>
              <a:ext cx="1512168" cy="316835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flipH="1">
              <a:off x="6372200" y="1700808"/>
              <a:ext cx="1296144" cy="34563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 flipH="1">
              <a:off x="6804248" y="1700808"/>
              <a:ext cx="864096" cy="360040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 flipH="1">
              <a:off x="7380312" y="1700808"/>
              <a:ext cx="360040" cy="374441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27" name="Text Box 15"/>
            <p:cNvSpPr txBox="1">
              <a:spLocks noChangeArrowheads="1"/>
            </p:cNvSpPr>
            <p:nvPr/>
          </p:nvSpPr>
          <p:spPr bwMode="auto">
            <a:xfrm rot="19465398">
              <a:off x="5607109" y="2208180"/>
              <a:ext cx="11496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folHlink"/>
                  </a:solidFill>
                  <a:latin typeface="Arial Rounded MT Bold" pitchFamily="34" charset="0"/>
                </a:rPr>
                <a:t>axions</a:t>
              </a:r>
            </a:p>
          </p:txBody>
        </p:sp>
      </p:grp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099023"/>
            <a:ext cx="2998291" cy="313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164"/>
          <p:cNvSpPr txBox="1">
            <a:spLocks noChangeArrowheads="1"/>
          </p:cNvSpPr>
          <p:nvPr/>
        </p:nvSpPr>
        <p:spPr bwMode="auto">
          <a:xfrm>
            <a:off x="5724128" y="5426652"/>
            <a:ext cx="2376735" cy="738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if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the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axion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couples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with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the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electron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(</a:t>
            </a:r>
            <a:r>
              <a:rPr lang="es-ES_tradnl" sz="1400" b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_tradnl" sz="1400" b="0" baseline="-25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)</a:t>
            </a:r>
          </a:p>
          <a:p>
            <a:pPr algn="ctr" eaLnBrk="0" hangingPunct="0">
              <a:defRPr/>
            </a:pPr>
            <a:r>
              <a:rPr lang="es-ES_tradnl" sz="1100" b="0" i="1" dirty="0" smtClean="0">
                <a:solidFill>
                  <a:srgbClr val="000000"/>
                </a:solidFill>
                <a:latin typeface="Arial Rounded MT Bold" pitchFamily="34" charset="0"/>
              </a:rPr>
              <a:t>(non hadronic axion)</a:t>
            </a:r>
            <a:endParaRPr lang="es-ES" sz="1100" b="0" i="1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9225" name="Text Box 164"/>
          <p:cNvSpPr txBox="1">
            <a:spLocks noChangeArrowheads="1"/>
          </p:cNvSpPr>
          <p:nvPr/>
        </p:nvSpPr>
        <p:spPr bwMode="auto">
          <a:xfrm>
            <a:off x="4644008" y="4077072"/>
            <a:ext cx="1368152" cy="113876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Non-hadronic “ABC” Solar axion flux at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Earth</a:t>
            </a:r>
            <a:endParaRPr lang="es-ES_tradnl" sz="14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 eaLnBrk="0" hangingPunct="0">
              <a:defRPr/>
            </a:pPr>
            <a:r>
              <a:rPr lang="en-US" sz="1050" i="1" dirty="0" smtClean="0">
                <a:solidFill>
                  <a:schemeClr val="tx1"/>
                </a:solidFill>
                <a:latin typeface="Trebuchet MS" pitchFamily="34" charset="0"/>
              </a:rPr>
              <a:t>JCAP 1312 008</a:t>
            </a:r>
            <a:endParaRPr lang="es-ES" sz="1050" b="0" baseline="-25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2052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053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05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6D3D15F7-22E8-490C-AC01-C914A8946878}" type="slidenum">
              <a:rPr lang="es-ES" sz="1100" b="0">
                <a:latin typeface="Arial Rounded MT Bold" panose="020F0704030504030204" pitchFamily="34" charset="0"/>
              </a:rPr>
              <a:pPr/>
              <a:t>24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409997" y="3097437"/>
            <a:ext cx="4602163" cy="2563811"/>
            <a:chOff x="754" y="2102"/>
            <a:chExt cx="2899" cy="1615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007" y="3020"/>
              <a:ext cx="1175" cy="647"/>
              <a:chOff x="1007" y="3020"/>
              <a:chExt cx="1175" cy="647"/>
            </a:xfrm>
          </p:grpSpPr>
          <p:sp>
            <p:nvSpPr>
              <p:cNvPr id="1056" name="Rectangle 16"/>
              <p:cNvSpPr>
                <a:spLocks noChangeArrowheads="1"/>
              </p:cNvSpPr>
              <p:nvPr/>
            </p:nvSpPr>
            <p:spPr bwMode="auto">
              <a:xfrm rot="124485">
                <a:off x="1805" y="3020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7" name="Freeform 17"/>
              <p:cNvSpPr>
                <a:spLocks noChangeAspect="1"/>
              </p:cNvSpPr>
              <p:nvPr/>
            </p:nvSpPr>
            <p:spPr bwMode="auto">
              <a:xfrm rot="-2161139">
                <a:off x="1007" y="3215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8" name="Rectangle 18"/>
              <p:cNvSpPr>
                <a:spLocks noChangeArrowheads="1"/>
              </p:cNvSpPr>
              <p:nvPr/>
            </p:nvSpPr>
            <p:spPr bwMode="auto">
              <a:xfrm rot="124485">
                <a:off x="1112" y="3571"/>
                <a:ext cx="96" cy="96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754" y="2102"/>
              <a:ext cx="2899" cy="1615"/>
              <a:chOff x="754" y="2102"/>
              <a:chExt cx="2899" cy="1615"/>
            </a:xfrm>
          </p:grpSpPr>
          <p:sp>
            <p:nvSpPr>
              <p:cNvPr id="1050" name="Freeform 24"/>
              <p:cNvSpPr>
                <a:spLocks noChangeAspect="1"/>
              </p:cNvSpPr>
              <p:nvPr/>
            </p:nvSpPr>
            <p:spPr bwMode="auto">
              <a:xfrm rot="19438861">
                <a:off x="1721" y="2700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1441" y="2102"/>
                <a:ext cx="2212" cy="599"/>
                <a:chOff x="1441" y="2102"/>
                <a:chExt cx="2212" cy="599"/>
              </a:xfrm>
            </p:grpSpPr>
            <p:sp>
              <p:nvSpPr>
                <p:cNvPr id="1055" name="Text Box 22"/>
                <p:cNvSpPr txBox="1">
                  <a:spLocks noChangeArrowheads="1"/>
                </p:cNvSpPr>
                <p:nvPr/>
              </p:nvSpPr>
              <p:spPr bwMode="auto">
                <a:xfrm rot="19463872">
                  <a:off x="1441" y="2102"/>
                  <a:ext cx="1950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0" dirty="0">
                      <a:latin typeface="Arial Rounded MT Bold" pitchFamily="34" charset="0"/>
                    </a:rPr>
                    <a:t>Transverse magnetic field (B)</a:t>
                  </a:r>
                </a:p>
              </p:txBody>
            </p:sp>
            <p:sp>
              <p:nvSpPr>
                <p:cNvPr id="1054" name="Rectangle 21"/>
                <p:cNvSpPr>
                  <a:spLocks noChangeArrowheads="1"/>
                </p:cNvSpPr>
                <p:nvPr/>
              </p:nvSpPr>
              <p:spPr bwMode="auto">
                <a:xfrm rot="19439546">
                  <a:off x="1637" y="2221"/>
                  <a:ext cx="2016" cy="480"/>
                </a:xfrm>
                <a:prstGeom prst="rect">
                  <a:avLst/>
                </a:prstGeom>
                <a:noFill/>
                <a:ln w="28575">
                  <a:solidFill>
                    <a:srgbClr val="FF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1049" name="AutoShape 23"/>
              <p:cNvSpPr>
                <a:spLocks noChangeArrowheads="1"/>
              </p:cNvSpPr>
              <p:nvPr/>
            </p:nvSpPr>
            <p:spPr bwMode="auto">
              <a:xfrm>
                <a:off x="2736" y="2304"/>
                <a:ext cx="96" cy="144"/>
              </a:xfrm>
              <a:prstGeom prst="irregularSeal2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1" name="Text Box 25"/>
              <p:cNvSpPr txBox="1">
                <a:spLocks noChangeArrowheads="1"/>
              </p:cNvSpPr>
              <p:nvPr/>
            </p:nvSpPr>
            <p:spPr bwMode="auto">
              <a:xfrm rot="19513217">
                <a:off x="1255" y="2985"/>
                <a:ext cx="4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0" dirty="0">
                    <a:latin typeface="Arial Rounded MT Bold" pitchFamily="34" charset="0"/>
                  </a:rPr>
                  <a:t>X ray</a:t>
                </a:r>
              </a:p>
            </p:txBody>
          </p:sp>
          <p:sp>
            <p:nvSpPr>
              <p:cNvPr id="1052" name="Rectangle 26"/>
              <p:cNvSpPr>
                <a:spLocks noChangeArrowheads="1"/>
              </p:cNvSpPr>
              <p:nvPr/>
            </p:nvSpPr>
            <p:spPr bwMode="auto">
              <a:xfrm rot="19423512">
                <a:off x="991" y="3285"/>
                <a:ext cx="456" cy="43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3" name="Text Box 27"/>
              <p:cNvSpPr txBox="1">
                <a:spLocks noChangeArrowheads="1"/>
              </p:cNvSpPr>
              <p:nvPr/>
            </p:nvSpPr>
            <p:spPr bwMode="auto">
              <a:xfrm rot="19338554">
                <a:off x="754" y="3052"/>
                <a:ext cx="51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X ray</a:t>
                </a:r>
              </a:p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detector</a:t>
                </a:r>
              </a:p>
            </p:txBody>
          </p:sp>
        </p:grpSp>
      </p:grpSp>
      <p:sp>
        <p:nvSpPr>
          <p:cNvPr id="285726" name="Line 30"/>
          <p:cNvSpPr>
            <a:spLocks noChangeShapeType="1"/>
          </p:cNvSpPr>
          <p:nvPr/>
        </p:nvSpPr>
        <p:spPr bwMode="auto">
          <a:xfrm flipV="1">
            <a:off x="3563888" y="3140968"/>
            <a:ext cx="2438400" cy="17526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85727" name="Rectangle 31"/>
          <p:cNvSpPr>
            <a:spLocks noChangeArrowheads="1"/>
          </p:cNvSpPr>
          <p:nvPr/>
        </p:nvSpPr>
        <p:spPr bwMode="auto">
          <a:xfrm rot="-2049352">
            <a:off x="4783088" y="3979168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9900"/>
                </a:solidFill>
                <a:latin typeface="Trebuchet MS" pitchFamily="34" charset="0"/>
              </a:rPr>
              <a:t>L</a:t>
            </a:r>
          </a:p>
        </p:txBody>
      </p:sp>
      <p:sp>
        <p:nvSpPr>
          <p:cNvPr id="1045" name="Rectangle 37"/>
          <p:cNvSpPr>
            <a:spLocks noChangeArrowheads="1"/>
          </p:cNvSpPr>
          <p:nvPr/>
        </p:nvSpPr>
        <p:spPr bwMode="auto">
          <a:xfrm>
            <a:off x="457200" y="274638"/>
            <a:ext cx="74271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4400" b="0" dirty="0" smtClean="0">
                <a:latin typeface="Arial Rounded MT Bold" pitchFamily="34" charset="0"/>
              </a:rPr>
              <a:t>Helioscopes</a:t>
            </a:r>
            <a:endParaRPr lang="en-GB" sz="4400" b="0" dirty="0">
              <a:latin typeface="Arial Rounded MT Bold" pitchFamily="34" charset="0"/>
            </a:endParaRPr>
          </a:p>
        </p:txBody>
      </p:sp>
      <p:grpSp>
        <p:nvGrpSpPr>
          <p:cNvPr id="6" name="84 Grupo"/>
          <p:cNvGrpSpPr/>
          <p:nvPr/>
        </p:nvGrpSpPr>
        <p:grpSpPr>
          <a:xfrm>
            <a:off x="4283968" y="1340768"/>
            <a:ext cx="3312368" cy="4176464"/>
            <a:chOff x="4283968" y="1340768"/>
            <a:chExt cx="3312368" cy="4176464"/>
          </a:xfrm>
        </p:grpSpPr>
        <p:grpSp>
          <p:nvGrpSpPr>
            <p:cNvPr id="7" name="61 Grupo"/>
            <p:cNvGrpSpPr/>
            <p:nvPr/>
          </p:nvGrpSpPr>
          <p:grpSpPr>
            <a:xfrm>
              <a:off x="4427984" y="1556792"/>
              <a:ext cx="3168352" cy="3960440"/>
              <a:chOff x="4572000" y="1484784"/>
              <a:chExt cx="3168352" cy="3960440"/>
            </a:xfrm>
          </p:grpSpPr>
          <p:cxnSp>
            <p:nvCxnSpPr>
              <p:cNvPr id="63" name="62 Conector recto de flecha"/>
              <p:cNvCxnSpPr/>
              <p:nvPr/>
            </p:nvCxnSpPr>
            <p:spPr>
              <a:xfrm flipH="1">
                <a:off x="5278475" y="1628800"/>
                <a:ext cx="2173845" cy="25922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63 Conector recto de flecha"/>
              <p:cNvCxnSpPr/>
              <p:nvPr/>
            </p:nvCxnSpPr>
            <p:spPr>
              <a:xfrm flipH="1">
                <a:off x="5064719" y="1628800"/>
                <a:ext cx="2531618" cy="237626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 de flecha"/>
              <p:cNvCxnSpPr/>
              <p:nvPr/>
            </p:nvCxnSpPr>
            <p:spPr>
              <a:xfrm flipH="1">
                <a:off x="4932041" y="1628800"/>
                <a:ext cx="2664295" cy="201622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 de flecha"/>
              <p:cNvCxnSpPr/>
              <p:nvPr/>
            </p:nvCxnSpPr>
            <p:spPr>
              <a:xfrm flipH="1">
                <a:off x="4860032" y="1653912"/>
                <a:ext cx="2599090" cy="17750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66 Conector recto de flecha"/>
              <p:cNvCxnSpPr/>
              <p:nvPr/>
            </p:nvCxnSpPr>
            <p:spPr>
              <a:xfrm flipH="1">
                <a:off x="4639473" y="1628800"/>
                <a:ext cx="2812847" cy="16561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 de flecha"/>
              <p:cNvCxnSpPr/>
              <p:nvPr/>
            </p:nvCxnSpPr>
            <p:spPr>
              <a:xfrm flipH="1">
                <a:off x="4678879" y="1556792"/>
                <a:ext cx="2773441" cy="1460079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 de flecha"/>
              <p:cNvCxnSpPr/>
              <p:nvPr/>
            </p:nvCxnSpPr>
            <p:spPr>
              <a:xfrm flipH="1">
                <a:off x="4572000" y="1484784"/>
                <a:ext cx="2808312" cy="132316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 de flecha"/>
              <p:cNvCxnSpPr/>
              <p:nvPr/>
            </p:nvCxnSpPr>
            <p:spPr>
              <a:xfrm flipH="1">
                <a:off x="5436096" y="1628800"/>
                <a:ext cx="2160240" cy="280831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 de flecha"/>
              <p:cNvCxnSpPr/>
              <p:nvPr/>
            </p:nvCxnSpPr>
            <p:spPr>
              <a:xfrm flipH="1">
                <a:off x="5580112" y="1700808"/>
                <a:ext cx="1944216" cy="295232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 de flecha"/>
              <p:cNvCxnSpPr/>
              <p:nvPr/>
            </p:nvCxnSpPr>
            <p:spPr>
              <a:xfrm flipH="1">
                <a:off x="6012160" y="1772816"/>
                <a:ext cx="1512168" cy="316835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 de flecha"/>
              <p:cNvCxnSpPr/>
              <p:nvPr/>
            </p:nvCxnSpPr>
            <p:spPr>
              <a:xfrm flipH="1">
                <a:off x="6372200" y="1700808"/>
                <a:ext cx="1296144" cy="34563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 de flecha"/>
              <p:cNvCxnSpPr/>
              <p:nvPr/>
            </p:nvCxnSpPr>
            <p:spPr>
              <a:xfrm flipH="1">
                <a:off x="6804248" y="1700808"/>
                <a:ext cx="864096" cy="3600400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 de flecha"/>
              <p:cNvCxnSpPr/>
              <p:nvPr/>
            </p:nvCxnSpPr>
            <p:spPr>
              <a:xfrm flipH="1">
                <a:off x="7380312" y="1700808"/>
                <a:ext cx="360040" cy="3744416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 Box 15"/>
              <p:cNvSpPr txBox="1">
                <a:spLocks noChangeArrowheads="1"/>
              </p:cNvSpPr>
              <p:nvPr/>
            </p:nvSpPr>
            <p:spPr bwMode="auto">
              <a:xfrm rot="19465398">
                <a:off x="5607109" y="2208180"/>
                <a:ext cx="114967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folHlink"/>
                    </a:solidFill>
                    <a:latin typeface="Arial Rounded MT Bold" pitchFamily="34" charset="0"/>
                  </a:rPr>
                  <a:t>axions</a:t>
                </a:r>
              </a:p>
            </p:txBody>
          </p:sp>
        </p:grpSp>
        <p:cxnSp>
          <p:nvCxnSpPr>
            <p:cNvPr id="77" name="76 Conector recto de flecha"/>
            <p:cNvCxnSpPr/>
            <p:nvPr/>
          </p:nvCxnSpPr>
          <p:spPr>
            <a:xfrm flipH="1">
              <a:off x="4355976" y="1556792"/>
              <a:ext cx="2880320" cy="108012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 de flecha"/>
            <p:cNvCxnSpPr/>
            <p:nvPr/>
          </p:nvCxnSpPr>
          <p:spPr>
            <a:xfrm flipH="1">
              <a:off x="4283968" y="1484784"/>
              <a:ext cx="2952328" cy="86409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 de flecha"/>
            <p:cNvCxnSpPr/>
            <p:nvPr/>
          </p:nvCxnSpPr>
          <p:spPr>
            <a:xfrm flipH="1">
              <a:off x="4427984" y="1412776"/>
              <a:ext cx="2880320" cy="60308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 de flecha"/>
            <p:cNvCxnSpPr/>
            <p:nvPr/>
          </p:nvCxnSpPr>
          <p:spPr>
            <a:xfrm flipH="1">
              <a:off x="4580384" y="1340768"/>
              <a:ext cx="2727920" cy="36004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46 CuadroTexto"/>
          <p:cNvSpPr txBox="1"/>
          <p:nvPr/>
        </p:nvSpPr>
        <p:spPr>
          <a:xfrm>
            <a:off x="467544" y="1412776"/>
            <a:ext cx="20162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 smtClean="0">
                <a:latin typeface="Arial Rounded MT Bold" pitchFamily="34" charset="0"/>
              </a:rPr>
              <a:t>Axion helioscope concept</a:t>
            </a:r>
          </a:p>
          <a:p>
            <a:r>
              <a:rPr lang="fr-FR" sz="1600" b="0" dirty="0" smtClean="0">
                <a:latin typeface="Arial Rounded MT Bold" pitchFamily="34" charset="0"/>
              </a:rPr>
              <a:t>P. Sikivie, 1983</a:t>
            </a:r>
          </a:p>
          <a:p>
            <a:endParaRPr lang="fr-FR" sz="1600" b="0" dirty="0" smtClean="0">
              <a:latin typeface="Arial Rounded MT Bold" pitchFamily="34" charset="0"/>
            </a:endParaRPr>
          </a:p>
          <a:p>
            <a:r>
              <a:rPr lang="fr-FR" sz="1400" b="0" dirty="0" smtClean="0">
                <a:latin typeface="Arial Rounded MT Bold" pitchFamily="34" charset="0"/>
              </a:rPr>
              <a:t>+ K. van Bibber, G. Raffelt, et al. (1989) </a:t>
            </a:r>
          </a:p>
          <a:p>
            <a:r>
              <a:rPr lang="fr-FR" sz="1400" b="0" dirty="0" smtClean="0">
                <a:latin typeface="Arial Rounded MT Bold" pitchFamily="34" charset="0"/>
              </a:rPr>
              <a:t>(use of buffer </a:t>
            </a:r>
            <a:r>
              <a:rPr lang="fr-FR" sz="1400" b="0" dirty="0" err="1" smtClean="0">
                <a:latin typeface="Arial Rounded MT Bold" pitchFamily="34" charset="0"/>
              </a:rPr>
              <a:t>gas</a:t>
            </a:r>
            <a:r>
              <a:rPr lang="fr-FR" sz="1400" b="0" dirty="0" smtClean="0">
                <a:latin typeface="Arial Rounded MT Bold" pitchFamily="34" charset="0"/>
              </a:rPr>
              <a:t>)</a:t>
            </a:r>
          </a:p>
          <a:p>
            <a:endParaRPr lang="en-US" sz="1600" b="0" dirty="0" smtClean="0">
              <a:latin typeface="Arial Rounded MT Bold" pitchFamily="34" charset="0"/>
            </a:endParaRPr>
          </a:p>
          <a:p>
            <a:endParaRPr lang="es-ES" sz="1600" dirty="0"/>
          </a:p>
        </p:txBody>
      </p:sp>
      <p:grpSp>
        <p:nvGrpSpPr>
          <p:cNvPr id="8" name="47 Grupo"/>
          <p:cNvGrpSpPr/>
          <p:nvPr/>
        </p:nvGrpSpPr>
        <p:grpSpPr>
          <a:xfrm>
            <a:off x="5076056" y="4869160"/>
            <a:ext cx="3600400" cy="1296144"/>
            <a:chOff x="2267744" y="2708920"/>
            <a:chExt cx="6048672" cy="2100233"/>
          </a:xfrm>
        </p:grpSpPr>
        <p:sp>
          <p:nvSpPr>
            <p:cNvPr id="49" name="48 Rectángulo"/>
            <p:cNvSpPr/>
            <p:nvPr/>
          </p:nvSpPr>
          <p:spPr bwMode="auto">
            <a:xfrm>
              <a:off x="2267744" y="2708920"/>
              <a:ext cx="6048672" cy="21002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35751"/>
            <a:stretch>
              <a:fillRect/>
            </a:stretch>
          </p:blipFill>
          <p:spPr bwMode="auto">
            <a:xfrm>
              <a:off x="2339752" y="2767013"/>
              <a:ext cx="5844331" cy="1323975"/>
            </a:xfrm>
            <a:prstGeom prst="rect">
              <a:avLst/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63196" t="21151" b="15397"/>
            <a:stretch>
              <a:fillRect/>
            </a:stretch>
          </p:blipFill>
          <p:spPr bwMode="auto">
            <a:xfrm>
              <a:off x="3612084" y="3829044"/>
              <a:ext cx="3347864" cy="840093"/>
            </a:xfrm>
            <a:prstGeom prst="rect">
              <a:avLst/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26" grpId="0" animBg="1"/>
      <p:bldP spid="28572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>
                <a:latin typeface="Arial Rounded MT Bold" pitchFamily="34" charset="0"/>
              </a:rPr>
              <a:t>CAST experiment @ CERN</a:t>
            </a:r>
          </a:p>
        </p:txBody>
      </p:sp>
      <p:sp>
        <p:nvSpPr>
          <p:cNvPr id="28672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6851650" cy="1255018"/>
          </a:xfrm>
        </p:spPr>
        <p:txBody>
          <a:bodyPr/>
          <a:lstStyle/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Decommissioned LHC test magnet (L=10m, B=9 T)</a:t>
            </a:r>
          </a:p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Moving platform ±8°V ±40°H (to allow up to 50 days / year of alignment)</a:t>
            </a:r>
          </a:p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4 magnet bores to look for X rays </a:t>
            </a:r>
          </a:p>
          <a:p>
            <a:pPr eaLnBrk="1" hangingPunct="1">
              <a:defRPr/>
            </a:pPr>
            <a:r>
              <a:rPr lang="en-US" sz="1400" dirty="0" smtClean="0">
                <a:latin typeface="Arial Rounded MT Bold" pitchFamily="34" charset="0"/>
                <a:ea typeface="+mj-ea"/>
                <a:cs typeface="+mj-cs"/>
              </a:rPr>
              <a:t>2 X </a:t>
            </a: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ray </a:t>
            </a:r>
            <a:r>
              <a:rPr lang="en-US" sz="1400" dirty="0" smtClean="0">
                <a:latin typeface="Arial Rounded MT Bold" pitchFamily="34" charset="0"/>
                <a:ea typeface="+mj-ea"/>
                <a:cs typeface="+mj-cs"/>
              </a:rPr>
              <a:t>telescopes to </a:t>
            </a: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increase signal/noise ratio.</a:t>
            </a:r>
          </a:p>
          <a:p>
            <a:pPr eaLnBrk="1" hangingPunct="1">
              <a:defRPr/>
            </a:pPr>
            <a:endParaRPr lang="en-US" sz="140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b="0" smtClean="0"/>
              <a:pPr>
                <a:defRPr/>
              </a:pPr>
              <a:t>25</a:t>
            </a:fld>
            <a:endParaRPr lang="es-ES" b="0"/>
          </a:p>
        </p:txBody>
      </p:sp>
      <p:pic>
        <p:nvPicPr>
          <p:cNvPr id="17" name="Picture 3" descr="EMagnet4"/>
          <p:cNvPicPr>
            <a:picLocks noChangeAspect="1" noChangeArrowheads="1"/>
          </p:cNvPicPr>
          <p:nvPr/>
        </p:nvPicPr>
        <p:blipFill>
          <a:blip r:embed="rId2" cstate="print"/>
          <a:srcRect l="3244" r="2438"/>
          <a:stretch>
            <a:fillRect/>
          </a:stretch>
        </p:blipFill>
        <p:spPr bwMode="auto">
          <a:xfrm>
            <a:off x="792234" y="2623258"/>
            <a:ext cx="7272808" cy="3391452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" name="AutoShape 4"/>
          <p:cNvSpPr>
            <a:spLocks/>
          </p:cNvSpPr>
          <p:nvPr/>
        </p:nvSpPr>
        <p:spPr bwMode="auto">
          <a:xfrm>
            <a:off x="4608658" y="3055306"/>
            <a:ext cx="902612" cy="449339"/>
          </a:xfrm>
          <a:prstGeom prst="borderCallout2">
            <a:avLst>
              <a:gd name="adj1" fmla="val 18750"/>
              <a:gd name="adj2" fmla="val -7079"/>
              <a:gd name="adj3" fmla="val 18750"/>
              <a:gd name="adj4" fmla="val -30532"/>
              <a:gd name="adj5" fmla="val 97917"/>
              <a:gd name="adj6" fmla="val -55014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1000" b="0" dirty="0">
                <a:solidFill>
                  <a:srgbClr val="000000"/>
                </a:solidFill>
                <a:latin typeface="Arial Rounded MT Bold" pitchFamily="34" charset="0"/>
              </a:rPr>
              <a:t>LHC test magnet</a:t>
            </a:r>
          </a:p>
        </p:txBody>
      </p:sp>
      <p:sp>
        <p:nvSpPr>
          <p:cNvPr id="27" name="AutoShape 4"/>
          <p:cNvSpPr>
            <a:spLocks/>
          </p:cNvSpPr>
          <p:nvPr/>
        </p:nvSpPr>
        <p:spPr bwMode="auto">
          <a:xfrm>
            <a:off x="936250" y="2695266"/>
            <a:ext cx="1368152" cy="360040"/>
          </a:xfrm>
          <a:prstGeom prst="borderCallout2">
            <a:avLst>
              <a:gd name="adj1" fmla="val 114740"/>
              <a:gd name="adj2" fmla="val 45485"/>
              <a:gd name="adj3" fmla="val 204970"/>
              <a:gd name="adj4" fmla="val 46882"/>
              <a:gd name="adj5" fmla="val 431334"/>
              <a:gd name="adj6" fmla="val 85856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1000" b="0" dirty="0" smtClean="0">
                <a:solidFill>
                  <a:srgbClr val="000000"/>
                </a:solidFill>
                <a:latin typeface="Arial Rounded MT Bold" pitchFamily="34" charset="0"/>
              </a:rPr>
              <a:t>Moving platform ±8°V ±40°H </a:t>
            </a:r>
            <a:endParaRPr lang="en-GB" sz="1000" b="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496" y="4876577"/>
            <a:ext cx="1892622" cy="1096360"/>
          </a:xfrm>
          <a:prstGeom prst="rect">
            <a:avLst/>
          </a:prstGeom>
        </p:spPr>
      </p:pic>
      <p:sp>
        <p:nvSpPr>
          <p:cNvPr id="25" name="AutoShape 5"/>
          <p:cNvSpPr>
            <a:spLocks/>
          </p:cNvSpPr>
          <p:nvPr/>
        </p:nvSpPr>
        <p:spPr bwMode="auto">
          <a:xfrm>
            <a:off x="1748945" y="5070710"/>
            <a:ext cx="935911" cy="530774"/>
          </a:xfrm>
          <a:prstGeom prst="borderCallout2">
            <a:avLst>
              <a:gd name="adj1" fmla="val 31718"/>
              <a:gd name="adj2" fmla="val -7079"/>
              <a:gd name="adj3" fmla="val 31718"/>
              <a:gd name="adj4" fmla="val -26403"/>
              <a:gd name="adj5" fmla="val -244048"/>
              <a:gd name="adj6" fmla="val -71212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2 low background Micromegas</a:t>
            </a:r>
            <a:endParaRPr lang="en-GB" sz="900" b="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6404" t="13659" r="29562" b="7994"/>
          <a:stretch/>
        </p:blipFill>
        <p:spPr bwMode="auto">
          <a:xfrm>
            <a:off x="7591265" y="4608562"/>
            <a:ext cx="1283909" cy="2097051"/>
          </a:xfrm>
          <a:prstGeom prst="rect">
            <a:avLst/>
          </a:prstGeom>
          <a:noFill/>
          <a:ln w="38100" cap="flat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6" name="AutoShape 6"/>
          <p:cNvSpPr>
            <a:spLocks/>
          </p:cNvSpPr>
          <p:nvPr/>
        </p:nvSpPr>
        <p:spPr bwMode="auto">
          <a:xfrm>
            <a:off x="6461955" y="5124241"/>
            <a:ext cx="1317256" cy="504056"/>
          </a:xfrm>
          <a:prstGeom prst="borderCallout2">
            <a:avLst>
              <a:gd name="adj1" fmla="val -10392"/>
              <a:gd name="adj2" fmla="val 57861"/>
              <a:gd name="adj3" fmla="val -66250"/>
              <a:gd name="adj4" fmla="val 66765"/>
              <a:gd name="adj5" fmla="val -177326"/>
              <a:gd name="adj6" fmla="val 80787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1 Ingrid + XRT</a:t>
            </a:r>
          </a:p>
          <a:p>
            <a:pPr algn="ctr"/>
            <a:endParaRPr lang="en-GB" sz="9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1 Micromegas + XRT</a:t>
            </a:r>
          </a:p>
          <a:p>
            <a:pPr algn="ctr"/>
            <a:endParaRPr lang="en-GB" sz="900" b="0" dirty="0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81328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328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19" name="Rectangle 12"/>
          <p:cNvSpPr txBox="1">
            <a:spLocks noChangeArrowheads="1"/>
          </p:cNvSpPr>
          <p:nvPr/>
        </p:nvSpPr>
        <p:spPr>
          <a:xfrm>
            <a:off x="670560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3D15F7-22E8-490C-AC01-C914A8946878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s-ES" sz="11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 l="69519"/>
          <a:stretch>
            <a:fillRect/>
          </a:stretch>
        </p:blipFill>
        <p:spPr bwMode="auto">
          <a:xfrm>
            <a:off x="7415662" y="2722574"/>
            <a:ext cx="959265" cy="96044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4408" y="2996952"/>
            <a:ext cx="655955" cy="48656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 Grupo"/>
          <p:cNvGrpSpPr/>
          <p:nvPr/>
        </p:nvGrpSpPr>
        <p:grpSpPr>
          <a:xfrm>
            <a:off x="493278" y="4149080"/>
            <a:ext cx="8111170" cy="1872208"/>
            <a:chOff x="315219" y="4293096"/>
            <a:chExt cx="7799203" cy="1656184"/>
          </a:xfrm>
        </p:grpSpPr>
        <p:sp>
          <p:nvSpPr>
            <p:cNvPr id="14" name="13 Rectángulo"/>
            <p:cNvSpPr/>
            <p:nvPr/>
          </p:nvSpPr>
          <p:spPr bwMode="auto">
            <a:xfrm>
              <a:off x="315219" y="4293096"/>
              <a:ext cx="3184970" cy="1656184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 l="4934" r="47382"/>
            <a:stretch>
              <a:fillRect/>
            </a:stretch>
          </p:blipFill>
          <p:spPr bwMode="auto">
            <a:xfrm>
              <a:off x="799888" y="4810999"/>
              <a:ext cx="3819436" cy="90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 l="54100" r="2124"/>
            <a:stretch>
              <a:fillRect/>
            </a:stretch>
          </p:blipFill>
          <p:spPr bwMode="auto">
            <a:xfrm>
              <a:off x="4608004" y="4802691"/>
              <a:ext cx="3506418" cy="90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995" y="1124744"/>
            <a:ext cx="860683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– Concept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21" name="20 Esquina doblada"/>
          <p:cNvSpPr/>
          <p:nvPr/>
        </p:nvSpPr>
        <p:spPr>
          <a:xfrm>
            <a:off x="6588224" y="836712"/>
            <a:ext cx="2304256" cy="575345"/>
          </a:xfrm>
          <a:prstGeom prst="foldedCorner">
            <a:avLst>
              <a:gd name="adj" fmla="val 266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400" dirty="0" smtClean="0"/>
              <a:t>Enhanced axion helioscope: </a:t>
            </a:r>
            <a:r>
              <a:rPr lang="es-ES" sz="1400" b="0" i="1" dirty="0"/>
              <a:t>JCAP </a:t>
            </a:r>
            <a:r>
              <a:rPr lang="es-ES" sz="1400" b="0" i="1" dirty="0" smtClean="0"/>
              <a:t>1106:013,2011</a:t>
            </a:r>
            <a:endParaRPr lang="es-ES" sz="1400" b="0" i="1" dirty="0"/>
          </a:p>
        </p:txBody>
      </p:sp>
      <p:sp>
        <p:nvSpPr>
          <p:cNvPr id="1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3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26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971600" y="5898758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Arial Rounded MT Bold" pitchFamily="34" charset="0"/>
              </a:rPr>
              <a:t>4+ orders of magnitude better SNR that CAST </a:t>
            </a:r>
            <a:r>
              <a:rPr lang="en-US" sz="1050" b="0" dirty="0" smtClean="0">
                <a:latin typeface="Arial Rounded MT Bold" pitchFamily="34" charset="0"/>
              </a:rPr>
              <a:t>(JCAP 1106:013)</a:t>
            </a:r>
            <a:r>
              <a:rPr lang="en-US" sz="1600" b="0" dirty="0" smtClean="0">
                <a:latin typeface="Arial Rounded MT Bold" pitchFamily="34" charset="0"/>
              </a:rPr>
              <a:t> </a:t>
            </a:r>
            <a:endParaRPr lang="es-ES" sz="1600" dirty="0">
              <a:latin typeface="Arial Rounded MT Bold" pitchFamily="34" charset="0"/>
            </a:endParaRPr>
          </a:p>
        </p:txBody>
      </p:sp>
      <p:sp>
        <p:nvSpPr>
          <p:cNvPr id="28" name="27 Explosión 1"/>
          <p:cNvSpPr/>
          <p:nvPr/>
        </p:nvSpPr>
        <p:spPr>
          <a:xfrm>
            <a:off x="3851920" y="4725144"/>
            <a:ext cx="1368152" cy="864096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Explosión 1"/>
          <p:cNvSpPr/>
          <p:nvPr/>
        </p:nvSpPr>
        <p:spPr>
          <a:xfrm>
            <a:off x="6156176" y="4653136"/>
            <a:ext cx="792088" cy="864096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Explosión 1"/>
          <p:cNvSpPr/>
          <p:nvPr/>
        </p:nvSpPr>
        <p:spPr>
          <a:xfrm>
            <a:off x="2267744" y="4653136"/>
            <a:ext cx="792088" cy="864096"/>
          </a:xfrm>
          <a:prstGeom prst="irregularSeal1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Explosión 1"/>
          <p:cNvSpPr/>
          <p:nvPr/>
        </p:nvSpPr>
        <p:spPr>
          <a:xfrm>
            <a:off x="7596336" y="4653136"/>
            <a:ext cx="864096" cy="864096"/>
          </a:xfrm>
          <a:prstGeom prst="irregularSeal1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2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– Conceptual Design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5868144" cy="223224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Large </a:t>
            </a:r>
            <a:r>
              <a:rPr lang="en-US" sz="1600" dirty="0" err="1" smtClean="0">
                <a:latin typeface="Arial Rounded MT Bold" pitchFamily="34" charset="0"/>
              </a:rPr>
              <a:t>toroidal</a:t>
            </a:r>
            <a:r>
              <a:rPr lang="en-US" sz="1600" dirty="0" smtClean="0">
                <a:latin typeface="Arial Rounded MT Bold" pitchFamily="34" charset="0"/>
              </a:rPr>
              <a:t> 8-coil magnet </a:t>
            </a:r>
            <a:r>
              <a:rPr lang="en-US" sz="1600" i="1" dirty="0" smtClean="0">
                <a:latin typeface="Arial Rounded MT Bold" pitchFamily="34" charset="0"/>
              </a:rPr>
              <a:t>L = </a:t>
            </a:r>
            <a:r>
              <a:rPr lang="en-US" sz="1600" dirty="0" smtClean="0">
                <a:latin typeface="Arial Rounded MT Bold" pitchFamily="34" charset="0"/>
              </a:rPr>
              <a:t>~20 m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8 bores: 600 mm diameter each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8 x-ray telescopes + 8 detection systems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Rotating platform with services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27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technologies – Baseline 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b="0">
                <a:latin typeface="Arial Rounded MT Bold" pitchFamily="34" charset="0"/>
              </a:rPr>
              <a:pPr>
                <a:defRPr/>
              </a:pPr>
              <a:t>28</a:t>
            </a:fld>
            <a:endParaRPr lang="es-ES" b="0" dirty="0">
              <a:latin typeface="Arial Rounded MT Bold" pitchFamily="34" charset="0"/>
            </a:endParaRPr>
          </a:p>
        </p:txBody>
      </p:sp>
      <p:sp>
        <p:nvSpPr>
          <p:cNvPr id="18" name="17 Esquina doblada"/>
          <p:cNvSpPr/>
          <p:nvPr/>
        </p:nvSpPr>
        <p:spPr>
          <a:xfrm>
            <a:off x="5436096" y="5373216"/>
            <a:ext cx="3528392" cy="800472"/>
          </a:xfrm>
          <a:prstGeom prst="foldedCorner">
            <a:avLst>
              <a:gd name="adj" fmla="val 509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sz="1200" b="0" dirty="0" err="1" smtClean="0">
                <a:latin typeface="Arial Rounded MT Bold" pitchFamily="34" charset="0"/>
              </a:rPr>
              <a:t>Baseline</a:t>
            </a:r>
            <a:r>
              <a:rPr lang="es-ES" sz="1200" b="0" dirty="0" smtClean="0">
                <a:latin typeface="Arial Rounded MT Bold" pitchFamily="34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</a:rPr>
              <a:t>developed</a:t>
            </a:r>
            <a:r>
              <a:rPr lang="es-ES" sz="1200" b="0" dirty="0" smtClean="0">
                <a:latin typeface="Arial Rounded MT Bold" pitchFamily="34" charset="0"/>
              </a:rPr>
              <a:t> at:</a:t>
            </a:r>
          </a:p>
          <a:p>
            <a:r>
              <a:rPr lang="es-ES" sz="1200" b="0" dirty="0" smtClean="0">
                <a:latin typeface="Arial Rounded MT Bold" pitchFamily="34" charset="0"/>
              </a:rPr>
              <a:t>IAXO </a:t>
            </a:r>
            <a:r>
              <a:rPr lang="es-ES" sz="1200" b="0" dirty="0" err="1" smtClean="0">
                <a:latin typeface="Arial Rounded MT Bold" pitchFamily="34" charset="0"/>
              </a:rPr>
              <a:t>Letter</a:t>
            </a:r>
            <a:r>
              <a:rPr lang="es-ES" sz="1200" b="0" dirty="0" smtClean="0">
                <a:latin typeface="Arial Rounded MT Bold" pitchFamily="34" charset="0"/>
              </a:rPr>
              <a:t> of </a:t>
            </a:r>
            <a:r>
              <a:rPr lang="es-ES" sz="1200" b="0" dirty="0" err="1" smtClean="0">
                <a:latin typeface="Arial Rounded MT Bold" pitchFamily="34" charset="0"/>
              </a:rPr>
              <a:t>Intent</a:t>
            </a:r>
            <a:r>
              <a:rPr lang="es-ES" sz="1200" b="0" dirty="0" smtClean="0">
                <a:latin typeface="Arial Rounded MT Bold" pitchFamily="34" charset="0"/>
              </a:rPr>
              <a:t>: CERN-SPSC-2013-022 </a:t>
            </a:r>
          </a:p>
          <a:p>
            <a:r>
              <a:rPr lang="es-ES" sz="1200" b="0" dirty="0" smtClean="0">
                <a:latin typeface="Arial Rounded MT Bold" pitchFamily="34" charset="0"/>
              </a:rPr>
              <a:t>IAXO Conceptual </a:t>
            </a:r>
            <a:r>
              <a:rPr lang="es-ES" sz="1200" b="0" dirty="0" err="1" smtClean="0">
                <a:latin typeface="Arial Rounded MT Bold" pitchFamily="34" charset="0"/>
              </a:rPr>
              <a:t>Design</a:t>
            </a:r>
            <a:r>
              <a:rPr lang="es-ES" sz="1200" b="0" dirty="0" smtClean="0">
                <a:latin typeface="Arial Rounded MT Bold" pitchFamily="34" charset="0"/>
              </a:rPr>
              <a:t>: JINST 9 (2014) T05002 (arXiv:1401.3233)</a:t>
            </a:r>
          </a:p>
        </p:txBody>
      </p:sp>
      <p:grpSp>
        <p:nvGrpSpPr>
          <p:cNvPr id="2" name="18 Grupo"/>
          <p:cNvGrpSpPr/>
          <p:nvPr/>
        </p:nvGrpSpPr>
        <p:grpSpPr>
          <a:xfrm>
            <a:off x="4716016" y="1052736"/>
            <a:ext cx="4248472" cy="4248472"/>
            <a:chOff x="4716016" y="1052736"/>
            <a:chExt cx="4248472" cy="4248472"/>
          </a:xfrm>
        </p:grpSpPr>
        <p:sp>
          <p:nvSpPr>
            <p:cNvPr id="13" name="12 Esquina doblada"/>
            <p:cNvSpPr/>
            <p:nvPr/>
          </p:nvSpPr>
          <p:spPr>
            <a:xfrm>
              <a:off x="4716016" y="1052736"/>
              <a:ext cx="4248472" cy="4248472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magnet</a:t>
              </a:r>
              <a:endParaRPr lang="es-ES" sz="16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Superconducting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“detector”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magnet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.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Toriodal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geometry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(8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coils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)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Based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on ATLAS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toroid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technical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solutions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.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CERN+CEA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expertise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8 bores / 20 m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long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/ 60 cm Ø per bore</a:t>
              </a:r>
            </a:p>
            <a:p>
              <a:endParaRPr lang="en-US" sz="1600" b="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2492896"/>
              <a:ext cx="3885551" cy="273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b="0" dirty="0" smtClean="0">
                <a:latin typeface="Arial Rounded MT Bold" pitchFamily="34" charset="0"/>
              </a:rPr>
              <a:t>Beyond Colliders, CERN, November-17</a:t>
            </a:r>
            <a:endParaRPr lang="es-ES" b="0" dirty="0">
              <a:latin typeface="Arial Rounded MT Bold" pitchFamily="34" charset="0"/>
            </a:endParaRPr>
          </a:p>
        </p:txBody>
      </p:sp>
      <p:sp>
        <p:nvSpPr>
          <p:cNvPr id="2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Igor G. Irastorza / </a:t>
            </a:r>
          </a:p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Universidad de Zaragoza</a:t>
            </a:r>
            <a:endParaRPr lang="es-ES" b="0" dirty="0">
              <a:latin typeface="Arial Rounded MT Bold" pitchFamily="34" charset="0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683568" y="1052736"/>
            <a:ext cx="3600400" cy="2376264"/>
            <a:chOff x="251520" y="1052736"/>
            <a:chExt cx="3528392" cy="2376264"/>
          </a:xfrm>
        </p:grpSpPr>
        <p:sp>
          <p:nvSpPr>
            <p:cNvPr id="20" name="19 Esquina doblada"/>
            <p:cNvSpPr/>
            <p:nvPr/>
          </p:nvSpPr>
          <p:spPr>
            <a:xfrm>
              <a:off x="251520" y="1052736"/>
              <a:ext cx="3528392" cy="2376264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telescopes</a:t>
              </a:r>
              <a:endParaRPr lang="es-ES" sz="12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Slumped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glass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technology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with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multilayers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Cost-effective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cover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large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areas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Based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on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NuSTAR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developments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Focal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length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~5 m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60-70%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efficiency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LLNL+UC+DTU</a:t>
              </a:r>
            </a:p>
            <a:p>
              <a:pPr marL="228600" indent="-228600"/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	+ MIT + INAF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1988840"/>
              <a:ext cx="1435439" cy="1250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24 Grupo"/>
          <p:cNvGrpSpPr/>
          <p:nvPr/>
        </p:nvGrpSpPr>
        <p:grpSpPr>
          <a:xfrm>
            <a:off x="467544" y="3573016"/>
            <a:ext cx="3960440" cy="2736304"/>
            <a:chOff x="323528" y="1916832"/>
            <a:chExt cx="6912768" cy="4752528"/>
          </a:xfrm>
        </p:grpSpPr>
        <p:grpSp>
          <p:nvGrpSpPr>
            <p:cNvPr id="25" name="23 Grupo"/>
            <p:cNvGrpSpPr/>
            <p:nvPr/>
          </p:nvGrpSpPr>
          <p:grpSpPr>
            <a:xfrm>
              <a:off x="323528" y="1916832"/>
              <a:ext cx="6912768" cy="4752528"/>
              <a:chOff x="323528" y="1916832"/>
              <a:chExt cx="6912768" cy="4752528"/>
            </a:xfrm>
          </p:grpSpPr>
          <p:pic>
            <p:nvPicPr>
              <p:cNvPr id="30" name="Picture 4" descr="http://www.accessscience.com/loadBinary.aspx?aID=775&amp;filename=681600FG0090.GIF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1957195"/>
                <a:ext cx="6912768" cy="471216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31" name="21 Rectángulo"/>
              <p:cNvSpPr/>
              <p:nvPr/>
            </p:nvSpPr>
            <p:spPr>
              <a:xfrm>
                <a:off x="5364088" y="1916832"/>
                <a:ext cx="79208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0"/>
              </a:p>
            </p:txBody>
          </p:sp>
        </p:grpSp>
        <p:sp>
          <p:nvSpPr>
            <p:cNvPr id="26" name="17 Rectángulo"/>
            <p:cNvSpPr/>
            <p:nvPr/>
          </p:nvSpPr>
          <p:spPr>
            <a:xfrm>
              <a:off x="1259632" y="2996952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7" name="19 Rectángulo"/>
            <p:cNvSpPr/>
            <p:nvPr/>
          </p:nvSpPr>
          <p:spPr>
            <a:xfrm>
              <a:off x="2771800" y="6165304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8" name="20 Rectángulo"/>
            <p:cNvSpPr/>
            <p:nvPr/>
          </p:nvSpPr>
          <p:spPr>
            <a:xfrm>
              <a:off x="5148064" y="4365104"/>
              <a:ext cx="79208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9" name="22 CuadroTexto"/>
            <p:cNvSpPr txBox="1"/>
            <p:nvPr/>
          </p:nvSpPr>
          <p:spPr>
            <a:xfrm>
              <a:off x="5141156" y="4437113"/>
              <a:ext cx="1121461" cy="314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smtClean="0">
                  <a:latin typeface="Arial" pitchFamily="34" charset="0"/>
                </a:rPr>
                <a:t>Focal </a:t>
              </a:r>
              <a:r>
                <a:rPr lang="es-ES" sz="700" dirty="0" err="1" smtClean="0">
                  <a:latin typeface="Arial" pitchFamily="34" charset="0"/>
                </a:rPr>
                <a:t>length</a:t>
              </a:r>
              <a:endParaRPr lang="es-ES" sz="700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249102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technologies – Baseline 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grpSp>
        <p:nvGrpSpPr>
          <p:cNvPr id="21" name="20 Grupo"/>
          <p:cNvGrpSpPr/>
          <p:nvPr/>
        </p:nvGrpSpPr>
        <p:grpSpPr>
          <a:xfrm>
            <a:off x="323528" y="1196752"/>
            <a:ext cx="4104456" cy="4896544"/>
            <a:chOff x="251520" y="1605446"/>
            <a:chExt cx="3528392" cy="4631866"/>
          </a:xfrm>
        </p:grpSpPr>
        <p:sp>
          <p:nvSpPr>
            <p:cNvPr id="14" name="13 Esquina doblada"/>
            <p:cNvSpPr/>
            <p:nvPr/>
          </p:nvSpPr>
          <p:spPr>
            <a:xfrm>
              <a:off x="251520" y="1605446"/>
              <a:ext cx="3528392" cy="4631866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detectors</a:t>
              </a:r>
              <a:endParaRPr lang="es-ES" sz="16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Micromegas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gaseous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detectors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Radiopure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components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+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shielding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Discrimination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from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event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topology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in gas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Long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trajectory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in CAST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Zaragoza + CEA + Bonn +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others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expertise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4272" y="3429214"/>
              <a:ext cx="1343204" cy="1037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924944"/>
            <a:ext cx="2294757" cy="30634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5" name="Rectangle 7"/>
          <p:cNvSpPr>
            <a:spLocks/>
          </p:cNvSpPr>
          <p:nvPr/>
        </p:nvSpPr>
        <p:spPr bwMode="auto">
          <a:xfrm>
            <a:off x="395536" y="2564904"/>
            <a:ext cx="3121085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GB" sz="1050" b="0" dirty="0" err="1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Optics+detector</a:t>
            </a:r>
            <a:r>
              <a:rPr lang="en-GB" sz="1050" b="0" dirty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 </a:t>
            </a:r>
            <a:r>
              <a:rPr lang="en-GB" sz="105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IAXO pathfinder system</a:t>
            </a:r>
          </a:p>
          <a:p>
            <a:pPr algn="ctr"/>
            <a:r>
              <a:rPr lang="en-GB" sz="105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(in operation in CAST during 2014-5)</a:t>
            </a:r>
            <a:endParaRPr lang="en-GB" sz="1050" b="0" dirty="0">
              <a:solidFill>
                <a:schemeClr val="tx1"/>
              </a:solidFill>
              <a:latin typeface="Arial Rounded MT Bold" panose="020F0704030504030204" pitchFamily="34" charset="0"/>
              <a:ea typeface="Arial Bold" charset="0"/>
              <a:cs typeface="Arial Bold" charset="0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653136"/>
            <a:ext cx="1753957" cy="1391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7" name="Line 6"/>
          <p:cNvSpPr>
            <a:spLocks noChangeShapeType="1"/>
          </p:cNvSpPr>
          <p:nvPr/>
        </p:nvSpPr>
        <p:spPr bwMode="auto">
          <a:xfrm rot="10800000" flipH="1">
            <a:off x="3131841" y="5013175"/>
            <a:ext cx="603631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es-ES" sz="1050" b="0">
              <a:latin typeface="Arial Rounded MT Bold" panose="020F0704030504030204" pitchFamily="34" charset="0"/>
            </a:endParaRPr>
          </a:p>
        </p:txBody>
      </p:sp>
      <p:sp>
        <p:nvSpPr>
          <p:cNvPr id="38" name="21 Rectángulo"/>
          <p:cNvSpPr/>
          <p:nvPr/>
        </p:nvSpPr>
        <p:spPr>
          <a:xfrm>
            <a:off x="3059832" y="4741113"/>
            <a:ext cx="665957" cy="2000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700" b="0" dirty="0" smtClean="0">
                <a:latin typeface="Arial Rounded MT Bold" panose="020F0704030504030204" pitchFamily="34" charset="0"/>
              </a:rPr>
              <a:t>8.5 mm</a:t>
            </a:r>
            <a:endParaRPr lang="es-ES" sz="700" b="0" dirty="0">
              <a:latin typeface="Arial Rounded MT Bold" panose="020F0704030504030204" pitchFamily="34" charset="0"/>
            </a:endParaRPr>
          </a:p>
        </p:txBody>
      </p:sp>
      <p:sp>
        <p:nvSpPr>
          <p:cNvPr id="39" name="Rectangle 4"/>
          <p:cNvSpPr>
            <a:spLocks/>
          </p:cNvSpPr>
          <p:nvPr/>
        </p:nvSpPr>
        <p:spPr bwMode="auto">
          <a:xfrm>
            <a:off x="2339752" y="5733256"/>
            <a:ext cx="1728192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8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Calibration photons (source 14 m away) focused onto the Micromegas</a:t>
            </a:r>
            <a:endParaRPr lang="en-US" sz="800" b="0" dirty="0">
              <a:solidFill>
                <a:schemeClr val="tx1"/>
              </a:solidFill>
              <a:latin typeface="Arial Rounded MT Bold" panose="020F0704030504030204" pitchFamily="34" charset="0"/>
              <a:cs typeface="Arial" charset="0"/>
              <a:sym typeface="Arial" charset="0"/>
            </a:endParaRPr>
          </a:p>
        </p:txBody>
      </p:sp>
      <p:sp>
        <p:nvSpPr>
          <p:cNvPr id="51" name="50 Esquina doblada"/>
          <p:cNvSpPr/>
          <p:nvPr/>
        </p:nvSpPr>
        <p:spPr>
          <a:xfrm>
            <a:off x="4572000" y="1196752"/>
            <a:ext cx="4104456" cy="4896544"/>
          </a:xfrm>
          <a:prstGeom prst="foldedCorner">
            <a:avLst>
              <a:gd name="adj" fmla="val 509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sz="1600" b="0" dirty="0" smtClean="0">
                <a:latin typeface="Arial Rounded MT Bold" pitchFamily="34" charset="0"/>
              </a:rPr>
              <a:t>IAXO </a:t>
            </a:r>
            <a:r>
              <a:rPr lang="es-ES" sz="1600" b="0" dirty="0" err="1" smtClean="0">
                <a:latin typeface="Arial Rounded MT Bold" pitchFamily="34" charset="0"/>
              </a:rPr>
              <a:t>detectors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Ingrid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detectors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Better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threshold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U. Bonn</a:t>
            </a: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MMC 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(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Magnetic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Metallic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Calorimeters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)</a:t>
            </a: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TES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(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Transition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Edge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Sensors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Very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good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E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resolution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&amp;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threshold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Heidelberg + CEA + CNSMS</a:t>
            </a: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Low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noise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CCDs</a:t>
            </a:r>
            <a:endParaRPr lang="es-ES" sz="1200" b="0" dirty="0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6" cstate="print"/>
          <a:srcRect l="12244"/>
          <a:stretch>
            <a:fillRect/>
          </a:stretch>
        </p:blipFill>
        <p:spPr bwMode="auto">
          <a:xfrm>
            <a:off x="6948264" y="1484784"/>
            <a:ext cx="1601314" cy="123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916832"/>
            <a:ext cx="1224136" cy="918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91234" y="3789935"/>
            <a:ext cx="1668998" cy="122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4561174"/>
            <a:ext cx="1728192" cy="124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4"/>
          <p:cNvSpPr>
            <a:spLocks/>
          </p:cNvSpPr>
          <p:nvPr/>
        </p:nvSpPr>
        <p:spPr bwMode="auto">
          <a:xfrm>
            <a:off x="7596336" y="2996952"/>
            <a:ext cx="1224136" cy="10081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Solar axion spectroscopy:</a:t>
            </a:r>
          </a:p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Axion-electron ABC spectrum</a:t>
            </a:r>
          </a:p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Arial" charset="0"/>
                <a:sym typeface="Arial" charset="0"/>
              </a:rPr>
              <a:t>Axion mass determination</a:t>
            </a:r>
            <a:endParaRPr lang="en-US" sz="900" b="0" dirty="0">
              <a:solidFill>
                <a:schemeClr val="tx1"/>
              </a:solidFill>
              <a:latin typeface="Arial Rounded MT Bold" panose="020F0704030504030204" pitchFamily="34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223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9403" y="1124744"/>
            <a:ext cx="479508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59471"/>
            <a:ext cx="3744416" cy="361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Last CAST limit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013176"/>
            <a:ext cx="3724275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733748"/>
            <a:ext cx="3373562" cy="450356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9" name="Line 6"/>
          <p:cNvSpPr>
            <a:spLocks noChangeShapeType="1"/>
          </p:cNvSpPr>
          <p:nvPr/>
        </p:nvSpPr>
        <p:spPr bwMode="auto">
          <a:xfrm rot="10800000" flipH="1" flipV="1">
            <a:off x="2123729" y="2387948"/>
            <a:ext cx="864096" cy="1041052"/>
          </a:xfrm>
          <a:prstGeom prst="line">
            <a:avLst/>
          </a:prstGeom>
          <a:ln>
            <a:headEnd type="stealth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0" tIns="0" rIns="0" bIns="0"/>
          <a:lstStyle/>
          <a:p>
            <a:endParaRPr lang="es-ES" b="0">
              <a:latin typeface="Arial Rounded MT Bold" pitchFamily="34" charset="0"/>
            </a:endParaRP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2987824" y="3068960"/>
            <a:ext cx="1260648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X-ray optics specifically built for axions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 rot="10800000" flipH="1" flipV="1">
            <a:off x="1331641" y="4548188"/>
            <a:ext cx="1728192" cy="392980"/>
          </a:xfrm>
          <a:prstGeom prst="line">
            <a:avLst/>
          </a:prstGeom>
          <a:ln>
            <a:headEnd type="stealth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0" tIns="0" rIns="0" bIns="0"/>
          <a:lstStyle/>
          <a:p>
            <a:endParaRPr lang="es-ES" b="0">
              <a:latin typeface="Arial Rounded MT Bold" pitchFamily="34" charset="0"/>
            </a:endParaRPr>
          </a:p>
        </p:txBody>
      </p:sp>
      <p:sp>
        <p:nvSpPr>
          <p:cNvPr id="22" name="Rectangle 4"/>
          <p:cNvSpPr>
            <a:spLocks/>
          </p:cNvSpPr>
          <p:nvPr/>
        </p:nvSpPr>
        <p:spPr bwMode="auto">
          <a:xfrm>
            <a:off x="3059832" y="4725144"/>
            <a:ext cx="1368152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Low background </a:t>
            </a:r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Micromegas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23" name="Rectangle 7"/>
          <p:cNvSpPr>
            <a:spLocks/>
          </p:cNvSpPr>
          <p:nvPr/>
        </p:nvSpPr>
        <p:spPr bwMode="auto">
          <a:xfrm>
            <a:off x="323528" y="1196752"/>
            <a:ext cx="3672408" cy="7920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Enabled by the </a:t>
            </a:r>
          </a:p>
          <a:p>
            <a:pPr algn="ctr"/>
            <a:r>
              <a:rPr lang="en-US" sz="20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IAXO pathfinder system</a:t>
            </a:r>
            <a:endParaRPr lang="en-US" sz="20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3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72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124744"/>
            <a:ext cx="2520280" cy="263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80727"/>
            <a:ext cx="4514902" cy="403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Axion-</a:t>
            </a:r>
            <a:r>
              <a:rPr lang="es-ES" sz="4000" dirty="0" err="1" smtClean="0">
                <a:latin typeface="Arial Rounded MT Bold" pitchFamily="34" charset="0"/>
              </a:rPr>
              <a:t>electron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coupling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</a:t>
            </a:r>
            <a:r>
              <a:rPr lang="es-ES" sz="1100" b="0" dirty="0" err="1">
                <a:latin typeface="Arial Rounded MT Bold" panose="020F0704030504030204" pitchFamily="34" charset="0"/>
              </a:rPr>
              <a:t>Irastorza</a:t>
            </a:r>
            <a:r>
              <a:rPr lang="es-ES" sz="1100" b="0" dirty="0">
                <a:latin typeface="Arial Rounded MT Bold" panose="020F0704030504030204" pitchFamily="34" charset="0"/>
              </a:rPr>
              <a:t> / Universidad 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30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539552" y="3717032"/>
            <a:ext cx="59046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spcBef>
                <a:spcPct val="20000"/>
              </a:spcBef>
              <a:defRPr/>
            </a:pPr>
            <a:r>
              <a:rPr lang="en-US" b="0" dirty="0" smtClean="0">
                <a:latin typeface="Arial Rounded MT Bold" pitchFamily="34" charset="0"/>
                <a:cs typeface="+mn-cs"/>
              </a:rPr>
              <a:t>Sensitive to </a:t>
            </a:r>
            <a:r>
              <a:rPr lang="en-US" b="0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b="0" i="1" baseline="-25000" dirty="0" err="1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en-US" b="0" dirty="0" smtClean="0">
                <a:latin typeface="Arial Rounded MT Bold" pitchFamily="34" charset="0"/>
                <a:cs typeface="+mn-cs"/>
              </a:rPr>
              <a:t> values down to ~10</a:t>
            </a:r>
            <a:r>
              <a:rPr lang="en-US" b="0" baseline="30000" dirty="0" smtClean="0">
                <a:latin typeface="Arial Rounded MT Bold" pitchFamily="34" charset="0"/>
                <a:cs typeface="+mn-cs"/>
              </a:rPr>
              <a:t>-13</a:t>
            </a:r>
          </a:p>
          <a:p>
            <a:pPr marL="285750" indent="-285750" eaLnBrk="0" hangingPunct="0">
              <a:spcBef>
                <a:spcPct val="20000"/>
              </a:spcBef>
              <a:defRPr/>
            </a:pPr>
            <a:endParaRPr lang="en-US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And more…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Dark Matter Axions (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 use of IAXO magnet with cavities / RF antennas)</a:t>
            </a:r>
            <a:endParaRPr lang="en-US" sz="1600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ALPs from Dark Radiation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ALPs from nearby Supernova (connection with SNEWS) 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 </a:t>
            </a:r>
            <a:r>
              <a:rPr lang="en-US" sz="1600" b="0" dirty="0" err="1" smtClean="0">
                <a:latin typeface="Arial Rounded MT Bold" pitchFamily="34" charset="0"/>
                <a:cs typeface="+mn-cs"/>
                <a:sym typeface="Wingdings" pitchFamily="2" charset="2"/>
              </a:rPr>
              <a:t>MeV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photon detector at the other end</a:t>
            </a:r>
            <a:endParaRPr lang="en-US" sz="1600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…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b="0" dirty="0" smtClean="0">
              <a:latin typeface="Arial Rounded MT Bold" pitchFamily="34" charset="0"/>
              <a:cs typeface="+mn-cs"/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403920" y="1245840"/>
            <a:ext cx="2007840" cy="67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b="0" dirty="0" smtClean="0">
                <a:latin typeface="Arial Rounded MT Bold" pitchFamily="34" charset="0"/>
                <a:cs typeface="+mn-cs"/>
              </a:rPr>
              <a:t>ABC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-produced solar axions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/>
          <a:srcRect l="9947" r="6971"/>
          <a:stretch/>
        </p:blipFill>
        <p:spPr>
          <a:xfrm>
            <a:off x="5739502" y="1699470"/>
            <a:ext cx="3224986" cy="410579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Conclusions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31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5842992" cy="4495800"/>
          </a:xfrm>
        </p:spPr>
        <p:txBody>
          <a:bodyPr/>
          <a:lstStyle/>
          <a:p>
            <a:r>
              <a:rPr lang="en-US" sz="1800" b="1" dirty="0" smtClean="0">
                <a:latin typeface="Arial Rounded MT Bold" panose="020F0704030504030204" pitchFamily="34" charset="0"/>
              </a:rPr>
              <a:t>IAXO: </a:t>
            </a:r>
            <a:r>
              <a:rPr lang="en-US" sz="1800" dirty="0" smtClean="0">
                <a:latin typeface="Arial Rounded MT Bold" panose="020F0704030504030204" pitchFamily="34" charset="0"/>
              </a:rPr>
              <a:t>best use of technologies (</a:t>
            </a:r>
            <a:r>
              <a:rPr lang="en-US" sz="1800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magnet</a:t>
            </a:r>
            <a:r>
              <a:rPr lang="en-US" sz="1800" dirty="0" smtClean="0">
                <a:latin typeface="Arial Rounded MT Bold" panose="020F0704030504030204" pitchFamily="34" charset="0"/>
              </a:rPr>
              <a:t>, optics, detectors) and past trajectory of CAST at </a:t>
            </a:r>
            <a:r>
              <a:rPr lang="en-US" sz="1800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CERN</a:t>
            </a:r>
          </a:p>
          <a:p>
            <a:r>
              <a:rPr lang="en-US" sz="1800" b="1" dirty="0" smtClean="0">
                <a:latin typeface="Arial Rounded MT Bold" panose="020F0704030504030204" pitchFamily="34" charset="0"/>
              </a:rPr>
              <a:t>IAXO </a:t>
            </a:r>
            <a:r>
              <a:rPr lang="en-US" sz="1800" b="1" dirty="0">
                <a:latin typeface="Arial Rounded MT Bold" panose="020F0704030504030204" pitchFamily="34" charset="0"/>
              </a:rPr>
              <a:t>will probe deep into unexplored </a:t>
            </a:r>
            <a:r>
              <a:rPr lang="en-US" sz="1800" dirty="0" err="1">
                <a:latin typeface="Arial Rounded MT Bold" panose="020F0704030504030204" pitchFamily="34" charset="0"/>
              </a:rPr>
              <a:t>axion+ALP</a:t>
            </a:r>
            <a:r>
              <a:rPr lang="en-US" sz="1800" dirty="0">
                <a:latin typeface="Arial Rounded MT Bold" panose="020F0704030504030204" pitchFamily="34" charset="0"/>
              </a:rPr>
              <a:t> </a:t>
            </a:r>
            <a:r>
              <a:rPr lang="en-US" sz="1800" dirty="0" smtClean="0">
                <a:latin typeface="Arial Rounded MT Bold" panose="020F0704030504030204" pitchFamily="34" charset="0"/>
              </a:rPr>
              <a:t>parameter space:</a:t>
            </a:r>
          </a:p>
          <a:p>
            <a:pPr lvl="1"/>
            <a:r>
              <a:rPr lang="en-US" sz="1400" b="1" dirty="0" smtClean="0">
                <a:latin typeface="Arial Rounded MT Bold" panose="020F0704030504030204" pitchFamily="34" charset="0"/>
              </a:rPr>
              <a:t>QCD axions </a:t>
            </a:r>
            <a:r>
              <a:rPr lang="en-US" sz="1400" dirty="0" smtClean="0">
                <a:latin typeface="Arial Rounded MT Bold" panose="020F0704030504030204" pitchFamily="34" charset="0"/>
              </a:rPr>
              <a:t>at the few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meV</a:t>
            </a:r>
            <a:r>
              <a:rPr lang="en-US" sz="1400" dirty="0" smtClean="0">
                <a:latin typeface="Arial Rounded MT Bold" panose="020F0704030504030204" pitchFamily="34" charset="0"/>
              </a:rPr>
              <a:t> scale </a:t>
            </a:r>
            <a:r>
              <a:rPr lang="en-US" sz="1400" dirty="0" smtClean="0">
                <a:latin typeface="Arial Rounded MT Bold" panose="020F0704030504030204" pitchFamily="34" charset="0"/>
                <a:sym typeface="Wingdings" pitchFamily="2" charset="2"/>
              </a:rPr>
              <a:t> not at reach of any other technique</a:t>
            </a:r>
            <a:endParaRPr lang="en-US" sz="1400" dirty="0" smtClean="0">
              <a:latin typeface="Arial Rounded MT Bold" panose="020F0704030504030204" pitchFamily="34" charset="0"/>
            </a:endParaRPr>
          </a:p>
          <a:p>
            <a:pPr lvl="1"/>
            <a:r>
              <a:rPr lang="en-US" sz="1400" dirty="0" smtClean="0">
                <a:latin typeface="Arial Rounded MT Bold" panose="020F0704030504030204" pitchFamily="34" charset="0"/>
              </a:rPr>
              <a:t>ALPs at the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g</a:t>
            </a:r>
            <a:r>
              <a:rPr lang="en-US" sz="1400" baseline="-25000" dirty="0" err="1" smtClean="0">
                <a:latin typeface="Arial Rounded MT Bold" panose="020F0704030504030204" pitchFamily="34" charset="0"/>
              </a:rPr>
              <a:t>a</a:t>
            </a:r>
            <a:r>
              <a:rPr lang="en-US" sz="1400" baseline="-25000" dirty="0" err="1" smtClean="0">
                <a:latin typeface="Symbol" pitchFamily="18" charset="2"/>
              </a:rPr>
              <a:t>gg</a:t>
            </a:r>
            <a:r>
              <a:rPr lang="en-US" sz="1400" dirty="0" smtClean="0">
                <a:latin typeface="Arial Rounded MT Bold" panose="020F0704030504030204" pitchFamily="34" charset="0"/>
              </a:rPr>
              <a:t> ~10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-12</a:t>
            </a:r>
            <a:r>
              <a:rPr lang="en-US" sz="1400" dirty="0" smtClean="0">
                <a:latin typeface="Arial Rounded MT Bold" panose="020F0704030504030204" pitchFamily="34" charset="0"/>
              </a:rPr>
              <a:t> GeV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</a:t>
            </a:r>
            <a:r>
              <a:rPr lang="en-US" sz="1400" dirty="0" smtClean="0">
                <a:latin typeface="Arial Rounded MT Bold" panose="020F0704030504030204" pitchFamily="34" charset="0"/>
              </a:rPr>
              <a:t> scale</a:t>
            </a:r>
          </a:p>
          <a:p>
            <a:pPr lvl="1"/>
            <a:r>
              <a:rPr lang="en-US" sz="1400" dirty="0" smtClean="0">
                <a:latin typeface="Arial Rounded MT Bold" panose="020F0704030504030204" pitchFamily="34" charset="0"/>
              </a:rPr>
              <a:t>ALPs at the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g</a:t>
            </a:r>
            <a:r>
              <a:rPr lang="en-US" sz="1400" baseline="-25000" dirty="0" err="1" smtClean="0">
                <a:latin typeface="Arial Rounded MT Bold" panose="020F0704030504030204" pitchFamily="34" charset="0"/>
              </a:rPr>
              <a:t>ae</a:t>
            </a:r>
            <a:r>
              <a:rPr lang="en-US" sz="1400" dirty="0" smtClean="0">
                <a:latin typeface="Arial Rounded MT Bold" panose="020F0704030504030204" pitchFamily="34" charset="0"/>
              </a:rPr>
              <a:t> ~10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-13</a:t>
            </a:r>
            <a:r>
              <a:rPr lang="en-US" sz="1400" dirty="0" smtClean="0">
                <a:latin typeface="Arial Rounded MT Bold" panose="020F0704030504030204" pitchFamily="34" charset="0"/>
              </a:rPr>
              <a:t> scale</a:t>
            </a:r>
            <a:endParaRPr lang="en-US" sz="1400" dirty="0">
              <a:latin typeface="Arial Rounded MT Bold" panose="020F0704030504030204" pitchFamily="34" charset="0"/>
            </a:endParaRP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IAXO </a:t>
            </a:r>
            <a:r>
              <a:rPr lang="en-US" sz="1800" dirty="0">
                <a:latin typeface="Arial Rounded MT Bold" panose="020F0704030504030204" pitchFamily="34" charset="0"/>
              </a:rPr>
              <a:t>as a generic </a:t>
            </a:r>
            <a:r>
              <a:rPr lang="en-US" sz="1800" dirty="0" smtClean="0">
                <a:latin typeface="Arial Rounded MT Bold" panose="020F0704030504030204" pitchFamily="34" charset="0"/>
              </a:rPr>
              <a:t>“axion/ALP </a:t>
            </a:r>
            <a:r>
              <a:rPr lang="en-US" sz="1800" dirty="0">
                <a:latin typeface="Arial Rounded MT Bold" panose="020F0704030504030204" pitchFamily="34" charset="0"/>
              </a:rPr>
              <a:t>facility”</a:t>
            </a:r>
          </a:p>
          <a:p>
            <a:endParaRPr lang="en-US" sz="1800" dirty="0" smtClean="0">
              <a:latin typeface="Arial Rounded MT Bold" panose="020F0704030504030204" pitchFamily="34" charset="0"/>
            </a:endParaRP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First </a:t>
            </a:r>
            <a:r>
              <a:rPr lang="en-US" sz="1800" dirty="0">
                <a:latin typeface="Arial Rounded MT Bold" panose="020F0704030504030204" pitchFamily="34" charset="0"/>
              </a:rPr>
              <a:t>steps </a:t>
            </a:r>
            <a:r>
              <a:rPr lang="en-US" sz="1800" dirty="0" smtClean="0">
                <a:latin typeface="Arial Rounded MT Bold" panose="020F0704030504030204" pitchFamily="34" charset="0"/>
              </a:rPr>
              <a:t>towards TDR after </a:t>
            </a:r>
            <a:r>
              <a:rPr lang="en-US" sz="1800" dirty="0">
                <a:latin typeface="Arial Rounded MT Bold" panose="020F0704030504030204" pitchFamily="34" charset="0"/>
              </a:rPr>
              <a:t>the positive recommendation from CERN SPSC</a:t>
            </a:r>
            <a:r>
              <a:rPr lang="en-US" sz="1800" dirty="0" smtClean="0">
                <a:latin typeface="Arial Rounded MT Bold" panose="020F0704030504030204" pitchFamily="34" charset="0"/>
              </a:rPr>
              <a:t>.</a:t>
            </a: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Large community now endorsing the project.</a:t>
            </a:r>
          </a:p>
          <a:p>
            <a:r>
              <a:rPr lang="en-US" sz="1600" dirty="0" smtClean="0">
                <a:latin typeface="Arial Rounded MT Bold" panose="020F0704030504030204" pitchFamily="34" charset="0"/>
              </a:rPr>
              <a:t>Longer-term strategy towards construction under discussion. Site: CERN but also DESY or LNF</a:t>
            </a:r>
          </a:p>
          <a:p>
            <a:r>
              <a:rPr lang="en-US" sz="1600" dirty="0" smtClean="0">
                <a:latin typeface="Arial Rounded MT Bold" panose="020F0704030504030204" pitchFamily="34" charset="0"/>
              </a:rPr>
              <a:t>Looking forward to Study Group process</a:t>
            </a:r>
            <a:endParaRPr lang="en-US" sz="1800" dirty="0" smtClean="0">
              <a:latin typeface="Arial Rounded MT Bold" panose="020F0704030504030204" pitchFamily="34" charset="0"/>
            </a:endParaRPr>
          </a:p>
          <a:p>
            <a:endParaRPr lang="en-US" sz="1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39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Why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to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search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for</a:t>
            </a:r>
            <a:r>
              <a:rPr lang="es-ES" sz="4000" dirty="0" smtClean="0">
                <a:latin typeface="Arial Rounded MT Bold" pitchFamily="34" charset="0"/>
              </a:rPr>
              <a:t> axions?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495800"/>
          </a:xfrm>
        </p:spPr>
        <p:txBody>
          <a:bodyPr/>
          <a:lstStyle/>
          <a:p>
            <a:r>
              <a:rPr lang="es-ES" sz="2000" dirty="0" err="1" smtClean="0">
                <a:effectLst/>
                <a:latin typeface="Arial Rounded MT Bold" pitchFamily="34" charset="0"/>
              </a:rPr>
              <a:t>Most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compelling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solution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to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the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Strong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CP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problem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dirty="0" smtClean="0">
                <a:effectLst/>
                <a:latin typeface="Arial Rounded MT Bold" pitchFamily="34" charset="0"/>
              </a:rPr>
              <a:t>of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the</a:t>
            </a:r>
            <a:r>
              <a:rPr lang="es-ES" sz="2000" dirty="0" smtClean="0">
                <a:effectLst/>
                <a:latin typeface="Arial Rounded MT Bold" pitchFamily="34" charset="0"/>
              </a:rPr>
              <a:t> SM</a:t>
            </a:r>
          </a:p>
          <a:p>
            <a:endParaRPr lang="es-ES" sz="2000" dirty="0" smtClean="0">
              <a:effectLst/>
              <a:latin typeface="Arial Rounded MT Bold" pitchFamily="34" charset="0"/>
            </a:endParaRPr>
          </a:p>
          <a:p>
            <a:r>
              <a:rPr lang="es-ES" sz="2000" dirty="0" smtClean="0">
                <a:effectLst/>
                <a:latin typeface="Arial Rounded MT Bold" pitchFamily="34" charset="0"/>
              </a:rPr>
              <a:t>Axion-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like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particles</a:t>
            </a:r>
            <a:r>
              <a:rPr lang="es-ES" sz="2000" dirty="0" smtClean="0">
                <a:effectLst/>
                <a:latin typeface="Arial Rounded MT Bold" pitchFamily="34" charset="0"/>
              </a:rPr>
              <a:t> (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ALPs</a:t>
            </a:r>
            <a:r>
              <a:rPr lang="es-ES" sz="2000" dirty="0" smtClean="0">
                <a:effectLst/>
                <a:latin typeface="Arial Rounded MT Bold" pitchFamily="34" charset="0"/>
              </a:rPr>
              <a:t>)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predicted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by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many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extensions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dirty="0" smtClean="0">
                <a:effectLst/>
                <a:latin typeface="Arial Rounded MT Bold" pitchFamily="34" charset="0"/>
              </a:rPr>
              <a:t>of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the</a:t>
            </a:r>
            <a:r>
              <a:rPr lang="es-ES" sz="2000" dirty="0" smtClean="0">
                <a:effectLst/>
                <a:latin typeface="Arial Rounded MT Bold" pitchFamily="34" charset="0"/>
              </a:rPr>
              <a:t> SM (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e.g.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string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theory</a:t>
            </a:r>
            <a:r>
              <a:rPr lang="es-ES" sz="2000" dirty="0" smtClean="0">
                <a:effectLst/>
                <a:latin typeface="Arial Rounded MT Bold" pitchFamily="34" charset="0"/>
              </a:rPr>
              <a:t>)</a:t>
            </a:r>
          </a:p>
          <a:p>
            <a:r>
              <a:rPr lang="es-ES" sz="2000" dirty="0" smtClean="0">
                <a:effectLst/>
                <a:latin typeface="Arial Rounded MT Bold" pitchFamily="34" charset="0"/>
              </a:rPr>
              <a:t>Axions,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like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WIMPs</a:t>
            </a:r>
            <a:r>
              <a:rPr lang="es-ES" sz="2000" dirty="0" smtClean="0">
                <a:effectLst/>
                <a:latin typeface="Arial Rounded MT Bold" pitchFamily="34" charset="0"/>
              </a:rPr>
              <a:t>,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may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solve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the DM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problem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i="1" dirty="0" smtClean="0">
                <a:effectLst/>
                <a:latin typeface="Arial Rounded MT Bold" pitchFamily="34" charset="0"/>
              </a:rPr>
              <a:t>for free</a:t>
            </a:r>
            <a:r>
              <a:rPr lang="es-ES" sz="2000" dirty="0" smtClean="0">
                <a:effectLst/>
                <a:latin typeface="Arial Rounded MT Bold" pitchFamily="34" charset="0"/>
              </a:rPr>
              <a:t>. (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i.e.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not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i="1" dirty="0" smtClean="0">
                <a:effectLst/>
                <a:latin typeface="Arial Rounded MT Bold" pitchFamily="34" charset="0"/>
              </a:rPr>
              <a:t>ad hoc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solution</a:t>
            </a:r>
            <a:r>
              <a:rPr lang="es-ES" sz="2000" dirty="0" smtClean="0">
                <a:effectLst/>
                <a:latin typeface="Arial Rounded MT Bold" pitchFamily="34" charset="0"/>
              </a:rPr>
              <a:t> to DM)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Arial Rounded MT Bold" pitchFamily="34" charset="0"/>
              </a:rPr>
              <a:t>Astrophysical hints</a:t>
            </a:r>
            <a:r>
              <a:rPr lang="en-US" sz="2000" b="1" dirty="0" smtClean="0">
                <a:latin typeface="Arial Rounded MT Bold" pitchFamily="34" charset="0"/>
              </a:rPr>
              <a:t> </a:t>
            </a:r>
            <a:r>
              <a:rPr lang="en-US" sz="2000" dirty="0" smtClean="0">
                <a:latin typeface="Arial Rounded MT Bold" pitchFamily="34" charset="0"/>
              </a:rPr>
              <a:t>for axion/ALPs?</a:t>
            </a:r>
          </a:p>
          <a:p>
            <a:pPr lvl="1"/>
            <a:r>
              <a:rPr lang="en-US" sz="1800" dirty="0" smtClean="0">
                <a:latin typeface="Arial Rounded MT Bold" pitchFamily="34" charset="0"/>
              </a:rPr>
              <a:t>Transparency of the Universe to UHE gammas</a:t>
            </a:r>
          </a:p>
          <a:p>
            <a:pPr lvl="1"/>
            <a:r>
              <a:rPr lang="en-US" sz="1800" dirty="0" smtClean="0">
                <a:latin typeface="Arial Rounded MT Bold" pitchFamily="34" charset="0"/>
              </a:rPr>
              <a:t>Anomalous cooling of different types of star</a:t>
            </a:r>
          </a:p>
          <a:p>
            <a:pPr lvl="1"/>
            <a:endParaRPr lang="en-US" sz="1600" dirty="0" smtClean="0">
              <a:effectLst/>
              <a:latin typeface="Arial Rounded MT Bold" pitchFamily="34" charset="0"/>
            </a:endParaRPr>
          </a:p>
          <a:p>
            <a:r>
              <a:rPr lang="es-ES" sz="2000" dirty="0" err="1" smtClean="0">
                <a:effectLst/>
                <a:latin typeface="Arial Rounded MT Bold" pitchFamily="34" charset="0"/>
              </a:rPr>
              <a:t>Relevant</a:t>
            </a:r>
            <a:r>
              <a:rPr lang="es-ES" sz="2000" dirty="0" smtClean="0">
                <a:effectLst/>
                <a:latin typeface="Arial Rounded MT Bold" pitchFamily="34" charset="0"/>
              </a:rPr>
              <a:t> axion/ALP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parameter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space</a:t>
            </a:r>
            <a:r>
              <a:rPr lang="es-ES" sz="2000" dirty="0" smtClean="0">
                <a:effectLst/>
                <a:latin typeface="Arial Rounded MT Bold" pitchFamily="34" charset="0"/>
              </a:rPr>
              <a:t> at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reach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of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current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and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near-future</a:t>
            </a:r>
            <a:r>
              <a:rPr lang="es-ES" sz="2000" b="1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</a:t>
            </a:r>
            <a:r>
              <a:rPr lang="es-ES" sz="2000" b="1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experiments</a:t>
            </a:r>
            <a:endParaRPr lang="es-ES" sz="2000" b="1" dirty="0" smtClean="0">
              <a:solidFill>
                <a:srgbClr val="FF0000"/>
              </a:solidFill>
              <a:effectLst/>
              <a:latin typeface="Arial Rounded MT Bold" pitchFamily="34" charset="0"/>
            </a:endParaRPr>
          </a:p>
          <a:p>
            <a:r>
              <a:rPr lang="es-ES" sz="2000" dirty="0" err="1" smtClean="0">
                <a:effectLst/>
                <a:latin typeface="Arial Rounded MT Bold" pitchFamily="34" charset="0"/>
              </a:rPr>
              <a:t>Still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too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little</a:t>
            </a:r>
            <a:r>
              <a:rPr lang="es-ES" sz="2000" dirty="0" smtClean="0">
                <a:effectLst/>
                <a:latin typeface="Arial Rounded MT Bold" pitchFamily="34" charset="0"/>
              </a:rPr>
              <a:t> experimental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effort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devoted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to</a:t>
            </a:r>
            <a:r>
              <a:rPr lang="es-ES" sz="2000" dirty="0" smtClean="0">
                <a:effectLst/>
                <a:latin typeface="Arial Rounded MT Bold" pitchFamily="34" charset="0"/>
              </a:rPr>
              <a:t> axions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when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compared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to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WIMPs</a:t>
            </a:r>
            <a:endParaRPr lang="es-ES" sz="2000" dirty="0" smtClean="0">
              <a:solidFill>
                <a:srgbClr val="FFFF00"/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32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 Marcador de contenido" descr="IAXOAL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7460" y="1484784"/>
            <a:ext cx="478654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An</a:t>
            </a:r>
            <a:r>
              <a:rPr lang="es-ES" sz="4000" dirty="0" smtClean="0">
                <a:latin typeface="Arial Rounded MT Bold" pitchFamily="34" charset="0"/>
              </a:rPr>
              <a:t> ALP </a:t>
            </a:r>
            <a:r>
              <a:rPr lang="es-ES" sz="4000" dirty="0" err="1" smtClean="0">
                <a:latin typeface="Arial Rounded MT Bold" pitchFamily="34" charset="0"/>
              </a:rPr>
              <a:t>with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b="1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" sz="4000" b="1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4000" b="1" baseline="-25000" dirty="0" smtClean="0">
                <a:latin typeface="Symbol" pitchFamily="18" charset="2"/>
              </a:rPr>
              <a:t>g</a:t>
            </a:r>
            <a:r>
              <a:rPr lang="es-ES" sz="4000" dirty="0" smtClean="0">
                <a:latin typeface="Arial Rounded MT Bold" pitchFamily="34" charset="0"/>
              </a:rPr>
              <a:t>~ 10</a:t>
            </a:r>
            <a:r>
              <a:rPr lang="es-ES" sz="4000" baseline="30000" dirty="0" smtClean="0">
                <a:latin typeface="Arial Rounded MT Bold" pitchFamily="34" charset="0"/>
              </a:rPr>
              <a:t>-11-12</a:t>
            </a:r>
            <a:r>
              <a:rPr lang="es-ES" sz="4000" dirty="0" smtClean="0">
                <a:latin typeface="Arial Rounded MT Bold" pitchFamily="34" charset="0"/>
              </a:rPr>
              <a:t> GeV</a:t>
            </a:r>
            <a:r>
              <a:rPr lang="es-ES" sz="4000" baseline="30000" dirty="0" smtClean="0">
                <a:latin typeface="Arial Rounded MT Bold" pitchFamily="34" charset="0"/>
              </a:rPr>
              <a:t>-1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4258816" cy="4495800"/>
          </a:xfrm>
        </p:spPr>
        <p:txBody>
          <a:bodyPr/>
          <a:lstStyle/>
          <a:p>
            <a:r>
              <a:rPr lang="en-GB" sz="2000" dirty="0" smtClean="0">
                <a:effectLst/>
                <a:latin typeface="Arial Rounded MT Bold" pitchFamily="34" charset="0"/>
              </a:rPr>
              <a:t>Well beyond current upper bounds on the </a:t>
            </a:r>
            <a:r>
              <a:rPr lang="es-ES" sz="2000" b="1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" sz="2000" b="1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000" b="1" baseline="-25000" dirty="0" smtClean="0">
                <a:latin typeface="Symbol" pitchFamily="18" charset="2"/>
              </a:rPr>
              <a:t>g </a:t>
            </a:r>
            <a:r>
              <a:rPr lang="en-GB" sz="2000" dirty="0" smtClean="0">
                <a:latin typeface="Arial Rounded MT Bold" pitchFamily="34" charset="0"/>
              </a:rPr>
              <a:t> </a:t>
            </a:r>
            <a:r>
              <a:rPr lang="en-GB" sz="2000" dirty="0" smtClean="0">
                <a:effectLst/>
                <a:latin typeface="Arial Rounded MT Bold" pitchFamily="34" charset="0"/>
              </a:rPr>
              <a:t>coupling </a:t>
            </a:r>
            <a:r>
              <a:rPr lang="en-GB" sz="1600" dirty="0" smtClean="0">
                <a:effectLst/>
                <a:latin typeface="Arial Rounded MT Bold" pitchFamily="34" charset="0"/>
              </a:rPr>
              <a:t>(CAST &amp; HB stars ~ 10</a:t>
            </a:r>
            <a:r>
              <a:rPr lang="en-GB" sz="1600" baseline="30000" dirty="0" smtClean="0">
                <a:effectLst/>
                <a:latin typeface="Arial Rounded MT Bold" pitchFamily="34" charset="0"/>
              </a:rPr>
              <a:t>-10</a:t>
            </a:r>
            <a:r>
              <a:rPr lang="en-GB" sz="1600" dirty="0" smtClean="0">
                <a:effectLst/>
                <a:latin typeface="Arial Rounded MT Bold" pitchFamily="34" charset="0"/>
              </a:rPr>
              <a:t> GeV</a:t>
            </a:r>
            <a:r>
              <a:rPr lang="en-GB" sz="1600" baseline="30000" dirty="0" smtClean="0">
                <a:effectLst/>
                <a:latin typeface="Arial Rounded MT Bold" pitchFamily="34" charset="0"/>
              </a:rPr>
              <a:t>-1</a:t>
            </a:r>
            <a:r>
              <a:rPr lang="en-GB" sz="1600" dirty="0" smtClean="0">
                <a:effectLst/>
                <a:latin typeface="Arial Rounded MT Bold" pitchFamily="34" charset="0"/>
              </a:rPr>
              <a:t>)</a:t>
            </a:r>
            <a:endParaRPr lang="en-GB" sz="2000" dirty="0" smtClean="0">
              <a:effectLst/>
              <a:latin typeface="Arial Rounded MT Bold" pitchFamily="34" charset="0"/>
            </a:endParaRPr>
          </a:p>
          <a:p>
            <a:endParaRPr lang="en-GB" sz="2000" dirty="0" smtClean="0">
              <a:effectLst/>
              <a:latin typeface="Arial Rounded MT Bold" pitchFamily="34" charset="0"/>
            </a:endParaRPr>
          </a:p>
          <a:p>
            <a:r>
              <a:rPr lang="en-GB" sz="2000" dirty="0" smtClean="0">
                <a:effectLst/>
                <a:latin typeface="Arial Rounded MT Bold" pitchFamily="34" charset="0"/>
              </a:rPr>
              <a:t>String theory ALPs</a:t>
            </a:r>
          </a:p>
          <a:p>
            <a:endParaRPr lang="en-GB" sz="2000" dirty="0" smtClean="0">
              <a:latin typeface="Arial Rounded MT Bold" pitchFamily="34" charset="0"/>
            </a:endParaRPr>
          </a:p>
          <a:p>
            <a:r>
              <a:rPr lang="en-GB" sz="2000" dirty="0" smtClean="0">
                <a:latin typeface="Arial Rounded MT Bold" pitchFamily="34" charset="0"/>
              </a:rPr>
              <a:t>Invoked to explain the </a:t>
            </a:r>
            <a:r>
              <a:rPr lang="en-GB" sz="2000" dirty="0" err="1" smtClean="0">
                <a:latin typeface="Arial Rounded MT Bold" pitchFamily="34" charset="0"/>
              </a:rPr>
              <a:t>anomanlous</a:t>
            </a:r>
            <a:r>
              <a:rPr lang="en-GB" sz="2000" dirty="0" smtClean="0">
                <a:latin typeface="Arial Rounded MT Bold" pitchFamily="34" charset="0"/>
              </a:rPr>
              <a:t> transparency of the Universe to UHE gammas</a:t>
            </a:r>
          </a:p>
          <a:p>
            <a:endParaRPr lang="en-GB" sz="2000" dirty="0" smtClean="0">
              <a:effectLst/>
              <a:latin typeface="Arial Rounded MT Bold" pitchFamily="34" charset="0"/>
            </a:endParaRPr>
          </a:p>
          <a:p>
            <a:r>
              <a:rPr lang="en-GB" sz="2000" dirty="0" smtClean="0">
                <a:effectLst/>
                <a:latin typeface="Arial Rounded MT Bold" pitchFamily="34" charset="0"/>
              </a:rPr>
              <a:t>Could explain some anomalous stellar cooling observations</a:t>
            </a:r>
            <a:endParaRPr lang="es-ES" sz="2000" dirty="0" smtClean="0">
              <a:latin typeface="Arial Rounded MT Bold" pitchFamily="34" charset="0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33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1" name="10 Flecha derecha"/>
          <p:cNvSpPr/>
          <p:nvPr/>
        </p:nvSpPr>
        <p:spPr>
          <a:xfrm>
            <a:off x="4067944" y="2492896"/>
            <a:ext cx="648072" cy="72008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The </a:t>
            </a:r>
            <a:r>
              <a:rPr lang="es-ES" sz="4000" dirty="0" err="1" smtClean="0">
                <a:latin typeface="Arial Rounded MT Bold" pitchFamily="34" charset="0"/>
              </a:rPr>
              <a:t>multi-meV</a:t>
            </a:r>
            <a:r>
              <a:rPr lang="es-ES" sz="4000" dirty="0" smtClean="0">
                <a:latin typeface="Arial Rounded MT Bold" pitchFamily="34" charset="0"/>
              </a:rPr>
              <a:t> axion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81472"/>
            <a:ext cx="5554960" cy="4495800"/>
          </a:xfrm>
        </p:spPr>
        <p:txBody>
          <a:bodyPr/>
          <a:lstStyle/>
          <a:p>
            <a:r>
              <a:rPr lang="en-GB" sz="2000" dirty="0" smtClean="0">
                <a:effectLst/>
                <a:latin typeface="Arial Rounded MT Bold" pitchFamily="34" charset="0"/>
              </a:rPr>
              <a:t>Is compatible with all current axion bounds.</a:t>
            </a:r>
            <a:endParaRPr lang="es-ES" sz="2000" dirty="0" smtClean="0">
              <a:latin typeface="Arial Rounded MT Bold" pitchFamily="34" charset="0"/>
            </a:endParaRPr>
          </a:p>
          <a:p>
            <a:r>
              <a:rPr lang="es-ES" sz="2000" dirty="0" err="1" smtClean="0">
                <a:effectLst/>
                <a:latin typeface="Arial Rounded MT Bold" pitchFamily="34" charset="0"/>
              </a:rPr>
              <a:t>Is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invoked</a:t>
            </a:r>
            <a:r>
              <a:rPr lang="es-ES" sz="2000" dirty="0" smtClean="0">
                <a:effectLst/>
                <a:latin typeface="Arial Rounded MT Bold" pitchFamily="34" charset="0"/>
              </a:rPr>
              <a:t> in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several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anomalous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stellar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cooling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scenarios</a:t>
            </a:r>
            <a:endParaRPr lang="es-ES" sz="2000" dirty="0" smtClean="0">
              <a:effectLst/>
              <a:latin typeface="Arial Rounded MT Bold" pitchFamily="34" charset="0"/>
            </a:endParaRPr>
          </a:p>
          <a:p>
            <a:pPr lvl="1"/>
            <a:r>
              <a:rPr lang="en-GB" sz="1600" dirty="0" err="1" smtClean="0">
                <a:latin typeface="Arial Rounded MT Bold" pitchFamily="34" charset="0"/>
              </a:rPr>
              <a:t>Gianotti</a:t>
            </a:r>
            <a:r>
              <a:rPr lang="en-GB" sz="1600" dirty="0" smtClean="0">
                <a:latin typeface="Arial Rounded MT Bold" pitchFamily="34" charset="0"/>
              </a:rPr>
              <a:t> et al. JCAP1605 (2016) 057 [arXiv:1512.08108]</a:t>
            </a:r>
            <a:endParaRPr lang="es-ES" sz="2000" dirty="0" smtClean="0">
              <a:effectLst/>
              <a:latin typeface="Arial Rounded MT Bold" pitchFamily="34" charset="0"/>
            </a:endParaRPr>
          </a:p>
          <a:p>
            <a:r>
              <a:rPr lang="es-ES" sz="2000" dirty="0" smtClean="0">
                <a:effectLst/>
                <a:latin typeface="Arial Rounded MT Bold" pitchFamily="34" charset="0"/>
              </a:rPr>
              <a:t>Can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be</a:t>
            </a:r>
            <a:r>
              <a:rPr lang="es-ES" sz="2000" dirty="0" smtClean="0">
                <a:effectLst/>
                <a:latin typeface="Arial Rounded MT Bold" pitchFamily="34" charset="0"/>
              </a:rPr>
              <a:t> the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cold</a:t>
            </a:r>
            <a:r>
              <a:rPr lang="es-ES" sz="2000" dirty="0" smtClean="0">
                <a:effectLst/>
                <a:latin typeface="Arial Rounded MT Bold" pitchFamily="34" charset="0"/>
              </a:rPr>
              <a:t> DM in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some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  <a:r>
              <a:rPr lang="es-ES" sz="2000" dirty="0" err="1" smtClean="0">
                <a:effectLst/>
                <a:latin typeface="Arial Rounded MT Bold" pitchFamily="34" charset="0"/>
              </a:rPr>
              <a:t>models</a:t>
            </a:r>
            <a:r>
              <a:rPr lang="es-ES" sz="2000" dirty="0" smtClean="0">
                <a:effectLst/>
                <a:latin typeface="Arial Rounded MT Bold" pitchFamily="34" charset="0"/>
              </a:rPr>
              <a:t> </a:t>
            </a:r>
          </a:p>
          <a:p>
            <a:pPr lvl="1"/>
            <a:r>
              <a:rPr lang="es-ES" sz="1600" dirty="0" err="1" smtClean="0">
                <a:latin typeface="Arial Rounded MT Bold" pitchFamily="34" charset="0"/>
              </a:rPr>
              <a:t>with</a:t>
            </a:r>
            <a:r>
              <a:rPr lang="es-ES" sz="1600" dirty="0" smtClean="0">
                <a:latin typeface="Arial Rounded MT Bold" pitchFamily="34" charset="0"/>
              </a:rPr>
              <a:t> NDW&gt;1 and </a:t>
            </a:r>
            <a:r>
              <a:rPr lang="es-ES" sz="1600" dirty="0" err="1" smtClean="0">
                <a:latin typeface="Arial Rounded MT Bold" pitchFamily="34" charset="0"/>
              </a:rPr>
              <a:t>bias</a:t>
            </a:r>
            <a:r>
              <a:rPr lang="es-ES" sz="1600" dirty="0" smtClean="0">
                <a:latin typeface="Arial Rounded MT Bold" pitchFamily="34" charset="0"/>
              </a:rPr>
              <a:t> </a:t>
            </a:r>
            <a:r>
              <a:rPr lang="es-ES" sz="1600" dirty="0" err="1" smtClean="0">
                <a:latin typeface="Arial Rounded MT Bold" pitchFamily="34" charset="0"/>
              </a:rPr>
              <a:t>term</a:t>
            </a:r>
            <a:r>
              <a:rPr lang="es-ES" sz="1600" dirty="0" smtClean="0">
                <a:latin typeface="Arial Rounded MT Bold" pitchFamily="34" charset="0"/>
              </a:rPr>
              <a:t> to break the </a:t>
            </a:r>
            <a:r>
              <a:rPr lang="es-ES" sz="1600" dirty="0" err="1" smtClean="0">
                <a:latin typeface="Arial Rounded MT Bold" pitchFamily="34" charset="0"/>
              </a:rPr>
              <a:t>discrete</a:t>
            </a:r>
            <a:r>
              <a:rPr lang="es-ES" sz="1600" dirty="0" smtClean="0">
                <a:latin typeface="Arial Rounded MT Bold" pitchFamily="34" charset="0"/>
              </a:rPr>
              <a:t> </a:t>
            </a:r>
            <a:r>
              <a:rPr lang="es-ES" sz="1600" dirty="0" err="1" smtClean="0">
                <a:latin typeface="Arial Rounded MT Bold" pitchFamily="34" charset="0"/>
              </a:rPr>
              <a:t>symmetry</a:t>
            </a:r>
            <a:r>
              <a:rPr lang="es-ES" sz="1600" dirty="0" smtClean="0">
                <a:latin typeface="Arial Rounded MT Bold" pitchFamily="34" charset="0"/>
              </a:rPr>
              <a:t> (Kawasaki et al. PRD91 (2015), Ringwald et al. arXiv:1512.06436)</a:t>
            </a:r>
          </a:p>
          <a:p>
            <a:pPr lvl="1"/>
            <a:r>
              <a:rPr lang="en-GB" sz="1600" dirty="0" smtClean="0">
                <a:latin typeface="Arial Rounded MT Bold" pitchFamily="34" charset="0"/>
              </a:rPr>
              <a:t>or it can be a subdominant DM component</a:t>
            </a:r>
            <a:endParaRPr lang="es-ES" sz="2000" dirty="0" smtClean="0">
              <a:latin typeface="Arial Rounded MT Bold" pitchFamily="34" charset="0"/>
            </a:endParaRPr>
          </a:p>
          <a:p>
            <a:endParaRPr lang="en-GB" sz="2000" dirty="0" smtClean="0">
              <a:latin typeface="Arial Rounded MT Bold" pitchFamily="34" charset="0"/>
            </a:endParaRPr>
          </a:p>
          <a:p>
            <a:r>
              <a:rPr lang="en-GB" sz="2000" dirty="0" smtClean="0">
                <a:latin typeface="Arial Rounded MT Bold" pitchFamily="34" charset="0"/>
              </a:rPr>
              <a:t>Very hard to detect (</a:t>
            </a:r>
            <a:r>
              <a:rPr lang="en-GB" sz="2000" dirty="0" smtClean="0">
                <a:latin typeface="Arial Rounded MT Bold" pitchFamily="34" charset="0"/>
                <a:sym typeface="Wingdings" pitchFamily="2" charset="2"/>
              </a:rPr>
              <a:t> IAXO!)</a:t>
            </a:r>
            <a:endParaRPr lang="en-GB" sz="2000" dirty="0" smtClean="0">
              <a:latin typeface="Arial Rounded MT Bold" pitchFamily="34" charset="0"/>
            </a:endParaRPr>
          </a:p>
          <a:p>
            <a:r>
              <a:rPr lang="en-GB" sz="2000" dirty="0" smtClean="0">
                <a:latin typeface="Arial Rounded MT Bold" pitchFamily="34" charset="0"/>
              </a:rPr>
              <a:t>SN axion background </a:t>
            </a:r>
          </a:p>
          <a:p>
            <a:pPr lvl="1"/>
            <a:r>
              <a:rPr lang="en-GB" sz="1400" dirty="0" smtClean="0">
                <a:latin typeface="Arial Rounded MT Bold" pitchFamily="34" charset="0"/>
              </a:rPr>
              <a:t>Raffelt et al. PRD84 (11)</a:t>
            </a:r>
          </a:p>
          <a:p>
            <a:endParaRPr lang="es-ES" sz="2000" dirty="0" smtClean="0">
              <a:latin typeface="Arial Rounded MT Bold" pitchFamily="34" charset="0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34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3939" y="3821729"/>
            <a:ext cx="2800549" cy="255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168" y="1052736"/>
            <a:ext cx="3248832" cy="290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err="1" smtClean="0">
                <a:effectLst/>
                <a:latin typeface="Arial Rounded MT Bold" pitchFamily="34" charset="0"/>
              </a:rPr>
              <a:t>Astrophysical</a:t>
            </a:r>
            <a:r>
              <a:rPr lang="es-ES" sz="3600" dirty="0" smtClean="0">
                <a:effectLst/>
                <a:latin typeface="Arial Rounded MT Bold" pitchFamily="34" charset="0"/>
              </a:rPr>
              <a:t> </a:t>
            </a:r>
            <a:r>
              <a:rPr lang="es-ES" sz="3600" dirty="0" err="1" smtClean="0">
                <a:effectLst/>
                <a:latin typeface="Arial Rounded MT Bold" pitchFamily="34" charset="0"/>
              </a:rPr>
              <a:t>hints</a:t>
            </a:r>
            <a:r>
              <a:rPr lang="es-ES" sz="3600" dirty="0" smtClean="0">
                <a:effectLst/>
                <a:latin typeface="Arial Rounded MT Bold" pitchFamily="34" charset="0"/>
              </a:rPr>
              <a:t> </a:t>
            </a:r>
            <a:r>
              <a:rPr lang="es-ES" sz="3600" dirty="0" err="1" smtClean="0">
                <a:effectLst/>
                <a:latin typeface="Arial Rounded MT Bold" pitchFamily="34" charset="0"/>
              </a:rPr>
              <a:t>for</a:t>
            </a:r>
            <a:r>
              <a:rPr lang="es-ES" sz="3600" dirty="0" smtClean="0">
                <a:effectLst/>
                <a:latin typeface="Arial Rounded MT Bold" pitchFamily="34" charset="0"/>
              </a:rPr>
              <a:t> axions</a:t>
            </a:r>
            <a:endParaRPr lang="es-ES" sz="3600" dirty="0">
              <a:effectLst/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/>
          <a:lstStyle/>
          <a:p>
            <a:r>
              <a:rPr lang="en-US" sz="2000" dirty="0" smtClean="0">
                <a:latin typeface="Arial Rounded MT Bold" pitchFamily="34" charset="0"/>
              </a:rPr>
              <a:t>Gama ray telescopes like MAGIC or HESS observe HE  photons from very distant sources…</a:t>
            </a:r>
            <a:endParaRPr lang="es-ES" sz="2000" dirty="0" smtClean="0">
              <a:latin typeface="Arial Rounded MT Bold" pitchFamily="34" charset="0"/>
            </a:endParaRPr>
          </a:p>
          <a:p>
            <a:endParaRPr lang="es-ES" sz="1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t="10001"/>
          <a:stretch>
            <a:fillRect/>
          </a:stretch>
        </p:blipFill>
        <p:spPr bwMode="auto">
          <a:xfrm>
            <a:off x="251519" y="3212976"/>
            <a:ext cx="839628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 l="8470" t="14043" r="8942"/>
          <a:stretch>
            <a:fillRect/>
          </a:stretch>
        </p:blipFill>
        <p:spPr bwMode="auto">
          <a:xfrm>
            <a:off x="6444208" y="1556792"/>
            <a:ext cx="2016224" cy="189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19 Grupo"/>
          <p:cNvGrpSpPr/>
          <p:nvPr/>
        </p:nvGrpSpPr>
        <p:grpSpPr>
          <a:xfrm>
            <a:off x="2915816" y="2924944"/>
            <a:ext cx="2500938" cy="375286"/>
            <a:chOff x="251520" y="5517232"/>
            <a:chExt cx="2500938" cy="37528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5517232"/>
              <a:ext cx="2101602" cy="375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339752" y="5517232"/>
              <a:ext cx="412706" cy="372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492896"/>
            <a:ext cx="3273376" cy="41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24 Rectángulo"/>
          <p:cNvSpPr/>
          <p:nvPr/>
        </p:nvSpPr>
        <p:spPr>
          <a:xfrm>
            <a:off x="1652688" y="2708920"/>
            <a:ext cx="7761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0" dirty="0" smtClean="0">
                <a:latin typeface="Arial Rounded MT Bold" pitchFamily="34" charset="0"/>
              </a:rPr>
              <a:t>ALP:</a:t>
            </a:r>
            <a:endParaRPr lang="es-ES" dirty="0">
              <a:latin typeface="Arial Rounded MT Bold" pitchFamily="34" charset="0"/>
            </a:endParaRPr>
          </a:p>
        </p:txBody>
      </p:sp>
      <p:sp>
        <p:nvSpPr>
          <p:cNvPr id="23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35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err="1" smtClean="0">
                <a:latin typeface="Arial Rounded MT Bold" pitchFamily="34" charset="0"/>
              </a:rPr>
              <a:t>Astrophysical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hints</a:t>
            </a:r>
            <a:r>
              <a:rPr lang="es-ES" sz="3600" dirty="0" smtClean="0">
                <a:latin typeface="Arial Rounded MT Bold" pitchFamily="34" charset="0"/>
              </a:rPr>
              <a:t> </a:t>
            </a:r>
            <a:r>
              <a:rPr lang="es-ES" sz="3600" dirty="0" err="1" smtClean="0">
                <a:latin typeface="Arial Rounded MT Bold" pitchFamily="34" charset="0"/>
              </a:rPr>
              <a:t>for</a:t>
            </a:r>
            <a:r>
              <a:rPr lang="es-ES" sz="3600" dirty="0" smtClean="0">
                <a:latin typeface="Arial Rounded MT Bold" pitchFamily="34" charset="0"/>
              </a:rPr>
              <a:t> axions (II)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7283152" cy="4641379"/>
          </a:xfrm>
        </p:spPr>
        <p:txBody>
          <a:bodyPr/>
          <a:lstStyle/>
          <a:p>
            <a:r>
              <a:rPr lang="es-ES" sz="1800" dirty="0" err="1" smtClean="0">
                <a:latin typeface="Arial Rounded MT Bold" pitchFamily="34" charset="0"/>
              </a:rPr>
              <a:t>Most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stellar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systems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seem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to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cool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down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faster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than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expected</a:t>
            </a:r>
            <a:r>
              <a:rPr lang="es-ES" sz="1800" dirty="0" smtClean="0">
                <a:latin typeface="Arial Rounded MT Bold" pitchFamily="34" charset="0"/>
              </a:rPr>
              <a:t>. </a:t>
            </a:r>
          </a:p>
          <a:p>
            <a:r>
              <a:rPr lang="es-ES" sz="1800" dirty="0" err="1" smtClean="0">
                <a:latin typeface="Arial Rounded MT Bold" pitchFamily="34" charset="0"/>
              </a:rPr>
              <a:t>Presence</a:t>
            </a:r>
            <a:r>
              <a:rPr lang="es-ES" sz="1800" dirty="0" smtClean="0">
                <a:latin typeface="Arial Rounded MT Bold" pitchFamily="34" charset="0"/>
              </a:rPr>
              <a:t> of axions/</a:t>
            </a:r>
            <a:r>
              <a:rPr lang="es-ES" sz="1800" dirty="0" err="1" smtClean="0">
                <a:latin typeface="Arial Rounded MT Bold" pitchFamily="34" charset="0"/>
              </a:rPr>
              <a:t>ALPs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offer</a:t>
            </a:r>
            <a:r>
              <a:rPr lang="es-ES" sz="1800" dirty="0" smtClean="0">
                <a:latin typeface="Arial Rounded MT Bold" pitchFamily="34" charset="0"/>
              </a:rPr>
              <a:t> a </a:t>
            </a:r>
            <a:r>
              <a:rPr lang="es-ES" sz="1800" dirty="0" err="1" smtClean="0">
                <a:latin typeface="Arial Rounded MT Bold" pitchFamily="34" charset="0"/>
              </a:rPr>
              <a:t>good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joint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explanation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400" dirty="0" smtClean="0">
                <a:latin typeface="Arial Rounded MT Bold" pitchFamily="34" charset="0"/>
              </a:rPr>
              <a:t>(Giannotti et al. JCAP05(2016)057 [arXiv:1512.08108])</a:t>
            </a:r>
            <a:endParaRPr lang="es-ES" sz="1800" dirty="0" smtClean="0">
              <a:latin typeface="Arial Rounded MT Bold" pitchFamily="34" charset="0"/>
            </a:endParaRPr>
          </a:p>
          <a:p>
            <a:r>
              <a:rPr lang="es-ES" sz="1800" dirty="0" err="1" smtClean="0">
                <a:latin typeface="Arial Rounded MT Bold" pitchFamily="34" charset="0"/>
              </a:rPr>
              <a:t>Parameters</a:t>
            </a:r>
            <a:r>
              <a:rPr lang="es-ES" sz="1800" dirty="0" smtClean="0">
                <a:latin typeface="Arial Rounded MT Bold" pitchFamily="34" charset="0"/>
              </a:rPr>
              <a:t> at </a:t>
            </a:r>
            <a:r>
              <a:rPr lang="es-ES" sz="1800" dirty="0" err="1" smtClean="0">
                <a:latin typeface="Arial Rounded MT Bold" pitchFamily="34" charset="0"/>
              </a:rPr>
              <a:t>reach</a:t>
            </a:r>
            <a:r>
              <a:rPr lang="es-ES" sz="1800" dirty="0" smtClean="0">
                <a:latin typeface="Arial Rounded MT Bold" pitchFamily="34" charset="0"/>
              </a:rPr>
              <a:t> of IAXO</a:t>
            </a:r>
          </a:p>
          <a:p>
            <a:endParaRPr lang="es-ES" sz="1800" dirty="0" smtClean="0">
              <a:latin typeface="Arial Rounded MT Bold" pitchFamily="34" charset="0"/>
            </a:endParaRPr>
          </a:p>
          <a:p>
            <a:endParaRPr lang="es-ES" sz="2800" dirty="0">
              <a:latin typeface="Arial Rounded MT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680" y="3068960"/>
            <a:ext cx="63246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upload.wikimedia.org/wikipedia/commons/f/f3/Sirius_A_and_B_Hubble_photo.jpg"/>
          <p:cNvPicPr>
            <a:picLocks noChangeAspect="1" noChangeArrowheads="1"/>
          </p:cNvPicPr>
          <p:nvPr/>
        </p:nvPicPr>
        <p:blipFill>
          <a:blip r:embed="rId3" cstate="print"/>
          <a:srcRect r="6418"/>
          <a:stretch>
            <a:fillRect/>
          </a:stretch>
        </p:blipFill>
        <p:spPr bwMode="auto">
          <a:xfrm>
            <a:off x="7524328" y="2924944"/>
            <a:ext cx="1368152" cy="1596698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/>
          <a:srcRect l="10663" r="16503" b="5867"/>
          <a:stretch>
            <a:fillRect/>
          </a:stretch>
        </p:blipFill>
        <p:spPr bwMode="auto">
          <a:xfrm>
            <a:off x="7524328" y="4509120"/>
            <a:ext cx="1368152" cy="160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Rectángulo"/>
          <p:cNvSpPr/>
          <p:nvPr/>
        </p:nvSpPr>
        <p:spPr>
          <a:xfrm>
            <a:off x="7694368" y="2996952"/>
            <a:ext cx="1089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dirty="0" smtClean="0">
                <a:solidFill>
                  <a:srgbClr val="FFFF00"/>
                </a:solidFill>
                <a:latin typeface="Arial Rounded MT Bold" pitchFamily="34" charset="0"/>
              </a:rPr>
              <a:t>White dwarfs</a:t>
            </a:r>
            <a:endParaRPr lang="es-ES" sz="1200" dirty="0">
              <a:solidFill>
                <a:srgbClr val="FFFF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625445" y="4497669"/>
            <a:ext cx="12670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0" dirty="0" smtClean="0">
                <a:solidFill>
                  <a:srgbClr val="FFFF00"/>
                </a:solidFill>
                <a:latin typeface="Arial Rounded MT Bold" pitchFamily="34" charset="0"/>
              </a:rPr>
              <a:t>Neutron star</a:t>
            </a:r>
          </a:p>
          <a:p>
            <a:pPr algn="ctr"/>
            <a:r>
              <a:rPr lang="en-US" sz="1200" b="0" dirty="0" smtClean="0">
                <a:solidFill>
                  <a:srgbClr val="FFFF00"/>
                </a:solidFill>
                <a:latin typeface="Arial Rounded MT Bold" pitchFamily="34" charset="0"/>
              </a:rPr>
              <a:t>CAS A</a:t>
            </a:r>
            <a:endParaRPr lang="es-ES" sz="1200" dirty="0">
              <a:solidFill>
                <a:srgbClr val="FFFF00"/>
              </a:solidFill>
            </a:endParaRPr>
          </a:p>
        </p:txBody>
      </p:sp>
      <p:pic>
        <p:nvPicPr>
          <p:cNvPr id="12" name="Picture 9" descr="http://www.buzzle.com/images/astronomy/stars/red-giant.jpg"/>
          <p:cNvPicPr>
            <a:picLocks noChangeAspect="1" noChangeArrowheads="1"/>
          </p:cNvPicPr>
          <p:nvPr/>
        </p:nvPicPr>
        <p:blipFill>
          <a:blip r:embed="rId5" cstate="print"/>
          <a:srcRect l="12393" t="11397" r="24116" b="8825"/>
          <a:stretch>
            <a:fillRect/>
          </a:stretch>
        </p:blipFill>
        <p:spPr bwMode="auto">
          <a:xfrm>
            <a:off x="7524328" y="1394611"/>
            <a:ext cx="1368152" cy="1602341"/>
          </a:xfrm>
          <a:prstGeom prst="rect">
            <a:avLst/>
          </a:prstGeom>
          <a:noFill/>
        </p:spPr>
      </p:pic>
      <p:sp>
        <p:nvSpPr>
          <p:cNvPr id="13" name="12 Rectángulo"/>
          <p:cNvSpPr/>
          <p:nvPr/>
        </p:nvSpPr>
        <p:spPr>
          <a:xfrm>
            <a:off x="7687205" y="1394611"/>
            <a:ext cx="1017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0" dirty="0" smtClean="0">
                <a:solidFill>
                  <a:srgbClr val="FFFF00"/>
                </a:solidFill>
                <a:latin typeface="Arial Rounded MT Bold" pitchFamily="34" charset="0"/>
              </a:rPr>
              <a:t>Red Giants</a:t>
            </a:r>
            <a:endParaRPr lang="es-ES" sz="1400" dirty="0">
              <a:solidFill>
                <a:srgbClr val="FFFF00"/>
              </a:solidFill>
            </a:endParaRPr>
          </a:p>
        </p:txBody>
      </p:sp>
      <p:sp>
        <p:nvSpPr>
          <p:cNvPr id="14" name="13 Abrir llave"/>
          <p:cNvSpPr/>
          <p:nvPr/>
        </p:nvSpPr>
        <p:spPr>
          <a:xfrm>
            <a:off x="827584" y="3717032"/>
            <a:ext cx="216024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251520" y="3347700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" i="1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i="1" baseline="-25000" dirty="0" smtClean="0">
                <a:latin typeface="Symbol" pitchFamily="18" charset="2"/>
                <a:cs typeface="Times New Roman" pitchFamily="18" charset="0"/>
              </a:rPr>
              <a:t>g</a:t>
            </a:r>
            <a:endParaRPr lang="es-ES" i="1" baseline="-25000" dirty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51520" y="436510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" i="1" baseline="-25000" dirty="0" err="1" smtClean="0">
                <a:latin typeface="Times New Roman" pitchFamily="18" charset="0"/>
                <a:cs typeface="Times New Roman" pitchFamily="18" charset="0"/>
              </a:rPr>
              <a:t>ae</a:t>
            </a:r>
            <a:endParaRPr lang="es-ES" i="1" baseline="-25000" dirty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1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36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2" cstate="print"/>
          <a:srcRect l="13948" t="32672" r="17383" b="18231"/>
          <a:stretch>
            <a:fillRect/>
          </a:stretch>
        </p:blipFill>
        <p:spPr bwMode="auto">
          <a:xfrm>
            <a:off x="395536" y="3000649"/>
            <a:ext cx="2736304" cy="58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 descr="https://encrypted-tbn2.gstatic.com/images?q=tbn:ANd9GcTTiOpy5Ofiq68JKHmUTMkFKk4pucE4jGwOWa5eGRWrj1nVm4X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409997" y="3097437"/>
            <a:ext cx="4602163" cy="2563811"/>
            <a:chOff x="754" y="2102"/>
            <a:chExt cx="2899" cy="1615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007" y="3020"/>
              <a:ext cx="1175" cy="647"/>
              <a:chOff x="1007" y="3020"/>
              <a:chExt cx="1175" cy="647"/>
            </a:xfrm>
          </p:grpSpPr>
          <p:sp>
            <p:nvSpPr>
              <p:cNvPr id="1056" name="Rectangle 16"/>
              <p:cNvSpPr>
                <a:spLocks noChangeArrowheads="1"/>
              </p:cNvSpPr>
              <p:nvPr/>
            </p:nvSpPr>
            <p:spPr bwMode="auto">
              <a:xfrm rot="124485">
                <a:off x="1805" y="3020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8" name="Rectangle 18"/>
              <p:cNvSpPr>
                <a:spLocks noChangeArrowheads="1"/>
              </p:cNvSpPr>
              <p:nvPr/>
            </p:nvSpPr>
            <p:spPr bwMode="auto">
              <a:xfrm rot="124485">
                <a:off x="1112" y="3571"/>
                <a:ext cx="96" cy="96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7" name="Freeform 17"/>
              <p:cNvSpPr>
                <a:spLocks noChangeAspect="1"/>
              </p:cNvSpPr>
              <p:nvPr/>
            </p:nvSpPr>
            <p:spPr bwMode="auto">
              <a:xfrm rot="-2161139">
                <a:off x="1007" y="3215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754" y="2102"/>
              <a:ext cx="2899" cy="1615"/>
              <a:chOff x="754" y="2102"/>
              <a:chExt cx="2899" cy="1615"/>
            </a:xfrm>
          </p:grpSpPr>
          <p:sp>
            <p:nvSpPr>
              <p:cNvPr id="1050" name="Freeform 24"/>
              <p:cNvSpPr>
                <a:spLocks noChangeAspect="1"/>
              </p:cNvSpPr>
              <p:nvPr/>
            </p:nvSpPr>
            <p:spPr bwMode="auto">
              <a:xfrm rot="19438861">
                <a:off x="1721" y="2700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1441" y="2102"/>
                <a:ext cx="2212" cy="599"/>
                <a:chOff x="1441" y="2102"/>
                <a:chExt cx="2212" cy="599"/>
              </a:xfrm>
            </p:grpSpPr>
            <p:sp>
              <p:nvSpPr>
                <p:cNvPr id="1055" name="Text Box 22"/>
                <p:cNvSpPr txBox="1">
                  <a:spLocks noChangeArrowheads="1"/>
                </p:cNvSpPr>
                <p:nvPr/>
              </p:nvSpPr>
              <p:spPr bwMode="auto">
                <a:xfrm rot="19463872">
                  <a:off x="1441" y="2102"/>
                  <a:ext cx="1950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0" dirty="0">
                      <a:latin typeface="Arial Rounded MT Bold" pitchFamily="34" charset="0"/>
                    </a:rPr>
                    <a:t>Transverse magnetic field (B)</a:t>
                  </a:r>
                </a:p>
              </p:txBody>
            </p:sp>
            <p:sp>
              <p:nvSpPr>
                <p:cNvPr id="1054" name="Rectangle 21"/>
                <p:cNvSpPr>
                  <a:spLocks noChangeArrowheads="1"/>
                </p:cNvSpPr>
                <p:nvPr/>
              </p:nvSpPr>
              <p:spPr bwMode="auto">
                <a:xfrm rot="19439546">
                  <a:off x="1637" y="2221"/>
                  <a:ext cx="2016" cy="48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8575">
                  <a:solidFill>
                    <a:srgbClr val="FF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s-ES" sz="2400" dirty="0" smtClean="0">
                      <a:solidFill>
                        <a:schemeClr val="accent6">
                          <a:lumMod val="75000"/>
                        </a:schemeClr>
                      </a:solidFill>
                      <a:latin typeface="Arial Rounded MT Bold" pitchFamily="34" charset="0"/>
                    </a:rPr>
                    <a:t>Buffer gas</a:t>
                  </a:r>
                  <a:endParaRPr lang="es-ES" sz="3200" baseline="-25000" dirty="0">
                    <a:solidFill>
                      <a:schemeClr val="accent6">
                        <a:lumMod val="75000"/>
                      </a:schemeClr>
                    </a:solidFill>
                    <a:latin typeface="Symbol" pitchFamily="18" charset="2"/>
                  </a:endParaRPr>
                </a:p>
              </p:txBody>
            </p:sp>
          </p:grpSp>
          <p:sp>
            <p:nvSpPr>
              <p:cNvPr id="1051" name="Text Box 25"/>
              <p:cNvSpPr txBox="1">
                <a:spLocks noChangeArrowheads="1"/>
              </p:cNvSpPr>
              <p:nvPr/>
            </p:nvSpPr>
            <p:spPr bwMode="auto">
              <a:xfrm rot="19513217">
                <a:off x="1255" y="2985"/>
                <a:ext cx="4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0" dirty="0">
                    <a:latin typeface="Arial Rounded MT Bold" pitchFamily="34" charset="0"/>
                  </a:rPr>
                  <a:t>X ray</a:t>
                </a:r>
              </a:p>
            </p:txBody>
          </p:sp>
          <p:sp>
            <p:nvSpPr>
              <p:cNvPr id="1052" name="Rectangle 26"/>
              <p:cNvSpPr>
                <a:spLocks noChangeArrowheads="1"/>
              </p:cNvSpPr>
              <p:nvPr/>
            </p:nvSpPr>
            <p:spPr bwMode="auto">
              <a:xfrm rot="19423512">
                <a:off x="991" y="3285"/>
                <a:ext cx="456" cy="43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3" name="Text Box 27"/>
              <p:cNvSpPr txBox="1">
                <a:spLocks noChangeArrowheads="1"/>
              </p:cNvSpPr>
              <p:nvPr/>
            </p:nvSpPr>
            <p:spPr bwMode="auto">
              <a:xfrm rot="19338554">
                <a:off x="754" y="3052"/>
                <a:ext cx="51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X ray</a:t>
                </a:r>
              </a:p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detector</a:t>
                </a:r>
              </a:p>
            </p:txBody>
          </p:sp>
        </p:grpSp>
      </p:grpSp>
      <p:sp>
        <p:nvSpPr>
          <p:cNvPr id="285726" name="Line 30"/>
          <p:cNvSpPr>
            <a:spLocks noChangeShapeType="1"/>
          </p:cNvSpPr>
          <p:nvPr/>
        </p:nvSpPr>
        <p:spPr bwMode="auto">
          <a:xfrm flipV="1">
            <a:off x="3563888" y="3140968"/>
            <a:ext cx="2438400" cy="17526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85727" name="Rectangle 31"/>
          <p:cNvSpPr>
            <a:spLocks noChangeArrowheads="1"/>
          </p:cNvSpPr>
          <p:nvPr/>
        </p:nvSpPr>
        <p:spPr bwMode="auto">
          <a:xfrm rot="-2049352">
            <a:off x="4783088" y="3979168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9900"/>
                </a:solidFill>
                <a:latin typeface="Trebuchet MS" pitchFamily="34" charset="0"/>
              </a:rPr>
              <a:t>L</a:t>
            </a:r>
          </a:p>
        </p:txBody>
      </p:sp>
      <p:sp>
        <p:nvSpPr>
          <p:cNvPr id="1045" name="Rectangle 37"/>
          <p:cNvSpPr>
            <a:spLocks noChangeArrowheads="1"/>
          </p:cNvSpPr>
          <p:nvPr/>
        </p:nvSpPr>
        <p:spPr bwMode="auto">
          <a:xfrm>
            <a:off x="457200" y="274638"/>
            <a:ext cx="74271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b="0" dirty="0" smtClean="0">
                <a:solidFill>
                  <a:schemeClr val="tx2"/>
                </a:solidFill>
                <a:latin typeface="Arial Rounded MT Bold" pitchFamily="34" charset="0"/>
              </a:rPr>
              <a:t>Buffer gas for higher masses</a:t>
            </a:r>
            <a:endParaRPr lang="en-GB" sz="3200" b="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grpSp>
        <p:nvGrpSpPr>
          <p:cNvPr id="6" name="84 Grupo"/>
          <p:cNvGrpSpPr/>
          <p:nvPr/>
        </p:nvGrpSpPr>
        <p:grpSpPr>
          <a:xfrm>
            <a:off x="4283968" y="1340768"/>
            <a:ext cx="3312368" cy="4176464"/>
            <a:chOff x="4283968" y="1340768"/>
            <a:chExt cx="3312368" cy="4176464"/>
          </a:xfrm>
        </p:grpSpPr>
        <p:grpSp>
          <p:nvGrpSpPr>
            <p:cNvPr id="7" name="61 Grupo"/>
            <p:cNvGrpSpPr/>
            <p:nvPr/>
          </p:nvGrpSpPr>
          <p:grpSpPr>
            <a:xfrm>
              <a:off x="4427984" y="1556792"/>
              <a:ext cx="3168352" cy="3960440"/>
              <a:chOff x="4572000" y="1484784"/>
              <a:chExt cx="3168352" cy="3960440"/>
            </a:xfrm>
          </p:grpSpPr>
          <p:cxnSp>
            <p:nvCxnSpPr>
              <p:cNvPr id="63" name="62 Conector recto de flecha"/>
              <p:cNvCxnSpPr/>
              <p:nvPr/>
            </p:nvCxnSpPr>
            <p:spPr>
              <a:xfrm flipH="1">
                <a:off x="5278475" y="1628800"/>
                <a:ext cx="2173845" cy="25922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63 Conector recto de flecha"/>
              <p:cNvCxnSpPr/>
              <p:nvPr/>
            </p:nvCxnSpPr>
            <p:spPr>
              <a:xfrm flipH="1">
                <a:off x="5064719" y="1628800"/>
                <a:ext cx="2531618" cy="237626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 de flecha"/>
              <p:cNvCxnSpPr/>
              <p:nvPr/>
            </p:nvCxnSpPr>
            <p:spPr>
              <a:xfrm flipH="1">
                <a:off x="4932041" y="1628800"/>
                <a:ext cx="2664295" cy="201622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 de flecha"/>
              <p:cNvCxnSpPr/>
              <p:nvPr/>
            </p:nvCxnSpPr>
            <p:spPr>
              <a:xfrm flipH="1">
                <a:off x="4860032" y="1653912"/>
                <a:ext cx="2599090" cy="17750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66 Conector recto de flecha"/>
              <p:cNvCxnSpPr/>
              <p:nvPr/>
            </p:nvCxnSpPr>
            <p:spPr>
              <a:xfrm flipH="1">
                <a:off x="4639473" y="1628800"/>
                <a:ext cx="2812847" cy="16561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 de flecha"/>
              <p:cNvCxnSpPr/>
              <p:nvPr/>
            </p:nvCxnSpPr>
            <p:spPr>
              <a:xfrm flipH="1">
                <a:off x="4678879" y="1556792"/>
                <a:ext cx="2773441" cy="1460079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 de flecha"/>
              <p:cNvCxnSpPr/>
              <p:nvPr/>
            </p:nvCxnSpPr>
            <p:spPr>
              <a:xfrm flipH="1">
                <a:off x="4572000" y="1484784"/>
                <a:ext cx="2808312" cy="132316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 de flecha"/>
              <p:cNvCxnSpPr/>
              <p:nvPr/>
            </p:nvCxnSpPr>
            <p:spPr>
              <a:xfrm flipH="1">
                <a:off x="5436096" y="1628800"/>
                <a:ext cx="2160240" cy="280831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 de flecha"/>
              <p:cNvCxnSpPr/>
              <p:nvPr/>
            </p:nvCxnSpPr>
            <p:spPr>
              <a:xfrm flipH="1">
                <a:off x="5580112" y="1700808"/>
                <a:ext cx="1944216" cy="295232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 de flecha"/>
              <p:cNvCxnSpPr/>
              <p:nvPr/>
            </p:nvCxnSpPr>
            <p:spPr>
              <a:xfrm flipH="1">
                <a:off x="6012160" y="1772816"/>
                <a:ext cx="1512168" cy="316835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 de flecha"/>
              <p:cNvCxnSpPr/>
              <p:nvPr/>
            </p:nvCxnSpPr>
            <p:spPr>
              <a:xfrm flipH="1">
                <a:off x="6372200" y="1700808"/>
                <a:ext cx="1296144" cy="34563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 de flecha"/>
              <p:cNvCxnSpPr/>
              <p:nvPr/>
            </p:nvCxnSpPr>
            <p:spPr>
              <a:xfrm flipH="1">
                <a:off x="6804248" y="1700808"/>
                <a:ext cx="864096" cy="3600400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 de flecha"/>
              <p:cNvCxnSpPr/>
              <p:nvPr/>
            </p:nvCxnSpPr>
            <p:spPr>
              <a:xfrm flipH="1">
                <a:off x="7380312" y="1700808"/>
                <a:ext cx="360040" cy="3744416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 Box 15"/>
              <p:cNvSpPr txBox="1">
                <a:spLocks noChangeArrowheads="1"/>
              </p:cNvSpPr>
              <p:nvPr/>
            </p:nvSpPr>
            <p:spPr bwMode="auto">
              <a:xfrm rot="19465398">
                <a:off x="5607109" y="2208180"/>
                <a:ext cx="114967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folHlink"/>
                    </a:solidFill>
                    <a:latin typeface="Arial Rounded MT Bold" pitchFamily="34" charset="0"/>
                  </a:rPr>
                  <a:t>axions</a:t>
                </a:r>
              </a:p>
            </p:txBody>
          </p:sp>
        </p:grpSp>
        <p:cxnSp>
          <p:nvCxnSpPr>
            <p:cNvPr id="77" name="76 Conector recto de flecha"/>
            <p:cNvCxnSpPr/>
            <p:nvPr/>
          </p:nvCxnSpPr>
          <p:spPr>
            <a:xfrm flipH="1">
              <a:off x="4355976" y="1556792"/>
              <a:ext cx="2880320" cy="108012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 de flecha"/>
            <p:cNvCxnSpPr/>
            <p:nvPr/>
          </p:nvCxnSpPr>
          <p:spPr>
            <a:xfrm flipH="1">
              <a:off x="4283968" y="1484784"/>
              <a:ext cx="2952328" cy="86409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 de flecha"/>
            <p:cNvCxnSpPr/>
            <p:nvPr/>
          </p:nvCxnSpPr>
          <p:spPr>
            <a:xfrm flipH="1">
              <a:off x="4427984" y="1412776"/>
              <a:ext cx="2880320" cy="60308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 de flecha"/>
            <p:cNvCxnSpPr/>
            <p:nvPr/>
          </p:nvCxnSpPr>
          <p:spPr>
            <a:xfrm flipH="1">
              <a:off x="4580384" y="1340768"/>
              <a:ext cx="2727920" cy="36004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46 CuadroTexto"/>
          <p:cNvSpPr txBox="1"/>
          <p:nvPr/>
        </p:nvSpPr>
        <p:spPr>
          <a:xfrm>
            <a:off x="323528" y="1196752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 err="1" smtClean="0">
                <a:latin typeface="Arial Rounded MT Bold" pitchFamily="34" charset="0"/>
              </a:rPr>
              <a:t>Coherence</a:t>
            </a:r>
            <a:r>
              <a:rPr lang="fr-FR" sz="1600" b="0" dirty="0" smtClean="0">
                <a:latin typeface="Arial Rounded MT Bold" pitchFamily="34" charset="0"/>
              </a:rPr>
              <a:t> condition (</a:t>
            </a:r>
            <a:r>
              <a:rPr lang="fr-FR" sz="1600" b="0" dirty="0" err="1" smtClean="0">
                <a:latin typeface="Arial Rounded MT Bold" pitchFamily="34" charset="0"/>
              </a:rPr>
              <a:t>qL</a:t>
            </a:r>
            <a:r>
              <a:rPr lang="fr-FR" sz="1600" b="0" dirty="0" smtClean="0">
                <a:latin typeface="Arial Rounded MT Bold" pitchFamily="34" charset="0"/>
              </a:rPr>
              <a:t> &lt;&lt; 1) </a:t>
            </a:r>
            <a:r>
              <a:rPr lang="fr-FR" sz="1600" b="0" dirty="0" err="1" smtClean="0">
                <a:latin typeface="Arial Rounded MT Bold" pitchFamily="34" charset="0"/>
              </a:rPr>
              <a:t>is</a:t>
            </a:r>
            <a:r>
              <a:rPr lang="fr-FR" sz="1600" b="0" dirty="0" smtClean="0">
                <a:latin typeface="Arial Rounded MT Bold" pitchFamily="34" charset="0"/>
              </a:rPr>
              <a:t> </a:t>
            </a:r>
            <a:r>
              <a:rPr lang="fr-FR" sz="1600" b="0" dirty="0" err="1" smtClean="0">
                <a:latin typeface="Arial Rounded MT Bold" pitchFamily="34" charset="0"/>
              </a:rPr>
              <a:t>recovered</a:t>
            </a:r>
            <a:r>
              <a:rPr lang="fr-FR" sz="1600" b="0" dirty="0" smtClean="0">
                <a:latin typeface="Arial Rounded MT Bold" pitchFamily="34" charset="0"/>
              </a:rPr>
              <a:t> for a </a:t>
            </a:r>
            <a:r>
              <a:rPr lang="fr-FR" sz="1600" b="0" dirty="0" err="1" smtClean="0">
                <a:latin typeface="Arial Rounded MT Bold" pitchFamily="34" charset="0"/>
              </a:rPr>
              <a:t>narrow</a:t>
            </a:r>
            <a:r>
              <a:rPr lang="fr-FR" sz="1600" b="0" dirty="0" smtClean="0">
                <a:latin typeface="Arial Rounded MT Bold" pitchFamily="34" charset="0"/>
              </a:rPr>
              <a:t> mass range </a:t>
            </a:r>
            <a:r>
              <a:rPr lang="fr-FR" sz="1600" b="0" dirty="0" err="1" smtClean="0">
                <a:latin typeface="Arial Rounded MT Bold" pitchFamily="34" charset="0"/>
              </a:rPr>
              <a:t>around</a:t>
            </a:r>
            <a:r>
              <a:rPr lang="fr-FR" sz="1600" b="0" dirty="0" smtClean="0">
                <a:latin typeface="Arial Rounded MT Bold" pitchFamily="34" charset="0"/>
              </a:rPr>
              <a:t> m</a:t>
            </a:r>
            <a:r>
              <a:rPr lang="fr-FR" sz="1600" b="0" baseline="-25000" dirty="0" smtClean="0">
                <a:latin typeface="Symbol" pitchFamily="18" charset="2"/>
              </a:rPr>
              <a:t>g</a:t>
            </a:r>
          </a:p>
          <a:p>
            <a:endParaRPr lang="es-ES" sz="1600" dirty="0"/>
          </a:p>
        </p:txBody>
      </p:sp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5" cstate="print"/>
          <a:srcRect l="31975" t="32672" r="35408" b="24007"/>
          <a:stretch>
            <a:fillRect/>
          </a:stretch>
        </p:blipFill>
        <p:spPr bwMode="auto">
          <a:xfrm>
            <a:off x="212849" y="2060848"/>
            <a:ext cx="1854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323528" y="3645024"/>
            <a:ext cx="3048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0" dirty="0">
                <a:solidFill>
                  <a:srgbClr val="FF0000"/>
                </a:solidFill>
                <a:latin typeface="Arial Rounded MT Bold" pitchFamily="34" charset="0"/>
              </a:rPr>
              <a:t>N</a:t>
            </a:r>
            <a:r>
              <a:rPr lang="en-US" sz="1200" b="0" baseline="-25000" dirty="0">
                <a:solidFill>
                  <a:srgbClr val="FF0000"/>
                </a:solidFill>
                <a:latin typeface="Arial Rounded MT Bold" pitchFamily="34" charset="0"/>
              </a:rPr>
              <a:t>e</a:t>
            </a:r>
            <a:r>
              <a:rPr lang="en-US" sz="1100" b="0" dirty="0">
                <a:solidFill>
                  <a:srgbClr val="FF0000"/>
                </a:solidFill>
                <a:latin typeface="Arial Rounded MT Bold" pitchFamily="34" charset="0"/>
              </a:rPr>
              <a:t>: number of electrons/cm</a:t>
            </a:r>
            <a:r>
              <a:rPr lang="en-US" sz="1100" b="0" baseline="30000" dirty="0">
                <a:solidFill>
                  <a:srgbClr val="FF0000"/>
                </a:solidFill>
                <a:latin typeface="Arial Rounded MT Bold" pitchFamily="34" charset="0"/>
              </a:rPr>
              <a:t>3</a:t>
            </a:r>
          </a:p>
          <a:p>
            <a:r>
              <a:rPr lang="en-US" sz="1100" b="0" dirty="0">
                <a:solidFill>
                  <a:srgbClr val="FF0000"/>
                </a:solidFill>
                <a:latin typeface="Arial Rounded MT Bold" pitchFamily="34" charset="0"/>
              </a:rPr>
              <a:t>   r: gas density (g/cm</a:t>
            </a:r>
            <a:r>
              <a:rPr lang="en-US" sz="1100" b="0" baseline="30000" dirty="0">
                <a:solidFill>
                  <a:srgbClr val="FF0000"/>
                </a:solidFill>
                <a:latin typeface="Arial Rounded MT Bold" pitchFamily="34" charset="0"/>
              </a:rPr>
              <a:t>3</a:t>
            </a:r>
            <a:r>
              <a:rPr lang="en-US" sz="1100" b="0" dirty="0">
                <a:solidFill>
                  <a:srgbClr val="FF0000"/>
                </a:solidFill>
                <a:latin typeface="Arial Rounded MT Bold" pitchFamily="34" charset="0"/>
              </a:rPr>
              <a:t>)</a:t>
            </a:r>
          </a:p>
        </p:txBody>
      </p:sp>
      <p:pic>
        <p:nvPicPr>
          <p:cNvPr id="55" name="Picture 8" descr="vac1at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284984"/>
            <a:ext cx="3383930" cy="30390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0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1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5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6D3D15F7-22E8-490C-AC01-C914A8946878}" type="slidenum">
              <a:rPr lang="es-ES" sz="1100" b="0">
                <a:latin typeface="Arial Rounded MT Bold" panose="020F0704030504030204" pitchFamily="34" charset="0"/>
              </a:rPr>
              <a:pPr/>
              <a:t>37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26" grpId="0" animBg="1"/>
      <p:bldP spid="285727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CAST results </a:t>
            </a:r>
            <a:r>
              <a:rPr lang="en-US" sz="2000" dirty="0" smtClean="0">
                <a:latin typeface="Arial Rounded MT Bold" pitchFamily="34" charset="0"/>
              </a:rPr>
              <a:t>(solar axions)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05FBB-932A-4BE0-859B-9914A16CF988}" type="slidenum">
              <a:rPr lang="es-ES" b="0">
                <a:latin typeface="Arial Rounded MT Bold" pitchFamily="34" charset="0"/>
              </a:rPr>
              <a:pPr>
                <a:defRPr/>
              </a:pPr>
              <a:t>38</a:t>
            </a:fld>
            <a:endParaRPr lang="es-ES" b="0" dirty="0">
              <a:latin typeface="Arial Rounded MT Bold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93592" y="1772816"/>
            <a:ext cx="4167559" cy="3276525"/>
          </a:xfrm>
          <a:prstGeom prst="rect">
            <a:avLst/>
          </a:prstGeom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8763249"/>
              </p:ext>
            </p:extLst>
          </p:nvPr>
        </p:nvGraphicFramePr>
        <p:xfrm>
          <a:off x="457200" y="1196752"/>
          <a:ext cx="3610743" cy="4990688"/>
        </p:xfrm>
        <a:graphic>
          <a:graphicData uri="http://schemas.openxmlformats.org/drawingml/2006/table">
            <a:tbl>
              <a:tblPr/>
              <a:tblGrid>
                <a:gridCol w="954754"/>
                <a:gridCol w="2655989"/>
              </a:tblGrid>
              <a:tr h="958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2003 – 2004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CAST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phase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vacuum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in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the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s-E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magnet</a:t>
                      </a:r>
                      <a:r>
                        <a:rPr kumimoji="0" lang="es-E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bores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</a:tr>
              <a:tr h="942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CAST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phase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II - </a:t>
                      </a:r>
                      <a:r>
                        <a:rPr kumimoji="0" lang="es-E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4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He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Run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axion masses explored up to 0.39 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eV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(160 P-steps)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486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2007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He Gas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system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implementation</a:t>
                      </a:r>
                      <a:endParaRPr kumimoji="0" lang="es-E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DCB"/>
                    </a:solidFill>
                  </a:tcPr>
                </a:tc>
              </a:tr>
              <a:tr h="11783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2008 - 2011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CAST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phase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II - </a:t>
                      </a:r>
                      <a:r>
                        <a:rPr kumimoji="0" lang="es-E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He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Run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axion masses explored up to 1.17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eV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bridging the dark matter limit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463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Revisit 4He Run with improved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detecors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2013-2015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C0000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Revisit vacuum phase with improved detectors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C0000"/>
                        </a:solidFill>
                        <a:effectLst/>
                        <a:latin typeface="Arial Rounded MT Bold" panose="020F07040305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Analisis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 ongoing.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  <a:cs typeface="Arial" pitchFamily="34" charset="0"/>
                        </a:rPr>
                        <a:t>New result soon available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8E7"/>
                    </a:solidFill>
                  </a:tcPr>
                </a:tc>
              </a:tr>
            </a:tbl>
          </a:graphicData>
        </a:graphic>
      </p:graphicFrame>
      <p:sp>
        <p:nvSpPr>
          <p:cNvPr id="10" name="Rectángulo 9"/>
          <p:cNvSpPr/>
          <p:nvPr/>
        </p:nvSpPr>
        <p:spPr>
          <a:xfrm rot="16200000">
            <a:off x="6955615" y="2007911"/>
            <a:ext cx="1019831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1100" b="0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phase</a:t>
            </a:r>
            <a:r>
              <a:rPr lang="es-ES" sz="1100" b="0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II-</a:t>
            </a:r>
            <a:r>
              <a:rPr lang="es-ES" sz="1100" b="0" baseline="300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4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He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 rot="16200000">
            <a:off x="7394601" y="1642010"/>
            <a:ext cx="1019831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1100" b="0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phase</a:t>
            </a:r>
            <a:r>
              <a:rPr lang="es-ES" sz="1100" b="0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II-</a:t>
            </a:r>
            <a:r>
              <a:rPr lang="es-ES" sz="1100" b="0" baseline="300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3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He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 rot="16200000">
            <a:off x="5998307" y="2774897"/>
            <a:ext cx="681597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1100" b="0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phase</a:t>
            </a:r>
            <a:r>
              <a:rPr lang="es-ES" sz="1100" b="0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I</a:t>
            </a:r>
            <a:endParaRPr lang="en-GB" sz="1100" dirty="0">
              <a:solidFill>
                <a:schemeClr val="tx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6404" t="13659" r="29562" b="7994"/>
          <a:stretch/>
        </p:blipFill>
        <p:spPr bwMode="auto">
          <a:xfrm>
            <a:off x="5827956" y="4436168"/>
            <a:ext cx="1283909" cy="2097051"/>
          </a:xfrm>
          <a:prstGeom prst="rect">
            <a:avLst/>
          </a:prstGeom>
          <a:noFill/>
          <a:ln w="38100" cap="flat">
            <a:solidFill>
              <a:schemeClr val="bg1"/>
            </a:solidFill>
            <a:miter lim="800000"/>
            <a:headEnd/>
            <a:tailEnd/>
          </a:ln>
        </p:spPr>
      </p:pic>
      <p:cxnSp>
        <p:nvCxnSpPr>
          <p:cNvPr id="15" name="Conector recto de flecha 14"/>
          <p:cNvCxnSpPr/>
          <p:nvPr/>
        </p:nvCxnSpPr>
        <p:spPr>
          <a:xfrm flipV="1">
            <a:off x="3851920" y="5841428"/>
            <a:ext cx="1792626" cy="35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6469910" y="3573016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b="0" dirty="0" smtClean="0">
                <a:latin typeface="Arial Rounded MT Bold" pitchFamily="34" charset="0"/>
              </a:rPr>
              <a:t>Beyond Colliders, CERN, November-17</a:t>
            </a:r>
            <a:endParaRPr lang="es-ES" b="0" dirty="0">
              <a:latin typeface="Arial Rounded MT Bold" pitchFamily="34" charset="0"/>
            </a:endParaRPr>
          </a:p>
        </p:txBody>
      </p:sp>
      <p:sp>
        <p:nvSpPr>
          <p:cNvPr id="1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Igor G. Irastorza / </a:t>
            </a:r>
          </a:p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Universidad de Zaragoza</a:t>
            </a:r>
            <a:endParaRPr lang="es-ES" b="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7231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16632"/>
            <a:ext cx="7859216" cy="706090"/>
          </a:xfrm>
        </p:spPr>
        <p:txBody>
          <a:bodyPr/>
          <a:lstStyle/>
          <a:p>
            <a:r>
              <a:rPr lang="en-US" sz="3600" dirty="0" smtClean="0">
                <a:latin typeface="Arial Rounded MT Bold" pitchFamily="34" charset="0"/>
              </a:rPr>
              <a:t>IAXO sensitivity prospects</a:t>
            </a:r>
            <a:endParaRPr lang="es-ES" sz="3600" dirty="0">
              <a:latin typeface="Arial Rounded MT Bold" pitchFamily="34" charset="0"/>
            </a:endParaRPr>
          </a:p>
        </p:txBody>
      </p:sp>
      <p:pic>
        <p:nvPicPr>
          <p:cNvPr id="22" name="24 Marcador de contenido" descr="IAXOAL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675013"/>
            <a:ext cx="7200800" cy="6066355"/>
          </a:xfrm>
        </p:spPr>
      </p:pic>
      <p:sp>
        <p:nvSpPr>
          <p:cNvPr id="19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1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39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grpSp>
        <p:nvGrpSpPr>
          <p:cNvPr id="3" name="17 Grupo"/>
          <p:cNvGrpSpPr>
            <a:grpSpLocks/>
          </p:cNvGrpSpPr>
          <p:nvPr/>
        </p:nvGrpSpPr>
        <p:grpSpPr bwMode="auto">
          <a:xfrm>
            <a:off x="107504" y="1844824"/>
            <a:ext cx="3400575" cy="2231237"/>
            <a:chOff x="288753" y="2743200"/>
            <a:chExt cx="3399996" cy="2230635"/>
          </a:xfrm>
        </p:grpSpPr>
        <p:grpSp>
          <p:nvGrpSpPr>
            <p:cNvPr id="4" name="9 Grupo"/>
            <p:cNvGrpSpPr>
              <a:grpSpLocks/>
            </p:cNvGrpSpPr>
            <p:nvPr/>
          </p:nvGrpSpPr>
          <p:grpSpPr bwMode="auto">
            <a:xfrm rot="10605920">
              <a:off x="869349" y="2743200"/>
              <a:ext cx="2819400" cy="1676400"/>
              <a:chOff x="5181600" y="2514600"/>
              <a:chExt cx="2819400" cy="1676400"/>
            </a:xfrm>
          </p:grpSpPr>
          <p:sp>
            <p:nvSpPr>
              <p:cNvPr id="11" name="10 Elipse"/>
              <p:cNvSpPr/>
              <p:nvPr/>
            </p:nvSpPr>
            <p:spPr>
              <a:xfrm>
                <a:off x="5182108" y="2591571"/>
                <a:ext cx="2209424" cy="1599769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 sz="1400" b="0">
                  <a:latin typeface="Arial Rounded MT Bold" pitchFamily="34" charset="0"/>
                </a:endParaRPr>
              </a:p>
            </p:txBody>
          </p:sp>
          <p:cxnSp>
            <p:nvCxnSpPr>
              <p:cNvPr id="12" name="11 Conector recto de flecha"/>
              <p:cNvCxnSpPr/>
              <p:nvPr/>
            </p:nvCxnSpPr>
            <p:spPr>
              <a:xfrm flipV="1">
                <a:off x="7238855" y="2530870"/>
                <a:ext cx="761870" cy="457077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" name="10 CuadroTexto"/>
            <p:cNvSpPr txBox="1">
              <a:spLocks noChangeArrowheads="1"/>
            </p:cNvSpPr>
            <p:nvPr/>
          </p:nvSpPr>
          <p:spPr bwMode="auto">
            <a:xfrm>
              <a:off x="288753" y="4543064"/>
              <a:ext cx="1447554" cy="43077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1100" b="0" dirty="0" err="1">
                  <a:latin typeface="Arial Rounded MT Bold" pitchFamily="34" charset="0"/>
                </a:rPr>
                <a:t>Astrophysical</a:t>
              </a:r>
              <a:r>
                <a:rPr lang="es-ES" sz="1100" b="0" dirty="0">
                  <a:latin typeface="Arial Rounded MT Bold" pitchFamily="34" charset="0"/>
                </a:rPr>
                <a:t> </a:t>
              </a:r>
              <a:r>
                <a:rPr lang="es-ES" sz="1100" b="0" dirty="0" err="1">
                  <a:latin typeface="Arial Rounded MT Bold" pitchFamily="34" charset="0"/>
                </a:rPr>
                <a:t>hints</a:t>
              </a:r>
              <a:r>
                <a:rPr lang="es-ES" sz="1100" b="0" dirty="0">
                  <a:latin typeface="Arial Rounded MT Bold" pitchFamily="34" charset="0"/>
                </a:rPr>
                <a:t> for </a:t>
              </a:r>
              <a:r>
                <a:rPr lang="es-ES" sz="1100" b="0" dirty="0" err="1">
                  <a:latin typeface="Arial Rounded MT Bold" pitchFamily="34" charset="0"/>
                </a:rPr>
                <a:t>ALPs</a:t>
              </a:r>
              <a:endParaRPr lang="es-ES" sz="1100" b="0" dirty="0">
                <a:latin typeface="Arial Rounded MT Bold" pitchFamily="34" charset="0"/>
              </a:endParaRPr>
            </a:p>
          </p:txBody>
        </p:sp>
      </p:grpSp>
      <p:grpSp>
        <p:nvGrpSpPr>
          <p:cNvPr id="5" name="12 Grupo"/>
          <p:cNvGrpSpPr>
            <a:grpSpLocks/>
          </p:cNvGrpSpPr>
          <p:nvPr/>
        </p:nvGrpSpPr>
        <p:grpSpPr bwMode="auto">
          <a:xfrm>
            <a:off x="4817469" y="476672"/>
            <a:ext cx="4219027" cy="2951959"/>
            <a:chOff x="5181600" y="1900014"/>
            <a:chExt cx="3449625" cy="2290986"/>
          </a:xfrm>
        </p:grpSpPr>
        <p:grpSp>
          <p:nvGrpSpPr>
            <p:cNvPr id="6" name="14 Grupo"/>
            <p:cNvGrpSpPr>
              <a:grpSpLocks/>
            </p:cNvGrpSpPr>
            <p:nvPr/>
          </p:nvGrpSpPr>
          <p:grpSpPr bwMode="auto">
            <a:xfrm>
              <a:off x="5181600" y="2504736"/>
              <a:ext cx="2819247" cy="1686264"/>
              <a:chOff x="5181600" y="2504736"/>
              <a:chExt cx="2819247" cy="1686264"/>
            </a:xfrm>
          </p:grpSpPr>
          <p:sp>
            <p:nvSpPr>
              <p:cNvPr id="17" name="16 Elipse"/>
              <p:cNvSpPr/>
              <p:nvPr/>
            </p:nvSpPr>
            <p:spPr>
              <a:xfrm>
                <a:off x="5181600" y="2590576"/>
                <a:ext cx="2209189" cy="1600424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 sz="1400" b="0">
                  <a:latin typeface="Arial Rounded MT Bold" pitchFamily="34" charset="0"/>
                </a:endParaRPr>
              </a:p>
            </p:txBody>
          </p:sp>
          <p:cxnSp>
            <p:nvCxnSpPr>
              <p:cNvPr id="18" name="17 Conector recto de flecha"/>
              <p:cNvCxnSpPr/>
              <p:nvPr/>
            </p:nvCxnSpPr>
            <p:spPr>
              <a:xfrm flipV="1">
                <a:off x="7238923" y="2504736"/>
                <a:ext cx="761924" cy="457088"/>
              </a:xfrm>
              <a:prstGeom prst="straightConnector1">
                <a:avLst/>
              </a:prstGeom>
              <a:noFill/>
              <a:ln w="57150">
                <a:solidFill>
                  <a:srgbClr val="FF0000"/>
                </a:solidFill>
                <a:prstDash val="dash"/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6" name="14 CuadroTexto"/>
            <p:cNvSpPr txBox="1">
              <a:spLocks noChangeArrowheads="1"/>
            </p:cNvSpPr>
            <p:nvPr/>
          </p:nvSpPr>
          <p:spPr bwMode="auto">
            <a:xfrm>
              <a:off x="7478241" y="1900014"/>
              <a:ext cx="1152984" cy="46578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s-ES" sz="1100" b="0" dirty="0" err="1">
                  <a:latin typeface="Arial Rounded MT Bold" pitchFamily="34" charset="0"/>
                </a:rPr>
                <a:t>Much</a:t>
              </a:r>
              <a:r>
                <a:rPr lang="es-ES" sz="1100" b="0" dirty="0">
                  <a:latin typeface="Arial Rounded MT Bold" pitchFamily="34" charset="0"/>
                </a:rPr>
                <a:t> </a:t>
              </a:r>
              <a:r>
                <a:rPr lang="es-ES" sz="1100" b="0" dirty="0" err="1">
                  <a:latin typeface="Arial Rounded MT Bold" pitchFamily="34" charset="0"/>
                </a:rPr>
                <a:t>larger</a:t>
              </a:r>
              <a:r>
                <a:rPr lang="es-ES" sz="1100" b="0" dirty="0">
                  <a:latin typeface="Arial Rounded MT Bold" pitchFamily="34" charset="0"/>
                </a:rPr>
                <a:t> QCD axion </a:t>
              </a:r>
              <a:r>
                <a:rPr lang="es-ES" sz="1100" b="0" dirty="0" err="1">
                  <a:latin typeface="Arial Rounded MT Bold" pitchFamily="34" charset="0"/>
                </a:rPr>
                <a:t>region</a:t>
              </a:r>
              <a:r>
                <a:rPr lang="es-ES" sz="1100" b="0" dirty="0">
                  <a:latin typeface="Arial Rounded MT Bold" pitchFamily="34" charset="0"/>
                </a:rPr>
                <a:t> </a:t>
              </a:r>
              <a:r>
                <a:rPr lang="es-ES" sz="1100" b="0" dirty="0" err="1">
                  <a:latin typeface="Arial Rounded MT Bold" pitchFamily="34" charset="0"/>
                </a:rPr>
                <a:t>explored</a:t>
              </a:r>
              <a:endParaRPr lang="es-ES" sz="1100" b="0" dirty="0">
                <a:latin typeface="Arial Rounded MT Bold" pitchFamily="34" charset="0"/>
              </a:endParaRPr>
            </a:p>
          </p:txBody>
        </p:sp>
      </p:grpSp>
      <p:sp>
        <p:nvSpPr>
          <p:cNvPr id="7" name="Rectángulo 6"/>
          <p:cNvSpPr/>
          <p:nvPr/>
        </p:nvSpPr>
        <p:spPr>
          <a:xfrm>
            <a:off x="2051720" y="2277966"/>
            <a:ext cx="5832648" cy="646978"/>
          </a:xfrm>
          <a:prstGeom prst="rect">
            <a:avLst/>
          </a:prstGeom>
          <a:solidFill>
            <a:srgbClr val="92D050">
              <a:alpha val="16863"/>
            </a:srgbClr>
          </a:solidFill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ángulo 7"/>
          <p:cNvSpPr/>
          <p:nvPr/>
        </p:nvSpPr>
        <p:spPr>
          <a:xfrm>
            <a:off x="8081421" y="2478088"/>
            <a:ext cx="59503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b="0" dirty="0" smtClean="0">
                <a:latin typeface="Arial Rounded MT Bold" pitchFamily="34" charset="0"/>
              </a:rPr>
              <a:t>HB </a:t>
            </a:r>
            <a:r>
              <a:rPr lang="es-ES" sz="900" b="0" dirty="0" err="1" smtClean="0">
                <a:latin typeface="Arial Rounded MT Bold" pitchFamily="34" charset="0"/>
              </a:rPr>
              <a:t>hint</a:t>
            </a:r>
            <a:endParaRPr lang="en-GB" sz="1600" dirty="0"/>
          </a:p>
        </p:txBody>
      </p:sp>
      <p:sp>
        <p:nvSpPr>
          <p:cNvPr id="9" name="Cerrar llave 8"/>
          <p:cNvSpPr/>
          <p:nvPr/>
        </p:nvSpPr>
        <p:spPr>
          <a:xfrm>
            <a:off x="7956376" y="2277966"/>
            <a:ext cx="144016" cy="64697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10 CuadroTexto"/>
          <p:cNvSpPr txBox="1">
            <a:spLocks noChangeArrowheads="1"/>
          </p:cNvSpPr>
          <p:nvPr/>
        </p:nvSpPr>
        <p:spPr bwMode="auto">
          <a:xfrm rot="18993810">
            <a:off x="5101177" y="4316234"/>
            <a:ext cx="1447801" cy="2308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sz="900" b="0" dirty="0" smtClean="0">
                <a:latin typeface="Arial Rounded MT Bold" pitchFamily="34" charset="0"/>
              </a:rPr>
              <a:t>NDW&gt;1 Axion CDM</a:t>
            </a:r>
            <a:endParaRPr lang="es-ES" sz="900" b="0" dirty="0">
              <a:latin typeface="Arial Rounded MT Bold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6" name="Picture 6" descr="https://inspirehep.net/record/1394128/files/figures_Figure11right.png"/>
          <p:cNvPicPr>
            <a:picLocks noChangeAspect="1" noChangeArrowheads="1"/>
          </p:cNvPicPr>
          <p:nvPr/>
        </p:nvPicPr>
        <p:blipFill>
          <a:blip r:embed="rId2" cstate="print"/>
          <a:srcRect l="58528" t="9521" b="18117"/>
          <a:stretch>
            <a:fillRect/>
          </a:stretch>
        </p:blipFill>
        <p:spPr bwMode="auto">
          <a:xfrm>
            <a:off x="5580112" y="3549642"/>
            <a:ext cx="2448272" cy="1823574"/>
          </a:xfrm>
          <a:prstGeom prst="rect">
            <a:avLst/>
          </a:prstGeom>
          <a:noFill/>
        </p:spPr>
      </p:pic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24744"/>
            <a:ext cx="2190378" cy="253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268760"/>
            <a:ext cx="123083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916832"/>
            <a:ext cx="3322117" cy="2619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5"/>
          <p:cNvPicPr>
            <a:picLocks noChangeAspect="1" noChangeArrowheads="1"/>
          </p:cNvPicPr>
          <p:nvPr/>
        </p:nvPicPr>
        <p:blipFill>
          <a:blip r:embed="rId6" cstate="print"/>
          <a:srcRect r="33942"/>
          <a:stretch>
            <a:fillRect/>
          </a:stretch>
        </p:blipFill>
        <p:spPr bwMode="auto">
          <a:xfrm>
            <a:off x="567680" y="4437112"/>
            <a:ext cx="3923928" cy="198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5"/>
          <p:cNvPicPr>
            <a:picLocks noChangeAspect="1" noChangeArrowheads="1"/>
          </p:cNvPicPr>
          <p:nvPr/>
        </p:nvPicPr>
        <p:blipFill>
          <a:blip r:embed="rId6" cstate="print"/>
          <a:srcRect l="65917"/>
          <a:stretch>
            <a:fillRect/>
          </a:stretch>
        </p:blipFill>
        <p:spPr bwMode="auto">
          <a:xfrm>
            <a:off x="2475384" y="4437112"/>
            <a:ext cx="2024608" cy="1980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0" dirty="0" smtClean="0">
                <a:latin typeface="Arial Rounded MT Bold" pitchFamily="34" charset="0"/>
                <a:ea typeface="+mj-ea"/>
                <a:cs typeface="+mj-cs"/>
              </a:rPr>
              <a:t>IAXO pathfinder system in CAST</a:t>
            </a:r>
            <a:endParaRPr lang="en-US" sz="28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79512" y="1409516"/>
            <a:ext cx="5328592" cy="101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Test MM detector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 + slumped-glass x-ray optics together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Best SNR than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 any other CAST detector ever!!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cs typeface="+mn-cs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b="0" dirty="0" smtClean="0">
              <a:latin typeface="Arial Rounded MT Bold" pitchFamily="34" charset="0"/>
              <a:cs typeface="+mn-cs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rot="10800000" flipH="1" flipV="1">
            <a:off x="6588224" y="2276872"/>
            <a:ext cx="989583" cy="504056"/>
          </a:xfrm>
          <a:prstGeom prst="line">
            <a:avLst/>
          </a:prstGeom>
          <a:ln>
            <a:headEnd type="stealth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0" tIns="0" rIns="0" bIns="0"/>
          <a:lstStyle/>
          <a:p>
            <a:endParaRPr lang="es-ES" b="0">
              <a:latin typeface="Arial Rounded MT Bold" pitchFamily="34" charset="0"/>
            </a:endParaRP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7452320" y="2564904"/>
            <a:ext cx="1260648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X-ray optics specifically built for axions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15" name="Rectangle 4"/>
          <p:cNvSpPr>
            <a:spLocks/>
          </p:cNvSpPr>
          <p:nvPr/>
        </p:nvSpPr>
        <p:spPr bwMode="auto">
          <a:xfrm>
            <a:off x="7452320" y="4293096"/>
            <a:ext cx="1440160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Low background </a:t>
            </a:r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Micromegas at the focal point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21" name="Line 6"/>
          <p:cNvSpPr>
            <a:spLocks noChangeShapeType="1"/>
          </p:cNvSpPr>
          <p:nvPr/>
        </p:nvSpPr>
        <p:spPr bwMode="auto">
          <a:xfrm rot="10800000" flipH="1">
            <a:off x="1403648" y="4941168"/>
            <a:ext cx="504057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0" tIns="0" rIns="0" bIns="0"/>
          <a:lstStyle/>
          <a:p>
            <a:endParaRPr lang="es-ES" b="0">
              <a:latin typeface="Arial Rounded MT Bold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1403648" y="4653136"/>
            <a:ext cx="5533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0" dirty="0" smtClean="0">
                <a:latin typeface="Arial Rounded MT Bold" pitchFamily="34" charset="0"/>
              </a:rPr>
              <a:t>5 mm</a:t>
            </a:r>
            <a:endParaRPr lang="es-ES" sz="1100" b="0" dirty="0">
              <a:latin typeface="Arial Rounded MT Bold" pitchFamily="34" charset="0"/>
            </a:endParaRPr>
          </a:p>
        </p:txBody>
      </p:sp>
      <p:sp>
        <p:nvSpPr>
          <p:cNvPr id="23" name="Rectangle 4"/>
          <p:cNvSpPr>
            <a:spLocks/>
          </p:cNvSpPr>
          <p:nvPr/>
        </p:nvSpPr>
        <p:spPr bwMode="auto">
          <a:xfrm>
            <a:off x="971600" y="5877272"/>
            <a:ext cx="1296144" cy="28803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Calibration data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19" name="Rectangle 7"/>
          <p:cNvSpPr>
            <a:spLocks/>
          </p:cNvSpPr>
          <p:nvPr/>
        </p:nvSpPr>
        <p:spPr bwMode="auto">
          <a:xfrm>
            <a:off x="467544" y="1052736"/>
            <a:ext cx="3888432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  <a:cs typeface="Arial" charset="0"/>
                <a:sym typeface="Arial" charset="0"/>
              </a:rPr>
              <a:t>Detector</a:t>
            </a:r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cs typeface="Arial" charset="0"/>
                <a:sym typeface="Arial" charset="0"/>
              </a:rPr>
              <a:t>: JCAP12 (2015) 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  <a:cs typeface="Arial" charset="0"/>
                <a:sym typeface="Arial" charset="0"/>
              </a:rPr>
              <a:t>Physics</a:t>
            </a:r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cs typeface="Arial" charset="0"/>
                <a:sym typeface="Arial" charset="0"/>
              </a:rPr>
              <a:t>: Nature Physics (10.1038/nphys4109)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25" name="Rectangle 4"/>
          <p:cNvSpPr>
            <a:spLocks/>
          </p:cNvSpPr>
          <p:nvPr/>
        </p:nvSpPr>
        <p:spPr bwMode="auto">
          <a:xfrm>
            <a:off x="3059832" y="3645024"/>
            <a:ext cx="1512168" cy="21602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05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Background spectrum</a:t>
            </a:r>
            <a:endParaRPr lang="en-US" sz="105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31" name="Rectangle 4"/>
          <p:cNvSpPr>
            <a:spLocks/>
          </p:cNvSpPr>
          <p:nvPr/>
        </p:nvSpPr>
        <p:spPr bwMode="auto">
          <a:xfrm>
            <a:off x="2915816" y="5877272"/>
            <a:ext cx="1296144" cy="288032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1200" b="0" dirty="0" smtClean="0">
                <a:solidFill>
                  <a:schemeClr val="tx1"/>
                </a:solidFill>
                <a:latin typeface="Arial Rounded MT Bold" pitchFamily="34" charset="0"/>
                <a:ea typeface="Arial Bold" charset="0"/>
                <a:cs typeface="Arial Bold" charset="0"/>
              </a:rPr>
              <a:t>“axion” data</a:t>
            </a:r>
            <a:endParaRPr lang="en-US" sz="1200" b="0" dirty="0">
              <a:solidFill>
                <a:schemeClr val="tx1"/>
              </a:solidFill>
              <a:latin typeface="Arial Rounded MT Bold" pitchFamily="34" charset="0"/>
              <a:cs typeface="Arial" charset="0"/>
              <a:sym typeface="Arial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4499992" y="5301208"/>
            <a:ext cx="3168352" cy="94365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marL="228600" indent="-228600">
              <a:buFont typeface="Arial" pitchFamily="34" charset="0"/>
              <a:buChar char="•"/>
            </a:pP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Best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SNR of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any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previous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detector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290 tracking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hour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acquired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(6.5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months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operation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3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counts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observed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in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RoI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 (1 </a:t>
            </a:r>
            <a:r>
              <a:rPr lang="es-ES" sz="1200" b="0" dirty="0" err="1" smtClean="0">
                <a:latin typeface="Arial Rounded MT Bold" pitchFamily="34" charset="0"/>
                <a:ea typeface="Arial Bold" charset="0"/>
                <a:cs typeface="Arial Bold" charset="0"/>
              </a:rPr>
              <a:t>expected</a:t>
            </a:r>
            <a:r>
              <a:rPr lang="es-ES" sz="1200" b="0" dirty="0" smtClean="0">
                <a:latin typeface="Arial Rounded MT Bold" pitchFamily="34" charset="0"/>
                <a:ea typeface="Arial Bold" charset="0"/>
                <a:cs typeface="Arial Bold" charset="0"/>
              </a:rPr>
              <a:t>)</a:t>
            </a:r>
          </a:p>
        </p:txBody>
      </p:sp>
      <p:sp>
        <p:nvSpPr>
          <p:cNvPr id="2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dirty="0" smtClean="0">
                <a:latin typeface="Arial Rounded MT Bold" pitchFamily="34" charset="0"/>
              </a:rPr>
              <a:t>CERN SPSC </a:t>
            </a:r>
            <a:r>
              <a:rPr lang="es-ES" sz="3600" dirty="0" err="1" smtClean="0">
                <a:latin typeface="Arial Rounded MT Bold" pitchFamily="34" charset="0"/>
              </a:rPr>
              <a:t>recommendations</a:t>
            </a:r>
            <a:endParaRPr lang="es-ES" sz="36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5013176"/>
            <a:ext cx="7776864" cy="1008112"/>
          </a:xfrm>
        </p:spPr>
        <p:txBody>
          <a:bodyPr/>
          <a:lstStyle/>
          <a:p>
            <a:pPr>
              <a:buNone/>
            </a:pPr>
            <a:r>
              <a:rPr lang="en-US" sz="1600" dirty="0" smtClean="0">
                <a:latin typeface="Arial Rounded MT Bold" pitchFamily="34" charset="0"/>
              </a:rPr>
              <a:t>This was endorsed by the Research Board in March2014</a:t>
            </a:r>
          </a:p>
          <a:p>
            <a:pPr>
              <a:buNone/>
            </a:pPr>
            <a:r>
              <a:rPr lang="en-US" sz="1200" dirty="0" smtClean="0">
                <a:latin typeface="Arial Rounded MT Bold" pitchFamily="34" charset="0"/>
              </a:rPr>
              <a:t>Minutes of the 206th CERN Research Board held on March2014: </a:t>
            </a:r>
          </a:p>
          <a:p>
            <a:pPr>
              <a:buNone/>
            </a:pPr>
            <a:r>
              <a:rPr lang="en-GB" sz="1200" dirty="0" smtClean="0">
                <a:latin typeface="Arial Rounded MT Bold" pitchFamily="34" charset="0"/>
                <a:hlinkClick r:id="rId3"/>
              </a:rPr>
              <a:t>https://cds.cern.ch/record/1695812/files/M-207.pdf</a:t>
            </a:r>
            <a:endParaRPr lang="en-GB" sz="1200" dirty="0" smtClean="0">
              <a:latin typeface="Arial Rounded MT Bold" pitchFamily="34" charset="0"/>
            </a:endParaRPr>
          </a:p>
          <a:p>
            <a:endParaRPr lang="es-ES" sz="16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40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7" name="6 Esquina doblada"/>
          <p:cNvSpPr/>
          <p:nvPr/>
        </p:nvSpPr>
        <p:spPr>
          <a:xfrm>
            <a:off x="611560" y="1268760"/>
            <a:ext cx="7992888" cy="3528392"/>
          </a:xfrm>
          <a:prstGeom prst="foldedCorner">
            <a:avLst>
              <a:gd name="adj" fmla="val 525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600" b="0" dirty="0" smtClean="0">
                <a:latin typeface="Arial Rounded MT Bold" pitchFamily="34" charset="0"/>
              </a:rPr>
              <a:t>SPSC Draft minutes [Jan 2014]</a:t>
            </a:r>
          </a:p>
          <a:p>
            <a:endParaRPr lang="en-GB" sz="1600" b="0" dirty="0" smtClean="0">
              <a:latin typeface="Arial Rounded MT Bold" pitchFamily="34" charset="0"/>
            </a:endParaRPr>
          </a:p>
          <a:p>
            <a:r>
              <a:rPr lang="en-GB" sz="1600" b="0" dirty="0" smtClean="0">
                <a:latin typeface="Arial Rounded MT Bold" pitchFamily="34" charset="0"/>
              </a:rPr>
              <a:t>The Committee </a:t>
            </a:r>
            <a:r>
              <a:rPr lang="en-GB" sz="1600" dirty="0" smtClean="0">
                <a:latin typeface="Arial Rounded MT Bold" pitchFamily="34" charset="0"/>
              </a:rPr>
              <a:t>recognises</a:t>
            </a:r>
            <a:r>
              <a:rPr lang="en-GB" sz="1600" b="0" dirty="0" smtClean="0">
                <a:latin typeface="Arial Rounded MT Bold" pitchFamily="34" charset="0"/>
              </a:rPr>
              <a:t> the physics motivation of an International Axion Observatory as described in the Letter of Intent SPSC-I-242, and considers that the proposed setup makes appropriate use of state-of-the-art technologies i.e. magnets, x-ray optics and low-background detectors. </a:t>
            </a:r>
          </a:p>
          <a:p>
            <a:r>
              <a:rPr lang="en-GB" sz="1600" b="0" dirty="0" smtClean="0">
                <a:latin typeface="Arial Rounded MT Bold" pitchFamily="34" charset="0"/>
              </a:rPr>
              <a:t>The Committee </a:t>
            </a:r>
            <a:r>
              <a:rPr lang="en-GB" sz="1600" dirty="0" smtClean="0">
                <a:latin typeface="Arial Rounded MT Bold" pitchFamily="34" charset="0"/>
              </a:rPr>
              <a:t>encourages </a:t>
            </a:r>
            <a:r>
              <a:rPr lang="en-GB" sz="1600" b="0" dirty="0" smtClean="0">
                <a:latin typeface="Arial Rounded MT Bold" pitchFamily="34" charset="0"/>
              </a:rPr>
              <a:t>the collaboration to take the next steps towards a </a:t>
            </a:r>
            <a:r>
              <a:rPr lang="en-GB" sz="1600" dirty="0" smtClean="0">
                <a:latin typeface="Arial Rounded MT Bold" pitchFamily="34" charset="0"/>
              </a:rPr>
              <a:t>Technical Design Report</a:t>
            </a:r>
            <a:r>
              <a:rPr lang="en-GB" sz="1600" b="0" dirty="0" smtClean="0">
                <a:latin typeface="Arial Rounded MT Bold" pitchFamily="34" charset="0"/>
              </a:rPr>
              <a:t>. </a:t>
            </a:r>
            <a:endParaRPr lang="es-ES" sz="1600" b="0" dirty="0" smtClean="0">
              <a:latin typeface="Arial Rounded MT Bold" pitchFamily="34" charset="0"/>
            </a:endParaRPr>
          </a:p>
          <a:p>
            <a:r>
              <a:rPr lang="en-GB" sz="1600" b="0" dirty="0" smtClean="0">
                <a:latin typeface="Arial Rounded MT Bold" pitchFamily="34" charset="0"/>
              </a:rPr>
              <a:t>The Committee recommends that, in the process of preparing the TDR, the possibility to </a:t>
            </a:r>
            <a:r>
              <a:rPr lang="en-GB" sz="1600" dirty="0" smtClean="0">
                <a:latin typeface="Arial Rounded MT Bold" pitchFamily="34" charset="0"/>
              </a:rPr>
              <a:t>extend the physics reach </a:t>
            </a:r>
            <a:r>
              <a:rPr lang="en-GB" sz="1600" b="0" dirty="0" smtClean="0">
                <a:latin typeface="Arial Rounded MT Bold" pitchFamily="34" charset="0"/>
              </a:rPr>
              <a:t>with additional detectors compared to the baseline goal should be investigated. The collaboration should be further strengthened. </a:t>
            </a:r>
            <a:endParaRPr lang="es-ES" sz="1600" b="0" dirty="0" smtClean="0">
              <a:latin typeface="Arial Rounded MT Bold" pitchFamily="34" charset="0"/>
            </a:endParaRPr>
          </a:p>
          <a:p>
            <a:r>
              <a:rPr lang="en-GB" sz="1600" b="0" dirty="0" smtClean="0">
                <a:latin typeface="Arial Rounded MT Bold" pitchFamily="34" charset="0"/>
              </a:rPr>
              <a:t>Considering the required funding, the SPSC </a:t>
            </a:r>
            <a:r>
              <a:rPr lang="en-GB" sz="1600" dirty="0" smtClean="0">
                <a:latin typeface="Arial Rounded MT Bold" pitchFamily="34" charset="0"/>
              </a:rPr>
              <a:t>recommends </a:t>
            </a:r>
            <a:r>
              <a:rPr lang="en-GB" sz="1600" b="0" dirty="0" smtClean="0">
                <a:latin typeface="Arial Rounded MT Bold" pitchFamily="34" charset="0"/>
              </a:rPr>
              <a:t>that the R&amp;D for the TDR should be pursuit within an MOU involving all interested parties.</a:t>
            </a:r>
            <a:endParaRPr lang="es-ES" sz="1600" b="0" dirty="0" smtClean="0">
              <a:latin typeface="Arial Rounded MT Bold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Mid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term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plans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2400" dirty="0" smtClean="0">
                <a:latin typeface="Arial Rounded MT Bold" pitchFamily="34" charset="0"/>
              </a:rPr>
              <a:t>(+4 </a:t>
            </a:r>
            <a:r>
              <a:rPr lang="es-ES" sz="2400" dirty="0" err="1" smtClean="0">
                <a:latin typeface="Arial Rounded MT Bold" pitchFamily="34" charset="0"/>
              </a:rPr>
              <a:t>years</a:t>
            </a:r>
            <a:r>
              <a:rPr lang="es-ES" sz="2400" dirty="0" smtClean="0">
                <a:latin typeface="Arial Rounded MT Bold" pitchFamily="34" charset="0"/>
              </a:rPr>
              <a:t>)</a:t>
            </a:r>
            <a:br>
              <a:rPr lang="es-ES" sz="2400" dirty="0" smtClean="0">
                <a:latin typeface="Arial Rounded MT Bold" pitchFamily="34" charset="0"/>
              </a:rPr>
            </a:br>
            <a:r>
              <a:rPr lang="es-ES" sz="2400" dirty="0" err="1" smtClean="0">
                <a:latin typeface="Arial Rounded MT Bold" pitchFamily="34" charset="0"/>
              </a:rPr>
              <a:t>towards</a:t>
            </a:r>
            <a:r>
              <a:rPr lang="es-ES" sz="2400" dirty="0" smtClean="0">
                <a:latin typeface="Arial Rounded MT Bold" pitchFamily="34" charset="0"/>
              </a:rPr>
              <a:t> IAXO </a:t>
            </a:r>
            <a:r>
              <a:rPr lang="es-ES" sz="2400" dirty="0" err="1" smtClean="0">
                <a:latin typeface="Arial Rounded MT Bold" pitchFamily="34" charset="0"/>
              </a:rPr>
              <a:t>construction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525963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  <a:latin typeface="Arial Rounded MT Bold" pitchFamily="34" charset="0"/>
              </a:rPr>
              <a:t>Site: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CERN is Plan A, but alternatives under consideration: it may affect funding strategies. Some preliminary interest from a number of institutions. </a:t>
            </a:r>
            <a:endParaRPr lang="en-US" sz="1800" dirty="0" smtClean="0">
              <a:solidFill>
                <a:srgbClr val="C00000"/>
              </a:solidFill>
              <a:latin typeface="Arial Rounded MT Bold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Arial Rounded MT Bold" pitchFamily="34" charset="0"/>
              </a:rPr>
              <a:t>Magnet:</a:t>
            </a:r>
          </a:p>
          <a:p>
            <a:pPr lvl="1"/>
            <a:r>
              <a:rPr lang="en-US" sz="1600" dirty="0" smtClean="0">
                <a:latin typeface="Arial Rounded MT Bold" pitchFamily="34" charset="0"/>
              </a:rPr>
              <a:t>Magnet construction </a:t>
            </a:r>
            <a:r>
              <a:rPr lang="en-US" sz="1600" dirty="0" smtClean="0">
                <a:latin typeface="Arial Rounded MT Bold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Arial Rounded MT Bold" pitchFamily="34" charset="0"/>
              </a:rPr>
              <a:t>main resources challenge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Plan A: Form international consortium, coordinated by CERN (+CEA?) to collectively support the magnet construction, by means of </a:t>
            </a:r>
            <a:r>
              <a:rPr lang="en-US" sz="1400" dirty="0" err="1" smtClean="0">
                <a:latin typeface="Arial Rounded MT Bold" pitchFamily="34" charset="0"/>
              </a:rPr>
              <a:t>inkind</a:t>
            </a:r>
            <a:r>
              <a:rPr lang="en-US" sz="1400" dirty="0" smtClean="0">
                <a:latin typeface="Arial Rounded MT Bold" pitchFamily="34" charset="0"/>
              </a:rPr>
              <a:t> contributions to the effort. 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Plan B: Large investment by host institution (IAXO being hosted outside CERN) </a:t>
            </a:r>
            <a:endParaRPr lang="en-US" sz="16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Arial Rounded MT Bold" pitchFamily="34" charset="0"/>
              </a:rPr>
              <a:t>X-ray optics: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Construction efforts distributed among groups pushing x-ray technologies for IAXO: US (LLNL, UC, MIT) + Europe (DTU, INAF-Milano)</a:t>
            </a:r>
            <a:endParaRPr lang="en-US" sz="12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Arial Rounded MT Bold" pitchFamily="34" charset="0"/>
              </a:rPr>
              <a:t>Detectors: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Efforts distributed among groups pushing each detector technology (actual decisions taken after TDR):</a:t>
            </a:r>
          </a:p>
          <a:p>
            <a:pPr lvl="2"/>
            <a:r>
              <a:rPr lang="en-US" sz="1100" dirty="0" smtClean="0">
                <a:latin typeface="Arial Rounded MT Bold" pitchFamily="34" charset="0"/>
              </a:rPr>
              <a:t>Micromegas: Zaragoza, CEA</a:t>
            </a:r>
          </a:p>
          <a:p>
            <a:pPr lvl="2"/>
            <a:r>
              <a:rPr lang="en-US" sz="1100" dirty="0" smtClean="0">
                <a:latin typeface="Arial Rounded MT Bold" pitchFamily="34" charset="0"/>
              </a:rPr>
              <a:t>Ingrid: Bonn</a:t>
            </a:r>
          </a:p>
          <a:p>
            <a:pPr lvl="2"/>
            <a:r>
              <a:rPr lang="en-US" sz="1100" dirty="0" smtClean="0">
                <a:latin typeface="Arial Rounded MT Bold" pitchFamily="34" charset="0"/>
              </a:rPr>
              <a:t>CCD: FNAL?, LPNHE?</a:t>
            </a:r>
          </a:p>
          <a:p>
            <a:pPr lvl="2"/>
            <a:r>
              <a:rPr lang="en-US" sz="1100" dirty="0" smtClean="0">
                <a:latin typeface="Arial Rounded MT Bold" pitchFamily="34" charset="0"/>
              </a:rPr>
              <a:t>MMCs/TES: Heidelberg, </a:t>
            </a:r>
            <a:r>
              <a:rPr lang="en-US" sz="1100" dirty="0" err="1" smtClean="0">
                <a:latin typeface="Arial Rounded MT Bold" pitchFamily="34" charset="0"/>
              </a:rPr>
              <a:t>Orsay</a:t>
            </a:r>
            <a:r>
              <a:rPr lang="en-US" sz="1100" dirty="0" smtClean="0">
                <a:latin typeface="Arial Rounded MT Bold" pitchFamily="34" charset="0"/>
              </a:rPr>
              <a:t>, CEA</a:t>
            </a:r>
          </a:p>
          <a:p>
            <a:endParaRPr lang="en-US" sz="1600" dirty="0" smtClean="0">
              <a:latin typeface="Arial Rounded MT Bold" pitchFamily="34" charset="0"/>
            </a:endParaRPr>
          </a:p>
          <a:p>
            <a:pPr lvl="1"/>
            <a:endParaRPr lang="en-US" sz="1600" dirty="0" smtClean="0">
              <a:latin typeface="Arial Rounded MT Bold" pitchFamily="34" charset="0"/>
            </a:endParaRPr>
          </a:p>
          <a:p>
            <a:endParaRPr lang="en-US" sz="18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41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634040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Arial Rounded MT Bold" pitchFamily="34" charset="0"/>
              </a:rPr>
              <a:t>IAXO </a:t>
            </a:r>
            <a:r>
              <a:rPr lang="es-ES" dirty="0" err="1" smtClean="0">
                <a:latin typeface="Arial Rounded MT Bold" pitchFamily="34" charset="0"/>
              </a:rPr>
              <a:t>costs</a:t>
            </a:r>
            <a:endParaRPr lang="es-ES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42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13" name="8 Rectángulo"/>
          <p:cNvSpPr>
            <a:spLocks noChangeArrowheads="1"/>
          </p:cNvSpPr>
          <p:nvPr/>
        </p:nvSpPr>
        <p:spPr bwMode="auto">
          <a:xfrm>
            <a:off x="6372200" y="4221088"/>
            <a:ext cx="2592288" cy="229293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100" b="0" u="sng" dirty="0" smtClean="0">
                <a:latin typeface="Arial Rounded MT Bold" pitchFamily="34" charset="0"/>
              </a:rPr>
              <a:t>Comments/caveats:</a:t>
            </a:r>
          </a:p>
          <a:p>
            <a:endParaRPr lang="es-ES" sz="1100" b="0" dirty="0" smtClean="0">
              <a:latin typeface="Arial Rounded MT Bold" pitchFamily="34" charset="0"/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100" b="0" dirty="0" smtClean="0">
                <a:latin typeface="Arial Rounded MT Bold" pitchFamily="34" charset="0"/>
              </a:rPr>
              <a:t>Costs are for construction, and do not include operations and science support</a:t>
            </a:r>
            <a:endParaRPr lang="es-ES" sz="1100" b="0" dirty="0" smtClean="0">
              <a:latin typeface="Arial Rounded MT Bold" pitchFamily="34" charset="0"/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100" b="0" dirty="0" smtClean="0">
                <a:latin typeface="Arial Rounded MT Bold" pitchFamily="34" charset="0"/>
              </a:rPr>
              <a:t>Costs based on initial estimates that need to be confirmed at TDR</a:t>
            </a:r>
            <a:endParaRPr lang="es-ES" sz="1100" b="0" dirty="0" smtClean="0">
              <a:latin typeface="Arial Rounded MT Bold" pitchFamily="34" charset="0"/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100" b="0" dirty="0" smtClean="0">
                <a:latin typeface="Arial Rounded MT Bold" pitchFamily="34" charset="0"/>
              </a:rPr>
              <a:t>Labor for engineering, maintenance &amp; operations not included</a:t>
            </a:r>
            <a:endParaRPr lang="es-ES" sz="1100" b="0" dirty="0" smtClean="0"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sz="1100" b="0" dirty="0" smtClean="0">
                <a:latin typeface="Arial Rounded MT Bold" pitchFamily="34" charset="0"/>
              </a:rPr>
              <a:t>Estimates do not include contingencies</a:t>
            </a:r>
            <a:endParaRPr lang="es-ES" sz="1100" b="0" dirty="0" smtClean="0">
              <a:latin typeface="Arial Rounded MT Bold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</a:t>
            </a:r>
            <a:r>
              <a:rPr lang="es-ES" sz="4000" dirty="0" err="1" smtClean="0">
                <a:latin typeface="Arial Rounded MT Bold" pitchFamily="34" charset="0"/>
              </a:rPr>
              <a:t>timeline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43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8352928" cy="38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Flecha izquierda y derecha"/>
          <p:cNvSpPr/>
          <p:nvPr/>
        </p:nvSpPr>
        <p:spPr>
          <a:xfrm>
            <a:off x="2699792" y="1916832"/>
            <a:ext cx="1512168" cy="504056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izquierda y derecha"/>
          <p:cNvSpPr/>
          <p:nvPr/>
        </p:nvSpPr>
        <p:spPr>
          <a:xfrm>
            <a:off x="4139952" y="1628800"/>
            <a:ext cx="3600400" cy="504056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izquierda y derecha"/>
          <p:cNvSpPr/>
          <p:nvPr/>
        </p:nvSpPr>
        <p:spPr>
          <a:xfrm>
            <a:off x="6300192" y="1988840"/>
            <a:ext cx="2448272" cy="504056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8 Rectángulo"/>
          <p:cNvSpPr>
            <a:spLocks noChangeArrowheads="1"/>
          </p:cNvSpPr>
          <p:nvPr/>
        </p:nvSpPr>
        <p:spPr bwMode="auto">
          <a:xfrm>
            <a:off x="2555776" y="1196752"/>
            <a:ext cx="1728192" cy="430887"/>
          </a:xfrm>
          <a:prstGeom prst="rect">
            <a:avLst/>
          </a:prstGeom>
          <a:solidFill>
            <a:srgbClr val="FFCC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b="0" dirty="0" smtClean="0">
                <a:latin typeface="Arial Rounded MT Bold" pitchFamily="34" charset="0"/>
              </a:rPr>
              <a:t>~18 </a:t>
            </a:r>
            <a:r>
              <a:rPr lang="es-ES" sz="1100" b="0" dirty="0" err="1" smtClean="0">
                <a:latin typeface="Arial Rounded MT Bold" pitchFamily="34" charset="0"/>
              </a:rPr>
              <a:t>months</a:t>
            </a:r>
            <a:r>
              <a:rPr lang="es-ES" sz="1100" b="0" dirty="0" smtClean="0">
                <a:latin typeface="Arial Rounded MT Bold" pitchFamily="34" charset="0"/>
              </a:rPr>
              <a:t> -&gt; TDR + </a:t>
            </a:r>
            <a:r>
              <a:rPr lang="es-ES" sz="1100" b="0" dirty="0" err="1" smtClean="0">
                <a:latin typeface="Arial Rounded MT Bold" pitchFamily="34" charset="0"/>
              </a:rPr>
              <a:t>preparatory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activities</a:t>
            </a:r>
            <a:endParaRPr lang="es-ES" sz="1100" b="0" dirty="0" smtClean="0">
              <a:latin typeface="Arial Rounded MT Bold" pitchFamily="34" charset="0"/>
            </a:endParaRPr>
          </a:p>
        </p:txBody>
      </p:sp>
      <p:sp>
        <p:nvSpPr>
          <p:cNvPr id="14" name="8 Rectángulo"/>
          <p:cNvSpPr>
            <a:spLocks noChangeArrowheads="1"/>
          </p:cNvSpPr>
          <p:nvPr/>
        </p:nvSpPr>
        <p:spPr bwMode="auto">
          <a:xfrm>
            <a:off x="5148064" y="1196752"/>
            <a:ext cx="1215752" cy="430887"/>
          </a:xfrm>
          <a:prstGeom prst="rect">
            <a:avLst/>
          </a:prstGeom>
          <a:solidFill>
            <a:srgbClr val="FFCC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 smtClean="0">
                <a:latin typeface="Arial Rounded MT Bold" pitchFamily="34" charset="0"/>
              </a:rPr>
              <a:t>~3.5 </a:t>
            </a:r>
            <a:r>
              <a:rPr lang="es-ES" sz="1100" dirty="0" err="1" smtClean="0">
                <a:latin typeface="Arial Rounded MT Bold" pitchFamily="34" charset="0"/>
              </a:rPr>
              <a:t>years</a:t>
            </a:r>
            <a:r>
              <a:rPr lang="es-ES" sz="1100" dirty="0" smtClean="0">
                <a:latin typeface="Arial Rounded MT Bold" pitchFamily="34" charset="0"/>
              </a:rPr>
              <a:t> </a:t>
            </a:r>
            <a:r>
              <a:rPr lang="es-ES" sz="1100" dirty="0" err="1" smtClean="0">
                <a:latin typeface="Arial Rounded MT Bold" pitchFamily="34" charset="0"/>
              </a:rPr>
              <a:t>construction</a:t>
            </a:r>
            <a:endParaRPr lang="es-ES" sz="1100" dirty="0" smtClean="0">
              <a:latin typeface="Arial Rounded MT Bold" pitchFamily="34" charset="0"/>
            </a:endParaRPr>
          </a:p>
        </p:txBody>
      </p:sp>
      <p:sp>
        <p:nvSpPr>
          <p:cNvPr id="15" name="8 Rectángulo"/>
          <p:cNvSpPr>
            <a:spLocks noChangeArrowheads="1"/>
          </p:cNvSpPr>
          <p:nvPr/>
        </p:nvSpPr>
        <p:spPr bwMode="auto">
          <a:xfrm>
            <a:off x="6660232" y="1196752"/>
            <a:ext cx="1800200" cy="430887"/>
          </a:xfrm>
          <a:prstGeom prst="rect">
            <a:avLst/>
          </a:prstGeom>
          <a:solidFill>
            <a:srgbClr val="FFCC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1100" b="0" dirty="0" smtClean="0">
                <a:latin typeface="Arial Rounded MT Bold" pitchFamily="34" charset="0"/>
              </a:rPr>
              <a:t>~2.5 </a:t>
            </a:r>
            <a:r>
              <a:rPr lang="es-ES" sz="1100" b="0" dirty="0" err="1" smtClean="0">
                <a:latin typeface="Arial Rounded MT Bold" pitchFamily="34" charset="0"/>
              </a:rPr>
              <a:t>years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integration</a:t>
            </a:r>
            <a:r>
              <a:rPr lang="es-ES" sz="1100" b="0" dirty="0" smtClean="0">
                <a:latin typeface="Arial Rounded MT Bold" pitchFamily="34" charset="0"/>
              </a:rPr>
              <a:t> + </a:t>
            </a:r>
            <a:r>
              <a:rPr lang="es-ES" sz="1100" b="0" dirty="0" err="1" smtClean="0">
                <a:latin typeface="Arial Rounded MT Bold" pitchFamily="34" charset="0"/>
              </a:rPr>
              <a:t>commissioning</a:t>
            </a:r>
            <a:endParaRPr lang="es-ES" sz="1100" b="0" dirty="0" smtClean="0">
              <a:latin typeface="Arial Rounded MT Bold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/>
              <a:t>Additional</a:t>
            </a:r>
            <a:r>
              <a:rPr lang="es-ES" b="1" dirty="0" smtClean="0"/>
              <a:t> IAXO </a:t>
            </a:r>
            <a:r>
              <a:rPr lang="es-ES" b="1" dirty="0" err="1" smtClean="0"/>
              <a:t>physics</a:t>
            </a:r>
            <a:r>
              <a:rPr lang="es-ES" b="1" dirty="0" smtClean="0"/>
              <a:t> cases</a:t>
            </a:r>
            <a:br>
              <a:rPr lang="es-ES" b="1" dirty="0" smtClean="0"/>
            </a:br>
            <a:r>
              <a:rPr lang="es-ES" sz="2800" b="1" dirty="0" err="1" smtClean="0"/>
              <a:t>direct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detection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or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relic</a:t>
            </a:r>
            <a:r>
              <a:rPr lang="es-ES" sz="2800" b="1" dirty="0" smtClean="0"/>
              <a:t> axions/</a:t>
            </a:r>
            <a:r>
              <a:rPr lang="es-ES" sz="2800" b="1" dirty="0" err="1" smtClean="0"/>
              <a:t>ALPs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96136" y="1700808"/>
            <a:ext cx="3240360" cy="4680520"/>
          </a:xfrm>
        </p:spPr>
        <p:txBody>
          <a:bodyPr/>
          <a:lstStyle/>
          <a:p>
            <a:r>
              <a:rPr lang="en-US" sz="1800" dirty="0" smtClean="0"/>
              <a:t>Promising as future pathways for IAXO beyond the helioscope baseline</a:t>
            </a:r>
          </a:p>
          <a:p>
            <a:r>
              <a:rPr lang="en-US" sz="1800" dirty="0" smtClean="0"/>
              <a:t>First indications that IAXO could improve or complement current limits at various axion/ALP mass ranges…</a:t>
            </a:r>
          </a:p>
          <a:p>
            <a:r>
              <a:rPr lang="en-US" sz="1800" b="1" dirty="0" smtClean="0"/>
              <a:t>Caution</a:t>
            </a:r>
            <a:r>
              <a:rPr lang="en-US" sz="1800" dirty="0" smtClean="0"/>
              <a:t>: preliminary studies still going on. Important know-how to be consolidated. Precise implementation in IAXO under study.</a:t>
            </a:r>
          </a:p>
          <a:p>
            <a:pPr>
              <a:buNone/>
            </a:pPr>
            <a:r>
              <a:rPr lang="en-US" sz="1800" b="1" dirty="0" smtClean="0"/>
              <a:t>	sensitivity prospects </a:t>
            </a:r>
            <a:r>
              <a:rPr lang="en-US" sz="1800" dirty="0" smtClean="0"/>
              <a:t>to be considered </a:t>
            </a:r>
            <a:r>
              <a:rPr lang="en-US" sz="1800" b="1" dirty="0" smtClean="0"/>
              <a:t>tentative</a:t>
            </a:r>
          </a:p>
          <a:p>
            <a:pPr>
              <a:buNone/>
            </a:pPr>
            <a:endParaRPr lang="en-US" sz="18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>
                <a:latin typeface="Arial Rounded MT Bold" panose="020F0704030504030204" pitchFamily="34" charset="0"/>
              </a:rPr>
              <a:t>Igor G. Irastorza / Universidad 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44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84784"/>
            <a:ext cx="5256584" cy="454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Esquina doblada"/>
          <p:cNvSpPr/>
          <p:nvPr/>
        </p:nvSpPr>
        <p:spPr>
          <a:xfrm>
            <a:off x="3779912" y="5661248"/>
            <a:ext cx="1584176" cy="432048"/>
          </a:xfrm>
          <a:prstGeom prst="foldedCorner">
            <a:avLst>
              <a:gd name="adj" fmla="val 266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s-ES" sz="1200" b="0" dirty="0" err="1" smtClean="0"/>
              <a:t>See</a:t>
            </a:r>
            <a:r>
              <a:rPr lang="es-ES" sz="1200" b="0" dirty="0" smtClean="0"/>
              <a:t> J. Redondo, </a:t>
            </a:r>
            <a:r>
              <a:rPr lang="es-ES" sz="1200" b="0" dirty="0" err="1" smtClean="0"/>
              <a:t>talk</a:t>
            </a:r>
            <a:r>
              <a:rPr lang="es-ES" sz="1200" b="0" dirty="0" smtClean="0"/>
              <a:t> at Patras2014, CERN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</a:t>
            </a:r>
            <a:r>
              <a:rPr lang="es-ES" sz="4000" dirty="0" err="1" smtClean="0">
                <a:latin typeface="Arial Rounded MT Bold" pitchFamily="34" charset="0"/>
              </a:rPr>
              <a:t>most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recent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milestones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2736304"/>
          </a:xfrm>
        </p:spPr>
        <p:txBody>
          <a:bodyPr/>
          <a:lstStyle/>
          <a:p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Collaboration formally established in the last collaboration meeting at DESY (last July):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17 institutions to sign IAXO bylaws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Management structure defined. Positions being elected. 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CB chair: K. Desch  (Bonn)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SP: I. G. Irastorza (Zaragoza)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SC </a:t>
            </a: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members: election </a:t>
            </a: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ongoing</a:t>
            </a:r>
            <a:endParaRPr lang="en-US" sz="1800" dirty="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Near term goal: </a:t>
            </a:r>
            <a:r>
              <a:rPr lang="en-US" sz="1800" dirty="0" err="1" smtClean="0">
                <a:solidFill>
                  <a:srgbClr val="FF0000"/>
                </a:solidFill>
                <a:latin typeface="Arial Rounded MT Bold" pitchFamily="34" charset="0"/>
                <a:sym typeface="Wingdings" pitchFamily="2" charset="2"/>
              </a:rPr>
              <a:t>BabyIAXO</a:t>
            </a:r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  Full experiment “scaled-down IAXO”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Test bench for magnet, optics and detectors. Risk reduction, but also opportunity to go beyond baseline FOM for IAXO ( IAXO+)</a:t>
            </a:r>
          </a:p>
          <a:p>
            <a:pPr lvl="1"/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Intermediate scale, but representative of full IAXO dimensions</a:t>
            </a:r>
          </a:p>
          <a:p>
            <a:pPr lvl="1"/>
            <a:r>
              <a:rPr lang="en-US" sz="1400" b="1" dirty="0" smtClean="0">
                <a:latin typeface="Arial Rounded MT Bold" pitchFamily="34" charset="0"/>
                <a:sym typeface="Wingdings" pitchFamily="2" charset="2"/>
              </a:rPr>
              <a:t>Relevant physics </a:t>
            </a: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outcome</a:t>
            </a:r>
          </a:p>
          <a:p>
            <a:endParaRPr lang="en-US" sz="1800" dirty="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Experimental site for IAXO:  Strong interest from DESY</a:t>
            </a:r>
          </a:p>
          <a:p>
            <a:pPr lvl="1"/>
            <a:r>
              <a:rPr lang="en-US" sz="1400" dirty="0" err="1" smtClean="0">
                <a:latin typeface="Arial Rounded MT Bold" pitchFamily="34" charset="0"/>
                <a:sym typeface="Wingdings" pitchFamily="2" charset="2"/>
              </a:rPr>
              <a:t>BabyIAXO</a:t>
            </a:r>
            <a:r>
              <a:rPr lang="en-US" sz="1400" dirty="0" smtClean="0">
                <a:latin typeface="Arial Rounded MT Bold" pitchFamily="34" charset="0"/>
                <a:sym typeface="Wingdings" pitchFamily="2" charset="2"/>
              </a:rPr>
              <a:t>: DESY, INR (synergies with Russian initiative under discussion).</a:t>
            </a:r>
          </a:p>
          <a:p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Magnet under design with CERN support. </a:t>
            </a:r>
            <a:r>
              <a:rPr lang="en-US" sz="1600" dirty="0" smtClean="0">
                <a:latin typeface="Arial Rounded MT Bold" pitchFamily="34" charset="0"/>
                <a:sym typeface="Wingdings" pitchFamily="2" charset="2"/>
              </a:rPr>
              <a:t>(Applied Fellow assigned)</a:t>
            </a:r>
            <a:endParaRPr lang="en-US" sz="1800" dirty="0" smtClean="0">
              <a:latin typeface="Arial Rounded MT Bold" pitchFamily="34" charset="0"/>
              <a:sym typeface="Wingdings" pitchFamily="2" charset="2"/>
            </a:endParaRPr>
          </a:p>
          <a:p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Construction of </a:t>
            </a:r>
            <a:r>
              <a:rPr lang="en-US" sz="1800" dirty="0" err="1" smtClean="0">
                <a:latin typeface="Arial Rounded MT Bold" pitchFamily="34" charset="0"/>
                <a:sym typeface="Wingdings" pitchFamily="2" charset="2"/>
              </a:rPr>
              <a:t>BabyIAXO</a:t>
            </a:r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 could happen in 2-3 years. </a:t>
            </a:r>
            <a:r>
              <a:rPr lang="en-US" sz="1800" dirty="0" err="1" smtClean="0">
                <a:latin typeface="Arial Rounded MT Bold" pitchFamily="34" charset="0"/>
                <a:sym typeface="Wingdings" pitchFamily="2" charset="2"/>
              </a:rPr>
              <a:t>MoU</a:t>
            </a:r>
            <a:r>
              <a:rPr lang="en-US" sz="1800" dirty="0" smtClean="0">
                <a:latin typeface="Arial Rounded MT Bold" pitchFamily="34" charset="0"/>
                <a:sym typeface="Wingdings" pitchFamily="2" charset="2"/>
              </a:rPr>
              <a:t> under preparation, collaboration addressing funding bodies.</a:t>
            </a:r>
          </a:p>
          <a:p>
            <a:endParaRPr lang="es-ES" sz="1800" dirty="0" smtClean="0">
              <a:latin typeface="Arial Rounded MT Bold" pitchFamily="34" charset="0"/>
            </a:endParaRPr>
          </a:p>
          <a:p>
            <a:endParaRPr lang="es-ES" sz="1800" dirty="0" smtClean="0">
              <a:latin typeface="Arial Rounded MT Bold" pitchFamily="34" charset="0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5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anose="020F0704030504030204" pitchFamily="34" charset="0"/>
              </a:rPr>
              <a:t>IAXO </a:t>
            </a:r>
            <a:r>
              <a:rPr lang="es-ES" sz="4000" dirty="0" err="1" smtClean="0">
                <a:latin typeface="Arial Rounded MT Bold" panose="020F0704030504030204" pitchFamily="34" charset="0"/>
              </a:rPr>
              <a:t>collaboration</a:t>
            </a:r>
            <a:endParaRPr lang="es-ES" sz="4000" dirty="0">
              <a:latin typeface="Arial Rounded MT Bold" panose="020F0704030504030204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85296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6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5311749"/>
            <a:ext cx="8229600" cy="997571"/>
          </a:xfrm>
        </p:spPr>
        <p:txBody>
          <a:bodyPr/>
          <a:lstStyle/>
          <a:p>
            <a:r>
              <a:rPr lang="es-ES" sz="1800" dirty="0" err="1" smtClean="0">
                <a:latin typeface="Arial Rounded MT Bold" pitchFamily="34" charset="0"/>
              </a:rPr>
              <a:t>Likely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to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grow</a:t>
            </a:r>
            <a:r>
              <a:rPr lang="es-ES" sz="1800" dirty="0" smtClean="0">
                <a:latin typeface="Arial Rounded MT Bold" pitchFamily="34" charset="0"/>
              </a:rPr>
              <a:t> in </a:t>
            </a:r>
            <a:r>
              <a:rPr lang="es-ES" sz="1800" dirty="0" err="1" smtClean="0">
                <a:latin typeface="Arial Rounded MT Bold" pitchFamily="34" charset="0"/>
              </a:rPr>
              <a:t>the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future</a:t>
            </a:r>
            <a:r>
              <a:rPr lang="es-ES" sz="1800" dirty="0" smtClean="0">
                <a:latin typeface="Arial Rounded MT Bold" pitchFamily="34" charset="0"/>
              </a:rPr>
              <a:t>, more </a:t>
            </a:r>
            <a:r>
              <a:rPr lang="es-ES" sz="1800" dirty="0" err="1" smtClean="0">
                <a:latin typeface="Arial Rounded MT Bold" pitchFamily="34" charset="0"/>
              </a:rPr>
              <a:t>groups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showing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interest</a:t>
            </a:r>
            <a:r>
              <a:rPr lang="es-ES" sz="1800" dirty="0" smtClean="0">
                <a:latin typeface="Arial Rounded MT Bold" pitchFamily="34" charset="0"/>
              </a:rPr>
              <a:t>… </a:t>
            </a:r>
          </a:p>
          <a:p>
            <a:r>
              <a:rPr lang="es-ES" sz="1800" dirty="0" smtClean="0">
                <a:latin typeface="Arial Rounded MT Bold" pitchFamily="34" charset="0"/>
              </a:rPr>
              <a:t>New </a:t>
            </a:r>
            <a:r>
              <a:rPr lang="es-ES" sz="1800" dirty="0" err="1" smtClean="0">
                <a:latin typeface="Arial Rounded MT Bold" pitchFamily="34" charset="0"/>
              </a:rPr>
              <a:t>partners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welcome</a:t>
            </a:r>
            <a:r>
              <a:rPr lang="es-ES" sz="1800" dirty="0" smtClean="0">
                <a:latin typeface="Arial Rounded MT Bold" pitchFamily="34" charset="0"/>
              </a:rPr>
              <a:t>…</a:t>
            </a:r>
            <a:endParaRPr lang="es-ES" dirty="0">
              <a:latin typeface="Arial Rounded MT Bold" pitchFamily="34" charset="0"/>
            </a:endParaRPr>
          </a:p>
        </p:txBody>
      </p:sp>
      <p:pic>
        <p:nvPicPr>
          <p:cNvPr id="11" name="Picture 9" descr="https://upload.wikimedia.org/wikipedia/en/2/26/Black_and_white_political_map_of_the_world.png"/>
          <p:cNvPicPr>
            <a:picLocks noChangeAspect="1" noChangeArrowheads="1"/>
          </p:cNvPicPr>
          <p:nvPr/>
        </p:nvPicPr>
        <p:blipFill>
          <a:blip r:embed="rId2" cstate="print"/>
          <a:srcRect l="5298" r="33779" b="57867"/>
          <a:stretch>
            <a:fillRect/>
          </a:stretch>
        </p:blipFill>
        <p:spPr bwMode="auto">
          <a:xfrm>
            <a:off x="179512" y="2159278"/>
            <a:ext cx="8280920" cy="2520280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1763688" y="4607550"/>
            <a:ext cx="2088232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100" b="0" dirty="0" smtClean="0">
                <a:solidFill>
                  <a:schemeClr val="tx1"/>
                </a:solidFill>
                <a:latin typeface="Arial Rounded MT Bold"/>
              </a:rPr>
              <a:t>U. Cape Town (S. 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/>
              </a:rPr>
              <a:t>Africa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/>
              </a:rPr>
              <a:t>)</a:t>
            </a:r>
          </a:p>
        </p:txBody>
      </p:sp>
      <p:sp>
        <p:nvSpPr>
          <p:cNvPr id="16" name="15 Elipse"/>
          <p:cNvSpPr/>
          <p:nvPr/>
        </p:nvSpPr>
        <p:spPr>
          <a:xfrm>
            <a:off x="1763688" y="381546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436096" y="381546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5868144" y="3311406"/>
            <a:ext cx="216024" cy="216024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6012160" y="374345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5868144" y="316739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6156176" y="3599438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6732240" y="309538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5796136" y="352743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5652120" y="352743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5580112" y="352743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CuadroTexto"/>
          <p:cNvSpPr txBox="1"/>
          <p:nvPr/>
        </p:nvSpPr>
        <p:spPr>
          <a:xfrm>
            <a:off x="251520" y="3383414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latin typeface="Arial Rounded MT Bold" pitchFamily="34" charset="0"/>
              </a:rPr>
              <a:t>LLNL (US)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1043608" y="280735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MIT (US)</a:t>
            </a:r>
            <a:endParaRPr lang="es-ES" sz="1100" b="0" dirty="0" smtClean="0">
              <a:solidFill>
                <a:srgbClr val="C00000"/>
              </a:solidFill>
              <a:latin typeface="Arial Rounded MT Bold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843808" y="4103494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INAF-Milano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Italy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251520" y="4175502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100" b="0" dirty="0" smtClean="0">
                <a:solidFill>
                  <a:schemeClr val="tx1"/>
                </a:solidFill>
                <a:latin typeface="Arial Rounded MT Bold"/>
              </a:rPr>
              <a:t>U. Barry (US)</a:t>
            </a:r>
          </a:p>
        </p:txBody>
      </p:sp>
      <p:sp>
        <p:nvSpPr>
          <p:cNvPr id="43" name="42 CuadroTexto"/>
          <p:cNvSpPr txBox="1"/>
          <p:nvPr/>
        </p:nvSpPr>
        <p:spPr>
          <a:xfrm>
            <a:off x="3275856" y="362586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CERN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3347864" y="208727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DESY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3275856" y="3239398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CEA (France)</a:t>
            </a:r>
          </a:p>
        </p:txBody>
      </p:sp>
      <p:sp>
        <p:nvSpPr>
          <p:cNvPr id="46" name="45 CuadroTexto"/>
          <p:cNvSpPr txBox="1"/>
          <p:nvPr/>
        </p:nvSpPr>
        <p:spPr>
          <a:xfrm>
            <a:off x="6948264" y="352743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RBI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croatia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47" name="46 CuadroTexto"/>
          <p:cNvSpPr txBox="1"/>
          <p:nvPr/>
        </p:nvSpPr>
        <p:spPr>
          <a:xfrm>
            <a:off x="4860032" y="4175502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Zaragoza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5148064" y="4561964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ICCUB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6804248" y="424751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smtClean="0">
                <a:solidFill>
                  <a:schemeClr val="tx1"/>
                </a:solidFill>
                <a:latin typeface="Arial Rounded MT Bold" pitchFamily="34" charset="0"/>
              </a:rPr>
              <a:t>CNM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7100664" y="3167390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INR-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Moscow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Russia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1" name="50 CuadroTexto"/>
          <p:cNvSpPr txBox="1"/>
          <p:nvPr/>
        </p:nvSpPr>
        <p:spPr>
          <a:xfrm>
            <a:off x="7164288" y="2591326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St. Petersburg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Russia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5652120" y="2879358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Mainz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3" name="52 CuadroTexto"/>
          <p:cNvSpPr txBox="1"/>
          <p:nvPr/>
        </p:nvSpPr>
        <p:spPr>
          <a:xfrm>
            <a:off x="5580112" y="2159278"/>
            <a:ext cx="1800200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Bonn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4" name="53 CuadroTexto"/>
          <p:cNvSpPr txBox="1"/>
          <p:nvPr/>
        </p:nvSpPr>
        <p:spPr>
          <a:xfrm>
            <a:off x="3563888" y="2519318"/>
            <a:ext cx="2088232" cy="2616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Heidelberg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sp>
        <p:nvSpPr>
          <p:cNvPr id="55" name="54 Rectángulo"/>
          <p:cNvSpPr/>
          <p:nvPr/>
        </p:nvSpPr>
        <p:spPr>
          <a:xfrm>
            <a:off x="683568" y="1268760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0" dirty="0" smtClean="0">
                <a:latin typeface="Arial Rounded MT Bold" pitchFamily="34" charset="0"/>
              </a:rPr>
              <a:t>17 </a:t>
            </a:r>
            <a:r>
              <a:rPr lang="es-ES" b="0" dirty="0" err="1" smtClean="0">
                <a:latin typeface="Arial Rounded MT Bold" pitchFamily="34" charset="0"/>
              </a:rPr>
              <a:t>institutions</a:t>
            </a:r>
            <a:r>
              <a:rPr lang="es-ES" b="0" dirty="0" smtClean="0">
                <a:latin typeface="Arial Rounded MT Bold" pitchFamily="34" charset="0"/>
              </a:rPr>
              <a:t> </a:t>
            </a:r>
            <a:r>
              <a:rPr lang="es-ES" b="0" dirty="0" err="1" smtClean="0">
                <a:latin typeface="Arial Rounded MT Bold" pitchFamily="34" charset="0"/>
              </a:rPr>
              <a:t>from</a:t>
            </a:r>
            <a:r>
              <a:rPr lang="es-ES" b="0" dirty="0" smtClean="0">
                <a:latin typeface="Arial Rounded MT Bold" pitchFamily="34" charset="0"/>
              </a:rPr>
              <a:t> </a:t>
            </a:r>
            <a:r>
              <a:rPr lang="es-ES" b="0" dirty="0" err="1" smtClean="0">
                <a:latin typeface="Arial Rounded MT Bold" pitchFamily="34" charset="0"/>
              </a:rPr>
              <a:t>Germany</a:t>
            </a:r>
            <a:r>
              <a:rPr lang="es-ES" b="0" dirty="0" smtClean="0">
                <a:latin typeface="Arial Rounded MT Bold" pitchFamily="34" charset="0"/>
              </a:rPr>
              <a:t>, </a:t>
            </a:r>
            <a:r>
              <a:rPr lang="es-ES" b="0" dirty="0" err="1" smtClean="0">
                <a:latin typeface="Arial Rounded MT Bold" pitchFamily="34" charset="0"/>
              </a:rPr>
              <a:t>Spain</a:t>
            </a:r>
            <a:r>
              <a:rPr lang="es-ES" b="0" dirty="0" smtClean="0">
                <a:latin typeface="Arial Rounded MT Bold" pitchFamily="34" charset="0"/>
              </a:rPr>
              <a:t>, US, France, </a:t>
            </a:r>
            <a:r>
              <a:rPr lang="es-ES" b="0" dirty="0" err="1" smtClean="0">
                <a:latin typeface="Arial Rounded MT Bold" pitchFamily="34" charset="0"/>
              </a:rPr>
              <a:t>Russia</a:t>
            </a:r>
            <a:r>
              <a:rPr lang="es-ES" b="0" dirty="0" smtClean="0">
                <a:latin typeface="Arial Rounded MT Bold" pitchFamily="34" charset="0"/>
              </a:rPr>
              <a:t>, </a:t>
            </a:r>
            <a:r>
              <a:rPr lang="es-ES" b="0" dirty="0" err="1" smtClean="0">
                <a:latin typeface="Arial Rounded MT Bold" pitchFamily="34" charset="0"/>
              </a:rPr>
              <a:t>Croatia</a:t>
            </a:r>
            <a:r>
              <a:rPr lang="es-ES" b="0" dirty="0" smtClean="0">
                <a:latin typeface="Arial Rounded MT Bold" pitchFamily="34" charset="0"/>
              </a:rPr>
              <a:t>, S. </a:t>
            </a:r>
            <a:r>
              <a:rPr lang="es-ES" b="0" dirty="0" err="1" smtClean="0">
                <a:latin typeface="Arial Rounded MT Bold" pitchFamily="34" charset="0"/>
              </a:rPr>
              <a:t>Africa</a:t>
            </a:r>
            <a:r>
              <a:rPr lang="es-ES" b="0" dirty="0" smtClean="0">
                <a:latin typeface="Arial Rounded MT Bold" pitchFamily="34" charset="0"/>
              </a:rPr>
              <a:t>, CERN.</a:t>
            </a:r>
          </a:p>
        </p:txBody>
      </p:sp>
    </p:spTree>
    <p:extLst>
      <p:ext uri="{BB962C8B-B14F-4D97-AF65-F5344CB8AC3E}">
        <p14:creationId xmlns:p14="http://schemas.microsoft.com/office/powerpoint/2010/main" xmlns="" val="7430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000" t="15818" r="20000" b="18176"/>
          <a:stretch/>
        </p:blipFill>
        <p:spPr>
          <a:xfrm>
            <a:off x="6084168" y="4005064"/>
            <a:ext cx="2936439" cy="2283896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44" r="15505" b="1174"/>
          <a:stretch/>
        </p:blipFill>
        <p:spPr>
          <a:xfrm>
            <a:off x="4355976" y="404664"/>
            <a:ext cx="4608512" cy="30532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err="1" smtClean="0">
                <a:latin typeface="Arial Rounded MT Bold" pitchFamily="34" charset="0"/>
              </a:rPr>
              <a:t>BabyIAXO</a:t>
            </a:r>
            <a:endParaRPr lang="es-ES" dirty="0"/>
          </a:p>
        </p:txBody>
      </p:sp>
      <p:graphicFrame>
        <p:nvGraphicFramePr>
          <p:cNvPr id="8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35941185"/>
              </p:ext>
            </p:extLst>
          </p:nvPr>
        </p:nvGraphicFramePr>
        <p:xfrm>
          <a:off x="4572000" y="3501008"/>
          <a:ext cx="2304255" cy="1584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8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73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264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 Rounded MT Bold" pitchFamily="34" charset="0"/>
                        </a:rPr>
                        <a:t>Free bore [m]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Rounded MT Bold" pitchFamily="34" charset="0"/>
                        </a:rPr>
                        <a:t>0.6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264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 Rounded MT Bold" pitchFamily="34" charset="0"/>
                        </a:rPr>
                        <a:t>Magnetic length [m]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Rounded MT Bold" pitchFamily="34" charset="0"/>
                        </a:rPr>
                        <a:t>10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264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 Rounded MT Bold" pitchFamily="34" charset="0"/>
                        </a:rPr>
                        <a:t>Field</a:t>
                      </a:r>
                      <a:r>
                        <a:rPr lang="en-US" sz="1200" baseline="0" dirty="0" smtClean="0">
                          <a:latin typeface="Arial Rounded MT Bold" pitchFamily="34" charset="0"/>
                        </a:rPr>
                        <a:t> in bore [T]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Rounded MT Bold" pitchFamily="34" charset="0"/>
                        </a:rPr>
                        <a:t>2.5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264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 Rounded MT Bold" pitchFamily="34" charset="0"/>
                        </a:rPr>
                        <a:t>Stored energy [MJ]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Rounded MT Bold" pitchFamily="34" charset="0"/>
                        </a:rPr>
                        <a:t>27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3595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 Rounded MT Bold" pitchFamily="34" charset="0"/>
                        </a:rPr>
                        <a:t>Peak field [T]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Rounded MT Bold" pitchFamily="34" charset="0"/>
                        </a:rPr>
                        <a:t>4.1</a:t>
                      </a:r>
                      <a:endParaRPr lang="en-US" sz="1200" dirty="0">
                        <a:latin typeface="Arial Rounded MT Bold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2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7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7524328" y="5445224"/>
            <a:ext cx="15121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 smtClean="0">
                <a:latin typeface="Arial Rounded MT Bold" pitchFamily="34" charset="0"/>
              </a:rPr>
              <a:t>Saddle dipole configuration</a:t>
            </a:r>
            <a:endParaRPr lang="es-ES" sz="1400" b="0" dirty="0"/>
          </a:p>
        </p:txBody>
      </p:sp>
      <p:sp>
        <p:nvSpPr>
          <p:cNvPr id="15" name="2 Marcador de contenido"/>
          <p:cNvSpPr txBox="1">
            <a:spLocks/>
          </p:cNvSpPr>
          <p:nvPr/>
        </p:nvSpPr>
        <p:spPr bwMode="auto">
          <a:xfrm>
            <a:off x="467544" y="1268760"/>
            <a:ext cx="38884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Single bore magnet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Bore dimensions similar to full IAXO bores  detection line representative of final ones.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New magnet configuration (saddle dipole). Potential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to go to higher B.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baseline="0" dirty="0" smtClean="0">
                <a:latin typeface="Arial Rounded MT Bold" pitchFamily="34" charset="0"/>
                <a:cs typeface="+mn-cs"/>
                <a:sym typeface="Wingdings" pitchFamily="2" charset="2"/>
              </a:rPr>
              <a:t>Test &amp;</a:t>
            </a: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improve all systems. Risk mitigation for full IAXO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Produce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relevant physics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More staged access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  <a:sym typeface="Wingdings" pitchFamily="2" charset="2"/>
              </a:rPr>
              <a:t> to funds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baseline="0" dirty="0" smtClean="0">
                <a:latin typeface="Arial Rounded MT Bold" pitchFamily="34" charset="0"/>
                <a:cs typeface="+mn-cs"/>
                <a:sym typeface="Wingdings" pitchFamily="2" charset="2"/>
              </a:rPr>
              <a:t>Move </a:t>
            </a:r>
            <a:r>
              <a:rPr lang="en-US" b="0" baseline="0" dirty="0" smtClean="0">
                <a:latin typeface="Arial Rounded MT Bold" pitchFamily="34" charset="0"/>
                <a:cs typeface="+mn-cs"/>
                <a:sym typeface="Wingdings" pitchFamily="2" charset="2"/>
              </a:rPr>
              <a:t>earlier</a:t>
            </a: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to “experiment mode”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err="1" smtClean="0">
                <a:latin typeface="Arial Rounded MT Bold" pitchFamily="34" charset="0"/>
                <a:cs typeface="+mn-cs"/>
                <a:sym typeface="Wingdings" pitchFamily="2" charset="2"/>
              </a:rPr>
              <a:t>BabyIAXO</a:t>
            </a:r>
            <a:r>
              <a:rPr lang="en-US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CDR finished. Moving to Technical Design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907769" y="3789040"/>
            <a:ext cx="16273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>
                <a:latin typeface="Arial Rounded MT Bold" pitchFamily="34" charset="0"/>
              </a:rPr>
              <a:t>10x CAST MFOM</a:t>
            </a:r>
            <a:endParaRPr lang="es-ES" sz="1400" dirty="0"/>
          </a:p>
        </p:txBody>
      </p:sp>
      <p:sp>
        <p:nvSpPr>
          <p:cNvPr id="18" name="17 Rectángulo"/>
          <p:cNvSpPr/>
          <p:nvPr/>
        </p:nvSpPr>
        <p:spPr>
          <a:xfrm>
            <a:off x="6948264" y="548680"/>
            <a:ext cx="194421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dirty="0" smtClean="0">
                <a:solidFill>
                  <a:srgbClr val="0000FF"/>
                </a:solidFill>
                <a:latin typeface="Arial Rounded MT Bold" pitchFamily="34" charset="0"/>
              </a:rPr>
              <a:t>Conceptual design by CERN/ATLAS Magnet group (H. ten Kate)</a:t>
            </a:r>
            <a:endParaRPr lang="es-ES" sz="11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628009" cy="16258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680"/>
          <a:stretch>
            <a:fillRect/>
          </a:stretch>
        </p:blipFill>
        <p:spPr bwMode="auto">
          <a:xfrm>
            <a:off x="4355976" y="95250"/>
            <a:ext cx="4752528" cy="66675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1 Título"/>
          <p:cNvSpPr txBox="1">
            <a:spLocks/>
          </p:cNvSpPr>
          <p:nvPr/>
        </p:nvSpPr>
        <p:spPr bwMode="auto">
          <a:xfrm>
            <a:off x="179512" y="427038"/>
            <a:ext cx="53305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IAXO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physics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potential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b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</a:b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(“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white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es-E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paper</a:t>
            </a:r>
            <a:r>
              <a:rPr kumimoji="0" lang="es-E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”)</a:t>
            </a: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67544" y="3501008"/>
            <a:ext cx="3384376" cy="31683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latin typeface="Arial Rounded MT Bold" pitchFamily="34" charset="0"/>
              </a:rPr>
              <a:t>Comprehensive review of IAXO physics case: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Theory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Cosmology </a:t>
            </a:r>
          </a:p>
          <a:p>
            <a:pPr lvl="1"/>
            <a:r>
              <a:rPr lang="en-US" sz="1400" dirty="0" err="1" smtClean="0">
                <a:latin typeface="Arial Rounded MT Bold" pitchFamily="34" charset="0"/>
              </a:rPr>
              <a:t>Astro</a:t>
            </a:r>
            <a:r>
              <a:rPr lang="en-US" sz="1400" dirty="0" smtClean="0">
                <a:latin typeface="Arial Rounded MT Bold" pitchFamily="34" charset="0"/>
              </a:rPr>
              <a:t> hints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Updated IAXO sensitivity plots </a:t>
            </a:r>
          </a:p>
          <a:p>
            <a:r>
              <a:rPr lang="en-US" sz="1800" dirty="0" smtClean="0">
                <a:latin typeface="Arial Rounded MT Bold" pitchFamily="34" charset="0"/>
              </a:rPr>
              <a:t>Very advanced draft…</a:t>
            </a:r>
          </a:p>
          <a:p>
            <a:r>
              <a:rPr lang="en-US" sz="1800" dirty="0" smtClean="0">
                <a:latin typeface="Arial Rounded MT Bold" pitchFamily="34" charset="0"/>
              </a:rPr>
              <a:t>Many contributors from the theory/</a:t>
            </a:r>
            <a:r>
              <a:rPr lang="en-US" sz="1800" dirty="0" err="1" smtClean="0">
                <a:latin typeface="Arial Rounded MT Bold" pitchFamily="34" charset="0"/>
              </a:rPr>
              <a:t>pheno</a:t>
            </a:r>
            <a:r>
              <a:rPr lang="en-US" sz="1800" dirty="0" smtClean="0">
                <a:latin typeface="Arial Rounded MT Bold" pitchFamily="34" charset="0"/>
              </a:rPr>
              <a:t> community</a:t>
            </a:r>
            <a:endParaRPr lang="en-US" sz="1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6447780" cy="612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Rectángulo"/>
          <p:cNvSpPr/>
          <p:nvPr/>
        </p:nvSpPr>
        <p:spPr>
          <a:xfrm>
            <a:off x="6444208" y="1395353"/>
            <a:ext cx="2232248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babyIAXO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prospects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:</a:t>
            </a:r>
          </a:p>
          <a:p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10xFOM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magnet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+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optics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and detector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from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conservative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scenario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of </a:t>
            </a:r>
            <a:r>
              <a:rPr lang="es-ES" sz="1400" b="0" dirty="0" err="1" smtClean="0">
                <a:latin typeface="Arial Rounded MT Bold" pitchFamily="34" charset="0"/>
                <a:cs typeface="Arial" pitchFamily="34" charset="0"/>
              </a:rPr>
              <a:t>LoI</a:t>
            </a:r>
            <a:r>
              <a:rPr lang="es-ES" sz="1400" b="0" dirty="0" smtClean="0">
                <a:latin typeface="Arial Rounded MT Bold" pitchFamily="34" charset="0"/>
                <a:cs typeface="Arial" pitchFamily="34" charset="0"/>
              </a:rPr>
              <a:t> </a:t>
            </a:r>
            <a:endParaRPr lang="es-ES" sz="1400" b="0" dirty="0"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860032" y="4437112"/>
            <a:ext cx="2232248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IAXO+: 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enhanced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scenario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with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x4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higher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MFOM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with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respect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LoI</a:t>
            </a:r>
            <a:endParaRPr lang="es-ES" sz="1400" b="0" dirty="0">
              <a:solidFill>
                <a:schemeClr val="tx1"/>
              </a:solidFill>
              <a:latin typeface="Arial Rounded MT Bold" pitchFamily="34" charset="0"/>
              <a:cs typeface="Arial" pitchFamily="34" charset="0"/>
            </a:endParaRPr>
          </a:p>
        </p:txBody>
      </p:sp>
      <p:cxnSp>
        <p:nvCxnSpPr>
          <p:cNvPr id="20" name="19 Conector recto de flecha"/>
          <p:cNvCxnSpPr>
            <a:stCxn id="16" idx="1"/>
          </p:cNvCxnSpPr>
          <p:nvPr/>
        </p:nvCxnSpPr>
        <p:spPr>
          <a:xfrm flipH="1" flipV="1">
            <a:off x="5580112" y="2996952"/>
            <a:ext cx="360040" cy="6930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5940152" y="3212976"/>
            <a:ext cx="2232248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IAXO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phase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II: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exposure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rearranged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to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optimize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sensitivity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to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 DSFZ 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  <a:cs typeface="Arial" pitchFamily="34" charset="0"/>
              </a:rPr>
              <a:t>models</a:t>
            </a:r>
            <a:endParaRPr lang="es-ES" sz="1400" b="0" dirty="0">
              <a:solidFill>
                <a:schemeClr val="tx1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6876256" y="260648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0" dirty="0" err="1" smtClean="0">
                <a:latin typeface="Arial Rounded MT Bold" pitchFamily="34" charset="0"/>
              </a:rPr>
              <a:t>Updated</a:t>
            </a:r>
            <a:r>
              <a:rPr lang="es-ES" b="0" dirty="0" smtClean="0">
                <a:latin typeface="Arial Rounded MT Bold" pitchFamily="34" charset="0"/>
              </a:rPr>
              <a:t> IAXO </a:t>
            </a:r>
            <a:r>
              <a:rPr lang="es-ES" b="0" dirty="0" err="1" smtClean="0">
                <a:latin typeface="Arial Rounded MT Bold" pitchFamily="34" charset="0"/>
              </a:rPr>
              <a:t>sensitivity</a:t>
            </a:r>
            <a:r>
              <a:rPr lang="es-ES" b="0" dirty="0" smtClean="0">
                <a:latin typeface="Arial Rounded MT Bold" pitchFamily="34" charset="0"/>
              </a:rPr>
              <a:t> </a:t>
            </a:r>
            <a:r>
              <a:rPr lang="es-ES" b="0" dirty="0" err="1" smtClean="0">
                <a:latin typeface="Arial Rounded MT Bold" pitchFamily="34" charset="0"/>
              </a:rPr>
              <a:t>regions</a:t>
            </a:r>
            <a:endParaRPr lang="es-ES" dirty="0"/>
          </a:p>
        </p:txBody>
      </p:sp>
      <p:sp>
        <p:nvSpPr>
          <p:cNvPr id="2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9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Beyond Colliders, CERN, November-17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te">
  <a:themeElements>
    <a:clrScheme name="Corte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Cor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rte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te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160928</TotalTime>
  <Words>3459</Words>
  <Application>Microsoft Office PowerPoint</Application>
  <PresentationFormat>Presentación en pantalla (4:3)</PresentationFormat>
  <Paragraphs>633</Paragraphs>
  <Slides>44</Slides>
  <Notes>2</Notes>
  <HiddenSlides>1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44</vt:i4>
      </vt:variant>
    </vt:vector>
  </HeadingPairs>
  <TitlesOfParts>
    <vt:vector size="47" baseType="lpstr">
      <vt:lpstr>Corte</vt:lpstr>
      <vt:lpstr>1_Tema de Office</vt:lpstr>
      <vt:lpstr>2_Tema de Office</vt:lpstr>
      <vt:lpstr>International AXion Observatory (IAXO) status and prospects  Igor G. Irastorza (U. Zaragoza) on behalf of the IAXO collaboration Physics Beyond Colliders, CERN, November 21st 2017</vt:lpstr>
      <vt:lpstr>IAXO experiment reminder</vt:lpstr>
      <vt:lpstr>Last CAST limit</vt:lpstr>
      <vt:lpstr>Diapositiva 4</vt:lpstr>
      <vt:lpstr>IAXO most recent milestones</vt:lpstr>
      <vt:lpstr>IAXO collaboration</vt:lpstr>
      <vt:lpstr>BabyIAXO</vt:lpstr>
      <vt:lpstr>Diapositiva 8</vt:lpstr>
      <vt:lpstr>Diapositiva 9</vt:lpstr>
      <vt:lpstr>IAXO &amp; meV axion cosmology</vt:lpstr>
      <vt:lpstr>IAXO &amp; astrophysics hints</vt:lpstr>
      <vt:lpstr>IAXO &amp; stellar cooling </vt:lpstr>
      <vt:lpstr>IAXO physics reach summary</vt:lpstr>
      <vt:lpstr>IAXO near-term milestones</vt:lpstr>
      <vt:lpstr>IAXO and CERN</vt:lpstr>
      <vt:lpstr>Conclusions</vt:lpstr>
      <vt:lpstr>Backup slides…</vt:lpstr>
      <vt:lpstr>BabyIAXO &amp; IAXO physics reach</vt:lpstr>
      <vt:lpstr>IAXO status of project</vt:lpstr>
      <vt:lpstr>IAXO in the axion landscape</vt:lpstr>
      <vt:lpstr>Diapositiva 21</vt:lpstr>
      <vt:lpstr>Solar Axions</vt:lpstr>
      <vt:lpstr>Solar Axions</vt:lpstr>
      <vt:lpstr>Diapositiva 24</vt:lpstr>
      <vt:lpstr>CAST experiment @ CERN</vt:lpstr>
      <vt:lpstr>Diapositiva 26</vt:lpstr>
      <vt:lpstr>Diapositiva 27</vt:lpstr>
      <vt:lpstr>Diapositiva 28</vt:lpstr>
      <vt:lpstr>Diapositiva 29</vt:lpstr>
      <vt:lpstr>Axion-electron coupling</vt:lpstr>
      <vt:lpstr>Conclusions</vt:lpstr>
      <vt:lpstr>Why to search for axions?</vt:lpstr>
      <vt:lpstr>An ALP with gag~ 10-11-12 GeV-1</vt:lpstr>
      <vt:lpstr>The multi-meV axion</vt:lpstr>
      <vt:lpstr>Astrophysical hints for axions</vt:lpstr>
      <vt:lpstr>Astrophysical hints for axions (II)</vt:lpstr>
      <vt:lpstr>Diapositiva 37</vt:lpstr>
      <vt:lpstr>CAST results (solar axions)</vt:lpstr>
      <vt:lpstr>IAXO sensitivity prospects</vt:lpstr>
      <vt:lpstr>CERN SPSC recommendations</vt:lpstr>
      <vt:lpstr>Mid term plans (+4 years) towards IAXO construction</vt:lpstr>
      <vt:lpstr>IAXO costs</vt:lpstr>
      <vt:lpstr>IAXO timeline</vt:lpstr>
      <vt:lpstr>Additional IAXO physics cases direct detection or relic axions/ALPs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IAXO</dc:title>
  <dc:creator>Igor G. Irastorza</dc:creator>
  <cp:lastModifiedBy>igarciai</cp:lastModifiedBy>
  <cp:revision>1361</cp:revision>
  <dcterms:created xsi:type="dcterms:W3CDTF">2004-12-06T08:05:26Z</dcterms:created>
  <dcterms:modified xsi:type="dcterms:W3CDTF">2017-11-20T22:49:07Z</dcterms:modified>
</cp:coreProperties>
</file>