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256" r:id="rId2"/>
    <p:sldId id="257" r:id="rId3"/>
    <p:sldId id="274" r:id="rId4"/>
    <p:sldId id="258" r:id="rId5"/>
    <p:sldId id="259" r:id="rId6"/>
    <p:sldId id="261" r:id="rId7"/>
    <p:sldId id="262" r:id="rId8"/>
    <p:sldId id="263" r:id="rId9"/>
    <p:sldId id="264" r:id="rId10"/>
    <p:sldId id="267" r:id="rId11"/>
    <p:sldId id="270" r:id="rId12"/>
    <p:sldId id="268" r:id="rId13"/>
    <p:sldId id="295" r:id="rId14"/>
    <p:sldId id="265" r:id="rId15"/>
    <p:sldId id="269" r:id="rId16"/>
    <p:sldId id="266" r:id="rId17"/>
    <p:sldId id="275" r:id="rId18"/>
    <p:sldId id="273" r:id="rId19"/>
    <p:sldId id="289" r:id="rId20"/>
    <p:sldId id="290" r:id="rId21"/>
    <p:sldId id="291" r:id="rId22"/>
    <p:sldId id="292" r:id="rId23"/>
    <p:sldId id="293" r:id="rId24"/>
    <p:sldId id="284" r:id="rId25"/>
    <p:sldId id="285" r:id="rId26"/>
    <p:sldId id="286" r:id="rId27"/>
    <p:sldId id="281" r:id="rId28"/>
    <p:sldId id="294" r:id="rId29"/>
    <p:sldId id="287" r:id="rId30"/>
    <p:sldId id="288" r:id="rId31"/>
    <p:sldId id="271" r:id="rId32"/>
    <p:sldId id="272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56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asn" initials="o" lastIdx="6" clrIdx="0">
    <p:extLst>
      <p:ext uri="{19B8F6BF-5375-455C-9EA6-DF929625EA0E}">
        <p15:presenceInfo xmlns:p15="http://schemas.microsoft.com/office/powerpoint/2012/main" userId="olas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3" d="100"/>
          <a:sy n="73" d="100"/>
        </p:scale>
        <p:origin x="1413" y="40"/>
      </p:cViewPr>
      <p:guideLst>
        <p:guide orient="horz" pos="2256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A6AD86B-F261-4F41-A6A8-E3C7980E91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E3A168-C90A-4A82-BA13-2576199A20B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210842-BE3C-4422-B650-137D4FDA33AD}" type="datetimeFigureOut">
              <a:rPr lang="en-US" smtClean="0"/>
              <a:t>21-Nov-17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740001-FC54-4721-B51A-2FCBD67BFFD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3463FB-B32F-4C8B-9B6F-562D8E6FD30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EC53B5-3069-4B97-A705-FDC8D438A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058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1479F-D078-41C0-8F48-D1DCF60FD0C7}" type="datetimeFigureOut">
              <a:rPr lang="en-US" smtClean="0"/>
              <a:t>21-Nov-17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6987B-50DB-4B87-95FF-B6D228B38B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0600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7D125-2CB1-41DC-B560-81E879C10883}" type="datetime1">
              <a:rPr lang="en-US" smtClean="0"/>
              <a:t>21-Nov-17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5636-234F-4423-A194-9A1572FD3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96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94495F-5647-45F6-BA95-B187A39E5932}" type="datetime1">
              <a:rPr lang="en-US" smtClean="0"/>
              <a:t>21-Nov-17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5636-234F-4423-A194-9A1572FD3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158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C9072-D759-4107-BAE5-DCC7B61A58EB}" type="datetime1">
              <a:rPr lang="en-US" smtClean="0"/>
              <a:t>21-Nov-17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5636-234F-4423-A194-9A1572FD3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014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CE5C1-8CFC-4C6E-87B7-5626F68415AF}" type="datetime1">
              <a:rPr lang="en-US" smtClean="0"/>
              <a:t>21-Nov-17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5636-234F-4423-A194-9A1572FD3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01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6E30E-5A11-4698-B898-A19BBD04B947}" type="datetime1">
              <a:rPr lang="en-US" smtClean="0"/>
              <a:t>21-Nov-17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5636-234F-4423-A194-9A1572FD3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158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209EA-77A3-4A51-8953-237303D442E9}" type="datetime1">
              <a:rPr lang="en-US" smtClean="0"/>
              <a:t>21-Nov-17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5636-234F-4423-A194-9A1572FD3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330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DD9D1-A1A6-4535-8F01-52CD0395B764}" type="datetime1">
              <a:rPr lang="en-US" smtClean="0"/>
              <a:t>21-Nov-17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5636-234F-4423-A194-9A1572FD3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256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70E9B-9AB5-4E1B-88F6-1790889D9F90}" type="datetime1">
              <a:rPr lang="en-US" smtClean="0"/>
              <a:t>21-Nov-17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5636-234F-4423-A194-9A1572FD3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702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6B64-027C-43E2-A5BE-8A093C39B373}" type="datetime1">
              <a:rPr lang="en-US" smtClean="0"/>
              <a:t>21-Nov-17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5636-234F-4423-A194-9A1572FD3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236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20347-29A5-41F5-9AD3-47ED6C75CB5A}" type="datetime1">
              <a:rPr lang="en-US" smtClean="0"/>
              <a:t>21-Nov-17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5636-234F-4423-A194-9A1572FD3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82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C5EB-08BE-4A83-BCEF-8A565A1C43E1}" type="datetime1">
              <a:rPr lang="en-US" smtClean="0"/>
              <a:t>21-Nov-17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5636-234F-4423-A194-9A1572FD3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968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51980-64CC-4C59-8A5D-B3A5DC5EDDA6}" type="datetime1">
              <a:rPr lang="en-US" smtClean="0"/>
              <a:t>21-Nov-17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D5636-234F-4423-A194-9A1572FD3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043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5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5" Type="http://schemas.openxmlformats.org/officeDocument/2006/relationships/image" Target="../media/image230.png"/><Relationship Id="rId4" Type="http://schemas.openxmlformats.org/officeDocument/2006/relationships/image" Target="../media/image3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577EE-E01D-4177-A2EA-C01CF8FDFD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954577"/>
            <a:ext cx="7772400" cy="1267645"/>
          </a:xfrm>
        </p:spPr>
        <p:txBody>
          <a:bodyPr/>
          <a:lstStyle/>
          <a:p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NA61 beyond 2020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2BADDB-5059-4FE7-8419-DE266A6E3D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735991"/>
            <a:ext cx="6858000" cy="1655762"/>
          </a:xfrm>
        </p:spPr>
        <p:txBody>
          <a:bodyPr/>
          <a:lstStyle/>
          <a:p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Marek </a:t>
            </a:r>
            <a:r>
              <a:rPr lang="en-US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Gazdzicki</a:t>
            </a:r>
            <a:endParaRPr lang="en-US" dirty="0"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  <a:p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for NA61/SHINE</a:t>
            </a:r>
          </a:p>
          <a:p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Frankfurt, Kielce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CC65035-B16D-4115-AE0E-97A362A706BC}"/>
              </a:ext>
            </a:extLst>
          </p:cNvPr>
          <p:cNvGrpSpPr/>
          <p:nvPr/>
        </p:nvGrpSpPr>
        <p:grpSpPr>
          <a:xfrm>
            <a:off x="0" y="3347761"/>
            <a:ext cx="9144000" cy="120126"/>
            <a:chOff x="0" y="854340"/>
            <a:chExt cx="9144000" cy="12012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BE1D1B1-7CFB-477C-8B6B-FFC15B9B099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54340"/>
              <a:ext cx="9144000" cy="0"/>
            </a:xfrm>
            <a:prstGeom prst="line">
              <a:avLst/>
            </a:prstGeom>
            <a:ln w="762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F60D500-C953-4882-9936-FC496C0FE9B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74466"/>
              <a:ext cx="9144000" cy="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06096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Upgrades of NA61/SHINE setup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10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6F164A-CC56-4516-88CE-EC756A52A8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301" y="2551371"/>
            <a:ext cx="6023989" cy="26288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0437C22-BE95-41F4-8B5C-7DA60A676ABA}"/>
                  </a:ext>
                </a:extLst>
              </p:cNvPr>
              <p:cNvSpPr txBox="1"/>
              <p:nvPr/>
            </p:nvSpPr>
            <p:spPr>
              <a:xfrm>
                <a:off x="274751" y="1328897"/>
                <a:ext cx="3988565" cy="9511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Microsoft JhengHei" panose="020B0604030504040204" pitchFamily="34" charset="-120"/>
                    <a:ea typeface="Microsoft JhengHei" panose="020B0604030504040204" pitchFamily="34" charset="-120"/>
                  </a:rPr>
                  <a:t>Construction of Large Acceptance Vertex Detector (LAVD)</a:t>
                </a:r>
              </a:p>
              <a:p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b="0" i="0" smtClean="0">
                        <a:latin typeface="Cambria Math" panose="02040503050406030204" pitchFamily="18" charset="0"/>
                      </a:rPr>
                      <m:t>,  </m:t>
                    </m:r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e>
                    </m:acc>
                  </m:oMath>
                </a14:m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decay reconstruction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0437C22-BE95-41F4-8B5C-7DA60A676A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751" y="1328897"/>
                <a:ext cx="3988565" cy="951158"/>
              </a:xfrm>
              <a:prstGeom prst="rect">
                <a:avLst/>
              </a:prstGeom>
              <a:blipFill>
                <a:blip r:embed="rId3"/>
                <a:stretch>
                  <a:fillRect l="-1223" t="-3846" b="-8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C737164A-AE2F-4D4B-A6BC-97510499892F}"/>
              </a:ext>
            </a:extLst>
          </p:cNvPr>
          <p:cNvSpPr txBox="1"/>
          <p:nvPr/>
        </p:nvSpPr>
        <p:spPr>
          <a:xfrm>
            <a:off x="5217899" y="1088671"/>
            <a:ext cx="4039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Replacement of the TPC </a:t>
            </a:r>
            <a:b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</a:b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read-out  electronics</a:t>
            </a:r>
          </a:p>
          <a:p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to increase data rate to 1 kHz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A51353F-63EB-4FA7-B6A8-F6B89F00AAFB}"/>
              </a:ext>
            </a:extLst>
          </p:cNvPr>
          <p:cNvSpPr txBox="1"/>
          <p:nvPr/>
        </p:nvSpPr>
        <p:spPr>
          <a:xfrm>
            <a:off x="293240" y="4857086"/>
            <a:ext cx="2690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New trigger and data acquisition system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E1E10FF-B696-49A8-88FB-E6DBB10173C5}"/>
              </a:ext>
            </a:extLst>
          </p:cNvPr>
          <p:cNvSpPr txBox="1"/>
          <p:nvPr/>
        </p:nvSpPr>
        <p:spPr>
          <a:xfrm>
            <a:off x="6566877" y="5216894"/>
            <a:ext cx="2690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Upgrade of Projectile Spectator Detector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6BA5F20-C4F9-46CE-B5CE-C7C8F1CBA1F0}"/>
              </a:ext>
            </a:extLst>
          </p:cNvPr>
          <p:cNvSpPr txBox="1"/>
          <p:nvPr/>
        </p:nvSpPr>
        <p:spPr>
          <a:xfrm>
            <a:off x="3462577" y="5605097"/>
            <a:ext cx="26907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New Time-of-Flight detectors</a:t>
            </a: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A4B52903-80A6-484C-96CE-736758183AFD}"/>
              </a:ext>
            </a:extLst>
          </p:cNvPr>
          <p:cNvSpPr/>
          <p:nvPr/>
        </p:nvSpPr>
        <p:spPr>
          <a:xfrm>
            <a:off x="1450227" y="4018700"/>
            <a:ext cx="728025" cy="809565"/>
          </a:xfrm>
          <a:custGeom>
            <a:avLst/>
            <a:gdLst>
              <a:gd name="connsiteX0" fmla="*/ 0 w 728025"/>
              <a:gd name="connsiteY0" fmla="*/ 809565 h 809565"/>
              <a:gd name="connsiteX1" fmla="*/ 728025 w 728025"/>
              <a:gd name="connsiteY1" fmla="*/ 0 h 809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8025" h="809565">
                <a:moveTo>
                  <a:pt x="0" y="809565"/>
                </a:moveTo>
                <a:lnTo>
                  <a:pt x="728025" y="0"/>
                </a:lnTo>
              </a:path>
            </a:pathLst>
          </a:custGeom>
          <a:noFill/>
          <a:ln w="31750">
            <a:solidFill>
              <a:srgbClr val="0070C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5E71BD4-030D-49F1-8E3F-532AB626B729}"/>
              </a:ext>
            </a:extLst>
          </p:cNvPr>
          <p:cNvSpPr/>
          <p:nvPr/>
        </p:nvSpPr>
        <p:spPr>
          <a:xfrm>
            <a:off x="5161215" y="4912648"/>
            <a:ext cx="563978" cy="646331"/>
          </a:xfrm>
          <a:custGeom>
            <a:avLst/>
            <a:gdLst>
              <a:gd name="connsiteX0" fmla="*/ 0 w 728025"/>
              <a:gd name="connsiteY0" fmla="*/ 809565 h 809565"/>
              <a:gd name="connsiteX1" fmla="*/ 728025 w 728025"/>
              <a:gd name="connsiteY1" fmla="*/ 0 h 809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8025" h="809565">
                <a:moveTo>
                  <a:pt x="0" y="809565"/>
                </a:moveTo>
                <a:lnTo>
                  <a:pt x="728025" y="0"/>
                </a:lnTo>
              </a:path>
            </a:pathLst>
          </a:custGeom>
          <a:noFill/>
          <a:ln w="31750">
            <a:solidFill>
              <a:srgbClr val="0070C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91CA6D8-843E-415A-B85A-DC246DD2B672}"/>
              </a:ext>
            </a:extLst>
          </p:cNvPr>
          <p:cNvSpPr/>
          <p:nvPr/>
        </p:nvSpPr>
        <p:spPr>
          <a:xfrm flipV="1">
            <a:off x="1583301" y="2385721"/>
            <a:ext cx="1026030" cy="1345808"/>
          </a:xfrm>
          <a:custGeom>
            <a:avLst/>
            <a:gdLst>
              <a:gd name="connsiteX0" fmla="*/ 0 w 728025"/>
              <a:gd name="connsiteY0" fmla="*/ 809565 h 809565"/>
              <a:gd name="connsiteX1" fmla="*/ 728025 w 728025"/>
              <a:gd name="connsiteY1" fmla="*/ 0 h 809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8025" h="809565">
                <a:moveTo>
                  <a:pt x="0" y="809565"/>
                </a:moveTo>
                <a:lnTo>
                  <a:pt x="728025" y="0"/>
                </a:lnTo>
              </a:path>
            </a:pathLst>
          </a:custGeom>
          <a:noFill/>
          <a:ln w="31750">
            <a:solidFill>
              <a:srgbClr val="0070C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0ABEDCB-B5F3-4FD4-B8DD-57FFA808EB0C}"/>
              </a:ext>
            </a:extLst>
          </p:cNvPr>
          <p:cNvSpPr/>
          <p:nvPr/>
        </p:nvSpPr>
        <p:spPr>
          <a:xfrm rot="10213678" flipV="1">
            <a:off x="6959368" y="4106333"/>
            <a:ext cx="434933" cy="1095349"/>
          </a:xfrm>
          <a:custGeom>
            <a:avLst/>
            <a:gdLst>
              <a:gd name="connsiteX0" fmla="*/ 0 w 728025"/>
              <a:gd name="connsiteY0" fmla="*/ 809565 h 809565"/>
              <a:gd name="connsiteX1" fmla="*/ 728025 w 728025"/>
              <a:gd name="connsiteY1" fmla="*/ 0 h 809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8025" h="809565">
                <a:moveTo>
                  <a:pt x="0" y="809565"/>
                </a:moveTo>
                <a:lnTo>
                  <a:pt x="728025" y="0"/>
                </a:lnTo>
              </a:path>
            </a:pathLst>
          </a:custGeom>
          <a:noFill/>
          <a:ln w="31750">
            <a:solidFill>
              <a:srgbClr val="0070C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A01ECEF-8A74-443C-A9C9-1ADFBBC29071}"/>
              </a:ext>
            </a:extLst>
          </p:cNvPr>
          <p:cNvSpPr/>
          <p:nvPr/>
        </p:nvSpPr>
        <p:spPr>
          <a:xfrm rot="4539751" flipV="1">
            <a:off x="5533596" y="2038669"/>
            <a:ext cx="654105" cy="771425"/>
          </a:xfrm>
          <a:custGeom>
            <a:avLst/>
            <a:gdLst>
              <a:gd name="connsiteX0" fmla="*/ 0 w 728025"/>
              <a:gd name="connsiteY0" fmla="*/ 809565 h 809565"/>
              <a:gd name="connsiteX1" fmla="*/ 728025 w 728025"/>
              <a:gd name="connsiteY1" fmla="*/ 0 h 809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28025" h="809565">
                <a:moveTo>
                  <a:pt x="0" y="809565"/>
                </a:moveTo>
                <a:lnTo>
                  <a:pt x="728025" y="0"/>
                </a:lnTo>
              </a:path>
            </a:pathLst>
          </a:custGeom>
          <a:noFill/>
          <a:ln w="31750">
            <a:solidFill>
              <a:srgbClr val="0070C0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97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Beam request for 2021-2022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11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28393EF1-7C13-4155-9420-831865C5E69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2816090"/>
                  </p:ext>
                </p:extLst>
              </p:nvPr>
            </p:nvGraphicFramePr>
            <p:xfrm>
              <a:off x="262089" y="1547802"/>
              <a:ext cx="8619821" cy="3324479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699701">
                      <a:extLst>
                        <a:ext uri="{9D8B030D-6E8A-4147-A177-3AD203B41FA5}">
                          <a16:colId xmlns:a16="http://schemas.microsoft.com/office/drawing/2014/main" val="2747232898"/>
                        </a:ext>
                      </a:extLst>
                    </a:gridCol>
                    <a:gridCol w="2116736">
                      <a:extLst>
                        <a:ext uri="{9D8B030D-6E8A-4147-A177-3AD203B41FA5}">
                          <a16:colId xmlns:a16="http://schemas.microsoft.com/office/drawing/2014/main" val="2255467050"/>
                        </a:ext>
                      </a:extLst>
                    </a:gridCol>
                    <a:gridCol w="1270042">
                      <a:extLst>
                        <a:ext uri="{9D8B030D-6E8A-4147-A177-3AD203B41FA5}">
                          <a16:colId xmlns:a16="http://schemas.microsoft.com/office/drawing/2014/main" val="797143772"/>
                        </a:ext>
                      </a:extLst>
                    </a:gridCol>
                    <a:gridCol w="2663560">
                      <a:extLst>
                        <a:ext uri="{9D8B030D-6E8A-4147-A177-3AD203B41FA5}">
                          <a16:colId xmlns:a16="http://schemas.microsoft.com/office/drawing/2014/main" val="4089768904"/>
                        </a:ext>
                      </a:extLst>
                    </a:gridCol>
                    <a:gridCol w="1869782">
                      <a:extLst>
                        <a:ext uri="{9D8B030D-6E8A-4147-A177-3AD203B41FA5}">
                          <a16:colId xmlns:a16="http://schemas.microsoft.com/office/drawing/2014/main" val="399563847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Year</a:t>
                          </a:r>
                        </a:p>
                      </a:txBody>
                      <a:tcPr>
                        <a:solidFill>
                          <a:schemeClr val="accent6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Beam</a:t>
                          </a:r>
                        </a:p>
                      </a:txBody>
                      <a:tcPr>
                        <a:solidFill>
                          <a:schemeClr val="accent6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Duration</a:t>
                          </a:r>
                        </a:p>
                      </a:txBody>
                      <a:tcPr>
                        <a:solidFill>
                          <a:schemeClr val="accent6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Purpose</a:t>
                          </a:r>
                        </a:p>
                      </a:txBody>
                      <a:tcPr>
                        <a:solidFill>
                          <a:schemeClr val="accent6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8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1" i="1"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e>
                                <m:sup>
                                  <m:r>
                                    <a:rPr lang="en-US" sz="1800" b="1" i="1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p>
                              </m:sSup>
                              <m:r>
                                <a:rPr lang="en-US" sz="1800" b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1800" b="1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sSup>
                                    <m:sSupPr>
                                      <m:ctrlPr>
                                        <a:rPr lang="en-US" sz="1800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b="1" i="1">
                                          <a:latin typeface="Cambria Math" panose="02040503050406030204" pitchFamily="18" charset="0"/>
                                        </a:rPr>
                                        <m:t>𝑫</m:t>
                                      </m:r>
                                    </m:e>
                                    <m:sup>
                                      <m:r>
                                        <a:rPr lang="en-US" sz="1800" b="1" i="1">
                                          <a:latin typeface="Cambria Math" panose="02040503050406030204" pitchFamily="18" charset="0"/>
                                        </a:rPr>
                                        <m:t>𝟎</m:t>
                                      </m:r>
                                    </m:sup>
                                  </m:sSup>
                                </m:e>
                              </m:acc>
                            </m:oMath>
                          </a14:m>
                          <a:r>
                            <a:rPr lang="en-US" b="1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stat.</a:t>
                          </a:r>
                        </a:p>
                      </a:txBody>
                      <a:tcPr>
                        <a:solidFill>
                          <a:schemeClr val="accent6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758255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2021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p at 150 GeV/c</a:t>
                          </a:r>
                          <a:endParaRPr lang="en-US" i="1" dirty="0">
                            <a:latin typeface="Microsoft JhengHei Light" panose="020B0304030504040204" pitchFamily="34" charset="-120"/>
                            <a:ea typeface="Microsoft JhengHei Light" panose="020B0304030504040204" pitchFamily="34" charset="-12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4 weeks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detector tests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>
                            <a:latin typeface="Microsoft JhengHei Light" panose="020B0304030504040204" pitchFamily="34" charset="-120"/>
                            <a:ea typeface="Microsoft JhengHei Light" panose="020B0304030504040204" pitchFamily="34" charset="-12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65924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2022</a:t>
                          </a:r>
                          <a:endParaRPr lang="en-US" dirty="0">
                            <a:latin typeface="Microsoft JhengHei Light" panose="020B0304030504040204" pitchFamily="34" charset="-120"/>
                            <a:ea typeface="Microsoft JhengHei Light" panose="020B0304030504040204" pitchFamily="34" charset="-12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Pb</a:t>
                          </a:r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at 150A GeV/c</a:t>
                          </a:r>
                          <a:endParaRPr lang="en-US" i="1" dirty="0">
                            <a:latin typeface="Microsoft JhengHei Light" panose="020B0304030504040204" pitchFamily="34" charset="-120"/>
                            <a:ea typeface="Microsoft JhengHei Light" panose="020B0304030504040204" pitchFamily="34" charset="-12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 weeks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charm in central collisions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40k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26210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2022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err="1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Pb</a:t>
                          </a:r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at 150A GeV/c</a:t>
                          </a:r>
                          <a:endParaRPr lang="en-US" i="1" dirty="0">
                            <a:latin typeface="Microsoft JhengHei Light" panose="020B0304030504040204" pitchFamily="34" charset="-120"/>
                            <a:ea typeface="Microsoft JhengHei Light" panose="020B0304030504040204" pitchFamily="34" charset="-12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 weeks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charm in mid-central collisions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20k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314651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2023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err="1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Pb</a:t>
                          </a:r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at 150A GeV/c</a:t>
                          </a:r>
                          <a:endParaRPr lang="en-US" i="1" dirty="0">
                            <a:latin typeface="Microsoft JhengHei Light" panose="020B0304030504040204" pitchFamily="34" charset="-120"/>
                            <a:ea typeface="Microsoft JhengHei Light" panose="020B0304030504040204" pitchFamily="34" charset="-12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4 weeks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charm in peripheral collisions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8k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035519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2024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err="1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Pb</a:t>
                          </a:r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at 40A GeV/c</a:t>
                          </a:r>
                          <a:endParaRPr lang="en-US" i="1" dirty="0">
                            <a:latin typeface="Microsoft JhengHei Light" panose="020B0304030504040204" pitchFamily="34" charset="-120"/>
                            <a:ea typeface="Microsoft JhengHei Light" panose="020B0304030504040204" pitchFamily="34" charset="-12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4 weeks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charm in central collisions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7289829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28393EF1-7C13-4155-9420-831865C5E69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2816090"/>
                  </p:ext>
                </p:extLst>
              </p:nvPr>
            </p:nvGraphicFramePr>
            <p:xfrm>
              <a:off x="262089" y="1547802"/>
              <a:ext cx="8619821" cy="3324479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699701">
                      <a:extLst>
                        <a:ext uri="{9D8B030D-6E8A-4147-A177-3AD203B41FA5}">
                          <a16:colId xmlns:a16="http://schemas.microsoft.com/office/drawing/2014/main" val="2747232898"/>
                        </a:ext>
                      </a:extLst>
                    </a:gridCol>
                    <a:gridCol w="2116736">
                      <a:extLst>
                        <a:ext uri="{9D8B030D-6E8A-4147-A177-3AD203B41FA5}">
                          <a16:colId xmlns:a16="http://schemas.microsoft.com/office/drawing/2014/main" val="2255467050"/>
                        </a:ext>
                      </a:extLst>
                    </a:gridCol>
                    <a:gridCol w="1270042">
                      <a:extLst>
                        <a:ext uri="{9D8B030D-6E8A-4147-A177-3AD203B41FA5}">
                          <a16:colId xmlns:a16="http://schemas.microsoft.com/office/drawing/2014/main" val="797143772"/>
                        </a:ext>
                      </a:extLst>
                    </a:gridCol>
                    <a:gridCol w="2663560">
                      <a:extLst>
                        <a:ext uri="{9D8B030D-6E8A-4147-A177-3AD203B41FA5}">
                          <a16:colId xmlns:a16="http://schemas.microsoft.com/office/drawing/2014/main" val="4089768904"/>
                        </a:ext>
                      </a:extLst>
                    </a:gridCol>
                    <a:gridCol w="1869782">
                      <a:extLst>
                        <a:ext uri="{9D8B030D-6E8A-4147-A177-3AD203B41FA5}">
                          <a16:colId xmlns:a16="http://schemas.microsoft.com/office/drawing/2014/main" val="3995638474"/>
                        </a:ext>
                      </a:extLst>
                    </a:gridCol>
                  </a:tblGrid>
                  <a:tr h="393319"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Year</a:t>
                          </a:r>
                        </a:p>
                      </a:txBody>
                      <a:tcPr>
                        <a:solidFill>
                          <a:schemeClr val="accent6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Beam</a:t>
                          </a:r>
                        </a:p>
                      </a:txBody>
                      <a:tcPr>
                        <a:solidFill>
                          <a:schemeClr val="accent6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Duration</a:t>
                          </a:r>
                        </a:p>
                      </a:txBody>
                      <a:tcPr>
                        <a:solidFill>
                          <a:schemeClr val="accent6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b="1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Purpose</a:t>
                          </a:r>
                        </a:p>
                      </a:txBody>
                      <a:tcPr>
                        <a:solidFill>
                          <a:schemeClr val="accent6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61564" t="-7692" r="-1303" b="-7646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758255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2021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p at 150 GeV/c</a:t>
                          </a:r>
                          <a:endParaRPr lang="en-US" i="1" dirty="0">
                            <a:latin typeface="Microsoft JhengHei Light" panose="020B0304030504040204" pitchFamily="34" charset="-120"/>
                            <a:ea typeface="Microsoft JhengHei Light" panose="020B0304030504040204" pitchFamily="34" charset="-12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4 weeks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detector tests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>
                            <a:latin typeface="Microsoft JhengHei Light" panose="020B0304030504040204" pitchFamily="34" charset="-120"/>
                            <a:ea typeface="Microsoft JhengHei Light" panose="020B0304030504040204" pitchFamily="34" charset="-12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659246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2022</a:t>
                          </a:r>
                          <a:endParaRPr lang="en-US" dirty="0">
                            <a:latin typeface="Microsoft JhengHei Light" panose="020B0304030504040204" pitchFamily="34" charset="-120"/>
                            <a:ea typeface="Microsoft JhengHei Light" panose="020B0304030504040204" pitchFamily="34" charset="-12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 err="1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Pb</a:t>
                          </a:r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at 150A GeV/c</a:t>
                          </a:r>
                          <a:endParaRPr lang="en-US" i="1" dirty="0">
                            <a:latin typeface="Microsoft JhengHei Light" panose="020B0304030504040204" pitchFamily="34" charset="-120"/>
                            <a:ea typeface="Microsoft JhengHei Light" panose="020B0304030504040204" pitchFamily="34" charset="-12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 weeks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charm in central collisions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40k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262103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2022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err="1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Pb</a:t>
                          </a:r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at 150A GeV/c</a:t>
                          </a:r>
                          <a:endParaRPr lang="en-US" i="1" dirty="0">
                            <a:latin typeface="Microsoft JhengHei Light" panose="020B0304030504040204" pitchFamily="34" charset="-120"/>
                            <a:ea typeface="Microsoft JhengHei Light" panose="020B0304030504040204" pitchFamily="34" charset="-12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 weeks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charm in mid-central collisions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20k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3146519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2023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err="1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Pb</a:t>
                          </a:r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at 150A GeV/c</a:t>
                          </a:r>
                          <a:endParaRPr lang="en-US" i="1" dirty="0">
                            <a:latin typeface="Microsoft JhengHei Light" panose="020B0304030504040204" pitchFamily="34" charset="-120"/>
                            <a:ea typeface="Microsoft JhengHei Light" panose="020B0304030504040204" pitchFamily="34" charset="-12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4 weeks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charm in peripheral collisions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8k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03551930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2024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 err="1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Pb</a:t>
                          </a:r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at 40A GeV/c</a:t>
                          </a:r>
                          <a:endParaRPr lang="en-US" i="1" dirty="0">
                            <a:latin typeface="Microsoft JhengHei Light" panose="020B0304030504040204" pitchFamily="34" charset="-120"/>
                            <a:ea typeface="Microsoft JhengHei Light" panose="020B0304030504040204" pitchFamily="34" charset="-12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4 weeks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charm in central collisions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7289829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41023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Performance for open charm measurements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12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D237EA5-F443-42A3-8B95-E1DD6AF0DD88}"/>
              </a:ext>
            </a:extLst>
          </p:cNvPr>
          <p:cNvGrpSpPr/>
          <p:nvPr/>
        </p:nvGrpSpPr>
        <p:grpSpPr>
          <a:xfrm>
            <a:off x="455441" y="2160778"/>
            <a:ext cx="5048431" cy="3322893"/>
            <a:chOff x="478740" y="2405393"/>
            <a:chExt cx="5048431" cy="332289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B835D45-0143-4AF4-B424-3A260A1B4CC8}"/>
                </a:ext>
              </a:extLst>
            </p:cNvPr>
            <p:cNvGrpSpPr/>
            <p:nvPr/>
          </p:nvGrpSpPr>
          <p:grpSpPr>
            <a:xfrm>
              <a:off x="478740" y="2748694"/>
              <a:ext cx="5048431" cy="2979592"/>
              <a:chOff x="1066983" y="1327736"/>
              <a:chExt cx="7456011" cy="440055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399F4815-9680-4079-8981-F22B408782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093994" y="1327736"/>
                <a:ext cx="3429000" cy="4400550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FFD1AA3F-4917-4667-B5DB-52C948579F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66983" y="1356311"/>
                <a:ext cx="3981450" cy="4343400"/>
              </a:xfrm>
              <a:prstGeom prst="rect">
                <a:avLst/>
              </a:prstGeom>
            </p:spPr>
          </p:pic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AC0616D-9AD8-4672-B737-F7E98A37A1C3}"/>
                </a:ext>
              </a:extLst>
            </p:cNvPr>
            <p:cNvSpPr txBox="1"/>
            <p:nvPr/>
          </p:nvSpPr>
          <p:spPr>
            <a:xfrm>
              <a:off x="1246382" y="2405393"/>
              <a:ext cx="16174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all generated 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7D3E23D-E8B6-4ED4-8DDF-BC3CB163EA6D}"/>
                </a:ext>
              </a:extLst>
            </p:cNvPr>
            <p:cNvSpPr txBox="1"/>
            <p:nvPr/>
          </p:nvSpPr>
          <p:spPr>
            <a:xfrm>
              <a:off x="3600331" y="2417044"/>
              <a:ext cx="16077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reconstructed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pole tekstowe 6">
                <a:extLst>
                  <a:ext uri="{FF2B5EF4-FFF2-40B4-BE49-F238E27FC236}">
                    <a16:creationId xmlns:a16="http://schemas.microsoft.com/office/drawing/2014/main" id="{87B315C5-989D-4485-97DA-A9347A075A55}"/>
                  </a:ext>
                </a:extLst>
              </p:cNvPr>
              <p:cNvSpPr txBox="1"/>
              <p:nvPr/>
            </p:nvSpPr>
            <p:spPr>
              <a:xfrm>
                <a:off x="1083333" y="1175730"/>
                <a:ext cx="6210481" cy="73103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Two weeks</a:t>
                </a:r>
                <a:r>
                  <a:rPr lang="pl-PL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in 202</a:t>
                </a:r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2</a:t>
                </a:r>
                <a:r>
                  <a:rPr lang="pl-PL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(1kHz + LAVD)</a:t>
                </a:r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≈40 000 </m:t>
                    </m:r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e>
                    </m:acc>
                  </m:oMath>
                </a14:m>
                <a:r>
                  <a:rPr lang="pl-PL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</a:t>
                </a:r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in 40M central </a:t>
                </a:r>
                <a:r>
                  <a:rPr lang="en-US" sz="2000" dirty="0" err="1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Pb+Pb</a:t>
                </a:r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collisions at 150</a:t>
                </a:r>
                <a:r>
                  <a:rPr lang="en-US" sz="2000" i="1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A</a:t>
                </a:r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GeV/</a:t>
                </a:r>
                <a:r>
                  <a:rPr lang="en-US" sz="2000" i="1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c</a:t>
                </a:r>
                <a:endParaRPr lang="en-GB" sz="2000" b="1" i="1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</mc:Choice>
        <mc:Fallback>
          <p:sp>
            <p:nvSpPr>
              <p:cNvPr id="20" name="pole tekstowe 6">
                <a:extLst>
                  <a:ext uri="{FF2B5EF4-FFF2-40B4-BE49-F238E27FC236}">
                    <a16:creationId xmlns:a16="http://schemas.microsoft.com/office/drawing/2014/main" id="{87B315C5-989D-4485-97DA-A9347A075A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3333" y="1175730"/>
                <a:ext cx="6210481" cy="731034"/>
              </a:xfrm>
              <a:prstGeom prst="rect">
                <a:avLst/>
              </a:prstGeom>
              <a:blipFill>
                <a:blip r:embed="rId4"/>
                <a:stretch>
                  <a:fillRect l="-393" t="-1667" b="-141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83C9E6F-AA9B-4B40-BDCC-16D2C77658CE}"/>
                  </a:ext>
                </a:extLst>
              </p:cNvPr>
              <p:cNvSpPr txBox="1"/>
              <p:nvPr/>
            </p:nvSpPr>
            <p:spPr>
              <a:xfrm>
                <a:off x="5921298" y="2155367"/>
                <a:ext cx="2995557" cy="3193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Based on AMPT one estimates that fully corrected results will refer to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𝟗𝟗</m:t>
                    </m:r>
                    <m:r>
                      <a:rPr lang="en-US" sz="2000" b="1" i="1" dirty="0" smtClean="0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%</m:t>
                    </m:r>
                  </m:oMath>
                </a14:m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of </a:t>
                </a:r>
                <a:b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</a:br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the total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𝐷</m:t>
                            </m:r>
                          </m:e>
                          <m:sup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e>
                    </m:acc>
                  </m:oMath>
                </a14:m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yield.</a:t>
                </a:r>
              </a:p>
              <a:p>
                <a:endParaRPr lang="en-US" sz="20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  <a:p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Systematic uncertainty related to extrapolation to full phase space </a:t>
                </a:r>
                <a:b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</a:br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is close to zero.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383C9E6F-AA9B-4B40-BDCC-16D2C77658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1298" y="2155367"/>
                <a:ext cx="2995557" cy="3193246"/>
              </a:xfrm>
              <a:prstGeom prst="rect">
                <a:avLst/>
              </a:prstGeom>
              <a:blipFill>
                <a:blip r:embed="rId5"/>
                <a:stretch>
                  <a:fillRect l="-2033" t="-1147" b="-26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pole tekstowe 6">
                <a:extLst>
                  <a:ext uri="{FF2B5EF4-FFF2-40B4-BE49-F238E27FC236}">
                    <a16:creationId xmlns:a16="http://schemas.microsoft.com/office/drawing/2014/main" id="{ACD5692B-0BA2-4F1E-9B87-51EB6C9FFCEE}"/>
                  </a:ext>
                </a:extLst>
              </p:cNvPr>
              <p:cNvSpPr txBox="1"/>
              <p:nvPr/>
            </p:nvSpPr>
            <p:spPr>
              <a:xfrm>
                <a:off x="794351" y="5776431"/>
                <a:ext cx="7677241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Total systematic uncertainty of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  <a:ea typeface="Microsoft JhengHei Light" panose="020B0304030504040204" pitchFamily="34" charset="-12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Microsoft JhengHei Light" panose="020B0304030504040204" pitchFamily="34" charset="-120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Microsoft JhengHei Light" panose="020B0304030504040204" pitchFamily="34" charset="-12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Microsoft JhengHei Light" panose="020B0304030504040204" pitchFamily="34" charset="-120"/>
                              </a:rPr>
                              <m:t>𝑐</m:t>
                            </m:r>
                          </m:e>
                        </m:acc>
                      </m:e>
                    </m:d>
                  </m:oMath>
                </a14:m>
                <a:r>
                  <a:rPr lang="en-GB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is expected to be about 10%.</a:t>
                </a:r>
              </a:p>
            </p:txBody>
          </p:sp>
        </mc:Choice>
        <mc:Fallback xmlns="">
          <p:sp>
            <p:nvSpPr>
              <p:cNvPr id="15" name="pole tekstowe 6">
                <a:extLst>
                  <a:ext uri="{FF2B5EF4-FFF2-40B4-BE49-F238E27FC236}">
                    <a16:creationId xmlns:a16="http://schemas.microsoft.com/office/drawing/2014/main" id="{ACD5692B-0BA2-4F1E-9B87-51EB6C9FFC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351" y="5776431"/>
                <a:ext cx="7677241" cy="400110"/>
              </a:xfrm>
              <a:prstGeom prst="rect">
                <a:avLst/>
              </a:prstGeom>
              <a:blipFill>
                <a:blip r:embed="rId6"/>
                <a:stretch>
                  <a:fillRect t="-9231" b="-2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01758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Uniqueness of NA61 open charm program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13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C2DCEC5-D900-4ACB-BAF1-4331A4AEFFE6}"/>
              </a:ext>
            </a:extLst>
          </p:cNvPr>
          <p:cNvSpPr txBox="1"/>
          <p:nvPr/>
        </p:nvSpPr>
        <p:spPr>
          <a:xfrm>
            <a:off x="507920" y="5034833"/>
            <a:ext cx="3723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Only NA61/SHINE is able to measure open charm production in heavy ion collisions in full phase space in the near future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DCC1B0-6142-4F60-91D4-5F81C4C9F6B7}"/>
              </a:ext>
            </a:extLst>
          </p:cNvPr>
          <p:cNvSpPr txBox="1"/>
          <p:nvPr/>
        </p:nvSpPr>
        <p:spPr>
          <a:xfrm>
            <a:off x="128134" y="1044783"/>
            <a:ext cx="4483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Landscape of </a:t>
            </a:r>
            <a:r>
              <a:rPr lang="en-US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present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and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future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</a:t>
            </a:r>
            <a:b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heavy ion experiments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59083E-B3FE-4645-A197-322643733E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51" y="1755508"/>
            <a:ext cx="4264118" cy="309920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B6B452C-CF7E-4C45-A070-31269110695B}"/>
              </a:ext>
            </a:extLst>
          </p:cNvPr>
          <p:cNvSpPr txBox="1"/>
          <p:nvPr/>
        </p:nvSpPr>
        <p:spPr>
          <a:xfrm>
            <a:off x="4702985" y="1094248"/>
            <a:ext cx="4359837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LHC and RHIC at high energies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: </a:t>
            </a:r>
            <a:b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measurements in small phase space due to collider geometry</a:t>
            </a:r>
          </a:p>
          <a:p>
            <a:pPr marL="285750" indent="-285750"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RHIC BES collider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:</a:t>
            </a:r>
            <a:b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measurement not possible due to collider topology</a:t>
            </a:r>
          </a:p>
          <a:p>
            <a:pPr marL="285750" indent="-285750"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RHIC BES fixed-target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:</a:t>
            </a:r>
            <a:b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measurement require dedicated setup, not under consideration</a:t>
            </a:r>
          </a:p>
          <a:p>
            <a:pPr marL="285750" indent="-285750"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NICA (&lt; 80</a:t>
            </a:r>
            <a:r>
              <a:rPr lang="en-US" b="1" i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A</a:t>
            </a:r>
            <a:r>
              <a:rPr lang="en-US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GeV/</a:t>
            </a:r>
            <a:r>
              <a:rPr lang="en-US" b="1" i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</a:t>
            </a:r>
            <a:r>
              <a:rPr lang="en-US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)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: </a:t>
            </a:r>
            <a:b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measurement during stage 2 under consideration</a:t>
            </a:r>
          </a:p>
          <a:p>
            <a:pPr marL="285750" indent="-285750"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J-PARC (&lt; 20</a:t>
            </a:r>
            <a:r>
              <a:rPr lang="en-US" b="1" i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A</a:t>
            </a:r>
            <a:r>
              <a:rPr lang="en-US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GeV/</a:t>
            </a:r>
            <a:r>
              <a:rPr lang="en-US" b="1" i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</a:t>
            </a:r>
            <a:r>
              <a:rPr lang="en-US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)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: </a:t>
            </a:r>
            <a:b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maybe possible after 2025</a:t>
            </a:r>
          </a:p>
          <a:p>
            <a:pPr marL="285750" indent="-285750"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FAIR (&lt; 10</a:t>
            </a:r>
            <a:r>
              <a:rPr lang="en-US" b="1" i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A</a:t>
            </a:r>
            <a:r>
              <a:rPr lang="en-US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GeV/</a:t>
            </a:r>
            <a:r>
              <a:rPr lang="en-US" b="1" i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</a:t>
            </a:r>
            <a:r>
              <a:rPr lang="en-US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)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: </a:t>
            </a:r>
            <a:b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not possible</a:t>
            </a:r>
          </a:p>
        </p:txBody>
      </p:sp>
    </p:spTree>
    <p:extLst>
      <p:ext uri="{BB962C8B-B14F-4D97-AF65-F5344CB8AC3E}">
        <p14:creationId xmlns:p14="http://schemas.microsoft.com/office/powerpoint/2010/main" val="3748902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Impact of open charm measurements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14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CD10496-A1DA-4E14-A924-A24AF804AFA9}"/>
              </a:ext>
            </a:extLst>
          </p:cNvPr>
          <p:cNvGrpSpPr/>
          <p:nvPr/>
        </p:nvGrpSpPr>
        <p:grpSpPr>
          <a:xfrm>
            <a:off x="2294740" y="5084095"/>
            <a:ext cx="4566172" cy="707886"/>
            <a:chOff x="1916163" y="5084095"/>
            <a:chExt cx="5748307" cy="707886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D502EF4-8DF6-4C4C-900F-1B439FB4218C}"/>
                </a:ext>
              </a:extLst>
            </p:cNvPr>
            <p:cNvSpPr txBox="1"/>
            <p:nvPr/>
          </p:nvSpPr>
          <p:spPr>
            <a:xfrm>
              <a:off x="2747622" y="5084095"/>
              <a:ext cx="49168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accuracy of NA61++ result</a:t>
              </a:r>
              <a:br>
                <a:rPr lang="en-US" sz="20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</a:br>
              <a:r>
                <a:rPr lang="en-US" sz="20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assuming HSD yield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5A7D25D-D628-484B-9792-985B0414F0EB}"/>
                </a:ext>
              </a:extLst>
            </p:cNvPr>
            <p:cNvSpPr/>
            <p:nvPr/>
          </p:nvSpPr>
          <p:spPr>
            <a:xfrm>
              <a:off x="1916163" y="5212180"/>
              <a:ext cx="716377" cy="139780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4" name="Picture 103">
            <a:extLst>
              <a:ext uri="{FF2B5EF4-FFF2-40B4-BE49-F238E27FC236}">
                <a16:creationId xmlns:a16="http://schemas.microsoft.com/office/drawing/2014/main" id="{8295098D-1942-4591-9549-8C15A2C1C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8578" y="1212543"/>
            <a:ext cx="5987282" cy="3624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2859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Impact of open charm measurements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15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74B239-763B-40E1-AC29-FA3654A7A3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069" y="1066019"/>
            <a:ext cx="5410326" cy="3805492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0BE5DD0A-4885-45CA-AB56-C9783BEEC5FE}"/>
              </a:ext>
            </a:extLst>
          </p:cNvPr>
          <p:cNvGrpSpPr/>
          <p:nvPr/>
        </p:nvGrpSpPr>
        <p:grpSpPr>
          <a:xfrm>
            <a:off x="2667484" y="5084095"/>
            <a:ext cx="4193428" cy="707886"/>
            <a:chOff x="2385407" y="5084095"/>
            <a:chExt cx="5279063" cy="70788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C2DCEC5-D900-4ACB-BAF1-4331A4AEFFE6}"/>
                </a:ext>
              </a:extLst>
            </p:cNvPr>
            <p:cNvSpPr txBox="1"/>
            <p:nvPr/>
          </p:nvSpPr>
          <p:spPr>
            <a:xfrm>
              <a:off x="2747622" y="5084095"/>
              <a:ext cx="491684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accuracy of NA61++ result</a:t>
              </a:r>
              <a:br>
                <a:rPr lang="en-US" sz="20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</a:br>
              <a:r>
                <a:rPr lang="en-US" sz="2000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assuming SMES yield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0D8507B-35CF-424C-9640-1E0303FF351D}"/>
                </a:ext>
              </a:extLst>
            </p:cNvPr>
            <p:cNvSpPr/>
            <p:nvPr/>
          </p:nvSpPr>
          <p:spPr>
            <a:xfrm>
              <a:off x="2385407" y="5160251"/>
              <a:ext cx="293282" cy="191709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DDEAFE4F-5187-4C66-8674-513F6FAD77F7}"/>
              </a:ext>
            </a:extLst>
          </p:cNvPr>
          <p:cNvSpPr/>
          <p:nvPr/>
        </p:nvSpPr>
        <p:spPr>
          <a:xfrm flipV="1">
            <a:off x="4468283" y="2529926"/>
            <a:ext cx="178858" cy="54526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5474913-6827-42FE-855F-EF2E73D4622D}"/>
              </a:ext>
            </a:extLst>
          </p:cNvPr>
          <p:cNvSpPr/>
          <p:nvPr/>
        </p:nvSpPr>
        <p:spPr>
          <a:xfrm flipV="1">
            <a:off x="6275916" y="1746249"/>
            <a:ext cx="178858" cy="99483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5866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Impact of open charm measurements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16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BE5DD0A-4885-45CA-AB56-C9783BEEC5FE}"/>
              </a:ext>
            </a:extLst>
          </p:cNvPr>
          <p:cNvGrpSpPr/>
          <p:nvPr/>
        </p:nvGrpSpPr>
        <p:grpSpPr>
          <a:xfrm>
            <a:off x="5476746" y="2459504"/>
            <a:ext cx="3568615" cy="1938992"/>
            <a:chOff x="2312223" y="5084095"/>
            <a:chExt cx="5352247" cy="193899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C2DCEC5-D900-4ACB-BAF1-4331A4AEFFE6}"/>
                    </a:ext>
                  </a:extLst>
                </p:cNvPr>
                <p:cNvSpPr txBox="1"/>
                <p:nvPr/>
              </p:nvSpPr>
              <p:spPr>
                <a:xfrm>
                  <a:off x="2747623" y="5084095"/>
                  <a:ext cx="4916847" cy="193899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latin typeface="Microsoft JhengHei Light" panose="020B0304030504040204" pitchFamily="34" charset="-120"/>
                      <a:ea typeface="Microsoft JhengHei Light" panose="020B0304030504040204" pitchFamily="34" charset="-120"/>
                    </a:rPr>
                    <a:t>accuracy of NA61++ result </a:t>
                  </a:r>
                  <a:br>
                    <a:rPr lang="en-US" sz="2000" dirty="0">
                      <a:latin typeface="Microsoft JhengHei Light" panose="020B0304030504040204" pitchFamily="34" charset="-120"/>
                      <a:ea typeface="Microsoft JhengHei Light" panose="020B0304030504040204" pitchFamily="34" charset="-120"/>
                    </a:rPr>
                  </a:br>
                  <a:r>
                    <a:rPr lang="en-US" sz="2000" dirty="0">
                      <a:latin typeface="Microsoft JhengHei Light" panose="020B0304030504040204" pitchFamily="34" charset="-120"/>
                      <a:ea typeface="Microsoft JhengHei Light" panose="020B0304030504040204" pitchFamily="34" charset="-120"/>
                    </a:rPr>
                    <a:t>assuming </a:t>
                  </a:r>
                  <a:br>
                    <a:rPr lang="en-US" sz="2000" i="1" dirty="0">
                      <a:latin typeface="Cambria Math" panose="02040503050406030204" pitchFamily="18" charset="0"/>
                    </a:rPr>
                  </a:br>
                  <a:r>
                    <a:rPr lang="en-US" sz="2000" i="1" dirty="0">
                      <a:latin typeface="Cambria Math" panose="02040503050406030204" pitchFamily="18" charset="0"/>
                    </a:rPr>
                    <a:t>	</a:t>
                  </a:r>
                  <a14:m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𝑐</m:t>
                          </m:r>
                          <m:acc>
                            <m:accPr>
                              <m:chr m:val="̅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</m:acc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0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</m:d>
                    </m:oMath>
                  </a14:m>
                  <a:endPara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endParaRPr>
                </a:p>
                <a:p>
                  <a:r>
                    <a:rPr lang="en-US" sz="2000" dirty="0">
                      <a:latin typeface="Microsoft JhengHei Light" panose="020B0304030504040204" pitchFamily="34" charset="-120"/>
                      <a:ea typeface="Microsoft JhengHei Light" panose="020B0304030504040204" pitchFamily="34" charset="-120"/>
                    </a:rPr>
                    <a:t>and scaling to </a:t>
                  </a:r>
                  <a:br>
                    <a:rPr lang="en-US" sz="2000" dirty="0">
                      <a:latin typeface="Microsoft JhengHei Light" panose="020B0304030504040204" pitchFamily="34" charset="-120"/>
                      <a:ea typeface="Microsoft JhengHei Light" panose="020B0304030504040204" pitchFamily="34" charset="-120"/>
                    </a:rPr>
                  </a:br>
                  <a:r>
                    <a:rPr lang="en-US" sz="2000" dirty="0">
                      <a:latin typeface="Microsoft JhengHei Light" panose="020B0304030504040204" pitchFamily="34" charset="-120"/>
                      <a:ea typeface="Microsoft JhengHei Light" panose="020B0304030504040204" pitchFamily="34" charset="-120"/>
                    </a:rPr>
                    <a:t>	</a:t>
                  </a:r>
                  <a14:m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US" sz="20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/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DY</m:t>
                          </m:r>
                        </m:e>
                      </m:d>
                    </m:oMath>
                  </a14:m>
                  <a:endPara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endParaRPr>
                </a:p>
                <a:p>
                  <a:r>
                    <a:rPr lang="en-US" sz="2000" dirty="0">
                      <a:latin typeface="Microsoft JhengHei Light" panose="020B0304030504040204" pitchFamily="34" charset="-120"/>
                      <a:ea typeface="Microsoft JhengHei Light" panose="020B0304030504040204" pitchFamily="34" charset="-120"/>
                    </a:rPr>
                    <a:t>for peripheral collisions</a:t>
                  </a: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C2DCEC5-D900-4ACB-BAF1-4331A4AEFFE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47623" y="5084095"/>
                  <a:ext cx="4916847" cy="1938992"/>
                </a:xfrm>
                <a:prstGeom prst="rect">
                  <a:avLst/>
                </a:prstGeom>
                <a:blipFill>
                  <a:blip r:embed="rId2"/>
                  <a:stretch>
                    <a:fillRect l="-1859" t="-1567" r="-2416" b="-438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0D8507B-35CF-424C-9640-1E0303FF351D}"/>
                </a:ext>
              </a:extLst>
            </p:cNvPr>
            <p:cNvSpPr/>
            <p:nvPr/>
          </p:nvSpPr>
          <p:spPr>
            <a:xfrm>
              <a:off x="2312223" y="5183059"/>
              <a:ext cx="320318" cy="200859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DE50E53-C4AA-4FA5-AFA1-06BAB2AB5B7C}"/>
              </a:ext>
            </a:extLst>
          </p:cNvPr>
          <p:cNvGrpSpPr/>
          <p:nvPr/>
        </p:nvGrpSpPr>
        <p:grpSpPr>
          <a:xfrm>
            <a:off x="283664" y="1289364"/>
            <a:ext cx="5092845" cy="4902459"/>
            <a:chOff x="400147" y="1289364"/>
            <a:chExt cx="5092845" cy="4902459"/>
          </a:xfrm>
        </p:grpSpPr>
        <p:pic>
          <p:nvPicPr>
            <p:cNvPr id="22" name="Obraz 15">
              <a:extLst>
                <a:ext uri="{FF2B5EF4-FFF2-40B4-BE49-F238E27FC236}">
                  <a16:creationId xmlns:a16="http://schemas.microsoft.com/office/drawing/2014/main" id="{D79AE452-291A-4EF3-8CA1-7F5AF337C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147" y="1289364"/>
              <a:ext cx="5092845" cy="4902459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3DF8497-41B7-4E20-B730-A338EE4E5458}"/>
                </a:ext>
              </a:extLst>
            </p:cNvPr>
            <p:cNvSpPr/>
            <p:nvPr/>
          </p:nvSpPr>
          <p:spPr>
            <a:xfrm>
              <a:off x="1753085" y="2207373"/>
              <a:ext cx="149048" cy="559646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F4D014C-45BD-4722-BAF3-5366F972BFE1}"/>
                </a:ext>
              </a:extLst>
            </p:cNvPr>
            <p:cNvSpPr/>
            <p:nvPr/>
          </p:nvSpPr>
          <p:spPr>
            <a:xfrm>
              <a:off x="2645159" y="2218796"/>
              <a:ext cx="149048" cy="559646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DD4C07D-BFF2-453E-B4ED-E8D26ABDCAF3}"/>
                </a:ext>
              </a:extLst>
            </p:cNvPr>
            <p:cNvSpPr/>
            <p:nvPr/>
          </p:nvSpPr>
          <p:spPr>
            <a:xfrm>
              <a:off x="3920635" y="2207373"/>
              <a:ext cx="149048" cy="559646"/>
            </a:xfrm>
            <a:prstGeom prst="rect">
              <a:avLst/>
            </a:prstGeom>
            <a:solidFill>
              <a:srgbClr val="FF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6559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577EE-E01D-4177-A2EA-C01CF8FDFD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66925"/>
            <a:ext cx="7772400" cy="2855297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Measurements for</a:t>
            </a:r>
            <a:br>
              <a:rPr lang="en-US" sz="44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sz="44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galactic cosmic rays </a:t>
            </a:r>
            <a:br>
              <a:rPr lang="en-US" sz="44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sz="44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and neutrino experiments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CC65035-B16D-4115-AE0E-97A362A706BC}"/>
              </a:ext>
            </a:extLst>
          </p:cNvPr>
          <p:cNvGrpSpPr/>
          <p:nvPr/>
        </p:nvGrpSpPr>
        <p:grpSpPr>
          <a:xfrm>
            <a:off x="0" y="3347761"/>
            <a:ext cx="9144000" cy="120126"/>
            <a:chOff x="0" y="854340"/>
            <a:chExt cx="9144000" cy="12012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BE1D1B1-7CFB-477C-8B6B-FFC15B9B099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54340"/>
              <a:ext cx="9144000" cy="0"/>
            </a:xfrm>
            <a:prstGeom prst="line">
              <a:avLst/>
            </a:prstGeom>
            <a:ln w="762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F60D500-C953-4882-9936-FC496C0FE9B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74466"/>
              <a:ext cx="9144000" cy="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82720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Many requests for new data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18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5AA7FA6-DA90-4E3C-A818-19A95BC414EF}"/>
              </a:ext>
            </a:extLst>
          </p:cNvPr>
          <p:cNvSpPr/>
          <p:nvPr/>
        </p:nvSpPr>
        <p:spPr>
          <a:xfrm>
            <a:off x="121944" y="1726239"/>
            <a:ext cx="813533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NA61 ′ s measurements for T2K have been critical for T2K to reduce flux systematic errors by a factor of two, and further improvement is expected as the long target results are added into T2K′s flux model.</a:t>
            </a:r>
          </a:p>
          <a:p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Many accelerator and atmospheric neutrino experiments expressed interest in thin-target measurements. These range from very low beam momenta to 120 GeV/c.</a:t>
            </a:r>
          </a:p>
          <a:p>
            <a:pPr>
              <a:spcBef>
                <a:spcPts val="1200"/>
              </a:spcBef>
            </a:pPr>
            <a:r>
              <a:rPr lang="de-DE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https://indico.cern.ch/event/629968/timetable/</a:t>
            </a:r>
          </a:p>
          <a:p>
            <a:endParaRPr lang="de-DE" dirty="0"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17D9CF-801C-4E6B-8889-5DE1767943B5}"/>
              </a:ext>
            </a:extLst>
          </p:cNvPr>
          <p:cNvSpPr/>
          <p:nvPr/>
        </p:nvSpPr>
        <p:spPr>
          <a:xfrm>
            <a:off x="121944" y="4975786"/>
            <a:ext cx="79845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High precision data from cosmic-ray experiments require measurements of  production of anti-nuclei and  fragmentation cross-sections of light nuclei</a:t>
            </a:r>
            <a:r>
              <a:rPr lang="en-US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(see next slides).</a:t>
            </a:r>
          </a:p>
          <a:p>
            <a:endParaRPr lang="en-US" dirty="0"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380F3967-6BC7-48BC-89D6-260300CC162A}"/>
              </a:ext>
            </a:extLst>
          </p:cNvPr>
          <p:cNvSpPr txBox="1">
            <a:spLocks/>
          </p:cNvSpPr>
          <p:nvPr/>
        </p:nvSpPr>
        <p:spPr>
          <a:xfrm>
            <a:off x="121944" y="4284552"/>
            <a:ext cx="4032956" cy="691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Galactic</a:t>
            </a:r>
            <a:r>
              <a:rPr lang="en-US" sz="28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cosmic rays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50049A4D-507D-4DAB-850E-7552154F2481}"/>
              </a:ext>
            </a:extLst>
          </p:cNvPr>
          <p:cNvSpPr txBox="1">
            <a:spLocks/>
          </p:cNvSpPr>
          <p:nvPr/>
        </p:nvSpPr>
        <p:spPr>
          <a:xfrm>
            <a:off x="121944" y="1076928"/>
            <a:ext cx="2977444" cy="5892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Neutrino</a:t>
            </a:r>
            <a:r>
              <a:rPr lang="en-US" sz="28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s</a:t>
            </a:r>
          </a:p>
        </p:txBody>
      </p:sp>
    </p:spTree>
    <p:extLst>
      <p:ext uri="{BB962C8B-B14F-4D97-AF65-F5344CB8AC3E}">
        <p14:creationId xmlns:p14="http://schemas.microsoft.com/office/powerpoint/2010/main" val="5279598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The History of Cosmic Rays in the Milky Way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19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8272FF-6030-4D68-8898-D3EC47A633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53" y="1341559"/>
            <a:ext cx="4068819" cy="26397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7508721-4E4C-4532-AB07-78BA696B0935}"/>
                  </a:ext>
                </a:extLst>
              </p:cNvPr>
              <p:cNvSpPr/>
              <p:nvPr/>
            </p:nvSpPr>
            <p:spPr>
              <a:xfrm>
                <a:off x="4478199" y="1276106"/>
                <a:ext cx="4665801" cy="24033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Clr>
                    <a:schemeClr val="accent6">
                      <a:lumMod val="75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primary cosmic rays from supernova remnants</a:t>
                </a:r>
              </a:p>
              <a:p>
                <a:pPr marL="285750" indent="-285750">
                  <a:spcAft>
                    <a:spcPts val="600"/>
                  </a:spcAft>
                  <a:buClr>
                    <a:schemeClr val="accent6">
                      <a:lumMod val="75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secondary cosmic rays from interactions with interstellar matter during propagation, e.g.</a:t>
                </a:r>
              </a:p>
              <a:p>
                <a:pPr>
                  <a:buClr>
                    <a:schemeClr val="accent6">
                      <a:lumMod val="75000"/>
                    </a:schemeClr>
                  </a:buClr>
                </a:pPr>
                <a:r>
                  <a:rPr lang="en-US" b="0" dirty="0">
                    <a:ea typeface="Microsoft JhengHei Light" panose="020B0304030504040204" pitchFamily="34" charset="-12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C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p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 </m:t>
                    </m:r>
                    <m:groupChr>
                      <m:groupChrPr>
                        <m:chr m:val="→"/>
                        <m:vertJc m:val="bot"/>
                        <m:ctrlPr>
                          <a:rPr lang="en-US" b="0" i="1" smtClean="0">
                            <a:latin typeface="Cambria Math" panose="02040503050406030204" pitchFamily="18" charset="0"/>
                            <a:ea typeface="Microsoft JhengHei Light" panose="020B0304030504040204" pitchFamily="34" charset="-120"/>
                          </a:rPr>
                        </m:ctrlPr>
                      </m:groupChrPr>
                      <m:e>
                        <m:r>
                          <m:rPr>
                            <m:sty m:val="p"/>
                            <m:brk m:alnAt="2"/>
                          </m:rPr>
                          <a:rPr lang="en-US" b="0" i="0" smtClean="0">
                            <a:latin typeface="Cambria Math" panose="02040503050406030204" pitchFamily="18" charset="0"/>
                            <a:ea typeface="Microsoft JhengHei Light" panose="020B0304030504040204" pitchFamily="34" charset="-120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Microsoft JhengHei Light" panose="020B0304030504040204" pitchFamily="34" charset="-120"/>
                          </a:rPr>
                          <m:t>rag</m:t>
                        </m:r>
                      </m:e>
                    </m:groupChr>
                    <m:r>
                      <a:rPr lang="en-US" b="0" i="0" smtClean="0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B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X</m:t>
                    </m:r>
                  </m:oMath>
                </a14:m>
                <a:endParaRPr lang="en-US" b="0" i="0" dirty="0">
                  <a:latin typeface="Cambria Math" panose="02040503050406030204" pitchFamily="18" charset="0"/>
                  <a:ea typeface="Microsoft JhengHei Light" panose="020B0304030504040204" pitchFamily="34" charset="-120"/>
                </a:endParaRPr>
              </a:p>
              <a:p>
                <a:pPr>
                  <a:buClr>
                    <a:schemeClr val="accent6">
                      <a:lumMod val="75000"/>
                    </a:schemeClr>
                  </a:buClr>
                </a:pPr>
                <a:r>
                  <a:rPr lang="en-US" dirty="0">
                    <a:ea typeface="Microsoft JhengHei Light" panose="020B0304030504040204" pitchFamily="34" charset="-12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C</m:t>
                    </m:r>
                    <m:r>
                      <a:rPr lang="en-US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p</m:t>
                    </m:r>
                    <m:r>
                      <a:rPr lang="en-US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 </m:t>
                    </m:r>
                    <m:groupChr>
                      <m:groupChrPr>
                        <m:chr m:val="→"/>
                        <m:vertJc m:val="bot"/>
                        <m:ctrlPr>
                          <a:rPr lang="en-US" i="1">
                            <a:latin typeface="Cambria Math" panose="02040503050406030204" pitchFamily="18" charset="0"/>
                            <a:ea typeface="Microsoft JhengHei Light" panose="020B0304030504040204" pitchFamily="34" charset="-120"/>
                          </a:rPr>
                        </m:ctrlPr>
                      </m:groupChrPr>
                      <m:e>
                        <m:r>
                          <m:rPr>
                            <m:sty m:val="p"/>
                            <m:brk m:alnAt="2"/>
                          </m:rPr>
                          <a:rPr lang="en-US">
                            <a:latin typeface="Cambria Math" panose="02040503050406030204" pitchFamily="18" charset="0"/>
                            <a:ea typeface="Microsoft JhengHei Light" panose="020B0304030504040204" pitchFamily="34" charset="-120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Microsoft JhengHei Light" panose="020B0304030504040204" pitchFamily="34" charset="-120"/>
                          </a:rPr>
                          <m:t>rag</m:t>
                        </m:r>
                      </m:e>
                    </m:groupChr>
                    <m:r>
                      <a:rPr lang="en-US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Li</m:t>
                    </m:r>
                    <m:r>
                      <a:rPr lang="en-US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X</m:t>
                    </m:r>
                    <m:groupChr>
                      <m:groupChrPr>
                        <m:chr m:val="→"/>
                        <m:vertJc m:val="bot"/>
                        <m:ctrlPr>
                          <a:rPr lang="en-US" i="1">
                            <a:latin typeface="Cambria Math" panose="02040503050406030204" pitchFamily="18" charset="0"/>
                            <a:ea typeface="Microsoft JhengHei Light" panose="020B0304030504040204" pitchFamily="34" charset="-120"/>
                          </a:rPr>
                        </m:ctrlPr>
                      </m:groupChrPr>
                      <m:e>
                        <m:r>
                          <m:rPr>
                            <m:sty m:val="p"/>
                            <m:brk m:alnAt="2"/>
                          </m:rPr>
                          <a:rPr lang="en-US">
                            <a:latin typeface="Cambria Math" panose="02040503050406030204" pitchFamily="18" charset="0"/>
                            <a:ea typeface="Microsoft JhengHei Light" panose="020B0304030504040204" pitchFamily="34" charset="-120"/>
                          </a:rPr>
                          <m:t>f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Microsoft JhengHei Light" panose="020B0304030504040204" pitchFamily="34" charset="-120"/>
                          </a:rPr>
                          <m:t>rag</m:t>
                        </m:r>
                      </m:e>
                    </m:groupCh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B</m:t>
                    </m:r>
                    <m:r>
                      <a:rPr lang="en-US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Y</m:t>
                    </m:r>
                  </m:oMath>
                </a14:m>
                <a:endParaRPr lang="en-US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7508721-4E4C-4532-AB07-78BA696B09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8199" y="1276106"/>
                <a:ext cx="4665801" cy="2403350"/>
              </a:xfrm>
              <a:prstGeom prst="rect">
                <a:avLst/>
              </a:prstGeom>
              <a:blipFill>
                <a:blip r:embed="rId3"/>
                <a:stretch>
                  <a:fillRect l="-915" t="-1266" r="-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FE4E8CF0-2263-4F54-BEFB-42BB31CD014B}"/>
              </a:ext>
            </a:extLst>
          </p:cNvPr>
          <p:cNvSpPr txBox="1"/>
          <p:nvPr/>
        </p:nvSpPr>
        <p:spPr>
          <a:xfrm>
            <a:off x="349954" y="1001817"/>
            <a:ext cx="2624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cosmic ray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BB996E7-E226-4BB5-ABCF-9A4FD27473C6}"/>
                  </a:ext>
                </a:extLst>
              </p:cNvPr>
              <p:cNvSpPr txBox="1"/>
              <p:nvPr/>
            </p:nvSpPr>
            <p:spPr>
              <a:xfrm>
                <a:off x="304796" y="4082610"/>
                <a:ext cx="9143999" cy="16611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Clr>
                    <a:schemeClr val="accent6">
                      <a:lumMod val="75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primary-to-secondary ratios (e.g.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B</m:t>
                    </m:r>
                    <m:r>
                      <a:rPr lang="en-US" i="0" dirty="0" smtClean="0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  <a:ea typeface="Microsoft JhengHei Light" panose="020B0304030504040204" pitchFamily="34" charset="-120"/>
                      </a:rPr>
                      <m:t>C</m:t>
                    </m:r>
                  </m:oMath>
                </a14:m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) 	→ 	traversed mass density</a:t>
                </a:r>
              </a:p>
              <a:p>
                <a:pPr marL="285750" indent="-285750">
                  <a:spcAft>
                    <a:spcPts val="600"/>
                  </a:spcAft>
                  <a:buClr>
                    <a:schemeClr val="accent6">
                      <a:lumMod val="75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unstable-to-stable ratios (e.g.</a:t>
                </a:r>
                <a14:m>
                  <m:oMath xmlns:m="http://schemas.openxmlformats.org/officeDocument/2006/math">
                    <m:sPre>
                      <m:sPrePr>
                        <m:ctrlPr>
                          <a:rPr lang="en-US" i="1">
                            <a:latin typeface="Cambria Math" panose="02040503050406030204" pitchFamily="18" charset="0"/>
                            <a:ea typeface="Microsoft JhengHei Light" panose="020B0304030504040204" pitchFamily="34" charset="-120"/>
                          </a:rPr>
                        </m:ctrlPr>
                      </m:sPrePr>
                      <m:sub/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Be</m:t>
                        </m:r>
                      </m:e>
                    </m:sPre>
                    <m:r>
                      <a:rPr lang="en-US" i="1">
                        <a:latin typeface="Cambria Math" panose="02040503050406030204" pitchFamily="18" charset="0"/>
                      </a:rPr>
                      <m:t>/</m:t>
                    </m:r>
                    <m:sPre>
                      <m:sPrePr>
                        <m:ctrlPr>
                          <a:rPr lang="en-US" i="1">
                            <a:latin typeface="Cambria Math" panose="02040503050406030204" pitchFamily="18" charset="0"/>
                            <a:ea typeface="Microsoft JhengHei Light" panose="020B0304030504040204" pitchFamily="34" charset="-120"/>
                          </a:rPr>
                        </m:ctrlPr>
                      </m:sPrePr>
                      <m:sub/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Microsoft JhengHei Light" panose="020B0304030504040204" pitchFamily="34" charset="-120"/>
                          </a:rPr>
                          <m:t>9</m:t>
                        </m:r>
                      </m:sup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Be</m:t>
                        </m:r>
                      </m:e>
                    </m:sPre>
                  </m:oMath>
                </a14:m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) 	→ 	traversed distance</a:t>
                </a:r>
              </a:p>
              <a:p>
                <a:pPr marL="285750" indent="-285750">
                  <a:buClr>
                    <a:schemeClr val="accent6">
                      <a:lumMod val="75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important for the understanding of </a:t>
                </a:r>
              </a:p>
              <a:p>
                <a:pPr marL="742950" lvl="1" indent="-285750">
                  <a:buClr>
                    <a:schemeClr val="accent6">
                      <a:lumMod val="75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origin of Galactic cosmic rays</a:t>
                </a:r>
              </a:p>
              <a:p>
                <a:pPr marL="742950" lvl="1" indent="-285750">
                  <a:buClr>
                    <a:schemeClr val="accent6">
                      <a:lumMod val="75000"/>
                    </a:schemeClr>
                  </a:buClr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backgrounds for Dark Matter searches</a:t>
                </a:r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BB996E7-E226-4BB5-ABCF-9A4FD27473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796" y="4082610"/>
                <a:ext cx="9143999" cy="1661160"/>
              </a:xfrm>
              <a:prstGeom prst="rect">
                <a:avLst/>
              </a:prstGeom>
              <a:blipFill>
                <a:blip r:embed="rId4"/>
                <a:stretch>
                  <a:fillRect l="-400" t="-2206" b="-47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B0CCADD-A8F0-4254-A283-38BDEB034DA7}"/>
              </a:ext>
            </a:extLst>
          </p:cNvPr>
          <p:cNvSpPr txBox="1"/>
          <p:nvPr/>
        </p:nvSpPr>
        <p:spPr>
          <a:xfrm>
            <a:off x="0" y="5888162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understanding of cosmic-ray propagation limited by </a:t>
            </a:r>
            <a:b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</a:br>
            <a:r>
              <a:rPr lang="en-US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uncertainties of fragmentation cross sections!</a:t>
            </a:r>
          </a:p>
        </p:txBody>
      </p:sp>
    </p:spTree>
    <p:extLst>
      <p:ext uri="{BB962C8B-B14F-4D97-AF65-F5344CB8AC3E}">
        <p14:creationId xmlns:p14="http://schemas.microsoft.com/office/powerpoint/2010/main" val="2940902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7886700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NA61/SHINE program for 2021-2024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2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BC4F36-CA80-4FB4-86B0-AFF5EDDAB916}"/>
              </a:ext>
            </a:extLst>
          </p:cNvPr>
          <p:cNvSpPr txBox="1"/>
          <p:nvPr/>
        </p:nvSpPr>
        <p:spPr>
          <a:xfrm>
            <a:off x="483411" y="1467697"/>
            <a:ext cx="85794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Open charm production in heavy ion collisions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sz="2000" dirty="0"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Measurements for physics of galactic cosmic rays </a:t>
            </a:r>
            <a:b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and neutrino experiments</a:t>
            </a:r>
          </a:p>
          <a:p>
            <a:pPr marL="800100" lvl="1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Many requests for new data</a:t>
            </a:r>
          </a:p>
          <a:p>
            <a:pPr marL="800100" lvl="1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Example: measurement of fragmentation cross sections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107457-0B2F-47B4-A034-3DF0FB071980}"/>
              </a:ext>
            </a:extLst>
          </p:cNvPr>
          <p:cNvSpPr txBox="1"/>
          <p:nvPr/>
        </p:nvSpPr>
        <p:spPr>
          <a:xfrm>
            <a:off x="792088" y="3807344"/>
            <a:ext cx="55990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Based on the workshop:</a:t>
            </a:r>
            <a:b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https://indico.cern.ch/event/629968/timetable/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018F33D-94E0-46D9-9117-7097DA0E12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757" y="4581942"/>
            <a:ext cx="5274394" cy="184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075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Measurement of Fragmentation Cross Sections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20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28393EF1-7C13-4155-9420-831865C5E69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16340607"/>
                  </p:ext>
                </p:extLst>
              </p:nvPr>
            </p:nvGraphicFramePr>
            <p:xfrm>
              <a:off x="5339644" y="2317327"/>
              <a:ext cx="3014133" cy="3798953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231629">
                      <a:extLst>
                        <a:ext uri="{9D8B030D-6E8A-4147-A177-3AD203B41FA5}">
                          <a16:colId xmlns:a16="http://schemas.microsoft.com/office/drawing/2014/main" val="2747232898"/>
                        </a:ext>
                      </a:extLst>
                    </a:gridCol>
                    <a:gridCol w="1782504">
                      <a:extLst>
                        <a:ext uri="{9D8B030D-6E8A-4147-A177-3AD203B41FA5}">
                          <a16:colId xmlns:a16="http://schemas.microsoft.com/office/drawing/2014/main" val="399563847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Reaction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Number of interactions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758255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Microsoft JhengHei Light" panose="020B0304030504040204" pitchFamily="34" charset="-120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</m:sPre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oMath>
                          </a14:m>
                          <a:r>
                            <a:rPr lang="en-US" b="0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200k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65924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Microsoft JhengHei Light" panose="020B0304030504040204" pitchFamily="34" charset="-120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16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</m:sPre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oMath>
                          </a14:m>
                          <a:r>
                            <a:rPr lang="en-US" b="0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100k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262103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Microsoft JhengHei Light" panose="020B0304030504040204" pitchFamily="34" charset="-120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11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</m:sPre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oMath>
                          </a14:m>
                          <a:r>
                            <a:rPr lang="en-US" b="0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4k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314651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Microsoft JhengHei Light" panose="020B0304030504040204" pitchFamily="34" charset="-120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15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e>
                              </m:sPre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oMath>
                          </a14:m>
                          <a:r>
                            <a:rPr lang="en-US" b="0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035519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Microsoft JhengHei Light" panose="020B0304030504040204" pitchFamily="34" charset="-120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14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e>
                              </m:sPre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oMath>
                          </a14:m>
                          <a:r>
                            <a:rPr lang="en-US" b="0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728982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Microsoft JhengHei Light" panose="020B0304030504040204" pitchFamily="34" charset="-120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13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</m:sPre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oMath>
                          </a14:m>
                          <a:r>
                            <a:rPr lang="en-US" b="0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5381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Microsoft JhengHei Light" panose="020B0304030504040204" pitchFamily="34" charset="-120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</m:sPre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He</m:t>
                              </m:r>
                            </m:oMath>
                          </a14:m>
                          <a:r>
                            <a:rPr lang="en-US" b="0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50k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94634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Microsoft JhengHei Light" panose="020B0304030504040204" pitchFamily="34" charset="-120"/>
                                    </a:rPr>
                                  </m:ctrlPr>
                                </m:sPrePr>
                                <m:sub/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16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</m:e>
                              </m:sPre>
                              <m: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He</m:t>
                              </m:r>
                            </m:oMath>
                          </a14:m>
                          <a:r>
                            <a:rPr lang="en-US" b="0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50k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8950861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28393EF1-7C13-4155-9420-831865C5E69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16340607"/>
                  </p:ext>
                </p:extLst>
              </p:nvPr>
            </p:nvGraphicFramePr>
            <p:xfrm>
              <a:off x="5339644" y="2317327"/>
              <a:ext cx="3014133" cy="3798953"/>
            </p:xfrm>
            <a:graphic>
              <a:graphicData uri="http://schemas.openxmlformats.org/drawingml/2006/table">
                <a:tbl>
                  <a:tblPr firstRow="1" bandRow="1">
                    <a:tableStyleId>{93296810-A885-4BE3-A3E7-6D5BEEA58F35}</a:tableStyleId>
                  </a:tblPr>
                  <a:tblGrid>
                    <a:gridCol w="1231629">
                      <a:extLst>
                        <a:ext uri="{9D8B030D-6E8A-4147-A177-3AD203B41FA5}">
                          <a16:colId xmlns:a16="http://schemas.microsoft.com/office/drawing/2014/main" val="2747232898"/>
                        </a:ext>
                      </a:extLst>
                    </a:gridCol>
                    <a:gridCol w="1782504">
                      <a:extLst>
                        <a:ext uri="{9D8B030D-6E8A-4147-A177-3AD203B41FA5}">
                          <a16:colId xmlns:a16="http://schemas.microsoft.com/office/drawing/2014/main" val="3995638474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Reaction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Number of interactions</a:t>
                          </a:r>
                        </a:p>
                      </a:txBody>
                      <a:tcPr anchor="ctr">
                        <a:solidFill>
                          <a:schemeClr val="accent6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75825589"/>
                      </a:ext>
                    </a:extLst>
                  </a:tr>
                  <a:tr h="3937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3" t="-169231" r="-146305" b="-7138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200k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96592463"/>
                      </a:ext>
                    </a:extLst>
                  </a:tr>
                  <a:tr h="3954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3" t="-269231" r="-146305" b="-6138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100k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52621037"/>
                      </a:ext>
                    </a:extLst>
                  </a:tr>
                  <a:tr h="39312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3" t="-375000" r="-146305" b="-5234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4k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31465193"/>
                      </a:ext>
                    </a:extLst>
                  </a:tr>
                  <a:tr h="39928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3" t="-460606" r="-146305" b="-4075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03551930"/>
                      </a:ext>
                    </a:extLst>
                  </a:tr>
                  <a:tr h="39312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3" t="-578125" r="-146305" b="-3203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72898296"/>
                      </a:ext>
                    </a:extLst>
                  </a:tr>
                  <a:tr h="39509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3" t="-667692" r="-146305" b="-2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2k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6538133"/>
                      </a:ext>
                    </a:extLst>
                  </a:tr>
                  <a:tr h="3937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3" t="-767692" r="-146305" b="-1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50k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9463451"/>
                      </a:ext>
                    </a:extLst>
                  </a:tr>
                  <a:tr h="3954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93" t="-867692" r="-146305" b="-15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latin typeface="Microsoft JhengHei Light" panose="020B0304030504040204" pitchFamily="34" charset="-120"/>
                              <a:ea typeface="Microsoft JhengHei Light" panose="020B0304030504040204" pitchFamily="34" charset="-120"/>
                            </a:rPr>
                            <a:t>50k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8950861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4610DF70-B283-43E3-98EF-E9A245B42287}"/>
              </a:ext>
            </a:extLst>
          </p:cNvPr>
          <p:cNvSpPr txBox="1"/>
          <p:nvPr/>
        </p:nvSpPr>
        <p:spPr>
          <a:xfrm>
            <a:off x="0" y="114274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Request for two weeks of secondary light ion beams at 13</a:t>
            </a:r>
            <a:r>
              <a:rPr lang="en-US" i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A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GeV/</a:t>
            </a:r>
            <a:r>
              <a:rPr lang="en-US" i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 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in 2022</a:t>
            </a:r>
            <a:b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(produced from primary </a:t>
            </a:r>
            <a:r>
              <a:rPr lang="en-US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Pb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beam at 14</a:t>
            </a:r>
            <a:r>
              <a:rPr lang="en-US" i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A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GeV/</a:t>
            </a:r>
            <a:r>
              <a:rPr lang="en-US" i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)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2D68A1C-9EAE-4134-9343-98D8CF124F80}"/>
              </a:ext>
            </a:extLst>
          </p:cNvPr>
          <p:cNvGrpSpPr/>
          <p:nvPr/>
        </p:nvGrpSpPr>
        <p:grpSpPr>
          <a:xfrm>
            <a:off x="642350" y="2317327"/>
            <a:ext cx="3990622" cy="3880660"/>
            <a:chOff x="172744" y="2354298"/>
            <a:chExt cx="3990622" cy="388066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8DB3BCA-D3B4-4C25-B056-37A97C65F3F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744" y="2723211"/>
              <a:ext cx="3990622" cy="3511747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8FE8299-31B5-4171-9BF7-C75A819CB336}"/>
                </a:ext>
              </a:extLst>
            </p:cNvPr>
            <p:cNvSpPr txBox="1"/>
            <p:nvPr/>
          </p:nvSpPr>
          <p:spPr>
            <a:xfrm>
              <a:off x="874890" y="2354298"/>
              <a:ext cx="31550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rPr>
                <a:t>NA61 fragment identification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72224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B3FF025-07BF-473D-9C8C-6412212FE3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63" y="1190841"/>
            <a:ext cx="8687818" cy="487737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Impact of fragmentation measurement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21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610DF70-B283-43E3-98EF-E9A245B42287}"/>
              </a:ext>
            </a:extLst>
          </p:cNvPr>
          <p:cNvSpPr txBox="1"/>
          <p:nvPr/>
        </p:nvSpPr>
        <p:spPr>
          <a:xfrm>
            <a:off x="0" y="114274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Contributions from different reactions</a:t>
            </a:r>
          </a:p>
        </p:txBody>
      </p:sp>
    </p:spTree>
    <p:extLst>
      <p:ext uri="{BB962C8B-B14F-4D97-AF65-F5344CB8AC3E}">
        <p14:creationId xmlns:p14="http://schemas.microsoft.com/office/powerpoint/2010/main" val="15322951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7886700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NA61/SHINE program for 2021-2024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22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BC4F36-CA80-4FB4-86B0-AFF5EDDAB916}"/>
              </a:ext>
            </a:extLst>
          </p:cNvPr>
          <p:cNvSpPr txBox="1"/>
          <p:nvPr/>
        </p:nvSpPr>
        <p:spPr>
          <a:xfrm>
            <a:off x="483411" y="1467697"/>
            <a:ext cx="85794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Open charm production in heavy ion collisions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sz="2000" dirty="0"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Measurements for physics of galactic cosmic rays </a:t>
            </a:r>
            <a:b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and neutrino experiments</a:t>
            </a:r>
          </a:p>
          <a:p>
            <a:pPr marL="800100" lvl="1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Many requests for new data</a:t>
            </a:r>
          </a:p>
          <a:p>
            <a:pPr marL="800100" lvl="1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Example: measurement of fragmentation cross sections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614879-9F8C-44C4-9D8D-F788E96D154A}"/>
              </a:ext>
            </a:extLst>
          </p:cNvPr>
          <p:cNvSpPr txBox="1"/>
          <p:nvPr/>
        </p:nvSpPr>
        <p:spPr>
          <a:xfrm>
            <a:off x="792088" y="3807344"/>
            <a:ext cx="55990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Based on the workshop:</a:t>
            </a:r>
            <a:b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https://indico.cern.ch/event/629968/timetable/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2A9596A-BBE2-456A-9FF7-CF57F52C10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757" y="4581942"/>
            <a:ext cx="5274394" cy="1841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614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577EE-E01D-4177-A2EA-C01CF8FDFD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66925"/>
            <a:ext cx="7772400" cy="2855297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Backup slides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CC65035-B16D-4115-AE0E-97A362A706BC}"/>
              </a:ext>
            </a:extLst>
          </p:cNvPr>
          <p:cNvGrpSpPr/>
          <p:nvPr/>
        </p:nvGrpSpPr>
        <p:grpSpPr>
          <a:xfrm>
            <a:off x="0" y="3347761"/>
            <a:ext cx="9144000" cy="120126"/>
            <a:chOff x="0" y="854340"/>
            <a:chExt cx="9144000" cy="12012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BE1D1B1-7CFB-477C-8B6B-FFC15B9B099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54340"/>
              <a:ext cx="9144000" cy="0"/>
            </a:xfrm>
            <a:prstGeom prst="line">
              <a:avLst/>
            </a:prstGeom>
            <a:ln w="762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F60D500-C953-4882-9936-FC496C0FE9B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74466"/>
              <a:ext cx="9144000" cy="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323319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A79C197-BA62-48CF-AC58-DA7C9971D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5636-234F-4423-A194-9A1572FD30D6}" type="slidenum">
              <a:rPr lang="en-US" smtClean="0"/>
              <a:t>24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AB33B8-127D-4F65-A8B1-6EB98EC92F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165"/>
            <a:ext cx="9144000" cy="658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9058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83582BC-C169-452E-BF63-274D09D7B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5636-234F-4423-A194-9A1572FD30D6}" type="slidenum">
              <a:rPr lang="en-US" smtClean="0"/>
              <a:t>25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A41D64-0C8D-4026-9CAC-D778EA1A8E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1331"/>
            <a:ext cx="9144000" cy="6495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9826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ACB931-B1FA-4FEE-A2DC-FBAD686467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5636-234F-4423-A194-9A1572FD30D6}" type="slidenum">
              <a:rPr lang="en-US" smtClean="0"/>
              <a:t>26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CC7664-FF42-4B57-9687-E8201D694A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344"/>
            <a:ext cx="9144000" cy="624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22028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1B0CDFF-0DF2-4ADB-99E3-97948CE75B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19" y="1636889"/>
            <a:ext cx="7496486" cy="389547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8C6E419-A821-41D9-9F26-2B8A060F5210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08DD82D-2173-41E8-A606-C7F7AB485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Interpretation of boron-to-carbon ratio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873677B-C8E8-4EAD-87F8-9DB8B9B1F35F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BA7EAAB-8208-48AD-9812-008D994B44A8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7">
            <a:extLst>
              <a:ext uri="{FF2B5EF4-FFF2-40B4-BE49-F238E27FC236}">
                <a16:creationId xmlns:a16="http://schemas.microsoft.com/office/drawing/2014/main" id="{94EF42D5-BC5D-4722-BC32-585564349662}"/>
              </a:ext>
            </a:extLst>
          </p:cNvPr>
          <p:cNvSpPr txBox="1">
            <a:spLocks/>
          </p:cNvSpPr>
          <p:nvPr/>
        </p:nvSpPr>
        <p:spPr>
          <a:xfrm>
            <a:off x="7005423" y="653690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pPr/>
              <a:t>27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87560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1A36CF5-A922-4158-98F7-9BAC99F11A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709" y="1732844"/>
            <a:ext cx="5822253" cy="419286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DC160E5-4746-4D97-8A37-D57E3AC16BC2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47F6533-9D06-40BE-886E-332476201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Current </a:t>
            </a:r>
            <a:r>
              <a:rPr lang="en-US" sz="2900" baseline="300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12</a:t>
            </a:r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C+p → B + X cross sections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CC3370-83FC-4CDA-9545-0DE6B27EAB00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B364245-860C-4507-9E84-A28BB89080B9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7E737DAE-004C-4C5E-A933-C1947074F5ED}"/>
              </a:ext>
            </a:extLst>
          </p:cNvPr>
          <p:cNvSpPr txBox="1">
            <a:spLocks/>
          </p:cNvSpPr>
          <p:nvPr/>
        </p:nvSpPr>
        <p:spPr>
          <a:xfrm>
            <a:off x="7005423" y="653690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pPr/>
              <a:t>28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751937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6426E4-965D-492F-8A94-CB336AAE2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5636-234F-4423-A194-9A1572FD30D6}" type="slidenum">
              <a:rPr lang="en-US" smtClean="0"/>
              <a:t>29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5EFEEC-83C9-442E-AD0B-E91AEAA04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04" y="0"/>
            <a:ext cx="91063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546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4577EE-E01D-4177-A2EA-C01CF8FDFD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642427"/>
            <a:ext cx="7772400" cy="1579796"/>
          </a:xfrm>
        </p:spPr>
        <p:txBody>
          <a:bodyPr>
            <a:normAutofit/>
          </a:bodyPr>
          <a:lstStyle/>
          <a:p>
            <a:r>
              <a:rPr lang="en-US" sz="44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Measurement of</a:t>
            </a:r>
            <a:br>
              <a:rPr lang="en-US" sz="44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sz="44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open charm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CC65035-B16D-4115-AE0E-97A362A706BC}"/>
              </a:ext>
            </a:extLst>
          </p:cNvPr>
          <p:cNvGrpSpPr/>
          <p:nvPr/>
        </p:nvGrpSpPr>
        <p:grpSpPr>
          <a:xfrm>
            <a:off x="0" y="3347761"/>
            <a:ext cx="9144000" cy="120126"/>
            <a:chOff x="0" y="854340"/>
            <a:chExt cx="9144000" cy="12012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BE1D1B1-7CFB-477C-8B6B-FFC15B9B099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854340"/>
              <a:ext cx="9144000" cy="0"/>
            </a:xfrm>
            <a:prstGeom prst="line">
              <a:avLst/>
            </a:prstGeom>
            <a:ln w="762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0F60D500-C953-4882-9936-FC496C0FE9B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974466"/>
              <a:ext cx="9144000" cy="0"/>
            </a:xfrm>
            <a:prstGeom prst="line">
              <a:avLst/>
            </a:prstGeom>
            <a:ln w="28575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6ACCFAF3-CF1C-47AE-A789-954BDC58DF90}"/>
              </a:ext>
            </a:extLst>
          </p:cNvPr>
          <p:cNvSpPr txBox="1"/>
          <p:nvPr/>
        </p:nvSpPr>
        <p:spPr>
          <a:xfrm>
            <a:off x="685800" y="4065294"/>
            <a:ext cx="75132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Supporting letters from: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Helmut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Satz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(Bielefeld), 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Mark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Gorenstein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(Kiev), </a:t>
            </a:r>
          </a:p>
          <a:p>
            <a:pPr marL="285750" indent="-28575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Wolfgang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Cassing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(Giessen)</a:t>
            </a:r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dirty="0"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  <a:p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https://indico.cern.ch/event/629968/timetable/</a:t>
            </a:r>
          </a:p>
        </p:txBody>
      </p:sp>
    </p:spTree>
    <p:extLst>
      <p:ext uri="{BB962C8B-B14F-4D97-AF65-F5344CB8AC3E}">
        <p14:creationId xmlns:p14="http://schemas.microsoft.com/office/powerpoint/2010/main" val="5426014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9E6B48-3085-4F3A-B960-C90F959E8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D5636-234F-4423-A194-9A1572FD30D6}" type="slidenum">
              <a:rPr lang="en-US" smtClean="0"/>
              <a:t>30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D666A2-964F-4F26-95D3-08099EECC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161"/>
            <a:ext cx="9144000" cy="679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9066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8DB8847-6D75-40A7-A508-8C3B3876213F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121944" y="127877"/>
                <a:ext cx="9022056" cy="656570"/>
              </a:xfrm>
            </p:spPr>
            <p:txBody>
              <a:bodyPr>
                <a:normAutofit/>
              </a:bodyPr>
              <a:lstStyle/>
              <a:p>
                <a:r>
                  <a:rPr lang="en-US" sz="2900" dirty="0">
                    <a:solidFill>
                      <a:schemeClr val="bg1"/>
                    </a:solidFill>
                    <a:latin typeface="Microsoft JhengHei" panose="020B0604030504040204" pitchFamily="34" charset="-120"/>
                    <a:ea typeface="Microsoft JhengHei" panose="020B0604030504040204" pitchFamily="34" charset="-120"/>
                  </a:rPr>
                  <a:t>LHC open charm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9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Microsoft JhengHei" panose="020B0604030504040204" pitchFamily="34" charset="-120"/>
                      </a:rPr>
                      <m:t>J</m:t>
                    </m:r>
                    <m:r>
                      <a:rPr lang="en-US" sz="2900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Microsoft JhengHei" panose="020B0604030504040204" pitchFamily="34" charset="-120"/>
                      </a:rPr>
                      <m:t>/</m:t>
                    </m:r>
                    <m:r>
                      <m:rPr>
                        <m:sty m:val="p"/>
                      </m:rPr>
                      <a:rPr lang="el-GR" sz="29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ψ</m:t>
                    </m:r>
                  </m:oMath>
                </a14:m>
                <a:endParaRPr lang="en-US" sz="2900" dirty="0">
                  <a:solidFill>
                    <a:schemeClr val="bg1"/>
                  </a:solidFill>
                  <a:latin typeface="Microsoft JhengHei" panose="020B0604030504040204" pitchFamily="34" charset="-120"/>
                  <a:ea typeface="Microsoft JhengHei" panose="020B0604030504040204" pitchFamily="34" charset="-12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C8DB8847-6D75-40A7-A508-8C3B387621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1944" y="127877"/>
                <a:ext cx="9022056" cy="656570"/>
              </a:xfrm>
              <a:blipFill>
                <a:blip r:embed="rId2"/>
                <a:stretch>
                  <a:fillRect l="-1419" t="-4630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31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502F31-0104-4404-8767-6F1798B3B2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764" y="1107513"/>
            <a:ext cx="5384292" cy="506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1623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NA49 open charm upper limit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32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502F31-0104-4404-8767-6F1798B3B2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764" y="1569938"/>
            <a:ext cx="5384292" cy="4144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40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7886700" cy="656570"/>
          </a:xfrm>
        </p:spPr>
        <p:txBody>
          <a:bodyPr>
            <a:no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Questions that motivate open charm measurements at the CERN SPS: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4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BC4F36-CA80-4FB4-86B0-AFF5EDDAB916}"/>
              </a:ext>
            </a:extLst>
          </p:cNvPr>
          <p:cNvSpPr txBox="1"/>
          <p:nvPr/>
        </p:nvSpPr>
        <p:spPr>
          <a:xfrm>
            <a:off x="483411" y="1467697"/>
            <a:ext cx="744832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What is the mechanism of open charm and 𝐽/𝜓 production?</a:t>
            </a:r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How does the onset of deconfinement </a:t>
            </a:r>
            <a:b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impact open charm production?</a:t>
            </a:r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endParaRPr lang="en-US" sz="2000" dirty="0"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  <a:p>
            <a:pPr marL="342900" indent="-342900">
              <a:buClr>
                <a:schemeClr val="accent6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How does the formation of quark gluon plasma </a:t>
            </a:r>
            <a:b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impact 𝐽/𝜓 production?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C5DA42-239E-429A-A696-E1F5866AC7D5}"/>
                  </a:ext>
                </a:extLst>
              </p:cNvPr>
              <p:cNvSpPr txBox="1"/>
              <p:nvPr/>
            </p:nvSpPr>
            <p:spPr>
              <a:xfrm>
                <a:off x="483411" y="4615471"/>
                <a:ext cx="8130589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Clr>
                    <a:schemeClr val="accent6">
                      <a:lumMod val="75000"/>
                    </a:schemeClr>
                  </a:buClr>
                </a:pPr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To answer these questions </a:t>
                </a:r>
                <a:r>
                  <a:rPr lang="en-US" sz="2000" b="1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mean number of charm quark pairs,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𝑐</m:t>
                        </m:r>
                        <m:acc>
                          <m:accPr>
                            <m:chr m:val="̅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, produced in A+A collisions has to be known. </a:t>
                </a:r>
                <a:b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</a:br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Up to now corresponding experimental </a:t>
                </a:r>
                <a:r>
                  <a:rPr lang="en-US" sz="2000" b="1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data does not exist</a:t>
                </a:r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.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C5DA42-239E-429A-A696-E1F5866AC7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411" y="4615471"/>
                <a:ext cx="8130589" cy="1015663"/>
              </a:xfrm>
              <a:prstGeom prst="rect">
                <a:avLst/>
              </a:prstGeom>
              <a:blipFill>
                <a:blip r:embed="rId2"/>
                <a:stretch>
                  <a:fillRect l="-750" t="-2994" b="-9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03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Models of open charm and 𝐽/𝜓 production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5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sp>
        <p:nvSpPr>
          <p:cNvPr id="69" name="TextBox 9">
            <a:extLst>
              <a:ext uri="{FF2B5EF4-FFF2-40B4-BE49-F238E27FC236}">
                <a16:creationId xmlns:a16="http://schemas.microsoft.com/office/drawing/2014/main" id="{322CE64F-D07F-40CB-A09D-EA78BFF6477E}"/>
              </a:ext>
            </a:extLst>
          </p:cNvPr>
          <p:cNvSpPr txBox="1"/>
          <p:nvPr/>
        </p:nvSpPr>
        <p:spPr>
          <a:xfrm>
            <a:off x="6795753" y="2750784"/>
            <a:ext cx="21913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100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pQCD</a:t>
            </a:r>
          </a:p>
          <a:p>
            <a:r>
              <a:rPr lang="da-DK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Gavai </a:t>
            </a:r>
            <a:r>
              <a:rPr lang="da-DK" sz="1100" i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et al</a:t>
            </a:r>
            <a:r>
              <a:rPr lang="da-DK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. IJMP A 10 2999.</a:t>
            </a:r>
            <a:b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Braun-</a:t>
            </a:r>
            <a:r>
              <a:rPr lang="en-US" sz="1100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Munzinger</a:t>
            </a:r>
            <a: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, J. </a:t>
            </a:r>
            <a:r>
              <a:rPr lang="en-US" sz="1100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Stachel</a:t>
            </a:r>
            <a: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, </a:t>
            </a:r>
            <a:b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PL B 490, 196.</a:t>
            </a:r>
          </a:p>
          <a:p>
            <a:r>
              <a:rPr lang="en-US" sz="1100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HSD</a:t>
            </a:r>
          </a:p>
          <a:p>
            <a:r>
              <a:rPr lang="en-US" sz="1100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Linnyk</a:t>
            </a:r>
            <a: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, </a:t>
            </a:r>
            <a:r>
              <a:rPr lang="en-US" sz="1100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Bratkovskaya</a:t>
            </a:r>
            <a: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, </a:t>
            </a:r>
            <a:r>
              <a:rPr lang="en-US" sz="1100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Cassing</a:t>
            </a:r>
            <a: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, IJMP E17 1367</a:t>
            </a:r>
          </a:p>
          <a:p>
            <a:r>
              <a:rPr lang="en-US" sz="1100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HRG, Quark </a:t>
            </a:r>
            <a:r>
              <a:rPr lang="en-US" sz="1100" b="1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Coalesc</a:t>
            </a:r>
            <a:r>
              <a:rPr lang="en-US" sz="1100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. Stat.</a:t>
            </a:r>
          </a:p>
          <a:p>
            <a:r>
              <a:rPr lang="en-US" sz="1100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Gorenstein</a:t>
            </a:r>
            <a: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, </a:t>
            </a:r>
            <a:r>
              <a:rPr lang="en-US" sz="1100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Kostyuk</a:t>
            </a:r>
            <a: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, </a:t>
            </a:r>
            <a:r>
              <a:rPr lang="en-US" sz="1100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Stoecker</a:t>
            </a:r>
            <a: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, Greiner, PL B 509, 277.</a:t>
            </a:r>
          </a:p>
          <a:p>
            <a:r>
              <a:rPr lang="en-US" sz="1100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Quark </a:t>
            </a:r>
            <a:r>
              <a:rPr lang="en-US" sz="1100" b="1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Coalesc</a:t>
            </a:r>
            <a:r>
              <a:rPr lang="en-US" sz="1100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. </a:t>
            </a:r>
            <a:r>
              <a:rPr lang="en-US" sz="1100" b="1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Dyn</a:t>
            </a:r>
            <a:r>
              <a:rPr lang="en-US" sz="1100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.</a:t>
            </a:r>
            <a:br>
              <a:rPr lang="en-US" sz="1100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sz="1100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Levai</a:t>
            </a:r>
            <a: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, Biro, </a:t>
            </a:r>
            <a:r>
              <a:rPr lang="en-US" sz="1100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Csizmadia</a:t>
            </a:r>
            <a: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, </a:t>
            </a:r>
            <a:r>
              <a:rPr lang="en-US" sz="1100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Csorgo</a:t>
            </a:r>
            <a: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, </a:t>
            </a:r>
            <a:r>
              <a:rPr lang="en-US" sz="1100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Zimanyi</a:t>
            </a:r>
            <a: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, JP G 27, 703</a:t>
            </a:r>
          </a:p>
          <a:p>
            <a:r>
              <a:rPr lang="en-US" sz="1100" b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SMES</a:t>
            </a:r>
            <a:b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</a:br>
            <a:r>
              <a:rPr lang="en-US" sz="1100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Gazdzicki</a:t>
            </a:r>
            <a: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, </a:t>
            </a:r>
            <a:r>
              <a:rPr lang="en-US" sz="1100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Gorenstein</a:t>
            </a:r>
            <a:r>
              <a:rPr lang="en-US" sz="11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, APP B30, 2705.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2">
                <a:extLst>
                  <a:ext uri="{FF2B5EF4-FFF2-40B4-BE49-F238E27FC236}">
                    <a16:creationId xmlns:a16="http://schemas.microsoft.com/office/drawing/2014/main" id="{BE6E20FA-B136-4A41-933B-3A6F7F607DC6}"/>
                  </a:ext>
                </a:extLst>
              </p:cNvPr>
              <p:cNvSpPr txBox="1"/>
              <p:nvPr/>
            </p:nvSpPr>
            <p:spPr>
              <a:xfrm>
                <a:off x="1570468" y="1299884"/>
                <a:ext cx="612501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Predictions for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c</m:t>
                        </m:r>
                        <m:acc>
                          <m:accPr>
                            <m:chr m:val="̅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</m:acc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in central </a:t>
                </a:r>
                <a:r>
                  <a:rPr lang="en-US" sz="2000" dirty="0" err="1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Pb+Pb</a:t>
                </a:r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at 158</a:t>
                </a:r>
                <a:r>
                  <a:rPr lang="en-US" sz="2000" i="1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A </a:t>
                </a:r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GeV/</a:t>
                </a:r>
                <a:r>
                  <a:rPr lang="en-US" sz="2000" i="1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c </a:t>
                </a:r>
                <a:br>
                  <a:rPr lang="en-US" sz="2000" i="1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</a:br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differ by a factor of about </a:t>
                </a:r>
                <a:r>
                  <a:rPr lang="en-US" sz="2000" b="1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50</a:t>
                </a:r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.</a:t>
                </a:r>
              </a:p>
            </p:txBody>
          </p:sp>
        </mc:Choice>
        <mc:Fallback xmlns="">
          <p:sp>
            <p:nvSpPr>
              <p:cNvPr id="70" name="TextBox 2">
                <a:extLst>
                  <a:ext uri="{FF2B5EF4-FFF2-40B4-BE49-F238E27FC236}">
                    <a16:creationId xmlns:a16="http://schemas.microsoft.com/office/drawing/2014/main" id="{BE6E20FA-B136-4A41-933B-3A6F7F607D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0468" y="1299884"/>
                <a:ext cx="6125010" cy="707886"/>
              </a:xfrm>
              <a:prstGeom prst="rect">
                <a:avLst/>
              </a:prstGeom>
              <a:blipFill>
                <a:blip r:embed="rId3"/>
                <a:stretch>
                  <a:fillRect l="-598" t="-4310" r="-598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2E52CF29-8382-4096-86E7-5603EF423E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6816" y="2284115"/>
            <a:ext cx="6167832" cy="373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033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Open charm yield as the signal of deconfinement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6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74B239-763B-40E1-AC29-FA3654A7A3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14" y="3408059"/>
            <a:ext cx="4314558" cy="30347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76BFC34-74FE-47A4-93F0-503D5DB67DA7}"/>
              </a:ext>
            </a:extLst>
          </p:cNvPr>
          <p:cNvSpPr txBox="1"/>
          <p:nvPr/>
        </p:nvSpPr>
        <p:spPr>
          <a:xfrm>
            <a:off x="817126" y="2901341"/>
            <a:ext cx="3754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Statistical Model of the Early Stage</a:t>
            </a:r>
          </a:p>
        </p:txBody>
      </p:sp>
      <p:pic>
        <p:nvPicPr>
          <p:cNvPr id="12" name="Picture 12">
            <a:extLst>
              <a:ext uri="{FF2B5EF4-FFF2-40B4-BE49-F238E27FC236}">
                <a16:creationId xmlns:a16="http://schemas.microsoft.com/office/drawing/2014/main" id="{AD8F8C04-8B60-4823-B880-E1C02C28715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066" y="3292285"/>
            <a:ext cx="3126857" cy="30955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C54222C-E2D1-4B24-A250-014EC7E0014F}"/>
              </a:ext>
            </a:extLst>
          </p:cNvPr>
          <p:cNvSpPr txBox="1"/>
          <p:nvPr/>
        </p:nvSpPr>
        <p:spPr>
          <a:xfrm>
            <a:off x="5529493" y="2901341"/>
            <a:ext cx="2882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QCD-inspired calculations</a:t>
            </a:r>
          </a:p>
        </p:txBody>
      </p:sp>
      <p:sp>
        <p:nvSpPr>
          <p:cNvPr id="15" name="TextBox 17">
            <a:extLst>
              <a:ext uri="{FF2B5EF4-FFF2-40B4-BE49-F238E27FC236}">
                <a16:creationId xmlns:a16="http://schemas.microsoft.com/office/drawing/2014/main" id="{1E252BB3-2557-4902-87EC-E9DC10DC2F1C}"/>
              </a:ext>
            </a:extLst>
          </p:cNvPr>
          <p:cNvSpPr txBox="1"/>
          <p:nvPr/>
        </p:nvSpPr>
        <p:spPr>
          <a:xfrm rot="16200000">
            <a:off x="7221536" y="4856869"/>
            <a:ext cx="20252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[</a:t>
            </a:r>
            <a:r>
              <a:rPr lang="en-US" sz="1000" dirty="0" err="1"/>
              <a:t>Kostyuk</a:t>
            </a:r>
            <a:r>
              <a:rPr lang="en-US" sz="1000" dirty="0"/>
              <a:t>, </a:t>
            </a:r>
            <a:r>
              <a:rPr lang="en-US" sz="1000" dirty="0" err="1"/>
              <a:t>Gorenstein</a:t>
            </a:r>
            <a:r>
              <a:rPr lang="en-US" sz="1000" dirty="0"/>
              <a:t>, Greiner, </a:t>
            </a:r>
            <a:br>
              <a:rPr lang="en-US" sz="1000" dirty="0"/>
            </a:br>
            <a:r>
              <a:rPr lang="en-US" sz="1000" dirty="0"/>
              <a:t>PL B519 207]</a:t>
            </a:r>
          </a:p>
        </p:txBody>
      </p:sp>
      <p:sp>
        <p:nvSpPr>
          <p:cNvPr id="16" name="TextBox 18">
            <a:extLst>
              <a:ext uri="{FF2B5EF4-FFF2-40B4-BE49-F238E27FC236}">
                <a16:creationId xmlns:a16="http://schemas.microsoft.com/office/drawing/2014/main" id="{5D216C18-795A-4C85-ADCF-DB3BD2B64F7E}"/>
              </a:ext>
            </a:extLst>
          </p:cNvPr>
          <p:cNvSpPr txBox="1"/>
          <p:nvPr/>
        </p:nvSpPr>
        <p:spPr>
          <a:xfrm rot="16200000">
            <a:off x="3386330" y="4563977"/>
            <a:ext cx="24458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[</a:t>
            </a:r>
            <a:r>
              <a:rPr lang="en-US" sz="1000" dirty="0" err="1"/>
              <a:t>Poberezhnyuk</a:t>
            </a:r>
            <a:r>
              <a:rPr lang="en-US" sz="1000" dirty="0"/>
              <a:t>, </a:t>
            </a:r>
            <a:r>
              <a:rPr lang="en-US" sz="1000" dirty="0" err="1"/>
              <a:t>Gazdzicki</a:t>
            </a:r>
            <a:r>
              <a:rPr lang="en-US" sz="1000" dirty="0"/>
              <a:t>, </a:t>
            </a:r>
            <a:r>
              <a:rPr lang="en-US" sz="1000" dirty="0" err="1"/>
              <a:t>Gorenstein</a:t>
            </a:r>
            <a:r>
              <a:rPr lang="en-US" sz="1000" dirty="0"/>
              <a:t>, </a:t>
            </a:r>
            <a:r>
              <a:rPr lang="pl-PL" sz="1000" dirty="0"/>
              <a:t>ACTA PHYS POL B 9  48(2017)</a:t>
            </a:r>
            <a:r>
              <a:rPr lang="en-US" sz="1000" dirty="0"/>
              <a:t>]</a:t>
            </a:r>
          </a:p>
        </p:txBody>
      </p:sp>
      <p:grpSp>
        <p:nvGrpSpPr>
          <p:cNvPr id="17" name="Group 24">
            <a:extLst>
              <a:ext uri="{FF2B5EF4-FFF2-40B4-BE49-F238E27FC236}">
                <a16:creationId xmlns:a16="http://schemas.microsoft.com/office/drawing/2014/main" id="{D9C03224-1A00-42E7-AF41-F7AC7E3339F9}"/>
              </a:ext>
            </a:extLst>
          </p:cNvPr>
          <p:cNvGrpSpPr/>
          <p:nvPr/>
        </p:nvGrpSpPr>
        <p:grpSpPr>
          <a:xfrm>
            <a:off x="1371268" y="1009117"/>
            <a:ext cx="6458266" cy="1289400"/>
            <a:chOff x="522009" y="1217430"/>
            <a:chExt cx="6458266" cy="12894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7">
                  <a:extLst>
                    <a:ext uri="{FF2B5EF4-FFF2-40B4-BE49-F238E27FC236}">
                      <a16:creationId xmlns:a16="http://schemas.microsoft.com/office/drawing/2014/main" id="{E6477256-C639-4155-91D2-E2E4189CB106}"/>
                    </a:ext>
                  </a:extLst>
                </p:cNvPr>
                <p:cNvSpPr txBox="1"/>
                <p:nvPr/>
              </p:nvSpPr>
              <p:spPr>
                <a:xfrm>
                  <a:off x="691117" y="1217430"/>
                  <a:ext cx="628915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𝐜𝐨𝐧𝐟𝐢𝐧𝐞𝐝</m:t>
                        </m:r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𝐦𝐚𝐭𝐭𝐞𝐫</m:t>
                        </m:r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b="1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𝐝𝐞𝐜𝐨𝐧𝐟𝐢𝐧𝐞𝐝</m:t>
                        </m:r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b="1" i="0" dirty="0" smtClean="0">
                            <a:latin typeface="Cambria Math" panose="02040503050406030204" pitchFamily="18" charset="0"/>
                          </a:rPr>
                          <m:t>𝐦𝐚𝐭𝐭𝐞𝐫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2" name="TextBox 7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8EB6B708-630C-4670-8626-5088DC3E38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1117" y="1217430"/>
                  <a:ext cx="6289158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pl-P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21">
                  <a:extLst>
                    <a:ext uri="{FF2B5EF4-FFF2-40B4-BE49-F238E27FC236}">
                      <a16:creationId xmlns:a16="http://schemas.microsoft.com/office/drawing/2014/main" id="{CB037506-5F1F-45CB-9A1C-2A2D21C16CC6}"/>
                    </a:ext>
                  </a:extLst>
                </p:cNvPr>
                <p:cNvSpPr txBox="1"/>
                <p:nvPr/>
              </p:nvSpPr>
              <p:spPr>
                <a:xfrm>
                  <a:off x="673395" y="1608374"/>
                  <a:ext cx="628915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D</m:t>
                        </m:r>
                        <m:acc>
                          <m:accPr>
                            <m:chr m:val="̅"/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</m:e>
                        </m:acc>
                        <m:r>
                          <a:rPr lang="en-US" i="0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i="0" dirty="0" err="1" smtClean="0">
                            <a:latin typeface="Cambria Math" panose="02040503050406030204" pitchFamily="18" charset="0"/>
                          </a:rPr>
                          <m:t>meso</m:t>
                        </m:r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 panose="02040503050406030204" pitchFamily="18" charset="0"/>
                          </a:rPr>
                          <m:t>ns</m:t>
                        </m:r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charm</m:t>
                        </m:r>
                        <m:r>
                          <a:rPr lang="en-US" i="0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quarks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34D75961-A8FD-4844-8E8F-71A764DC08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3395" y="1608374"/>
                  <a:ext cx="6289158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22">
                  <a:extLst>
                    <a:ext uri="{FF2B5EF4-FFF2-40B4-BE49-F238E27FC236}">
                      <a16:creationId xmlns:a16="http://schemas.microsoft.com/office/drawing/2014/main" id="{419A9AF6-2C21-415B-A857-55E652827A52}"/>
                    </a:ext>
                  </a:extLst>
                </p:cNvPr>
                <p:cNvSpPr txBox="1"/>
                <p:nvPr/>
              </p:nvSpPr>
              <p:spPr>
                <a:xfrm>
                  <a:off x="522009" y="1887741"/>
                  <a:ext cx="628915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</m:sub>
                        </m:s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3.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GeV</m:t>
                        </m:r>
                        <m:r>
                          <a:rPr lang="en-US" b="0" i="0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</m:s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 = 2.6 </m:t>
                        </m:r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GeV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" name="TextBox 22">
                  <a:extLst>
                    <a:ext uri="{FF2B5EF4-FFF2-40B4-BE49-F238E27FC236}">
                      <a16:creationId xmlns:a16="http://schemas.microsoft.com/office/drawing/2014/main" id="{419A9AF6-2C21-415B-A857-55E652827A5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2009" y="1887741"/>
                  <a:ext cx="6289158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3">
                  <a:extLst>
                    <a:ext uri="{FF2B5EF4-FFF2-40B4-BE49-F238E27FC236}">
                      <a16:creationId xmlns:a16="http://schemas.microsoft.com/office/drawing/2014/main" id="{1CAF0224-72BA-4F49-B3DD-F80B70A2C1CB}"/>
                    </a:ext>
                  </a:extLst>
                </p:cNvPr>
                <p:cNvSpPr txBox="1"/>
                <p:nvPr/>
              </p:nvSpPr>
              <p:spPr>
                <a:xfrm>
                  <a:off x="594418" y="2137498"/>
                  <a:ext cx="6289158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 panose="02040503050406030204" pitchFamily="18" charset="0"/>
                              </a:rPr>
                              <m:t>D</m:t>
                            </m:r>
                          </m:sub>
                        </m:s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sSub>
                          <m:sSub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</m:sSub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= 24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290B97D7-6B14-4718-A929-95968D7591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4418" y="2137498"/>
                  <a:ext cx="6289158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8DF4112-01DC-4C0C-A63A-2AB7675D5771}"/>
              </a:ext>
            </a:extLst>
          </p:cNvPr>
          <p:cNvSpPr txBox="1"/>
          <p:nvPr/>
        </p:nvSpPr>
        <p:spPr>
          <a:xfrm>
            <a:off x="3279391" y="2490281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central </a:t>
            </a:r>
            <a:r>
              <a:rPr lang="en-US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Pb+Pb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collisions</a:t>
            </a:r>
            <a:endParaRPr lang="en-US" i="1" dirty="0"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01781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𝐽/𝜓 production as the signal of deconfinement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7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pic>
        <p:nvPicPr>
          <p:cNvPr id="22" name="Picture 4">
            <a:extLst>
              <a:ext uri="{FF2B5EF4-FFF2-40B4-BE49-F238E27FC236}">
                <a16:creationId xmlns:a16="http://schemas.microsoft.com/office/drawing/2014/main" id="{4FCD9665-372E-4EF8-8DCE-25EBDF7313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97" y="2763510"/>
            <a:ext cx="3483610" cy="163076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E34E617-F5EB-4ED6-AC63-21AA7E5263BE}"/>
              </a:ext>
            </a:extLst>
          </p:cNvPr>
          <p:cNvSpPr txBox="1"/>
          <p:nvPr/>
        </p:nvSpPr>
        <p:spPr>
          <a:xfrm>
            <a:off x="6083300" y="2203895"/>
            <a:ext cx="10518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+mj-lt"/>
              </a:rPr>
              <a:t>medium</a:t>
            </a:r>
          </a:p>
        </p:txBody>
      </p:sp>
      <p:sp>
        <p:nvSpPr>
          <p:cNvPr id="24" name="TextBox 10">
            <a:extLst>
              <a:ext uri="{FF2B5EF4-FFF2-40B4-BE49-F238E27FC236}">
                <a16:creationId xmlns:a16="http://schemas.microsoft.com/office/drawing/2014/main" id="{E1C7EC87-CA14-469E-BFD9-DC0A067CF67E}"/>
              </a:ext>
            </a:extLst>
          </p:cNvPr>
          <p:cNvSpPr txBox="1"/>
          <p:nvPr/>
        </p:nvSpPr>
        <p:spPr>
          <a:xfrm>
            <a:off x="1774115" y="2207466"/>
            <a:ext cx="10917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vacuum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11">
                <a:extLst>
                  <a:ext uri="{FF2B5EF4-FFF2-40B4-BE49-F238E27FC236}">
                    <a16:creationId xmlns:a16="http://schemas.microsoft.com/office/drawing/2014/main" id="{D97142F1-7E91-4D40-BCC3-5D1A035C0E06}"/>
                  </a:ext>
                </a:extLst>
              </p:cNvPr>
              <p:cNvSpPr txBox="1"/>
              <p:nvPr/>
            </p:nvSpPr>
            <p:spPr>
              <a:xfrm>
                <a:off x="2291203" y="5291440"/>
                <a:ext cx="46821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vacuum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</m:t>
                        </m:r>
                        <m:acc>
                          <m:accPr>
                            <m:chr m:val="̅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</m:acc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&gt;</m:t>
                    </m:r>
                  </m:oMath>
                </a14:m>
                <a:r>
                  <a:rPr lang="en-US" dirty="0"/>
                  <a:t>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medium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c</m:t>
                        </m:r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</m:acc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e>
                    </m:d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5" name="TextBox 11">
                <a:extLst>
                  <a:ext uri="{FF2B5EF4-FFF2-40B4-BE49-F238E27FC236}">
                    <a16:creationId xmlns:a16="http://schemas.microsoft.com/office/drawing/2014/main" id="{D97142F1-7E91-4D40-BCC3-5D1A035C0E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1203" y="5291440"/>
                <a:ext cx="4682179" cy="369332"/>
              </a:xfrm>
              <a:prstGeom prst="rect">
                <a:avLst/>
              </a:prstGeom>
              <a:blipFill>
                <a:blip r:embed="rId3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12">
                <a:extLst>
                  <a:ext uri="{FF2B5EF4-FFF2-40B4-BE49-F238E27FC236}">
                    <a16:creationId xmlns:a16="http://schemas.microsoft.com/office/drawing/2014/main" id="{DAC3ECB0-3930-459F-BEDF-6219123CC066}"/>
                  </a:ext>
                </a:extLst>
              </p:cNvPr>
              <p:cNvSpPr txBox="1"/>
              <p:nvPr/>
            </p:nvSpPr>
            <p:spPr>
              <a:xfrm>
                <a:off x="2003777" y="5840164"/>
                <a:ext cx="51555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Medium reduces probability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production  </a:t>
                </a:r>
              </a:p>
            </p:txBody>
          </p:sp>
        </mc:Choice>
        <mc:Fallback xmlns="">
          <p:sp>
            <p:nvSpPr>
              <p:cNvPr id="26" name="TextBox 12">
                <a:extLst>
                  <a:ext uri="{FF2B5EF4-FFF2-40B4-BE49-F238E27FC236}">
                    <a16:creationId xmlns:a16="http://schemas.microsoft.com/office/drawing/2014/main" id="{DAC3ECB0-3930-459F-BEDF-6219123CC0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3777" y="5840164"/>
                <a:ext cx="5155514" cy="369332"/>
              </a:xfrm>
              <a:prstGeom prst="rect">
                <a:avLst/>
              </a:prstGeom>
              <a:blipFill>
                <a:blip r:embed="rId4"/>
                <a:stretch>
                  <a:fillRect l="-592" t="-8197" r="-473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14">
                <a:extLst>
                  <a:ext uri="{FF2B5EF4-FFF2-40B4-BE49-F238E27FC236}">
                    <a16:creationId xmlns:a16="http://schemas.microsoft.com/office/drawing/2014/main" id="{F1623C76-3A42-44F1-9229-4E8B86ABD846}"/>
                  </a:ext>
                </a:extLst>
              </p:cNvPr>
              <p:cNvSpPr txBox="1"/>
              <p:nvPr/>
            </p:nvSpPr>
            <p:spPr>
              <a:xfrm>
                <a:off x="892173" y="1133301"/>
                <a:ext cx="735965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Open charm and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production within </a:t>
                </a:r>
                <a:r>
                  <a:rPr lang="it-IT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Matsui-Satz model </a:t>
                </a:r>
                <a:br>
                  <a:rPr lang="it-IT" sz="20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</a:br>
                <a:r>
                  <a:rPr lang="it-IT" sz="1600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[PL B178 416]</a:t>
                </a:r>
              </a:p>
            </p:txBody>
          </p:sp>
        </mc:Choice>
        <mc:Fallback xmlns="">
          <p:sp>
            <p:nvSpPr>
              <p:cNvPr id="27" name="TextBox 14">
                <a:extLst>
                  <a:ext uri="{FF2B5EF4-FFF2-40B4-BE49-F238E27FC236}">
                    <a16:creationId xmlns:a16="http://schemas.microsoft.com/office/drawing/2014/main" id="{F1623C76-3A42-44F1-9229-4E8B86ABD8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173" y="1133301"/>
                <a:ext cx="7359654" cy="646331"/>
              </a:xfrm>
              <a:prstGeom prst="rect">
                <a:avLst/>
              </a:prstGeom>
              <a:blipFill>
                <a:blip r:embed="rId5"/>
                <a:stretch>
                  <a:fillRect t="-5660" b="-10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">
                <a:extLst>
                  <a:ext uri="{FF2B5EF4-FFF2-40B4-BE49-F238E27FC236}">
                    <a16:creationId xmlns:a16="http://schemas.microsoft.com/office/drawing/2014/main" id="{EB9AFF2B-CBC0-411C-A0D8-00EB2186C4E8}"/>
                  </a:ext>
                </a:extLst>
              </p:cNvPr>
              <p:cNvSpPr txBox="1"/>
              <p:nvPr/>
            </p:nvSpPr>
            <p:spPr>
              <a:xfrm>
                <a:off x="3088210" y="4630838"/>
                <a:ext cx="2967580" cy="5456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1400" i="0">
                              <a:latin typeface="Cambria Math" panose="02040503050406030204" pitchFamily="18" charset="0"/>
                            </a:rPr>
                            <m:t>c</m:t>
                          </m:r>
                          <m:acc>
                            <m:accPr>
                              <m:chr m:val="̅"/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</m:acc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𝜓</m:t>
                          </m:r>
                        </m:e>
                      </m:d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e>
                          </m:d>
                        </m:num>
                        <m:den>
                          <m:d>
                            <m:dPr>
                              <m:begChr m:val="⟨"/>
                              <m:endChr m:val="⟩"/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sz="14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</m:acc>
                            </m:e>
                          </m:d>
                        </m:den>
                      </m:f>
                      <m:r>
                        <a:rPr lang="en-US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f>
                        <m:fPr>
                          <m:ctrlP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i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 i="0">
                                      <a:latin typeface="Cambria Math" panose="02040503050406030204" pitchFamily="18" charset="0"/>
                                    </a:rPr>
                                    <m:t>c</m:t>
                                  </m:r>
                                </m:e>
                              </m:acc>
                            </m:sub>
                          </m:sSub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30" name="TextBox 2">
                <a:extLst>
                  <a:ext uri="{FF2B5EF4-FFF2-40B4-BE49-F238E27FC236}">
                    <a16:creationId xmlns:a16="http://schemas.microsoft.com/office/drawing/2014/main" id="{EB9AFF2B-CBC0-411C-A0D8-00EB2186C4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8210" y="4630838"/>
                <a:ext cx="2967580" cy="54566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B8F9D267-40BF-49B4-9380-5DF351DD3FA1}"/>
              </a:ext>
            </a:extLst>
          </p:cNvPr>
          <p:cNvGrpSpPr/>
          <p:nvPr/>
        </p:nvGrpSpPr>
        <p:grpSpPr>
          <a:xfrm>
            <a:off x="5035602" y="2706022"/>
            <a:ext cx="3322131" cy="1596350"/>
            <a:chOff x="4768581" y="3196936"/>
            <a:chExt cx="3054100" cy="1468053"/>
          </a:xfrm>
        </p:grpSpPr>
        <p:pic>
          <p:nvPicPr>
            <p:cNvPr id="28" name="Picture 5">
              <a:extLst>
                <a:ext uri="{FF2B5EF4-FFF2-40B4-BE49-F238E27FC236}">
                  <a16:creationId xmlns:a16="http://schemas.microsoft.com/office/drawing/2014/main" id="{C0FE65D6-6CA2-4C21-AD4F-923199F9F25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2676" y="3287489"/>
              <a:ext cx="2800005" cy="1310752"/>
            </a:xfrm>
            <a:prstGeom prst="rect">
              <a:avLst/>
            </a:prstGeom>
          </p:spPr>
        </p:pic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8C04098-C1F1-42E0-90C6-3A99F471EEAF}"/>
                </a:ext>
              </a:extLst>
            </p:cNvPr>
            <p:cNvGrpSpPr/>
            <p:nvPr/>
          </p:nvGrpSpPr>
          <p:grpSpPr>
            <a:xfrm>
              <a:off x="4768581" y="3196936"/>
              <a:ext cx="2137870" cy="1468053"/>
              <a:chOff x="4768581" y="3196936"/>
              <a:chExt cx="2137870" cy="1468053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D40D2150-6331-46EA-B506-24E4EEA33981}"/>
                  </a:ext>
                </a:extLst>
              </p:cNvPr>
              <p:cNvSpPr/>
              <p:nvPr/>
            </p:nvSpPr>
            <p:spPr>
              <a:xfrm>
                <a:off x="5226696" y="3196936"/>
                <a:ext cx="1679755" cy="1468053"/>
              </a:xfrm>
              <a:prstGeom prst="ellipse">
                <a:avLst/>
              </a:prstGeom>
              <a:solidFill>
                <a:schemeClr val="accent1"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1" name="Obraz 2">
                <a:extLst>
                  <a:ext uri="{FF2B5EF4-FFF2-40B4-BE49-F238E27FC236}">
                    <a16:creationId xmlns:a16="http://schemas.microsoft.com/office/drawing/2014/main" id="{2F5BF56A-52BB-47C7-BCE8-A126D1AD20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68581" y="3338328"/>
                <a:ext cx="379889" cy="379889"/>
              </a:xfrm>
              <a:prstGeom prst="rect">
                <a:avLst/>
              </a:prstGeom>
            </p:spPr>
          </p:pic>
          <p:pic>
            <p:nvPicPr>
              <p:cNvPr id="32" name="Obraz 15">
                <a:extLst>
                  <a:ext uri="{FF2B5EF4-FFF2-40B4-BE49-F238E27FC236}">
                    <a16:creationId xmlns:a16="http://schemas.microsoft.com/office/drawing/2014/main" id="{12EFF1C6-C93B-4429-8DAB-D2E99FF77A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68581" y="4150860"/>
                <a:ext cx="401281" cy="401281"/>
              </a:xfrm>
              <a:prstGeom prst="rect">
                <a:avLst/>
              </a:prstGeom>
            </p:spPr>
          </p:pic>
        </p:grpSp>
      </p:grpSp>
      <p:pic>
        <p:nvPicPr>
          <p:cNvPr id="33" name="Obraz 26">
            <a:extLst>
              <a:ext uri="{FF2B5EF4-FFF2-40B4-BE49-F238E27FC236}">
                <a16:creationId xmlns:a16="http://schemas.microsoft.com/office/drawing/2014/main" id="{B83D1E76-F64F-4BEC-A2AE-A5C0A5A0F83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514" y="2973574"/>
            <a:ext cx="211116" cy="158337"/>
          </a:xfrm>
          <a:prstGeom prst="rect">
            <a:avLst/>
          </a:prstGeom>
        </p:spPr>
      </p:pic>
      <p:pic>
        <p:nvPicPr>
          <p:cNvPr id="34" name="Obraz 28">
            <a:extLst>
              <a:ext uri="{FF2B5EF4-FFF2-40B4-BE49-F238E27FC236}">
                <a16:creationId xmlns:a16="http://schemas.microsoft.com/office/drawing/2014/main" id="{71046C11-560C-4845-92C1-7970326A815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72" y="3859317"/>
            <a:ext cx="211116" cy="158337"/>
          </a:xfrm>
          <a:prstGeom prst="rect">
            <a:avLst/>
          </a:prstGeom>
        </p:spPr>
      </p:pic>
      <p:pic>
        <p:nvPicPr>
          <p:cNvPr id="35" name="Obraz 29">
            <a:extLst>
              <a:ext uri="{FF2B5EF4-FFF2-40B4-BE49-F238E27FC236}">
                <a16:creationId xmlns:a16="http://schemas.microsoft.com/office/drawing/2014/main" id="{D210BEB0-0208-433D-A970-920A3C3F3858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211" y="4226503"/>
            <a:ext cx="211116" cy="158337"/>
          </a:xfrm>
          <a:prstGeom prst="rect">
            <a:avLst/>
          </a:prstGeom>
        </p:spPr>
      </p:pic>
      <p:pic>
        <p:nvPicPr>
          <p:cNvPr id="36" name="Obraz 30">
            <a:extLst>
              <a:ext uri="{FF2B5EF4-FFF2-40B4-BE49-F238E27FC236}">
                <a16:creationId xmlns:a16="http://schemas.microsoft.com/office/drawing/2014/main" id="{821B4D59-1E7B-4A47-A148-71A25AA09ED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000" y="4235937"/>
            <a:ext cx="211116" cy="158337"/>
          </a:xfrm>
          <a:prstGeom prst="rect">
            <a:avLst/>
          </a:prstGeom>
        </p:spPr>
      </p:pic>
      <p:sp>
        <p:nvSpPr>
          <p:cNvPr id="37" name="pole tekstowe 22">
            <a:extLst>
              <a:ext uri="{FF2B5EF4-FFF2-40B4-BE49-F238E27FC236}">
                <a16:creationId xmlns:a16="http://schemas.microsoft.com/office/drawing/2014/main" id="{43097F9D-8C4F-4DFD-8376-81ABF4EABF85}"/>
              </a:ext>
            </a:extLst>
          </p:cNvPr>
          <p:cNvSpPr txBox="1"/>
          <p:nvPr/>
        </p:nvSpPr>
        <p:spPr>
          <a:xfrm>
            <a:off x="1300921" y="4203787"/>
            <a:ext cx="2311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dirty="0">
                <a:solidFill>
                  <a:schemeClr val="bg1">
                    <a:lumMod val="85000"/>
                  </a:schemeClr>
                </a:solidFill>
              </a:rPr>
              <a:t>p</a:t>
            </a:r>
            <a:endParaRPr lang="pl-PL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38" name="Obraz 31">
            <a:extLst>
              <a:ext uri="{FF2B5EF4-FFF2-40B4-BE49-F238E27FC236}">
                <a16:creationId xmlns:a16="http://schemas.microsoft.com/office/drawing/2014/main" id="{11AE6ABA-65BB-4AEE-9BA5-27F0CCF4F18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115" y="3417518"/>
            <a:ext cx="211116" cy="158337"/>
          </a:xfrm>
          <a:prstGeom prst="rect">
            <a:avLst/>
          </a:prstGeom>
        </p:spPr>
      </p:pic>
      <p:pic>
        <p:nvPicPr>
          <p:cNvPr id="39" name="Obraz 32">
            <a:extLst>
              <a:ext uri="{FF2B5EF4-FFF2-40B4-BE49-F238E27FC236}">
                <a16:creationId xmlns:a16="http://schemas.microsoft.com/office/drawing/2014/main" id="{D2B2AF03-56C7-4B1D-84C1-154A7F9EC6E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000" y="3417518"/>
            <a:ext cx="211116" cy="158337"/>
          </a:xfrm>
          <a:prstGeom prst="rect">
            <a:avLst/>
          </a:prstGeom>
        </p:spPr>
      </p:pic>
      <p:sp>
        <p:nvSpPr>
          <p:cNvPr id="40" name="pole tekstowe 21">
            <a:extLst>
              <a:ext uri="{FF2B5EF4-FFF2-40B4-BE49-F238E27FC236}">
                <a16:creationId xmlns:a16="http://schemas.microsoft.com/office/drawing/2014/main" id="{BBBD0F29-7EE5-417A-B02B-DADCE6AE5124}"/>
              </a:ext>
            </a:extLst>
          </p:cNvPr>
          <p:cNvSpPr txBox="1"/>
          <p:nvPr/>
        </p:nvSpPr>
        <p:spPr>
          <a:xfrm>
            <a:off x="1303885" y="3382781"/>
            <a:ext cx="23115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700" dirty="0">
                <a:solidFill>
                  <a:schemeClr val="bg1">
                    <a:lumMod val="85000"/>
                  </a:schemeClr>
                </a:solidFill>
              </a:rPr>
              <a:t>p</a:t>
            </a:r>
            <a:endParaRPr lang="pl-PL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41" name="Picture 4">
            <a:extLst>
              <a:ext uri="{FF2B5EF4-FFF2-40B4-BE49-F238E27FC236}">
                <a16:creationId xmlns:a16="http://schemas.microsoft.com/office/drawing/2014/main" id="{AA0F9AAB-4FE7-43FD-B747-31E743BDB23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96" y="2736347"/>
            <a:ext cx="3483610" cy="1630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973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𝐽/𝜓 production as the signal of deconfinement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8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3">
                <a:extLst>
                  <a:ext uri="{FF2B5EF4-FFF2-40B4-BE49-F238E27FC236}">
                    <a16:creationId xmlns:a16="http://schemas.microsoft.com/office/drawing/2014/main" id="{2816B7B0-B77C-4A3C-84ED-88134FA62211}"/>
                  </a:ext>
                </a:extLst>
              </p:cNvPr>
              <p:cNvSpPr txBox="1"/>
              <p:nvPr/>
            </p:nvSpPr>
            <p:spPr>
              <a:xfrm>
                <a:off x="461722" y="1323914"/>
                <a:ext cx="68518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Calculation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requires data on:</a:t>
                </a:r>
              </a:p>
            </p:txBody>
          </p:sp>
        </mc:Choice>
        <mc:Fallback xmlns="">
          <p:sp>
            <p:nvSpPr>
              <p:cNvPr id="43" name="TextBox 3">
                <a:extLst>
                  <a:ext uri="{FF2B5EF4-FFF2-40B4-BE49-F238E27FC236}">
                    <a16:creationId xmlns:a16="http://schemas.microsoft.com/office/drawing/2014/main" id="{2816B7B0-B77C-4A3C-84ED-88134FA622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722" y="1323914"/>
                <a:ext cx="6851877" cy="369332"/>
              </a:xfrm>
              <a:prstGeom prst="rect">
                <a:avLst/>
              </a:prstGeom>
              <a:blipFill>
                <a:blip r:embed="rId2"/>
                <a:stretch>
                  <a:fillRect l="-801"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16">
                <a:extLst>
                  <a:ext uri="{FF2B5EF4-FFF2-40B4-BE49-F238E27FC236}">
                    <a16:creationId xmlns:a16="http://schemas.microsoft.com/office/drawing/2014/main" id="{65D09C2A-A967-48CD-B694-97A1E90D1206}"/>
                  </a:ext>
                </a:extLst>
              </p:cNvPr>
              <p:cNvSpPr txBox="1"/>
              <p:nvPr/>
            </p:nvSpPr>
            <p:spPr>
              <a:xfrm>
                <a:off x="4522498" y="1803552"/>
                <a:ext cx="427204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  <m:acc>
                          <m:accPr>
                            <m:chr m:val="̅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c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– not available up to now, </a:t>
                </a:r>
                <a:b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</a:br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NA61 has just started </a:t>
                </a:r>
                <a:b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</a:br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the corresponding measurements</a:t>
                </a:r>
              </a:p>
            </p:txBody>
          </p:sp>
        </mc:Choice>
        <mc:Fallback xmlns="">
          <p:sp>
            <p:nvSpPr>
              <p:cNvPr id="44" name="TextBox 16">
                <a:extLst>
                  <a:ext uri="{FF2B5EF4-FFF2-40B4-BE49-F238E27FC236}">
                    <a16:creationId xmlns:a16="http://schemas.microsoft.com/office/drawing/2014/main" id="{65D09C2A-A967-48CD-B694-97A1E90D12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2498" y="1803552"/>
                <a:ext cx="4272049" cy="923330"/>
              </a:xfrm>
              <a:prstGeom prst="rect">
                <a:avLst/>
              </a:prstGeom>
              <a:blipFill>
                <a:blip r:embed="rId3"/>
                <a:stretch>
                  <a:fillRect l="-999" t="-3974" b="-993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17">
                <a:extLst>
                  <a:ext uri="{FF2B5EF4-FFF2-40B4-BE49-F238E27FC236}">
                    <a16:creationId xmlns:a16="http://schemas.microsoft.com/office/drawing/2014/main" id="{B9CEED3D-B7D1-430F-8211-6A62BACC27EF}"/>
                  </a:ext>
                </a:extLst>
              </p:cNvPr>
              <p:cNvSpPr txBox="1"/>
              <p:nvPr/>
            </p:nvSpPr>
            <p:spPr>
              <a:xfrm>
                <a:off x="471493" y="1787421"/>
                <a:ext cx="313437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𝜓</m:t>
                        </m:r>
                      </m:e>
                    </m:d>
                  </m:oMath>
                </a14:m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– precise data at SPS by NA38, NA50, NA60</a:t>
                </a:r>
              </a:p>
            </p:txBody>
          </p:sp>
        </mc:Choice>
        <mc:Fallback xmlns="">
          <p:sp>
            <p:nvSpPr>
              <p:cNvPr id="45" name="TextBox 17">
                <a:extLst>
                  <a:ext uri="{FF2B5EF4-FFF2-40B4-BE49-F238E27FC236}">
                    <a16:creationId xmlns:a16="http://schemas.microsoft.com/office/drawing/2014/main" id="{B9CEED3D-B7D1-430F-8211-6A62BACC27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493" y="1787421"/>
                <a:ext cx="3134370" cy="923330"/>
              </a:xfrm>
              <a:prstGeom prst="rect">
                <a:avLst/>
              </a:prstGeom>
              <a:blipFill>
                <a:blip r:embed="rId4"/>
                <a:stretch>
                  <a:fillRect l="-1165" t="-3289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21">
            <a:extLst>
              <a:ext uri="{FF2B5EF4-FFF2-40B4-BE49-F238E27FC236}">
                <a16:creationId xmlns:a16="http://schemas.microsoft.com/office/drawing/2014/main" id="{0B2C31E4-11E9-4F70-A187-853403251EB3}"/>
              </a:ext>
            </a:extLst>
          </p:cNvPr>
          <p:cNvSpPr txBox="1"/>
          <p:nvPr/>
        </p:nvSpPr>
        <p:spPr>
          <a:xfrm>
            <a:off x="2777600" y="3056771"/>
            <a:ext cx="3666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central </a:t>
            </a:r>
            <a:r>
              <a:rPr lang="en-US" dirty="0" err="1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Pb+Pb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at 150-158</a:t>
            </a:r>
            <a:r>
              <a:rPr lang="en-US" i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A</a:t>
            </a:r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 GeV/</a:t>
            </a:r>
            <a:r>
              <a:rPr lang="en-US" i="1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c</a:t>
            </a:r>
          </a:p>
        </p:txBody>
      </p:sp>
      <p:sp>
        <p:nvSpPr>
          <p:cNvPr id="49" name="Prostokąt 2">
            <a:extLst>
              <a:ext uri="{FF2B5EF4-FFF2-40B4-BE49-F238E27FC236}">
                <a16:creationId xmlns:a16="http://schemas.microsoft.com/office/drawing/2014/main" id="{06902792-6A8C-493E-9ACC-1C74773B3992}"/>
              </a:ext>
            </a:extLst>
          </p:cNvPr>
          <p:cNvSpPr/>
          <p:nvPr/>
        </p:nvSpPr>
        <p:spPr>
          <a:xfrm>
            <a:off x="1957165" y="3360652"/>
            <a:ext cx="776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NA50</a:t>
            </a:r>
            <a:endParaRPr lang="pl-PL" dirty="0"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sp>
        <p:nvSpPr>
          <p:cNvPr id="50" name="Prostokąt 4">
            <a:extLst>
              <a:ext uri="{FF2B5EF4-FFF2-40B4-BE49-F238E27FC236}">
                <a16:creationId xmlns:a16="http://schemas.microsoft.com/office/drawing/2014/main" id="{0CF02004-9FD9-4D71-9800-83BFF8B89394}"/>
              </a:ext>
            </a:extLst>
          </p:cNvPr>
          <p:cNvSpPr/>
          <p:nvPr/>
        </p:nvSpPr>
        <p:spPr>
          <a:xfrm>
            <a:off x="6411253" y="3364242"/>
            <a:ext cx="8066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NA61 </a:t>
            </a:r>
            <a:endParaRPr lang="pl-PL" dirty="0"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p:pic>
        <p:nvPicPr>
          <p:cNvPr id="51" name="Picture 7">
            <a:extLst>
              <a:ext uri="{FF2B5EF4-FFF2-40B4-BE49-F238E27FC236}">
                <a16:creationId xmlns:a16="http://schemas.microsoft.com/office/drawing/2014/main" id="{9CEBD326-2BA3-43D1-9C1A-6E48DC6428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29" y="3673732"/>
            <a:ext cx="2558811" cy="2508720"/>
          </a:xfrm>
          <a:prstGeom prst="rect">
            <a:avLst/>
          </a:prstGeom>
        </p:spPr>
      </p:pic>
      <p:pic>
        <p:nvPicPr>
          <p:cNvPr id="52" name="Picture 9">
            <a:extLst>
              <a:ext uri="{FF2B5EF4-FFF2-40B4-BE49-F238E27FC236}">
                <a16:creationId xmlns:a16="http://schemas.microsoft.com/office/drawing/2014/main" id="{A8A87E60-7B89-44CC-A07A-7562BEFEAFE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550" y="3638627"/>
            <a:ext cx="2881040" cy="2543825"/>
          </a:xfrm>
          <a:prstGeom prst="rect">
            <a:avLst/>
          </a:prstGeom>
        </p:spPr>
      </p:pic>
      <p:sp>
        <p:nvSpPr>
          <p:cNvPr id="46" name="TextBox 10">
            <a:extLst>
              <a:ext uri="{FF2B5EF4-FFF2-40B4-BE49-F238E27FC236}">
                <a16:creationId xmlns:a16="http://schemas.microsoft.com/office/drawing/2014/main" id="{1B72D89B-EB95-47C6-B1E1-50FB348FAC33}"/>
              </a:ext>
            </a:extLst>
          </p:cNvPr>
          <p:cNvSpPr txBox="1"/>
          <p:nvPr/>
        </p:nvSpPr>
        <p:spPr>
          <a:xfrm rot="16200000">
            <a:off x="2459024" y="4694875"/>
            <a:ext cx="20697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[NA50, </a:t>
            </a:r>
            <a:r>
              <a:rPr lang="en-US" sz="1100" dirty="0" err="1"/>
              <a:t>arXiv:hep-ex</a:t>
            </a:r>
            <a:r>
              <a:rPr lang="en-US" sz="1100" dirty="0"/>
              <a:t>/0412036v1]</a:t>
            </a:r>
          </a:p>
        </p:txBody>
      </p:sp>
      <p:sp>
        <p:nvSpPr>
          <p:cNvPr id="47" name="TextBox 11">
            <a:extLst>
              <a:ext uri="{FF2B5EF4-FFF2-40B4-BE49-F238E27FC236}">
                <a16:creationId xmlns:a16="http://schemas.microsoft.com/office/drawing/2014/main" id="{8C0B54D0-ED65-40CD-9EA6-F37FFE5C6769}"/>
              </a:ext>
            </a:extLst>
          </p:cNvPr>
          <p:cNvSpPr txBox="1"/>
          <p:nvPr/>
        </p:nvSpPr>
        <p:spPr>
          <a:xfrm rot="16200000">
            <a:off x="7554719" y="4867996"/>
            <a:ext cx="15263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[CERN-SPSC-2017-038]</a:t>
            </a:r>
          </a:p>
        </p:txBody>
      </p:sp>
    </p:spTree>
    <p:extLst>
      <p:ext uri="{BB962C8B-B14F-4D97-AF65-F5344CB8AC3E}">
        <p14:creationId xmlns:p14="http://schemas.microsoft.com/office/powerpoint/2010/main" val="3944163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59176A8-741F-4341-8904-C2DA74193C2A}"/>
              </a:ext>
            </a:extLst>
          </p:cNvPr>
          <p:cNvSpPr/>
          <p:nvPr/>
        </p:nvSpPr>
        <p:spPr>
          <a:xfrm>
            <a:off x="0" y="0"/>
            <a:ext cx="9144000" cy="8794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DB8847-6D75-40A7-A508-8C3B38762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44" y="127877"/>
            <a:ext cx="9022056" cy="656570"/>
          </a:xfrm>
        </p:spPr>
        <p:txBody>
          <a:bodyPr>
            <a:normAutofit/>
          </a:bodyPr>
          <a:lstStyle/>
          <a:p>
            <a:r>
              <a:rPr lang="en-US" sz="2900" dirty="0">
                <a:solidFill>
                  <a:schemeClr val="bg1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𝐽/𝜓 production at the CERN SPS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15D29-A37F-48FD-B72E-4052DCAFF749}"/>
              </a:ext>
            </a:extLst>
          </p:cNvPr>
          <p:cNvCxnSpPr>
            <a:cxnSpLocks/>
          </p:cNvCxnSpPr>
          <p:nvPr/>
        </p:nvCxnSpPr>
        <p:spPr>
          <a:xfrm>
            <a:off x="0" y="939522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66AB36-0D64-444D-87B6-27D86A681651}"/>
              </a:ext>
            </a:extLst>
          </p:cNvPr>
          <p:cNvCxnSpPr>
            <a:cxnSpLocks/>
          </p:cNvCxnSpPr>
          <p:nvPr/>
        </p:nvCxnSpPr>
        <p:spPr>
          <a:xfrm>
            <a:off x="0" y="6541665"/>
            <a:ext cx="9144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7AF0782-0A39-472E-9D4B-980B25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05423" y="6536902"/>
            <a:ext cx="2057400" cy="365125"/>
          </a:xfrm>
        </p:spPr>
        <p:txBody>
          <a:bodyPr/>
          <a:lstStyle/>
          <a:p>
            <a:fld id="{132D5636-234F-4423-A194-9A1572FD30D6}" type="slidenum">
              <a:rPr lang="en-US" sz="1400" b="1" smtClean="0">
                <a:solidFill>
                  <a:schemeClr val="tx1"/>
                </a:solidFill>
                <a:latin typeface="Microsoft JhengHei Light" panose="020B0304030504040204" pitchFamily="34" charset="-120"/>
                <a:ea typeface="Microsoft JhengHei Light" panose="020B0304030504040204" pitchFamily="34" charset="-120"/>
              </a:rPr>
              <a:t>9</a:t>
            </a:fld>
            <a:endParaRPr lang="en-US" sz="1400" b="1" dirty="0">
              <a:solidFill>
                <a:schemeClr val="tx1"/>
              </a:solidFill>
              <a:latin typeface="Microsoft JhengHei Light" panose="020B0304030504040204" pitchFamily="34" charset="-120"/>
              <a:ea typeface="Microsoft JhengHei Light" panose="020B0304030504040204" pitchFamily="34" charset="-12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">
                <a:extLst>
                  <a:ext uri="{FF2B5EF4-FFF2-40B4-BE49-F238E27FC236}">
                    <a16:creationId xmlns:a16="http://schemas.microsoft.com/office/drawing/2014/main" id="{8CCED148-A57F-4F0A-A2B8-3644C049A892}"/>
                  </a:ext>
                </a:extLst>
              </p:cNvPr>
              <p:cNvSpPr txBox="1"/>
              <p:nvPr/>
            </p:nvSpPr>
            <p:spPr>
              <a:xfrm>
                <a:off x="198023" y="1145946"/>
                <a:ext cx="874795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Data on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production has been normalized by the </a:t>
                </a:r>
                <a:r>
                  <a:rPr lang="en-US" dirty="0" err="1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Drell</a:t>
                </a:r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-Yan yield</a:t>
                </a:r>
              </a:p>
            </p:txBody>
          </p:sp>
        </mc:Choice>
        <mc:Fallback xmlns="">
          <p:sp>
            <p:nvSpPr>
              <p:cNvPr id="17" name="TextBox 1">
                <a:extLst>
                  <a:ext uri="{FF2B5EF4-FFF2-40B4-BE49-F238E27FC236}">
                    <a16:creationId xmlns:a16="http://schemas.microsoft.com/office/drawing/2014/main" id="{8CCED148-A57F-4F0A-A2B8-3644C049A8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023" y="1145946"/>
                <a:ext cx="8747954" cy="369332"/>
              </a:xfrm>
              <a:prstGeom prst="rect">
                <a:avLst/>
              </a:prstGeom>
              <a:blipFill>
                <a:blip r:embed="rId2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Obraz 15">
            <a:extLst>
              <a:ext uri="{FF2B5EF4-FFF2-40B4-BE49-F238E27FC236}">
                <a16:creationId xmlns:a16="http://schemas.microsoft.com/office/drawing/2014/main" id="{E3DE15FE-0FDB-476D-9000-B635ED889B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419" y="1745105"/>
            <a:ext cx="3157104" cy="3037631"/>
          </a:xfrm>
          <a:prstGeom prst="rect">
            <a:avLst/>
          </a:prstGeom>
        </p:spPr>
      </p:pic>
      <p:sp>
        <p:nvSpPr>
          <p:cNvPr id="19" name="TextBox 9">
            <a:extLst>
              <a:ext uri="{FF2B5EF4-FFF2-40B4-BE49-F238E27FC236}">
                <a16:creationId xmlns:a16="http://schemas.microsoft.com/office/drawing/2014/main" id="{B35EFF74-1ADC-43EF-82CB-E87FEF0F40A8}"/>
              </a:ext>
            </a:extLst>
          </p:cNvPr>
          <p:cNvSpPr txBox="1"/>
          <p:nvPr/>
        </p:nvSpPr>
        <p:spPr>
          <a:xfrm rot="16200000">
            <a:off x="7286382" y="3516388"/>
            <a:ext cx="15500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[</a:t>
            </a:r>
            <a:r>
              <a:rPr lang="fr-FR" sz="1100" dirty="0"/>
              <a:t>NA50, PL B 477 28–36</a:t>
            </a:r>
            <a:r>
              <a:rPr lang="en-US" sz="1100" dirty="0"/>
              <a:t>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7">
                <a:extLst>
                  <a:ext uri="{FF2B5EF4-FFF2-40B4-BE49-F238E27FC236}">
                    <a16:creationId xmlns:a16="http://schemas.microsoft.com/office/drawing/2014/main" id="{A4B7FF7A-F9C4-4BA8-89C0-65C4ECE977A5}"/>
                  </a:ext>
                </a:extLst>
              </p:cNvPr>
              <p:cNvSpPr txBox="1"/>
              <p:nvPr/>
            </p:nvSpPr>
            <p:spPr>
              <a:xfrm>
                <a:off x="1441548" y="4989666"/>
                <a:ext cx="6260904" cy="1223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Interpreting these results one frequently assumes: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𝑐</m:t>
                          </m:r>
                          <m:acc>
                            <m:accPr>
                              <m:chr m:val="̅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</m:acc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DY</m:t>
                          </m:r>
                        </m:e>
                      </m:d>
                    </m:oMath>
                  </m:oMathPara>
                </a14:m>
                <a:endParaRPr lang="en-US" dirty="0">
                  <a:latin typeface="Microsoft JhengHei Light" panose="020B0304030504040204" pitchFamily="34" charset="-120"/>
                  <a:ea typeface="Microsoft JhengHei Light" panose="020B0304030504040204" pitchFamily="34" charset="-120"/>
                </a:endParaRPr>
              </a:p>
              <a:p>
                <a:pPr algn="ctr"/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This assumptions may be incorrect due to many effects: </a:t>
                </a:r>
              </a:p>
              <a:p>
                <a:pPr algn="ctr"/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shadowing, </a:t>
                </a:r>
                <a:r>
                  <a:rPr lang="en-US" dirty="0" err="1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parton</a:t>
                </a:r>
                <a:r>
                  <a:rPr lang="en-US" dirty="0">
                    <a:latin typeface="Microsoft JhengHei Light" panose="020B0304030504040204" pitchFamily="34" charset="-120"/>
                    <a:ea typeface="Microsoft JhengHei Light" panose="020B0304030504040204" pitchFamily="34" charset="-120"/>
                  </a:rPr>
                  <a:t> energy losses, etc.</a:t>
                </a:r>
              </a:p>
            </p:txBody>
          </p:sp>
        </mc:Choice>
        <mc:Fallback xmlns="">
          <p:sp>
            <p:nvSpPr>
              <p:cNvPr id="20" name="TextBox 7">
                <a:extLst>
                  <a:ext uri="{FF2B5EF4-FFF2-40B4-BE49-F238E27FC236}">
                    <a16:creationId xmlns:a16="http://schemas.microsoft.com/office/drawing/2014/main" id="{A4B7FF7A-F9C4-4BA8-89C0-65C4ECE977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1548" y="4989666"/>
                <a:ext cx="6260904" cy="1223989"/>
              </a:xfrm>
              <a:prstGeom prst="rect">
                <a:avLst/>
              </a:prstGeom>
              <a:blipFill>
                <a:blip r:embed="rId4"/>
                <a:stretch>
                  <a:fillRect t="-3000" b="-5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7">
            <a:extLst>
              <a:ext uri="{FF2B5EF4-FFF2-40B4-BE49-F238E27FC236}">
                <a16:creationId xmlns:a16="http://schemas.microsoft.com/office/drawing/2014/main" id="{A8AB975E-748C-45F1-9C07-0AB9C30294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06" y="1721700"/>
            <a:ext cx="3157104" cy="3095301"/>
          </a:xfrm>
          <a:prstGeom prst="rect">
            <a:avLst/>
          </a:prstGeom>
        </p:spPr>
      </p:pic>
      <p:sp>
        <p:nvSpPr>
          <p:cNvPr id="22" name="TextBox 10">
            <a:extLst>
              <a:ext uri="{FF2B5EF4-FFF2-40B4-BE49-F238E27FC236}">
                <a16:creationId xmlns:a16="http://schemas.microsoft.com/office/drawing/2014/main" id="{280FF0AE-82D4-4E2C-9FCC-17507F7CBE0D}"/>
              </a:ext>
            </a:extLst>
          </p:cNvPr>
          <p:cNvSpPr txBox="1"/>
          <p:nvPr/>
        </p:nvSpPr>
        <p:spPr>
          <a:xfrm rot="16200000">
            <a:off x="2659645" y="3187598"/>
            <a:ext cx="23609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[NA50, </a:t>
            </a:r>
            <a:r>
              <a:rPr lang="en-US" sz="1100" dirty="0" err="1"/>
              <a:t>arXiv:hep-ex</a:t>
            </a:r>
            <a:r>
              <a:rPr lang="en-US" sz="1100" dirty="0"/>
              <a:t>/0412036v1]</a:t>
            </a:r>
          </a:p>
        </p:txBody>
      </p:sp>
    </p:spTree>
    <p:extLst>
      <p:ext uri="{BB962C8B-B14F-4D97-AF65-F5344CB8AC3E}">
        <p14:creationId xmlns:p14="http://schemas.microsoft.com/office/powerpoint/2010/main" val="1768297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BC.pptx  -  Read-Only" id="{CFB7A036-5784-4920-87C5-587A86326451}" vid="{83F134D4-1415-492A-A07D-7D4281071A6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</TotalTime>
  <Words>972</Words>
  <Application>Microsoft Office PowerPoint</Application>
  <PresentationFormat>On-screen Show (4:3)</PresentationFormat>
  <Paragraphs>217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Microsoft JhengHei</vt:lpstr>
      <vt:lpstr>Microsoft JhengHei Light</vt:lpstr>
      <vt:lpstr>Arial</vt:lpstr>
      <vt:lpstr>Calibri</vt:lpstr>
      <vt:lpstr>Calibri Light</vt:lpstr>
      <vt:lpstr>Cambria Math</vt:lpstr>
      <vt:lpstr>Office Theme</vt:lpstr>
      <vt:lpstr>NA61 beyond 2020</vt:lpstr>
      <vt:lpstr>NA61/SHINE program for 2021-2024</vt:lpstr>
      <vt:lpstr>Measurement of open charm</vt:lpstr>
      <vt:lpstr>Questions that motivate open charm measurements at the CERN SPS:</vt:lpstr>
      <vt:lpstr>Models of open charm and 𝐽/𝜓 production</vt:lpstr>
      <vt:lpstr>Open charm yield as the signal of deconfinement </vt:lpstr>
      <vt:lpstr>𝐽/𝜓 production as the signal of deconfinement</vt:lpstr>
      <vt:lpstr>𝐽/𝜓 production as the signal of deconfinement</vt:lpstr>
      <vt:lpstr>𝐽/𝜓 production at the CERN SPS</vt:lpstr>
      <vt:lpstr>Upgrades of NA61/SHINE setup</vt:lpstr>
      <vt:lpstr>Beam request for 2021-2022</vt:lpstr>
      <vt:lpstr>Performance for open charm measurements</vt:lpstr>
      <vt:lpstr>Uniqueness of NA61 open charm program </vt:lpstr>
      <vt:lpstr>Impact of open charm measurements</vt:lpstr>
      <vt:lpstr>Impact of open charm measurements</vt:lpstr>
      <vt:lpstr>Impact of open charm measurements</vt:lpstr>
      <vt:lpstr>Measurements for galactic cosmic rays  and neutrino experiments</vt:lpstr>
      <vt:lpstr>Many requests for new data</vt:lpstr>
      <vt:lpstr>The History of Cosmic Rays in the Milky Way</vt:lpstr>
      <vt:lpstr>Measurement of Fragmentation Cross Sections </vt:lpstr>
      <vt:lpstr>Impact of fragmentation measurement</vt:lpstr>
      <vt:lpstr>NA61/SHINE program for 2021-2024</vt:lpstr>
      <vt:lpstr>Backup slides</vt:lpstr>
      <vt:lpstr>PowerPoint Presentation</vt:lpstr>
      <vt:lpstr>PowerPoint Presentation</vt:lpstr>
      <vt:lpstr>PowerPoint Presentation</vt:lpstr>
      <vt:lpstr>Interpretation of boron-to-carbon ratio</vt:lpstr>
      <vt:lpstr>Current 12C+p → B + X cross sections</vt:lpstr>
      <vt:lpstr>PowerPoint Presentation</vt:lpstr>
      <vt:lpstr>PowerPoint Presentation</vt:lpstr>
      <vt:lpstr>LHC open charm and J/ψ</vt:lpstr>
      <vt:lpstr>NA49 open charm upper limit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olasn</dc:creator>
  <cp:lastModifiedBy>asnoch</cp:lastModifiedBy>
  <cp:revision>94</cp:revision>
  <dcterms:created xsi:type="dcterms:W3CDTF">2017-11-13T10:30:08Z</dcterms:created>
  <dcterms:modified xsi:type="dcterms:W3CDTF">2017-11-21T11:21:24Z</dcterms:modified>
</cp:coreProperties>
</file>