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7"/>
  </p:notesMasterIdLst>
  <p:handoutMasterIdLst>
    <p:handoutMasterId r:id="rId48"/>
  </p:handoutMasterIdLst>
  <p:sldIdLst>
    <p:sldId id="256" r:id="rId2"/>
    <p:sldId id="293" r:id="rId3"/>
    <p:sldId id="295" r:id="rId4"/>
    <p:sldId id="341" r:id="rId5"/>
    <p:sldId id="342" r:id="rId6"/>
    <p:sldId id="343" r:id="rId7"/>
    <p:sldId id="344" r:id="rId8"/>
    <p:sldId id="330" r:id="rId9"/>
    <p:sldId id="331" r:id="rId10"/>
    <p:sldId id="332" r:id="rId11"/>
    <p:sldId id="296" r:id="rId12"/>
    <p:sldId id="297" r:id="rId13"/>
    <p:sldId id="298" r:id="rId14"/>
    <p:sldId id="299" r:id="rId15"/>
    <p:sldId id="300" r:id="rId16"/>
    <p:sldId id="325" r:id="rId17"/>
    <p:sldId id="314" r:id="rId18"/>
    <p:sldId id="347" r:id="rId19"/>
    <p:sldId id="345" r:id="rId20"/>
    <p:sldId id="366" r:id="rId21"/>
    <p:sldId id="301" r:id="rId22"/>
    <p:sldId id="302" r:id="rId23"/>
    <p:sldId id="348" r:id="rId24"/>
    <p:sldId id="303" r:id="rId25"/>
    <p:sldId id="307" r:id="rId26"/>
    <p:sldId id="308" r:id="rId27"/>
    <p:sldId id="319" r:id="rId28"/>
    <p:sldId id="362" r:id="rId29"/>
    <p:sldId id="320" r:id="rId30"/>
    <p:sldId id="321" r:id="rId31"/>
    <p:sldId id="316" r:id="rId32"/>
    <p:sldId id="259" r:id="rId33"/>
    <p:sldId id="357" r:id="rId34"/>
    <p:sldId id="358" r:id="rId35"/>
    <p:sldId id="363" r:id="rId36"/>
    <p:sldId id="364" r:id="rId37"/>
    <p:sldId id="361" r:id="rId38"/>
    <p:sldId id="359" r:id="rId39"/>
    <p:sldId id="353" r:id="rId40"/>
    <p:sldId id="354" r:id="rId41"/>
    <p:sldId id="355" r:id="rId42"/>
    <p:sldId id="352" r:id="rId43"/>
    <p:sldId id="350" r:id="rId44"/>
    <p:sldId id="351" r:id="rId45"/>
    <p:sldId id="349" r:id="rId4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  <a:srgbClr val="00FF00"/>
    <a:srgbClr val="0002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7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66016E-6004-7145-8E95-A6BC2BAD76A6}" type="datetimeFigureOut">
              <a:rPr lang="en-US" smtClean="0"/>
              <a:t>21.11.17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9B075-5ECA-994D-9CF4-E0E952A3AD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8311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C0EF4-77DD-2B46-B54C-F7163B9115F5}" type="datetimeFigureOut">
              <a:rPr lang="en-US" smtClean="0"/>
              <a:t>21.11.17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BB37-7AA6-A640-9CEA-40428FDE6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01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769241" y="6356350"/>
            <a:ext cx="33111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Conventional Beams 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93240"/>
            <a:ext cx="8226854" cy="519252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ts val="26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2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ts val="26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2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ts val="26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2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ts val="26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2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ts val="26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2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3" Type="http://schemas.openxmlformats.org/officeDocument/2006/relationships/image" Target="../media/image15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0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3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emf"/><Relationship Id="rId3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8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9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1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2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3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4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5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6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Conventional Beams WG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60000"/>
              </a:lnSpc>
            </a:pPr>
            <a:r>
              <a:rPr lang="en-US" dirty="0" err="1" smtClean="0"/>
              <a:t>L.Gatignon</a:t>
            </a:r>
            <a:r>
              <a:rPr lang="en-US" dirty="0" smtClean="0"/>
              <a:t>, on behalf of the CBWG </a:t>
            </a:r>
          </a:p>
          <a:p>
            <a:pPr>
              <a:lnSpc>
                <a:spcPct val="160000"/>
              </a:lnSpc>
            </a:pPr>
            <a:r>
              <a:rPr lang="en-US" dirty="0" smtClean="0"/>
              <a:t>22 November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21" y="2448622"/>
            <a:ext cx="8418786" cy="2492601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61666" y="1286986"/>
            <a:ext cx="7609776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Optimization of number of MBPLs and field strength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First considerations: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Simulate momenta up to 400 </a:t>
            </a:r>
            <a:r>
              <a:rPr lang="en-US" sz="1600" dirty="0" smtClean="0"/>
              <a:t>GeV/c, start tracking in front of MBPLs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Momenta below 20 GeV/c are partially caught in return yokes of 3 MBPLs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High momenta require large field strength to be deflected sufficiently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Optimization on-going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65450" y="6015814"/>
            <a:ext cx="251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i="1" dirty="0" smtClean="0">
                <a:solidFill>
                  <a:srgbClr val="008000"/>
                </a:solidFill>
              </a:rPr>
              <a:t>Courtesy: M. Rosenthal / EN-EA</a:t>
            </a:r>
            <a:endParaRPr lang="en-GB" sz="1200" b="1" i="1" dirty="0">
              <a:solidFill>
                <a:srgbClr val="008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64597" y="233493"/>
            <a:ext cx="9013409" cy="71584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dirty="0" smtClean="0"/>
              <a:t>Muon </a:t>
            </a:r>
            <a:r>
              <a:rPr lang="en-GB" dirty="0"/>
              <a:t>t</a:t>
            </a:r>
            <a:r>
              <a:rPr lang="en-GB" dirty="0" smtClean="0"/>
              <a:t>rajectories in MBPLs for pencil beam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760248" y="3308072"/>
                <a:ext cx="610936" cy="6463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b="0" dirty="0" smtClean="0"/>
              </a:p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r>
                  <a:rPr lang="en-US" b="0" dirty="0" smtClean="0"/>
                  <a:t/>
                </a:r>
                <a:br>
                  <a:rPr lang="en-US" b="0" dirty="0" smtClean="0"/>
                </a:br>
                <a:endParaRPr lang="en-US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248" y="3308072"/>
                <a:ext cx="610936" cy="646395"/>
              </a:xfrm>
              <a:prstGeom prst="rect">
                <a:avLst/>
              </a:prstGeom>
              <a:blipFill>
                <a:blip r:embed="rId3"/>
                <a:stretch>
                  <a:fillRect b="-28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Oval 28"/>
          <p:cNvSpPr/>
          <p:nvPr/>
        </p:nvSpPr>
        <p:spPr>
          <a:xfrm>
            <a:off x="5214425" y="2958517"/>
            <a:ext cx="1850465" cy="499327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536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30" b="1825"/>
          <a:stretch/>
        </p:blipFill>
        <p:spPr>
          <a:xfrm>
            <a:off x="0" y="3600"/>
            <a:ext cx="9144000" cy="629280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717826" y="3500783"/>
            <a:ext cx="817217" cy="2263913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122617" y="3282988"/>
            <a:ext cx="44788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FOR SHORT RUNS WITH EXISTING LAYOUT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981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9" b="3738"/>
          <a:stretch/>
        </p:blipFill>
        <p:spPr>
          <a:xfrm>
            <a:off x="0" y="0"/>
            <a:ext cx="9144000" cy="622080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717826" y="3533912"/>
            <a:ext cx="817217" cy="2263913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1800065" y="3533940"/>
            <a:ext cx="463848" cy="1742662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2891120" y="3531738"/>
            <a:ext cx="463848" cy="1742662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30696" y="11044"/>
            <a:ext cx="19175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FOR 1-YEAR RUN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127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6440"/>
            <a:ext cx="8978900" cy="23622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20093"/>
            <a:ext cx="8226854" cy="126341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Difficulties to add beam line in ECN3</a:t>
            </a:r>
            <a:br>
              <a:rPr lang="en-GB" dirty="0" smtClean="0"/>
            </a:br>
            <a:r>
              <a:rPr lang="en-GB" dirty="0" smtClean="0"/>
              <a:t>			</a:t>
            </a:r>
            <a:r>
              <a:rPr lang="en-GB" sz="3100" dirty="0" smtClean="0"/>
              <a:t>e.g. for DIRAC++ or NA60++</a:t>
            </a:r>
            <a:br>
              <a:rPr lang="en-GB" sz="3100" dirty="0" smtClean="0"/>
            </a:br>
            <a:endParaRPr lang="en-GB" sz="31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2925474"/>
            <a:ext cx="9093200" cy="2882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9876" y="5898813"/>
            <a:ext cx="191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 smtClean="0">
                <a:solidFill>
                  <a:srgbClr val="008000"/>
                </a:solidFill>
              </a:rPr>
              <a:t>S.Girod</a:t>
            </a:r>
            <a:r>
              <a:rPr lang="en-GB" i="1" dirty="0" smtClean="0">
                <a:solidFill>
                  <a:srgbClr val="008000"/>
                </a:solidFill>
              </a:rPr>
              <a:t> / EN-EA</a:t>
            </a:r>
            <a:endParaRPr lang="en-GB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21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1807"/>
            <a:ext cx="8226854" cy="715840"/>
          </a:xfrm>
        </p:spPr>
        <p:txBody>
          <a:bodyPr/>
          <a:lstStyle/>
          <a:p>
            <a:r>
              <a:rPr lang="en-GB" dirty="0" smtClean="0"/>
              <a:t>E.g. beam front end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451" b="14403"/>
          <a:stretch/>
        </p:blipFill>
        <p:spPr>
          <a:xfrm>
            <a:off x="0" y="715672"/>
            <a:ext cx="9105900" cy="262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714" b="10117"/>
          <a:stretch/>
        </p:blipFill>
        <p:spPr>
          <a:xfrm>
            <a:off x="12700" y="3538836"/>
            <a:ext cx="9105900" cy="2473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17236" y="5883564"/>
            <a:ext cx="5657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All this requires detailed simulations!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29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 on the detector side</a:t>
            </a:r>
            <a:r>
              <a:rPr lang="mr-IN" dirty="0" smtClean="0"/>
              <a:t>…</a:t>
            </a:r>
            <a:r>
              <a:rPr lang="fr-CH" dirty="0" smtClean="0"/>
              <a:t>..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949333"/>
            <a:ext cx="9105900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23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120" y="21801"/>
            <a:ext cx="8226854" cy="715840"/>
          </a:xfrm>
        </p:spPr>
        <p:txBody>
          <a:bodyPr/>
          <a:lstStyle/>
          <a:p>
            <a:r>
              <a:rPr lang="en-GB" dirty="0" smtClean="0"/>
              <a:t>E.g. adaptations for DIRAC</a:t>
            </a:r>
            <a:r>
              <a:rPr lang="en-GB" baseline="30000" dirty="0" smtClean="0"/>
              <a:t>++</a:t>
            </a:r>
            <a:r>
              <a:rPr lang="en-GB" dirty="0" smtClean="0"/>
              <a:t> layout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264" y="839079"/>
            <a:ext cx="7187028" cy="5393784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503599" y="3378199"/>
            <a:ext cx="3640401" cy="2897648"/>
            <a:chOff x="5503599" y="3378199"/>
            <a:chExt cx="3640401" cy="289764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03599" y="3818462"/>
              <a:ext cx="3640401" cy="245738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883797" y="3378199"/>
              <a:ext cx="12109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6 m wide</a:t>
              </a:r>
              <a:endParaRPr lang="en-GB" sz="20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081489" y="5844761"/>
            <a:ext cx="2154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 smtClean="0">
                <a:solidFill>
                  <a:srgbClr val="008000"/>
                </a:solidFill>
              </a:rPr>
              <a:t>V.Yazkov</a:t>
            </a:r>
            <a:r>
              <a:rPr lang="en-GB" i="1" dirty="0" smtClean="0">
                <a:solidFill>
                  <a:srgbClr val="008000"/>
                </a:solidFill>
              </a:rPr>
              <a:t> / DIRAC.</a:t>
            </a:r>
            <a:endParaRPr lang="en-GB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723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165"/>
            <a:ext cx="8226854" cy="715840"/>
          </a:xfrm>
        </p:spPr>
        <p:txBody>
          <a:bodyPr/>
          <a:lstStyle/>
          <a:p>
            <a:r>
              <a:rPr lang="en-GB" dirty="0" smtClean="0"/>
              <a:t>Start of FLUKA studies for KLEVER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4322" y="2347756"/>
            <a:ext cx="209647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Particle production</a:t>
            </a:r>
            <a:br>
              <a:rPr lang="en-GB" dirty="0" smtClean="0"/>
            </a:br>
            <a:r>
              <a:rPr lang="en-GB" dirty="0" smtClean="0"/>
              <a:t>in KLEVER Target</a:t>
            </a:r>
          </a:p>
          <a:p>
            <a:endParaRPr lang="en-GB" dirty="0"/>
          </a:p>
          <a:p>
            <a:r>
              <a:rPr lang="en-GB" dirty="0" smtClean="0"/>
              <a:t>In preparation for </a:t>
            </a:r>
            <a:br>
              <a:rPr lang="en-GB" dirty="0" smtClean="0"/>
            </a:br>
            <a:r>
              <a:rPr lang="en-GB" dirty="0" smtClean="0"/>
              <a:t>studies of target </a:t>
            </a:r>
            <a:br>
              <a:rPr lang="en-GB" dirty="0" smtClean="0"/>
            </a:br>
            <a:r>
              <a:rPr lang="en-GB" dirty="0" smtClean="0"/>
              <a:t>material and </a:t>
            </a:r>
            <a:br>
              <a:rPr lang="en-GB" dirty="0" smtClean="0"/>
            </a:br>
            <a:r>
              <a:rPr lang="en-GB" dirty="0" smtClean="0"/>
              <a:t>production angle</a:t>
            </a:r>
            <a:br>
              <a:rPr lang="en-GB" dirty="0" smtClean="0"/>
            </a:br>
            <a:r>
              <a:rPr lang="en-GB" dirty="0" smtClean="0"/>
              <a:t>dependence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1731955"/>
            <a:ext cx="659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E.g.: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75237" y="5984814"/>
            <a:ext cx="25362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 err="1" smtClean="0">
                <a:solidFill>
                  <a:srgbClr val="008000"/>
                </a:solidFill>
              </a:rPr>
              <a:t>M.van</a:t>
            </a:r>
            <a:r>
              <a:rPr lang="en-GB" sz="1600" b="1" i="1" dirty="0" smtClean="0">
                <a:solidFill>
                  <a:srgbClr val="008000"/>
                </a:solidFill>
              </a:rPr>
              <a:t> Dijk, </a:t>
            </a:r>
            <a:r>
              <a:rPr lang="en-GB" sz="1600" b="1" i="1" dirty="0" err="1" smtClean="0">
                <a:solidFill>
                  <a:srgbClr val="008000"/>
                </a:solidFill>
              </a:rPr>
              <a:t>M.Rosenthal</a:t>
            </a:r>
            <a:endParaRPr lang="en-GB" sz="1600" b="1" i="1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794" y="875570"/>
            <a:ext cx="89086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After  a learning phase, tools have been developed to start work for KLEVER</a:t>
            </a:r>
            <a:br>
              <a:rPr lang="en-GB" sz="2000" dirty="0" smtClean="0"/>
            </a:br>
            <a:r>
              <a:rPr lang="en-GB" sz="2000" dirty="0" smtClean="0"/>
              <a:t>starting with particle production studies and benchmarking.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375237" y="5325608"/>
            <a:ext cx="2489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Note: </a:t>
            </a:r>
            <a:r>
              <a:rPr lang="en-GB" dirty="0" err="1" smtClean="0"/>
              <a:t>K</a:t>
            </a:r>
            <a:r>
              <a:rPr lang="en-GB" baseline="30000" dirty="0" err="1" smtClean="0"/>
              <a:t>o</a:t>
            </a:r>
            <a:r>
              <a:rPr lang="en-GB" dirty="0" smtClean="0"/>
              <a:t> ~(K</a:t>
            </a:r>
            <a:r>
              <a:rPr lang="en-GB" baseline="30000" dirty="0" smtClean="0"/>
              <a:t>+</a:t>
            </a:r>
            <a:r>
              <a:rPr lang="en-GB" dirty="0" smtClean="0"/>
              <a:t> + </a:t>
            </a:r>
            <a:r>
              <a:rPr lang="en-GB" b="1" dirty="0" smtClean="0">
                <a:solidFill>
                  <a:srgbClr val="FF0000"/>
                </a:solidFill>
              </a:rPr>
              <a:t>3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K</a:t>
            </a:r>
            <a:r>
              <a:rPr lang="en-GB" baseline="30000" dirty="0" smtClean="0">
                <a:solidFill>
                  <a:srgbClr val="FF0000"/>
                </a:solidFill>
              </a:rPr>
              <a:t>-</a:t>
            </a:r>
            <a:r>
              <a:rPr lang="en-GB" dirty="0" smtClean="0"/>
              <a:t>)/4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0955" y="1568772"/>
            <a:ext cx="4345290" cy="463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808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background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5237" y="2261143"/>
            <a:ext cx="24072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On-going effort to</a:t>
            </a:r>
            <a:br>
              <a:rPr lang="en-GB" dirty="0" smtClean="0"/>
            </a:br>
            <a:r>
              <a:rPr lang="en-GB" dirty="0" smtClean="0"/>
              <a:t>minimise background </a:t>
            </a:r>
            <a:br>
              <a:rPr lang="en-GB" dirty="0" smtClean="0"/>
            </a:br>
            <a:r>
              <a:rPr lang="en-GB" dirty="0" smtClean="0"/>
              <a:t>from neutrons and </a:t>
            </a:r>
            <a:r>
              <a:rPr lang="en-GB" dirty="0" smtClean="0">
                <a:latin typeface="Symbol" charset="2"/>
                <a:cs typeface="Symbol" charset="2"/>
              </a:rPr>
              <a:t>L</a:t>
            </a:r>
            <a:r>
              <a:rPr lang="en-GB" baseline="30000" dirty="0" smtClean="0">
                <a:latin typeface="Symbol" charset="2"/>
                <a:cs typeface="Symbol" charset="2"/>
              </a:rPr>
              <a:t>o</a:t>
            </a:r>
            <a:endParaRPr lang="en-GB" baseline="30000" dirty="0">
              <a:latin typeface="Symbol" charset="2"/>
              <a:cs typeface="Symbol" charset="2"/>
            </a:endParaRPr>
          </a:p>
        </p:txBody>
      </p:sp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3998764" y="894175"/>
            <a:ext cx="3986529" cy="5297426"/>
            <a:chOff x="2386" y="433"/>
            <a:chExt cx="2626" cy="3385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2386" y="433"/>
              <a:ext cx="2626" cy="3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6" y="433"/>
              <a:ext cx="2630" cy="3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375237" y="5984814"/>
            <a:ext cx="15752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rgbClr val="008000"/>
                </a:solidFill>
              </a:rPr>
              <a:t>Maarten van </a:t>
            </a:r>
            <a:r>
              <a:rPr lang="en-GB" sz="1400" i="1" dirty="0" err="1" smtClean="0">
                <a:solidFill>
                  <a:srgbClr val="008000"/>
                </a:solidFill>
              </a:rPr>
              <a:t>Dijk</a:t>
            </a:r>
            <a:endParaRPr lang="en-GB" sz="1400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255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15840"/>
          </a:xfrm>
        </p:spPr>
        <p:txBody>
          <a:bodyPr/>
          <a:lstStyle/>
          <a:p>
            <a:r>
              <a:rPr lang="en-GB" dirty="0" smtClean="0"/>
              <a:t>FLUKA Benchmarking for </a:t>
            </a:r>
            <a:r>
              <a:rPr lang="en-GB" dirty="0" smtClean="0">
                <a:latin typeface="Symbol" charset="2"/>
                <a:cs typeface="Symbol" charset="2"/>
              </a:rPr>
              <a:t>L</a:t>
            </a:r>
            <a:r>
              <a:rPr lang="en-GB" dirty="0" smtClean="0"/>
              <a:t> production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6000923"/>
            <a:ext cx="1781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err="1" smtClean="0">
                <a:solidFill>
                  <a:srgbClr val="008000"/>
                </a:solidFill>
              </a:rPr>
              <a:t>M.Van</a:t>
            </a:r>
            <a:r>
              <a:rPr lang="en-GB" sz="1400" i="1" dirty="0" smtClean="0">
                <a:solidFill>
                  <a:srgbClr val="008000"/>
                </a:solidFill>
              </a:rPr>
              <a:t> </a:t>
            </a:r>
            <a:r>
              <a:rPr lang="en-GB" sz="1400" i="1" dirty="0" err="1" smtClean="0">
                <a:solidFill>
                  <a:srgbClr val="008000"/>
                </a:solidFill>
              </a:rPr>
              <a:t>Dijk</a:t>
            </a:r>
            <a:r>
              <a:rPr lang="en-GB" sz="1400" i="1" dirty="0" smtClean="0">
                <a:solidFill>
                  <a:srgbClr val="008000"/>
                </a:solidFill>
              </a:rPr>
              <a:t> / EN-EA</a:t>
            </a:r>
            <a:endParaRPr lang="en-GB" sz="1400" i="1" dirty="0">
              <a:solidFill>
                <a:srgbClr val="008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7762" y="5151501"/>
            <a:ext cx="8366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Now background studies from e.g. </a:t>
            </a:r>
            <a:r>
              <a:rPr lang="en-GB" sz="1600" dirty="0" smtClean="0">
                <a:latin typeface="Symbol" panose="05050102010706020507" pitchFamily="18" charset="2"/>
              </a:rPr>
              <a:t>L</a:t>
            </a:r>
            <a:r>
              <a:rPr lang="en-GB" dirty="0" smtClean="0"/>
              <a:t> as a function of production angle can start, </a:t>
            </a:r>
            <a:br>
              <a:rPr lang="en-GB" dirty="0" smtClean="0"/>
            </a:br>
            <a:r>
              <a:rPr lang="en-GB" dirty="0" smtClean="0"/>
              <a:t>followed by more detailed studies for the configuration finally chosen.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41" y="674000"/>
            <a:ext cx="4284247" cy="41573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8441" y="583706"/>
            <a:ext cx="4592472" cy="445639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89" y="600723"/>
            <a:ext cx="4637404" cy="450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3239" y="608755"/>
            <a:ext cx="4637404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857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024"/>
            <a:ext cx="8226854" cy="715840"/>
          </a:xfrm>
        </p:spPr>
        <p:txBody>
          <a:bodyPr/>
          <a:lstStyle/>
          <a:p>
            <a:r>
              <a:rPr lang="en-GB" dirty="0" smtClean="0"/>
              <a:t>Conventional </a:t>
            </a:r>
            <a:r>
              <a:rPr lang="en-GB" sz="4000" dirty="0" smtClean="0"/>
              <a:t>Beams</a:t>
            </a:r>
            <a:r>
              <a:rPr lang="en-GB" dirty="0" smtClean="0"/>
              <a:t> WG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61221" y="1076385"/>
            <a:ext cx="9002829" cy="5385811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dirty="0" smtClean="0"/>
              <a:t>Given </a:t>
            </a:r>
            <a:r>
              <a:rPr lang="en-US" sz="1800" dirty="0"/>
              <a:t>the relatively long list of studies, </a:t>
            </a:r>
            <a:r>
              <a:rPr lang="en-US" sz="1800" b="1" dirty="0" smtClean="0"/>
              <a:t>we </a:t>
            </a:r>
            <a:r>
              <a:rPr lang="en-US" sz="1800" b="1" dirty="0"/>
              <a:t>focus first on those leading to a possible short and medium time-scale implementation and with limited resources, as well as on those which seem to be the most advanced and competitive</a:t>
            </a:r>
            <a:r>
              <a:rPr lang="en-US" sz="1800" dirty="0"/>
              <a:t> (based on the available input after the initial kickoff event and on a first feasibility analysis regarding the FT implementation).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1800" dirty="0"/>
              <a:t>Under </a:t>
            </a:r>
            <a:r>
              <a:rPr lang="en-US" sz="1800" dirty="0" smtClean="0"/>
              <a:t>consideration are </a:t>
            </a:r>
            <a:r>
              <a:rPr lang="en-US" sz="1800" dirty="0"/>
              <a:t>at </a:t>
            </a:r>
            <a:r>
              <a:rPr lang="en-US" sz="1800" dirty="0" smtClean="0"/>
              <a:t>present:</a:t>
            </a:r>
            <a:endParaRPr lang="en-US" sz="1800" dirty="0"/>
          </a:p>
          <a:p>
            <a:pPr marL="273050">
              <a:spcBef>
                <a:spcPts val="0"/>
              </a:spcBef>
            </a:pPr>
            <a:r>
              <a:rPr lang="en-US" sz="1800" b="1" dirty="0"/>
              <a:t>NA62:</a:t>
            </a:r>
            <a:r>
              <a:rPr lang="en-US" sz="1800" dirty="0"/>
              <a:t> proposal to operate in beam-dump mode</a:t>
            </a:r>
          </a:p>
          <a:p>
            <a:pPr marL="273050">
              <a:spcBef>
                <a:spcPts val="0"/>
              </a:spcBef>
            </a:pPr>
            <a:r>
              <a:rPr lang="en-US" sz="1800" b="1" dirty="0"/>
              <a:t>NA64++:</a:t>
            </a:r>
            <a:r>
              <a:rPr lang="en-US" sz="1800" dirty="0"/>
              <a:t> High intensity </a:t>
            </a:r>
            <a:r>
              <a:rPr lang="en-US" sz="1800" dirty="0" smtClean="0"/>
              <a:t>e-, </a:t>
            </a:r>
            <a:r>
              <a:rPr lang="en-US" sz="1800" dirty="0" smtClean="0">
                <a:latin typeface="Symbol" charset="2"/>
                <a:cs typeface="Symbol" charset="2"/>
              </a:rPr>
              <a:t>m</a:t>
            </a:r>
            <a:r>
              <a:rPr lang="en-US" sz="1800" dirty="0" smtClean="0"/>
              <a:t> </a:t>
            </a:r>
            <a:r>
              <a:rPr lang="en-US" sz="1800" dirty="0"/>
              <a:t>and hadron beams for dark particles searches</a:t>
            </a:r>
          </a:p>
          <a:p>
            <a:pPr marL="273050">
              <a:spcBef>
                <a:spcPts val="0"/>
              </a:spcBef>
            </a:pPr>
            <a:r>
              <a:rPr lang="en-US" sz="1800" b="1" dirty="0"/>
              <a:t>KLEVER:</a:t>
            </a:r>
            <a:r>
              <a:rPr lang="en-US" sz="1800" dirty="0"/>
              <a:t> high intensity K</a:t>
            </a:r>
            <a:r>
              <a:rPr lang="en-US" sz="1800" baseline="-25000" dirty="0"/>
              <a:t>L</a:t>
            </a:r>
            <a:r>
              <a:rPr lang="en-US" sz="1800" dirty="0"/>
              <a:t> beam (high flux, pencil beam, new target) for rare decays</a:t>
            </a:r>
          </a:p>
          <a:p>
            <a:pPr marL="273050">
              <a:spcBef>
                <a:spcPts val="0"/>
              </a:spcBef>
            </a:pPr>
            <a:r>
              <a:rPr lang="en-US" sz="1800" b="1" dirty="0"/>
              <a:t>COMPAS</a:t>
            </a:r>
            <a:r>
              <a:rPr lang="en-US" sz="1800" dirty="0"/>
              <a:t>S++: RF </a:t>
            </a:r>
            <a:r>
              <a:rPr lang="en-US" sz="1800" dirty="0" err="1" smtClean="0"/>
              <a:t>sep.</a:t>
            </a:r>
            <a:r>
              <a:rPr lang="en-US" sz="1800" dirty="0" smtClean="0"/>
              <a:t> </a:t>
            </a:r>
            <a:r>
              <a:rPr lang="en-US" sz="1800" dirty="0"/>
              <a:t>beams for hadron structure and </a:t>
            </a:r>
            <a:r>
              <a:rPr lang="en-US" sz="1800" dirty="0" smtClean="0"/>
              <a:t>spectroscopy, also </a:t>
            </a:r>
            <a:r>
              <a:rPr lang="en-US" sz="1800" dirty="0" err="1" smtClean="0">
                <a:latin typeface="Symbol" charset="2"/>
                <a:cs typeface="Symbol" charset="2"/>
              </a:rPr>
              <a:t>m</a:t>
            </a:r>
            <a:r>
              <a:rPr lang="en-US" sz="1800" dirty="0" err="1" smtClean="0"/>
              <a:t>p</a:t>
            </a:r>
            <a:r>
              <a:rPr lang="en-US" sz="1800" dirty="0" smtClean="0"/>
              <a:t> FF</a:t>
            </a:r>
            <a:endParaRPr lang="en-US" sz="1800" dirty="0"/>
          </a:p>
          <a:p>
            <a:pPr marL="273050">
              <a:spcBef>
                <a:spcPts val="0"/>
              </a:spcBef>
            </a:pPr>
            <a:r>
              <a:rPr lang="en-US" sz="1800" b="1" dirty="0"/>
              <a:t>Mu-e: </a:t>
            </a:r>
            <a:r>
              <a:rPr lang="en-US" sz="1800" dirty="0"/>
              <a:t>150 </a:t>
            </a:r>
            <a:r>
              <a:rPr lang="en-US" sz="1800" dirty="0" err="1"/>
              <a:t>GeV</a:t>
            </a:r>
            <a:r>
              <a:rPr lang="en-US" sz="1800" dirty="0"/>
              <a:t> </a:t>
            </a:r>
            <a:r>
              <a:rPr lang="en-US" sz="1800" dirty="0" smtClean="0">
                <a:latin typeface="Symbol" charset="2"/>
                <a:cs typeface="Symbol" charset="2"/>
              </a:rPr>
              <a:t>m</a:t>
            </a:r>
            <a:r>
              <a:rPr lang="en-US" sz="1800" dirty="0" smtClean="0"/>
              <a:t> </a:t>
            </a:r>
            <a:r>
              <a:rPr lang="en-US" sz="1800" dirty="0"/>
              <a:t>beams for high </a:t>
            </a:r>
            <a:r>
              <a:rPr lang="en-US" sz="1800" dirty="0" smtClean="0"/>
              <a:t>precision </a:t>
            </a:r>
            <a:r>
              <a:rPr lang="en-US" sz="1800" dirty="0"/>
              <a:t>hadron vacuum </a:t>
            </a:r>
            <a:r>
              <a:rPr lang="en-US" sz="1800" dirty="0" err="1"/>
              <a:t>polarisation</a:t>
            </a:r>
            <a:r>
              <a:rPr lang="en-US" sz="1800" dirty="0"/>
              <a:t> for </a:t>
            </a:r>
            <a:r>
              <a:rPr lang="en-US" sz="1800" dirty="0" err="1" smtClean="0"/>
              <a:t>g</a:t>
            </a:r>
            <a:r>
              <a:rPr lang="en-US" sz="1800" baseline="-25000" dirty="0" err="1" smtClean="0">
                <a:latin typeface="Symbol" charset="2"/>
                <a:cs typeface="Symbol" charset="2"/>
              </a:rPr>
              <a:t>m</a:t>
            </a:r>
            <a:endParaRPr lang="en-US" sz="1800" baseline="-25000" dirty="0">
              <a:latin typeface="Symbol" charset="2"/>
              <a:cs typeface="Symbol" charset="2"/>
            </a:endParaRPr>
          </a:p>
          <a:p>
            <a:pPr marL="273050">
              <a:spcBef>
                <a:spcPts val="0"/>
              </a:spcBef>
            </a:pPr>
            <a:r>
              <a:rPr lang="en-US" sz="1800" b="1" dirty="0"/>
              <a:t>DIRAC++:</a:t>
            </a:r>
            <a:r>
              <a:rPr lang="en-US" sz="1800" dirty="0"/>
              <a:t> DIRAC@SPS for high statistic </a:t>
            </a:r>
            <a:r>
              <a:rPr lang="en-US" sz="1800" dirty="0" err="1"/>
              <a:t>mesonic</a:t>
            </a:r>
            <a:r>
              <a:rPr lang="en-US" sz="1800" dirty="0"/>
              <a:t> atoms</a:t>
            </a:r>
          </a:p>
          <a:p>
            <a:pPr marL="273050">
              <a:spcBef>
                <a:spcPts val="0"/>
              </a:spcBef>
            </a:pPr>
            <a:r>
              <a:rPr lang="en-US" sz="1800" b="1" dirty="0"/>
              <a:t>NA60++:</a:t>
            </a:r>
            <a:r>
              <a:rPr lang="en-US" sz="1800" dirty="0"/>
              <a:t> Heavy ion beams for </a:t>
            </a:r>
            <a:r>
              <a:rPr lang="en-US" sz="1800" dirty="0" err="1"/>
              <a:t>dimuon</a:t>
            </a:r>
            <a:r>
              <a:rPr lang="en-US" sz="1800" dirty="0"/>
              <a:t> physics</a:t>
            </a:r>
          </a:p>
          <a:p>
            <a:pPr marL="273050">
              <a:spcBef>
                <a:spcPts val="0"/>
              </a:spcBef>
            </a:pPr>
            <a:r>
              <a:rPr lang="en-US" sz="1800" b="1" dirty="0"/>
              <a:t>NA61++: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tx1"/>
                </a:solidFill>
              </a:rPr>
              <a:t>Higher intensity ion beam for charm </a:t>
            </a:r>
            <a:r>
              <a:rPr lang="en-US" sz="1800" dirty="0"/>
              <a:t>studies </a:t>
            </a:r>
          </a:p>
          <a:p>
            <a:pPr marL="0" indent="0">
              <a:spcBef>
                <a:spcPts val="0"/>
              </a:spcBef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80042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Intensity increase for KLEVER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228864" y="1088772"/>
            <a:ext cx="8915136" cy="5016068"/>
          </a:xfrm>
        </p:spPr>
        <p:txBody>
          <a:bodyPr>
            <a:normAutofit/>
          </a:bodyPr>
          <a:lstStyle/>
          <a:p>
            <a:pPr marL="4763" indent="-4763">
              <a:buNone/>
            </a:pPr>
            <a:r>
              <a:rPr lang="en-GB" sz="2000" dirty="0" smtClean="0"/>
              <a:t>There are a number of intensity limitations for beams into TCC8 and ECN3 that need to be quantified and improvement to be studied. These include:</a:t>
            </a:r>
          </a:p>
          <a:p>
            <a:r>
              <a:rPr lang="en-GB" dirty="0" smtClean="0"/>
              <a:t>Maximum proton intensity in SPS, proton sharing, duty cycle, BDF, </a:t>
            </a:r>
            <a:r>
              <a:rPr lang="en-GB" dirty="0" err="1" smtClean="0"/>
              <a:t>etc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	→ BDF </a:t>
            </a:r>
            <a:r>
              <a:rPr lang="en-GB" dirty="0" err="1" smtClean="0"/>
              <a:t>studies,Proton</a:t>
            </a:r>
            <a:r>
              <a:rPr lang="en-GB" dirty="0" smtClean="0"/>
              <a:t> production WG </a:t>
            </a:r>
          </a:p>
          <a:p>
            <a:r>
              <a:rPr lang="en-GB" dirty="0" smtClean="0"/>
              <a:t>Losses at extraction, on the splitters and on the way to the </a:t>
            </a:r>
            <a:r>
              <a:rPr lang="en-GB" dirty="0"/>
              <a:t>targets</a:t>
            </a:r>
            <a:br>
              <a:rPr lang="en-GB" dirty="0"/>
            </a:br>
            <a:r>
              <a:rPr lang="en-GB" dirty="0"/>
              <a:t>	→ </a:t>
            </a:r>
            <a:r>
              <a:rPr lang="en-GB" dirty="0" smtClean="0"/>
              <a:t>SLAWG</a:t>
            </a:r>
          </a:p>
          <a:p>
            <a:r>
              <a:rPr lang="en-GB" dirty="0" smtClean="0"/>
              <a:t>Spill structure even more important  at higher intensity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dirty="0"/>
              <a:t>	→ </a:t>
            </a:r>
            <a:r>
              <a:rPr lang="en-GB" dirty="0" smtClean="0"/>
              <a:t>Work with experiments to improve feedback to CCC</a:t>
            </a:r>
          </a:p>
          <a:p>
            <a:r>
              <a:rPr lang="en-GB" dirty="0" smtClean="0"/>
              <a:t>Beam attenuation in T4 (or T6)</a:t>
            </a:r>
          </a:p>
          <a:p>
            <a:r>
              <a:rPr lang="en-GB" dirty="0" smtClean="0"/>
              <a:t>Equipment reliability and survival (splitters, targets, TAX, </a:t>
            </a:r>
            <a:r>
              <a:rPr lang="en-GB" dirty="0" err="1" smtClean="0"/>
              <a:t>etc</a:t>
            </a:r>
            <a:r>
              <a:rPr lang="en-GB" dirty="0" smtClean="0"/>
              <a:t>)</a:t>
            </a:r>
          </a:p>
          <a:p>
            <a:r>
              <a:rPr lang="en-GB" dirty="0" smtClean="0"/>
              <a:t>Machine and equipment protection </a:t>
            </a:r>
          </a:p>
          <a:p>
            <a:r>
              <a:rPr lang="en-GB" dirty="0" smtClean="0"/>
              <a:t>Radiation protection constraints (ventilation, environment, </a:t>
            </a:r>
            <a:r>
              <a:rPr lang="en-GB" dirty="0" err="1" smtClean="0"/>
              <a:t>muons</a:t>
            </a:r>
            <a:r>
              <a:rPr lang="en-GB" dirty="0" smtClean="0"/>
              <a:t>, </a:t>
            </a:r>
            <a:r>
              <a:rPr lang="en-GB" dirty="0" err="1"/>
              <a:t>e</a:t>
            </a:r>
            <a:r>
              <a:rPr lang="en-GB" dirty="0" err="1" smtClean="0"/>
              <a:t>tc</a:t>
            </a:r>
            <a:r>
              <a:rPr lang="en-GB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51618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T10 intensity for KLEVER</a:t>
            </a:r>
            <a:endParaRPr lang="en-GB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061932"/>
            <a:ext cx="8686800" cy="5394731"/>
          </a:xfrm>
        </p:spPr>
        <p:txBody>
          <a:bodyPr>
            <a:normAutofit/>
          </a:bodyPr>
          <a:lstStyle/>
          <a:p>
            <a:r>
              <a:rPr lang="en-GB" dirty="0" smtClean="0"/>
              <a:t>2 10</a:t>
            </a:r>
            <a:r>
              <a:rPr lang="en-GB" baseline="30000" dirty="0" smtClean="0"/>
              <a:t>13</a:t>
            </a:r>
            <a:r>
              <a:rPr lang="en-GB" dirty="0" smtClean="0"/>
              <a:t> </a:t>
            </a:r>
            <a:r>
              <a:rPr lang="en-GB" dirty="0" err="1" smtClean="0"/>
              <a:t>ppp</a:t>
            </a:r>
            <a:r>
              <a:rPr lang="en-GB" dirty="0" smtClean="0"/>
              <a:t> on T10 requires many more on T4. Survival of targets? </a:t>
            </a:r>
            <a:br>
              <a:rPr lang="en-GB" dirty="0" smtClean="0"/>
            </a:br>
            <a:r>
              <a:rPr lang="en-GB" dirty="0" smtClean="0"/>
              <a:t>E.g. with 100 mm target need more than 3 10</a:t>
            </a:r>
            <a:r>
              <a:rPr lang="en-GB" baseline="30000" dirty="0" smtClean="0"/>
              <a:t>13</a:t>
            </a:r>
            <a:r>
              <a:rPr lang="en-GB" dirty="0" smtClean="0"/>
              <a:t> </a:t>
            </a:r>
            <a:r>
              <a:rPr lang="en-GB" dirty="0" err="1" smtClean="0"/>
              <a:t>ppp</a:t>
            </a:r>
            <a:r>
              <a:rPr lang="en-GB" dirty="0" smtClean="0"/>
              <a:t> on T4</a:t>
            </a:r>
            <a:br>
              <a:rPr lang="en-GB" dirty="0" smtClean="0"/>
            </a:br>
            <a:r>
              <a:rPr lang="en-GB" dirty="0" smtClean="0"/>
              <a:t>Would also produce high radiation levels in BA80 and for cooling water</a:t>
            </a:r>
          </a:p>
          <a:p>
            <a:r>
              <a:rPr lang="en-GB" dirty="0" smtClean="0"/>
              <a:t>A short T4 target is penalising for electron content in H6, H8</a:t>
            </a:r>
            <a:br>
              <a:rPr lang="en-GB" dirty="0" smtClean="0"/>
            </a:br>
            <a:r>
              <a:rPr lang="en-GB" dirty="0" smtClean="0"/>
              <a:t>A longer target would be better in this respect, but radiation issues</a:t>
            </a:r>
            <a:br>
              <a:rPr lang="en-GB" dirty="0" smtClean="0"/>
            </a:br>
            <a:r>
              <a:rPr lang="en-GB" dirty="0" smtClean="0"/>
              <a:t>harder to control</a:t>
            </a:r>
          </a:p>
          <a:p>
            <a:r>
              <a:rPr lang="en-GB" dirty="0" smtClean="0"/>
              <a:t>A by-pass beam at T4 </a:t>
            </a:r>
            <a:br>
              <a:rPr lang="en-GB" dirty="0" smtClean="0"/>
            </a:br>
            <a:r>
              <a:rPr lang="en-GB" dirty="0" smtClean="0"/>
              <a:t>has been suggested:</a:t>
            </a:r>
            <a:br>
              <a:rPr lang="en-GB" dirty="0" smtClean="0"/>
            </a:br>
            <a:r>
              <a:rPr lang="en-GB" dirty="0" smtClean="0"/>
              <a:t>Most of beam can be transmitted</a:t>
            </a:r>
            <a:br>
              <a:rPr lang="en-GB" dirty="0" smtClean="0"/>
            </a:br>
            <a:r>
              <a:rPr lang="en-GB" dirty="0" smtClean="0"/>
              <a:t>directly (no scattering in T4) to T10</a:t>
            </a:r>
            <a:br>
              <a:rPr lang="en-GB" dirty="0" smtClean="0"/>
            </a:br>
            <a:r>
              <a:rPr lang="en-GB" dirty="0" smtClean="0"/>
              <a:t>and possibly longer target in T4</a:t>
            </a:r>
          </a:p>
          <a:p>
            <a:r>
              <a:rPr lang="en-GB" dirty="0" smtClean="0"/>
              <a:t>Optics in transfer line and P42 to be worked out</a:t>
            </a:r>
          </a:p>
          <a:p>
            <a:r>
              <a:rPr lang="en-GB" dirty="0" smtClean="0"/>
              <a:t>In general more instrumentation is needed to</a:t>
            </a:r>
            <a:br>
              <a:rPr lang="en-GB" dirty="0" smtClean="0"/>
            </a:br>
            <a:r>
              <a:rPr lang="en-GB" dirty="0" smtClean="0"/>
              <a:t>improve transmission and reduce losses everywhere</a:t>
            </a:r>
          </a:p>
          <a:p>
            <a:endParaRPr lang="en-GB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2569737"/>
              </p:ext>
            </p:extLst>
          </p:nvPr>
        </p:nvGraphicFramePr>
        <p:xfrm>
          <a:off x="4704699" y="3114013"/>
          <a:ext cx="4528803" cy="30192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" name="Picture" r:id="rId3" imgW="2743200" imgH="1828800" progId="Word.Picture.8">
                  <p:embed/>
                </p:oleObj>
              </mc:Choice>
              <mc:Fallback>
                <p:oleObj name="Picture" r:id="rId3" imgW="2743200" imgH="1828800" progId="Word.Picture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04699" y="3114013"/>
                        <a:ext cx="4528803" cy="30192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098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Ventilation in TCC8 and ECN3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264596" y="1136512"/>
            <a:ext cx="8661690" cy="5016068"/>
          </a:xfrm>
        </p:spPr>
        <p:txBody>
          <a:bodyPr/>
          <a:lstStyle/>
          <a:p>
            <a:r>
              <a:rPr lang="en-GB" dirty="0" smtClean="0"/>
              <a:t>The present solution (cost driven) provides only little margin for nominal intensity on T10, i.e. 3 10</a:t>
            </a:r>
            <a:r>
              <a:rPr lang="en-GB" baseline="30000" dirty="0" smtClean="0"/>
              <a:t>12</a:t>
            </a:r>
            <a:r>
              <a:rPr lang="en-GB" dirty="0" smtClean="0"/>
              <a:t> </a:t>
            </a:r>
            <a:r>
              <a:rPr lang="en-GB" dirty="0" err="1" smtClean="0"/>
              <a:t>ppp</a:t>
            </a:r>
            <a:r>
              <a:rPr lang="en-GB" dirty="0"/>
              <a:t> </a:t>
            </a:r>
            <a:r>
              <a:rPr lang="en-GB" dirty="0" smtClean="0"/>
              <a:t>(according to FLUKA calculations)</a:t>
            </a:r>
          </a:p>
          <a:p>
            <a:r>
              <a:rPr lang="en-GB" dirty="0" smtClean="0"/>
              <a:t>Higher intensity (as requested by </a:t>
            </a:r>
            <a:r>
              <a:rPr lang="en-GB" b="1" dirty="0" smtClean="0"/>
              <a:t>KLEVER</a:t>
            </a:r>
            <a:r>
              <a:rPr lang="en-GB" dirty="0" smtClean="0"/>
              <a:t>) would normally require under-pressure in TCC8 and transfer tunnel Not easily possible with present tunnel construction (leaking in many places, would require lots of CE work </a:t>
            </a:r>
            <a:r>
              <a:rPr lang="mr-IN" dirty="0" smtClean="0"/>
              <a:t>–</a:t>
            </a:r>
            <a:r>
              <a:rPr lang="en-GB" dirty="0" smtClean="0"/>
              <a:t> cost?)</a:t>
            </a:r>
          </a:p>
          <a:p>
            <a:r>
              <a:rPr lang="en-GB" dirty="0" smtClean="0"/>
              <a:t>Need to physically separate ventilation units for TCC8 and ECN3 to avoid leakage of active TCC8 air into the ECN3 units. </a:t>
            </a:r>
            <a:br>
              <a:rPr lang="en-GB" dirty="0" smtClean="0"/>
            </a:br>
            <a:r>
              <a:rPr lang="en-GB" dirty="0" smtClean="0"/>
              <a:t>Requires moderately large new surface building,</a:t>
            </a:r>
          </a:p>
          <a:p>
            <a:r>
              <a:rPr lang="en-GB" dirty="0" smtClean="0"/>
              <a:t>Also other RP aspects need to be considered.</a:t>
            </a:r>
          </a:p>
          <a:p>
            <a:r>
              <a:rPr lang="en-GB" dirty="0" smtClean="0"/>
              <a:t>Studies involve RP, CV and SMB and are now kicked off following a year</a:t>
            </a:r>
            <a:br>
              <a:rPr lang="en-GB" dirty="0" smtClean="0"/>
            </a:br>
            <a:r>
              <a:rPr lang="en-GB" dirty="0" smtClean="0"/>
              <a:t>of data-taking by NA62 at 60% of nominal intensity on the T10 target.</a:t>
            </a:r>
            <a:br>
              <a:rPr lang="en-GB" dirty="0" smtClean="0"/>
            </a:br>
            <a:r>
              <a:rPr lang="en-GB" dirty="0" smtClean="0"/>
              <a:t>Looking forward to first outcome of RP analysis of measurements soon.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0438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EHN2 Working Group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10238" y="1199215"/>
            <a:ext cx="8933762" cy="4760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4162">
              <a:lnSpc>
                <a:spcPct val="110000"/>
              </a:lnSpc>
              <a:spcBef>
                <a:spcPts val="675"/>
              </a:spcBef>
              <a:buSzPct val="100000"/>
              <a:buFont typeface="Arial" panose="020B0604020202020204" pitchFamily="34" charset="0"/>
              <a:buChar char="•"/>
            </a:pPr>
            <a:r>
              <a:rPr lang="en-GB" sz="2200" b="1" dirty="0" smtClean="0">
                <a:solidFill>
                  <a:srgbClr val="0C377B"/>
                </a:solidFill>
                <a:latin typeface="Corbel"/>
                <a:ea typeface="Ubuntu Light" charset="0"/>
                <a:cs typeface="Ubuntu Light"/>
              </a:rPr>
              <a:t>Identified </a:t>
            </a:r>
            <a:r>
              <a:rPr lang="en-GB" sz="2200" b="1" dirty="0">
                <a:solidFill>
                  <a:srgbClr val="0C377B"/>
                </a:solidFill>
                <a:latin typeface="Corbel"/>
                <a:ea typeface="Ubuntu Light" charset="0"/>
                <a:cs typeface="Ubuntu Light"/>
              </a:rPr>
              <a:t>work packages </a:t>
            </a:r>
            <a:r>
              <a:rPr lang="en-GB" sz="2200" dirty="0">
                <a:solidFill>
                  <a:srgbClr val="0C377B"/>
                </a:solidFill>
                <a:latin typeface="Corbel"/>
                <a:ea typeface="Ubuntu Light" charset="0"/>
                <a:cs typeface="Ubuntu Light"/>
              </a:rPr>
              <a:t>by beam type and physics proposal</a:t>
            </a:r>
          </a:p>
          <a:p>
            <a:pPr marL="514350" lvl="2" indent="-168275">
              <a:lnSpc>
                <a:spcPct val="110000"/>
              </a:lnSpc>
              <a:spcBef>
                <a:spcPts val="675"/>
              </a:spcBef>
              <a:buClr>
                <a:srgbClr val="A4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C377B"/>
                </a:solidFill>
                <a:latin typeface="Corbel"/>
                <a:ea typeface="Ubuntu Light" charset="0"/>
                <a:cs typeface="Ubuntu Light"/>
              </a:rPr>
              <a:t>WP1: Muon beams post 2020</a:t>
            </a:r>
          </a:p>
          <a:p>
            <a:pPr marL="514350" lvl="2" indent="-168275">
              <a:lnSpc>
                <a:spcPct val="110000"/>
              </a:lnSpc>
              <a:spcBef>
                <a:spcPts val="675"/>
              </a:spcBef>
              <a:buClr>
                <a:srgbClr val="A4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200" dirty="0">
                <a:latin typeface="Corbel"/>
                <a:ea typeface="Ubuntu Light" charset="0"/>
                <a:cs typeface="Ubuntu Light"/>
              </a:rPr>
              <a:t>WP2: Hadron and Electron beams post 2020</a:t>
            </a:r>
          </a:p>
          <a:p>
            <a:pPr marL="514350" lvl="2" indent="-168275">
              <a:lnSpc>
                <a:spcPct val="110000"/>
              </a:lnSpc>
              <a:spcBef>
                <a:spcPts val="675"/>
              </a:spcBef>
              <a:buClr>
                <a:srgbClr val="A4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200" dirty="0">
                <a:latin typeface="Corbel"/>
                <a:ea typeface="Ubuntu Light" charset="0"/>
                <a:cs typeface="Ubuntu Light"/>
              </a:rPr>
              <a:t>WP3: RF-separated beams</a:t>
            </a:r>
          </a:p>
          <a:p>
            <a:pPr marL="514350" lvl="2" indent="-168275">
              <a:lnSpc>
                <a:spcPct val="110000"/>
              </a:lnSpc>
              <a:spcBef>
                <a:spcPts val="675"/>
              </a:spcBef>
              <a:buClr>
                <a:srgbClr val="A4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200" dirty="0">
                <a:latin typeface="Corbel"/>
                <a:ea typeface="Ubuntu Light" charset="0"/>
                <a:cs typeface="Ubuntu Light"/>
              </a:rPr>
              <a:t>WP4: Beam Particle Identification </a:t>
            </a:r>
            <a:r>
              <a:rPr lang="en-GB" sz="2200" dirty="0" smtClean="0">
                <a:latin typeface="Corbel"/>
                <a:ea typeface="Ubuntu Light" charset="0"/>
                <a:cs typeface="Ubuntu Light"/>
              </a:rPr>
              <a:t>					     (</a:t>
            </a:r>
            <a:r>
              <a:rPr lang="en-GB" sz="2200" dirty="0">
                <a:latin typeface="Corbel"/>
                <a:ea typeface="Ubuntu Light" charset="0"/>
                <a:cs typeface="Ubuntu Light"/>
              </a:rPr>
              <a:t>dedicated meetings </a:t>
            </a:r>
            <a:r>
              <a:rPr lang="en-GB" sz="2200" dirty="0" smtClean="0">
                <a:latin typeface="Corbel"/>
                <a:ea typeface="Ubuntu Light" charset="0"/>
                <a:cs typeface="Ubuntu Light"/>
              </a:rPr>
              <a:t>/ WP </a:t>
            </a:r>
            <a:r>
              <a:rPr lang="en-GB" sz="2200" dirty="0">
                <a:latin typeface="Corbel"/>
                <a:ea typeface="Ubuntu Light" charset="0"/>
                <a:cs typeface="Ubuntu Light"/>
              </a:rPr>
              <a:t>leader </a:t>
            </a:r>
            <a:r>
              <a:rPr lang="en-GB" sz="2200" dirty="0" err="1">
                <a:latin typeface="Corbel"/>
                <a:ea typeface="Ubuntu Light" charset="0"/>
                <a:cs typeface="Ubuntu Light"/>
              </a:rPr>
              <a:t>S.Mathot</a:t>
            </a:r>
            <a:r>
              <a:rPr lang="en-GB" sz="2200" dirty="0">
                <a:latin typeface="Corbel"/>
                <a:ea typeface="Ubuntu Light" charset="0"/>
                <a:cs typeface="Ubuntu Light"/>
              </a:rPr>
              <a:t>/EN-MME</a:t>
            </a:r>
            <a:r>
              <a:rPr lang="en-GB" sz="2200" dirty="0" smtClean="0">
                <a:latin typeface="Corbel"/>
                <a:ea typeface="Ubuntu Light" charset="0"/>
                <a:cs typeface="Ubuntu Light"/>
              </a:rPr>
              <a:t>)</a:t>
            </a:r>
          </a:p>
          <a:p>
            <a:pPr marL="342900" indent="-342900">
              <a:lnSpc>
                <a:spcPct val="110000"/>
              </a:lnSpc>
              <a:spcBef>
                <a:spcPts val="1800"/>
              </a:spcBef>
              <a:buFont typeface="Arial"/>
              <a:buChar char="•"/>
            </a:pPr>
            <a:r>
              <a:rPr lang="en-GB" sz="2200" b="1" dirty="0" smtClean="0"/>
              <a:t>Roadmap</a:t>
            </a:r>
            <a:r>
              <a:rPr lang="en-GB" sz="2200" dirty="0"/>
              <a:t>: Identify necessary studies for </a:t>
            </a:r>
            <a:r>
              <a:rPr lang="en-GB" sz="2200" dirty="0" smtClean="0"/>
              <a:t>WP proposals (Beam Design / Optics, Integration </a:t>
            </a:r>
            <a:r>
              <a:rPr lang="en-GB" sz="2200" dirty="0"/>
              <a:t>of </a:t>
            </a:r>
            <a:r>
              <a:rPr lang="en-GB" sz="2200" dirty="0" smtClean="0"/>
              <a:t>Set</a:t>
            </a:r>
            <a:r>
              <a:rPr lang="en-GB" sz="2200" dirty="0"/>
              <a:t>-ups in EHN2, </a:t>
            </a:r>
            <a:r>
              <a:rPr lang="en-GB" sz="2200" dirty="0" smtClean="0"/>
              <a:t>Backgrounds for Physics, Radiation Protection, Safety) and prepare input to PBC Conceptual Design Report (2018)</a:t>
            </a:r>
            <a:endParaRPr lang="en-GB" sz="2200" dirty="0"/>
          </a:p>
          <a:p>
            <a:pPr marL="342900" indent="-342900">
              <a:lnSpc>
                <a:spcPct val="110000"/>
              </a:lnSpc>
              <a:buFont typeface="Arial"/>
              <a:buChar char="•"/>
            </a:pPr>
            <a:r>
              <a:rPr lang="en-US" sz="2200" dirty="0" smtClean="0"/>
              <a:t>Dedicated </a:t>
            </a:r>
            <a:r>
              <a:rPr lang="en-US" sz="2200" dirty="0"/>
              <a:t>meetings for possible 2018 tests in </a:t>
            </a:r>
            <a:r>
              <a:rPr lang="en-US" sz="2200" dirty="0" smtClean="0"/>
              <a:t>EHN2 (mostly WP1)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115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5405" t="21958" r="5325"/>
          <a:stretch/>
        </p:blipFill>
        <p:spPr>
          <a:xfrm>
            <a:off x="480060" y="3740699"/>
            <a:ext cx="8176260" cy="24628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Muon</a:t>
            </a:r>
            <a:r>
              <a:rPr lang="en-GB" dirty="0" smtClean="0"/>
              <a:t> beams in EHN2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80060" y="928019"/>
            <a:ext cx="8226425" cy="268573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dirty="0" smtClean="0"/>
              <a:t>Options to be studied for location of NA64 mu program and mu-e scattering proposal set-ups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3 locations in EHN2 identified that would be compatible with the current COMPASS set-ups</a:t>
            </a:r>
          </a:p>
          <a:p>
            <a:pPr lvl="1">
              <a:lnSpc>
                <a:spcPct val="100000"/>
              </a:lnSpc>
            </a:pPr>
            <a:r>
              <a:rPr lang="en-US" sz="1800" b="1" dirty="0"/>
              <a:t>Option 1</a:t>
            </a:r>
          </a:p>
          <a:p>
            <a:pPr lvl="2">
              <a:lnSpc>
                <a:spcPct val="100000"/>
              </a:lnSpc>
            </a:pPr>
            <a:r>
              <a:rPr lang="en-US" sz="1600" dirty="0"/>
              <a:t>Pro: </a:t>
            </a:r>
            <a:r>
              <a:rPr lang="en-US" sz="1600" dirty="0" smtClean="0"/>
              <a:t>rather easy </a:t>
            </a:r>
            <a:r>
              <a:rPr lang="en-US" sz="1600" dirty="0"/>
              <a:t>to install, no further cabling for MBPL necessary, best electron beam quality</a:t>
            </a:r>
          </a:p>
          <a:p>
            <a:pPr lvl="2">
              <a:lnSpc>
                <a:spcPct val="100000"/>
              </a:lnSpc>
            </a:pPr>
            <a:r>
              <a:rPr lang="en-US" sz="1600" dirty="0"/>
              <a:t>Con: limited space, not compatible with COMPASS running at the same time</a:t>
            </a:r>
            <a:endParaRPr lang="en-GB" sz="1600" dirty="0"/>
          </a:p>
          <a:p>
            <a:pPr lvl="1">
              <a:lnSpc>
                <a:spcPct val="100000"/>
              </a:lnSpc>
            </a:pPr>
            <a:endParaRPr lang="en-GB" sz="1800" dirty="0"/>
          </a:p>
        </p:txBody>
      </p:sp>
      <p:sp>
        <p:nvSpPr>
          <p:cNvPr id="11" name="Rectangle 10"/>
          <p:cNvSpPr/>
          <p:nvPr/>
        </p:nvSpPr>
        <p:spPr>
          <a:xfrm>
            <a:off x="988142" y="4714897"/>
            <a:ext cx="2617839" cy="523568"/>
          </a:xfrm>
          <a:prstGeom prst="rect">
            <a:avLst/>
          </a:prstGeom>
          <a:solidFill>
            <a:srgbClr val="95F735">
              <a:alpha val="10196"/>
            </a:srgb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225575" y="5102434"/>
            <a:ext cx="986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12.8 m</a:t>
            </a:r>
            <a:endParaRPr lang="en-GB" dirty="0"/>
          </a:p>
        </p:txBody>
      </p:sp>
      <p:cxnSp>
        <p:nvCxnSpPr>
          <p:cNvPr id="15" name="Straight Arrow Connector 14"/>
          <p:cNvCxnSpPr>
            <a:stCxn id="13" idx="1"/>
          </p:cNvCxnSpPr>
          <p:nvPr/>
        </p:nvCxnSpPr>
        <p:spPr>
          <a:xfrm flipH="1">
            <a:off x="988143" y="5287100"/>
            <a:ext cx="237432" cy="1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3" idx="3"/>
          </p:cNvCxnSpPr>
          <p:nvPr/>
        </p:nvCxnSpPr>
        <p:spPr>
          <a:xfrm>
            <a:off x="2212258" y="5287100"/>
            <a:ext cx="1393723" cy="1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79257" y="5921274"/>
            <a:ext cx="1368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 smtClean="0">
                <a:solidFill>
                  <a:srgbClr val="008000"/>
                </a:solidFill>
              </a:rPr>
              <a:t>J.Bernhard</a:t>
            </a:r>
            <a:endParaRPr lang="en-GB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01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9241" y="2665115"/>
            <a:ext cx="5486442" cy="35068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Muon</a:t>
            </a:r>
            <a:r>
              <a:rPr lang="en-GB" dirty="0" smtClean="0"/>
              <a:t> beams in EHN2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61245" y="987790"/>
            <a:ext cx="8226425" cy="2353751"/>
          </a:xfrm>
        </p:spPr>
        <p:txBody>
          <a:bodyPr>
            <a:normAutofit/>
          </a:bodyPr>
          <a:lstStyle/>
          <a:p>
            <a:pPr lvl="1">
              <a:lnSpc>
                <a:spcPct val="100000"/>
              </a:lnSpc>
            </a:pPr>
            <a:r>
              <a:rPr lang="en-US" sz="1800" b="1" dirty="0" smtClean="0"/>
              <a:t>Option 2</a:t>
            </a:r>
            <a:endParaRPr lang="en-US" sz="1800" b="1" dirty="0"/>
          </a:p>
          <a:p>
            <a:pPr lvl="2">
              <a:lnSpc>
                <a:spcPct val="100000"/>
              </a:lnSpc>
            </a:pPr>
            <a:r>
              <a:rPr lang="en-US" sz="1600" dirty="0"/>
              <a:t>Pro: might be compatible with COMPASS running at the same time </a:t>
            </a:r>
            <a:r>
              <a:rPr lang="en-US" sz="1600" dirty="0" smtClean="0"/>
              <a:t>(PT in garage position, small </a:t>
            </a:r>
            <a:r>
              <a:rPr lang="en-US" sz="1600" dirty="0"/>
              <a:t>angle spectrometer </a:t>
            </a:r>
            <a:r>
              <a:rPr lang="en-US" sz="1600" dirty="0" smtClean="0"/>
              <a:t>available with </a:t>
            </a:r>
            <a:r>
              <a:rPr lang="en-US" sz="1600" dirty="0"/>
              <a:t>SM2, muon ID, calorimetry</a:t>
            </a:r>
            <a:r>
              <a:rPr lang="en-US" sz="1600" dirty="0" smtClean="0"/>
              <a:t>)</a:t>
            </a:r>
          </a:p>
          <a:p>
            <a:pPr lvl="2">
              <a:lnSpc>
                <a:spcPct val="100000"/>
              </a:lnSpc>
            </a:pPr>
            <a:r>
              <a:rPr lang="en-US" sz="1600" dirty="0" smtClean="0"/>
              <a:t>Con</a:t>
            </a:r>
            <a:r>
              <a:rPr lang="en-US" sz="1600" dirty="0"/>
              <a:t>: limited space, </a:t>
            </a:r>
            <a:r>
              <a:rPr lang="en-US" sz="1600" dirty="0" smtClean="0"/>
              <a:t>cabling and space for MBPL (maybe remove Quad36 and use Bend9?) </a:t>
            </a:r>
            <a:endParaRPr lang="en-GB" sz="1600" dirty="0"/>
          </a:p>
        </p:txBody>
      </p:sp>
      <p:sp>
        <p:nvSpPr>
          <p:cNvPr id="12" name="Rectangle 11"/>
          <p:cNvSpPr/>
          <p:nvPr/>
        </p:nvSpPr>
        <p:spPr>
          <a:xfrm>
            <a:off x="3342722" y="4367237"/>
            <a:ext cx="3385738" cy="523568"/>
          </a:xfrm>
          <a:prstGeom prst="rect">
            <a:avLst/>
          </a:prstGeom>
          <a:solidFill>
            <a:srgbClr val="95F735">
              <a:alpha val="10196"/>
            </a:srgb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580155" y="4868174"/>
            <a:ext cx="986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10.8 m</a:t>
            </a:r>
            <a:endParaRPr lang="en-GB" dirty="0"/>
          </a:p>
        </p:txBody>
      </p:sp>
      <p:cxnSp>
        <p:nvCxnSpPr>
          <p:cNvPr id="14" name="Straight Arrow Connector 13"/>
          <p:cNvCxnSpPr>
            <a:stCxn id="13" idx="1"/>
          </p:cNvCxnSpPr>
          <p:nvPr/>
        </p:nvCxnSpPr>
        <p:spPr>
          <a:xfrm flipH="1">
            <a:off x="3342723" y="5052840"/>
            <a:ext cx="237432" cy="1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3" idx="3"/>
          </p:cNvCxnSpPr>
          <p:nvPr/>
        </p:nvCxnSpPr>
        <p:spPr>
          <a:xfrm>
            <a:off x="4566838" y="5052840"/>
            <a:ext cx="216162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479257" y="5921274"/>
            <a:ext cx="1368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 smtClean="0">
                <a:solidFill>
                  <a:srgbClr val="008000"/>
                </a:solidFill>
              </a:rPr>
              <a:t>J.Bernhard</a:t>
            </a:r>
            <a:endParaRPr lang="en-GB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427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14566"/>
          <a:stretch/>
        </p:blipFill>
        <p:spPr>
          <a:xfrm>
            <a:off x="1424444" y="3208380"/>
            <a:ext cx="6683236" cy="29907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Muon</a:t>
            </a:r>
            <a:r>
              <a:rPr lang="en-GB" dirty="0" smtClean="0"/>
              <a:t> beams in EHN2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60375" y="990133"/>
            <a:ext cx="8226425" cy="2353751"/>
          </a:xfrm>
        </p:spPr>
        <p:txBody>
          <a:bodyPr>
            <a:normAutofit/>
          </a:bodyPr>
          <a:lstStyle/>
          <a:p>
            <a:pPr lvl="1">
              <a:lnSpc>
                <a:spcPct val="100000"/>
              </a:lnSpc>
            </a:pPr>
            <a:r>
              <a:rPr lang="en-US" sz="1800" b="1" dirty="0" smtClean="0"/>
              <a:t>Option 3</a:t>
            </a:r>
            <a:endParaRPr lang="en-US" sz="1800" b="1" dirty="0"/>
          </a:p>
          <a:p>
            <a:pPr lvl="2">
              <a:lnSpc>
                <a:spcPct val="100000"/>
              </a:lnSpc>
            </a:pPr>
            <a:r>
              <a:rPr lang="en-US" sz="1600" dirty="0"/>
              <a:t>Pro: </a:t>
            </a:r>
            <a:r>
              <a:rPr lang="en-US" sz="1600" dirty="0" smtClean="0"/>
              <a:t>compatible </a:t>
            </a:r>
            <a:r>
              <a:rPr lang="en-US" sz="1600" dirty="0"/>
              <a:t>with COMPASS running at the same time </a:t>
            </a:r>
            <a:r>
              <a:rPr lang="en-US" sz="1600" dirty="0" smtClean="0"/>
              <a:t>(able to use full COMPASS set-up)</a:t>
            </a:r>
          </a:p>
          <a:p>
            <a:pPr lvl="2">
              <a:lnSpc>
                <a:spcPct val="100000"/>
              </a:lnSpc>
            </a:pPr>
            <a:r>
              <a:rPr lang="en-US" sz="1600" dirty="0" smtClean="0"/>
              <a:t>Con</a:t>
            </a:r>
            <a:r>
              <a:rPr lang="en-US" sz="1600" dirty="0"/>
              <a:t>: </a:t>
            </a:r>
            <a:r>
              <a:rPr lang="en-US" sz="1600" dirty="0" smtClean="0"/>
              <a:t>expensive cabling for MBPL, safety aspects (lock ABS in, no hadron beams), electron beam would have to pass additional 60m of air + COMPASS target and detectors, would need to ensure safety with electron beam operation (e.g. limit Bends 5 and 6)</a:t>
            </a:r>
            <a:endParaRPr lang="en-GB" sz="1600" dirty="0"/>
          </a:p>
        </p:txBody>
      </p:sp>
      <p:sp>
        <p:nvSpPr>
          <p:cNvPr id="12" name="Rectangle 11"/>
          <p:cNvSpPr/>
          <p:nvPr/>
        </p:nvSpPr>
        <p:spPr>
          <a:xfrm>
            <a:off x="3666434" y="3843669"/>
            <a:ext cx="4090726" cy="523568"/>
          </a:xfrm>
          <a:prstGeom prst="rect">
            <a:avLst/>
          </a:prstGeom>
          <a:solidFill>
            <a:srgbClr val="95F735">
              <a:alpha val="10196"/>
            </a:srgb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903867" y="4344606"/>
            <a:ext cx="986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14.9 m</a:t>
            </a:r>
            <a:endParaRPr lang="en-GB" dirty="0"/>
          </a:p>
        </p:txBody>
      </p:sp>
      <p:cxnSp>
        <p:nvCxnSpPr>
          <p:cNvPr id="14" name="Straight Arrow Connector 13"/>
          <p:cNvCxnSpPr>
            <a:stCxn id="13" idx="1"/>
          </p:cNvCxnSpPr>
          <p:nvPr/>
        </p:nvCxnSpPr>
        <p:spPr>
          <a:xfrm flipH="1">
            <a:off x="3666435" y="4529272"/>
            <a:ext cx="237432" cy="1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3" idx="3"/>
          </p:cNvCxnSpPr>
          <p:nvPr/>
        </p:nvCxnSpPr>
        <p:spPr>
          <a:xfrm>
            <a:off x="4890550" y="4529272"/>
            <a:ext cx="2866610" cy="1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29204" y="5900363"/>
            <a:ext cx="1368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 smtClean="0">
                <a:solidFill>
                  <a:srgbClr val="008000"/>
                </a:solidFill>
              </a:rPr>
              <a:t>J.Bernhard</a:t>
            </a:r>
            <a:endParaRPr lang="en-GB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98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CEDAR Upgrade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1769241" y="6356350"/>
            <a:ext cx="3311179" cy="365125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90170" y="1116672"/>
            <a:ext cx="8293455" cy="193899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ym typeface="Symbol" charset="0"/>
              </a:rPr>
              <a:t>CEDAR upgrade for better rate and thermal stability, goal: project ready for 03/2018</a:t>
            </a:r>
          </a:p>
          <a:p>
            <a:pPr marL="800100" lvl="1" indent="-3429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ym typeface="Symbol" charset="0"/>
              </a:rPr>
              <a:t>New PMTs, gain monitor, and read-out (COMPASS)</a:t>
            </a:r>
          </a:p>
          <a:p>
            <a:pPr marL="800100" lvl="1" indent="-3429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ym typeface="Symbol" charset="0"/>
              </a:rPr>
              <a:t>New </a:t>
            </a:r>
            <a:r>
              <a:rPr lang="en-US" sz="2000" dirty="0" err="1" smtClean="0">
                <a:sym typeface="Symbol" charset="0"/>
              </a:rPr>
              <a:t>thermalisation</a:t>
            </a:r>
            <a:r>
              <a:rPr lang="en-US" sz="2000" dirty="0" smtClean="0">
                <a:sym typeface="Symbol" charset="0"/>
              </a:rPr>
              <a:t> (EN-EA / MME / CV)</a:t>
            </a:r>
            <a:endParaRPr lang="en-US" sz="2000" dirty="0">
              <a:sym typeface="Symbol" charset="0"/>
            </a:endParaRP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ym typeface="Symbol" charset="0"/>
              </a:rPr>
              <a:t>S. Mathot is project leader for CERN, M. Ziembicki coordinates Front-end for COMPASS, BE-BI will check compatibility and use this as a pilot project</a:t>
            </a:r>
            <a:endParaRPr lang="en-US" sz="2000" dirty="0">
              <a:sym typeface="Symbo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6554"/>
          <a:stretch/>
        </p:blipFill>
        <p:spPr>
          <a:xfrm>
            <a:off x="457200" y="3406864"/>
            <a:ext cx="4767531" cy="28454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6161" t="7752" r="9790" b="9448"/>
          <a:stretch/>
        </p:blipFill>
        <p:spPr>
          <a:xfrm>
            <a:off x="5700465" y="3371153"/>
            <a:ext cx="3237471" cy="29038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92306" y="5935902"/>
            <a:ext cx="1162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 smtClean="0">
                <a:solidFill>
                  <a:srgbClr val="008000"/>
                </a:solidFill>
              </a:rPr>
              <a:t>S.Mathot</a:t>
            </a:r>
            <a:endParaRPr lang="en-GB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645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32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Conventional Beams WG</a:t>
            </a:r>
            <a:endParaRPr lang="en-US" dirty="0">
              <a:sym typeface="Symbol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33363"/>
            <a:ext cx="8226425" cy="811212"/>
          </a:xfrm>
        </p:spPr>
        <p:txBody>
          <a:bodyPr/>
          <a:lstStyle/>
          <a:p>
            <a:r>
              <a:rPr lang="en-US" dirty="0" smtClean="0"/>
              <a:t>RF-separated Beams</a:t>
            </a:r>
            <a:endParaRPr lang="en-US" dirty="0"/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457200" y="1064529"/>
            <a:ext cx="8226425" cy="100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dirty="0" smtClean="0"/>
              <a:t>Note: Preliminary considerations, </a:t>
            </a:r>
            <a:r>
              <a:rPr lang="en-US" dirty="0"/>
              <a:t>guided </a:t>
            </a:r>
            <a:r>
              <a:rPr lang="en-US" dirty="0" smtClean="0"/>
              <a:t>by initial </a:t>
            </a:r>
            <a:r>
              <a:rPr lang="en-US" dirty="0"/>
              <a:t>studies for </a:t>
            </a:r>
            <a:r>
              <a:rPr lang="en-US" dirty="0" smtClean="0"/>
              <a:t>NA62 and CKM </a:t>
            </a:r>
            <a:r>
              <a:rPr lang="en-US" dirty="0"/>
              <a:t>studies by </a:t>
            </a:r>
            <a:r>
              <a:rPr lang="en-US" dirty="0" err="1"/>
              <a:t>J.Doornbos</a:t>
            </a:r>
            <a:r>
              <a:rPr lang="en-US" dirty="0"/>
              <a:t>/</a:t>
            </a:r>
            <a:r>
              <a:rPr lang="en-US" dirty="0" smtClean="0"/>
              <a:t>TRIUMF, Panofsky</a:t>
            </a:r>
            <a:r>
              <a:rPr lang="en-US" dirty="0"/>
              <a:t>-Schnell-System with two cavities (CERN 68-29)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338668" y="4871501"/>
            <a:ext cx="8621888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  <a:defRPr/>
            </a:pPr>
            <a:r>
              <a:rPr lang="en-US" sz="2200" dirty="0" smtClean="0">
                <a:latin typeface="+mn-lt"/>
              </a:rPr>
              <a:t>Selection of particle species by selection of phase difference </a:t>
            </a:r>
          </a:p>
          <a:p>
            <a:pPr>
              <a:defRPr/>
            </a:pPr>
            <a:r>
              <a:rPr lang="en-US" sz="2200" dirty="0">
                <a:latin typeface="+mn-lt"/>
                <a:cs typeface="+mn-cs"/>
              </a:rPr>
              <a:t> </a:t>
            </a:r>
            <a:r>
              <a:rPr lang="en-US" sz="2200" dirty="0" smtClean="0">
                <a:latin typeface="+mn-lt"/>
                <a:cs typeface="+mn-cs"/>
              </a:rPr>
              <a:t>      </a:t>
            </a:r>
            <a:r>
              <a:rPr lang="en-US" sz="2200" dirty="0" smtClean="0">
                <a:latin typeface="Symbol" charset="0"/>
                <a:cs typeface="+mn-cs"/>
              </a:rPr>
              <a:t>DF</a:t>
            </a:r>
            <a:r>
              <a:rPr lang="en-US" sz="2200" dirty="0" smtClean="0">
                <a:latin typeface="Comic Sans MS" charset="0"/>
                <a:cs typeface="+mn-cs"/>
              </a:rPr>
              <a:t> </a:t>
            </a:r>
            <a:r>
              <a:rPr lang="en-US" sz="2200" dirty="0">
                <a:latin typeface="Comic Sans MS" charset="0"/>
                <a:cs typeface="+mn-cs"/>
              </a:rPr>
              <a:t>=</a:t>
            </a:r>
            <a:r>
              <a:rPr lang="en-US" sz="2200" dirty="0">
                <a:latin typeface="+mn-lt"/>
                <a:cs typeface="+mn-cs"/>
              </a:rPr>
              <a:t> 2</a:t>
            </a:r>
            <a:r>
              <a:rPr lang="en-US" sz="2200" dirty="0">
                <a:latin typeface="Symbol" charset="0"/>
                <a:cs typeface="+mn-cs"/>
              </a:rPr>
              <a:t>p</a:t>
            </a:r>
            <a:r>
              <a:rPr lang="en-US" sz="2200" dirty="0">
                <a:latin typeface="+mn-lt"/>
                <a:cs typeface="+mn-cs"/>
              </a:rPr>
              <a:t> (L f / c) (</a:t>
            </a:r>
            <a:r>
              <a:rPr lang="en-US" sz="2200" dirty="0">
                <a:latin typeface="Symbol" charset="0"/>
                <a:cs typeface="+mn-cs"/>
              </a:rPr>
              <a:t>b</a:t>
            </a:r>
            <a:r>
              <a:rPr lang="en-US" sz="2200" baseline="-25000" dirty="0">
                <a:latin typeface="+mn-lt"/>
                <a:cs typeface="+mn-cs"/>
              </a:rPr>
              <a:t>1</a:t>
            </a:r>
            <a:r>
              <a:rPr lang="en-US" sz="2200" baseline="30000" dirty="0">
                <a:latin typeface="+mn-lt"/>
                <a:cs typeface="+mn-cs"/>
              </a:rPr>
              <a:t>-1</a:t>
            </a:r>
            <a:r>
              <a:rPr lang="en-US" sz="2200" dirty="0">
                <a:latin typeface="+mn-lt"/>
                <a:cs typeface="+mn-cs"/>
              </a:rPr>
              <a:t> – </a:t>
            </a:r>
            <a:r>
              <a:rPr lang="en-US" sz="2200" dirty="0">
                <a:latin typeface="Symbol" charset="0"/>
                <a:cs typeface="+mn-cs"/>
              </a:rPr>
              <a:t>b</a:t>
            </a:r>
            <a:r>
              <a:rPr lang="en-US" sz="2200" baseline="-25000" dirty="0">
                <a:latin typeface="+mn-lt"/>
                <a:cs typeface="+mn-cs"/>
              </a:rPr>
              <a:t>2</a:t>
            </a:r>
            <a:r>
              <a:rPr lang="en-US" sz="2200" baseline="30000" dirty="0">
                <a:latin typeface="+mn-lt"/>
                <a:cs typeface="+mn-cs"/>
              </a:rPr>
              <a:t>-1</a:t>
            </a:r>
            <a:r>
              <a:rPr lang="en-US" sz="2200" dirty="0" smtClean="0">
                <a:latin typeface="+mn-lt"/>
                <a:cs typeface="+mn-cs"/>
              </a:rPr>
              <a:t>)</a:t>
            </a:r>
            <a:endParaRPr lang="en-US" sz="2200" dirty="0" smtClean="0">
              <a:latin typeface="+mn-lt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sz="2200" dirty="0" smtClean="0">
                <a:latin typeface="+mn-lt"/>
              </a:rPr>
              <a:t>Estimated flux (100 GeV/c): </a:t>
            </a:r>
            <a:r>
              <a:rPr lang="en-US" sz="2200" b="1" dirty="0"/>
              <a:t>8 10</a:t>
            </a:r>
            <a:r>
              <a:rPr lang="en-US" sz="2200" b="1" baseline="30000" dirty="0"/>
              <a:t>7</a:t>
            </a:r>
            <a:r>
              <a:rPr lang="en-US" sz="2200" b="1" dirty="0"/>
              <a:t> </a:t>
            </a:r>
            <a:r>
              <a:rPr lang="en-US" sz="2200" b="1" dirty="0" err="1">
                <a:sym typeface="Symbol" charset="0"/>
              </a:rPr>
              <a:t>pbar</a:t>
            </a:r>
            <a:r>
              <a:rPr lang="en-US" sz="2200" b="1" dirty="0">
                <a:sym typeface="Symbol" charset="0"/>
              </a:rPr>
              <a:t>/</a:t>
            </a:r>
            <a:r>
              <a:rPr lang="en-US" sz="2200" b="1" dirty="0" smtClean="0">
                <a:sym typeface="Symbol" charset="0"/>
              </a:rPr>
              <a:t>pulse </a:t>
            </a:r>
            <a:r>
              <a:rPr lang="en-US" sz="2200" dirty="0" smtClean="0">
                <a:sym typeface="Symbol" charset="0"/>
              </a:rPr>
              <a:t>(for current RP limit in EHN2: 5</a:t>
            </a:r>
            <a:r>
              <a:rPr lang="en-US" sz="2200" dirty="0" smtClean="0"/>
              <a:t> </a:t>
            </a:r>
            <a:r>
              <a:rPr lang="en-US" sz="2200" dirty="0"/>
              <a:t>10</a:t>
            </a:r>
            <a:r>
              <a:rPr lang="en-US" sz="2200" baseline="30000" dirty="0"/>
              <a:t>7</a:t>
            </a:r>
            <a:r>
              <a:rPr lang="en-US" sz="2200" dirty="0"/>
              <a:t> </a:t>
            </a:r>
            <a:r>
              <a:rPr lang="en-US" sz="2200" dirty="0" err="1">
                <a:sym typeface="Symbol" charset="0"/>
              </a:rPr>
              <a:t>pbar</a:t>
            </a:r>
            <a:r>
              <a:rPr lang="en-US" sz="2200" dirty="0">
                <a:sym typeface="Symbol" charset="0"/>
              </a:rPr>
              <a:t>/</a:t>
            </a:r>
            <a:r>
              <a:rPr lang="en-US" sz="2200" dirty="0" smtClean="0">
                <a:sym typeface="Symbol" charset="0"/>
              </a:rPr>
              <a:t>pulse</a:t>
            </a:r>
            <a:r>
              <a:rPr lang="en-US" sz="2200" dirty="0" smtClean="0">
                <a:latin typeface="+mn-lt"/>
                <a:sym typeface="Symbol" charset="0"/>
              </a:rPr>
              <a:t>)</a:t>
            </a:r>
            <a:r>
              <a:rPr lang="en-US" sz="2200" dirty="0">
                <a:latin typeface="+mn-lt"/>
                <a:sym typeface="Symbol" charset="0"/>
              </a:rPr>
              <a:t>, </a:t>
            </a:r>
            <a:r>
              <a:rPr lang="en-US" sz="2200" dirty="0" smtClean="0">
                <a:latin typeface="+mn-lt"/>
                <a:sym typeface="Symbol" charset="0"/>
              </a:rPr>
              <a:t>K</a:t>
            </a:r>
            <a:r>
              <a:rPr lang="en-US" sz="2200" baseline="30000" dirty="0" smtClean="0">
                <a:latin typeface="+mn-lt"/>
                <a:sym typeface="Symbol" charset="0"/>
              </a:rPr>
              <a:t>+</a:t>
            </a:r>
            <a:r>
              <a:rPr lang="en-US" sz="2200" dirty="0">
                <a:latin typeface="+mn-lt"/>
                <a:sym typeface="Symbol" charset="0"/>
              </a:rPr>
              <a:t> </a:t>
            </a:r>
            <a:r>
              <a:rPr lang="en-US" sz="2200" dirty="0" smtClean="0">
                <a:latin typeface="+mn-lt"/>
                <a:sym typeface="Symbol" charset="0"/>
              </a:rPr>
              <a:t>case: flux about 75%</a:t>
            </a:r>
            <a:endParaRPr lang="en-US" sz="2200" baseline="30000" dirty="0" smtClean="0">
              <a:latin typeface="+mn-lt"/>
              <a:cs typeface="+mn-cs"/>
            </a:endParaRPr>
          </a:p>
        </p:txBody>
      </p:sp>
      <p:pic>
        <p:nvPicPr>
          <p:cNvPr id="9" name="Picture 8" descr="JPlotwholeran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701" y="1662866"/>
            <a:ext cx="6143339" cy="336068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618106" y="2201330"/>
            <a:ext cx="860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K</a:t>
            </a:r>
            <a:r>
              <a:rPr lang="en-US" baseline="30000" dirty="0" smtClean="0"/>
              <a:t>+/-</a:t>
            </a:r>
            <a:endParaRPr lang="en-US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6618106" y="3666063"/>
            <a:ext cx="973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</a:t>
            </a:r>
            <a:r>
              <a:rPr lang="en-US" dirty="0" err="1" smtClean="0"/>
              <a:t>pbar</a:t>
            </a:r>
            <a:endParaRPr lang="en-US" baseline="30000" dirty="0"/>
          </a:p>
        </p:txBody>
      </p:sp>
      <p:grpSp>
        <p:nvGrpSpPr>
          <p:cNvPr id="10" name="Group 9"/>
          <p:cNvGrpSpPr/>
          <p:nvPr/>
        </p:nvGrpSpPr>
        <p:grpSpPr>
          <a:xfrm>
            <a:off x="1" y="1761643"/>
            <a:ext cx="4656795" cy="2456083"/>
            <a:chOff x="1" y="1761643"/>
            <a:chExt cx="4656795" cy="2456083"/>
          </a:xfrm>
        </p:grpSpPr>
        <p:grpSp>
          <p:nvGrpSpPr>
            <p:cNvPr id="5" name="Group 4"/>
            <p:cNvGrpSpPr/>
            <p:nvPr/>
          </p:nvGrpSpPr>
          <p:grpSpPr>
            <a:xfrm>
              <a:off x="1" y="1761643"/>
              <a:ext cx="4656795" cy="2273752"/>
              <a:chOff x="1" y="1761643"/>
              <a:chExt cx="4656795" cy="2273752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1" y="1761643"/>
                <a:ext cx="4515556" cy="12299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" y="1802953"/>
                <a:ext cx="4515555" cy="2232442"/>
              </a:xfrm>
              <a:prstGeom prst="rect">
                <a:avLst/>
              </a:prstGeom>
            </p:spPr>
          </p:pic>
          <p:sp>
            <p:nvSpPr>
              <p:cNvPr id="14" name="Rectangle 13"/>
              <p:cNvSpPr/>
              <p:nvPr/>
            </p:nvSpPr>
            <p:spPr>
              <a:xfrm>
                <a:off x="4444151" y="3974562"/>
                <a:ext cx="212645" cy="564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70" y="4099088"/>
              <a:ext cx="3132030" cy="1186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62194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NA61 Higher Intensity </a:t>
            </a:r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-1" y="1103445"/>
            <a:ext cx="6783978" cy="5016068"/>
          </a:xfrm>
        </p:spPr>
        <p:txBody>
          <a:bodyPr/>
          <a:lstStyle/>
          <a:p>
            <a:r>
              <a:rPr lang="en-US" sz="1800" dirty="0" smtClean="0"/>
              <a:t>As expressed during the workshop “NA61 Beyond 2020”, </a:t>
            </a:r>
            <a:r>
              <a:rPr lang="en-US" sz="1800" b="1" dirty="0" smtClean="0"/>
              <a:t>higher intensities </a:t>
            </a:r>
            <a:r>
              <a:rPr lang="en-US" sz="1800" dirty="0" smtClean="0"/>
              <a:t>are necessary for improving the open charm and multi-strange hadron measurements.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	 2 10</a:t>
            </a:r>
            <a:r>
              <a:rPr lang="en-US" sz="1800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6</a:t>
            </a: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ions per spill !</a:t>
            </a:r>
          </a:p>
          <a:p>
            <a:r>
              <a:rPr lang="en-US" sz="1800" dirty="0" smtClean="0">
                <a:sym typeface="Wingdings" panose="05000000000000000000" pitchFamily="2" charset="2"/>
              </a:rPr>
              <a:t>A radiation mapping during the 2017 ion run revealed that extra shielding will be needed around the calorimeter in PPE152 and a possible re-arrangement of the zone. </a:t>
            </a:r>
          </a:p>
          <a:p>
            <a:pPr marL="452438" indent="-452438">
              <a:buNone/>
            </a:pP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	FLUKA simulations needed for the optimization of the shielding and the optimal positioning of the door in collaboration with HSE/RP</a:t>
            </a:r>
          </a:p>
          <a:p>
            <a:pPr marL="82550" indent="-11113">
              <a:spcBef>
                <a:spcPts val="2100"/>
              </a:spcBef>
              <a:buNone/>
            </a:pPr>
            <a:r>
              <a:rPr lang="en-US" sz="1800" dirty="0" smtClean="0">
                <a:solidFill>
                  <a:srgbClr val="00CC99"/>
                </a:solidFill>
                <a:sym typeface="Wingdings" panose="05000000000000000000" pitchFamily="2" charset="2"/>
              </a:rPr>
              <a:t>Green line: current PPE152 </a:t>
            </a:r>
            <a:br>
              <a:rPr lang="en-US" sz="1800" dirty="0" smtClean="0">
                <a:solidFill>
                  <a:srgbClr val="00CC99"/>
                </a:solidFill>
                <a:sym typeface="Wingdings" panose="05000000000000000000" pitchFamily="2" charset="2"/>
              </a:rPr>
            </a:br>
            <a:r>
              <a:rPr lang="en-US" sz="1800" dirty="0" smtClean="0">
                <a:solidFill>
                  <a:srgbClr val="00CC99"/>
                </a:solidFill>
                <a:sym typeface="Wingdings" panose="05000000000000000000" pitchFamily="2" charset="2"/>
              </a:rPr>
              <a:t>zone limits.</a:t>
            </a:r>
            <a:endParaRPr lang="en-US" sz="1800" dirty="0" smtClean="0">
              <a:solidFill>
                <a:srgbClr val="00CC99"/>
              </a:solidFill>
            </a:endParaRPr>
          </a:p>
          <a:p>
            <a:endParaRPr lang="el-G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3977" y="1260000"/>
            <a:ext cx="2343048" cy="17618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0789" y="4720046"/>
            <a:ext cx="5855613" cy="15961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7925" y="5875983"/>
            <a:ext cx="1688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 smtClean="0">
                <a:solidFill>
                  <a:srgbClr val="008000"/>
                </a:solidFill>
              </a:rPr>
              <a:t>N.Charitonidis</a:t>
            </a:r>
            <a:endParaRPr lang="en-GB" i="1" dirty="0">
              <a:solidFill>
                <a:srgbClr val="008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439025" y="5572125"/>
            <a:ext cx="742950" cy="4476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377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823"/>
            <a:ext cx="8226854" cy="71584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CBWG Organisation</a:t>
            </a:r>
            <a:endParaRPr lang="en-GB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3323"/>
            <a:ext cx="9144000" cy="551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202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Energy Beams for NA61++</a:t>
            </a:r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109280" y="949333"/>
            <a:ext cx="9034720" cy="5326735"/>
          </a:xfrm>
        </p:spPr>
        <p:txBody>
          <a:bodyPr/>
          <a:lstStyle/>
          <a:p>
            <a:r>
              <a:rPr lang="en-US" dirty="0" smtClean="0"/>
              <a:t>Increasing interest for beams &lt; 10 GeV/c </a:t>
            </a:r>
          </a:p>
          <a:p>
            <a:r>
              <a:rPr lang="en-US" dirty="0" smtClean="0"/>
              <a:t>To be studied: 4-bends layout at PPE132 (already implemented in the past) </a:t>
            </a:r>
          </a:p>
          <a:p>
            <a:endParaRPr lang="el-G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587" y="2436643"/>
            <a:ext cx="2764427" cy="3514984"/>
          </a:xfrm>
          <a:prstGeom prst="rect">
            <a:avLst/>
          </a:prstGeom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3347540" y="2079840"/>
            <a:ext cx="5796460" cy="327266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rtl="0" eaLnBrk="1" latinLnBrk="0" hangingPunct="1">
              <a:lnSpc>
                <a:spcPts val="26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ts val="26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ts val="26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ts val="26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ts val="26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 similar layout could be envisaged for NA61++ 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 </a:t>
            </a:r>
            <a:r>
              <a:rPr lang="en-US" dirty="0" smtClean="0"/>
              <a:t>and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 content </a:t>
            </a:r>
            <a:r>
              <a:rPr lang="en-US" dirty="0" smtClean="0"/>
              <a:t>the biggest challenges, along with the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magnets’ availability</a:t>
            </a:r>
          </a:p>
          <a:p>
            <a:endParaRPr lang="el-G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6865" y="4002963"/>
            <a:ext cx="5922373" cy="206659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979817" y="5538651"/>
            <a:ext cx="45719" cy="870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Rectangle 10"/>
          <p:cNvSpPr/>
          <p:nvPr/>
        </p:nvSpPr>
        <p:spPr>
          <a:xfrm>
            <a:off x="3424830" y="5036261"/>
            <a:ext cx="3002096" cy="7636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VLE part  ?</a:t>
            </a:r>
            <a:endParaRPr lang="el-GR" dirty="0"/>
          </a:p>
        </p:txBody>
      </p:sp>
      <p:sp>
        <p:nvSpPr>
          <p:cNvPr id="12" name="Rectangle 11"/>
          <p:cNvSpPr/>
          <p:nvPr/>
        </p:nvSpPr>
        <p:spPr>
          <a:xfrm>
            <a:off x="7768865" y="4496330"/>
            <a:ext cx="1139792" cy="15732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NA61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618471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724"/>
            <a:ext cx="8226854" cy="715840"/>
          </a:xfrm>
        </p:spPr>
        <p:txBody>
          <a:bodyPr/>
          <a:lstStyle/>
          <a:p>
            <a:r>
              <a:rPr lang="en-GB" dirty="0" smtClean="0"/>
              <a:t>Yet to come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871898"/>
            <a:ext cx="8226425" cy="5016068"/>
          </a:xfrm>
        </p:spPr>
        <p:txBody>
          <a:bodyPr/>
          <a:lstStyle/>
          <a:p>
            <a:pPr>
              <a:spcBef>
                <a:spcPts val="1500"/>
              </a:spcBef>
            </a:pPr>
            <a:r>
              <a:rPr lang="en-GB" dirty="0" smtClean="0"/>
              <a:t>Continue the on-going studies</a:t>
            </a:r>
          </a:p>
          <a:p>
            <a:pPr>
              <a:spcBef>
                <a:spcPts val="1500"/>
              </a:spcBef>
            </a:pPr>
            <a:r>
              <a:rPr lang="en-GB" dirty="0" smtClean="0"/>
              <a:t>Prepare for 2018 test beam requests</a:t>
            </a:r>
          </a:p>
          <a:p>
            <a:pPr>
              <a:spcBef>
                <a:spcPts val="1500"/>
              </a:spcBef>
            </a:pPr>
            <a:r>
              <a:rPr lang="en-GB" dirty="0" smtClean="0"/>
              <a:t>Optimisation of NA62 beam dump for long run</a:t>
            </a:r>
          </a:p>
          <a:p>
            <a:pPr>
              <a:spcBef>
                <a:spcPts val="1500"/>
              </a:spcBef>
            </a:pPr>
            <a:r>
              <a:rPr lang="en-GB" dirty="0" smtClean="0"/>
              <a:t>Detailed studies for KLEVER beam using FLUKA and/or G4-beamline</a:t>
            </a:r>
          </a:p>
          <a:p>
            <a:pPr>
              <a:spcBef>
                <a:spcPts val="1500"/>
              </a:spcBef>
            </a:pPr>
            <a:r>
              <a:rPr lang="en-GB" dirty="0"/>
              <a:t>RF separated beam for COMPASS</a:t>
            </a:r>
            <a:br>
              <a:rPr lang="en-GB" dirty="0"/>
            </a:br>
            <a:r>
              <a:rPr lang="en-GB" dirty="0"/>
              <a:t>User requirements being updated by COMPASS</a:t>
            </a:r>
            <a:r>
              <a:rPr lang="en-GB" dirty="0" smtClean="0"/>
              <a:t>.</a:t>
            </a:r>
          </a:p>
          <a:p>
            <a:pPr>
              <a:spcBef>
                <a:spcPts val="1500"/>
              </a:spcBef>
            </a:pPr>
            <a:r>
              <a:rPr lang="en-GB" dirty="0" smtClean="0"/>
              <a:t>Feasibility, and cost estimates to be worked out in detail </a:t>
            </a:r>
            <a:br>
              <a:rPr lang="en-GB" dirty="0" smtClean="0"/>
            </a:br>
            <a:r>
              <a:rPr lang="en-GB" dirty="0" smtClean="0"/>
              <a:t>(including technical, RP and safety aspects).</a:t>
            </a:r>
            <a:endParaRPr lang="en-GB" dirty="0"/>
          </a:p>
          <a:p>
            <a:pPr>
              <a:spcBef>
                <a:spcPts val="1500"/>
              </a:spcBef>
            </a:pPr>
            <a:r>
              <a:rPr lang="en-GB" dirty="0" smtClean="0"/>
              <a:t>Possibly new projects?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769241" y="5463131"/>
            <a:ext cx="4843018" cy="749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en-GB" dirty="0" smtClean="0"/>
              <a:t>Thanks to the colleagues in the EA group and</a:t>
            </a:r>
          </a:p>
          <a:p>
            <a:pPr>
              <a:lnSpc>
                <a:spcPts val="2600"/>
              </a:lnSpc>
            </a:pPr>
            <a:r>
              <a:rPr lang="en-GB" dirty="0" smtClean="0"/>
              <a:t> in the Conventional Beams working group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609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COMPASS RF separated beam for K</a:t>
            </a:r>
            <a:r>
              <a:rPr lang="en-GB" baseline="30000" dirty="0" smtClean="0"/>
              <a:t>±</a:t>
            </a:r>
            <a:endParaRPr lang="en-GB" baseline="30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650" y="1076960"/>
            <a:ext cx="9078120" cy="509016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054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12" y="1040773"/>
            <a:ext cx="8943338" cy="5014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4856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Conventional Beams WG</a:t>
            </a:r>
            <a:endParaRPr lang="en-US" dirty="0">
              <a:sym typeface="Symbol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C377B"/>
                </a:solidFill>
                <a:latin typeface="+mj-lt"/>
                <a:ea typeface="MS PGothic" panose="020B0600070205080204" pitchFamily="34" charset="-128"/>
                <a:cs typeface="Ubuntu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charset="0"/>
                <a:ea typeface="MS PGothic" panose="020B0600070205080204" pitchFamily="34" charset="-128"/>
                <a:cs typeface="Ubuntu Light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charset="0"/>
                <a:ea typeface="MS PGothic" panose="020B0600070205080204" pitchFamily="34" charset="-128"/>
                <a:cs typeface="Ubuntu Light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charset="0"/>
                <a:ea typeface="MS PGothic" panose="020B0600070205080204" pitchFamily="34" charset="-128"/>
                <a:cs typeface="Ubuntu Light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charset="0"/>
                <a:ea typeface="MS PGothic" panose="020B0600070205080204" pitchFamily="34" charset="-128"/>
                <a:cs typeface="Ubuntu Light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charset="0"/>
                <a:ea typeface="ＭＳ Ｐゴシック" charset="0"/>
                <a:cs typeface="Ubuntu Light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charset="0"/>
                <a:ea typeface="ＭＳ Ｐゴシック" charset="0"/>
                <a:cs typeface="Ubuntu Light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charset="0"/>
                <a:ea typeface="ＭＳ Ｐゴシック" charset="0"/>
                <a:cs typeface="Ubuntu Light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charset="0"/>
                <a:ea typeface="ＭＳ Ｐゴシック" charset="0"/>
                <a:cs typeface="Ubuntu Light" charset="0"/>
              </a:defRPr>
            </a:lvl9pPr>
          </a:lstStyle>
          <a:p>
            <a:r>
              <a:rPr lang="en-US" dirty="0" smtClean="0"/>
              <a:t>Particle Production</a:t>
            </a:r>
            <a:endParaRPr lang="en-GB" dirty="0"/>
          </a:p>
        </p:txBody>
      </p:sp>
      <p:pic>
        <p:nvPicPr>
          <p:cNvPr id="5" name="Picture 4" descr="JPlot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38"/>
          <a:stretch/>
        </p:blipFill>
        <p:spPr>
          <a:xfrm>
            <a:off x="457200" y="2423553"/>
            <a:ext cx="5525911" cy="38382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55898" t="31395" b="35116"/>
          <a:stretch/>
        </p:blipFill>
        <p:spPr>
          <a:xfrm>
            <a:off x="6080062" y="2681111"/>
            <a:ext cx="2794383" cy="78588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b="75256"/>
          <a:stretch/>
        </p:blipFill>
        <p:spPr>
          <a:xfrm>
            <a:off x="457200" y="1475645"/>
            <a:ext cx="8226425" cy="75391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t="23861" r="54903"/>
          <a:stretch/>
        </p:blipFill>
        <p:spPr>
          <a:xfrm>
            <a:off x="5946960" y="3466993"/>
            <a:ext cx="2918000" cy="18246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1163666"/>
            <a:ext cx="62034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Atherton </a:t>
            </a:r>
            <a:r>
              <a:rPr lang="en-US" sz="2200" dirty="0" err="1" smtClean="0"/>
              <a:t>parameterisation</a:t>
            </a:r>
            <a:r>
              <a:rPr lang="en-US" sz="2200" dirty="0" smtClean="0"/>
              <a:t> (CERN 80-07):</a:t>
            </a:r>
            <a:endParaRPr lang="en-US" sz="2200" dirty="0"/>
          </a:p>
        </p:txBody>
      </p:sp>
      <p:pic>
        <p:nvPicPr>
          <p:cNvPr id="20" name="Picture 19" descr="JPlot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78"/>
          <a:stretch/>
        </p:blipFill>
        <p:spPr>
          <a:xfrm>
            <a:off x="4845403" y="3608104"/>
            <a:ext cx="581362" cy="231500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57199" y="2062505"/>
            <a:ext cx="6670921" cy="602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 smtClean="0"/>
              <a:t>with primary momentum p</a:t>
            </a:r>
            <a:r>
              <a:rPr lang="en-US" sz="1400" baseline="-25000" dirty="0" smtClean="0"/>
              <a:t>0</a:t>
            </a:r>
            <a:r>
              <a:rPr lang="en-US" sz="1400" dirty="0"/>
              <a:t> </a:t>
            </a:r>
            <a:r>
              <a:rPr lang="en-US" sz="1400" dirty="0" smtClean="0"/>
              <a:t>and production angle </a:t>
            </a:r>
            <a:r>
              <a:rPr lang="en-US" sz="1400" dirty="0" smtClean="0">
                <a:latin typeface="Symbol" charset="2"/>
                <a:cs typeface="Symbol" charset="2"/>
              </a:rPr>
              <a:t>q</a:t>
            </a:r>
          </a:p>
          <a:p>
            <a:pPr>
              <a:lnSpc>
                <a:spcPct val="120000"/>
              </a:lnSpc>
            </a:pPr>
            <a:r>
              <a:rPr lang="en-US" sz="1400" dirty="0" smtClean="0">
                <a:latin typeface="+mn-lt"/>
                <a:cs typeface="Symbol" charset="2"/>
              </a:rPr>
              <a:t>Flux per solid angle [</a:t>
            </a:r>
            <a:r>
              <a:rPr lang="en-US" sz="1400" dirty="0" err="1" smtClean="0">
                <a:latin typeface="+mn-lt"/>
                <a:cs typeface="Symbol" charset="2"/>
              </a:rPr>
              <a:t>steradian</a:t>
            </a:r>
            <a:r>
              <a:rPr lang="en-US" sz="1400" dirty="0" smtClean="0">
                <a:latin typeface="+mn-lt"/>
                <a:cs typeface="Symbol" charset="2"/>
              </a:rPr>
              <a:t>], per interacting proton, and per </a:t>
            </a:r>
            <a:r>
              <a:rPr lang="en-US" sz="1400" dirty="0" err="1" smtClean="0">
                <a:latin typeface="+mn-lt"/>
                <a:cs typeface="Symbol" charset="2"/>
              </a:rPr>
              <a:t>dp</a:t>
            </a:r>
            <a:r>
              <a:rPr lang="en-US" sz="1400" dirty="0" smtClean="0">
                <a:latin typeface="+mn-lt"/>
                <a:cs typeface="Symbol" charset="2"/>
              </a:rPr>
              <a:t> [GeV/c] </a:t>
            </a:r>
            <a:endParaRPr lang="en-US" sz="1400" dirty="0">
              <a:latin typeface="+mn-lt"/>
              <a:cs typeface="Symbol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99443" y="2751667"/>
            <a:ext cx="127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q =</a:t>
            </a:r>
            <a:r>
              <a:rPr lang="en-US" dirty="0" smtClean="0"/>
              <a:t> 0 </a:t>
            </a:r>
            <a:r>
              <a:rPr lang="en-US" dirty="0" err="1" smtClean="0"/>
              <a:t>mrad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334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9" y="142240"/>
            <a:ext cx="8966751" cy="603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7466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77" y="152400"/>
            <a:ext cx="8487143" cy="6065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9171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COMPASS RF separated beam for </a:t>
            </a:r>
            <a:r>
              <a:rPr lang="en-GB" dirty="0" err="1" smtClean="0"/>
              <a:t>pbar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53" y="1030613"/>
            <a:ext cx="8959526" cy="498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4444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2198"/>
          <a:stretch/>
        </p:blipFill>
        <p:spPr>
          <a:xfrm>
            <a:off x="0" y="1144800"/>
            <a:ext cx="9144000" cy="5713200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NA64 schedule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6104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598" y="233493"/>
            <a:ext cx="8560576" cy="71584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Simulation for NA62-beamdump: G4-beamline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t="13659" b="6770"/>
          <a:stretch/>
        </p:blipFill>
        <p:spPr>
          <a:xfrm>
            <a:off x="457200" y="950021"/>
            <a:ext cx="8510138" cy="4971600"/>
          </a:xfrm>
        </p:spPr>
      </p:pic>
      <p:sp>
        <p:nvSpPr>
          <p:cNvPr id="6" name="TextBox 5"/>
          <p:cNvSpPr txBox="1"/>
          <p:nvPr/>
        </p:nvSpPr>
        <p:spPr>
          <a:xfrm>
            <a:off x="379553" y="5983073"/>
            <a:ext cx="19970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err="1" smtClean="0">
                <a:solidFill>
                  <a:srgbClr val="008000"/>
                </a:solidFill>
              </a:rPr>
              <a:t>M.Rosenthal</a:t>
            </a:r>
            <a:r>
              <a:rPr lang="en-GB" sz="1400" i="1" dirty="0" smtClean="0">
                <a:solidFill>
                  <a:srgbClr val="008000"/>
                </a:solidFill>
              </a:rPr>
              <a:t> / EN-EA</a:t>
            </a:r>
            <a:endParaRPr lang="en-GB" sz="1400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253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7" y="0"/>
            <a:ext cx="8226854" cy="715840"/>
          </a:xfrm>
        </p:spPr>
        <p:txBody>
          <a:bodyPr/>
          <a:lstStyle/>
          <a:p>
            <a:pPr algn="r"/>
            <a:r>
              <a:rPr lang="en-GB" dirty="0" smtClean="0"/>
              <a:t>Mu-e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5925"/>
            <a:ext cx="9144000" cy="640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015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303"/>
            <a:ext cx="9144000" cy="6620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685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" y="12700"/>
            <a:ext cx="9042400" cy="681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171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700"/>
            <a:ext cx="9004300" cy="683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714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" y="12700"/>
            <a:ext cx="9029700" cy="683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971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COMPASS DY Shielding studies (</a:t>
            </a:r>
            <a:r>
              <a:rPr lang="en-GB" dirty="0" err="1" smtClean="0"/>
              <a:t>H.Vincke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" y="930740"/>
            <a:ext cx="8966200" cy="53467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606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" y="508000"/>
            <a:ext cx="9042400" cy="5829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9553" y="5983073"/>
            <a:ext cx="19970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err="1" smtClean="0">
                <a:solidFill>
                  <a:srgbClr val="008000"/>
                </a:solidFill>
              </a:rPr>
              <a:t>M.Rosenthal</a:t>
            </a:r>
            <a:r>
              <a:rPr lang="en-GB" sz="1400" i="1" dirty="0" smtClean="0">
                <a:solidFill>
                  <a:srgbClr val="008000"/>
                </a:solidFill>
              </a:rPr>
              <a:t> / EN-EA</a:t>
            </a:r>
            <a:endParaRPr lang="en-GB" sz="1400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256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431800"/>
            <a:ext cx="8763000" cy="5981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9553" y="5983073"/>
            <a:ext cx="19970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err="1" smtClean="0">
                <a:solidFill>
                  <a:srgbClr val="008000"/>
                </a:solidFill>
              </a:rPr>
              <a:t>M.Rosenthal</a:t>
            </a:r>
            <a:r>
              <a:rPr lang="en-GB" sz="1400" i="1" dirty="0" smtClean="0">
                <a:solidFill>
                  <a:srgbClr val="008000"/>
                </a:solidFill>
              </a:rPr>
              <a:t> / EN-EA</a:t>
            </a:r>
            <a:endParaRPr lang="en-GB" sz="1400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701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" y="282044"/>
            <a:ext cx="8864600" cy="5892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9553" y="5983073"/>
            <a:ext cx="19970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err="1" smtClean="0">
                <a:solidFill>
                  <a:srgbClr val="008000"/>
                </a:solidFill>
              </a:rPr>
              <a:t>M.Rosenthal</a:t>
            </a:r>
            <a:r>
              <a:rPr lang="en-GB" sz="1400" i="1" dirty="0" smtClean="0">
                <a:solidFill>
                  <a:srgbClr val="008000"/>
                </a:solidFill>
              </a:rPr>
              <a:t> / EN-EA</a:t>
            </a:r>
            <a:endParaRPr lang="en-GB" sz="1400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491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pic>
        <p:nvPicPr>
          <p:cNvPr id="6" name="Content Placeholder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200" y="958058"/>
            <a:ext cx="1780205" cy="5027612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4252643" y="4470819"/>
            <a:ext cx="168119" cy="112426"/>
          </a:xfrm>
          <a:prstGeom prst="rightArrow">
            <a:avLst/>
          </a:prstGeom>
          <a:solidFill>
            <a:schemeClr val="bg1"/>
          </a:solidFill>
          <a:ln>
            <a:solidFill>
              <a:srgbClr val="0808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64597" y="233493"/>
            <a:ext cx="9013409" cy="71584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dirty="0" smtClean="0"/>
              <a:t>Triggering distribution default configuration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97" y="949333"/>
            <a:ext cx="3195423" cy="30515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93" y="4098404"/>
            <a:ext cx="2460230" cy="204054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368" y="949333"/>
            <a:ext cx="3120087" cy="2979590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 flipH="1">
            <a:off x="4739769" y="3499973"/>
            <a:ext cx="168119" cy="112426"/>
          </a:xfrm>
          <a:prstGeom prst="rightArrow">
            <a:avLst/>
          </a:prstGeom>
          <a:solidFill>
            <a:schemeClr val="bg1"/>
          </a:solidFill>
          <a:ln>
            <a:solidFill>
              <a:srgbClr val="0808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511452" y="4098404"/>
            <a:ext cx="333296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Centralized spot before BEND3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Not deflected in hole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Remove iron core?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2313042" y="3417686"/>
            <a:ext cx="779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z = 30 m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7726753" y="3414221"/>
            <a:ext cx="779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z = 50 m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3165450" y="6015814"/>
            <a:ext cx="251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i="1" dirty="0" smtClean="0">
                <a:solidFill>
                  <a:srgbClr val="008000"/>
                </a:solidFill>
              </a:rPr>
              <a:t>Courtesy: M. Rosenthal / EN-EA</a:t>
            </a:r>
            <a:endParaRPr lang="en-GB" sz="1200" b="1" i="1" dirty="0">
              <a:solidFill>
                <a:srgbClr val="008000"/>
              </a:solidFill>
            </a:endParaRPr>
          </a:p>
        </p:txBody>
      </p:sp>
      <p:sp>
        <p:nvSpPr>
          <p:cNvPr id="22" name="Right Arrow 21"/>
          <p:cNvSpPr/>
          <p:nvPr/>
        </p:nvSpPr>
        <p:spPr>
          <a:xfrm rot="16200000" flipH="1">
            <a:off x="7171299" y="2130482"/>
            <a:ext cx="168119" cy="112426"/>
          </a:xfrm>
          <a:prstGeom prst="rightArrow">
            <a:avLst/>
          </a:prstGeom>
          <a:solidFill>
            <a:srgbClr val="FF0000"/>
          </a:solidFill>
          <a:ln>
            <a:solidFill>
              <a:srgbClr val="0808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03561" y="4653809"/>
            <a:ext cx="3013467" cy="158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500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L.Gatignon, 22-11-2017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Conventional Beams WG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65450" y="6015814"/>
            <a:ext cx="251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i="1" dirty="0" smtClean="0">
                <a:solidFill>
                  <a:srgbClr val="008000"/>
                </a:solidFill>
              </a:rPr>
              <a:t>Courtesy: M. Rosenthal / EN-EA</a:t>
            </a:r>
            <a:endParaRPr lang="en-GB" sz="1200" b="1" i="1" dirty="0">
              <a:solidFill>
                <a:srgbClr val="008000"/>
              </a:solidFill>
            </a:endParaRPr>
          </a:p>
        </p:txBody>
      </p:sp>
      <p:pic>
        <p:nvPicPr>
          <p:cNvPr id="6" name="Content Placeholder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200" y="958058"/>
            <a:ext cx="1780205" cy="5027612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4252643" y="4470819"/>
            <a:ext cx="168119" cy="112426"/>
          </a:xfrm>
          <a:prstGeom prst="rightArrow">
            <a:avLst/>
          </a:prstGeom>
          <a:solidFill>
            <a:schemeClr val="bg1"/>
          </a:solidFill>
          <a:ln>
            <a:solidFill>
              <a:srgbClr val="0808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64597" y="233493"/>
            <a:ext cx="9013409" cy="71584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dirty="0" smtClean="0"/>
              <a:t>Triggering distribution MBPL configuration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97" y="949333"/>
            <a:ext cx="3195422" cy="3051533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 flipH="1">
            <a:off x="4739769" y="3499973"/>
            <a:ext cx="168119" cy="112426"/>
          </a:xfrm>
          <a:prstGeom prst="rightArrow">
            <a:avLst/>
          </a:prstGeom>
          <a:solidFill>
            <a:schemeClr val="bg1"/>
          </a:solidFill>
          <a:ln>
            <a:solidFill>
              <a:srgbClr val="0808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85" y="4118857"/>
            <a:ext cx="2473273" cy="204379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006" y="949333"/>
            <a:ext cx="3071511" cy="2979590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>
          <a:xfrm rot="16200000" flipH="1">
            <a:off x="7171299" y="2130482"/>
            <a:ext cx="168119" cy="112426"/>
          </a:xfrm>
          <a:prstGeom prst="rightArrow">
            <a:avLst/>
          </a:prstGeom>
          <a:solidFill>
            <a:srgbClr val="FF0000"/>
          </a:solidFill>
          <a:ln>
            <a:solidFill>
              <a:srgbClr val="0808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313042" y="3417686"/>
            <a:ext cx="779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z = 30 m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7726753" y="3414221"/>
            <a:ext cx="779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z = 50 m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5511452" y="4098404"/>
            <a:ext cx="353013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Centralized spot before BEND3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Not deflected in hole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Remove iron core?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With MBPLs central spot </a:t>
            </a:r>
            <a:br>
              <a:rPr lang="en-US" sz="1600" dirty="0" smtClean="0"/>
            </a:br>
            <a:r>
              <a:rPr lang="en-US" sz="1600" dirty="0" smtClean="0"/>
              <a:t>disappears from triggering muons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943542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CERN_ENdept_Presentation_ArialFont.potx</Template>
  <TotalTime>2143</TotalTime>
  <Words>1769</Words>
  <Application>Microsoft Macintosh PowerPoint</Application>
  <PresentationFormat>On-screen Show (4:3)</PresentationFormat>
  <Paragraphs>276</Paragraphs>
  <Slides>45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CERN_ENdept_Presentation_ArialFont</vt:lpstr>
      <vt:lpstr>Picture</vt:lpstr>
      <vt:lpstr>Conventional Beams WG </vt:lpstr>
      <vt:lpstr>Conventional Beams WG</vt:lpstr>
      <vt:lpstr>CBWG Organisation</vt:lpstr>
      <vt:lpstr>Simulation for NA62-beamdump: G4-beamline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Difficulties to add beam line in ECN3    e.g. for DIRAC++ or NA60++ </vt:lpstr>
      <vt:lpstr>E.g. beam front end</vt:lpstr>
      <vt:lpstr>Or on the detector side…..</vt:lpstr>
      <vt:lpstr>E.g. adaptations for DIRAC++ layout</vt:lpstr>
      <vt:lpstr>Start of FLUKA studies for KLEVER</vt:lpstr>
      <vt:lpstr>Potential background</vt:lpstr>
      <vt:lpstr>FLUKA Benchmarking for L production</vt:lpstr>
      <vt:lpstr>Intensity increase for KLEVER</vt:lpstr>
      <vt:lpstr>T10 intensity for KLEVER</vt:lpstr>
      <vt:lpstr>Ventilation in TCC8 and ECN3</vt:lpstr>
      <vt:lpstr>EHN2 Working Group</vt:lpstr>
      <vt:lpstr>Muon beams in EHN2</vt:lpstr>
      <vt:lpstr>Muon beams in EHN2</vt:lpstr>
      <vt:lpstr>Muon beams in EHN2</vt:lpstr>
      <vt:lpstr>CEDAR Upgrade</vt:lpstr>
      <vt:lpstr>RF-separated Beams</vt:lpstr>
      <vt:lpstr>NA61 Higher Intensity </vt:lpstr>
      <vt:lpstr>Low Energy Beams for NA61++</vt:lpstr>
      <vt:lpstr>Yet to come</vt:lpstr>
      <vt:lpstr>PowerPoint Presentation</vt:lpstr>
      <vt:lpstr>COMPASS RF separated beam for K±</vt:lpstr>
      <vt:lpstr>PowerPoint Presentation</vt:lpstr>
      <vt:lpstr>PowerPoint Presentation</vt:lpstr>
      <vt:lpstr>PowerPoint Presentation</vt:lpstr>
      <vt:lpstr>PowerPoint Presentation</vt:lpstr>
      <vt:lpstr>COMPASS RF separated beam for pbar</vt:lpstr>
      <vt:lpstr>NA64 schedule</vt:lpstr>
      <vt:lpstr>Mu-e</vt:lpstr>
      <vt:lpstr>PowerPoint Presentation</vt:lpstr>
      <vt:lpstr>PowerPoint Presentation</vt:lpstr>
      <vt:lpstr>PowerPoint Presentation</vt:lpstr>
      <vt:lpstr>PowerPoint Presentation</vt:lpstr>
      <vt:lpstr>COMPASS DY Shielding studies (H.Vincke)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Gatignon</cp:lastModifiedBy>
  <cp:revision>136</cp:revision>
  <cp:lastPrinted>2017-11-17T13:10:53Z</cp:lastPrinted>
  <dcterms:created xsi:type="dcterms:W3CDTF">2014-04-09T15:49:20Z</dcterms:created>
  <dcterms:modified xsi:type="dcterms:W3CDTF">2017-11-21T19:32:36Z</dcterms:modified>
</cp:coreProperties>
</file>