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9"/>
  </p:notesMasterIdLst>
  <p:handoutMasterIdLst>
    <p:handoutMasterId r:id="rId40"/>
  </p:handoutMasterIdLst>
  <p:sldIdLst>
    <p:sldId id="407" r:id="rId3"/>
    <p:sldId id="555" r:id="rId4"/>
    <p:sldId id="556" r:id="rId5"/>
    <p:sldId id="488" r:id="rId6"/>
    <p:sldId id="539" r:id="rId7"/>
    <p:sldId id="540" r:id="rId8"/>
    <p:sldId id="602" r:id="rId9"/>
    <p:sldId id="603" r:id="rId10"/>
    <p:sldId id="489" r:id="rId11"/>
    <p:sldId id="563" r:id="rId12"/>
    <p:sldId id="578" r:id="rId13"/>
    <p:sldId id="566" r:id="rId14"/>
    <p:sldId id="568" r:id="rId15"/>
    <p:sldId id="567" r:id="rId16"/>
    <p:sldId id="562" r:id="rId17"/>
    <p:sldId id="569" r:id="rId18"/>
    <p:sldId id="570" r:id="rId19"/>
    <p:sldId id="576" r:id="rId20"/>
    <p:sldId id="580" r:id="rId21"/>
    <p:sldId id="581" r:id="rId22"/>
    <p:sldId id="583" r:id="rId23"/>
    <p:sldId id="582" r:id="rId24"/>
    <p:sldId id="586" r:id="rId25"/>
    <p:sldId id="572" r:id="rId26"/>
    <p:sldId id="589" r:id="rId27"/>
    <p:sldId id="598" r:id="rId28"/>
    <p:sldId id="590" r:id="rId29"/>
    <p:sldId id="591" r:id="rId30"/>
    <p:sldId id="594" r:id="rId31"/>
    <p:sldId id="595" r:id="rId32"/>
    <p:sldId id="599" r:id="rId33"/>
    <p:sldId id="546" r:id="rId34"/>
    <p:sldId id="601" r:id="rId35"/>
    <p:sldId id="532" r:id="rId36"/>
    <p:sldId id="535" r:id="rId37"/>
    <p:sldId id="472" r:id="rId38"/>
  </p:sldIdLst>
  <p:sldSz cx="10799763" cy="7562850"/>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524435" algn="l" rtl="0" fontAlgn="base">
      <a:spcBef>
        <a:spcPct val="0"/>
      </a:spcBef>
      <a:spcAft>
        <a:spcPct val="0"/>
      </a:spcAft>
      <a:defRPr kern="1200">
        <a:solidFill>
          <a:schemeClr val="tx1"/>
        </a:solidFill>
        <a:latin typeface="Arial" charset="0"/>
        <a:ea typeface="+mn-ea"/>
        <a:cs typeface="+mn-cs"/>
      </a:defRPr>
    </a:lvl2pPr>
    <a:lvl3pPr marL="1048868" algn="l" rtl="0" fontAlgn="base">
      <a:spcBef>
        <a:spcPct val="0"/>
      </a:spcBef>
      <a:spcAft>
        <a:spcPct val="0"/>
      </a:spcAft>
      <a:defRPr kern="1200">
        <a:solidFill>
          <a:schemeClr val="tx1"/>
        </a:solidFill>
        <a:latin typeface="Arial" charset="0"/>
        <a:ea typeface="+mn-ea"/>
        <a:cs typeface="+mn-cs"/>
      </a:defRPr>
    </a:lvl3pPr>
    <a:lvl4pPr marL="1573302" algn="l" rtl="0" fontAlgn="base">
      <a:spcBef>
        <a:spcPct val="0"/>
      </a:spcBef>
      <a:spcAft>
        <a:spcPct val="0"/>
      </a:spcAft>
      <a:defRPr kern="1200">
        <a:solidFill>
          <a:schemeClr val="tx1"/>
        </a:solidFill>
        <a:latin typeface="Arial" charset="0"/>
        <a:ea typeface="+mn-ea"/>
        <a:cs typeface="+mn-cs"/>
      </a:defRPr>
    </a:lvl4pPr>
    <a:lvl5pPr marL="2097736" algn="l" rtl="0" fontAlgn="base">
      <a:spcBef>
        <a:spcPct val="0"/>
      </a:spcBef>
      <a:spcAft>
        <a:spcPct val="0"/>
      </a:spcAft>
      <a:defRPr kern="1200">
        <a:solidFill>
          <a:schemeClr val="tx1"/>
        </a:solidFill>
        <a:latin typeface="Arial" charset="0"/>
        <a:ea typeface="+mn-ea"/>
        <a:cs typeface="+mn-cs"/>
      </a:defRPr>
    </a:lvl5pPr>
    <a:lvl6pPr marL="2622171" algn="l" defTabSz="524435" rtl="0" eaLnBrk="1" latinLnBrk="0" hangingPunct="1">
      <a:defRPr kern="1200">
        <a:solidFill>
          <a:schemeClr val="tx1"/>
        </a:solidFill>
        <a:latin typeface="Arial" charset="0"/>
        <a:ea typeface="+mn-ea"/>
        <a:cs typeface="+mn-cs"/>
      </a:defRPr>
    </a:lvl6pPr>
    <a:lvl7pPr marL="3146604" algn="l" defTabSz="524435" rtl="0" eaLnBrk="1" latinLnBrk="0" hangingPunct="1">
      <a:defRPr kern="1200">
        <a:solidFill>
          <a:schemeClr val="tx1"/>
        </a:solidFill>
        <a:latin typeface="Arial" charset="0"/>
        <a:ea typeface="+mn-ea"/>
        <a:cs typeface="+mn-cs"/>
      </a:defRPr>
    </a:lvl7pPr>
    <a:lvl8pPr marL="3671039" algn="l" defTabSz="524435" rtl="0" eaLnBrk="1" latinLnBrk="0" hangingPunct="1">
      <a:defRPr kern="1200">
        <a:solidFill>
          <a:schemeClr val="tx1"/>
        </a:solidFill>
        <a:latin typeface="Arial" charset="0"/>
        <a:ea typeface="+mn-ea"/>
        <a:cs typeface="+mn-cs"/>
      </a:defRPr>
    </a:lvl8pPr>
    <a:lvl9pPr marL="4195472" algn="l" defTabSz="524435"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750">
          <p15:clr>
            <a:srgbClr val="A4A3A4"/>
          </p15:clr>
        </p15:guide>
        <p15:guide id="2" pos="340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F0017"/>
    <a:srgbClr val="85FFBF"/>
    <a:srgbClr val="44D0FF"/>
    <a:srgbClr val="020926"/>
    <a:srgbClr val="C2C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89" autoAdjust="0"/>
    <p:restoredTop sz="50000" autoAdjust="0"/>
  </p:normalViewPr>
  <p:slideViewPr>
    <p:cSldViewPr>
      <p:cViewPr>
        <p:scale>
          <a:sx n="100" d="100"/>
          <a:sy n="100" d="100"/>
        </p:scale>
        <p:origin x="-1160" y="-224"/>
      </p:cViewPr>
      <p:guideLst>
        <p:guide orient="horz" pos="750"/>
        <p:guide pos="3401"/>
      </p:guideLst>
    </p:cSldViewPr>
  </p:slideViewPr>
  <p:notesTextViewPr>
    <p:cViewPr>
      <p:scale>
        <a:sx n="100" d="100"/>
        <a:sy n="100" d="100"/>
      </p:scale>
      <p:origin x="0" y="0"/>
    </p:cViewPr>
  </p:notesTextViewPr>
  <p:sorterViewPr>
    <p:cViewPr>
      <p:scale>
        <a:sx n="66" d="100"/>
        <a:sy n="66" d="100"/>
      </p:scale>
      <p:origin x="0" y="864"/>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a:defRPr sz="1200"/>
            </a:lvl1pPr>
          </a:lstStyle>
          <a:p>
            <a:pPr>
              <a:defRPr/>
            </a:pPr>
            <a:endParaRPr lang="fr-FR" dirty="0"/>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pPr>
              <a:defRPr/>
            </a:pPr>
            <a:fld id="{42BD2337-570C-FD4E-A4E6-41B1CD80C642}" type="datetime1">
              <a:rPr lang="en-US"/>
              <a:pPr>
                <a:defRPr/>
              </a:pPr>
              <a:t>31.07.17</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a:defRPr sz="1200"/>
            </a:lvl1pPr>
          </a:lstStyle>
          <a:p>
            <a:pPr>
              <a:defRPr/>
            </a:pPr>
            <a:endParaRPr lang="fr-FR"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pPr>
              <a:defRPr/>
            </a:pPr>
            <a:fld id="{A4AAFB63-BFBE-0949-9D08-B7F2F2C92639}" type="slidenum">
              <a:rPr lang="en-US"/>
              <a:pPr>
                <a:defRPr/>
              </a:pPr>
              <a:t>‹#›</a:t>
            </a:fld>
            <a:endParaRPr lang="en-US" dirty="0"/>
          </a:p>
        </p:txBody>
      </p:sp>
    </p:spTree>
    <p:extLst>
      <p:ext uri="{BB962C8B-B14F-4D97-AF65-F5344CB8AC3E}">
        <p14:creationId xmlns:p14="http://schemas.microsoft.com/office/powerpoint/2010/main" val="3617299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1D90BD9B-702E-2548-B8A1-B9B5E6F3029F}" type="datetimeFigureOut">
              <a:rPr lang="en-US" smtClean="0"/>
              <a:pPr/>
              <a:t>31.07.17</a:t>
            </a:fld>
            <a:endParaRPr lang="en-US" dirty="0"/>
          </a:p>
        </p:txBody>
      </p:sp>
      <p:sp>
        <p:nvSpPr>
          <p:cNvPr id="4" name="Slide Image Placeholder 3"/>
          <p:cNvSpPr>
            <a:spLocks noGrp="1" noRot="1" noChangeAspect="1"/>
          </p:cNvSpPr>
          <p:nvPr>
            <p:ph type="sldImg" idx="2"/>
          </p:nvPr>
        </p:nvSpPr>
        <p:spPr>
          <a:xfrm>
            <a:off x="1017588" y="696913"/>
            <a:ext cx="4975225"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2716B5A-D45A-2641-814B-E621206757F7}" type="slidenum">
              <a:rPr lang="en-US" smtClean="0"/>
              <a:pPr/>
              <a:t>‹#›</a:t>
            </a:fld>
            <a:endParaRPr lang="en-US" dirty="0"/>
          </a:p>
        </p:txBody>
      </p:sp>
    </p:spTree>
    <p:extLst>
      <p:ext uri="{BB962C8B-B14F-4D97-AF65-F5344CB8AC3E}">
        <p14:creationId xmlns:p14="http://schemas.microsoft.com/office/powerpoint/2010/main" val="2482088186"/>
      </p:ext>
    </p:extLst>
  </p:cSld>
  <p:clrMap bg1="lt1" tx1="dk1" bg2="lt2" tx2="dk2" accent1="accent1" accent2="accent2" accent3="accent3" accent4="accent4" accent5="accent5" accent6="accent6" hlink="hlink" folHlink="folHlink"/>
  <p:hf hdr="0" ftr="0" dt="0"/>
  <p:notesStyle>
    <a:lvl1pPr marL="0" algn="l" defTabSz="524435" rtl="0" eaLnBrk="1" latinLnBrk="0" hangingPunct="1">
      <a:defRPr sz="1400" kern="1200">
        <a:solidFill>
          <a:schemeClr val="tx1"/>
        </a:solidFill>
        <a:latin typeface="+mn-lt"/>
        <a:ea typeface="+mn-ea"/>
        <a:cs typeface="+mn-cs"/>
      </a:defRPr>
    </a:lvl1pPr>
    <a:lvl2pPr marL="524435" algn="l" defTabSz="524435" rtl="0" eaLnBrk="1" latinLnBrk="0" hangingPunct="1">
      <a:defRPr sz="1400" kern="1200">
        <a:solidFill>
          <a:schemeClr val="tx1"/>
        </a:solidFill>
        <a:latin typeface="+mn-lt"/>
        <a:ea typeface="+mn-ea"/>
        <a:cs typeface="+mn-cs"/>
      </a:defRPr>
    </a:lvl2pPr>
    <a:lvl3pPr marL="1048868" algn="l" defTabSz="524435" rtl="0" eaLnBrk="1" latinLnBrk="0" hangingPunct="1">
      <a:defRPr sz="1400" kern="1200">
        <a:solidFill>
          <a:schemeClr val="tx1"/>
        </a:solidFill>
        <a:latin typeface="+mn-lt"/>
        <a:ea typeface="+mn-ea"/>
        <a:cs typeface="+mn-cs"/>
      </a:defRPr>
    </a:lvl3pPr>
    <a:lvl4pPr marL="1573302" algn="l" defTabSz="524435" rtl="0" eaLnBrk="1" latinLnBrk="0" hangingPunct="1">
      <a:defRPr sz="1400" kern="1200">
        <a:solidFill>
          <a:schemeClr val="tx1"/>
        </a:solidFill>
        <a:latin typeface="+mn-lt"/>
        <a:ea typeface="+mn-ea"/>
        <a:cs typeface="+mn-cs"/>
      </a:defRPr>
    </a:lvl4pPr>
    <a:lvl5pPr marL="2097736" algn="l" defTabSz="524435" rtl="0" eaLnBrk="1" latinLnBrk="0" hangingPunct="1">
      <a:defRPr sz="1400" kern="1200">
        <a:solidFill>
          <a:schemeClr val="tx1"/>
        </a:solidFill>
        <a:latin typeface="+mn-lt"/>
        <a:ea typeface="+mn-ea"/>
        <a:cs typeface="+mn-cs"/>
      </a:defRPr>
    </a:lvl5pPr>
    <a:lvl6pPr marL="2622171" algn="l" defTabSz="524435" rtl="0" eaLnBrk="1" latinLnBrk="0" hangingPunct="1">
      <a:defRPr sz="1400" kern="1200">
        <a:solidFill>
          <a:schemeClr val="tx1"/>
        </a:solidFill>
        <a:latin typeface="+mn-lt"/>
        <a:ea typeface="+mn-ea"/>
        <a:cs typeface="+mn-cs"/>
      </a:defRPr>
    </a:lvl6pPr>
    <a:lvl7pPr marL="3146604" algn="l" defTabSz="524435" rtl="0" eaLnBrk="1" latinLnBrk="0" hangingPunct="1">
      <a:defRPr sz="1400" kern="1200">
        <a:solidFill>
          <a:schemeClr val="tx1"/>
        </a:solidFill>
        <a:latin typeface="+mn-lt"/>
        <a:ea typeface="+mn-ea"/>
        <a:cs typeface="+mn-cs"/>
      </a:defRPr>
    </a:lvl7pPr>
    <a:lvl8pPr marL="3671039" algn="l" defTabSz="524435" rtl="0" eaLnBrk="1" latinLnBrk="0" hangingPunct="1">
      <a:defRPr sz="1400" kern="1200">
        <a:solidFill>
          <a:schemeClr val="tx1"/>
        </a:solidFill>
        <a:latin typeface="+mn-lt"/>
        <a:ea typeface="+mn-ea"/>
        <a:cs typeface="+mn-cs"/>
      </a:defRPr>
    </a:lvl8pPr>
    <a:lvl9pPr marL="4195472" algn="l" defTabSz="524435"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09985" y="2349386"/>
            <a:ext cx="9179799" cy="1621111"/>
          </a:xfrm>
        </p:spPr>
        <p:txBody>
          <a:bodyPr/>
          <a:lstStyle/>
          <a:p>
            <a:r>
              <a:rPr lang="en-US" smtClean="0"/>
              <a:t>Click to edit Master title style</a:t>
            </a:r>
            <a:endParaRPr lang="en-US"/>
          </a:p>
        </p:txBody>
      </p:sp>
      <p:sp>
        <p:nvSpPr>
          <p:cNvPr id="3" name="Subtitle 2"/>
          <p:cNvSpPr>
            <a:spLocks noGrp="1"/>
          </p:cNvSpPr>
          <p:nvPr>
            <p:ph type="subTitle" idx="1"/>
          </p:nvPr>
        </p:nvSpPr>
        <p:spPr>
          <a:xfrm>
            <a:off x="1619965" y="4285615"/>
            <a:ext cx="7559834" cy="1932728"/>
          </a:xfrm>
        </p:spPr>
        <p:txBody>
          <a:bodyPr/>
          <a:lstStyle>
            <a:lvl1pPr marL="0" indent="0" algn="ctr">
              <a:buNone/>
              <a:defRPr>
                <a:solidFill>
                  <a:schemeClr val="tx1">
                    <a:tint val="75000"/>
                  </a:schemeClr>
                </a:solidFill>
              </a:defRPr>
            </a:lvl1pPr>
            <a:lvl2pPr marL="524435" indent="0" algn="ctr">
              <a:buNone/>
              <a:defRPr>
                <a:solidFill>
                  <a:schemeClr val="tx1">
                    <a:tint val="75000"/>
                  </a:schemeClr>
                </a:solidFill>
              </a:defRPr>
            </a:lvl2pPr>
            <a:lvl3pPr marL="1048868" indent="0" algn="ctr">
              <a:buNone/>
              <a:defRPr>
                <a:solidFill>
                  <a:schemeClr val="tx1">
                    <a:tint val="75000"/>
                  </a:schemeClr>
                </a:solidFill>
              </a:defRPr>
            </a:lvl3pPr>
            <a:lvl4pPr marL="1573302" indent="0" algn="ctr">
              <a:buNone/>
              <a:defRPr>
                <a:solidFill>
                  <a:schemeClr val="tx1">
                    <a:tint val="75000"/>
                  </a:schemeClr>
                </a:solidFill>
              </a:defRPr>
            </a:lvl4pPr>
            <a:lvl5pPr marL="2097736" indent="0" algn="ctr">
              <a:buNone/>
              <a:defRPr>
                <a:solidFill>
                  <a:schemeClr val="tx1">
                    <a:tint val="75000"/>
                  </a:schemeClr>
                </a:solidFill>
              </a:defRPr>
            </a:lvl5pPr>
            <a:lvl6pPr marL="2622171" indent="0" algn="ctr">
              <a:buNone/>
              <a:defRPr>
                <a:solidFill>
                  <a:schemeClr val="tx1">
                    <a:tint val="75000"/>
                  </a:schemeClr>
                </a:solidFill>
              </a:defRPr>
            </a:lvl6pPr>
            <a:lvl7pPr marL="3146604" indent="0" algn="ctr">
              <a:buNone/>
              <a:defRPr>
                <a:solidFill>
                  <a:schemeClr val="tx1">
                    <a:tint val="75000"/>
                  </a:schemeClr>
                </a:solidFill>
              </a:defRPr>
            </a:lvl7pPr>
            <a:lvl8pPr marL="3671039" indent="0" algn="ctr">
              <a:buNone/>
              <a:defRPr>
                <a:solidFill>
                  <a:schemeClr val="tx1">
                    <a:tint val="75000"/>
                  </a:schemeClr>
                </a:solidFill>
              </a:defRPr>
            </a:lvl8pPr>
            <a:lvl9pPr marL="41954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15F56509-7A26-B345-9ED6-3A4E6FB1070C}" type="datetime1">
              <a:rPr lang="en-US" smtClean="0"/>
              <a:t>31.07.17</a:t>
            </a:fld>
            <a:endParaRPr lang="en-US" dirty="0"/>
          </a:p>
        </p:txBody>
      </p:sp>
      <p:sp>
        <p:nvSpPr>
          <p:cNvPr id="5"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6" name="Slide Number Placeholder 5"/>
          <p:cNvSpPr>
            <a:spLocks noGrp="1"/>
          </p:cNvSpPr>
          <p:nvPr>
            <p:ph type="sldNum" sz="quarter" idx="12"/>
          </p:nvPr>
        </p:nvSpPr>
        <p:spPr/>
        <p:txBody>
          <a:bodyPr/>
          <a:lstStyle>
            <a:lvl1pPr>
              <a:defRPr/>
            </a:lvl1pPr>
          </a:lstStyle>
          <a:p>
            <a:pPr>
              <a:defRPr/>
            </a:pPr>
            <a:fld id="{3667B37E-0776-154C-B0D7-D6A8713C205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16829" y="5293995"/>
            <a:ext cx="6479858" cy="624986"/>
          </a:xfrm>
        </p:spPr>
        <p:txBody>
          <a:bodyPr anchor="b"/>
          <a:lstStyle>
            <a:lvl1pPr algn="l">
              <a:defRPr sz="2300" b="1"/>
            </a:lvl1pPr>
          </a:lstStyle>
          <a:p>
            <a:r>
              <a:rPr lang="en-US" smtClean="0"/>
              <a:t>Click to edit Master title style</a:t>
            </a:r>
            <a:endParaRPr lang="en-US"/>
          </a:p>
        </p:txBody>
      </p:sp>
      <p:sp>
        <p:nvSpPr>
          <p:cNvPr id="3" name="Picture Placeholder 2"/>
          <p:cNvSpPr>
            <a:spLocks noGrp="1"/>
          </p:cNvSpPr>
          <p:nvPr>
            <p:ph type="pic" idx="1"/>
          </p:nvPr>
        </p:nvSpPr>
        <p:spPr>
          <a:xfrm>
            <a:off x="2116829" y="675755"/>
            <a:ext cx="6479858" cy="4537710"/>
          </a:xfrm>
        </p:spPr>
        <p:txBody>
          <a:bodyPr rtlCol="0">
            <a:normAutofit/>
          </a:bodyPr>
          <a:lstStyle>
            <a:lvl1pPr marL="0" indent="0">
              <a:buNone/>
              <a:defRPr sz="3700"/>
            </a:lvl1pPr>
            <a:lvl2pPr marL="524435" indent="0">
              <a:buNone/>
              <a:defRPr sz="3200"/>
            </a:lvl2pPr>
            <a:lvl3pPr marL="1048868" indent="0">
              <a:buNone/>
              <a:defRPr sz="2800"/>
            </a:lvl3pPr>
            <a:lvl4pPr marL="1573302" indent="0">
              <a:buNone/>
              <a:defRPr sz="2300"/>
            </a:lvl4pPr>
            <a:lvl5pPr marL="2097736" indent="0">
              <a:buNone/>
              <a:defRPr sz="2300"/>
            </a:lvl5pPr>
            <a:lvl6pPr marL="2622171" indent="0">
              <a:buNone/>
              <a:defRPr sz="2300"/>
            </a:lvl6pPr>
            <a:lvl7pPr marL="3146604" indent="0">
              <a:buNone/>
              <a:defRPr sz="2300"/>
            </a:lvl7pPr>
            <a:lvl8pPr marL="3671039" indent="0">
              <a:buNone/>
              <a:defRPr sz="2300"/>
            </a:lvl8pPr>
            <a:lvl9pPr marL="4195472" indent="0">
              <a:buNone/>
              <a:defRPr sz="2300"/>
            </a:lvl9pPr>
          </a:lstStyle>
          <a:p>
            <a:pPr lvl="0"/>
            <a:endParaRPr lang="en-US" noProof="0" dirty="0" smtClean="0"/>
          </a:p>
        </p:txBody>
      </p:sp>
      <p:sp>
        <p:nvSpPr>
          <p:cNvPr id="4" name="Text Placeholder 3"/>
          <p:cNvSpPr>
            <a:spLocks noGrp="1"/>
          </p:cNvSpPr>
          <p:nvPr>
            <p:ph type="body" sz="half" idx="2"/>
          </p:nvPr>
        </p:nvSpPr>
        <p:spPr>
          <a:xfrm>
            <a:off x="2116829" y="5918983"/>
            <a:ext cx="6479858" cy="887584"/>
          </a:xfrm>
        </p:spPr>
        <p:txBody>
          <a:bodyPr/>
          <a:lstStyle>
            <a:lvl1pPr marL="0" indent="0">
              <a:buNone/>
              <a:defRPr sz="1600"/>
            </a:lvl1pPr>
            <a:lvl2pPr marL="524435" indent="0">
              <a:buNone/>
              <a:defRPr sz="1400"/>
            </a:lvl2pPr>
            <a:lvl3pPr marL="1048868" indent="0">
              <a:buNone/>
              <a:defRPr sz="1100"/>
            </a:lvl3pPr>
            <a:lvl4pPr marL="1573302" indent="0">
              <a:buNone/>
              <a:defRPr sz="1000"/>
            </a:lvl4pPr>
            <a:lvl5pPr marL="2097736" indent="0">
              <a:buNone/>
              <a:defRPr sz="1000"/>
            </a:lvl5pPr>
            <a:lvl6pPr marL="2622171" indent="0">
              <a:buNone/>
              <a:defRPr sz="1000"/>
            </a:lvl6pPr>
            <a:lvl7pPr marL="3146604" indent="0">
              <a:buNone/>
              <a:defRPr sz="1000"/>
            </a:lvl7pPr>
            <a:lvl8pPr marL="3671039" indent="0">
              <a:buNone/>
              <a:defRPr sz="1000"/>
            </a:lvl8pPr>
            <a:lvl9pPr marL="4195472" indent="0">
              <a:buNone/>
              <a:defRPr sz="1000"/>
            </a:lvl9pPr>
          </a:lstStyle>
          <a:p>
            <a:pPr lvl="0"/>
            <a:r>
              <a:rPr lang="en-US" smtClean="0"/>
              <a:t>Click to edit Master text styles</a:t>
            </a:r>
          </a:p>
        </p:txBody>
      </p:sp>
      <p:sp>
        <p:nvSpPr>
          <p:cNvPr id="5"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9C91F633-A0E5-424E-B73F-BC76DA9D0A50}" type="datetime1">
              <a:rPr lang="en-US" smtClean="0"/>
              <a:t>31.07.17</a:t>
            </a:fld>
            <a:endParaRPr lang="en-US" dirty="0"/>
          </a:p>
        </p:txBody>
      </p:sp>
      <p:sp>
        <p:nvSpPr>
          <p:cNvPr id="6"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7" name="Slide Number Placeholder 5"/>
          <p:cNvSpPr>
            <a:spLocks noGrp="1"/>
          </p:cNvSpPr>
          <p:nvPr>
            <p:ph type="sldNum" sz="quarter" idx="12"/>
          </p:nvPr>
        </p:nvSpPr>
        <p:spPr/>
        <p:txBody>
          <a:bodyPr/>
          <a:lstStyle>
            <a:lvl1pPr>
              <a:defRPr/>
            </a:lvl1pPr>
          </a:lstStyle>
          <a:p>
            <a:pPr>
              <a:defRPr/>
            </a:pPr>
            <a:fld id="{E0E95BF8-E633-8F43-B95C-B91BDB03DCD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D08357E6-E27B-B945-801E-A64D2D6D47CA}" type="datetime1">
              <a:rPr lang="en-US" smtClean="0"/>
              <a:t>31.07.17</a:t>
            </a:fld>
            <a:endParaRPr lang="en-US" dirty="0"/>
          </a:p>
        </p:txBody>
      </p:sp>
      <p:sp>
        <p:nvSpPr>
          <p:cNvPr id="5"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6" name="Slide Number Placeholder 5"/>
          <p:cNvSpPr>
            <a:spLocks noGrp="1"/>
          </p:cNvSpPr>
          <p:nvPr>
            <p:ph type="sldNum" sz="quarter" idx="12"/>
          </p:nvPr>
        </p:nvSpPr>
        <p:spPr/>
        <p:txBody>
          <a:bodyPr/>
          <a:lstStyle>
            <a:lvl1pPr>
              <a:defRPr/>
            </a:lvl1pPr>
          </a:lstStyle>
          <a:p>
            <a:pPr>
              <a:defRPr/>
            </a:pPr>
            <a:fld id="{97361E50-B9C2-CF4B-AED0-C5670D0EB213}"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9828" y="302867"/>
            <a:ext cx="2429947" cy="645293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9988" y="302867"/>
            <a:ext cx="7109844" cy="64529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166C2CF0-E90F-264E-BA2E-E9FD5AB8E52F}" type="datetime1">
              <a:rPr lang="en-US" smtClean="0"/>
              <a:t>31.07.17</a:t>
            </a:fld>
            <a:endParaRPr lang="en-US" dirty="0"/>
          </a:p>
        </p:txBody>
      </p:sp>
      <p:sp>
        <p:nvSpPr>
          <p:cNvPr id="5"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6" name="Slide Number Placeholder 5"/>
          <p:cNvSpPr>
            <a:spLocks noGrp="1"/>
          </p:cNvSpPr>
          <p:nvPr>
            <p:ph type="sldNum" sz="quarter" idx="12"/>
          </p:nvPr>
        </p:nvSpPr>
        <p:spPr/>
        <p:txBody>
          <a:bodyPr/>
          <a:lstStyle>
            <a:lvl1pPr>
              <a:defRPr/>
            </a:lvl1pPr>
          </a:lstStyle>
          <a:p>
            <a:pPr>
              <a:defRPr/>
            </a:pPr>
            <a:fld id="{45794AE1-0F22-9343-A698-FDF5BC657785}"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69995" y="1071404"/>
            <a:ext cx="10242901" cy="5579353"/>
          </a:xfrm>
          <a:prstGeom prst="rect">
            <a:avLst/>
          </a:prstGeom>
        </p:spPr>
        <p:txBody>
          <a:bodyPr lIns="0" tIns="0" rIns="0" bIns="0"/>
          <a:lstStyle>
            <a:lvl1pPr>
              <a:defRPr sz="2800">
                <a:solidFill>
                  <a:srgbClr val="505050"/>
                </a:solidFill>
              </a:defRPr>
            </a:lvl1pPr>
            <a:lvl2pPr>
              <a:defRPr sz="2500">
                <a:solidFill>
                  <a:srgbClr val="505050"/>
                </a:solidFill>
              </a:defRPr>
            </a:lvl2pPr>
            <a:lvl3pPr>
              <a:defRPr sz="2300">
                <a:solidFill>
                  <a:srgbClr val="505050"/>
                </a:solidFill>
              </a:defRPr>
            </a:lvl3pPr>
            <a:lvl4pPr>
              <a:defRPr sz="2100">
                <a:solidFill>
                  <a:srgbClr val="505050"/>
                </a:solidFill>
              </a:defRPr>
            </a:lvl4pPr>
            <a:lvl5pPr marL="2360867" indent="-262319">
              <a:buFont typeface="Arial"/>
              <a:buChar char="•"/>
              <a:defRPr sz="2100">
                <a:solidFill>
                  <a:srgbClr val="50505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itle 1"/>
          <p:cNvSpPr>
            <a:spLocks noGrp="1"/>
          </p:cNvSpPr>
          <p:nvPr>
            <p:ph type="title"/>
          </p:nvPr>
        </p:nvSpPr>
        <p:spPr>
          <a:xfrm>
            <a:off x="269994" y="277627"/>
            <a:ext cx="10259775" cy="471853"/>
          </a:xfrm>
          <a:prstGeom prst="rect">
            <a:avLst/>
          </a:prstGeom>
        </p:spPr>
        <p:txBody>
          <a:bodyPr lIns="0" tIns="0" rIns="0" bIns="0" anchor="b" anchorCtr="0"/>
          <a:lstStyle>
            <a:lvl1pPr>
              <a:defRPr sz="3200" u="sng">
                <a:solidFill>
                  <a:srgbClr val="004C97"/>
                </a:solidFill>
              </a:defRPr>
            </a:lvl1pPr>
          </a:lstStyle>
          <a:p>
            <a:r>
              <a:rPr lang="en-US" dirty="0" smtClean="0"/>
              <a:t>Click to edit Master title style</a:t>
            </a:r>
            <a:endParaRPr lang="en-US" dirty="0"/>
          </a:p>
        </p:txBody>
      </p:sp>
      <p:sp>
        <p:nvSpPr>
          <p:cNvPr id="8" name="Date Placeholder 3"/>
          <p:cNvSpPr>
            <a:spLocks noGrp="1"/>
          </p:cNvSpPr>
          <p:nvPr>
            <p:ph type="dt" sz="half" idx="2"/>
          </p:nvPr>
        </p:nvSpPr>
        <p:spPr>
          <a:xfrm>
            <a:off x="870249" y="7172702"/>
            <a:ext cx="797661" cy="266100"/>
          </a:xfrm>
          <a:prstGeom prst="rect">
            <a:avLst/>
          </a:prstGeom>
        </p:spPr>
        <p:txBody>
          <a:bodyPr vert="horz" wrap="square" lIns="0" tIns="0" rIns="0" bIns="0" numCol="1" anchor="t" anchorCtr="0" compatLnSpc="1">
            <a:prstTxWarp prst="textNoShape">
              <a:avLst/>
            </a:prstTxWarp>
          </a:bodyPr>
          <a:lstStyle>
            <a:lvl1pPr algn="l">
              <a:defRPr sz="1400" smtClean="0">
                <a:solidFill>
                  <a:srgbClr val="004C97"/>
                </a:solidFill>
                <a:latin typeface="Helvetica" charset="0"/>
                <a:cs typeface="ＭＳ Ｐゴシック" charset="0"/>
              </a:defRPr>
            </a:lvl1pPr>
          </a:lstStyle>
          <a:p>
            <a:pPr>
              <a:defRPr/>
            </a:pPr>
            <a:fld id="{2089FA51-DB3A-E94E-9863-3DEFA8F1E3DC}" type="datetime1">
              <a:rPr lang="en-US" smtClean="0"/>
              <a:t>31.07.17</a:t>
            </a:fld>
            <a:endParaRPr lang="en-US" dirty="0"/>
          </a:p>
        </p:txBody>
      </p:sp>
      <p:sp>
        <p:nvSpPr>
          <p:cNvPr id="9" name="Footer Placeholder 4"/>
          <p:cNvSpPr>
            <a:spLocks noGrp="1"/>
          </p:cNvSpPr>
          <p:nvPr>
            <p:ph type="ftr" sz="quarter" idx="3"/>
          </p:nvPr>
        </p:nvSpPr>
        <p:spPr>
          <a:xfrm>
            <a:off x="3403723" y="7172702"/>
            <a:ext cx="4018972" cy="267835"/>
          </a:xfrm>
          <a:prstGeom prst="rect">
            <a:avLst/>
          </a:prstGeom>
        </p:spPr>
        <p:txBody>
          <a:bodyPr lIns="0" tIns="0" rIns="0" bIns="0" anchor="t" anchorCtr="0"/>
          <a:lstStyle>
            <a:lvl1pPr marL="0" algn="l">
              <a:defRPr sz="1400" b="0">
                <a:solidFill>
                  <a:srgbClr val="004C97"/>
                </a:solidFill>
                <a:latin typeface="Helvetica"/>
                <a:ea typeface="ＭＳ Ｐゴシック" charset="0"/>
                <a:cs typeface="ＭＳ Ｐゴシック" charset="0"/>
              </a:defRPr>
            </a:lvl1pPr>
          </a:lstStyle>
          <a:p>
            <a:pPr>
              <a:defRPr/>
            </a:pPr>
            <a:endParaRPr lang="en-US" dirty="0"/>
          </a:p>
        </p:txBody>
      </p:sp>
      <p:sp>
        <p:nvSpPr>
          <p:cNvPr id="10" name="Slide Number Placeholder 5"/>
          <p:cNvSpPr>
            <a:spLocks noGrp="1"/>
          </p:cNvSpPr>
          <p:nvPr>
            <p:ph type="sldNum" sz="quarter" idx="4"/>
          </p:nvPr>
        </p:nvSpPr>
        <p:spPr>
          <a:xfrm>
            <a:off x="262494" y="7172702"/>
            <a:ext cx="489365" cy="261673"/>
          </a:xfrm>
          <a:prstGeom prst="rect">
            <a:avLst/>
          </a:prstGeom>
        </p:spPr>
        <p:txBody>
          <a:bodyPr vert="horz" wrap="square" lIns="0" tIns="0" rIns="0" bIns="0" numCol="1" anchor="t" anchorCtr="0" compatLnSpc="1">
            <a:prstTxWarp prst="textNoShape">
              <a:avLst/>
            </a:prstTxWarp>
          </a:bodyPr>
          <a:lstStyle>
            <a:lvl1pPr>
              <a:defRPr sz="14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7063132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small">
    <p:spTree>
      <p:nvGrpSpPr>
        <p:cNvPr id="1" name=""/>
        <p:cNvGrpSpPr/>
        <p:nvPr/>
      </p:nvGrpSpPr>
      <p:grpSpPr>
        <a:xfrm>
          <a:off x="0" y="0"/>
          <a:ext cx="0" cy="0"/>
          <a:chOff x="0" y="0"/>
          <a:chExt cx="0" cy="0"/>
        </a:xfrm>
      </p:grpSpPr>
      <p:sp>
        <p:nvSpPr>
          <p:cNvPr id="38" name="Title Text"/>
          <p:cNvSpPr>
            <a:spLocks noGrp="1"/>
          </p:cNvSpPr>
          <p:nvPr>
            <p:ph type="title"/>
          </p:nvPr>
        </p:nvSpPr>
        <p:spPr>
          <a:prstGeom prst="rect">
            <a:avLst/>
          </a:prstGeom>
        </p:spPr>
        <p:txBody>
          <a:bodyPr/>
          <a:lstStyle/>
          <a:p>
            <a:r>
              <a:t>Title Text</a:t>
            </a:r>
          </a:p>
        </p:txBody>
      </p:sp>
      <p:sp>
        <p:nvSpPr>
          <p:cNvPr id="39"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1454996"/>
      </p:ext>
    </p:extLst>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9625" y="2349500"/>
            <a:ext cx="9180513" cy="1620838"/>
          </a:xfrm>
        </p:spPr>
        <p:txBody>
          <a:bodyPr/>
          <a:lstStyle/>
          <a:p>
            <a:r>
              <a:rPr lang="en-US" smtClean="0"/>
              <a:t>Click to edit Master title style</a:t>
            </a:r>
            <a:endParaRPr lang="en-US"/>
          </a:p>
        </p:txBody>
      </p:sp>
      <p:sp>
        <p:nvSpPr>
          <p:cNvPr id="3" name="Subtitle 2"/>
          <p:cNvSpPr>
            <a:spLocks noGrp="1"/>
          </p:cNvSpPr>
          <p:nvPr>
            <p:ph type="subTitle" idx="1"/>
          </p:nvPr>
        </p:nvSpPr>
        <p:spPr>
          <a:xfrm>
            <a:off x="1619250" y="4286250"/>
            <a:ext cx="7561263" cy="193198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7C7453-251E-7D42-B94D-EB05D2E58D4D}" type="datetime1">
              <a:rPr lang="en-US" smtClean="0"/>
              <a:t>31.07.17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AD741-6063-C244-92F1-A258CA67B0AE}" type="slidenum">
              <a:rPr lang="en-US" smtClean="0"/>
              <a:t>‹#›</a:t>
            </a:fld>
            <a:endParaRPr lang="en-US" dirty="0"/>
          </a:p>
        </p:txBody>
      </p:sp>
    </p:spTree>
    <p:extLst>
      <p:ext uri="{BB962C8B-B14F-4D97-AF65-F5344CB8AC3E}">
        <p14:creationId xmlns:p14="http://schemas.microsoft.com/office/powerpoint/2010/main" val="19738390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1CB28C-0CAF-F94A-A9FF-B0C03E8AB305}" type="datetime1">
              <a:rPr lang="en-US" smtClean="0"/>
              <a:t>31.07.17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AD741-6063-C244-92F1-A258CA67B0AE}" type="slidenum">
              <a:rPr lang="en-US" smtClean="0"/>
              <a:t>‹#›</a:t>
            </a:fld>
            <a:endParaRPr lang="en-US" dirty="0"/>
          </a:p>
        </p:txBody>
      </p:sp>
    </p:spTree>
    <p:extLst>
      <p:ext uri="{BB962C8B-B14F-4D97-AF65-F5344CB8AC3E}">
        <p14:creationId xmlns:p14="http://schemas.microsoft.com/office/powerpoint/2010/main" val="31115482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52488" y="4859338"/>
            <a:ext cx="9180512"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52488" y="3205163"/>
            <a:ext cx="9180512"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5D04A5-5A52-1444-A90E-39F18AA5C405}" type="datetime1">
              <a:rPr lang="en-US" smtClean="0"/>
              <a:t>31.07.17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AD741-6063-C244-92F1-A258CA67B0AE}" type="slidenum">
              <a:rPr lang="en-US" smtClean="0"/>
              <a:t>‹#›</a:t>
            </a:fld>
            <a:endParaRPr lang="en-US" dirty="0"/>
          </a:p>
        </p:txBody>
      </p:sp>
    </p:spTree>
    <p:extLst>
      <p:ext uri="{BB962C8B-B14F-4D97-AF65-F5344CB8AC3E}">
        <p14:creationId xmlns:p14="http://schemas.microsoft.com/office/powerpoint/2010/main" val="16579764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765300"/>
            <a:ext cx="4783138"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75288" y="1765300"/>
            <a:ext cx="4784725"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2CD34F-D187-ED46-9894-D04999619BB1}" type="datetime1">
              <a:rPr lang="en-US" smtClean="0"/>
              <a:t>31.07.17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3AD741-6063-C244-92F1-A258CA67B0AE}" type="slidenum">
              <a:rPr lang="en-US" smtClean="0"/>
              <a:t>‹#›</a:t>
            </a:fld>
            <a:endParaRPr lang="en-US" dirty="0"/>
          </a:p>
        </p:txBody>
      </p:sp>
    </p:spTree>
    <p:extLst>
      <p:ext uri="{BB962C8B-B14F-4D97-AF65-F5344CB8AC3E}">
        <p14:creationId xmlns:p14="http://schemas.microsoft.com/office/powerpoint/2010/main" val="552796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39750" y="1692275"/>
            <a:ext cx="4772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9750" y="2398713"/>
            <a:ext cx="4772025"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486400" y="1692275"/>
            <a:ext cx="4773613"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86400" y="2398713"/>
            <a:ext cx="4773613"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812224-5AF5-9548-B68A-11362B14F7DB}" type="datetime1">
              <a:rPr lang="en-US" smtClean="0"/>
              <a:t>31.07.17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93AD741-6063-C244-92F1-A258CA67B0AE}" type="slidenum">
              <a:rPr lang="en-US" smtClean="0"/>
              <a:t>‹#›</a:t>
            </a:fld>
            <a:endParaRPr lang="en-US" dirty="0"/>
          </a:p>
        </p:txBody>
      </p:sp>
    </p:spTree>
    <p:extLst>
      <p:ext uri="{BB962C8B-B14F-4D97-AF65-F5344CB8AC3E}">
        <p14:creationId xmlns:p14="http://schemas.microsoft.com/office/powerpoint/2010/main" val="3115056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C6319ABA-9303-9146-8FB3-0DBF170EDD63}" type="datetime1">
              <a:rPr lang="en-US" smtClean="0"/>
              <a:t>31.07.17</a:t>
            </a:fld>
            <a:endParaRPr lang="en-US" dirty="0"/>
          </a:p>
        </p:txBody>
      </p:sp>
      <p:sp>
        <p:nvSpPr>
          <p:cNvPr id="5"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6" name="Slide Number Placeholder 5"/>
          <p:cNvSpPr>
            <a:spLocks noGrp="1"/>
          </p:cNvSpPr>
          <p:nvPr>
            <p:ph type="sldNum" sz="quarter" idx="12"/>
          </p:nvPr>
        </p:nvSpPr>
        <p:spPr/>
        <p:txBody>
          <a:bodyPr/>
          <a:lstStyle>
            <a:lvl1pPr>
              <a:defRPr/>
            </a:lvl1pPr>
          </a:lstStyle>
          <a:p>
            <a:pPr>
              <a:defRPr/>
            </a:pPr>
            <a:fld id="{993EAE85-B4FB-5546-97E4-6D3878930C3B}"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35838D-E267-C140-8572-E3115D0D7BDC}" type="datetime1">
              <a:rPr lang="en-US" smtClean="0"/>
              <a:t>31.07.17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93AD741-6063-C244-92F1-A258CA67B0AE}" type="slidenum">
              <a:rPr lang="en-US" smtClean="0"/>
              <a:t>‹#›</a:t>
            </a:fld>
            <a:endParaRPr lang="en-US" dirty="0"/>
          </a:p>
        </p:txBody>
      </p:sp>
    </p:spTree>
    <p:extLst>
      <p:ext uri="{BB962C8B-B14F-4D97-AF65-F5344CB8AC3E}">
        <p14:creationId xmlns:p14="http://schemas.microsoft.com/office/powerpoint/2010/main" val="36984050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06A452-41EC-5342-82C6-BF4CFCCD82FA}" type="datetime1">
              <a:rPr lang="en-US" smtClean="0"/>
              <a:t>31.07.17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93AD741-6063-C244-92F1-A258CA67B0AE}" type="slidenum">
              <a:rPr lang="en-US" smtClean="0"/>
              <a:t>‹#›</a:t>
            </a:fld>
            <a:endParaRPr lang="en-US" dirty="0"/>
          </a:p>
        </p:txBody>
      </p:sp>
    </p:spTree>
    <p:extLst>
      <p:ext uri="{BB962C8B-B14F-4D97-AF65-F5344CB8AC3E}">
        <p14:creationId xmlns:p14="http://schemas.microsoft.com/office/powerpoint/2010/main" val="17353620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9750" y="301625"/>
            <a:ext cx="3552825" cy="1281113"/>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222750" y="301625"/>
            <a:ext cx="6037263"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39750" y="1582738"/>
            <a:ext cx="3552825"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7AC317-D5C4-2D4D-A200-C93632FDEB68}" type="datetime1">
              <a:rPr lang="en-US" smtClean="0"/>
              <a:t>31.07.17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3AD741-6063-C244-92F1-A258CA67B0AE}" type="slidenum">
              <a:rPr lang="en-US" smtClean="0"/>
              <a:t>‹#›</a:t>
            </a:fld>
            <a:endParaRPr lang="en-US" dirty="0"/>
          </a:p>
        </p:txBody>
      </p:sp>
    </p:spTree>
    <p:extLst>
      <p:ext uri="{BB962C8B-B14F-4D97-AF65-F5344CB8AC3E}">
        <p14:creationId xmlns:p14="http://schemas.microsoft.com/office/powerpoint/2010/main" val="19912999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16138" y="5294313"/>
            <a:ext cx="6480175" cy="62388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116138" y="676275"/>
            <a:ext cx="64801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116138" y="5918200"/>
            <a:ext cx="6480175"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1590BA-465B-924F-8873-22775101600B}" type="datetime1">
              <a:rPr lang="en-US" smtClean="0"/>
              <a:t>31.07.17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3AD741-6063-C244-92F1-A258CA67B0AE}" type="slidenum">
              <a:rPr lang="en-US" smtClean="0"/>
              <a:t>‹#›</a:t>
            </a:fld>
            <a:endParaRPr lang="en-US" dirty="0"/>
          </a:p>
        </p:txBody>
      </p:sp>
    </p:spTree>
    <p:extLst>
      <p:ext uri="{BB962C8B-B14F-4D97-AF65-F5344CB8AC3E}">
        <p14:creationId xmlns:p14="http://schemas.microsoft.com/office/powerpoint/2010/main" val="25744788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257D95-5C54-274C-A9D3-027EC55B3AB5}" type="datetime1">
              <a:rPr lang="en-US" smtClean="0"/>
              <a:t>31.07.17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AD741-6063-C244-92F1-A258CA67B0AE}" type="slidenum">
              <a:rPr lang="en-US" smtClean="0"/>
              <a:t>‹#›</a:t>
            </a:fld>
            <a:endParaRPr lang="en-US" dirty="0"/>
          </a:p>
        </p:txBody>
      </p:sp>
    </p:spTree>
    <p:extLst>
      <p:ext uri="{BB962C8B-B14F-4D97-AF65-F5344CB8AC3E}">
        <p14:creationId xmlns:p14="http://schemas.microsoft.com/office/powerpoint/2010/main" val="964174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31138" y="303213"/>
            <a:ext cx="2428875" cy="64531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9750" y="303213"/>
            <a:ext cx="7138988" cy="64531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A2921F-A28C-8243-A559-8A22A2757D16}" type="datetime1">
              <a:rPr lang="en-US" smtClean="0"/>
              <a:t>31.07.17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AD741-6063-C244-92F1-A258CA67B0AE}" type="slidenum">
              <a:rPr lang="en-US" smtClean="0"/>
              <a:t>‹#›</a:t>
            </a:fld>
            <a:endParaRPr lang="en-US" dirty="0"/>
          </a:p>
        </p:txBody>
      </p:sp>
    </p:spTree>
    <p:extLst>
      <p:ext uri="{BB962C8B-B14F-4D97-AF65-F5344CB8AC3E}">
        <p14:creationId xmlns:p14="http://schemas.microsoft.com/office/powerpoint/2010/main" val="3101146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53110" y="4859832"/>
            <a:ext cx="9179799" cy="1502066"/>
          </a:xfrm>
        </p:spPr>
        <p:txBody>
          <a:bodyPr anchor="t"/>
          <a:lstStyle>
            <a:lvl1pPr algn="l">
              <a:defRPr sz="4600" b="1" cap="all"/>
            </a:lvl1pPr>
          </a:lstStyle>
          <a:p>
            <a:r>
              <a:rPr lang="en-US" smtClean="0"/>
              <a:t>Click to edit Master title style</a:t>
            </a:r>
            <a:endParaRPr lang="en-US"/>
          </a:p>
        </p:txBody>
      </p:sp>
      <p:sp>
        <p:nvSpPr>
          <p:cNvPr id="3" name="Text Placeholder 2"/>
          <p:cNvSpPr>
            <a:spLocks noGrp="1"/>
          </p:cNvSpPr>
          <p:nvPr>
            <p:ph type="body" idx="1"/>
          </p:nvPr>
        </p:nvSpPr>
        <p:spPr>
          <a:xfrm>
            <a:off x="853110" y="3205459"/>
            <a:ext cx="9179799" cy="1654373"/>
          </a:xfrm>
        </p:spPr>
        <p:txBody>
          <a:bodyPr anchor="b"/>
          <a:lstStyle>
            <a:lvl1pPr marL="0" indent="0">
              <a:buNone/>
              <a:defRPr sz="2300">
                <a:solidFill>
                  <a:schemeClr val="tx1">
                    <a:tint val="75000"/>
                  </a:schemeClr>
                </a:solidFill>
              </a:defRPr>
            </a:lvl1pPr>
            <a:lvl2pPr marL="524435" indent="0">
              <a:buNone/>
              <a:defRPr sz="2100">
                <a:solidFill>
                  <a:schemeClr val="tx1">
                    <a:tint val="75000"/>
                  </a:schemeClr>
                </a:solidFill>
              </a:defRPr>
            </a:lvl2pPr>
            <a:lvl3pPr marL="1048868" indent="0">
              <a:buNone/>
              <a:defRPr sz="1800">
                <a:solidFill>
                  <a:schemeClr val="tx1">
                    <a:tint val="75000"/>
                  </a:schemeClr>
                </a:solidFill>
              </a:defRPr>
            </a:lvl3pPr>
            <a:lvl4pPr marL="1573302" indent="0">
              <a:buNone/>
              <a:defRPr sz="1600">
                <a:solidFill>
                  <a:schemeClr val="tx1">
                    <a:tint val="75000"/>
                  </a:schemeClr>
                </a:solidFill>
              </a:defRPr>
            </a:lvl4pPr>
            <a:lvl5pPr marL="2097736" indent="0">
              <a:buNone/>
              <a:defRPr sz="1600">
                <a:solidFill>
                  <a:schemeClr val="tx1">
                    <a:tint val="75000"/>
                  </a:schemeClr>
                </a:solidFill>
              </a:defRPr>
            </a:lvl5pPr>
            <a:lvl6pPr marL="2622171" indent="0">
              <a:buNone/>
              <a:defRPr sz="1600">
                <a:solidFill>
                  <a:schemeClr val="tx1">
                    <a:tint val="75000"/>
                  </a:schemeClr>
                </a:solidFill>
              </a:defRPr>
            </a:lvl6pPr>
            <a:lvl7pPr marL="3146604" indent="0">
              <a:buNone/>
              <a:defRPr sz="1600">
                <a:solidFill>
                  <a:schemeClr val="tx1">
                    <a:tint val="75000"/>
                  </a:schemeClr>
                </a:solidFill>
              </a:defRPr>
            </a:lvl7pPr>
            <a:lvl8pPr marL="3671039" indent="0">
              <a:buNone/>
              <a:defRPr sz="1600">
                <a:solidFill>
                  <a:schemeClr val="tx1">
                    <a:tint val="75000"/>
                  </a:schemeClr>
                </a:solidFill>
              </a:defRPr>
            </a:lvl8pPr>
            <a:lvl9pPr marL="4195472"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26269CCD-B180-0A4A-8A9C-9C6AF1994FC8}" type="datetime1">
              <a:rPr lang="en-US" smtClean="0"/>
              <a:t>31.07.17</a:t>
            </a:fld>
            <a:endParaRPr lang="en-US" dirty="0"/>
          </a:p>
        </p:txBody>
      </p:sp>
      <p:sp>
        <p:nvSpPr>
          <p:cNvPr id="5"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6" name="Slide Number Placeholder 5"/>
          <p:cNvSpPr>
            <a:spLocks noGrp="1"/>
          </p:cNvSpPr>
          <p:nvPr>
            <p:ph type="sldNum" sz="quarter" idx="12"/>
          </p:nvPr>
        </p:nvSpPr>
        <p:spPr/>
        <p:txBody>
          <a:bodyPr/>
          <a:lstStyle>
            <a:lvl1pPr>
              <a:defRPr/>
            </a:lvl1pPr>
          </a:lstStyle>
          <a:p>
            <a:pPr>
              <a:defRPr/>
            </a:pPr>
            <a:fld id="{4B253D21-DC78-0349-B2A2-0A4AD5379B5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990" y="1764669"/>
            <a:ext cx="4769895" cy="4991131"/>
          </a:xfrm>
        </p:spPr>
        <p:txBody>
          <a:bodyPr/>
          <a:lstStyle>
            <a:lvl1pPr>
              <a:defRPr sz="32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89880" y="1764669"/>
            <a:ext cx="4769895" cy="4991131"/>
          </a:xfrm>
        </p:spPr>
        <p:txBody>
          <a:bodyPr/>
          <a:lstStyle>
            <a:lvl1pPr>
              <a:defRPr sz="32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7AD79876-9C44-F14D-B992-22B09D39FE71}" type="datetime1">
              <a:rPr lang="en-US" smtClean="0"/>
              <a:t>31.07.17</a:t>
            </a:fld>
            <a:endParaRPr lang="en-US" dirty="0"/>
          </a:p>
        </p:txBody>
      </p:sp>
      <p:sp>
        <p:nvSpPr>
          <p:cNvPr id="6"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7" name="Slide Number Placeholder 5"/>
          <p:cNvSpPr>
            <a:spLocks noGrp="1"/>
          </p:cNvSpPr>
          <p:nvPr>
            <p:ph type="sldNum" sz="quarter" idx="12"/>
          </p:nvPr>
        </p:nvSpPr>
        <p:spPr/>
        <p:txBody>
          <a:bodyPr/>
          <a:lstStyle>
            <a:lvl1pPr>
              <a:defRPr/>
            </a:lvl1pPr>
          </a:lstStyle>
          <a:p>
            <a:pPr>
              <a:defRPr/>
            </a:pPr>
            <a:fld id="{CB443D0E-57BA-324E-A673-1E1D0D58358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39991" y="1692892"/>
            <a:ext cx="4771771" cy="705515"/>
          </a:xfrm>
        </p:spPr>
        <p:txBody>
          <a:bodyPr anchor="b"/>
          <a:lstStyle>
            <a:lvl1pPr marL="0" indent="0">
              <a:buNone/>
              <a:defRPr sz="2800" b="1"/>
            </a:lvl1pPr>
            <a:lvl2pPr marL="524435" indent="0">
              <a:buNone/>
              <a:defRPr sz="2300" b="1"/>
            </a:lvl2pPr>
            <a:lvl3pPr marL="1048868" indent="0">
              <a:buNone/>
              <a:defRPr sz="2100" b="1"/>
            </a:lvl3pPr>
            <a:lvl4pPr marL="1573302" indent="0">
              <a:buNone/>
              <a:defRPr sz="1800" b="1"/>
            </a:lvl4pPr>
            <a:lvl5pPr marL="2097736" indent="0">
              <a:buNone/>
              <a:defRPr sz="1800" b="1"/>
            </a:lvl5pPr>
            <a:lvl6pPr marL="2622171" indent="0">
              <a:buNone/>
              <a:defRPr sz="1800" b="1"/>
            </a:lvl6pPr>
            <a:lvl7pPr marL="3146604" indent="0">
              <a:buNone/>
              <a:defRPr sz="1800" b="1"/>
            </a:lvl7pPr>
            <a:lvl8pPr marL="3671039" indent="0">
              <a:buNone/>
              <a:defRPr sz="1800" b="1"/>
            </a:lvl8pPr>
            <a:lvl9pPr marL="4195472"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539991" y="2398407"/>
            <a:ext cx="4771771" cy="4357393"/>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486133" y="1692892"/>
            <a:ext cx="4773645" cy="705515"/>
          </a:xfrm>
        </p:spPr>
        <p:txBody>
          <a:bodyPr anchor="b"/>
          <a:lstStyle>
            <a:lvl1pPr marL="0" indent="0">
              <a:buNone/>
              <a:defRPr sz="2800" b="1"/>
            </a:lvl1pPr>
            <a:lvl2pPr marL="524435" indent="0">
              <a:buNone/>
              <a:defRPr sz="2300" b="1"/>
            </a:lvl2pPr>
            <a:lvl3pPr marL="1048868" indent="0">
              <a:buNone/>
              <a:defRPr sz="2100" b="1"/>
            </a:lvl3pPr>
            <a:lvl4pPr marL="1573302" indent="0">
              <a:buNone/>
              <a:defRPr sz="1800" b="1"/>
            </a:lvl4pPr>
            <a:lvl5pPr marL="2097736" indent="0">
              <a:buNone/>
              <a:defRPr sz="1800" b="1"/>
            </a:lvl5pPr>
            <a:lvl6pPr marL="2622171" indent="0">
              <a:buNone/>
              <a:defRPr sz="1800" b="1"/>
            </a:lvl6pPr>
            <a:lvl7pPr marL="3146604" indent="0">
              <a:buNone/>
              <a:defRPr sz="1800" b="1"/>
            </a:lvl7pPr>
            <a:lvl8pPr marL="3671039" indent="0">
              <a:buNone/>
              <a:defRPr sz="1800" b="1"/>
            </a:lvl8pPr>
            <a:lvl9pPr marL="4195472"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486133" y="2398407"/>
            <a:ext cx="4773645" cy="4357393"/>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F92DFF04-21D6-BB43-9930-EABAAFC07E7E}" type="datetime1">
              <a:rPr lang="en-US" smtClean="0"/>
              <a:t>31.07.17</a:t>
            </a:fld>
            <a:endParaRPr lang="en-US" dirty="0"/>
          </a:p>
        </p:txBody>
      </p:sp>
      <p:sp>
        <p:nvSpPr>
          <p:cNvPr id="8"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9" name="Slide Number Placeholder 5"/>
          <p:cNvSpPr>
            <a:spLocks noGrp="1"/>
          </p:cNvSpPr>
          <p:nvPr>
            <p:ph type="sldNum" sz="quarter" idx="12"/>
          </p:nvPr>
        </p:nvSpPr>
        <p:spPr/>
        <p:txBody>
          <a:bodyPr/>
          <a:lstStyle>
            <a:lvl1pPr>
              <a:defRPr/>
            </a:lvl1pPr>
          </a:lstStyle>
          <a:p>
            <a:pPr>
              <a:defRPr/>
            </a:pPr>
            <a:fld id="{840591ED-C403-814A-94CF-FF643ACDB4E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3C896ADB-6179-B04B-B14D-5120AC5139DF}" type="datetime1">
              <a:rPr lang="en-US" smtClean="0"/>
              <a:t>31.07.17</a:t>
            </a:fld>
            <a:endParaRPr lang="en-US" dirty="0"/>
          </a:p>
        </p:txBody>
      </p:sp>
      <p:sp>
        <p:nvSpPr>
          <p:cNvPr id="4"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5" name="Slide Number Placeholder 5"/>
          <p:cNvSpPr>
            <a:spLocks noGrp="1"/>
          </p:cNvSpPr>
          <p:nvPr>
            <p:ph type="sldNum" sz="quarter" idx="12"/>
          </p:nvPr>
        </p:nvSpPr>
        <p:spPr/>
        <p:txBody>
          <a:bodyPr/>
          <a:lstStyle>
            <a:lvl1pPr>
              <a:defRPr/>
            </a:lvl1pPr>
          </a:lstStyle>
          <a:p>
            <a:pPr>
              <a:defRPr/>
            </a:pPr>
            <a:fld id="{4347A85B-3BFC-7043-ADBA-8145A9EDF6F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pPr>
              <a:defRPr/>
            </a:pPr>
            <a:fld id="{9487A5DF-2F51-EF49-A43B-38A5CB6450AB}" type="slidenum">
              <a:rPr lang="en-US" smtClean="0"/>
              <a:pPr>
                <a:defRPr/>
              </a:pPr>
              <a:t>‹#›</a:t>
            </a:fld>
            <a:endParaRPr lang="en-US" dirty="0"/>
          </a:p>
        </p:txBody>
      </p:sp>
    </p:spTree>
    <p:extLst>
      <p:ext uri="{BB962C8B-B14F-4D97-AF65-F5344CB8AC3E}">
        <p14:creationId xmlns:p14="http://schemas.microsoft.com/office/powerpoint/2010/main" val="3909850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643EF4A2-E635-414A-962B-AC49B2ACD093}" type="datetime1">
              <a:rPr lang="en-US" smtClean="0"/>
              <a:t>31.07.17</a:t>
            </a:fld>
            <a:endParaRPr lang="en-US" dirty="0"/>
          </a:p>
        </p:txBody>
      </p:sp>
      <p:sp>
        <p:nvSpPr>
          <p:cNvPr id="3"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4" name="Slide Number Placeholder 5"/>
          <p:cNvSpPr>
            <a:spLocks noGrp="1"/>
          </p:cNvSpPr>
          <p:nvPr>
            <p:ph type="sldNum" sz="quarter" idx="12"/>
          </p:nvPr>
        </p:nvSpPr>
        <p:spPr/>
        <p:txBody>
          <a:bodyPr/>
          <a:lstStyle>
            <a:lvl1pPr>
              <a:defRPr/>
            </a:lvl1pPr>
          </a:lstStyle>
          <a:p>
            <a:pPr>
              <a:defRPr/>
            </a:pPr>
            <a:fld id="{5F64D9FF-4FEC-7345-8860-99DC211DF515}"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9989" y="301116"/>
            <a:ext cx="3553048" cy="1281483"/>
          </a:xfrm>
        </p:spPr>
        <p:txBody>
          <a:bodyPr anchor="b"/>
          <a:lstStyle>
            <a:lvl1pPr algn="l">
              <a:defRPr sz="2300" b="1"/>
            </a:lvl1pPr>
          </a:lstStyle>
          <a:p>
            <a:r>
              <a:rPr lang="en-US" smtClean="0"/>
              <a:t>Click to edit Master title style</a:t>
            </a:r>
            <a:endParaRPr lang="en-US"/>
          </a:p>
        </p:txBody>
      </p:sp>
      <p:sp>
        <p:nvSpPr>
          <p:cNvPr id="3" name="Content Placeholder 2"/>
          <p:cNvSpPr>
            <a:spLocks noGrp="1"/>
          </p:cNvSpPr>
          <p:nvPr>
            <p:ph idx="1"/>
          </p:nvPr>
        </p:nvSpPr>
        <p:spPr>
          <a:xfrm>
            <a:off x="4222407" y="301114"/>
            <a:ext cx="6037368" cy="6454683"/>
          </a:xfrm>
        </p:spPr>
        <p:txBody>
          <a:bodyPr/>
          <a:lstStyle>
            <a:lvl1pPr>
              <a:defRPr sz="3700"/>
            </a:lvl1pPr>
            <a:lvl2pPr>
              <a:defRPr sz="3200"/>
            </a:lvl2pPr>
            <a:lvl3pPr>
              <a:defRPr sz="28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39989" y="1582597"/>
            <a:ext cx="3553048" cy="5173200"/>
          </a:xfrm>
        </p:spPr>
        <p:txBody>
          <a:bodyPr/>
          <a:lstStyle>
            <a:lvl1pPr marL="0" indent="0">
              <a:buNone/>
              <a:defRPr sz="1600"/>
            </a:lvl1pPr>
            <a:lvl2pPr marL="524435" indent="0">
              <a:buNone/>
              <a:defRPr sz="1400"/>
            </a:lvl2pPr>
            <a:lvl3pPr marL="1048868" indent="0">
              <a:buNone/>
              <a:defRPr sz="1100"/>
            </a:lvl3pPr>
            <a:lvl4pPr marL="1573302" indent="0">
              <a:buNone/>
              <a:defRPr sz="1000"/>
            </a:lvl4pPr>
            <a:lvl5pPr marL="2097736" indent="0">
              <a:buNone/>
              <a:defRPr sz="1000"/>
            </a:lvl5pPr>
            <a:lvl6pPr marL="2622171" indent="0">
              <a:buNone/>
              <a:defRPr sz="1000"/>
            </a:lvl6pPr>
            <a:lvl7pPr marL="3146604" indent="0">
              <a:buNone/>
              <a:defRPr sz="1000"/>
            </a:lvl7pPr>
            <a:lvl8pPr marL="3671039" indent="0">
              <a:buNone/>
              <a:defRPr sz="1000"/>
            </a:lvl8pPr>
            <a:lvl9pPr marL="4195472" indent="0">
              <a:buNone/>
              <a:defRPr sz="1000"/>
            </a:lvl9pPr>
          </a:lstStyle>
          <a:p>
            <a:pPr lvl="0"/>
            <a:r>
              <a:rPr lang="en-US" smtClean="0"/>
              <a:t>Click to edit Master text styles</a:t>
            </a:r>
          </a:p>
        </p:txBody>
      </p:sp>
      <p:sp>
        <p:nvSpPr>
          <p:cNvPr id="5" name="Date Placeholder 3"/>
          <p:cNvSpPr>
            <a:spLocks noGrp="1"/>
          </p:cNvSpPr>
          <p:nvPr>
            <p:ph type="dt" sz="half" idx="10"/>
          </p:nvPr>
        </p:nvSpPr>
        <p:spPr>
          <a:xfrm>
            <a:off x="539991" y="7009644"/>
            <a:ext cx="2519945" cy="402652"/>
          </a:xfrm>
          <a:prstGeom prst="rect">
            <a:avLst/>
          </a:prstGeom>
        </p:spPr>
        <p:txBody>
          <a:bodyPr lIns="104886" tIns="52443" rIns="104886" bIns="52443"/>
          <a:lstStyle>
            <a:lvl1pPr>
              <a:defRPr/>
            </a:lvl1pPr>
          </a:lstStyle>
          <a:p>
            <a:pPr>
              <a:defRPr/>
            </a:pPr>
            <a:fld id="{D1DA2BFF-2B28-9742-AFC5-2836D6CA2EA2}" type="datetime1">
              <a:rPr lang="en-US" smtClean="0"/>
              <a:t>31.07.17</a:t>
            </a:fld>
            <a:endParaRPr lang="en-US" dirty="0"/>
          </a:p>
        </p:txBody>
      </p:sp>
      <p:sp>
        <p:nvSpPr>
          <p:cNvPr id="6" name="Footer Placeholder 4"/>
          <p:cNvSpPr>
            <a:spLocks noGrp="1"/>
          </p:cNvSpPr>
          <p:nvPr>
            <p:ph type="ftr" sz="quarter" idx="11"/>
          </p:nvPr>
        </p:nvSpPr>
        <p:spPr>
          <a:xfrm>
            <a:off x="3689922" y="7009644"/>
            <a:ext cx="3419925" cy="402652"/>
          </a:xfrm>
          <a:prstGeom prst="rect">
            <a:avLst/>
          </a:prstGeom>
        </p:spPr>
        <p:txBody>
          <a:bodyPr lIns="104886" tIns="52443" rIns="104886" bIns="52443"/>
          <a:lstStyle>
            <a:lvl1pPr>
              <a:defRPr/>
            </a:lvl1pPr>
          </a:lstStyle>
          <a:p>
            <a:pPr>
              <a:defRPr/>
            </a:pPr>
            <a:endParaRPr lang="fr-FR" dirty="0"/>
          </a:p>
        </p:txBody>
      </p:sp>
      <p:sp>
        <p:nvSpPr>
          <p:cNvPr id="7" name="Slide Number Placeholder 5"/>
          <p:cNvSpPr>
            <a:spLocks noGrp="1"/>
          </p:cNvSpPr>
          <p:nvPr>
            <p:ph type="sldNum" sz="quarter" idx="12"/>
          </p:nvPr>
        </p:nvSpPr>
        <p:spPr/>
        <p:txBody>
          <a:bodyPr/>
          <a:lstStyle>
            <a:lvl1pPr>
              <a:defRPr/>
            </a:lvl1pPr>
          </a:lstStyle>
          <a:p>
            <a:pPr>
              <a:defRPr/>
            </a:pPr>
            <a:fld id="{C2E83B0A-8426-7E4F-AE70-FEFD665585C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alphaModFix amt="86000"/>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39991" y="50770"/>
            <a:ext cx="9719787" cy="537452"/>
          </a:xfrm>
          <a:prstGeom prst="rect">
            <a:avLst/>
          </a:prstGeom>
          <a:noFill/>
          <a:ln w="9525">
            <a:noFill/>
            <a:miter lim="800000"/>
            <a:headEnd/>
            <a:tailEnd/>
          </a:ln>
        </p:spPr>
        <p:txBody>
          <a:bodyPr vert="horz" wrap="square" lIns="104886" tIns="52443" rIns="104886" bIns="52443"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539991" y="1260478"/>
            <a:ext cx="9719787" cy="4991131"/>
          </a:xfrm>
          <a:prstGeom prst="rect">
            <a:avLst/>
          </a:prstGeom>
          <a:noFill/>
          <a:ln w="9525">
            <a:noFill/>
            <a:miter lim="800000"/>
            <a:headEnd/>
            <a:tailEnd/>
          </a:ln>
        </p:spPr>
        <p:txBody>
          <a:bodyPr vert="horz" wrap="square" lIns="104886" tIns="52443" rIns="104886" bIns="52443"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2" y="7160199"/>
            <a:ext cx="629986" cy="402652"/>
          </a:xfrm>
          <a:prstGeom prst="rect">
            <a:avLst/>
          </a:prstGeom>
        </p:spPr>
        <p:txBody>
          <a:bodyPr vert="horz" wrap="square" lIns="104886" tIns="52443" rIns="104886" bIns="52443" numCol="1" anchor="ctr" anchorCtr="0" compatLnSpc="1">
            <a:prstTxWarp prst="textNoShape">
              <a:avLst/>
            </a:prstTxWarp>
          </a:bodyPr>
          <a:lstStyle>
            <a:lvl1pPr algn="l">
              <a:defRPr sz="1400" b="0">
                <a:solidFill>
                  <a:srgbClr val="898989"/>
                </a:solidFill>
                <a:latin typeface="Calibri" charset="0"/>
              </a:defRPr>
            </a:lvl1pPr>
          </a:lstStyle>
          <a:p>
            <a:pPr>
              <a:defRPr/>
            </a:pPr>
            <a:fld id="{9487A5DF-2F51-EF49-A43B-38A5CB6450AB}"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55" r:id="rId8"/>
    <p:sldLayoutId id="2147483656" r:id="rId9"/>
    <p:sldLayoutId id="2147483657" r:id="rId10"/>
    <p:sldLayoutId id="2147483658" r:id="rId11"/>
    <p:sldLayoutId id="2147483659" r:id="rId12"/>
    <p:sldLayoutId id="2147483673" r:id="rId13"/>
    <p:sldLayoutId id="2147483674" r:id="rId14"/>
  </p:sldLayoutIdLst>
  <p:hf hdr="0" ftr="0" dt="0"/>
  <p:txStyles>
    <p:titleStyle>
      <a:lvl1pPr algn="ctr" rtl="0" eaLnBrk="0" fontAlgn="base" hangingPunct="0">
        <a:spcBef>
          <a:spcPct val="0"/>
        </a:spcBef>
        <a:spcAft>
          <a:spcPct val="0"/>
        </a:spcAft>
        <a:defRPr sz="2800" kern="1200">
          <a:solidFill>
            <a:schemeClr val="bg1"/>
          </a:solidFill>
          <a:latin typeface="+mj-lt"/>
          <a:ea typeface="ＭＳ Ｐゴシック" charset="-128"/>
          <a:cs typeface="ＭＳ Ｐゴシック" charset="-128"/>
        </a:defRPr>
      </a:lvl1pPr>
      <a:lvl2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2pPr>
      <a:lvl3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3pPr>
      <a:lvl4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4pPr>
      <a:lvl5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5pPr>
      <a:lvl6pPr marL="524435" algn="ctr" rtl="0" fontAlgn="base">
        <a:spcBef>
          <a:spcPct val="0"/>
        </a:spcBef>
        <a:spcAft>
          <a:spcPct val="0"/>
        </a:spcAft>
        <a:defRPr sz="5000">
          <a:solidFill>
            <a:schemeClr val="tx1"/>
          </a:solidFill>
          <a:latin typeface="Calibri" pitchFamily="34" charset="0"/>
        </a:defRPr>
      </a:lvl6pPr>
      <a:lvl7pPr marL="1048868" algn="ctr" rtl="0" fontAlgn="base">
        <a:spcBef>
          <a:spcPct val="0"/>
        </a:spcBef>
        <a:spcAft>
          <a:spcPct val="0"/>
        </a:spcAft>
        <a:defRPr sz="5000">
          <a:solidFill>
            <a:schemeClr val="tx1"/>
          </a:solidFill>
          <a:latin typeface="Calibri" pitchFamily="34" charset="0"/>
        </a:defRPr>
      </a:lvl7pPr>
      <a:lvl8pPr marL="1573302" algn="ctr" rtl="0" fontAlgn="base">
        <a:spcBef>
          <a:spcPct val="0"/>
        </a:spcBef>
        <a:spcAft>
          <a:spcPct val="0"/>
        </a:spcAft>
        <a:defRPr sz="5000">
          <a:solidFill>
            <a:schemeClr val="tx1"/>
          </a:solidFill>
          <a:latin typeface="Calibri" pitchFamily="34" charset="0"/>
        </a:defRPr>
      </a:lvl8pPr>
      <a:lvl9pPr marL="2097736" algn="ctr" rtl="0" fontAlgn="base">
        <a:spcBef>
          <a:spcPct val="0"/>
        </a:spcBef>
        <a:spcAft>
          <a:spcPct val="0"/>
        </a:spcAft>
        <a:defRPr sz="5000">
          <a:solidFill>
            <a:schemeClr val="tx1"/>
          </a:solidFill>
          <a:latin typeface="Calibri" pitchFamily="34" charset="0"/>
        </a:defRPr>
      </a:lvl9pPr>
    </p:titleStyle>
    <p:bodyStyle>
      <a:lvl1pPr marL="393325" indent="-393325" algn="l" rtl="0" eaLnBrk="0" fontAlgn="base" hangingPunct="0">
        <a:spcBef>
          <a:spcPct val="20000"/>
        </a:spcBef>
        <a:spcAft>
          <a:spcPct val="0"/>
        </a:spcAft>
        <a:buFont typeface="Arial" charset="0"/>
        <a:buChar char="•"/>
        <a:defRPr sz="3700" kern="1200">
          <a:solidFill>
            <a:srgbClr val="FFFFFF"/>
          </a:solidFill>
          <a:latin typeface="+mn-lt"/>
          <a:ea typeface="ＭＳ Ｐゴシック" charset="-128"/>
          <a:cs typeface="ＭＳ Ｐゴシック" charset="-128"/>
        </a:defRPr>
      </a:lvl1pPr>
      <a:lvl2pPr marL="852205" indent="-327769" algn="l" rtl="0" eaLnBrk="0" fontAlgn="base" hangingPunct="0">
        <a:spcBef>
          <a:spcPct val="20000"/>
        </a:spcBef>
        <a:spcAft>
          <a:spcPct val="0"/>
        </a:spcAft>
        <a:buFont typeface="Arial" charset="0"/>
        <a:buChar char="–"/>
        <a:defRPr sz="3200" kern="1200">
          <a:solidFill>
            <a:srgbClr val="FFFFFF"/>
          </a:solidFill>
          <a:latin typeface="+mn-lt"/>
          <a:ea typeface="ＭＳ Ｐゴシック" pitchFamily="-65" charset="-128"/>
          <a:cs typeface="+mn-cs"/>
        </a:defRPr>
      </a:lvl2pPr>
      <a:lvl3pPr marL="1311086" indent="-262217" algn="l" rtl="0" eaLnBrk="0" fontAlgn="base" hangingPunct="0">
        <a:spcBef>
          <a:spcPct val="20000"/>
        </a:spcBef>
        <a:spcAft>
          <a:spcPct val="0"/>
        </a:spcAft>
        <a:buFont typeface="Arial" charset="0"/>
        <a:buChar char="•"/>
        <a:defRPr sz="2800" kern="1200">
          <a:solidFill>
            <a:srgbClr val="FFFFFF"/>
          </a:solidFill>
          <a:latin typeface="+mn-lt"/>
          <a:ea typeface="ＭＳ Ｐゴシック" pitchFamily="-65" charset="-128"/>
          <a:cs typeface="+mn-cs"/>
        </a:defRPr>
      </a:lvl3pPr>
      <a:lvl4pPr marL="1835520" indent="-262217" algn="l" rtl="0" eaLnBrk="0" fontAlgn="base" hangingPunct="0">
        <a:spcBef>
          <a:spcPct val="20000"/>
        </a:spcBef>
        <a:spcAft>
          <a:spcPct val="0"/>
        </a:spcAft>
        <a:buFont typeface="Arial" charset="0"/>
        <a:buChar char="–"/>
        <a:defRPr sz="2300" kern="1200">
          <a:solidFill>
            <a:srgbClr val="FFFFFF"/>
          </a:solidFill>
          <a:latin typeface="+mn-lt"/>
          <a:ea typeface="ＭＳ Ｐゴシック" pitchFamily="-65" charset="-128"/>
          <a:cs typeface="+mn-cs"/>
        </a:defRPr>
      </a:lvl4pPr>
      <a:lvl5pPr marL="2359954" indent="-262217" algn="l" rtl="0" eaLnBrk="0" fontAlgn="base" hangingPunct="0">
        <a:spcBef>
          <a:spcPct val="20000"/>
        </a:spcBef>
        <a:spcAft>
          <a:spcPct val="0"/>
        </a:spcAft>
        <a:buFont typeface="Arial" charset="0"/>
        <a:buChar char="»"/>
        <a:defRPr sz="2300" kern="1200">
          <a:solidFill>
            <a:srgbClr val="FFFFFF"/>
          </a:solidFill>
          <a:latin typeface="+mn-lt"/>
          <a:ea typeface="ＭＳ Ｐゴシック" pitchFamily="-65" charset="-128"/>
          <a:cs typeface="+mn-cs"/>
        </a:defRPr>
      </a:lvl5pPr>
      <a:lvl6pPr marL="2884388" indent="-262217" algn="l" defTabSz="1048868"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08822" indent="-262217" algn="l" defTabSz="1048868"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33257" indent="-262217" algn="l" defTabSz="1048868"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57690" indent="-262217" algn="l" defTabSz="1048868"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48868" rtl="0" eaLnBrk="1" latinLnBrk="0" hangingPunct="1">
        <a:defRPr sz="2100" kern="1200">
          <a:solidFill>
            <a:schemeClr val="tx1"/>
          </a:solidFill>
          <a:latin typeface="+mn-lt"/>
          <a:ea typeface="+mn-ea"/>
          <a:cs typeface="+mn-cs"/>
        </a:defRPr>
      </a:lvl1pPr>
      <a:lvl2pPr marL="524435" algn="l" defTabSz="1048868" rtl="0" eaLnBrk="1" latinLnBrk="0" hangingPunct="1">
        <a:defRPr sz="2100" kern="1200">
          <a:solidFill>
            <a:schemeClr val="tx1"/>
          </a:solidFill>
          <a:latin typeface="+mn-lt"/>
          <a:ea typeface="+mn-ea"/>
          <a:cs typeface="+mn-cs"/>
        </a:defRPr>
      </a:lvl2pPr>
      <a:lvl3pPr marL="1048868" algn="l" defTabSz="1048868" rtl="0" eaLnBrk="1" latinLnBrk="0" hangingPunct="1">
        <a:defRPr sz="2100" kern="1200">
          <a:solidFill>
            <a:schemeClr val="tx1"/>
          </a:solidFill>
          <a:latin typeface="+mn-lt"/>
          <a:ea typeface="+mn-ea"/>
          <a:cs typeface="+mn-cs"/>
        </a:defRPr>
      </a:lvl3pPr>
      <a:lvl4pPr marL="1573302" algn="l" defTabSz="1048868" rtl="0" eaLnBrk="1" latinLnBrk="0" hangingPunct="1">
        <a:defRPr sz="2100" kern="1200">
          <a:solidFill>
            <a:schemeClr val="tx1"/>
          </a:solidFill>
          <a:latin typeface="+mn-lt"/>
          <a:ea typeface="+mn-ea"/>
          <a:cs typeface="+mn-cs"/>
        </a:defRPr>
      </a:lvl4pPr>
      <a:lvl5pPr marL="2097736" algn="l" defTabSz="1048868" rtl="0" eaLnBrk="1" latinLnBrk="0" hangingPunct="1">
        <a:defRPr sz="2100" kern="1200">
          <a:solidFill>
            <a:schemeClr val="tx1"/>
          </a:solidFill>
          <a:latin typeface="+mn-lt"/>
          <a:ea typeface="+mn-ea"/>
          <a:cs typeface="+mn-cs"/>
        </a:defRPr>
      </a:lvl5pPr>
      <a:lvl6pPr marL="2622171" algn="l" defTabSz="1048868" rtl="0" eaLnBrk="1" latinLnBrk="0" hangingPunct="1">
        <a:defRPr sz="2100" kern="1200">
          <a:solidFill>
            <a:schemeClr val="tx1"/>
          </a:solidFill>
          <a:latin typeface="+mn-lt"/>
          <a:ea typeface="+mn-ea"/>
          <a:cs typeface="+mn-cs"/>
        </a:defRPr>
      </a:lvl6pPr>
      <a:lvl7pPr marL="3146604" algn="l" defTabSz="1048868" rtl="0" eaLnBrk="1" latinLnBrk="0" hangingPunct="1">
        <a:defRPr sz="2100" kern="1200">
          <a:solidFill>
            <a:schemeClr val="tx1"/>
          </a:solidFill>
          <a:latin typeface="+mn-lt"/>
          <a:ea typeface="+mn-ea"/>
          <a:cs typeface="+mn-cs"/>
        </a:defRPr>
      </a:lvl7pPr>
      <a:lvl8pPr marL="3671039" algn="l" defTabSz="1048868" rtl="0" eaLnBrk="1" latinLnBrk="0" hangingPunct="1">
        <a:defRPr sz="2100" kern="1200">
          <a:solidFill>
            <a:schemeClr val="tx1"/>
          </a:solidFill>
          <a:latin typeface="+mn-lt"/>
          <a:ea typeface="+mn-ea"/>
          <a:cs typeface="+mn-cs"/>
        </a:defRPr>
      </a:lvl8pPr>
      <a:lvl9pPr marL="4195472" algn="l" defTabSz="1048868"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9750" y="303213"/>
            <a:ext cx="9720263" cy="12604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39750" y="1765300"/>
            <a:ext cx="9720263" cy="4991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39750" y="7010400"/>
            <a:ext cx="2520950" cy="401638"/>
          </a:xfrm>
          <a:prstGeom prst="rect">
            <a:avLst/>
          </a:prstGeom>
        </p:spPr>
        <p:txBody>
          <a:bodyPr vert="horz" lIns="91440" tIns="45720" rIns="91440" bIns="45720" rtlCol="0" anchor="ctr"/>
          <a:lstStyle>
            <a:lvl1pPr algn="l">
              <a:defRPr sz="1200">
                <a:solidFill>
                  <a:schemeClr val="tx1">
                    <a:tint val="75000"/>
                  </a:schemeClr>
                </a:solidFill>
              </a:defRPr>
            </a:lvl1pPr>
          </a:lstStyle>
          <a:p>
            <a:fld id="{02C7C0FC-7B2F-E446-B22D-66F539A2A6DF}" type="datetime1">
              <a:rPr lang="en-US" smtClean="0"/>
              <a:t>31.07.17</a:t>
            </a:fld>
            <a:endParaRPr lang="en-US" dirty="0"/>
          </a:p>
        </p:txBody>
      </p:sp>
      <p:sp>
        <p:nvSpPr>
          <p:cNvPr id="5" name="Footer Placeholder 4"/>
          <p:cNvSpPr>
            <a:spLocks noGrp="1"/>
          </p:cNvSpPr>
          <p:nvPr>
            <p:ph type="ftr" sz="quarter" idx="3"/>
          </p:nvPr>
        </p:nvSpPr>
        <p:spPr>
          <a:xfrm>
            <a:off x="3689350" y="7010400"/>
            <a:ext cx="3421063" cy="40163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739063" y="7010400"/>
            <a:ext cx="2520950" cy="401638"/>
          </a:xfrm>
          <a:prstGeom prst="rect">
            <a:avLst/>
          </a:prstGeom>
        </p:spPr>
        <p:txBody>
          <a:bodyPr vert="horz" lIns="91440" tIns="45720" rIns="91440" bIns="45720" rtlCol="0" anchor="ctr"/>
          <a:lstStyle>
            <a:lvl1pPr algn="r">
              <a:defRPr sz="1200">
                <a:solidFill>
                  <a:schemeClr val="tx1">
                    <a:tint val="75000"/>
                  </a:schemeClr>
                </a:solidFill>
              </a:defRPr>
            </a:lvl1pPr>
          </a:lstStyle>
          <a:p>
            <a:fld id="{893AD741-6063-C244-92F1-A258CA67B0AE}" type="slidenum">
              <a:rPr lang="en-US" smtClean="0"/>
              <a:t>‹#›</a:t>
            </a:fld>
            <a:endParaRPr lang="en-US" dirty="0"/>
          </a:p>
        </p:txBody>
      </p:sp>
    </p:spTree>
    <p:extLst>
      <p:ext uri="{BB962C8B-B14F-4D97-AF65-F5344CB8AC3E}">
        <p14:creationId xmlns:p14="http://schemas.microsoft.com/office/powerpoint/2010/main" val="64277961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8.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png"/><Relationship Id="rId1" Type="http://schemas.openxmlformats.org/officeDocument/2006/relationships/slideLayout" Target="../slideLayouts/slideLayout8.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jpe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jpeg"/><Relationship Id="rId5"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png"/><Relationship Id="rId5" Type="http://schemas.openxmlformats.org/officeDocument/2006/relationships/image" Target="../media/image37.jpeg"/><Relationship Id="rId6" Type="http://schemas.openxmlformats.org/officeDocument/2006/relationships/image" Target="../media/image38.jpeg"/><Relationship Id="rId7" Type="http://schemas.openxmlformats.org/officeDocument/2006/relationships/image" Target="../media/image39.jpeg"/><Relationship Id="rId8" Type="http://schemas.openxmlformats.org/officeDocument/2006/relationships/image" Target="../media/image40.jpeg"/><Relationship Id="rId9"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image" Target="../media/image3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5" Type="http://schemas.openxmlformats.org/officeDocument/2006/relationships/image" Target="../media/image46.png"/><Relationship Id="rId6" Type="http://schemas.openxmlformats.org/officeDocument/2006/relationships/image" Target="../media/image47.png"/><Relationship Id="rId7" Type="http://schemas.openxmlformats.org/officeDocument/2006/relationships/image" Target="../media/image48.jpeg"/><Relationship Id="rId1" Type="http://schemas.openxmlformats.org/officeDocument/2006/relationships/slideLayout" Target="../slideLayouts/slideLayout13.xml"/><Relationship Id="rId2" Type="http://schemas.openxmlformats.org/officeDocument/2006/relationships/image" Target="../media/image4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image" Target="../media/image53.png"/><Relationship Id="rId1" Type="http://schemas.openxmlformats.org/officeDocument/2006/relationships/slideLayout" Target="../slideLayouts/slideLayout14.xml"/><Relationship Id="rId2" Type="http://schemas.openxmlformats.org/officeDocument/2006/relationships/image" Target="../media/image5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5.jpeg"/><Relationship Id="rId3" Type="http://schemas.openxmlformats.org/officeDocument/2006/relationships/image" Target="../media/image5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emf"/></Relationships>
</file>

<file path=ppt/slides/_rels/slide33.xml.rels><?xml version="1.0" encoding="UTF-8" standalone="yes"?>
<Relationships xmlns="http://schemas.openxmlformats.org/package/2006/relationships"><Relationship Id="rId3" Type="http://schemas.openxmlformats.org/officeDocument/2006/relationships/image" Target="../media/image59.jpeg"/><Relationship Id="rId4" Type="http://schemas.openxmlformats.org/officeDocument/2006/relationships/image" Target="../media/image60.jpeg"/><Relationship Id="rId5" Type="http://schemas.openxmlformats.org/officeDocument/2006/relationships/image" Target="../media/image61.jpeg"/><Relationship Id="rId1" Type="http://schemas.openxmlformats.org/officeDocument/2006/relationships/slideLayout" Target="../slideLayouts/slideLayout2.xml"/><Relationship Id="rId2" Type="http://schemas.openxmlformats.org/officeDocument/2006/relationships/image" Target="../media/image58.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62.png"/></Relationships>
</file>

<file path=ppt/slides/_rels/slide35.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png"/><Relationship Id="rId5" Type="http://schemas.openxmlformats.org/officeDocument/2006/relationships/image" Target="../media/image66.jpeg"/><Relationship Id="rId6" Type="http://schemas.openxmlformats.org/officeDocument/2006/relationships/image" Target="../media/image67.emf"/><Relationship Id="rId1" Type="http://schemas.openxmlformats.org/officeDocument/2006/relationships/slideLayout" Target="../slideLayouts/slideLayout13.xml"/><Relationship Id="rId2" Type="http://schemas.openxmlformats.org/officeDocument/2006/relationships/image" Target="../media/image63.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hyperlink" Target="https://edms.cern.ch/document/135381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a:xfrm>
            <a:off x="446881" y="504825"/>
            <a:ext cx="10079779" cy="2184823"/>
          </a:xfrm>
        </p:spPr>
        <p:txBody>
          <a:bodyPr lIns="0" tIns="0" rIns="0" bIns="0"/>
          <a:lstStyle/>
          <a:p>
            <a:r>
              <a:rPr lang="en-US" sz="4000" b="1" dirty="0" smtClean="0"/>
              <a:t>The CERN Neutrino Platform</a:t>
            </a:r>
            <a:endParaRPr lang="en-US" sz="3700" b="1" dirty="0">
              <a:solidFill>
                <a:srgbClr val="FFFFFF"/>
              </a:solidFill>
              <a:latin typeface="Arial Bold" charset="0"/>
              <a:ea typeface="Arial Bold" charset="0"/>
              <a:cs typeface="Arial Bold" charset="0"/>
            </a:endParaRPr>
          </a:p>
        </p:txBody>
      </p:sp>
      <p:sp>
        <p:nvSpPr>
          <p:cNvPr id="14339" name="Subtitle 2"/>
          <p:cNvSpPr>
            <a:spLocks noGrp="1"/>
          </p:cNvSpPr>
          <p:nvPr>
            <p:ph type="subTitle" idx="1"/>
          </p:nvPr>
        </p:nvSpPr>
        <p:spPr>
          <a:xfrm>
            <a:off x="359995" y="5125933"/>
            <a:ext cx="9154686" cy="2084491"/>
          </a:xfrm>
        </p:spPr>
        <p:txBody>
          <a:bodyPr lIns="0" tIns="0" rIns="0" bIns="0"/>
          <a:lstStyle/>
          <a:p>
            <a:pPr algn="l"/>
            <a:r>
              <a:rPr lang="en-US" sz="2000" dirty="0" smtClean="0">
                <a:solidFill>
                  <a:schemeClr val="bg1"/>
                </a:solidFill>
              </a:rPr>
              <a:t>CERN, </a:t>
            </a:r>
            <a:r>
              <a:rPr lang="en-US" sz="2000" dirty="0" smtClean="0">
                <a:solidFill>
                  <a:schemeClr val="bg1"/>
                </a:solidFill>
              </a:rPr>
              <a:t>1</a:t>
            </a:r>
            <a:r>
              <a:rPr lang="en-US" sz="2000" baseline="30000" dirty="0" smtClean="0">
                <a:solidFill>
                  <a:schemeClr val="bg1"/>
                </a:solidFill>
              </a:rPr>
              <a:t>st</a:t>
            </a:r>
            <a:r>
              <a:rPr lang="en-US" sz="2000" dirty="0" smtClean="0">
                <a:solidFill>
                  <a:schemeClr val="bg1"/>
                </a:solidFill>
              </a:rPr>
              <a:t> August  2017</a:t>
            </a:r>
            <a:endParaRPr lang="en-US" sz="2000" dirty="0" smtClean="0">
              <a:solidFill>
                <a:schemeClr val="bg1"/>
              </a:solidFill>
            </a:endParaRPr>
          </a:p>
          <a:p>
            <a:pPr algn="l"/>
            <a:endParaRPr lang="en-US" sz="2000" dirty="0">
              <a:solidFill>
                <a:schemeClr val="bg1"/>
              </a:solidFill>
            </a:endParaRPr>
          </a:p>
          <a:p>
            <a:r>
              <a:rPr lang="en-US" sz="2100" i="1" dirty="0">
                <a:solidFill>
                  <a:schemeClr val="bg1"/>
                </a:solidFill>
              </a:rPr>
              <a:t>Marzio </a:t>
            </a:r>
            <a:r>
              <a:rPr lang="en-US" sz="2100" i="1" dirty="0" smtClean="0">
                <a:solidFill>
                  <a:schemeClr val="bg1"/>
                </a:solidFill>
              </a:rPr>
              <a:t>Nessi, CERN &amp; University of Geneva</a:t>
            </a:r>
            <a:endParaRPr lang="en-US" sz="2100" dirty="0">
              <a:solidFill>
                <a:schemeClr val="bg1"/>
              </a:solidFill>
            </a:endParaRPr>
          </a:p>
          <a:p>
            <a:pPr algn="l"/>
            <a:endParaRPr lang="en-US" sz="2100" dirty="0">
              <a:solidFill>
                <a:schemeClr val="bg1"/>
              </a:solidFill>
            </a:endParaRPr>
          </a:p>
          <a:p>
            <a:pPr algn="l"/>
            <a:endParaRPr lang="en-US" sz="2100" dirty="0">
              <a:solidFill>
                <a:schemeClr val="bg1"/>
              </a:solidFill>
            </a:endParaRPr>
          </a:p>
          <a:p>
            <a:pPr algn="l"/>
            <a:endParaRPr lang="en-US" sz="2100" dirty="0">
              <a:solidFill>
                <a:schemeClr val="bg1"/>
              </a:solidFill>
            </a:endParaRPr>
          </a:p>
          <a:p>
            <a:pPr algn="l"/>
            <a:endParaRPr lang="en-US" sz="2100" dirty="0">
              <a:solidFill>
                <a:schemeClr val="bg1"/>
              </a:solidFill>
            </a:endParaRPr>
          </a:p>
        </p:txBody>
      </p:sp>
      <p:sp>
        <p:nvSpPr>
          <p:cNvPr id="2" name="Slide Number Placeholder 1"/>
          <p:cNvSpPr>
            <a:spLocks noGrp="1"/>
          </p:cNvSpPr>
          <p:nvPr>
            <p:ph type="sldNum" sz="quarter" idx="12"/>
          </p:nvPr>
        </p:nvSpPr>
        <p:spPr/>
        <p:txBody>
          <a:bodyPr/>
          <a:lstStyle/>
          <a:p>
            <a:pPr>
              <a:defRPr/>
            </a:pPr>
            <a:fld id="{3667B37E-0776-154C-B0D7-D6A8713C2058}" type="slidenum">
              <a:rPr lang="en-US" smtClean="0"/>
              <a:pPr>
                <a:defRPr/>
              </a:pPr>
              <a:t>1</a:t>
            </a:fld>
            <a:endParaRPr lang="en-US" dirty="0"/>
          </a:p>
        </p:txBody>
      </p:sp>
    </p:spTree>
    <p:extLst>
      <p:ext uri="{BB962C8B-B14F-4D97-AF65-F5344CB8AC3E}">
        <p14:creationId xmlns:p14="http://schemas.microsoft.com/office/powerpoint/2010/main" val="334073178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smtClean="0"/>
              <a:t>Wagasci</a:t>
            </a:r>
            <a:r>
              <a:rPr lang="en-US" sz="3200" dirty="0" smtClean="0"/>
              <a:t> experiment (P59) at JPARK</a:t>
            </a:r>
            <a:endParaRPr lang="en-US" sz="3200"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10</a:t>
            </a:fld>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56481" y="1398011"/>
            <a:ext cx="8352928" cy="6127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42081" y="733425"/>
            <a:ext cx="5058897" cy="1200329"/>
          </a:xfrm>
          <a:prstGeom prst="rect">
            <a:avLst/>
          </a:prstGeom>
          <a:solidFill>
            <a:schemeClr val="accent1">
              <a:lumMod val="20000"/>
              <a:lumOff val="80000"/>
            </a:schemeClr>
          </a:solidFill>
        </p:spPr>
        <p:txBody>
          <a:bodyPr wrap="none" rtlCol="0">
            <a:spAutoFit/>
          </a:bodyPr>
          <a:lstStyle/>
          <a:p>
            <a:r>
              <a:rPr lang="en-US" b="1" smtClean="0"/>
              <a:t>-- 3% precision H2O/C</a:t>
            </a:r>
            <a:r>
              <a:rPr lang="en-US" b="1" baseline="-25000" smtClean="0"/>
              <a:t>n</a:t>
            </a:r>
            <a:r>
              <a:rPr lang="en-US" b="1" smtClean="0"/>
              <a:t>H</a:t>
            </a:r>
            <a:r>
              <a:rPr lang="en-US" b="1" baseline="-25000" smtClean="0"/>
              <a:t>n </a:t>
            </a:r>
            <a:r>
              <a:rPr lang="en-US" b="1" smtClean="0"/>
              <a:t>cross-section ratio</a:t>
            </a:r>
          </a:p>
          <a:p>
            <a:r>
              <a:rPr lang="en-US" b="1" smtClean="0"/>
              <a:t>-- Study of </a:t>
            </a:r>
            <a:r>
              <a:rPr lang="en-US" b="1" smtClean="0">
                <a:sym typeface="Symbol"/>
              </a:rPr>
              <a:t></a:t>
            </a:r>
            <a:r>
              <a:rPr lang="en-US" b="1" baseline="-25000" smtClean="0">
                <a:sym typeface="Symbol"/>
              </a:rPr>
              <a:t>  </a:t>
            </a:r>
            <a:r>
              <a:rPr lang="en-US" b="1" smtClean="0"/>
              <a:t>energy reconstruction</a:t>
            </a:r>
          </a:p>
          <a:p>
            <a:r>
              <a:rPr lang="en-US" b="1" smtClean="0"/>
              <a:t>-- wide angle </a:t>
            </a:r>
            <a:r>
              <a:rPr lang="en-US" b="1" smtClean="0">
                <a:sym typeface="Symbol"/>
              </a:rPr>
              <a:t> coverage</a:t>
            </a:r>
          </a:p>
          <a:p>
            <a:r>
              <a:rPr lang="en-US" b="1" smtClean="0">
                <a:sym typeface="Symbol"/>
              </a:rPr>
              <a:t>-- complementary to ND280 </a:t>
            </a:r>
            <a:endParaRPr lang="en-US" b="1"/>
          </a:p>
        </p:txBody>
      </p:sp>
      <p:sp>
        <p:nvSpPr>
          <p:cNvPr id="7" name="TextBox 6"/>
          <p:cNvSpPr txBox="1"/>
          <p:nvPr/>
        </p:nvSpPr>
        <p:spPr>
          <a:xfrm>
            <a:off x="7062741" y="7058025"/>
            <a:ext cx="2299540" cy="369332"/>
          </a:xfrm>
          <a:prstGeom prst="rect">
            <a:avLst/>
          </a:prstGeom>
          <a:solidFill>
            <a:schemeClr val="accent1">
              <a:lumMod val="20000"/>
              <a:lumOff val="80000"/>
            </a:schemeClr>
          </a:solidFill>
        </p:spPr>
        <p:txBody>
          <a:bodyPr wrap="none" rtlCol="0">
            <a:spAutoFit/>
          </a:bodyPr>
          <a:lstStyle/>
          <a:p>
            <a:r>
              <a:rPr lang="fr-CH" dirty="0" err="1" smtClean="0"/>
              <a:t>novel</a:t>
            </a:r>
            <a:r>
              <a:rPr lang="fr-CH" dirty="0" smtClean="0"/>
              <a:t> fine grain </a:t>
            </a:r>
            <a:r>
              <a:rPr lang="fr-CH" dirty="0" err="1" smtClean="0"/>
              <a:t>target</a:t>
            </a:r>
            <a:r>
              <a:rPr lang="fr-CH" dirty="0" smtClean="0"/>
              <a:t> </a:t>
            </a:r>
            <a:endParaRPr lang="en-GB" dirty="0"/>
          </a:p>
        </p:txBody>
      </p:sp>
    </p:spTree>
    <p:extLst>
      <p:ext uri="{BB962C8B-B14F-4D97-AF65-F5344CB8AC3E}">
        <p14:creationId xmlns:p14="http://schemas.microsoft.com/office/powerpoint/2010/main" val="91981853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62720" y="7493573"/>
            <a:ext cx="629986" cy="402652"/>
          </a:xfrm>
        </p:spPr>
        <p:txBody>
          <a:bodyPr/>
          <a:lstStyle/>
          <a:p>
            <a:fld id="{778E8BBB-6279-415D-8052-C936E184195F}" type="slidenum">
              <a:rPr lang="en-US" smtClean="0">
                <a:solidFill>
                  <a:prstClr val="black">
                    <a:tint val="75000"/>
                  </a:prstClr>
                </a:solidFill>
              </a:rPr>
              <a:pPr/>
              <a:t>11</a:t>
            </a:fld>
            <a:endParaRPr lang="en-US">
              <a:solidFill>
                <a:prstClr val="black">
                  <a:tint val="75000"/>
                </a:prstClr>
              </a:solidFill>
            </a:endParaRPr>
          </a:p>
        </p:txBody>
      </p:sp>
      <p:pic>
        <p:nvPicPr>
          <p:cNvPr id="10242"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19595" y="729187"/>
            <a:ext cx="8421942" cy="3817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t="6665"/>
          <a:stretch/>
        </p:blipFill>
        <p:spPr bwMode="auto">
          <a:xfrm>
            <a:off x="-220593" y="4671786"/>
            <a:ext cx="5443005" cy="3095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2716"/>
          <a:stretch/>
        </p:blipFill>
        <p:spPr bwMode="auto">
          <a:xfrm>
            <a:off x="5137365" y="4700859"/>
            <a:ext cx="5662305" cy="2907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018567" y="23928"/>
            <a:ext cx="4050494" cy="598395"/>
          </a:xfrm>
          <a:prstGeom prst="rect">
            <a:avLst/>
          </a:prstGeom>
          <a:noFill/>
        </p:spPr>
        <p:txBody>
          <a:bodyPr wrap="none" lIns="104927" tIns="52464" rIns="104927" bIns="52464" rtlCol="0">
            <a:spAutoFit/>
          </a:bodyPr>
          <a:lstStyle/>
          <a:p>
            <a:r>
              <a:rPr lang="fr-CH" sz="3200" dirty="0" smtClean="0">
                <a:solidFill>
                  <a:srgbClr val="FFFFFF"/>
                </a:solidFill>
              </a:rPr>
              <a:t>Baby-MIND LAYOUT</a:t>
            </a:r>
            <a:endParaRPr lang="en-GB" sz="3200" dirty="0">
              <a:solidFill>
                <a:srgbClr val="FFFFFF"/>
              </a:solidFill>
            </a:endParaRPr>
          </a:p>
        </p:txBody>
      </p:sp>
      <p:sp>
        <p:nvSpPr>
          <p:cNvPr id="6" name="Right Arrow 5"/>
          <p:cNvSpPr/>
          <p:nvPr/>
        </p:nvSpPr>
        <p:spPr>
          <a:xfrm>
            <a:off x="289688" y="2653485"/>
            <a:ext cx="340188" cy="1907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04927" tIns="52464" rIns="104927" bIns="52464" rtlCol="0" anchor="ctr"/>
          <a:lstStyle/>
          <a:p>
            <a:pPr algn="ctr"/>
            <a:endParaRPr lang="en-GB"/>
          </a:p>
        </p:txBody>
      </p:sp>
      <p:sp>
        <p:nvSpPr>
          <p:cNvPr id="7" name="TextBox 6"/>
          <p:cNvSpPr txBox="1"/>
          <p:nvPr/>
        </p:nvSpPr>
        <p:spPr>
          <a:xfrm>
            <a:off x="269775" y="2288396"/>
            <a:ext cx="332166" cy="382952"/>
          </a:xfrm>
          <a:prstGeom prst="rect">
            <a:avLst/>
          </a:prstGeom>
          <a:noFill/>
        </p:spPr>
        <p:txBody>
          <a:bodyPr wrap="none" lIns="104927" tIns="52464" rIns="104927" bIns="52464" rtlCol="0">
            <a:spAutoFit/>
          </a:bodyPr>
          <a:lstStyle/>
          <a:p>
            <a:r>
              <a:rPr lang="en-GB" dirty="0" smtClean="0">
                <a:sym typeface="Symbol"/>
              </a:rPr>
              <a:t></a:t>
            </a:r>
            <a:endParaRPr lang="en-GB" dirty="0"/>
          </a:p>
        </p:txBody>
      </p:sp>
      <p:sp>
        <p:nvSpPr>
          <p:cNvPr id="8" name="Rectangle 7"/>
          <p:cNvSpPr/>
          <p:nvPr/>
        </p:nvSpPr>
        <p:spPr>
          <a:xfrm>
            <a:off x="8534399" y="1676399"/>
            <a:ext cx="2428082" cy="2075723"/>
          </a:xfrm>
          <a:prstGeom prst="rect">
            <a:avLst/>
          </a:prstGeom>
        </p:spPr>
        <p:txBody>
          <a:bodyPr wrap="square" lIns="104927" tIns="52464" rIns="104927" bIns="52464">
            <a:spAutoFit/>
          </a:bodyPr>
          <a:lstStyle/>
          <a:p>
            <a:r>
              <a:rPr lang="en-GB" sz="1600" b="1" dirty="0">
                <a:solidFill>
                  <a:srgbClr val="FFFFFF"/>
                </a:solidFill>
              </a:rPr>
              <a:t>Magnet module thickness: </a:t>
            </a:r>
          </a:p>
          <a:p>
            <a:r>
              <a:rPr lang="en-GB" sz="1600" dirty="0">
                <a:solidFill>
                  <a:srgbClr val="FFFFFF"/>
                </a:solidFill>
              </a:rPr>
              <a:t>50 mm (30 mm Fe</a:t>
            </a:r>
            <a:r>
              <a:rPr lang="en-GB" sz="1600" dirty="0" smtClean="0">
                <a:solidFill>
                  <a:srgbClr val="FFFFFF"/>
                </a:solidFill>
              </a:rPr>
              <a:t>)</a:t>
            </a:r>
          </a:p>
          <a:p>
            <a:endParaRPr lang="en-GB" sz="1600" dirty="0">
              <a:solidFill>
                <a:srgbClr val="FFFFFF"/>
              </a:solidFill>
            </a:endParaRPr>
          </a:p>
          <a:p>
            <a:r>
              <a:rPr lang="en-GB" sz="1600" b="1" dirty="0">
                <a:solidFill>
                  <a:srgbClr val="FFFFFF"/>
                </a:solidFill>
              </a:rPr>
              <a:t>Detector module thickness: </a:t>
            </a:r>
          </a:p>
          <a:p>
            <a:r>
              <a:rPr lang="en-GB" sz="1600" dirty="0">
                <a:solidFill>
                  <a:srgbClr val="FFFFFF"/>
                </a:solidFill>
              </a:rPr>
              <a:t>38 mm (31 mm CH)</a:t>
            </a:r>
            <a:r>
              <a:rPr lang="en-GB" sz="1600" dirty="0" smtClean="0">
                <a:solidFill>
                  <a:srgbClr val="FFFFFF"/>
                </a:solidFill>
              </a:rPr>
              <a:t>.</a:t>
            </a:r>
          </a:p>
          <a:p>
            <a:endParaRPr lang="en-GB" sz="1600" dirty="0">
              <a:solidFill>
                <a:srgbClr val="FFFFFF"/>
              </a:solidFill>
            </a:endParaRPr>
          </a:p>
        </p:txBody>
      </p:sp>
    </p:spTree>
    <p:extLst>
      <p:ext uri="{BB962C8B-B14F-4D97-AF65-F5344CB8AC3E}">
        <p14:creationId xmlns:p14="http://schemas.microsoft.com/office/powerpoint/2010/main" val="9260192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78E8BBB-6279-415D-8052-C936E184195F}" type="slidenum">
              <a:rPr lang="en-US" smtClean="0">
                <a:solidFill>
                  <a:prstClr val="black">
                    <a:tint val="75000"/>
                  </a:prstClr>
                </a:solidFill>
              </a:rPr>
              <a:pPr/>
              <a:t>12</a:t>
            </a:fld>
            <a:endParaRPr lang="en-US">
              <a:solidFill>
                <a:prstClr val="black">
                  <a:tint val="75000"/>
                </a:prstClr>
              </a:solidFill>
            </a:endParaRPr>
          </a:p>
        </p:txBody>
      </p:sp>
      <p:sp>
        <p:nvSpPr>
          <p:cNvPr id="5" name="TextBox 4"/>
          <p:cNvSpPr txBox="1"/>
          <p:nvPr/>
        </p:nvSpPr>
        <p:spPr>
          <a:xfrm>
            <a:off x="2656681" y="123825"/>
            <a:ext cx="7081798" cy="536840"/>
          </a:xfrm>
          <a:prstGeom prst="rect">
            <a:avLst/>
          </a:prstGeom>
          <a:noFill/>
        </p:spPr>
        <p:txBody>
          <a:bodyPr wrap="none" lIns="104927" tIns="52464" rIns="104927" bIns="52464" rtlCol="0">
            <a:spAutoFit/>
          </a:bodyPr>
          <a:lstStyle/>
          <a:p>
            <a:r>
              <a:rPr lang="en-US" sz="2800" b="1" smtClean="0">
                <a:solidFill>
                  <a:srgbClr val="FFFFFF"/>
                </a:solidFill>
              </a:rPr>
              <a:t>Wagasci/Baby-MIND Status and plans(II)</a:t>
            </a:r>
            <a:endParaRPr lang="en-US" sz="2800" b="1">
              <a:solidFill>
                <a:srgbClr val="FFFFFF"/>
              </a:solidFill>
            </a:endParaRPr>
          </a:p>
        </p:txBody>
      </p:sp>
      <p:pic>
        <p:nvPicPr>
          <p:cNvPr id="8196" name="Picture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164593" y="1160934"/>
            <a:ext cx="4563483" cy="2858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 y="1339028"/>
            <a:ext cx="5982714" cy="2598943"/>
          </a:xfrm>
          <a:prstGeom prst="rect">
            <a:avLst/>
          </a:prstGeom>
          <a:noFill/>
        </p:spPr>
        <p:txBody>
          <a:bodyPr wrap="none" lIns="104927" tIns="52464" rIns="104927" bIns="52464" rtlCol="0">
            <a:spAutoFit/>
          </a:bodyPr>
          <a:lstStyle/>
          <a:p>
            <a:pPr marL="327898" indent="-327898">
              <a:buFont typeface="Arial" panose="020B0604020202020204" pitchFamily="34" charset="0"/>
              <a:buChar char="•"/>
            </a:pPr>
            <a:r>
              <a:rPr lang="en-US" dirty="0" smtClean="0">
                <a:solidFill>
                  <a:srgbClr val="FFFFFF"/>
                </a:solidFill>
              </a:rPr>
              <a:t>All magnetic and detector modules assembled</a:t>
            </a:r>
          </a:p>
          <a:p>
            <a:pPr marL="327898" indent="-327898">
              <a:buFont typeface="Arial" panose="020B0604020202020204" pitchFamily="34" charset="0"/>
              <a:buChar char="•"/>
            </a:pPr>
            <a:r>
              <a:rPr lang="en-US" dirty="0" smtClean="0">
                <a:solidFill>
                  <a:srgbClr val="FFFFFF"/>
                </a:solidFill>
              </a:rPr>
              <a:t>Full detector designed as 4 blocks</a:t>
            </a:r>
          </a:p>
          <a:p>
            <a:pPr marL="327898" indent="-327898">
              <a:buFont typeface="Arial" panose="020B0604020202020204" pitchFamily="34" charset="0"/>
              <a:buChar char="•"/>
            </a:pPr>
            <a:r>
              <a:rPr lang="en-US" dirty="0" smtClean="0">
                <a:solidFill>
                  <a:srgbClr val="FFFFFF"/>
                </a:solidFill>
              </a:rPr>
              <a:t>First tested in T9 test beam at CERN in </a:t>
            </a:r>
            <a:r>
              <a:rPr lang="en-US" dirty="0" smtClean="0">
                <a:solidFill>
                  <a:srgbClr val="FFFFFF"/>
                </a:solidFill>
              </a:rPr>
              <a:t>May17</a:t>
            </a:r>
            <a:endParaRPr lang="en-US" dirty="0" smtClean="0">
              <a:solidFill>
                <a:srgbClr val="FFFFFF"/>
              </a:solidFill>
            </a:endParaRPr>
          </a:p>
          <a:p>
            <a:pPr marL="327898" indent="-327898">
              <a:buFont typeface="Arial" panose="020B0604020202020204" pitchFamily="34" charset="0"/>
              <a:buChar char="•"/>
            </a:pPr>
            <a:r>
              <a:rPr lang="en-US" dirty="0" smtClean="0">
                <a:solidFill>
                  <a:srgbClr val="FFFFFF"/>
                </a:solidFill>
              </a:rPr>
              <a:t>Full detector assembled and tested June-July’17</a:t>
            </a:r>
          </a:p>
          <a:p>
            <a:pPr marL="327898" indent="-327898">
              <a:buFont typeface="Arial" panose="020B0604020202020204" pitchFamily="34" charset="0"/>
              <a:buChar char="•"/>
            </a:pPr>
            <a:r>
              <a:rPr lang="en-US" dirty="0" smtClean="0">
                <a:solidFill>
                  <a:srgbClr val="FFFFFF"/>
                </a:solidFill>
              </a:rPr>
              <a:t>Ship to Japan in </a:t>
            </a:r>
            <a:r>
              <a:rPr lang="en-US" dirty="0" smtClean="0">
                <a:solidFill>
                  <a:srgbClr val="FFFFFF"/>
                </a:solidFill>
              </a:rPr>
              <a:t>by Nov</a:t>
            </a:r>
            <a:r>
              <a:rPr lang="en-US" dirty="0" smtClean="0">
                <a:solidFill>
                  <a:srgbClr val="FFFFFF"/>
                </a:solidFill>
              </a:rPr>
              <a:t>’17</a:t>
            </a:r>
          </a:p>
          <a:p>
            <a:pPr marL="327898" indent="-327898">
              <a:buFont typeface="Arial" panose="020B0604020202020204" pitchFamily="34" charset="0"/>
              <a:buChar char="•"/>
            </a:pPr>
            <a:r>
              <a:rPr lang="en-US" dirty="0" smtClean="0">
                <a:solidFill>
                  <a:srgbClr val="FFFFFF"/>
                </a:solidFill>
              </a:rPr>
              <a:t>Installation in B2 starting in Sep’17</a:t>
            </a:r>
          </a:p>
          <a:p>
            <a:pPr marL="327898" indent="-327898">
              <a:buFont typeface="Arial" panose="020B0604020202020204" pitchFamily="34" charset="0"/>
              <a:buChar char="•"/>
            </a:pPr>
            <a:r>
              <a:rPr lang="en-US" dirty="0" smtClean="0">
                <a:solidFill>
                  <a:srgbClr val="FFFFFF"/>
                </a:solidFill>
              </a:rPr>
              <a:t>Commissioning Oct’17-Mar’18</a:t>
            </a:r>
          </a:p>
          <a:p>
            <a:endParaRPr lang="en-US" dirty="0" smtClean="0">
              <a:solidFill>
                <a:srgbClr val="FFFFFF"/>
              </a:solidFill>
            </a:endParaRPr>
          </a:p>
          <a:p>
            <a:r>
              <a:rPr lang="en-US" b="1" dirty="0" smtClean="0">
                <a:solidFill>
                  <a:srgbClr val="FFFFFF"/>
                </a:solidFill>
                <a:sym typeface="Wingdings" panose="05000000000000000000" pitchFamily="2" charset="2"/>
              </a:rPr>
              <a:t></a:t>
            </a:r>
            <a:r>
              <a:rPr lang="en-US" b="1" dirty="0" smtClean="0">
                <a:solidFill>
                  <a:srgbClr val="FFFFFF"/>
                </a:solidFill>
              </a:rPr>
              <a:t>Start full data taking WAGASCI+ </a:t>
            </a:r>
            <a:r>
              <a:rPr lang="en-US" b="1" dirty="0" err="1" smtClean="0">
                <a:solidFill>
                  <a:srgbClr val="FFFFFF"/>
                </a:solidFill>
              </a:rPr>
              <a:t>BabyMIND</a:t>
            </a:r>
            <a:r>
              <a:rPr lang="en-US" b="1" dirty="0" smtClean="0">
                <a:solidFill>
                  <a:srgbClr val="FFFFFF"/>
                </a:solidFill>
              </a:rPr>
              <a:t> Apr’18</a:t>
            </a:r>
          </a:p>
        </p:txBody>
      </p:sp>
      <p:sp>
        <p:nvSpPr>
          <p:cNvPr id="8" name="TextBox 7"/>
          <p:cNvSpPr txBox="1"/>
          <p:nvPr/>
        </p:nvSpPr>
        <p:spPr>
          <a:xfrm>
            <a:off x="446881" y="581025"/>
            <a:ext cx="1443047" cy="382952"/>
          </a:xfrm>
          <a:prstGeom prst="rect">
            <a:avLst/>
          </a:prstGeom>
          <a:noFill/>
        </p:spPr>
        <p:txBody>
          <a:bodyPr wrap="none" lIns="104927" tIns="52464" rIns="104927" bIns="52464" rtlCol="0">
            <a:spAutoFit/>
          </a:bodyPr>
          <a:lstStyle/>
          <a:p>
            <a:r>
              <a:rPr lang="fr-CH" b="1" dirty="0" smtClean="0">
                <a:solidFill>
                  <a:srgbClr val="FFFFFF"/>
                </a:solidFill>
              </a:rPr>
              <a:t>Baby-MIND</a:t>
            </a:r>
            <a:endParaRPr lang="en-GB" b="1" dirty="0">
              <a:solidFill>
                <a:srgbClr val="FFFFFF"/>
              </a:solidFill>
            </a:endParaRPr>
          </a:p>
        </p:txBody>
      </p:sp>
      <p:sp>
        <p:nvSpPr>
          <p:cNvPr id="9" name="TextBox 8"/>
          <p:cNvSpPr txBox="1"/>
          <p:nvPr/>
        </p:nvSpPr>
        <p:spPr>
          <a:xfrm>
            <a:off x="6238081" y="3781425"/>
            <a:ext cx="4432034" cy="382952"/>
          </a:xfrm>
          <a:prstGeom prst="rect">
            <a:avLst/>
          </a:prstGeom>
          <a:solidFill>
            <a:schemeClr val="accent1">
              <a:lumMod val="20000"/>
              <a:lumOff val="80000"/>
            </a:schemeClr>
          </a:solidFill>
        </p:spPr>
        <p:txBody>
          <a:bodyPr wrap="none" lIns="104927" tIns="52464" rIns="104927" bIns="52464" rtlCol="0">
            <a:spAutoFit/>
          </a:bodyPr>
          <a:lstStyle/>
          <a:p>
            <a:r>
              <a:rPr lang="fr-CH" b="1" dirty="0" err="1"/>
              <a:t>assembly</a:t>
            </a:r>
            <a:r>
              <a:rPr lang="fr-CH" b="1" dirty="0"/>
              <a:t> of </a:t>
            </a:r>
            <a:r>
              <a:rPr lang="fr-CH" b="1" dirty="0" err="1"/>
              <a:t>magnet</a:t>
            </a:r>
            <a:r>
              <a:rPr lang="fr-CH" b="1" dirty="0"/>
              <a:t> modules at CERN</a:t>
            </a:r>
            <a:endParaRPr lang="en-GB" b="1" dirty="0"/>
          </a:p>
        </p:txBody>
      </p:sp>
      <p:pic>
        <p:nvPicPr>
          <p:cNvPr id="8198" name="Picture 6"/>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25567" y="4368826"/>
            <a:ext cx="4974942" cy="2602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937962" y="6786076"/>
            <a:ext cx="4133550" cy="352174"/>
          </a:xfrm>
          <a:prstGeom prst="rect">
            <a:avLst/>
          </a:prstGeom>
          <a:solidFill>
            <a:schemeClr val="accent1">
              <a:lumMod val="20000"/>
              <a:lumOff val="80000"/>
            </a:schemeClr>
          </a:solidFill>
        </p:spPr>
        <p:txBody>
          <a:bodyPr wrap="none" lIns="104927" tIns="52464" rIns="104927" bIns="52464" rtlCol="0">
            <a:spAutoFit/>
          </a:bodyPr>
          <a:lstStyle>
            <a:defPPr>
              <a:defRPr lang="en-US"/>
            </a:defPPr>
            <a:lvl1pPr>
              <a:defRPr sz="1600" b="1"/>
            </a:lvl1pPr>
          </a:lstStyle>
          <a:p>
            <a:r>
              <a:rPr lang="fr-CH" dirty="0"/>
              <a:t>transport of first 20ton module in Apr’17</a:t>
            </a:r>
            <a:endParaRPr lang="en-GB" dirty="0"/>
          </a:p>
        </p:txBody>
      </p:sp>
      <p:pic>
        <p:nvPicPr>
          <p:cNvPr id="8199" name="Picture 7"/>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466711" y="4320450"/>
            <a:ext cx="5261365" cy="2775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7778985" y="6905625"/>
            <a:ext cx="3020778" cy="382952"/>
          </a:xfrm>
          <a:prstGeom prst="rect">
            <a:avLst/>
          </a:prstGeom>
          <a:solidFill>
            <a:schemeClr val="accent1">
              <a:lumMod val="20000"/>
              <a:lumOff val="80000"/>
            </a:schemeClr>
          </a:solidFill>
        </p:spPr>
        <p:txBody>
          <a:bodyPr wrap="none" lIns="104927" tIns="52464" rIns="104927" bIns="52464" rtlCol="0">
            <a:spAutoFit/>
          </a:bodyPr>
          <a:lstStyle/>
          <a:p>
            <a:r>
              <a:rPr lang="fr-CH" b="1" dirty="0"/>
              <a:t>taking data </a:t>
            </a:r>
            <a:r>
              <a:rPr lang="fr-CH" b="1" dirty="0" smtClean="0"/>
              <a:t>at CERN in </a:t>
            </a:r>
            <a:r>
              <a:rPr lang="fr-CH" b="1" dirty="0"/>
              <a:t>T9</a:t>
            </a:r>
            <a:endParaRPr lang="en-GB" b="1" dirty="0"/>
          </a:p>
        </p:txBody>
      </p:sp>
      <p:sp>
        <p:nvSpPr>
          <p:cNvPr id="12" name="TextBox 11"/>
          <p:cNvSpPr txBox="1"/>
          <p:nvPr/>
        </p:nvSpPr>
        <p:spPr>
          <a:xfrm>
            <a:off x="5825117" y="4734331"/>
            <a:ext cx="776160" cy="382952"/>
          </a:xfrm>
          <a:prstGeom prst="rect">
            <a:avLst/>
          </a:prstGeom>
          <a:solidFill>
            <a:srgbClr val="FFFF00"/>
          </a:solidFill>
        </p:spPr>
        <p:txBody>
          <a:bodyPr wrap="none" lIns="104927" tIns="52464" rIns="104927" bIns="52464" rtlCol="0">
            <a:spAutoFit/>
          </a:bodyPr>
          <a:lstStyle/>
          <a:p>
            <a:r>
              <a:rPr lang="fr-CH" dirty="0" smtClean="0"/>
              <a:t>NOW</a:t>
            </a:r>
            <a:endParaRPr lang="en-GB" dirty="0"/>
          </a:p>
        </p:txBody>
      </p:sp>
    </p:spTree>
    <p:extLst>
      <p:ext uri="{BB962C8B-B14F-4D97-AF65-F5344CB8AC3E}">
        <p14:creationId xmlns:p14="http://schemas.microsoft.com/office/powerpoint/2010/main" val="235900759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11-05 at 14.44.41.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721238"/>
            <a:ext cx="10799763" cy="6023112"/>
          </a:xfrm>
          <a:prstGeom prst="rect">
            <a:avLst/>
          </a:prstGeom>
        </p:spPr>
      </p:pic>
      <p:sp>
        <p:nvSpPr>
          <p:cNvPr id="5" name="TextBox 4"/>
          <p:cNvSpPr txBox="1"/>
          <p:nvPr/>
        </p:nvSpPr>
        <p:spPr>
          <a:xfrm>
            <a:off x="294481" y="5472468"/>
            <a:ext cx="2484000" cy="1015655"/>
          </a:xfrm>
          <a:prstGeom prst="rect">
            <a:avLst/>
          </a:prstGeom>
          <a:solidFill>
            <a:srgbClr val="FFFFFF"/>
          </a:solidFill>
          <a:ln w="57150" cmpd="sng">
            <a:solidFill>
              <a:srgbClr val="0000FF"/>
            </a:solidFill>
          </a:ln>
        </p:spPr>
        <p:txBody>
          <a:bodyPr wrap="square" lIns="91434" tIns="45716" rIns="91434" bIns="45716" rtlCol="0">
            <a:spAutoFit/>
          </a:bodyPr>
          <a:lstStyle/>
          <a:p>
            <a:pPr algn="ctr"/>
            <a:r>
              <a:rPr lang="en-US" sz="2000" dirty="0"/>
              <a:t> ICARUS T600</a:t>
            </a:r>
          </a:p>
          <a:p>
            <a:pPr algn="ctr"/>
            <a:r>
              <a:rPr lang="en-US" sz="2000" dirty="0"/>
              <a:t> 476t  Active Mass</a:t>
            </a:r>
          </a:p>
          <a:p>
            <a:pPr algn="ctr"/>
            <a:endParaRPr lang="en-US" sz="2000" dirty="0"/>
          </a:p>
        </p:txBody>
      </p:sp>
      <p:sp>
        <p:nvSpPr>
          <p:cNvPr id="6" name="TextBox 5"/>
          <p:cNvSpPr txBox="1"/>
          <p:nvPr/>
        </p:nvSpPr>
        <p:spPr>
          <a:xfrm>
            <a:off x="3266281" y="5472468"/>
            <a:ext cx="2484000" cy="1015655"/>
          </a:xfrm>
          <a:prstGeom prst="rect">
            <a:avLst/>
          </a:prstGeom>
          <a:solidFill>
            <a:srgbClr val="FFFFFF"/>
          </a:solidFill>
          <a:ln w="57150" cmpd="sng">
            <a:solidFill>
              <a:srgbClr val="FF0000"/>
            </a:solidFill>
          </a:ln>
        </p:spPr>
        <p:txBody>
          <a:bodyPr wrap="square" lIns="91434" tIns="45716" rIns="91434" bIns="45716" rtlCol="0">
            <a:spAutoFit/>
          </a:bodyPr>
          <a:lstStyle/>
          <a:p>
            <a:pPr algn="ctr"/>
            <a:r>
              <a:rPr lang="en-US" sz="2000" dirty="0"/>
              <a:t> MicroBooNE</a:t>
            </a:r>
          </a:p>
          <a:p>
            <a:pPr algn="ctr"/>
            <a:r>
              <a:rPr lang="en-US" sz="2000" dirty="0"/>
              <a:t> 89t  Active Mass</a:t>
            </a:r>
          </a:p>
          <a:p>
            <a:pPr algn="ctr"/>
            <a:endParaRPr lang="en-US" sz="2000" dirty="0"/>
          </a:p>
        </p:txBody>
      </p:sp>
      <p:sp>
        <p:nvSpPr>
          <p:cNvPr id="7" name="TextBox 6"/>
          <p:cNvSpPr txBox="1"/>
          <p:nvPr/>
        </p:nvSpPr>
        <p:spPr>
          <a:xfrm>
            <a:off x="7322881" y="5472467"/>
            <a:ext cx="2268000" cy="1015655"/>
          </a:xfrm>
          <a:prstGeom prst="rect">
            <a:avLst/>
          </a:prstGeom>
          <a:solidFill>
            <a:srgbClr val="FFFFFF"/>
          </a:solidFill>
          <a:ln w="57150" cmpd="sng">
            <a:solidFill>
              <a:srgbClr val="008000"/>
            </a:solidFill>
          </a:ln>
        </p:spPr>
        <p:txBody>
          <a:bodyPr wrap="square" lIns="91434" tIns="45716" rIns="91434" bIns="45716" rtlCol="0">
            <a:spAutoFit/>
          </a:bodyPr>
          <a:lstStyle/>
          <a:p>
            <a:pPr algn="ctr"/>
            <a:r>
              <a:rPr lang="en-US" sz="2000" dirty="0"/>
              <a:t> SBND</a:t>
            </a:r>
          </a:p>
          <a:p>
            <a:pPr algn="ctr"/>
            <a:r>
              <a:rPr lang="en-US" sz="2000" dirty="0"/>
              <a:t> 112t  Active Mass</a:t>
            </a:r>
          </a:p>
          <a:p>
            <a:pPr algn="ctr"/>
            <a:endParaRPr lang="en-US" sz="2000" dirty="0"/>
          </a:p>
        </p:txBody>
      </p:sp>
      <p:sp>
        <p:nvSpPr>
          <p:cNvPr id="3" name="Title 2"/>
          <p:cNvSpPr>
            <a:spLocks noGrp="1"/>
          </p:cNvSpPr>
          <p:nvPr>
            <p:ph type="title"/>
          </p:nvPr>
        </p:nvSpPr>
        <p:spPr>
          <a:xfrm>
            <a:off x="15925" y="-17702"/>
            <a:ext cx="9719787" cy="1260475"/>
          </a:xfrm>
        </p:spPr>
        <p:txBody>
          <a:bodyPr>
            <a:normAutofit/>
          </a:bodyPr>
          <a:lstStyle/>
          <a:p>
            <a:pPr algn="l"/>
            <a:r>
              <a:rPr lang="en-US" sz="4400" dirty="0" smtClean="0"/>
              <a:t> SBL </a:t>
            </a:r>
            <a:r>
              <a:rPr lang="en-US" sz="4400" dirty="0"/>
              <a:t>@ FNAL</a:t>
            </a:r>
          </a:p>
        </p:txBody>
      </p:sp>
      <p:pic>
        <p:nvPicPr>
          <p:cNvPr id="9" name="Picture 8" descr="Screen Shot 2016-05-29 at 14.09.45.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99681" y="1952625"/>
            <a:ext cx="4462543" cy="1980975"/>
          </a:xfrm>
          <a:prstGeom prst="rect">
            <a:avLst/>
          </a:prstGeom>
        </p:spPr>
      </p:pic>
      <p:pic>
        <p:nvPicPr>
          <p:cNvPr id="10" name="Picture 9"/>
          <p:cNvPicPr/>
          <p:nvPr/>
        </p:nvPicPr>
        <p:blipFill>
          <a:blip r:embed="rId4" cstate="print">
            <a:extLst>
              <a:ext uri="{28A0092B-C50C-407E-A947-70E740481C1C}">
                <a14:useLocalDpi xmlns:a14="http://schemas.microsoft.com/office/drawing/2010/main"/>
              </a:ext>
            </a:extLst>
          </a:blip>
          <a:stretch>
            <a:fillRect/>
          </a:stretch>
        </p:blipFill>
        <p:spPr>
          <a:xfrm>
            <a:off x="0" y="2002477"/>
            <a:ext cx="3621303" cy="1806757"/>
          </a:xfrm>
          <a:prstGeom prst="rect">
            <a:avLst/>
          </a:prstGeom>
        </p:spPr>
      </p:pic>
      <p:cxnSp>
        <p:nvCxnSpPr>
          <p:cNvPr id="12" name="Straight Arrow Connector 11"/>
          <p:cNvCxnSpPr/>
          <p:nvPr/>
        </p:nvCxnSpPr>
        <p:spPr>
          <a:xfrm flipH="1">
            <a:off x="3442106" y="2977709"/>
            <a:ext cx="469850" cy="30094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903556" y="3876722"/>
            <a:ext cx="361424" cy="4256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13" name="pasted-image.pdf"/>
          <p:cNvPicPr/>
          <p:nvPr/>
        </p:nvPicPr>
        <p:blipFill>
          <a:blip r:embed="rId5">
            <a:extLst/>
          </a:blip>
          <a:stretch>
            <a:fillRect/>
          </a:stretch>
        </p:blipFill>
        <p:spPr>
          <a:xfrm>
            <a:off x="8219281" y="-11642"/>
            <a:ext cx="2722925" cy="3180607"/>
          </a:xfrm>
          <a:prstGeom prst="rect">
            <a:avLst/>
          </a:prstGeom>
          <a:solidFill>
            <a:schemeClr val="bg1"/>
          </a:solidFill>
          <a:ln w="12700">
            <a:miter lim="400000"/>
          </a:ln>
        </p:spPr>
      </p:pic>
      <p:sp>
        <p:nvSpPr>
          <p:cNvPr id="15" name="Content Placeholder 2"/>
          <p:cNvSpPr>
            <a:spLocks noGrp="1"/>
          </p:cNvSpPr>
          <p:nvPr>
            <p:ph idx="1"/>
          </p:nvPr>
        </p:nvSpPr>
        <p:spPr>
          <a:xfrm>
            <a:off x="3418681" y="128648"/>
            <a:ext cx="5084477" cy="1747777"/>
          </a:xfrm>
        </p:spPr>
        <p:txBody>
          <a:bodyPr/>
          <a:lstStyle/>
          <a:p>
            <a:pPr marL="458880" lvl="1" indent="0">
              <a:buNone/>
            </a:pPr>
            <a:r>
              <a:rPr lang="en-US" sz="2000" dirty="0"/>
              <a:t>A Multi-detector program will address the unexplained anomalies which together could be hinting at new physics (steriles?)</a:t>
            </a:r>
          </a:p>
          <a:p>
            <a:pPr marL="0" indent="0">
              <a:buNone/>
            </a:pPr>
            <a:r>
              <a:rPr lang="en-US" sz="2000" dirty="0"/>
              <a:t> </a:t>
            </a:r>
          </a:p>
        </p:txBody>
      </p:sp>
      <p:sp>
        <p:nvSpPr>
          <p:cNvPr id="2" name="Slide Number Placeholder 1"/>
          <p:cNvSpPr>
            <a:spLocks noGrp="1"/>
          </p:cNvSpPr>
          <p:nvPr>
            <p:ph type="sldNum" sz="quarter" idx="12"/>
          </p:nvPr>
        </p:nvSpPr>
        <p:spPr/>
        <p:txBody>
          <a:bodyPr/>
          <a:lstStyle/>
          <a:p>
            <a:pPr>
              <a:defRPr/>
            </a:pPr>
            <a:fld id="{993EAE85-B4FB-5546-97E4-6D3878930C3B}" type="slidenum">
              <a:rPr lang="en-US" smtClean="0"/>
              <a:pPr>
                <a:defRPr/>
              </a:pPr>
              <a:t>13</a:t>
            </a:fld>
            <a:endParaRPr lang="en-US" dirty="0"/>
          </a:p>
        </p:txBody>
      </p:sp>
    </p:spTree>
    <p:extLst>
      <p:ext uri="{BB962C8B-B14F-4D97-AF65-F5344CB8AC3E}">
        <p14:creationId xmlns:p14="http://schemas.microsoft.com/office/powerpoint/2010/main" val="70210932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SBL @ FNAL</a:t>
            </a:r>
            <a:endParaRPr lang="en-US" sz="4400"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14</a:t>
            </a:fld>
            <a:endParaRPr lang="en-US" dirty="0"/>
          </a:p>
        </p:txBody>
      </p:sp>
      <p:sp>
        <p:nvSpPr>
          <p:cNvPr id="6" name="TextBox 5"/>
          <p:cNvSpPr txBox="1"/>
          <p:nvPr/>
        </p:nvSpPr>
        <p:spPr>
          <a:xfrm>
            <a:off x="1970881" y="2257425"/>
            <a:ext cx="7696200" cy="4401205"/>
          </a:xfrm>
          <a:prstGeom prst="rect">
            <a:avLst/>
          </a:prstGeom>
          <a:noFill/>
        </p:spPr>
        <p:txBody>
          <a:bodyPr wrap="square" rtlCol="0">
            <a:spAutoFit/>
          </a:bodyPr>
          <a:lstStyle/>
          <a:p>
            <a:pPr marL="457200" indent="-457200">
              <a:buFont typeface="Wingdings" charset="2"/>
              <a:buChar char="ü"/>
            </a:pPr>
            <a:r>
              <a:rPr lang="en-US" sz="2800" dirty="0" smtClean="0">
                <a:solidFill>
                  <a:schemeClr val="bg1"/>
                </a:solidFill>
              </a:rPr>
              <a:t>2015 ICARUS moved from Gran </a:t>
            </a:r>
            <a:r>
              <a:rPr lang="en-US" sz="2800" dirty="0" err="1" smtClean="0">
                <a:solidFill>
                  <a:schemeClr val="bg1"/>
                </a:solidFill>
              </a:rPr>
              <a:t>Sasso</a:t>
            </a:r>
            <a:r>
              <a:rPr lang="en-US" sz="2800" dirty="0" smtClean="0">
                <a:solidFill>
                  <a:schemeClr val="bg1"/>
                </a:solidFill>
              </a:rPr>
              <a:t> INFN Laboratory to CERN</a:t>
            </a:r>
          </a:p>
          <a:p>
            <a:pPr marL="457200" indent="-457200">
              <a:buFont typeface="Wingdings" charset="2"/>
              <a:buChar char="ü"/>
            </a:pPr>
            <a:r>
              <a:rPr lang="en-US" sz="2800" dirty="0" smtClean="0">
                <a:solidFill>
                  <a:schemeClr val="bg1"/>
                </a:solidFill>
              </a:rPr>
              <a:t>@CERN detector reshaped, new cryostats</a:t>
            </a:r>
          </a:p>
          <a:p>
            <a:pPr marL="457200" indent="-457200">
              <a:buFont typeface="Wingdings" charset="2"/>
              <a:buChar char="ü"/>
            </a:pPr>
            <a:r>
              <a:rPr lang="en-US" sz="2800" dirty="0" smtClean="0">
                <a:solidFill>
                  <a:schemeClr val="bg1"/>
                </a:solidFill>
              </a:rPr>
              <a:t>2017 ICARUS moving to FNAL</a:t>
            </a:r>
          </a:p>
          <a:p>
            <a:pPr marL="457200" indent="-457200">
              <a:buFont typeface="Wingdings" charset="2"/>
              <a:buChar char="ü"/>
            </a:pPr>
            <a:r>
              <a:rPr lang="en-US" sz="2800" dirty="0" smtClean="0">
                <a:solidFill>
                  <a:schemeClr val="bg1"/>
                </a:solidFill>
              </a:rPr>
              <a:t>2017-early 2018 installation at FNAL</a:t>
            </a:r>
          </a:p>
          <a:p>
            <a:pPr marL="457200" indent="-457200">
              <a:buFont typeface="Wingdings" charset="2"/>
              <a:buChar char="ü"/>
            </a:pPr>
            <a:r>
              <a:rPr lang="en-US" sz="2800" dirty="0" smtClean="0">
                <a:solidFill>
                  <a:schemeClr val="bg1"/>
                </a:solidFill>
              </a:rPr>
              <a:t>2018 commissioning </a:t>
            </a:r>
          </a:p>
          <a:p>
            <a:pPr marL="457200" indent="-457200">
              <a:buFont typeface="Wingdings" charset="2"/>
              <a:buChar char="ü"/>
            </a:pPr>
            <a:r>
              <a:rPr lang="en-US" sz="2800" dirty="0" smtClean="0">
                <a:solidFill>
                  <a:schemeClr val="bg1"/>
                </a:solidFill>
              </a:rPr>
              <a:t>mid 2018 operation (far detector, ICARUS)</a:t>
            </a:r>
          </a:p>
          <a:p>
            <a:pPr marL="457200" indent="-457200">
              <a:buFont typeface="Wingdings" charset="2"/>
              <a:buChar char="ü"/>
            </a:pPr>
            <a:r>
              <a:rPr lang="en-US" sz="2800" dirty="0" smtClean="0">
                <a:solidFill>
                  <a:schemeClr val="bg1"/>
                </a:solidFill>
              </a:rPr>
              <a:t>2019 near detector installation and commissioning</a:t>
            </a:r>
          </a:p>
          <a:p>
            <a:pPr marL="457200" indent="-457200">
              <a:buFont typeface="Wingdings" charset="2"/>
              <a:buChar char="ü"/>
            </a:pPr>
            <a:endParaRPr lang="en-US" sz="2800" dirty="0">
              <a:solidFill>
                <a:schemeClr val="bg1"/>
              </a:solidFill>
            </a:endParaRPr>
          </a:p>
        </p:txBody>
      </p:sp>
    </p:spTree>
    <p:extLst>
      <p:ext uri="{BB962C8B-B14F-4D97-AF65-F5344CB8AC3E}">
        <p14:creationId xmlns:p14="http://schemas.microsoft.com/office/powerpoint/2010/main" val="424981656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15</a:t>
            </a:fld>
            <a:endParaRPr lang="en-US" dirty="0"/>
          </a:p>
        </p:txBody>
      </p:sp>
      <p:pic>
        <p:nvPicPr>
          <p:cNvPr id="5" name="Picture 4" descr="Screen Shot 2017-06-11 at 06.06.16.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012" y="4162425"/>
            <a:ext cx="4008110" cy="3095625"/>
          </a:xfrm>
          <a:prstGeom prst="rect">
            <a:avLst/>
          </a:prstGeom>
        </p:spPr>
      </p:pic>
      <p:pic>
        <p:nvPicPr>
          <p:cNvPr id="6" name="Picture 5" descr="Screen Shot 2017-06-11 at 06.07.35.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809081" y="0"/>
            <a:ext cx="3021122" cy="3386667"/>
          </a:xfrm>
          <a:prstGeom prst="rect">
            <a:avLst/>
          </a:prstGeom>
        </p:spPr>
      </p:pic>
      <p:pic>
        <p:nvPicPr>
          <p:cNvPr id="7" name="Picture 6" descr="Screen Shot 2017-06-11 at 06.08.05.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952081" y="4162425"/>
            <a:ext cx="3505199" cy="3400425"/>
          </a:xfrm>
          <a:prstGeom prst="rect">
            <a:avLst/>
          </a:prstGeom>
        </p:spPr>
      </p:pic>
      <p:pic>
        <p:nvPicPr>
          <p:cNvPr id="8" name="Picture 7" descr="Screen Shot 2017-06-11 at 06.08.29.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780881" y="0"/>
            <a:ext cx="2612123" cy="3400425"/>
          </a:xfrm>
          <a:prstGeom prst="rect">
            <a:avLst/>
          </a:prstGeom>
        </p:spPr>
      </p:pic>
      <p:pic>
        <p:nvPicPr>
          <p:cNvPr id="9" name="Picture 8" descr="Screen Shot 2017-06-11 at 06.08.47.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276431" y="13758"/>
            <a:ext cx="3227837" cy="3386667"/>
          </a:xfrm>
          <a:prstGeom prst="rect">
            <a:avLst/>
          </a:prstGeom>
        </p:spPr>
      </p:pic>
      <p:pic>
        <p:nvPicPr>
          <p:cNvPr id="10" name="Picture 9" descr="Screen Shot 2017-06-11 at 06.09.08.pn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 y="22226"/>
            <a:ext cx="3004032" cy="3378199"/>
          </a:xfrm>
          <a:prstGeom prst="rect">
            <a:avLst/>
          </a:prstGeom>
        </p:spPr>
      </p:pic>
      <p:pic>
        <p:nvPicPr>
          <p:cNvPr id="11" name="Picture 10" descr="Screen Shot 2017-06-11 at 06.09.49.png"/>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7457281" y="3400425"/>
            <a:ext cx="3506665" cy="4162425"/>
          </a:xfrm>
          <a:prstGeom prst="rect">
            <a:avLst/>
          </a:prstGeom>
        </p:spPr>
      </p:pic>
      <p:sp>
        <p:nvSpPr>
          <p:cNvPr id="12" name="TextBox 11"/>
          <p:cNvSpPr txBox="1"/>
          <p:nvPr/>
        </p:nvSpPr>
        <p:spPr>
          <a:xfrm>
            <a:off x="142081" y="3476625"/>
            <a:ext cx="7239000" cy="646331"/>
          </a:xfrm>
          <a:prstGeom prst="rect">
            <a:avLst/>
          </a:prstGeom>
          <a:noFill/>
        </p:spPr>
        <p:txBody>
          <a:bodyPr wrap="square" rtlCol="0">
            <a:spAutoFit/>
          </a:bodyPr>
          <a:lstStyle/>
          <a:p>
            <a:r>
              <a:rPr lang="mr-IN" dirty="0">
                <a:solidFill>
                  <a:srgbClr val="FFFFFF"/>
                </a:solidFill>
              </a:rPr>
              <a:t>–</a:t>
            </a:r>
            <a:r>
              <a:rPr lang="en-US" dirty="0">
                <a:solidFill>
                  <a:srgbClr val="FFFFFF"/>
                </a:solidFill>
              </a:rPr>
              <a:t> </a:t>
            </a:r>
            <a:r>
              <a:rPr lang="en-US" dirty="0" smtClean="0">
                <a:solidFill>
                  <a:srgbClr val="FFFFFF"/>
                </a:solidFill>
              </a:rPr>
              <a:t> new PMTs </a:t>
            </a:r>
            <a:r>
              <a:rPr lang="mr-IN" dirty="0" smtClean="0">
                <a:solidFill>
                  <a:srgbClr val="FFFFFF"/>
                </a:solidFill>
              </a:rPr>
              <a:t>–</a:t>
            </a:r>
            <a:r>
              <a:rPr lang="en-US" dirty="0" smtClean="0">
                <a:solidFill>
                  <a:srgbClr val="FFFFFF"/>
                </a:solidFill>
              </a:rPr>
              <a:t> new cabling  - rework on cathodes </a:t>
            </a:r>
            <a:r>
              <a:rPr lang="mr-IN" dirty="0" smtClean="0">
                <a:solidFill>
                  <a:srgbClr val="FFFFFF"/>
                </a:solidFill>
              </a:rPr>
              <a:t>–</a:t>
            </a:r>
            <a:r>
              <a:rPr lang="en-US" dirty="0" smtClean="0">
                <a:solidFill>
                  <a:srgbClr val="FFFFFF"/>
                </a:solidFill>
              </a:rPr>
              <a:t> new cryostats       </a:t>
            </a:r>
            <a:r>
              <a:rPr lang="mr-IN" dirty="0" smtClean="0">
                <a:solidFill>
                  <a:srgbClr val="FFFFFF"/>
                </a:solidFill>
              </a:rPr>
              <a:t>–</a:t>
            </a:r>
            <a:r>
              <a:rPr lang="en-US" dirty="0" smtClean="0">
                <a:solidFill>
                  <a:srgbClr val="FFFFFF"/>
                </a:solidFill>
              </a:rPr>
              <a:t> new electronics  - </a:t>
            </a:r>
            <a:r>
              <a:rPr lang="mr-IN"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206184156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16</a:t>
            </a:fld>
            <a:endParaRPr lang="en-US" dirty="0"/>
          </a:p>
        </p:txBody>
      </p:sp>
      <p:pic>
        <p:nvPicPr>
          <p:cNvPr id="5" name="Picture 4" descr="Screen Shot 2017-06-11 at 06.21.35.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323681" y="-28575"/>
            <a:ext cx="5476083" cy="2895600"/>
          </a:xfrm>
          <a:prstGeom prst="rect">
            <a:avLst/>
          </a:prstGeom>
        </p:spPr>
      </p:pic>
      <p:pic>
        <p:nvPicPr>
          <p:cNvPr id="6" name="Picture 5" descr="Screen Shot 2017-06-11 at 06.22.13.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20108"/>
            <a:ext cx="5334000" cy="2898913"/>
          </a:xfrm>
          <a:prstGeom prst="rect">
            <a:avLst/>
          </a:prstGeom>
        </p:spPr>
      </p:pic>
      <p:sp>
        <p:nvSpPr>
          <p:cNvPr id="9" name="Rectangle 8"/>
          <p:cNvSpPr/>
          <p:nvPr/>
        </p:nvSpPr>
        <p:spPr>
          <a:xfrm rot="16200000">
            <a:off x="1700323" y="4893359"/>
            <a:ext cx="4692650" cy="646331"/>
          </a:xfrm>
          <a:prstGeom prst="rect">
            <a:avLst/>
          </a:prstGeom>
        </p:spPr>
        <p:txBody>
          <a:bodyPr wrap="square">
            <a:spAutoFit/>
          </a:bodyPr>
          <a:lstStyle/>
          <a:p>
            <a:r>
              <a:rPr lang="en-US" dirty="0">
                <a:solidFill>
                  <a:srgbClr val="FFFFFF"/>
                </a:solidFill>
              </a:rPr>
              <a:t>http://cenf-wa104.web.cern.ch/wa104org/</a:t>
            </a:r>
            <a:r>
              <a:rPr lang="en-US" dirty="0" err="1">
                <a:solidFill>
                  <a:srgbClr val="FFFFFF"/>
                </a:solidFill>
              </a:rPr>
              <a:t>icarus</a:t>
            </a:r>
            <a:r>
              <a:rPr lang="en-US" dirty="0">
                <a:solidFill>
                  <a:srgbClr val="FFFFFF"/>
                </a:solidFill>
              </a:rPr>
              <a:t>-transportation-</a:t>
            </a:r>
            <a:r>
              <a:rPr lang="en-US" dirty="0" err="1">
                <a:solidFill>
                  <a:srgbClr val="FFFFFF"/>
                </a:solidFill>
              </a:rPr>
              <a:t>cern</a:t>
            </a:r>
            <a:r>
              <a:rPr lang="en-US" dirty="0">
                <a:solidFill>
                  <a:srgbClr val="FFFFFF"/>
                </a:solidFill>
              </a:rPr>
              <a:t>-</a:t>
            </a:r>
            <a:r>
              <a:rPr lang="en-US" dirty="0" err="1">
                <a:solidFill>
                  <a:srgbClr val="FFFFFF"/>
                </a:solidFill>
              </a:rPr>
              <a:t>fnal</a:t>
            </a:r>
            <a:endParaRPr lang="en-US" dirty="0">
              <a:solidFill>
                <a:srgbClr val="FFFFFF"/>
              </a:solidFill>
            </a:endParaRPr>
          </a:p>
        </p:txBody>
      </p:sp>
      <p:pic>
        <p:nvPicPr>
          <p:cNvPr id="10" name="Picture 9" descr="IMG_4151.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4625181" y="3489325"/>
            <a:ext cx="4978400" cy="3733800"/>
          </a:xfrm>
          <a:prstGeom prst="rect">
            <a:avLst/>
          </a:prstGeom>
        </p:spPr>
      </p:pic>
      <p:pic>
        <p:nvPicPr>
          <p:cNvPr id="11" name="Picture 10" descr="Screen Shot 2017-08-01 at 07.04.12.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132681" y="2911475"/>
            <a:ext cx="2124312" cy="4651375"/>
          </a:xfrm>
          <a:prstGeom prst="rect">
            <a:avLst/>
          </a:prstGeom>
        </p:spPr>
      </p:pic>
    </p:spTree>
    <p:extLst>
      <p:ext uri="{BB962C8B-B14F-4D97-AF65-F5344CB8AC3E}">
        <p14:creationId xmlns:p14="http://schemas.microsoft.com/office/powerpoint/2010/main" val="5038840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LBNF / DUNE : high intensity facility</a:t>
            </a:r>
            <a:endParaRPr lang="en-US" sz="4400"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17</a:t>
            </a:fld>
            <a:endParaRPr lang="en-US" dirty="0"/>
          </a:p>
        </p:txBody>
      </p:sp>
      <p:pic>
        <p:nvPicPr>
          <p:cNvPr id="5" name="Picture 4"/>
          <p:cNvPicPr>
            <a:picLocks noChangeAspect="1"/>
          </p:cNvPicPr>
          <p:nvPr/>
        </p:nvPicPr>
        <p:blipFill>
          <a:blip r:embed="rId2"/>
          <a:stretch>
            <a:fillRect/>
          </a:stretch>
        </p:blipFill>
        <p:spPr>
          <a:xfrm>
            <a:off x="599281" y="885825"/>
            <a:ext cx="9753600" cy="3239773"/>
          </a:xfrm>
          <a:prstGeom prst="rect">
            <a:avLst/>
          </a:prstGeom>
        </p:spPr>
      </p:pic>
      <p:grpSp>
        <p:nvGrpSpPr>
          <p:cNvPr id="6" name="Group 5"/>
          <p:cNvGrpSpPr/>
          <p:nvPr/>
        </p:nvGrpSpPr>
        <p:grpSpPr>
          <a:xfrm>
            <a:off x="-848519" y="4543425"/>
            <a:ext cx="8077200" cy="2743200"/>
            <a:chOff x="2743854" y="728427"/>
            <a:chExt cx="7628494" cy="2256965"/>
          </a:xfrm>
        </p:grpSpPr>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743854" y="728427"/>
              <a:ext cx="7628494" cy="2256965"/>
            </a:xfrm>
            <a:prstGeom prst="rect">
              <a:avLst/>
            </a:prstGeom>
          </p:spPr>
        </p:pic>
        <p:sp>
          <p:nvSpPr>
            <p:cNvPr id="8" name="Rectangle 7"/>
            <p:cNvSpPr/>
            <p:nvPr/>
          </p:nvSpPr>
          <p:spPr>
            <a:xfrm>
              <a:off x="2799838" y="2686724"/>
              <a:ext cx="289797" cy="20527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9" name="Content Placeholder 6"/>
          <p:cNvPicPr>
            <a:picLocks noGrp="1" noChangeAspect="1"/>
          </p:cNvPicPr>
          <p:nvPr>
            <p:ph idx="4294967295"/>
          </p:nvPr>
        </p:nvPicPr>
        <p:blipFill>
          <a:blip r:embed="rId4" cstate="print">
            <a:extLst>
              <a:ext uri="{28A0092B-C50C-407E-A947-70E740481C1C}">
                <a14:useLocalDpi xmlns:a14="http://schemas.microsoft.com/office/drawing/2010/main"/>
              </a:ext>
            </a:extLst>
          </a:blip>
          <a:stretch>
            <a:fillRect/>
          </a:stretch>
        </p:blipFill>
        <p:spPr>
          <a:xfrm>
            <a:off x="6923881" y="4551392"/>
            <a:ext cx="3733800" cy="2751981"/>
          </a:xfrm>
          <a:prstGeom prst="rect">
            <a:avLst/>
          </a:prstGeom>
        </p:spPr>
      </p:pic>
      <p:sp>
        <p:nvSpPr>
          <p:cNvPr id="10" name="TextBox 9"/>
          <p:cNvSpPr txBox="1"/>
          <p:nvPr/>
        </p:nvSpPr>
        <p:spPr>
          <a:xfrm>
            <a:off x="3113881" y="4695825"/>
            <a:ext cx="4267200" cy="646331"/>
          </a:xfrm>
          <a:prstGeom prst="rect">
            <a:avLst/>
          </a:prstGeom>
          <a:noFill/>
        </p:spPr>
        <p:txBody>
          <a:bodyPr wrap="square" rtlCol="0">
            <a:spAutoFit/>
          </a:bodyPr>
          <a:lstStyle/>
          <a:p>
            <a:r>
              <a:rPr lang="en-US" dirty="0" smtClean="0"/>
              <a:t>FAR detector : ~40KT LAr eff. Mass</a:t>
            </a:r>
          </a:p>
          <a:p>
            <a:r>
              <a:rPr lang="en-US" dirty="0" smtClean="0"/>
              <a:t>NEAR detector : ?</a:t>
            </a:r>
            <a:endParaRPr lang="en-US" dirty="0"/>
          </a:p>
        </p:txBody>
      </p:sp>
    </p:spTree>
    <p:extLst>
      <p:ext uri="{BB962C8B-B14F-4D97-AF65-F5344CB8AC3E}">
        <p14:creationId xmlns:p14="http://schemas.microsoft.com/office/powerpoint/2010/main" val="74226024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DUNE : physics Int. Collaboration</a:t>
            </a:r>
            <a:endParaRPr lang="en-US" sz="4400" dirty="0"/>
          </a:p>
        </p:txBody>
      </p:sp>
      <p:sp>
        <p:nvSpPr>
          <p:cNvPr id="3" name="Content Placeholder 2"/>
          <p:cNvSpPr>
            <a:spLocks noGrp="1"/>
          </p:cNvSpPr>
          <p:nvPr>
            <p:ph idx="1"/>
          </p:nvPr>
        </p:nvSpPr>
        <p:spPr>
          <a:xfrm>
            <a:off x="539991" y="1260478"/>
            <a:ext cx="9719787" cy="5797547"/>
          </a:xfrm>
        </p:spPr>
        <p:txBody>
          <a:bodyPr/>
          <a:lstStyle/>
          <a:p>
            <a:r>
              <a:rPr lang="en-US" dirty="0" smtClean="0"/>
              <a:t>Near Detector(</a:t>
            </a:r>
            <a:r>
              <a:rPr lang="en-US" sz="2800" dirty="0" smtClean="0"/>
              <a:t>s</a:t>
            </a:r>
            <a:r>
              <a:rPr lang="en-US" dirty="0" smtClean="0"/>
              <a:t> ?) : R&amp;D just starting</a:t>
            </a:r>
          </a:p>
          <a:p>
            <a:endParaRPr lang="en-US" dirty="0"/>
          </a:p>
          <a:p>
            <a:r>
              <a:rPr lang="en-US" dirty="0" smtClean="0"/>
              <a:t>FAR Detectors : 2 possible technologies based on LAr : single phase (ICARUS like), double phase (new)</a:t>
            </a:r>
          </a:p>
          <a:p>
            <a:endParaRPr lang="en-US" dirty="0"/>
          </a:p>
          <a:p>
            <a:r>
              <a:rPr lang="en-US" dirty="0" smtClean="0"/>
              <a:t>Large computing activities and physics preparation (pattern recognition, trigger,  systematics, </a:t>
            </a:r>
            <a:r>
              <a:rPr lang="mr-IN" dirty="0" smtClean="0"/>
              <a:t>…</a:t>
            </a:r>
            <a:r>
              <a:rPr lang="en-US" dirty="0" smtClean="0"/>
              <a:t>)</a:t>
            </a:r>
          </a:p>
          <a:p>
            <a:endParaRPr lang="en-US"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18</a:t>
            </a:fld>
            <a:endParaRPr lang="en-US" dirty="0"/>
          </a:p>
        </p:txBody>
      </p:sp>
    </p:spTree>
    <p:extLst>
      <p:ext uri="{BB962C8B-B14F-4D97-AF65-F5344CB8AC3E}">
        <p14:creationId xmlns:p14="http://schemas.microsoft.com/office/powerpoint/2010/main" val="262271311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LBNF Plans </a:t>
            </a:r>
          </a:p>
        </p:txBody>
      </p:sp>
      <p:sp>
        <p:nvSpPr>
          <p:cNvPr id="7" name="Slide Number Placeholder 6"/>
          <p:cNvSpPr>
            <a:spLocks noGrp="1"/>
          </p:cNvSpPr>
          <p:nvPr>
            <p:ph type="sldNum" sz="quarter" idx="12"/>
          </p:nvPr>
        </p:nvSpPr>
        <p:spPr/>
        <p:txBody>
          <a:bodyPr/>
          <a:lstStyle/>
          <a:p>
            <a:fld id="{0C39C72E-2A13-EB4D-AD45-6D4E6ACAED8D}" type="slidenum">
              <a:rPr lang="en-US" smtClean="0"/>
              <a:pPr/>
              <a:t>19</a:t>
            </a:fld>
            <a:endParaRPr lang="en-US" dirty="0"/>
          </a:p>
        </p:txBody>
      </p:sp>
      <p:sp>
        <p:nvSpPr>
          <p:cNvPr id="4" name="Content Placeholder 3"/>
          <p:cNvSpPr>
            <a:spLocks noGrp="1"/>
          </p:cNvSpPr>
          <p:nvPr>
            <p:ph idx="4294967295"/>
          </p:nvPr>
        </p:nvSpPr>
        <p:spPr>
          <a:xfrm>
            <a:off x="523081" y="1114425"/>
            <a:ext cx="9876557" cy="5669695"/>
          </a:xfrm>
          <a:prstGeom prst="rect">
            <a:avLst/>
          </a:prstGeom>
        </p:spPr>
        <p:txBody>
          <a:bodyPr lIns="104927" tIns="52464" rIns="104927" bIns="52464">
            <a:normAutofit fontScale="62500" lnSpcReduction="20000"/>
          </a:bodyPr>
          <a:lstStyle/>
          <a:p>
            <a:pPr>
              <a:buClr>
                <a:srgbClr val="92D050"/>
              </a:buClr>
              <a:buFont typeface="Wingdings" panose="05000000000000000000" pitchFamily="2" charset="2"/>
              <a:buChar char="ü"/>
            </a:pPr>
            <a:r>
              <a:rPr lang="en-US" dirty="0"/>
              <a:t>Begin execution by DOE/FNAL of Sanford Lab “Reliability Projects” such as Ross Shaft refurbishment, to reduce risk during main excavation operations</a:t>
            </a:r>
          </a:p>
          <a:p>
            <a:pPr>
              <a:buClr>
                <a:srgbClr val="92D050"/>
              </a:buClr>
              <a:buFont typeface="Wingdings" panose="05000000000000000000" pitchFamily="2" charset="2"/>
              <a:buChar char="ü"/>
            </a:pPr>
            <a:r>
              <a:rPr lang="en-US" dirty="0"/>
              <a:t>Complete Preexcavation final design for Far Site conventional facilities</a:t>
            </a:r>
          </a:p>
          <a:p>
            <a:pPr>
              <a:buClr>
                <a:srgbClr val="92D050"/>
              </a:buClr>
              <a:buFont typeface="Wingdings" panose="05000000000000000000" pitchFamily="2" charset="2"/>
              <a:buChar char="ü"/>
            </a:pPr>
            <a:r>
              <a:rPr lang="en-US" dirty="0"/>
              <a:t>Execute Lease for LBNF exclusive use areas at Sanford Lab</a:t>
            </a:r>
          </a:p>
          <a:p>
            <a:r>
              <a:rPr lang="en-US" dirty="0" smtClean="0"/>
              <a:t>Award </a:t>
            </a:r>
            <a:r>
              <a:rPr lang="en-US" dirty="0"/>
              <a:t>CM/GC contract June 2017</a:t>
            </a:r>
          </a:p>
          <a:p>
            <a:r>
              <a:rPr lang="en-US" dirty="0"/>
              <a:t>Hold groundbreaking summer 2017 </a:t>
            </a:r>
            <a:r>
              <a:rPr lang="en-US" b="1" dirty="0">
                <a:solidFill>
                  <a:srgbClr val="FF0000"/>
                </a:solidFill>
              </a:rPr>
              <a:t>(scheduled on 21 July 2017)</a:t>
            </a:r>
            <a:endParaRPr lang="en-US" dirty="0">
              <a:solidFill>
                <a:srgbClr val="FF0000"/>
              </a:solidFill>
            </a:endParaRPr>
          </a:p>
          <a:p>
            <a:r>
              <a:rPr lang="en-US" dirty="0"/>
              <a:t>Start construction activities at Sanford Lab in summer 2017</a:t>
            </a:r>
          </a:p>
          <a:p>
            <a:r>
              <a:rPr lang="en-US" dirty="0"/>
              <a:t>Start final design for cavern and drift excavation and surface facilities in summer 2017</a:t>
            </a:r>
          </a:p>
          <a:p>
            <a:r>
              <a:rPr lang="en-US" dirty="0"/>
              <a:t>Reach decision on optimized beamline preliminary design features in 2017</a:t>
            </a:r>
          </a:p>
          <a:p>
            <a:r>
              <a:rPr lang="en-US" dirty="0"/>
              <a:t>Complete underground and surface rock handling systems in 2018</a:t>
            </a:r>
          </a:p>
          <a:p>
            <a:r>
              <a:rPr lang="en-US" dirty="0"/>
              <a:t>Initiate major cavern excavation construction work in 2019 </a:t>
            </a:r>
          </a:p>
          <a:p>
            <a:r>
              <a:rPr lang="en-US" b="1" dirty="0">
                <a:solidFill>
                  <a:srgbClr val="FFFF00"/>
                </a:solidFill>
              </a:rPr>
              <a:t>Complete first cryostat and cryo systems construction to enable detector install to begin in 2022</a:t>
            </a:r>
            <a:r>
              <a:rPr lang="en-US" dirty="0"/>
              <a:t>, with commissioning in 2025</a:t>
            </a:r>
          </a:p>
          <a:p>
            <a:r>
              <a:rPr lang="en-US" dirty="0"/>
              <a:t>Produce neutrino beam in 2026</a:t>
            </a:r>
          </a:p>
          <a:p>
            <a:pPr marL="0" indent="0">
              <a:buNone/>
            </a:pPr>
            <a:endParaRPr lang="en-US" dirty="0"/>
          </a:p>
          <a:p>
            <a:pPr lvl="1"/>
            <a:endParaRPr lang="en-US" dirty="0"/>
          </a:p>
          <a:p>
            <a:pPr lvl="1"/>
            <a:endParaRPr lang="en-US" dirty="0"/>
          </a:p>
        </p:txBody>
      </p:sp>
    </p:spTree>
    <p:extLst>
      <p:ext uri="{BB962C8B-B14F-4D97-AF65-F5344CB8AC3E}">
        <p14:creationId xmlns:p14="http://schemas.microsoft.com/office/powerpoint/2010/main" val="4776219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2013 European strategy</a:t>
            </a:r>
            <a:endParaRPr lang="en-US" sz="3200"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2</a:t>
            </a:fld>
            <a:endParaRPr lang="en-US" dirty="0"/>
          </a:p>
        </p:txBody>
      </p:sp>
      <p:pic>
        <p:nvPicPr>
          <p:cNvPr id="5" name="Picture 4" descr="Screen Shot 2017-06-08 at 13.36.25.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5481" y="1647825"/>
            <a:ext cx="9607086" cy="4114800"/>
          </a:xfrm>
          <a:prstGeom prst="rect">
            <a:avLst/>
          </a:prstGeom>
        </p:spPr>
      </p:pic>
    </p:spTree>
    <p:extLst>
      <p:ext uri="{BB962C8B-B14F-4D97-AF65-F5344CB8AC3E}">
        <p14:creationId xmlns:p14="http://schemas.microsoft.com/office/powerpoint/2010/main" val="185975433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081" y="123825"/>
            <a:ext cx="9719787" cy="537452"/>
          </a:xfrm>
        </p:spPr>
        <p:txBody>
          <a:bodyPr/>
          <a:lstStyle/>
          <a:p>
            <a:r>
              <a:rPr lang="en-US" sz="4400" dirty="0" smtClean="0"/>
              <a:t>KEY ISSUE : CRYOSTATS</a:t>
            </a:r>
            <a:endParaRPr lang="en-US" sz="4400" dirty="0"/>
          </a:p>
        </p:txBody>
      </p:sp>
      <p:sp>
        <p:nvSpPr>
          <p:cNvPr id="3" name="Content Placeholder 2"/>
          <p:cNvSpPr>
            <a:spLocks noGrp="1"/>
          </p:cNvSpPr>
          <p:nvPr>
            <p:ph idx="1"/>
          </p:nvPr>
        </p:nvSpPr>
        <p:spPr/>
        <p:txBody>
          <a:bodyPr/>
          <a:lstStyle/>
          <a:p>
            <a:r>
              <a:rPr lang="en-US" dirty="0" smtClean="0"/>
              <a:t>LAr technology requires very special cryostats and cryogenics</a:t>
            </a:r>
          </a:p>
          <a:p>
            <a:endParaRPr lang="en-US" dirty="0"/>
          </a:p>
          <a:p>
            <a:pPr lvl="1"/>
            <a:r>
              <a:rPr lang="en-US" dirty="0" smtClean="0"/>
              <a:t> Large volume (~20 Ktons/cryostat)</a:t>
            </a:r>
          </a:p>
          <a:p>
            <a:pPr lvl="1"/>
            <a:r>
              <a:rPr lang="en-US" dirty="0"/>
              <a:t> </a:t>
            </a:r>
            <a:r>
              <a:rPr lang="en-US" dirty="0" smtClean="0"/>
              <a:t>Installation underground with a difficult access</a:t>
            </a:r>
          </a:p>
          <a:p>
            <a:pPr lvl="1"/>
            <a:r>
              <a:rPr lang="en-US" dirty="0"/>
              <a:t> </a:t>
            </a:r>
            <a:r>
              <a:rPr lang="en-US" dirty="0" smtClean="0"/>
              <a:t>Modular construction technique</a:t>
            </a:r>
          </a:p>
          <a:p>
            <a:pPr lvl="1"/>
            <a:r>
              <a:rPr lang="en-US" dirty="0"/>
              <a:t> </a:t>
            </a:r>
            <a:r>
              <a:rPr lang="en-US" dirty="0" smtClean="0"/>
              <a:t>High purity requirements (ppb)</a:t>
            </a:r>
          </a:p>
          <a:p>
            <a:pPr lvl="1"/>
            <a:r>
              <a:rPr lang="en-US" dirty="0"/>
              <a:t> </a:t>
            </a:r>
            <a:r>
              <a:rPr lang="en-US" dirty="0" smtClean="0"/>
              <a:t>Very high temperature and liquid stability</a:t>
            </a:r>
          </a:p>
          <a:p>
            <a:pPr marL="524436" lvl="1" indent="0">
              <a:buNone/>
            </a:pP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20</a:t>
            </a:fld>
            <a:endParaRPr lang="en-US" dirty="0"/>
          </a:p>
        </p:txBody>
      </p:sp>
      <p:sp>
        <p:nvSpPr>
          <p:cNvPr id="5" name="TextBox 4"/>
          <p:cNvSpPr txBox="1"/>
          <p:nvPr/>
        </p:nvSpPr>
        <p:spPr>
          <a:xfrm>
            <a:off x="1513681" y="6524625"/>
            <a:ext cx="8458200" cy="707886"/>
          </a:xfrm>
          <a:prstGeom prst="rect">
            <a:avLst/>
          </a:prstGeom>
          <a:noFill/>
        </p:spPr>
        <p:txBody>
          <a:bodyPr wrap="square" rtlCol="0">
            <a:spAutoFit/>
          </a:bodyPr>
          <a:lstStyle/>
          <a:p>
            <a:r>
              <a:rPr lang="en-US" sz="4000" b="1" dirty="0" smtClean="0">
                <a:solidFill>
                  <a:srgbClr val="FFFF00"/>
                </a:solidFill>
                <a:sym typeface="Wingdings"/>
              </a:rPr>
              <a:t>  LNG  transport technique </a:t>
            </a:r>
            <a:endParaRPr lang="en-US" sz="4000" b="1" dirty="0">
              <a:solidFill>
                <a:srgbClr val="FFFF00"/>
              </a:solidFill>
            </a:endParaRPr>
          </a:p>
        </p:txBody>
      </p:sp>
    </p:spTree>
    <p:extLst>
      <p:ext uri="{BB962C8B-B14F-4D97-AF65-F5344CB8AC3E}">
        <p14:creationId xmlns:p14="http://schemas.microsoft.com/office/powerpoint/2010/main" val="376538002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50770"/>
            <a:ext cx="10799762" cy="537452"/>
          </a:xfrm>
        </p:spPr>
        <p:txBody>
          <a:bodyPr/>
          <a:lstStyle/>
          <a:p>
            <a:r>
              <a:rPr lang="en-US" sz="3600" dirty="0" smtClean="0"/>
              <a:t>Membrane cryostats (LNG industry technology)</a:t>
            </a:r>
            <a:endParaRPr lang="en-US" sz="3600" dirty="0"/>
          </a:p>
        </p:txBody>
      </p:sp>
      <p:pic>
        <p:nvPicPr>
          <p:cNvPr id="8" name="Picture 7"/>
          <p:cNvPicPr>
            <a:picLocks noChangeAspect="1"/>
          </p:cNvPicPr>
          <p:nvPr/>
        </p:nvPicPr>
        <p:blipFill>
          <a:blip r:embed="rId2"/>
          <a:stretch>
            <a:fillRect/>
          </a:stretch>
        </p:blipFill>
        <p:spPr>
          <a:xfrm>
            <a:off x="-2289" y="1062849"/>
            <a:ext cx="10799763" cy="6500001"/>
          </a:xfrm>
          <a:prstGeom prst="rect">
            <a:avLst/>
          </a:prstGeom>
        </p:spPr>
      </p:pic>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40072" y="3552825"/>
            <a:ext cx="2259691" cy="4010025"/>
          </a:xfrm>
          <a:prstGeom prst="rect">
            <a:avLst/>
          </a:prstGeom>
        </p:spPr>
      </p:pic>
      <p:grpSp>
        <p:nvGrpSpPr>
          <p:cNvPr id="5" name="Group 4"/>
          <p:cNvGrpSpPr/>
          <p:nvPr/>
        </p:nvGrpSpPr>
        <p:grpSpPr>
          <a:xfrm>
            <a:off x="0" y="4314825"/>
            <a:ext cx="4521756" cy="1860370"/>
            <a:chOff x="-245283" y="-973728"/>
            <a:chExt cx="8239815" cy="4482668"/>
          </a:xfrm>
        </p:grpSpPr>
        <p:pic>
          <p:nvPicPr>
            <p:cNvPr id="6" name="Picture 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6200000">
              <a:off x="1721907" y="-2763686"/>
              <a:ext cx="4305436" cy="8239815"/>
            </a:xfrm>
            <a:prstGeom prst="rect">
              <a:avLst/>
            </a:prstGeom>
          </p:spPr>
        </p:pic>
        <p:sp>
          <p:nvSpPr>
            <p:cNvPr id="7" name="TextBox 6"/>
            <p:cNvSpPr txBox="1"/>
            <p:nvPr/>
          </p:nvSpPr>
          <p:spPr>
            <a:xfrm>
              <a:off x="791045" y="1324778"/>
              <a:ext cx="2782250" cy="1924484"/>
            </a:xfrm>
            <a:prstGeom prst="rect">
              <a:avLst/>
            </a:prstGeom>
            <a:noFill/>
          </p:spPr>
          <p:txBody>
            <a:bodyPr wrap="square" lIns="120404" tIns="60202" rIns="120404" bIns="60202" rtlCol="0">
              <a:spAutoFit/>
            </a:bodyPr>
            <a:lstStyle/>
            <a:p>
              <a:r>
                <a:rPr lang="en-US" sz="1100" dirty="0">
                  <a:solidFill>
                    <a:srgbClr val="FF0000"/>
                  </a:solidFill>
                </a:rPr>
                <a:t>SS </a:t>
              </a:r>
              <a:r>
                <a:rPr lang="en-US" sz="1100" dirty="0" smtClean="0">
                  <a:solidFill>
                    <a:srgbClr val="FF0000"/>
                  </a:solidFill>
                </a:rPr>
                <a:t>1.2 mm primary membrane in contact with the liquid (primary containment)</a:t>
              </a:r>
              <a:endParaRPr lang="en-US" sz="1100" dirty="0">
                <a:solidFill>
                  <a:srgbClr val="FF0000"/>
                </a:solidFill>
              </a:endParaRPr>
            </a:p>
          </p:txBody>
        </p:sp>
        <p:sp>
          <p:nvSpPr>
            <p:cNvPr id="10" name="TextBox 9"/>
            <p:cNvSpPr txBox="1"/>
            <p:nvPr/>
          </p:nvSpPr>
          <p:spPr>
            <a:xfrm>
              <a:off x="2331562" y="-973728"/>
              <a:ext cx="2831484" cy="1924484"/>
            </a:xfrm>
            <a:prstGeom prst="rect">
              <a:avLst/>
            </a:prstGeom>
            <a:noFill/>
          </p:spPr>
          <p:txBody>
            <a:bodyPr wrap="square" lIns="120404" tIns="60202" rIns="120404" bIns="60202" rtlCol="0">
              <a:spAutoFit/>
            </a:bodyPr>
            <a:lstStyle/>
            <a:p>
              <a:r>
                <a:rPr lang="en-US" sz="1100" dirty="0" smtClean="0">
                  <a:solidFill>
                    <a:srgbClr val="FF0000"/>
                  </a:solidFill>
                </a:rPr>
                <a:t>secondary membrane : composite laminated material  (secondary containment)</a:t>
              </a:r>
              <a:endParaRPr lang="en-US" sz="1100" dirty="0">
                <a:solidFill>
                  <a:srgbClr val="FF0000"/>
                </a:solidFill>
              </a:endParaRPr>
            </a:p>
          </p:txBody>
        </p:sp>
        <p:cxnSp>
          <p:nvCxnSpPr>
            <p:cNvPr id="11" name="Straight Arrow Connector 10"/>
            <p:cNvCxnSpPr/>
            <p:nvPr/>
          </p:nvCxnSpPr>
          <p:spPr>
            <a:xfrm flipV="1">
              <a:off x="4137265" y="1728125"/>
              <a:ext cx="597472" cy="23587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40126" y="744602"/>
              <a:ext cx="483149" cy="46641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151305" y="127922"/>
              <a:ext cx="2831484" cy="1924484"/>
            </a:xfrm>
            <a:prstGeom prst="rect">
              <a:avLst/>
            </a:prstGeom>
            <a:noFill/>
          </p:spPr>
          <p:txBody>
            <a:bodyPr wrap="square" lIns="120404" tIns="60202" rIns="120404" bIns="60202" rtlCol="0">
              <a:spAutoFit/>
            </a:bodyPr>
            <a:lstStyle/>
            <a:p>
              <a:r>
                <a:rPr lang="en-US" sz="1100" dirty="0" smtClean="0">
                  <a:solidFill>
                    <a:srgbClr val="FF0000"/>
                  </a:solidFill>
                </a:rPr>
                <a:t>Insulation : reinforced polyurethane foam    (5-6 W/m</a:t>
              </a:r>
              <a:r>
                <a:rPr lang="en-US" sz="1100" baseline="30000" dirty="0" smtClean="0">
                  <a:solidFill>
                    <a:srgbClr val="FF0000"/>
                  </a:solidFill>
                </a:rPr>
                <a:t>2</a:t>
              </a:r>
              <a:r>
                <a:rPr lang="en-US" sz="1100" dirty="0" smtClean="0">
                  <a:solidFill>
                    <a:srgbClr val="FF0000"/>
                  </a:solidFill>
                </a:rPr>
                <a:t>)</a:t>
              </a:r>
              <a:endParaRPr lang="en-US" sz="1100" dirty="0">
                <a:solidFill>
                  <a:srgbClr val="FF0000"/>
                </a:solidFill>
              </a:endParaRPr>
            </a:p>
          </p:txBody>
        </p:sp>
        <p:cxnSp>
          <p:nvCxnSpPr>
            <p:cNvPr id="14" name="Straight Arrow Connector 13"/>
            <p:cNvCxnSpPr/>
            <p:nvPr/>
          </p:nvCxnSpPr>
          <p:spPr>
            <a:xfrm flipH="1">
              <a:off x="5567874" y="2331221"/>
              <a:ext cx="1522072"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6286544" y="-257979"/>
              <a:ext cx="947604" cy="75311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16" name="Slide Number Placeholder 15"/>
          <p:cNvSpPr>
            <a:spLocks noGrp="1"/>
          </p:cNvSpPr>
          <p:nvPr>
            <p:ph type="sldNum" sz="quarter" idx="12"/>
          </p:nvPr>
        </p:nvSpPr>
        <p:spPr/>
        <p:txBody>
          <a:bodyPr/>
          <a:lstStyle/>
          <a:p>
            <a:pPr>
              <a:defRPr/>
            </a:pPr>
            <a:fld id="{993EAE85-B4FB-5546-97E4-6D3878930C3B}" type="slidenum">
              <a:rPr lang="en-US" smtClean="0"/>
              <a:pPr>
                <a:defRPr/>
              </a:pPr>
              <a:t>21</a:t>
            </a:fld>
            <a:endParaRPr lang="en-US" dirty="0"/>
          </a:p>
        </p:txBody>
      </p:sp>
    </p:spTree>
    <p:extLst>
      <p:ext uri="{BB962C8B-B14F-4D97-AF65-F5344CB8AC3E}">
        <p14:creationId xmlns:p14="http://schemas.microsoft.com/office/powerpoint/2010/main" val="319429492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081" y="123825"/>
            <a:ext cx="9719787" cy="537452"/>
          </a:xfrm>
        </p:spPr>
        <p:txBody>
          <a:bodyPr/>
          <a:lstStyle/>
          <a:p>
            <a:r>
              <a:rPr lang="en-US" sz="4400" dirty="0" smtClean="0"/>
              <a:t>Demonstrator and Prototypes</a:t>
            </a:r>
            <a:endParaRPr lang="en-US" sz="4400" dirty="0"/>
          </a:p>
        </p:txBody>
      </p:sp>
      <p:sp>
        <p:nvSpPr>
          <p:cNvPr id="3" name="Content Placeholder 2"/>
          <p:cNvSpPr>
            <a:spLocks noGrp="1"/>
          </p:cNvSpPr>
          <p:nvPr>
            <p:ph idx="1"/>
          </p:nvPr>
        </p:nvSpPr>
        <p:spPr/>
        <p:txBody>
          <a:bodyPr/>
          <a:lstStyle/>
          <a:p>
            <a:r>
              <a:rPr lang="en-US" sz="2800" dirty="0" smtClean="0"/>
              <a:t>Cryostats and Cryogenics need to be demonstrated and the techniques acquired</a:t>
            </a:r>
          </a:p>
          <a:p>
            <a:endParaRPr lang="en-US" sz="2800" dirty="0" smtClean="0">
              <a:solidFill>
                <a:srgbClr val="FFFF00"/>
              </a:solidFill>
            </a:endParaRPr>
          </a:p>
          <a:p>
            <a:r>
              <a:rPr lang="en-US" sz="2800" dirty="0" smtClean="0">
                <a:solidFill>
                  <a:srgbClr val="FFFF00"/>
                </a:solidFill>
              </a:rPr>
              <a:t>Single phase LAr detectors have to be extrapolated to the new scale (x 100), starting from the ICARUS and MicroBooNE experience. Cold electronics and automatic data reconstruction are the next challenges</a:t>
            </a:r>
          </a:p>
          <a:p>
            <a:endParaRPr lang="en-US" sz="2800" dirty="0" smtClean="0"/>
          </a:p>
          <a:p>
            <a:r>
              <a:rPr lang="en-US" sz="2800" dirty="0" smtClean="0"/>
              <a:t>Double phase LAr detectors have to be proven as concept and then extrapolated to the new scale</a:t>
            </a:r>
            <a:endParaRPr lang="en-US" sz="2800"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22</a:t>
            </a:fld>
            <a:endParaRPr lang="en-US" dirty="0"/>
          </a:p>
        </p:txBody>
      </p:sp>
    </p:spTree>
    <p:extLst>
      <p:ext uri="{BB962C8B-B14F-4D97-AF65-F5344CB8AC3E}">
        <p14:creationId xmlns:p14="http://schemas.microsoft.com/office/powerpoint/2010/main" val="180755181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50770"/>
            <a:ext cx="10799762" cy="537452"/>
          </a:xfrm>
        </p:spPr>
        <p:txBody>
          <a:bodyPr/>
          <a:lstStyle/>
          <a:p>
            <a:r>
              <a:rPr lang="en-US" sz="3600" dirty="0" smtClean="0"/>
              <a:t>DOUBLE PHASE Demonstrator (WA105/NP02)</a:t>
            </a:r>
            <a:endParaRPr lang="en-US" sz="3600"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23</a:t>
            </a:fld>
            <a:endParaRPr lang="en-US" dirty="0"/>
          </a:p>
        </p:txBody>
      </p:sp>
      <p:pic>
        <p:nvPicPr>
          <p:cNvPr id="50" name="Screen Shot 2017-03-28 at 15.35.45.png" descr="Screen Shot 2017-03-28 at 15.35.45.png"/>
          <p:cNvPicPr>
            <a:picLocks noChangeAspect="1"/>
          </p:cNvPicPr>
          <p:nvPr/>
        </p:nvPicPr>
        <p:blipFill>
          <a:blip r:embed="rId2">
            <a:extLst/>
          </a:blip>
          <a:stretch>
            <a:fillRect/>
          </a:stretch>
        </p:blipFill>
        <p:spPr>
          <a:xfrm>
            <a:off x="1623295" y="809625"/>
            <a:ext cx="7434186" cy="5985820"/>
          </a:xfrm>
          <a:prstGeom prst="rect">
            <a:avLst/>
          </a:prstGeom>
          <a:ln w="12700">
            <a:miter lim="400000"/>
          </a:ln>
        </p:spPr>
      </p:pic>
      <p:sp>
        <p:nvSpPr>
          <p:cNvPr id="51" name="The 3x1x1 m3 dual phase LAr TPC"/>
          <p:cNvSpPr txBox="1">
            <a:spLocks/>
          </p:cNvSpPr>
          <p:nvPr/>
        </p:nvSpPr>
        <p:spPr bwMode="auto">
          <a:xfrm>
            <a:off x="1285081" y="6711949"/>
            <a:ext cx="7648894" cy="850901"/>
          </a:xfrm>
          <a:prstGeom prst="rect">
            <a:avLst/>
          </a:prstGeom>
          <a:noFill/>
          <a:ln w="9525">
            <a:noFill/>
            <a:miter lim="800000"/>
            <a:headEnd/>
            <a:tailEnd/>
          </a:ln>
        </p:spPr>
        <p:txBody>
          <a:bodyPr vert="horz" wrap="square" lIns="104886" tIns="52443" rIns="104886" bIns="52443" numCol="1" anchor="ctr" anchorCtr="0" compatLnSpc="1">
            <a:prstTxWarp prst="textNoShape">
              <a:avLst/>
            </a:prstTxWarp>
          </a:bodyPr>
          <a:lstStyle>
            <a:lvl1pPr algn="ctr" rtl="0" eaLnBrk="0" fontAlgn="base" hangingPunct="0">
              <a:spcBef>
                <a:spcPct val="0"/>
              </a:spcBef>
              <a:spcAft>
                <a:spcPct val="0"/>
              </a:spcAft>
              <a:defRPr sz="2800" kern="1200">
                <a:solidFill>
                  <a:schemeClr val="bg1"/>
                </a:solidFill>
                <a:latin typeface="+mj-lt"/>
                <a:ea typeface="ＭＳ Ｐゴシック" charset="-128"/>
                <a:cs typeface="ＭＳ Ｐゴシック" charset="-128"/>
              </a:defRPr>
            </a:lvl1pPr>
            <a:lvl2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2pPr>
            <a:lvl3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3pPr>
            <a:lvl4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4pPr>
            <a:lvl5pPr algn="ctr" rtl="0" eaLnBrk="0" fontAlgn="base" hangingPunct="0">
              <a:spcBef>
                <a:spcPct val="0"/>
              </a:spcBef>
              <a:spcAft>
                <a:spcPct val="0"/>
              </a:spcAft>
              <a:defRPr sz="5000">
                <a:solidFill>
                  <a:schemeClr val="tx1"/>
                </a:solidFill>
                <a:latin typeface="Arial" charset="0"/>
                <a:ea typeface="ＭＳ Ｐゴシック" charset="-128"/>
                <a:cs typeface="ＭＳ Ｐゴシック" charset="-128"/>
              </a:defRPr>
            </a:lvl5pPr>
            <a:lvl6pPr marL="524435" algn="ctr" rtl="0" fontAlgn="base">
              <a:spcBef>
                <a:spcPct val="0"/>
              </a:spcBef>
              <a:spcAft>
                <a:spcPct val="0"/>
              </a:spcAft>
              <a:defRPr sz="5000">
                <a:solidFill>
                  <a:schemeClr val="tx1"/>
                </a:solidFill>
                <a:latin typeface="Calibri" pitchFamily="34" charset="0"/>
              </a:defRPr>
            </a:lvl6pPr>
            <a:lvl7pPr marL="1048868" algn="ctr" rtl="0" fontAlgn="base">
              <a:spcBef>
                <a:spcPct val="0"/>
              </a:spcBef>
              <a:spcAft>
                <a:spcPct val="0"/>
              </a:spcAft>
              <a:defRPr sz="5000">
                <a:solidFill>
                  <a:schemeClr val="tx1"/>
                </a:solidFill>
                <a:latin typeface="Calibri" pitchFamily="34" charset="0"/>
              </a:defRPr>
            </a:lvl7pPr>
            <a:lvl8pPr marL="1573302" algn="ctr" rtl="0" fontAlgn="base">
              <a:spcBef>
                <a:spcPct val="0"/>
              </a:spcBef>
              <a:spcAft>
                <a:spcPct val="0"/>
              </a:spcAft>
              <a:defRPr sz="5000">
                <a:solidFill>
                  <a:schemeClr val="tx1"/>
                </a:solidFill>
                <a:latin typeface="Calibri" pitchFamily="34" charset="0"/>
              </a:defRPr>
            </a:lvl8pPr>
            <a:lvl9pPr marL="2097736" algn="ctr" rtl="0" fontAlgn="base">
              <a:spcBef>
                <a:spcPct val="0"/>
              </a:spcBef>
              <a:spcAft>
                <a:spcPct val="0"/>
              </a:spcAft>
              <a:defRPr sz="5000">
                <a:solidFill>
                  <a:schemeClr val="tx1"/>
                </a:solidFill>
                <a:latin typeface="Calibri" pitchFamily="34" charset="0"/>
              </a:defRPr>
            </a:lvl9pPr>
          </a:lstStyle>
          <a:p>
            <a:r>
              <a:rPr lang="en-US" dirty="0" smtClean="0"/>
              <a:t>The 3x1x1 m</a:t>
            </a:r>
            <a:r>
              <a:rPr lang="en-US" baseline="30000" dirty="0" smtClean="0"/>
              <a:t>3</a:t>
            </a:r>
            <a:r>
              <a:rPr lang="en-US" dirty="0" smtClean="0"/>
              <a:t> dual phase LAr TPC</a:t>
            </a:r>
            <a:endParaRPr lang="en-US" dirty="0"/>
          </a:p>
        </p:txBody>
      </p:sp>
      <p:sp>
        <p:nvSpPr>
          <p:cNvPr id="3" name="TextBox 2"/>
          <p:cNvSpPr txBox="1"/>
          <p:nvPr/>
        </p:nvSpPr>
        <p:spPr>
          <a:xfrm rot="16200000">
            <a:off x="-2249022" y="3734128"/>
            <a:ext cx="6372226" cy="523220"/>
          </a:xfrm>
          <a:prstGeom prst="rect">
            <a:avLst/>
          </a:prstGeom>
          <a:noFill/>
        </p:spPr>
        <p:txBody>
          <a:bodyPr wrap="square" rtlCol="0">
            <a:spAutoFit/>
          </a:bodyPr>
          <a:lstStyle/>
          <a:p>
            <a:pPr algn="ctr"/>
            <a:r>
              <a:rPr lang="en-US" sz="2800" dirty="0" smtClean="0">
                <a:solidFill>
                  <a:schemeClr val="bg1"/>
                </a:solidFill>
              </a:rPr>
              <a:t>LNG and cryogenics  first lesson!</a:t>
            </a:r>
            <a:endParaRPr lang="en-US" sz="2800" dirty="0">
              <a:solidFill>
                <a:schemeClr val="bg1"/>
              </a:solidFill>
            </a:endParaRPr>
          </a:p>
        </p:txBody>
      </p:sp>
      <p:sp>
        <p:nvSpPr>
          <p:cNvPr id="52" name="TextBox 51"/>
          <p:cNvSpPr txBox="1"/>
          <p:nvPr/>
        </p:nvSpPr>
        <p:spPr>
          <a:xfrm rot="5400000">
            <a:off x="6766391" y="3634116"/>
            <a:ext cx="6019799" cy="523220"/>
          </a:xfrm>
          <a:prstGeom prst="rect">
            <a:avLst/>
          </a:prstGeom>
          <a:noFill/>
        </p:spPr>
        <p:txBody>
          <a:bodyPr wrap="square" rtlCol="0">
            <a:spAutoFit/>
          </a:bodyPr>
          <a:lstStyle/>
          <a:p>
            <a:pPr algn="ctr"/>
            <a:r>
              <a:rPr lang="en-US" sz="2800" dirty="0" smtClean="0">
                <a:solidFill>
                  <a:schemeClr val="bg1"/>
                </a:solidFill>
              </a:rPr>
              <a:t>LAr TPC double phase demonstrator</a:t>
            </a:r>
            <a:endParaRPr lang="en-US" sz="2800" dirty="0">
              <a:solidFill>
                <a:schemeClr val="bg1"/>
              </a:solidFill>
            </a:endParaRPr>
          </a:p>
        </p:txBody>
      </p:sp>
    </p:spTree>
    <p:extLst>
      <p:ext uri="{BB962C8B-B14F-4D97-AF65-F5344CB8AC3E}">
        <p14:creationId xmlns:p14="http://schemas.microsoft.com/office/powerpoint/2010/main" val="381927408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24</a:t>
            </a:fld>
            <a:endParaRPr lang="en-US" dirty="0"/>
          </a:p>
        </p:txBody>
      </p:sp>
      <p:sp>
        <p:nvSpPr>
          <p:cNvPr id="3" name="2015"/>
          <p:cNvSpPr/>
          <p:nvPr/>
        </p:nvSpPr>
        <p:spPr>
          <a:xfrm>
            <a:off x="407833" y="519089"/>
            <a:ext cx="700301" cy="47314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r>
              <a:t>2015</a:t>
            </a:r>
          </a:p>
        </p:txBody>
      </p:sp>
      <p:pic>
        <p:nvPicPr>
          <p:cNvPr id="5" name="IMG_3343.jpg" descr="IMG_3343.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6086" y="355787"/>
            <a:ext cx="2719199" cy="2342926"/>
          </a:xfrm>
          <a:prstGeom prst="rect">
            <a:avLst/>
          </a:prstGeom>
          <a:ln w="12700">
            <a:miter lim="400000"/>
          </a:ln>
        </p:spPr>
      </p:pic>
      <p:pic>
        <p:nvPicPr>
          <p:cNvPr id="6" name="2015-08-11 18.31.43.jpg" descr="2015-08-11 18.31.43.jpg"/>
          <p:cNvPicPr>
            <a:picLocks noChangeAspect="1"/>
          </p:cNvPicPr>
          <p:nvPr/>
        </p:nvPicPr>
        <p:blipFill>
          <a:blip r:embed="rId3">
            <a:extLst/>
          </a:blip>
          <a:stretch>
            <a:fillRect/>
          </a:stretch>
        </p:blipFill>
        <p:spPr>
          <a:xfrm>
            <a:off x="5542369" y="355787"/>
            <a:ext cx="1610112" cy="2349649"/>
          </a:xfrm>
          <a:prstGeom prst="rect">
            <a:avLst/>
          </a:prstGeom>
          <a:ln w="12700">
            <a:miter lim="400000"/>
          </a:ln>
        </p:spPr>
      </p:pic>
      <p:pic>
        <p:nvPicPr>
          <p:cNvPr id="7" name="2016-06-30 10.42.png" descr="2016-06-30 10.42.png"/>
          <p:cNvPicPr>
            <a:picLocks noChangeAspect="1"/>
          </p:cNvPicPr>
          <p:nvPr/>
        </p:nvPicPr>
        <p:blipFill>
          <a:blip r:embed="rId4">
            <a:extLst/>
          </a:blip>
          <a:stretch>
            <a:fillRect/>
          </a:stretch>
        </p:blipFill>
        <p:spPr>
          <a:xfrm>
            <a:off x="7163453" y="352425"/>
            <a:ext cx="3636310" cy="2346787"/>
          </a:xfrm>
          <a:prstGeom prst="rect">
            <a:avLst/>
          </a:prstGeom>
          <a:ln w="12700">
            <a:miter lim="400000"/>
          </a:ln>
        </p:spPr>
      </p:pic>
      <p:pic>
        <p:nvPicPr>
          <p:cNvPr id="9" name="IMG_0126-small.jpg" descr="IMG_0126-small.jpg"/>
          <p:cNvPicPr>
            <a:picLocks noChangeAspect="1"/>
          </p:cNvPicPr>
          <p:nvPr/>
        </p:nvPicPr>
        <p:blipFill>
          <a:blip r:embed="rId5">
            <a:extLst/>
          </a:blip>
          <a:stretch>
            <a:fillRect/>
          </a:stretch>
        </p:blipFill>
        <p:spPr>
          <a:xfrm>
            <a:off x="2850350" y="352425"/>
            <a:ext cx="2727003" cy="2349649"/>
          </a:xfrm>
          <a:prstGeom prst="rect">
            <a:avLst/>
          </a:prstGeom>
          <a:ln w="12700">
            <a:miter lim="400000"/>
          </a:ln>
        </p:spPr>
      </p:pic>
      <p:sp>
        <p:nvSpPr>
          <p:cNvPr id="10" name="2015. 3x1x1 DP first membrane cryostat at CERN"/>
          <p:cNvSpPr/>
          <p:nvPr/>
        </p:nvSpPr>
        <p:spPr>
          <a:xfrm>
            <a:off x="150658" y="372078"/>
            <a:ext cx="6730133" cy="441146"/>
          </a:xfrm>
          <a:prstGeom prst="rect">
            <a:avLst/>
          </a:prstGeom>
          <a:gradFill>
            <a:gsLst>
              <a:gs pos="0">
                <a:srgbClr val="00F900"/>
              </a:gs>
              <a:gs pos="100000">
                <a:schemeClr val="accent5"/>
              </a:gs>
            </a:gsLst>
            <a:lin ang="1809101"/>
          </a:gradFill>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200"/>
            </a:lvl1pPr>
          </a:lstStyle>
          <a:p>
            <a:r>
              <a:rPr dirty="0" smtClean="0"/>
              <a:t>2015</a:t>
            </a:r>
            <a:r>
              <a:rPr lang="en-US" dirty="0" smtClean="0"/>
              <a:t>-16</a:t>
            </a:r>
            <a:r>
              <a:rPr dirty="0" smtClean="0"/>
              <a:t>. </a:t>
            </a:r>
            <a:r>
              <a:rPr dirty="0"/>
              <a:t>3x1x1 DP first membrane cryostat at CERN</a:t>
            </a:r>
          </a:p>
        </p:txBody>
      </p:sp>
      <p:pic>
        <p:nvPicPr>
          <p:cNvPr id="11" name="2016-07-05 14.53.21.jpg" descr="2016-07-05 14.53.21.jpg"/>
          <p:cNvPicPr>
            <a:picLocks noChangeAspect="1"/>
          </p:cNvPicPr>
          <p:nvPr/>
        </p:nvPicPr>
        <p:blipFill>
          <a:blip r:embed="rId6">
            <a:extLst/>
          </a:blip>
          <a:stretch>
            <a:fillRect/>
          </a:stretch>
        </p:blipFill>
        <p:spPr>
          <a:xfrm>
            <a:off x="4637881" y="3019425"/>
            <a:ext cx="3402131" cy="1911207"/>
          </a:xfrm>
          <a:prstGeom prst="rect">
            <a:avLst/>
          </a:prstGeom>
          <a:ln w="12700">
            <a:miter lim="400000"/>
          </a:ln>
        </p:spPr>
      </p:pic>
      <p:pic>
        <p:nvPicPr>
          <p:cNvPr id="12" name="2016-07-05 14.52.53.jpg" descr="2016-07-05 14.52.53.jpg"/>
          <p:cNvPicPr>
            <a:picLocks noChangeAspect="1"/>
          </p:cNvPicPr>
          <p:nvPr/>
        </p:nvPicPr>
        <p:blipFill>
          <a:blip r:embed="rId7">
            <a:extLst/>
          </a:blip>
          <a:stretch>
            <a:fillRect/>
          </a:stretch>
        </p:blipFill>
        <p:spPr>
          <a:xfrm>
            <a:off x="8066881" y="2982314"/>
            <a:ext cx="2566657" cy="4568894"/>
          </a:xfrm>
          <a:prstGeom prst="rect">
            <a:avLst/>
          </a:prstGeom>
          <a:ln w="12700">
            <a:miter lim="400000"/>
          </a:ln>
        </p:spPr>
      </p:pic>
      <p:pic>
        <p:nvPicPr>
          <p:cNvPr id="13" name="2016-07-05 15.01.14.jpg" descr="2016-07-05 15.01.14.jpg"/>
          <p:cNvPicPr>
            <a:picLocks noChangeAspect="1"/>
          </p:cNvPicPr>
          <p:nvPr/>
        </p:nvPicPr>
        <p:blipFill>
          <a:blip r:embed="rId8">
            <a:extLst/>
          </a:blip>
          <a:stretch>
            <a:fillRect/>
          </a:stretch>
        </p:blipFill>
        <p:spPr>
          <a:xfrm>
            <a:off x="4637881" y="5229225"/>
            <a:ext cx="3533894" cy="1985227"/>
          </a:xfrm>
          <a:prstGeom prst="rect">
            <a:avLst/>
          </a:prstGeom>
          <a:ln w="12700">
            <a:miter lim="400000"/>
          </a:ln>
        </p:spPr>
      </p:pic>
      <p:pic>
        <p:nvPicPr>
          <p:cNvPr id="14" name="Screen Shot 2016-09-10 at 13.57.06.png" descr="Screen Shot 2016-09-10 at 13.57.06.png"/>
          <p:cNvPicPr>
            <a:picLocks noChangeAspect="1"/>
          </p:cNvPicPr>
          <p:nvPr/>
        </p:nvPicPr>
        <p:blipFill>
          <a:blip r:embed="rId9">
            <a:extLst/>
          </a:blip>
          <a:stretch>
            <a:fillRect/>
          </a:stretch>
        </p:blipFill>
        <p:spPr>
          <a:xfrm>
            <a:off x="-162719" y="3705225"/>
            <a:ext cx="4668668" cy="3036993"/>
          </a:xfrm>
          <a:prstGeom prst="rect">
            <a:avLst/>
          </a:prstGeom>
          <a:ln w="12700">
            <a:miter lim="400000"/>
          </a:ln>
        </p:spPr>
      </p:pic>
      <p:sp>
        <p:nvSpPr>
          <p:cNvPr id="15" name="2015. 3x1x1 DP first membrane cryostat at CERN"/>
          <p:cNvSpPr/>
          <p:nvPr/>
        </p:nvSpPr>
        <p:spPr>
          <a:xfrm>
            <a:off x="23445" y="2943225"/>
            <a:ext cx="4614436" cy="441146"/>
          </a:xfrm>
          <a:prstGeom prst="rect">
            <a:avLst/>
          </a:prstGeom>
          <a:gradFill>
            <a:gsLst>
              <a:gs pos="0">
                <a:srgbClr val="00F900"/>
              </a:gs>
              <a:gs pos="100000">
                <a:schemeClr val="accent5"/>
              </a:gs>
            </a:gsLst>
            <a:lin ang="1809101"/>
          </a:gradFill>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sz="2200"/>
            </a:lvl1pPr>
          </a:lstStyle>
          <a:p>
            <a:r>
              <a:rPr dirty="0" smtClean="0"/>
              <a:t>20</a:t>
            </a:r>
            <a:r>
              <a:rPr lang="en-US" dirty="0" smtClean="0"/>
              <a:t>16</a:t>
            </a:r>
            <a:r>
              <a:rPr dirty="0" smtClean="0"/>
              <a:t>. </a:t>
            </a:r>
            <a:r>
              <a:rPr dirty="0"/>
              <a:t>3x1x1 DP </a:t>
            </a:r>
            <a:r>
              <a:rPr lang="en-US" dirty="0" smtClean="0"/>
              <a:t>detector installation</a:t>
            </a:r>
            <a:endParaRPr dirty="0"/>
          </a:p>
        </p:txBody>
      </p:sp>
    </p:spTree>
    <p:extLst>
      <p:ext uri="{BB962C8B-B14F-4D97-AF65-F5344CB8AC3E}">
        <p14:creationId xmlns:p14="http://schemas.microsoft.com/office/powerpoint/2010/main" val="323556377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50770"/>
            <a:ext cx="10799762" cy="537452"/>
          </a:xfrm>
        </p:spPr>
        <p:txBody>
          <a:bodyPr/>
          <a:lstStyle/>
          <a:p>
            <a:r>
              <a:rPr lang="en-US" sz="3600" dirty="0" smtClean="0"/>
              <a:t>Next step : ~800 ton </a:t>
            </a:r>
            <a:r>
              <a:rPr lang="en-US" sz="3600" dirty="0" err="1" smtClean="0"/>
              <a:t>LAr</a:t>
            </a:r>
            <a:r>
              <a:rPr lang="en-US" sz="3600" dirty="0" smtClean="0"/>
              <a:t> prototypes</a:t>
            </a:r>
            <a:endParaRPr lang="en-US" sz="3600" dirty="0"/>
          </a:p>
        </p:txBody>
      </p:sp>
      <p:grpSp>
        <p:nvGrpSpPr>
          <p:cNvPr id="3" name="Group 2"/>
          <p:cNvGrpSpPr/>
          <p:nvPr/>
        </p:nvGrpSpPr>
        <p:grpSpPr>
          <a:xfrm>
            <a:off x="14869" y="800695"/>
            <a:ext cx="10784894" cy="6257330"/>
            <a:chOff x="14869" y="800695"/>
            <a:chExt cx="9519532" cy="5545935"/>
          </a:xfrm>
        </p:grpSpPr>
        <p:pic>
          <p:nvPicPr>
            <p:cNvPr id="7" name="Picture 6"/>
            <p:cNvPicPr>
              <a:picLocks noChangeAspect="1"/>
            </p:cNvPicPr>
            <p:nvPr/>
          </p:nvPicPr>
          <p:blipFill>
            <a:blip r:embed="rId2"/>
            <a:stretch>
              <a:fillRect/>
            </a:stretch>
          </p:blipFill>
          <p:spPr>
            <a:xfrm>
              <a:off x="14869" y="1724025"/>
              <a:ext cx="9421907" cy="4622605"/>
            </a:xfrm>
            <a:prstGeom prst="rect">
              <a:avLst/>
            </a:prstGeom>
          </p:spPr>
        </p:pic>
        <p:sp>
          <p:nvSpPr>
            <p:cNvPr id="8" name="TextBox 7"/>
            <p:cNvSpPr txBox="1"/>
            <p:nvPr/>
          </p:nvSpPr>
          <p:spPr>
            <a:xfrm>
              <a:off x="292776" y="4653117"/>
              <a:ext cx="1357640" cy="923330"/>
            </a:xfrm>
            <a:prstGeom prst="rect">
              <a:avLst/>
            </a:prstGeom>
            <a:noFill/>
          </p:spPr>
          <p:txBody>
            <a:bodyPr wrap="square" rtlCol="0">
              <a:spAutoFit/>
            </a:bodyPr>
            <a:lstStyle/>
            <a:p>
              <a:r>
                <a:rPr lang="en-US" dirty="0" smtClean="0">
                  <a:solidFill>
                    <a:schemeClr val="bg1"/>
                  </a:solidFill>
                </a:rPr>
                <a:t>NP02 proximity cryogenics</a:t>
              </a:r>
              <a:endParaRPr lang="en-US" dirty="0">
                <a:solidFill>
                  <a:schemeClr val="bg1"/>
                </a:solidFill>
              </a:endParaRPr>
            </a:p>
          </p:txBody>
        </p:sp>
        <p:cxnSp>
          <p:nvCxnSpPr>
            <p:cNvPr id="9" name="Straight Arrow Connector 8"/>
            <p:cNvCxnSpPr/>
            <p:nvPr/>
          </p:nvCxnSpPr>
          <p:spPr>
            <a:xfrm flipV="1">
              <a:off x="749976" y="4069146"/>
              <a:ext cx="433295" cy="583971"/>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8050761" y="800695"/>
              <a:ext cx="1357640" cy="818357"/>
            </a:xfrm>
            <a:prstGeom prst="rect">
              <a:avLst/>
            </a:prstGeom>
            <a:noFill/>
          </p:spPr>
          <p:txBody>
            <a:bodyPr wrap="square" rtlCol="0">
              <a:spAutoFit/>
            </a:bodyPr>
            <a:lstStyle/>
            <a:p>
              <a:r>
                <a:rPr lang="en-US" dirty="0" smtClean="0">
                  <a:solidFill>
                    <a:srgbClr val="FFFFFF"/>
                  </a:solidFill>
                </a:rPr>
                <a:t>NP04 proximity cryogenics</a:t>
              </a:r>
              <a:endParaRPr lang="en-US" dirty="0">
                <a:solidFill>
                  <a:srgbClr val="FFFFFF"/>
                </a:solidFill>
              </a:endParaRPr>
            </a:p>
          </p:txBody>
        </p:sp>
        <p:sp>
          <p:nvSpPr>
            <p:cNvPr id="11" name="TextBox 10"/>
            <p:cNvSpPr txBox="1"/>
            <p:nvPr/>
          </p:nvSpPr>
          <p:spPr>
            <a:xfrm>
              <a:off x="749976" y="800695"/>
              <a:ext cx="1357640" cy="572850"/>
            </a:xfrm>
            <a:prstGeom prst="rect">
              <a:avLst/>
            </a:prstGeom>
            <a:noFill/>
          </p:spPr>
          <p:txBody>
            <a:bodyPr wrap="square" rtlCol="0">
              <a:spAutoFit/>
            </a:bodyPr>
            <a:lstStyle/>
            <a:p>
              <a:r>
                <a:rPr lang="en-US" dirty="0" smtClean="0">
                  <a:solidFill>
                    <a:srgbClr val="FFFFFF"/>
                  </a:solidFill>
                </a:rPr>
                <a:t>External cryogenics</a:t>
              </a:r>
              <a:endParaRPr lang="en-US" dirty="0">
                <a:solidFill>
                  <a:srgbClr val="FFFFFF"/>
                </a:solidFill>
              </a:endParaRPr>
            </a:p>
          </p:txBody>
        </p:sp>
        <p:cxnSp>
          <p:nvCxnSpPr>
            <p:cNvPr id="12" name="Straight Arrow Connector 11"/>
            <p:cNvCxnSpPr/>
            <p:nvPr/>
          </p:nvCxnSpPr>
          <p:spPr>
            <a:xfrm>
              <a:off x="1183271" y="1518535"/>
              <a:ext cx="656923" cy="68190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8050761" y="1670935"/>
              <a:ext cx="431652" cy="79229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281861" y="4081299"/>
              <a:ext cx="1521750" cy="369332"/>
            </a:xfrm>
            <a:prstGeom prst="rect">
              <a:avLst/>
            </a:prstGeom>
            <a:noFill/>
          </p:spPr>
          <p:txBody>
            <a:bodyPr wrap="square" rtlCol="0">
              <a:spAutoFit/>
            </a:bodyPr>
            <a:lstStyle/>
            <a:p>
              <a:r>
                <a:rPr lang="en-US" dirty="0" smtClean="0">
                  <a:solidFill>
                    <a:schemeClr val="bg1"/>
                  </a:solidFill>
                </a:rPr>
                <a:t>H4 beam line</a:t>
              </a:r>
              <a:endParaRPr lang="en-US" dirty="0">
                <a:solidFill>
                  <a:schemeClr val="bg1"/>
                </a:solidFill>
              </a:endParaRPr>
            </a:p>
          </p:txBody>
        </p:sp>
        <p:sp>
          <p:nvSpPr>
            <p:cNvPr id="15" name="TextBox 14"/>
            <p:cNvSpPr txBox="1"/>
            <p:nvPr/>
          </p:nvSpPr>
          <p:spPr>
            <a:xfrm>
              <a:off x="1051886" y="4149173"/>
              <a:ext cx="1197060" cy="646331"/>
            </a:xfrm>
            <a:prstGeom prst="rect">
              <a:avLst/>
            </a:prstGeom>
            <a:noFill/>
          </p:spPr>
          <p:txBody>
            <a:bodyPr wrap="square" rtlCol="0">
              <a:spAutoFit/>
            </a:bodyPr>
            <a:lstStyle/>
            <a:p>
              <a:r>
                <a:rPr lang="en-US" dirty="0" smtClean="0">
                  <a:solidFill>
                    <a:schemeClr val="bg1"/>
                  </a:solidFill>
                </a:rPr>
                <a:t>H2 beam line</a:t>
              </a:r>
              <a:endParaRPr lang="en-US" dirty="0">
                <a:solidFill>
                  <a:schemeClr val="bg1"/>
                </a:solidFill>
              </a:endParaRPr>
            </a:p>
          </p:txBody>
        </p:sp>
        <p:sp>
          <p:nvSpPr>
            <p:cNvPr id="20" name="TextBox 19"/>
            <p:cNvSpPr txBox="1"/>
            <p:nvPr/>
          </p:nvSpPr>
          <p:spPr>
            <a:xfrm>
              <a:off x="6195136" y="2623820"/>
              <a:ext cx="1521750" cy="923330"/>
            </a:xfrm>
            <a:prstGeom prst="rect">
              <a:avLst/>
            </a:prstGeom>
            <a:noFill/>
          </p:spPr>
          <p:txBody>
            <a:bodyPr wrap="square" rtlCol="0">
              <a:spAutoFit/>
            </a:bodyPr>
            <a:lstStyle/>
            <a:p>
              <a:r>
                <a:rPr lang="en-US" dirty="0" smtClean="0">
                  <a:solidFill>
                    <a:schemeClr val="bg1"/>
                  </a:solidFill>
                </a:rPr>
                <a:t>DAQ &amp; computing rooms</a:t>
              </a:r>
              <a:endParaRPr lang="en-US" dirty="0">
                <a:solidFill>
                  <a:schemeClr val="bg1"/>
                </a:solidFill>
              </a:endParaRPr>
            </a:p>
          </p:txBody>
        </p:sp>
        <p:cxnSp>
          <p:nvCxnSpPr>
            <p:cNvPr id="21" name="Straight Arrow Connector 20"/>
            <p:cNvCxnSpPr/>
            <p:nvPr/>
          </p:nvCxnSpPr>
          <p:spPr>
            <a:xfrm flipH="1" flipV="1">
              <a:off x="6803611" y="2463228"/>
              <a:ext cx="248170" cy="35038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7829141" y="4089488"/>
              <a:ext cx="1607635" cy="646331"/>
            </a:xfrm>
            <a:prstGeom prst="rect">
              <a:avLst/>
            </a:prstGeom>
            <a:noFill/>
          </p:spPr>
          <p:txBody>
            <a:bodyPr wrap="square" rtlCol="0">
              <a:spAutoFit/>
            </a:bodyPr>
            <a:lstStyle/>
            <a:p>
              <a:r>
                <a:rPr lang="en-US" dirty="0" smtClean="0">
                  <a:solidFill>
                    <a:srgbClr val="FFFFFF"/>
                  </a:solidFill>
                </a:rPr>
                <a:t>NP04 proximity racks</a:t>
              </a:r>
              <a:endParaRPr lang="en-US" dirty="0">
                <a:solidFill>
                  <a:srgbClr val="FFFFFF"/>
                </a:solidFill>
              </a:endParaRPr>
            </a:p>
          </p:txBody>
        </p:sp>
        <p:cxnSp>
          <p:nvCxnSpPr>
            <p:cNvPr id="23" name="Straight Arrow Connector 22"/>
            <p:cNvCxnSpPr/>
            <p:nvPr/>
          </p:nvCxnSpPr>
          <p:spPr>
            <a:xfrm flipV="1">
              <a:off x="8730584" y="4081299"/>
              <a:ext cx="510940" cy="236035"/>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3470671" y="1877276"/>
              <a:ext cx="1607635" cy="646331"/>
            </a:xfrm>
            <a:prstGeom prst="rect">
              <a:avLst/>
            </a:prstGeom>
            <a:noFill/>
          </p:spPr>
          <p:txBody>
            <a:bodyPr wrap="square" rtlCol="0">
              <a:spAutoFit/>
            </a:bodyPr>
            <a:lstStyle/>
            <a:p>
              <a:r>
                <a:rPr lang="en-US" dirty="0" smtClean="0">
                  <a:solidFill>
                    <a:srgbClr val="FFFFFF"/>
                  </a:solidFill>
                </a:rPr>
                <a:t>NP02 proximity racks</a:t>
              </a:r>
              <a:endParaRPr lang="en-US" dirty="0">
                <a:solidFill>
                  <a:srgbClr val="FFFFFF"/>
                </a:solidFill>
              </a:endParaRPr>
            </a:p>
          </p:txBody>
        </p:sp>
        <p:cxnSp>
          <p:nvCxnSpPr>
            <p:cNvPr id="25" name="Straight Arrow Connector 24"/>
            <p:cNvCxnSpPr/>
            <p:nvPr/>
          </p:nvCxnSpPr>
          <p:spPr>
            <a:xfrm flipH="1">
              <a:off x="2935065" y="2463228"/>
              <a:ext cx="535606" cy="350383"/>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2248946" y="3431204"/>
              <a:ext cx="1607635" cy="369332"/>
            </a:xfrm>
            <a:prstGeom prst="rect">
              <a:avLst/>
            </a:prstGeom>
            <a:noFill/>
          </p:spPr>
          <p:txBody>
            <a:bodyPr wrap="square" rtlCol="0">
              <a:spAutoFit/>
            </a:bodyPr>
            <a:lstStyle/>
            <a:p>
              <a:r>
                <a:rPr lang="en-US" dirty="0" smtClean="0">
                  <a:solidFill>
                    <a:srgbClr val="FFFFFF"/>
                  </a:solidFill>
                </a:rPr>
                <a:t>NP02 DP</a:t>
              </a:r>
              <a:endParaRPr lang="en-US" dirty="0">
                <a:solidFill>
                  <a:srgbClr val="FFFFFF"/>
                </a:solidFill>
              </a:endParaRPr>
            </a:p>
          </p:txBody>
        </p:sp>
        <p:sp>
          <p:nvSpPr>
            <p:cNvPr id="27" name="TextBox 26"/>
            <p:cNvSpPr txBox="1"/>
            <p:nvPr/>
          </p:nvSpPr>
          <p:spPr>
            <a:xfrm>
              <a:off x="7926766" y="3195906"/>
              <a:ext cx="1607635" cy="369332"/>
            </a:xfrm>
            <a:prstGeom prst="rect">
              <a:avLst/>
            </a:prstGeom>
            <a:noFill/>
          </p:spPr>
          <p:txBody>
            <a:bodyPr wrap="square" rtlCol="0">
              <a:spAutoFit/>
            </a:bodyPr>
            <a:lstStyle/>
            <a:p>
              <a:r>
                <a:rPr lang="en-US" dirty="0" smtClean="0">
                  <a:solidFill>
                    <a:srgbClr val="FFFFFF"/>
                  </a:solidFill>
                </a:rPr>
                <a:t>NP04 SP</a:t>
              </a:r>
              <a:endParaRPr lang="en-US" dirty="0">
                <a:solidFill>
                  <a:srgbClr val="FFFFFF"/>
                </a:solidFill>
              </a:endParaRPr>
            </a:p>
          </p:txBody>
        </p:sp>
      </p:gr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25</a:t>
            </a:fld>
            <a:endParaRPr lang="en-US" dirty="0"/>
          </a:p>
        </p:txBody>
      </p:sp>
      <p:sp>
        <p:nvSpPr>
          <p:cNvPr id="5" name="TextBox 4"/>
          <p:cNvSpPr txBox="1"/>
          <p:nvPr/>
        </p:nvSpPr>
        <p:spPr>
          <a:xfrm>
            <a:off x="2732881" y="1038225"/>
            <a:ext cx="5486400" cy="461665"/>
          </a:xfrm>
          <a:prstGeom prst="rect">
            <a:avLst/>
          </a:prstGeom>
          <a:noFill/>
        </p:spPr>
        <p:txBody>
          <a:bodyPr wrap="square" rtlCol="0">
            <a:spAutoFit/>
          </a:bodyPr>
          <a:lstStyle/>
          <a:p>
            <a:r>
              <a:rPr lang="en-US" sz="2400" dirty="0" smtClean="0">
                <a:solidFill>
                  <a:schemeClr val="bg1"/>
                </a:solidFill>
              </a:rPr>
              <a:t>SPS : new EHN1-1 experimental area</a:t>
            </a:r>
            <a:endParaRPr lang="en-US" sz="2400" dirty="0">
              <a:solidFill>
                <a:schemeClr val="bg1"/>
              </a:solidFill>
            </a:endParaRPr>
          </a:p>
        </p:txBody>
      </p:sp>
    </p:spTree>
    <p:extLst>
      <p:ext uri="{BB962C8B-B14F-4D97-AF65-F5344CB8AC3E}">
        <p14:creationId xmlns:p14="http://schemas.microsoft.com/office/powerpoint/2010/main" val="226284651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protoDUNE strategy</a:t>
            </a:r>
            <a:endParaRPr lang="en-US" sz="4400" dirty="0"/>
          </a:p>
        </p:txBody>
      </p:sp>
      <p:sp>
        <p:nvSpPr>
          <p:cNvPr id="3" name="Slide Number Placeholder 2"/>
          <p:cNvSpPr>
            <a:spLocks noGrp="1"/>
          </p:cNvSpPr>
          <p:nvPr>
            <p:ph type="sldNum" sz="quarter" idx="2"/>
          </p:nvPr>
        </p:nvSpPr>
        <p:spPr/>
        <p:txBody>
          <a:bodyPr/>
          <a:lstStyle/>
          <a:p>
            <a:fld id="{86CB4B4D-7CA3-9044-876B-883B54F8677D}" type="slidenum">
              <a:rPr lang="uk-UA" smtClean="0"/>
              <a:t>26</a:t>
            </a:fld>
            <a:endParaRPr lang="uk-UA"/>
          </a:p>
        </p:txBody>
      </p:sp>
      <p:sp>
        <p:nvSpPr>
          <p:cNvPr id="4" name="TextBox 3"/>
          <p:cNvSpPr txBox="1"/>
          <p:nvPr/>
        </p:nvSpPr>
        <p:spPr>
          <a:xfrm>
            <a:off x="827881" y="1343025"/>
            <a:ext cx="9601200" cy="4893647"/>
          </a:xfrm>
          <a:prstGeom prst="rect">
            <a:avLst/>
          </a:prstGeom>
          <a:noFill/>
        </p:spPr>
        <p:txBody>
          <a:bodyPr wrap="square" rtlCol="0">
            <a:spAutoFit/>
          </a:bodyPr>
          <a:lstStyle/>
          <a:p>
            <a:pPr marL="285750" indent="-285750">
              <a:buFont typeface="Wingdings" charset="2"/>
              <a:buChar char="ü"/>
            </a:pPr>
            <a:r>
              <a:rPr lang="en-US" sz="2400" dirty="0" smtClean="0">
                <a:solidFill>
                  <a:schemeClr val="bg1"/>
                </a:solidFill>
              </a:rPr>
              <a:t> Modular structure that will be repeated many times inside DUNE</a:t>
            </a:r>
          </a:p>
          <a:p>
            <a:pPr marL="285750" indent="-285750">
              <a:buFont typeface="Wingdings" charset="2"/>
              <a:buChar char="ü"/>
            </a:pPr>
            <a:r>
              <a:rPr lang="en-US" sz="2400" dirty="0" smtClean="0">
                <a:solidFill>
                  <a:schemeClr val="bg1"/>
                </a:solidFill>
              </a:rPr>
              <a:t> ProtoDUNE prototypes as DUNE module 0, as basis for the final detector construction and assembly</a:t>
            </a:r>
          </a:p>
          <a:p>
            <a:pPr marL="285750" indent="-285750">
              <a:buFont typeface="Wingdings" charset="2"/>
              <a:buChar char="ü"/>
            </a:pPr>
            <a:r>
              <a:rPr lang="en-US" sz="2400" dirty="0" smtClean="0">
                <a:solidFill>
                  <a:schemeClr val="bg1"/>
                </a:solidFill>
              </a:rPr>
              <a:t>Full engineering done as a basis for the final production (PRRs), both for detectors and cryostat/cryogenics</a:t>
            </a:r>
          </a:p>
          <a:p>
            <a:pPr marL="285750" indent="-285750">
              <a:buFont typeface="Wingdings" charset="2"/>
              <a:buChar char="ü"/>
            </a:pPr>
            <a:endParaRPr lang="en-US" sz="2400" dirty="0">
              <a:solidFill>
                <a:schemeClr val="bg1"/>
              </a:solidFill>
            </a:endParaRPr>
          </a:p>
          <a:p>
            <a:pPr marL="285750" indent="-285750">
              <a:buFont typeface="Wingdings" charset="2"/>
              <a:buChar char="ü"/>
            </a:pPr>
            <a:r>
              <a:rPr lang="en-US" sz="2400" dirty="0" smtClean="0">
                <a:solidFill>
                  <a:schemeClr val="bg1"/>
                </a:solidFill>
              </a:rPr>
              <a:t>Check detector response with cosmics (DCS, DAQ, Computing, Reconstruction, </a:t>
            </a:r>
            <a:r>
              <a:rPr lang="mr-IN" sz="2400" dirty="0" smtClean="0">
                <a:solidFill>
                  <a:schemeClr val="bg1"/>
                </a:solidFill>
              </a:rPr>
              <a:t>…</a:t>
            </a:r>
            <a:r>
              <a:rPr lang="en-US" sz="2400" dirty="0" smtClean="0">
                <a:solidFill>
                  <a:schemeClr val="bg1"/>
                </a:solidFill>
              </a:rPr>
              <a:t>)</a:t>
            </a:r>
          </a:p>
          <a:p>
            <a:pPr marL="285750" indent="-285750">
              <a:buFont typeface="Wingdings" charset="2"/>
              <a:buChar char="ü"/>
            </a:pPr>
            <a:r>
              <a:rPr lang="en-US" sz="2400" dirty="0" smtClean="0">
                <a:solidFill>
                  <a:schemeClr val="bg1"/>
                </a:solidFill>
              </a:rPr>
              <a:t>Calibrate with charged beam the response to leptons and hadrons</a:t>
            </a:r>
          </a:p>
          <a:p>
            <a:pPr marL="285750" indent="-285750">
              <a:buFont typeface="Wingdings" charset="2"/>
              <a:buChar char="ü"/>
            </a:pPr>
            <a:endParaRPr lang="en-US" sz="2400" dirty="0" smtClean="0">
              <a:solidFill>
                <a:schemeClr val="bg1"/>
              </a:solidFill>
            </a:endParaRPr>
          </a:p>
          <a:p>
            <a:pPr marL="285750" indent="-285750">
              <a:buFont typeface="Wingdings" charset="2"/>
              <a:buChar char="ü"/>
            </a:pPr>
            <a:endParaRPr lang="en-US" sz="2400" dirty="0" smtClean="0">
              <a:solidFill>
                <a:schemeClr val="bg1"/>
              </a:solidFill>
            </a:endParaRPr>
          </a:p>
          <a:p>
            <a:pPr marL="285750" indent="-285750">
              <a:buFont typeface="Wingdings" charset="2"/>
              <a:buChar char="ü"/>
            </a:pPr>
            <a:endParaRPr lang="en-US" sz="2400" dirty="0" smtClean="0">
              <a:solidFill>
                <a:schemeClr val="bg1"/>
              </a:solidFill>
            </a:endParaRPr>
          </a:p>
          <a:p>
            <a:pPr marL="285750" indent="-285750">
              <a:buFont typeface="Wingdings" charset="2"/>
              <a:buChar char="ü"/>
            </a:pPr>
            <a:endParaRPr lang="en-US" sz="2400" dirty="0">
              <a:solidFill>
                <a:schemeClr val="bg1"/>
              </a:solidFill>
            </a:endParaRPr>
          </a:p>
        </p:txBody>
      </p:sp>
      <p:sp>
        <p:nvSpPr>
          <p:cNvPr id="5" name="TextBox 4"/>
          <p:cNvSpPr txBox="1"/>
          <p:nvPr/>
        </p:nvSpPr>
        <p:spPr>
          <a:xfrm>
            <a:off x="1056481" y="5229225"/>
            <a:ext cx="9296400" cy="1569660"/>
          </a:xfrm>
          <a:prstGeom prst="rect">
            <a:avLst/>
          </a:prstGeom>
          <a:noFill/>
        </p:spPr>
        <p:txBody>
          <a:bodyPr wrap="square" rtlCol="0">
            <a:spAutoFit/>
          </a:bodyPr>
          <a:lstStyle/>
          <a:p>
            <a:r>
              <a:rPr lang="en-US" sz="3200" dirty="0" smtClean="0">
                <a:solidFill>
                  <a:srgbClr val="FFFF00"/>
                </a:solidFill>
              </a:rPr>
              <a:t>Very ambitious program :</a:t>
            </a:r>
          </a:p>
          <a:p>
            <a:r>
              <a:rPr lang="en-US" sz="3200" dirty="0">
                <a:solidFill>
                  <a:srgbClr val="FFFF00"/>
                </a:solidFill>
              </a:rPr>
              <a:t>	</a:t>
            </a:r>
            <a:r>
              <a:rPr lang="en-US" sz="3200" dirty="0" smtClean="0">
                <a:solidFill>
                  <a:srgbClr val="FFFF00"/>
                </a:solidFill>
              </a:rPr>
              <a:t>	- detectors cooled by April 2018</a:t>
            </a:r>
          </a:p>
          <a:p>
            <a:r>
              <a:rPr lang="en-US" sz="3200" dirty="0">
                <a:solidFill>
                  <a:srgbClr val="FFFF00"/>
                </a:solidFill>
              </a:rPr>
              <a:t>	</a:t>
            </a:r>
            <a:r>
              <a:rPr lang="en-US" sz="3200" dirty="0" smtClean="0">
                <a:solidFill>
                  <a:srgbClr val="FFFF00"/>
                </a:solidFill>
              </a:rPr>
              <a:t>	- in beam in 2018 before LS2 shutdown</a:t>
            </a:r>
            <a:endParaRPr lang="en-US" sz="3200" dirty="0">
              <a:solidFill>
                <a:srgbClr val="FFFF00"/>
              </a:solidFill>
            </a:endParaRPr>
          </a:p>
        </p:txBody>
      </p:sp>
    </p:spTree>
    <p:extLst>
      <p:ext uri="{BB962C8B-B14F-4D97-AF65-F5344CB8AC3E}">
        <p14:creationId xmlns:p14="http://schemas.microsoft.com/office/powerpoint/2010/main" val="31348819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8281" y="200025"/>
            <a:ext cx="10581482" cy="608198"/>
          </a:xfrm>
        </p:spPr>
        <p:txBody>
          <a:bodyPr/>
          <a:lstStyle/>
          <a:p>
            <a:r>
              <a:rPr lang="en-US" sz="3600" u="none" dirty="0" smtClean="0">
                <a:solidFill>
                  <a:schemeClr val="bg1"/>
                </a:solidFill>
              </a:rPr>
              <a:t>2016-2017 </a:t>
            </a:r>
            <a:r>
              <a:rPr lang="en-US" sz="3600" u="none" dirty="0">
                <a:solidFill>
                  <a:schemeClr val="bg1"/>
                </a:solidFill>
              </a:rPr>
              <a:t>: </a:t>
            </a:r>
            <a:r>
              <a:rPr lang="en-US" sz="3600" u="none" dirty="0" smtClean="0">
                <a:solidFill>
                  <a:schemeClr val="bg1"/>
                </a:solidFill>
              </a:rPr>
              <a:t>ProtoDUNEs ~800 ton </a:t>
            </a:r>
            <a:r>
              <a:rPr lang="en-US" sz="3600" u="none" dirty="0" err="1" smtClean="0">
                <a:solidFill>
                  <a:schemeClr val="bg1"/>
                </a:solidFill>
              </a:rPr>
              <a:t>LAr</a:t>
            </a:r>
            <a:r>
              <a:rPr lang="en-US" sz="3600" u="none" dirty="0" smtClean="0">
                <a:solidFill>
                  <a:schemeClr val="bg1"/>
                </a:solidFill>
              </a:rPr>
              <a:t> cryostats</a:t>
            </a:r>
            <a:endParaRPr lang="en-US" sz="3600" u="none" dirty="0">
              <a:solidFill>
                <a:schemeClr val="bg1"/>
              </a:solidFill>
            </a:endParaRPr>
          </a:p>
        </p:txBody>
      </p:sp>
      <p:grpSp>
        <p:nvGrpSpPr>
          <p:cNvPr id="7" name="Group 6"/>
          <p:cNvGrpSpPr/>
          <p:nvPr/>
        </p:nvGrpSpPr>
        <p:grpSpPr>
          <a:xfrm>
            <a:off x="162561" y="1076009"/>
            <a:ext cx="10386584" cy="5982014"/>
            <a:chOff x="162561" y="1076010"/>
            <a:chExt cx="8838867" cy="5097975"/>
          </a:xfrm>
        </p:grpSpPr>
        <p:pic>
          <p:nvPicPr>
            <p:cNvPr id="20" name="Picture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2561" y="1076010"/>
              <a:ext cx="2540000" cy="2530789"/>
            </a:xfrm>
            <a:prstGeom prst="rect">
              <a:avLst/>
            </a:prstGeom>
          </p:spPr>
        </p:pic>
        <p:pic>
          <p:nvPicPr>
            <p:cNvPr id="21" name="Picture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200400" y="1076010"/>
              <a:ext cx="2479040" cy="2557024"/>
            </a:xfrm>
            <a:prstGeom prst="rect">
              <a:avLst/>
            </a:prstGeom>
          </p:spPr>
        </p:pic>
        <p:pic>
          <p:nvPicPr>
            <p:cNvPr id="22" name="Picture 2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15330" y="1108282"/>
              <a:ext cx="2449550" cy="2514592"/>
            </a:xfrm>
            <a:prstGeom prst="rect">
              <a:avLst/>
            </a:prstGeom>
          </p:spPr>
        </p:pic>
        <p:sp>
          <p:nvSpPr>
            <p:cNvPr id="23" name="TextBox 22"/>
            <p:cNvSpPr txBox="1"/>
            <p:nvPr/>
          </p:nvSpPr>
          <p:spPr>
            <a:xfrm rot="5400000">
              <a:off x="7741920" y="2201757"/>
              <a:ext cx="2204720" cy="314297"/>
            </a:xfrm>
            <a:prstGeom prst="rect">
              <a:avLst/>
            </a:prstGeom>
            <a:noFill/>
          </p:spPr>
          <p:txBody>
            <a:bodyPr wrap="square" rtlCol="0">
              <a:spAutoFit/>
            </a:bodyPr>
            <a:lstStyle/>
            <a:p>
              <a:r>
                <a:rPr lang="en-US" dirty="0" smtClean="0">
                  <a:solidFill>
                    <a:srgbClr val="FFFFFF"/>
                  </a:solidFill>
                </a:rPr>
                <a:t>NP04: single phase</a:t>
              </a:r>
              <a:endParaRPr lang="en-US" dirty="0">
                <a:solidFill>
                  <a:srgbClr val="FFFFFF"/>
                </a:solidFill>
              </a:endParaRPr>
            </a:p>
          </p:txBody>
        </p:sp>
        <p:sp>
          <p:nvSpPr>
            <p:cNvPr id="24" name="TextBox 23"/>
            <p:cNvSpPr txBox="1"/>
            <p:nvPr/>
          </p:nvSpPr>
          <p:spPr>
            <a:xfrm rot="5400000">
              <a:off x="7714734" y="4914476"/>
              <a:ext cx="2204720" cy="314297"/>
            </a:xfrm>
            <a:prstGeom prst="rect">
              <a:avLst/>
            </a:prstGeom>
            <a:noFill/>
          </p:spPr>
          <p:txBody>
            <a:bodyPr wrap="square" rtlCol="0">
              <a:spAutoFit/>
            </a:bodyPr>
            <a:lstStyle/>
            <a:p>
              <a:r>
                <a:rPr lang="en-US" dirty="0" smtClean="0">
                  <a:solidFill>
                    <a:srgbClr val="FFFFFF"/>
                  </a:solidFill>
                </a:rPr>
                <a:t>NP02: double phase</a:t>
              </a:r>
              <a:endParaRPr lang="en-US" dirty="0">
                <a:solidFill>
                  <a:srgbClr val="FFFFFF"/>
                </a:solidFill>
              </a:endParaRPr>
            </a:p>
          </p:txBody>
        </p:sp>
        <p:pic>
          <p:nvPicPr>
            <p:cNvPr id="25" name="Picture 2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561" y="4153416"/>
              <a:ext cx="2540000" cy="1905000"/>
            </a:xfrm>
            <a:prstGeom prst="rect">
              <a:avLst/>
            </a:prstGeom>
          </p:spPr>
        </p:pic>
      </p:grpSp>
      <p:pic>
        <p:nvPicPr>
          <p:cNvPr id="26" name="Picture 2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99681" y="4162425"/>
            <a:ext cx="2743200" cy="3657600"/>
          </a:xfrm>
          <a:prstGeom prst="rect">
            <a:avLst/>
          </a:prstGeom>
        </p:spPr>
      </p:pic>
      <p:sp>
        <p:nvSpPr>
          <p:cNvPr id="10" name="Slide Number Placeholder 9"/>
          <p:cNvSpPr>
            <a:spLocks noGrp="1"/>
          </p:cNvSpPr>
          <p:nvPr>
            <p:ph type="sldNum" sz="quarter" idx="4"/>
          </p:nvPr>
        </p:nvSpPr>
        <p:spPr/>
        <p:txBody>
          <a:bodyPr/>
          <a:lstStyle/>
          <a:p>
            <a:pPr>
              <a:defRPr/>
            </a:pPr>
            <a:fld id="{148C009B-CB69-E04A-B9B3-34B26D69E9CF}" type="slidenum">
              <a:rPr lang="en-US" smtClean="0"/>
              <a:pPr>
                <a:defRPr/>
              </a:pPr>
              <a:t>27</a:t>
            </a:fld>
            <a:endParaRPr lang="en-US" dirty="0"/>
          </a:p>
        </p:txBody>
      </p:sp>
      <p:pic>
        <p:nvPicPr>
          <p:cNvPr id="29" name="Picture 28" descr="IMG_9615.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rot="5400000">
            <a:off x="6882606" y="4584700"/>
            <a:ext cx="3378200" cy="2533650"/>
          </a:xfrm>
          <a:prstGeom prst="rect">
            <a:avLst/>
          </a:prstGeom>
        </p:spPr>
      </p:pic>
    </p:spTree>
    <p:extLst>
      <p:ext uri="{BB962C8B-B14F-4D97-AF65-F5344CB8AC3E}">
        <p14:creationId xmlns:p14="http://schemas.microsoft.com/office/powerpoint/2010/main" val="357582721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8281" y="506227"/>
            <a:ext cx="10311487" cy="608198"/>
          </a:xfrm>
        </p:spPr>
        <p:txBody>
          <a:bodyPr/>
          <a:lstStyle/>
          <a:p>
            <a:r>
              <a:rPr lang="en-US" sz="3600" u="none" dirty="0" smtClean="0">
                <a:solidFill>
                  <a:schemeClr val="bg1"/>
                </a:solidFill>
              </a:rPr>
              <a:t>2016-2017 </a:t>
            </a:r>
            <a:r>
              <a:rPr lang="en-US" sz="3600" u="none" dirty="0">
                <a:solidFill>
                  <a:schemeClr val="bg1"/>
                </a:solidFill>
              </a:rPr>
              <a:t>: </a:t>
            </a:r>
            <a:r>
              <a:rPr lang="en-US" sz="3600" u="none" dirty="0" smtClean="0">
                <a:solidFill>
                  <a:schemeClr val="bg1"/>
                </a:solidFill>
              </a:rPr>
              <a:t>ProtoDUNEs ~800 </a:t>
            </a:r>
            <a:r>
              <a:rPr lang="en-US" sz="3600" u="none" dirty="0" err="1" smtClean="0">
                <a:solidFill>
                  <a:schemeClr val="bg1"/>
                </a:solidFill>
              </a:rPr>
              <a:t>Lar</a:t>
            </a:r>
            <a:r>
              <a:rPr lang="en-US" sz="3600" u="none" dirty="0" smtClean="0">
                <a:solidFill>
                  <a:schemeClr val="bg1"/>
                </a:solidFill>
              </a:rPr>
              <a:t> tons </a:t>
            </a:r>
            <a:r>
              <a:rPr lang="en-US" sz="3600" u="none" dirty="0" smtClean="0">
                <a:solidFill>
                  <a:schemeClr val="bg1"/>
                </a:solidFill>
              </a:rPr>
              <a:t>cold cryostats</a:t>
            </a:r>
            <a:endParaRPr lang="en-US" sz="3600" u="none" dirty="0">
              <a:solidFill>
                <a:schemeClr val="bg1"/>
              </a:solidFill>
            </a:endParaRPr>
          </a:p>
        </p:txBody>
      </p:sp>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28</a:t>
            </a:fld>
            <a:endParaRPr lang="en-US" dirty="0"/>
          </a:p>
        </p:txBody>
      </p:sp>
      <p:pic>
        <p:nvPicPr>
          <p:cNvPr id="2" name="Picture 1" descr="Screen Shot 2017-08-01 at 07.15.08.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3391" y="1419225"/>
            <a:ext cx="10873154" cy="5791200"/>
          </a:xfrm>
          <a:prstGeom prst="rect">
            <a:avLst/>
          </a:prstGeom>
        </p:spPr>
      </p:pic>
    </p:spTree>
    <p:extLst>
      <p:ext uri="{BB962C8B-B14F-4D97-AF65-F5344CB8AC3E}">
        <p14:creationId xmlns:p14="http://schemas.microsoft.com/office/powerpoint/2010/main" val="383977989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SP detector components</a:t>
            </a:r>
            <a:endParaRPr lang="en-US" sz="4400" dirty="0"/>
          </a:p>
        </p:txBody>
      </p:sp>
      <p:sp>
        <p:nvSpPr>
          <p:cNvPr id="6" name="Slide Number"/>
          <p:cNvSpPr txBox="1">
            <a:spLocks/>
          </p:cNvSpPr>
          <p:nvPr/>
        </p:nvSpPr>
        <p:spPr>
          <a:xfrm>
            <a:off x="12085043" y="11245302"/>
            <a:ext cx="139838" cy="279401"/>
          </a:xfrm>
          <a:prstGeom prst="rect">
            <a:avLst/>
          </a:prstGeom>
          <a:extLst>
            <a:ext uri="{C572A759-6A51-4108-AA02-DFA0A04FC94B}">
              <ma14:wrappingTextBoxFlag xmlns:ma14="http://schemas.microsoft.com/office/mac/drawingml/2011/main" val="1"/>
            </a:ext>
          </a:extLst>
        </p:spPr>
        <p:txBody>
          <a:bodyPr vert="horz" wrap="square" lIns="104886" tIns="52443" rIns="104886" bIns="52443" numCol="1" anchor="ctr" anchorCtr="0" compatLnSpc="1">
            <a:prstTxWarp prst="textNoShape">
              <a:avLst/>
            </a:prstTxWarp>
          </a:bodyPr>
          <a:lstStyle>
            <a:defPPr>
              <a:defRPr lang="en-US"/>
            </a:defPPr>
            <a:lvl1pPr algn="l" rtl="0" fontAlgn="base">
              <a:spcBef>
                <a:spcPct val="0"/>
              </a:spcBef>
              <a:spcAft>
                <a:spcPct val="0"/>
              </a:spcAft>
              <a:defRPr sz="1400" b="0" kern="1200">
                <a:solidFill>
                  <a:srgbClr val="898989"/>
                </a:solidFill>
                <a:latin typeface="Calibri" charset="0"/>
                <a:ea typeface="+mn-ea"/>
                <a:cs typeface="+mn-cs"/>
              </a:defRPr>
            </a:lvl1pPr>
            <a:lvl2pPr marL="524435" algn="l" rtl="0" fontAlgn="base">
              <a:spcBef>
                <a:spcPct val="0"/>
              </a:spcBef>
              <a:spcAft>
                <a:spcPct val="0"/>
              </a:spcAft>
              <a:defRPr kern="1200">
                <a:solidFill>
                  <a:schemeClr val="tx1"/>
                </a:solidFill>
                <a:latin typeface="Arial" charset="0"/>
                <a:ea typeface="+mn-ea"/>
                <a:cs typeface="+mn-cs"/>
              </a:defRPr>
            </a:lvl2pPr>
            <a:lvl3pPr marL="1048868" algn="l" rtl="0" fontAlgn="base">
              <a:spcBef>
                <a:spcPct val="0"/>
              </a:spcBef>
              <a:spcAft>
                <a:spcPct val="0"/>
              </a:spcAft>
              <a:defRPr kern="1200">
                <a:solidFill>
                  <a:schemeClr val="tx1"/>
                </a:solidFill>
                <a:latin typeface="Arial" charset="0"/>
                <a:ea typeface="+mn-ea"/>
                <a:cs typeface="+mn-cs"/>
              </a:defRPr>
            </a:lvl3pPr>
            <a:lvl4pPr marL="1573302" algn="l" rtl="0" fontAlgn="base">
              <a:spcBef>
                <a:spcPct val="0"/>
              </a:spcBef>
              <a:spcAft>
                <a:spcPct val="0"/>
              </a:spcAft>
              <a:defRPr kern="1200">
                <a:solidFill>
                  <a:schemeClr val="tx1"/>
                </a:solidFill>
                <a:latin typeface="Arial" charset="0"/>
                <a:ea typeface="+mn-ea"/>
                <a:cs typeface="+mn-cs"/>
              </a:defRPr>
            </a:lvl4pPr>
            <a:lvl5pPr marL="2097736" algn="l" rtl="0" fontAlgn="base">
              <a:spcBef>
                <a:spcPct val="0"/>
              </a:spcBef>
              <a:spcAft>
                <a:spcPct val="0"/>
              </a:spcAft>
              <a:defRPr kern="1200">
                <a:solidFill>
                  <a:schemeClr val="tx1"/>
                </a:solidFill>
                <a:latin typeface="Arial" charset="0"/>
                <a:ea typeface="+mn-ea"/>
                <a:cs typeface="+mn-cs"/>
              </a:defRPr>
            </a:lvl5pPr>
            <a:lvl6pPr marL="2622171" algn="l" defTabSz="524435" rtl="0" eaLnBrk="1" latinLnBrk="0" hangingPunct="1">
              <a:defRPr kern="1200">
                <a:solidFill>
                  <a:schemeClr val="tx1"/>
                </a:solidFill>
                <a:latin typeface="Arial" charset="0"/>
                <a:ea typeface="+mn-ea"/>
                <a:cs typeface="+mn-cs"/>
              </a:defRPr>
            </a:lvl6pPr>
            <a:lvl7pPr marL="3146604" algn="l" defTabSz="524435" rtl="0" eaLnBrk="1" latinLnBrk="0" hangingPunct="1">
              <a:defRPr kern="1200">
                <a:solidFill>
                  <a:schemeClr val="tx1"/>
                </a:solidFill>
                <a:latin typeface="Arial" charset="0"/>
                <a:ea typeface="+mn-ea"/>
                <a:cs typeface="+mn-cs"/>
              </a:defRPr>
            </a:lvl7pPr>
            <a:lvl8pPr marL="3671039" algn="l" defTabSz="524435" rtl="0" eaLnBrk="1" latinLnBrk="0" hangingPunct="1">
              <a:defRPr kern="1200">
                <a:solidFill>
                  <a:schemeClr val="tx1"/>
                </a:solidFill>
                <a:latin typeface="Arial" charset="0"/>
                <a:ea typeface="+mn-ea"/>
                <a:cs typeface="+mn-cs"/>
              </a:defRPr>
            </a:lvl8pPr>
            <a:lvl9pPr marL="4195472" algn="l" defTabSz="524435" rtl="0" eaLnBrk="1" latinLnBrk="0" hangingPunct="1">
              <a:defRPr kern="1200">
                <a:solidFill>
                  <a:schemeClr val="tx1"/>
                </a:solidFill>
                <a:latin typeface="Arial" charset="0"/>
                <a:ea typeface="+mn-ea"/>
                <a:cs typeface="+mn-cs"/>
              </a:defRPr>
            </a:lvl9pPr>
          </a:lstStyle>
          <a:p>
            <a:fld id="{86CB4B4D-7CA3-9044-876B-883B54F8677D}" type="slidenum">
              <a:rPr lang="en-US" smtClean="0"/>
              <a:pPr/>
              <a:t>29</a:t>
            </a:fld>
            <a:endParaRPr lang="en-US"/>
          </a:p>
        </p:txBody>
      </p:sp>
      <p:pic>
        <p:nvPicPr>
          <p:cNvPr id="11" name="Picture 10" descr="C:\Users\William Miller\Downloads\TPC.JPG"/>
          <p:cNvPicPr/>
          <p:nvPr/>
        </p:nvPicPr>
        <p:blipFill>
          <a:blip r:embed="rId2" cstate="print">
            <a:extLst>
              <a:ext uri="{28A0092B-C50C-407E-A947-70E740481C1C}">
                <a14:useLocalDpi xmlns:a14="http://schemas.microsoft.com/office/drawing/2010/main"/>
              </a:ext>
            </a:extLst>
          </a:blip>
          <a:srcRect/>
          <a:stretch>
            <a:fillRect/>
          </a:stretch>
        </p:blipFill>
        <p:spPr bwMode="auto">
          <a:xfrm>
            <a:off x="142081" y="809625"/>
            <a:ext cx="6695282" cy="6554787"/>
          </a:xfrm>
          <a:prstGeom prst="rect">
            <a:avLst/>
          </a:prstGeom>
          <a:noFill/>
          <a:ln>
            <a:noFill/>
          </a:ln>
        </p:spPr>
      </p:pic>
      <p:sp>
        <p:nvSpPr>
          <p:cNvPr id="12" name="TextBox 11"/>
          <p:cNvSpPr txBox="1"/>
          <p:nvPr/>
        </p:nvSpPr>
        <p:spPr>
          <a:xfrm>
            <a:off x="1132681" y="4314825"/>
            <a:ext cx="2057400" cy="369332"/>
          </a:xfrm>
          <a:prstGeom prst="rect">
            <a:avLst/>
          </a:prstGeom>
          <a:noFill/>
        </p:spPr>
        <p:txBody>
          <a:bodyPr wrap="square" rtlCol="0">
            <a:spAutoFit/>
          </a:bodyPr>
          <a:lstStyle/>
          <a:p>
            <a:r>
              <a:rPr lang="en-US" dirty="0" smtClean="0">
                <a:solidFill>
                  <a:srgbClr val="FFFFFF"/>
                </a:solidFill>
              </a:rPr>
              <a:t>Field cage</a:t>
            </a:r>
            <a:endParaRPr lang="en-US" dirty="0">
              <a:solidFill>
                <a:srgbClr val="FFFFFF"/>
              </a:solidFill>
            </a:endParaRPr>
          </a:p>
        </p:txBody>
      </p:sp>
      <p:sp>
        <p:nvSpPr>
          <p:cNvPr id="13" name="TextBox 12"/>
          <p:cNvSpPr txBox="1"/>
          <p:nvPr/>
        </p:nvSpPr>
        <p:spPr>
          <a:xfrm>
            <a:off x="3190081" y="4010025"/>
            <a:ext cx="2057400" cy="369332"/>
          </a:xfrm>
          <a:prstGeom prst="rect">
            <a:avLst/>
          </a:prstGeom>
          <a:noFill/>
        </p:spPr>
        <p:txBody>
          <a:bodyPr wrap="square" rtlCol="0">
            <a:spAutoFit/>
          </a:bodyPr>
          <a:lstStyle/>
          <a:p>
            <a:r>
              <a:rPr lang="en-US" dirty="0" smtClean="0">
                <a:solidFill>
                  <a:srgbClr val="FFFFFF"/>
                </a:solidFill>
              </a:rPr>
              <a:t>Cathode plane</a:t>
            </a:r>
            <a:endParaRPr lang="en-US" dirty="0">
              <a:solidFill>
                <a:srgbClr val="FFFFFF"/>
              </a:solidFill>
            </a:endParaRPr>
          </a:p>
        </p:txBody>
      </p:sp>
      <p:sp>
        <p:nvSpPr>
          <p:cNvPr id="14" name="TextBox 13"/>
          <p:cNvSpPr txBox="1"/>
          <p:nvPr/>
        </p:nvSpPr>
        <p:spPr>
          <a:xfrm>
            <a:off x="1208881" y="885825"/>
            <a:ext cx="2057400" cy="369332"/>
          </a:xfrm>
          <a:prstGeom prst="rect">
            <a:avLst/>
          </a:prstGeom>
          <a:noFill/>
        </p:spPr>
        <p:txBody>
          <a:bodyPr wrap="square" rtlCol="0">
            <a:spAutoFit/>
          </a:bodyPr>
          <a:lstStyle/>
          <a:p>
            <a:r>
              <a:rPr lang="en-US" dirty="0" smtClean="0">
                <a:solidFill>
                  <a:srgbClr val="FFFFFF"/>
                </a:solidFill>
              </a:rPr>
              <a:t>Support system</a:t>
            </a:r>
            <a:endParaRPr lang="en-US" dirty="0">
              <a:solidFill>
                <a:srgbClr val="FFFFFF"/>
              </a:solidFill>
            </a:endParaRPr>
          </a:p>
        </p:txBody>
      </p:sp>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932905" y="1038225"/>
            <a:ext cx="962836" cy="5232401"/>
          </a:xfrm>
          <a:prstGeom prst="rect">
            <a:avLst/>
          </a:prstGeom>
        </p:spPr>
      </p:pic>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49326" y="761888"/>
            <a:ext cx="1615395" cy="1106952"/>
          </a:xfrm>
          <a:prstGeom prst="rect">
            <a:avLst/>
          </a:prstGeom>
        </p:spPr>
      </p:pic>
      <p:sp>
        <p:nvSpPr>
          <p:cNvPr id="15" name="Slide Number Placeholder 8"/>
          <p:cNvSpPr>
            <a:spLocks noGrp="1"/>
          </p:cNvSpPr>
          <p:nvPr>
            <p:ph type="sldNum" sz="quarter" idx="4294967295"/>
          </p:nvPr>
        </p:nvSpPr>
        <p:spPr>
          <a:xfrm>
            <a:off x="8449326" y="6466868"/>
            <a:ext cx="2133600" cy="365125"/>
          </a:xfrm>
          <a:prstGeom prst="rect">
            <a:avLst/>
          </a:prstGeom>
        </p:spPr>
        <p:txBody>
          <a:bodyPr/>
          <a:lstStyle/>
          <a:p>
            <a:fld id="{FDB2E2BD-FB50-D34F-81F8-B61413626625}" type="slidenum">
              <a:rPr lang="en-US" smtClean="0"/>
              <a:t>29</a:t>
            </a:fld>
            <a:endParaRPr lang="en-US"/>
          </a:p>
        </p:txBody>
      </p:sp>
      <p:pic>
        <p:nvPicPr>
          <p:cNvPr id="16" name="Picture 1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066881" y="2257425"/>
            <a:ext cx="2516045" cy="4472968"/>
          </a:xfrm>
          <a:prstGeom prst="rect">
            <a:avLst/>
          </a:prstGeom>
        </p:spPr>
      </p:pic>
      <p:sp>
        <p:nvSpPr>
          <p:cNvPr id="4" name="TextBox 3"/>
          <p:cNvSpPr txBox="1"/>
          <p:nvPr/>
        </p:nvSpPr>
        <p:spPr>
          <a:xfrm>
            <a:off x="7228681" y="6916519"/>
            <a:ext cx="2895600" cy="646331"/>
          </a:xfrm>
          <a:prstGeom prst="rect">
            <a:avLst/>
          </a:prstGeom>
          <a:noFill/>
        </p:spPr>
        <p:txBody>
          <a:bodyPr wrap="square" rtlCol="0">
            <a:spAutoFit/>
          </a:bodyPr>
          <a:lstStyle/>
          <a:p>
            <a:r>
              <a:rPr lang="en-US" dirty="0" smtClean="0">
                <a:solidFill>
                  <a:schemeClr val="bg1"/>
                </a:solidFill>
              </a:rPr>
              <a:t>Field cage made out of Al extruded profiles</a:t>
            </a:r>
            <a:endParaRPr lang="en-US" dirty="0">
              <a:solidFill>
                <a:schemeClr val="bg1"/>
              </a:solidFill>
            </a:endParaRPr>
          </a:p>
        </p:txBody>
      </p:sp>
    </p:spTree>
    <p:extLst>
      <p:ext uri="{BB962C8B-B14F-4D97-AF65-F5344CB8AC3E}">
        <p14:creationId xmlns:p14="http://schemas.microsoft.com/office/powerpoint/2010/main" val="271282756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2013 European strategy</a:t>
            </a:r>
            <a:endParaRPr lang="en-US" sz="3200"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3</a:t>
            </a:fld>
            <a:endParaRPr lang="en-US" dirty="0"/>
          </a:p>
        </p:txBody>
      </p:sp>
      <p:pic>
        <p:nvPicPr>
          <p:cNvPr id="5" name="Picture 4" descr="Screen Shot 2017-06-08 at 13.36.25.png"/>
          <p:cNvPicPr>
            <a:picLocks noChangeAspect="1"/>
          </p:cNvPicPr>
          <p:nvPr/>
        </p:nvPicPr>
        <p:blipFill>
          <a:blip r:embed="rId2">
            <a:alphaModFix amt="6000"/>
            <a:extLst>
              <a:ext uri="{28A0092B-C50C-407E-A947-70E740481C1C}">
                <a14:useLocalDpi xmlns:a14="http://schemas.microsoft.com/office/drawing/2010/main"/>
              </a:ext>
            </a:extLst>
          </a:blip>
          <a:stretch>
            <a:fillRect/>
          </a:stretch>
        </p:blipFill>
        <p:spPr>
          <a:xfrm>
            <a:off x="675481" y="1647825"/>
            <a:ext cx="9607086" cy="4114800"/>
          </a:xfrm>
          <a:prstGeom prst="rect">
            <a:avLst/>
          </a:prstGeom>
        </p:spPr>
      </p:pic>
      <p:sp>
        <p:nvSpPr>
          <p:cNvPr id="3" name="TextBox 2"/>
          <p:cNvSpPr txBox="1"/>
          <p:nvPr/>
        </p:nvSpPr>
        <p:spPr>
          <a:xfrm rot="17757646">
            <a:off x="89623" y="3139894"/>
            <a:ext cx="4572000" cy="830997"/>
          </a:xfrm>
          <a:prstGeom prst="rect">
            <a:avLst/>
          </a:prstGeom>
          <a:noFill/>
        </p:spPr>
        <p:txBody>
          <a:bodyPr wrap="square" rtlCol="0">
            <a:spAutoFit/>
          </a:bodyPr>
          <a:lstStyle/>
          <a:p>
            <a:pPr algn="ctr"/>
            <a:r>
              <a:rPr lang="en-US" sz="2400" dirty="0" smtClean="0">
                <a:solidFill>
                  <a:schemeClr val="bg1"/>
                </a:solidFill>
              </a:rPr>
              <a:t>Short and Long baseline  in Europe under evaluation</a:t>
            </a:r>
            <a:endParaRPr lang="en-US" sz="2400" dirty="0">
              <a:solidFill>
                <a:schemeClr val="bg1"/>
              </a:solidFill>
            </a:endParaRPr>
          </a:p>
        </p:txBody>
      </p:sp>
      <p:sp>
        <p:nvSpPr>
          <p:cNvPr id="7" name="TextBox 6"/>
          <p:cNvSpPr txBox="1"/>
          <p:nvPr/>
        </p:nvSpPr>
        <p:spPr>
          <a:xfrm rot="17757646">
            <a:off x="1821162" y="3132477"/>
            <a:ext cx="4572000" cy="1200328"/>
          </a:xfrm>
          <a:prstGeom prst="rect">
            <a:avLst/>
          </a:prstGeom>
          <a:noFill/>
        </p:spPr>
        <p:txBody>
          <a:bodyPr wrap="square" rtlCol="0">
            <a:spAutoFit/>
          </a:bodyPr>
          <a:lstStyle/>
          <a:p>
            <a:pPr algn="ctr"/>
            <a:r>
              <a:rPr lang="en-US" sz="2400" dirty="0" smtClean="0">
                <a:solidFill>
                  <a:schemeClr val="bg1"/>
                </a:solidFill>
              </a:rPr>
              <a:t>LBNE in the US with a detector on the surface (10KT), MINOS operational</a:t>
            </a:r>
            <a:endParaRPr lang="en-US" sz="2400" dirty="0">
              <a:solidFill>
                <a:schemeClr val="bg1"/>
              </a:solidFill>
            </a:endParaRPr>
          </a:p>
        </p:txBody>
      </p:sp>
      <p:sp>
        <p:nvSpPr>
          <p:cNvPr id="8" name="TextBox 7"/>
          <p:cNvSpPr txBox="1"/>
          <p:nvPr/>
        </p:nvSpPr>
        <p:spPr>
          <a:xfrm rot="17757646">
            <a:off x="3739794" y="3213316"/>
            <a:ext cx="4572000" cy="1200328"/>
          </a:xfrm>
          <a:prstGeom prst="rect">
            <a:avLst/>
          </a:prstGeom>
          <a:noFill/>
        </p:spPr>
        <p:txBody>
          <a:bodyPr wrap="square" rtlCol="0">
            <a:spAutoFit/>
          </a:bodyPr>
          <a:lstStyle/>
          <a:p>
            <a:pPr algn="ctr"/>
            <a:r>
              <a:rPr lang="en-US" sz="2400" dirty="0" smtClean="0">
                <a:solidFill>
                  <a:schemeClr val="bg1"/>
                </a:solidFill>
              </a:rPr>
              <a:t>Very succefull T2K experiment taking good data and thinking about the future</a:t>
            </a:r>
            <a:endParaRPr lang="en-US" sz="2400" dirty="0">
              <a:solidFill>
                <a:schemeClr val="bg1"/>
              </a:solidFill>
            </a:endParaRPr>
          </a:p>
        </p:txBody>
      </p:sp>
      <p:sp>
        <p:nvSpPr>
          <p:cNvPr id="9" name="TextBox 8"/>
          <p:cNvSpPr txBox="1"/>
          <p:nvPr/>
        </p:nvSpPr>
        <p:spPr>
          <a:xfrm rot="17757646">
            <a:off x="5797195" y="3213315"/>
            <a:ext cx="4572000" cy="1200328"/>
          </a:xfrm>
          <a:prstGeom prst="rect">
            <a:avLst/>
          </a:prstGeom>
          <a:noFill/>
        </p:spPr>
        <p:txBody>
          <a:bodyPr wrap="square" rtlCol="0">
            <a:spAutoFit/>
          </a:bodyPr>
          <a:lstStyle/>
          <a:p>
            <a:pPr algn="ctr"/>
            <a:r>
              <a:rPr lang="en-US" sz="2400" dirty="0" smtClean="0">
                <a:solidFill>
                  <a:schemeClr val="bg1"/>
                </a:solidFill>
              </a:rPr>
              <a:t>Several non-accelerator based experiments producing important results (</a:t>
            </a:r>
            <a:r>
              <a:rPr lang="en-US" sz="2400" dirty="0" err="1" smtClean="0">
                <a:solidFill>
                  <a:schemeClr val="bg1"/>
                </a:solidFill>
              </a:rPr>
              <a:t>Daya</a:t>
            </a:r>
            <a:r>
              <a:rPr lang="en-US" sz="2400" dirty="0" smtClean="0">
                <a:solidFill>
                  <a:schemeClr val="bg1"/>
                </a:solidFill>
              </a:rPr>
              <a:t> Bay,..)</a:t>
            </a:r>
            <a:endParaRPr lang="en-US" sz="2400" dirty="0">
              <a:solidFill>
                <a:schemeClr val="bg1"/>
              </a:solidFill>
            </a:endParaRPr>
          </a:p>
        </p:txBody>
      </p:sp>
      <p:sp>
        <p:nvSpPr>
          <p:cNvPr id="10" name="TextBox 9"/>
          <p:cNvSpPr txBox="1"/>
          <p:nvPr/>
        </p:nvSpPr>
        <p:spPr>
          <a:xfrm>
            <a:off x="1132681" y="6256318"/>
            <a:ext cx="8458200" cy="954107"/>
          </a:xfrm>
          <a:prstGeom prst="rect">
            <a:avLst/>
          </a:prstGeom>
          <a:noFill/>
        </p:spPr>
        <p:txBody>
          <a:bodyPr wrap="square" rtlCol="0">
            <a:spAutoFit/>
          </a:bodyPr>
          <a:lstStyle/>
          <a:p>
            <a:pPr algn="ctr"/>
            <a:r>
              <a:rPr lang="en-US" sz="2800" dirty="0" smtClean="0">
                <a:solidFill>
                  <a:srgbClr val="FFFFFF"/>
                </a:solidFill>
              </a:rPr>
              <a:t>Evident need, at least in Europe, to give coherence and support  to a fragmented community </a:t>
            </a:r>
            <a:endParaRPr lang="en-US" sz="2800" dirty="0">
              <a:solidFill>
                <a:srgbClr val="FFFFFF"/>
              </a:solidFill>
            </a:endParaRPr>
          </a:p>
        </p:txBody>
      </p:sp>
    </p:spTree>
    <p:extLst>
      <p:ext uri="{BB962C8B-B14F-4D97-AF65-F5344CB8AC3E}">
        <p14:creationId xmlns:p14="http://schemas.microsoft.com/office/powerpoint/2010/main" val="123665394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995" y="0"/>
            <a:ext cx="10184776" cy="1008380"/>
          </a:xfrm>
        </p:spPr>
        <p:txBody>
          <a:bodyPr>
            <a:normAutofit/>
          </a:bodyPr>
          <a:lstStyle/>
          <a:p>
            <a:r>
              <a:rPr lang="en-US" sz="4400" dirty="0" smtClean="0"/>
              <a:t>Resistive </a:t>
            </a:r>
            <a:r>
              <a:rPr lang="en-US" sz="4400" dirty="0"/>
              <a:t>Cathode </a:t>
            </a:r>
            <a:r>
              <a:rPr lang="en-US" sz="4400" dirty="0" smtClean="0"/>
              <a:t>Concept </a:t>
            </a:r>
            <a:endParaRPr lang="en-US" sz="4400" dirty="0"/>
          </a:p>
        </p:txBody>
      </p:sp>
      <p:sp>
        <p:nvSpPr>
          <p:cNvPr id="3" name="Content Placeholder 2"/>
          <p:cNvSpPr>
            <a:spLocks noGrp="1"/>
          </p:cNvSpPr>
          <p:nvPr>
            <p:ph idx="1"/>
          </p:nvPr>
        </p:nvSpPr>
        <p:spPr>
          <a:xfrm>
            <a:off x="119997" y="1092412"/>
            <a:ext cx="7604833" cy="5502936"/>
          </a:xfrm>
        </p:spPr>
        <p:txBody>
          <a:bodyPr>
            <a:noAutofit/>
          </a:bodyPr>
          <a:lstStyle/>
          <a:p>
            <a:r>
              <a:rPr lang="en-US" sz="2300" dirty="0"/>
              <a:t>With a conventional metallic cathode assembly, in the DUNE </a:t>
            </a:r>
            <a:r>
              <a:rPr lang="en-US" sz="2300" dirty="0" err="1"/>
              <a:t>LAr</a:t>
            </a:r>
            <a:r>
              <a:rPr lang="en-US" sz="2300" dirty="0"/>
              <a:t>-TPC layout, several tens of J of energy on each interior cathode are stored when energized to -180kV. </a:t>
            </a:r>
          </a:p>
          <a:p>
            <a:r>
              <a:rPr lang="en-US" sz="2300" dirty="0"/>
              <a:t>In the event of a discharge from a cathode edge to the facing cryostat wall, there is a risk of physical damage to either the cathode or the membrane. The voltage on an </a:t>
            </a:r>
            <a:r>
              <a:rPr lang="en-US" sz="2300" dirty="0" smtClean="0"/>
              <a:t>all-metal </a:t>
            </a:r>
            <a:r>
              <a:rPr lang="en-US" sz="2300" dirty="0"/>
              <a:t>cathode will also collapse very quickly (ns), injecting high current into the cold electronics, risking damage to the front end ASICs. </a:t>
            </a:r>
          </a:p>
          <a:p>
            <a:r>
              <a:rPr lang="en-US" sz="2300" b="1" dirty="0">
                <a:solidFill>
                  <a:srgbClr val="FFFF00"/>
                </a:solidFill>
              </a:rPr>
              <a:t>To minimize these risks, it has been proposed to </a:t>
            </a:r>
            <a:r>
              <a:rPr lang="en-US" sz="2300" b="1" dirty="0" smtClean="0">
                <a:solidFill>
                  <a:srgbClr val="FFFF00"/>
                </a:solidFill>
              </a:rPr>
              <a:t>use </a:t>
            </a:r>
            <a:r>
              <a:rPr lang="en-US" sz="2300" b="1" dirty="0">
                <a:solidFill>
                  <a:srgbClr val="FFFF00"/>
                </a:solidFill>
              </a:rPr>
              <a:t>a cathode made out of insulating material with a resistive coating in the </a:t>
            </a:r>
            <a:r>
              <a:rPr lang="en-US" sz="2300" b="1" dirty="0" smtClean="0">
                <a:solidFill>
                  <a:srgbClr val="FFFF00"/>
                </a:solidFill>
              </a:rPr>
              <a:t>MΩ </a:t>
            </a:r>
            <a:r>
              <a:rPr lang="en-US" sz="2300" b="1" dirty="0">
                <a:solidFill>
                  <a:srgbClr val="FFFF00"/>
                </a:solidFill>
              </a:rPr>
              <a:t>to </a:t>
            </a:r>
            <a:r>
              <a:rPr lang="en-US" sz="2300" b="1" dirty="0" smtClean="0">
                <a:solidFill>
                  <a:srgbClr val="FFFF00"/>
                </a:solidFill>
              </a:rPr>
              <a:t>GΩ/square </a:t>
            </a:r>
            <a:r>
              <a:rPr lang="en-US" sz="2300" b="1" dirty="0">
                <a:solidFill>
                  <a:srgbClr val="FFFF00"/>
                </a:solidFill>
              </a:rPr>
              <a:t>range. </a:t>
            </a:r>
            <a:r>
              <a:rPr lang="en-US" sz="2300" dirty="0"/>
              <a:t>This will greatly reduce the peak power transfer to the cryostat and peak current injection into the front-end ASICs in a HV </a:t>
            </a:r>
            <a:r>
              <a:rPr lang="en-US" sz="2300" dirty="0" smtClean="0"/>
              <a:t>discharge. </a:t>
            </a:r>
            <a:endParaRPr lang="en-US" sz="2300" dirty="0"/>
          </a:p>
          <a:p>
            <a:pPr marL="0" indent="0">
              <a:spcBef>
                <a:spcPts val="689"/>
              </a:spcBef>
              <a:buNone/>
            </a:pPr>
            <a:r>
              <a:rPr lang="en-US" sz="2300" dirty="0">
                <a:solidFill>
                  <a:schemeClr val="bg1">
                    <a:lumMod val="75000"/>
                  </a:schemeClr>
                </a:solidFill>
              </a:rPr>
              <a:t> </a:t>
            </a:r>
          </a:p>
        </p:txBody>
      </p:sp>
      <p:sp>
        <p:nvSpPr>
          <p:cNvPr id="4" name="Slide Number Placeholder 3"/>
          <p:cNvSpPr>
            <a:spLocks noGrp="1"/>
          </p:cNvSpPr>
          <p:nvPr>
            <p:ph type="sldNum" sz="quarter" idx="12"/>
          </p:nvPr>
        </p:nvSpPr>
        <p:spPr/>
        <p:txBody>
          <a:bodyPr/>
          <a:lstStyle/>
          <a:p>
            <a:fld id="{FDB2E2BD-FB50-D34F-81F8-B61413626625}" type="slidenum">
              <a:rPr lang="en-US" smtClean="0"/>
              <a:t>30</a:t>
            </a:fld>
            <a:endParaRPr lang="en-US"/>
          </a:p>
        </p:txBody>
      </p:sp>
      <p:pic>
        <p:nvPicPr>
          <p:cNvPr id="7" name="Picture 6"/>
          <p:cNvPicPr>
            <a:picLocks noChangeAspect="1"/>
          </p:cNvPicPr>
          <p:nvPr/>
        </p:nvPicPr>
        <p:blipFill>
          <a:blip r:embed="rId2"/>
          <a:stretch>
            <a:fillRect/>
          </a:stretch>
        </p:blipFill>
        <p:spPr>
          <a:xfrm>
            <a:off x="7649452" y="3042822"/>
            <a:ext cx="3150311" cy="3630868"/>
          </a:xfrm>
          <a:prstGeom prst="rect">
            <a:avLst/>
          </a:prstGeom>
        </p:spPr>
      </p:pic>
    </p:spTree>
    <p:extLst>
      <p:ext uri="{BB962C8B-B14F-4D97-AF65-F5344CB8AC3E}">
        <p14:creationId xmlns:p14="http://schemas.microsoft.com/office/powerpoint/2010/main" val="340902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Slide Number Placeholder 2"/>
          <p:cNvSpPr>
            <a:spLocks noGrp="1"/>
          </p:cNvSpPr>
          <p:nvPr>
            <p:ph type="sldNum" sz="quarter" idx="2"/>
          </p:nvPr>
        </p:nvSpPr>
        <p:spPr/>
        <p:txBody>
          <a:bodyPr/>
          <a:lstStyle/>
          <a:p>
            <a:fld id="{86CB4B4D-7CA3-9044-876B-883B54F8677D}" type="slidenum">
              <a:rPr lang="uk-UA" smtClean="0"/>
              <a:t>31</a:t>
            </a:fld>
            <a:endParaRPr lang="uk-UA"/>
          </a:p>
        </p:txBody>
      </p:sp>
      <p:sp>
        <p:nvSpPr>
          <p:cNvPr id="5" name="Rounded Rectangle 4"/>
          <p:cNvSpPr/>
          <p:nvPr/>
        </p:nvSpPr>
        <p:spPr>
          <a:xfrm>
            <a:off x="2616121" y="2566583"/>
            <a:ext cx="6416930" cy="860708"/>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Box 5"/>
          <p:cNvSpPr txBox="1"/>
          <p:nvPr/>
        </p:nvSpPr>
        <p:spPr>
          <a:xfrm>
            <a:off x="4205347" y="1226223"/>
            <a:ext cx="1770065" cy="798136"/>
          </a:xfrm>
          <a:prstGeom prst="rect">
            <a:avLst/>
          </a:prstGeom>
          <a:noFill/>
        </p:spPr>
        <p:txBody>
          <a:bodyPr wrap="square" rtlCol="0">
            <a:spAutoFit/>
          </a:bodyPr>
          <a:lstStyle/>
          <a:p>
            <a:r>
              <a:rPr lang="en-US" sz="1600" dirty="0" smtClean="0"/>
              <a:t>Steel Support Structure</a:t>
            </a:r>
            <a:endParaRPr lang="en-US" sz="1600" dirty="0"/>
          </a:p>
        </p:txBody>
      </p:sp>
      <p:sp>
        <p:nvSpPr>
          <p:cNvPr id="7" name="TextBox 6"/>
          <p:cNvSpPr txBox="1"/>
          <p:nvPr/>
        </p:nvSpPr>
        <p:spPr>
          <a:xfrm>
            <a:off x="7210055" y="513750"/>
            <a:ext cx="1311276" cy="462079"/>
          </a:xfrm>
          <a:prstGeom prst="rect">
            <a:avLst/>
          </a:prstGeom>
          <a:noFill/>
        </p:spPr>
        <p:txBody>
          <a:bodyPr wrap="none" rtlCol="0">
            <a:spAutoFit/>
          </a:bodyPr>
          <a:lstStyle/>
          <a:p>
            <a:r>
              <a:rPr lang="en-US" sz="1600" dirty="0" smtClean="0">
                <a:solidFill>
                  <a:srgbClr val="00FF00"/>
                </a:solidFill>
              </a:rPr>
              <a:t>Insulation</a:t>
            </a:r>
            <a:endParaRPr lang="en-US" sz="1600" dirty="0">
              <a:solidFill>
                <a:srgbClr val="00FF00"/>
              </a:solidFill>
            </a:endParaRPr>
          </a:p>
        </p:txBody>
      </p:sp>
      <p:sp>
        <p:nvSpPr>
          <p:cNvPr id="8" name="TextBox 7"/>
          <p:cNvSpPr txBox="1"/>
          <p:nvPr/>
        </p:nvSpPr>
        <p:spPr>
          <a:xfrm>
            <a:off x="7712693" y="4641423"/>
            <a:ext cx="1617331" cy="798136"/>
          </a:xfrm>
          <a:prstGeom prst="rect">
            <a:avLst/>
          </a:prstGeom>
          <a:noFill/>
        </p:spPr>
        <p:txBody>
          <a:bodyPr wrap="square" rtlCol="0">
            <a:spAutoFit/>
          </a:bodyPr>
          <a:lstStyle/>
          <a:p>
            <a:r>
              <a:rPr lang="en-US" sz="1600" dirty="0" smtClean="0">
                <a:solidFill>
                  <a:srgbClr val="00FF00"/>
                </a:solidFill>
              </a:rPr>
              <a:t>Primary Membrane</a:t>
            </a:r>
            <a:endParaRPr lang="en-US" sz="1600" dirty="0">
              <a:solidFill>
                <a:srgbClr val="00FF00"/>
              </a:solidFill>
            </a:endParaRPr>
          </a:p>
        </p:txBody>
      </p:sp>
      <p:sp>
        <p:nvSpPr>
          <p:cNvPr id="9" name="TextBox 8"/>
          <p:cNvSpPr txBox="1"/>
          <p:nvPr/>
        </p:nvSpPr>
        <p:spPr>
          <a:xfrm>
            <a:off x="1258819" y="556148"/>
            <a:ext cx="3129630" cy="462079"/>
          </a:xfrm>
          <a:prstGeom prst="rect">
            <a:avLst/>
          </a:prstGeom>
          <a:noFill/>
        </p:spPr>
        <p:txBody>
          <a:bodyPr wrap="none" rtlCol="0">
            <a:spAutoFit/>
          </a:bodyPr>
          <a:lstStyle/>
          <a:p>
            <a:r>
              <a:rPr lang="en-US" sz="1600" dirty="0" smtClean="0">
                <a:solidFill>
                  <a:srgbClr val="0432FF"/>
                </a:solidFill>
              </a:rPr>
              <a:t>Protego Inline Safety Valve</a:t>
            </a:r>
            <a:endParaRPr lang="en-US" sz="1600" dirty="0">
              <a:solidFill>
                <a:srgbClr val="0432FF"/>
              </a:solidFill>
            </a:endParaRPr>
          </a:p>
        </p:txBody>
      </p:sp>
      <p:sp>
        <p:nvSpPr>
          <p:cNvPr id="10" name="TextBox 9"/>
          <p:cNvSpPr txBox="1"/>
          <p:nvPr/>
        </p:nvSpPr>
        <p:spPr>
          <a:xfrm>
            <a:off x="9136691" y="525018"/>
            <a:ext cx="1196428" cy="462079"/>
          </a:xfrm>
          <a:prstGeom prst="rect">
            <a:avLst/>
          </a:prstGeom>
          <a:noFill/>
        </p:spPr>
        <p:txBody>
          <a:bodyPr wrap="none" rtlCol="0">
            <a:spAutoFit/>
          </a:bodyPr>
          <a:lstStyle/>
          <a:p>
            <a:r>
              <a:rPr lang="en-US" sz="1600" dirty="0" smtClean="0">
                <a:solidFill>
                  <a:srgbClr val="FF0000"/>
                </a:solidFill>
              </a:rPr>
              <a:t>Detector</a:t>
            </a:r>
            <a:endParaRPr lang="en-US" sz="1600" dirty="0">
              <a:solidFill>
                <a:srgbClr val="FF0000"/>
              </a:solidFill>
            </a:endParaRPr>
          </a:p>
        </p:txBody>
      </p:sp>
      <p:sp>
        <p:nvSpPr>
          <p:cNvPr id="11" name="TextBox 10"/>
          <p:cNvSpPr txBox="1"/>
          <p:nvPr/>
        </p:nvSpPr>
        <p:spPr>
          <a:xfrm>
            <a:off x="9124626" y="4809451"/>
            <a:ext cx="1881592" cy="462079"/>
          </a:xfrm>
          <a:prstGeom prst="rect">
            <a:avLst/>
          </a:prstGeom>
          <a:noFill/>
        </p:spPr>
        <p:txBody>
          <a:bodyPr wrap="none" rtlCol="0">
            <a:spAutoFit/>
          </a:bodyPr>
          <a:lstStyle/>
          <a:p>
            <a:r>
              <a:rPr lang="en-US" sz="1600" dirty="0" smtClean="0">
                <a:solidFill>
                  <a:srgbClr val="FF0000"/>
                </a:solidFill>
              </a:rPr>
              <a:t>Internal Piping</a:t>
            </a:r>
            <a:endParaRPr lang="en-US" sz="1600" dirty="0">
              <a:solidFill>
                <a:srgbClr val="FF0000"/>
              </a:solidFill>
            </a:endParaRPr>
          </a:p>
        </p:txBody>
      </p:sp>
      <p:sp>
        <p:nvSpPr>
          <p:cNvPr id="12" name="TextBox 11"/>
          <p:cNvSpPr txBox="1"/>
          <p:nvPr/>
        </p:nvSpPr>
        <p:spPr>
          <a:xfrm>
            <a:off x="9330024" y="2765898"/>
            <a:ext cx="602689" cy="462079"/>
          </a:xfrm>
          <a:prstGeom prst="rect">
            <a:avLst/>
          </a:prstGeom>
          <a:noFill/>
        </p:spPr>
        <p:txBody>
          <a:bodyPr wrap="none" rtlCol="0">
            <a:spAutoFit/>
          </a:bodyPr>
          <a:lstStyle/>
          <a:p>
            <a:r>
              <a:rPr lang="en-US" sz="1600" dirty="0" smtClean="0"/>
              <a:t>LAr</a:t>
            </a:r>
            <a:endParaRPr lang="en-US" sz="1600" dirty="0"/>
          </a:p>
        </p:txBody>
      </p:sp>
      <p:cxnSp>
        <p:nvCxnSpPr>
          <p:cNvPr id="13" name="Straight Arrow Connector 12"/>
          <p:cNvCxnSpPr/>
          <p:nvPr/>
        </p:nvCxnSpPr>
        <p:spPr>
          <a:xfrm>
            <a:off x="3824093" y="1012018"/>
            <a:ext cx="176880" cy="1481605"/>
          </a:xfrm>
          <a:prstGeom prst="straightConnector1">
            <a:avLst/>
          </a:prstGeom>
          <a:ln w="19050">
            <a:solidFill>
              <a:srgbClr val="0432FF"/>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5701184" y="1704640"/>
            <a:ext cx="650093" cy="355984"/>
          </a:xfrm>
          <a:prstGeom prst="straightConnector1">
            <a:avLst/>
          </a:prstGeom>
          <a:ln w="190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7" idx="2"/>
          </p:cNvCxnSpPr>
          <p:nvPr/>
        </p:nvCxnSpPr>
        <p:spPr>
          <a:xfrm>
            <a:off x="7865693" y="975829"/>
            <a:ext cx="97875" cy="843571"/>
          </a:xfrm>
          <a:prstGeom prst="straightConnector1">
            <a:avLst/>
          </a:prstGeom>
          <a:ln w="19050">
            <a:solidFill>
              <a:srgbClr val="00FF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7588613" y="975829"/>
            <a:ext cx="277078" cy="812615"/>
          </a:xfrm>
          <a:prstGeom prst="straightConnector1">
            <a:avLst/>
          </a:prstGeom>
          <a:ln w="19050">
            <a:solidFill>
              <a:srgbClr val="00FF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9913149" y="987097"/>
            <a:ext cx="598214" cy="692114"/>
          </a:xfrm>
          <a:prstGeom prst="straightConnector1">
            <a:avLst/>
          </a:prstGeom>
          <a:ln w="190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1" idx="0"/>
          </p:cNvCxnSpPr>
          <p:nvPr/>
        </p:nvCxnSpPr>
        <p:spPr>
          <a:xfrm flipV="1">
            <a:off x="10065423" y="3741652"/>
            <a:ext cx="164264" cy="1067799"/>
          </a:xfrm>
          <a:prstGeom prst="straightConnector1">
            <a:avLst/>
          </a:prstGeom>
          <a:ln w="190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8358755" y="3758114"/>
            <a:ext cx="203840" cy="996281"/>
          </a:xfrm>
          <a:prstGeom prst="straightConnector1">
            <a:avLst/>
          </a:prstGeom>
          <a:ln w="19050">
            <a:solidFill>
              <a:srgbClr val="00FF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6466815" y="3063779"/>
            <a:ext cx="405493" cy="3672054"/>
          </a:xfrm>
          <a:prstGeom prst="straightConnector1">
            <a:avLst/>
          </a:prstGeom>
          <a:ln w="19050">
            <a:solidFill>
              <a:srgbClr val="0432FF"/>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V="1">
            <a:off x="3101929" y="3063779"/>
            <a:ext cx="456458" cy="3672054"/>
          </a:xfrm>
          <a:prstGeom prst="straightConnector1">
            <a:avLst/>
          </a:prstGeom>
          <a:ln w="19050">
            <a:solidFill>
              <a:srgbClr val="0432FF"/>
            </a:solidFill>
            <a:tailEnd type="triangle"/>
          </a:ln>
        </p:spPr>
        <p:style>
          <a:lnRef idx="2">
            <a:schemeClr val="accent1"/>
          </a:lnRef>
          <a:fillRef idx="0">
            <a:schemeClr val="accent1"/>
          </a:fillRef>
          <a:effectRef idx="1">
            <a:schemeClr val="accent1"/>
          </a:effectRef>
          <a:fontRef idx="minor">
            <a:schemeClr val="tx1"/>
          </a:fontRef>
        </p:style>
      </p:cxnSp>
      <p:pic>
        <p:nvPicPr>
          <p:cNvPr id="22" name="Picture Placeholder 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2640" y="620839"/>
            <a:ext cx="10818858" cy="6614986"/>
          </a:xfrm>
          <a:prstGeom prst="rect">
            <a:avLst/>
          </a:prstGeom>
        </p:spPr>
      </p:pic>
      <p:sp>
        <p:nvSpPr>
          <p:cNvPr id="23" name="TextBox 22"/>
          <p:cNvSpPr txBox="1"/>
          <p:nvPr/>
        </p:nvSpPr>
        <p:spPr>
          <a:xfrm>
            <a:off x="9311904" y="620839"/>
            <a:ext cx="1456155" cy="504087"/>
          </a:xfrm>
          <a:prstGeom prst="rect">
            <a:avLst/>
          </a:prstGeom>
          <a:noFill/>
        </p:spPr>
        <p:txBody>
          <a:bodyPr wrap="none" rtlCol="0">
            <a:spAutoFit/>
          </a:bodyPr>
          <a:lstStyle/>
          <a:p>
            <a:r>
              <a:rPr lang="en-US" sz="1800" dirty="0" smtClean="0"/>
              <a:t>LAr Filters</a:t>
            </a:r>
            <a:endParaRPr lang="en-US" sz="1800" dirty="0"/>
          </a:p>
        </p:txBody>
      </p:sp>
      <p:cxnSp>
        <p:nvCxnSpPr>
          <p:cNvPr id="24" name="Straight Arrow Connector 23"/>
          <p:cNvCxnSpPr/>
          <p:nvPr/>
        </p:nvCxnSpPr>
        <p:spPr>
          <a:xfrm>
            <a:off x="10107165" y="1140851"/>
            <a:ext cx="52069" cy="108800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5" name="Oval 24"/>
          <p:cNvSpPr/>
          <p:nvPr/>
        </p:nvSpPr>
        <p:spPr>
          <a:xfrm rot="20162649">
            <a:off x="9191642" y="2338014"/>
            <a:ext cx="1648568" cy="111886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TextBox 25"/>
          <p:cNvSpPr txBox="1"/>
          <p:nvPr/>
        </p:nvSpPr>
        <p:spPr>
          <a:xfrm>
            <a:off x="7328138" y="6444973"/>
            <a:ext cx="2899179" cy="504087"/>
          </a:xfrm>
          <a:prstGeom prst="rect">
            <a:avLst/>
          </a:prstGeom>
          <a:noFill/>
        </p:spPr>
        <p:txBody>
          <a:bodyPr wrap="none" rtlCol="0">
            <a:spAutoFit/>
          </a:bodyPr>
          <a:lstStyle/>
          <a:p>
            <a:r>
              <a:rPr lang="en-US" sz="1800" dirty="0" smtClean="0"/>
              <a:t>LAr circulation pumps</a:t>
            </a:r>
            <a:endParaRPr lang="en-US" sz="1800" dirty="0"/>
          </a:p>
        </p:txBody>
      </p:sp>
      <p:cxnSp>
        <p:nvCxnSpPr>
          <p:cNvPr id="27" name="Straight Arrow Connector 26"/>
          <p:cNvCxnSpPr>
            <a:stCxn id="26" idx="1"/>
          </p:cNvCxnSpPr>
          <p:nvPr/>
        </p:nvCxnSpPr>
        <p:spPr>
          <a:xfrm flipH="1" flipV="1">
            <a:off x="6234655" y="6340970"/>
            <a:ext cx="1093483" cy="356046"/>
          </a:xfrm>
          <a:prstGeom prst="straightConnector1">
            <a:avLst/>
          </a:prstGeom>
          <a:ln>
            <a:solidFill>
              <a:srgbClr val="0432FF"/>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7721383" y="620839"/>
            <a:ext cx="1560466" cy="504087"/>
          </a:xfrm>
          <a:prstGeom prst="rect">
            <a:avLst/>
          </a:prstGeom>
          <a:noFill/>
        </p:spPr>
        <p:txBody>
          <a:bodyPr wrap="none" rtlCol="0">
            <a:spAutoFit/>
          </a:bodyPr>
          <a:lstStyle/>
          <a:p>
            <a:r>
              <a:rPr lang="en-US" sz="1800" dirty="0" smtClean="0"/>
              <a:t>Condenser</a:t>
            </a:r>
            <a:endParaRPr lang="en-US" sz="1800" dirty="0"/>
          </a:p>
        </p:txBody>
      </p:sp>
      <p:cxnSp>
        <p:nvCxnSpPr>
          <p:cNvPr id="29" name="Straight Arrow Connector 28"/>
          <p:cNvCxnSpPr>
            <a:stCxn id="28" idx="2"/>
          </p:cNvCxnSpPr>
          <p:nvPr/>
        </p:nvCxnSpPr>
        <p:spPr>
          <a:xfrm>
            <a:off x="8501616" y="1124926"/>
            <a:ext cx="626637" cy="1961205"/>
          </a:xfrm>
          <a:prstGeom prst="straightConnector1">
            <a:avLst/>
          </a:prstGeom>
          <a:ln>
            <a:solidFill>
              <a:srgbClr val="0432FF"/>
            </a:solidFill>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8890036" y="4907821"/>
            <a:ext cx="2299890" cy="504087"/>
          </a:xfrm>
          <a:prstGeom prst="rect">
            <a:avLst/>
          </a:prstGeom>
          <a:noFill/>
        </p:spPr>
        <p:txBody>
          <a:bodyPr wrap="none" rtlCol="0">
            <a:spAutoFit/>
          </a:bodyPr>
          <a:lstStyle/>
          <a:p>
            <a:r>
              <a:rPr lang="en-US" sz="1800" dirty="0" smtClean="0"/>
              <a:t>LAr Phase sep.</a:t>
            </a:r>
            <a:endParaRPr lang="en-US" sz="1800" dirty="0"/>
          </a:p>
        </p:txBody>
      </p:sp>
      <p:cxnSp>
        <p:nvCxnSpPr>
          <p:cNvPr id="31" name="Straight Arrow Connector 30"/>
          <p:cNvCxnSpPr/>
          <p:nvPr/>
        </p:nvCxnSpPr>
        <p:spPr>
          <a:xfrm flipH="1" flipV="1">
            <a:off x="8877257" y="3995800"/>
            <a:ext cx="476250" cy="977172"/>
          </a:xfrm>
          <a:prstGeom prst="straightConnector1">
            <a:avLst/>
          </a:prstGeom>
          <a:ln>
            <a:solidFill>
              <a:srgbClr val="00FF00"/>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8346318" y="5528968"/>
            <a:ext cx="2383701" cy="504087"/>
          </a:xfrm>
          <a:prstGeom prst="rect">
            <a:avLst/>
          </a:prstGeom>
          <a:noFill/>
        </p:spPr>
        <p:txBody>
          <a:bodyPr wrap="none" rtlCol="0">
            <a:spAutoFit/>
          </a:bodyPr>
          <a:lstStyle/>
          <a:p>
            <a:r>
              <a:rPr lang="en-US" sz="1800" dirty="0" smtClean="0"/>
              <a:t>LN2 Phase sep. </a:t>
            </a:r>
            <a:endParaRPr lang="en-US" sz="1800" dirty="0"/>
          </a:p>
        </p:txBody>
      </p:sp>
      <p:cxnSp>
        <p:nvCxnSpPr>
          <p:cNvPr id="33" name="Straight Arrow Connector 32"/>
          <p:cNvCxnSpPr/>
          <p:nvPr/>
        </p:nvCxnSpPr>
        <p:spPr>
          <a:xfrm flipH="1" flipV="1">
            <a:off x="8521331" y="4360571"/>
            <a:ext cx="496473" cy="1207874"/>
          </a:xfrm>
          <a:prstGeom prst="straightConnector1">
            <a:avLst/>
          </a:prstGeom>
          <a:ln>
            <a:solidFill>
              <a:srgbClr val="00FF00"/>
            </a:solidFill>
            <a:tailEnd type="arrow"/>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626277" y="5919035"/>
            <a:ext cx="2224134" cy="882152"/>
          </a:xfrm>
          <a:prstGeom prst="rect">
            <a:avLst/>
          </a:prstGeom>
          <a:noFill/>
        </p:spPr>
        <p:txBody>
          <a:bodyPr wrap="none" rtlCol="0">
            <a:spAutoFit/>
          </a:bodyPr>
          <a:lstStyle/>
          <a:p>
            <a:r>
              <a:rPr lang="en-US" sz="1800" dirty="0" smtClean="0"/>
              <a:t>LAr storage tank</a:t>
            </a:r>
          </a:p>
          <a:p>
            <a:r>
              <a:rPr lang="en-US" sz="1800" dirty="0" smtClean="0"/>
              <a:t>(NP-02/NP-04)</a:t>
            </a:r>
            <a:endParaRPr lang="en-US" sz="1800" dirty="0"/>
          </a:p>
        </p:txBody>
      </p:sp>
      <p:sp>
        <p:nvSpPr>
          <p:cNvPr id="35" name="TextBox 34"/>
          <p:cNvSpPr txBox="1"/>
          <p:nvPr/>
        </p:nvSpPr>
        <p:spPr>
          <a:xfrm>
            <a:off x="656675" y="4988939"/>
            <a:ext cx="2293144" cy="882152"/>
          </a:xfrm>
          <a:prstGeom prst="rect">
            <a:avLst/>
          </a:prstGeom>
          <a:noFill/>
        </p:spPr>
        <p:txBody>
          <a:bodyPr wrap="none" rtlCol="0">
            <a:spAutoFit/>
          </a:bodyPr>
          <a:lstStyle/>
          <a:p>
            <a:r>
              <a:rPr lang="en-US" sz="1800" dirty="0" smtClean="0"/>
              <a:t>LN2 storage tank</a:t>
            </a:r>
          </a:p>
          <a:p>
            <a:r>
              <a:rPr lang="en-US" sz="1800" dirty="0" smtClean="0"/>
              <a:t>(NP-02/NP-04)</a:t>
            </a:r>
            <a:endParaRPr lang="en-US" sz="1800" dirty="0"/>
          </a:p>
        </p:txBody>
      </p:sp>
      <p:cxnSp>
        <p:nvCxnSpPr>
          <p:cNvPr id="36" name="Straight Arrow Connector 35"/>
          <p:cNvCxnSpPr/>
          <p:nvPr/>
        </p:nvCxnSpPr>
        <p:spPr>
          <a:xfrm flipV="1">
            <a:off x="2199481" y="4848225"/>
            <a:ext cx="1314978" cy="979344"/>
          </a:xfrm>
          <a:prstGeom prst="straightConnector1">
            <a:avLst/>
          </a:prstGeom>
          <a:ln>
            <a:solidFill>
              <a:srgbClr val="0432FF"/>
            </a:solidFill>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V="1">
            <a:off x="1894681" y="4543425"/>
            <a:ext cx="555681" cy="412809"/>
          </a:xfrm>
          <a:prstGeom prst="straightConnector1">
            <a:avLst/>
          </a:prstGeom>
          <a:ln>
            <a:solidFill>
              <a:srgbClr val="0432FF"/>
            </a:solidFill>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2243593" y="1619547"/>
            <a:ext cx="3160999" cy="882152"/>
          </a:xfrm>
          <a:prstGeom prst="rect">
            <a:avLst/>
          </a:prstGeom>
          <a:noFill/>
        </p:spPr>
        <p:txBody>
          <a:bodyPr wrap="none" rtlCol="0">
            <a:spAutoFit/>
          </a:bodyPr>
          <a:lstStyle/>
          <a:p>
            <a:r>
              <a:rPr lang="en-US" sz="1800" dirty="0" smtClean="0"/>
              <a:t>LAr Filters Regeneration</a:t>
            </a:r>
          </a:p>
          <a:p>
            <a:r>
              <a:rPr lang="en-US" sz="1800" dirty="0" smtClean="0"/>
              <a:t>(NP-02/NP-04)</a:t>
            </a:r>
            <a:endParaRPr lang="en-US" sz="1800" dirty="0"/>
          </a:p>
        </p:txBody>
      </p:sp>
      <p:cxnSp>
        <p:nvCxnSpPr>
          <p:cNvPr id="39" name="Straight Arrow Connector 38"/>
          <p:cNvCxnSpPr/>
          <p:nvPr/>
        </p:nvCxnSpPr>
        <p:spPr>
          <a:xfrm flipH="1">
            <a:off x="1970881" y="2333625"/>
            <a:ext cx="580243" cy="597771"/>
          </a:xfrm>
          <a:prstGeom prst="straightConnector1">
            <a:avLst/>
          </a:prstGeom>
          <a:ln>
            <a:solidFill>
              <a:srgbClr val="0432FF"/>
            </a:solidFill>
            <a:tailEnd type="arrow"/>
          </a:ln>
        </p:spPr>
        <p:style>
          <a:lnRef idx="2">
            <a:schemeClr val="accent1"/>
          </a:lnRef>
          <a:fillRef idx="0">
            <a:schemeClr val="accent1"/>
          </a:fillRef>
          <a:effectRef idx="1">
            <a:schemeClr val="accent1"/>
          </a:effectRef>
          <a:fontRef idx="minor">
            <a:schemeClr val="tx1"/>
          </a:fontRef>
        </p:style>
      </p:cxnSp>
      <p:pic>
        <p:nvPicPr>
          <p:cNvPr id="40" name="Picture 39" descr="Screen Shot 2016-12-18 at 16.07.09.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947" y="-3175"/>
            <a:ext cx="1842847" cy="2144742"/>
          </a:xfrm>
          <a:prstGeom prst="rect">
            <a:avLst/>
          </a:prstGeom>
        </p:spPr>
      </p:pic>
    </p:spTree>
    <p:extLst>
      <p:ext uri="{BB962C8B-B14F-4D97-AF65-F5344CB8AC3E}">
        <p14:creationId xmlns:p14="http://schemas.microsoft.com/office/powerpoint/2010/main" val="85249092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BIG data </a:t>
            </a:r>
            <a:r>
              <a:rPr lang="mr-IN" sz="3600" dirty="0" smtClean="0"/>
              <a:t>…</a:t>
            </a:r>
            <a:r>
              <a:rPr lang="en-US" sz="3600" dirty="0" smtClean="0"/>
              <a:t>  DAQ, event reconstruction</a:t>
            </a:r>
            <a:endParaRPr lang="en-US" sz="3600"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32</a:t>
            </a:fld>
            <a:endParaRPr lang="en-US" dirty="0"/>
          </a:p>
        </p:txBody>
      </p:sp>
      <p:sp>
        <p:nvSpPr>
          <p:cNvPr id="7" name="TextBox 6"/>
          <p:cNvSpPr txBox="1"/>
          <p:nvPr/>
        </p:nvSpPr>
        <p:spPr>
          <a:xfrm>
            <a:off x="7685881" y="1800225"/>
            <a:ext cx="2895600" cy="1477328"/>
          </a:xfrm>
          <a:prstGeom prst="rect">
            <a:avLst/>
          </a:prstGeom>
          <a:noFill/>
        </p:spPr>
        <p:txBody>
          <a:bodyPr wrap="square" rtlCol="0">
            <a:spAutoFit/>
          </a:bodyPr>
          <a:lstStyle/>
          <a:p>
            <a:pPr marL="285750" indent="-285750">
              <a:buFont typeface="Wingdings" charset="2"/>
              <a:buChar char="ü"/>
            </a:pPr>
            <a:r>
              <a:rPr lang="en-US" b="1" dirty="0" smtClean="0">
                <a:solidFill>
                  <a:srgbClr val="FFFF00"/>
                </a:solidFill>
              </a:rPr>
              <a:t>New DAQ in synergy with LHC upgrade developments (ATLAS FELIX=Front End LIink eXchange)</a:t>
            </a:r>
            <a:endParaRPr lang="en-US" b="1" dirty="0">
              <a:solidFill>
                <a:srgbClr val="FFFF00"/>
              </a:solidFill>
            </a:endParaRPr>
          </a:p>
        </p:txBody>
      </p:sp>
      <p:grpSp>
        <p:nvGrpSpPr>
          <p:cNvPr id="8" name="Group 7"/>
          <p:cNvGrpSpPr/>
          <p:nvPr/>
        </p:nvGrpSpPr>
        <p:grpSpPr>
          <a:xfrm>
            <a:off x="523081" y="1114425"/>
            <a:ext cx="6788757" cy="4065945"/>
            <a:chOff x="287524" y="1042724"/>
            <a:chExt cx="8566377" cy="5585446"/>
          </a:xfrm>
          <a:noFill/>
        </p:grpSpPr>
        <p:sp>
          <p:nvSpPr>
            <p:cNvPr id="9" name="Rectangle 8"/>
            <p:cNvSpPr/>
            <p:nvPr/>
          </p:nvSpPr>
          <p:spPr>
            <a:xfrm>
              <a:off x="3418451" y="1042724"/>
              <a:ext cx="2283466" cy="732739"/>
            </a:xfrm>
            <a:prstGeom prst="rect">
              <a:avLst/>
            </a:prstGeom>
            <a:solidFill>
              <a:srgbClr val="CCFFCC"/>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solidFill>
                    <a:schemeClr val="tx1"/>
                  </a:solidFill>
                </a:rPr>
                <a:t>Detector Front-End</a:t>
              </a:r>
              <a:endParaRPr lang="en-US" dirty="0">
                <a:solidFill>
                  <a:schemeClr val="tx1"/>
                </a:solidFill>
              </a:endParaRPr>
            </a:p>
          </p:txBody>
        </p:sp>
        <p:sp>
          <p:nvSpPr>
            <p:cNvPr id="10" name="Rectangle 9"/>
            <p:cNvSpPr/>
            <p:nvPr/>
          </p:nvSpPr>
          <p:spPr>
            <a:xfrm>
              <a:off x="3418451" y="2123909"/>
              <a:ext cx="2283466" cy="459339"/>
            </a:xfrm>
            <a:prstGeom prst="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FELIX</a:t>
              </a:r>
              <a:endParaRPr lang="en-US" dirty="0"/>
            </a:p>
          </p:txBody>
        </p:sp>
        <p:sp>
          <p:nvSpPr>
            <p:cNvPr id="11" name="Rectangle 10"/>
            <p:cNvSpPr/>
            <p:nvPr/>
          </p:nvSpPr>
          <p:spPr>
            <a:xfrm>
              <a:off x="287524" y="1147401"/>
              <a:ext cx="2283466" cy="689009"/>
            </a:xfrm>
            <a:prstGeom prst="rect">
              <a:avLst/>
            </a:prstGeom>
            <a:grp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solidFill>
                    <a:srgbClr val="FFFFFF"/>
                  </a:solidFill>
                </a:rPr>
                <a:t>Detector Infrastructure</a:t>
              </a:r>
              <a:endParaRPr lang="en-US" sz="1600" dirty="0">
                <a:solidFill>
                  <a:srgbClr val="FFFFFF"/>
                </a:solidFill>
              </a:endParaRPr>
            </a:p>
          </p:txBody>
        </p:sp>
        <p:sp>
          <p:nvSpPr>
            <p:cNvPr id="12" name="Rectangle 11"/>
            <p:cNvSpPr/>
            <p:nvPr/>
          </p:nvSpPr>
          <p:spPr>
            <a:xfrm>
              <a:off x="301032" y="5096101"/>
              <a:ext cx="2283466" cy="761764"/>
            </a:xfrm>
            <a:prstGeom prst="rect">
              <a:avLst/>
            </a:prstGeom>
            <a:grp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solidFill>
                    <a:srgbClr val="FFFFFF"/>
                  </a:solidFill>
                </a:rPr>
                <a:t>Detector Control System</a:t>
              </a:r>
              <a:endParaRPr lang="en-US" sz="1600" dirty="0">
                <a:solidFill>
                  <a:srgbClr val="FFFFFF"/>
                </a:solidFill>
              </a:endParaRPr>
            </a:p>
          </p:txBody>
        </p:sp>
        <p:cxnSp>
          <p:nvCxnSpPr>
            <p:cNvPr id="13" name="Straight Arrow Connector 12"/>
            <p:cNvCxnSpPr>
              <a:stCxn id="11" idx="2"/>
              <a:endCxn id="12" idx="0"/>
            </p:cNvCxnSpPr>
            <p:nvPr/>
          </p:nvCxnSpPr>
          <p:spPr>
            <a:xfrm>
              <a:off x="1429258" y="1836411"/>
              <a:ext cx="13508" cy="3259690"/>
            </a:xfrm>
            <a:prstGeom prst="straightConnector1">
              <a:avLst/>
            </a:prstGeom>
            <a:grpFill/>
            <a:ln>
              <a:headEnd type="arrow"/>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83677" y="2549037"/>
              <a:ext cx="1225841" cy="634196"/>
            </a:xfrm>
            <a:prstGeom prst="rect">
              <a:avLst/>
            </a:prstGeom>
            <a:grpFill/>
          </p:spPr>
          <p:txBody>
            <a:bodyPr wrap="none" rtlCol="0">
              <a:spAutoFit/>
            </a:bodyPr>
            <a:lstStyle/>
            <a:p>
              <a:r>
                <a:rPr lang="en-US" sz="1200" dirty="0" smtClean="0">
                  <a:solidFill>
                    <a:srgbClr val="FFFFFF"/>
                  </a:solidFill>
                </a:rPr>
                <a:t>Commands</a:t>
              </a:r>
              <a:r>
                <a:rPr lang="en-US" sz="1200" dirty="0">
                  <a:solidFill>
                    <a:srgbClr val="FFFFFF"/>
                  </a:solidFill>
                </a:rPr>
                <a:t> </a:t>
              </a:r>
              <a:r>
                <a:rPr lang="en-US" sz="1200" dirty="0" smtClean="0">
                  <a:solidFill>
                    <a:srgbClr val="FFFFFF"/>
                  </a:solidFill>
                </a:rPr>
                <a:t/>
              </a:r>
              <a:br>
                <a:rPr lang="en-US" sz="1200" dirty="0" smtClean="0">
                  <a:solidFill>
                    <a:srgbClr val="FFFFFF"/>
                  </a:solidFill>
                </a:rPr>
              </a:br>
              <a:r>
                <a:rPr lang="en-US" sz="1200" dirty="0" smtClean="0">
                  <a:solidFill>
                    <a:srgbClr val="FFFFFF"/>
                  </a:solidFill>
                </a:rPr>
                <a:t>&amp; settings</a:t>
              </a:r>
              <a:endParaRPr lang="en-US" sz="1200" dirty="0">
                <a:solidFill>
                  <a:srgbClr val="FFFFFF"/>
                </a:solidFill>
              </a:endParaRPr>
            </a:p>
          </p:txBody>
        </p:sp>
        <p:sp>
          <p:nvSpPr>
            <p:cNvPr id="15" name="TextBox 14"/>
            <p:cNvSpPr txBox="1"/>
            <p:nvPr/>
          </p:nvSpPr>
          <p:spPr>
            <a:xfrm>
              <a:off x="1460049" y="2508202"/>
              <a:ext cx="783523" cy="380517"/>
            </a:xfrm>
            <a:prstGeom prst="rect">
              <a:avLst/>
            </a:prstGeom>
            <a:grpFill/>
          </p:spPr>
          <p:txBody>
            <a:bodyPr wrap="none" rtlCol="0">
              <a:spAutoFit/>
            </a:bodyPr>
            <a:lstStyle/>
            <a:p>
              <a:r>
                <a:rPr lang="en-US" sz="1200" dirty="0" smtClean="0">
                  <a:solidFill>
                    <a:srgbClr val="FFFFFF"/>
                  </a:solidFill>
                </a:rPr>
                <a:t>Status</a:t>
              </a:r>
              <a:endParaRPr lang="en-US" sz="1200" dirty="0">
                <a:solidFill>
                  <a:srgbClr val="FFFFFF"/>
                </a:solidFill>
              </a:endParaRPr>
            </a:p>
          </p:txBody>
        </p:sp>
        <p:cxnSp>
          <p:nvCxnSpPr>
            <p:cNvPr id="16" name="Straight Arrow Connector 15"/>
            <p:cNvCxnSpPr/>
            <p:nvPr/>
          </p:nvCxnSpPr>
          <p:spPr>
            <a:xfrm flipV="1">
              <a:off x="999867" y="2295748"/>
              <a:ext cx="0" cy="297219"/>
            </a:xfrm>
            <a:prstGeom prst="straightConnector1">
              <a:avLst/>
            </a:prstGeom>
            <a:grpFill/>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1746766" y="2295748"/>
              <a:ext cx="0" cy="297219"/>
            </a:xfrm>
            <a:prstGeom prst="straightConnector1">
              <a:avLst/>
            </a:prstGeom>
            <a:grpFill/>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12" idx="0"/>
            </p:cNvCxnSpPr>
            <p:nvPr/>
          </p:nvCxnSpPr>
          <p:spPr>
            <a:xfrm flipH="1">
              <a:off x="1442766" y="2599895"/>
              <a:ext cx="1997298" cy="2496206"/>
            </a:xfrm>
            <a:prstGeom prst="straightConnector1">
              <a:avLst/>
            </a:prstGeom>
            <a:grpFill/>
            <a:ln>
              <a:headEnd type="arrow"/>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2564890">
              <a:off x="1395294" y="3118736"/>
              <a:ext cx="1225841" cy="634196"/>
            </a:xfrm>
            <a:prstGeom prst="rect">
              <a:avLst/>
            </a:prstGeom>
            <a:grpFill/>
          </p:spPr>
          <p:txBody>
            <a:bodyPr wrap="none" rtlCol="0">
              <a:spAutoFit/>
            </a:bodyPr>
            <a:lstStyle/>
            <a:p>
              <a:r>
                <a:rPr lang="en-US" sz="1200" dirty="0" smtClean="0">
                  <a:solidFill>
                    <a:schemeClr val="bg1"/>
                  </a:solidFill>
                </a:rPr>
                <a:t>Commands</a:t>
              </a:r>
              <a:r>
                <a:rPr lang="en-US" sz="1200" dirty="0"/>
                <a:t> </a:t>
              </a:r>
              <a:r>
                <a:rPr lang="en-US" sz="1200" dirty="0" smtClean="0"/>
                <a:t/>
              </a:r>
              <a:br>
                <a:rPr lang="en-US" sz="1200" dirty="0" smtClean="0"/>
              </a:br>
              <a:r>
                <a:rPr lang="en-US" sz="1200" dirty="0" smtClean="0">
                  <a:solidFill>
                    <a:srgbClr val="FFFFFF"/>
                  </a:solidFill>
                </a:rPr>
                <a:t>&amp; settings</a:t>
              </a:r>
              <a:endParaRPr lang="en-US" sz="1200" dirty="0">
                <a:solidFill>
                  <a:srgbClr val="FFFFFF"/>
                </a:solidFill>
              </a:endParaRPr>
            </a:p>
          </p:txBody>
        </p:sp>
        <p:sp>
          <p:nvSpPr>
            <p:cNvPr id="20" name="TextBox 19"/>
            <p:cNvSpPr txBox="1"/>
            <p:nvPr/>
          </p:nvSpPr>
          <p:spPr>
            <a:xfrm rot="2564890">
              <a:off x="2299809" y="3771672"/>
              <a:ext cx="783523" cy="380517"/>
            </a:xfrm>
            <a:prstGeom prst="rect">
              <a:avLst/>
            </a:prstGeom>
            <a:grpFill/>
          </p:spPr>
          <p:txBody>
            <a:bodyPr wrap="none" rtlCol="0">
              <a:spAutoFit/>
            </a:bodyPr>
            <a:lstStyle/>
            <a:p>
              <a:r>
                <a:rPr lang="en-US" sz="1200" dirty="0" smtClean="0">
                  <a:solidFill>
                    <a:srgbClr val="FFFFFF"/>
                  </a:solidFill>
                </a:rPr>
                <a:t>Status</a:t>
              </a:r>
              <a:endParaRPr lang="en-US" sz="1200" dirty="0">
                <a:solidFill>
                  <a:srgbClr val="FFFFFF"/>
                </a:solidFill>
              </a:endParaRPr>
            </a:p>
          </p:txBody>
        </p:sp>
        <p:cxnSp>
          <p:nvCxnSpPr>
            <p:cNvPr id="21" name="Straight Arrow Connector 20"/>
            <p:cNvCxnSpPr/>
            <p:nvPr/>
          </p:nvCxnSpPr>
          <p:spPr>
            <a:xfrm rot="2564890" flipV="1">
              <a:off x="2590217" y="3267492"/>
              <a:ext cx="0" cy="297219"/>
            </a:xfrm>
            <a:prstGeom prst="straightConnector1">
              <a:avLst/>
            </a:prstGeom>
            <a:grpFill/>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rot="2564890" flipV="1">
              <a:off x="2783094" y="3549783"/>
              <a:ext cx="0" cy="297219"/>
            </a:xfrm>
            <a:prstGeom prst="straightConnector1">
              <a:avLst/>
            </a:prstGeom>
            <a:grpFill/>
            <a:ln>
              <a:headEnd type="arrow"/>
              <a:tailEnd type="none"/>
            </a:ln>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6570435" y="1042724"/>
              <a:ext cx="2283466" cy="732739"/>
            </a:xfrm>
            <a:prstGeom prst="rect">
              <a:avLst/>
            </a:prstGeom>
            <a:grp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solidFill>
                    <a:srgbClr val="FFFFFF"/>
                  </a:solidFill>
                </a:rPr>
                <a:t>Clock Distribution</a:t>
              </a:r>
              <a:endParaRPr lang="en-US" dirty="0">
                <a:solidFill>
                  <a:srgbClr val="FFFFFF"/>
                </a:solidFill>
              </a:endParaRPr>
            </a:p>
          </p:txBody>
        </p:sp>
        <p:sp>
          <p:nvSpPr>
            <p:cNvPr id="24" name="Rectangle 23"/>
            <p:cNvSpPr/>
            <p:nvPr/>
          </p:nvSpPr>
          <p:spPr>
            <a:xfrm>
              <a:off x="6570435" y="1894239"/>
              <a:ext cx="2283466" cy="613964"/>
            </a:xfrm>
            <a:prstGeom prst="rect">
              <a:avLst/>
            </a:prstGeom>
            <a:grp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solidFill>
                    <a:srgbClr val="FFFFFF"/>
                  </a:solidFill>
                </a:rPr>
                <a:t>Trigger Distribution</a:t>
              </a:r>
              <a:endParaRPr lang="en-US" dirty="0">
                <a:solidFill>
                  <a:srgbClr val="FFFFFF"/>
                </a:solidFill>
              </a:endParaRPr>
            </a:p>
          </p:txBody>
        </p:sp>
        <p:sp>
          <p:nvSpPr>
            <p:cNvPr id="25" name="Rectangle 24"/>
            <p:cNvSpPr/>
            <p:nvPr/>
          </p:nvSpPr>
          <p:spPr>
            <a:xfrm>
              <a:off x="6570435" y="2684617"/>
              <a:ext cx="2283466" cy="556324"/>
            </a:xfrm>
            <a:prstGeom prst="rect">
              <a:avLst/>
            </a:prstGeom>
            <a:grp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solidFill>
                    <a:srgbClr val="FFFFFF"/>
                  </a:solidFill>
                </a:rPr>
                <a:t>Detector Busy</a:t>
              </a:r>
              <a:endParaRPr lang="en-US" dirty="0">
                <a:solidFill>
                  <a:srgbClr val="FFFFFF"/>
                </a:solidFill>
              </a:endParaRPr>
            </a:p>
          </p:txBody>
        </p:sp>
        <p:sp>
          <p:nvSpPr>
            <p:cNvPr id="26" name="Rectangle 25"/>
            <p:cNvSpPr/>
            <p:nvPr/>
          </p:nvSpPr>
          <p:spPr>
            <a:xfrm>
              <a:off x="3415403" y="4213707"/>
              <a:ext cx="2283466" cy="597390"/>
            </a:xfrm>
            <a:prstGeom prst="rect">
              <a:avLst/>
            </a:prstGeom>
            <a:grp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solidFill>
                    <a:srgbClr val="FFFFFF"/>
                  </a:solidFill>
                </a:rPr>
                <a:t>DAQ Event Builder</a:t>
              </a:r>
              <a:endParaRPr lang="en-US" sz="1600" dirty="0">
                <a:solidFill>
                  <a:srgbClr val="FFFFFF"/>
                </a:solidFill>
              </a:endParaRPr>
            </a:p>
          </p:txBody>
        </p:sp>
        <p:sp>
          <p:nvSpPr>
            <p:cNvPr id="27" name="Rectangle 26"/>
            <p:cNvSpPr/>
            <p:nvPr/>
          </p:nvSpPr>
          <p:spPr>
            <a:xfrm>
              <a:off x="3415403" y="5254433"/>
              <a:ext cx="2283466" cy="708111"/>
            </a:xfrm>
            <a:prstGeom prst="rect">
              <a:avLst/>
            </a:prstGeom>
            <a:grp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solidFill>
                    <a:srgbClr val="FFFFFF"/>
                  </a:solidFill>
                </a:rPr>
                <a:t>DAQ Storage System</a:t>
              </a:r>
              <a:endParaRPr lang="en-US" sz="1600" dirty="0">
                <a:solidFill>
                  <a:srgbClr val="FFFFFF"/>
                </a:solidFill>
              </a:endParaRPr>
            </a:p>
          </p:txBody>
        </p:sp>
        <p:cxnSp>
          <p:nvCxnSpPr>
            <p:cNvPr id="28" name="Straight Arrow Connector 27"/>
            <p:cNvCxnSpPr>
              <a:stCxn id="23" idx="1"/>
              <a:endCxn id="10" idx="3"/>
            </p:cNvCxnSpPr>
            <p:nvPr/>
          </p:nvCxnSpPr>
          <p:spPr>
            <a:xfrm flipH="1">
              <a:off x="5701917" y="1409094"/>
              <a:ext cx="868518" cy="944485"/>
            </a:xfrm>
            <a:prstGeom prst="straightConnector1">
              <a:avLst/>
            </a:prstGeom>
            <a:grpFill/>
            <a:ln>
              <a:solidFill>
                <a:srgbClr val="EB6615"/>
              </a:solidFill>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a:stCxn id="24" idx="1"/>
              <a:endCxn id="10" idx="3"/>
            </p:cNvCxnSpPr>
            <p:nvPr/>
          </p:nvCxnSpPr>
          <p:spPr>
            <a:xfrm flipH="1">
              <a:off x="5701917" y="2201221"/>
              <a:ext cx="868518" cy="152357"/>
            </a:xfrm>
            <a:prstGeom prst="straightConnector1">
              <a:avLst/>
            </a:prstGeom>
            <a:grpFill/>
            <a:ln>
              <a:solidFill>
                <a:srgbClr val="EB6615"/>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10" idx="3"/>
              <a:endCxn id="25" idx="1"/>
            </p:cNvCxnSpPr>
            <p:nvPr/>
          </p:nvCxnSpPr>
          <p:spPr>
            <a:xfrm>
              <a:off x="5701917" y="2353578"/>
              <a:ext cx="868518" cy="609201"/>
            </a:xfrm>
            <a:prstGeom prst="straightConnector1">
              <a:avLst/>
            </a:prstGeom>
            <a:grpFill/>
            <a:ln>
              <a:solidFill>
                <a:srgbClr val="EB6615"/>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stCxn id="25" idx="0"/>
              <a:endCxn id="24" idx="2"/>
            </p:cNvCxnSpPr>
            <p:nvPr/>
          </p:nvCxnSpPr>
          <p:spPr>
            <a:xfrm flipV="1">
              <a:off x="7712169" y="2508202"/>
              <a:ext cx="0" cy="176415"/>
            </a:xfrm>
            <a:prstGeom prst="straightConnector1">
              <a:avLst/>
            </a:prstGeom>
            <a:grpFill/>
            <a:ln>
              <a:solidFill>
                <a:srgbClr val="EB6615"/>
              </a:solidFill>
              <a:tailEnd type="arrow"/>
            </a:ln>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6551893" y="4497065"/>
              <a:ext cx="2283466" cy="837416"/>
            </a:xfrm>
            <a:prstGeom prst="rect">
              <a:avLst/>
            </a:prstGeom>
            <a:grp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solidFill>
                    <a:srgbClr val="FFFFFF"/>
                  </a:solidFill>
                </a:rPr>
                <a:t>Online Processing</a:t>
              </a:r>
              <a:endParaRPr lang="en-US" dirty="0">
                <a:solidFill>
                  <a:srgbClr val="FFFFFF"/>
                </a:solidFill>
              </a:endParaRPr>
            </a:p>
          </p:txBody>
        </p:sp>
        <p:sp>
          <p:nvSpPr>
            <p:cNvPr id="33" name="Oval 32"/>
            <p:cNvSpPr/>
            <p:nvPr/>
          </p:nvSpPr>
          <p:spPr>
            <a:xfrm>
              <a:off x="6441303" y="5439159"/>
              <a:ext cx="2403821" cy="1189011"/>
            </a:xfrm>
            <a:prstGeom prst="ellipse">
              <a:avLst/>
            </a:prstGeom>
            <a:grp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solidFill>
                    <a:srgbClr val="FFFFFF"/>
                  </a:solidFill>
                </a:rPr>
                <a:t>Permanent Storage</a:t>
              </a:r>
              <a:endParaRPr lang="en-US" dirty="0">
                <a:solidFill>
                  <a:srgbClr val="FFFFFF"/>
                </a:solidFill>
              </a:endParaRPr>
            </a:p>
          </p:txBody>
        </p:sp>
        <p:cxnSp>
          <p:nvCxnSpPr>
            <p:cNvPr id="34" name="Straight Arrow Connector 33"/>
            <p:cNvCxnSpPr>
              <a:stCxn id="41" idx="2"/>
              <a:endCxn id="26" idx="0"/>
            </p:cNvCxnSpPr>
            <p:nvPr/>
          </p:nvCxnSpPr>
          <p:spPr>
            <a:xfrm flipH="1">
              <a:off x="4557137" y="3869003"/>
              <a:ext cx="3047" cy="344703"/>
            </a:xfrm>
            <a:prstGeom prst="straightConnector1">
              <a:avLst/>
            </a:prstGeom>
            <a:grpFill/>
            <a:ln>
              <a:solidFill>
                <a:srgbClr val="008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endCxn id="27" idx="0"/>
            </p:cNvCxnSpPr>
            <p:nvPr/>
          </p:nvCxnSpPr>
          <p:spPr>
            <a:xfrm>
              <a:off x="4557136" y="4673047"/>
              <a:ext cx="1" cy="581386"/>
            </a:xfrm>
            <a:prstGeom prst="straightConnector1">
              <a:avLst/>
            </a:prstGeom>
            <a:grpFill/>
            <a:ln>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36" name="Elbow Connector 35"/>
            <p:cNvCxnSpPr>
              <a:stCxn id="26" idx="3"/>
              <a:endCxn id="32" idx="1"/>
            </p:cNvCxnSpPr>
            <p:nvPr/>
          </p:nvCxnSpPr>
          <p:spPr>
            <a:xfrm>
              <a:off x="5698869" y="4512402"/>
              <a:ext cx="853024" cy="403372"/>
            </a:xfrm>
            <a:prstGeom prst="bentConnector3">
              <a:avLst>
                <a:gd name="adj1" fmla="val 50000"/>
              </a:avLst>
            </a:prstGeom>
            <a:grpFill/>
            <a:ln>
              <a:solidFill>
                <a:srgbClr val="008000"/>
              </a:solidFill>
              <a:prstDash val="sysDash"/>
              <a:headEnd type="arrow"/>
              <a:tailEnd type="arrow"/>
            </a:ln>
          </p:spPr>
          <p:style>
            <a:lnRef idx="2">
              <a:schemeClr val="accent1"/>
            </a:lnRef>
            <a:fillRef idx="0">
              <a:schemeClr val="accent1"/>
            </a:fillRef>
            <a:effectRef idx="1">
              <a:schemeClr val="accent1"/>
            </a:effectRef>
            <a:fontRef idx="minor">
              <a:schemeClr val="tx1"/>
            </a:fontRef>
          </p:style>
        </p:cxnSp>
        <p:cxnSp>
          <p:nvCxnSpPr>
            <p:cNvPr id="37" name="Elbow Connector 36"/>
            <p:cNvCxnSpPr>
              <a:stCxn id="27" idx="2"/>
              <a:endCxn id="33" idx="2"/>
            </p:cNvCxnSpPr>
            <p:nvPr/>
          </p:nvCxnSpPr>
          <p:spPr>
            <a:xfrm rot="16200000" flipH="1">
              <a:off x="5463660" y="5056021"/>
              <a:ext cx="71121" cy="1884166"/>
            </a:xfrm>
            <a:prstGeom prst="bentConnector2">
              <a:avLst/>
            </a:prstGeom>
            <a:grpFill/>
            <a:ln>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a:stCxn id="10" idx="0"/>
            </p:cNvCxnSpPr>
            <p:nvPr/>
          </p:nvCxnSpPr>
          <p:spPr>
            <a:xfrm flipV="1">
              <a:off x="4560184" y="1640516"/>
              <a:ext cx="0" cy="483393"/>
            </a:xfrm>
            <a:prstGeom prst="straightConnector1">
              <a:avLst/>
            </a:prstGeom>
            <a:grpFill/>
            <a:ln>
              <a:solidFill>
                <a:srgbClr val="008000"/>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V="1">
              <a:off x="5290623" y="1627831"/>
              <a:ext cx="0" cy="496078"/>
            </a:xfrm>
            <a:prstGeom prst="straightConnector1">
              <a:avLst/>
            </a:prstGeom>
            <a:grpFill/>
            <a:ln>
              <a:solidFill>
                <a:schemeClr val="accent4"/>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1" name="Rectangle 40"/>
            <p:cNvSpPr/>
            <p:nvPr/>
          </p:nvSpPr>
          <p:spPr>
            <a:xfrm>
              <a:off x="3418451" y="3203288"/>
              <a:ext cx="2283466" cy="665716"/>
            </a:xfrm>
            <a:prstGeom prst="rect">
              <a:avLst/>
            </a:prstGeom>
            <a:grp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solidFill>
                    <a:srgbClr val="FFFFFF"/>
                  </a:solidFill>
                </a:rPr>
                <a:t>DAQ Data Handler</a:t>
              </a:r>
              <a:endParaRPr lang="en-US" dirty="0">
                <a:solidFill>
                  <a:srgbClr val="FFFFFF"/>
                </a:solidFill>
              </a:endParaRPr>
            </a:p>
          </p:txBody>
        </p:sp>
        <p:cxnSp>
          <p:nvCxnSpPr>
            <p:cNvPr id="42" name="Straight Arrow Connector 41"/>
            <p:cNvCxnSpPr>
              <a:endCxn id="41" idx="0"/>
            </p:cNvCxnSpPr>
            <p:nvPr/>
          </p:nvCxnSpPr>
          <p:spPr>
            <a:xfrm>
              <a:off x="4560184" y="2583248"/>
              <a:ext cx="0" cy="620040"/>
            </a:xfrm>
            <a:prstGeom prst="straightConnector1">
              <a:avLst/>
            </a:prstGeom>
            <a:grpFill/>
            <a:ln>
              <a:solidFill>
                <a:srgbClr val="008000"/>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43" name="Elbow Connector 42"/>
            <p:cNvCxnSpPr>
              <a:stCxn id="27" idx="3"/>
              <a:endCxn id="32" idx="1"/>
            </p:cNvCxnSpPr>
            <p:nvPr/>
          </p:nvCxnSpPr>
          <p:spPr>
            <a:xfrm flipV="1">
              <a:off x="5698869" y="4915774"/>
              <a:ext cx="853024" cy="692715"/>
            </a:xfrm>
            <a:prstGeom prst="bentConnector3">
              <a:avLst>
                <a:gd name="adj1" fmla="val 50000"/>
              </a:avLst>
            </a:prstGeom>
            <a:grpFill/>
            <a:ln>
              <a:solidFill>
                <a:srgbClr val="008000"/>
              </a:solidFill>
              <a:prstDash val="sysDash"/>
              <a:headEnd type="arrow"/>
              <a:tailEnd type="arrow"/>
            </a:ln>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4076249" y="1735040"/>
              <a:ext cx="506644" cy="276999"/>
            </a:xfrm>
            <a:prstGeom prst="rect">
              <a:avLst/>
            </a:prstGeom>
            <a:grpFill/>
          </p:spPr>
          <p:txBody>
            <a:bodyPr wrap="none" rtlCol="0">
              <a:spAutoFit/>
            </a:bodyPr>
            <a:lstStyle/>
            <a:p>
              <a:r>
                <a:rPr lang="en-US" sz="1200" dirty="0" smtClean="0"/>
                <a:t>Data</a:t>
              </a:r>
              <a:endParaRPr lang="en-US" sz="1200" dirty="0"/>
            </a:p>
          </p:txBody>
        </p:sp>
        <p:sp>
          <p:nvSpPr>
            <p:cNvPr id="45" name="TextBox 44"/>
            <p:cNvSpPr txBox="1"/>
            <p:nvPr/>
          </p:nvSpPr>
          <p:spPr>
            <a:xfrm>
              <a:off x="5930900" y="4122733"/>
              <a:ext cx="2240943" cy="380517"/>
            </a:xfrm>
            <a:prstGeom prst="rect">
              <a:avLst/>
            </a:prstGeom>
            <a:grpFill/>
          </p:spPr>
          <p:txBody>
            <a:bodyPr wrap="none" rtlCol="0">
              <a:spAutoFit/>
            </a:bodyPr>
            <a:lstStyle/>
            <a:p>
              <a:r>
                <a:rPr lang="en-US" sz="1200" dirty="0" smtClean="0">
                  <a:solidFill>
                    <a:srgbClr val="FFFFFF"/>
                  </a:solidFill>
                </a:rPr>
                <a:t>Optional data reduction</a:t>
              </a:r>
              <a:endParaRPr lang="en-US" sz="1200" dirty="0">
                <a:solidFill>
                  <a:srgbClr val="FFFFFF"/>
                </a:solidFill>
              </a:endParaRPr>
            </a:p>
          </p:txBody>
        </p:sp>
        <p:cxnSp>
          <p:nvCxnSpPr>
            <p:cNvPr id="69" name="Straight Arrow Connector 68"/>
            <p:cNvCxnSpPr/>
            <p:nvPr/>
          </p:nvCxnSpPr>
          <p:spPr>
            <a:xfrm flipV="1">
              <a:off x="3845177" y="1670786"/>
              <a:ext cx="0" cy="496078"/>
            </a:xfrm>
            <a:prstGeom prst="straightConnector1">
              <a:avLst/>
            </a:prstGeom>
            <a:grpFill/>
            <a:ln>
              <a:solidFill>
                <a:schemeClr val="accent4"/>
              </a:solidFill>
              <a:headEnd type="arrow"/>
              <a:tailEnd type="arrow"/>
            </a:ln>
          </p:spPr>
          <p:style>
            <a:lnRef idx="2">
              <a:schemeClr val="accent1"/>
            </a:lnRef>
            <a:fillRef idx="0">
              <a:schemeClr val="accent1"/>
            </a:fillRef>
            <a:effectRef idx="1">
              <a:schemeClr val="accent1"/>
            </a:effectRef>
            <a:fontRef idx="minor">
              <a:schemeClr val="tx1"/>
            </a:fontRef>
          </p:style>
        </p:cxnSp>
      </p:grpSp>
      <p:pic>
        <p:nvPicPr>
          <p:cNvPr id="46" name="Picture 45"/>
          <p:cNvPicPr/>
          <p:nvPr/>
        </p:nvPicPr>
        <p:blipFill>
          <a:blip r:embed="rId2">
            <a:extLst>
              <a:ext uri="{28A0092B-C50C-407E-A947-70E740481C1C}">
                <a14:useLocalDpi xmlns:a14="http://schemas.microsoft.com/office/drawing/2010/main"/>
              </a:ext>
            </a:extLst>
          </a:blip>
          <a:stretch>
            <a:fillRect/>
          </a:stretch>
        </p:blipFill>
        <p:spPr>
          <a:xfrm>
            <a:off x="6839017" y="5076825"/>
            <a:ext cx="3924679" cy="2743200"/>
          </a:xfrm>
          <a:prstGeom prst="rect">
            <a:avLst/>
          </a:prstGeom>
        </p:spPr>
      </p:pic>
      <p:sp>
        <p:nvSpPr>
          <p:cNvPr id="47" name="TextBox 46"/>
          <p:cNvSpPr txBox="1"/>
          <p:nvPr/>
        </p:nvSpPr>
        <p:spPr>
          <a:xfrm>
            <a:off x="3494881" y="5991225"/>
            <a:ext cx="2895600" cy="923330"/>
          </a:xfrm>
          <a:prstGeom prst="rect">
            <a:avLst/>
          </a:prstGeom>
          <a:noFill/>
        </p:spPr>
        <p:txBody>
          <a:bodyPr wrap="square" rtlCol="0">
            <a:spAutoFit/>
          </a:bodyPr>
          <a:lstStyle/>
          <a:p>
            <a:pPr marL="285750" indent="-285750">
              <a:buFont typeface="Wingdings" charset="2"/>
              <a:buChar char="ü"/>
            </a:pPr>
            <a:r>
              <a:rPr lang="en-US" b="1" dirty="0" smtClean="0">
                <a:solidFill>
                  <a:srgbClr val="FFFF00"/>
                </a:solidFill>
              </a:rPr>
              <a:t>Including  Tier0  dedicated infrastructure</a:t>
            </a:r>
            <a:endParaRPr lang="en-US" b="1" dirty="0">
              <a:solidFill>
                <a:srgbClr val="FFFF00"/>
              </a:solidFill>
            </a:endParaRPr>
          </a:p>
        </p:txBody>
      </p:sp>
      <p:pic>
        <p:nvPicPr>
          <p:cNvPr id="48" name="Picture 47"/>
          <p:cNvPicPr/>
          <p:nvPr/>
        </p:nvPicPr>
        <p:blipFill rotWithShape="1">
          <a:blip r:embed="rId2" cstate="print">
            <a:extLst>
              <a:ext uri="{28A0092B-C50C-407E-A947-70E740481C1C}">
                <a14:useLocalDpi xmlns:a14="http://schemas.microsoft.com/office/drawing/2010/main"/>
              </a:ext>
            </a:extLst>
          </a:blip>
          <a:srcRect t="6553" b="9376"/>
          <a:stretch/>
        </p:blipFill>
        <p:spPr>
          <a:xfrm>
            <a:off x="6869565" y="5256570"/>
            <a:ext cx="3924679" cy="2306282"/>
          </a:xfrm>
          <a:prstGeom prst="rect">
            <a:avLst/>
          </a:prstGeom>
        </p:spPr>
      </p:pic>
    </p:spTree>
    <p:extLst>
      <p:ext uri="{BB962C8B-B14F-4D97-AF65-F5344CB8AC3E}">
        <p14:creationId xmlns:p14="http://schemas.microsoft.com/office/powerpoint/2010/main" val="381738833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r-IN" sz="3600" dirty="0" smtClean="0"/>
              <a:t>…</a:t>
            </a:r>
            <a:r>
              <a:rPr lang="en-US" sz="3600" dirty="0" smtClean="0"/>
              <a:t> and online processing farm</a:t>
            </a:r>
            <a:endParaRPr lang="en-US" sz="3600"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33</a:t>
            </a:fld>
            <a:endParaRPr lang="en-US" dirty="0"/>
          </a:p>
        </p:txBody>
      </p:sp>
      <p:pic>
        <p:nvPicPr>
          <p:cNvPr id="48" name="Picture 47" descr="IMG_3162.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996" y="1114425"/>
            <a:ext cx="6112692" cy="4584519"/>
          </a:xfrm>
          <a:prstGeom prst="rect">
            <a:avLst/>
          </a:prstGeom>
        </p:spPr>
      </p:pic>
      <p:pic>
        <p:nvPicPr>
          <p:cNvPr id="49" name="Picture 48" descr="IMG_3249.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5566833"/>
            <a:ext cx="1513681" cy="2018241"/>
          </a:xfrm>
          <a:prstGeom prst="rect">
            <a:avLst/>
          </a:prstGeom>
        </p:spPr>
      </p:pic>
      <p:pic>
        <p:nvPicPr>
          <p:cNvPr id="50" name="Picture 49" descr="IMG_3245.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76281" y="1266825"/>
            <a:ext cx="3036864" cy="4049152"/>
          </a:xfrm>
          <a:prstGeom prst="rect">
            <a:avLst/>
          </a:prstGeom>
        </p:spPr>
      </p:pic>
      <p:pic>
        <p:nvPicPr>
          <p:cNvPr id="51" name="Picture 50" descr="IMG_3285.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431547" y="4335702"/>
            <a:ext cx="2349247" cy="3207040"/>
          </a:xfrm>
          <a:prstGeom prst="rect">
            <a:avLst/>
          </a:prstGeom>
        </p:spPr>
      </p:pic>
      <p:sp>
        <p:nvSpPr>
          <p:cNvPr id="3" name="TextBox 2"/>
          <p:cNvSpPr txBox="1"/>
          <p:nvPr/>
        </p:nvSpPr>
        <p:spPr>
          <a:xfrm>
            <a:off x="1970881" y="5991225"/>
            <a:ext cx="3352800" cy="461665"/>
          </a:xfrm>
          <a:prstGeom prst="rect">
            <a:avLst/>
          </a:prstGeom>
          <a:noFill/>
        </p:spPr>
        <p:txBody>
          <a:bodyPr wrap="square" rtlCol="0">
            <a:spAutoFit/>
          </a:bodyPr>
          <a:lstStyle/>
          <a:p>
            <a:r>
              <a:rPr lang="en-US" sz="2400" dirty="0" smtClean="0">
                <a:solidFill>
                  <a:srgbClr val="FFFFFF"/>
                </a:solidFill>
              </a:rPr>
              <a:t>Online computing farm</a:t>
            </a:r>
            <a:endParaRPr lang="en-US" sz="2400" dirty="0">
              <a:solidFill>
                <a:srgbClr val="FFFFFF"/>
              </a:solidFill>
            </a:endParaRPr>
          </a:p>
        </p:txBody>
      </p:sp>
      <p:sp>
        <p:nvSpPr>
          <p:cNvPr id="52" name="TextBox 51"/>
          <p:cNvSpPr txBox="1"/>
          <p:nvPr/>
        </p:nvSpPr>
        <p:spPr>
          <a:xfrm>
            <a:off x="6771481" y="5915025"/>
            <a:ext cx="1600200" cy="646331"/>
          </a:xfrm>
          <a:prstGeom prst="rect">
            <a:avLst/>
          </a:prstGeom>
          <a:noFill/>
        </p:spPr>
        <p:txBody>
          <a:bodyPr wrap="square" rtlCol="0">
            <a:spAutoFit/>
          </a:bodyPr>
          <a:lstStyle/>
          <a:p>
            <a:r>
              <a:rPr lang="en-US" dirty="0" smtClean="0">
                <a:solidFill>
                  <a:schemeClr val="bg1"/>
                </a:solidFill>
              </a:rPr>
              <a:t>First DAQ racks</a:t>
            </a:r>
            <a:endParaRPr lang="en-US" dirty="0">
              <a:solidFill>
                <a:schemeClr val="bg1"/>
              </a:solidFill>
            </a:endParaRPr>
          </a:p>
        </p:txBody>
      </p:sp>
    </p:spTree>
    <p:extLst>
      <p:ext uri="{BB962C8B-B14F-4D97-AF65-F5344CB8AC3E}">
        <p14:creationId xmlns:p14="http://schemas.microsoft.com/office/powerpoint/2010/main" val="405898739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904081" y="885825"/>
            <a:ext cx="9261976" cy="5690760"/>
            <a:chOff x="-117976" y="633839"/>
            <a:chExt cx="9261976" cy="5690760"/>
          </a:xfrm>
        </p:grpSpPr>
        <p:pic>
          <p:nvPicPr>
            <p:cNvPr id="20" name="Picture 19"/>
            <p:cNvPicPr>
              <a:picLocks noChangeAspect="1"/>
            </p:cNvPicPr>
            <p:nvPr/>
          </p:nvPicPr>
          <p:blipFill rotWithShape="1">
            <a:blip r:embed="rId2" cstate="screen">
              <a:extLst>
                <a:ext uri="{28A0092B-C50C-407E-A947-70E740481C1C}">
                  <a14:useLocalDpi xmlns:a14="http://schemas.microsoft.com/office/drawing/2010/main"/>
                </a:ext>
              </a:extLst>
            </a:blip>
            <a:srcRect l="12500" t="12259" r="4167" b="4710"/>
            <a:stretch/>
          </p:blipFill>
          <p:spPr>
            <a:xfrm>
              <a:off x="-41776" y="799694"/>
              <a:ext cx="9144000" cy="5029200"/>
            </a:xfrm>
            <a:prstGeom prst="rect">
              <a:avLst/>
            </a:prstGeom>
          </p:spPr>
        </p:pic>
        <p:cxnSp>
          <p:nvCxnSpPr>
            <p:cNvPr id="21" name="Straight Arrow Connector 20"/>
            <p:cNvCxnSpPr/>
            <p:nvPr/>
          </p:nvCxnSpPr>
          <p:spPr>
            <a:xfrm flipV="1">
              <a:off x="1905000" y="3733800"/>
              <a:ext cx="7162800" cy="2590799"/>
            </a:xfrm>
            <a:prstGeom prst="straightConnector1">
              <a:avLst/>
            </a:prstGeom>
            <a:ln w="19050">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rot="20408259">
              <a:off x="5317381" y="4836654"/>
              <a:ext cx="967558" cy="369332"/>
            </a:xfrm>
            <a:prstGeom prst="rect">
              <a:avLst/>
            </a:prstGeom>
            <a:noFill/>
          </p:spPr>
          <p:txBody>
            <a:bodyPr wrap="none" rtlCol="0">
              <a:spAutoFit/>
            </a:bodyPr>
            <a:lstStyle/>
            <a:p>
              <a:r>
                <a:rPr lang="en-GB" b="1" dirty="0" smtClean="0">
                  <a:solidFill>
                    <a:srgbClr val="FF0000"/>
                  </a:solidFill>
                </a:rPr>
                <a:t>65.84m</a:t>
              </a:r>
              <a:endParaRPr lang="en-GB" b="1" dirty="0">
                <a:solidFill>
                  <a:srgbClr val="FF0000"/>
                </a:solidFill>
              </a:endParaRPr>
            </a:p>
          </p:txBody>
        </p:sp>
        <p:cxnSp>
          <p:nvCxnSpPr>
            <p:cNvPr id="23" name="Straight Arrow Connector 22"/>
            <p:cNvCxnSpPr/>
            <p:nvPr/>
          </p:nvCxnSpPr>
          <p:spPr>
            <a:xfrm flipV="1">
              <a:off x="2514600" y="5715000"/>
              <a:ext cx="381000" cy="152401"/>
            </a:xfrm>
            <a:prstGeom prst="straightConnector1">
              <a:avLst/>
            </a:prstGeom>
            <a:ln w="19050">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20380752">
              <a:off x="2983346" y="5290731"/>
              <a:ext cx="1612240" cy="338554"/>
            </a:xfrm>
            <a:prstGeom prst="rect">
              <a:avLst/>
            </a:prstGeom>
            <a:noFill/>
          </p:spPr>
          <p:txBody>
            <a:bodyPr wrap="none" rtlCol="0">
              <a:spAutoFit/>
            </a:bodyPr>
            <a:lstStyle/>
            <a:p>
              <a:r>
                <a:rPr lang="en-GB" sz="1600" dirty="0" smtClean="0"/>
                <a:t>39 frames (1.6m)</a:t>
              </a:r>
              <a:endParaRPr lang="en-GB" sz="1600" dirty="0"/>
            </a:p>
          </p:txBody>
        </p:sp>
        <p:cxnSp>
          <p:nvCxnSpPr>
            <p:cNvPr id="25" name="Straight Arrow Connector 24"/>
            <p:cNvCxnSpPr/>
            <p:nvPr/>
          </p:nvCxnSpPr>
          <p:spPr>
            <a:xfrm>
              <a:off x="7086600" y="838199"/>
              <a:ext cx="2057400" cy="310142"/>
            </a:xfrm>
            <a:prstGeom prst="straightConnector1">
              <a:avLst/>
            </a:prstGeom>
            <a:ln w="19050">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rot="594291">
              <a:off x="7631521" y="633839"/>
              <a:ext cx="967558" cy="369332"/>
            </a:xfrm>
            <a:prstGeom prst="rect">
              <a:avLst/>
            </a:prstGeom>
            <a:noFill/>
          </p:spPr>
          <p:txBody>
            <a:bodyPr wrap="none" rtlCol="0">
              <a:spAutoFit/>
            </a:bodyPr>
            <a:lstStyle/>
            <a:p>
              <a:r>
                <a:rPr lang="en-GB" b="1" dirty="0" smtClean="0">
                  <a:solidFill>
                    <a:srgbClr val="FF0000"/>
                  </a:solidFill>
                </a:rPr>
                <a:t>18.94m</a:t>
              </a:r>
              <a:endParaRPr lang="en-GB" b="1" dirty="0">
                <a:solidFill>
                  <a:srgbClr val="FF0000"/>
                </a:solidFill>
              </a:endParaRPr>
            </a:p>
          </p:txBody>
        </p:sp>
        <p:cxnSp>
          <p:nvCxnSpPr>
            <p:cNvPr id="27" name="Straight Arrow Connector 26"/>
            <p:cNvCxnSpPr/>
            <p:nvPr/>
          </p:nvCxnSpPr>
          <p:spPr>
            <a:xfrm flipH="1" flipV="1">
              <a:off x="1818537" y="2579914"/>
              <a:ext cx="86463" cy="3287486"/>
            </a:xfrm>
            <a:prstGeom prst="straightConnector1">
              <a:avLst/>
            </a:prstGeom>
            <a:ln w="19050">
              <a:solidFill>
                <a:srgbClr val="FF0000"/>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352654" y="5758934"/>
              <a:ext cx="901209" cy="369332"/>
            </a:xfrm>
            <a:prstGeom prst="rect">
              <a:avLst/>
            </a:prstGeom>
            <a:noFill/>
          </p:spPr>
          <p:txBody>
            <a:bodyPr wrap="none" rtlCol="0">
              <a:spAutoFit/>
            </a:bodyPr>
            <a:lstStyle/>
            <a:p>
              <a:r>
                <a:rPr lang="en-GB" b="1" dirty="0" smtClean="0">
                  <a:solidFill>
                    <a:srgbClr val="FF0000"/>
                  </a:solidFill>
                </a:rPr>
                <a:t>17.84m</a:t>
              </a:r>
              <a:endParaRPr lang="en-GB" b="1" dirty="0">
                <a:solidFill>
                  <a:srgbClr val="FF0000"/>
                </a:solidFill>
              </a:endParaRPr>
            </a:p>
          </p:txBody>
        </p:sp>
        <p:cxnSp>
          <p:nvCxnSpPr>
            <p:cNvPr id="29" name="Straight Arrow Connector 28"/>
            <p:cNvCxnSpPr/>
            <p:nvPr/>
          </p:nvCxnSpPr>
          <p:spPr>
            <a:xfrm>
              <a:off x="451519" y="5029200"/>
              <a:ext cx="290284" cy="228600"/>
            </a:xfrm>
            <a:prstGeom prst="straightConnector1">
              <a:avLst/>
            </a:prstGeom>
            <a:ln w="19050">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17976" y="5498069"/>
              <a:ext cx="1636987" cy="338554"/>
            </a:xfrm>
            <a:prstGeom prst="rect">
              <a:avLst/>
            </a:prstGeom>
            <a:noFill/>
          </p:spPr>
          <p:txBody>
            <a:bodyPr wrap="none" rtlCol="0">
              <a:spAutoFit/>
            </a:bodyPr>
            <a:lstStyle/>
            <a:p>
              <a:r>
                <a:rPr lang="en-GB" sz="1600" smtClean="0"/>
                <a:t>8 frames </a:t>
              </a:r>
              <a:r>
                <a:rPr lang="en-GB" sz="1600" dirty="0" smtClean="0"/>
                <a:t>(1.6m)</a:t>
              </a:r>
              <a:endParaRPr lang="en-GB" sz="1600" dirty="0"/>
            </a:p>
          </p:txBody>
        </p:sp>
      </p:grpSp>
      <p:sp>
        <p:nvSpPr>
          <p:cNvPr id="3" name="Title 2"/>
          <p:cNvSpPr>
            <a:spLocks noGrp="1"/>
          </p:cNvSpPr>
          <p:nvPr>
            <p:ph type="title"/>
          </p:nvPr>
        </p:nvSpPr>
        <p:spPr/>
        <p:txBody>
          <a:bodyPr/>
          <a:lstStyle/>
          <a:p>
            <a:r>
              <a:rPr lang="en-US" dirty="0" smtClean="0">
                <a:solidFill>
                  <a:srgbClr val="FFFFFF"/>
                </a:solidFill>
              </a:rPr>
              <a:t>LBNF cryostats design, first cryostat financed by CERN</a:t>
            </a:r>
            <a:endParaRPr lang="en-US" dirty="0">
              <a:solidFill>
                <a:srgbClr val="FFFFFF"/>
              </a:solidFill>
            </a:endParaRPr>
          </a:p>
        </p:txBody>
      </p:sp>
      <p:sp>
        <p:nvSpPr>
          <p:cNvPr id="16" name="TextBox 15"/>
          <p:cNvSpPr txBox="1"/>
          <p:nvPr/>
        </p:nvSpPr>
        <p:spPr>
          <a:xfrm>
            <a:off x="3723481" y="6524625"/>
            <a:ext cx="6470421" cy="598395"/>
          </a:xfrm>
          <a:prstGeom prst="rect">
            <a:avLst/>
          </a:prstGeom>
          <a:noFill/>
        </p:spPr>
        <p:txBody>
          <a:bodyPr wrap="square" lIns="104927" tIns="52464" rIns="104927" bIns="52464" rtlCol="0">
            <a:spAutoFit/>
          </a:bodyPr>
          <a:lstStyle/>
          <a:p>
            <a:r>
              <a:rPr lang="en-US" sz="3200" b="1" dirty="0">
                <a:solidFill>
                  <a:srgbClr val="FFFF00"/>
                </a:solidFill>
              </a:rPr>
              <a:t>LAr = 17’432 tons (95% liquid)</a:t>
            </a:r>
          </a:p>
        </p:txBody>
      </p:sp>
      <p:sp>
        <p:nvSpPr>
          <p:cNvPr id="2" name="Slide Number Placeholder 1"/>
          <p:cNvSpPr>
            <a:spLocks noGrp="1"/>
          </p:cNvSpPr>
          <p:nvPr>
            <p:ph type="sldNum" sz="quarter" idx="4"/>
          </p:nvPr>
        </p:nvSpPr>
        <p:spPr/>
        <p:txBody>
          <a:bodyPr/>
          <a:lstStyle/>
          <a:p>
            <a:pPr>
              <a:defRPr/>
            </a:pPr>
            <a:fld id="{148C009B-CB69-E04A-B9B3-34B26D69E9CF}" type="slidenum">
              <a:rPr lang="en-US" smtClean="0"/>
              <a:pPr>
                <a:defRPr/>
              </a:pPr>
              <a:t>34</a:t>
            </a:fld>
            <a:endParaRPr lang="en-US" dirty="0"/>
          </a:p>
        </p:txBody>
      </p:sp>
      <p:sp>
        <p:nvSpPr>
          <p:cNvPr id="18" name="TextBox 17"/>
          <p:cNvSpPr txBox="1"/>
          <p:nvPr/>
        </p:nvSpPr>
        <p:spPr>
          <a:xfrm>
            <a:off x="7609681" y="5229225"/>
            <a:ext cx="2819400" cy="646331"/>
          </a:xfrm>
          <a:prstGeom prst="rect">
            <a:avLst/>
          </a:prstGeom>
          <a:noFill/>
        </p:spPr>
        <p:txBody>
          <a:bodyPr wrap="square" rtlCol="0">
            <a:spAutoFit/>
          </a:bodyPr>
          <a:lstStyle/>
          <a:p>
            <a:pPr algn="ctr"/>
            <a:r>
              <a:rPr lang="en-US" b="1" i="1" dirty="0" smtClean="0">
                <a:solidFill>
                  <a:srgbClr val="000000"/>
                </a:solidFill>
              </a:rPr>
              <a:t>~ 13’000 m</a:t>
            </a:r>
            <a:r>
              <a:rPr lang="en-US" b="1" i="1" baseline="30000" dirty="0" smtClean="0">
                <a:solidFill>
                  <a:srgbClr val="000000"/>
                </a:solidFill>
              </a:rPr>
              <a:t>3</a:t>
            </a:r>
            <a:r>
              <a:rPr lang="en-US" b="1" i="1" dirty="0" smtClean="0">
                <a:solidFill>
                  <a:srgbClr val="000000"/>
                </a:solidFill>
              </a:rPr>
              <a:t> of cold cryostat volume </a:t>
            </a:r>
            <a:endParaRPr lang="en-US" b="1" i="1" dirty="0">
              <a:solidFill>
                <a:srgbClr val="000000"/>
              </a:solidFill>
            </a:endParaRPr>
          </a:p>
        </p:txBody>
      </p:sp>
    </p:spTree>
    <p:extLst>
      <p:ext uri="{BB962C8B-B14F-4D97-AF65-F5344CB8AC3E}">
        <p14:creationId xmlns:p14="http://schemas.microsoft.com/office/powerpoint/2010/main" val="170647782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FFFF"/>
                </a:solidFill>
              </a:rPr>
              <a:t>LBNF LAr proximity cryogenics design</a:t>
            </a:r>
            <a:endParaRPr lang="en-US" dirty="0">
              <a:solidFill>
                <a:srgbClr val="FFFFFF"/>
              </a:solidFill>
            </a:endParaRPr>
          </a:p>
        </p:txBody>
      </p:sp>
      <p:grpSp>
        <p:nvGrpSpPr>
          <p:cNvPr id="6" name="Group 5"/>
          <p:cNvGrpSpPr/>
          <p:nvPr/>
        </p:nvGrpSpPr>
        <p:grpSpPr>
          <a:xfrm>
            <a:off x="0" y="1038225"/>
            <a:ext cx="8585023" cy="3701463"/>
            <a:chOff x="272533" y="1647888"/>
            <a:chExt cx="8585023" cy="3701463"/>
          </a:xfrm>
        </p:grpSpPr>
        <p:grpSp>
          <p:nvGrpSpPr>
            <p:cNvPr id="7" name="Group 6"/>
            <p:cNvGrpSpPr>
              <a:grpSpLocks noChangeAspect="1"/>
            </p:cNvGrpSpPr>
            <p:nvPr/>
          </p:nvGrpSpPr>
          <p:grpSpPr>
            <a:xfrm>
              <a:off x="272533" y="1647888"/>
              <a:ext cx="6244694" cy="3701463"/>
              <a:chOff x="272534" y="1059197"/>
              <a:chExt cx="8598932" cy="5096907"/>
            </a:xfrm>
          </p:grpSpPr>
          <p:pic>
            <p:nvPicPr>
              <p:cNvPr id="17" name="Picture 1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2534" y="1059197"/>
                <a:ext cx="8598932" cy="5096907"/>
              </a:xfrm>
              <a:prstGeom prst="rect">
                <a:avLst/>
              </a:prstGeom>
              <a:ln>
                <a:solidFill>
                  <a:schemeClr val="accent1"/>
                </a:solidFill>
              </a:ln>
            </p:spPr>
          </p:pic>
          <p:cxnSp>
            <p:nvCxnSpPr>
              <p:cNvPr id="18" name="Straight Arrow Connector 17"/>
              <p:cNvCxnSpPr/>
              <p:nvPr/>
            </p:nvCxnSpPr>
            <p:spPr>
              <a:xfrm>
                <a:off x="1042551" y="5127451"/>
                <a:ext cx="1648097" cy="990535"/>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a:off x="2894366" y="3205655"/>
                <a:ext cx="4872779" cy="2832234"/>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rot="19756954">
                <a:off x="5291841" y="4463355"/>
                <a:ext cx="830399" cy="466188"/>
              </a:xfrm>
              <a:prstGeom prst="rect">
                <a:avLst/>
              </a:prstGeom>
              <a:solidFill>
                <a:srgbClr val="FFFF00"/>
              </a:solidFill>
              <a:ln>
                <a:noFill/>
              </a:ln>
            </p:spPr>
            <p:txBody>
              <a:bodyPr wrap="none" rtlCol="0">
                <a:spAutoFit/>
              </a:bodyPr>
              <a:lstStyle/>
              <a:p>
                <a:r>
                  <a:rPr lang="en-US" sz="1600" dirty="0" smtClean="0"/>
                  <a:t>35 m</a:t>
                </a:r>
                <a:endParaRPr lang="en-US" sz="1600" dirty="0"/>
              </a:p>
            </p:txBody>
          </p:sp>
          <p:sp>
            <p:nvSpPr>
              <p:cNvPr id="24" name="TextBox 23"/>
              <p:cNvSpPr txBox="1"/>
              <p:nvPr/>
            </p:nvSpPr>
            <p:spPr>
              <a:xfrm rot="1826867">
                <a:off x="1324614" y="5651641"/>
                <a:ext cx="830399" cy="466188"/>
              </a:xfrm>
              <a:prstGeom prst="rect">
                <a:avLst/>
              </a:prstGeom>
              <a:solidFill>
                <a:srgbClr val="FFFF00"/>
              </a:solidFill>
              <a:ln>
                <a:noFill/>
              </a:ln>
            </p:spPr>
            <p:txBody>
              <a:bodyPr wrap="none" rtlCol="0">
                <a:spAutoFit/>
              </a:bodyPr>
              <a:lstStyle/>
              <a:p>
                <a:r>
                  <a:rPr lang="en-US" sz="1600" dirty="0" smtClean="0"/>
                  <a:t>12 m</a:t>
                </a:r>
                <a:endParaRPr lang="en-US" sz="1600" dirty="0"/>
              </a:p>
            </p:txBody>
          </p:sp>
          <p:cxnSp>
            <p:nvCxnSpPr>
              <p:cNvPr id="25" name="Straight Arrow Connector 24"/>
              <p:cNvCxnSpPr/>
              <p:nvPr/>
            </p:nvCxnSpPr>
            <p:spPr>
              <a:xfrm>
                <a:off x="7809316" y="3264925"/>
                <a:ext cx="0" cy="422033"/>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7769245" y="3291275"/>
                <a:ext cx="901033" cy="466188"/>
              </a:xfrm>
              <a:prstGeom prst="rect">
                <a:avLst/>
              </a:prstGeom>
              <a:noFill/>
            </p:spPr>
            <p:txBody>
              <a:bodyPr wrap="none" rtlCol="0">
                <a:spAutoFit/>
              </a:bodyPr>
              <a:lstStyle/>
              <a:p>
                <a:r>
                  <a:rPr lang="en-US" sz="1600" dirty="0" smtClean="0"/>
                  <a:t>2.3 m</a:t>
                </a:r>
                <a:endParaRPr lang="en-US" sz="1600" dirty="0"/>
              </a:p>
            </p:txBody>
          </p:sp>
          <p:cxnSp>
            <p:nvCxnSpPr>
              <p:cNvPr id="27" name="Straight Arrow Connector 26"/>
              <p:cNvCxnSpPr/>
              <p:nvPr/>
            </p:nvCxnSpPr>
            <p:spPr>
              <a:xfrm>
                <a:off x="7809449" y="1988690"/>
                <a:ext cx="0" cy="1283962"/>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7777787" y="2449661"/>
                <a:ext cx="901033" cy="466188"/>
              </a:xfrm>
              <a:prstGeom prst="rect">
                <a:avLst/>
              </a:prstGeom>
              <a:noFill/>
            </p:spPr>
            <p:txBody>
              <a:bodyPr wrap="none" rtlCol="0">
                <a:spAutoFit/>
              </a:bodyPr>
              <a:lstStyle/>
              <a:p>
                <a:r>
                  <a:rPr lang="en-US" sz="1600" dirty="0" smtClean="0"/>
                  <a:t>7.7 m</a:t>
                </a:r>
                <a:endParaRPr lang="en-US" sz="1600" dirty="0"/>
              </a:p>
            </p:txBody>
          </p:sp>
        </p:grpSp>
        <p:grpSp>
          <p:nvGrpSpPr>
            <p:cNvPr id="8" name="Group 7"/>
            <p:cNvGrpSpPr/>
            <p:nvPr/>
          </p:nvGrpSpPr>
          <p:grpSpPr>
            <a:xfrm>
              <a:off x="384490" y="1773321"/>
              <a:ext cx="1360625" cy="1262357"/>
              <a:chOff x="431562" y="3103137"/>
              <a:chExt cx="3149121" cy="2564215"/>
            </a:xfrm>
          </p:grpSpPr>
          <p:pic>
            <p:nvPicPr>
              <p:cNvPr id="12" name="Content Placeholder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1562" y="3103137"/>
                <a:ext cx="3149121" cy="2564215"/>
              </a:xfrm>
              <a:prstGeom prst="rect">
                <a:avLst/>
              </a:prstGeom>
            </p:spPr>
          </p:pic>
          <p:sp>
            <p:nvSpPr>
              <p:cNvPr id="13" name="Rectangle 12"/>
              <p:cNvSpPr/>
              <p:nvPr/>
            </p:nvSpPr>
            <p:spPr>
              <a:xfrm rot="436382">
                <a:off x="1023130" y="3410926"/>
                <a:ext cx="142099" cy="92046"/>
              </a:xfrm>
              <a:prstGeom prst="rect">
                <a:avLst/>
              </a:prstGeom>
              <a:solidFill>
                <a:schemeClr val="accent4">
                  <a:lumMod val="75000"/>
                </a:schemeClr>
              </a:solidFill>
              <a:ln>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rot="436382">
                <a:off x="3166252" y="3687149"/>
                <a:ext cx="142099" cy="92046"/>
              </a:xfrm>
              <a:prstGeom prst="rect">
                <a:avLst/>
              </a:prstGeom>
              <a:solidFill>
                <a:schemeClr val="accent4">
                  <a:lumMod val="75000"/>
                </a:schemeClr>
              </a:solidFill>
              <a:ln>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14"/>
              <p:cNvSpPr/>
              <p:nvPr/>
            </p:nvSpPr>
            <p:spPr>
              <a:xfrm rot="436382">
                <a:off x="835804" y="4903180"/>
                <a:ext cx="142099" cy="92046"/>
              </a:xfrm>
              <a:prstGeom prst="rect">
                <a:avLst/>
              </a:prstGeom>
              <a:solidFill>
                <a:schemeClr val="accent4">
                  <a:lumMod val="75000"/>
                </a:schemeClr>
              </a:solidFill>
              <a:ln>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p:cNvSpPr/>
              <p:nvPr/>
            </p:nvSpPr>
            <p:spPr>
              <a:xfrm rot="436382">
                <a:off x="2978933" y="5179399"/>
                <a:ext cx="142099" cy="92046"/>
              </a:xfrm>
              <a:prstGeom prst="rect">
                <a:avLst/>
              </a:prstGeom>
              <a:solidFill>
                <a:schemeClr val="accent4">
                  <a:lumMod val="75000"/>
                </a:schemeClr>
              </a:solidFill>
              <a:ln>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9" name="Oval 8"/>
            <p:cNvSpPr/>
            <p:nvPr/>
          </p:nvSpPr>
          <p:spPr>
            <a:xfrm>
              <a:off x="505150" y="1778728"/>
              <a:ext cx="331038" cy="331038"/>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Arrow Connector 9"/>
            <p:cNvCxnSpPr>
              <a:stCxn id="9" idx="5"/>
            </p:cNvCxnSpPr>
            <p:nvPr/>
          </p:nvCxnSpPr>
          <p:spPr>
            <a:xfrm>
              <a:off x="787709" y="2061287"/>
              <a:ext cx="1472211" cy="1099824"/>
            </a:xfrm>
            <a:prstGeom prst="straightConnector1">
              <a:avLst/>
            </a:prstGeom>
            <a:ln>
              <a:solidFill>
                <a:srgbClr val="FF0000"/>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23110" y="1647888"/>
              <a:ext cx="2334446" cy="3701463"/>
            </a:xfrm>
            <a:prstGeom prst="rect">
              <a:avLst/>
            </a:prstGeom>
            <a:ln>
              <a:solidFill>
                <a:schemeClr val="accent1"/>
              </a:solidFill>
            </a:ln>
          </p:spPr>
        </p:pic>
      </p:grpSp>
      <p:grpSp>
        <p:nvGrpSpPr>
          <p:cNvPr id="30" name="Group 29"/>
          <p:cNvGrpSpPr/>
          <p:nvPr/>
        </p:nvGrpSpPr>
        <p:grpSpPr>
          <a:xfrm>
            <a:off x="6314281" y="4191439"/>
            <a:ext cx="4485482" cy="3368236"/>
            <a:chOff x="423863" y="1210381"/>
            <a:chExt cx="8522498" cy="4948680"/>
          </a:xfrm>
        </p:grpSpPr>
        <p:sp>
          <p:nvSpPr>
            <p:cNvPr id="31" name="Rounded Rectangle 30"/>
            <p:cNvSpPr/>
            <p:nvPr/>
          </p:nvSpPr>
          <p:spPr>
            <a:xfrm>
              <a:off x="2007475" y="2754615"/>
              <a:ext cx="4918841" cy="630620"/>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 name="TextBox 31"/>
            <p:cNvSpPr txBox="1"/>
            <p:nvPr/>
          </p:nvSpPr>
          <p:spPr>
            <a:xfrm>
              <a:off x="3225682" y="1772566"/>
              <a:ext cx="1356828" cy="584775"/>
            </a:xfrm>
            <a:prstGeom prst="rect">
              <a:avLst/>
            </a:prstGeom>
            <a:noFill/>
          </p:spPr>
          <p:txBody>
            <a:bodyPr wrap="square" rtlCol="0">
              <a:spAutoFit/>
            </a:bodyPr>
            <a:lstStyle/>
            <a:p>
              <a:r>
                <a:rPr lang="en-US" sz="1600" dirty="0" smtClean="0"/>
                <a:t>Steel Support Structure</a:t>
              </a:r>
              <a:endParaRPr lang="en-US" sz="1600" dirty="0"/>
            </a:p>
          </p:txBody>
        </p:sp>
        <p:sp>
          <p:nvSpPr>
            <p:cNvPr id="33" name="TextBox 32"/>
            <p:cNvSpPr txBox="1"/>
            <p:nvPr/>
          </p:nvSpPr>
          <p:spPr>
            <a:xfrm>
              <a:off x="5528914" y="1250554"/>
              <a:ext cx="1005147" cy="338554"/>
            </a:xfrm>
            <a:prstGeom prst="rect">
              <a:avLst/>
            </a:prstGeom>
            <a:noFill/>
          </p:spPr>
          <p:txBody>
            <a:bodyPr wrap="none" rtlCol="0">
              <a:spAutoFit/>
            </a:bodyPr>
            <a:lstStyle/>
            <a:p>
              <a:r>
                <a:rPr lang="en-US" sz="1600" dirty="0" smtClean="0">
                  <a:solidFill>
                    <a:srgbClr val="00FF00"/>
                  </a:solidFill>
                </a:rPr>
                <a:t>Insulation</a:t>
              </a:r>
              <a:endParaRPr lang="en-US" sz="1600" dirty="0">
                <a:solidFill>
                  <a:srgbClr val="00FF00"/>
                </a:solidFill>
              </a:endParaRPr>
            </a:p>
          </p:txBody>
        </p:sp>
        <p:sp>
          <p:nvSpPr>
            <p:cNvPr id="34" name="TextBox 33"/>
            <p:cNvSpPr txBox="1"/>
            <p:nvPr/>
          </p:nvSpPr>
          <p:spPr>
            <a:xfrm>
              <a:off x="5914207" y="4274799"/>
              <a:ext cx="1239751" cy="584775"/>
            </a:xfrm>
            <a:prstGeom prst="rect">
              <a:avLst/>
            </a:prstGeom>
            <a:noFill/>
          </p:spPr>
          <p:txBody>
            <a:bodyPr wrap="square" rtlCol="0">
              <a:spAutoFit/>
            </a:bodyPr>
            <a:lstStyle/>
            <a:p>
              <a:r>
                <a:rPr lang="en-US" sz="1600" dirty="0" smtClean="0">
                  <a:solidFill>
                    <a:srgbClr val="00FF00"/>
                  </a:solidFill>
                </a:rPr>
                <a:t>Primary Membrane</a:t>
              </a:r>
              <a:endParaRPr lang="en-US" sz="1600" dirty="0">
                <a:solidFill>
                  <a:srgbClr val="00FF00"/>
                </a:solidFill>
              </a:endParaRPr>
            </a:p>
          </p:txBody>
        </p:sp>
        <p:sp>
          <p:nvSpPr>
            <p:cNvPr id="35" name="TextBox 34"/>
            <p:cNvSpPr txBox="1"/>
            <p:nvPr/>
          </p:nvSpPr>
          <p:spPr>
            <a:xfrm>
              <a:off x="967047" y="1281618"/>
              <a:ext cx="2398990" cy="338554"/>
            </a:xfrm>
            <a:prstGeom prst="rect">
              <a:avLst/>
            </a:prstGeom>
            <a:noFill/>
          </p:spPr>
          <p:txBody>
            <a:bodyPr wrap="none" rtlCol="0">
              <a:spAutoFit/>
            </a:bodyPr>
            <a:lstStyle/>
            <a:p>
              <a:r>
                <a:rPr lang="en-US" sz="1600" dirty="0" smtClean="0">
                  <a:solidFill>
                    <a:srgbClr val="0432FF"/>
                  </a:solidFill>
                </a:rPr>
                <a:t>Protego Inline Safety Valve</a:t>
              </a:r>
              <a:endParaRPr lang="en-US" sz="1600" dirty="0">
                <a:solidFill>
                  <a:srgbClr val="0432FF"/>
                </a:solidFill>
              </a:endParaRPr>
            </a:p>
          </p:txBody>
        </p:sp>
        <p:sp>
          <p:nvSpPr>
            <p:cNvPr id="36" name="TextBox 35"/>
            <p:cNvSpPr txBox="1"/>
            <p:nvPr/>
          </p:nvSpPr>
          <p:spPr>
            <a:xfrm>
              <a:off x="1679611" y="5809322"/>
              <a:ext cx="1400512" cy="338554"/>
            </a:xfrm>
            <a:prstGeom prst="rect">
              <a:avLst/>
            </a:prstGeom>
            <a:noFill/>
          </p:spPr>
          <p:txBody>
            <a:bodyPr wrap="none" rtlCol="0">
              <a:spAutoFit/>
            </a:bodyPr>
            <a:lstStyle/>
            <a:p>
              <a:r>
                <a:rPr lang="en-US" sz="1600" dirty="0" smtClean="0">
                  <a:solidFill>
                    <a:srgbClr val="0432FF"/>
                  </a:solidFill>
                </a:rPr>
                <a:t>Valve Actuator</a:t>
              </a:r>
              <a:endParaRPr lang="en-US" sz="1600" dirty="0">
                <a:solidFill>
                  <a:srgbClr val="0432FF"/>
                </a:solidFill>
              </a:endParaRPr>
            </a:p>
          </p:txBody>
        </p:sp>
        <p:sp>
          <p:nvSpPr>
            <p:cNvPr id="37" name="TextBox 36"/>
            <p:cNvSpPr txBox="1"/>
            <p:nvPr/>
          </p:nvSpPr>
          <p:spPr>
            <a:xfrm>
              <a:off x="4410963" y="5809322"/>
              <a:ext cx="1096454" cy="338554"/>
            </a:xfrm>
            <a:prstGeom prst="rect">
              <a:avLst/>
            </a:prstGeom>
            <a:noFill/>
          </p:spPr>
          <p:txBody>
            <a:bodyPr wrap="none" rtlCol="0">
              <a:spAutoFit/>
            </a:bodyPr>
            <a:lstStyle/>
            <a:p>
              <a:r>
                <a:rPr lang="en-US" sz="1600" dirty="0" smtClean="0">
                  <a:solidFill>
                    <a:srgbClr val="0432FF"/>
                  </a:solidFill>
                </a:rPr>
                <a:t>Valve Body</a:t>
              </a:r>
              <a:endParaRPr lang="en-US" sz="1600" dirty="0">
                <a:solidFill>
                  <a:srgbClr val="0432FF"/>
                </a:solidFill>
              </a:endParaRPr>
            </a:p>
          </p:txBody>
        </p:sp>
        <p:sp>
          <p:nvSpPr>
            <p:cNvPr id="38" name="TextBox 37"/>
            <p:cNvSpPr txBox="1"/>
            <p:nvPr/>
          </p:nvSpPr>
          <p:spPr>
            <a:xfrm>
              <a:off x="7005760" y="1258810"/>
              <a:ext cx="917111" cy="338554"/>
            </a:xfrm>
            <a:prstGeom prst="rect">
              <a:avLst/>
            </a:prstGeom>
            <a:noFill/>
          </p:spPr>
          <p:txBody>
            <a:bodyPr wrap="none" rtlCol="0">
              <a:spAutoFit/>
            </a:bodyPr>
            <a:lstStyle/>
            <a:p>
              <a:r>
                <a:rPr lang="en-US" sz="1600" dirty="0" smtClean="0">
                  <a:solidFill>
                    <a:srgbClr val="FF0000"/>
                  </a:solidFill>
                </a:rPr>
                <a:t>Detector</a:t>
              </a:r>
              <a:endParaRPr lang="en-US" sz="1600" dirty="0">
                <a:solidFill>
                  <a:srgbClr val="FF0000"/>
                </a:solidFill>
              </a:endParaRPr>
            </a:p>
          </p:txBody>
        </p:sp>
        <p:sp>
          <p:nvSpPr>
            <p:cNvPr id="39" name="TextBox 38"/>
            <p:cNvSpPr txBox="1"/>
            <p:nvPr/>
          </p:nvSpPr>
          <p:spPr>
            <a:xfrm>
              <a:off x="6996513" y="4397908"/>
              <a:ext cx="1908595" cy="361753"/>
            </a:xfrm>
            <a:prstGeom prst="rect">
              <a:avLst/>
            </a:prstGeom>
            <a:noFill/>
          </p:spPr>
          <p:txBody>
            <a:bodyPr wrap="none" rtlCol="0">
              <a:spAutoFit/>
            </a:bodyPr>
            <a:lstStyle/>
            <a:p>
              <a:r>
                <a:rPr lang="en-US" sz="1000" dirty="0" smtClean="0">
                  <a:solidFill>
                    <a:srgbClr val="FF0000"/>
                  </a:solidFill>
                </a:rPr>
                <a:t>Internal Piping</a:t>
              </a:r>
              <a:endParaRPr lang="en-US" sz="1000" dirty="0">
                <a:solidFill>
                  <a:srgbClr val="FF0000"/>
                </a:solidFill>
              </a:endParaRPr>
            </a:p>
          </p:txBody>
        </p:sp>
        <p:sp>
          <p:nvSpPr>
            <p:cNvPr id="40" name="TextBox 39"/>
            <p:cNvSpPr txBox="1"/>
            <p:nvPr/>
          </p:nvSpPr>
          <p:spPr>
            <a:xfrm>
              <a:off x="7153958" y="2900648"/>
              <a:ext cx="461986" cy="338554"/>
            </a:xfrm>
            <a:prstGeom prst="rect">
              <a:avLst/>
            </a:prstGeom>
            <a:noFill/>
          </p:spPr>
          <p:txBody>
            <a:bodyPr wrap="none" rtlCol="0">
              <a:spAutoFit/>
            </a:bodyPr>
            <a:lstStyle/>
            <a:p>
              <a:r>
                <a:rPr lang="en-US" sz="1600" dirty="0" smtClean="0"/>
                <a:t>LAr</a:t>
              </a:r>
              <a:endParaRPr lang="en-US" sz="1600" dirty="0"/>
            </a:p>
          </p:txBody>
        </p:sp>
        <p:cxnSp>
          <p:nvCxnSpPr>
            <p:cNvPr id="41" name="Straight Arrow Connector 40"/>
            <p:cNvCxnSpPr/>
            <p:nvPr/>
          </p:nvCxnSpPr>
          <p:spPr>
            <a:xfrm>
              <a:off x="2933435" y="1615623"/>
              <a:ext cx="135586" cy="1085536"/>
            </a:xfrm>
            <a:prstGeom prst="straightConnector1">
              <a:avLst/>
            </a:prstGeom>
            <a:ln w="19050">
              <a:solidFill>
                <a:srgbClr val="0432FF"/>
              </a:solidFill>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4372303" y="2123090"/>
              <a:ext cx="498323" cy="260821"/>
            </a:xfrm>
            <a:prstGeom prst="straightConnector1">
              <a:avLst/>
            </a:prstGeom>
            <a:ln w="190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a:stCxn id="33" idx="2"/>
            </p:cNvCxnSpPr>
            <p:nvPr/>
          </p:nvCxnSpPr>
          <p:spPr>
            <a:xfrm>
              <a:off x="6031488" y="1589108"/>
              <a:ext cx="75025" cy="618064"/>
            </a:xfrm>
            <a:prstGeom prst="straightConnector1">
              <a:avLst/>
            </a:prstGeom>
            <a:ln w="19050">
              <a:solidFill>
                <a:srgbClr val="00FF00"/>
              </a:solidFill>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flipH="1">
              <a:off x="5819095" y="1589108"/>
              <a:ext cx="212392" cy="595383"/>
            </a:xfrm>
            <a:prstGeom prst="straightConnector1">
              <a:avLst/>
            </a:prstGeom>
            <a:ln w="19050">
              <a:solidFill>
                <a:srgbClr val="00FF00"/>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7600947" y="1597364"/>
              <a:ext cx="458556" cy="507095"/>
            </a:xfrm>
            <a:prstGeom prst="straightConnector1">
              <a:avLst/>
            </a:prstGeom>
            <a:ln w="190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stCxn id="39" idx="0"/>
            </p:cNvCxnSpPr>
            <p:nvPr/>
          </p:nvCxnSpPr>
          <p:spPr>
            <a:xfrm flipH="1" flipV="1">
              <a:off x="7843585" y="3615560"/>
              <a:ext cx="107226" cy="782348"/>
            </a:xfrm>
            <a:prstGeom prst="straightConnector1">
              <a:avLst/>
            </a:prstGeom>
            <a:ln w="190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V="1">
              <a:off x="6409440" y="3627620"/>
              <a:ext cx="156252" cy="729951"/>
            </a:xfrm>
            <a:prstGeom prst="straightConnector1">
              <a:avLst/>
            </a:prstGeom>
            <a:ln w="19050">
              <a:solidFill>
                <a:srgbClr val="00FF00"/>
              </a:solidFill>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a:stCxn id="37" idx="0"/>
            </p:cNvCxnSpPr>
            <p:nvPr/>
          </p:nvCxnSpPr>
          <p:spPr>
            <a:xfrm flipV="1">
              <a:off x="4959190" y="3118898"/>
              <a:ext cx="310827" cy="2690424"/>
            </a:xfrm>
            <a:prstGeom prst="straightConnector1">
              <a:avLst/>
            </a:prstGeom>
            <a:ln w="19050">
              <a:solidFill>
                <a:srgbClr val="0432FF"/>
              </a:solidFill>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stCxn id="36" idx="0"/>
            </p:cNvCxnSpPr>
            <p:nvPr/>
          </p:nvCxnSpPr>
          <p:spPr>
            <a:xfrm flipV="1">
              <a:off x="2379867" y="3118898"/>
              <a:ext cx="349894" cy="2690424"/>
            </a:xfrm>
            <a:prstGeom prst="straightConnector1">
              <a:avLst/>
            </a:prstGeom>
            <a:ln w="19050">
              <a:solidFill>
                <a:srgbClr val="0432FF"/>
              </a:solidFill>
              <a:tailEnd type="triangle"/>
            </a:ln>
          </p:spPr>
          <p:style>
            <a:lnRef idx="2">
              <a:schemeClr val="accent1"/>
            </a:lnRef>
            <a:fillRef idx="0">
              <a:schemeClr val="accent1"/>
            </a:fillRef>
            <a:effectRef idx="1">
              <a:schemeClr val="accent1"/>
            </a:effectRef>
            <a:fontRef idx="minor">
              <a:schemeClr val="tx1"/>
            </a:fontRef>
          </p:style>
        </p:cxnSp>
        <p:pic>
          <p:nvPicPr>
            <p:cNvPr id="50" name="Picture Placeholder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23863" y="1210381"/>
              <a:ext cx="8296274" cy="4948680"/>
            </a:xfrm>
            <a:prstGeom prst="rect">
              <a:avLst/>
            </a:prstGeom>
            <a:ln>
              <a:solidFill>
                <a:schemeClr val="accent1"/>
              </a:solidFill>
            </a:ln>
          </p:spPr>
        </p:pic>
        <p:sp>
          <p:nvSpPr>
            <p:cNvPr id="51" name="Rounded Rectangle 50"/>
            <p:cNvSpPr/>
            <p:nvPr/>
          </p:nvSpPr>
          <p:spPr>
            <a:xfrm>
              <a:off x="1960179" y="2623237"/>
              <a:ext cx="5045581" cy="630620"/>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2" name="TextBox 51"/>
            <p:cNvSpPr txBox="1"/>
            <p:nvPr/>
          </p:nvSpPr>
          <p:spPr>
            <a:xfrm>
              <a:off x="919751" y="1213300"/>
              <a:ext cx="3272039" cy="361753"/>
            </a:xfrm>
            <a:prstGeom prst="rect">
              <a:avLst/>
            </a:prstGeom>
            <a:noFill/>
          </p:spPr>
          <p:txBody>
            <a:bodyPr wrap="none" rtlCol="0">
              <a:spAutoFit/>
            </a:bodyPr>
            <a:lstStyle/>
            <a:p>
              <a:r>
                <a:rPr lang="en-US" sz="1000" dirty="0" smtClean="0">
                  <a:solidFill>
                    <a:srgbClr val="0432FF"/>
                  </a:solidFill>
                </a:rPr>
                <a:t>Protego Inline Safety Valve</a:t>
              </a:r>
              <a:endParaRPr lang="en-US" sz="1000" dirty="0">
                <a:solidFill>
                  <a:srgbClr val="0432FF"/>
                </a:solidFill>
              </a:endParaRPr>
            </a:p>
          </p:txBody>
        </p:sp>
        <p:cxnSp>
          <p:nvCxnSpPr>
            <p:cNvPr id="53" name="Straight Arrow Connector 52"/>
            <p:cNvCxnSpPr/>
            <p:nvPr/>
          </p:nvCxnSpPr>
          <p:spPr>
            <a:xfrm>
              <a:off x="2886139" y="1547306"/>
              <a:ext cx="135586" cy="1085536"/>
            </a:xfrm>
            <a:prstGeom prst="straightConnector1">
              <a:avLst/>
            </a:prstGeom>
            <a:ln w="19050">
              <a:solidFill>
                <a:srgbClr val="0432FF"/>
              </a:solidFill>
              <a:tailEnd type="triangle"/>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3199410" y="1567617"/>
              <a:ext cx="1356828" cy="813945"/>
            </a:xfrm>
            <a:prstGeom prst="rect">
              <a:avLst/>
            </a:prstGeom>
            <a:noFill/>
          </p:spPr>
          <p:txBody>
            <a:bodyPr wrap="square" rtlCol="0">
              <a:spAutoFit/>
            </a:bodyPr>
            <a:lstStyle/>
            <a:p>
              <a:r>
                <a:rPr lang="en-US" sz="1000" dirty="0" smtClean="0"/>
                <a:t>Steel Support Structure</a:t>
              </a:r>
              <a:endParaRPr lang="en-US" sz="1000" dirty="0"/>
            </a:p>
          </p:txBody>
        </p:sp>
        <p:sp>
          <p:nvSpPr>
            <p:cNvPr id="55" name="TextBox 54"/>
            <p:cNvSpPr txBox="1"/>
            <p:nvPr/>
          </p:nvSpPr>
          <p:spPr>
            <a:xfrm>
              <a:off x="5555191" y="1213769"/>
              <a:ext cx="1393914" cy="361753"/>
            </a:xfrm>
            <a:prstGeom prst="rect">
              <a:avLst/>
            </a:prstGeom>
            <a:noFill/>
          </p:spPr>
          <p:txBody>
            <a:bodyPr wrap="none" rtlCol="0">
              <a:spAutoFit/>
            </a:bodyPr>
            <a:lstStyle/>
            <a:p>
              <a:r>
                <a:rPr lang="en-US" sz="1000" dirty="0" smtClean="0">
                  <a:solidFill>
                    <a:srgbClr val="00FF00"/>
                  </a:solidFill>
                </a:rPr>
                <a:t>Insulation</a:t>
              </a:r>
              <a:endParaRPr lang="en-US" sz="1000" dirty="0">
                <a:solidFill>
                  <a:srgbClr val="00FF00"/>
                </a:solidFill>
              </a:endParaRPr>
            </a:p>
          </p:txBody>
        </p:sp>
        <p:sp>
          <p:nvSpPr>
            <p:cNvPr id="56" name="TextBox 55"/>
            <p:cNvSpPr txBox="1"/>
            <p:nvPr/>
          </p:nvSpPr>
          <p:spPr>
            <a:xfrm>
              <a:off x="7021530" y="1211515"/>
              <a:ext cx="1271728" cy="361753"/>
            </a:xfrm>
            <a:prstGeom prst="rect">
              <a:avLst/>
            </a:prstGeom>
            <a:noFill/>
          </p:spPr>
          <p:txBody>
            <a:bodyPr wrap="none" rtlCol="0">
              <a:spAutoFit/>
            </a:bodyPr>
            <a:lstStyle/>
            <a:p>
              <a:r>
                <a:rPr lang="en-US" sz="1000" dirty="0" smtClean="0">
                  <a:solidFill>
                    <a:srgbClr val="FF0000"/>
                  </a:solidFill>
                </a:rPr>
                <a:t>Detector</a:t>
              </a:r>
              <a:endParaRPr lang="en-US" sz="1000" dirty="0">
                <a:solidFill>
                  <a:srgbClr val="FF0000"/>
                </a:solidFill>
              </a:endParaRPr>
            </a:p>
          </p:txBody>
        </p:sp>
        <p:cxnSp>
          <p:nvCxnSpPr>
            <p:cNvPr id="57" name="Straight Arrow Connector 56"/>
            <p:cNvCxnSpPr/>
            <p:nvPr/>
          </p:nvCxnSpPr>
          <p:spPr>
            <a:xfrm>
              <a:off x="4346030" y="1918142"/>
              <a:ext cx="498323" cy="260821"/>
            </a:xfrm>
            <a:prstGeom prst="straightConnector1">
              <a:avLst/>
            </a:prstGeom>
            <a:ln w="190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a:off x="6057766" y="1552323"/>
              <a:ext cx="75025" cy="618064"/>
            </a:xfrm>
            <a:prstGeom prst="straightConnector1">
              <a:avLst/>
            </a:prstGeom>
            <a:ln w="19050">
              <a:solidFill>
                <a:srgbClr val="00FF00"/>
              </a:solidFill>
              <a:tailEnd type="triangle"/>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flipH="1">
              <a:off x="5845373" y="1552323"/>
              <a:ext cx="212392" cy="595383"/>
            </a:xfrm>
            <a:prstGeom prst="straightConnector1">
              <a:avLst/>
            </a:prstGeom>
            <a:ln w="19050">
              <a:solidFill>
                <a:srgbClr val="00FF00"/>
              </a:solidFill>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7678581" y="1519017"/>
              <a:ext cx="458556" cy="507095"/>
            </a:xfrm>
            <a:prstGeom prst="straightConnector1">
              <a:avLst/>
            </a:prstGeom>
            <a:ln w="190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1695377" y="5772536"/>
              <a:ext cx="1400512" cy="338554"/>
            </a:xfrm>
            <a:prstGeom prst="rect">
              <a:avLst/>
            </a:prstGeom>
            <a:noFill/>
          </p:spPr>
          <p:txBody>
            <a:bodyPr wrap="none" rtlCol="0">
              <a:spAutoFit/>
            </a:bodyPr>
            <a:lstStyle/>
            <a:p>
              <a:r>
                <a:rPr lang="en-US" sz="1600" dirty="0" smtClean="0">
                  <a:solidFill>
                    <a:srgbClr val="0432FF"/>
                  </a:solidFill>
                </a:rPr>
                <a:t>Valve Actuator</a:t>
              </a:r>
              <a:endParaRPr lang="en-US" sz="1600" dirty="0">
                <a:solidFill>
                  <a:srgbClr val="0432FF"/>
                </a:solidFill>
              </a:endParaRPr>
            </a:p>
          </p:txBody>
        </p:sp>
        <p:sp>
          <p:nvSpPr>
            <p:cNvPr id="62" name="TextBox 61"/>
            <p:cNvSpPr txBox="1"/>
            <p:nvPr/>
          </p:nvSpPr>
          <p:spPr>
            <a:xfrm>
              <a:off x="4468772" y="5772536"/>
              <a:ext cx="1096454" cy="338554"/>
            </a:xfrm>
            <a:prstGeom prst="rect">
              <a:avLst/>
            </a:prstGeom>
            <a:noFill/>
          </p:spPr>
          <p:txBody>
            <a:bodyPr wrap="none" rtlCol="0">
              <a:spAutoFit/>
            </a:bodyPr>
            <a:lstStyle/>
            <a:p>
              <a:r>
                <a:rPr lang="en-US" sz="1600" dirty="0" smtClean="0">
                  <a:solidFill>
                    <a:srgbClr val="0432FF"/>
                  </a:solidFill>
                </a:rPr>
                <a:t>Valve Body</a:t>
              </a:r>
              <a:endParaRPr lang="en-US" sz="1600" dirty="0">
                <a:solidFill>
                  <a:srgbClr val="0432FF"/>
                </a:solidFill>
              </a:endParaRPr>
            </a:p>
          </p:txBody>
        </p:sp>
        <p:cxnSp>
          <p:nvCxnSpPr>
            <p:cNvPr id="63" name="Straight Arrow Connector 62"/>
            <p:cNvCxnSpPr/>
            <p:nvPr/>
          </p:nvCxnSpPr>
          <p:spPr>
            <a:xfrm flipV="1">
              <a:off x="5016999" y="2953407"/>
              <a:ext cx="311748" cy="2819129"/>
            </a:xfrm>
            <a:prstGeom prst="straightConnector1">
              <a:avLst/>
            </a:prstGeom>
            <a:ln w="19050">
              <a:solidFill>
                <a:srgbClr val="0432FF"/>
              </a:solidFill>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flipV="1">
              <a:off x="2395633" y="3005959"/>
              <a:ext cx="334128" cy="2766577"/>
            </a:xfrm>
            <a:prstGeom prst="straightConnector1">
              <a:avLst/>
            </a:prstGeom>
            <a:ln w="19050">
              <a:solidFill>
                <a:srgbClr val="0432FF"/>
              </a:solidFill>
              <a:tailEnd type="triangle"/>
            </a:ln>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5635993" y="4174951"/>
              <a:ext cx="1586282" cy="587850"/>
            </a:xfrm>
            <a:prstGeom prst="rect">
              <a:avLst/>
            </a:prstGeom>
            <a:noFill/>
          </p:spPr>
          <p:txBody>
            <a:bodyPr wrap="square" rtlCol="0">
              <a:spAutoFit/>
            </a:bodyPr>
            <a:lstStyle/>
            <a:p>
              <a:r>
                <a:rPr lang="en-US" sz="1000" dirty="0" smtClean="0">
                  <a:solidFill>
                    <a:srgbClr val="00FF00"/>
                  </a:solidFill>
                </a:rPr>
                <a:t>Primary Membrane</a:t>
              </a:r>
              <a:endParaRPr lang="en-US" sz="1000" dirty="0">
                <a:solidFill>
                  <a:srgbClr val="00FF00"/>
                </a:solidFill>
              </a:endParaRPr>
            </a:p>
          </p:txBody>
        </p:sp>
        <p:sp>
          <p:nvSpPr>
            <p:cNvPr id="66" name="TextBox 65"/>
            <p:cNvSpPr txBox="1"/>
            <p:nvPr/>
          </p:nvSpPr>
          <p:spPr>
            <a:xfrm>
              <a:off x="7064828" y="4302481"/>
              <a:ext cx="1881533" cy="859165"/>
            </a:xfrm>
            <a:prstGeom prst="rect">
              <a:avLst/>
            </a:prstGeom>
            <a:noFill/>
          </p:spPr>
          <p:txBody>
            <a:bodyPr wrap="square" rtlCol="0">
              <a:spAutoFit/>
            </a:bodyPr>
            <a:lstStyle/>
            <a:p>
              <a:r>
                <a:rPr lang="en-US" sz="1600" dirty="0" smtClean="0">
                  <a:solidFill>
                    <a:srgbClr val="FF0000"/>
                  </a:solidFill>
                </a:rPr>
                <a:t>Internal Piping</a:t>
              </a:r>
              <a:endParaRPr lang="en-US" sz="1600" dirty="0">
                <a:solidFill>
                  <a:srgbClr val="FF0000"/>
                </a:solidFill>
              </a:endParaRPr>
            </a:p>
          </p:txBody>
        </p:sp>
        <p:cxnSp>
          <p:nvCxnSpPr>
            <p:cNvPr id="67" name="Straight Arrow Connector 66"/>
            <p:cNvCxnSpPr/>
            <p:nvPr/>
          </p:nvCxnSpPr>
          <p:spPr>
            <a:xfrm flipV="1">
              <a:off x="7785988" y="3515711"/>
              <a:ext cx="125915" cy="782350"/>
            </a:xfrm>
            <a:prstGeom prst="straightConnector1">
              <a:avLst/>
            </a:prstGeom>
            <a:ln w="190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p:nvPr/>
          </p:nvCxnSpPr>
          <p:spPr>
            <a:xfrm flipV="1">
              <a:off x="6477757" y="3527772"/>
              <a:ext cx="156252" cy="729951"/>
            </a:xfrm>
            <a:prstGeom prst="straightConnector1">
              <a:avLst/>
            </a:prstGeom>
            <a:ln w="19050">
              <a:solidFill>
                <a:srgbClr val="00FF00"/>
              </a:solidFill>
              <a:tailEnd type="triangle"/>
            </a:ln>
          </p:spPr>
          <p:style>
            <a:lnRef idx="2">
              <a:schemeClr val="accent1"/>
            </a:lnRef>
            <a:fillRef idx="0">
              <a:schemeClr val="accent1"/>
            </a:fillRef>
            <a:effectRef idx="1">
              <a:schemeClr val="accent1"/>
            </a:effectRef>
            <a:fontRef idx="minor">
              <a:schemeClr val="tx1"/>
            </a:fontRef>
          </p:style>
        </p:cxnSp>
      </p:grpSp>
      <p:sp>
        <p:nvSpPr>
          <p:cNvPr id="2" name="TextBox 1"/>
          <p:cNvSpPr txBox="1"/>
          <p:nvPr/>
        </p:nvSpPr>
        <p:spPr>
          <a:xfrm>
            <a:off x="14966" y="7193518"/>
            <a:ext cx="4953000" cy="369332"/>
          </a:xfrm>
          <a:prstGeom prst="rect">
            <a:avLst/>
          </a:prstGeom>
          <a:noFill/>
        </p:spPr>
        <p:txBody>
          <a:bodyPr wrap="square" rtlCol="0">
            <a:spAutoFit/>
          </a:bodyPr>
          <a:lstStyle/>
          <a:p>
            <a:r>
              <a:rPr lang="en-US" dirty="0" smtClean="0">
                <a:solidFill>
                  <a:schemeClr val="bg1"/>
                </a:solidFill>
              </a:rPr>
              <a:t>NB: External cryogenics designed by FNAL</a:t>
            </a:r>
            <a:endParaRPr lang="en-US" dirty="0">
              <a:solidFill>
                <a:schemeClr val="bg1"/>
              </a:solidFill>
            </a:endParaRPr>
          </a:p>
        </p:txBody>
      </p:sp>
      <p:pic>
        <p:nvPicPr>
          <p:cNvPr id="69" name="Content Placeholder 12"/>
          <p:cNvPicPr>
            <a:picLocks noGrp="1" noChangeAspect="1"/>
          </p:cNvPicPr>
          <p:nvPr>
            <p:ph idx="4294967295"/>
          </p:nvPr>
        </p:nvPicPr>
        <p:blipFill rotWithShape="1">
          <a:blip r:embed="rId6" cstate="screen">
            <a:extLst>
              <a:ext uri="{28A0092B-C50C-407E-A947-70E740481C1C}">
                <a14:useLocalDpi xmlns:a14="http://schemas.microsoft.com/office/drawing/2010/main"/>
              </a:ext>
            </a:extLst>
          </a:blip>
          <a:srcRect l="1975" t="6487" r="3868" b="5514"/>
          <a:stretch/>
        </p:blipFill>
        <p:spPr>
          <a:xfrm>
            <a:off x="523081" y="4848225"/>
            <a:ext cx="3919795" cy="2370476"/>
          </a:xfrm>
          <a:prstGeom prst="rect">
            <a:avLst/>
          </a:prstGeom>
          <a:solidFill>
            <a:srgbClr val="FFFFFF"/>
          </a:solidFill>
        </p:spPr>
      </p:pic>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35</a:t>
            </a:fld>
            <a:endParaRPr lang="en-US" dirty="0"/>
          </a:p>
        </p:txBody>
      </p:sp>
    </p:spTree>
    <p:extLst>
      <p:ext uri="{BB962C8B-B14F-4D97-AF65-F5344CB8AC3E}">
        <p14:creationId xmlns:p14="http://schemas.microsoft.com/office/powerpoint/2010/main" val="384143905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081" y="47625"/>
            <a:ext cx="10657682" cy="6933771"/>
          </a:xfrm>
          <a:prstGeom prst="rect">
            <a:avLst/>
          </a:prstGeom>
          <a:noFill/>
        </p:spPr>
        <p:txBody>
          <a:bodyPr wrap="square" lIns="100154" tIns="50077" rIns="100154" bIns="50077" rtlCol="0">
            <a:spAutoFit/>
          </a:bodyPr>
          <a:lstStyle/>
          <a:p>
            <a:r>
              <a:rPr lang="en-US" sz="3600" dirty="0">
                <a:solidFill>
                  <a:srgbClr val="FFFFFF"/>
                </a:solidFill>
              </a:rPr>
              <a:t>Summary:</a:t>
            </a:r>
          </a:p>
          <a:p>
            <a:endParaRPr lang="en-US" sz="2400" dirty="0">
              <a:solidFill>
                <a:srgbClr val="FFFFFF"/>
              </a:solidFill>
            </a:endParaRPr>
          </a:p>
          <a:p>
            <a:pPr marL="312982" indent="-312982">
              <a:buFont typeface="Wingdings" charset="2"/>
              <a:buChar char="ü"/>
            </a:pPr>
            <a:endParaRPr lang="en-US" sz="2400" dirty="0">
              <a:solidFill>
                <a:srgbClr val="FFFFFF"/>
              </a:solidFill>
            </a:endParaRPr>
          </a:p>
          <a:p>
            <a:pPr marL="312982" indent="-312982">
              <a:buFont typeface="Wingdings" charset="2"/>
              <a:buChar char="ü"/>
            </a:pPr>
            <a:r>
              <a:rPr lang="en-US" sz="2400" dirty="0" smtClean="0">
                <a:solidFill>
                  <a:srgbClr val="FFFFFF"/>
                </a:solidFill>
              </a:rPr>
              <a:t>CERN  </a:t>
            </a:r>
            <a:r>
              <a:rPr lang="en-US" sz="2400" dirty="0">
                <a:solidFill>
                  <a:srgbClr val="FFFFFF"/>
                </a:solidFill>
              </a:rPr>
              <a:t>offers a platform for Neutrino detectors R&amp;</a:t>
            </a:r>
            <a:r>
              <a:rPr lang="en-US" sz="2400" dirty="0" smtClean="0">
                <a:solidFill>
                  <a:srgbClr val="FFFFFF"/>
                </a:solidFill>
              </a:rPr>
              <a:t>D and later construction. CERN is supporting </a:t>
            </a:r>
            <a:r>
              <a:rPr lang="en-US" sz="2400" dirty="0">
                <a:solidFill>
                  <a:srgbClr val="FFFFFF"/>
                </a:solidFill>
              </a:rPr>
              <a:t>this platform in an active way </a:t>
            </a:r>
            <a:r>
              <a:rPr lang="en-US" sz="2400" dirty="0" smtClean="0">
                <a:solidFill>
                  <a:srgbClr val="FFFFFF"/>
                </a:solidFill>
              </a:rPr>
              <a:t>both for the infrastructure and for the detectors construction, installation and commissioning</a:t>
            </a:r>
            <a:endParaRPr lang="en-US" sz="2400" dirty="0">
              <a:solidFill>
                <a:srgbClr val="FFFFFF"/>
              </a:solidFill>
            </a:endParaRPr>
          </a:p>
          <a:p>
            <a:pPr marL="312982" indent="-312982">
              <a:buFont typeface="Wingdings" charset="2"/>
              <a:buChar char="ü"/>
            </a:pPr>
            <a:endParaRPr lang="en-US" sz="2400" dirty="0">
              <a:solidFill>
                <a:srgbClr val="FFFFFF"/>
              </a:solidFill>
            </a:endParaRPr>
          </a:p>
          <a:p>
            <a:pPr marL="312982" indent="-312982">
              <a:buFont typeface="Wingdings" charset="2"/>
              <a:buChar char="ü"/>
            </a:pPr>
            <a:r>
              <a:rPr lang="en-US" sz="2400" dirty="0" smtClean="0">
                <a:solidFill>
                  <a:srgbClr val="FFFFFF"/>
                </a:solidFill>
              </a:rPr>
              <a:t>A large </a:t>
            </a:r>
            <a:r>
              <a:rPr lang="en-US" sz="2400" dirty="0">
                <a:solidFill>
                  <a:srgbClr val="FFFFFF"/>
                </a:solidFill>
              </a:rPr>
              <a:t>neutrino test area (</a:t>
            </a:r>
            <a:r>
              <a:rPr lang="en-US" sz="2400" dirty="0" smtClean="0">
                <a:solidFill>
                  <a:srgbClr val="FFFFFF"/>
                </a:solidFill>
              </a:rPr>
              <a:t>EHN1-1 </a:t>
            </a:r>
            <a:r>
              <a:rPr lang="en-US" sz="2400" dirty="0">
                <a:solidFill>
                  <a:srgbClr val="FFFFFF"/>
                </a:solidFill>
              </a:rPr>
              <a:t>extension) with charged beams </a:t>
            </a:r>
            <a:r>
              <a:rPr lang="en-US" sz="2400" dirty="0" smtClean="0">
                <a:solidFill>
                  <a:srgbClr val="FFFFFF"/>
                </a:solidFill>
              </a:rPr>
              <a:t>capabilities has been constructed and is being made operational  </a:t>
            </a:r>
            <a:endParaRPr lang="en-US" sz="2400" dirty="0">
              <a:solidFill>
                <a:srgbClr val="FFFFFF"/>
              </a:solidFill>
            </a:endParaRPr>
          </a:p>
          <a:p>
            <a:endParaRPr lang="en-US" sz="2400" dirty="0">
              <a:solidFill>
                <a:srgbClr val="FFFFFF"/>
              </a:solidFill>
            </a:endParaRPr>
          </a:p>
          <a:p>
            <a:pPr marL="312982" indent="-312982">
              <a:buFont typeface="Wingdings" charset="2"/>
              <a:buChar char="ü"/>
            </a:pPr>
            <a:r>
              <a:rPr lang="en-US" sz="2400" dirty="0" smtClean="0">
                <a:solidFill>
                  <a:srgbClr val="FFFFFF"/>
                </a:solidFill>
              </a:rPr>
              <a:t>We </a:t>
            </a:r>
            <a:r>
              <a:rPr lang="en-US" sz="2400" dirty="0">
                <a:solidFill>
                  <a:srgbClr val="FFFFFF"/>
                </a:solidFill>
              </a:rPr>
              <a:t>will assist the EU neutrino community in their long term common plans. </a:t>
            </a:r>
            <a:r>
              <a:rPr lang="en-US" sz="2400" dirty="0" smtClean="0">
                <a:solidFill>
                  <a:srgbClr val="FFFFFF"/>
                </a:solidFill>
              </a:rPr>
              <a:t>We are </a:t>
            </a:r>
            <a:r>
              <a:rPr lang="en-US" sz="2400" dirty="0" smtClean="0">
                <a:solidFill>
                  <a:srgbClr val="FFFFFF"/>
                </a:solidFill>
                <a:cs typeface="Abadi MT Condensed Extra Bold"/>
              </a:rPr>
              <a:t>reacting </a:t>
            </a:r>
            <a:r>
              <a:rPr lang="en-US" sz="2400" dirty="0">
                <a:solidFill>
                  <a:srgbClr val="FFFFFF"/>
                </a:solidFill>
                <a:cs typeface="Abadi MT Condensed Extra Bold"/>
              </a:rPr>
              <a:t>on demands from the </a:t>
            </a:r>
            <a:r>
              <a:rPr lang="en-US" sz="2400" dirty="0" smtClean="0">
                <a:solidFill>
                  <a:srgbClr val="FFFFFF"/>
                </a:solidFill>
                <a:cs typeface="Abadi MT Condensed Extra Bold"/>
              </a:rPr>
              <a:t>community, in particular for many R&amp;D aspects. </a:t>
            </a:r>
            <a:r>
              <a:rPr lang="en-US" sz="2400" dirty="0" smtClean="0">
                <a:solidFill>
                  <a:srgbClr val="FFFFFF"/>
                </a:solidFill>
              </a:rPr>
              <a:t> </a:t>
            </a:r>
            <a:r>
              <a:rPr lang="en-US" sz="2400" dirty="0" smtClean="0">
                <a:solidFill>
                  <a:srgbClr val="FFFFFF"/>
                </a:solidFill>
              </a:rPr>
              <a:t>Entry point for medium/</a:t>
            </a:r>
            <a:r>
              <a:rPr lang="en-US" sz="2400" smtClean="0">
                <a:solidFill>
                  <a:srgbClr val="FFFFFF"/>
                </a:solidFill>
              </a:rPr>
              <a:t>large projects: CERN SPCS</a:t>
            </a:r>
            <a:endParaRPr lang="en-US" sz="2400" dirty="0" smtClean="0">
              <a:solidFill>
                <a:srgbClr val="FFFFFF"/>
              </a:solidFill>
            </a:endParaRPr>
          </a:p>
          <a:p>
            <a:pPr marL="312982" indent="-312982">
              <a:buFont typeface="Wingdings" charset="2"/>
              <a:buChar char="ü"/>
            </a:pPr>
            <a:endParaRPr lang="en-US" sz="2400" dirty="0">
              <a:solidFill>
                <a:srgbClr val="FFFFFF"/>
              </a:solidFill>
            </a:endParaRPr>
          </a:p>
          <a:p>
            <a:pPr marL="312982" indent="-312982">
              <a:buFont typeface="Wingdings" charset="2"/>
              <a:buChar char="ü"/>
            </a:pPr>
            <a:r>
              <a:rPr lang="en-US" sz="2400" dirty="0">
                <a:solidFill>
                  <a:srgbClr val="FFFFFF"/>
                </a:solidFill>
              </a:rPr>
              <a:t>In the short term, </a:t>
            </a:r>
            <a:r>
              <a:rPr lang="en-US" sz="2400" dirty="0" smtClean="0">
                <a:solidFill>
                  <a:srgbClr val="FFFFFF"/>
                </a:solidFill>
              </a:rPr>
              <a:t>the CERN Platform is helping </a:t>
            </a:r>
            <a:r>
              <a:rPr lang="en-US" sz="2400" dirty="0">
                <a:solidFill>
                  <a:srgbClr val="FFFFFF"/>
                </a:solidFill>
              </a:rPr>
              <a:t>in getting a Short Baseline operational at FNAL with an agreed physics </a:t>
            </a:r>
            <a:r>
              <a:rPr lang="en-US" sz="2400" dirty="0" smtClean="0">
                <a:solidFill>
                  <a:srgbClr val="FFFFFF"/>
                </a:solidFill>
              </a:rPr>
              <a:t>program … and later a Long Baseline. Near detectors are now appearing as new R&amp;D projects.</a:t>
            </a:r>
            <a:endParaRPr lang="en-US" sz="2400" dirty="0">
              <a:solidFill>
                <a:srgbClr val="FFFFFF"/>
              </a:solidFill>
            </a:endParaRPr>
          </a:p>
        </p:txBody>
      </p:sp>
      <p:sp>
        <p:nvSpPr>
          <p:cNvPr id="3" name="Slide Number Placeholder 2"/>
          <p:cNvSpPr>
            <a:spLocks noGrp="1"/>
          </p:cNvSpPr>
          <p:nvPr>
            <p:ph type="sldNum" sz="quarter" idx="12"/>
          </p:nvPr>
        </p:nvSpPr>
        <p:spPr/>
        <p:txBody>
          <a:bodyPr/>
          <a:lstStyle/>
          <a:p>
            <a:fld id="{B75C655E-5E6A-044D-AC87-709C257572E9}" type="slidenum">
              <a:rPr lang="en-US" smtClean="0"/>
              <a:t>36</a:t>
            </a:fld>
            <a:endParaRPr lang="en-US" dirty="0"/>
          </a:p>
        </p:txBody>
      </p:sp>
    </p:spTree>
    <p:extLst>
      <p:ext uri="{BB962C8B-B14F-4D97-AF65-F5344CB8AC3E}">
        <p14:creationId xmlns:p14="http://schemas.microsoft.com/office/powerpoint/2010/main" val="89881362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cs typeface="Symbol" charset="2"/>
              </a:rPr>
              <a:t>CERN</a:t>
            </a:r>
            <a:r>
              <a:rPr lang="en-US" sz="3200" dirty="0" smtClean="0">
                <a:latin typeface="Symbol" charset="2"/>
                <a:cs typeface="Symbol" charset="2"/>
              </a:rPr>
              <a:t> n</a:t>
            </a:r>
            <a:r>
              <a:rPr lang="en-US" sz="3200" dirty="0" smtClean="0"/>
              <a:t> Platform Initial Mandate (2015) </a:t>
            </a:r>
            <a:endParaRPr lang="en-US" sz="3200" dirty="0"/>
          </a:p>
        </p:txBody>
      </p:sp>
      <p:sp>
        <p:nvSpPr>
          <p:cNvPr id="3" name="Content Placeholder 2"/>
          <p:cNvSpPr>
            <a:spLocks noGrp="1"/>
          </p:cNvSpPr>
          <p:nvPr>
            <p:ph idx="1"/>
          </p:nvPr>
        </p:nvSpPr>
        <p:spPr>
          <a:xfrm>
            <a:off x="539991" y="1260478"/>
            <a:ext cx="9965290" cy="5568947"/>
          </a:xfrm>
        </p:spPr>
        <p:txBody>
          <a:bodyPr>
            <a:normAutofit fontScale="92500"/>
          </a:bodyPr>
          <a:lstStyle/>
          <a:p>
            <a:r>
              <a:rPr lang="en-US" sz="2800" dirty="0"/>
              <a:t>Assist the various groups in their R&amp;D phase (detectors and components) in the </a:t>
            </a:r>
            <a:r>
              <a:rPr lang="en-US" sz="2800" dirty="0" smtClean="0"/>
              <a:t>short and medium </a:t>
            </a:r>
            <a:r>
              <a:rPr lang="en-US" sz="2800" dirty="0"/>
              <a:t>term and give coherence to a fragmented European Neutrino Community</a:t>
            </a:r>
          </a:p>
          <a:p>
            <a:r>
              <a:rPr lang="en-US" sz="2800" dirty="0" smtClean="0"/>
              <a:t>Provide the </a:t>
            </a:r>
            <a:r>
              <a:rPr lang="en-US" sz="2800" dirty="0">
                <a:latin typeface="Symbol" charset="2"/>
                <a:cs typeface="Symbol" charset="2"/>
              </a:rPr>
              <a:t>n</a:t>
            </a:r>
            <a:r>
              <a:rPr lang="en-US" sz="2800" dirty="0"/>
              <a:t> community </a:t>
            </a:r>
            <a:r>
              <a:rPr lang="en-US" sz="2800" dirty="0" smtClean="0"/>
              <a:t>with a </a:t>
            </a:r>
            <a:r>
              <a:rPr lang="en-US" sz="2800" dirty="0"/>
              <a:t>test beam infrastructure (charged particles)</a:t>
            </a:r>
          </a:p>
          <a:p>
            <a:r>
              <a:rPr lang="en-US" sz="2800" dirty="0"/>
              <a:t>Bring R&amp;D </a:t>
            </a:r>
            <a:r>
              <a:rPr lang="en-US" sz="2800" dirty="0" smtClean="0"/>
              <a:t>to </a:t>
            </a:r>
            <a:r>
              <a:rPr lang="en-US" sz="2800" dirty="0"/>
              <a:t>the level of technology demonstrators in view of major </a:t>
            </a:r>
            <a:r>
              <a:rPr lang="en-US" sz="2800" dirty="0" smtClean="0"/>
              <a:t>construction activities</a:t>
            </a:r>
            <a:endParaRPr lang="en-US" sz="2800" dirty="0"/>
          </a:p>
          <a:p>
            <a:r>
              <a:rPr lang="en-US" sz="2800" dirty="0"/>
              <a:t>Continue R&amp;D on </a:t>
            </a:r>
            <a:r>
              <a:rPr lang="en-US" sz="2800" dirty="0">
                <a:latin typeface="Symbol" charset="2"/>
                <a:cs typeface="Symbol" charset="2"/>
              </a:rPr>
              <a:t>n </a:t>
            </a:r>
            <a:r>
              <a:rPr lang="en-US" sz="2800" dirty="0"/>
              <a:t>beam, as a possible </a:t>
            </a:r>
            <a:r>
              <a:rPr lang="en-US" sz="2800" dirty="0" smtClean="0"/>
              <a:t>basis </a:t>
            </a:r>
            <a:r>
              <a:rPr lang="en-US" sz="2800" dirty="0"/>
              <a:t>for further collaborations </a:t>
            </a:r>
          </a:p>
          <a:p>
            <a:r>
              <a:rPr lang="en-US" sz="2800" dirty="0"/>
              <a:t>Support the short baseline </a:t>
            </a:r>
            <a:r>
              <a:rPr lang="en-US" sz="2800" dirty="0" smtClean="0"/>
              <a:t>activities (infrastructure &amp; detectors)</a:t>
            </a:r>
            <a:endParaRPr lang="en-US" sz="2800" dirty="0"/>
          </a:p>
          <a:p>
            <a:r>
              <a:rPr lang="en-US" sz="2800" dirty="0"/>
              <a:t>Support the long </a:t>
            </a:r>
            <a:r>
              <a:rPr lang="en-US" sz="2800" dirty="0" smtClean="0"/>
              <a:t>baselines activities </a:t>
            </a:r>
            <a:r>
              <a:rPr lang="en-US" sz="2800" dirty="0"/>
              <a:t>(infrastructure &amp; detectors</a:t>
            </a:r>
            <a:r>
              <a:rPr lang="en-US" sz="2800" dirty="0" smtClean="0"/>
              <a:t>)</a:t>
            </a:r>
          </a:p>
          <a:p>
            <a:r>
              <a:rPr lang="en-US" sz="2800" dirty="0" smtClean="0"/>
              <a:t>Be a partner in the physics exploitation</a:t>
            </a:r>
            <a:endParaRPr lang="en-US" sz="2800" dirty="0"/>
          </a:p>
          <a:p>
            <a:endParaRPr lang="en-US"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4</a:t>
            </a:fld>
            <a:endParaRPr lang="en-US" dirty="0"/>
          </a:p>
        </p:txBody>
      </p:sp>
    </p:spTree>
    <p:extLst>
      <p:ext uri="{BB962C8B-B14F-4D97-AF65-F5344CB8AC3E}">
        <p14:creationId xmlns:p14="http://schemas.microsoft.com/office/powerpoint/2010/main" val="286407023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6250"/>
            <a:ext cx="10799763" cy="537452"/>
          </a:xfrm>
        </p:spPr>
        <p:txBody>
          <a:bodyPr/>
          <a:lstStyle/>
          <a:p>
            <a:r>
              <a:rPr lang="en-US" sz="3200" dirty="0">
                <a:latin typeface="+mn-lt"/>
                <a:cs typeface="Abadi MT Condensed Extra Bold"/>
              </a:rPr>
              <a:t>We react on demands from the community  : MOU </a:t>
            </a:r>
            <a:r>
              <a:rPr lang="en-US" sz="3200" dirty="0" smtClean="0">
                <a:latin typeface="+mn-lt"/>
                <a:cs typeface="Abadi MT Condensed Extra Bold"/>
              </a:rPr>
              <a:t>framework</a:t>
            </a:r>
            <a:endParaRPr lang="en-US" sz="3200" dirty="0">
              <a:latin typeface="+mn-lt"/>
            </a:endParaRPr>
          </a:p>
        </p:txBody>
      </p:sp>
      <p:pic>
        <p:nvPicPr>
          <p:cNvPr id="4" name="Picture 3" descr="Screen Shot 2014-04-02 at 18.00.18.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8281" y="1419225"/>
            <a:ext cx="3433874" cy="5147380"/>
          </a:xfrm>
          <a:prstGeom prst="rect">
            <a:avLst/>
          </a:prstGeom>
        </p:spPr>
      </p:pic>
      <p:sp>
        <p:nvSpPr>
          <p:cNvPr id="5" name="Rectangle 4"/>
          <p:cNvSpPr/>
          <p:nvPr/>
        </p:nvSpPr>
        <p:spPr>
          <a:xfrm>
            <a:off x="4637881" y="1419225"/>
            <a:ext cx="4214089" cy="369332"/>
          </a:xfrm>
          <a:prstGeom prst="rect">
            <a:avLst/>
          </a:prstGeom>
        </p:spPr>
        <p:txBody>
          <a:bodyPr wrap="none">
            <a:spAutoFit/>
          </a:bodyPr>
          <a:lstStyle/>
          <a:p>
            <a:r>
              <a:rPr lang="fr-FR" b="1" u="sng" dirty="0">
                <a:hlinkClick r:id="rId3"/>
              </a:rPr>
              <a:t>https://edms.cern.ch/document/</a:t>
            </a:r>
            <a:r>
              <a:rPr lang="fr-FR" b="1" u="sng" dirty="0" smtClean="0">
                <a:hlinkClick r:id="rId3"/>
              </a:rPr>
              <a:t>1353815</a:t>
            </a:r>
            <a:r>
              <a:rPr lang="en-US" dirty="0" smtClean="0">
                <a:hlinkClick r:id="rId3"/>
              </a:rPr>
              <a:t> </a:t>
            </a:r>
            <a:endParaRPr lang="en-US" dirty="0"/>
          </a:p>
        </p:txBody>
      </p:sp>
      <p:sp>
        <p:nvSpPr>
          <p:cNvPr id="6" name="TextBox 5"/>
          <p:cNvSpPr txBox="1"/>
          <p:nvPr/>
        </p:nvSpPr>
        <p:spPr>
          <a:xfrm>
            <a:off x="6238081" y="2181225"/>
            <a:ext cx="1834196" cy="646331"/>
          </a:xfrm>
          <a:prstGeom prst="rect">
            <a:avLst/>
          </a:prstGeom>
          <a:solidFill>
            <a:srgbClr val="CCFFCC"/>
          </a:solidFill>
        </p:spPr>
        <p:txBody>
          <a:bodyPr wrap="square" rtlCol="0">
            <a:spAutoFit/>
          </a:bodyPr>
          <a:lstStyle/>
          <a:p>
            <a:pPr algn="ctr"/>
            <a:r>
              <a:rPr lang="en-US" dirty="0" smtClean="0"/>
              <a:t>~ 60 EU institutions</a:t>
            </a:r>
            <a:endParaRPr lang="en-US" dirty="0"/>
          </a:p>
        </p:txBody>
      </p:sp>
      <p:sp>
        <p:nvSpPr>
          <p:cNvPr id="7" name="TextBox 6"/>
          <p:cNvSpPr txBox="1"/>
          <p:nvPr/>
        </p:nvSpPr>
        <p:spPr>
          <a:xfrm>
            <a:off x="4637881" y="3476625"/>
            <a:ext cx="5029200" cy="1815882"/>
          </a:xfrm>
          <a:prstGeom prst="rect">
            <a:avLst/>
          </a:prstGeom>
          <a:solidFill>
            <a:schemeClr val="accent1">
              <a:lumMod val="20000"/>
              <a:lumOff val="80000"/>
            </a:schemeClr>
          </a:solidFill>
        </p:spPr>
        <p:txBody>
          <a:bodyPr wrap="square" rtlCol="0">
            <a:spAutoFit/>
          </a:bodyPr>
          <a:lstStyle/>
          <a:p>
            <a:r>
              <a:rPr lang="en-US" sz="2800" dirty="0" smtClean="0">
                <a:solidFill>
                  <a:srgbClr val="FF0000"/>
                </a:solidFill>
              </a:rPr>
              <a:t>As of Today we have 6 MOU addenda active !!</a:t>
            </a:r>
          </a:p>
          <a:p>
            <a:r>
              <a:rPr lang="en-US" sz="2800" dirty="0" smtClean="0">
                <a:solidFill>
                  <a:srgbClr val="FF0000"/>
                </a:solidFill>
              </a:rPr>
              <a:t>&amp; cooperation agreements with US-DOE and JINR</a:t>
            </a:r>
            <a:endParaRPr lang="en-US" sz="2800" dirty="0">
              <a:solidFill>
                <a:srgbClr val="FF0000"/>
              </a:solidFill>
            </a:endParaRPr>
          </a:p>
        </p:txBody>
      </p:sp>
      <p:sp>
        <p:nvSpPr>
          <p:cNvPr id="8" name="TextBox 7"/>
          <p:cNvSpPr txBox="1"/>
          <p:nvPr/>
        </p:nvSpPr>
        <p:spPr>
          <a:xfrm>
            <a:off x="5243467" y="5677800"/>
            <a:ext cx="5033213" cy="954107"/>
          </a:xfrm>
          <a:prstGeom prst="rect">
            <a:avLst/>
          </a:prstGeom>
          <a:solidFill>
            <a:srgbClr val="FFFF00"/>
          </a:solidFill>
        </p:spPr>
        <p:txBody>
          <a:bodyPr wrap="square" rtlCol="0">
            <a:spAutoFit/>
          </a:bodyPr>
          <a:lstStyle/>
          <a:p>
            <a:pPr algn="ctr"/>
            <a:r>
              <a:rPr lang="en-US" sz="2800" dirty="0" smtClean="0"/>
              <a:t>SPSC committee as an entry point</a:t>
            </a:r>
            <a:endParaRPr lang="en-US" sz="2800" dirty="0"/>
          </a:p>
        </p:txBody>
      </p:sp>
      <p:sp>
        <p:nvSpPr>
          <p:cNvPr id="9" name="Slide Number Placeholder 8"/>
          <p:cNvSpPr>
            <a:spLocks noGrp="1"/>
          </p:cNvSpPr>
          <p:nvPr>
            <p:ph type="sldNum" sz="quarter" idx="12"/>
          </p:nvPr>
        </p:nvSpPr>
        <p:spPr/>
        <p:txBody>
          <a:bodyPr/>
          <a:lstStyle/>
          <a:p>
            <a:pPr>
              <a:defRPr/>
            </a:pPr>
            <a:fld id="{993EAE85-B4FB-5546-97E4-6D3878930C3B}" type="slidenum">
              <a:rPr lang="en-US" smtClean="0"/>
              <a:pPr>
                <a:defRPr/>
              </a:pPr>
              <a:t>5</a:t>
            </a:fld>
            <a:endParaRPr lang="en-US" dirty="0"/>
          </a:p>
        </p:txBody>
      </p:sp>
    </p:spTree>
    <p:extLst>
      <p:ext uri="{BB962C8B-B14F-4D97-AF65-F5344CB8AC3E}">
        <p14:creationId xmlns:p14="http://schemas.microsoft.com/office/powerpoint/2010/main" val="370929850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770"/>
            <a:ext cx="10799763" cy="537452"/>
          </a:xfrm>
        </p:spPr>
        <p:txBody>
          <a:bodyPr/>
          <a:lstStyle/>
          <a:p>
            <a:r>
              <a:rPr lang="en-US" sz="3200" dirty="0">
                <a:latin typeface="+mn-lt"/>
                <a:cs typeface="Abadi MT Condensed Extra Bold"/>
              </a:rPr>
              <a:t>We react on demands from the community  : MOU frame</a:t>
            </a:r>
            <a:endParaRPr lang="en-US" sz="3200" dirty="0">
              <a:latin typeface="+mn-lt"/>
            </a:endParaRPr>
          </a:p>
        </p:txBody>
      </p:sp>
      <p:sp>
        <p:nvSpPr>
          <p:cNvPr id="9" name="Rectangle 8"/>
          <p:cNvSpPr/>
          <p:nvPr/>
        </p:nvSpPr>
        <p:spPr>
          <a:xfrm>
            <a:off x="599281" y="1343025"/>
            <a:ext cx="9601200" cy="4801315"/>
          </a:xfrm>
          <a:prstGeom prst="rect">
            <a:avLst/>
          </a:prstGeom>
          <a:solidFill>
            <a:schemeClr val="bg1">
              <a:lumMod val="95000"/>
            </a:schemeClr>
          </a:solidFill>
        </p:spPr>
        <p:txBody>
          <a:bodyPr wrap="square">
            <a:spAutoFit/>
          </a:bodyPr>
          <a:lstStyle/>
          <a:p>
            <a:r>
              <a:rPr lang="en-US" sz="2800" dirty="0" smtClean="0"/>
              <a:t>- 6 Projects presented to the SPSC and approved:</a:t>
            </a:r>
          </a:p>
          <a:p>
            <a:endParaRPr lang="en-US" sz="2800" dirty="0" smtClean="0"/>
          </a:p>
          <a:p>
            <a:pPr>
              <a:buFont typeface="Wingdings" charset="2"/>
              <a:buChar char="ü"/>
            </a:pPr>
            <a:r>
              <a:rPr lang="en-US" i="1" dirty="0" smtClean="0"/>
              <a:t>NP01: WA104, ICARUS as far detector for the US SBN</a:t>
            </a:r>
          </a:p>
          <a:p>
            <a:pPr>
              <a:buFont typeface="Wingdings" charset="2"/>
              <a:buChar char="ü"/>
            </a:pPr>
            <a:r>
              <a:rPr lang="en-US" i="1" dirty="0" smtClean="0"/>
              <a:t>NP02: protoDUNE WA105,  demonstrator + engineering prototype for a double ph. TPC</a:t>
            </a:r>
          </a:p>
          <a:p>
            <a:pPr>
              <a:buFont typeface="Wingdings" charset="2"/>
              <a:buChar char="ü"/>
            </a:pPr>
            <a:r>
              <a:rPr lang="en-US" i="1" dirty="0" smtClean="0"/>
              <a:t>NP03: PLAFOND, an generic R&amp;D framework</a:t>
            </a:r>
          </a:p>
          <a:p>
            <a:pPr>
              <a:buFont typeface="Wingdings" charset="2"/>
              <a:buChar char="ü"/>
            </a:pPr>
            <a:r>
              <a:rPr lang="en-US" i="1" dirty="0" smtClean="0"/>
              <a:t>NP04: ProtoDUNE, engineering prototype for a single phase TPC</a:t>
            </a:r>
          </a:p>
          <a:p>
            <a:pPr>
              <a:buFont typeface="Wingdings" charset="2"/>
              <a:buChar char="ü"/>
            </a:pPr>
            <a:r>
              <a:rPr lang="en-US" i="1" dirty="0" smtClean="0"/>
              <a:t>NP05: Baby Mind, a muon spectrometer for the WAGASCI experiment at T2K</a:t>
            </a:r>
          </a:p>
          <a:p>
            <a:pPr>
              <a:buFont typeface="Wingdings" charset="2"/>
              <a:buChar char="ü"/>
            </a:pPr>
            <a:r>
              <a:rPr lang="en-US" i="1" dirty="0" smtClean="0"/>
              <a:t>Argon Cube : a modular TPC R&amp;D</a:t>
            </a:r>
          </a:p>
          <a:p>
            <a:pPr>
              <a:buFont typeface="Wingdings" charset="2"/>
              <a:buChar char="ü"/>
            </a:pPr>
            <a:endParaRPr lang="en-US" i="1" dirty="0"/>
          </a:p>
          <a:p>
            <a:r>
              <a:rPr lang="en-US" sz="2800" dirty="0" smtClean="0"/>
              <a:t>- A few Projects in the pipeline :  </a:t>
            </a:r>
            <a:r>
              <a:rPr lang="en-US" sz="2000" i="1" dirty="0" smtClean="0"/>
              <a:t>T2K near detector, DUNE near detector, HPgas TPC, ENUBET, </a:t>
            </a:r>
            <a:r>
              <a:rPr lang="mr-IN" sz="2000" i="1" dirty="0" smtClean="0"/>
              <a:t>…</a:t>
            </a:r>
            <a:r>
              <a:rPr lang="en-US" sz="2000" i="1" dirty="0" smtClean="0"/>
              <a:t>. </a:t>
            </a:r>
          </a:p>
          <a:p>
            <a:endParaRPr lang="en-US" sz="2000" i="1" dirty="0"/>
          </a:p>
          <a:p>
            <a:r>
              <a:rPr lang="en-US" sz="2800" dirty="0" smtClean="0"/>
              <a:t>- COOPERATION PROTOCOL with the US Neutrino Program </a:t>
            </a:r>
            <a:r>
              <a:rPr lang="en-US" sz="2000" dirty="0" smtClean="0"/>
              <a:t> </a:t>
            </a:r>
            <a:r>
              <a:rPr lang="en-US" sz="2000" i="1" dirty="0" smtClean="0"/>
              <a:t>(Neutrino Protocol signed in 2015, Addendum 1 just </a:t>
            </a:r>
            <a:r>
              <a:rPr lang="en-US" sz="2000" i="1" dirty="0" smtClean="0"/>
              <a:t>signed in 2017)</a:t>
            </a:r>
            <a:endParaRPr lang="en-US" sz="2000" i="1" dirty="0" smtClean="0"/>
          </a:p>
        </p:txBody>
      </p:sp>
      <p:sp>
        <p:nvSpPr>
          <p:cNvPr id="3" name="Slide Number Placeholder 2"/>
          <p:cNvSpPr>
            <a:spLocks noGrp="1"/>
          </p:cNvSpPr>
          <p:nvPr>
            <p:ph type="sldNum" sz="quarter" idx="12"/>
          </p:nvPr>
        </p:nvSpPr>
        <p:spPr/>
        <p:txBody>
          <a:bodyPr/>
          <a:lstStyle/>
          <a:p>
            <a:pPr>
              <a:defRPr/>
            </a:pPr>
            <a:fld id="{993EAE85-B4FB-5546-97E4-6D3878930C3B}" type="slidenum">
              <a:rPr lang="en-US" smtClean="0"/>
              <a:pPr>
                <a:defRPr/>
              </a:pPr>
              <a:t>6</a:t>
            </a:fld>
            <a:endParaRPr lang="en-US" dirty="0"/>
          </a:p>
        </p:txBody>
      </p:sp>
    </p:spTree>
    <p:extLst>
      <p:ext uri="{BB962C8B-B14F-4D97-AF65-F5344CB8AC3E}">
        <p14:creationId xmlns:p14="http://schemas.microsoft.com/office/powerpoint/2010/main" val="198607189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continue and formalize new projects?</a:t>
            </a:r>
            <a:endParaRPr lang="en-US" dirty="0"/>
          </a:p>
        </p:txBody>
      </p:sp>
      <p:sp>
        <p:nvSpPr>
          <p:cNvPr id="3" name="Content Placeholder 2"/>
          <p:cNvSpPr>
            <a:spLocks noGrp="1"/>
          </p:cNvSpPr>
          <p:nvPr>
            <p:ph idx="1"/>
          </p:nvPr>
        </p:nvSpPr>
        <p:spPr>
          <a:xfrm>
            <a:off x="539991" y="1260478"/>
            <a:ext cx="9719787" cy="5568947"/>
          </a:xfrm>
        </p:spPr>
        <p:txBody>
          <a:bodyPr/>
          <a:lstStyle/>
          <a:p>
            <a:r>
              <a:rPr lang="en-US" sz="2400" dirty="0" smtClean="0"/>
              <a:t>The SPSC committee will open a call for proposal of new Neutrino experiments in October 2017</a:t>
            </a:r>
          </a:p>
          <a:p>
            <a:r>
              <a:rPr lang="en-US" sz="2400" dirty="0" smtClean="0"/>
              <a:t>After an analysis, there will be a recommendation to the CERN Research Board, for an approval and for further project details</a:t>
            </a:r>
          </a:p>
          <a:p>
            <a:r>
              <a:rPr lang="en-US" sz="2400" dirty="0" smtClean="0"/>
              <a:t>The timing for the approval will depend on the required CERN resources</a:t>
            </a:r>
          </a:p>
          <a:p>
            <a:r>
              <a:rPr lang="en-US" sz="2400" dirty="0" smtClean="0"/>
              <a:t>R&amp;D on small projects or R&amp;D projects preparation, if fitting in the Neutrino Platform existing possibilities, should go ahead without  much delays. Best prepare the field with direct discussion with us.</a:t>
            </a:r>
          </a:p>
          <a:p>
            <a:r>
              <a:rPr lang="en-US" sz="2400" dirty="0" smtClean="0"/>
              <a:t>For the ND280-II upgrade project we need to have soon a clarification discussion with  the CERN Directorate. EOI submitted, status not fully clear.</a:t>
            </a:r>
          </a:p>
          <a:p>
            <a:r>
              <a:rPr lang="en-US" sz="2400" dirty="0" smtClean="0"/>
              <a:t>In the mean time we have launched a generic ND preparation activity (see </a:t>
            </a:r>
            <a:r>
              <a:rPr lang="en-US" sz="2400" dirty="0" err="1" smtClean="0"/>
              <a:t>Stefania</a:t>
            </a:r>
            <a:r>
              <a:rPr lang="en-US" sz="2400" dirty="0" smtClean="0"/>
              <a:t> </a:t>
            </a:r>
            <a:r>
              <a:rPr lang="en-US" sz="2400" dirty="0" err="1" smtClean="0"/>
              <a:t>Bordoni</a:t>
            </a:r>
            <a:r>
              <a:rPr lang="en-US" sz="2400" dirty="0" smtClean="0"/>
              <a:t> next talk)</a:t>
            </a:r>
            <a:endParaRPr lang="en-US" sz="2400"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7</a:t>
            </a:fld>
            <a:endParaRPr lang="en-US" dirty="0"/>
          </a:p>
        </p:txBody>
      </p:sp>
    </p:spTree>
    <p:extLst>
      <p:ext uri="{BB962C8B-B14F-4D97-AF65-F5344CB8AC3E}">
        <p14:creationId xmlns:p14="http://schemas.microsoft.com/office/powerpoint/2010/main" val="343422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Strategy</a:t>
            </a:r>
            <a:endParaRPr lang="en-US" dirty="0"/>
          </a:p>
        </p:txBody>
      </p:sp>
      <p:sp>
        <p:nvSpPr>
          <p:cNvPr id="3" name="Content Placeholder 2"/>
          <p:cNvSpPr>
            <a:spLocks noGrp="1"/>
          </p:cNvSpPr>
          <p:nvPr>
            <p:ph idx="1"/>
          </p:nvPr>
        </p:nvSpPr>
        <p:spPr>
          <a:xfrm>
            <a:off x="539991" y="1260478"/>
            <a:ext cx="9719787" cy="5645147"/>
          </a:xfrm>
        </p:spPr>
        <p:txBody>
          <a:bodyPr/>
          <a:lstStyle/>
          <a:p>
            <a:r>
              <a:rPr lang="en-US" sz="2800" dirty="0" smtClean="0"/>
              <a:t>Act on direct requests from the community</a:t>
            </a:r>
          </a:p>
          <a:p>
            <a:r>
              <a:rPr lang="en-US" sz="2800" dirty="0" smtClean="0"/>
              <a:t>Support in an effective way new inedit R&amp;D proposals (hardware and software)</a:t>
            </a:r>
          </a:p>
          <a:p>
            <a:r>
              <a:rPr lang="en-US" sz="2800" dirty="0" smtClean="0"/>
              <a:t>Try to bring in synergies between Neutrino community and the LHC community on specific technologies (DAQ, computing, electronics, </a:t>
            </a:r>
            <a:r>
              <a:rPr lang="mr-IN" sz="2800" dirty="0" smtClean="0"/>
              <a:t>…</a:t>
            </a:r>
            <a:r>
              <a:rPr lang="en-US" sz="2800" dirty="0" smtClean="0"/>
              <a:t>)</a:t>
            </a:r>
          </a:p>
          <a:p>
            <a:r>
              <a:rPr lang="en-US" sz="2800" dirty="0" smtClean="0"/>
              <a:t>Host at CERN specialized researchers to make these projects more effective in the initial stage</a:t>
            </a:r>
          </a:p>
          <a:p>
            <a:r>
              <a:rPr lang="en-US" sz="2800" dirty="0" smtClean="0"/>
              <a:t>Support large new projects with the necessary infrastructure, which just a big lab can offer</a:t>
            </a:r>
          </a:p>
          <a:p>
            <a:r>
              <a:rPr lang="en-US" sz="2800" dirty="0" smtClean="0"/>
              <a:t>Offer to the community the collaborative experience and models, developed for the </a:t>
            </a:r>
            <a:r>
              <a:rPr lang="en-US" sz="2800" dirty="0"/>
              <a:t>L</a:t>
            </a:r>
            <a:r>
              <a:rPr lang="en-US" sz="2800" dirty="0" smtClean="0"/>
              <a:t>HC</a:t>
            </a:r>
            <a:endParaRPr lang="en-US" sz="2800" dirty="0"/>
          </a:p>
        </p:txBody>
      </p:sp>
      <p:sp>
        <p:nvSpPr>
          <p:cNvPr id="4" name="Slide Number Placeholder 3"/>
          <p:cNvSpPr>
            <a:spLocks noGrp="1"/>
          </p:cNvSpPr>
          <p:nvPr>
            <p:ph type="sldNum" sz="quarter" idx="12"/>
          </p:nvPr>
        </p:nvSpPr>
        <p:spPr/>
        <p:txBody>
          <a:bodyPr/>
          <a:lstStyle/>
          <a:p>
            <a:pPr>
              <a:defRPr/>
            </a:pPr>
            <a:fld id="{993EAE85-B4FB-5546-97E4-6D3878930C3B}" type="slidenum">
              <a:rPr lang="en-US" smtClean="0"/>
              <a:pPr>
                <a:defRPr/>
              </a:pPr>
              <a:t>8</a:t>
            </a:fld>
            <a:endParaRPr lang="en-US" dirty="0"/>
          </a:p>
        </p:txBody>
      </p:sp>
    </p:spTree>
    <p:extLst>
      <p:ext uri="{BB962C8B-B14F-4D97-AF65-F5344CB8AC3E}">
        <p14:creationId xmlns:p14="http://schemas.microsoft.com/office/powerpoint/2010/main" val="4734733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4481" y="428625"/>
            <a:ext cx="10210800" cy="6553200"/>
          </a:xfrm>
        </p:spPr>
        <p:txBody>
          <a:bodyPr/>
          <a:lstStyle/>
          <a:p>
            <a:r>
              <a:rPr lang="en-US" sz="3600" dirty="0" smtClean="0"/>
              <a:t>LAr TPC (time projection chambers) technology emerged as the solution to be adopted in both, Short and Long baselines, in the US facilities</a:t>
            </a:r>
          </a:p>
          <a:p>
            <a:r>
              <a:rPr lang="en-US" sz="3600" dirty="0" smtClean="0"/>
              <a:t>The technology for near detectors is more vague (both in US and Japan): </a:t>
            </a:r>
          </a:p>
          <a:p>
            <a:pPr lvl="1"/>
            <a:r>
              <a:rPr lang="en-US" sz="2800" i="1" dirty="0" smtClean="0"/>
              <a:t>Atmospheric or pressure TPCs</a:t>
            </a:r>
          </a:p>
          <a:p>
            <a:pPr lvl="1"/>
            <a:r>
              <a:rPr lang="en-US" sz="2800" i="1" dirty="0" smtClean="0"/>
              <a:t>Modular </a:t>
            </a:r>
            <a:r>
              <a:rPr lang="en-US" sz="2800" i="1" dirty="0"/>
              <a:t>l</a:t>
            </a:r>
            <a:r>
              <a:rPr lang="en-US" sz="2800" i="1" dirty="0" smtClean="0"/>
              <a:t>iquid </a:t>
            </a:r>
            <a:r>
              <a:rPr lang="en-US" sz="2800" i="1" dirty="0"/>
              <a:t>a</a:t>
            </a:r>
            <a:r>
              <a:rPr lang="en-US" sz="2800" i="1" dirty="0" smtClean="0"/>
              <a:t>rgon TPCs</a:t>
            </a:r>
          </a:p>
          <a:p>
            <a:pPr lvl="1"/>
            <a:r>
              <a:rPr lang="en-US" sz="2800" i="1" dirty="0" smtClean="0"/>
              <a:t>Various trackers, calorimeters and muon spectrometers</a:t>
            </a:r>
          </a:p>
          <a:p>
            <a:r>
              <a:rPr lang="en-US" sz="3600" dirty="0" smtClean="0"/>
              <a:t>All solutions need R&amp;D (hardware &amp; software) and an approach in steps, given the size and the complexity</a:t>
            </a:r>
            <a:endParaRPr lang="en-US" sz="3600" dirty="0"/>
          </a:p>
        </p:txBody>
      </p:sp>
      <p:sp>
        <p:nvSpPr>
          <p:cNvPr id="2" name="Slide Number Placeholder 1"/>
          <p:cNvSpPr>
            <a:spLocks noGrp="1"/>
          </p:cNvSpPr>
          <p:nvPr>
            <p:ph type="sldNum" sz="quarter" idx="12"/>
          </p:nvPr>
        </p:nvSpPr>
        <p:spPr/>
        <p:txBody>
          <a:bodyPr/>
          <a:lstStyle/>
          <a:p>
            <a:pPr>
              <a:defRPr/>
            </a:pPr>
            <a:fld id="{993EAE85-B4FB-5546-97E4-6D3878930C3B}" type="slidenum">
              <a:rPr lang="en-US" smtClean="0"/>
              <a:pPr>
                <a:defRPr/>
              </a:pPr>
              <a:t>9</a:t>
            </a:fld>
            <a:endParaRPr lang="en-US" dirty="0"/>
          </a:p>
        </p:txBody>
      </p:sp>
    </p:spTree>
    <p:extLst>
      <p:ext uri="{BB962C8B-B14F-4D97-AF65-F5344CB8AC3E}">
        <p14:creationId xmlns:p14="http://schemas.microsoft.com/office/powerpoint/2010/main" val="406086532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Mé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50383</TotalTime>
  <Words>2179</Words>
  <Application>Microsoft Macintosh PowerPoint</Application>
  <PresentationFormat>Custom</PresentationFormat>
  <Paragraphs>316</Paragraphs>
  <Slides>36</Slides>
  <Notes>0</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Office Theme</vt:lpstr>
      <vt:lpstr>Custom Design</vt:lpstr>
      <vt:lpstr>The CERN Neutrino Platform</vt:lpstr>
      <vt:lpstr>2013 European strategy</vt:lpstr>
      <vt:lpstr>2013 European strategy</vt:lpstr>
      <vt:lpstr>CERN n Platform Initial Mandate (2015) </vt:lpstr>
      <vt:lpstr>We react on demands from the community  : MOU framework</vt:lpstr>
      <vt:lpstr>We react on demands from the community  : MOU frame</vt:lpstr>
      <vt:lpstr>How to continue and formalize new projects?</vt:lpstr>
      <vt:lpstr>Our Strategy</vt:lpstr>
      <vt:lpstr>PowerPoint Presentation</vt:lpstr>
      <vt:lpstr>Wagasci experiment (P59) at JPARK</vt:lpstr>
      <vt:lpstr>PowerPoint Presentation</vt:lpstr>
      <vt:lpstr>PowerPoint Presentation</vt:lpstr>
      <vt:lpstr> SBL @ FNAL</vt:lpstr>
      <vt:lpstr>SBL @ FNAL</vt:lpstr>
      <vt:lpstr>PowerPoint Presentation</vt:lpstr>
      <vt:lpstr>PowerPoint Presentation</vt:lpstr>
      <vt:lpstr>LBNF / DUNE : high intensity facility</vt:lpstr>
      <vt:lpstr>DUNE : physics Int. Collaboration</vt:lpstr>
      <vt:lpstr>LBNF Plans </vt:lpstr>
      <vt:lpstr>KEY ISSUE : CRYOSTATS</vt:lpstr>
      <vt:lpstr>Membrane cryostats (LNG industry technology)</vt:lpstr>
      <vt:lpstr>Demonstrator and Prototypes</vt:lpstr>
      <vt:lpstr>DOUBLE PHASE Demonstrator (WA105/NP02)</vt:lpstr>
      <vt:lpstr>PowerPoint Presentation</vt:lpstr>
      <vt:lpstr>Next step : ~800 ton LAr prototypes</vt:lpstr>
      <vt:lpstr>protoDUNE strategy</vt:lpstr>
      <vt:lpstr>2016-2017 : ProtoDUNEs ~800 ton LAr cryostats</vt:lpstr>
      <vt:lpstr>2016-2017 : ProtoDUNEs ~800 Lar tons cold cryostats</vt:lpstr>
      <vt:lpstr>SP detector components</vt:lpstr>
      <vt:lpstr>Resistive Cathode Concept </vt:lpstr>
      <vt:lpstr> </vt:lpstr>
      <vt:lpstr>BIG data …  DAQ, event reconstruction</vt:lpstr>
      <vt:lpstr>… and online processing farm</vt:lpstr>
      <vt:lpstr>LBNF cryostats design, first cryostat financed by CERN</vt:lpstr>
      <vt:lpstr>LBNF LAr proximity cryogenics design</vt:lpstr>
      <vt:lpstr>PowerPoint Presentation</vt:lpstr>
    </vt:vector>
  </TitlesOfParts>
  <Manager/>
  <Company>CERN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marzio nessi</dc:creator>
  <cp:keywords/>
  <dc:description/>
  <cp:lastModifiedBy>Nessi</cp:lastModifiedBy>
  <cp:revision>731</cp:revision>
  <cp:lastPrinted>2017-06-12T11:04:50Z</cp:lastPrinted>
  <dcterms:created xsi:type="dcterms:W3CDTF">2010-10-21T06:51:49Z</dcterms:created>
  <dcterms:modified xsi:type="dcterms:W3CDTF">2017-08-01T05:22:51Z</dcterms:modified>
  <cp:category/>
</cp:coreProperties>
</file>