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5" r:id="rId10"/>
    <p:sldId id="262" r:id="rId11"/>
    <p:sldId id="267" r:id="rId12"/>
    <p:sldId id="263" r:id="rId13"/>
    <p:sldId id="266" r:id="rId14"/>
    <p:sldId id="270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99B98-2561-4A47-9A96-B2F14BBFD8BE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5B997-5C9F-9C48-A8A5-9C91A1FFD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69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5B997-5C9F-9C48-A8A5-9C91A1FFD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56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5B997-5C9F-9C48-A8A5-9C91A1FFD2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18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5B997-5C9F-9C48-A8A5-9C91A1FFD2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6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742387"/>
            <a:ext cx="7766936" cy="1646302"/>
          </a:xfrm>
        </p:spPr>
        <p:txBody>
          <a:bodyPr/>
          <a:lstStyle/>
          <a:p>
            <a:r>
              <a:rPr lang="en-US" sz="4800" dirty="0" err="1" smtClean="0"/>
              <a:t>BigPanDA</a:t>
            </a:r>
            <a:r>
              <a:rPr lang="en-US" sz="4800" dirty="0" smtClean="0"/>
              <a:t> Work Package 1</a:t>
            </a:r>
            <a:br>
              <a:rPr lang="en-US" sz="4800" dirty="0" smtClean="0"/>
            </a:br>
            <a:r>
              <a:rPr lang="en-US" sz="4800" dirty="0" smtClean="0"/>
              <a:t>The WMS Report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502408"/>
            <a:ext cx="7766936" cy="123956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Kaushik</a:t>
            </a:r>
            <a:r>
              <a:rPr lang="en-US" sz="2000" dirty="0" smtClean="0"/>
              <a:t> De</a:t>
            </a:r>
          </a:p>
          <a:p>
            <a:r>
              <a:rPr lang="en-US" sz="2000" dirty="0" err="1" smtClean="0"/>
              <a:t>BigPanDA</a:t>
            </a:r>
            <a:r>
              <a:rPr lang="en-US" sz="2000" dirty="0" smtClean="0"/>
              <a:t> TIM, Arlington</a:t>
            </a:r>
          </a:p>
          <a:p>
            <a:r>
              <a:rPr lang="en-US" sz="2000" dirty="0" smtClean="0"/>
              <a:t>January 17, 2018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34" y="5913724"/>
            <a:ext cx="1068388" cy="8651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817" y="6013705"/>
            <a:ext cx="1309254" cy="679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590" y="6020373"/>
            <a:ext cx="1810512" cy="662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979" y="6097875"/>
            <a:ext cx="1761363" cy="4863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810" y="5065980"/>
            <a:ext cx="8662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A collaboration of BNL, ORNL, Rutgers, UTA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 SC0016280 from the Office of Advanced Scientific Computing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Research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65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Harvester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Harvester is a new component of </a:t>
            </a:r>
            <a:r>
              <a:rPr lang="en-US" dirty="0" err="1" smtClean="0"/>
              <a:t>PanDA</a:t>
            </a:r>
            <a:endParaRPr lang="en-US" dirty="0" smtClean="0"/>
          </a:p>
          <a:p>
            <a:pPr lvl="1"/>
            <a:r>
              <a:rPr lang="en-US" dirty="0" smtClean="0"/>
              <a:t>Autonomous light-weight stateless service between </a:t>
            </a:r>
            <a:r>
              <a:rPr lang="en-US" dirty="0" err="1" smtClean="0"/>
              <a:t>PanDA</a:t>
            </a:r>
            <a:r>
              <a:rPr lang="en-US" dirty="0" smtClean="0"/>
              <a:t> server and Pilot</a:t>
            </a:r>
          </a:p>
          <a:p>
            <a:pPr lvl="1"/>
            <a:r>
              <a:rPr lang="en-US" dirty="0" smtClean="0"/>
              <a:t>Provides intelligent pilot scheduling capabilities</a:t>
            </a:r>
          </a:p>
          <a:p>
            <a:pPr lvl="1"/>
            <a:r>
              <a:rPr lang="en-US" dirty="0" smtClean="0"/>
              <a:t>Works with (and shares components with) Pilot 2.0</a:t>
            </a:r>
          </a:p>
          <a:p>
            <a:pPr lvl="1"/>
            <a:r>
              <a:rPr lang="en-US" dirty="0" smtClean="0"/>
              <a:t>Crucially important for HPC’s </a:t>
            </a:r>
            <a:r>
              <a:rPr lang="mr-IN" dirty="0" smtClean="0"/>
              <a:t>–</a:t>
            </a:r>
            <a:r>
              <a:rPr lang="en-US" dirty="0" smtClean="0"/>
              <a:t> Titan</a:t>
            </a:r>
          </a:p>
          <a:p>
            <a:pPr lvl="1"/>
            <a:r>
              <a:rPr lang="en-US" dirty="0" smtClean="0"/>
              <a:t>In active development, testing and prototyping at Titan</a:t>
            </a:r>
          </a:p>
          <a:p>
            <a:r>
              <a:rPr lang="en-US" dirty="0" smtClean="0"/>
              <a:t>See talk by </a:t>
            </a:r>
            <a:r>
              <a:rPr lang="en-US" dirty="0" err="1" smtClean="0">
                <a:solidFill>
                  <a:srgbClr val="C00000"/>
                </a:solidFill>
              </a:rPr>
              <a:t>Danila</a:t>
            </a:r>
            <a:r>
              <a:rPr lang="en-US" dirty="0" smtClean="0">
                <a:solidFill>
                  <a:srgbClr val="C00000"/>
                </a:solidFill>
              </a:rPr>
              <a:t> and </a:t>
            </a:r>
            <a:r>
              <a:rPr lang="en-US" dirty="0" err="1" smtClean="0">
                <a:solidFill>
                  <a:srgbClr val="C00000"/>
                </a:solidFill>
              </a:rPr>
              <a:t>Pavlo</a:t>
            </a:r>
            <a:r>
              <a:rPr lang="en-US" dirty="0" smtClean="0">
                <a:solidFill>
                  <a:srgbClr val="C00000"/>
                </a:solidFill>
              </a:rPr>
              <a:t> 14:00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83" y="80762"/>
            <a:ext cx="7724257" cy="6703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44607" y="3432595"/>
            <a:ext cx="1096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Maeno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513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service for </a:t>
            </a:r>
            <a:r>
              <a:rPr lang="en-US" dirty="0" err="1" smtClean="0"/>
              <a:t>PanDA</a:t>
            </a:r>
            <a:endParaRPr lang="en-US" dirty="0" smtClean="0"/>
          </a:p>
          <a:p>
            <a:pPr lvl="1"/>
            <a:r>
              <a:rPr lang="en-US" dirty="0" smtClean="0"/>
              <a:t>Allows processing of small chunks of data </a:t>
            </a:r>
            <a:r>
              <a:rPr lang="mr-IN" dirty="0" smtClean="0"/>
              <a:t>–</a:t>
            </a:r>
            <a:r>
              <a:rPr lang="en-US" dirty="0" smtClean="0"/>
              <a:t> file size becomes irrelevant</a:t>
            </a:r>
          </a:p>
          <a:p>
            <a:pPr lvl="1"/>
            <a:r>
              <a:rPr lang="en-US" dirty="0" smtClean="0"/>
              <a:t>Very powerful in conjunction with event streaming service </a:t>
            </a:r>
            <a:r>
              <a:rPr lang="mr-IN" dirty="0" smtClean="0"/>
              <a:t>–</a:t>
            </a:r>
            <a:r>
              <a:rPr lang="en-US" dirty="0" smtClean="0"/>
              <a:t> being developed</a:t>
            </a:r>
          </a:p>
          <a:p>
            <a:pPr lvl="1"/>
            <a:r>
              <a:rPr lang="en-US" dirty="0" smtClean="0"/>
              <a:t>Allows preemption of jobs without loss of the work done till preemption</a:t>
            </a:r>
          </a:p>
          <a:p>
            <a:pPr lvl="1"/>
            <a:r>
              <a:rPr lang="en-US" dirty="0" smtClean="0"/>
              <a:t>In early production stage</a:t>
            </a:r>
          </a:p>
          <a:p>
            <a:pPr lvl="1"/>
            <a:r>
              <a:rPr lang="en-US" dirty="0" smtClean="0"/>
              <a:t>In use for 25k-50k cores for ATLAS daily</a:t>
            </a:r>
          </a:p>
          <a:p>
            <a:pPr lvl="1"/>
            <a:r>
              <a:rPr lang="en-US" dirty="0" smtClean="0"/>
              <a:t>High priority for deployment at Titan </a:t>
            </a:r>
            <a:r>
              <a:rPr lang="mr-IN" dirty="0" smtClean="0"/>
              <a:t>–</a:t>
            </a:r>
            <a:r>
              <a:rPr lang="en-US" dirty="0" smtClean="0"/>
              <a:t> but waiting for Pilot 2.0 and Harvester (Yoda in previous slide)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68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88" y="157655"/>
            <a:ext cx="9676294" cy="6542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27476" y="3405352"/>
            <a:ext cx="113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P. Nilsson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2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27" y="356260"/>
            <a:ext cx="11284759" cy="59595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227" y="1270660"/>
            <a:ext cx="1045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W. Guan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4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5 development tracks described + NGE are the highest priority</a:t>
            </a:r>
          </a:p>
          <a:p>
            <a:pPr lvl="1"/>
            <a:r>
              <a:rPr lang="en-US" dirty="0" smtClean="0"/>
              <a:t>Additional areas include Jumbo jobs, Task Management, Data movers</a:t>
            </a:r>
            <a:r>
              <a:rPr lang="mr-IN" dirty="0" smtClean="0"/>
              <a:t>…</a:t>
            </a:r>
            <a:r>
              <a:rPr lang="en-US" dirty="0" smtClean="0"/>
              <a:t> in progress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BigPanDA</a:t>
            </a:r>
            <a:r>
              <a:rPr lang="en-US" dirty="0" smtClean="0"/>
              <a:t> team is fully integrated with ATLAS </a:t>
            </a:r>
            <a:r>
              <a:rPr lang="en-US" dirty="0" err="1" smtClean="0"/>
              <a:t>PanDA</a:t>
            </a:r>
            <a:r>
              <a:rPr lang="en-US" dirty="0"/>
              <a:t> </a:t>
            </a:r>
            <a:r>
              <a:rPr lang="en-US" dirty="0" smtClean="0"/>
              <a:t>development team</a:t>
            </a:r>
          </a:p>
          <a:p>
            <a:pPr lvl="1"/>
            <a:r>
              <a:rPr lang="en-US" dirty="0" smtClean="0"/>
              <a:t>However, support of continuous operations is higher priority</a:t>
            </a:r>
          </a:p>
          <a:p>
            <a:r>
              <a:rPr lang="en-US" dirty="0" smtClean="0"/>
              <a:t>Progress is limited by developer effort available</a:t>
            </a:r>
          </a:p>
          <a:p>
            <a:r>
              <a:rPr lang="en-US" dirty="0" smtClean="0"/>
              <a:t>All 5 areas described are expected to be operational in Spring 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10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BigPanDA</a:t>
            </a:r>
            <a:r>
              <a:rPr lang="en-US" dirty="0" smtClean="0"/>
              <a:t> project is now in the middle of Year 2</a:t>
            </a:r>
          </a:p>
          <a:p>
            <a:r>
              <a:rPr lang="en-US" dirty="0" smtClean="0"/>
              <a:t>Work Package 1 (WP1)</a:t>
            </a:r>
          </a:p>
          <a:p>
            <a:pPr lvl="1"/>
            <a:r>
              <a:rPr lang="en-US" dirty="0" smtClean="0"/>
              <a:t>Software developments for </a:t>
            </a:r>
            <a:r>
              <a:rPr lang="en-US" dirty="0" err="1" smtClean="0"/>
              <a:t>BigPanDA</a:t>
            </a:r>
            <a:r>
              <a:rPr lang="en-US" dirty="0" smtClean="0"/>
              <a:t> Workload Management System (WMS)</a:t>
            </a:r>
          </a:p>
          <a:p>
            <a:pPr lvl="1"/>
            <a:r>
              <a:rPr lang="en-US" dirty="0" smtClean="0"/>
              <a:t>In support of </a:t>
            </a:r>
            <a:r>
              <a:rPr lang="en-US" dirty="0" err="1" smtClean="0"/>
              <a:t>BigPanDA</a:t>
            </a:r>
            <a:r>
              <a:rPr lang="en-US" dirty="0" smtClean="0"/>
              <a:t> deployment and operations at OLCF Titan</a:t>
            </a:r>
          </a:p>
          <a:p>
            <a:pPr lvl="1"/>
            <a:r>
              <a:rPr lang="en-US" dirty="0" smtClean="0"/>
              <a:t>Objectives: improve efficiency and add new capabilities</a:t>
            </a:r>
          </a:p>
          <a:p>
            <a:pPr lvl="1"/>
            <a:r>
              <a:rPr lang="en-US" dirty="0" smtClean="0"/>
              <a:t>In this talk we summarize status and plans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85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backfill efficiency</a:t>
            </a:r>
          </a:p>
          <a:p>
            <a:r>
              <a:rPr lang="en-US" dirty="0" smtClean="0"/>
              <a:t>Enable utilization of ALCC allocation</a:t>
            </a:r>
          </a:p>
          <a:p>
            <a:r>
              <a:rPr lang="en-US" dirty="0" smtClean="0"/>
              <a:t>Transition from Pilot 1.0 to Pilot 2.0</a:t>
            </a:r>
          </a:p>
          <a:p>
            <a:r>
              <a:rPr lang="en-US" dirty="0" smtClean="0"/>
              <a:t>Deploy Harvester</a:t>
            </a:r>
          </a:p>
          <a:p>
            <a:r>
              <a:rPr lang="en-US" dirty="0" smtClean="0"/>
              <a:t>Deploy Event Service</a:t>
            </a:r>
          </a:p>
          <a:p>
            <a:r>
              <a:rPr lang="en-US" dirty="0" smtClean="0"/>
              <a:t>Integration with NGE </a:t>
            </a:r>
            <a:r>
              <a:rPr lang="mr-IN" dirty="0" smtClean="0"/>
              <a:t>–</a:t>
            </a:r>
            <a:r>
              <a:rPr lang="en-US" dirty="0" smtClean="0"/>
              <a:t> described in </a:t>
            </a:r>
            <a:r>
              <a:rPr lang="en-US" dirty="0" smtClean="0">
                <a:solidFill>
                  <a:srgbClr val="C00000"/>
                </a:solidFill>
              </a:rPr>
              <a:t>WP3 talk 11:45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C00000"/>
                </a:solidFill>
              </a:rPr>
              <a:t>Matteo’s talk 14:30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43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</a:t>
            </a:r>
            <a:r>
              <a:rPr lang="en-US" dirty="0" err="1" smtClean="0"/>
              <a:t>BackFill</a:t>
            </a:r>
            <a:r>
              <a:rPr lang="en-US" dirty="0" smtClean="0"/>
              <a:t>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past ~1.5 years we have been using Pilot 1.0 at Titan</a:t>
            </a:r>
          </a:p>
          <a:p>
            <a:pPr lvl="1"/>
            <a:r>
              <a:rPr lang="en-US" dirty="0" smtClean="0"/>
              <a:t>With a lot of custom modifications </a:t>
            </a:r>
            <a:r>
              <a:rPr lang="en-US" dirty="0"/>
              <a:t>specific </a:t>
            </a:r>
            <a:r>
              <a:rPr lang="en-US" dirty="0" smtClean="0"/>
              <a:t>to HPC/Titan</a:t>
            </a:r>
          </a:p>
          <a:p>
            <a:pPr lvl="1"/>
            <a:r>
              <a:rPr lang="en-US" dirty="0" smtClean="0"/>
              <a:t>Runs as edge service on DTN nodes to submit payloads on Titan</a:t>
            </a:r>
          </a:p>
          <a:p>
            <a:pPr lvl="1"/>
            <a:r>
              <a:rPr lang="en-US" dirty="0" smtClean="0"/>
              <a:t>Used by ATLAS and other experiments/users at Titan</a:t>
            </a:r>
          </a:p>
          <a:p>
            <a:pPr lvl="1"/>
            <a:r>
              <a:rPr lang="en-US" dirty="0" smtClean="0"/>
              <a:t>Works well </a:t>
            </a:r>
            <a:r>
              <a:rPr lang="mr-IN" dirty="0" smtClean="0"/>
              <a:t>–</a:t>
            </a:r>
            <a:r>
              <a:rPr lang="en-US" dirty="0" smtClean="0"/>
              <a:t> 10-20M Titan core hours per month</a:t>
            </a:r>
          </a:p>
          <a:p>
            <a:pPr lvl="1"/>
            <a:r>
              <a:rPr lang="en-US" dirty="0" smtClean="0"/>
              <a:t>But needs to be replaced </a:t>
            </a:r>
            <a:r>
              <a:rPr lang="mr-IN" dirty="0" smtClean="0"/>
              <a:t>–</a:t>
            </a:r>
            <a:r>
              <a:rPr lang="en-US" dirty="0" smtClean="0"/>
              <a:t> this was a temporary hacked pilot</a:t>
            </a:r>
          </a:p>
          <a:p>
            <a:pPr lvl="1"/>
            <a:r>
              <a:rPr lang="en-US" dirty="0" smtClean="0"/>
              <a:t>However, we needed to continuously tweak in 2017 for operations</a:t>
            </a:r>
          </a:p>
          <a:p>
            <a:pPr lvl="2"/>
            <a:r>
              <a:rPr lang="en-US" dirty="0" smtClean="0"/>
              <a:t>To improve efficiency of backfill </a:t>
            </a:r>
            <a:r>
              <a:rPr lang="mr-IN" dirty="0" smtClean="0"/>
              <a:t>–</a:t>
            </a:r>
            <a:r>
              <a:rPr lang="en-US" dirty="0" smtClean="0"/>
              <a:t> achieved 95% overall utilization in November!</a:t>
            </a:r>
          </a:p>
          <a:p>
            <a:pPr lvl="2"/>
            <a:r>
              <a:rPr lang="en-US" dirty="0" smtClean="0"/>
              <a:t>To reduce I/O bottlenecks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see next talk on WP2</a:t>
            </a:r>
          </a:p>
          <a:p>
            <a:pPr lvl="2"/>
            <a:r>
              <a:rPr lang="en-US" dirty="0" smtClean="0"/>
              <a:t>To streamline job startup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>
                <a:solidFill>
                  <a:srgbClr val="C00000"/>
                </a:solidFill>
              </a:rPr>
              <a:t>Danila’s</a:t>
            </a:r>
            <a:r>
              <a:rPr lang="en-US" dirty="0" smtClean="0">
                <a:solidFill>
                  <a:srgbClr val="C00000"/>
                </a:solidFill>
              </a:rPr>
              <a:t> talk at 16:15</a:t>
            </a:r>
            <a:r>
              <a:rPr lang="en-US" dirty="0" smtClean="0"/>
              <a:t> today for results from ATLAS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00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Utilization of ALCC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90M core hours of ALCC allocation for ATLAS on Titan</a:t>
            </a:r>
          </a:p>
          <a:p>
            <a:pPr lvl="1"/>
            <a:r>
              <a:rPr lang="en-US" dirty="0" smtClean="0"/>
              <a:t>Required changes to pilot </a:t>
            </a:r>
            <a:r>
              <a:rPr lang="mr-IN" dirty="0" smtClean="0"/>
              <a:t>–</a:t>
            </a:r>
            <a:r>
              <a:rPr lang="en-US" dirty="0" smtClean="0"/>
              <a:t> scheduling policy is different than backfill</a:t>
            </a:r>
          </a:p>
          <a:p>
            <a:pPr lvl="1"/>
            <a:r>
              <a:rPr lang="en-US" dirty="0" smtClean="0"/>
              <a:t>Started with custom tasks </a:t>
            </a:r>
            <a:r>
              <a:rPr lang="mr-IN" dirty="0" smtClean="0"/>
              <a:t>–</a:t>
            </a:r>
            <a:r>
              <a:rPr lang="en-US" dirty="0" smtClean="0"/>
              <a:t> queue wait time is not a problem</a:t>
            </a:r>
          </a:p>
          <a:p>
            <a:pPr lvl="1"/>
            <a:r>
              <a:rPr lang="en-US" dirty="0" smtClean="0"/>
              <a:t>Working to reduce queue wait time through intelligent scheduling (late binding)</a:t>
            </a:r>
          </a:p>
          <a:p>
            <a:pPr lvl="2"/>
            <a:r>
              <a:rPr lang="en-US" dirty="0" smtClean="0"/>
              <a:t>Use knowledge of queued jobs to schedule work as late as possible</a:t>
            </a:r>
          </a:p>
          <a:p>
            <a:pPr lvl="2"/>
            <a:r>
              <a:rPr lang="en-US" dirty="0" smtClean="0"/>
              <a:t>Allows use of allocation for the highest priority task (fastest execution)</a:t>
            </a:r>
          </a:p>
          <a:p>
            <a:pPr lvl="2"/>
            <a:r>
              <a:rPr lang="en-US" dirty="0" smtClean="0"/>
              <a:t>See talk by </a:t>
            </a:r>
            <a:r>
              <a:rPr lang="en-US" dirty="0" err="1" smtClean="0">
                <a:solidFill>
                  <a:srgbClr val="C00000"/>
                </a:solidFill>
              </a:rPr>
              <a:t>Titov</a:t>
            </a:r>
            <a:r>
              <a:rPr lang="en-US" dirty="0" smtClean="0">
                <a:solidFill>
                  <a:srgbClr val="C00000"/>
                </a:solidFill>
              </a:rPr>
              <a:t> Thursday morning</a:t>
            </a:r>
          </a:p>
          <a:p>
            <a:pPr lvl="1"/>
            <a:r>
              <a:rPr lang="en-US" dirty="0" smtClean="0"/>
              <a:t>Work in progress </a:t>
            </a:r>
            <a:r>
              <a:rPr lang="mr-IN" dirty="0" smtClean="0"/>
              <a:t>–</a:t>
            </a:r>
            <a:r>
              <a:rPr lang="en-US" dirty="0" smtClean="0"/>
              <a:t> to be implemented in Harvester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84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2" y="79885"/>
            <a:ext cx="8858724" cy="6630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44607" y="3432595"/>
            <a:ext cx="1096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Maeno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8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14" y="112068"/>
            <a:ext cx="9049192" cy="66198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74406" y="2959630"/>
            <a:ext cx="1096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T. </a:t>
            </a:r>
            <a:r>
              <a:rPr lang="en-US" dirty="0" err="1" smtClean="0"/>
              <a:t>Maeno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8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from Pilot 1.0 to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Pilot 1.0 has been used by </a:t>
            </a:r>
            <a:r>
              <a:rPr lang="en-US" dirty="0" err="1" smtClean="0"/>
              <a:t>PanDA</a:t>
            </a:r>
            <a:r>
              <a:rPr lang="en-US" dirty="0" smtClean="0"/>
              <a:t> for &gt;10 years</a:t>
            </a:r>
          </a:p>
          <a:p>
            <a:r>
              <a:rPr lang="en-US" dirty="0" smtClean="0"/>
              <a:t>Pilot 2.0 development is ongoing </a:t>
            </a:r>
            <a:r>
              <a:rPr lang="mr-IN" dirty="0" smtClean="0"/>
              <a:t>–</a:t>
            </a:r>
            <a:r>
              <a:rPr lang="en-US" dirty="0" smtClean="0"/>
              <a:t> not used in production yet</a:t>
            </a:r>
          </a:p>
          <a:p>
            <a:pPr lvl="1"/>
            <a:r>
              <a:rPr lang="en-US" dirty="0" smtClean="0"/>
              <a:t>Some components are available and being tested</a:t>
            </a:r>
          </a:p>
          <a:p>
            <a:r>
              <a:rPr lang="en-US" dirty="0" smtClean="0"/>
              <a:t>In the meantime, HPC’s have been using </a:t>
            </a:r>
            <a:r>
              <a:rPr lang="en-US" dirty="0" err="1" smtClean="0"/>
              <a:t>miniPilot</a:t>
            </a:r>
            <a:endParaRPr lang="en-US" dirty="0" smtClean="0"/>
          </a:p>
          <a:p>
            <a:pPr lvl="1"/>
            <a:r>
              <a:rPr lang="en-US" dirty="0" err="1" smtClean="0"/>
              <a:t>MiniPilot</a:t>
            </a:r>
            <a:r>
              <a:rPr lang="en-US" dirty="0" smtClean="0"/>
              <a:t> - a lightweight Pilot 2.0 component available for development testing</a:t>
            </a:r>
          </a:p>
          <a:p>
            <a:pPr lvl="1"/>
            <a:r>
              <a:rPr lang="en-US" dirty="0" smtClean="0"/>
              <a:t>Will start migration to full Pilot 2.0 in the Spring</a:t>
            </a:r>
          </a:p>
          <a:p>
            <a:r>
              <a:rPr lang="en-US" dirty="0" smtClean="0"/>
              <a:t>Pilot 2.0 was developed from scratch with HPC capabilities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1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99" y="94596"/>
            <a:ext cx="8895752" cy="6658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27476" y="3405352"/>
            <a:ext cx="113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</a:t>
            </a:r>
          </a:p>
          <a:p>
            <a:r>
              <a:rPr lang="en-US" dirty="0" smtClean="0"/>
              <a:t>P. Nilsson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Jan. 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2181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652</TotalTime>
  <Words>749</Words>
  <Application>Microsoft Macintosh PowerPoint</Application>
  <PresentationFormat>Widescreen</PresentationFormat>
  <Paragraphs>129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Mangal</vt:lpstr>
      <vt:lpstr>Trebuchet MS</vt:lpstr>
      <vt:lpstr>Wingdings 3</vt:lpstr>
      <vt:lpstr>Arial</vt:lpstr>
      <vt:lpstr>Facet</vt:lpstr>
      <vt:lpstr>BigPanDA Work Package 1 The WMS Report</vt:lpstr>
      <vt:lpstr>Introduction</vt:lpstr>
      <vt:lpstr>Technical Goals</vt:lpstr>
      <vt:lpstr>Improving BackFill Efficiency</vt:lpstr>
      <vt:lpstr>Enabling Utilization of ALCC Allocation</vt:lpstr>
      <vt:lpstr>PowerPoint Presentation</vt:lpstr>
      <vt:lpstr>PowerPoint Presentation</vt:lpstr>
      <vt:lpstr>Transition from Pilot 1.0 to 2.0</vt:lpstr>
      <vt:lpstr>PowerPoint Presentation</vt:lpstr>
      <vt:lpstr>Harvester</vt:lpstr>
      <vt:lpstr>PowerPoint Presentation</vt:lpstr>
      <vt:lpstr>Event Service</vt:lpstr>
      <vt:lpstr>PowerPoint Presentation</vt:lpstr>
      <vt:lpstr>PowerPoint Presentation</vt:lpstr>
      <vt:lpstr>Schedule and Plans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BigPanDA WP1 WMS Report</dc:title>
  <dc:creator>Microsoft Office User</dc:creator>
  <cp:lastModifiedBy>Microsoft Office User</cp:lastModifiedBy>
  <cp:revision>14</cp:revision>
  <dcterms:created xsi:type="dcterms:W3CDTF">2018-01-17T04:30:19Z</dcterms:created>
  <dcterms:modified xsi:type="dcterms:W3CDTF">2018-01-17T15:25:50Z</dcterms:modified>
</cp:coreProperties>
</file>