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259" r:id="rId2"/>
    <p:sldId id="260" r:id="rId3"/>
    <p:sldId id="269" r:id="rId4"/>
    <p:sldId id="309" r:id="rId5"/>
    <p:sldId id="310" r:id="rId6"/>
    <p:sldId id="305" r:id="rId7"/>
    <p:sldId id="306" r:id="rId8"/>
    <p:sldId id="308" r:id="rId9"/>
    <p:sldId id="312" r:id="rId10"/>
    <p:sldId id="311" r:id="rId11"/>
    <p:sldId id="295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825" autoAdjust="0"/>
    <p:restoredTop sz="94660"/>
  </p:normalViewPr>
  <p:slideViewPr>
    <p:cSldViewPr snapToGrid="0">
      <p:cViewPr>
        <p:scale>
          <a:sx n="66" d="100"/>
          <a:sy n="66" d="100"/>
        </p:scale>
        <p:origin x="1301" y="7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276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147050" cy="475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251964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76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27/04 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LIU &amp; Consolidation activities for </a:t>
            </a:r>
            <a:r>
              <a:rPr lang="en-GB" dirty="0" err="1" smtClean="0"/>
              <a:t>PSB</a:t>
            </a:r>
            <a:r>
              <a:rPr lang="en-GB" dirty="0" smtClean="0"/>
              <a:t>      Jocelyn TAN BE/BI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42E7-8A34-4542-970D-03C13998B97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6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1" cy="7476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1043608" y="6453336"/>
            <a:ext cx="6768752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956376" y="6251964"/>
            <a:ext cx="452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8C1A0-91C8-442F-808B-9E09AD1C2B6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93" r:id="rId3"/>
    <p:sldLayoutId id="2147483692" r:id="rId4"/>
    <p:sldLayoutId id="2147483694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455613" marR="0" indent="-455613" algn="l" defTabSz="45720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55A0"/>
        </a:buClr>
        <a:buSzPct val="80000"/>
        <a:buFontTx/>
        <a:buBlip>
          <a:blip r:embed="rId9"/>
        </a:buBlip>
        <a:tabLst/>
        <a:defRPr lang="en-US" sz="2800" kern="1200" dirty="0" smtClean="0">
          <a:solidFill>
            <a:schemeClr val="tx1"/>
          </a:solidFill>
          <a:latin typeface="Arial"/>
          <a:ea typeface="+mn-ea"/>
          <a:cs typeface="Arial"/>
        </a:defRPr>
      </a:lvl1pPr>
      <a:lvl2pPr marL="642938" marR="0" indent="-279400" algn="l" defTabSz="4572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 typeface="Arial" pitchFamily="34" charset="0"/>
        <a:buChar char="−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901700" marR="0" indent="-274638" algn="l" defTabSz="457200" rtl="0" eaLnBrk="1" fontAlgn="auto" latinLnBrk="0" hangingPunct="1">
        <a:lnSpc>
          <a:spcPct val="100000"/>
        </a:lnSpc>
        <a:spcBef>
          <a:spcPts val="984"/>
        </a:spcBef>
        <a:spcAft>
          <a:spcPts val="0"/>
        </a:spcAft>
        <a:buClrTx/>
        <a:buSzPct val="90000"/>
        <a:buFont typeface="Arial" pitchFamily="34" charset="0"/>
        <a:buChar char="●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249363" indent="-228600" algn="l" defTabSz="4572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763713" indent="-285750" algn="l" defTabSz="4572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1415820/1.0/PSB-BSGMA-ES-0001-10-00.pdf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Planning and budget</a:t>
            </a:r>
            <a:endParaRPr lang="en-GB" sz="3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42E7-8A34-4542-970D-03C13998B970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62584" y="3995678"/>
            <a:ext cx="39932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70C0"/>
                </a:solidFill>
              </a:rPr>
              <a:t>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Cabling+electronics 		57 kCHF</a:t>
            </a:r>
          </a:p>
          <a:p>
            <a:endParaRPr lang="en-GB"/>
          </a:p>
          <a:p>
            <a:r>
              <a:rPr lang="en-GB" b="1" smtClean="0">
                <a:solidFill>
                  <a:srgbClr val="0070C0"/>
                </a:solidFill>
              </a:rPr>
              <a:t>2017: 				65% commited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Design office 			15 kCHF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Acq chain+actuations		45 kCHF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Monitor production		</a:t>
            </a:r>
            <a:r>
              <a:rPr lang="en-GB"/>
              <a:t>20 </a:t>
            </a:r>
            <a:r>
              <a:rPr lang="en-GB" smtClean="0"/>
              <a:t>kCHF</a:t>
            </a: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r>
              <a:rPr lang="en-GB" b="1" smtClean="0">
                <a:solidFill>
                  <a:srgbClr val="0070C0"/>
                </a:solidFill>
              </a:rPr>
              <a:t>2018</a:t>
            </a:r>
            <a:endParaRPr lang="en-GB" b="1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Installation </a:t>
            </a:r>
            <a:r>
              <a:rPr lang="en-GB"/>
              <a:t>	</a:t>
            </a:r>
            <a:r>
              <a:rPr lang="en-GB" smtClean="0"/>
              <a:t>		</a:t>
            </a:r>
            <a:r>
              <a:rPr lang="en-GB"/>
              <a:t>	</a:t>
            </a:r>
            <a:r>
              <a:rPr lang="en-GB" smtClean="0"/>
              <a:t>4 kCHF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7585"/>
            <a:ext cx="9144000" cy="16276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85731" y="2858947"/>
            <a:ext cx="6321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Tight mechanic production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I</a:t>
            </a:r>
            <a:r>
              <a:rPr lang="en-GB" smtClean="0"/>
              <a:t>t </a:t>
            </a:r>
            <a:r>
              <a:rPr lang="en-GB"/>
              <a:t>should be supported as a priority in MME by the LIU project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9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Summary</a:t>
            </a:r>
            <a:endParaRPr lang="en-GB" sz="360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0854" y="1607656"/>
            <a:ext cx="8476928" cy="4751387"/>
          </a:xfrm>
        </p:spPr>
        <p:txBody>
          <a:bodyPr>
            <a:norm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Mechanical d</a:t>
            </a:r>
            <a:r>
              <a:rPr lang="en-GB" smtClean="0">
                <a:solidFill>
                  <a:srgbClr val="0070C0"/>
                </a:solidFill>
              </a:rPr>
              <a:t>esign nearly completed</a:t>
            </a:r>
          </a:p>
          <a:p>
            <a:r>
              <a:rPr lang="en-GB" smtClean="0">
                <a:solidFill>
                  <a:srgbClr val="0070C0"/>
                </a:solidFill>
              </a:rPr>
              <a:t>No below for enhanced reliability</a:t>
            </a:r>
            <a:endParaRPr lang="en-GB" smtClean="0">
              <a:solidFill>
                <a:srgbClr val="0070C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Monitor should be installed in YETS 17-18, but…</a:t>
            </a:r>
          </a:p>
          <a:p>
            <a:r>
              <a:rPr lang="en-GB" smtClean="0">
                <a:solidFill>
                  <a:schemeClr val="accent6">
                    <a:lumMod val="75000"/>
                  </a:schemeClr>
                </a:solidFill>
              </a:rPr>
              <a:t>We n</a:t>
            </a:r>
            <a:r>
              <a:rPr lang="en-GB" smtClean="0">
                <a:solidFill>
                  <a:schemeClr val="accent6">
                    <a:lumMod val="75000"/>
                  </a:schemeClr>
                </a:solidFill>
              </a:rPr>
              <a:t>eed LIU support to set </a:t>
            </a:r>
            <a:r>
              <a:rPr lang="en-GB">
                <a:solidFill>
                  <a:srgbClr val="0070C0"/>
                </a:solidFill>
              </a:rPr>
              <a:t>Tank </a:t>
            </a:r>
            <a:r>
              <a:rPr lang="en-GB" smtClean="0">
                <a:solidFill>
                  <a:srgbClr val="0070C0"/>
                </a:solidFill>
              </a:rPr>
              <a:t>production </a:t>
            </a:r>
            <a:r>
              <a:rPr lang="en-GB" smtClean="0">
                <a:solidFill>
                  <a:schemeClr val="accent6">
                    <a:lumMod val="75000"/>
                  </a:schemeClr>
                </a:solidFill>
              </a:rPr>
              <a:t>as high priority for EN-MME in Q3-2017</a:t>
            </a:r>
            <a:endParaRPr lang="en-GB" smtClean="0">
              <a:solidFill>
                <a:srgbClr val="0070C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Beam commissioning will likely take place with a prototype board.</a:t>
            </a:r>
            <a:endParaRPr lang="en-GB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65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47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Status of the PSB SEM grids for injection matching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Jocelyn TAN, BE-BI</a:t>
            </a:r>
          </a:p>
          <a:p>
            <a:r>
              <a:rPr lang="en-GB" smtClean="0"/>
              <a:t>On behalf of C. Vuitton, G.J. Focker, F. Roncarolo, R. Veness, B. Riffaud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GB"/>
              <a:t>J Tan, </a:t>
            </a:r>
            <a:r>
              <a:rPr lang="en-GB" smtClean="0"/>
              <a:t>20</a:t>
            </a:r>
            <a:r>
              <a:rPr lang="en-GB" baseline="30000" smtClean="0"/>
              <a:t>th</a:t>
            </a:r>
            <a:r>
              <a:rPr lang="en-GB" smtClean="0"/>
              <a:t> June 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9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Outline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Motivations</a:t>
            </a: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Specifications</a:t>
            </a:r>
          </a:p>
          <a:p>
            <a:endParaRPr lang="en-GB">
              <a:solidFill>
                <a:srgbClr val="0070C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Status</a:t>
            </a: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Summary</a:t>
            </a:r>
            <a:endParaRPr lang="en-GB">
              <a:solidFill>
                <a:srgbClr val="0070C0"/>
              </a:solidFill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24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Motivations</a:t>
            </a:r>
            <a:endParaRPr lang="en-GB" sz="360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39750" y="1341438"/>
            <a:ext cx="8287258" cy="4751387"/>
          </a:xfrm>
        </p:spPr>
        <p:txBody>
          <a:bodyPr>
            <a:normAutofit lnSpcReduction="10000"/>
          </a:bodyPr>
          <a:lstStyle/>
          <a:p>
            <a:r>
              <a:rPr lang="en-GB" b="1" smtClean="0">
                <a:solidFill>
                  <a:srgbClr val="0070C0"/>
                </a:solidFill>
              </a:rPr>
              <a:t>Why?</a:t>
            </a:r>
            <a:r>
              <a:rPr lang="en-GB" smtClean="0">
                <a:solidFill>
                  <a:srgbClr val="0070C0"/>
                </a:solidFill>
              </a:rPr>
              <a:t> </a:t>
            </a:r>
            <a:r>
              <a:rPr lang="en-GB" smtClean="0"/>
              <a:t>Measure </a:t>
            </a:r>
            <a:r>
              <a:rPr lang="en-GB"/>
              <a:t>the transverse matching and </a:t>
            </a:r>
            <a:r>
              <a:rPr lang="en-GB" smtClean="0"/>
              <a:t>the </a:t>
            </a:r>
            <a:r>
              <a:rPr lang="en-GB"/>
              <a:t>emittance of the beam injected from </a:t>
            </a:r>
            <a:r>
              <a:rPr lang="en-GB" smtClean="0"/>
              <a:t>Linac4</a:t>
            </a:r>
          </a:p>
          <a:p>
            <a:endParaRPr lang="en-GB" smtClean="0"/>
          </a:p>
          <a:p>
            <a:r>
              <a:rPr lang="en-GB" b="1" smtClean="0">
                <a:solidFill>
                  <a:srgbClr val="0070C0"/>
                </a:solidFill>
              </a:rPr>
              <a:t>How?</a:t>
            </a:r>
            <a:r>
              <a:rPr lang="en-GB" smtClean="0"/>
              <a:t> see  </a:t>
            </a:r>
            <a:r>
              <a:rPr lang="en-GB">
                <a:solidFill>
                  <a:srgbClr val="0070C0"/>
                </a:solidFill>
                <a:hlinkClick r:id="rId2"/>
              </a:rPr>
              <a:t>Engineering </a:t>
            </a:r>
            <a:r>
              <a:rPr lang="en-GB" smtClean="0">
                <a:solidFill>
                  <a:srgbClr val="0070C0"/>
                </a:solidFill>
                <a:hlinkClick r:id="rId2"/>
              </a:rPr>
              <a:t>specification</a:t>
            </a:r>
            <a:r>
              <a:rPr lang="en-GB" smtClean="0"/>
              <a:t>:           Inject ½ PSB turn (ie ~500ns long pulse) and acquire up to 20-30 circulating profiles of the circulating beam with a SEM. </a:t>
            </a:r>
            <a:endParaRPr lang="en-GB"/>
          </a:p>
          <a:p>
            <a:endParaRPr lang="en-GB" smtClean="0"/>
          </a:p>
          <a:p>
            <a:r>
              <a:rPr lang="en-GB" b="1" smtClean="0">
                <a:solidFill>
                  <a:srgbClr val="0070C0"/>
                </a:solidFill>
              </a:rPr>
              <a:t>When?</a:t>
            </a:r>
            <a:r>
              <a:rPr lang="en-GB" smtClean="0"/>
              <a:t> Installation during YETS17-18 for beam commissioning in 2018.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1F8C1A0-91C8-442F-808B-9E09AD1C2B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54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348" y="1213105"/>
            <a:ext cx="8416262" cy="5644895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Beam parameters</a:t>
            </a:r>
          </a:p>
          <a:p>
            <a:endParaRPr lang="en-US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 </a:t>
            </a:r>
            <a:r>
              <a:rPr lang="en-US"/>
              <a:t>pair of monitors (H+V) in one ring is </a:t>
            </a:r>
            <a:r>
              <a:rPr lang="en-US" smtClean="0"/>
              <a:t>sufficient: ring3.</a:t>
            </a:r>
          </a:p>
          <a:p>
            <a:endParaRPr lang="en-GB" smtClean="0"/>
          </a:p>
          <a:p>
            <a:r>
              <a:rPr lang="en-US" smtClean="0">
                <a:sym typeface="Symbol"/>
              </a:rPr>
              <a:t>Permament </a:t>
            </a:r>
            <a:r>
              <a:rPr lang="en-US">
                <a:sym typeface="Symbol"/>
              </a:rPr>
              <a:t>implementation for setting up new beams and </a:t>
            </a:r>
            <a:r>
              <a:rPr lang="en-US" smtClean="0">
                <a:sym typeface="Symbol"/>
              </a:rPr>
              <a:t>MDs.</a:t>
            </a:r>
          </a:p>
          <a:p>
            <a:pPr marL="0" indent="0">
              <a:buNone/>
            </a:pPr>
            <a:endParaRPr lang="en-US">
              <a:sym typeface="Symbol"/>
            </a:endParaRPr>
          </a:p>
          <a:p>
            <a:r>
              <a:rPr lang="en-US" smtClean="0">
                <a:sym typeface="Symbol"/>
              </a:rPr>
              <a:t>Protection of f</a:t>
            </a:r>
            <a:r>
              <a:rPr lang="en-GB" smtClean="0"/>
              <a:t>ragile </a:t>
            </a:r>
            <a:r>
              <a:rPr lang="en-US" smtClean="0">
                <a:sym typeface="Symbol"/>
              </a:rPr>
              <a:t>wires</a:t>
            </a:r>
          </a:p>
          <a:p>
            <a:pPr lvl="1"/>
            <a:r>
              <a:rPr lang="en-GB"/>
              <a:t>Not PPM for reliability </a:t>
            </a:r>
            <a:r>
              <a:rPr lang="en-GB" smtClean="0"/>
              <a:t>reasons</a:t>
            </a:r>
          </a:p>
          <a:p>
            <a:pPr lvl="1"/>
            <a:endParaRPr lang="en-US" smtClean="0">
              <a:sym typeface="Symbol"/>
            </a:endParaRPr>
          </a:p>
          <a:p>
            <a:pPr lvl="1"/>
            <a:r>
              <a:rPr lang="en-US">
                <a:sym typeface="Symbol"/>
              </a:rPr>
              <a:t>E</a:t>
            </a:r>
            <a:r>
              <a:rPr lang="en-US" smtClean="0">
                <a:sym typeface="Symbol"/>
              </a:rPr>
              <a:t>xternal condition interlock to prevent injection of more than 1 turn while the monitor is in.</a:t>
            </a:r>
          </a:p>
          <a:p>
            <a:endParaRPr lang="en-US" smtClean="0">
              <a:sym typeface="Symbol"/>
            </a:endParaRPr>
          </a:p>
          <a:p>
            <a:r>
              <a:rPr lang="en-US" smtClean="0">
                <a:sym typeface="Symbol"/>
              </a:rPr>
              <a:t>Beam dumped after ~100 turns: set BT line for extraction at 160MeV.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42E7-8A34-4542-970D-03C13998B97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1206500" y="138907"/>
            <a:ext cx="7289800" cy="582612"/>
          </a:xfrm>
        </p:spPr>
        <p:txBody>
          <a:bodyPr>
            <a:noAutofit/>
          </a:bodyPr>
          <a:lstStyle/>
          <a:p>
            <a:r>
              <a:rPr lang="en-GB" sz="3600" smtClean="0">
                <a:solidFill>
                  <a:srgbClr val="0070C0"/>
                </a:solidFill>
              </a:rPr>
              <a:t>Dedicated o</a:t>
            </a:r>
            <a:r>
              <a:rPr lang="en-GB" sz="3600" b="1" smtClean="0">
                <a:solidFill>
                  <a:srgbClr val="0070C0"/>
                </a:solidFill>
              </a:rPr>
              <a:t>peration mode</a:t>
            </a:r>
            <a:endParaRPr lang="en-GB" sz="3600" dirty="0">
              <a:solidFill>
                <a:srgbClr val="0070C0"/>
              </a:solidFill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056917"/>
              </p:ext>
            </p:extLst>
          </p:nvPr>
        </p:nvGraphicFramePr>
        <p:xfrm>
          <a:off x="3334512" y="1239520"/>
          <a:ext cx="4693920" cy="16483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46960"/>
                <a:gridCol w="2346960"/>
              </a:tblGrid>
              <a:tr h="274726">
                <a:tc>
                  <a:txBody>
                    <a:bodyPr/>
                    <a:lstStyle/>
                    <a:p>
                      <a:r>
                        <a:rPr lang="en-GB" sz="1200" smtClean="0"/>
                        <a:t>Beam</a:t>
                      </a:r>
                      <a:r>
                        <a:rPr lang="en-GB" sz="1200" baseline="0" smtClean="0"/>
                        <a:t> kinetic energy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160 MeV</a:t>
                      </a:r>
                      <a:endParaRPr lang="en-GB" sz="120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en-GB" sz="1200" smtClean="0"/>
                        <a:t>Beam intensity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5x10</a:t>
                      </a:r>
                      <a:r>
                        <a:rPr lang="en-GB" sz="1200" baseline="30000" smtClean="0"/>
                        <a:t>9</a:t>
                      </a:r>
                      <a:r>
                        <a:rPr lang="en-GB" sz="1200" smtClean="0"/>
                        <a:t> to 2x10</a:t>
                      </a:r>
                      <a:r>
                        <a:rPr lang="en-GB" sz="1200" baseline="30000" smtClean="0"/>
                        <a:t>11</a:t>
                      </a:r>
                      <a:r>
                        <a:rPr lang="en-GB" sz="1200" baseline="0" smtClean="0"/>
                        <a:t> protons</a:t>
                      </a:r>
                      <a:endParaRPr lang="en-GB" sz="1200" baseline="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en-GB" sz="1200" smtClean="0"/>
                        <a:t>Beam pulse length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50 to</a:t>
                      </a:r>
                      <a:r>
                        <a:rPr lang="en-GB" sz="1200" baseline="0" smtClean="0"/>
                        <a:t> 500 ns</a:t>
                      </a:r>
                      <a:endParaRPr lang="en-GB" sz="120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mtClean="0">
                          <a:sym typeface="Symbol"/>
                        </a:rPr>
                        <a:t></a:t>
                      </a:r>
                      <a:r>
                        <a:rPr lang="en-US" sz="1200" baseline="-25000" smtClean="0">
                          <a:sym typeface="Symbol"/>
                        </a:rPr>
                        <a:t>rms</a:t>
                      </a:r>
                      <a:r>
                        <a:rPr lang="en-US" sz="1200" smtClean="0">
                          <a:sym typeface="Symbol"/>
                        </a:rPr>
                        <a:t> of incoming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ym typeface="Symbol"/>
                        </a:rPr>
                        <a:t>0.5 m</a:t>
                      </a:r>
                      <a:endParaRPr lang="en-GB" sz="120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en-GB" sz="1200" smtClean="0"/>
                        <a:t>Beam</a:t>
                      </a:r>
                      <a:r>
                        <a:rPr lang="en-GB" sz="1200" baseline="0" smtClean="0"/>
                        <a:t> size (H/V)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1.1 to 2.4 mm (rms)</a:t>
                      </a:r>
                      <a:endParaRPr lang="en-GB" sz="1200"/>
                    </a:p>
                  </a:txBody>
                  <a:tcPr/>
                </a:tc>
              </a:tr>
              <a:tr h="274726">
                <a:tc>
                  <a:txBody>
                    <a:bodyPr/>
                    <a:lstStyle/>
                    <a:p>
                      <a:r>
                        <a:rPr lang="en-GB" sz="1200" smtClean="0"/>
                        <a:t>Beam size resolution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&lt;2% </a:t>
                      </a:r>
                      <a:endParaRPr lang="en-GB" sz="120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3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0" y="2564904"/>
            <a:ext cx="2483768" cy="1224136"/>
          </a:xfrm>
          <a:prstGeom prst="ellipse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accent2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195736" y="2420889"/>
            <a:ext cx="6840760" cy="4437111"/>
          </a:xfrm>
          <a:prstGeom prst="rect">
            <a:avLst/>
          </a:prstGeom>
        </p:spPr>
        <p:txBody>
          <a:bodyPr wrap="square">
            <a:normAutofit fontScale="92500" lnSpcReduction="10000"/>
          </a:bodyPr>
          <a:lstStyle/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Average values for average (effective) thickness d = </a:t>
            </a:r>
            <a:r>
              <a:rPr lang="en-US" sz="1400" dirty="0" err="1" smtClean="0"/>
              <a:t>r</a:t>
            </a:r>
            <a:r>
              <a:rPr lang="en-US" sz="1400" baseline="30000" dirty="0" err="1" smtClean="0"/>
              <a:t>2</a:t>
            </a:r>
            <a:r>
              <a:rPr lang="en-US" sz="1400" dirty="0" smtClean="0"/>
              <a:t> </a:t>
            </a:r>
            <a:r>
              <a:rPr lang="en-US" sz="1400" dirty="0" smtClean="0">
                <a:latin typeface="Symbol" charset="2"/>
                <a:cs typeface="Symbol" charset="2"/>
              </a:rPr>
              <a:t>p</a:t>
            </a:r>
            <a:r>
              <a:rPr lang="en-US" sz="1400" dirty="0" smtClean="0"/>
              <a:t>/w = 2.1 </a:t>
            </a:r>
            <a:r>
              <a:rPr lang="en-US" sz="14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m</a:t>
            </a:r>
          </a:p>
          <a:p>
            <a:pPr marL="0" lvl="1">
              <a:buFont typeface="Courier New" pitchFamily="49" charset="0"/>
              <a:buChar char="o"/>
            </a:pPr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err="1" smtClean="0"/>
              <a:t>Rms</a:t>
            </a:r>
            <a:r>
              <a:rPr lang="en-US" sz="1400" dirty="0" smtClean="0"/>
              <a:t> scattering angle                                                           </a:t>
            </a:r>
          </a:p>
          <a:p>
            <a:pPr marL="0" lvl="1"/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With logarithmic correction : </a:t>
            </a:r>
            <a:r>
              <a:rPr lang="en-US" sz="1400" i="1" dirty="0" smtClean="0">
                <a:sym typeface="Symbol"/>
              </a:rPr>
              <a:t> </a:t>
            </a:r>
            <a:r>
              <a:rPr lang="en-US" sz="1400" dirty="0" smtClean="0">
                <a:sym typeface="Symbol"/>
              </a:rPr>
              <a:t>=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0.09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mrad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1"/>
            <a:endParaRPr lang="en-US" sz="1400" dirty="0" smtClean="0"/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Energy loss                                     corresponding to </a:t>
            </a:r>
          </a:p>
          <a:p>
            <a:pPr marL="0" lvl="1"/>
            <a:r>
              <a:rPr lang="en-US" sz="1400" dirty="0" smtClean="0"/>
              <a:t> </a:t>
            </a:r>
          </a:p>
          <a:p>
            <a:pPr marL="0" lvl="1">
              <a:buFont typeface="Wingdings" pitchFamily="2" charset="2"/>
              <a:buChar char="Ø"/>
            </a:pPr>
            <a:r>
              <a:rPr lang="en-US" sz="1400" dirty="0" smtClean="0"/>
              <a:t>Blow-up (phys. </a:t>
            </a:r>
            <a:r>
              <a:rPr lang="en-US" sz="1400" dirty="0" err="1" smtClean="0"/>
              <a:t>rms</a:t>
            </a:r>
            <a:r>
              <a:rPr lang="en-US" sz="1400" dirty="0" smtClean="0"/>
              <a:t>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) due to interaction with monitor: </a:t>
            </a:r>
            <a:r>
              <a:rPr lang="en-US" sz="1400" dirty="0" smtClean="0">
                <a:solidFill>
                  <a:srgbClr val="FF0000"/>
                </a:solidFill>
              </a:rPr>
              <a:t>0.06 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</a:rPr>
              <a:t>m/turn</a:t>
            </a:r>
            <a:endParaRPr lang="en-US" sz="1400" dirty="0" smtClean="0"/>
          </a:p>
          <a:p>
            <a:pPr marL="0" lvl="1"/>
            <a:endParaRPr lang="en-US" sz="1400" dirty="0" smtClean="0"/>
          </a:p>
          <a:p>
            <a:pPr marL="0" lvl="1"/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marL="0" lvl="2"/>
            <a:r>
              <a:rPr lang="en-US" sz="1600" dirty="0" smtClean="0">
                <a:solidFill>
                  <a:srgbClr val="0070C0"/>
                </a:solidFill>
                <a:sym typeface="Symbol"/>
              </a:rPr>
              <a:t> </a:t>
            </a:r>
            <a:r>
              <a:rPr lang="en-US" sz="1600" b="1" dirty="0" smtClean="0">
                <a:solidFill>
                  <a:srgbClr val="0070C0"/>
                </a:solidFill>
              </a:rPr>
              <a:t>Blow-up per turn due to monitor almost one order of magnitude lower than the expected </a:t>
            </a:r>
            <a:r>
              <a:rPr lang="en-US" sz="1600" b="1" dirty="0" err="1" smtClean="0">
                <a:solidFill>
                  <a:srgbClr val="0070C0"/>
                </a:solidFill>
              </a:rPr>
              <a:t>emittance</a:t>
            </a:r>
            <a:r>
              <a:rPr lang="en-US" sz="1600" b="1" dirty="0" smtClean="0">
                <a:solidFill>
                  <a:srgbClr val="0070C0"/>
                </a:solidFill>
              </a:rPr>
              <a:t> of 0.5 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m (</a:t>
            </a:r>
            <a:r>
              <a:rPr lang="en-US" sz="1600" b="1" dirty="0" err="1" smtClean="0">
                <a:solidFill>
                  <a:srgbClr val="0070C0"/>
                </a:solidFill>
                <a:sym typeface="Symbol"/>
              </a:rPr>
              <a:t>rms</a:t>
            </a: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)</a:t>
            </a:r>
            <a:endParaRPr lang="en-US" sz="1600" b="1" dirty="0" smtClean="0">
              <a:solidFill>
                <a:srgbClr val="0070C0"/>
              </a:solidFill>
            </a:endParaRPr>
          </a:p>
          <a:p>
            <a:pPr marL="0" lvl="2"/>
            <a:endParaRPr lang="en-US" sz="1600" b="1" dirty="0" smtClean="0">
              <a:solidFill>
                <a:srgbClr val="00B050"/>
              </a:solidFill>
            </a:endParaRPr>
          </a:p>
          <a:p>
            <a:pPr marL="0" lvl="2">
              <a:buSzPct val="100000"/>
            </a:pPr>
            <a:r>
              <a:rPr lang="en-US" sz="1600" b="1" dirty="0" smtClean="0">
                <a:solidFill>
                  <a:srgbClr val="0070C0"/>
                </a:solidFill>
                <a:sym typeface="Symbol"/>
              </a:rPr>
              <a:t> </a:t>
            </a:r>
            <a:r>
              <a:rPr lang="en-US" sz="1600" b="1" dirty="0" smtClean="0">
                <a:solidFill>
                  <a:srgbClr val="00B050"/>
                </a:solidFill>
              </a:rPr>
              <a:t>Measurement can be envisaged</a:t>
            </a:r>
          </a:p>
          <a:p>
            <a:pPr marL="0" lvl="2">
              <a:buSzPct val="100000"/>
            </a:pPr>
            <a:endParaRPr lang="en-US" sz="1600" b="1" dirty="0" smtClean="0">
              <a:solidFill>
                <a:srgbClr val="0070C0"/>
              </a:solidFill>
            </a:endParaRPr>
          </a:p>
          <a:p>
            <a:pPr marL="0" lvl="2">
              <a:buSzPct val="100000"/>
            </a:pPr>
            <a:r>
              <a:rPr lang="en-US" sz="1600" b="1" smtClean="0"/>
              <a:t>Remarks:</a:t>
            </a:r>
          </a:p>
          <a:p>
            <a:pPr marL="285750" lvl="2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smtClean="0"/>
              <a:t>Expect </a:t>
            </a:r>
            <a:r>
              <a:rPr lang="en-US" sz="1600" dirty="0" smtClean="0"/>
              <a:t>significant tails, which may lead difficulties with profiles widths estimates (systematic </a:t>
            </a:r>
            <a:r>
              <a:rPr lang="en-US" sz="1600" smtClean="0"/>
              <a:t>errors)</a:t>
            </a:r>
          </a:p>
          <a:p>
            <a:pPr marL="0" lvl="2">
              <a:buSzPct val="100000"/>
            </a:pPr>
            <a:endParaRPr lang="en-US" sz="1600"/>
          </a:p>
          <a:p>
            <a:pPr marL="285750" lvl="2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>
                <a:sym typeface="Symbol"/>
              </a:rPr>
              <a:t>Thick frame </a:t>
            </a:r>
            <a:r>
              <a:rPr lang="en-US" sz="1600" smtClean="0">
                <a:sym typeface="Symbol"/>
              </a:rPr>
              <a:t>( </a:t>
            </a:r>
            <a:r>
              <a:rPr lang="en-US" sz="1600" smtClean="0"/>
              <a:t>±</a:t>
            </a:r>
            <a:r>
              <a:rPr lang="en-US" sz="1600"/>
              <a:t>15 </a:t>
            </a:r>
            <a:r>
              <a:rPr lang="en-US" sz="1600" smtClean="0"/>
              <a:t>mm ) </a:t>
            </a:r>
            <a:r>
              <a:rPr lang="en-US" sz="1600" smtClean="0">
                <a:sym typeface="Symbol"/>
              </a:rPr>
              <a:t>for </a:t>
            </a:r>
            <a:r>
              <a:rPr lang="en-US" sz="1600">
                <a:sym typeface="Symbol"/>
              </a:rPr>
              <a:t>stopping scattered </a:t>
            </a:r>
            <a:r>
              <a:rPr lang="en-US" sz="1600" smtClean="0">
                <a:sym typeface="Symbol"/>
              </a:rPr>
              <a:t>protons</a:t>
            </a:r>
            <a:endParaRPr lang="en-US" sz="1600" dirty="0" smtClean="0"/>
          </a:p>
          <a:p>
            <a:pPr marL="0" lvl="2">
              <a:buSzPct val="100000"/>
            </a:pPr>
            <a:endParaRPr lang="en-US" sz="1600" b="1" dirty="0" smtClean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Scattering angles and energy loss with graphite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88224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3CD561A-27E9-4FF6-8AFA-28C89503179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0" y="1484784"/>
            <a:ext cx="2555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Compact monitor</a:t>
            </a:r>
          </a:p>
          <a:p>
            <a:pPr algn="ctr"/>
            <a:r>
              <a:rPr lang="fr-FR" sz="1400" dirty="0" err="1" smtClean="0">
                <a:solidFill>
                  <a:srgbClr val="0070C0"/>
                </a:solidFill>
              </a:rPr>
              <a:t>Grid</a:t>
            </a:r>
            <a:r>
              <a:rPr lang="fr-FR" sz="1400" dirty="0" smtClean="0">
                <a:solidFill>
                  <a:srgbClr val="0070C0"/>
                </a:solidFill>
              </a:rPr>
              <a:t> size </a:t>
            </a:r>
            <a:r>
              <a:rPr lang="fr-FR" sz="1400" smtClean="0">
                <a:solidFill>
                  <a:srgbClr val="0070C0"/>
                </a:solidFill>
              </a:rPr>
              <a:t>: </a:t>
            </a:r>
            <a:r>
              <a:rPr lang="fr-FR" sz="1400" smtClean="0">
                <a:solidFill>
                  <a:srgbClr val="0070C0"/>
                </a:solidFill>
              </a:rPr>
              <a:t>25.2 </a:t>
            </a:r>
            <a:r>
              <a:rPr lang="fr-FR" sz="1400" smtClean="0">
                <a:solidFill>
                  <a:srgbClr val="0070C0"/>
                </a:solidFill>
              </a:rPr>
              <a:t>mm</a:t>
            </a:r>
            <a:endParaRPr lang="fr-FR" sz="1400" dirty="0" smtClean="0">
              <a:solidFill>
                <a:srgbClr val="0070C0"/>
              </a:solidFill>
            </a:endParaRPr>
          </a:p>
          <a:p>
            <a:pPr algn="ctr"/>
            <a:r>
              <a:rPr lang="fr-FR" sz="1400" smtClean="0">
                <a:solidFill>
                  <a:srgbClr val="0070C0"/>
                </a:solidFill>
              </a:rPr>
              <a:t>64 </a:t>
            </a:r>
            <a:r>
              <a:rPr lang="en-US" sz="1400" dirty="0" smtClean="0">
                <a:solidFill>
                  <a:srgbClr val="0070C0"/>
                </a:solidFill>
              </a:rPr>
              <a:t>graphite </a:t>
            </a:r>
            <a:r>
              <a:rPr lang="fr-FR" sz="1400" dirty="0" err="1" smtClean="0">
                <a:solidFill>
                  <a:srgbClr val="0070C0"/>
                </a:solidFill>
              </a:rPr>
              <a:t>wires</a:t>
            </a:r>
            <a:endParaRPr lang="fr-FR" sz="1400" dirty="0">
              <a:solidFill>
                <a:srgbClr val="0070C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11560" y="2492896"/>
            <a:ext cx="1296144" cy="1728192"/>
            <a:chOff x="611560" y="2204864"/>
            <a:chExt cx="1296144" cy="2016224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90770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1156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5557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9959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4360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8762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3164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47565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1967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76368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 flipH="1">
            <a:off x="467544" y="4221088"/>
            <a:ext cx="1152128" cy="12241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187624" y="4221088"/>
            <a:ext cx="576064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11560" y="5301208"/>
            <a:ext cx="648072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0" y="54452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70C0"/>
                </a:solidFill>
              </a:rPr>
              <a:t>wire spacing 0.4 mm</a:t>
            </a:r>
          </a:p>
          <a:p>
            <a:pPr algn="ctr"/>
            <a:r>
              <a:rPr lang="en-US" sz="1400" dirty="0" err="1" smtClean="0">
                <a:solidFill>
                  <a:srgbClr val="0070C0"/>
                </a:solidFill>
              </a:rPr>
              <a:t>Diametre</a:t>
            </a:r>
            <a:r>
              <a:rPr lang="en-US" sz="1400" dirty="0" smtClean="0">
                <a:solidFill>
                  <a:srgbClr val="0070C0"/>
                </a:solidFill>
              </a:rPr>
              <a:t> 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= </a:t>
            </a:r>
            <a:r>
              <a:rPr lang="en-US" sz="1400" dirty="0" smtClean="0">
                <a:solidFill>
                  <a:srgbClr val="0070C0"/>
                </a:solidFill>
              </a:rPr>
              <a:t>33 </a:t>
            </a:r>
            <a:r>
              <a:rPr lang="en-US" sz="1400" dirty="0" smtClean="0">
                <a:solidFill>
                  <a:srgbClr val="0070C0"/>
                </a:solidFill>
                <a:sym typeface="Symbol"/>
              </a:rPr>
              <a:t>m </a:t>
            </a:r>
            <a:endParaRPr lang="en-US" sz="1400" dirty="0" smtClean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664732"/>
            <a:ext cx="2519363" cy="50641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0616" y="3511259"/>
            <a:ext cx="1295400" cy="2540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5251" y="3379237"/>
            <a:ext cx="2447925" cy="504825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827584" y="486916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539552" y="2348880"/>
            <a:ext cx="144016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2555776" y="1484784"/>
          <a:ext cx="61206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170"/>
                <a:gridCol w="1638182"/>
                <a:gridCol w="1422158"/>
                <a:gridCol w="15301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Density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>
                          <a:sym typeface="Symbol"/>
                        </a:rPr>
                        <a:t>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radiation length </a:t>
                      </a:r>
                      <a:r>
                        <a:rPr lang="en-US" sz="1400" dirty="0" err="1" smtClean="0"/>
                        <a:t>X</a:t>
                      </a:r>
                      <a:r>
                        <a:rPr lang="en-US" sz="1400" baseline="-25000" dirty="0" err="1" smtClean="0"/>
                        <a:t>0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wire spacing 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wire radius r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2.265 g/</a:t>
                      </a:r>
                      <a:r>
                        <a:rPr lang="en-US" sz="1600" dirty="0" err="1" smtClean="0"/>
                        <a:t>cm</a:t>
                      </a:r>
                      <a:r>
                        <a:rPr lang="en-US" sz="1600" baseline="30000" dirty="0" err="1" smtClean="0"/>
                        <a:t>2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18.8 cm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 </a:t>
                      </a:r>
                      <a:r>
                        <a:rPr lang="en-US" sz="1600" dirty="0" smtClean="0">
                          <a:sym typeface="Symbol"/>
                        </a:rPr>
                        <a:t>m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06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Other considerations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3CD561A-27E9-4FF6-8AFA-28C895031796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909831" y="3740181"/>
            <a:ext cx="0" cy="7920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5735" y="4460261"/>
            <a:ext cx="11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</a:t>
            </a:r>
            <a:r>
              <a:rPr lang="en-US" dirty="0" smtClean="0">
                <a:sym typeface="Symbol"/>
              </a:rPr>
              <a:t>A max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-277793" y="2588053"/>
            <a:ext cx="2483768" cy="1224136"/>
          </a:xfrm>
          <a:prstGeom prst="ellipse">
            <a:avLst/>
          </a:prstGeom>
          <a:gradFill flip="none" rotWithShape="1">
            <a:gsLst>
              <a:gs pos="51000">
                <a:schemeClr val="bg1"/>
              </a:gs>
              <a:gs pos="0">
                <a:schemeClr val="accent2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333767" y="2516045"/>
            <a:ext cx="1296144" cy="1728192"/>
            <a:chOff x="611560" y="2204864"/>
            <a:chExt cx="1296144" cy="2016224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90770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1156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75557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89959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04360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87624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331640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475656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619672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763688" y="2204864"/>
              <a:ext cx="0" cy="201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1828800" y="1196752"/>
            <a:ext cx="7315200" cy="532859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b="1" smtClean="0"/>
              <a:t>Electronics: still under development</a:t>
            </a:r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Beam interaction : ~ </a:t>
            </a:r>
            <a:r>
              <a:rPr lang="en-US" b="1" dirty="0" smtClean="0">
                <a:solidFill>
                  <a:srgbClr val="0070C0"/>
                </a:solidFill>
              </a:rPr>
              <a:t>10 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A max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in the </a:t>
            </a:r>
            <a:r>
              <a:rPr lang="en-US" smtClean="0">
                <a:solidFill>
                  <a:srgbClr val="0070C0"/>
                </a:solidFill>
              </a:rPr>
              <a:t>graphite </a:t>
            </a:r>
            <a:r>
              <a:rPr lang="en-US" smtClean="0">
                <a:solidFill>
                  <a:srgbClr val="0070C0"/>
                </a:solidFill>
                <a:sym typeface="Symbol"/>
              </a:rPr>
              <a:t>wire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70C0"/>
                </a:solidFill>
                <a:sym typeface="Symbol"/>
              </a:rPr>
              <a:t>Tungsten would </a:t>
            </a:r>
            <a:r>
              <a:rPr lang="en-US">
                <a:solidFill>
                  <a:srgbClr val="0070C0"/>
                </a:solidFill>
              </a:rPr>
              <a:t>yield ~3x larger signal but proton scattering is also </a:t>
            </a:r>
            <a:r>
              <a:rPr lang="en-US" smtClean="0">
                <a:solidFill>
                  <a:srgbClr val="0070C0"/>
                </a:solidFill>
              </a:rPr>
              <a:t>larger</a:t>
            </a:r>
            <a:endParaRPr lang="en-US" sz="1600" dirty="0" smtClean="0">
              <a:solidFill>
                <a:srgbClr val="0070C0"/>
              </a:solidFill>
              <a:sym typeface="Symbol"/>
            </a:endParaRPr>
          </a:p>
          <a:p>
            <a:pPr>
              <a:buFont typeface="Wingdings" pitchFamily="2" charset="2"/>
              <a:buChar char="Ø"/>
            </a:pPr>
            <a:r>
              <a:rPr lang="en-US" sz="1600" smtClean="0">
                <a:solidFill>
                  <a:srgbClr val="FF0000"/>
                </a:solidFill>
              </a:rPr>
              <a:t>Amplifier </a:t>
            </a:r>
            <a:r>
              <a:rPr lang="en-US" sz="1600" dirty="0" smtClean="0">
                <a:solidFill>
                  <a:srgbClr val="FF0000"/>
                </a:solidFill>
              </a:rPr>
              <a:t>Type	  </a:t>
            </a:r>
            <a:r>
              <a:rPr lang="en-US" sz="1600" smtClean="0">
                <a:solidFill>
                  <a:srgbClr val="FF0000"/>
                </a:solidFill>
              </a:rPr>
              <a:t>		Linear, Integrator in he ADC module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Input impedance </a:t>
            </a:r>
            <a:r>
              <a:rPr lang="en-US" sz="1600" smtClean="0">
                <a:solidFill>
                  <a:srgbClr val="FF0000"/>
                </a:solidFill>
              </a:rPr>
              <a:t>		93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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Bandwidth 	</a:t>
            </a:r>
            <a:r>
              <a:rPr lang="en-US" sz="1600" smtClean="0">
                <a:solidFill>
                  <a:srgbClr val="FF0000"/>
                </a:solidFill>
              </a:rPr>
              <a:t>		&gt;5MHz</a:t>
            </a:r>
            <a:endParaRPr lang="en-US" sz="16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smtClean="0">
                <a:solidFill>
                  <a:srgbClr val="FF0000"/>
                </a:solidFill>
                <a:sym typeface="Symbol"/>
              </a:rPr>
              <a:t>Sampling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rate 	</a:t>
            </a:r>
            <a:r>
              <a:rPr lang="en-US" sz="1600" smtClean="0">
                <a:solidFill>
                  <a:srgbClr val="FF0000"/>
                </a:solidFill>
                <a:sym typeface="Symbol"/>
              </a:rPr>
              <a:t>		1 MHz</a:t>
            </a:r>
            <a:endParaRPr lang="en-US" sz="1600" dirty="0" smtClean="0">
              <a:solidFill>
                <a:srgbClr val="FF0000"/>
              </a:solidFill>
              <a:sym typeface="Symbol"/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FF0000"/>
                </a:solidFill>
                <a:sym typeface="Symbol"/>
              </a:rPr>
              <a:t>Cable length	</a:t>
            </a:r>
            <a:r>
              <a:rPr lang="en-US" sz="1600" smtClean="0">
                <a:solidFill>
                  <a:srgbClr val="FF0000"/>
                </a:solidFill>
                <a:sym typeface="Symbol"/>
              </a:rPr>
              <a:t>		the </a:t>
            </a:r>
            <a:r>
              <a:rPr lang="en-US" sz="1600" dirty="0" smtClean="0">
                <a:solidFill>
                  <a:srgbClr val="FF0000"/>
                </a:solidFill>
                <a:sym typeface="Symbol"/>
              </a:rPr>
              <a:t>shorter the better (</a:t>
            </a:r>
            <a:r>
              <a:rPr lang="en-US" sz="1600" smtClean="0">
                <a:solidFill>
                  <a:srgbClr val="FF0000"/>
                </a:solidFill>
                <a:sym typeface="Symbol"/>
              </a:rPr>
              <a:t>max ~25 m)</a:t>
            </a:r>
            <a:endParaRPr lang="en-US" sz="1600" dirty="0" smtClean="0">
              <a:solidFill>
                <a:srgbClr val="FF0000"/>
              </a:solidFill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0070C0"/>
                </a:solidFill>
                <a:sym typeface="Symbol"/>
              </a:rPr>
              <a:t>2018: Commissioning with a prototype</a:t>
            </a:r>
          </a:p>
          <a:p>
            <a:endParaRPr lang="en-US" dirty="0" smtClean="0">
              <a:sym typeface="Symbol"/>
            </a:endParaRPr>
          </a:p>
          <a:p>
            <a:r>
              <a:rPr lang="en-US" b="1" smtClean="0">
                <a:sym typeface="Symbol"/>
              </a:rPr>
              <a:t>Concerns on ageing</a:t>
            </a:r>
            <a:endParaRPr lang="en-US" b="1" dirty="0" smtClean="0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rgbClr val="0070C0"/>
                </a:solidFill>
                <a:sym typeface="Symbol"/>
              </a:rPr>
              <a:t>Sensibility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of central wires seeing more beam reduced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w.r.t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. </a:t>
            </a:r>
            <a:r>
              <a:rPr lang="en-US" smtClean="0">
                <a:solidFill>
                  <a:srgbClr val="0070C0"/>
                </a:solidFill>
                <a:sym typeface="Symbol"/>
              </a:rPr>
              <a:t>outer </a:t>
            </a:r>
            <a:r>
              <a:rPr lang="en-US" smtClean="0">
                <a:solidFill>
                  <a:srgbClr val="0070C0"/>
                </a:solidFill>
                <a:sym typeface="Symbol"/>
              </a:rPr>
              <a:t>wires </a:t>
            </a:r>
            <a:endParaRPr lang="en-US" b="1" dirty="0" smtClean="0">
              <a:sym typeface="Symbol"/>
            </a:endParaRPr>
          </a:p>
          <a:p>
            <a:pPr>
              <a:buFont typeface="Arial" pitchFamily="34" charset="0"/>
              <a:buChar char="•"/>
            </a:pPr>
            <a:endParaRPr lang="en-US" sz="1600">
              <a:solidFill>
                <a:srgbClr val="0070C0"/>
              </a:solidFill>
              <a:sym typeface="Symbol"/>
            </a:endParaRPr>
          </a:p>
          <a:p>
            <a:r>
              <a:rPr lang="en-US" b="1" smtClean="0">
                <a:sym typeface="Symbol"/>
              </a:rPr>
              <a:t>Cabling: </a:t>
            </a:r>
            <a:r>
              <a:rPr lang="en-GB" smtClean="0"/>
              <a:t>plan </a:t>
            </a:r>
            <a:r>
              <a:rPr lang="en-GB" smtClean="0"/>
              <a:t>#10071</a:t>
            </a:r>
            <a:endParaRPr lang="en-US" b="1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rgbClr val="0070C0"/>
                </a:solidFill>
              </a:rPr>
              <a:t>Budget charged </a:t>
            </a:r>
            <a:r>
              <a:rPr lang="en-GB">
                <a:solidFill>
                  <a:srgbClr val="0070C0"/>
                </a:solidFill>
              </a:rPr>
              <a:t>by EN/EL  in </a:t>
            </a:r>
            <a:r>
              <a:rPr lang="en-GB" smtClean="0">
                <a:solidFill>
                  <a:srgbClr val="0070C0"/>
                </a:solidFill>
              </a:rPr>
              <a:t>2016</a:t>
            </a:r>
          </a:p>
          <a:p>
            <a:pPr>
              <a:buFont typeface="Arial" pitchFamily="34" charset="0"/>
              <a:buChar char="•"/>
            </a:pPr>
            <a:endParaRPr lang="en-GB">
              <a:solidFill>
                <a:srgbClr val="0070C0"/>
              </a:solidFill>
              <a:sym typeface="Symbol"/>
            </a:endParaRPr>
          </a:p>
          <a:p>
            <a:r>
              <a:rPr lang="en-GB" b="1" smtClean="0">
                <a:sym typeface="Symbol"/>
              </a:rPr>
              <a:t>ECR</a:t>
            </a:r>
            <a:endParaRPr lang="en-US" b="1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rgbClr val="0070C0"/>
                </a:solidFill>
              </a:rPr>
              <a:t>It will be done when the integration work is complete.</a:t>
            </a:r>
            <a:endParaRPr lang="en-US">
              <a:solidFill>
                <a:srgbClr val="0070C0"/>
              </a:solidFill>
              <a:sym typeface="Symbol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70C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442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Mechanics: integration in 4L1</a:t>
            </a:r>
            <a:endParaRPr lang="en-GB" sz="3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42E7-8A34-4542-970D-03C13998B970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" r="22499"/>
          <a:stretch/>
        </p:blipFill>
        <p:spPr>
          <a:xfrm>
            <a:off x="1" y="1138334"/>
            <a:ext cx="2936032" cy="37879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742" y="1888233"/>
            <a:ext cx="3632074" cy="31225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78377" y="6488668"/>
            <a:ext cx="202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>
                    <a:lumMod val="65000"/>
                  </a:schemeClr>
                </a:solidFill>
              </a:rPr>
              <a:t>Courtesy: B. Riffaud</a:t>
            </a:r>
            <a:endParaRPr lang="en-GB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519022" y="1867418"/>
            <a:ext cx="826072" cy="711096"/>
          </a:xfrm>
          <a:prstGeom prst="ellipse">
            <a:avLst/>
          </a:prstGeom>
          <a:noFill/>
          <a:ln w="63500">
            <a:solidFill>
              <a:srgbClr val="FFFF00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00" dirty="0" err="1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2"/>
          <a:stretch/>
        </p:blipFill>
        <p:spPr>
          <a:xfrm>
            <a:off x="5178558" y="3203510"/>
            <a:ext cx="3965442" cy="36544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104433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YETS17-18 : installation on a temporary support structure</a:t>
            </a:r>
          </a:p>
          <a:p>
            <a:endParaRPr lang="en-GB"/>
          </a:p>
          <a:p>
            <a:r>
              <a:rPr lang="en-GB" smtClean="0"/>
              <a:t>LS2: The final support system (in blue) will be installed with the series of wire scanners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73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smtClean="0"/>
              <a:t>Mechanics: grids actuation</a:t>
            </a:r>
            <a:endParaRPr lang="en-GB" sz="3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42E7-8A34-4542-970D-03C13998B97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0657"/>
            <a:ext cx="3563177" cy="3387603"/>
          </a:xfrm>
          <a:prstGeom prst="rect">
            <a:avLst/>
          </a:prstGeom>
        </p:spPr>
      </p:pic>
      <p:sp>
        <p:nvSpPr>
          <p:cNvPr id="7" name="Arc 6"/>
          <p:cNvSpPr/>
          <p:nvPr/>
        </p:nvSpPr>
        <p:spPr>
          <a:xfrm rot="5400000">
            <a:off x="1155879" y="1716832"/>
            <a:ext cx="1032587" cy="1107233"/>
          </a:xfrm>
          <a:prstGeom prst="arc">
            <a:avLst/>
          </a:prstGeom>
          <a:ln w="12700">
            <a:headEnd type="triangle"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03275" y="1959428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V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55406" y="2587689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H</a:t>
            </a:r>
            <a:endParaRPr lang="en-GB"/>
          </a:p>
        </p:txBody>
      </p:sp>
      <p:pic>
        <p:nvPicPr>
          <p:cNvPr id="10" name="grilles  x2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79085" y="3378200"/>
            <a:ext cx="6164915" cy="3479800"/>
          </a:xfrm>
        </p:spPr>
      </p:pic>
      <p:sp>
        <p:nvSpPr>
          <p:cNvPr id="11" name="TextBox 10"/>
          <p:cNvSpPr txBox="1"/>
          <p:nvPr/>
        </p:nvSpPr>
        <p:spPr>
          <a:xfrm>
            <a:off x="4186335" y="1150775"/>
            <a:ext cx="440639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No bellow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Actuation by magnetic motors: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mtClean="0"/>
              <a:t>translation for H plane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/>
              <a:t>r</a:t>
            </a:r>
            <a:r>
              <a:rPr lang="en-GB" smtClean="0"/>
              <a:t>otation for V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Animation e</a:t>
            </a:r>
            <a:r>
              <a:rPr lang="en-GB" smtClean="0"/>
              <a:t>xample </a:t>
            </a:r>
            <a:r>
              <a:rPr lang="en-GB" smtClean="0"/>
              <a:t>below: PS SEM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Wiring in vacuum: use of extruded kapton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First tests of grid assembly: </a:t>
            </a:r>
            <a:r>
              <a:rPr lang="en-GB" smtClean="0">
                <a:solidFill>
                  <a:srgbClr val="00B050"/>
                </a:solidFill>
              </a:rPr>
              <a:t>end of June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205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>
                    <a:lumMod val="65000"/>
                  </a:schemeClr>
                </a:solidFill>
              </a:rPr>
              <a:t>Courtesy: C. Vuitton</a:t>
            </a:r>
            <a:endParaRPr lang="en-GB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6490" y="3738466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PS SEM grid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89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/>
        <a:effectLst/>
      </a:spPr>
      <a:bodyPr rtlCol="0" anchor="ctr"/>
      <a:lstStyle>
        <a:defPPr algn="ctr">
          <a:defRPr sz="1600" dirty="0" err="1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12700"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4793</TotalTime>
  <Words>520</Words>
  <Application>Microsoft Office PowerPoint</Application>
  <PresentationFormat>On-screen Show (4:3)</PresentationFormat>
  <Paragraphs>145</Paragraphs>
  <Slides>12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Symbol</vt:lpstr>
      <vt:lpstr>Times New Roman</vt:lpstr>
      <vt:lpstr>Wingdings</vt:lpstr>
      <vt:lpstr>LIU_PowerPoint_Template</vt:lpstr>
      <vt:lpstr>PowerPoint Presentation</vt:lpstr>
      <vt:lpstr>Status of the PSB SEM grids for injection matching</vt:lpstr>
      <vt:lpstr>Outline</vt:lpstr>
      <vt:lpstr>Motivations</vt:lpstr>
      <vt:lpstr>Dedicated operation mode</vt:lpstr>
      <vt:lpstr>Scattering angles and energy loss with graphite </vt:lpstr>
      <vt:lpstr>Other considerations</vt:lpstr>
      <vt:lpstr>Mechanics: integration in 4L1</vt:lpstr>
      <vt:lpstr>Mechanics: grids actuation</vt:lpstr>
      <vt:lpstr>Planning and budget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Jocelyn Tan</cp:lastModifiedBy>
  <cp:revision>398</cp:revision>
  <dcterms:created xsi:type="dcterms:W3CDTF">2011-05-16T09:28:26Z</dcterms:created>
  <dcterms:modified xsi:type="dcterms:W3CDTF">2017-06-20T13:19:16Z</dcterms:modified>
</cp:coreProperties>
</file>