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1" r:id="rId4"/>
    <p:sldId id="258" r:id="rId5"/>
    <p:sldId id="263" r:id="rId6"/>
    <p:sldId id="259" r:id="rId7"/>
    <p:sldId id="260" r:id="rId8"/>
    <p:sldId id="264" r:id="rId9"/>
    <p:sldId id="265" r:id="rId10"/>
    <p:sldId id="266" r:id="rId11"/>
    <p:sldId id="267" r:id="rId12"/>
    <p:sldId id="271" r:id="rId13"/>
    <p:sldId id="277" r:id="rId14"/>
    <p:sldId id="269" r:id="rId15"/>
    <p:sldId id="270" r:id="rId16"/>
    <p:sldId id="273" r:id="rId17"/>
    <p:sldId id="272" r:id="rId18"/>
    <p:sldId id="278" r:id="rId19"/>
    <p:sldId id="275" r:id="rId20"/>
    <p:sldId id="279" r:id="rId21"/>
    <p:sldId id="274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5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20/06/17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20/06/17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20/06/17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20/06/17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20/06/17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20/06/17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20/06/17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20/06/17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20/06/17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20/06/17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20/06/17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20/06/17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85801"/>
            <a:ext cx="7772400" cy="1447799"/>
          </a:xfrm>
        </p:spPr>
        <p:txBody>
          <a:bodyPr/>
          <a:lstStyle/>
          <a:p>
            <a:r>
              <a:rPr lang="en-US" dirty="0" smtClean="0"/>
              <a:t>Nepal and CERN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133600"/>
            <a:ext cx="7772400" cy="1199704"/>
          </a:xfrm>
        </p:spPr>
        <p:txBody>
          <a:bodyPr/>
          <a:lstStyle/>
          <a:p>
            <a:pPr algn="l"/>
            <a:r>
              <a:rPr lang="en-US" dirty="0" smtClean="0"/>
              <a:t>how far we’ve come </a:t>
            </a:r>
          </a:p>
          <a:p>
            <a:pPr algn="l"/>
            <a:r>
              <a:rPr lang="en-US" dirty="0" smtClean="0"/>
              <a:t>(and how much further we have to go)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57800" y="42672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err="1" smtClean="0"/>
              <a:t>Abha</a:t>
            </a:r>
            <a:r>
              <a:rPr lang="en-US" i="1" dirty="0" smtClean="0"/>
              <a:t> Eli </a:t>
            </a:r>
            <a:r>
              <a:rPr lang="en-US" i="1" dirty="0" err="1" smtClean="0"/>
              <a:t>Phoboo</a:t>
            </a:r>
            <a:endParaRPr lang="en-US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Public screening of Particle Fever</a:t>
            </a:r>
            <a:endParaRPr lang="en-US" dirty="0"/>
          </a:p>
        </p:txBody>
      </p:sp>
      <p:pic>
        <p:nvPicPr>
          <p:cNvPr id="4" name="Content Placeholder 3" descr="ParticleFever_Embassy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3324225"/>
            <a:ext cx="5604933" cy="3152775"/>
          </a:xfrm>
          <a:prstGeom prst="rect">
            <a:avLst/>
          </a:prstGeom>
        </p:spPr>
      </p:pic>
      <p:sp>
        <p:nvSpPr>
          <p:cNvPr id="5" name="Content Placeholder 1"/>
          <p:cNvSpPr txBox="1">
            <a:spLocks/>
          </p:cNvSpPr>
          <p:nvPr/>
        </p:nvSpPr>
        <p:spPr>
          <a:xfrm>
            <a:off x="457200" y="1219200"/>
            <a:ext cx="8077200" cy="20574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followed by Q&amp;A with CERN physicists. 200+ people attended with 200+ on the waiting list.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n-US" sz="2700" dirty="0" smtClean="0"/>
              <a:t>Mark Levinson had a special message for the audience in Nepal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lang="en-US" sz="27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circle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066800"/>
            <a:ext cx="6715676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Frederic Perri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1219200"/>
            <a:ext cx="1371600" cy="1939835"/>
          </a:xfrm>
          <a:prstGeom prst="rect">
            <a:avLst/>
          </a:prstGeom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6396" y="3505200"/>
            <a:ext cx="798714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733800" y="6096000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Frederic Perrier, http://www.ipgp.fr/sites/default/files/cern_spirit_210115_1.pdf</a:t>
            </a:r>
            <a:endParaRPr lang="en-US" sz="1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&amp; Outreach sessions</a:t>
            </a:r>
            <a:endParaRPr lang="en-US" dirty="0"/>
          </a:p>
        </p:txBody>
      </p:sp>
      <p:pic>
        <p:nvPicPr>
          <p:cNvPr id="4" name="Content Placeholder 3" descr="Higgs_Balloon_Syangja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447800"/>
            <a:ext cx="4876800" cy="36576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9600" y="1524000"/>
            <a:ext cx="2971800" cy="3581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dirty="0" smtClean="0"/>
              <a:t>Students at </a:t>
            </a:r>
            <a:r>
              <a:rPr lang="en-US" dirty="0" err="1" smtClean="0"/>
              <a:t>Nawa</a:t>
            </a:r>
            <a:r>
              <a:rPr lang="en-US" dirty="0" smtClean="0"/>
              <a:t> </a:t>
            </a:r>
            <a:r>
              <a:rPr lang="en-US" dirty="0" err="1" smtClean="0"/>
              <a:t>Asha</a:t>
            </a:r>
            <a:r>
              <a:rPr lang="en-US" dirty="0" smtClean="0"/>
              <a:t> </a:t>
            </a:r>
            <a:r>
              <a:rPr lang="en-US" dirty="0" err="1" smtClean="0"/>
              <a:t>Griha</a:t>
            </a:r>
            <a:r>
              <a:rPr lang="en-US" dirty="0" smtClean="0"/>
              <a:t> in Kathmandu, Happy Children’s Home in </a:t>
            </a:r>
            <a:r>
              <a:rPr lang="en-US" dirty="0" err="1" smtClean="0"/>
              <a:t>Pokhara</a:t>
            </a:r>
            <a:endParaRPr lang="en-US" dirty="0" smtClean="0"/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dirty="0" smtClean="0"/>
              <a:t>With </a:t>
            </a:r>
            <a:r>
              <a:rPr lang="en-US" dirty="0" err="1" smtClean="0"/>
              <a:t>Bishnu</a:t>
            </a:r>
            <a:r>
              <a:rPr lang="en-US" dirty="0" smtClean="0"/>
              <a:t> </a:t>
            </a:r>
            <a:r>
              <a:rPr lang="en-US" dirty="0" err="1" smtClean="0"/>
              <a:t>Lamsal</a:t>
            </a:r>
            <a:r>
              <a:rPr lang="en-US" dirty="0" smtClean="0"/>
              <a:t>, organized an Outreach Session with 11 high schools in </a:t>
            </a:r>
            <a:r>
              <a:rPr lang="en-US" dirty="0" err="1" smtClean="0"/>
              <a:t>Syangja</a:t>
            </a:r>
            <a:r>
              <a:rPr lang="en-US" dirty="0" smtClean="0"/>
              <a:t>, ~200 km southwest of Kathmandu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From CERN with love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057400"/>
            <a:ext cx="656272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 students</a:t>
            </a:r>
            <a:endParaRPr lang="en-US" dirty="0"/>
          </a:p>
        </p:txBody>
      </p:sp>
      <p:pic>
        <p:nvPicPr>
          <p:cNvPr id="4" name="Content Placeholder 3" descr="Santosh_Yadav_WWW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0"/>
            <a:ext cx="5018616" cy="37639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38800" y="1524000"/>
            <a:ext cx="2743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Of the students from the </a:t>
            </a:r>
            <a:r>
              <a:rPr lang="en-US" dirty="0" err="1" smtClean="0"/>
              <a:t>Masterclass</a:t>
            </a:r>
            <a:r>
              <a:rPr lang="en-US" dirty="0" smtClean="0"/>
              <a:t> in 2014, </a:t>
            </a:r>
            <a:r>
              <a:rPr lang="en-US" dirty="0" err="1" smtClean="0"/>
              <a:t>Santosh</a:t>
            </a:r>
            <a:r>
              <a:rPr lang="en-US" dirty="0" smtClean="0"/>
              <a:t> </a:t>
            </a:r>
            <a:r>
              <a:rPr lang="en-US" dirty="0" err="1" smtClean="0"/>
              <a:t>Parajuli</a:t>
            </a:r>
            <a:r>
              <a:rPr lang="en-US" dirty="0" smtClean="0"/>
              <a:t> came to CERN as a summer student in 2015 and </a:t>
            </a:r>
            <a:r>
              <a:rPr lang="en-US" dirty="0" err="1" smtClean="0"/>
              <a:t>Yadav</a:t>
            </a:r>
            <a:r>
              <a:rPr lang="en-US" dirty="0" smtClean="0"/>
              <a:t> </a:t>
            </a:r>
            <a:r>
              <a:rPr lang="en-US" dirty="0" err="1" smtClean="0"/>
              <a:t>Kandel</a:t>
            </a:r>
            <a:r>
              <a:rPr lang="en-US" dirty="0" smtClean="0"/>
              <a:t> went to ICTP (and visited briefly for a CERN tour)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Reaching out to schools</a:t>
            </a:r>
            <a:endParaRPr lang="en-US" dirty="0"/>
          </a:p>
        </p:txBody>
      </p:sp>
      <p:pic>
        <p:nvPicPr>
          <p:cNvPr id="4" name="Content Placeholder 3" descr="Kamlesh_CERN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71600"/>
            <a:ext cx="4343400" cy="4343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81600" y="1371600"/>
            <a:ext cx="3352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Kamlesh</a:t>
            </a:r>
            <a:r>
              <a:rPr lang="en-US" sz="2000" dirty="0" smtClean="0"/>
              <a:t> </a:t>
            </a:r>
            <a:r>
              <a:rPr lang="en-US" sz="2000" dirty="0" err="1" smtClean="0"/>
              <a:t>Chaudhary</a:t>
            </a:r>
            <a:r>
              <a:rPr lang="en-US" sz="2000" dirty="0" smtClean="0"/>
              <a:t>, science teacher and principal of Kamala High School, </a:t>
            </a:r>
            <a:r>
              <a:rPr lang="en-US" sz="2000" dirty="0" err="1" smtClean="0"/>
              <a:t>Sindhuli</a:t>
            </a:r>
            <a:r>
              <a:rPr lang="en-US" sz="2000" dirty="0" smtClean="0"/>
              <a:t>, came to CERN for the High School Teachers Training program in 2015. 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1600200"/>
          </a:xfrm>
        </p:spPr>
        <p:txBody>
          <a:bodyPr>
            <a:noAutofit/>
          </a:bodyPr>
          <a:lstStyle/>
          <a:p>
            <a:r>
              <a:rPr lang="en-US" sz="2000" dirty="0" smtClean="0"/>
              <a:t>Held an Outreach Session for 120 students and 30 teachers, staff and townsfolk</a:t>
            </a:r>
          </a:p>
          <a:p>
            <a:r>
              <a:rPr lang="en-US" sz="2000" dirty="0" smtClean="0"/>
              <a:t>Students were highly enthusiastic and asked brilliant questions. As always, lots of fun interacting with the students and teachers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971800"/>
            <a:ext cx="7772400" cy="2767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447800"/>
            <a:ext cx="3810000" cy="4038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Particle physics </a:t>
            </a:r>
            <a:r>
              <a:rPr lang="en-US" sz="2000" dirty="0" err="1" smtClean="0"/>
              <a:t>Masterclass</a:t>
            </a:r>
            <a:r>
              <a:rPr lang="en-US" sz="2000" dirty="0" smtClean="0"/>
              <a:t> in </a:t>
            </a:r>
            <a:r>
              <a:rPr lang="en-US" sz="2000" dirty="0" err="1" smtClean="0"/>
              <a:t>Tribhuvan</a:t>
            </a:r>
            <a:r>
              <a:rPr lang="en-US" sz="2000" dirty="0" smtClean="0"/>
              <a:t> University, in partnership with CERN, KU and ICTP</a:t>
            </a:r>
          </a:p>
          <a:p>
            <a:r>
              <a:rPr lang="en-US" sz="2000" dirty="0" smtClean="0"/>
              <a:t>Impact 300+ students in Kathmandu and </a:t>
            </a:r>
            <a:r>
              <a:rPr lang="en-US" sz="2000" dirty="0" err="1" smtClean="0"/>
              <a:t>Sindhuli</a:t>
            </a:r>
            <a:endParaRPr lang="en-US" sz="2000" dirty="0" smtClean="0"/>
          </a:p>
          <a:p>
            <a:r>
              <a:rPr lang="en-US" sz="2000" dirty="0" smtClean="0"/>
              <a:t>Summer student, Mahesh </a:t>
            </a:r>
            <a:r>
              <a:rPr lang="en-US" sz="2000" dirty="0" err="1" smtClean="0"/>
              <a:t>Thakuri</a:t>
            </a:r>
            <a:r>
              <a:rPr lang="en-US" sz="2000" dirty="0" smtClean="0"/>
              <a:t>, attends the CERN Summer Student program. 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to basics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524000"/>
            <a:ext cx="4449247" cy="294690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Nepalis at CERN</a:t>
            </a:r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429000"/>
            <a:ext cx="3876311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asang Sherp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2819400"/>
            <a:ext cx="3733800" cy="3733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3400" y="1219200"/>
            <a:ext cx="617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 as engineers, technicians, communication professional, and physicists, via CERN member states and institutions with professional relationships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In-betweens</a:t>
            </a:r>
            <a:endParaRPr lang="en-US" dirty="0"/>
          </a:p>
        </p:txBody>
      </p:sp>
      <p:pic>
        <p:nvPicPr>
          <p:cNvPr id="4" name="Content Placeholder 3" descr="HealthMnister_CERN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219200"/>
            <a:ext cx="2853130" cy="2514600"/>
          </a:xfrm>
          <a:prstGeom prst="rect">
            <a:avLst/>
          </a:prstGeom>
        </p:spPr>
      </p:pic>
      <p:pic>
        <p:nvPicPr>
          <p:cNvPr id="5" name="Picture 4" descr="Embassy_ATLAS_Caver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219200"/>
            <a:ext cx="3455003" cy="24384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5029200"/>
            <a:ext cx="44481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09600" y="3962400"/>
            <a:ext cx="8305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(clockwise) Minister of Health Visits CERN with the Ambassador in Geneva. Visitors from the Mission in Geneva. Ministry of Science organizes a virtual visit to ATLAS on National Science Day.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irst Nepali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7600" y="1295400"/>
            <a:ext cx="5020376" cy="365811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1994: this is where the story starts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752600"/>
            <a:ext cx="289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Suresh Man Singh and </a:t>
            </a:r>
            <a:r>
              <a:rPr lang="en-US" dirty="0" err="1" smtClean="0"/>
              <a:t>Sureya</a:t>
            </a:r>
            <a:r>
              <a:rPr lang="en-US" dirty="0" smtClean="0"/>
              <a:t> Kumar </a:t>
            </a:r>
            <a:r>
              <a:rPr lang="en-US" dirty="0" err="1" smtClean="0"/>
              <a:t>Neupane</a:t>
            </a:r>
            <a:r>
              <a:rPr lang="en-US" dirty="0" smtClean="0"/>
              <a:t>, first Nepalis at CERN,</a:t>
            </a:r>
          </a:p>
          <a:p>
            <a:r>
              <a:rPr lang="en-US" dirty="0" smtClean="0"/>
              <a:t>under the World Laboratory scholarship programme</a:t>
            </a:r>
            <a:endParaRPr lang="en-US" dirty="0"/>
          </a:p>
        </p:txBody>
      </p:sp>
      <p:pic>
        <p:nvPicPr>
          <p:cNvPr id="6" name="Picture 5" descr="KTM Summer School in Physics 199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5029200"/>
            <a:ext cx="7659318" cy="82780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4114800" cy="478809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Genuine interest from the government, with the president visiting CERN just last week</a:t>
            </a:r>
          </a:p>
          <a:p>
            <a:r>
              <a:rPr lang="en-US" dirty="0" smtClean="0"/>
              <a:t>International Cooperation Agreement between CERN and Nepal unanimously agreed upon by the CERN Council, to be signed later this year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2017</a:t>
            </a:r>
            <a:endParaRPr lang="en-US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295400"/>
            <a:ext cx="4029075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7086600" cy="455949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at the first SAHEPI</a:t>
            </a:r>
          </a:p>
          <a:p>
            <a:r>
              <a:rPr lang="en-US" dirty="0" smtClean="0"/>
              <a:t>More than 70 people registered to attend! (We had planned for 35)</a:t>
            </a:r>
          </a:p>
          <a:p>
            <a:r>
              <a:rPr lang="en-US" dirty="0" smtClean="0"/>
              <a:t>Want to understand the expertise and need in South Asia, to connect and make potential future collaboration possible</a:t>
            </a:r>
          </a:p>
          <a:p>
            <a:r>
              <a:rPr lang="en-US" dirty="0" smtClean="0"/>
              <a:t>Become an active partner in scientific pursuits, especially in the region</a:t>
            </a:r>
            <a:r>
              <a:rPr lang="en-US" smtClean="0"/>
              <a:t>, and facilitate </a:t>
            </a:r>
            <a:r>
              <a:rPr lang="en-US" dirty="0" smtClean="0"/>
              <a:t>the establishment of a dedicated scientific facility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here we are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477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ERN sa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2133600"/>
            <a:ext cx="6068272" cy="240063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2002: and meanders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ERN flat-bulleti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447800"/>
            <a:ext cx="6637446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2010: for a while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371601"/>
            <a:ext cx="7924800" cy="38861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Nepalis conduct research at CERN or with data collected at CERN via member states and studying or working at institutions with formal relationships</a:t>
            </a:r>
          </a:p>
          <a:p>
            <a:endParaRPr lang="en-US" dirty="0" smtClean="0"/>
          </a:p>
          <a:p>
            <a:r>
              <a:rPr lang="en-US" dirty="0" smtClean="0"/>
              <a:t>CERN releases </a:t>
            </a:r>
            <a:r>
              <a:rPr lang="en-US" dirty="0" err="1" smtClean="0"/>
              <a:t>Invenio</a:t>
            </a:r>
            <a:r>
              <a:rPr lang="en-US" dirty="0" smtClean="0"/>
              <a:t> in 2011, an open software library management package that becomes the basis of HIMALDOC, a digital library platform maintained by ICIMOD in Nepal for knowledge exchange on sustainable mountain development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between years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appy Children's Home in Pokhar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7566" y="1676400"/>
            <a:ext cx="5861670" cy="43307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2013</a:t>
            </a:r>
            <a:endParaRPr lang="en-US" dirty="0"/>
          </a:p>
        </p:txBody>
      </p:sp>
      <p:pic>
        <p:nvPicPr>
          <p:cNvPr id="8" name="Content Placeholder 5" descr="Masterclass 2013.jpg"/>
          <p:cNvPicPr>
            <a:picLocks noChangeAspect="1"/>
          </p:cNvPicPr>
          <p:nvPr/>
        </p:nvPicPr>
        <p:blipFill>
          <a:blip r:embed="rId2" cstate="print"/>
          <a:srcRect t="42985" r="-3556" b="-5672"/>
          <a:stretch>
            <a:fillRect/>
          </a:stretch>
        </p:blipFill>
        <p:spPr>
          <a:xfrm>
            <a:off x="1524000" y="3276600"/>
            <a:ext cx="7387046" cy="2971800"/>
          </a:xfrm>
          <a:prstGeom prst="rect">
            <a:avLst/>
          </a:prstGeom>
        </p:spPr>
      </p:pic>
      <p:sp>
        <p:nvSpPr>
          <p:cNvPr id="10" name="Content Placeholder 1"/>
          <p:cNvSpPr>
            <a:spLocks noGrp="1"/>
          </p:cNvSpPr>
          <p:nvPr>
            <p:ph idx="1"/>
          </p:nvPr>
        </p:nvSpPr>
        <p:spPr>
          <a:xfrm>
            <a:off x="1524000" y="1447800"/>
            <a:ext cx="7086600" cy="1828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 student from </a:t>
            </a:r>
            <a:r>
              <a:rPr lang="en-US" dirty="0" err="1" smtClean="0"/>
              <a:t>Tribhuvan</a:t>
            </a:r>
            <a:r>
              <a:rPr lang="en-US" dirty="0" smtClean="0"/>
              <a:t> University attends the CERN Summer program. </a:t>
            </a:r>
            <a:r>
              <a:rPr lang="en-US" dirty="0" err="1" smtClean="0"/>
              <a:t>Ishan</a:t>
            </a:r>
            <a:r>
              <a:rPr lang="en-US" dirty="0" smtClean="0"/>
              <a:t> </a:t>
            </a:r>
            <a:r>
              <a:rPr lang="en-US" dirty="0" err="1" smtClean="0"/>
              <a:t>Pokhrel</a:t>
            </a:r>
            <a:endParaRPr lang="en-US" dirty="0" smtClean="0"/>
          </a:p>
          <a:p>
            <a:r>
              <a:rPr lang="en-US" dirty="0" smtClean="0"/>
              <a:t>Pilot testing : The first International High Energy Particle Physics </a:t>
            </a:r>
            <a:r>
              <a:rPr lang="en-US" dirty="0" err="1" smtClean="0"/>
              <a:t>Masterclass</a:t>
            </a:r>
            <a:r>
              <a:rPr lang="en-US" dirty="0" smtClean="0"/>
              <a:t> in Nepal takes place in December at Kathmandu University.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1"/>
            <a:ext cx="7772400" cy="13716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Bishnu</a:t>
            </a:r>
            <a:r>
              <a:rPr lang="en-US" dirty="0" smtClean="0"/>
              <a:t> </a:t>
            </a:r>
            <a:r>
              <a:rPr lang="en-US" dirty="0" err="1" smtClean="0"/>
              <a:t>Lamsal</a:t>
            </a:r>
            <a:r>
              <a:rPr lang="en-US" dirty="0" smtClean="0"/>
              <a:t>, the first high school science teacher from Nepal attends the CERN High School Teachers Training program. Now he is inspiring the next generation of scientists.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819400"/>
            <a:ext cx="5924550" cy="3202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3962400" cy="4343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Particle Physics </a:t>
            </a:r>
            <a:r>
              <a:rPr lang="en-US" dirty="0" err="1" smtClean="0"/>
              <a:t>Masterclass</a:t>
            </a:r>
            <a:r>
              <a:rPr lang="en-US" dirty="0" smtClean="0"/>
              <a:t> hosted by Kathmandu University and 16 schools in India, in partnership with KU, CERN and ICTP. Ended with a virtual visit where the students in India and Nepal could talk directly to experts at CERN’s ATLAS Control Room.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pic>
        <p:nvPicPr>
          <p:cNvPr id="4" name="Picture 3" descr="Virtual Visit K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1219200"/>
            <a:ext cx="4197702" cy="29718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216</TotalTime>
  <Words>637</Words>
  <Application>Microsoft Macintosh PowerPoint</Application>
  <PresentationFormat>On-screen Show (4:3)</PresentationFormat>
  <Paragraphs>57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Concourse</vt:lpstr>
      <vt:lpstr>Nepal and CERN</vt:lpstr>
      <vt:lpstr>1994: this is where the story starts</vt:lpstr>
      <vt:lpstr>2002: and meanders</vt:lpstr>
      <vt:lpstr>2010: for a while</vt:lpstr>
      <vt:lpstr>In between years</vt:lpstr>
      <vt:lpstr>2011</vt:lpstr>
      <vt:lpstr>2013</vt:lpstr>
      <vt:lpstr>2014</vt:lpstr>
      <vt:lpstr>2015</vt:lpstr>
      <vt:lpstr>Public screening of Particle Fever</vt:lpstr>
      <vt:lpstr>Full circle</vt:lpstr>
      <vt:lpstr>Education &amp; Outreach sessions</vt:lpstr>
      <vt:lpstr>From CERN with love</vt:lpstr>
      <vt:lpstr>Summer students</vt:lpstr>
      <vt:lpstr>Reaching out to schools</vt:lpstr>
      <vt:lpstr>2016</vt:lpstr>
      <vt:lpstr>Back to basics</vt:lpstr>
      <vt:lpstr>Nepalis at CERN</vt:lpstr>
      <vt:lpstr>In-betweens</vt:lpstr>
      <vt:lpstr>2017</vt:lpstr>
      <vt:lpstr>and here we are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abha</dc:creator>
  <cp:lastModifiedBy>Suyog Shrestha</cp:lastModifiedBy>
  <cp:revision>23</cp:revision>
  <dcterms:created xsi:type="dcterms:W3CDTF">2006-08-16T00:00:00Z</dcterms:created>
  <dcterms:modified xsi:type="dcterms:W3CDTF">2017-06-20T01:43:18Z</dcterms:modified>
</cp:coreProperties>
</file>