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59" r:id="rId2"/>
    <p:sldMasterId id="2147483672" r:id="rId3"/>
  </p:sldMasterIdLst>
  <p:notesMasterIdLst>
    <p:notesMasterId r:id="rId28"/>
  </p:notesMasterIdLst>
  <p:handoutMasterIdLst>
    <p:handoutMasterId r:id="rId29"/>
  </p:handoutMasterIdLst>
  <p:sldIdLst>
    <p:sldId id="286" r:id="rId4"/>
    <p:sldId id="309" r:id="rId5"/>
    <p:sldId id="279" r:id="rId6"/>
    <p:sldId id="292" r:id="rId7"/>
    <p:sldId id="296" r:id="rId8"/>
    <p:sldId id="297" r:id="rId9"/>
    <p:sldId id="298" r:id="rId10"/>
    <p:sldId id="299" r:id="rId11"/>
    <p:sldId id="300" r:id="rId12"/>
    <p:sldId id="301" r:id="rId13"/>
    <p:sldId id="302" r:id="rId14"/>
    <p:sldId id="303" r:id="rId15"/>
    <p:sldId id="305" r:id="rId16"/>
    <p:sldId id="308" r:id="rId17"/>
    <p:sldId id="304" r:id="rId18"/>
    <p:sldId id="306" r:id="rId19"/>
    <p:sldId id="307" r:id="rId20"/>
    <p:sldId id="310" r:id="rId21"/>
    <p:sldId id="311" r:id="rId22"/>
    <p:sldId id="312" r:id="rId23"/>
    <p:sldId id="313" r:id="rId24"/>
    <p:sldId id="315" r:id="rId25"/>
    <p:sldId id="314" r:id="rId26"/>
    <p:sldId id="316" r:id="rId27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976">
          <p15:clr>
            <a:srgbClr val="A4A3A4"/>
          </p15:clr>
        </p15:guide>
        <p15:guide id="2" pos="547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0157A4"/>
    <a:srgbClr val="F8B13C"/>
    <a:srgbClr val="1F497D"/>
    <a:srgbClr val="1E386B"/>
    <a:srgbClr val="2C669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540" autoAdjust="0"/>
    <p:restoredTop sz="94609" autoAdjust="0"/>
  </p:normalViewPr>
  <p:slideViewPr>
    <p:cSldViewPr snapToObjects="1" showGuides="1">
      <p:cViewPr>
        <p:scale>
          <a:sx n="84" d="100"/>
          <a:sy n="84" d="100"/>
        </p:scale>
        <p:origin x="2514" y="984"/>
      </p:cViewPr>
      <p:guideLst>
        <p:guide orient="horz" pos="2976"/>
        <p:guide pos="547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28C6C0-723B-1144-B0BB-13233DB680E2}" type="datetimeFigureOut">
              <a:rPr lang="fr-FR" smtClean="0"/>
              <a:pPr/>
              <a:t>14/06/2017</a:t>
            </a:fld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649DF4-BFDC-CE44-88D7-285A08214489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625803-7089-5846-80C7-3D9AC85D7E45}" type="datetimeFigureOut">
              <a:rPr lang="fr-FR" smtClean="0"/>
              <a:pPr/>
              <a:t>14/06/2017</a:t>
            </a:fld>
            <a:endParaRPr lang="en-GB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0F73C1-2BD6-684E-AA1B-49165E0DF4BD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457200" y="1068388"/>
            <a:ext cx="8229600" cy="303212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>
                <a:solidFill>
                  <a:srgbClr val="0157A4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 smtClean="0"/>
              <a:t>Cliquez pour modifier le style des sous-titres du masque</a:t>
            </a:r>
            <a:endParaRPr lang="en-GB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Task 2.2 kick off (June 2017)</a:t>
            </a:r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Espace réservé du titre 1"/>
          <p:cNvSpPr txBox="1">
            <a:spLocks/>
          </p:cNvSpPr>
          <p:nvPr userDrawn="1"/>
        </p:nvSpPr>
        <p:spPr>
          <a:xfrm>
            <a:off x="457200" y="274638"/>
            <a:ext cx="8229600" cy="561974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157A4"/>
                </a:solidFill>
                <a:effectLst/>
                <a:uLnTx/>
                <a:uFillTx/>
                <a:latin typeface="Trebuchet MS" panose="020B0603020202020204" pitchFamily="34" charset="0"/>
                <a:ea typeface="+mj-ea"/>
                <a:cs typeface="Arial"/>
              </a:rPr>
              <a:t>Cliquez et modifiez le titre</a:t>
            </a: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srgbClr val="0157A4"/>
              </a:solidFill>
              <a:effectLst/>
              <a:uLnTx/>
              <a:uFillTx/>
              <a:latin typeface="Trebuchet MS" panose="020B0603020202020204" pitchFamily="34" charset="0"/>
              <a:ea typeface="+mj-ea"/>
              <a:cs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Task 2.2 kick off (June 2017)</a:t>
            </a:r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990600"/>
            <a:ext cx="4038600" cy="4525963"/>
          </a:xfrm>
        </p:spPr>
        <p:txBody>
          <a:bodyPr vert="horz" wrap="square"/>
          <a:lstStyle>
            <a:lvl1pPr algn="l">
              <a:spcAft>
                <a:spcPts val="0"/>
              </a:spcAft>
              <a:buFont typeface="Arial"/>
              <a:buChar char="•"/>
              <a:defRPr sz="2400" baseline="0"/>
            </a:lvl1pPr>
            <a:lvl2pPr algn="l">
              <a:defRPr sz="2000"/>
            </a:lvl2pPr>
            <a:lvl3pPr algn="l">
              <a:defRPr sz="2000"/>
            </a:lvl3pPr>
            <a:lvl4pPr algn="l">
              <a:defRPr sz="1800"/>
            </a:lvl4pPr>
            <a:lvl5pPr algn="l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Task 2.2 kick off (June 2017)</a:t>
            </a:r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Espace réservé du contenu 2"/>
          <p:cNvSpPr>
            <a:spLocks noGrp="1"/>
          </p:cNvSpPr>
          <p:nvPr>
            <p:ph sz="half" idx="13"/>
          </p:nvPr>
        </p:nvSpPr>
        <p:spPr>
          <a:xfrm>
            <a:off x="4648200" y="990600"/>
            <a:ext cx="4038600" cy="4525963"/>
          </a:xfrm>
        </p:spPr>
        <p:txBody>
          <a:bodyPr vert="horz" wrap="square"/>
          <a:lstStyle>
            <a:lvl1pPr algn="l">
              <a:spcAft>
                <a:spcPts val="0"/>
              </a:spcAft>
              <a:buFont typeface="Arial"/>
              <a:buChar char="•"/>
              <a:defRPr sz="2400" baseline="0"/>
            </a:lvl1pPr>
            <a:lvl2pPr algn="l">
              <a:defRPr sz="2000"/>
            </a:lvl2pPr>
            <a:lvl3pPr algn="l">
              <a:defRPr sz="2000"/>
            </a:lvl3pPr>
            <a:lvl4pPr algn="l">
              <a:defRPr sz="1800"/>
            </a:lvl4pPr>
            <a:lvl5pPr algn="l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066800"/>
            <a:ext cx="4040188" cy="5635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rgbClr val="0157A4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fr-FR" dirty="0" smtClean="0"/>
              <a:t>Cliquez pour modifier le style des sous-titres du masque</a:t>
            </a:r>
            <a:endParaRPr lang="en-GB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19812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  <a:endParaRPr lang="en-GB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  <a:endParaRPr lang="en-GB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Task 2.2 kick off (June 2017)</a:t>
            </a:r>
            <a:endParaRPr lang="en-GB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12" name="Connecteur droit 11"/>
          <p:cNvCxnSpPr/>
          <p:nvPr userDrawn="1"/>
        </p:nvCxnSpPr>
        <p:spPr>
          <a:xfrm>
            <a:off x="457200" y="1828800"/>
            <a:ext cx="4040188" cy="1588"/>
          </a:xfrm>
          <a:prstGeom prst="line">
            <a:avLst/>
          </a:prstGeom>
          <a:ln>
            <a:solidFill>
              <a:srgbClr val="0157A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12"/>
          <p:cNvCxnSpPr/>
          <p:nvPr userDrawn="1"/>
        </p:nvCxnSpPr>
        <p:spPr>
          <a:xfrm>
            <a:off x="4651963" y="1828800"/>
            <a:ext cx="4040188" cy="1588"/>
          </a:xfrm>
          <a:prstGeom prst="line">
            <a:avLst/>
          </a:prstGeom>
          <a:ln>
            <a:solidFill>
              <a:srgbClr val="0157A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Espace réservé du texte 2"/>
          <p:cNvSpPr>
            <a:spLocks noGrp="1"/>
          </p:cNvSpPr>
          <p:nvPr>
            <p:ph type="body" idx="13" hasCustomPrompt="1"/>
          </p:nvPr>
        </p:nvSpPr>
        <p:spPr>
          <a:xfrm>
            <a:off x="4654050" y="1066800"/>
            <a:ext cx="4040188" cy="5635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rgbClr val="0157A4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fr-FR" dirty="0" smtClean="0"/>
              <a:t>Cliquez pour modifier le style des sous-titres du masque</a:t>
            </a:r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457200" y="1066800"/>
            <a:ext cx="8229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5367338"/>
            <a:ext cx="5486400" cy="1952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rebuchet MS" panose="020B0603020202020204" pitchFamily="34" charset="0"/>
              </a:defRPr>
            </a:lvl1pPr>
          </a:lstStyle>
          <a:p>
            <a:r>
              <a:rPr lang="en-GB" smtClean="0"/>
              <a:t>Task 2.2 kick off (June 2017)</a:t>
            </a:r>
            <a:endParaRPr lang="en-GB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</a:lstStyle>
          <a:p>
            <a:fld id="{81B4523E-0E60-2F49-A1DB-8E66CE3DE81B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Espace réservé du titre 1"/>
          <p:cNvSpPr txBox="1">
            <a:spLocks/>
          </p:cNvSpPr>
          <p:nvPr userDrawn="1"/>
        </p:nvSpPr>
        <p:spPr>
          <a:xfrm>
            <a:off x="457200" y="274638"/>
            <a:ext cx="8229600" cy="561974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157A4"/>
                </a:solidFill>
                <a:effectLst/>
                <a:uLnTx/>
                <a:uFillTx/>
                <a:latin typeface="Trebuchet MS" panose="020B0603020202020204" pitchFamily="34" charset="0"/>
                <a:ea typeface="+mj-ea"/>
                <a:cs typeface="Arial"/>
              </a:rPr>
              <a:t>Cliquez et modifiez le titre</a:t>
            </a: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srgbClr val="0157A4"/>
              </a:solidFill>
              <a:effectLst/>
              <a:uLnTx/>
              <a:uFillTx/>
              <a:latin typeface="Trebuchet MS" panose="020B0603020202020204" pitchFamily="34" charset="0"/>
              <a:ea typeface="+mj-ea"/>
              <a:cs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8534400" y="6356350"/>
            <a:ext cx="457200" cy="365125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fld id="{81B4523E-0E60-2F49-A1DB-8E66CE3DE81B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3" hasCustomPrompt="1"/>
          </p:nvPr>
        </p:nvSpPr>
        <p:spPr>
          <a:xfrm>
            <a:off x="759183" y="3518250"/>
            <a:ext cx="7924800" cy="492443"/>
          </a:xfrm>
          <a:prstGeom prst="rect">
            <a:avLst/>
          </a:prstGeom>
        </p:spPr>
        <p:txBody>
          <a:bodyPr vert="horz" lIns="0" tIns="0" rIns="0" bIns="0">
            <a:spAutoFit/>
          </a:bodyPr>
          <a:lstStyle>
            <a:lvl1pPr algn="r">
              <a:buFontTx/>
              <a:buNone/>
              <a:defRPr b="1">
                <a:solidFill>
                  <a:schemeClr val="bg1"/>
                </a:solidFill>
                <a:latin typeface="Trebuchet MS" panose="020B0603020202020204" pitchFamily="34" charset="0"/>
                <a:cs typeface="Arial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fr-FR" dirty="0" smtClean="0"/>
              <a:t>Test </a:t>
            </a:r>
            <a:r>
              <a:rPr lang="en-GB" noProof="0" dirty="0" smtClean="0"/>
              <a:t>presentation</a:t>
            </a:r>
            <a:r>
              <a:rPr lang="fr-FR" dirty="0" smtClean="0"/>
              <a:t> </a:t>
            </a:r>
            <a:r>
              <a:rPr lang="fr-FR" dirty="0" err="1" smtClean="0"/>
              <a:t>title</a:t>
            </a:r>
            <a:r>
              <a:rPr lang="fr-FR" dirty="0" smtClean="0"/>
              <a:t> slide 1</a:t>
            </a:r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759183" y="5301208"/>
            <a:ext cx="7924800" cy="378210"/>
          </a:xfrm>
          <a:prstGeom prst="rect">
            <a:avLst/>
          </a:prstGeom>
        </p:spPr>
        <p:txBody>
          <a:bodyPr vert="horz" lIns="0" tIns="0" rIns="0" bIns="0"/>
          <a:lstStyle>
            <a:lvl1pPr algn="r">
              <a:buNone/>
              <a:defRPr sz="1800" baseline="0">
                <a:solidFill>
                  <a:srgbClr val="F8B13C"/>
                </a:solidFill>
                <a:latin typeface="Trebuchet MS" panose="020B0603020202020204" pitchFamily="34" charset="0"/>
                <a:cs typeface="Arial"/>
              </a:defRPr>
            </a:lvl1pPr>
            <a:lvl2pPr algn="r">
              <a:buNone/>
              <a:defRPr/>
            </a:lvl2pPr>
            <a:lvl3pPr algn="r">
              <a:buNone/>
              <a:defRPr/>
            </a:lvl3pPr>
            <a:lvl4pPr algn="r">
              <a:buNone/>
              <a:defRPr/>
            </a:lvl4pPr>
            <a:lvl5pPr algn="r">
              <a:buNone/>
              <a:defRPr/>
            </a:lvl5pPr>
          </a:lstStyle>
          <a:p>
            <a:pPr lvl="0"/>
            <a:r>
              <a:rPr lang="fr-FR" dirty="0" smtClean="0"/>
              <a:t>Test Name / Organisation</a:t>
            </a:r>
          </a:p>
        </p:txBody>
      </p:sp>
      <p:sp>
        <p:nvSpPr>
          <p:cNvPr id="5" name="Espace réservé du texte 11"/>
          <p:cNvSpPr>
            <a:spLocks noGrp="1"/>
          </p:cNvSpPr>
          <p:nvPr>
            <p:ph type="body" sz="quarter" idx="15" hasCustomPrompt="1"/>
          </p:nvPr>
        </p:nvSpPr>
        <p:spPr>
          <a:xfrm>
            <a:off x="759183" y="4565462"/>
            <a:ext cx="7924800" cy="533110"/>
          </a:xfrm>
          <a:prstGeom prst="rect">
            <a:avLst/>
          </a:prstGeom>
        </p:spPr>
        <p:txBody>
          <a:bodyPr vert="horz" lIns="0" tIns="0" rIns="0" bIns="0"/>
          <a:lstStyle>
            <a:lvl1pPr algn="r">
              <a:buFontTx/>
              <a:buNone/>
              <a:defRPr sz="3000" b="0">
                <a:solidFill>
                  <a:schemeClr val="bg1"/>
                </a:solidFill>
                <a:latin typeface="Trebuchet MS" panose="020B0603020202020204" pitchFamily="34" charset="0"/>
                <a:cs typeface="Arial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fr-FR" dirty="0" smtClean="0"/>
              <a:t>Test venue/date/</a:t>
            </a:r>
            <a:r>
              <a:rPr lang="fr-FR" dirty="0" err="1" smtClean="0"/>
              <a:t>event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texte 4"/>
          <p:cNvSpPr>
            <a:spLocks noGrp="1"/>
          </p:cNvSpPr>
          <p:nvPr>
            <p:ph type="body" sz="quarter" idx="10" hasCustomPrompt="1"/>
          </p:nvPr>
        </p:nvSpPr>
        <p:spPr>
          <a:xfrm>
            <a:off x="746302" y="3619500"/>
            <a:ext cx="7696200" cy="990600"/>
          </a:xfrm>
          <a:prstGeom prst="rect">
            <a:avLst/>
          </a:prstGeom>
        </p:spPr>
        <p:txBody>
          <a:bodyPr vert="horz" wrap="square"/>
          <a:lstStyle>
            <a:lvl1pPr algn="ctr">
              <a:buNone/>
              <a:defRPr sz="4000" b="1" baseline="0">
                <a:solidFill>
                  <a:schemeClr val="bg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1pPr>
            <a:lvl2pPr algn="ctr">
              <a:buNone/>
              <a:defRPr/>
            </a:lvl2pPr>
            <a:lvl3pPr algn="ctr">
              <a:buNone/>
              <a:defRPr/>
            </a:lvl3pPr>
            <a:lvl4pPr algn="ctr">
              <a:buNone/>
              <a:defRPr/>
            </a:lvl4pPr>
            <a:lvl5pPr algn="ctr">
              <a:buNone/>
              <a:defRPr/>
            </a:lvl5pPr>
          </a:lstStyle>
          <a:p>
            <a:pPr lvl="0"/>
            <a:r>
              <a:rPr lang="fr-FR" dirty="0" err="1" smtClean="0"/>
              <a:t>Thank</a:t>
            </a:r>
            <a:r>
              <a:rPr lang="fr-FR" dirty="0" smtClean="0"/>
              <a:t> </a:t>
            </a:r>
            <a:r>
              <a:rPr lang="fr-FR" dirty="0" err="1" smtClean="0"/>
              <a:t>you</a:t>
            </a:r>
            <a:r>
              <a:rPr lang="fr-FR" dirty="0" smtClean="0"/>
              <a:t> </a:t>
            </a:r>
            <a:r>
              <a:rPr lang="fr-FR" dirty="0" err="1" smtClean="0"/>
              <a:t>text</a:t>
            </a:r>
            <a:r>
              <a:rPr lang="fr-FR" dirty="0" smtClean="0"/>
              <a:t>...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8534400" y="6356350"/>
            <a:ext cx="457200" cy="365125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fld id="{81B4523E-0E60-2F49-A1DB-8E66CE3DE81B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Espace réservé du texte 11"/>
          <p:cNvSpPr>
            <a:spLocks noGrp="1"/>
          </p:cNvSpPr>
          <p:nvPr>
            <p:ph type="body" sz="quarter" idx="13" hasCustomPrompt="1"/>
          </p:nvPr>
        </p:nvSpPr>
        <p:spPr>
          <a:xfrm>
            <a:off x="759183" y="3518250"/>
            <a:ext cx="7924800" cy="492443"/>
          </a:xfrm>
          <a:prstGeom prst="rect">
            <a:avLst/>
          </a:prstGeom>
        </p:spPr>
        <p:txBody>
          <a:bodyPr vert="horz" lIns="0" tIns="0" rIns="0" bIns="0">
            <a:spAutoFit/>
          </a:bodyPr>
          <a:lstStyle>
            <a:lvl1pPr algn="r">
              <a:buFontTx/>
              <a:buNone/>
              <a:defRPr b="1">
                <a:solidFill>
                  <a:schemeClr val="bg1"/>
                </a:solidFill>
                <a:latin typeface="Trebuchet MS" panose="020B0603020202020204" pitchFamily="34" charset="0"/>
                <a:cs typeface="Arial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fr-FR" dirty="0" smtClean="0"/>
              <a:t>Test </a:t>
            </a:r>
            <a:r>
              <a:rPr lang="en-GB" noProof="0" dirty="0" smtClean="0"/>
              <a:t>presentation</a:t>
            </a:r>
            <a:r>
              <a:rPr lang="fr-FR" dirty="0" smtClean="0"/>
              <a:t> </a:t>
            </a:r>
            <a:r>
              <a:rPr lang="fr-FR" dirty="0" err="1" smtClean="0"/>
              <a:t>title</a:t>
            </a:r>
            <a:r>
              <a:rPr lang="fr-FR" dirty="0" smtClean="0"/>
              <a:t> slide 1</a:t>
            </a:r>
          </a:p>
        </p:txBody>
      </p:sp>
      <p:sp>
        <p:nvSpPr>
          <p:cNvPr id="8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759183" y="5301208"/>
            <a:ext cx="7924800" cy="378210"/>
          </a:xfrm>
          <a:prstGeom prst="rect">
            <a:avLst/>
          </a:prstGeom>
        </p:spPr>
        <p:txBody>
          <a:bodyPr vert="horz" lIns="0" tIns="0" rIns="0" bIns="0"/>
          <a:lstStyle>
            <a:lvl1pPr algn="r">
              <a:buNone/>
              <a:defRPr sz="1800" baseline="0">
                <a:solidFill>
                  <a:srgbClr val="F8B13C"/>
                </a:solidFill>
                <a:latin typeface="Trebuchet MS" panose="020B0603020202020204" pitchFamily="34" charset="0"/>
                <a:cs typeface="Arial"/>
              </a:defRPr>
            </a:lvl1pPr>
            <a:lvl2pPr algn="r">
              <a:buNone/>
              <a:defRPr/>
            </a:lvl2pPr>
            <a:lvl3pPr algn="r">
              <a:buNone/>
              <a:defRPr/>
            </a:lvl3pPr>
            <a:lvl4pPr algn="r">
              <a:buNone/>
              <a:defRPr/>
            </a:lvl4pPr>
            <a:lvl5pPr algn="r">
              <a:buNone/>
              <a:defRPr/>
            </a:lvl5pPr>
          </a:lstStyle>
          <a:p>
            <a:pPr lvl="0"/>
            <a:r>
              <a:rPr lang="fr-FR" dirty="0" smtClean="0"/>
              <a:t>Test Name / Organisation</a:t>
            </a:r>
          </a:p>
        </p:txBody>
      </p:sp>
      <p:sp>
        <p:nvSpPr>
          <p:cNvPr id="9" name="Espace réservé du texte 11"/>
          <p:cNvSpPr>
            <a:spLocks noGrp="1"/>
          </p:cNvSpPr>
          <p:nvPr>
            <p:ph type="body" sz="quarter" idx="15" hasCustomPrompt="1"/>
          </p:nvPr>
        </p:nvSpPr>
        <p:spPr>
          <a:xfrm>
            <a:off x="759183" y="4565462"/>
            <a:ext cx="7924800" cy="533110"/>
          </a:xfrm>
          <a:prstGeom prst="rect">
            <a:avLst/>
          </a:prstGeom>
        </p:spPr>
        <p:txBody>
          <a:bodyPr vert="horz" lIns="0" tIns="0" rIns="0" bIns="0"/>
          <a:lstStyle>
            <a:lvl1pPr algn="r">
              <a:buFontTx/>
              <a:buNone/>
              <a:defRPr sz="3000" b="0">
                <a:solidFill>
                  <a:schemeClr val="bg1"/>
                </a:solidFill>
                <a:latin typeface="Trebuchet MS" panose="020B0603020202020204" pitchFamily="34" charset="0"/>
                <a:cs typeface="Arial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fr-FR" dirty="0" smtClean="0"/>
              <a:t>Test venue/date/</a:t>
            </a:r>
            <a:r>
              <a:rPr lang="fr-FR" dirty="0" err="1" smtClean="0"/>
              <a:t>event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4"/>
          <p:cNvSpPr>
            <a:spLocks noGrp="1"/>
          </p:cNvSpPr>
          <p:nvPr>
            <p:ph type="body" sz="quarter" idx="10" hasCustomPrompt="1"/>
          </p:nvPr>
        </p:nvSpPr>
        <p:spPr>
          <a:xfrm>
            <a:off x="746302" y="3619500"/>
            <a:ext cx="7696200" cy="990600"/>
          </a:xfrm>
          <a:prstGeom prst="rect">
            <a:avLst/>
          </a:prstGeom>
        </p:spPr>
        <p:txBody>
          <a:bodyPr vert="horz" wrap="square"/>
          <a:lstStyle>
            <a:lvl1pPr algn="ctr">
              <a:buNone/>
              <a:defRPr sz="4000" b="1" baseline="0">
                <a:solidFill>
                  <a:schemeClr val="bg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1pPr>
            <a:lvl2pPr algn="ctr">
              <a:buNone/>
              <a:defRPr/>
            </a:lvl2pPr>
            <a:lvl3pPr algn="ctr">
              <a:buNone/>
              <a:defRPr/>
            </a:lvl3pPr>
            <a:lvl4pPr algn="ctr">
              <a:buNone/>
              <a:defRPr/>
            </a:lvl4pPr>
            <a:lvl5pPr algn="ctr">
              <a:buNone/>
              <a:defRPr/>
            </a:lvl5pPr>
          </a:lstStyle>
          <a:p>
            <a:pPr lvl="0"/>
            <a:r>
              <a:rPr lang="fr-FR" dirty="0" err="1" smtClean="0"/>
              <a:t>Thank</a:t>
            </a:r>
            <a:r>
              <a:rPr lang="fr-FR" dirty="0" smtClean="0"/>
              <a:t> </a:t>
            </a:r>
            <a:r>
              <a:rPr lang="fr-FR" dirty="0" err="1" smtClean="0"/>
              <a:t>you</a:t>
            </a:r>
            <a:r>
              <a:rPr lang="fr-FR" dirty="0" smtClean="0"/>
              <a:t> </a:t>
            </a:r>
            <a:r>
              <a:rPr lang="fr-FR" dirty="0" err="1" smtClean="0"/>
              <a:t>text</a:t>
            </a:r>
            <a:r>
              <a:rPr lang="fr-FR" dirty="0" smtClean="0"/>
              <a:t>...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.png"/><Relationship Id="rId5" Type="http://schemas.openxmlformats.org/officeDocument/2006/relationships/image" Target="../media/image2.png"/><Relationship Id="rId4" Type="http://schemas.openxmlformats.org/officeDocument/2006/relationships/image" Target="../media/image3.jpe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4.png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1974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r>
              <a:rPr lang="fr-FR" dirty="0" smtClean="0"/>
              <a:t>Cliquez et modifiez le titre</a:t>
            </a:r>
            <a:endParaRPr lang="en-GB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990600"/>
            <a:ext cx="8229600" cy="45259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en-GB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676400" y="6524625"/>
            <a:ext cx="4419600" cy="1968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defRPr>
            </a:lvl1pPr>
          </a:lstStyle>
          <a:p>
            <a:r>
              <a:rPr lang="en-GB" smtClean="0"/>
              <a:t>Task 2.2 kick off (June 2017)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534400" y="6356350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fld id="{81B4523E-0E60-2F49-A1DB-8E66CE3DE81B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8" name="Image 7" descr="Aries-Logo-std-L.png"/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102" y="5867400"/>
            <a:ext cx="1523898" cy="1069884"/>
          </a:xfrm>
          <a:prstGeom prst="rect">
            <a:avLst/>
          </a:prstGeom>
        </p:spPr>
      </p:pic>
      <p:cxnSp>
        <p:nvCxnSpPr>
          <p:cNvPr id="9" name="Connecteur droit 8"/>
          <p:cNvCxnSpPr/>
          <p:nvPr userDrawn="1"/>
        </p:nvCxnSpPr>
        <p:spPr>
          <a:xfrm>
            <a:off x="457200" y="836612"/>
            <a:ext cx="8229600" cy="1588"/>
          </a:xfrm>
          <a:prstGeom prst="line">
            <a:avLst/>
          </a:prstGeom>
          <a:ln>
            <a:solidFill>
              <a:srgbClr val="0157A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ZoneTexte 9"/>
          <p:cNvSpPr txBox="1"/>
          <p:nvPr userDrawn="1"/>
        </p:nvSpPr>
        <p:spPr>
          <a:xfrm>
            <a:off x="3429000" y="6721475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  <p:sldLayoutId id="2147483657" r:id="rId5"/>
  </p:sldLayoutIdLst>
  <p:hf hdr="0" dt="0"/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rgbClr val="0157A4"/>
          </a:solidFill>
          <a:latin typeface="Trebuchet MS" panose="020B0603020202020204" pitchFamily="34" charset="0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rgbClr val="F8B13C"/>
        </a:buClr>
        <a:buSzPct val="130000"/>
        <a:buFont typeface="Arial"/>
        <a:buChar char="•"/>
        <a:defRPr sz="2400" kern="1200">
          <a:solidFill>
            <a:schemeClr val="tx1"/>
          </a:solidFill>
          <a:latin typeface="Trebuchet MS" panose="020B0603020202020204" pitchFamily="34" charset="0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Clr>
          <a:srgbClr val="F8B13C"/>
        </a:buClr>
        <a:buSzPct val="130000"/>
        <a:buFont typeface="Arial"/>
        <a:buChar char="•"/>
        <a:defRPr sz="2400" kern="1200">
          <a:solidFill>
            <a:schemeClr val="tx1"/>
          </a:solidFill>
          <a:latin typeface="Trebuchet MS" panose="020B0603020202020204" pitchFamily="34" charset="0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Clr>
          <a:srgbClr val="F8B13C"/>
        </a:buClr>
        <a:buSzPct val="130000"/>
        <a:buFont typeface="Arial"/>
        <a:buChar char="•"/>
        <a:defRPr sz="2400" kern="1200">
          <a:solidFill>
            <a:schemeClr val="tx1"/>
          </a:solidFill>
          <a:latin typeface="Trebuchet MS" panose="020B0603020202020204" pitchFamily="34" charset="0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Clr>
          <a:srgbClr val="F8B13C"/>
        </a:buClr>
        <a:buSzPct val="130000"/>
        <a:buFont typeface="Arial"/>
        <a:buChar char="•"/>
        <a:defRPr sz="2400" kern="1200">
          <a:solidFill>
            <a:schemeClr val="tx1"/>
          </a:solidFill>
          <a:latin typeface="Trebuchet MS" panose="020B0603020202020204" pitchFamily="34" charset="0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Clr>
          <a:srgbClr val="F8B13C"/>
        </a:buClr>
        <a:buSzPct val="130000"/>
        <a:buFont typeface="Arial"/>
        <a:buChar char="•"/>
        <a:defRPr sz="2400" kern="1200">
          <a:solidFill>
            <a:schemeClr val="tx1"/>
          </a:solidFill>
          <a:latin typeface="Trebuchet MS" panose="020B0603020202020204" pitchFamily="34" charset="0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 10" descr="Aries-Logo-std-L.png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-252536" y="448583"/>
            <a:ext cx="4399784" cy="308895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33909"/>
            <a:ext cx="412626" cy="275084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736154" y="144493"/>
            <a:ext cx="8551862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GB" sz="800" b="0" i="0" kern="120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This project has received funding from the European Union’s Horizon 2020 Research and Innovation programme under Grant Agreement No 730871.</a:t>
            </a:r>
            <a:endParaRPr lang="en-GB" sz="6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62" r:id="rId2"/>
  </p:sldLayoutIdLst>
  <p:timing>
    <p:tnLst>
      <p:par>
        <p:cTn id="1" dur="indefinite" restart="never" nodeType="tmRoot"/>
      </p:par>
    </p:tnLst>
  </p:timing>
  <p:hf hdr="0" dt="0"/>
  <p:txStyles>
    <p:titleStyle>
      <a:lvl1pPr algn="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 descr="ARIE-logo-BL-trans-PPT.png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423927" y="836712"/>
            <a:ext cx="3230988" cy="2130623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33909"/>
            <a:ext cx="412626" cy="275084"/>
          </a:xfrm>
          <a:prstGeom prst="rect">
            <a:avLst/>
          </a:prstGeom>
        </p:spPr>
      </p:pic>
      <p:sp>
        <p:nvSpPr>
          <p:cNvPr id="6" name="Rectangle 5"/>
          <p:cNvSpPr/>
          <p:nvPr userDrawn="1"/>
        </p:nvSpPr>
        <p:spPr>
          <a:xfrm>
            <a:off x="736154" y="144493"/>
            <a:ext cx="8551862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GB" sz="800" b="0" i="0" kern="1200" dirty="0" smtClean="0">
                <a:solidFill>
                  <a:schemeClr val="bg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This project has received funding from the European Union’s Horizon 2020 Research and Innovation programme under Grant Agreement No 730871.</a:t>
            </a:r>
            <a:endParaRPr lang="en-GB" sz="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</p:sldLayoutIdLst>
  <p:timing>
    <p:tnLst>
      <p:par>
        <p:cTn id="1" dur="indefinite" restart="never" nodeType="tmRoot"/>
      </p:par>
    </p:tnLst>
  </p:timing>
  <p:hf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ARIES-WP2-MEMBERS@cern.ch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1</a:t>
            </a:fld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726741" y="3307969"/>
            <a:ext cx="7924800" cy="553998"/>
          </a:xfrm>
        </p:spPr>
        <p:txBody>
          <a:bodyPr/>
          <a:lstStyle/>
          <a:p>
            <a:r>
              <a:rPr lang="en-GB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ARIES WP2 Task 2.2 kick-off</a:t>
            </a:r>
            <a:endParaRPr lang="en-GB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746123" y="5994369"/>
            <a:ext cx="7924800" cy="378210"/>
          </a:xfrm>
        </p:spPr>
        <p:txBody>
          <a:bodyPr/>
          <a:lstStyle/>
          <a:p>
            <a:r>
              <a:rPr lang="en-GB" dirty="0" smtClean="0"/>
              <a:t>Jennifer Toes (CERN), Wed 14</a:t>
            </a:r>
            <a:r>
              <a:rPr lang="en-GB" baseline="30000" dirty="0" smtClean="0"/>
              <a:t>th</a:t>
            </a:r>
            <a:r>
              <a:rPr lang="en-GB" dirty="0" smtClean="0"/>
              <a:t> June 2017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5"/>
          </p:nvPr>
        </p:nvSpPr>
        <p:spPr>
          <a:xfrm>
            <a:off x="746123" y="4250511"/>
            <a:ext cx="7924800" cy="1328750"/>
          </a:xfrm>
        </p:spPr>
        <p:txBody>
          <a:bodyPr/>
          <a:lstStyle/>
          <a:p>
            <a:r>
              <a:rPr lang="en-GB" sz="2800" dirty="0" smtClean="0"/>
              <a:t>Coordination, support and enhancement of communication/outreach activities for accelerators in Europe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3704566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Posters &amp; briefings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030688"/>
          </a:xfrm>
        </p:spPr>
        <p:txBody>
          <a:bodyPr>
            <a:normAutofit fontScale="92500" lnSpcReduction="10000"/>
          </a:bodyPr>
          <a:lstStyle/>
          <a:p>
            <a:r>
              <a:rPr lang="en-GB" strike="sngStrike" dirty="0" smtClean="0"/>
              <a:t>Project branding</a:t>
            </a:r>
          </a:p>
          <a:p>
            <a:pPr lvl="1"/>
            <a:r>
              <a:rPr lang="en-GB" sz="2200" strike="sngStrike" dirty="0" smtClean="0"/>
              <a:t>Logo</a:t>
            </a:r>
          </a:p>
          <a:p>
            <a:pPr lvl="1"/>
            <a:r>
              <a:rPr lang="en-GB" sz="2200" strike="sngStrike" dirty="0"/>
              <a:t>C</a:t>
            </a:r>
            <a:r>
              <a:rPr lang="en-GB" sz="2200" strike="sngStrike" dirty="0" smtClean="0"/>
              <a:t>olour scheme</a:t>
            </a:r>
          </a:p>
          <a:p>
            <a:pPr lvl="1"/>
            <a:r>
              <a:rPr lang="en-GB" sz="2200" strike="sngStrike" dirty="0"/>
              <a:t>W</a:t>
            </a:r>
            <a:r>
              <a:rPr lang="en-GB" sz="2200" strike="sngStrike" dirty="0" smtClean="0"/>
              <a:t>ebsite banner</a:t>
            </a:r>
          </a:p>
          <a:p>
            <a:pPr lvl="1"/>
            <a:r>
              <a:rPr lang="en-GB" sz="2200" strike="sngStrike" dirty="0"/>
              <a:t>P</a:t>
            </a:r>
            <a:r>
              <a:rPr lang="en-GB" sz="2200" strike="sngStrike" dirty="0" smtClean="0"/>
              <a:t>resentation templates</a:t>
            </a:r>
          </a:p>
          <a:p>
            <a:r>
              <a:rPr lang="en-GB" strike="sngStrike" dirty="0" smtClean="0"/>
              <a:t>Mailing lists</a:t>
            </a:r>
          </a:p>
          <a:p>
            <a:r>
              <a:rPr lang="en-GB" strike="sngStrike" dirty="0" smtClean="0"/>
              <a:t>Website</a:t>
            </a:r>
          </a:p>
          <a:p>
            <a:r>
              <a:rPr lang="en-GB" strike="sngStrike" dirty="0" smtClean="0"/>
              <a:t>Intranet</a:t>
            </a:r>
          </a:p>
          <a:p>
            <a:r>
              <a:rPr lang="en-GB" strike="sngStrike" dirty="0" smtClean="0"/>
              <a:t>Newsletter (Accelerating News)</a:t>
            </a:r>
          </a:p>
          <a:p>
            <a:r>
              <a:rPr lang="en-GB" strike="sngStrike" dirty="0" smtClean="0"/>
              <a:t>ARIES factsheet</a:t>
            </a:r>
          </a:p>
          <a:p>
            <a:r>
              <a:rPr lang="en-GB" dirty="0" smtClean="0"/>
              <a:t>Annual briefings</a:t>
            </a:r>
          </a:p>
          <a:p>
            <a:r>
              <a:rPr lang="en-GB" strike="sngStrike" dirty="0" smtClean="0"/>
              <a:t>Posters</a:t>
            </a:r>
            <a:r>
              <a:rPr lang="en-GB" dirty="0" smtClean="0"/>
              <a:t> </a:t>
            </a:r>
          </a:p>
          <a:p>
            <a:pPr marL="0" indent="0">
              <a:buNone/>
            </a:pPr>
            <a:r>
              <a:rPr lang="en-GB" dirty="0" smtClean="0">
                <a:solidFill>
                  <a:schemeClr val="bg1"/>
                </a:solidFill>
              </a:rPr>
              <a:t>Videos</a:t>
            </a:r>
          </a:p>
          <a:p>
            <a:pPr marL="0" indent="0">
              <a:buNone/>
            </a:pPr>
            <a:r>
              <a:rPr lang="en-GB" dirty="0" smtClean="0">
                <a:solidFill>
                  <a:schemeClr val="bg1"/>
                </a:solidFill>
              </a:rPr>
              <a:t>Social media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Task 2.2 kick off (June 2017)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10</a:t>
            </a:fld>
            <a:endParaRPr lang="en-GB"/>
          </a:p>
        </p:txBody>
      </p:sp>
      <p:pic>
        <p:nvPicPr>
          <p:cNvPr id="6" name="Picture 2" descr="Image result for green tic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39061">
            <a:off x="2957485" y="878281"/>
            <a:ext cx="437899" cy="437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Image result for green tic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39061">
            <a:off x="1805358" y="1260164"/>
            <a:ext cx="437899" cy="437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Image result for green tic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39061">
            <a:off x="2873323" y="1553506"/>
            <a:ext cx="437899" cy="437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Image result for green tic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39061">
            <a:off x="3126412" y="1870375"/>
            <a:ext cx="437899" cy="437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Image result for green tic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39061">
            <a:off x="3899121" y="2207987"/>
            <a:ext cx="437899" cy="437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6" descr="Image result for yellow tick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01374">
            <a:off x="2432101" y="2619763"/>
            <a:ext cx="357397" cy="372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6" descr="Image result for yellow tick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01374">
            <a:off x="1928106" y="3376869"/>
            <a:ext cx="357397" cy="372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2" descr="Image result for green tic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39061">
            <a:off x="1878801" y="2986985"/>
            <a:ext cx="437899" cy="437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TextBox 22"/>
          <p:cNvSpPr txBox="1"/>
          <p:nvPr/>
        </p:nvSpPr>
        <p:spPr>
          <a:xfrm>
            <a:off x="2531012" y="4949517"/>
            <a:ext cx="2636031" cy="132343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2000" dirty="0" smtClean="0">
                <a:solidFill>
                  <a:schemeClr val="accent1">
                    <a:lumMod val="75000"/>
                  </a:schemeClr>
                </a:solidFill>
                <a:latin typeface="Trebuchet MS" panose="020B0603020202020204" pitchFamily="34" charset="0"/>
              </a:rPr>
              <a:t>Poster for kick-off, future as needed. Annual briefings for Annual Meeting</a:t>
            </a:r>
            <a:endParaRPr lang="en-GB" sz="2000" dirty="0">
              <a:solidFill>
                <a:schemeClr val="accent1">
                  <a:lumMod val="75000"/>
                </a:schemeClr>
              </a:solidFill>
              <a:latin typeface="Trebuchet MS" panose="020B0603020202020204" pitchFamily="34" charset="0"/>
            </a:endParaRPr>
          </a:p>
        </p:txBody>
      </p:sp>
      <p:pic>
        <p:nvPicPr>
          <p:cNvPr id="16" name="Picture 2" descr="Image result for green tic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39061">
            <a:off x="4800258" y="3660622"/>
            <a:ext cx="437899" cy="437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 descr="Image result for green tic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39061">
            <a:off x="2865794" y="4073641"/>
            <a:ext cx="437899" cy="437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6" descr="Image result for yellow tick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01374">
            <a:off x="1805845" y="4850968"/>
            <a:ext cx="357397" cy="372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2658" y="951905"/>
            <a:ext cx="3187420" cy="4508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731630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Videos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030688"/>
          </a:xfrm>
        </p:spPr>
        <p:txBody>
          <a:bodyPr>
            <a:normAutofit fontScale="92500" lnSpcReduction="10000"/>
          </a:bodyPr>
          <a:lstStyle/>
          <a:p>
            <a:r>
              <a:rPr lang="en-GB" strike="sngStrike" dirty="0" smtClean="0"/>
              <a:t>Project branding</a:t>
            </a:r>
          </a:p>
          <a:p>
            <a:pPr lvl="1"/>
            <a:r>
              <a:rPr lang="en-GB" sz="2200" strike="sngStrike" dirty="0" smtClean="0"/>
              <a:t>Logo</a:t>
            </a:r>
          </a:p>
          <a:p>
            <a:pPr lvl="1"/>
            <a:r>
              <a:rPr lang="en-GB" sz="2200" strike="sngStrike" dirty="0"/>
              <a:t>C</a:t>
            </a:r>
            <a:r>
              <a:rPr lang="en-GB" sz="2200" strike="sngStrike" dirty="0" smtClean="0"/>
              <a:t>olour scheme</a:t>
            </a:r>
          </a:p>
          <a:p>
            <a:pPr lvl="1"/>
            <a:r>
              <a:rPr lang="en-GB" sz="2200" strike="sngStrike" dirty="0"/>
              <a:t>W</a:t>
            </a:r>
            <a:r>
              <a:rPr lang="en-GB" sz="2200" strike="sngStrike" dirty="0" smtClean="0"/>
              <a:t>ebsite banner</a:t>
            </a:r>
          </a:p>
          <a:p>
            <a:pPr lvl="1"/>
            <a:r>
              <a:rPr lang="en-GB" sz="2200" strike="sngStrike" dirty="0"/>
              <a:t>P</a:t>
            </a:r>
            <a:r>
              <a:rPr lang="en-GB" sz="2200" strike="sngStrike" dirty="0" smtClean="0"/>
              <a:t>resentation templates</a:t>
            </a:r>
          </a:p>
          <a:p>
            <a:r>
              <a:rPr lang="en-GB" strike="sngStrike" dirty="0" smtClean="0"/>
              <a:t>Mailing lists</a:t>
            </a:r>
          </a:p>
          <a:p>
            <a:r>
              <a:rPr lang="en-GB" strike="sngStrike" dirty="0" smtClean="0"/>
              <a:t>Website</a:t>
            </a:r>
          </a:p>
          <a:p>
            <a:r>
              <a:rPr lang="en-GB" strike="sngStrike" dirty="0" smtClean="0"/>
              <a:t>Intranet</a:t>
            </a:r>
          </a:p>
          <a:p>
            <a:r>
              <a:rPr lang="en-GB" strike="sngStrike" dirty="0" smtClean="0"/>
              <a:t>Newsletter (Accelerating News)</a:t>
            </a:r>
          </a:p>
          <a:p>
            <a:r>
              <a:rPr lang="en-GB" strike="sngStrike" dirty="0" smtClean="0"/>
              <a:t>ARIES factsheet</a:t>
            </a:r>
          </a:p>
          <a:p>
            <a:r>
              <a:rPr lang="en-GB" dirty="0" smtClean="0"/>
              <a:t>Annual briefings</a:t>
            </a:r>
          </a:p>
          <a:p>
            <a:r>
              <a:rPr lang="en-GB" strike="sngStrike" dirty="0" smtClean="0"/>
              <a:t>Posters</a:t>
            </a:r>
            <a:r>
              <a:rPr lang="en-GB" dirty="0" smtClean="0"/>
              <a:t> </a:t>
            </a:r>
          </a:p>
          <a:p>
            <a:r>
              <a:rPr lang="en-GB" dirty="0" smtClean="0"/>
              <a:t>Videos</a:t>
            </a:r>
          </a:p>
          <a:p>
            <a:pPr marL="0" indent="0">
              <a:buNone/>
            </a:pPr>
            <a:r>
              <a:rPr lang="en-GB" dirty="0" smtClean="0">
                <a:solidFill>
                  <a:schemeClr val="bg1"/>
                </a:solidFill>
              </a:rPr>
              <a:t>Social media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Task 2.2 kick off (June 2017)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11</a:t>
            </a:fld>
            <a:endParaRPr lang="en-GB"/>
          </a:p>
        </p:txBody>
      </p:sp>
      <p:pic>
        <p:nvPicPr>
          <p:cNvPr id="6" name="Picture 2" descr="Image result for green tic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39061">
            <a:off x="2957485" y="878281"/>
            <a:ext cx="437899" cy="437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Image result for green tic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39061">
            <a:off x="1805358" y="1260164"/>
            <a:ext cx="437899" cy="437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Image result for green tic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39061">
            <a:off x="2873323" y="1553506"/>
            <a:ext cx="437899" cy="437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Image result for green tic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39061">
            <a:off x="3126412" y="1870375"/>
            <a:ext cx="437899" cy="437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Image result for green tic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39061">
            <a:off x="3899121" y="2207987"/>
            <a:ext cx="437899" cy="437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6" descr="Image result for yellow tick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01374">
            <a:off x="2432101" y="2619763"/>
            <a:ext cx="357397" cy="372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6" descr="Image result for yellow tick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01374">
            <a:off x="1928106" y="3376869"/>
            <a:ext cx="357397" cy="372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2" descr="Image result for green tic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39061">
            <a:off x="1878801" y="2986985"/>
            <a:ext cx="437899" cy="437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 descr="Image result for green tic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39061">
            <a:off x="4800258" y="3660622"/>
            <a:ext cx="437899" cy="437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 descr="Image result for green tic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39061">
            <a:off x="2865794" y="4073641"/>
            <a:ext cx="437899" cy="437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6" descr="Image result for yellow tick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01374">
            <a:off x="1805845" y="4850968"/>
            <a:ext cx="357397" cy="372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6" descr="Image result for yellow tick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01374">
            <a:off x="1752254" y="5202016"/>
            <a:ext cx="357397" cy="372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TextBox 21"/>
          <p:cNvSpPr txBox="1"/>
          <p:nvPr/>
        </p:nvSpPr>
        <p:spPr>
          <a:xfrm>
            <a:off x="4378689" y="4887691"/>
            <a:ext cx="3269795" cy="70788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2000" dirty="0" smtClean="0">
                <a:solidFill>
                  <a:schemeClr val="accent1">
                    <a:lumMod val="75000"/>
                  </a:schemeClr>
                </a:solidFill>
                <a:latin typeface="Trebuchet MS" panose="020B0603020202020204" pitchFamily="34" charset="0"/>
              </a:rPr>
              <a:t>Two videos planned -&gt; in early development stages</a:t>
            </a:r>
            <a:endParaRPr lang="en-GB" sz="2000" dirty="0">
              <a:solidFill>
                <a:schemeClr val="accent1">
                  <a:lumMod val="75000"/>
                </a:schemeClr>
              </a:solidFill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3038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Social Media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030688"/>
          </a:xfrm>
        </p:spPr>
        <p:txBody>
          <a:bodyPr>
            <a:normAutofit fontScale="92500" lnSpcReduction="10000"/>
          </a:bodyPr>
          <a:lstStyle/>
          <a:p>
            <a:r>
              <a:rPr lang="en-GB" strike="sngStrike" dirty="0" smtClean="0"/>
              <a:t>Project branding</a:t>
            </a:r>
          </a:p>
          <a:p>
            <a:pPr lvl="1"/>
            <a:r>
              <a:rPr lang="en-GB" sz="2200" strike="sngStrike" dirty="0" smtClean="0"/>
              <a:t>Logo</a:t>
            </a:r>
          </a:p>
          <a:p>
            <a:pPr lvl="1"/>
            <a:r>
              <a:rPr lang="en-GB" sz="2200" strike="sngStrike" dirty="0"/>
              <a:t>C</a:t>
            </a:r>
            <a:r>
              <a:rPr lang="en-GB" sz="2200" strike="sngStrike" dirty="0" smtClean="0"/>
              <a:t>olour scheme</a:t>
            </a:r>
          </a:p>
          <a:p>
            <a:pPr lvl="1"/>
            <a:r>
              <a:rPr lang="en-GB" sz="2200" strike="sngStrike" dirty="0"/>
              <a:t>W</a:t>
            </a:r>
            <a:r>
              <a:rPr lang="en-GB" sz="2200" strike="sngStrike" dirty="0" smtClean="0"/>
              <a:t>ebsite banner</a:t>
            </a:r>
          </a:p>
          <a:p>
            <a:pPr lvl="1"/>
            <a:r>
              <a:rPr lang="en-GB" sz="2200" strike="sngStrike" dirty="0"/>
              <a:t>P</a:t>
            </a:r>
            <a:r>
              <a:rPr lang="en-GB" sz="2200" strike="sngStrike" dirty="0" smtClean="0"/>
              <a:t>resentation templates</a:t>
            </a:r>
          </a:p>
          <a:p>
            <a:r>
              <a:rPr lang="en-GB" strike="sngStrike" dirty="0" smtClean="0"/>
              <a:t>Mailing lists</a:t>
            </a:r>
          </a:p>
          <a:p>
            <a:r>
              <a:rPr lang="en-GB" strike="sngStrike" dirty="0" smtClean="0"/>
              <a:t>Website</a:t>
            </a:r>
          </a:p>
          <a:p>
            <a:r>
              <a:rPr lang="en-GB" strike="sngStrike" dirty="0" smtClean="0"/>
              <a:t>Intranet</a:t>
            </a:r>
          </a:p>
          <a:p>
            <a:r>
              <a:rPr lang="en-GB" strike="sngStrike" dirty="0" smtClean="0"/>
              <a:t>Newsletter (Accelerating News)</a:t>
            </a:r>
          </a:p>
          <a:p>
            <a:r>
              <a:rPr lang="en-GB" strike="sngStrike" dirty="0" smtClean="0"/>
              <a:t>ARIES factsheet</a:t>
            </a:r>
          </a:p>
          <a:p>
            <a:r>
              <a:rPr lang="en-GB" dirty="0" smtClean="0"/>
              <a:t>Annual briefings</a:t>
            </a:r>
          </a:p>
          <a:p>
            <a:r>
              <a:rPr lang="en-GB" strike="sngStrike" dirty="0" smtClean="0"/>
              <a:t>Posters</a:t>
            </a:r>
            <a:r>
              <a:rPr lang="en-GB" dirty="0" smtClean="0"/>
              <a:t> </a:t>
            </a:r>
          </a:p>
          <a:p>
            <a:r>
              <a:rPr lang="en-GB" dirty="0" smtClean="0"/>
              <a:t>Videos</a:t>
            </a:r>
          </a:p>
          <a:p>
            <a:r>
              <a:rPr lang="en-GB" dirty="0" smtClean="0"/>
              <a:t>Social media  </a:t>
            </a:r>
            <a:endParaRPr lang="en-GB" b="1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Task 2.2 kick off (June 2017)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12</a:t>
            </a:fld>
            <a:endParaRPr lang="en-GB"/>
          </a:p>
        </p:txBody>
      </p:sp>
      <p:pic>
        <p:nvPicPr>
          <p:cNvPr id="6" name="Picture 2" descr="Image result for green tic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39061">
            <a:off x="2957485" y="878281"/>
            <a:ext cx="437899" cy="437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Image result for green tic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39061">
            <a:off x="1805358" y="1260164"/>
            <a:ext cx="437899" cy="437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Image result for green tic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39061">
            <a:off x="2873323" y="1553506"/>
            <a:ext cx="437899" cy="437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Image result for green tic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39061">
            <a:off x="3126412" y="1870375"/>
            <a:ext cx="437899" cy="437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Image result for green tic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39061">
            <a:off x="3899121" y="2207987"/>
            <a:ext cx="437899" cy="437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6" descr="Image result for yellow tick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01374">
            <a:off x="2432101" y="2619763"/>
            <a:ext cx="357397" cy="372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6" descr="Image result for yellow tick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01374">
            <a:off x="1928106" y="3376869"/>
            <a:ext cx="357397" cy="372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2" descr="Image result for green tic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39061">
            <a:off x="1878801" y="2986985"/>
            <a:ext cx="437899" cy="437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 descr="Image result for green tic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39061">
            <a:off x="4800258" y="3660622"/>
            <a:ext cx="437899" cy="437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 descr="Image result for green tic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39061">
            <a:off x="2865794" y="4073641"/>
            <a:ext cx="437899" cy="437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6" descr="Image result for yellow tick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01374">
            <a:off x="1805845" y="4850968"/>
            <a:ext cx="357397" cy="372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6" descr="Image result for yellow tick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01374">
            <a:off x="1752254" y="5202016"/>
            <a:ext cx="357397" cy="372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TextBox 21"/>
          <p:cNvSpPr txBox="1"/>
          <p:nvPr/>
        </p:nvSpPr>
        <p:spPr>
          <a:xfrm>
            <a:off x="3728667" y="4447712"/>
            <a:ext cx="2905084" cy="163121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2000" dirty="0" smtClean="0">
                <a:solidFill>
                  <a:schemeClr val="accent1">
                    <a:lumMod val="75000"/>
                  </a:schemeClr>
                </a:solidFill>
                <a:latin typeface="Trebuchet MS" panose="020B0603020202020204" pitchFamily="34" charset="0"/>
              </a:rPr>
              <a:t>Social media plan proposed to Steering Committee</a:t>
            </a:r>
          </a:p>
          <a:p>
            <a:pPr algn="ctr"/>
            <a:endParaRPr lang="en-GB" sz="2000" dirty="0">
              <a:solidFill>
                <a:schemeClr val="accent1">
                  <a:lumMod val="75000"/>
                </a:schemeClr>
              </a:solidFill>
              <a:latin typeface="Trebuchet MS" panose="020B0603020202020204" pitchFamily="34" charset="0"/>
            </a:endParaRPr>
          </a:p>
          <a:p>
            <a:pPr algn="ctr"/>
            <a:r>
              <a:rPr lang="en-GB" sz="2000" dirty="0" smtClean="0">
                <a:solidFill>
                  <a:schemeClr val="accent1">
                    <a:lumMod val="75000"/>
                  </a:schemeClr>
                </a:solidFill>
                <a:latin typeface="Trebuchet MS" panose="020B0603020202020204" pitchFamily="34" charset="0"/>
              </a:rPr>
              <a:t>To vote on in Sept 2017</a:t>
            </a:r>
            <a:endParaRPr lang="en-GB" sz="2000" dirty="0">
              <a:solidFill>
                <a:schemeClr val="accent1">
                  <a:lumMod val="75000"/>
                </a:schemeClr>
              </a:solidFill>
              <a:latin typeface="Trebuchet MS" panose="020B0603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358369" y="5443736"/>
            <a:ext cx="4202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</a:rPr>
              <a:t>?</a:t>
            </a:r>
            <a:endParaRPr lang="en-GB" sz="32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ebuchet MS" panose="020B0603020202020204" pitchFamily="34" charset="0"/>
            </a:endParaRPr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895" t="20842" r="16316" b="22105"/>
          <a:stretch/>
        </p:blipFill>
        <p:spPr>
          <a:xfrm>
            <a:off x="7536171" y="1481211"/>
            <a:ext cx="817151" cy="687726"/>
          </a:xfrm>
          <a:prstGeom prst="rect">
            <a:avLst/>
          </a:prstGeom>
        </p:spPr>
      </p:pic>
      <p:pic>
        <p:nvPicPr>
          <p:cNvPr id="24" name="Picture 2" descr="Image result for linkedin logo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78" t="14244" r="18820" b="13335"/>
          <a:stretch/>
        </p:blipFill>
        <p:spPr bwMode="auto">
          <a:xfrm>
            <a:off x="6342173" y="2741157"/>
            <a:ext cx="1927298" cy="5323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4" descr="Image result for facebook icon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6171" y="4140190"/>
            <a:ext cx="649448" cy="649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60058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Communication products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030688"/>
          </a:xfrm>
        </p:spPr>
        <p:txBody>
          <a:bodyPr>
            <a:normAutofit fontScale="92500" lnSpcReduction="10000"/>
          </a:bodyPr>
          <a:lstStyle/>
          <a:p>
            <a:r>
              <a:rPr lang="en-GB" strike="sngStrike" dirty="0" smtClean="0"/>
              <a:t>Project branding</a:t>
            </a:r>
          </a:p>
          <a:p>
            <a:pPr lvl="1"/>
            <a:r>
              <a:rPr lang="en-GB" sz="2200" strike="sngStrike" dirty="0" smtClean="0"/>
              <a:t>Logo</a:t>
            </a:r>
          </a:p>
          <a:p>
            <a:pPr lvl="1"/>
            <a:r>
              <a:rPr lang="en-GB" sz="2200" strike="sngStrike" dirty="0"/>
              <a:t>C</a:t>
            </a:r>
            <a:r>
              <a:rPr lang="en-GB" sz="2200" strike="sngStrike" dirty="0" smtClean="0"/>
              <a:t>olour scheme</a:t>
            </a:r>
          </a:p>
          <a:p>
            <a:pPr lvl="1"/>
            <a:r>
              <a:rPr lang="en-GB" sz="2200" strike="sngStrike" dirty="0"/>
              <a:t>W</a:t>
            </a:r>
            <a:r>
              <a:rPr lang="en-GB" sz="2200" strike="sngStrike" dirty="0" smtClean="0"/>
              <a:t>ebsite banner</a:t>
            </a:r>
          </a:p>
          <a:p>
            <a:pPr lvl="1"/>
            <a:r>
              <a:rPr lang="en-GB" sz="2200" strike="sngStrike" dirty="0"/>
              <a:t>P</a:t>
            </a:r>
            <a:r>
              <a:rPr lang="en-GB" sz="2200" strike="sngStrike" dirty="0" smtClean="0"/>
              <a:t>resentation templates</a:t>
            </a:r>
          </a:p>
          <a:p>
            <a:r>
              <a:rPr lang="en-GB" strike="sngStrike" dirty="0" smtClean="0"/>
              <a:t>Mailing lists</a:t>
            </a:r>
          </a:p>
          <a:p>
            <a:r>
              <a:rPr lang="en-GB" strike="sngStrike" dirty="0" smtClean="0"/>
              <a:t>Website</a:t>
            </a:r>
          </a:p>
          <a:p>
            <a:r>
              <a:rPr lang="en-GB" strike="sngStrike" dirty="0" smtClean="0"/>
              <a:t>Intranet</a:t>
            </a:r>
          </a:p>
          <a:p>
            <a:r>
              <a:rPr lang="en-GB" strike="sngStrike" dirty="0" smtClean="0"/>
              <a:t>Newsletter (Accelerating News)</a:t>
            </a:r>
          </a:p>
          <a:p>
            <a:r>
              <a:rPr lang="en-GB" strike="sngStrike" dirty="0" smtClean="0"/>
              <a:t>ARIES factsheet</a:t>
            </a:r>
          </a:p>
          <a:p>
            <a:r>
              <a:rPr lang="en-GB" dirty="0" smtClean="0"/>
              <a:t>Annual briefings</a:t>
            </a:r>
          </a:p>
          <a:p>
            <a:r>
              <a:rPr lang="en-GB" strike="sngStrike" dirty="0" smtClean="0"/>
              <a:t>Posters</a:t>
            </a:r>
            <a:r>
              <a:rPr lang="en-GB" dirty="0" smtClean="0"/>
              <a:t> </a:t>
            </a:r>
          </a:p>
          <a:p>
            <a:r>
              <a:rPr lang="en-GB" dirty="0" smtClean="0"/>
              <a:t>Videos</a:t>
            </a:r>
          </a:p>
          <a:p>
            <a:r>
              <a:rPr lang="en-GB" dirty="0" smtClean="0"/>
              <a:t>Social media  </a:t>
            </a:r>
            <a:endParaRPr lang="en-GB" b="1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Task 2.2 kick off (June 2017)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13</a:t>
            </a:fld>
            <a:endParaRPr lang="en-GB"/>
          </a:p>
        </p:txBody>
      </p:sp>
      <p:pic>
        <p:nvPicPr>
          <p:cNvPr id="6" name="Picture 2" descr="Image result for green tic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39061">
            <a:off x="2957485" y="878281"/>
            <a:ext cx="437899" cy="437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Image result for green tic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39061">
            <a:off x="1805358" y="1260164"/>
            <a:ext cx="437899" cy="437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Image result for green tic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39061">
            <a:off x="2873323" y="1553506"/>
            <a:ext cx="437899" cy="437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Image result for green tic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39061">
            <a:off x="3126412" y="1870375"/>
            <a:ext cx="437899" cy="437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Image result for green tic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39061">
            <a:off x="3899121" y="2207987"/>
            <a:ext cx="437899" cy="437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6" descr="Image result for yellow tick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01374">
            <a:off x="2432101" y="2619763"/>
            <a:ext cx="357397" cy="372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6" descr="Image result for yellow tick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01374">
            <a:off x="1928106" y="3376869"/>
            <a:ext cx="357397" cy="372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2" descr="Image result for green tic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39061">
            <a:off x="1878801" y="2986985"/>
            <a:ext cx="437899" cy="437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 descr="Image result for green tic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39061">
            <a:off x="4800258" y="3660622"/>
            <a:ext cx="437899" cy="437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 descr="Image result for green tic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39061">
            <a:off x="2865794" y="4073641"/>
            <a:ext cx="437899" cy="437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6" descr="Image result for yellow tick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01374">
            <a:off x="1805845" y="4850968"/>
            <a:ext cx="357397" cy="372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6" descr="Image result for yellow tick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01374">
            <a:off x="1752254" y="5202016"/>
            <a:ext cx="357397" cy="372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2358369" y="5443736"/>
            <a:ext cx="4202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</a:rPr>
              <a:t>?</a:t>
            </a:r>
            <a:endParaRPr lang="en-GB" sz="32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ebuchet MS" panose="020B0603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830534" y="2024174"/>
            <a:ext cx="2703866" cy="255454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2000" dirty="0" smtClean="0">
                <a:solidFill>
                  <a:schemeClr val="accent1">
                    <a:lumMod val="75000"/>
                  </a:schemeClr>
                </a:solidFill>
                <a:latin typeface="Trebuchet MS" panose="020B0603020202020204" pitchFamily="34" charset="0"/>
              </a:rPr>
              <a:t>Already well advanced in most products, some require ongoing effort, others (</a:t>
            </a:r>
            <a:r>
              <a:rPr lang="en-GB" sz="2000" dirty="0" err="1" smtClean="0">
                <a:solidFill>
                  <a:schemeClr val="accent1">
                    <a:lumMod val="75000"/>
                  </a:schemeClr>
                </a:solidFill>
                <a:latin typeface="Trebuchet MS" panose="020B0603020202020204" pitchFamily="34" charset="0"/>
              </a:rPr>
              <a:t>ie</a:t>
            </a:r>
            <a:r>
              <a:rPr lang="en-GB" sz="2000" dirty="0" smtClean="0">
                <a:solidFill>
                  <a:schemeClr val="accent1">
                    <a:lumMod val="75000"/>
                  </a:schemeClr>
                </a:solidFill>
                <a:latin typeface="Trebuchet MS" panose="020B0603020202020204" pitchFamily="34" charset="0"/>
              </a:rPr>
              <a:t>, the social media and briefings) require future initiatives</a:t>
            </a:r>
            <a:endParaRPr lang="en-GB" sz="2000" dirty="0">
              <a:solidFill>
                <a:schemeClr val="accent1">
                  <a:lumMod val="75000"/>
                </a:schemeClr>
              </a:solidFill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1272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Additional products/actions to consider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4958680"/>
          </a:xfrm>
        </p:spPr>
        <p:txBody>
          <a:bodyPr>
            <a:normAutofit fontScale="85000" lnSpcReduction="20000"/>
          </a:bodyPr>
          <a:lstStyle/>
          <a:p>
            <a:r>
              <a:rPr lang="en-GB" dirty="0" smtClean="0"/>
              <a:t>Branded “goodies” (</a:t>
            </a:r>
            <a:r>
              <a:rPr lang="en-GB" dirty="0" err="1" smtClean="0"/>
              <a:t>ie</a:t>
            </a:r>
            <a:r>
              <a:rPr lang="en-GB" dirty="0" smtClean="0"/>
              <a:t>, pens, notepads </a:t>
            </a:r>
            <a:r>
              <a:rPr lang="en-GB" dirty="0" err="1" smtClean="0"/>
              <a:t>etc</a:t>
            </a:r>
            <a:r>
              <a:rPr lang="en-GB" dirty="0" smtClean="0"/>
              <a:t>) for distribution at meetings, both internal and external</a:t>
            </a:r>
            <a:br>
              <a:rPr lang="en-GB" dirty="0" smtClean="0"/>
            </a:br>
            <a:endParaRPr lang="en-GB" dirty="0" smtClean="0"/>
          </a:p>
          <a:p>
            <a:r>
              <a:rPr lang="en-GB" dirty="0" smtClean="0"/>
              <a:t>Leaflets for conferences with recent highlights of the project, advertising the TA facilities, </a:t>
            </a:r>
            <a:r>
              <a:rPr lang="en-GB" dirty="0" err="1" smtClean="0"/>
              <a:t>PoC</a:t>
            </a:r>
            <a:r>
              <a:rPr lang="en-GB" dirty="0" smtClean="0"/>
              <a:t> fund etc.</a:t>
            </a:r>
            <a:br>
              <a:rPr lang="en-GB" dirty="0" smtClean="0"/>
            </a:br>
            <a:endParaRPr lang="en-GB" dirty="0" smtClean="0"/>
          </a:p>
          <a:p>
            <a:r>
              <a:rPr lang="en-GB" dirty="0" smtClean="0"/>
              <a:t>Contributing articles to external newsletters (of partner institutes or relevant organisational bodies)</a:t>
            </a:r>
            <a:br>
              <a:rPr lang="en-GB" dirty="0" smtClean="0"/>
            </a:br>
            <a:endParaRPr lang="en-GB" dirty="0" smtClean="0"/>
          </a:p>
          <a:p>
            <a:r>
              <a:rPr lang="en-GB" dirty="0" smtClean="0"/>
              <a:t>Make use of external social media channels: CERN, LHC experiment, and institutional</a:t>
            </a:r>
            <a:br>
              <a:rPr lang="en-GB" dirty="0" smtClean="0"/>
            </a:br>
            <a:endParaRPr lang="en-GB" dirty="0" smtClean="0"/>
          </a:p>
          <a:p>
            <a:r>
              <a:rPr lang="en-GB" dirty="0" smtClean="0"/>
              <a:t>Provision of talks/seminars</a:t>
            </a:r>
            <a:br>
              <a:rPr lang="en-GB" dirty="0" smtClean="0"/>
            </a:br>
            <a:endParaRPr lang="en-GB" dirty="0" smtClean="0"/>
          </a:p>
          <a:p>
            <a:r>
              <a:rPr lang="en-GB" dirty="0" smtClean="0"/>
              <a:t>Attendance to science festivals</a:t>
            </a:r>
          </a:p>
          <a:p>
            <a:endParaRPr lang="en-GB" dirty="0"/>
          </a:p>
          <a:p>
            <a:r>
              <a:rPr lang="en-GB" b="1" dirty="0" smtClean="0"/>
              <a:t>Additional actions to be discussed by Task 2.2 members</a:t>
            </a:r>
            <a:endParaRPr lang="en-GB" b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Task 2.2 kick off (June 2017)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9331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Further objectives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3878559"/>
          </a:xfrm>
        </p:spPr>
        <p:txBody>
          <a:bodyPr>
            <a:normAutofit lnSpcReduction="10000"/>
          </a:bodyPr>
          <a:lstStyle/>
          <a:p>
            <a:r>
              <a:rPr lang="en-GB" dirty="0" smtClean="0"/>
              <a:t>Monitor communications/outreach activities</a:t>
            </a:r>
          </a:p>
          <a:p>
            <a:pPr lvl="1"/>
            <a:r>
              <a:rPr lang="en-GB" dirty="0" smtClean="0"/>
              <a:t>Formally: for D2.2 report</a:t>
            </a:r>
          </a:p>
          <a:p>
            <a:pPr lvl="1"/>
            <a:r>
              <a:rPr lang="en-GB" dirty="0" smtClean="0"/>
              <a:t>Informally: for internal ARIES use</a:t>
            </a:r>
            <a:br>
              <a:rPr lang="en-GB" dirty="0" smtClean="0"/>
            </a:br>
            <a:endParaRPr lang="en-GB" dirty="0" smtClean="0"/>
          </a:p>
          <a:p>
            <a:r>
              <a:rPr lang="en-GB" dirty="0" smtClean="0"/>
              <a:t>Disseminate best practice in </a:t>
            </a:r>
            <a:r>
              <a:rPr lang="en-GB" dirty="0" err="1" smtClean="0"/>
              <a:t>comms</a:t>
            </a:r>
            <a:r>
              <a:rPr lang="en-GB" dirty="0" smtClean="0"/>
              <a:t>/outreach</a:t>
            </a:r>
          </a:p>
          <a:p>
            <a:pPr lvl="1"/>
            <a:r>
              <a:rPr lang="en-GB" dirty="0" smtClean="0"/>
              <a:t>Via network and meetings/workshops</a:t>
            </a:r>
          </a:p>
          <a:p>
            <a:pPr lvl="2"/>
            <a:r>
              <a:rPr lang="en-GB" dirty="0" smtClean="0"/>
              <a:t>How?</a:t>
            </a:r>
            <a:br>
              <a:rPr lang="en-GB" dirty="0" smtClean="0"/>
            </a:br>
            <a:endParaRPr lang="en-GB" dirty="0" smtClean="0"/>
          </a:p>
          <a:p>
            <a:r>
              <a:rPr lang="en-GB" dirty="0" smtClean="0"/>
              <a:t>Identify areas for improving </a:t>
            </a:r>
            <a:r>
              <a:rPr lang="en-GB" dirty="0" err="1" smtClean="0"/>
              <a:t>comms</a:t>
            </a:r>
            <a:r>
              <a:rPr lang="en-GB" dirty="0" smtClean="0"/>
              <a:t>/outreach</a:t>
            </a:r>
          </a:p>
          <a:p>
            <a:pPr lvl="1"/>
            <a:r>
              <a:rPr lang="en-GB" dirty="0" smtClean="0"/>
              <a:t>To be defined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Task 2.2 kick off (June 2017)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4336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Monitoring ARIES </a:t>
            </a:r>
            <a:r>
              <a:rPr lang="en-GB" dirty="0" err="1" smtClean="0"/>
              <a:t>comms</a:t>
            </a:r>
            <a:r>
              <a:rPr lang="en-GB" dirty="0" smtClean="0"/>
              <a:t>/outreach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4814663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GB" dirty="0" smtClean="0"/>
              <a:t>Internal activities usually monitored after the fact, via periodic reporting. How can we be more pro-active? </a:t>
            </a:r>
            <a:br>
              <a:rPr lang="en-GB" dirty="0" smtClean="0"/>
            </a:br>
            <a:endParaRPr lang="en-GB" dirty="0"/>
          </a:p>
          <a:p>
            <a:pPr marL="0" indent="0">
              <a:buNone/>
            </a:pPr>
            <a:r>
              <a:rPr lang="en-GB" b="1" dirty="0" smtClean="0"/>
              <a:t>Formal approach</a:t>
            </a:r>
          </a:p>
          <a:p>
            <a:r>
              <a:rPr lang="en-GB" dirty="0" smtClean="0"/>
              <a:t>Survey </a:t>
            </a:r>
          </a:p>
          <a:p>
            <a:r>
              <a:rPr lang="en-GB" dirty="0" smtClean="0"/>
              <a:t>Create database of PR contacts at institutes, reach out to contacts on a regular basis</a:t>
            </a:r>
            <a:br>
              <a:rPr lang="en-GB" dirty="0" smtClean="0"/>
            </a:br>
            <a:endParaRPr lang="en-GB" dirty="0" smtClean="0"/>
          </a:p>
          <a:p>
            <a:pPr marL="57150" indent="0">
              <a:buNone/>
            </a:pPr>
            <a:r>
              <a:rPr lang="en-GB" b="1" dirty="0" smtClean="0"/>
              <a:t>Informal approach</a:t>
            </a:r>
          </a:p>
          <a:p>
            <a:pPr marL="400050"/>
            <a:r>
              <a:rPr lang="en-GB" dirty="0" smtClean="0"/>
              <a:t>Page on website or email address to submit activities</a:t>
            </a:r>
          </a:p>
          <a:p>
            <a:pPr marL="400050"/>
            <a:r>
              <a:rPr lang="en-GB" dirty="0" smtClean="0"/>
              <a:t>Ask WP leaders to report upcoming </a:t>
            </a:r>
            <a:r>
              <a:rPr lang="en-GB" dirty="0" err="1" smtClean="0"/>
              <a:t>comms</a:t>
            </a:r>
            <a:r>
              <a:rPr lang="en-GB" dirty="0" smtClean="0"/>
              <a:t>/outreach work at Steering Committee meetings</a:t>
            </a:r>
          </a:p>
          <a:p>
            <a:pPr marL="400050"/>
            <a:r>
              <a:rPr lang="en-GB" dirty="0" smtClean="0"/>
              <a:t>Regular meetings of Task 2.2 for updates on activities or events they are aware of + dissemination to ARIES members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Task 2.2 kick off (June 2017)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1024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Deliverable 2.2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030688"/>
          </a:xfrm>
        </p:spPr>
        <p:txBody>
          <a:bodyPr>
            <a:normAutofit/>
          </a:bodyPr>
          <a:lstStyle/>
          <a:p>
            <a:pPr marL="57150" indent="0">
              <a:buNone/>
            </a:pPr>
            <a:r>
              <a:rPr lang="en-GB" sz="2000" dirty="0"/>
              <a:t>D2.2: Final report on coordination of communication/outreach activities </a:t>
            </a:r>
          </a:p>
          <a:p>
            <a:pPr indent="-285750"/>
            <a:r>
              <a:rPr lang="en-GB" sz="1800" b="1" dirty="0" smtClean="0"/>
              <a:t>Deadline: </a:t>
            </a:r>
            <a:r>
              <a:rPr lang="en-GB" sz="1800" dirty="0" smtClean="0"/>
              <a:t>Month 37, May 2020</a:t>
            </a:r>
          </a:p>
          <a:p>
            <a:pPr indent="-285750"/>
            <a:r>
              <a:rPr lang="en-GB" sz="1800" b="1" dirty="0" smtClean="0"/>
              <a:t>Description: </a:t>
            </a:r>
            <a:r>
              <a:rPr lang="en-GB" sz="1800" dirty="0" smtClean="0"/>
              <a:t>Report </a:t>
            </a:r>
            <a:r>
              <a:rPr lang="en-GB" sz="1800" dirty="0"/>
              <a:t>documenting ongoing and proposed communication/outreach activities and identifying any required additional resources to support proposed </a:t>
            </a:r>
            <a:r>
              <a:rPr lang="en-GB" sz="1800" dirty="0" smtClean="0"/>
              <a:t>initiatives</a:t>
            </a:r>
          </a:p>
          <a:p>
            <a:pPr marL="57150" indent="0">
              <a:buNone/>
            </a:pPr>
            <a:endParaRPr lang="en-GB" sz="1800" dirty="0"/>
          </a:p>
          <a:p>
            <a:pPr marL="57150" indent="0">
              <a:buNone/>
            </a:pPr>
            <a:r>
              <a:rPr lang="en-GB" sz="1800" b="1" dirty="0" smtClean="0"/>
              <a:t>Action plan:</a:t>
            </a:r>
          </a:p>
          <a:p>
            <a:pPr marL="514350" indent="-457200"/>
            <a:r>
              <a:rPr lang="en-GB" sz="1800" dirty="0" smtClean="0"/>
              <a:t>Experience gathering meeting to discuss path forwards</a:t>
            </a:r>
          </a:p>
          <a:p>
            <a:pPr marL="514350" indent="-457200"/>
            <a:r>
              <a:rPr lang="en-GB" sz="1800" dirty="0" smtClean="0"/>
              <a:t>Create plan, establish timeline, assign responsibilities</a:t>
            </a:r>
          </a:p>
          <a:p>
            <a:pPr marL="514350" indent="-457200"/>
            <a:r>
              <a:rPr lang="en-GB" sz="1800" dirty="0" smtClean="0"/>
              <a:t>Identify parameters to be included in survey (</a:t>
            </a:r>
            <a:r>
              <a:rPr lang="en-GB" sz="1800" dirty="0" err="1" smtClean="0"/>
              <a:t>ie</a:t>
            </a:r>
            <a:r>
              <a:rPr lang="en-GB" sz="1800" dirty="0" smtClean="0"/>
              <a:t>, fields, contacts </a:t>
            </a:r>
            <a:r>
              <a:rPr lang="en-GB" sz="1800" dirty="0" err="1" smtClean="0"/>
              <a:t>etc</a:t>
            </a:r>
            <a:r>
              <a:rPr lang="en-GB" sz="1800" dirty="0" smtClean="0"/>
              <a:t>)</a:t>
            </a:r>
          </a:p>
          <a:p>
            <a:pPr marL="514350" indent="-457200"/>
            <a:r>
              <a:rPr lang="en-GB" sz="1800" dirty="0" smtClean="0"/>
              <a:t>Create and circulate survey</a:t>
            </a:r>
          </a:p>
          <a:p>
            <a:pPr marL="514350" indent="-457200"/>
            <a:r>
              <a:rPr lang="en-GB" sz="1800" dirty="0" smtClean="0"/>
              <a:t>Gather responses for assigned time </a:t>
            </a:r>
          </a:p>
          <a:p>
            <a:pPr marL="514350" indent="-457200"/>
            <a:r>
              <a:rPr lang="en-GB" sz="1800" dirty="0" smtClean="0"/>
              <a:t>Analysis of responses</a:t>
            </a:r>
          </a:p>
          <a:p>
            <a:pPr marL="514350" indent="-457200"/>
            <a:r>
              <a:rPr lang="en-GB" sz="1800" dirty="0" smtClean="0"/>
              <a:t>Create report</a:t>
            </a:r>
            <a:endParaRPr lang="en-GB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Task 2.2 kick off (June 2017)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114810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Timeline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May </a:t>
            </a:r>
            <a:r>
              <a:rPr lang="en-GB" dirty="0"/>
              <a:t>2020 </a:t>
            </a:r>
            <a:r>
              <a:rPr lang="en-GB" sz="2800" dirty="0"/>
              <a:t>→</a:t>
            </a:r>
            <a:r>
              <a:rPr lang="en-GB" dirty="0"/>
              <a:t> Final </a:t>
            </a:r>
            <a:r>
              <a:rPr lang="en-GB" dirty="0" smtClean="0"/>
              <a:t>report to be submitted to the EC</a:t>
            </a:r>
          </a:p>
          <a:p>
            <a:r>
              <a:rPr lang="en-GB" dirty="0" smtClean="0"/>
              <a:t>March 2020 </a:t>
            </a:r>
            <a:r>
              <a:rPr lang="en-GB" dirty="0"/>
              <a:t>→</a:t>
            </a:r>
            <a:r>
              <a:rPr lang="en-GB" dirty="0" smtClean="0"/>
              <a:t> Draft circulated to ARIES management</a:t>
            </a:r>
          </a:p>
          <a:p>
            <a:r>
              <a:rPr lang="en-GB" dirty="0" smtClean="0"/>
              <a:t>Jan–Mar 2020 </a:t>
            </a:r>
            <a:r>
              <a:rPr lang="en-GB" dirty="0"/>
              <a:t>→</a:t>
            </a:r>
            <a:r>
              <a:rPr lang="en-GB" dirty="0" smtClean="0"/>
              <a:t> Report writing</a:t>
            </a:r>
          </a:p>
          <a:p>
            <a:r>
              <a:rPr lang="en-GB" dirty="0" smtClean="0"/>
              <a:t>Until Jan 2020 → Survey open for responses</a:t>
            </a:r>
          </a:p>
          <a:p>
            <a:r>
              <a:rPr lang="en-GB" dirty="0" smtClean="0"/>
              <a:t>Before July 2019, at least</a:t>
            </a:r>
          </a:p>
          <a:p>
            <a:pPr lvl="1"/>
            <a:r>
              <a:rPr lang="en-GB" dirty="0" smtClean="0"/>
              <a:t>Draft survey</a:t>
            </a:r>
          </a:p>
          <a:p>
            <a:pPr lvl="1"/>
            <a:r>
              <a:rPr lang="en-GB" dirty="0" smtClean="0"/>
              <a:t>Discuss survey, to establish:</a:t>
            </a:r>
          </a:p>
          <a:p>
            <a:pPr lvl="2"/>
            <a:r>
              <a:rPr lang="en-GB" dirty="0" smtClean="0"/>
              <a:t>Parameters / content</a:t>
            </a:r>
          </a:p>
          <a:p>
            <a:pPr lvl="2"/>
            <a:r>
              <a:rPr lang="en-GB" dirty="0" smtClean="0"/>
              <a:t>Fields/institutes to survey</a:t>
            </a:r>
          </a:p>
          <a:p>
            <a:pPr lvl="2"/>
            <a:r>
              <a:rPr lang="en-GB" dirty="0"/>
              <a:t>D</a:t>
            </a:r>
            <a:r>
              <a:rPr lang="en-GB" dirty="0" smtClean="0"/>
              <a:t>issemination channels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Task 2.2 kick off (June 2017)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21974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Organisation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800" dirty="0" smtClean="0"/>
              <a:t>Groups to define:</a:t>
            </a:r>
          </a:p>
          <a:p>
            <a:pPr lvl="1"/>
            <a:r>
              <a:rPr lang="en-GB" sz="2800" dirty="0"/>
              <a:t>How to disseminate? (</a:t>
            </a:r>
            <a:r>
              <a:rPr lang="en-GB" sz="2800" dirty="0" err="1"/>
              <a:t>ie</a:t>
            </a:r>
            <a:r>
              <a:rPr lang="en-GB" sz="2800" dirty="0"/>
              <a:t>, which audiences to target, but also channels for disseminating the survey widely)</a:t>
            </a:r>
          </a:p>
          <a:p>
            <a:pPr lvl="1"/>
            <a:r>
              <a:rPr lang="en-GB" sz="2800" dirty="0" smtClean="0"/>
              <a:t>Content of the survey</a:t>
            </a:r>
          </a:p>
          <a:p>
            <a:pPr lvl="1"/>
            <a:r>
              <a:rPr lang="en-GB" sz="2800" dirty="0" smtClean="0"/>
              <a:t>Tools for implementing the survey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Task 2.2 kick off (June 2017)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01729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Meeting objectives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363272" cy="4742656"/>
          </a:xfrm>
        </p:spPr>
        <p:txBody>
          <a:bodyPr>
            <a:normAutofit lnSpcReduction="10000"/>
          </a:bodyPr>
          <a:lstStyle/>
          <a:p>
            <a:r>
              <a:rPr lang="en-GB" dirty="0" smtClean="0"/>
              <a:t>Provide overview of ARIES communication and outreach activities already established</a:t>
            </a:r>
            <a:br>
              <a:rPr lang="en-GB" dirty="0" smtClean="0"/>
            </a:br>
            <a:endParaRPr lang="en-GB" dirty="0" smtClean="0"/>
          </a:p>
          <a:p>
            <a:r>
              <a:rPr lang="en-GB" dirty="0" smtClean="0"/>
              <a:t>Gather experience for:</a:t>
            </a:r>
          </a:p>
          <a:p>
            <a:pPr lvl="1"/>
            <a:r>
              <a:rPr lang="en-GB" dirty="0" smtClean="0"/>
              <a:t>Future ARIES communication/outreach activities </a:t>
            </a:r>
          </a:p>
          <a:p>
            <a:pPr lvl="1"/>
            <a:r>
              <a:rPr lang="en-GB" dirty="0" smtClean="0"/>
              <a:t>How to implement Deliverable 2.2 report on European accelerator </a:t>
            </a:r>
            <a:r>
              <a:rPr lang="en-GB" dirty="0" err="1" smtClean="0"/>
              <a:t>comms</a:t>
            </a:r>
            <a:r>
              <a:rPr lang="en-GB" dirty="0" smtClean="0"/>
              <a:t>/outreach</a:t>
            </a:r>
            <a:br>
              <a:rPr lang="en-GB" dirty="0" smtClean="0"/>
            </a:br>
            <a:endParaRPr lang="en-GB" dirty="0" smtClean="0"/>
          </a:p>
          <a:p>
            <a:r>
              <a:rPr lang="en-GB" dirty="0" smtClean="0"/>
              <a:t>Discuss D2.2 </a:t>
            </a:r>
          </a:p>
          <a:p>
            <a:pPr lvl="1"/>
            <a:r>
              <a:rPr lang="en-GB" dirty="0" smtClean="0"/>
              <a:t>Parameters</a:t>
            </a:r>
          </a:p>
          <a:p>
            <a:pPr lvl="1"/>
            <a:r>
              <a:rPr lang="en-GB" dirty="0" smtClean="0"/>
              <a:t>Timelines</a:t>
            </a:r>
          </a:p>
          <a:p>
            <a:pPr lvl="1"/>
            <a:r>
              <a:rPr lang="en-GB" dirty="0" smtClean="0"/>
              <a:t>Responsibilities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Task 2.2 kick off (June 2017)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7913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Survey audiences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4814664"/>
          </a:xfrm>
        </p:spPr>
        <p:txBody>
          <a:bodyPr>
            <a:normAutofit/>
          </a:bodyPr>
          <a:lstStyle/>
          <a:p>
            <a:r>
              <a:rPr lang="en-GB" dirty="0" smtClean="0"/>
              <a:t>Audiences to consider:</a:t>
            </a:r>
          </a:p>
          <a:p>
            <a:pPr lvl="1"/>
            <a:r>
              <a:rPr lang="en-GB" dirty="0" smtClean="0"/>
              <a:t>Universities</a:t>
            </a:r>
          </a:p>
          <a:p>
            <a:pPr lvl="1"/>
            <a:r>
              <a:rPr lang="en-GB" dirty="0" smtClean="0"/>
              <a:t>Scientific and technical institutes</a:t>
            </a:r>
          </a:p>
          <a:p>
            <a:pPr lvl="1"/>
            <a:r>
              <a:rPr lang="en-GB" dirty="0" smtClean="0"/>
              <a:t>Learned societies (with scientific scope)</a:t>
            </a:r>
          </a:p>
          <a:p>
            <a:pPr lvl="1"/>
            <a:r>
              <a:rPr lang="en-GB" dirty="0" smtClean="0"/>
              <a:t>Industry</a:t>
            </a:r>
          </a:p>
          <a:p>
            <a:pPr lvl="1"/>
            <a:r>
              <a:rPr lang="en-GB" dirty="0" smtClean="0"/>
              <a:t>Science festivals </a:t>
            </a:r>
          </a:p>
          <a:p>
            <a:pPr lvl="1"/>
            <a:r>
              <a:rPr lang="en-GB" dirty="0" smtClean="0"/>
              <a:t>Museums</a:t>
            </a:r>
            <a:br>
              <a:rPr lang="en-GB" dirty="0" smtClean="0"/>
            </a:br>
            <a:endParaRPr lang="en-GB" b="1" dirty="0" smtClean="0"/>
          </a:p>
          <a:p>
            <a:r>
              <a:rPr lang="en-GB" b="1" dirty="0" smtClean="0"/>
              <a:t>Must define specific institutes &amp; identification of ideal contacts, as well as additional channels to disseminate to a wider audience than just ARIES members.</a:t>
            </a:r>
            <a:endParaRPr lang="en-GB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Task 2.2 kick off (June 2017)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918303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Survey content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030688"/>
          </a:xfrm>
        </p:spPr>
        <p:txBody>
          <a:bodyPr>
            <a:normAutofit fontScale="92500" lnSpcReduction="10000"/>
          </a:bodyPr>
          <a:lstStyle/>
          <a:p>
            <a:r>
              <a:rPr lang="en-GB" dirty="0" smtClean="0"/>
              <a:t>Organisations working on communication and outreach activities related to accelerator science in Europe</a:t>
            </a:r>
          </a:p>
          <a:p>
            <a:r>
              <a:rPr lang="en-GB" dirty="0" smtClean="0"/>
              <a:t>Type of communication and outreach</a:t>
            </a:r>
          </a:p>
          <a:p>
            <a:pPr lvl="1"/>
            <a:r>
              <a:rPr lang="en-GB" dirty="0" smtClean="0"/>
              <a:t>Events – talks, seminars, accelerator schools</a:t>
            </a:r>
          </a:p>
          <a:p>
            <a:pPr lvl="1"/>
            <a:r>
              <a:rPr lang="en-GB" dirty="0" smtClean="0"/>
              <a:t>Exhibitions</a:t>
            </a:r>
          </a:p>
          <a:p>
            <a:pPr lvl="1"/>
            <a:r>
              <a:rPr lang="en-GB" dirty="0" smtClean="0"/>
              <a:t>Policy reports or briefings</a:t>
            </a:r>
          </a:p>
          <a:p>
            <a:pPr lvl="1"/>
            <a:r>
              <a:rPr lang="en-GB" dirty="0" smtClean="0"/>
              <a:t>Educational materials, school and university</a:t>
            </a:r>
          </a:p>
          <a:p>
            <a:pPr lvl="1"/>
            <a:r>
              <a:rPr lang="en-GB" dirty="0" smtClean="0"/>
              <a:t>Audiovisual materials</a:t>
            </a:r>
          </a:p>
          <a:p>
            <a:r>
              <a:rPr lang="en-GB" dirty="0" smtClean="0"/>
              <a:t>Tools used to conduct communication and outreach</a:t>
            </a:r>
          </a:p>
          <a:p>
            <a:r>
              <a:rPr lang="en-GB" dirty="0" smtClean="0"/>
              <a:t>Motivations</a:t>
            </a:r>
          </a:p>
          <a:p>
            <a:r>
              <a:rPr lang="en-GB" dirty="0" smtClean="0"/>
              <a:t>Observations</a:t>
            </a:r>
          </a:p>
          <a:p>
            <a:r>
              <a:rPr lang="en-GB" dirty="0" smtClean="0"/>
              <a:t>Activities that can’t be carried out and why</a:t>
            </a:r>
          </a:p>
          <a:p>
            <a:r>
              <a:rPr lang="en-GB" dirty="0" smtClean="0"/>
              <a:t>Future directions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Task 2.2 kick off (June 2017)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557482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Survey implementation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4886672"/>
          </a:xfrm>
        </p:spPr>
        <p:txBody>
          <a:bodyPr>
            <a:normAutofit/>
          </a:bodyPr>
          <a:lstStyle/>
          <a:p>
            <a:r>
              <a:rPr lang="en-GB" dirty="0" smtClean="0"/>
              <a:t>Once content defined and audiences/contacts established, the survey must be implemented</a:t>
            </a:r>
          </a:p>
          <a:p>
            <a:r>
              <a:rPr lang="en-GB" dirty="0" smtClean="0"/>
              <a:t>Where to be hosted? </a:t>
            </a:r>
          </a:p>
          <a:p>
            <a:pPr lvl="1"/>
            <a:r>
              <a:rPr lang="en-GB" dirty="0" smtClean="0"/>
              <a:t>ARIES website?</a:t>
            </a:r>
          </a:p>
          <a:p>
            <a:r>
              <a:rPr lang="en-GB" dirty="0" smtClean="0"/>
              <a:t>Technical tools for hosting</a:t>
            </a:r>
          </a:p>
          <a:p>
            <a:pPr lvl="1"/>
            <a:r>
              <a:rPr lang="en-GB" dirty="0" smtClean="0"/>
              <a:t>Drupal (CERN website content management system) survey plug in?</a:t>
            </a:r>
          </a:p>
          <a:p>
            <a:pPr lvl="1"/>
            <a:r>
              <a:rPr lang="en-GB" dirty="0" smtClean="0"/>
              <a:t>Google Forms?</a:t>
            </a:r>
          </a:p>
          <a:p>
            <a:r>
              <a:rPr lang="en-GB" dirty="0" smtClean="0"/>
              <a:t>Monitoring</a:t>
            </a:r>
          </a:p>
          <a:p>
            <a:pPr lvl="1"/>
            <a:r>
              <a:rPr lang="en-GB" dirty="0" smtClean="0"/>
              <a:t>Reminder emails / phone calls to specific institutes</a:t>
            </a:r>
          </a:p>
          <a:p>
            <a:pPr lvl="1"/>
            <a:r>
              <a:rPr lang="en-GB" dirty="0" smtClean="0"/>
              <a:t>Reminder emails, posts, articles for general audiences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Task 2.2 kick off (June 2017)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219361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Actions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174704"/>
          </a:xfrm>
        </p:spPr>
        <p:txBody>
          <a:bodyPr/>
          <a:lstStyle/>
          <a:p>
            <a:r>
              <a:rPr lang="en-GB" dirty="0" smtClean="0"/>
              <a:t>Set up meeting schedule to monitor progress</a:t>
            </a:r>
          </a:p>
          <a:p>
            <a:pPr lvl="1"/>
            <a:r>
              <a:rPr lang="en-GB" dirty="0" smtClean="0"/>
              <a:t>Would suggest next meeting in September 2017?</a:t>
            </a:r>
            <a:br>
              <a:rPr lang="en-GB" dirty="0" smtClean="0"/>
            </a:br>
            <a:endParaRPr lang="en-GB" dirty="0" smtClean="0"/>
          </a:p>
          <a:p>
            <a:r>
              <a:rPr lang="en-GB" dirty="0" smtClean="0"/>
              <a:t>Establish group to define the </a:t>
            </a:r>
            <a:r>
              <a:rPr lang="en-GB" b="1" dirty="0" smtClean="0"/>
              <a:t>audiences</a:t>
            </a:r>
            <a:r>
              <a:rPr lang="en-GB" dirty="0" smtClean="0"/>
              <a:t/>
            </a:r>
            <a:br>
              <a:rPr lang="en-GB" dirty="0" smtClean="0"/>
            </a:br>
            <a:endParaRPr lang="en-GB" dirty="0" smtClean="0"/>
          </a:p>
          <a:p>
            <a:r>
              <a:rPr lang="en-GB" dirty="0" smtClean="0"/>
              <a:t>Establish group to define the </a:t>
            </a:r>
            <a:r>
              <a:rPr lang="en-GB" b="1" dirty="0" smtClean="0"/>
              <a:t>content and parameters</a:t>
            </a:r>
            <a:br>
              <a:rPr lang="en-GB" b="1" dirty="0" smtClean="0"/>
            </a:br>
            <a:endParaRPr lang="en-GB" b="1" dirty="0" smtClean="0"/>
          </a:p>
          <a:p>
            <a:r>
              <a:rPr lang="en-GB" dirty="0" smtClean="0"/>
              <a:t>Establish group to define </a:t>
            </a:r>
            <a:r>
              <a:rPr lang="en-GB" b="1" dirty="0" smtClean="0"/>
              <a:t>implementation</a:t>
            </a:r>
            <a:r>
              <a:rPr lang="en-GB" dirty="0" smtClean="0"/>
              <a:t/>
            </a:r>
            <a:br>
              <a:rPr lang="en-GB" dirty="0" smtClean="0"/>
            </a:br>
            <a:endParaRPr lang="en-GB" dirty="0" smtClean="0"/>
          </a:p>
          <a:p>
            <a:r>
              <a:rPr lang="en-GB" dirty="0" smtClean="0"/>
              <a:t>Define feasible </a:t>
            </a:r>
            <a:r>
              <a:rPr lang="en-GB" b="1" dirty="0" smtClean="0"/>
              <a:t>timeline</a:t>
            </a:r>
            <a:r>
              <a:rPr lang="en-GB" dirty="0" smtClean="0"/>
              <a:t> for survey and resulting report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Task 2.2 kick off (June 2017)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318322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 smtClean="0"/>
              <a:t>Thank you for your attention!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936104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Overview of Task 2.2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6368" y="913606"/>
            <a:ext cx="8291264" cy="536575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2000" b="1" dirty="0" smtClean="0"/>
              <a:t>Objectives: </a:t>
            </a:r>
          </a:p>
          <a:p>
            <a:pPr lvl="1"/>
            <a:r>
              <a:rPr lang="en-GB" sz="1800" dirty="0" smtClean="0"/>
              <a:t>Internal and external communications</a:t>
            </a:r>
          </a:p>
          <a:p>
            <a:pPr lvl="1"/>
            <a:r>
              <a:rPr lang="en-GB" sz="1800" dirty="0" smtClean="0"/>
              <a:t>Project website</a:t>
            </a:r>
          </a:p>
          <a:p>
            <a:pPr lvl="1"/>
            <a:r>
              <a:rPr lang="en-GB" sz="1800" dirty="0" smtClean="0"/>
              <a:t>Intranet</a:t>
            </a:r>
          </a:p>
          <a:p>
            <a:pPr lvl="1"/>
            <a:r>
              <a:rPr lang="en-GB" sz="1800" dirty="0" smtClean="0"/>
              <a:t>Newsletter</a:t>
            </a:r>
          </a:p>
          <a:p>
            <a:pPr lvl="1"/>
            <a:r>
              <a:rPr lang="en-GB" sz="1800" dirty="0" smtClean="0"/>
              <a:t>Monitoring of </a:t>
            </a:r>
            <a:r>
              <a:rPr lang="en-GB" sz="1800" dirty="0" err="1" smtClean="0"/>
              <a:t>comms</a:t>
            </a:r>
            <a:r>
              <a:rPr lang="en-GB" sz="1800" dirty="0" smtClean="0"/>
              <a:t>/outreach activities </a:t>
            </a:r>
          </a:p>
          <a:p>
            <a:pPr lvl="1"/>
            <a:r>
              <a:rPr lang="en-GB" sz="1800" dirty="0" smtClean="0"/>
              <a:t>Disseminate best practice for </a:t>
            </a:r>
            <a:r>
              <a:rPr lang="en-GB" sz="1800" dirty="0" err="1" smtClean="0"/>
              <a:t>comms</a:t>
            </a:r>
            <a:r>
              <a:rPr lang="en-GB" sz="1800" dirty="0" smtClean="0"/>
              <a:t>/outreach activities via network meetings/workshops</a:t>
            </a:r>
          </a:p>
          <a:p>
            <a:pPr lvl="1"/>
            <a:r>
              <a:rPr lang="en-GB" sz="1800" dirty="0" smtClean="0"/>
              <a:t>Identify actions for improving </a:t>
            </a:r>
            <a:r>
              <a:rPr lang="en-GB" sz="1800" dirty="0" err="1" smtClean="0"/>
              <a:t>comms</a:t>
            </a:r>
            <a:r>
              <a:rPr lang="en-GB" sz="1800" dirty="0" smtClean="0"/>
              <a:t>/outreach with the project</a:t>
            </a:r>
            <a:br>
              <a:rPr lang="en-GB" sz="1800" dirty="0" smtClean="0"/>
            </a:br>
            <a:endParaRPr lang="en-GB" sz="1800" dirty="0" smtClean="0"/>
          </a:p>
          <a:p>
            <a:pPr marL="57150" indent="0">
              <a:buNone/>
            </a:pPr>
            <a:r>
              <a:rPr lang="en-GB" sz="1800" b="1" dirty="0" smtClean="0"/>
              <a:t>Milestones &amp; Deliverables:</a:t>
            </a:r>
          </a:p>
          <a:p>
            <a:pPr marL="400050"/>
            <a:r>
              <a:rPr lang="en-GB" sz="1800" dirty="0" smtClean="0"/>
              <a:t>MS10: Project website launched (M6, Oct 2017)</a:t>
            </a:r>
          </a:p>
          <a:p>
            <a:pPr marL="400050"/>
            <a:r>
              <a:rPr lang="en-GB" sz="1800" dirty="0" smtClean="0"/>
              <a:t>D2.2: Final report on coordination of communication/outreach activities (M37, May 2020)</a:t>
            </a:r>
          </a:p>
          <a:p>
            <a:pPr marL="800100" lvl="1">
              <a:buFont typeface="Wingdings" panose="05000000000000000000" pitchFamily="2" charset="2"/>
              <a:buChar char="Ø"/>
            </a:pPr>
            <a:r>
              <a:rPr lang="en-GB" sz="1600" dirty="0" smtClean="0"/>
              <a:t>Report documenting ongoing and proposed communication/outreach activities and identifying any required additional resources to support proposed initiatives</a:t>
            </a:r>
            <a:r>
              <a:rPr lang="en-GB" sz="2000" dirty="0"/>
              <a:t>.</a:t>
            </a:r>
            <a:endParaRPr lang="en-GB" sz="160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Task 2.2 kick off (June 2017)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3</a:t>
            </a:fld>
            <a:endParaRPr lang="en-GB"/>
          </a:p>
        </p:txBody>
      </p:sp>
      <p:pic>
        <p:nvPicPr>
          <p:cNvPr id="6" name="Picture 2" descr="Image result for green tic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39061">
            <a:off x="5765798" y="4332483"/>
            <a:ext cx="437899" cy="437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3957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Communication products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030688"/>
          </a:xfrm>
        </p:spPr>
        <p:txBody>
          <a:bodyPr>
            <a:normAutofit fontScale="92500" lnSpcReduction="10000"/>
          </a:bodyPr>
          <a:lstStyle/>
          <a:p>
            <a:r>
              <a:rPr lang="en-GB" dirty="0" smtClean="0"/>
              <a:t>Project branding</a:t>
            </a:r>
          </a:p>
          <a:p>
            <a:pPr lvl="1"/>
            <a:r>
              <a:rPr lang="en-GB" sz="2200" dirty="0" smtClean="0"/>
              <a:t>Logo</a:t>
            </a:r>
          </a:p>
          <a:p>
            <a:pPr lvl="1"/>
            <a:r>
              <a:rPr lang="en-GB" sz="2200" dirty="0"/>
              <a:t>C</a:t>
            </a:r>
            <a:r>
              <a:rPr lang="en-GB" sz="2200" dirty="0" smtClean="0"/>
              <a:t>olour scheme</a:t>
            </a:r>
          </a:p>
          <a:p>
            <a:pPr lvl="1"/>
            <a:r>
              <a:rPr lang="en-GB" sz="2200" dirty="0"/>
              <a:t>W</a:t>
            </a:r>
            <a:r>
              <a:rPr lang="en-GB" sz="2200" dirty="0" smtClean="0"/>
              <a:t>ebsite banner</a:t>
            </a:r>
          </a:p>
          <a:p>
            <a:pPr lvl="1"/>
            <a:r>
              <a:rPr lang="en-GB" sz="2200" dirty="0"/>
              <a:t>P</a:t>
            </a:r>
            <a:r>
              <a:rPr lang="en-GB" sz="2200" dirty="0" smtClean="0"/>
              <a:t>resentation templates</a:t>
            </a:r>
          </a:p>
          <a:p>
            <a:r>
              <a:rPr lang="en-GB" dirty="0" smtClean="0"/>
              <a:t>Mailing lists</a:t>
            </a:r>
          </a:p>
          <a:p>
            <a:r>
              <a:rPr lang="en-GB" dirty="0" smtClean="0"/>
              <a:t>Website</a:t>
            </a:r>
          </a:p>
          <a:p>
            <a:r>
              <a:rPr lang="en-GB" dirty="0" smtClean="0"/>
              <a:t>Intranet</a:t>
            </a:r>
          </a:p>
          <a:p>
            <a:r>
              <a:rPr lang="en-GB" dirty="0" smtClean="0"/>
              <a:t>Newsletter (Accelerating News)</a:t>
            </a:r>
          </a:p>
          <a:p>
            <a:r>
              <a:rPr lang="en-GB" dirty="0" smtClean="0"/>
              <a:t>ARIES factsheet</a:t>
            </a:r>
          </a:p>
          <a:p>
            <a:r>
              <a:rPr lang="en-GB" dirty="0" smtClean="0"/>
              <a:t>Annual briefings (for Annual Meetings)</a:t>
            </a:r>
          </a:p>
          <a:p>
            <a:r>
              <a:rPr lang="en-GB" dirty="0" smtClean="0"/>
              <a:t>Posters (for meetings, outreach)</a:t>
            </a:r>
          </a:p>
          <a:p>
            <a:r>
              <a:rPr lang="en-GB" dirty="0" smtClean="0"/>
              <a:t>Videos</a:t>
            </a:r>
          </a:p>
          <a:p>
            <a:r>
              <a:rPr lang="en-GB" dirty="0" smtClean="0"/>
              <a:t>Social media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Task 2.2 kick off (June 2017)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9268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Project branding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030688"/>
          </a:xfrm>
        </p:spPr>
        <p:txBody>
          <a:bodyPr>
            <a:normAutofit fontScale="92500" lnSpcReduction="10000"/>
          </a:bodyPr>
          <a:lstStyle/>
          <a:p>
            <a:r>
              <a:rPr lang="en-GB" strike="sngStrike" dirty="0" smtClean="0"/>
              <a:t>Project branding</a:t>
            </a:r>
          </a:p>
          <a:p>
            <a:pPr lvl="1"/>
            <a:r>
              <a:rPr lang="en-GB" sz="2200" strike="sngStrike" dirty="0" smtClean="0"/>
              <a:t>Logo</a:t>
            </a:r>
          </a:p>
          <a:p>
            <a:pPr lvl="1"/>
            <a:r>
              <a:rPr lang="en-GB" sz="2200" strike="sngStrike" dirty="0"/>
              <a:t>C</a:t>
            </a:r>
            <a:r>
              <a:rPr lang="en-GB" sz="2200" strike="sngStrike" dirty="0" smtClean="0"/>
              <a:t>olour scheme</a:t>
            </a:r>
          </a:p>
          <a:p>
            <a:pPr lvl="1"/>
            <a:r>
              <a:rPr lang="en-GB" sz="2200" strike="sngStrike" dirty="0"/>
              <a:t>W</a:t>
            </a:r>
            <a:r>
              <a:rPr lang="en-GB" sz="2200" strike="sngStrike" dirty="0" smtClean="0"/>
              <a:t>ebsite banner</a:t>
            </a:r>
          </a:p>
          <a:p>
            <a:pPr lvl="1"/>
            <a:r>
              <a:rPr lang="en-GB" sz="2200" strike="sngStrike" dirty="0"/>
              <a:t>P</a:t>
            </a:r>
            <a:r>
              <a:rPr lang="en-GB" sz="2200" strike="sngStrike" dirty="0" smtClean="0"/>
              <a:t>resentation templates</a:t>
            </a:r>
          </a:p>
          <a:p>
            <a:pPr marL="0" indent="0">
              <a:buNone/>
            </a:pPr>
            <a:r>
              <a:rPr lang="en-GB" dirty="0" smtClean="0">
                <a:solidFill>
                  <a:schemeClr val="bg1"/>
                </a:solidFill>
              </a:rPr>
              <a:t>Mailing lists</a:t>
            </a:r>
          </a:p>
          <a:p>
            <a:pPr marL="0" indent="0">
              <a:buNone/>
            </a:pPr>
            <a:r>
              <a:rPr lang="en-GB" dirty="0" smtClean="0">
                <a:solidFill>
                  <a:schemeClr val="bg1"/>
                </a:solidFill>
              </a:rPr>
              <a:t>Website</a:t>
            </a:r>
          </a:p>
          <a:p>
            <a:pPr marL="0" indent="0">
              <a:buNone/>
            </a:pPr>
            <a:r>
              <a:rPr lang="en-GB" dirty="0" smtClean="0">
                <a:solidFill>
                  <a:schemeClr val="bg1"/>
                </a:solidFill>
              </a:rPr>
              <a:t>Intranet</a:t>
            </a:r>
          </a:p>
          <a:p>
            <a:pPr marL="0" indent="0">
              <a:buNone/>
            </a:pPr>
            <a:r>
              <a:rPr lang="en-GB" dirty="0" smtClean="0">
                <a:solidFill>
                  <a:schemeClr val="bg1"/>
                </a:solidFill>
              </a:rPr>
              <a:t>Newsletter (Accelerating News)</a:t>
            </a:r>
          </a:p>
          <a:p>
            <a:pPr marL="0" indent="0">
              <a:buNone/>
            </a:pPr>
            <a:r>
              <a:rPr lang="en-GB" dirty="0" smtClean="0">
                <a:solidFill>
                  <a:schemeClr val="bg1"/>
                </a:solidFill>
              </a:rPr>
              <a:t>ARIES factsheet</a:t>
            </a:r>
          </a:p>
          <a:p>
            <a:pPr marL="0" indent="0">
              <a:buNone/>
            </a:pPr>
            <a:r>
              <a:rPr lang="en-GB" dirty="0" smtClean="0">
                <a:solidFill>
                  <a:schemeClr val="bg1"/>
                </a:solidFill>
              </a:rPr>
              <a:t>Annual briefings (for Annual Meetings)</a:t>
            </a:r>
          </a:p>
          <a:p>
            <a:pPr marL="0" indent="0">
              <a:buNone/>
            </a:pPr>
            <a:r>
              <a:rPr lang="en-GB" dirty="0" smtClean="0">
                <a:solidFill>
                  <a:schemeClr val="bg1"/>
                </a:solidFill>
              </a:rPr>
              <a:t>Posters (for meetings, outreach)</a:t>
            </a:r>
          </a:p>
          <a:p>
            <a:pPr marL="0" indent="0">
              <a:buNone/>
            </a:pPr>
            <a:r>
              <a:rPr lang="en-GB" dirty="0" smtClean="0">
                <a:solidFill>
                  <a:schemeClr val="bg1"/>
                </a:solidFill>
              </a:rPr>
              <a:t>Videos</a:t>
            </a:r>
          </a:p>
          <a:p>
            <a:pPr marL="0" indent="0">
              <a:buNone/>
            </a:pPr>
            <a:r>
              <a:rPr lang="en-GB" dirty="0" smtClean="0">
                <a:solidFill>
                  <a:schemeClr val="bg1"/>
                </a:solidFill>
              </a:rPr>
              <a:t>Social media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Task 2.2 kick off (June 2017)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5</a:t>
            </a:fld>
            <a:endParaRPr lang="en-GB"/>
          </a:p>
        </p:txBody>
      </p:sp>
      <p:pic>
        <p:nvPicPr>
          <p:cNvPr id="6" name="Picture 2" descr="Image result for green tic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39061">
            <a:off x="2957485" y="878281"/>
            <a:ext cx="437899" cy="437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Image result for green tic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39061">
            <a:off x="1805358" y="1260164"/>
            <a:ext cx="437899" cy="437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Image result for green tic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39061">
            <a:off x="2873323" y="1553506"/>
            <a:ext cx="437899" cy="437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Image result for green tic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39061">
            <a:off x="3126412" y="1870375"/>
            <a:ext cx="437899" cy="437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Image result for green tic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39061">
            <a:off x="3899121" y="2207987"/>
            <a:ext cx="437899" cy="437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1400" y="656550"/>
            <a:ext cx="3383000" cy="2377243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3863273"/>
            <a:ext cx="8100392" cy="1119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7828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Mailing lists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030688"/>
          </a:xfrm>
        </p:spPr>
        <p:txBody>
          <a:bodyPr>
            <a:normAutofit fontScale="92500" lnSpcReduction="10000"/>
          </a:bodyPr>
          <a:lstStyle/>
          <a:p>
            <a:r>
              <a:rPr lang="en-GB" strike="sngStrike" dirty="0" smtClean="0"/>
              <a:t>Project branding</a:t>
            </a:r>
          </a:p>
          <a:p>
            <a:pPr lvl="1"/>
            <a:r>
              <a:rPr lang="en-GB" sz="2200" strike="sngStrike" dirty="0" smtClean="0"/>
              <a:t>Logo</a:t>
            </a:r>
          </a:p>
          <a:p>
            <a:pPr lvl="1"/>
            <a:r>
              <a:rPr lang="en-GB" sz="2200" strike="sngStrike" dirty="0"/>
              <a:t>C</a:t>
            </a:r>
            <a:r>
              <a:rPr lang="en-GB" sz="2200" strike="sngStrike" dirty="0" smtClean="0"/>
              <a:t>olour scheme</a:t>
            </a:r>
          </a:p>
          <a:p>
            <a:pPr lvl="1"/>
            <a:r>
              <a:rPr lang="en-GB" sz="2200" strike="sngStrike" dirty="0"/>
              <a:t>W</a:t>
            </a:r>
            <a:r>
              <a:rPr lang="en-GB" sz="2200" strike="sngStrike" dirty="0" smtClean="0"/>
              <a:t>ebsite banner</a:t>
            </a:r>
          </a:p>
          <a:p>
            <a:pPr lvl="1"/>
            <a:r>
              <a:rPr lang="en-GB" sz="2200" strike="sngStrike" dirty="0"/>
              <a:t>P</a:t>
            </a:r>
            <a:r>
              <a:rPr lang="en-GB" sz="2200" strike="sngStrike" dirty="0" smtClean="0"/>
              <a:t>resentation templates</a:t>
            </a:r>
          </a:p>
          <a:p>
            <a:r>
              <a:rPr lang="en-GB" strike="sngStrike" dirty="0" smtClean="0"/>
              <a:t>Mailing lists</a:t>
            </a:r>
          </a:p>
          <a:p>
            <a:pPr marL="0" indent="0">
              <a:buNone/>
            </a:pPr>
            <a:r>
              <a:rPr lang="en-GB" dirty="0" smtClean="0">
                <a:solidFill>
                  <a:schemeClr val="bg1"/>
                </a:solidFill>
              </a:rPr>
              <a:t>Website</a:t>
            </a:r>
          </a:p>
          <a:p>
            <a:pPr marL="0" indent="0">
              <a:buNone/>
            </a:pPr>
            <a:r>
              <a:rPr lang="en-GB" dirty="0" smtClean="0">
                <a:solidFill>
                  <a:schemeClr val="bg1"/>
                </a:solidFill>
              </a:rPr>
              <a:t>Intranet</a:t>
            </a:r>
          </a:p>
          <a:p>
            <a:pPr marL="0" indent="0">
              <a:buNone/>
            </a:pPr>
            <a:r>
              <a:rPr lang="en-GB" dirty="0" smtClean="0">
                <a:solidFill>
                  <a:schemeClr val="bg1"/>
                </a:solidFill>
              </a:rPr>
              <a:t>Newsletter (Accelerating News)</a:t>
            </a:r>
          </a:p>
          <a:p>
            <a:pPr marL="0" indent="0">
              <a:buNone/>
            </a:pPr>
            <a:r>
              <a:rPr lang="en-GB" dirty="0" smtClean="0">
                <a:solidFill>
                  <a:schemeClr val="bg1"/>
                </a:solidFill>
              </a:rPr>
              <a:t>ARIES factsheet</a:t>
            </a:r>
          </a:p>
          <a:p>
            <a:pPr marL="0" indent="0">
              <a:buNone/>
            </a:pPr>
            <a:r>
              <a:rPr lang="en-GB" dirty="0" smtClean="0">
                <a:solidFill>
                  <a:schemeClr val="bg1"/>
                </a:solidFill>
              </a:rPr>
              <a:t>Annual briefings (for Annual Meetings)</a:t>
            </a:r>
          </a:p>
          <a:p>
            <a:pPr marL="0" indent="0">
              <a:buNone/>
            </a:pPr>
            <a:r>
              <a:rPr lang="en-GB" dirty="0" smtClean="0">
                <a:solidFill>
                  <a:schemeClr val="bg1"/>
                </a:solidFill>
              </a:rPr>
              <a:t>Posters (for meetings, outreach)</a:t>
            </a:r>
          </a:p>
          <a:p>
            <a:pPr marL="0" indent="0">
              <a:buNone/>
            </a:pPr>
            <a:r>
              <a:rPr lang="en-GB" dirty="0" smtClean="0">
                <a:solidFill>
                  <a:schemeClr val="bg1"/>
                </a:solidFill>
              </a:rPr>
              <a:t>Videos</a:t>
            </a:r>
          </a:p>
          <a:p>
            <a:pPr marL="0" indent="0">
              <a:buNone/>
            </a:pPr>
            <a:r>
              <a:rPr lang="en-GB" dirty="0" smtClean="0">
                <a:solidFill>
                  <a:schemeClr val="bg1"/>
                </a:solidFill>
              </a:rPr>
              <a:t>Social media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Task 2.2 kick off (June 2017)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6</a:t>
            </a:fld>
            <a:endParaRPr lang="en-GB"/>
          </a:p>
        </p:txBody>
      </p:sp>
      <p:pic>
        <p:nvPicPr>
          <p:cNvPr id="6" name="Picture 2" descr="Image result for green tic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39061">
            <a:off x="2957485" y="878281"/>
            <a:ext cx="437899" cy="437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Image result for green tic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39061">
            <a:off x="1805358" y="1260164"/>
            <a:ext cx="437899" cy="437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Image result for green tic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39061">
            <a:off x="2873323" y="1553506"/>
            <a:ext cx="437899" cy="437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Image result for green tic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39061">
            <a:off x="3126412" y="1870375"/>
            <a:ext cx="437899" cy="437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Image result for green tic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39061">
            <a:off x="3899121" y="2207987"/>
            <a:ext cx="437899" cy="437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6" descr="Image result for yellow tick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01374">
            <a:off x="2432101" y="2619763"/>
            <a:ext cx="357397" cy="372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4378689" y="3061768"/>
            <a:ext cx="2985512" cy="193899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2000" dirty="0" smtClean="0">
                <a:solidFill>
                  <a:schemeClr val="accent1">
                    <a:lumMod val="75000"/>
                  </a:schemeClr>
                </a:solidFill>
                <a:latin typeface="Trebuchet MS" panose="020B0603020202020204" pitchFamily="34" charset="0"/>
              </a:rPr>
              <a:t>WP mailing lists created, Task lists to be established as needed</a:t>
            </a:r>
          </a:p>
          <a:p>
            <a:pPr algn="ctr"/>
            <a:endParaRPr lang="en-GB" sz="2000" dirty="0">
              <a:solidFill>
                <a:schemeClr val="accent1">
                  <a:lumMod val="75000"/>
                </a:schemeClr>
              </a:solidFill>
              <a:latin typeface="Trebuchet MS" panose="020B0603020202020204" pitchFamily="34" charset="0"/>
            </a:endParaRPr>
          </a:p>
          <a:p>
            <a:pPr algn="ctr"/>
            <a:r>
              <a:rPr lang="en-GB" sz="2000" dirty="0" err="1" smtClean="0">
                <a:solidFill>
                  <a:schemeClr val="accent1">
                    <a:lumMod val="75000"/>
                  </a:schemeClr>
                </a:solidFill>
                <a:latin typeface="Trebuchet MS" panose="020B0603020202020204" pitchFamily="34" charset="0"/>
              </a:rPr>
              <a:t>E.g</a:t>
            </a:r>
            <a:r>
              <a:rPr lang="en-GB" sz="2000" dirty="0" smtClean="0">
                <a:solidFill>
                  <a:schemeClr val="accent1">
                    <a:lumMod val="75000"/>
                  </a:schemeClr>
                </a:solidFill>
                <a:latin typeface="Trebuchet MS" panose="020B0603020202020204" pitchFamily="34" charset="0"/>
              </a:rPr>
              <a:t>: </a:t>
            </a:r>
            <a:r>
              <a:rPr lang="en-GB" sz="2000" dirty="0" smtClean="0">
                <a:solidFill>
                  <a:schemeClr val="accent1">
                    <a:lumMod val="75000"/>
                  </a:schemeClr>
                </a:solidFill>
                <a:latin typeface="Trebuchet MS" panose="020B0603020202020204" pitchFamily="34" charset="0"/>
                <a:hlinkClick r:id="rId4"/>
              </a:rPr>
              <a:t>ARIES-WP2-MEMBERS@cern.ch</a:t>
            </a:r>
            <a:r>
              <a:rPr lang="en-GB" sz="2000" dirty="0" smtClean="0">
                <a:solidFill>
                  <a:schemeClr val="accent1">
                    <a:lumMod val="75000"/>
                  </a:schemeClr>
                </a:solidFill>
                <a:latin typeface="Trebuchet MS" panose="020B0603020202020204" pitchFamily="34" charset="0"/>
              </a:rPr>
              <a:t> </a:t>
            </a:r>
            <a:endParaRPr lang="en-GB" sz="2000" dirty="0">
              <a:solidFill>
                <a:schemeClr val="accent1">
                  <a:lumMod val="75000"/>
                </a:schemeClr>
              </a:solidFill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7106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Website and intranet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030688"/>
          </a:xfrm>
        </p:spPr>
        <p:txBody>
          <a:bodyPr>
            <a:normAutofit fontScale="92500" lnSpcReduction="10000"/>
          </a:bodyPr>
          <a:lstStyle/>
          <a:p>
            <a:r>
              <a:rPr lang="en-GB" strike="sngStrike" dirty="0" smtClean="0"/>
              <a:t>Project branding</a:t>
            </a:r>
          </a:p>
          <a:p>
            <a:pPr lvl="1"/>
            <a:r>
              <a:rPr lang="en-GB" sz="2200" strike="sngStrike" dirty="0" smtClean="0"/>
              <a:t>Logo</a:t>
            </a:r>
          </a:p>
          <a:p>
            <a:pPr lvl="1"/>
            <a:r>
              <a:rPr lang="en-GB" sz="2200" strike="sngStrike" dirty="0"/>
              <a:t>C</a:t>
            </a:r>
            <a:r>
              <a:rPr lang="en-GB" sz="2200" strike="sngStrike" dirty="0" smtClean="0"/>
              <a:t>olour scheme</a:t>
            </a:r>
          </a:p>
          <a:p>
            <a:pPr lvl="1"/>
            <a:r>
              <a:rPr lang="en-GB" sz="2200" strike="sngStrike" dirty="0"/>
              <a:t>W</a:t>
            </a:r>
            <a:r>
              <a:rPr lang="en-GB" sz="2200" strike="sngStrike" dirty="0" smtClean="0"/>
              <a:t>ebsite banner</a:t>
            </a:r>
          </a:p>
          <a:p>
            <a:pPr lvl="1"/>
            <a:r>
              <a:rPr lang="en-GB" sz="2200" strike="sngStrike" dirty="0"/>
              <a:t>P</a:t>
            </a:r>
            <a:r>
              <a:rPr lang="en-GB" sz="2200" strike="sngStrike" dirty="0" smtClean="0"/>
              <a:t>resentation templates</a:t>
            </a:r>
          </a:p>
          <a:p>
            <a:r>
              <a:rPr lang="en-GB" strike="sngStrike" dirty="0" smtClean="0"/>
              <a:t>Mailing lists</a:t>
            </a:r>
          </a:p>
          <a:p>
            <a:r>
              <a:rPr lang="en-GB" strike="sngStrike" dirty="0" smtClean="0"/>
              <a:t>Website</a:t>
            </a:r>
          </a:p>
          <a:p>
            <a:r>
              <a:rPr lang="en-GB" strike="sngStrike" dirty="0" smtClean="0"/>
              <a:t>Intranet</a:t>
            </a:r>
          </a:p>
          <a:p>
            <a:pPr marL="0" indent="0">
              <a:buNone/>
            </a:pPr>
            <a:r>
              <a:rPr lang="en-GB" dirty="0" smtClean="0">
                <a:solidFill>
                  <a:schemeClr val="bg1"/>
                </a:solidFill>
              </a:rPr>
              <a:t>Newsletter (Accelerating News)</a:t>
            </a:r>
          </a:p>
          <a:p>
            <a:pPr marL="0" indent="0">
              <a:buNone/>
            </a:pPr>
            <a:r>
              <a:rPr lang="en-GB" dirty="0" smtClean="0">
                <a:solidFill>
                  <a:schemeClr val="bg1"/>
                </a:solidFill>
              </a:rPr>
              <a:t>ARIES factsheet</a:t>
            </a:r>
          </a:p>
          <a:p>
            <a:pPr marL="0" indent="0">
              <a:buNone/>
            </a:pPr>
            <a:r>
              <a:rPr lang="en-GB" dirty="0" smtClean="0">
                <a:solidFill>
                  <a:schemeClr val="bg1"/>
                </a:solidFill>
              </a:rPr>
              <a:t>Annual briefings (for Annual Meetings)</a:t>
            </a:r>
          </a:p>
          <a:p>
            <a:pPr marL="0" indent="0">
              <a:buNone/>
            </a:pPr>
            <a:r>
              <a:rPr lang="en-GB" dirty="0" smtClean="0">
                <a:solidFill>
                  <a:schemeClr val="bg1"/>
                </a:solidFill>
              </a:rPr>
              <a:t>Posters (for meetings, outreach)</a:t>
            </a:r>
          </a:p>
          <a:p>
            <a:pPr marL="0" indent="0">
              <a:buNone/>
            </a:pPr>
            <a:r>
              <a:rPr lang="en-GB" dirty="0" smtClean="0">
                <a:solidFill>
                  <a:schemeClr val="bg1"/>
                </a:solidFill>
              </a:rPr>
              <a:t>Videos</a:t>
            </a:r>
          </a:p>
          <a:p>
            <a:pPr marL="0" indent="0">
              <a:buNone/>
            </a:pPr>
            <a:r>
              <a:rPr lang="en-GB" dirty="0" smtClean="0">
                <a:solidFill>
                  <a:schemeClr val="bg1"/>
                </a:solidFill>
              </a:rPr>
              <a:t>Social media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Task 2.2 kick off (June 2017)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7</a:t>
            </a:fld>
            <a:endParaRPr lang="en-GB"/>
          </a:p>
        </p:txBody>
      </p:sp>
      <p:pic>
        <p:nvPicPr>
          <p:cNvPr id="6" name="Picture 2" descr="Image result for green tic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39061">
            <a:off x="2957485" y="878281"/>
            <a:ext cx="437899" cy="437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Image result for green tic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39061">
            <a:off x="1805358" y="1260164"/>
            <a:ext cx="437899" cy="437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Image result for green tic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39061">
            <a:off x="2873323" y="1553506"/>
            <a:ext cx="437899" cy="437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Image result for green tic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39061">
            <a:off x="3126412" y="1870375"/>
            <a:ext cx="437899" cy="437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Image result for green tic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39061">
            <a:off x="3899121" y="2207987"/>
            <a:ext cx="437899" cy="437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6" descr="Image result for yellow tick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01374">
            <a:off x="2432101" y="2619763"/>
            <a:ext cx="357397" cy="372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6" descr="Image result for yellow tick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01374">
            <a:off x="1928106" y="3376869"/>
            <a:ext cx="357397" cy="372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2" descr="Image result for green tic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39061">
            <a:off x="1878801" y="2986985"/>
            <a:ext cx="437899" cy="437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TextBox 22"/>
          <p:cNvSpPr txBox="1"/>
          <p:nvPr/>
        </p:nvSpPr>
        <p:spPr>
          <a:xfrm>
            <a:off x="1775809" y="4325111"/>
            <a:ext cx="1763101" cy="132343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2000" dirty="0" smtClean="0">
                <a:solidFill>
                  <a:schemeClr val="accent1">
                    <a:lumMod val="75000"/>
                  </a:schemeClr>
                </a:solidFill>
                <a:latin typeface="Trebuchet MS" panose="020B0603020202020204" pitchFamily="34" charset="0"/>
              </a:rPr>
              <a:t>Website created, intranet in development.</a:t>
            </a:r>
            <a:endParaRPr lang="en-GB" sz="2000" dirty="0">
              <a:solidFill>
                <a:schemeClr val="accent1">
                  <a:lumMod val="75000"/>
                </a:schemeClr>
              </a:solidFill>
              <a:latin typeface="Trebuchet MS" panose="020B0603020202020204" pitchFamily="34" charset="0"/>
            </a:endParaRPr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29339" y="1376145"/>
            <a:ext cx="4157461" cy="367855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7297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Newsletter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030688"/>
          </a:xfrm>
        </p:spPr>
        <p:txBody>
          <a:bodyPr>
            <a:normAutofit fontScale="92500" lnSpcReduction="10000"/>
          </a:bodyPr>
          <a:lstStyle/>
          <a:p>
            <a:r>
              <a:rPr lang="en-GB" strike="sngStrike" dirty="0" smtClean="0"/>
              <a:t>Project branding</a:t>
            </a:r>
          </a:p>
          <a:p>
            <a:pPr lvl="1"/>
            <a:r>
              <a:rPr lang="en-GB" sz="2200" strike="sngStrike" dirty="0" smtClean="0"/>
              <a:t>Logo</a:t>
            </a:r>
          </a:p>
          <a:p>
            <a:pPr lvl="1"/>
            <a:r>
              <a:rPr lang="en-GB" sz="2200" strike="sngStrike" dirty="0"/>
              <a:t>C</a:t>
            </a:r>
            <a:r>
              <a:rPr lang="en-GB" sz="2200" strike="sngStrike" dirty="0" smtClean="0"/>
              <a:t>olour scheme</a:t>
            </a:r>
          </a:p>
          <a:p>
            <a:pPr lvl="1"/>
            <a:r>
              <a:rPr lang="en-GB" sz="2200" strike="sngStrike" dirty="0"/>
              <a:t>W</a:t>
            </a:r>
            <a:r>
              <a:rPr lang="en-GB" sz="2200" strike="sngStrike" dirty="0" smtClean="0"/>
              <a:t>ebsite banner</a:t>
            </a:r>
          </a:p>
          <a:p>
            <a:pPr lvl="1"/>
            <a:r>
              <a:rPr lang="en-GB" sz="2200" strike="sngStrike" dirty="0"/>
              <a:t>P</a:t>
            </a:r>
            <a:r>
              <a:rPr lang="en-GB" sz="2200" strike="sngStrike" dirty="0" smtClean="0"/>
              <a:t>resentation templates</a:t>
            </a:r>
          </a:p>
          <a:p>
            <a:r>
              <a:rPr lang="en-GB" strike="sngStrike" dirty="0" smtClean="0"/>
              <a:t>Mailing lists</a:t>
            </a:r>
          </a:p>
          <a:p>
            <a:r>
              <a:rPr lang="en-GB" strike="sngStrike" dirty="0" smtClean="0"/>
              <a:t>Website</a:t>
            </a:r>
          </a:p>
          <a:p>
            <a:r>
              <a:rPr lang="en-GB" strike="sngStrike" dirty="0" smtClean="0"/>
              <a:t>Intranet</a:t>
            </a:r>
          </a:p>
          <a:p>
            <a:r>
              <a:rPr lang="en-GB" strike="sngStrike" dirty="0" smtClean="0"/>
              <a:t>Newsletter (Accelerating News)</a:t>
            </a:r>
          </a:p>
          <a:p>
            <a:pPr marL="0" indent="0">
              <a:buNone/>
            </a:pPr>
            <a:r>
              <a:rPr lang="en-GB" dirty="0" smtClean="0">
                <a:solidFill>
                  <a:schemeClr val="bg1"/>
                </a:solidFill>
              </a:rPr>
              <a:t>ARIES factsheet</a:t>
            </a:r>
          </a:p>
          <a:p>
            <a:pPr marL="0" indent="0">
              <a:buNone/>
            </a:pPr>
            <a:r>
              <a:rPr lang="en-GB" dirty="0" smtClean="0">
                <a:solidFill>
                  <a:schemeClr val="bg1"/>
                </a:solidFill>
              </a:rPr>
              <a:t>Annual briefings (for Annual Meetings)</a:t>
            </a:r>
          </a:p>
          <a:p>
            <a:pPr marL="0" indent="0">
              <a:buNone/>
            </a:pPr>
            <a:r>
              <a:rPr lang="en-GB" dirty="0" smtClean="0">
                <a:solidFill>
                  <a:schemeClr val="bg1"/>
                </a:solidFill>
              </a:rPr>
              <a:t>Posters (for meetings, outreach)</a:t>
            </a:r>
          </a:p>
          <a:p>
            <a:pPr marL="0" indent="0">
              <a:buNone/>
            </a:pPr>
            <a:r>
              <a:rPr lang="en-GB" dirty="0" smtClean="0">
                <a:solidFill>
                  <a:schemeClr val="bg1"/>
                </a:solidFill>
              </a:rPr>
              <a:t>Videos</a:t>
            </a:r>
          </a:p>
          <a:p>
            <a:pPr marL="0" indent="0">
              <a:buNone/>
            </a:pPr>
            <a:r>
              <a:rPr lang="en-GB" dirty="0" smtClean="0">
                <a:solidFill>
                  <a:schemeClr val="bg1"/>
                </a:solidFill>
              </a:rPr>
              <a:t>Social media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Task 2.2 kick off (June 2017)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8</a:t>
            </a:fld>
            <a:endParaRPr lang="en-GB"/>
          </a:p>
        </p:txBody>
      </p:sp>
      <p:pic>
        <p:nvPicPr>
          <p:cNvPr id="6" name="Picture 2" descr="Image result for green tic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39061">
            <a:off x="2957485" y="878281"/>
            <a:ext cx="437899" cy="437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Image result for green tic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39061">
            <a:off x="1805358" y="1260164"/>
            <a:ext cx="437899" cy="437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Image result for green tic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39061">
            <a:off x="2873323" y="1553506"/>
            <a:ext cx="437899" cy="437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Image result for green tic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39061">
            <a:off x="3126412" y="1870375"/>
            <a:ext cx="437899" cy="437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Image result for green tic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39061">
            <a:off x="3899121" y="2207987"/>
            <a:ext cx="437899" cy="437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6" descr="Image result for yellow tick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01374">
            <a:off x="2432101" y="2619763"/>
            <a:ext cx="357397" cy="372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6" descr="Image result for yellow tick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01374">
            <a:off x="1928106" y="3376869"/>
            <a:ext cx="357397" cy="372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2" descr="Image result for green tic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39061">
            <a:off x="1878801" y="2986985"/>
            <a:ext cx="437899" cy="437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TextBox 22"/>
          <p:cNvSpPr txBox="1"/>
          <p:nvPr/>
        </p:nvSpPr>
        <p:spPr>
          <a:xfrm>
            <a:off x="1858689" y="4437112"/>
            <a:ext cx="2635490" cy="132343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2000" dirty="0" smtClean="0">
                <a:solidFill>
                  <a:schemeClr val="accent1">
                    <a:lumMod val="75000"/>
                  </a:schemeClr>
                </a:solidFill>
                <a:latin typeface="Trebuchet MS" panose="020B0603020202020204" pitchFamily="34" charset="0"/>
              </a:rPr>
              <a:t>Accelerating News already exists, ARIES members added to subscriber list.</a:t>
            </a:r>
            <a:endParaRPr lang="en-GB" sz="2000" dirty="0">
              <a:solidFill>
                <a:schemeClr val="accent1">
                  <a:lumMod val="75000"/>
                </a:schemeClr>
              </a:solidFill>
              <a:latin typeface="Trebuchet MS" panose="020B0603020202020204" pitchFamily="34" charset="0"/>
            </a:endParaRPr>
          </a:p>
        </p:txBody>
      </p:sp>
      <p:pic>
        <p:nvPicPr>
          <p:cNvPr id="16" name="Picture 2" descr="Image result for green tic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39061">
            <a:off x="4800258" y="3660622"/>
            <a:ext cx="437899" cy="437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7482" y="1967957"/>
            <a:ext cx="2857500" cy="942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4773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Factsheet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030688"/>
          </a:xfrm>
        </p:spPr>
        <p:txBody>
          <a:bodyPr>
            <a:normAutofit fontScale="92500" lnSpcReduction="10000"/>
          </a:bodyPr>
          <a:lstStyle/>
          <a:p>
            <a:r>
              <a:rPr lang="en-GB" strike="sngStrike" dirty="0" smtClean="0"/>
              <a:t>Project branding</a:t>
            </a:r>
          </a:p>
          <a:p>
            <a:pPr lvl="1"/>
            <a:r>
              <a:rPr lang="en-GB" sz="2200" strike="sngStrike" dirty="0" smtClean="0"/>
              <a:t>Logo</a:t>
            </a:r>
          </a:p>
          <a:p>
            <a:pPr lvl="1"/>
            <a:r>
              <a:rPr lang="en-GB" sz="2200" strike="sngStrike" dirty="0"/>
              <a:t>C</a:t>
            </a:r>
            <a:r>
              <a:rPr lang="en-GB" sz="2200" strike="sngStrike" dirty="0" smtClean="0"/>
              <a:t>olour scheme</a:t>
            </a:r>
          </a:p>
          <a:p>
            <a:pPr lvl="1"/>
            <a:r>
              <a:rPr lang="en-GB" sz="2200" strike="sngStrike" dirty="0"/>
              <a:t>W</a:t>
            </a:r>
            <a:r>
              <a:rPr lang="en-GB" sz="2200" strike="sngStrike" dirty="0" smtClean="0"/>
              <a:t>ebsite banner</a:t>
            </a:r>
          </a:p>
          <a:p>
            <a:pPr lvl="1"/>
            <a:r>
              <a:rPr lang="en-GB" sz="2200" strike="sngStrike" dirty="0"/>
              <a:t>P</a:t>
            </a:r>
            <a:r>
              <a:rPr lang="en-GB" sz="2200" strike="sngStrike" dirty="0" smtClean="0"/>
              <a:t>resentation templates</a:t>
            </a:r>
          </a:p>
          <a:p>
            <a:r>
              <a:rPr lang="en-GB" strike="sngStrike" dirty="0" smtClean="0"/>
              <a:t>Mailing lists</a:t>
            </a:r>
          </a:p>
          <a:p>
            <a:r>
              <a:rPr lang="en-GB" strike="sngStrike" dirty="0" smtClean="0"/>
              <a:t>Website</a:t>
            </a:r>
          </a:p>
          <a:p>
            <a:r>
              <a:rPr lang="en-GB" strike="sngStrike" dirty="0" smtClean="0"/>
              <a:t>Intranet</a:t>
            </a:r>
          </a:p>
          <a:p>
            <a:r>
              <a:rPr lang="en-GB" strike="sngStrike" dirty="0" smtClean="0"/>
              <a:t>Newsletter (Accelerating News)</a:t>
            </a:r>
          </a:p>
          <a:p>
            <a:r>
              <a:rPr lang="en-GB" strike="sngStrike" dirty="0" smtClean="0"/>
              <a:t>ARIES factsheet</a:t>
            </a:r>
          </a:p>
          <a:p>
            <a:pPr marL="0" indent="0">
              <a:buNone/>
            </a:pPr>
            <a:r>
              <a:rPr lang="en-GB" dirty="0" smtClean="0">
                <a:solidFill>
                  <a:schemeClr val="bg1"/>
                </a:solidFill>
              </a:rPr>
              <a:t>Annual briefings (for Annual Meetings)</a:t>
            </a:r>
          </a:p>
          <a:p>
            <a:pPr marL="0" indent="0">
              <a:buNone/>
            </a:pPr>
            <a:r>
              <a:rPr lang="en-GB" dirty="0" smtClean="0">
                <a:solidFill>
                  <a:schemeClr val="bg1"/>
                </a:solidFill>
              </a:rPr>
              <a:t>Posters (for meetings, outreach)</a:t>
            </a:r>
          </a:p>
          <a:p>
            <a:pPr marL="0" indent="0">
              <a:buNone/>
            </a:pPr>
            <a:r>
              <a:rPr lang="en-GB" dirty="0" smtClean="0">
                <a:solidFill>
                  <a:schemeClr val="bg1"/>
                </a:solidFill>
              </a:rPr>
              <a:t>Videos</a:t>
            </a:r>
          </a:p>
          <a:p>
            <a:pPr marL="0" indent="0">
              <a:buNone/>
            </a:pPr>
            <a:r>
              <a:rPr lang="en-GB" dirty="0" smtClean="0">
                <a:solidFill>
                  <a:schemeClr val="bg1"/>
                </a:solidFill>
              </a:rPr>
              <a:t>Social media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Task 2.2 kick off (June 2017)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9</a:t>
            </a:fld>
            <a:endParaRPr lang="en-GB"/>
          </a:p>
        </p:txBody>
      </p:sp>
      <p:pic>
        <p:nvPicPr>
          <p:cNvPr id="6" name="Picture 2" descr="Image result for green tic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39061">
            <a:off x="2957485" y="878281"/>
            <a:ext cx="437899" cy="437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Image result for green tic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39061">
            <a:off x="1805358" y="1260164"/>
            <a:ext cx="437899" cy="437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Image result for green tic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39061">
            <a:off x="2873323" y="1553506"/>
            <a:ext cx="437899" cy="437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Image result for green tic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39061">
            <a:off x="3126412" y="1870375"/>
            <a:ext cx="437899" cy="437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Image result for green tic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39061">
            <a:off x="3899121" y="2207987"/>
            <a:ext cx="437899" cy="437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6" descr="Image result for yellow tick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01374">
            <a:off x="2432101" y="2619763"/>
            <a:ext cx="357397" cy="372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6" descr="Image result for yellow tick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01374">
            <a:off x="1928106" y="3376869"/>
            <a:ext cx="357397" cy="372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2" descr="Image result for green tic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39061">
            <a:off x="1878801" y="2986985"/>
            <a:ext cx="437899" cy="437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TextBox 22"/>
          <p:cNvSpPr txBox="1"/>
          <p:nvPr/>
        </p:nvSpPr>
        <p:spPr>
          <a:xfrm>
            <a:off x="865948" y="4619077"/>
            <a:ext cx="4164840" cy="132343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2000" dirty="0" smtClean="0">
                <a:solidFill>
                  <a:schemeClr val="accent1">
                    <a:lumMod val="75000"/>
                  </a:schemeClr>
                </a:solidFill>
                <a:latin typeface="Trebuchet MS" panose="020B0603020202020204" pitchFamily="34" charset="0"/>
              </a:rPr>
              <a:t>Distributed at kick-off meeting, available online. Currently being translated into Polish. Other languages upon request.</a:t>
            </a:r>
            <a:endParaRPr lang="en-GB" sz="2000" dirty="0">
              <a:solidFill>
                <a:schemeClr val="accent1">
                  <a:lumMod val="75000"/>
                </a:schemeClr>
              </a:solidFill>
              <a:latin typeface="Trebuchet MS" panose="020B0603020202020204" pitchFamily="34" charset="0"/>
            </a:endParaRPr>
          </a:p>
        </p:txBody>
      </p:sp>
      <p:pic>
        <p:nvPicPr>
          <p:cNvPr id="16" name="Picture 2" descr="Image result for green tic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39061">
            <a:off x="4800258" y="3660622"/>
            <a:ext cx="437899" cy="437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 descr="Image result for green tic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39061">
            <a:off x="2865794" y="4073641"/>
            <a:ext cx="437899" cy="437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9536" y="1097230"/>
            <a:ext cx="3150849" cy="445692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153136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ARIES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537</TotalTime>
  <Words>1131</Words>
  <Application>Microsoft Office PowerPoint</Application>
  <PresentationFormat>On-screen Show (4:3)</PresentationFormat>
  <Paragraphs>330</Paragraphs>
  <Slides>24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24</vt:i4>
      </vt:variant>
    </vt:vector>
  </HeadingPairs>
  <TitlesOfParts>
    <vt:vector size="31" baseType="lpstr">
      <vt:lpstr>Arial</vt:lpstr>
      <vt:lpstr>Calibri</vt:lpstr>
      <vt:lpstr>Trebuchet MS</vt:lpstr>
      <vt:lpstr>Wingdings</vt:lpstr>
      <vt:lpstr>Thème Office</vt:lpstr>
      <vt:lpstr>Thème ARIES</vt:lpstr>
      <vt:lpstr>Thème Office</vt:lpstr>
      <vt:lpstr>PowerPoint Presentation</vt:lpstr>
      <vt:lpstr>Meeting objectives</vt:lpstr>
      <vt:lpstr>Overview of Task 2.2</vt:lpstr>
      <vt:lpstr>Communication products</vt:lpstr>
      <vt:lpstr>Project branding</vt:lpstr>
      <vt:lpstr>Mailing lists</vt:lpstr>
      <vt:lpstr>Website and intranet</vt:lpstr>
      <vt:lpstr>Newsletter</vt:lpstr>
      <vt:lpstr>Factsheet</vt:lpstr>
      <vt:lpstr>Posters &amp; briefings</vt:lpstr>
      <vt:lpstr>Videos</vt:lpstr>
      <vt:lpstr>Social Media</vt:lpstr>
      <vt:lpstr>Communication products</vt:lpstr>
      <vt:lpstr>Additional products/actions to consider</vt:lpstr>
      <vt:lpstr>Further objectives</vt:lpstr>
      <vt:lpstr>Monitoring ARIES comms/outreach</vt:lpstr>
      <vt:lpstr>Deliverable 2.2</vt:lpstr>
      <vt:lpstr>Timeline</vt:lpstr>
      <vt:lpstr>Organisation</vt:lpstr>
      <vt:lpstr>Survey audiences</vt:lpstr>
      <vt:lpstr>Survey content</vt:lpstr>
      <vt:lpstr>Survey implementation</vt:lpstr>
      <vt:lpstr>Actions</vt:lpstr>
      <vt:lpstr>PowerPoint Presentation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Jennifer Toes</cp:lastModifiedBy>
  <cp:revision>68</cp:revision>
  <dcterms:created xsi:type="dcterms:W3CDTF">2017-04-26T09:15:49Z</dcterms:created>
  <dcterms:modified xsi:type="dcterms:W3CDTF">2017-06-14T12:52:31Z</dcterms:modified>
</cp:coreProperties>
</file>