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08" r:id="rId3"/>
  </p:sldMasterIdLst>
  <p:notesMasterIdLst>
    <p:notesMasterId r:id="rId31"/>
  </p:notesMasterIdLst>
  <p:sldIdLst>
    <p:sldId id="256" r:id="rId4"/>
    <p:sldId id="314" r:id="rId5"/>
    <p:sldId id="311" r:id="rId6"/>
    <p:sldId id="344" r:id="rId7"/>
    <p:sldId id="345" r:id="rId8"/>
    <p:sldId id="349" r:id="rId9"/>
    <p:sldId id="350" r:id="rId10"/>
    <p:sldId id="373" r:id="rId11"/>
    <p:sldId id="374" r:id="rId12"/>
    <p:sldId id="375" r:id="rId13"/>
    <p:sldId id="376" r:id="rId14"/>
    <p:sldId id="377" r:id="rId15"/>
    <p:sldId id="346" r:id="rId16"/>
    <p:sldId id="378" r:id="rId17"/>
    <p:sldId id="379" r:id="rId18"/>
    <p:sldId id="380" r:id="rId19"/>
    <p:sldId id="353" r:id="rId20"/>
    <p:sldId id="382" r:id="rId21"/>
    <p:sldId id="383" r:id="rId22"/>
    <p:sldId id="384" r:id="rId23"/>
    <p:sldId id="385" r:id="rId24"/>
    <p:sldId id="386" r:id="rId25"/>
    <p:sldId id="387" r:id="rId26"/>
    <p:sldId id="381" r:id="rId27"/>
    <p:sldId id="388" r:id="rId28"/>
    <p:sldId id="389" r:id="rId29"/>
    <p:sldId id="35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77" autoAdjust="0"/>
    <p:restoredTop sz="94660" autoAdjust="0"/>
  </p:normalViewPr>
  <p:slideViewPr>
    <p:cSldViewPr>
      <p:cViewPr varScale="1">
        <p:scale>
          <a:sx n="109" d="100"/>
          <a:sy n="109" d="100"/>
        </p:scale>
        <p:origin x="990"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8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65C3E9-5B8D-45D0-A853-06B545A48407}" type="datetimeFigureOut">
              <a:rPr lang="en-US" smtClean="0"/>
              <a:t>6/16/2017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2EC7D7-D29E-4538-925F-54646948C5DD}" type="slidenum">
              <a:rPr lang="en-US" smtClean="0"/>
              <a:t>‹#›</a:t>
            </a:fld>
            <a:endParaRPr lang="en-US"/>
          </a:p>
        </p:txBody>
      </p:sp>
    </p:spTree>
    <p:extLst>
      <p:ext uri="{BB962C8B-B14F-4D97-AF65-F5344CB8AC3E}">
        <p14:creationId xmlns:p14="http://schemas.microsoft.com/office/powerpoint/2010/main" val="3653381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2EC7D7-D29E-4538-925F-54646948C5DD}" type="slidenum">
              <a:rPr lang="en-US" smtClean="0"/>
              <a:t>1</a:t>
            </a:fld>
            <a:endParaRPr lang="en-US"/>
          </a:p>
        </p:txBody>
      </p:sp>
    </p:spTree>
    <p:extLst>
      <p:ext uri="{BB962C8B-B14F-4D97-AF65-F5344CB8AC3E}">
        <p14:creationId xmlns:p14="http://schemas.microsoft.com/office/powerpoint/2010/main" val="419645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2EC7D7-D29E-4538-925F-54646948C5DD}" type="slidenum">
              <a:rPr lang="en-US" smtClean="0"/>
              <a:t>2</a:t>
            </a:fld>
            <a:endParaRPr lang="en-US"/>
          </a:p>
        </p:txBody>
      </p:sp>
    </p:spTree>
    <p:extLst>
      <p:ext uri="{BB962C8B-B14F-4D97-AF65-F5344CB8AC3E}">
        <p14:creationId xmlns:p14="http://schemas.microsoft.com/office/powerpoint/2010/main" val="3453115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2EC7D7-D29E-4538-925F-54646948C5DD}" type="slidenum">
              <a:rPr lang="en-US" smtClean="0"/>
              <a:t>7</a:t>
            </a:fld>
            <a:endParaRPr lang="en-US"/>
          </a:p>
        </p:txBody>
      </p:sp>
    </p:spTree>
    <p:extLst>
      <p:ext uri="{BB962C8B-B14F-4D97-AF65-F5344CB8AC3E}">
        <p14:creationId xmlns:p14="http://schemas.microsoft.com/office/powerpoint/2010/main" val="1965971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2EC7D7-D29E-4538-925F-54646948C5DD}" type="slidenum">
              <a:rPr lang="en-US" smtClean="0"/>
              <a:t>16</a:t>
            </a:fld>
            <a:endParaRPr lang="en-US"/>
          </a:p>
        </p:txBody>
      </p:sp>
    </p:spTree>
    <p:extLst>
      <p:ext uri="{BB962C8B-B14F-4D97-AF65-F5344CB8AC3E}">
        <p14:creationId xmlns:p14="http://schemas.microsoft.com/office/powerpoint/2010/main" val="35932078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eaLnBrk="1" latinLnBrk="0" hangingPunct="1"/>
            <a:r>
              <a:rPr lang="en-US" smtClean="0"/>
              <a:t>June 13th, 2017</a:t>
            </a:r>
            <a:endParaRPr lang="en-US" sz="1600"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kumimoji="0" lang="en-US" smtClean="0"/>
              <a:t>HiLumi WP2 meeting</a:t>
            </a:r>
            <a:endParaRPr kumimoji="0"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A7C8D44-3667-46F6-9772-CC52308E2A7F}"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3893698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r>
              <a:rPr lang="en-US" smtClean="0"/>
              <a:t>June 13th, 2017</a:t>
            </a:r>
            <a:endParaRPr lang="en-US"/>
          </a:p>
        </p:txBody>
      </p:sp>
      <p:sp>
        <p:nvSpPr>
          <p:cNvPr id="5" name="Footer Placeholder 4"/>
          <p:cNvSpPr>
            <a:spLocks noGrp="1"/>
          </p:cNvSpPr>
          <p:nvPr>
            <p:ph type="ftr" sz="quarter" idx="11"/>
          </p:nvPr>
        </p:nvSpPr>
        <p:spPr/>
        <p:txBody>
          <a:bodyPr/>
          <a:lstStyle>
            <a:extLst/>
          </a:lstStyle>
          <a:p>
            <a:r>
              <a:rPr kumimoji="0" lang="en-US" smtClean="0"/>
              <a:t>HiLumi WP2 meeting</a:t>
            </a:r>
            <a:endParaRPr kumimoji="0" lang="en-US"/>
          </a:p>
        </p:txBody>
      </p:sp>
      <p:sp>
        <p:nvSpPr>
          <p:cNvPr id="6" name="Slide Number Placeholder 5"/>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2712180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r>
              <a:rPr lang="en-US" smtClean="0"/>
              <a:t>June 13th, 2017</a:t>
            </a:r>
            <a:endParaRPr lang="en-US"/>
          </a:p>
        </p:txBody>
      </p:sp>
      <p:sp>
        <p:nvSpPr>
          <p:cNvPr id="5" name="Footer Placeholder 4"/>
          <p:cNvSpPr>
            <a:spLocks noGrp="1"/>
          </p:cNvSpPr>
          <p:nvPr>
            <p:ph type="ftr" sz="quarter" idx="11"/>
          </p:nvPr>
        </p:nvSpPr>
        <p:spPr/>
        <p:txBody>
          <a:bodyPr/>
          <a:lstStyle>
            <a:extLst/>
          </a:lstStyle>
          <a:p>
            <a:r>
              <a:rPr kumimoji="0" lang="en-US" smtClean="0"/>
              <a:t>HiLumi WP2 meeting</a:t>
            </a:r>
            <a:endParaRPr kumimoji="0" lang="en-US"/>
          </a:p>
        </p:txBody>
      </p:sp>
      <p:sp>
        <p:nvSpPr>
          <p:cNvPr id="6" name="Slide Number Placeholder 5"/>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2837522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49599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5870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1152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914400"/>
            <a:ext cx="40386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914400"/>
            <a:ext cx="40386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8765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44672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11075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0359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84841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r>
              <a:rPr lang="en-US" smtClean="0"/>
              <a:t>June 13th, 2017</a:t>
            </a:r>
            <a:endParaRPr lang="en-US" dirty="0"/>
          </a:p>
        </p:txBody>
      </p:sp>
      <p:sp>
        <p:nvSpPr>
          <p:cNvPr id="5" name="Footer Placeholder 4"/>
          <p:cNvSpPr>
            <a:spLocks noGrp="1"/>
          </p:cNvSpPr>
          <p:nvPr>
            <p:ph type="ftr" sz="quarter" idx="11"/>
          </p:nvPr>
        </p:nvSpPr>
        <p:spPr/>
        <p:txBody>
          <a:bodyPr/>
          <a:lstStyle>
            <a:extLst/>
          </a:lstStyle>
          <a:p>
            <a:r>
              <a:rPr kumimoji="0" lang="en-US" smtClean="0"/>
              <a:t>HiLumi WP2 meeting</a:t>
            </a:r>
            <a:endParaRPr kumimoji="0" lang="en-US"/>
          </a:p>
        </p:txBody>
      </p:sp>
      <p:sp>
        <p:nvSpPr>
          <p:cNvPr id="6" name="Slide Number Placeholder 5"/>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0059357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541770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3410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0"/>
            <a:ext cx="20574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60198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5724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n-US" smtClean="0"/>
              <a:t>June 13th, 2017</a:t>
            </a:r>
            <a:endParaRPr lang="en-US" sz="1600"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solidFill>
                  <a:srgbClr val="2DA2BF">
                    <a:tint val="20000"/>
                  </a:srgbClr>
                </a:solidFill>
              </a:rPr>
              <a:t>HiLumi WP2 meeting</a:t>
            </a:r>
            <a:endParaRPr lang="en-US" dirty="0">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A7C8D44-3667-46F6-9772-CC52308E2A7F}" type="slidenum">
              <a:rPr lang="en-US" smtClean="0"/>
              <a:pPr/>
              <a:t>‹#›</a:t>
            </a:fld>
            <a:endParaRPr lang="en-US" dirty="0"/>
          </a:p>
        </p:txBody>
      </p:sp>
    </p:spTree>
    <p:extLst>
      <p:ext uri="{BB962C8B-B14F-4D97-AF65-F5344CB8AC3E}">
        <p14:creationId xmlns:p14="http://schemas.microsoft.com/office/powerpoint/2010/main" val="24132784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solidFill>
                  <a:prstClr val="black"/>
                </a:solidFill>
              </a:rPr>
              <a:t>June 13th, 2017</a:t>
            </a:r>
            <a:endParaRPr lang="en-US" dirty="0">
              <a:solidFill>
                <a:prstClr val="black"/>
              </a:solidFill>
            </a:endParaRPr>
          </a:p>
        </p:txBody>
      </p:sp>
      <p:sp>
        <p:nvSpPr>
          <p:cNvPr id="5" name="Footer Placeholder 4"/>
          <p:cNvSpPr>
            <a:spLocks noGrp="1"/>
          </p:cNvSpPr>
          <p:nvPr>
            <p:ph type="ftr" sz="quarter" idx="11"/>
          </p:nvPr>
        </p:nvSpPr>
        <p:spPr/>
        <p:txBody>
          <a:bodyPr/>
          <a:lstStyle>
            <a:extLst/>
          </a:lstStyle>
          <a:p>
            <a:r>
              <a:rPr lang="en-US" smtClean="0">
                <a:solidFill>
                  <a:prstClr val="black"/>
                </a:solidFill>
              </a:rPr>
              <a:t>HiLumi WP2 meeting</a:t>
            </a: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EA7C8D44-3667-46F6-9772-CC52308E2A7F}" type="slidenum">
              <a:rPr lang="en-US" smtClean="0">
                <a:solidFill>
                  <a:prstClr val="black"/>
                </a:solidFill>
              </a:rPr>
              <a:pPr/>
              <a:t>‹#›</a:t>
            </a:fld>
            <a:endParaRPr lang="en-US" dirty="0">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2444318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r>
              <a:rPr lang="en-US" smtClean="0">
                <a:solidFill>
                  <a:prstClr val="white"/>
                </a:solidFill>
              </a:rPr>
              <a:t>June 13th, 2017</a:t>
            </a:r>
            <a:endParaRPr lang="en-US" dirty="0">
              <a:solidFill>
                <a:prstClr val="white"/>
              </a:solidFill>
            </a:endParaRPr>
          </a:p>
        </p:txBody>
      </p:sp>
      <p:sp>
        <p:nvSpPr>
          <p:cNvPr id="5" name="Footer Placeholder 4"/>
          <p:cNvSpPr>
            <a:spLocks noGrp="1"/>
          </p:cNvSpPr>
          <p:nvPr>
            <p:ph type="ftr" sz="quarter" idx="11"/>
          </p:nvPr>
        </p:nvSpPr>
        <p:spPr/>
        <p:txBody>
          <a:bodyPr/>
          <a:lstStyle>
            <a:extLst/>
          </a:lstStyle>
          <a:p>
            <a:r>
              <a:rPr lang="en-US" smtClean="0">
                <a:solidFill>
                  <a:prstClr val="white"/>
                </a:solidFill>
              </a:rPr>
              <a:t>HiLumi WP2 meeting</a:t>
            </a:r>
            <a:endParaRPr lang="en-US" dirty="0">
              <a:solidFill>
                <a:prstClr val="white"/>
              </a:solidFill>
            </a:endParaRPr>
          </a:p>
        </p:txBody>
      </p:sp>
      <p:sp>
        <p:nvSpPr>
          <p:cNvPr id="6" name="Slide Number Placeholder 5"/>
          <p:cNvSpPr>
            <a:spLocks noGrp="1"/>
          </p:cNvSpPr>
          <p:nvPr>
            <p:ph type="sldNum" sz="quarter" idx="12"/>
          </p:nvPr>
        </p:nvSpPr>
        <p:spPr/>
        <p:txBody>
          <a:bodyPr/>
          <a:lstStyle>
            <a:extLst/>
          </a:lstStyle>
          <a:p>
            <a:fld id="{EA7C8D44-3667-46F6-9772-CC52308E2A7F}" type="slidenum">
              <a:rPr lang="en-US" smtClean="0">
                <a:solidFill>
                  <a:prstClr val="white"/>
                </a:solidFill>
              </a:rPr>
              <a:pPr/>
              <a:t>‹#›</a:t>
            </a:fld>
            <a:endParaRPr lang="en-US" dirty="0">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extLst>
      <p:ext uri="{BB962C8B-B14F-4D97-AF65-F5344CB8AC3E}">
        <p14:creationId xmlns:p14="http://schemas.microsoft.com/office/powerpoint/2010/main" val="2630761979"/>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US" smtClean="0">
                <a:solidFill>
                  <a:prstClr val="white"/>
                </a:solidFill>
              </a:rPr>
              <a:t>June 13th, 2017</a:t>
            </a:r>
            <a:endParaRPr lang="en-US">
              <a:solidFill>
                <a:prstClr val="white"/>
              </a:solidFill>
            </a:endParaRPr>
          </a:p>
        </p:txBody>
      </p:sp>
      <p:sp>
        <p:nvSpPr>
          <p:cNvPr id="6" name="Footer Placeholder 5"/>
          <p:cNvSpPr>
            <a:spLocks noGrp="1"/>
          </p:cNvSpPr>
          <p:nvPr>
            <p:ph type="ftr" sz="quarter" idx="11"/>
          </p:nvPr>
        </p:nvSpPr>
        <p:spPr/>
        <p:txBody>
          <a:bodyPr/>
          <a:lstStyle>
            <a:extLst/>
          </a:lstStyle>
          <a:p>
            <a:r>
              <a:rPr lang="en-US" smtClean="0">
                <a:solidFill>
                  <a:prstClr val="white"/>
                </a:solidFill>
              </a:rPr>
              <a:t>HiLumi WP2 meeting</a:t>
            </a: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fld id="{EA7C8D44-3667-46F6-9772-CC52308E2A7F}"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920332310"/>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r>
              <a:rPr lang="en-US" smtClean="0">
                <a:solidFill>
                  <a:prstClr val="black"/>
                </a:solidFill>
              </a:rPr>
              <a:t>June 13th, 2017</a:t>
            </a:r>
            <a:endParaRPr lang="en-US">
              <a:solidFill>
                <a:prstClr val="black"/>
              </a:solidFill>
            </a:endParaRPr>
          </a:p>
        </p:txBody>
      </p:sp>
      <p:sp>
        <p:nvSpPr>
          <p:cNvPr id="8" name="Footer Placeholder 7"/>
          <p:cNvSpPr>
            <a:spLocks noGrp="1"/>
          </p:cNvSpPr>
          <p:nvPr>
            <p:ph type="ftr" sz="quarter" idx="11"/>
          </p:nvPr>
        </p:nvSpPr>
        <p:spPr/>
        <p:txBody>
          <a:bodyPr/>
          <a:lstStyle>
            <a:extLst/>
          </a:lstStyle>
          <a:p>
            <a:r>
              <a:rPr lang="en-US" smtClean="0">
                <a:solidFill>
                  <a:prstClr val="black"/>
                </a:solidFill>
              </a:rPr>
              <a:t>HiLumi WP2 meeting</a:t>
            </a: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fld id="{EA7C8D44-3667-46F6-9772-CC52308E2A7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86084811"/>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r>
              <a:rPr lang="en-US" smtClean="0">
                <a:solidFill>
                  <a:prstClr val="white"/>
                </a:solidFill>
              </a:rPr>
              <a:t>June 13th, 2017</a:t>
            </a:r>
            <a:endParaRPr lang="en-US">
              <a:solidFill>
                <a:prstClr val="white"/>
              </a:solidFill>
            </a:endParaRPr>
          </a:p>
        </p:txBody>
      </p:sp>
      <p:sp>
        <p:nvSpPr>
          <p:cNvPr id="4" name="Footer Placeholder 3"/>
          <p:cNvSpPr>
            <a:spLocks noGrp="1"/>
          </p:cNvSpPr>
          <p:nvPr>
            <p:ph type="ftr" sz="quarter" idx="11"/>
          </p:nvPr>
        </p:nvSpPr>
        <p:spPr/>
        <p:txBody>
          <a:bodyPr/>
          <a:lstStyle>
            <a:extLst/>
          </a:lstStyle>
          <a:p>
            <a:r>
              <a:rPr lang="en-US" smtClean="0">
                <a:solidFill>
                  <a:prstClr val="white"/>
                </a:solidFill>
              </a:rPr>
              <a:t>HiLumi WP2 meeting</a:t>
            </a: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EA7C8D44-3667-46F6-9772-CC52308E2A7F}"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280050498"/>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US" smtClean="0">
                <a:solidFill>
                  <a:prstClr val="black"/>
                </a:solidFill>
              </a:rPr>
              <a:t>June 13th, 2017</a:t>
            </a:r>
            <a:endParaRPr lang="en-US">
              <a:solidFill>
                <a:prstClr val="black"/>
              </a:solidFill>
            </a:endParaRPr>
          </a:p>
        </p:txBody>
      </p:sp>
      <p:sp>
        <p:nvSpPr>
          <p:cNvPr id="3" name="Footer Placeholder 2"/>
          <p:cNvSpPr>
            <a:spLocks noGrp="1"/>
          </p:cNvSpPr>
          <p:nvPr>
            <p:ph type="ftr" sz="quarter" idx="11"/>
          </p:nvPr>
        </p:nvSpPr>
        <p:spPr/>
        <p:txBody>
          <a:bodyPr/>
          <a:lstStyle>
            <a:extLst/>
          </a:lstStyle>
          <a:p>
            <a:r>
              <a:rPr lang="en-US" smtClean="0">
                <a:solidFill>
                  <a:prstClr val="black"/>
                </a:solidFill>
              </a:rPr>
              <a:t>HiLumi WP2 meeting</a:t>
            </a: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fld id="{EA7C8D44-3667-46F6-9772-CC52308E2A7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10986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r>
              <a:rPr lang="en-US" smtClean="0"/>
              <a:t>June 13th, 2017</a:t>
            </a:r>
            <a:endParaRPr lang="en-US" dirty="0"/>
          </a:p>
        </p:txBody>
      </p:sp>
      <p:sp>
        <p:nvSpPr>
          <p:cNvPr id="5" name="Footer Placeholder 4"/>
          <p:cNvSpPr>
            <a:spLocks noGrp="1"/>
          </p:cNvSpPr>
          <p:nvPr>
            <p:ph type="ftr" sz="quarter" idx="11"/>
          </p:nvPr>
        </p:nvSpPr>
        <p:spPr/>
        <p:txBody>
          <a:bodyPr/>
          <a:lstStyle>
            <a:extLst/>
          </a:lstStyle>
          <a:p>
            <a:r>
              <a:rPr kumimoji="0" lang="en-US" smtClean="0"/>
              <a:t>HiLumi WP2 meeting</a:t>
            </a:r>
            <a:endParaRPr kumimoji="0" lang="en-US" dirty="0"/>
          </a:p>
        </p:txBody>
      </p:sp>
      <p:sp>
        <p:nvSpPr>
          <p:cNvPr id="6" name="Slide Number Placeholder 5"/>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extLst>
      <p:ext uri="{BB962C8B-B14F-4D97-AF65-F5344CB8AC3E}">
        <p14:creationId xmlns:p14="http://schemas.microsoft.com/office/powerpoint/2010/main" val="2292941989"/>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r>
              <a:rPr lang="en-US" smtClean="0">
                <a:solidFill>
                  <a:prstClr val="black"/>
                </a:solidFill>
              </a:rPr>
              <a:t>June 13th, 2017</a:t>
            </a:r>
            <a:endParaRPr lang="en-US">
              <a:solidFill>
                <a:prstClr val="black"/>
              </a:solidFill>
            </a:endParaRPr>
          </a:p>
        </p:txBody>
      </p:sp>
      <p:sp>
        <p:nvSpPr>
          <p:cNvPr id="6" name="Footer Placeholder 5"/>
          <p:cNvSpPr>
            <a:spLocks noGrp="1"/>
          </p:cNvSpPr>
          <p:nvPr>
            <p:ph type="ftr" sz="quarter" idx="11"/>
          </p:nvPr>
        </p:nvSpPr>
        <p:spPr/>
        <p:txBody>
          <a:bodyPr/>
          <a:lstStyle>
            <a:extLst/>
          </a:lstStyle>
          <a:p>
            <a:r>
              <a:rPr lang="en-US" smtClean="0">
                <a:solidFill>
                  <a:prstClr val="black"/>
                </a:solidFill>
              </a:rPr>
              <a:t>HiLumi WP2 meeting</a:t>
            </a: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fld id="{EA7C8D44-3667-46F6-9772-CC52308E2A7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2703906"/>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r>
              <a:rPr lang="en-US" smtClean="0">
                <a:solidFill>
                  <a:prstClr val="white"/>
                </a:solidFill>
              </a:rPr>
              <a:t>June 13th, 2017</a:t>
            </a: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US" smtClean="0">
                <a:solidFill>
                  <a:prstClr val="white"/>
                </a:solidFill>
              </a:rPr>
              <a:t>HiLumi WP2 meeting</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A7C8D44-3667-46F6-9772-CC52308E2A7F}"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extLst>
      <p:ext uri="{BB962C8B-B14F-4D97-AF65-F5344CB8AC3E}">
        <p14:creationId xmlns:p14="http://schemas.microsoft.com/office/powerpoint/2010/main" val="288916861"/>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solidFill>
                  <a:prstClr val="black"/>
                </a:solidFill>
              </a:rPr>
              <a:t>June 13th, 2017</a:t>
            </a:r>
            <a:endParaRPr lang="en-US">
              <a:solidFill>
                <a:prstClr val="black"/>
              </a:solidFill>
            </a:endParaRPr>
          </a:p>
        </p:txBody>
      </p:sp>
      <p:sp>
        <p:nvSpPr>
          <p:cNvPr id="5" name="Footer Placeholder 4"/>
          <p:cNvSpPr>
            <a:spLocks noGrp="1"/>
          </p:cNvSpPr>
          <p:nvPr>
            <p:ph type="ftr" sz="quarter" idx="11"/>
          </p:nvPr>
        </p:nvSpPr>
        <p:spPr/>
        <p:txBody>
          <a:bodyPr/>
          <a:lstStyle>
            <a:extLst/>
          </a:lstStyle>
          <a:p>
            <a:r>
              <a:rPr lang="en-US" smtClean="0">
                <a:solidFill>
                  <a:prstClr val="black"/>
                </a:solidFill>
              </a:rPr>
              <a:t>HiLumi WP2 meeting</a:t>
            </a: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EA7C8D44-3667-46F6-9772-CC52308E2A7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267573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solidFill>
                  <a:prstClr val="black"/>
                </a:solidFill>
              </a:rPr>
              <a:t>June 13th, 2017</a:t>
            </a:r>
            <a:endParaRPr lang="en-US">
              <a:solidFill>
                <a:prstClr val="black"/>
              </a:solidFill>
            </a:endParaRPr>
          </a:p>
        </p:txBody>
      </p:sp>
      <p:sp>
        <p:nvSpPr>
          <p:cNvPr id="5" name="Footer Placeholder 4"/>
          <p:cNvSpPr>
            <a:spLocks noGrp="1"/>
          </p:cNvSpPr>
          <p:nvPr>
            <p:ph type="ftr" sz="quarter" idx="11"/>
          </p:nvPr>
        </p:nvSpPr>
        <p:spPr/>
        <p:txBody>
          <a:bodyPr/>
          <a:lstStyle>
            <a:extLst/>
          </a:lstStyle>
          <a:p>
            <a:r>
              <a:rPr lang="en-US" smtClean="0">
                <a:solidFill>
                  <a:prstClr val="black"/>
                </a:solidFill>
              </a:rPr>
              <a:t>HiLumi WP2 meeting</a:t>
            </a: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EA7C8D44-3667-46F6-9772-CC52308E2A7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93902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r>
              <a:rPr lang="en-US" smtClean="0"/>
              <a:t>June 13th, 2017</a:t>
            </a:r>
            <a:endParaRPr lang="en-US"/>
          </a:p>
        </p:txBody>
      </p:sp>
      <p:sp>
        <p:nvSpPr>
          <p:cNvPr id="6" name="Footer Placeholder 5"/>
          <p:cNvSpPr>
            <a:spLocks noGrp="1"/>
          </p:cNvSpPr>
          <p:nvPr>
            <p:ph type="ftr" sz="quarter" idx="11"/>
          </p:nvPr>
        </p:nvSpPr>
        <p:spPr/>
        <p:txBody>
          <a:bodyPr/>
          <a:lstStyle>
            <a:extLst/>
          </a:lstStyle>
          <a:p>
            <a:r>
              <a:rPr kumimoji="0" lang="en-US" smtClean="0"/>
              <a:t>HiLumi WP2 meeting</a:t>
            </a:r>
            <a:endParaRPr kumimoji="0" lang="en-US"/>
          </a:p>
        </p:txBody>
      </p:sp>
      <p:sp>
        <p:nvSpPr>
          <p:cNvPr id="7" name="Slide Number Placeholder 6"/>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4117606485"/>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r>
              <a:rPr lang="en-US" smtClean="0"/>
              <a:t>June 13th, 2017</a:t>
            </a:r>
            <a:endParaRPr lang="en-US"/>
          </a:p>
        </p:txBody>
      </p:sp>
      <p:sp>
        <p:nvSpPr>
          <p:cNvPr id="8" name="Footer Placeholder 7"/>
          <p:cNvSpPr>
            <a:spLocks noGrp="1"/>
          </p:cNvSpPr>
          <p:nvPr>
            <p:ph type="ftr" sz="quarter" idx="11"/>
          </p:nvPr>
        </p:nvSpPr>
        <p:spPr/>
        <p:txBody>
          <a:bodyPr/>
          <a:lstStyle>
            <a:extLst/>
          </a:lstStyle>
          <a:p>
            <a:r>
              <a:rPr kumimoji="0" lang="en-US" smtClean="0"/>
              <a:t>HiLumi WP2 meeting</a:t>
            </a:r>
            <a:endParaRPr kumimoji="0" lang="en-US"/>
          </a:p>
        </p:txBody>
      </p:sp>
      <p:sp>
        <p:nvSpPr>
          <p:cNvPr id="9" name="Slide Number Placeholder 8"/>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35119477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eaLnBrk="1" latinLnBrk="0" hangingPunct="1"/>
            <a:r>
              <a:rPr lang="en-US" smtClean="0"/>
              <a:t>June 13th, 2017</a:t>
            </a:r>
            <a:endParaRPr lang="en-US"/>
          </a:p>
        </p:txBody>
      </p:sp>
      <p:sp>
        <p:nvSpPr>
          <p:cNvPr id="4" name="Footer Placeholder 3"/>
          <p:cNvSpPr>
            <a:spLocks noGrp="1"/>
          </p:cNvSpPr>
          <p:nvPr>
            <p:ph type="ftr" sz="quarter" idx="11"/>
          </p:nvPr>
        </p:nvSpPr>
        <p:spPr/>
        <p:txBody>
          <a:bodyPr/>
          <a:lstStyle>
            <a:extLst/>
          </a:lstStyle>
          <a:p>
            <a:r>
              <a:rPr kumimoji="0" lang="en-US" smtClean="0"/>
              <a:t>HiLumi WP2 meeting</a:t>
            </a:r>
            <a:endParaRPr kumimoji="0" lang="en-US"/>
          </a:p>
        </p:txBody>
      </p:sp>
      <p:sp>
        <p:nvSpPr>
          <p:cNvPr id="5" name="Slide Number Placeholder 4"/>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3155156"/>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r>
              <a:rPr lang="en-US" smtClean="0"/>
              <a:t>June 13th, 2017</a:t>
            </a:r>
            <a:endParaRPr lang="en-US"/>
          </a:p>
        </p:txBody>
      </p:sp>
      <p:sp>
        <p:nvSpPr>
          <p:cNvPr id="3" name="Footer Placeholder 2"/>
          <p:cNvSpPr>
            <a:spLocks noGrp="1"/>
          </p:cNvSpPr>
          <p:nvPr>
            <p:ph type="ftr" sz="quarter" idx="11"/>
          </p:nvPr>
        </p:nvSpPr>
        <p:spPr/>
        <p:txBody>
          <a:bodyPr/>
          <a:lstStyle>
            <a:extLst/>
          </a:lstStyle>
          <a:p>
            <a:r>
              <a:rPr kumimoji="0" lang="en-US" smtClean="0"/>
              <a:t>HiLumi WP2 meeting</a:t>
            </a:r>
            <a:endParaRPr kumimoji="0" lang="en-US"/>
          </a:p>
        </p:txBody>
      </p:sp>
      <p:sp>
        <p:nvSpPr>
          <p:cNvPr id="4" name="Slide Number Placeholder 3"/>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127412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eaLnBrk="1" latinLnBrk="0" hangingPunct="1"/>
            <a:r>
              <a:rPr lang="en-US" smtClean="0"/>
              <a:t>June 13th, 2017</a:t>
            </a:r>
            <a:endParaRPr lang="en-US"/>
          </a:p>
        </p:txBody>
      </p:sp>
      <p:sp>
        <p:nvSpPr>
          <p:cNvPr id="6" name="Footer Placeholder 5"/>
          <p:cNvSpPr>
            <a:spLocks noGrp="1"/>
          </p:cNvSpPr>
          <p:nvPr>
            <p:ph type="ftr" sz="quarter" idx="11"/>
          </p:nvPr>
        </p:nvSpPr>
        <p:spPr/>
        <p:txBody>
          <a:bodyPr/>
          <a:lstStyle>
            <a:extLst/>
          </a:lstStyle>
          <a:p>
            <a:r>
              <a:rPr kumimoji="0" lang="en-US" smtClean="0"/>
              <a:t>HiLumi WP2 meeting</a:t>
            </a:r>
            <a:endParaRPr kumimoji="0" lang="en-US"/>
          </a:p>
        </p:txBody>
      </p:sp>
      <p:sp>
        <p:nvSpPr>
          <p:cNvPr id="7" name="Slide Number Placeholder 6"/>
          <p:cNvSpPr>
            <a:spLocks noGrp="1"/>
          </p:cNvSpPr>
          <p:nvPr>
            <p:ph type="sldNum" sz="quarter" idx="12"/>
          </p:nvPr>
        </p:nvSpPr>
        <p:spPr/>
        <p:txBody>
          <a:bodyPr/>
          <a:lstStyle>
            <a:extLst/>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55518515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eaLnBrk="1" latinLnBrk="0" hangingPunct="1"/>
            <a:r>
              <a:rPr lang="en-US" smtClean="0"/>
              <a:t>June 13th, 2017</a:t>
            </a: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kumimoji="0" lang="en-US" smtClean="0"/>
              <a:t>HiLumi WP2 meeting</a:t>
            </a:r>
            <a:endParaRPr kumimoji="0"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A7C8D44-3667-46F6-9772-CC52308E2A7F}" type="slidenum">
              <a:rPr kumimoji="0" lang="en-US" smtClean="0"/>
              <a:pPr eaLnBrk="1" latinLnBrk="0" hangingPunct="1"/>
              <a:t>‹#›</a:t>
            </a:fld>
            <a:endParaRPr kumimoji="0"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extLst>
      <p:ext uri="{BB962C8B-B14F-4D97-AF65-F5344CB8AC3E}">
        <p14:creationId xmlns:p14="http://schemas.microsoft.com/office/powerpoint/2010/main" val="3047833967"/>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r>
              <a:rPr lang="en-US" smtClean="0"/>
              <a:t>June 13th, 2017</a:t>
            </a:r>
            <a:endParaRPr lang="en-US" sz="1400" dirty="0">
              <a:solidFill>
                <a:schemeClr val="tx2"/>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r>
              <a:rPr kumimoji="0" lang="en-US" sz="1400" smtClean="0">
                <a:solidFill>
                  <a:schemeClr val="tx2"/>
                </a:solidFill>
              </a:rPr>
              <a:t>HiLumi WP2 meeting</a:t>
            </a:r>
            <a:endParaRPr kumimoji="0" lang="en-US" sz="1400" dirty="0">
              <a:solidFill>
                <a:schemeClr val="tx2"/>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Tree>
    <p:extLst>
      <p:ext uri="{BB962C8B-B14F-4D97-AF65-F5344CB8AC3E}">
        <p14:creationId xmlns:p14="http://schemas.microsoft.com/office/powerpoint/2010/main" val="26067733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6306" name="Rectangle 2"/>
          <p:cNvSpPr>
            <a:spLocks noChangeArrowheads="1"/>
          </p:cNvSpPr>
          <p:nvPr/>
        </p:nvSpPr>
        <p:spPr bwMode="auto">
          <a:xfrm>
            <a:off x="0" y="685800"/>
            <a:ext cx="228600" cy="6172200"/>
          </a:xfrm>
          <a:prstGeom prst="rect">
            <a:avLst/>
          </a:prstGeom>
          <a:solidFill>
            <a:srgbClr val="DDDDDD"/>
          </a:solidFill>
          <a:ln w="9525">
            <a:noFill/>
            <a:miter lim="800000"/>
            <a:headEnd/>
            <a:tailEnd/>
          </a:ln>
          <a:effectLst/>
        </p:spPr>
        <p:txBody>
          <a:bodyPr wrap="none" anchor="ctr"/>
          <a:lstStyle/>
          <a:p>
            <a:pPr fontAlgn="auto">
              <a:spcBef>
                <a:spcPts val="0"/>
              </a:spcBef>
              <a:spcAft>
                <a:spcPts val="0"/>
              </a:spcAft>
              <a:buSzTx/>
              <a:buFontTx/>
              <a:buNone/>
              <a:defRPr/>
            </a:pPr>
            <a:endParaRPr lang="en-GB" sz="1800">
              <a:solidFill>
                <a:schemeClr val="tx1"/>
              </a:solidFill>
              <a:latin typeface="+mn-lt"/>
            </a:endParaRPr>
          </a:p>
        </p:txBody>
      </p:sp>
      <p:sp>
        <p:nvSpPr>
          <p:cNvPr id="226307" name="Rectangle 3"/>
          <p:cNvSpPr>
            <a:spLocks noChangeArrowheads="1"/>
          </p:cNvSpPr>
          <p:nvPr/>
        </p:nvSpPr>
        <p:spPr bwMode="auto">
          <a:xfrm>
            <a:off x="609600" y="0"/>
            <a:ext cx="8534400"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fontAlgn="auto">
              <a:spcBef>
                <a:spcPts val="0"/>
              </a:spcBef>
              <a:spcAft>
                <a:spcPts val="0"/>
              </a:spcAft>
              <a:buSzTx/>
              <a:buFontTx/>
              <a:buNone/>
              <a:defRPr/>
            </a:pPr>
            <a:endParaRPr lang="en-US" sz="2400">
              <a:solidFill>
                <a:schemeClr val="bg1"/>
              </a:solidFill>
              <a:latin typeface="Times New Roman" pitchFamily="18" charset="0"/>
            </a:endParaRPr>
          </a:p>
        </p:txBody>
      </p:sp>
      <p:sp>
        <p:nvSpPr>
          <p:cNvPr id="335876" name="Rectangle 4"/>
          <p:cNvSpPr>
            <a:spLocks noGrp="1" noChangeArrowheads="1"/>
          </p:cNvSpPr>
          <p:nvPr>
            <p:ph type="title"/>
          </p:nvPr>
        </p:nvSpPr>
        <p:spPr bwMode="auto">
          <a:xfrm>
            <a:off x="914400" y="0"/>
            <a:ext cx="7543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86360" tIns="43181" rIns="86360" bIns="43181" numCol="1" anchor="ctr" anchorCtr="0" compatLnSpc="1">
            <a:prstTxWarp prst="textNoShape">
              <a:avLst/>
            </a:prstTxWarp>
          </a:bodyPr>
          <a:lstStyle/>
          <a:p>
            <a:pPr lvl="0"/>
            <a:r>
              <a:rPr lang="en-US" altLang="en-US" smtClean="0"/>
              <a:t>Click to edit Master title style</a:t>
            </a:r>
            <a:endParaRPr lang="en-GB" altLang="en-US" smtClean="0"/>
          </a:p>
        </p:txBody>
      </p:sp>
      <p:sp>
        <p:nvSpPr>
          <p:cNvPr id="335877" name="Rectangle 5"/>
          <p:cNvSpPr>
            <a:spLocks noGrp="1" noChangeArrowheads="1"/>
          </p:cNvSpPr>
          <p:nvPr>
            <p:ph type="body" idx="1"/>
          </p:nvPr>
        </p:nvSpPr>
        <p:spPr bwMode="auto">
          <a:xfrm>
            <a:off x="533400" y="914400"/>
            <a:ext cx="82296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pic>
        <p:nvPicPr>
          <p:cNvPr id="335878" name="Picture 6" descr="Logo CERN width=144,      height=1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6311" name="Rectangle 7"/>
          <p:cNvSpPr>
            <a:spLocks noChangeArrowheads="1"/>
          </p:cNvSpPr>
          <p:nvPr/>
        </p:nvSpPr>
        <p:spPr bwMode="auto">
          <a:xfrm rot="-5400000">
            <a:off x="-2861469" y="3593306"/>
            <a:ext cx="5943600" cy="280988"/>
          </a:xfrm>
          <a:prstGeom prst="rect">
            <a:avLst/>
          </a:prstGeom>
          <a:noFill/>
          <a:ln w="9525">
            <a:noFill/>
            <a:miter lim="800000"/>
            <a:headEnd/>
            <a:tailEnd/>
          </a:ln>
          <a:effectLst/>
        </p:spPr>
        <p:txBody>
          <a:bodyPr wrap="none" lIns="91435" tIns="45718" rIns="91435" bIns="45718" anchor="ctr"/>
          <a:lstStyle/>
          <a:p>
            <a:pPr eaLnBrk="0" fontAlgn="auto" hangingPunct="0">
              <a:spcBef>
                <a:spcPts val="0"/>
              </a:spcBef>
              <a:spcAft>
                <a:spcPts val="0"/>
              </a:spcAft>
              <a:buSzTx/>
              <a:buFontTx/>
              <a:buNone/>
              <a:defRPr/>
            </a:pPr>
            <a:r>
              <a:rPr lang="en-GB" sz="1000">
                <a:solidFill>
                  <a:schemeClr val="bg2"/>
                </a:solidFill>
                <a:latin typeface="+mn-lt"/>
              </a:rPr>
              <a:t>LEEC06, 29</a:t>
            </a:r>
            <a:r>
              <a:rPr lang="en-GB" sz="1000" baseline="30000">
                <a:solidFill>
                  <a:schemeClr val="bg2"/>
                </a:solidFill>
                <a:latin typeface="+mn-lt"/>
              </a:rPr>
              <a:t>th</a:t>
            </a:r>
            <a:r>
              <a:rPr lang="en-GB" sz="1000">
                <a:solidFill>
                  <a:schemeClr val="bg2"/>
                </a:solidFill>
                <a:latin typeface="+mn-lt"/>
              </a:rPr>
              <a:t> September 2006</a:t>
            </a:r>
          </a:p>
        </p:txBody>
      </p:sp>
      <p:sp>
        <p:nvSpPr>
          <p:cNvPr id="226312" name="Rectangle 8"/>
          <p:cNvSpPr>
            <a:spLocks noChangeArrowheads="1"/>
          </p:cNvSpPr>
          <p:nvPr/>
        </p:nvSpPr>
        <p:spPr bwMode="auto">
          <a:xfrm>
            <a:off x="8077200" y="6477000"/>
            <a:ext cx="1020763" cy="265113"/>
          </a:xfrm>
          <a:prstGeom prst="rect">
            <a:avLst/>
          </a:prstGeom>
          <a:noFill/>
          <a:ln w="9525">
            <a:noFill/>
            <a:miter lim="800000"/>
            <a:headEnd/>
            <a:tailEnd/>
          </a:ln>
          <a:effectLst/>
        </p:spPr>
        <p:txBody>
          <a:bodyPr lIns="96223" tIns="48111" rIns="96223" bIns="48111"/>
          <a:lstStyle/>
          <a:p>
            <a:pPr algn="r" defTabSz="962025" eaLnBrk="0" fontAlgn="auto" hangingPunct="0">
              <a:spcBef>
                <a:spcPts val="0"/>
              </a:spcBef>
              <a:spcAft>
                <a:spcPts val="0"/>
              </a:spcAft>
              <a:buSzTx/>
              <a:buFontTx/>
              <a:buNone/>
              <a:defRPr/>
            </a:pPr>
            <a:fld id="{3507F487-8B70-458E-BAEB-54E905EDEDEA}" type="slidenum">
              <a:rPr lang="de-DE" altLang="de-DE">
                <a:solidFill>
                  <a:srgbClr val="808080"/>
                </a:solidFill>
                <a:latin typeface="+mn-lt"/>
              </a:rPr>
              <a:pPr algn="r" defTabSz="962025" eaLnBrk="0" fontAlgn="auto" hangingPunct="0">
                <a:spcBef>
                  <a:spcPts val="0"/>
                </a:spcBef>
                <a:spcAft>
                  <a:spcPts val="0"/>
                </a:spcAft>
                <a:buSzTx/>
                <a:buFontTx/>
                <a:buNone/>
                <a:defRPr/>
              </a:pPr>
              <a:t>‹#›</a:t>
            </a:fld>
            <a:endParaRPr lang="de-DE" altLang="de-DE">
              <a:solidFill>
                <a:srgbClr val="808080"/>
              </a:solidFill>
              <a:latin typeface="+mn-lt"/>
            </a:endParaRPr>
          </a:p>
        </p:txBody>
      </p:sp>
      <p:sp>
        <p:nvSpPr>
          <p:cNvPr id="226313" name="Rectangle 9"/>
          <p:cNvSpPr>
            <a:spLocks noChangeArrowheads="1"/>
          </p:cNvSpPr>
          <p:nvPr/>
        </p:nvSpPr>
        <p:spPr bwMode="auto">
          <a:xfrm>
            <a:off x="8351838" y="0"/>
            <a:ext cx="792162" cy="762000"/>
          </a:xfrm>
          <a:prstGeom prst="rect">
            <a:avLst/>
          </a:prstGeom>
          <a:solidFill>
            <a:schemeClr val="bg1">
              <a:alpha val="74001"/>
            </a:schemeClr>
          </a:solidFill>
          <a:ln w="9525" algn="ctr">
            <a:noFill/>
            <a:miter lim="800000"/>
            <a:headEnd/>
            <a:tailEnd/>
          </a:ln>
          <a:effectLst/>
        </p:spPr>
        <p:txBody>
          <a:bodyPr wrap="none" lIns="91435" tIns="45718" rIns="91435" bIns="45718" anchor="ctr"/>
          <a:lstStyle/>
          <a:p>
            <a:pPr fontAlgn="auto">
              <a:spcBef>
                <a:spcPts val="0"/>
              </a:spcBef>
              <a:spcAft>
                <a:spcPts val="0"/>
              </a:spcAft>
              <a:buSzTx/>
              <a:buFontTx/>
              <a:buNone/>
              <a:defRPr/>
            </a:pPr>
            <a:endParaRPr lang="en-GB" sz="1800">
              <a:solidFill>
                <a:schemeClr val="tx1"/>
              </a:solidFill>
              <a:latin typeface="+mn-lt"/>
            </a:endParaRPr>
          </a:p>
        </p:txBody>
      </p:sp>
      <p:pic>
        <p:nvPicPr>
          <p:cNvPr id="335882" name="Picture 10" descr="AB_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424863" y="9525"/>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61205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defTabSz="727075" rtl="0" eaLnBrk="1" fontAlgn="base" hangingPunct="1">
        <a:spcBef>
          <a:spcPct val="0"/>
        </a:spcBef>
        <a:spcAft>
          <a:spcPct val="0"/>
        </a:spcAft>
        <a:defRPr sz="2000" b="1">
          <a:solidFill>
            <a:schemeClr val="bg1"/>
          </a:solidFill>
          <a:latin typeface="+mj-lt"/>
          <a:ea typeface="+mj-ea"/>
          <a:cs typeface="+mj-cs"/>
        </a:defRPr>
      </a:lvl1pPr>
      <a:lvl2pPr algn="l" defTabSz="727075" rtl="0" eaLnBrk="1" fontAlgn="base" hangingPunct="1">
        <a:spcBef>
          <a:spcPct val="0"/>
        </a:spcBef>
        <a:spcAft>
          <a:spcPct val="0"/>
        </a:spcAft>
        <a:defRPr sz="2000" b="1">
          <a:solidFill>
            <a:schemeClr val="bg1"/>
          </a:solidFill>
          <a:latin typeface="Arial" charset="0"/>
        </a:defRPr>
      </a:lvl2pPr>
      <a:lvl3pPr algn="l" defTabSz="727075" rtl="0" eaLnBrk="1" fontAlgn="base" hangingPunct="1">
        <a:spcBef>
          <a:spcPct val="0"/>
        </a:spcBef>
        <a:spcAft>
          <a:spcPct val="0"/>
        </a:spcAft>
        <a:defRPr sz="2000" b="1">
          <a:solidFill>
            <a:schemeClr val="bg1"/>
          </a:solidFill>
          <a:latin typeface="Arial" charset="0"/>
        </a:defRPr>
      </a:lvl3pPr>
      <a:lvl4pPr algn="l" defTabSz="727075" rtl="0" eaLnBrk="1" fontAlgn="base" hangingPunct="1">
        <a:spcBef>
          <a:spcPct val="0"/>
        </a:spcBef>
        <a:spcAft>
          <a:spcPct val="0"/>
        </a:spcAft>
        <a:defRPr sz="2000" b="1">
          <a:solidFill>
            <a:schemeClr val="bg1"/>
          </a:solidFill>
          <a:latin typeface="Arial" charset="0"/>
        </a:defRPr>
      </a:lvl4pPr>
      <a:lvl5pPr algn="l" defTabSz="727075" rtl="0" eaLnBrk="1" fontAlgn="base" hangingPunct="1">
        <a:spcBef>
          <a:spcPct val="0"/>
        </a:spcBef>
        <a:spcAft>
          <a:spcPct val="0"/>
        </a:spcAft>
        <a:defRPr sz="2000" b="1">
          <a:solidFill>
            <a:schemeClr val="bg1"/>
          </a:solidFill>
          <a:latin typeface="Arial" charset="0"/>
        </a:defRPr>
      </a:lvl5pPr>
      <a:lvl6pPr marL="457200" algn="l" defTabSz="727075" rtl="0" eaLnBrk="1" fontAlgn="base" hangingPunct="1">
        <a:spcBef>
          <a:spcPct val="0"/>
        </a:spcBef>
        <a:spcAft>
          <a:spcPct val="0"/>
        </a:spcAft>
        <a:defRPr sz="2000" b="1">
          <a:solidFill>
            <a:schemeClr val="bg1"/>
          </a:solidFill>
          <a:latin typeface="Arial" charset="0"/>
        </a:defRPr>
      </a:lvl6pPr>
      <a:lvl7pPr marL="914400" algn="l" defTabSz="727075" rtl="0" eaLnBrk="1" fontAlgn="base" hangingPunct="1">
        <a:spcBef>
          <a:spcPct val="0"/>
        </a:spcBef>
        <a:spcAft>
          <a:spcPct val="0"/>
        </a:spcAft>
        <a:defRPr sz="2000" b="1">
          <a:solidFill>
            <a:schemeClr val="bg1"/>
          </a:solidFill>
          <a:latin typeface="Arial" charset="0"/>
        </a:defRPr>
      </a:lvl7pPr>
      <a:lvl8pPr marL="1371600" algn="l" defTabSz="727075" rtl="0" eaLnBrk="1" fontAlgn="base" hangingPunct="1">
        <a:spcBef>
          <a:spcPct val="0"/>
        </a:spcBef>
        <a:spcAft>
          <a:spcPct val="0"/>
        </a:spcAft>
        <a:defRPr sz="2000" b="1">
          <a:solidFill>
            <a:schemeClr val="bg1"/>
          </a:solidFill>
          <a:latin typeface="Arial" charset="0"/>
        </a:defRPr>
      </a:lvl8pPr>
      <a:lvl9pPr marL="1828800" algn="l" defTabSz="727075" rtl="0" eaLnBrk="1" fontAlgn="base" hangingPunct="1">
        <a:spcBef>
          <a:spcPct val="0"/>
        </a:spcBef>
        <a:spcAft>
          <a:spcPct val="0"/>
        </a:spcAft>
        <a:defRPr sz="2000" b="1">
          <a:solidFill>
            <a:schemeClr val="bg1"/>
          </a:solidFill>
          <a:latin typeface="Arial" charset="0"/>
        </a:defRPr>
      </a:lvl9pPr>
    </p:titleStyle>
    <p:bodyStyle>
      <a:lvl1pPr marL="342900" indent="-342900" algn="l" rtl="0" eaLnBrk="1" fontAlgn="base" hangingPunct="1">
        <a:lnSpc>
          <a:spcPct val="120000"/>
        </a:lnSpc>
        <a:spcBef>
          <a:spcPct val="20000"/>
        </a:spcBef>
        <a:spcAft>
          <a:spcPct val="0"/>
        </a:spcAft>
        <a:buClr>
          <a:srgbClr val="013469"/>
        </a:buClr>
        <a:buSzPct val="95000"/>
        <a:buFont typeface="Wingdings" pitchFamily="2" charset="2"/>
        <a:buChar char="§"/>
        <a:defRPr sz="3200">
          <a:solidFill>
            <a:schemeClr val="tx1"/>
          </a:solidFill>
          <a:latin typeface="+mn-lt"/>
          <a:ea typeface="+mn-ea"/>
          <a:cs typeface="+mn-cs"/>
        </a:defRPr>
      </a:lvl1pPr>
      <a:lvl2pPr marL="742950" indent="-285750" algn="l" rtl="0" eaLnBrk="1" fontAlgn="base" hangingPunct="1">
        <a:lnSpc>
          <a:spcPct val="120000"/>
        </a:lnSpc>
        <a:spcBef>
          <a:spcPct val="20000"/>
        </a:spcBef>
        <a:spcAft>
          <a:spcPct val="0"/>
        </a:spcAft>
        <a:buClr>
          <a:srgbClr val="013469"/>
        </a:buClr>
        <a:buFont typeface="Arial" charset="0"/>
        <a:buChar char="–"/>
        <a:defRPr sz="2800">
          <a:solidFill>
            <a:schemeClr val="tx1"/>
          </a:solidFill>
          <a:latin typeface="+mn-lt"/>
        </a:defRPr>
      </a:lvl2pPr>
      <a:lvl3pPr marL="1143000" indent="-228600" algn="l" rtl="0" eaLnBrk="1" fontAlgn="base" hangingPunct="1">
        <a:lnSpc>
          <a:spcPct val="120000"/>
        </a:lnSpc>
        <a:spcBef>
          <a:spcPct val="20000"/>
        </a:spcBef>
        <a:spcAft>
          <a:spcPct val="0"/>
        </a:spcAft>
        <a:buClr>
          <a:srgbClr val="013469"/>
        </a:buClr>
        <a:buChar char="•"/>
        <a:defRPr sz="2400">
          <a:solidFill>
            <a:schemeClr val="tx1"/>
          </a:solidFill>
          <a:latin typeface="+mn-lt"/>
        </a:defRPr>
      </a:lvl3pPr>
      <a:lvl4pPr marL="1600200" indent="-228600" algn="l" rtl="0" eaLnBrk="1" fontAlgn="base" hangingPunct="1">
        <a:lnSpc>
          <a:spcPct val="120000"/>
        </a:lnSpc>
        <a:spcBef>
          <a:spcPct val="20000"/>
        </a:spcBef>
        <a:spcAft>
          <a:spcPct val="0"/>
        </a:spcAft>
        <a:buChar char="–"/>
        <a:defRPr sz="2000">
          <a:solidFill>
            <a:schemeClr val="tx1"/>
          </a:solidFill>
          <a:latin typeface="+mn-lt"/>
        </a:defRPr>
      </a:lvl4pPr>
      <a:lvl5pPr marL="2057400" indent="-228600" algn="l" rtl="0" eaLnBrk="1" fontAlgn="base" hangingPunct="1">
        <a:lnSpc>
          <a:spcPct val="120000"/>
        </a:lnSpc>
        <a:spcBef>
          <a:spcPct val="20000"/>
        </a:spcBef>
        <a:spcAft>
          <a:spcPct val="0"/>
        </a:spcAft>
        <a:buClr>
          <a:srgbClr val="013469"/>
        </a:buClr>
        <a:buFont typeface="Arial" charset="0"/>
        <a:buChar char="◦"/>
        <a:defRPr sz="2000">
          <a:solidFill>
            <a:schemeClr val="tx1"/>
          </a:solidFill>
          <a:latin typeface="+mn-lt"/>
        </a:defRPr>
      </a:lvl5pPr>
      <a:lvl6pPr marL="2514600" indent="-228600" algn="l" rtl="0" eaLnBrk="1" fontAlgn="base" hangingPunct="1">
        <a:lnSpc>
          <a:spcPct val="120000"/>
        </a:lnSpc>
        <a:spcBef>
          <a:spcPct val="20000"/>
        </a:spcBef>
        <a:spcAft>
          <a:spcPct val="0"/>
        </a:spcAft>
        <a:buClr>
          <a:srgbClr val="013469"/>
        </a:buClr>
        <a:buFont typeface="Arial" charset="0"/>
        <a:buChar char="◦"/>
        <a:defRPr sz="2000">
          <a:solidFill>
            <a:schemeClr val="tx1"/>
          </a:solidFill>
          <a:latin typeface="+mn-lt"/>
        </a:defRPr>
      </a:lvl6pPr>
      <a:lvl7pPr marL="2971800" indent="-228600" algn="l" rtl="0" eaLnBrk="1" fontAlgn="base" hangingPunct="1">
        <a:lnSpc>
          <a:spcPct val="120000"/>
        </a:lnSpc>
        <a:spcBef>
          <a:spcPct val="20000"/>
        </a:spcBef>
        <a:spcAft>
          <a:spcPct val="0"/>
        </a:spcAft>
        <a:buClr>
          <a:srgbClr val="013469"/>
        </a:buClr>
        <a:buFont typeface="Arial" charset="0"/>
        <a:buChar char="◦"/>
        <a:defRPr sz="2000">
          <a:solidFill>
            <a:schemeClr val="tx1"/>
          </a:solidFill>
          <a:latin typeface="+mn-lt"/>
        </a:defRPr>
      </a:lvl7pPr>
      <a:lvl8pPr marL="3429000" indent="-228600" algn="l" rtl="0" eaLnBrk="1" fontAlgn="base" hangingPunct="1">
        <a:lnSpc>
          <a:spcPct val="120000"/>
        </a:lnSpc>
        <a:spcBef>
          <a:spcPct val="20000"/>
        </a:spcBef>
        <a:spcAft>
          <a:spcPct val="0"/>
        </a:spcAft>
        <a:buClr>
          <a:srgbClr val="013469"/>
        </a:buClr>
        <a:buFont typeface="Arial" charset="0"/>
        <a:buChar char="◦"/>
        <a:defRPr sz="2000">
          <a:solidFill>
            <a:schemeClr val="tx1"/>
          </a:solidFill>
          <a:latin typeface="+mn-lt"/>
        </a:defRPr>
      </a:lvl8pPr>
      <a:lvl9pPr marL="3886200" indent="-228600" algn="l" rtl="0" eaLnBrk="1" fontAlgn="base" hangingPunct="1">
        <a:lnSpc>
          <a:spcPct val="120000"/>
        </a:lnSpc>
        <a:spcBef>
          <a:spcPct val="20000"/>
        </a:spcBef>
        <a:spcAft>
          <a:spcPct val="0"/>
        </a:spcAft>
        <a:buClr>
          <a:srgbClr val="013469"/>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n-US" smtClean="0">
                <a:solidFill>
                  <a:prstClr val="black"/>
                </a:solidFill>
              </a:rPr>
              <a:t>June 13th, 2017</a:t>
            </a:r>
            <a:endParaRPr lang="en-US" sz="1400" dirty="0">
              <a:solidFill>
                <a:srgbClr val="464646"/>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sz="1400" smtClean="0">
                <a:solidFill>
                  <a:srgbClr val="464646"/>
                </a:solidFill>
              </a:rPr>
              <a:t>HiLumi WP2 meeting</a:t>
            </a:r>
            <a:endParaRPr lang="en-US" sz="1400" dirty="0">
              <a:solidFill>
                <a:srgbClr val="464646"/>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lgn="l"/>
            <a:fld id="{EA7C8D44-3667-46F6-9772-CC52308E2A7F}" type="slidenum">
              <a:rPr lang="en-US" smtClean="0">
                <a:solidFill>
                  <a:prstClr val="black"/>
                </a:solidFill>
              </a:rPr>
              <a:pPr algn="l"/>
              <a:t>‹#›</a:t>
            </a:fld>
            <a:endParaRPr lang="en-US" sz="1600" dirty="0">
              <a:solidFill>
                <a:srgbClr val="464646"/>
              </a:solidFill>
            </a:endParaRPr>
          </a:p>
        </p:txBody>
      </p:sp>
    </p:spTree>
    <p:extLst>
      <p:ext uri="{BB962C8B-B14F-4D97-AF65-F5344CB8AC3E}">
        <p14:creationId xmlns:p14="http://schemas.microsoft.com/office/powerpoint/2010/main" val="250210926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emf"/><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9.emf"/><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3.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10.w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1336" y="476672"/>
            <a:ext cx="7677472" cy="3128707"/>
          </a:xfrm>
        </p:spPr>
        <p:txBody>
          <a:bodyPr>
            <a:noAutofit/>
          </a:bodyPr>
          <a:lstStyle/>
          <a:p>
            <a:pPr algn="l"/>
            <a:r>
              <a:rPr lang="en-GB" sz="3600" dirty="0" smtClean="0">
                <a:effectLst/>
              </a:rPr>
              <a:t>Crab cavities, RF noise and operational aspects (counter-phasing, Full Detuning). An update</a:t>
            </a:r>
            <a:br>
              <a:rPr lang="en-GB" sz="3600" dirty="0" smtClean="0">
                <a:effectLst/>
              </a:rPr>
            </a:br>
            <a:endParaRPr lang="en-US" sz="3200" i="1" dirty="0"/>
          </a:p>
        </p:txBody>
      </p:sp>
      <p:sp>
        <p:nvSpPr>
          <p:cNvPr id="3" name="Subtitle 2"/>
          <p:cNvSpPr>
            <a:spLocks noGrp="1"/>
          </p:cNvSpPr>
          <p:nvPr>
            <p:ph type="subTitle" idx="1"/>
          </p:nvPr>
        </p:nvSpPr>
        <p:spPr>
          <a:xfrm>
            <a:off x="345954" y="5390802"/>
            <a:ext cx="8640960" cy="1199704"/>
          </a:xfrm>
        </p:spPr>
        <p:txBody>
          <a:bodyPr>
            <a:normAutofit lnSpcReduction="10000"/>
          </a:bodyPr>
          <a:lstStyle/>
          <a:p>
            <a:pPr algn="l"/>
            <a:r>
              <a:rPr lang="en-US" sz="2400" dirty="0" smtClean="0">
                <a:solidFill>
                  <a:schemeClr val="bg1"/>
                </a:solidFill>
              </a:rPr>
              <a:t>P. Baudrenghien, R. Calaga </a:t>
            </a:r>
            <a:r>
              <a:rPr lang="en-US" sz="1600" dirty="0" smtClean="0">
                <a:solidFill>
                  <a:schemeClr val="bg1"/>
                </a:solidFill>
              </a:rPr>
              <a:t>CERN-BE-RF</a:t>
            </a:r>
          </a:p>
          <a:p>
            <a:pPr algn="l"/>
            <a:r>
              <a:rPr lang="en-US" sz="2400" dirty="0" smtClean="0">
                <a:solidFill>
                  <a:schemeClr val="bg1"/>
                </a:solidFill>
              </a:rPr>
              <a:t>T. </a:t>
            </a:r>
            <a:r>
              <a:rPr lang="en-US" sz="2400" dirty="0" err="1" smtClean="0">
                <a:solidFill>
                  <a:schemeClr val="bg1"/>
                </a:solidFill>
              </a:rPr>
              <a:t>Mastoridis</a:t>
            </a:r>
            <a:r>
              <a:rPr lang="en-US" sz="2400" dirty="0" smtClean="0">
                <a:solidFill>
                  <a:schemeClr val="bg1"/>
                </a:solidFill>
              </a:rPr>
              <a:t> </a:t>
            </a:r>
            <a:r>
              <a:rPr lang="en-US" sz="1600" dirty="0">
                <a:solidFill>
                  <a:schemeClr val="bg1"/>
                </a:solidFill>
              </a:rPr>
              <a:t>California Polytechnic State University, San Luis Obispo, </a:t>
            </a:r>
            <a:r>
              <a:rPr lang="en-US" sz="1600" dirty="0" smtClean="0">
                <a:solidFill>
                  <a:schemeClr val="bg1"/>
                </a:solidFill>
              </a:rPr>
              <a:t>CA</a:t>
            </a:r>
          </a:p>
          <a:p>
            <a:pPr algn="l"/>
            <a:r>
              <a:rPr lang="en-US" sz="2400" dirty="0" smtClean="0">
                <a:solidFill>
                  <a:schemeClr val="bg1"/>
                </a:solidFill>
              </a:rPr>
              <a:t>E. Yamakawa </a:t>
            </a:r>
            <a:r>
              <a:rPr lang="en-US" sz="1600" dirty="0" smtClean="0">
                <a:solidFill>
                  <a:schemeClr val="bg1"/>
                </a:solidFill>
              </a:rPr>
              <a:t>Lancaster University, U.K.</a:t>
            </a:r>
            <a:endParaRPr lang="en-US" sz="1600" dirty="0">
              <a:solidFill>
                <a:schemeClr val="bg1"/>
              </a:solidFill>
            </a:endParaRPr>
          </a:p>
          <a:p>
            <a:pPr algn="l"/>
            <a:endParaRPr lang="en-US" sz="1600" dirty="0" smtClean="0">
              <a:solidFill>
                <a:schemeClr val="bg1"/>
              </a:solidFill>
            </a:endParaRPr>
          </a:p>
          <a:p>
            <a:pPr algn="l"/>
            <a:endParaRPr lang="en-US" sz="1600" dirty="0">
              <a:solidFill>
                <a:schemeClr val="bg1"/>
              </a:solidFill>
            </a:endParaRPr>
          </a:p>
          <a:p>
            <a:pPr algn="l"/>
            <a:endParaRPr lang="en-US" sz="2000" dirty="0">
              <a:solidFill>
                <a:schemeClr val="bg1"/>
              </a:solidFill>
            </a:endParaRPr>
          </a:p>
        </p:txBody>
      </p:sp>
      <p:sp>
        <p:nvSpPr>
          <p:cNvPr id="4" name="Date Placeholder 3"/>
          <p:cNvSpPr>
            <a:spLocks noGrp="1"/>
          </p:cNvSpPr>
          <p:nvPr>
            <p:ph type="dt" sz="half" idx="10"/>
          </p:nvPr>
        </p:nvSpPr>
        <p:spPr/>
        <p:txBody>
          <a:bodyPr/>
          <a:lstStyle/>
          <a:p>
            <a:pPr eaLnBrk="1" latinLnBrk="0" hangingPunct="1"/>
            <a:r>
              <a:rPr lang="en-US" smtClean="0"/>
              <a:t>June 13th, 2017</a:t>
            </a:r>
            <a:endParaRPr lang="en-US" sz="1600" dirty="0"/>
          </a:p>
        </p:txBody>
      </p:sp>
      <p:sp>
        <p:nvSpPr>
          <p:cNvPr id="5" name="Footer Placeholder 4"/>
          <p:cNvSpPr>
            <a:spLocks noGrp="1"/>
          </p:cNvSpPr>
          <p:nvPr>
            <p:ph type="ftr" sz="quarter" idx="11"/>
          </p:nvPr>
        </p:nvSpPr>
        <p:spPr/>
        <p:txBody>
          <a:bodyPr/>
          <a:lstStyle/>
          <a:p>
            <a:r>
              <a:rPr kumimoji="0" lang="en-US" dirty="0" err="1" smtClean="0"/>
              <a:t>HiLumi</a:t>
            </a:r>
            <a:r>
              <a:rPr lang="en-US" dirty="0"/>
              <a:t> </a:t>
            </a:r>
            <a:r>
              <a:rPr lang="en-US" dirty="0" smtClean="0"/>
              <a:t>WP2 meeting</a:t>
            </a:r>
            <a:endParaRPr kumimoji="0" lang="en-US" dirty="0"/>
          </a:p>
        </p:txBody>
      </p:sp>
    </p:spTree>
    <p:extLst>
      <p:ext uri="{BB962C8B-B14F-4D97-AF65-F5344CB8AC3E}">
        <p14:creationId xmlns:p14="http://schemas.microsoft.com/office/powerpoint/2010/main" val="565226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96752"/>
            <a:ext cx="8229600" cy="1210539"/>
          </a:xfrm>
        </p:spPr>
        <p:txBody>
          <a:bodyPr>
            <a:normAutofit fontScale="92500" lnSpcReduction="10000"/>
          </a:bodyPr>
          <a:lstStyle/>
          <a:p>
            <a:r>
              <a:rPr lang="en-US" sz="2000" dirty="0" smtClean="0"/>
              <a:t>Single-Sideband phase noise power spectral density in </a:t>
            </a:r>
            <a:r>
              <a:rPr lang="en-US" sz="2000" dirty="0" err="1" smtClean="0"/>
              <a:t>dBc</a:t>
            </a:r>
            <a:r>
              <a:rPr lang="en-US" sz="2000" dirty="0" smtClean="0"/>
              <a:t>/Hz. Plateau at -136 </a:t>
            </a:r>
            <a:r>
              <a:rPr lang="en-US" sz="2000" dirty="0" err="1" smtClean="0"/>
              <a:t>dBc</a:t>
            </a:r>
            <a:r>
              <a:rPr lang="en-US" sz="2000" dirty="0" smtClean="0"/>
              <a:t>/Hz. </a:t>
            </a:r>
            <a:r>
              <a:rPr lang="fr-CH" sz="2000" dirty="0"/>
              <a:t>Total </a:t>
            </a:r>
            <a:r>
              <a:rPr lang="fr-CH" sz="2000" dirty="0" err="1"/>
              <a:t>rms</a:t>
            </a:r>
            <a:r>
              <a:rPr lang="fr-CH" sz="2000" dirty="0"/>
              <a:t> phase noise </a:t>
            </a:r>
            <a:r>
              <a:rPr lang="fr-CH" sz="2000" dirty="0" smtClean="0">
                <a:solidFill>
                  <a:srgbClr val="FF0000"/>
                </a:solidFill>
                <a:latin typeface="Symbol" panose="05050102010706020507" pitchFamily="18" charset="2"/>
              </a:rPr>
              <a:t>s</a:t>
            </a:r>
            <a:r>
              <a:rPr lang="fr-CH" sz="2000" baseline="-25000" dirty="0" smtClean="0">
                <a:solidFill>
                  <a:srgbClr val="FF0000"/>
                </a:solidFill>
                <a:latin typeface="Symbol" panose="05050102010706020507" pitchFamily="18" charset="2"/>
              </a:rPr>
              <a:t> </a:t>
            </a:r>
            <a:r>
              <a:rPr lang="fr-CH" sz="2000" dirty="0" smtClean="0">
                <a:solidFill>
                  <a:srgbClr val="FF0000"/>
                </a:solidFill>
              </a:rPr>
              <a:t>= </a:t>
            </a:r>
            <a:r>
              <a:rPr lang="fr-CH" sz="2000" dirty="0">
                <a:solidFill>
                  <a:srgbClr val="FF0000"/>
                </a:solidFill>
              </a:rPr>
              <a:t>143 </a:t>
            </a:r>
            <a:r>
              <a:rPr lang="fr-CH" sz="2000" dirty="0" err="1">
                <a:solidFill>
                  <a:srgbClr val="FF0000"/>
                </a:solidFill>
                <a:latin typeface="Symbol" panose="05050102010706020507" pitchFamily="18" charset="2"/>
              </a:rPr>
              <a:t>m</a:t>
            </a:r>
            <a:r>
              <a:rPr lang="fr-CH" sz="2000" dirty="0" err="1">
                <a:solidFill>
                  <a:srgbClr val="FF0000"/>
                </a:solidFill>
              </a:rPr>
              <a:t>rad</a:t>
            </a:r>
            <a:endParaRPr lang="en-US" sz="2000" dirty="0">
              <a:solidFill>
                <a:srgbClr val="FF0000"/>
              </a:solidFill>
            </a:endParaRPr>
          </a:p>
          <a:p>
            <a:r>
              <a:rPr lang="en-US" sz="2000" dirty="0" smtClean="0"/>
              <a:t>With reduction of phase noise effect from ADT, the emittance growth rate is </a:t>
            </a:r>
            <a:r>
              <a:rPr lang="en-US" sz="2000" dirty="0" smtClean="0">
                <a:solidFill>
                  <a:srgbClr val="FF0000"/>
                </a:solidFill>
              </a:rPr>
              <a:t>16%/hour</a:t>
            </a:r>
          </a:p>
          <a:p>
            <a:endParaRPr lang="en-US" sz="2000"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5" name="Title 4"/>
          <p:cNvSpPr>
            <a:spLocks noGrp="1"/>
          </p:cNvSpPr>
          <p:nvPr>
            <p:ph type="title"/>
          </p:nvPr>
        </p:nvSpPr>
        <p:spPr>
          <a:xfrm>
            <a:off x="457200" y="116632"/>
            <a:ext cx="8229600" cy="1143000"/>
          </a:xfrm>
        </p:spPr>
        <p:txBody>
          <a:bodyPr/>
          <a:lstStyle/>
          <a:p>
            <a:r>
              <a:rPr lang="en-US" dirty="0" smtClean="0"/>
              <a:t>Scaling the ACS. Phase noise</a:t>
            </a:r>
            <a:endParaRPr lang="en-US" dirty="0"/>
          </a:p>
        </p:txBody>
      </p:sp>
      <p:pic>
        <p:nvPicPr>
          <p:cNvPr id="6" name="Picture 5"/>
          <p:cNvPicPr>
            <a:picLocks noChangeAspect="1"/>
          </p:cNvPicPr>
          <p:nvPr/>
        </p:nvPicPr>
        <p:blipFill>
          <a:blip r:embed="rId2"/>
          <a:stretch>
            <a:fillRect/>
          </a:stretch>
        </p:blipFill>
        <p:spPr>
          <a:xfrm>
            <a:off x="1979347" y="1124744"/>
            <a:ext cx="4801450" cy="3600000"/>
          </a:xfrm>
          <a:prstGeom prst="rect">
            <a:avLst/>
          </a:prstGeom>
        </p:spPr>
      </p:pic>
    </p:spTree>
    <p:extLst>
      <p:ext uri="{BB962C8B-B14F-4D97-AF65-F5344CB8AC3E}">
        <p14:creationId xmlns:p14="http://schemas.microsoft.com/office/powerpoint/2010/main" val="3984329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2214" y="1340768"/>
            <a:ext cx="3672408" cy="4031968"/>
          </a:xfrm>
        </p:spPr>
        <p:txBody>
          <a:bodyPr>
            <a:normAutofit/>
          </a:bodyPr>
          <a:lstStyle/>
          <a:p>
            <a:r>
              <a:rPr lang="en-US" sz="2000" dirty="0" smtClean="0"/>
              <a:t>Single-Sideband amplitude noise power spectral density in </a:t>
            </a:r>
            <a:r>
              <a:rPr lang="en-US" sz="2000" dirty="0" err="1" smtClean="0"/>
              <a:t>dBc</a:t>
            </a:r>
            <a:r>
              <a:rPr lang="en-US" sz="2000" dirty="0" smtClean="0"/>
              <a:t>/Hz. Plateau at -136 </a:t>
            </a:r>
            <a:r>
              <a:rPr lang="en-US" sz="2000" dirty="0" err="1" smtClean="0"/>
              <a:t>dBc</a:t>
            </a:r>
            <a:r>
              <a:rPr lang="en-US" sz="2000" dirty="0" smtClean="0"/>
              <a:t>/Hz</a:t>
            </a:r>
          </a:p>
          <a:p>
            <a:r>
              <a:rPr lang="fr-CH" sz="2000" dirty="0" smtClean="0"/>
              <a:t>Total </a:t>
            </a:r>
            <a:r>
              <a:rPr lang="fr-CH" sz="2000" dirty="0" err="1" smtClean="0"/>
              <a:t>rms</a:t>
            </a:r>
            <a:r>
              <a:rPr lang="fr-CH" sz="2000" dirty="0" smtClean="0"/>
              <a:t> amplitude noise </a:t>
            </a:r>
            <a:r>
              <a:rPr lang="fr-CH" sz="2000" dirty="0" smtClean="0">
                <a:solidFill>
                  <a:srgbClr val="FF0000"/>
                </a:solidFill>
                <a:latin typeface="Symbol" panose="05050102010706020507" pitchFamily="18" charset="2"/>
              </a:rPr>
              <a:t>s</a:t>
            </a:r>
            <a:r>
              <a:rPr lang="fr-CH" sz="2000" dirty="0" smtClean="0">
                <a:solidFill>
                  <a:srgbClr val="FF0000"/>
                </a:solidFill>
              </a:rPr>
              <a:t>= 685 V</a:t>
            </a:r>
            <a:endParaRPr lang="en-US" sz="2000" dirty="0" smtClean="0">
              <a:solidFill>
                <a:srgbClr val="FF0000"/>
              </a:solidFill>
            </a:endParaRPr>
          </a:p>
          <a:p>
            <a:r>
              <a:rPr lang="en-US" sz="2000" dirty="0"/>
              <a:t>T</a:t>
            </a:r>
            <a:r>
              <a:rPr lang="en-US" sz="2000" dirty="0" smtClean="0"/>
              <a:t>he emittance growth rate is </a:t>
            </a:r>
            <a:r>
              <a:rPr lang="en-US" sz="2000" dirty="0" smtClean="0">
                <a:solidFill>
                  <a:srgbClr val="FF0000"/>
                </a:solidFill>
              </a:rPr>
              <a:t>63%/hour</a:t>
            </a:r>
          </a:p>
          <a:p>
            <a:endParaRPr lang="en-US" sz="2000"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5" name="Title 4"/>
          <p:cNvSpPr>
            <a:spLocks noGrp="1"/>
          </p:cNvSpPr>
          <p:nvPr>
            <p:ph type="title"/>
          </p:nvPr>
        </p:nvSpPr>
        <p:spPr>
          <a:xfrm>
            <a:off x="457200" y="116632"/>
            <a:ext cx="8229600" cy="1143000"/>
          </a:xfrm>
        </p:spPr>
        <p:txBody>
          <a:bodyPr>
            <a:normAutofit fontScale="90000"/>
          </a:bodyPr>
          <a:lstStyle/>
          <a:p>
            <a:r>
              <a:rPr lang="en-US" dirty="0" smtClean="0"/>
              <a:t>Scaling the ACS. Amplitude noise</a:t>
            </a:r>
            <a:endParaRPr lang="en-US" dirty="0"/>
          </a:p>
        </p:txBody>
      </p:sp>
      <p:pic>
        <p:nvPicPr>
          <p:cNvPr id="7" name="Picture 6"/>
          <p:cNvPicPr>
            <a:picLocks noChangeAspect="1"/>
          </p:cNvPicPr>
          <p:nvPr/>
        </p:nvPicPr>
        <p:blipFill>
          <a:blip r:embed="rId2"/>
          <a:stretch>
            <a:fillRect/>
          </a:stretch>
        </p:blipFill>
        <p:spPr>
          <a:xfrm>
            <a:off x="3635896" y="1052736"/>
            <a:ext cx="5761702" cy="4320000"/>
          </a:xfrm>
          <a:prstGeom prst="rect">
            <a:avLst/>
          </a:prstGeom>
        </p:spPr>
      </p:pic>
    </p:spTree>
    <p:extLst>
      <p:ext uri="{BB962C8B-B14F-4D97-AF65-F5344CB8AC3E}">
        <p14:creationId xmlns:p14="http://schemas.microsoft.com/office/powerpoint/2010/main" val="3900794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amplitude noise is the limiting factor</a:t>
            </a:r>
          </a:p>
          <a:p>
            <a:r>
              <a:rPr lang="en-US" dirty="0" smtClean="0"/>
              <a:t>To get reasonable lifetime we must improve the demodulator noise level</a:t>
            </a:r>
          </a:p>
          <a:p>
            <a:r>
              <a:rPr lang="en-US" dirty="0" smtClean="0"/>
              <a:t>With -147 </a:t>
            </a:r>
            <a:r>
              <a:rPr lang="en-US" dirty="0" err="1" smtClean="0"/>
              <a:t>dBc</a:t>
            </a:r>
            <a:r>
              <a:rPr lang="en-US" dirty="0" smtClean="0"/>
              <a:t>/Hz (@ 3 kHz offset), plus filtering of the reference RF to reduce the noise level on the first </a:t>
            </a:r>
            <a:r>
              <a:rPr lang="en-US" dirty="0" err="1" smtClean="0"/>
              <a:t>betatron</a:t>
            </a:r>
            <a:r>
              <a:rPr lang="en-US" dirty="0" smtClean="0"/>
              <a:t> line (3 kHz), we get </a:t>
            </a:r>
            <a:endParaRPr lang="en-US" dirty="0" smtClean="0"/>
          </a:p>
          <a:p>
            <a:pPr lvl="1"/>
            <a:r>
              <a:rPr lang="en-US" sz="2000" dirty="0" smtClean="0"/>
              <a:t>Phase noise: </a:t>
            </a:r>
            <a:r>
              <a:rPr lang="fr-CH" sz="2000" dirty="0" err="1"/>
              <a:t>rms</a:t>
            </a:r>
            <a:r>
              <a:rPr lang="fr-CH" sz="2000" dirty="0"/>
              <a:t> </a:t>
            </a:r>
            <a:r>
              <a:rPr lang="fr-CH" sz="2000" dirty="0" smtClean="0">
                <a:solidFill>
                  <a:srgbClr val="FF0000"/>
                </a:solidFill>
                <a:latin typeface="Symbol" panose="05050102010706020507" pitchFamily="18" charset="2"/>
              </a:rPr>
              <a:t>s</a:t>
            </a:r>
            <a:r>
              <a:rPr lang="fr-CH" sz="2000" baseline="-25000" dirty="0" smtClean="0">
                <a:solidFill>
                  <a:srgbClr val="FF0000"/>
                </a:solidFill>
                <a:latin typeface="Symbol" panose="05050102010706020507" pitchFamily="18" charset="2"/>
              </a:rPr>
              <a:t> </a:t>
            </a:r>
            <a:r>
              <a:rPr lang="fr-CH" sz="2000" dirty="0">
                <a:solidFill>
                  <a:srgbClr val="FF0000"/>
                </a:solidFill>
              </a:rPr>
              <a:t>= </a:t>
            </a:r>
            <a:r>
              <a:rPr lang="fr-CH" sz="2000" dirty="0" smtClean="0">
                <a:solidFill>
                  <a:srgbClr val="FF0000"/>
                </a:solidFill>
              </a:rPr>
              <a:t>34 </a:t>
            </a:r>
            <a:r>
              <a:rPr lang="fr-CH" sz="2000" dirty="0" err="1" smtClean="0">
                <a:solidFill>
                  <a:srgbClr val="FF0000"/>
                </a:solidFill>
                <a:latin typeface="Symbol" panose="05050102010706020507" pitchFamily="18" charset="2"/>
              </a:rPr>
              <a:t>m</a:t>
            </a:r>
            <a:r>
              <a:rPr lang="fr-CH" sz="2000" dirty="0" err="1" smtClean="0">
                <a:solidFill>
                  <a:srgbClr val="FF0000"/>
                </a:solidFill>
              </a:rPr>
              <a:t>rad</a:t>
            </a:r>
            <a:r>
              <a:rPr lang="fr-CH" sz="2000" dirty="0" smtClean="0">
                <a:solidFill>
                  <a:srgbClr val="FF0000"/>
                </a:solidFill>
              </a:rPr>
              <a:t> </a:t>
            </a:r>
            <a:r>
              <a:rPr lang="fr-CH" sz="2000" dirty="0" err="1" smtClean="0"/>
              <a:t>resulting</a:t>
            </a:r>
            <a:r>
              <a:rPr lang="fr-CH" sz="2000" dirty="0" smtClean="0"/>
              <a:t> in</a:t>
            </a:r>
            <a:r>
              <a:rPr lang="en-US" sz="2000" dirty="0" smtClean="0"/>
              <a:t> </a:t>
            </a:r>
            <a:r>
              <a:rPr lang="en-US" sz="2000" dirty="0" smtClean="0">
                <a:solidFill>
                  <a:srgbClr val="FF0000"/>
                </a:solidFill>
              </a:rPr>
              <a:t>0.94 </a:t>
            </a:r>
            <a:r>
              <a:rPr lang="en-US" sz="2000" dirty="0" smtClean="0">
                <a:solidFill>
                  <a:srgbClr val="FF0000"/>
                </a:solidFill>
              </a:rPr>
              <a:t>%/hour </a:t>
            </a:r>
            <a:r>
              <a:rPr lang="en-US" sz="2000" dirty="0"/>
              <a:t>emittance growth </a:t>
            </a:r>
            <a:r>
              <a:rPr lang="en-US" sz="2000" dirty="0" smtClean="0"/>
              <a:t>rate</a:t>
            </a:r>
          </a:p>
          <a:p>
            <a:pPr lvl="1"/>
            <a:r>
              <a:rPr lang="en-US" sz="2000" dirty="0" smtClean="0"/>
              <a:t>Amplitude noise: </a:t>
            </a:r>
            <a:r>
              <a:rPr lang="en-US" sz="2000" dirty="0" err="1" smtClean="0"/>
              <a:t>rms</a:t>
            </a:r>
            <a:r>
              <a:rPr lang="en-US" sz="2000" dirty="0" smtClean="0"/>
              <a:t> </a:t>
            </a:r>
            <a:r>
              <a:rPr lang="fr-CH" sz="2000" dirty="0">
                <a:solidFill>
                  <a:srgbClr val="FF0000"/>
                </a:solidFill>
                <a:latin typeface="Symbol" panose="05050102010706020507" pitchFamily="18" charset="2"/>
              </a:rPr>
              <a:t>s</a:t>
            </a:r>
            <a:r>
              <a:rPr lang="fr-CH" sz="2000" baseline="-25000" dirty="0">
                <a:solidFill>
                  <a:srgbClr val="FF0000"/>
                </a:solidFill>
                <a:latin typeface="Symbol" panose="05050102010706020507" pitchFamily="18" charset="2"/>
              </a:rPr>
              <a:t> </a:t>
            </a:r>
            <a:r>
              <a:rPr lang="fr-CH" sz="2000" dirty="0">
                <a:solidFill>
                  <a:srgbClr val="FF0000"/>
                </a:solidFill>
              </a:rPr>
              <a:t>= </a:t>
            </a:r>
            <a:r>
              <a:rPr lang="fr-CH" sz="2000" dirty="0" smtClean="0">
                <a:solidFill>
                  <a:srgbClr val="FF0000"/>
                </a:solidFill>
              </a:rPr>
              <a:t>165 V </a:t>
            </a:r>
            <a:r>
              <a:rPr lang="fr-CH" sz="2000" dirty="0" err="1" smtClean="0"/>
              <a:t>resulting</a:t>
            </a:r>
            <a:r>
              <a:rPr lang="fr-CH" sz="2000" dirty="0" smtClean="0"/>
              <a:t> in </a:t>
            </a:r>
            <a:r>
              <a:rPr lang="en-US" sz="2000" dirty="0" smtClean="0">
                <a:solidFill>
                  <a:srgbClr val="FF0000"/>
                </a:solidFill>
              </a:rPr>
              <a:t>3.7 </a:t>
            </a:r>
            <a:r>
              <a:rPr lang="en-US" sz="2000" dirty="0" smtClean="0">
                <a:solidFill>
                  <a:srgbClr val="FF0000"/>
                </a:solidFill>
              </a:rPr>
              <a:t>%/hour </a:t>
            </a:r>
            <a:r>
              <a:rPr lang="en-US" sz="2000" dirty="0" smtClean="0"/>
              <a:t>emittance </a:t>
            </a:r>
            <a:r>
              <a:rPr lang="en-US" sz="2000" dirty="0" smtClean="0"/>
              <a:t>growth rate</a:t>
            </a:r>
          </a:p>
          <a:p>
            <a:r>
              <a:rPr lang="en-US" dirty="0" smtClean="0"/>
              <a:t>Challenging but possible </a:t>
            </a:r>
            <a:endParaRPr lang="en-US"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5" name="Title 4"/>
          <p:cNvSpPr>
            <a:spLocks noGrp="1"/>
          </p:cNvSpPr>
          <p:nvPr>
            <p:ph type="title"/>
          </p:nvPr>
        </p:nvSpPr>
        <p:spPr/>
        <p:txBody>
          <a:bodyPr/>
          <a:lstStyle/>
          <a:p>
            <a:r>
              <a:rPr lang="fr-CH" dirty="0" err="1" smtClean="0"/>
              <a:t>Summing</a:t>
            </a:r>
            <a:r>
              <a:rPr lang="fr-CH" dirty="0" smtClean="0"/>
              <a:t> </a:t>
            </a:r>
            <a:r>
              <a:rPr lang="fr-CH" dirty="0" err="1" smtClean="0"/>
              <a:t>it</a:t>
            </a:r>
            <a:r>
              <a:rPr lang="fr-CH" dirty="0" smtClean="0"/>
              <a:t> up</a:t>
            </a:r>
            <a:endParaRPr lang="en-US" dirty="0"/>
          </a:p>
        </p:txBody>
      </p:sp>
    </p:spTree>
    <p:extLst>
      <p:ext uri="{BB962C8B-B14F-4D97-AF65-F5344CB8AC3E}">
        <p14:creationId xmlns:p14="http://schemas.microsoft.com/office/powerpoint/2010/main" val="2471071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Mitigation</a:t>
            </a:r>
            <a:endParaRPr lang="en-US" dirty="0"/>
          </a:p>
        </p:txBody>
      </p:sp>
      <p:sp>
        <p:nvSpPr>
          <p:cNvPr id="8" name="Text Placeholder 7"/>
          <p:cNvSpPr>
            <a:spLocks noGrp="1"/>
          </p:cNvSpPr>
          <p:nvPr>
            <p:ph type="body" idx="1"/>
          </p:nvPr>
        </p:nvSpPr>
        <p:spPr/>
        <p:txBody>
          <a:bodyPr/>
          <a:lstStyle/>
          <a:p>
            <a:r>
              <a:rPr lang="en-US" dirty="0" smtClean="0"/>
              <a:t>Transverse feedback using the CC</a:t>
            </a:r>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Tree>
    <p:extLst>
      <p:ext uri="{BB962C8B-B14F-4D97-AF65-F5344CB8AC3E}">
        <p14:creationId xmlns:p14="http://schemas.microsoft.com/office/powerpoint/2010/main" val="24765755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Measure the bunch transverse displacement (</a:t>
            </a:r>
            <a:r>
              <a:rPr lang="en-US" dirty="0" err="1" smtClean="0"/>
              <a:t>head+tail</a:t>
            </a:r>
            <a:r>
              <a:rPr lang="en-US" dirty="0" smtClean="0"/>
              <a:t>), and the tilt (head-tail)</a:t>
            </a:r>
          </a:p>
          <a:p>
            <a:r>
              <a:rPr lang="en-US" dirty="0" smtClean="0"/>
              <a:t>Use the Sum signal to feedback on the CC phase</a:t>
            </a:r>
          </a:p>
          <a:p>
            <a:r>
              <a:rPr lang="en-US" dirty="0" smtClean="0"/>
              <a:t>Use the Difference to feedback on the CC amplitude </a:t>
            </a:r>
            <a:endParaRPr lang="en-US"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5" name="Title 4"/>
          <p:cNvSpPr>
            <a:spLocks noGrp="1"/>
          </p:cNvSpPr>
          <p:nvPr>
            <p:ph type="title"/>
          </p:nvPr>
        </p:nvSpPr>
        <p:spPr/>
        <p:txBody>
          <a:bodyPr/>
          <a:lstStyle/>
          <a:p>
            <a:r>
              <a:rPr lang="en-US" dirty="0" smtClean="0"/>
              <a:t>Idea</a:t>
            </a:r>
            <a:endParaRPr lang="en-US" dirty="0"/>
          </a:p>
        </p:txBody>
      </p:sp>
    </p:spTree>
    <p:extLst>
      <p:ext uri="{BB962C8B-B14F-4D97-AF65-F5344CB8AC3E}">
        <p14:creationId xmlns:p14="http://schemas.microsoft.com/office/powerpoint/2010/main" val="1557925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Amplitude noise (left) and phase noise</a:t>
            </a:r>
            <a:endParaRPr lang="en-US"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5" name="Title 4"/>
          <p:cNvSpPr>
            <a:spLocks noGrp="1"/>
          </p:cNvSpPr>
          <p:nvPr>
            <p:ph type="title"/>
          </p:nvPr>
        </p:nvSpPr>
        <p:spPr/>
        <p:txBody>
          <a:bodyPr>
            <a:normAutofit/>
          </a:bodyPr>
          <a:lstStyle/>
          <a:p>
            <a:r>
              <a:rPr lang="en-US" dirty="0" smtClean="0"/>
              <a:t>Very promising in simulations</a:t>
            </a:r>
            <a:endParaRPr lang="en-US" dirty="0"/>
          </a:p>
        </p:txBody>
      </p:sp>
      <p:pic>
        <p:nvPicPr>
          <p:cNvPr id="8" name="Picture 7"/>
          <p:cNvPicPr>
            <a:picLocks noChangeAspect="1"/>
          </p:cNvPicPr>
          <p:nvPr/>
        </p:nvPicPr>
        <p:blipFill>
          <a:blip r:embed="rId2"/>
          <a:stretch>
            <a:fillRect/>
          </a:stretch>
        </p:blipFill>
        <p:spPr>
          <a:xfrm>
            <a:off x="196234" y="2132856"/>
            <a:ext cx="8751532" cy="3600000"/>
          </a:xfrm>
          <a:prstGeom prst="rect">
            <a:avLst/>
          </a:prstGeom>
        </p:spPr>
      </p:pic>
    </p:spTree>
    <p:extLst>
      <p:ext uri="{BB962C8B-B14F-4D97-AF65-F5344CB8AC3E}">
        <p14:creationId xmlns:p14="http://schemas.microsoft.com/office/powerpoint/2010/main" val="1568746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5272" y="404664"/>
            <a:ext cx="4114800" cy="4525963"/>
          </a:xfrm>
        </p:spPr>
        <p:txBody>
          <a:bodyPr/>
          <a:lstStyle/>
          <a:p>
            <a:r>
              <a:rPr lang="en-US" dirty="0" smtClean="0"/>
              <a:t>With measurement noise added</a:t>
            </a:r>
          </a:p>
          <a:p>
            <a:endParaRPr lang="en-US"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pic>
        <p:nvPicPr>
          <p:cNvPr id="6" name="Picture 5"/>
          <p:cNvPicPr>
            <a:picLocks noChangeAspect="1"/>
          </p:cNvPicPr>
          <p:nvPr/>
        </p:nvPicPr>
        <p:blipFill>
          <a:blip r:embed="rId3"/>
          <a:stretch>
            <a:fillRect/>
          </a:stretch>
        </p:blipFill>
        <p:spPr>
          <a:xfrm>
            <a:off x="107504" y="1484784"/>
            <a:ext cx="4115502" cy="3600000"/>
          </a:xfrm>
          <a:prstGeom prst="rect">
            <a:avLst/>
          </a:prstGeom>
        </p:spPr>
      </p:pic>
      <p:sp>
        <p:nvSpPr>
          <p:cNvPr id="7" name="Content Placeholder 1"/>
          <p:cNvSpPr txBox="1">
            <a:spLocks/>
          </p:cNvSpPr>
          <p:nvPr/>
        </p:nvSpPr>
        <p:spPr>
          <a:xfrm>
            <a:off x="4532472" y="404664"/>
            <a:ext cx="4114800" cy="5616624"/>
          </a:xfrm>
          <a:prstGeom prst="rect">
            <a:avLst/>
          </a:prstGeom>
        </p:spPr>
        <p:txBody>
          <a:bodyPr vert="horz">
            <a:normAutofit fontScale="925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smtClean="0"/>
              <a:t>Synergy with ADT </a:t>
            </a:r>
            <a:r>
              <a:rPr lang="en-US" dirty="0"/>
              <a:t>u</a:t>
            </a:r>
            <a:r>
              <a:rPr lang="en-US" dirty="0" smtClean="0"/>
              <a:t>pgrade (reduction of measurement noise)</a:t>
            </a:r>
          </a:p>
          <a:p>
            <a:r>
              <a:rPr lang="en-US" dirty="0" smtClean="0"/>
              <a:t>The CC excites only low modes (closed-loop BW </a:t>
            </a:r>
            <a:r>
              <a:rPr lang="en-US" dirty="0"/>
              <a:t>~</a:t>
            </a:r>
            <a:r>
              <a:rPr lang="en-US" dirty="0" smtClean="0"/>
              <a:t> 100 kHz) so we can average over few bunches -&gt; improves SNR</a:t>
            </a:r>
          </a:p>
          <a:p>
            <a:r>
              <a:rPr lang="en-US" dirty="0" smtClean="0"/>
              <a:t>Being studied. Collaboration with Cal Poly (T. </a:t>
            </a:r>
            <a:r>
              <a:rPr lang="en-US" dirty="0" err="1" smtClean="0"/>
              <a:t>Mastoridis</a:t>
            </a:r>
            <a:r>
              <a:rPr lang="en-US" dirty="0" smtClean="0"/>
              <a:t>)</a:t>
            </a:r>
          </a:p>
          <a:p>
            <a:r>
              <a:rPr lang="en-US" dirty="0" smtClean="0"/>
              <a:t>Paper in preparation.</a:t>
            </a:r>
          </a:p>
          <a:p>
            <a:endParaRPr lang="en-US" dirty="0"/>
          </a:p>
        </p:txBody>
      </p:sp>
    </p:spTree>
    <p:extLst>
      <p:ext uri="{BB962C8B-B14F-4D97-AF65-F5344CB8AC3E}">
        <p14:creationId xmlns:p14="http://schemas.microsoft.com/office/powerpoint/2010/main" val="34807838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Making cavities invisible</a:t>
            </a:r>
            <a:endParaRPr lang="en-US" dirty="0"/>
          </a:p>
        </p:txBody>
      </p:sp>
      <p:sp>
        <p:nvSpPr>
          <p:cNvPr id="8" name="Text Placeholder 7"/>
          <p:cNvSpPr>
            <a:spLocks noGrp="1"/>
          </p:cNvSpPr>
          <p:nvPr>
            <p:ph type="body" idx="1"/>
          </p:nvPr>
        </p:nvSpPr>
        <p:spPr/>
        <p:txBody>
          <a:bodyPr/>
          <a:lstStyle/>
          <a:p>
            <a:r>
              <a:rPr lang="en-US" dirty="0" smtClean="0"/>
              <a:t>Counter-phasing during filling and ramping</a:t>
            </a:r>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Tree>
    <p:extLst>
      <p:ext uri="{BB962C8B-B14F-4D97-AF65-F5344CB8AC3E}">
        <p14:creationId xmlns:p14="http://schemas.microsoft.com/office/powerpoint/2010/main" val="675385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25760"/>
            <a:ext cx="8229600" cy="1143000"/>
          </a:xfrm>
        </p:spPr>
        <p:txBody>
          <a:bodyPr/>
          <a:lstStyle/>
          <a:p>
            <a:r>
              <a:rPr lang="en-GB" dirty="0" smtClean="0"/>
              <a:t>Operational scenario</a:t>
            </a:r>
            <a:endParaRPr lang="en-GB" dirty="0"/>
          </a:p>
        </p:txBody>
      </p:sp>
      <p:sp>
        <p:nvSpPr>
          <p:cNvPr id="4" name="Content Placeholder 3"/>
          <p:cNvSpPr>
            <a:spLocks noGrp="1"/>
          </p:cNvSpPr>
          <p:nvPr>
            <p:ph idx="1"/>
          </p:nvPr>
        </p:nvSpPr>
        <p:spPr>
          <a:xfrm>
            <a:off x="457200" y="1268760"/>
            <a:ext cx="8229600" cy="4525963"/>
          </a:xfrm>
        </p:spPr>
        <p:txBody>
          <a:bodyPr>
            <a:normAutofit fontScale="92500" lnSpcReduction="20000"/>
          </a:bodyPr>
          <a:lstStyle/>
          <a:p>
            <a:r>
              <a:rPr lang="en-GB" dirty="0"/>
              <a:t>The RF is ON, with strong RF feedback and tune controls at all time. Cavities are on-tune at all time.</a:t>
            </a:r>
          </a:p>
          <a:p>
            <a:r>
              <a:rPr lang="en-GB" dirty="0"/>
              <a:t>During filling, ramping or operation with transparent crab </a:t>
            </a:r>
            <a:r>
              <a:rPr lang="en-GB" dirty="0" smtClean="0"/>
              <a:t>cavities</a:t>
            </a:r>
            <a:r>
              <a:rPr lang="en-GB" dirty="0"/>
              <a:t>:</a:t>
            </a:r>
            <a:endParaRPr lang="en-GB" dirty="0" smtClean="0"/>
          </a:p>
          <a:p>
            <a:pPr lvl="1"/>
            <a:r>
              <a:rPr lang="en-GB" sz="2000" dirty="0"/>
              <a:t>S</a:t>
            </a:r>
            <a:r>
              <a:rPr lang="en-GB" sz="2000" dirty="0" smtClean="0"/>
              <a:t>mall cavity field as required for </a:t>
            </a:r>
            <a:r>
              <a:rPr lang="en-GB" sz="2000" dirty="0"/>
              <a:t>the active Tuning </a:t>
            </a:r>
            <a:r>
              <a:rPr lang="en-GB" sz="2000" dirty="0" smtClean="0"/>
              <a:t>system</a:t>
            </a:r>
          </a:p>
          <a:p>
            <a:pPr lvl="1"/>
            <a:r>
              <a:rPr lang="en-GB" sz="2000" dirty="0"/>
              <a:t>W</a:t>
            </a:r>
            <a:r>
              <a:rPr lang="en-GB" sz="2000" dirty="0" smtClean="0"/>
              <a:t>e </a:t>
            </a:r>
            <a:r>
              <a:rPr lang="en-GB" sz="2000" dirty="0"/>
              <a:t>use counter-phasing to make the total field invisible to the </a:t>
            </a:r>
            <a:r>
              <a:rPr lang="en-GB" sz="2000" dirty="0" smtClean="0"/>
              <a:t>beam</a:t>
            </a:r>
          </a:p>
          <a:p>
            <a:pPr lvl="1"/>
            <a:r>
              <a:rPr lang="en-GB" sz="2000" dirty="0" smtClean="0"/>
              <a:t>A strong RF </a:t>
            </a:r>
            <a:r>
              <a:rPr lang="en-GB" sz="2000" dirty="0"/>
              <a:t>feedback </a:t>
            </a:r>
            <a:r>
              <a:rPr lang="en-GB" sz="2000" dirty="0" smtClean="0"/>
              <a:t>keeps </a:t>
            </a:r>
            <a:r>
              <a:rPr lang="en-GB" sz="2000" dirty="0"/>
              <a:t>the Beam Induced Voltage zero if the beam is </a:t>
            </a:r>
            <a:r>
              <a:rPr lang="en-GB" sz="2000" dirty="0" smtClean="0"/>
              <a:t>off-centred</a:t>
            </a:r>
            <a:r>
              <a:rPr lang="en-GB" sz="2000" dirty="0"/>
              <a:t>. </a:t>
            </a:r>
            <a:endParaRPr lang="en-GB" sz="2000" dirty="0" smtClean="0"/>
          </a:p>
          <a:p>
            <a:r>
              <a:rPr lang="en-GB" dirty="0" smtClean="0"/>
              <a:t>ON </a:t>
            </a:r>
            <a:r>
              <a:rPr lang="en-GB" dirty="0"/>
              <a:t>flat </a:t>
            </a:r>
            <a:r>
              <a:rPr lang="en-GB" dirty="0" smtClean="0"/>
              <a:t>top: </a:t>
            </a:r>
          </a:p>
          <a:p>
            <a:pPr lvl="1"/>
            <a:r>
              <a:rPr lang="en-GB" sz="2000" dirty="0"/>
              <a:t>W</a:t>
            </a:r>
            <a:r>
              <a:rPr lang="en-GB" sz="2000" dirty="0" smtClean="0"/>
              <a:t>e </a:t>
            </a:r>
            <a:r>
              <a:rPr lang="en-GB" sz="2000" dirty="0"/>
              <a:t>drive counter-phasing to </a:t>
            </a:r>
            <a:r>
              <a:rPr lang="en-GB" sz="2000" dirty="0" smtClean="0"/>
              <a:t>zero </a:t>
            </a:r>
          </a:p>
          <a:p>
            <a:pPr lvl="1"/>
            <a:r>
              <a:rPr lang="en-GB" sz="2000" dirty="0" smtClean="0"/>
              <a:t>Any adiabatic field manipulation is </a:t>
            </a:r>
            <a:r>
              <a:rPr lang="en-GB" sz="2000" dirty="0"/>
              <a:t>possible by synchronously changing the voltage or phase in </a:t>
            </a:r>
            <a:r>
              <a:rPr lang="en-GB" sz="2000" dirty="0" smtClean="0"/>
              <a:t>each cavity (luminosity levelling for example).</a:t>
            </a:r>
            <a:endParaRPr lang="en-GB" sz="2000" dirty="0"/>
          </a:p>
        </p:txBody>
      </p:sp>
      <p:sp>
        <p:nvSpPr>
          <p:cNvPr id="5" name="Footer Placeholder 4"/>
          <p:cNvSpPr>
            <a:spLocks noGrp="1"/>
          </p:cNvSpPr>
          <p:nvPr>
            <p:ph type="ftr" sz="quarter" idx="4294967295"/>
          </p:nvPr>
        </p:nvSpPr>
        <p:spPr>
          <a:xfrm>
            <a:off x="3124200" y="6311962"/>
            <a:ext cx="2895600" cy="365125"/>
          </a:xfrm>
          <a:prstGeom prst="rect">
            <a:avLst/>
          </a:prstGeom>
        </p:spPr>
        <p:txBody>
          <a:bodyPr/>
          <a:lstStyle/>
          <a:p>
            <a:r>
              <a:rPr lang="en-US" smtClean="0"/>
              <a:t>HiLumi WP2 meeting</a:t>
            </a:r>
            <a:endParaRPr lang="en-GB" dirty="0"/>
          </a:p>
        </p:txBody>
      </p:sp>
      <p:sp>
        <p:nvSpPr>
          <p:cNvPr id="6" name="Date Placeholder 5"/>
          <p:cNvSpPr>
            <a:spLocks noGrp="1"/>
          </p:cNvSpPr>
          <p:nvPr>
            <p:ph type="dt" sz="half" idx="10"/>
          </p:nvPr>
        </p:nvSpPr>
        <p:spPr/>
        <p:txBody>
          <a:bodyPr/>
          <a:lstStyle/>
          <a:p>
            <a:pPr eaLnBrk="1" latinLnBrk="0" hangingPunct="1"/>
            <a:r>
              <a:rPr lang="en-US" smtClean="0"/>
              <a:t>June 13th, 2017</a:t>
            </a:r>
            <a:endParaRPr lang="en-US" dirty="0"/>
          </a:p>
        </p:txBody>
      </p:sp>
    </p:spTree>
    <p:extLst>
      <p:ext uri="{BB962C8B-B14F-4D97-AF65-F5344CB8AC3E}">
        <p14:creationId xmlns:p14="http://schemas.microsoft.com/office/powerpoint/2010/main" val="35288507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RF feedback has measurements of the Antenna of all 4 cavities (per </a:t>
            </a:r>
            <a:r>
              <a:rPr lang="en-US" dirty="0" err="1" smtClean="0"/>
              <a:t>IP.beam</a:t>
            </a:r>
            <a:r>
              <a:rPr lang="en-US" dirty="0" smtClean="0"/>
              <a:t>) and generate the 4 TX drives</a:t>
            </a:r>
          </a:p>
          <a:p>
            <a:r>
              <a:rPr lang="en-US" dirty="0" smtClean="0"/>
              <a:t>We can reduce voltage by at least factor 10 (300 kV/cavity)</a:t>
            </a:r>
          </a:p>
          <a:p>
            <a:r>
              <a:rPr lang="en-US" dirty="0" smtClean="0"/>
              <a:t>Assuming 5 degree (0.09 rad) phase error (between the two counter-phased cavities), the total voltage will be about 3 10</a:t>
            </a:r>
            <a:r>
              <a:rPr lang="en-US" baseline="30000" dirty="0" smtClean="0"/>
              <a:t>5</a:t>
            </a:r>
            <a:r>
              <a:rPr lang="en-US" dirty="0" smtClean="0"/>
              <a:t> 0.09 = 26 kV </a:t>
            </a:r>
            <a:endParaRPr lang="en-US"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5" name="Title 4"/>
          <p:cNvSpPr>
            <a:spLocks noGrp="1"/>
          </p:cNvSpPr>
          <p:nvPr>
            <p:ph type="title"/>
          </p:nvPr>
        </p:nvSpPr>
        <p:spPr/>
        <p:txBody>
          <a:bodyPr/>
          <a:lstStyle/>
          <a:p>
            <a:r>
              <a:rPr lang="en-US" dirty="0" smtClean="0"/>
              <a:t>Precision</a:t>
            </a:r>
            <a:endParaRPr lang="en-US" dirty="0"/>
          </a:p>
        </p:txBody>
      </p:sp>
    </p:spTree>
    <p:extLst>
      <p:ext uri="{BB962C8B-B14F-4D97-AF65-F5344CB8AC3E}">
        <p14:creationId xmlns:p14="http://schemas.microsoft.com/office/powerpoint/2010/main" val="4112751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dirty="0"/>
          </a:p>
        </p:txBody>
      </p:sp>
      <p:sp>
        <p:nvSpPr>
          <p:cNvPr id="8" name="Content Placeholder 1"/>
          <p:cNvSpPr txBox="1">
            <a:spLocks/>
          </p:cNvSpPr>
          <p:nvPr/>
        </p:nvSpPr>
        <p:spPr>
          <a:xfrm>
            <a:off x="528876" y="1453096"/>
            <a:ext cx="8229600" cy="3056023"/>
          </a:xfrm>
          <a:prstGeom prst="rect">
            <a:avLst/>
          </a:prstGeom>
        </p:spPr>
        <p:txBody>
          <a:bodyPr vert="horz">
            <a:normAutofit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smtClean="0"/>
              <a:t>Recap of Analytical Derivations </a:t>
            </a:r>
          </a:p>
          <a:p>
            <a:r>
              <a:rPr lang="en-US" dirty="0" smtClean="0"/>
              <a:t>Expected growth rate and required jitter</a:t>
            </a:r>
          </a:p>
          <a:p>
            <a:r>
              <a:rPr lang="en-US" dirty="0" smtClean="0"/>
              <a:t>Mitigations: Use CC as transverse kicker</a:t>
            </a:r>
          </a:p>
          <a:p>
            <a:r>
              <a:rPr lang="fr-CH" dirty="0" err="1" smtClean="0"/>
              <a:t>Making</a:t>
            </a:r>
            <a:r>
              <a:rPr lang="fr-CH" dirty="0" smtClean="0"/>
              <a:t> </a:t>
            </a:r>
            <a:r>
              <a:rPr lang="fr-CH" dirty="0" err="1" smtClean="0"/>
              <a:t>cavities</a:t>
            </a:r>
            <a:r>
              <a:rPr lang="fr-CH" dirty="0" smtClean="0"/>
              <a:t> invisible </a:t>
            </a:r>
            <a:r>
              <a:rPr lang="fr-CH" dirty="0" err="1" smtClean="0"/>
              <a:t>during</a:t>
            </a:r>
            <a:r>
              <a:rPr lang="fr-CH" dirty="0" smtClean="0"/>
              <a:t> </a:t>
            </a:r>
            <a:r>
              <a:rPr lang="fr-CH" dirty="0" err="1" smtClean="0"/>
              <a:t>filling</a:t>
            </a:r>
            <a:r>
              <a:rPr lang="fr-CH" dirty="0" smtClean="0"/>
              <a:t> and </a:t>
            </a:r>
            <a:r>
              <a:rPr lang="fr-CH" dirty="0" err="1" smtClean="0"/>
              <a:t>ramping</a:t>
            </a:r>
            <a:endParaRPr lang="fr-CH" dirty="0" smtClean="0"/>
          </a:p>
          <a:p>
            <a:r>
              <a:rPr lang="fr-CH" dirty="0" smtClean="0"/>
              <a:t>Full </a:t>
            </a:r>
            <a:r>
              <a:rPr lang="fr-CH" dirty="0" err="1" smtClean="0"/>
              <a:t>detuning</a:t>
            </a:r>
            <a:r>
              <a:rPr lang="fr-CH" dirty="0" smtClean="0"/>
              <a:t> </a:t>
            </a:r>
            <a:r>
              <a:rPr lang="fr-CH" dirty="0" err="1" smtClean="0"/>
              <a:t>scheme</a:t>
            </a:r>
            <a:endParaRPr lang="en-US" dirty="0" smtClean="0"/>
          </a:p>
          <a:p>
            <a:r>
              <a:rPr lang="en-US" dirty="0" smtClean="0"/>
              <a:t>Conclusions</a:t>
            </a:r>
          </a:p>
        </p:txBody>
      </p:sp>
      <p:sp>
        <p:nvSpPr>
          <p:cNvPr id="10" name="Title 9"/>
          <p:cNvSpPr>
            <a:spLocks noGrp="1"/>
          </p:cNvSpPr>
          <p:nvPr>
            <p:ph type="title"/>
          </p:nvPr>
        </p:nvSpPr>
        <p:spPr>
          <a:xfrm>
            <a:off x="488409" y="116632"/>
            <a:ext cx="8229600" cy="1143000"/>
          </a:xfrm>
        </p:spPr>
        <p:txBody>
          <a:bodyPr/>
          <a:lstStyle/>
          <a:p>
            <a:r>
              <a:rPr lang="en-US" dirty="0" smtClean="0"/>
              <a:t>Content</a:t>
            </a:r>
            <a:endParaRPr lang="en-US" dirty="0"/>
          </a:p>
        </p:txBody>
      </p:sp>
    </p:spTree>
    <p:extLst>
      <p:ext uri="{BB962C8B-B14F-4D97-AF65-F5344CB8AC3E}">
        <p14:creationId xmlns:p14="http://schemas.microsoft.com/office/powerpoint/2010/main" val="9718295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116024"/>
          </a:xfrm>
        </p:spPr>
        <p:txBody>
          <a:bodyPr>
            <a:normAutofit/>
          </a:bodyPr>
          <a:lstStyle/>
          <a:p>
            <a:r>
              <a:rPr lang="en-US" sz="2000" dirty="0" smtClean="0"/>
              <a:t>The un-normalized emittance growth scales as (V/</a:t>
            </a:r>
            <a:r>
              <a:rPr lang="en-US" sz="2000" dirty="0" smtClean="0">
                <a:latin typeface="Symbol" panose="05050102010706020507" pitchFamily="18" charset="2"/>
              </a:rPr>
              <a:t>g</a:t>
            </a:r>
            <a:r>
              <a:rPr lang="en-US" sz="2000" dirty="0" smtClean="0"/>
              <a:t>)</a:t>
            </a:r>
            <a:r>
              <a:rPr lang="en-US" sz="2000" baseline="30000" dirty="0" smtClean="0"/>
              <a:t>2</a:t>
            </a:r>
          </a:p>
          <a:p>
            <a:r>
              <a:rPr lang="en-US" sz="2000" dirty="0" smtClean="0"/>
              <a:t>The normalized </a:t>
            </a:r>
            <a:r>
              <a:rPr lang="en-US" sz="2000" dirty="0"/>
              <a:t>emittance growth scales as </a:t>
            </a:r>
            <a:r>
              <a:rPr lang="en-US" sz="2000" dirty="0" smtClean="0"/>
              <a:t>V</a:t>
            </a:r>
            <a:r>
              <a:rPr lang="en-US" sz="2000" baseline="30000" dirty="0" smtClean="0"/>
              <a:t>2</a:t>
            </a:r>
            <a:r>
              <a:rPr lang="en-US" sz="2000" dirty="0" smtClean="0"/>
              <a:t>/</a:t>
            </a:r>
            <a:r>
              <a:rPr lang="en-US" sz="2000" dirty="0" smtClean="0">
                <a:latin typeface="Symbol" panose="05050102010706020507" pitchFamily="18" charset="2"/>
              </a:rPr>
              <a:t>g</a:t>
            </a:r>
          </a:p>
          <a:p>
            <a:r>
              <a:rPr lang="en-US" sz="2000" dirty="0" smtClean="0"/>
              <a:t>So, as long as the cavity voltage is reduced by 4 (&lt; 0.75 MV/cavity), the growth rate at injection is lower than in physics</a:t>
            </a:r>
          </a:p>
          <a:p>
            <a:r>
              <a:rPr lang="en-US" sz="2000" dirty="0" smtClean="0"/>
              <a:t>Strong </a:t>
            </a:r>
            <a:r>
              <a:rPr lang="en-US" sz="2000" dirty="0" err="1" smtClean="0"/>
              <a:t>octopoles</a:t>
            </a:r>
            <a:r>
              <a:rPr lang="en-US" sz="2000" dirty="0" smtClean="0"/>
              <a:t> and chromaticity increase the </a:t>
            </a:r>
            <a:r>
              <a:rPr lang="en-US" sz="2000" dirty="0" err="1" smtClean="0"/>
              <a:t>betatron</a:t>
            </a:r>
            <a:r>
              <a:rPr lang="en-US" sz="2000" dirty="0" smtClean="0"/>
              <a:t> tune-spread. That impacts only the phase noise reduction factor that comes from ADT. But recall that the effect of amplitude noise dominates</a:t>
            </a:r>
          </a:p>
          <a:p>
            <a:r>
              <a:rPr lang="en-US" sz="2000" dirty="0" smtClean="0"/>
              <a:t>Large </a:t>
            </a:r>
            <a:r>
              <a:rPr lang="en-US" sz="2000" dirty="0" err="1" smtClean="0"/>
              <a:t>betatron</a:t>
            </a:r>
            <a:r>
              <a:rPr lang="en-US" sz="2000" dirty="0" smtClean="0"/>
              <a:t> tune-spread will also reduce the effectiveness of the CC feedback (same mechanism as with ADT). Being studied (Cal Poly collaboration)</a:t>
            </a:r>
          </a:p>
          <a:p>
            <a:endParaRPr lang="en-US" sz="2000"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5" name="Title 4"/>
          <p:cNvSpPr>
            <a:spLocks noGrp="1"/>
          </p:cNvSpPr>
          <p:nvPr>
            <p:ph type="title"/>
          </p:nvPr>
        </p:nvSpPr>
        <p:spPr/>
        <p:txBody>
          <a:bodyPr/>
          <a:lstStyle/>
          <a:p>
            <a:r>
              <a:rPr lang="en-US" dirty="0" smtClean="0"/>
              <a:t>Emittance growth during filling</a:t>
            </a:r>
            <a:endParaRPr lang="en-US" dirty="0"/>
          </a:p>
        </p:txBody>
      </p:sp>
    </p:spTree>
    <p:extLst>
      <p:ext uri="{BB962C8B-B14F-4D97-AF65-F5344CB8AC3E}">
        <p14:creationId xmlns:p14="http://schemas.microsoft.com/office/powerpoint/2010/main" val="24788302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Full </a:t>
            </a:r>
            <a:r>
              <a:rPr lang="fr-CH" dirty="0" err="1" smtClean="0"/>
              <a:t>detuning</a:t>
            </a:r>
            <a:endParaRPr lang="en-US" dirty="0"/>
          </a:p>
        </p:txBody>
      </p:sp>
      <p:sp>
        <p:nvSpPr>
          <p:cNvPr id="3" name="Text Placeholder 2"/>
          <p:cNvSpPr>
            <a:spLocks noGrp="1"/>
          </p:cNvSpPr>
          <p:nvPr>
            <p:ph type="body" idx="1"/>
          </p:nvPr>
        </p:nvSpPr>
        <p:spPr/>
        <p:txBody>
          <a:bodyPr/>
          <a:lstStyle/>
          <a:p>
            <a:r>
              <a:rPr lang="fr-CH" dirty="0" err="1" smtClean="0"/>
              <a:t>Consequences</a:t>
            </a:r>
            <a:r>
              <a:rPr lang="fr-CH" dirty="0" smtClean="0"/>
              <a:t> of </a:t>
            </a:r>
            <a:r>
              <a:rPr lang="fr-CH" dirty="0" err="1" smtClean="0"/>
              <a:t>bunch</a:t>
            </a:r>
            <a:r>
              <a:rPr lang="fr-CH" dirty="0" smtClean="0"/>
              <a:t> phase modulation</a:t>
            </a:r>
            <a:endParaRPr lang="en-US" dirty="0"/>
          </a:p>
        </p:txBody>
      </p:sp>
      <p:sp>
        <p:nvSpPr>
          <p:cNvPr id="4" name="Date Placeholder 3"/>
          <p:cNvSpPr>
            <a:spLocks noGrp="1"/>
          </p:cNvSpPr>
          <p:nvPr>
            <p:ph type="dt" sz="half" idx="10"/>
          </p:nvPr>
        </p:nvSpPr>
        <p:spPr/>
        <p:txBody>
          <a:bodyPr/>
          <a:lstStyle/>
          <a:p>
            <a:pPr eaLnBrk="1" latinLnBrk="0" hangingPunct="1"/>
            <a:r>
              <a:rPr lang="en-US" smtClean="0"/>
              <a:t>June 13th, 2017</a:t>
            </a:r>
            <a:endParaRPr lang="en-US" dirty="0"/>
          </a:p>
        </p:txBody>
      </p:sp>
      <p:sp>
        <p:nvSpPr>
          <p:cNvPr id="5" name="Footer Placeholder 4"/>
          <p:cNvSpPr>
            <a:spLocks noGrp="1"/>
          </p:cNvSpPr>
          <p:nvPr>
            <p:ph type="ftr" sz="quarter" idx="11"/>
          </p:nvPr>
        </p:nvSpPr>
        <p:spPr/>
        <p:txBody>
          <a:bodyPr/>
          <a:lstStyle/>
          <a:p>
            <a:r>
              <a:rPr kumimoji="0" lang="en-US" smtClean="0"/>
              <a:t>HiLumi WP2 meeting</a:t>
            </a:r>
            <a:endParaRPr kumimoji="0" lang="en-US" dirty="0"/>
          </a:p>
        </p:txBody>
      </p:sp>
    </p:spTree>
    <p:extLst>
      <p:ext uri="{BB962C8B-B14F-4D97-AF65-F5344CB8AC3E}">
        <p14:creationId xmlns:p14="http://schemas.microsoft.com/office/powerpoint/2010/main" val="12596602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r>
              <a:rPr lang="fr-CH" dirty="0" smtClean="0"/>
              <a:t>The CC </a:t>
            </a:r>
            <a:r>
              <a:rPr lang="fr-CH" dirty="0" err="1" smtClean="0"/>
              <a:t>field</a:t>
            </a:r>
            <a:r>
              <a:rPr lang="fr-CH" dirty="0" smtClean="0"/>
              <a:t> </a:t>
            </a:r>
            <a:r>
              <a:rPr lang="fr-CH" dirty="0" err="1" smtClean="0"/>
              <a:t>cannot</a:t>
            </a:r>
            <a:r>
              <a:rPr lang="fr-CH" dirty="0" smtClean="0"/>
              <a:t> </a:t>
            </a:r>
            <a:r>
              <a:rPr lang="fr-CH" dirty="0" err="1" smtClean="0"/>
              <a:t>be</a:t>
            </a:r>
            <a:r>
              <a:rPr lang="fr-CH" dirty="0" smtClean="0"/>
              <a:t> </a:t>
            </a:r>
            <a:r>
              <a:rPr lang="fr-CH" dirty="0" err="1" smtClean="0"/>
              <a:t>modulated</a:t>
            </a:r>
            <a:r>
              <a:rPr lang="fr-CH" dirty="0" smtClean="0"/>
              <a:t> at </a:t>
            </a:r>
            <a:r>
              <a:rPr lang="fr-CH" dirty="0" err="1" smtClean="0"/>
              <a:t>Frev</a:t>
            </a:r>
            <a:r>
              <a:rPr lang="fr-CH" dirty="0" smtClean="0"/>
              <a:t> (QL=500000)</a:t>
            </a:r>
          </a:p>
          <a:p>
            <a:r>
              <a:rPr lang="fr-CH" dirty="0" smtClean="0"/>
              <a:t>The CC RF </a:t>
            </a:r>
            <a:r>
              <a:rPr lang="fr-CH" dirty="0" err="1" smtClean="0"/>
              <a:t>will</a:t>
            </a:r>
            <a:r>
              <a:rPr lang="fr-CH" dirty="0" smtClean="0"/>
              <a:t> </a:t>
            </a:r>
            <a:r>
              <a:rPr lang="fr-CH" dirty="0" err="1" smtClean="0"/>
              <a:t>therefore</a:t>
            </a:r>
            <a:r>
              <a:rPr lang="fr-CH" dirty="0" smtClean="0"/>
              <a:t> slip w.r.t. the </a:t>
            </a:r>
            <a:r>
              <a:rPr lang="fr-CH" dirty="0" err="1" smtClean="0"/>
              <a:t>bunch</a:t>
            </a:r>
            <a:r>
              <a:rPr lang="fr-CH" dirty="0" smtClean="0"/>
              <a:t> </a:t>
            </a:r>
            <a:r>
              <a:rPr lang="fr-CH" dirty="0" err="1" smtClean="0"/>
              <a:t>core</a:t>
            </a:r>
            <a:endParaRPr lang="fr-CH" dirty="0" smtClean="0"/>
          </a:p>
          <a:p>
            <a:r>
              <a:rPr lang="fr-CH" dirty="0" err="1" smtClean="0"/>
              <a:t>Calculations</a:t>
            </a:r>
            <a:r>
              <a:rPr lang="fr-CH" dirty="0" smtClean="0"/>
              <a:t> have been </a:t>
            </a:r>
            <a:r>
              <a:rPr lang="fr-CH" dirty="0" err="1" smtClean="0"/>
              <a:t>done</a:t>
            </a:r>
            <a:r>
              <a:rPr lang="fr-CH" dirty="0" smtClean="0"/>
              <a:t> on the </a:t>
            </a:r>
            <a:r>
              <a:rPr lang="fr-CH" dirty="0" err="1" smtClean="0"/>
              <a:t>effect</a:t>
            </a:r>
            <a:r>
              <a:rPr lang="fr-CH" dirty="0" smtClean="0"/>
              <a:t> of longitudinal </a:t>
            </a:r>
            <a:r>
              <a:rPr lang="fr-CH" dirty="0" err="1" smtClean="0"/>
              <a:t>displacement</a:t>
            </a:r>
            <a:r>
              <a:rPr lang="fr-CH" dirty="0" smtClean="0"/>
              <a:t> on </a:t>
            </a:r>
            <a:r>
              <a:rPr lang="fr-CH" dirty="0" err="1" smtClean="0"/>
              <a:t>Lumi</a:t>
            </a:r>
            <a:r>
              <a:rPr lang="fr-CH" dirty="0" smtClean="0"/>
              <a:t>. For </a:t>
            </a:r>
            <a:r>
              <a:rPr lang="fr-CH" dirty="0" err="1" smtClean="0"/>
              <a:t>symetric</a:t>
            </a:r>
            <a:r>
              <a:rPr lang="fr-CH" dirty="0" smtClean="0"/>
              <a:t> </a:t>
            </a:r>
            <a:r>
              <a:rPr lang="fr-CH" dirty="0" err="1" smtClean="0"/>
              <a:t>bunch</a:t>
            </a:r>
            <a:r>
              <a:rPr lang="fr-CH" dirty="0" smtClean="0"/>
              <a:t> 1-2 </a:t>
            </a:r>
            <a:r>
              <a:rPr lang="fr-CH" dirty="0" err="1" smtClean="0"/>
              <a:t>displacements</a:t>
            </a:r>
            <a:r>
              <a:rPr lang="fr-CH" dirty="0" smtClean="0"/>
              <a:t>:</a:t>
            </a:r>
          </a:p>
          <a:p>
            <a:pPr lvl="1"/>
            <a:r>
              <a:rPr lang="fr-CH" dirty="0" smtClean="0"/>
              <a:t>A 100 </a:t>
            </a:r>
            <a:r>
              <a:rPr lang="fr-CH" dirty="0" err="1" smtClean="0"/>
              <a:t>ps</a:t>
            </a:r>
            <a:r>
              <a:rPr lang="fr-CH" dirty="0" smtClean="0"/>
              <a:t> </a:t>
            </a:r>
            <a:r>
              <a:rPr lang="fr-CH" dirty="0" err="1" smtClean="0"/>
              <a:t>displacement</a:t>
            </a:r>
            <a:r>
              <a:rPr lang="fr-CH" dirty="0" smtClean="0"/>
              <a:t> of </a:t>
            </a:r>
            <a:r>
              <a:rPr lang="fr-CH" dirty="0" err="1" smtClean="0"/>
              <a:t>bunch</a:t>
            </a:r>
            <a:r>
              <a:rPr lang="fr-CH" dirty="0" smtClean="0"/>
              <a:t> </a:t>
            </a:r>
            <a:r>
              <a:rPr lang="fr-CH" dirty="0" err="1" smtClean="0"/>
              <a:t>core</a:t>
            </a:r>
            <a:r>
              <a:rPr lang="fr-CH" dirty="0" smtClean="0"/>
              <a:t> w.r.t. CC RF </a:t>
            </a:r>
            <a:r>
              <a:rPr lang="fr-CH" dirty="0" err="1" smtClean="0"/>
              <a:t>zero</a:t>
            </a:r>
            <a:r>
              <a:rPr lang="fr-CH" dirty="0" smtClean="0"/>
              <a:t> phase </a:t>
            </a:r>
            <a:r>
              <a:rPr lang="fr-CH" dirty="0" err="1" smtClean="0"/>
              <a:t>results</a:t>
            </a:r>
            <a:r>
              <a:rPr lang="fr-CH" dirty="0" smtClean="0"/>
              <a:t> in 2% </a:t>
            </a:r>
            <a:r>
              <a:rPr lang="fr-CH" dirty="0" err="1" smtClean="0"/>
              <a:t>reduction</a:t>
            </a:r>
            <a:r>
              <a:rPr lang="fr-CH" dirty="0" smtClean="0"/>
              <a:t> in </a:t>
            </a:r>
            <a:r>
              <a:rPr lang="fr-CH" dirty="0" err="1" smtClean="0"/>
              <a:t>lumi</a:t>
            </a:r>
            <a:endParaRPr lang="fr-CH" dirty="0" smtClean="0"/>
          </a:p>
          <a:p>
            <a:pPr lvl="1"/>
            <a:r>
              <a:rPr lang="fr-CH" dirty="0" smtClean="0"/>
              <a:t>A 200 </a:t>
            </a:r>
            <a:r>
              <a:rPr lang="fr-CH" dirty="0" err="1" smtClean="0"/>
              <a:t>ps</a:t>
            </a:r>
            <a:r>
              <a:rPr lang="fr-CH" dirty="0" smtClean="0"/>
              <a:t> </a:t>
            </a:r>
            <a:r>
              <a:rPr lang="fr-CH" dirty="0" err="1" smtClean="0"/>
              <a:t>displacement</a:t>
            </a:r>
            <a:r>
              <a:rPr lang="fr-CH" dirty="0" smtClean="0"/>
              <a:t> </a:t>
            </a:r>
            <a:r>
              <a:rPr lang="fr-CH" dirty="0" err="1" smtClean="0"/>
              <a:t>results</a:t>
            </a:r>
            <a:r>
              <a:rPr lang="fr-CH" dirty="0" smtClean="0"/>
              <a:t> in 8% </a:t>
            </a:r>
            <a:r>
              <a:rPr lang="fr-CH" dirty="0" err="1" smtClean="0"/>
              <a:t>loss</a:t>
            </a:r>
            <a:r>
              <a:rPr lang="fr-CH" dirty="0" smtClean="0"/>
              <a:t> in </a:t>
            </a:r>
            <a:r>
              <a:rPr lang="fr-CH" dirty="0" err="1" smtClean="0"/>
              <a:t>lumi</a:t>
            </a:r>
            <a:endParaRPr lang="fr-CH" dirty="0" smtClean="0"/>
          </a:p>
          <a:p>
            <a:pPr lvl="1"/>
            <a:r>
              <a:rPr lang="fr-CH" dirty="0" err="1" smtClean="0"/>
              <a:t>We</a:t>
            </a:r>
            <a:r>
              <a:rPr lang="fr-CH" dirty="0" smtClean="0"/>
              <a:t> </a:t>
            </a:r>
            <a:r>
              <a:rPr lang="fr-CH" dirty="0" err="1" smtClean="0"/>
              <a:t>expect</a:t>
            </a:r>
            <a:r>
              <a:rPr lang="fr-CH" dirty="0" smtClean="0"/>
              <a:t> 100 </a:t>
            </a:r>
            <a:r>
              <a:rPr lang="fr-CH" dirty="0" err="1" smtClean="0"/>
              <a:t>ps</a:t>
            </a:r>
            <a:r>
              <a:rPr lang="fr-CH" dirty="0" smtClean="0"/>
              <a:t> pk-pk </a:t>
            </a:r>
            <a:r>
              <a:rPr lang="fr-CH" dirty="0" err="1" smtClean="0"/>
              <a:t>displacement</a:t>
            </a:r>
            <a:r>
              <a:rPr lang="fr-CH" dirty="0" smtClean="0"/>
              <a:t> </a:t>
            </a:r>
            <a:r>
              <a:rPr lang="fr-CH" dirty="0" err="1" smtClean="0"/>
              <a:t>with</a:t>
            </a:r>
            <a:r>
              <a:rPr lang="fr-CH" dirty="0" smtClean="0"/>
              <a:t> </a:t>
            </a:r>
            <a:r>
              <a:rPr lang="fr-CH" dirty="0" err="1" smtClean="0"/>
              <a:t>HiLumi</a:t>
            </a:r>
            <a:r>
              <a:rPr lang="fr-CH" dirty="0" smtClean="0"/>
              <a:t> </a:t>
            </a:r>
            <a:r>
              <a:rPr lang="fr-CH" dirty="0" err="1" smtClean="0"/>
              <a:t>intensity</a:t>
            </a:r>
            <a:r>
              <a:rPr lang="fr-CH" dirty="0" smtClean="0"/>
              <a:t>, </a:t>
            </a:r>
            <a:r>
              <a:rPr lang="fr-CH" dirty="0" err="1" smtClean="0"/>
              <a:t>that</a:t>
            </a:r>
            <a:r>
              <a:rPr lang="fr-CH" dirty="0" smtClean="0"/>
              <a:t> </a:t>
            </a:r>
            <a:r>
              <a:rPr lang="fr-CH" dirty="0" err="1" smtClean="0"/>
              <a:t>is</a:t>
            </a:r>
            <a:r>
              <a:rPr lang="fr-CH" dirty="0" smtClean="0"/>
              <a:t> 50 </a:t>
            </a:r>
            <a:r>
              <a:rPr lang="fr-CH" dirty="0" err="1" smtClean="0"/>
              <a:t>ps</a:t>
            </a:r>
            <a:r>
              <a:rPr lang="fr-CH" dirty="0" smtClean="0"/>
              <a:t> max </a:t>
            </a:r>
            <a:r>
              <a:rPr lang="fr-CH" dirty="0" err="1" smtClean="0"/>
              <a:t>displacement</a:t>
            </a:r>
            <a:r>
              <a:rPr lang="fr-CH" dirty="0" smtClean="0"/>
              <a:t> </a:t>
            </a:r>
          </a:p>
        </p:txBody>
      </p:sp>
      <p:sp>
        <p:nvSpPr>
          <p:cNvPr id="4" name="Date Placeholder 3"/>
          <p:cNvSpPr>
            <a:spLocks noGrp="1"/>
          </p:cNvSpPr>
          <p:nvPr>
            <p:ph type="dt" sz="half" idx="10"/>
          </p:nvPr>
        </p:nvSpPr>
        <p:spPr/>
        <p:txBody>
          <a:bodyPr/>
          <a:lstStyle/>
          <a:p>
            <a:pPr eaLnBrk="1" latinLnBrk="0" hangingPunct="1"/>
            <a:r>
              <a:rPr lang="en-US" smtClean="0"/>
              <a:t>June 13th, 2017</a:t>
            </a:r>
            <a:endParaRPr lang="en-US" dirty="0"/>
          </a:p>
        </p:txBody>
      </p:sp>
      <p:sp>
        <p:nvSpPr>
          <p:cNvPr id="5" name="Footer Placeholder 4"/>
          <p:cNvSpPr>
            <a:spLocks noGrp="1"/>
          </p:cNvSpPr>
          <p:nvPr>
            <p:ph type="ftr" sz="quarter" idx="11"/>
          </p:nvPr>
        </p:nvSpPr>
        <p:spPr/>
        <p:txBody>
          <a:bodyPr/>
          <a:lstStyle/>
          <a:p>
            <a:r>
              <a:rPr kumimoji="0" lang="en-US" smtClean="0"/>
              <a:t>HiLumi WP2 meeting</a:t>
            </a:r>
            <a:endParaRPr kumimoji="0" lang="en-US" dirty="0"/>
          </a:p>
        </p:txBody>
      </p:sp>
      <p:sp>
        <p:nvSpPr>
          <p:cNvPr id="6" name="Title 5"/>
          <p:cNvSpPr>
            <a:spLocks noGrp="1"/>
          </p:cNvSpPr>
          <p:nvPr>
            <p:ph type="title"/>
          </p:nvPr>
        </p:nvSpPr>
        <p:spPr/>
        <p:txBody>
          <a:bodyPr/>
          <a:lstStyle/>
          <a:p>
            <a:r>
              <a:rPr lang="fr-CH" dirty="0" err="1" smtClean="0"/>
              <a:t>Bunch</a:t>
            </a:r>
            <a:r>
              <a:rPr lang="fr-CH" dirty="0" smtClean="0"/>
              <a:t> phase modulation (1/2)</a:t>
            </a:r>
            <a:endParaRPr lang="en-US" dirty="0"/>
          </a:p>
        </p:txBody>
      </p:sp>
    </p:spTree>
    <p:extLst>
      <p:ext uri="{BB962C8B-B14F-4D97-AF65-F5344CB8AC3E}">
        <p14:creationId xmlns:p14="http://schemas.microsoft.com/office/powerpoint/2010/main" val="37021567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1268760"/>
            <a:ext cx="8229600" cy="4525963"/>
          </a:xfrm>
        </p:spPr>
        <p:txBody>
          <a:bodyPr>
            <a:normAutofit lnSpcReduction="10000"/>
          </a:bodyPr>
          <a:lstStyle/>
          <a:p>
            <a:r>
              <a:rPr lang="fr-CH" dirty="0" err="1" smtClean="0"/>
              <a:t>Calculations</a:t>
            </a:r>
            <a:r>
              <a:rPr lang="fr-CH" dirty="0" smtClean="0"/>
              <a:t> have </a:t>
            </a:r>
            <a:r>
              <a:rPr lang="fr-CH" dirty="0" err="1" smtClean="0"/>
              <a:t>also</a:t>
            </a:r>
            <a:r>
              <a:rPr lang="fr-CH" dirty="0" smtClean="0"/>
              <a:t> been </a:t>
            </a:r>
            <a:r>
              <a:rPr lang="fr-CH" dirty="0" err="1" smtClean="0"/>
              <a:t>done</a:t>
            </a:r>
            <a:r>
              <a:rPr lang="fr-CH" dirty="0" smtClean="0"/>
              <a:t> for </a:t>
            </a:r>
            <a:r>
              <a:rPr lang="fr-CH" dirty="0" err="1" smtClean="0"/>
              <a:t>asymetric</a:t>
            </a:r>
            <a:r>
              <a:rPr lang="fr-CH" dirty="0" smtClean="0"/>
              <a:t> longitudinal </a:t>
            </a:r>
            <a:r>
              <a:rPr lang="fr-CH" dirty="0" err="1" smtClean="0"/>
              <a:t>displacements</a:t>
            </a:r>
            <a:r>
              <a:rPr lang="fr-CH" dirty="0" smtClean="0"/>
              <a:t> </a:t>
            </a:r>
          </a:p>
          <a:p>
            <a:r>
              <a:rPr lang="fr-CH" dirty="0" smtClean="0"/>
              <a:t>An 100 </a:t>
            </a:r>
            <a:r>
              <a:rPr lang="fr-CH" dirty="0" err="1" smtClean="0"/>
              <a:t>ps</a:t>
            </a:r>
            <a:r>
              <a:rPr lang="fr-CH" dirty="0" smtClean="0"/>
              <a:t> shift of one </a:t>
            </a:r>
            <a:r>
              <a:rPr lang="fr-CH" dirty="0" err="1" smtClean="0"/>
              <a:t>beam</a:t>
            </a:r>
            <a:r>
              <a:rPr lang="fr-CH" dirty="0" smtClean="0"/>
              <a:t> </a:t>
            </a:r>
            <a:r>
              <a:rPr lang="fr-CH" dirty="0" err="1" smtClean="0"/>
              <a:t>only</a:t>
            </a:r>
            <a:r>
              <a:rPr lang="fr-CH" dirty="0" smtClean="0"/>
              <a:t> </a:t>
            </a:r>
            <a:r>
              <a:rPr lang="fr-CH" dirty="0" err="1" smtClean="0"/>
              <a:t>will</a:t>
            </a:r>
            <a:r>
              <a:rPr lang="fr-CH" dirty="0" smtClean="0"/>
              <a:t> </a:t>
            </a:r>
            <a:r>
              <a:rPr lang="fr-CH" dirty="0" err="1" smtClean="0"/>
              <a:t>result</a:t>
            </a:r>
            <a:r>
              <a:rPr lang="fr-CH" dirty="0" smtClean="0"/>
              <a:t> in 6 % </a:t>
            </a:r>
            <a:r>
              <a:rPr lang="fr-CH" dirty="0" err="1" smtClean="0"/>
              <a:t>decrease</a:t>
            </a:r>
            <a:r>
              <a:rPr lang="fr-CH" dirty="0" smtClean="0"/>
              <a:t> in </a:t>
            </a:r>
            <a:r>
              <a:rPr lang="fr-CH" dirty="0" err="1" smtClean="0"/>
              <a:t>Lumi</a:t>
            </a:r>
            <a:endParaRPr lang="fr-CH" dirty="0" smtClean="0"/>
          </a:p>
          <a:p>
            <a:r>
              <a:rPr lang="fr-CH" dirty="0" err="1" smtClean="0"/>
              <a:t>We</a:t>
            </a:r>
            <a:r>
              <a:rPr lang="fr-CH" dirty="0" smtClean="0"/>
              <a:t> </a:t>
            </a:r>
            <a:r>
              <a:rPr lang="fr-CH" dirty="0" err="1" smtClean="0"/>
              <a:t>conclude</a:t>
            </a:r>
            <a:r>
              <a:rPr lang="fr-CH" dirty="0" smtClean="0"/>
              <a:t> </a:t>
            </a:r>
            <a:r>
              <a:rPr lang="fr-CH" dirty="0" err="1" smtClean="0"/>
              <a:t>that</a:t>
            </a:r>
            <a:r>
              <a:rPr lang="fr-CH" dirty="0" smtClean="0"/>
              <a:t> the CC RF phase must </a:t>
            </a:r>
            <a:r>
              <a:rPr lang="fr-CH" dirty="0" err="1" smtClean="0"/>
              <a:t>be</a:t>
            </a:r>
            <a:r>
              <a:rPr lang="fr-CH" dirty="0" smtClean="0"/>
              <a:t> </a:t>
            </a:r>
            <a:r>
              <a:rPr lang="fr-CH" dirty="0" err="1" smtClean="0"/>
              <a:t>controlled</a:t>
            </a:r>
            <a:r>
              <a:rPr lang="fr-CH" dirty="0" smtClean="0"/>
              <a:t> </a:t>
            </a:r>
            <a:r>
              <a:rPr lang="fr-CH" dirty="0" err="1" smtClean="0"/>
              <a:t>with</a:t>
            </a:r>
            <a:r>
              <a:rPr lang="fr-CH" dirty="0" smtClean="0"/>
              <a:t> a </a:t>
            </a:r>
            <a:r>
              <a:rPr lang="fr-CH" dirty="0" err="1" smtClean="0"/>
              <a:t>precision</a:t>
            </a:r>
            <a:r>
              <a:rPr lang="fr-CH" dirty="0" smtClean="0"/>
              <a:t> </a:t>
            </a:r>
            <a:r>
              <a:rPr lang="fr-CH" dirty="0" err="1" smtClean="0"/>
              <a:t>better</a:t>
            </a:r>
            <a:r>
              <a:rPr lang="fr-CH" dirty="0" smtClean="0"/>
              <a:t> </a:t>
            </a:r>
            <a:r>
              <a:rPr lang="fr-CH" dirty="0" err="1" smtClean="0"/>
              <a:t>than</a:t>
            </a:r>
            <a:r>
              <a:rPr lang="fr-CH" dirty="0" smtClean="0"/>
              <a:t> 5 RF </a:t>
            </a:r>
            <a:r>
              <a:rPr lang="fr-CH" dirty="0" err="1" smtClean="0"/>
              <a:t>degree</a:t>
            </a:r>
            <a:r>
              <a:rPr lang="fr-CH" dirty="0" smtClean="0"/>
              <a:t> @ 400 MHz (35 </a:t>
            </a:r>
            <a:r>
              <a:rPr lang="fr-CH" dirty="0" err="1" smtClean="0"/>
              <a:t>ps</a:t>
            </a:r>
            <a:r>
              <a:rPr lang="fr-CH" dirty="0" smtClean="0"/>
              <a:t>)</a:t>
            </a:r>
          </a:p>
          <a:p>
            <a:r>
              <a:rPr lang="fr-CH" dirty="0" smtClean="0"/>
              <a:t>Simulations </a:t>
            </a:r>
            <a:r>
              <a:rPr lang="fr-CH" dirty="0" err="1" smtClean="0"/>
              <a:t>will</a:t>
            </a:r>
            <a:r>
              <a:rPr lang="fr-CH" dirty="0" smtClean="0"/>
              <a:t> </a:t>
            </a:r>
            <a:r>
              <a:rPr lang="fr-CH" dirty="0" err="1" smtClean="0"/>
              <a:t>follow</a:t>
            </a:r>
            <a:endParaRPr lang="fr-CH" dirty="0" smtClean="0"/>
          </a:p>
          <a:p>
            <a:r>
              <a:rPr lang="fr-CH" dirty="0" err="1" smtClean="0"/>
              <a:t>Work</a:t>
            </a:r>
            <a:r>
              <a:rPr lang="fr-CH" dirty="0" smtClean="0"/>
              <a:t> </a:t>
            </a:r>
            <a:r>
              <a:rPr lang="fr-CH" dirty="0" err="1" smtClean="0"/>
              <a:t>done</a:t>
            </a:r>
            <a:r>
              <a:rPr lang="fr-CH" dirty="0" smtClean="0"/>
              <a:t> </a:t>
            </a:r>
            <a:r>
              <a:rPr lang="fr-CH" dirty="0" err="1" smtClean="0"/>
              <a:t>with</a:t>
            </a:r>
            <a:r>
              <a:rPr lang="fr-CH" dirty="0" smtClean="0"/>
              <a:t> the </a:t>
            </a:r>
            <a:r>
              <a:rPr lang="fr-CH" dirty="0" err="1" smtClean="0"/>
              <a:t>HiLumi</a:t>
            </a:r>
            <a:r>
              <a:rPr lang="fr-CH" dirty="0" smtClean="0"/>
              <a:t> collaboration (Emi Yamakawa, Lancaster </a:t>
            </a:r>
            <a:r>
              <a:rPr lang="fr-CH" dirty="0" err="1" smtClean="0"/>
              <a:t>University</a:t>
            </a:r>
            <a:r>
              <a:rPr lang="fr-CH" dirty="0" smtClean="0"/>
              <a:t>)</a:t>
            </a:r>
          </a:p>
          <a:p>
            <a:r>
              <a:rPr lang="fr-CH" dirty="0" err="1" smtClean="0"/>
              <a:t>Results</a:t>
            </a:r>
            <a:r>
              <a:rPr lang="fr-CH" dirty="0" smtClean="0"/>
              <a:t> </a:t>
            </a:r>
            <a:r>
              <a:rPr lang="fr-CH" dirty="0" err="1" smtClean="0"/>
              <a:t>will</a:t>
            </a:r>
            <a:r>
              <a:rPr lang="fr-CH" dirty="0" smtClean="0"/>
              <a:t> </a:t>
            </a:r>
            <a:r>
              <a:rPr lang="fr-CH" dirty="0" err="1" smtClean="0"/>
              <a:t>be</a:t>
            </a:r>
            <a:r>
              <a:rPr lang="fr-CH" dirty="0" smtClean="0"/>
              <a:t> </a:t>
            </a:r>
            <a:r>
              <a:rPr lang="fr-CH" dirty="0" err="1" smtClean="0"/>
              <a:t>presented</a:t>
            </a:r>
            <a:r>
              <a:rPr lang="fr-CH" dirty="0" smtClean="0"/>
              <a:t> and </a:t>
            </a:r>
            <a:r>
              <a:rPr lang="fr-CH" dirty="0" err="1" smtClean="0"/>
              <a:t>published</a:t>
            </a:r>
            <a:r>
              <a:rPr lang="fr-CH" dirty="0" smtClean="0"/>
              <a:t> </a:t>
            </a:r>
            <a:r>
              <a:rPr lang="fr-CH" dirty="0" err="1" smtClean="0"/>
              <a:t>soon</a:t>
            </a:r>
            <a:endParaRPr lang="en-US" dirty="0"/>
          </a:p>
        </p:txBody>
      </p:sp>
      <p:sp>
        <p:nvSpPr>
          <p:cNvPr id="4" name="Date Placeholder 3"/>
          <p:cNvSpPr>
            <a:spLocks noGrp="1"/>
          </p:cNvSpPr>
          <p:nvPr>
            <p:ph type="dt" sz="half" idx="10"/>
          </p:nvPr>
        </p:nvSpPr>
        <p:spPr/>
        <p:txBody>
          <a:bodyPr/>
          <a:lstStyle/>
          <a:p>
            <a:pPr eaLnBrk="1" latinLnBrk="0" hangingPunct="1"/>
            <a:r>
              <a:rPr lang="en-US" smtClean="0"/>
              <a:t>June 13th, 2017</a:t>
            </a:r>
            <a:endParaRPr lang="en-US" dirty="0"/>
          </a:p>
        </p:txBody>
      </p:sp>
      <p:sp>
        <p:nvSpPr>
          <p:cNvPr id="5" name="Footer Placeholder 4"/>
          <p:cNvSpPr>
            <a:spLocks noGrp="1"/>
          </p:cNvSpPr>
          <p:nvPr>
            <p:ph type="ftr" sz="quarter" idx="11"/>
          </p:nvPr>
        </p:nvSpPr>
        <p:spPr/>
        <p:txBody>
          <a:bodyPr/>
          <a:lstStyle/>
          <a:p>
            <a:r>
              <a:rPr kumimoji="0" lang="en-US" smtClean="0"/>
              <a:t>HiLumi WP2 meeting</a:t>
            </a:r>
            <a:endParaRPr kumimoji="0" lang="en-US" dirty="0"/>
          </a:p>
        </p:txBody>
      </p:sp>
      <p:sp>
        <p:nvSpPr>
          <p:cNvPr id="6" name="Title 5"/>
          <p:cNvSpPr>
            <a:spLocks noGrp="1"/>
          </p:cNvSpPr>
          <p:nvPr>
            <p:ph type="title"/>
          </p:nvPr>
        </p:nvSpPr>
        <p:spPr/>
        <p:txBody>
          <a:bodyPr/>
          <a:lstStyle/>
          <a:p>
            <a:r>
              <a:rPr lang="fr-CH" dirty="0" err="1" smtClean="0"/>
              <a:t>Bunch</a:t>
            </a:r>
            <a:r>
              <a:rPr lang="fr-CH" dirty="0" smtClean="0"/>
              <a:t> phase modulation (2/2)</a:t>
            </a:r>
            <a:endParaRPr lang="en-US" dirty="0"/>
          </a:p>
        </p:txBody>
      </p:sp>
    </p:spTree>
    <p:extLst>
      <p:ext uri="{BB962C8B-B14F-4D97-AF65-F5344CB8AC3E}">
        <p14:creationId xmlns:p14="http://schemas.microsoft.com/office/powerpoint/2010/main" val="29501917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eaLnBrk="1" latinLnBrk="0" hangingPunct="1"/>
            <a:r>
              <a:rPr lang="en-US" smtClean="0"/>
              <a:t>June 13th, 2017</a:t>
            </a:r>
            <a:endParaRPr lang="en-US" dirty="0"/>
          </a:p>
        </p:txBody>
      </p:sp>
      <p:sp>
        <p:nvSpPr>
          <p:cNvPr id="5" name="Footer Placeholder 4"/>
          <p:cNvSpPr>
            <a:spLocks noGrp="1"/>
          </p:cNvSpPr>
          <p:nvPr>
            <p:ph type="ftr" sz="quarter" idx="11"/>
          </p:nvPr>
        </p:nvSpPr>
        <p:spPr/>
        <p:txBody>
          <a:bodyPr/>
          <a:lstStyle/>
          <a:p>
            <a:r>
              <a:rPr kumimoji="0" lang="en-US" smtClean="0"/>
              <a:t>HiLumi WP2 meeting</a:t>
            </a:r>
            <a:endParaRPr kumimoji="0" lang="en-US" dirty="0"/>
          </a:p>
        </p:txBody>
      </p:sp>
    </p:spTree>
    <p:extLst>
      <p:ext uri="{BB962C8B-B14F-4D97-AF65-F5344CB8AC3E}">
        <p14:creationId xmlns:p14="http://schemas.microsoft.com/office/powerpoint/2010/main" val="3543055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fr-CH" dirty="0" smtClean="0"/>
              <a:t>Use of the RF </a:t>
            </a:r>
            <a:r>
              <a:rPr lang="fr-CH" dirty="0" err="1" smtClean="0"/>
              <a:t>receiver</a:t>
            </a:r>
            <a:r>
              <a:rPr lang="fr-CH" dirty="0" smtClean="0"/>
              <a:t> </a:t>
            </a:r>
            <a:r>
              <a:rPr lang="fr-CH" dirty="0" err="1" smtClean="0"/>
              <a:t>designed</a:t>
            </a:r>
            <a:r>
              <a:rPr lang="fr-CH" dirty="0" smtClean="0"/>
              <a:t> for the ACS </a:t>
            </a:r>
            <a:r>
              <a:rPr lang="fr-CH" dirty="0" err="1" smtClean="0"/>
              <a:t>cavities</a:t>
            </a:r>
            <a:r>
              <a:rPr lang="fr-CH" dirty="0" smtClean="0"/>
              <a:t> (in 2005) </a:t>
            </a:r>
            <a:r>
              <a:rPr lang="fr-CH" dirty="0" err="1" smtClean="0"/>
              <a:t>will</a:t>
            </a:r>
            <a:r>
              <a:rPr lang="fr-CH" dirty="0" smtClean="0"/>
              <a:t> </a:t>
            </a:r>
            <a:r>
              <a:rPr lang="fr-CH" dirty="0" err="1" smtClean="0"/>
              <a:t>result</a:t>
            </a:r>
            <a:r>
              <a:rPr lang="fr-CH" dirty="0" smtClean="0"/>
              <a:t> in </a:t>
            </a:r>
            <a:r>
              <a:rPr lang="en-US" dirty="0" smtClean="0"/>
              <a:t>16 </a:t>
            </a:r>
            <a:r>
              <a:rPr lang="en-US" dirty="0"/>
              <a:t>%/hour (phase noise) and </a:t>
            </a:r>
            <a:r>
              <a:rPr lang="en-US" dirty="0" smtClean="0"/>
              <a:t>63 </a:t>
            </a:r>
            <a:r>
              <a:rPr lang="en-US" dirty="0"/>
              <a:t>%/hour (amplitude noise) emittance growth </a:t>
            </a:r>
            <a:r>
              <a:rPr lang="en-US" dirty="0" smtClean="0"/>
              <a:t>rate, including ADT reduction</a:t>
            </a:r>
          </a:p>
          <a:p>
            <a:r>
              <a:rPr lang="fr-CH" dirty="0" smtClean="0"/>
              <a:t>An upgrade, </a:t>
            </a:r>
            <a:r>
              <a:rPr lang="fr-CH" dirty="0" err="1" smtClean="0"/>
              <a:t>reducing</a:t>
            </a:r>
            <a:r>
              <a:rPr lang="fr-CH" dirty="0" smtClean="0"/>
              <a:t> the noise </a:t>
            </a:r>
            <a:r>
              <a:rPr lang="fr-CH" dirty="0" err="1" smtClean="0"/>
              <a:t>level</a:t>
            </a:r>
            <a:r>
              <a:rPr lang="fr-CH" dirty="0" smtClean="0"/>
              <a:t> by 11 dB and </a:t>
            </a:r>
            <a:r>
              <a:rPr lang="fr-CH" dirty="0" err="1" smtClean="0"/>
              <a:t>filtering</a:t>
            </a:r>
            <a:r>
              <a:rPr lang="fr-CH" dirty="0" smtClean="0"/>
              <a:t> the 400.8 MHz </a:t>
            </a:r>
            <a:r>
              <a:rPr lang="fr-CH" dirty="0" err="1" smtClean="0"/>
              <a:t>reference</a:t>
            </a:r>
            <a:r>
              <a:rPr lang="fr-CH" dirty="0" smtClean="0"/>
              <a:t> </a:t>
            </a:r>
            <a:r>
              <a:rPr lang="fr-CH" dirty="0" err="1" smtClean="0"/>
              <a:t>would</a:t>
            </a:r>
            <a:r>
              <a:rPr lang="fr-CH" dirty="0" smtClean="0"/>
              <a:t> lead to an acceptable </a:t>
            </a:r>
            <a:r>
              <a:rPr lang="en-US" dirty="0" smtClean="0"/>
              <a:t>0.94 </a:t>
            </a:r>
            <a:r>
              <a:rPr lang="en-US" dirty="0"/>
              <a:t>%/hour (phase noise) and </a:t>
            </a:r>
            <a:r>
              <a:rPr lang="en-US" dirty="0" smtClean="0"/>
              <a:t>3.7 </a:t>
            </a:r>
            <a:r>
              <a:rPr lang="en-US" dirty="0"/>
              <a:t>%/hour (amplitude noise) emittance growth </a:t>
            </a:r>
            <a:r>
              <a:rPr lang="en-US" dirty="0" smtClean="0"/>
              <a:t>rate. ACCEPTABLE</a:t>
            </a:r>
            <a:endParaRPr lang="en-US" dirty="0"/>
          </a:p>
          <a:p>
            <a:endParaRPr lang="en-US" dirty="0"/>
          </a:p>
          <a:p>
            <a:endParaRPr lang="en-US" dirty="0"/>
          </a:p>
        </p:txBody>
      </p:sp>
      <p:sp>
        <p:nvSpPr>
          <p:cNvPr id="4" name="Date Placeholder 3"/>
          <p:cNvSpPr>
            <a:spLocks noGrp="1"/>
          </p:cNvSpPr>
          <p:nvPr>
            <p:ph type="dt" sz="half" idx="10"/>
          </p:nvPr>
        </p:nvSpPr>
        <p:spPr/>
        <p:txBody>
          <a:bodyPr/>
          <a:lstStyle/>
          <a:p>
            <a:pPr eaLnBrk="1" latinLnBrk="0" hangingPunct="1"/>
            <a:r>
              <a:rPr lang="en-US" smtClean="0"/>
              <a:t>June 13th, 2017</a:t>
            </a:r>
            <a:endParaRPr lang="en-US" dirty="0"/>
          </a:p>
        </p:txBody>
      </p:sp>
      <p:sp>
        <p:nvSpPr>
          <p:cNvPr id="5" name="Footer Placeholder 4"/>
          <p:cNvSpPr>
            <a:spLocks noGrp="1"/>
          </p:cNvSpPr>
          <p:nvPr>
            <p:ph type="ftr" sz="quarter" idx="11"/>
          </p:nvPr>
        </p:nvSpPr>
        <p:spPr/>
        <p:txBody>
          <a:bodyPr/>
          <a:lstStyle/>
          <a:p>
            <a:r>
              <a:rPr kumimoji="0" lang="en-US" smtClean="0"/>
              <a:t>HiLumi WP2 meeting</a:t>
            </a:r>
            <a:endParaRPr kumimoji="0" lang="en-US" dirty="0"/>
          </a:p>
        </p:txBody>
      </p:sp>
      <p:sp>
        <p:nvSpPr>
          <p:cNvPr id="6" name="Title 5"/>
          <p:cNvSpPr>
            <a:spLocks noGrp="1"/>
          </p:cNvSpPr>
          <p:nvPr>
            <p:ph type="title"/>
          </p:nvPr>
        </p:nvSpPr>
        <p:spPr/>
        <p:txBody>
          <a:bodyPr/>
          <a:lstStyle/>
          <a:p>
            <a:r>
              <a:rPr lang="fr-CH" dirty="0" smtClean="0"/>
              <a:t>Conclusions (1/2)</a:t>
            </a:r>
            <a:endParaRPr lang="en-US" dirty="0"/>
          </a:p>
        </p:txBody>
      </p:sp>
    </p:spTree>
    <p:extLst>
      <p:ext uri="{BB962C8B-B14F-4D97-AF65-F5344CB8AC3E}">
        <p14:creationId xmlns:p14="http://schemas.microsoft.com/office/powerpoint/2010/main" val="2844241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51520" y="1481328"/>
            <a:ext cx="8640960" cy="4525963"/>
          </a:xfrm>
        </p:spPr>
        <p:txBody>
          <a:bodyPr>
            <a:normAutofit fontScale="92500" lnSpcReduction="10000"/>
          </a:bodyPr>
          <a:lstStyle/>
          <a:p>
            <a:r>
              <a:rPr lang="fr-CH" dirty="0" smtClean="0"/>
              <a:t>A </a:t>
            </a:r>
            <a:r>
              <a:rPr lang="fr-CH" dirty="0" err="1" smtClean="0"/>
              <a:t>proposed</a:t>
            </a:r>
            <a:r>
              <a:rPr lang="fr-CH" dirty="0" smtClean="0"/>
              <a:t> mitigation </a:t>
            </a:r>
            <a:r>
              <a:rPr lang="fr-CH" dirty="0" err="1" smtClean="0"/>
              <a:t>is</a:t>
            </a:r>
            <a:r>
              <a:rPr lang="fr-CH" dirty="0" smtClean="0"/>
              <a:t> a feedback system  acting on the CC phase and amplitude. </a:t>
            </a:r>
            <a:r>
              <a:rPr lang="fr-CH" dirty="0" err="1" smtClean="0"/>
              <a:t>Promising</a:t>
            </a:r>
            <a:r>
              <a:rPr lang="fr-CH" dirty="0" smtClean="0"/>
              <a:t>. Performances </a:t>
            </a:r>
            <a:r>
              <a:rPr lang="fr-CH" dirty="0" err="1" smtClean="0"/>
              <a:t>limited</a:t>
            </a:r>
            <a:r>
              <a:rPr lang="fr-CH" dirty="0" smtClean="0"/>
              <a:t> by the </a:t>
            </a:r>
            <a:r>
              <a:rPr lang="fr-CH" dirty="0" err="1" smtClean="0"/>
              <a:t>accuracy</a:t>
            </a:r>
            <a:r>
              <a:rPr lang="fr-CH" dirty="0" smtClean="0"/>
              <a:t> of transverse </a:t>
            </a:r>
            <a:r>
              <a:rPr lang="fr-CH" dirty="0" err="1" smtClean="0"/>
              <a:t>measurements</a:t>
            </a:r>
            <a:r>
              <a:rPr lang="fr-CH" dirty="0" smtClean="0"/>
              <a:t>. </a:t>
            </a:r>
            <a:r>
              <a:rPr lang="fr-CH" dirty="0" err="1" smtClean="0"/>
              <a:t>Studies</a:t>
            </a:r>
            <a:r>
              <a:rPr lang="fr-CH" dirty="0" smtClean="0"/>
              <a:t> (</a:t>
            </a:r>
            <a:r>
              <a:rPr lang="fr-CH" dirty="0" err="1" smtClean="0"/>
              <a:t>calculations</a:t>
            </a:r>
            <a:r>
              <a:rPr lang="fr-CH" dirty="0" smtClean="0"/>
              <a:t> plus simulations) </a:t>
            </a:r>
            <a:r>
              <a:rPr lang="fr-CH" dirty="0" err="1" smtClean="0"/>
              <a:t>ongoing</a:t>
            </a:r>
            <a:r>
              <a:rPr lang="fr-CH" dirty="0" smtClean="0"/>
              <a:t> (</a:t>
            </a:r>
            <a:r>
              <a:rPr lang="fr-CH" dirty="0" err="1" smtClean="0"/>
              <a:t>CalPoly</a:t>
            </a:r>
            <a:r>
              <a:rPr lang="fr-CH" dirty="0" smtClean="0"/>
              <a:t> collaboration).</a:t>
            </a:r>
          </a:p>
          <a:p>
            <a:r>
              <a:rPr lang="fr-CH" dirty="0" smtClean="0"/>
              <a:t>The situation </a:t>
            </a:r>
            <a:r>
              <a:rPr lang="fr-CH" dirty="0" err="1" smtClean="0"/>
              <a:t>during</a:t>
            </a:r>
            <a:r>
              <a:rPr lang="fr-CH" dirty="0" smtClean="0"/>
              <a:t> </a:t>
            </a:r>
            <a:r>
              <a:rPr lang="fr-CH" dirty="0" err="1" smtClean="0"/>
              <a:t>physics</a:t>
            </a:r>
            <a:r>
              <a:rPr lang="fr-CH" dirty="0" smtClean="0"/>
              <a:t> and </a:t>
            </a:r>
            <a:r>
              <a:rPr lang="fr-CH" dirty="0" err="1" smtClean="0"/>
              <a:t>ramp</a:t>
            </a:r>
            <a:r>
              <a:rPr lang="fr-CH" dirty="0" smtClean="0"/>
              <a:t> </a:t>
            </a:r>
            <a:r>
              <a:rPr lang="fr-CH" dirty="0" err="1" smtClean="0"/>
              <a:t>is</a:t>
            </a:r>
            <a:r>
              <a:rPr lang="fr-CH" dirty="0" smtClean="0"/>
              <a:t> more </a:t>
            </a:r>
            <a:r>
              <a:rPr lang="fr-CH" dirty="0" err="1" smtClean="0"/>
              <a:t>favourable</a:t>
            </a:r>
            <a:r>
              <a:rPr lang="fr-CH" dirty="0" smtClean="0"/>
              <a:t> </a:t>
            </a:r>
            <a:r>
              <a:rPr lang="fr-CH" dirty="0" err="1" smtClean="0"/>
              <a:t>than</a:t>
            </a:r>
            <a:r>
              <a:rPr lang="fr-CH" dirty="0" smtClean="0"/>
              <a:t> in </a:t>
            </a:r>
            <a:r>
              <a:rPr lang="fr-CH" dirty="0" err="1" smtClean="0"/>
              <a:t>physics</a:t>
            </a:r>
            <a:endParaRPr lang="fr-CH" dirty="0" smtClean="0"/>
          </a:p>
          <a:p>
            <a:r>
              <a:rPr lang="fr-CH" dirty="0" smtClean="0"/>
              <a:t>The impact of the Full </a:t>
            </a:r>
            <a:r>
              <a:rPr lang="fr-CH" dirty="0" err="1" smtClean="0"/>
              <a:t>Detuning</a:t>
            </a:r>
            <a:r>
              <a:rPr lang="fr-CH" dirty="0" smtClean="0"/>
              <a:t> </a:t>
            </a:r>
            <a:r>
              <a:rPr lang="fr-CH" dirty="0" err="1" smtClean="0"/>
              <a:t>scheme</a:t>
            </a:r>
            <a:r>
              <a:rPr lang="fr-CH" dirty="0" smtClean="0"/>
              <a:t> </a:t>
            </a:r>
            <a:r>
              <a:rPr lang="fr-CH" dirty="0" err="1" smtClean="0"/>
              <a:t>is</a:t>
            </a:r>
            <a:r>
              <a:rPr lang="fr-CH" dirty="0" smtClean="0"/>
              <a:t> </a:t>
            </a:r>
            <a:r>
              <a:rPr lang="fr-CH" dirty="0" err="1" smtClean="0"/>
              <a:t>limited</a:t>
            </a:r>
            <a:r>
              <a:rPr lang="fr-CH" dirty="0" smtClean="0"/>
              <a:t>. Simulations </a:t>
            </a:r>
            <a:r>
              <a:rPr lang="fr-CH" dirty="0" err="1" smtClean="0"/>
              <a:t>needed</a:t>
            </a:r>
            <a:r>
              <a:rPr lang="fr-CH" dirty="0" smtClean="0"/>
              <a:t> to </a:t>
            </a:r>
            <a:r>
              <a:rPr lang="fr-CH" dirty="0" err="1" smtClean="0"/>
              <a:t>confirm</a:t>
            </a:r>
            <a:r>
              <a:rPr lang="fr-CH" dirty="0" smtClean="0"/>
              <a:t> the </a:t>
            </a:r>
            <a:r>
              <a:rPr lang="fr-CH" dirty="0" err="1" smtClean="0"/>
              <a:t>calculations</a:t>
            </a:r>
            <a:r>
              <a:rPr lang="fr-CH" dirty="0" smtClean="0"/>
              <a:t> (Cockcroft collaboration)</a:t>
            </a:r>
          </a:p>
          <a:p>
            <a:r>
              <a:rPr lang="fr-CH" dirty="0" smtClean="0"/>
              <a:t>The </a:t>
            </a:r>
            <a:r>
              <a:rPr lang="fr-CH" dirty="0" err="1" smtClean="0"/>
              <a:t>accuracy</a:t>
            </a:r>
            <a:r>
              <a:rPr lang="fr-CH" dirty="0" smtClean="0"/>
              <a:t> </a:t>
            </a:r>
            <a:r>
              <a:rPr lang="fr-CH" dirty="0" err="1" smtClean="0"/>
              <a:t>required</a:t>
            </a:r>
            <a:r>
              <a:rPr lang="fr-CH" dirty="0" smtClean="0"/>
              <a:t> on the CC </a:t>
            </a:r>
            <a:r>
              <a:rPr lang="fr-CH" dirty="0" err="1" smtClean="0"/>
              <a:t>cavity</a:t>
            </a:r>
            <a:r>
              <a:rPr lang="fr-CH" dirty="0" smtClean="0"/>
              <a:t> phase </a:t>
            </a:r>
            <a:r>
              <a:rPr lang="fr-CH" dirty="0" err="1" smtClean="0"/>
              <a:t>does</a:t>
            </a:r>
            <a:r>
              <a:rPr lang="fr-CH" dirty="0" smtClean="0"/>
              <a:t> not </a:t>
            </a:r>
            <a:r>
              <a:rPr lang="fr-CH" dirty="0" err="1" smtClean="0"/>
              <a:t>appear</a:t>
            </a:r>
            <a:r>
              <a:rPr lang="fr-CH" dirty="0" smtClean="0"/>
              <a:t> </a:t>
            </a:r>
            <a:r>
              <a:rPr lang="fr-CH" dirty="0" err="1" smtClean="0"/>
              <a:t>too</a:t>
            </a:r>
            <a:r>
              <a:rPr lang="fr-CH" dirty="0" smtClean="0"/>
              <a:t> </a:t>
            </a:r>
            <a:r>
              <a:rPr lang="fr-CH" dirty="0" err="1" smtClean="0"/>
              <a:t>demanding</a:t>
            </a:r>
            <a:r>
              <a:rPr lang="fr-CH" dirty="0" smtClean="0"/>
              <a:t>.</a:t>
            </a:r>
          </a:p>
          <a:p>
            <a:endParaRPr lang="en-US" dirty="0"/>
          </a:p>
          <a:p>
            <a:endParaRPr lang="en-US" dirty="0"/>
          </a:p>
        </p:txBody>
      </p:sp>
      <p:sp>
        <p:nvSpPr>
          <p:cNvPr id="4" name="Date Placeholder 3"/>
          <p:cNvSpPr>
            <a:spLocks noGrp="1"/>
          </p:cNvSpPr>
          <p:nvPr>
            <p:ph type="dt" sz="half" idx="10"/>
          </p:nvPr>
        </p:nvSpPr>
        <p:spPr/>
        <p:txBody>
          <a:bodyPr/>
          <a:lstStyle/>
          <a:p>
            <a:pPr eaLnBrk="1" latinLnBrk="0" hangingPunct="1"/>
            <a:r>
              <a:rPr lang="en-US" smtClean="0"/>
              <a:t>June 13th, 2017</a:t>
            </a:r>
            <a:endParaRPr lang="en-US" dirty="0"/>
          </a:p>
        </p:txBody>
      </p:sp>
      <p:sp>
        <p:nvSpPr>
          <p:cNvPr id="5" name="Footer Placeholder 4"/>
          <p:cNvSpPr>
            <a:spLocks noGrp="1"/>
          </p:cNvSpPr>
          <p:nvPr>
            <p:ph type="ftr" sz="quarter" idx="11"/>
          </p:nvPr>
        </p:nvSpPr>
        <p:spPr/>
        <p:txBody>
          <a:bodyPr/>
          <a:lstStyle/>
          <a:p>
            <a:r>
              <a:rPr kumimoji="0" lang="en-US" smtClean="0"/>
              <a:t>HiLumi WP2 meeting</a:t>
            </a:r>
            <a:endParaRPr kumimoji="0" lang="en-US" dirty="0"/>
          </a:p>
        </p:txBody>
      </p:sp>
      <p:sp>
        <p:nvSpPr>
          <p:cNvPr id="6" name="Title 5"/>
          <p:cNvSpPr>
            <a:spLocks noGrp="1"/>
          </p:cNvSpPr>
          <p:nvPr>
            <p:ph type="title"/>
          </p:nvPr>
        </p:nvSpPr>
        <p:spPr/>
        <p:txBody>
          <a:bodyPr/>
          <a:lstStyle/>
          <a:p>
            <a:r>
              <a:rPr lang="fr-CH" dirty="0" smtClean="0"/>
              <a:t>Conclusions (2/2)</a:t>
            </a:r>
            <a:endParaRPr lang="en-US" dirty="0"/>
          </a:p>
        </p:txBody>
      </p:sp>
    </p:spTree>
    <p:extLst>
      <p:ext uri="{BB962C8B-B14F-4D97-AF65-F5344CB8AC3E}">
        <p14:creationId xmlns:p14="http://schemas.microsoft.com/office/powerpoint/2010/main" val="1760616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109728" indent="0">
              <a:buNone/>
            </a:pPr>
            <a:r>
              <a:rPr lang="en-US" sz="1800" dirty="0" smtClean="0"/>
              <a:t>[1] P. Baudrenghien, T. Mastoridis, Transverse emittance growth due to RF noise in the high-luminosity LHC Crab Cavities, PRST AB, 18, 101001 (2015)</a:t>
            </a:r>
          </a:p>
        </p:txBody>
      </p:sp>
      <p:sp>
        <p:nvSpPr>
          <p:cNvPr id="2" name="Date Placeholder 1"/>
          <p:cNvSpPr>
            <a:spLocks noGrp="1"/>
          </p:cNvSpPr>
          <p:nvPr>
            <p:ph type="dt" sz="half" idx="10"/>
          </p:nvPr>
        </p:nvSpPr>
        <p:spPr/>
        <p:txBody>
          <a:bodyPr/>
          <a:lstStyle/>
          <a:p>
            <a:pPr>
              <a:defRPr/>
            </a:pPr>
            <a:r>
              <a:rPr lang="en-US" smtClean="0"/>
              <a:t>June 13th, 2017</a:t>
            </a:r>
            <a:endParaRPr lang="en-US"/>
          </a:p>
        </p:txBody>
      </p:sp>
      <p:sp>
        <p:nvSpPr>
          <p:cNvPr id="4" name="Footer Placeholder 3"/>
          <p:cNvSpPr>
            <a:spLocks noGrp="1"/>
          </p:cNvSpPr>
          <p:nvPr>
            <p:ph type="ftr" sz="quarter" idx="11"/>
          </p:nvPr>
        </p:nvSpPr>
        <p:spPr/>
        <p:txBody>
          <a:bodyPr/>
          <a:lstStyle/>
          <a:p>
            <a:pPr>
              <a:defRPr/>
            </a:pPr>
            <a:r>
              <a:rPr lang="en-US" smtClean="0"/>
              <a:t>HiLumi WP2 meeting</a:t>
            </a:r>
            <a:endParaRPr lang="en-US"/>
          </a:p>
        </p:txBody>
      </p:sp>
      <p:sp>
        <p:nvSpPr>
          <p:cNvPr id="5" name="Title 4"/>
          <p:cNvSpPr>
            <a:spLocks noGrp="1"/>
          </p:cNvSpPr>
          <p:nvPr>
            <p:ph type="title"/>
          </p:nvPr>
        </p:nvSpPr>
        <p:spPr/>
        <p:txBody>
          <a:bodyPr>
            <a:normAutofit/>
          </a:bodyPr>
          <a:lstStyle/>
          <a:p>
            <a:pPr>
              <a:defRPr/>
            </a:pPr>
            <a:r>
              <a:rPr lang="en-US" dirty="0" smtClean="0"/>
              <a:t>References</a:t>
            </a:r>
            <a:endParaRPr lang="en-US" dirty="0">
              <a:ea typeface="+mj-ea"/>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Content Placeholder 8"/>
          <p:cNvSpPr txBox="1">
            <a:spLocks/>
          </p:cNvSpPr>
          <p:nvPr/>
        </p:nvSpPr>
        <p:spPr>
          <a:xfrm>
            <a:off x="215516" y="1412776"/>
            <a:ext cx="8712967" cy="2120812"/>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endParaRPr lang="en-US" sz="2400" dirty="0" smtClean="0"/>
          </a:p>
        </p:txBody>
      </p:sp>
    </p:spTree>
    <p:extLst>
      <p:ext uri="{BB962C8B-B14F-4D97-AF65-F5344CB8AC3E}">
        <p14:creationId xmlns:p14="http://schemas.microsoft.com/office/powerpoint/2010/main" val="1772461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Recap of Analytical Derivations</a:t>
            </a:r>
            <a:endParaRPr lang="en-US" dirty="0"/>
          </a:p>
        </p:txBody>
      </p:sp>
      <p:sp>
        <p:nvSpPr>
          <p:cNvPr id="8" name="Text Placeholder 7"/>
          <p:cNvSpPr>
            <a:spLocks noGrp="1"/>
          </p:cNvSpPr>
          <p:nvPr>
            <p:ph type="body" idx="1"/>
          </p:nvPr>
        </p:nvSpPr>
        <p:spPr/>
        <p:txBody>
          <a:bodyPr/>
          <a:lstStyle/>
          <a:p>
            <a:r>
              <a:rPr lang="en-US" dirty="0" smtClean="0"/>
              <a:t>Emittance growth caused by CC phase and amplitude noise</a:t>
            </a:r>
            <a:endParaRPr lang="en-US"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Tree>
    <p:extLst>
      <p:ext uri="{BB962C8B-B14F-4D97-AF65-F5344CB8AC3E}">
        <p14:creationId xmlns:p14="http://schemas.microsoft.com/office/powerpoint/2010/main" val="425703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320756" y="2348880"/>
            <a:ext cx="4502593" cy="3725483"/>
          </a:xfrm>
        </p:spPr>
        <p:txBody>
          <a:bodyPr>
            <a:normAutofit/>
          </a:bodyPr>
          <a:lstStyle/>
          <a:p>
            <a:r>
              <a:rPr lang="en-US" sz="2000" dirty="0" smtClean="0"/>
              <a:t>Depends on the overlap between phase noise spectrum and </a:t>
            </a:r>
            <a:r>
              <a:rPr lang="en-US" sz="2000" dirty="0" err="1" smtClean="0"/>
              <a:t>betatron</a:t>
            </a:r>
            <a:r>
              <a:rPr lang="en-US" sz="2000" dirty="0" smtClean="0"/>
              <a:t> tune distribution</a:t>
            </a:r>
          </a:p>
          <a:p>
            <a:r>
              <a:rPr lang="en-US" sz="2000" dirty="0" smtClean="0"/>
              <a:t>Phase noise spectrum is aliased at </a:t>
            </a:r>
            <a:r>
              <a:rPr lang="en-US" sz="2000" dirty="0" err="1" smtClean="0"/>
              <a:t>frev</a:t>
            </a:r>
            <a:endParaRPr lang="en-US" sz="2000" dirty="0" smtClean="0"/>
          </a:p>
          <a:p>
            <a:r>
              <a:rPr lang="en-US" sz="2000" dirty="0" smtClean="0"/>
              <a:t>The “geometric factor” decreases with bunch length</a:t>
            </a:r>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2" name="Title 1"/>
          <p:cNvSpPr>
            <a:spLocks noGrp="1"/>
          </p:cNvSpPr>
          <p:nvPr>
            <p:ph type="title"/>
          </p:nvPr>
        </p:nvSpPr>
        <p:spPr>
          <a:xfrm>
            <a:off x="404098" y="42033"/>
            <a:ext cx="8229600" cy="1143000"/>
          </a:xfrm>
        </p:spPr>
        <p:txBody>
          <a:bodyPr/>
          <a:lstStyle/>
          <a:p>
            <a:r>
              <a:rPr lang="en-US" dirty="0" smtClean="0"/>
              <a:t>Phase noise [1]</a:t>
            </a:r>
            <a:endParaRPr lang="en-US" dirty="0"/>
          </a:p>
        </p:txBody>
      </p:sp>
      <p:graphicFrame>
        <p:nvGraphicFramePr>
          <p:cNvPr id="11" name="Object 10"/>
          <p:cNvGraphicFramePr>
            <a:graphicFrameLocks noChangeAspect="1"/>
          </p:cNvGraphicFramePr>
          <p:nvPr>
            <p:extLst>
              <p:ext uri="{D42A27DB-BD31-4B8C-83A1-F6EECF244321}">
                <p14:modId xmlns:p14="http://schemas.microsoft.com/office/powerpoint/2010/main" val="1638787313"/>
              </p:ext>
            </p:extLst>
          </p:nvPr>
        </p:nvGraphicFramePr>
        <p:xfrm>
          <a:off x="199022" y="5207267"/>
          <a:ext cx="4014788" cy="706438"/>
        </p:xfrm>
        <a:graphic>
          <a:graphicData uri="http://schemas.openxmlformats.org/presentationml/2006/ole">
            <mc:AlternateContent xmlns:mc="http://schemas.openxmlformats.org/markup-compatibility/2006">
              <mc:Choice xmlns:v="urn:schemas-microsoft-com:vml" Requires="v">
                <p:oleObj spid="_x0000_s46202" name="Equation" r:id="rId3" imgW="2603160" imgH="457200" progId="Equation.DSMT4">
                  <p:embed/>
                </p:oleObj>
              </mc:Choice>
              <mc:Fallback>
                <p:oleObj name="Equation" r:id="rId3" imgW="2603160" imgH="457200" progId="Equation.DSMT4">
                  <p:embed/>
                  <p:pic>
                    <p:nvPicPr>
                      <p:cNvPr id="0" name=""/>
                      <p:cNvPicPr>
                        <a:picLocks noChangeAspect="1" noChangeArrowheads="1"/>
                      </p:cNvPicPr>
                      <p:nvPr/>
                    </p:nvPicPr>
                    <p:blipFill>
                      <a:blip r:embed="rId4"/>
                      <a:srcRect/>
                      <a:stretch>
                        <a:fillRect/>
                      </a:stretch>
                    </p:blipFill>
                    <p:spPr bwMode="auto">
                      <a:xfrm>
                        <a:off x="199022" y="5207267"/>
                        <a:ext cx="4014788" cy="70643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pic>
        <p:nvPicPr>
          <p:cNvPr id="7" name="Picture 6"/>
          <p:cNvPicPr>
            <a:picLocks noChangeAspect="1"/>
          </p:cNvPicPr>
          <p:nvPr/>
        </p:nvPicPr>
        <p:blipFill>
          <a:blip r:embed="rId5"/>
          <a:stretch>
            <a:fillRect/>
          </a:stretch>
        </p:blipFill>
        <p:spPr>
          <a:xfrm>
            <a:off x="105685" y="2167267"/>
            <a:ext cx="3864264" cy="3040000"/>
          </a:xfrm>
          <a:prstGeom prst="rect">
            <a:avLst/>
          </a:prstGeom>
        </p:spPr>
      </p:pic>
      <p:sp>
        <p:nvSpPr>
          <p:cNvPr id="9" name="Rectangle 8"/>
          <p:cNvSpPr/>
          <p:nvPr/>
        </p:nvSpPr>
        <p:spPr>
          <a:xfrm>
            <a:off x="3969949" y="1276716"/>
            <a:ext cx="2733427" cy="78422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endCxn id="9" idx="2"/>
          </p:cNvCxnSpPr>
          <p:nvPr/>
        </p:nvCxnSpPr>
        <p:spPr>
          <a:xfrm flipV="1">
            <a:off x="5336662" y="2060941"/>
            <a:ext cx="1" cy="3829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6" idx="1"/>
          </p:cNvCxnSpPr>
          <p:nvPr/>
        </p:nvCxnSpPr>
        <p:spPr>
          <a:xfrm flipH="1" flipV="1">
            <a:off x="2037818" y="3687269"/>
            <a:ext cx="2282938" cy="52435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3830823" y="1985431"/>
            <a:ext cx="549249" cy="15875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5" name="Object 14"/>
          <p:cNvGraphicFramePr>
            <a:graphicFrameLocks noChangeAspect="1"/>
          </p:cNvGraphicFramePr>
          <p:nvPr>
            <p:extLst>
              <p:ext uri="{D42A27DB-BD31-4B8C-83A1-F6EECF244321}">
                <p14:modId xmlns:p14="http://schemas.microsoft.com/office/powerpoint/2010/main" val="1436866049"/>
              </p:ext>
            </p:extLst>
          </p:nvPr>
        </p:nvGraphicFramePr>
        <p:xfrm>
          <a:off x="805956" y="1251051"/>
          <a:ext cx="5934075" cy="784225"/>
        </p:xfrm>
        <a:graphic>
          <a:graphicData uri="http://schemas.openxmlformats.org/presentationml/2006/ole">
            <mc:AlternateContent xmlns:mc="http://schemas.openxmlformats.org/markup-compatibility/2006">
              <mc:Choice xmlns:v="urn:schemas-microsoft-com:vml" Requires="v">
                <p:oleObj spid="_x0000_s46203" name="Equation" r:id="rId6" imgW="3848040" imgH="507960" progId="Equation.DSMT4">
                  <p:embed/>
                </p:oleObj>
              </mc:Choice>
              <mc:Fallback>
                <p:oleObj name="Equation" r:id="rId6" imgW="3848040" imgH="507960" progId="Equation.DSMT4">
                  <p:embed/>
                  <p:pic>
                    <p:nvPicPr>
                      <p:cNvPr id="0" name=""/>
                      <p:cNvPicPr>
                        <a:picLocks noChangeAspect="1" noChangeArrowheads="1"/>
                      </p:cNvPicPr>
                      <p:nvPr/>
                    </p:nvPicPr>
                    <p:blipFill>
                      <a:blip r:embed="rId7"/>
                      <a:srcRect/>
                      <a:stretch>
                        <a:fillRect/>
                      </a:stretch>
                    </p:blipFill>
                    <p:spPr bwMode="auto">
                      <a:xfrm>
                        <a:off x="805956" y="1251051"/>
                        <a:ext cx="5934075" cy="7842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366051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380072" y="2367813"/>
            <a:ext cx="4502593" cy="3725483"/>
          </a:xfrm>
        </p:spPr>
        <p:txBody>
          <a:bodyPr>
            <a:normAutofit/>
          </a:bodyPr>
          <a:lstStyle/>
          <a:p>
            <a:r>
              <a:rPr lang="en-US" sz="2000" dirty="0" smtClean="0"/>
              <a:t>Depends on the overlap between phase noise spectrum and </a:t>
            </a:r>
            <a:r>
              <a:rPr lang="en-US" sz="2000" dirty="0" err="1" smtClean="0"/>
              <a:t>betatron</a:t>
            </a:r>
            <a:r>
              <a:rPr lang="en-US" sz="2000" dirty="0" smtClean="0"/>
              <a:t> tune distribution</a:t>
            </a:r>
          </a:p>
          <a:p>
            <a:r>
              <a:rPr lang="en-US" sz="2000" dirty="0" smtClean="0"/>
              <a:t>Amplitude noise spectrum is aliased at </a:t>
            </a:r>
            <a:r>
              <a:rPr lang="en-US" sz="2000" dirty="0" err="1" smtClean="0"/>
              <a:t>frev</a:t>
            </a:r>
            <a:endParaRPr lang="en-US" sz="2000" dirty="0" smtClean="0"/>
          </a:p>
          <a:p>
            <a:r>
              <a:rPr lang="en-US" sz="2000" dirty="0" smtClean="0"/>
              <a:t>The “geometric factor” increases with bunch length</a:t>
            </a:r>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2" name="Title 1"/>
          <p:cNvSpPr>
            <a:spLocks noGrp="1"/>
          </p:cNvSpPr>
          <p:nvPr>
            <p:ph type="title"/>
          </p:nvPr>
        </p:nvSpPr>
        <p:spPr>
          <a:xfrm>
            <a:off x="461739" y="0"/>
            <a:ext cx="8229600" cy="1143000"/>
          </a:xfrm>
        </p:spPr>
        <p:txBody>
          <a:bodyPr/>
          <a:lstStyle/>
          <a:p>
            <a:r>
              <a:rPr lang="en-US" dirty="0" smtClean="0"/>
              <a:t>Amplitude noise</a:t>
            </a:r>
            <a:endParaRPr lang="en-US" dirty="0"/>
          </a:p>
        </p:txBody>
      </p:sp>
      <p:graphicFrame>
        <p:nvGraphicFramePr>
          <p:cNvPr id="9" name="Object 8"/>
          <p:cNvGraphicFramePr>
            <a:graphicFrameLocks noChangeAspect="1"/>
          </p:cNvGraphicFramePr>
          <p:nvPr>
            <p:extLst>
              <p:ext uri="{D42A27DB-BD31-4B8C-83A1-F6EECF244321}">
                <p14:modId xmlns:p14="http://schemas.microsoft.com/office/powerpoint/2010/main" val="428650829"/>
              </p:ext>
            </p:extLst>
          </p:nvPr>
        </p:nvGraphicFramePr>
        <p:xfrm>
          <a:off x="1331640" y="1143000"/>
          <a:ext cx="5992812" cy="784225"/>
        </p:xfrm>
        <a:graphic>
          <a:graphicData uri="http://schemas.openxmlformats.org/presentationml/2006/ole">
            <mc:AlternateContent xmlns:mc="http://schemas.openxmlformats.org/markup-compatibility/2006">
              <mc:Choice xmlns:v="urn:schemas-microsoft-com:vml" Requires="v">
                <p:oleObj spid="_x0000_s47226" name="Equation" r:id="rId3" imgW="3886200" imgH="507960" progId="Equation.DSMT4">
                  <p:embed/>
                </p:oleObj>
              </mc:Choice>
              <mc:Fallback>
                <p:oleObj name="Equation" r:id="rId3" imgW="3886200" imgH="507960" progId="Equation.DSMT4">
                  <p:embed/>
                  <p:pic>
                    <p:nvPicPr>
                      <p:cNvPr id="0" name=""/>
                      <p:cNvPicPr>
                        <a:picLocks noChangeAspect="1" noChangeArrowheads="1"/>
                      </p:cNvPicPr>
                      <p:nvPr/>
                    </p:nvPicPr>
                    <p:blipFill>
                      <a:blip r:embed="rId4"/>
                      <a:srcRect/>
                      <a:stretch>
                        <a:fillRect/>
                      </a:stretch>
                    </p:blipFill>
                    <p:spPr bwMode="auto">
                      <a:xfrm>
                        <a:off x="1331640" y="1143000"/>
                        <a:ext cx="5992812" cy="7842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pic>
        <p:nvPicPr>
          <p:cNvPr id="8" name="Picture 7"/>
          <p:cNvPicPr>
            <a:picLocks noChangeAspect="1"/>
          </p:cNvPicPr>
          <p:nvPr/>
        </p:nvPicPr>
        <p:blipFill>
          <a:blip r:embed="rId5"/>
          <a:stretch>
            <a:fillRect/>
          </a:stretch>
        </p:blipFill>
        <p:spPr>
          <a:xfrm>
            <a:off x="251520" y="2391648"/>
            <a:ext cx="3864264" cy="3040000"/>
          </a:xfrm>
          <a:prstGeom prst="rect">
            <a:avLst/>
          </a:prstGeom>
        </p:spPr>
      </p:pic>
      <p:sp>
        <p:nvSpPr>
          <p:cNvPr id="10" name="Rectangle 9"/>
          <p:cNvSpPr/>
          <p:nvPr/>
        </p:nvSpPr>
        <p:spPr>
          <a:xfrm>
            <a:off x="4646454" y="1237244"/>
            <a:ext cx="2733427" cy="78422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V="1">
            <a:off x="6948264" y="2027789"/>
            <a:ext cx="1" cy="3829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433991" y="1927225"/>
            <a:ext cx="125573" cy="155319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2483768" y="3573016"/>
            <a:ext cx="2075796" cy="6575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4" name="Object 13"/>
          <p:cNvGraphicFramePr>
            <a:graphicFrameLocks noChangeAspect="1"/>
          </p:cNvGraphicFramePr>
          <p:nvPr>
            <p:extLst>
              <p:ext uri="{D42A27DB-BD31-4B8C-83A1-F6EECF244321}">
                <p14:modId xmlns:p14="http://schemas.microsoft.com/office/powerpoint/2010/main" val="3224529182"/>
              </p:ext>
            </p:extLst>
          </p:nvPr>
        </p:nvGraphicFramePr>
        <p:xfrm>
          <a:off x="773158" y="5439887"/>
          <a:ext cx="2820988" cy="666750"/>
        </p:xfrm>
        <a:graphic>
          <a:graphicData uri="http://schemas.openxmlformats.org/presentationml/2006/ole">
            <mc:AlternateContent xmlns:mc="http://schemas.openxmlformats.org/markup-compatibility/2006">
              <mc:Choice xmlns:v="urn:schemas-microsoft-com:vml" Requires="v">
                <p:oleObj spid="_x0000_s47227" name="Equation" r:id="rId6" imgW="1828800" imgH="431640" progId="Equation.DSMT4">
                  <p:embed/>
                </p:oleObj>
              </mc:Choice>
              <mc:Fallback>
                <p:oleObj name="Equation" r:id="rId6" imgW="1828800" imgH="431640" progId="Equation.DSMT4">
                  <p:embed/>
                  <p:pic>
                    <p:nvPicPr>
                      <p:cNvPr id="0" name=""/>
                      <p:cNvPicPr>
                        <a:picLocks noChangeAspect="1" noChangeArrowheads="1"/>
                      </p:cNvPicPr>
                      <p:nvPr/>
                    </p:nvPicPr>
                    <p:blipFill>
                      <a:blip r:embed="rId7"/>
                      <a:srcRect/>
                      <a:stretch>
                        <a:fillRect/>
                      </a:stretch>
                    </p:blipFill>
                    <p:spPr bwMode="auto">
                      <a:xfrm>
                        <a:off x="773158" y="5439887"/>
                        <a:ext cx="2820988" cy="6667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744902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00688" y="1052736"/>
            <a:ext cx="8329464" cy="4392488"/>
          </a:xfrm>
        </p:spPr>
        <p:txBody>
          <a:bodyPr>
            <a:normAutofit/>
          </a:bodyPr>
          <a:lstStyle/>
          <a:p>
            <a:r>
              <a:rPr lang="en-US" sz="2000" dirty="0" smtClean="0"/>
              <a:t>The LHC transverse damper acts bunch per bunch: it measures the transverse position averaged over all particles in one bunch and generates a correcting kick</a:t>
            </a:r>
          </a:p>
          <a:p>
            <a:r>
              <a:rPr lang="en-US" sz="2000" dirty="0" smtClean="0"/>
              <a:t>It cannot correct for the effect of CC amplitude noise (as head and tails move in opposite direction)</a:t>
            </a:r>
          </a:p>
          <a:p>
            <a:r>
              <a:rPr lang="en-US" sz="2000" dirty="0" smtClean="0"/>
              <a:t>It can correct part of the phase noise effect</a:t>
            </a:r>
          </a:p>
          <a:p>
            <a:r>
              <a:rPr lang="en-US" sz="2000" dirty="0" smtClean="0"/>
              <a:t>Its effectiveness is a race against </a:t>
            </a:r>
            <a:r>
              <a:rPr lang="en-US" sz="2000" dirty="0" err="1" smtClean="0"/>
              <a:t>filamentation</a:t>
            </a:r>
            <a:r>
              <a:rPr lang="en-US" sz="2000" dirty="0" smtClean="0"/>
              <a:t>. It will depend on the ratio of damping time over </a:t>
            </a:r>
            <a:r>
              <a:rPr lang="en-US" sz="2000" dirty="0" err="1" smtClean="0"/>
              <a:t>filamentation</a:t>
            </a:r>
            <a:r>
              <a:rPr lang="en-US" sz="2000" dirty="0" smtClean="0"/>
              <a:t> time</a:t>
            </a:r>
          </a:p>
          <a:p>
            <a:r>
              <a:rPr lang="en-US" sz="2000" dirty="0"/>
              <a:t>The damper efficiency drops quickly as bunch length increases. The damper kick is uniform along the batch while the effect of phase noise is strong in the core but </a:t>
            </a:r>
            <a:r>
              <a:rPr lang="en-US" sz="2000" dirty="0" smtClean="0"/>
              <a:t>weak </a:t>
            </a:r>
            <a:r>
              <a:rPr lang="en-US" sz="2000" dirty="0"/>
              <a:t>in the tails. Increasing the damper kicks therefore excites the tails</a:t>
            </a:r>
          </a:p>
          <a:p>
            <a:endParaRPr lang="en-US" sz="2000" dirty="0" smtClean="0"/>
          </a:p>
          <a:p>
            <a:endParaRPr lang="en-US" sz="2000" dirty="0" smtClean="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2" name="Title 1"/>
          <p:cNvSpPr>
            <a:spLocks noGrp="1"/>
          </p:cNvSpPr>
          <p:nvPr>
            <p:ph type="title"/>
          </p:nvPr>
        </p:nvSpPr>
        <p:spPr>
          <a:xfrm>
            <a:off x="461739" y="0"/>
            <a:ext cx="8229600" cy="1143000"/>
          </a:xfrm>
        </p:spPr>
        <p:txBody>
          <a:bodyPr/>
          <a:lstStyle/>
          <a:p>
            <a:r>
              <a:rPr lang="en-US" dirty="0" smtClean="0"/>
              <a:t>Transverse damper</a:t>
            </a:r>
            <a:endParaRPr lang="en-US" dirty="0"/>
          </a:p>
        </p:txBody>
      </p:sp>
    </p:spTree>
    <p:extLst>
      <p:ext uri="{BB962C8B-B14F-4D97-AF65-F5344CB8AC3E}">
        <p14:creationId xmlns:p14="http://schemas.microsoft.com/office/powerpoint/2010/main" val="3733978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65271" y="2250460"/>
            <a:ext cx="4114800" cy="4058859"/>
          </a:xfrm>
        </p:spPr>
        <p:txBody>
          <a:bodyPr>
            <a:normAutofit fontScale="92500"/>
          </a:bodyPr>
          <a:lstStyle/>
          <a:p>
            <a:pPr marL="109728" indent="0">
              <a:buNone/>
            </a:pPr>
            <a:r>
              <a:rPr lang="en-US" sz="2000" dirty="0" smtClean="0"/>
              <a:t>With</a:t>
            </a:r>
          </a:p>
          <a:p>
            <a:pPr marL="109728" indent="0">
              <a:buNone/>
            </a:pPr>
            <a:endParaRPr lang="en-US" sz="2000" dirty="0" smtClean="0"/>
          </a:p>
          <a:p>
            <a:pPr marL="109728" indent="0">
              <a:buNone/>
            </a:pPr>
            <a:r>
              <a:rPr lang="en-US" sz="2000" dirty="0" smtClean="0"/>
              <a:t>f(u),g(u) are scaled versions of the real and imaginary parts of the Beam Transfer Function.</a:t>
            </a:r>
          </a:p>
          <a:p>
            <a:pPr marL="109728" indent="0">
              <a:buNone/>
            </a:pPr>
            <a:r>
              <a:rPr lang="en-US" sz="2000" dirty="0" smtClean="0"/>
              <a:t>The damper efficiency drops quickly as bunch length increases. The damper kick is uniform along the batch while the effect of phase noise is strong in the core but week in the tails. Increasing the damper kicks therefore excites the tails</a:t>
            </a:r>
          </a:p>
          <a:p>
            <a:pPr marL="109728" indent="0">
              <a:buNone/>
            </a:pPr>
            <a:endParaRPr lang="en-US" sz="2000" dirty="0" smtClean="0"/>
          </a:p>
          <a:p>
            <a:endParaRPr lang="en-US" sz="2000"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8" name="Title 7"/>
          <p:cNvSpPr>
            <a:spLocks noGrp="1"/>
          </p:cNvSpPr>
          <p:nvPr>
            <p:ph type="title"/>
          </p:nvPr>
        </p:nvSpPr>
        <p:spPr/>
        <p:txBody>
          <a:bodyPr>
            <a:normAutofit fontScale="90000"/>
          </a:bodyPr>
          <a:lstStyle/>
          <a:p>
            <a:r>
              <a:rPr lang="en-US" dirty="0" smtClean="0"/>
              <a:t>Damper reduction factor (phase noise)</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223245068"/>
              </p:ext>
            </p:extLst>
          </p:nvPr>
        </p:nvGraphicFramePr>
        <p:xfrm>
          <a:off x="1012190" y="1232201"/>
          <a:ext cx="6735763" cy="1019175"/>
        </p:xfrm>
        <a:graphic>
          <a:graphicData uri="http://schemas.openxmlformats.org/presentationml/2006/ole">
            <mc:AlternateContent xmlns:mc="http://schemas.openxmlformats.org/markup-compatibility/2006">
              <mc:Choice xmlns:v="urn:schemas-microsoft-com:vml" Requires="v">
                <p:oleObj spid="_x0000_s49335" name="Equation" r:id="rId4" imgW="4368600" imgH="660240" progId="Equation.DSMT4">
                  <p:embed/>
                </p:oleObj>
              </mc:Choice>
              <mc:Fallback>
                <p:oleObj name="Equation" r:id="rId4" imgW="4368600" imgH="660240" progId="Equation.DSMT4">
                  <p:embed/>
                  <p:pic>
                    <p:nvPicPr>
                      <p:cNvPr id="0" name=""/>
                      <p:cNvPicPr>
                        <a:picLocks noChangeAspect="1" noChangeArrowheads="1"/>
                      </p:cNvPicPr>
                      <p:nvPr/>
                    </p:nvPicPr>
                    <p:blipFill>
                      <a:blip r:embed="rId5"/>
                      <a:srcRect/>
                      <a:stretch>
                        <a:fillRect/>
                      </a:stretch>
                    </p:blipFill>
                    <p:spPr bwMode="auto">
                      <a:xfrm>
                        <a:off x="1012190" y="1232201"/>
                        <a:ext cx="6735763" cy="10191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762728106"/>
              </p:ext>
            </p:extLst>
          </p:nvPr>
        </p:nvGraphicFramePr>
        <p:xfrm>
          <a:off x="1273175" y="2192338"/>
          <a:ext cx="6597650" cy="725487"/>
        </p:xfrm>
        <a:graphic>
          <a:graphicData uri="http://schemas.openxmlformats.org/presentationml/2006/ole">
            <mc:AlternateContent xmlns:mc="http://schemas.openxmlformats.org/markup-compatibility/2006">
              <mc:Choice xmlns:v="urn:schemas-microsoft-com:vml" Requires="v">
                <p:oleObj spid="_x0000_s49336" name="Equation" r:id="rId6" imgW="4279680" imgH="469800" progId="Equation.DSMT4">
                  <p:embed/>
                </p:oleObj>
              </mc:Choice>
              <mc:Fallback>
                <p:oleObj name="Equation" r:id="rId6" imgW="4279680" imgH="469800" progId="Equation.DSMT4">
                  <p:embed/>
                  <p:pic>
                    <p:nvPicPr>
                      <p:cNvPr id="0" name=""/>
                      <p:cNvPicPr>
                        <a:picLocks noChangeAspect="1" noChangeArrowheads="1"/>
                      </p:cNvPicPr>
                      <p:nvPr/>
                    </p:nvPicPr>
                    <p:blipFill>
                      <a:blip r:embed="rId7"/>
                      <a:srcRect/>
                      <a:stretch>
                        <a:fillRect/>
                      </a:stretch>
                    </p:blipFill>
                    <p:spPr bwMode="auto">
                      <a:xfrm>
                        <a:off x="1273175" y="2192338"/>
                        <a:ext cx="6597650" cy="72548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pic>
        <p:nvPicPr>
          <p:cNvPr id="11" name="Picture 10"/>
          <p:cNvPicPr>
            <a:picLocks noChangeAspect="1"/>
          </p:cNvPicPr>
          <p:nvPr/>
        </p:nvPicPr>
        <p:blipFill>
          <a:blip r:embed="rId8"/>
          <a:stretch>
            <a:fillRect/>
          </a:stretch>
        </p:blipFill>
        <p:spPr>
          <a:xfrm>
            <a:off x="4356406" y="3082170"/>
            <a:ext cx="4787594" cy="3415761"/>
          </a:xfrm>
          <a:prstGeom prst="rect">
            <a:avLst/>
          </a:prstGeom>
        </p:spPr>
      </p:pic>
    </p:spTree>
    <p:extLst>
      <p:ext uri="{BB962C8B-B14F-4D97-AF65-F5344CB8AC3E}">
        <p14:creationId xmlns:p14="http://schemas.microsoft.com/office/powerpoint/2010/main" val="1403404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Expected growth rate</a:t>
            </a:r>
            <a:endParaRPr lang="en-US" dirty="0"/>
          </a:p>
        </p:txBody>
      </p:sp>
      <p:sp>
        <p:nvSpPr>
          <p:cNvPr id="8" name="Text Placeholder 7"/>
          <p:cNvSpPr>
            <a:spLocks noGrp="1"/>
          </p:cNvSpPr>
          <p:nvPr>
            <p:ph type="body" idx="1"/>
          </p:nvPr>
        </p:nvSpPr>
        <p:spPr/>
        <p:txBody>
          <a:bodyPr>
            <a:normAutofit/>
          </a:bodyPr>
          <a:lstStyle/>
          <a:p>
            <a:r>
              <a:rPr lang="en-US" dirty="0" smtClean="0"/>
              <a:t>Scaling the ACS RF noise</a:t>
            </a:r>
          </a:p>
          <a:p>
            <a:r>
              <a:rPr lang="en-US" dirty="0" smtClean="0"/>
              <a:t>Bound on RF noise</a:t>
            </a:r>
            <a:endParaRPr lang="en-US" dirty="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Tree>
    <p:extLst>
      <p:ext uri="{BB962C8B-B14F-4D97-AF65-F5344CB8AC3E}">
        <p14:creationId xmlns:p14="http://schemas.microsoft.com/office/powerpoint/2010/main" val="18046217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txBox="1">
            <a:spLocks/>
          </p:cNvSpPr>
          <p:nvPr/>
        </p:nvSpPr>
        <p:spPr>
          <a:xfrm>
            <a:off x="275610" y="1127830"/>
            <a:ext cx="8566812" cy="5397514"/>
          </a:xfrm>
          <a:prstGeom prst="rect">
            <a:avLst/>
          </a:prstGeom>
          <a:solidFill>
            <a:schemeClr val="bg1">
              <a:lumMod val="95000"/>
            </a:schemeClr>
          </a:solidFill>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smtClean="0"/>
              <a:t>Beam</a:t>
            </a:r>
          </a:p>
          <a:p>
            <a:endParaRPr lang="en-US" dirty="0"/>
          </a:p>
          <a:p>
            <a:pPr marL="109728" indent="0">
              <a:buNone/>
            </a:pPr>
            <a:endParaRPr lang="en-US" dirty="0"/>
          </a:p>
          <a:p>
            <a:endParaRPr lang="en-US" dirty="0" smtClean="0"/>
          </a:p>
          <a:p>
            <a:r>
              <a:rPr lang="en-US" dirty="0" smtClean="0"/>
              <a:t>CC</a:t>
            </a:r>
          </a:p>
          <a:p>
            <a:endParaRPr lang="en-US" dirty="0"/>
          </a:p>
          <a:p>
            <a:endParaRPr lang="en-US" dirty="0" smtClean="0"/>
          </a:p>
          <a:p>
            <a:r>
              <a:rPr lang="en-US" dirty="0" smtClean="0"/>
              <a:t>ADT</a:t>
            </a:r>
          </a:p>
          <a:p>
            <a:pPr marL="109728" indent="0">
              <a:buNone/>
            </a:pPr>
            <a:endParaRPr lang="en-US" dirty="0" smtClean="0"/>
          </a:p>
          <a:p>
            <a:r>
              <a:rPr lang="en-US" dirty="0" smtClean="0"/>
              <a:t>CC LLRF</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p:txBody>
      </p:sp>
      <p:sp>
        <p:nvSpPr>
          <p:cNvPr id="3" name="Date Placeholder 2"/>
          <p:cNvSpPr>
            <a:spLocks noGrp="1"/>
          </p:cNvSpPr>
          <p:nvPr>
            <p:ph type="dt" sz="half" idx="10"/>
          </p:nvPr>
        </p:nvSpPr>
        <p:spPr/>
        <p:txBody>
          <a:bodyPr/>
          <a:lstStyle/>
          <a:p>
            <a:pPr eaLnBrk="1" latinLnBrk="0" hangingPunct="1"/>
            <a:r>
              <a:rPr lang="en-US" smtClean="0"/>
              <a:t>June 13th, 2017</a:t>
            </a:r>
            <a:endParaRPr lang="en-US" dirty="0"/>
          </a:p>
        </p:txBody>
      </p:sp>
      <p:sp>
        <p:nvSpPr>
          <p:cNvPr id="4" name="Footer Placeholder 3"/>
          <p:cNvSpPr>
            <a:spLocks noGrp="1"/>
          </p:cNvSpPr>
          <p:nvPr>
            <p:ph type="ftr" sz="quarter" idx="11"/>
          </p:nvPr>
        </p:nvSpPr>
        <p:spPr/>
        <p:txBody>
          <a:bodyPr/>
          <a:lstStyle/>
          <a:p>
            <a:r>
              <a:rPr kumimoji="0" lang="en-US" smtClean="0"/>
              <a:t>HiLumi WP2 meeting</a:t>
            </a:r>
            <a:endParaRPr kumimoji="0" lang="en-US"/>
          </a:p>
        </p:txBody>
      </p:sp>
      <p:sp>
        <p:nvSpPr>
          <p:cNvPr id="6" name="Title 5"/>
          <p:cNvSpPr>
            <a:spLocks noGrp="1"/>
          </p:cNvSpPr>
          <p:nvPr>
            <p:ph type="title"/>
          </p:nvPr>
        </p:nvSpPr>
        <p:spPr>
          <a:xfrm>
            <a:off x="444216" y="88028"/>
            <a:ext cx="8229600" cy="1143000"/>
          </a:xfrm>
        </p:spPr>
        <p:txBody>
          <a:bodyPr/>
          <a:lstStyle/>
          <a:p>
            <a:r>
              <a:rPr lang="en-US" dirty="0" smtClean="0"/>
              <a:t>Parameters</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3906002294"/>
              </p:ext>
            </p:extLst>
          </p:nvPr>
        </p:nvGraphicFramePr>
        <p:xfrm>
          <a:off x="539552" y="1673548"/>
          <a:ext cx="6336705" cy="992445"/>
        </p:xfrm>
        <a:graphic>
          <a:graphicData uri="http://schemas.openxmlformats.org/drawingml/2006/table">
            <a:tbl>
              <a:tblPr firstRow="1" bandRow="1">
                <a:tableStyleId>{5C22544A-7EE6-4342-B048-85BDC9FD1C3A}</a:tableStyleId>
              </a:tblPr>
              <a:tblGrid>
                <a:gridCol w="853924"/>
                <a:gridCol w="802260"/>
                <a:gridCol w="693581"/>
                <a:gridCol w="996735"/>
                <a:gridCol w="996735"/>
                <a:gridCol w="996735"/>
                <a:gridCol w="996735"/>
              </a:tblGrid>
              <a:tr h="684154">
                <a:tc>
                  <a:txBody>
                    <a:bodyPr/>
                    <a:lstStyle/>
                    <a:p>
                      <a:r>
                        <a:rPr lang="en-US" sz="1200" dirty="0" err="1" smtClean="0">
                          <a:latin typeface="+mj-lt"/>
                        </a:rPr>
                        <a:t>F</a:t>
                      </a:r>
                      <a:r>
                        <a:rPr lang="en-US" sz="1200" baseline="-25000" dirty="0" err="1" smtClean="0">
                          <a:latin typeface="+mj-lt"/>
                        </a:rPr>
                        <a:t>rev</a:t>
                      </a:r>
                      <a:r>
                        <a:rPr lang="en-US" sz="1200" baseline="0" dirty="0" smtClean="0">
                          <a:latin typeface="+mj-lt"/>
                        </a:rPr>
                        <a:t> (Hz)</a:t>
                      </a:r>
                      <a:endParaRPr lang="en-US" sz="1200" dirty="0">
                        <a:latin typeface="+mj-lt"/>
                      </a:endParaRPr>
                    </a:p>
                  </a:txBody>
                  <a:tcPr/>
                </a:tc>
                <a:tc>
                  <a:txBody>
                    <a:bodyPr/>
                    <a:lstStyle/>
                    <a:p>
                      <a:r>
                        <a:rPr lang="en-US" sz="1200" dirty="0" smtClean="0">
                          <a:latin typeface="Symbol" panose="05050102010706020507" pitchFamily="18" charset="2"/>
                        </a:rPr>
                        <a:t>b</a:t>
                      </a:r>
                      <a:r>
                        <a:rPr lang="en-US" sz="1200" baseline="-25000" dirty="0" smtClean="0"/>
                        <a:t>cc</a:t>
                      </a:r>
                      <a:r>
                        <a:rPr lang="en-US" sz="1200" dirty="0" smtClean="0"/>
                        <a:t> (m)</a:t>
                      </a:r>
                      <a:endParaRPr lang="en-US" sz="1200" dirty="0"/>
                    </a:p>
                  </a:txBody>
                  <a:tcPr/>
                </a:tc>
                <a:tc>
                  <a:txBody>
                    <a:bodyPr/>
                    <a:lstStyle/>
                    <a:p>
                      <a:r>
                        <a:rPr lang="en-US" sz="1200" dirty="0" err="1" smtClean="0">
                          <a:latin typeface="Symbol" panose="05050102010706020507" pitchFamily="18" charset="2"/>
                        </a:rPr>
                        <a:t>n</a:t>
                      </a:r>
                      <a:r>
                        <a:rPr lang="en-US" sz="1200" baseline="-25000" dirty="0" err="1" smtClean="0">
                          <a:latin typeface="+mn-lt"/>
                        </a:rPr>
                        <a:t>x</a:t>
                      </a:r>
                      <a:endParaRPr lang="en-US" sz="1200" baseline="-25000" dirty="0"/>
                    </a:p>
                  </a:txBody>
                  <a:tcPr/>
                </a:tc>
                <a:tc>
                  <a:txBody>
                    <a:bodyPr/>
                    <a:lstStyle/>
                    <a:p>
                      <a:r>
                        <a:rPr lang="en-US" sz="1200" dirty="0" err="1" smtClean="0">
                          <a:latin typeface="Symbol" panose="05050102010706020507" pitchFamily="18" charset="2"/>
                        </a:rPr>
                        <a:t>e</a:t>
                      </a:r>
                      <a:r>
                        <a:rPr lang="en-US" sz="1200" baseline="-25000" dirty="0" err="1" smtClean="0">
                          <a:latin typeface="+mn-lt"/>
                        </a:rPr>
                        <a:t>n</a:t>
                      </a:r>
                      <a:r>
                        <a:rPr lang="en-US" sz="1200" baseline="0" dirty="0" smtClean="0"/>
                        <a:t> (</a:t>
                      </a:r>
                      <a:r>
                        <a:rPr lang="en-US" sz="1200" baseline="0" dirty="0" smtClean="0">
                          <a:latin typeface="Symbol" panose="05050102010706020507" pitchFamily="18" charset="2"/>
                        </a:rPr>
                        <a:t>m</a:t>
                      </a:r>
                      <a:r>
                        <a:rPr lang="en-US" sz="1200" baseline="0" dirty="0" smtClean="0"/>
                        <a:t>m rad)</a:t>
                      </a:r>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smtClean="0"/>
                        <a:t>E</a:t>
                      </a:r>
                      <a:r>
                        <a:rPr lang="en-US" sz="1200" baseline="-25000" dirty="0" err="1" smtClean="0"/>
                        <a:t>b</a:t>
                      </a:r>
                      <a:r>
                        <a:rPr lang="en-US" sz="1200" dirty="0" smtClean="0"/>
                        <a:t> (</a:t>
                      </a:r>
                      <a:r>
                        <a:rPr lang="en-US" sz="1200" dirty="0" err="1" smtClean="0"/>
                        <a:t>TeV</a:t>
                      </a:r>
                      <a:r>
                        <a:rPr lang="en-US" sz="1200" dirty="0" smtClean="0"/>
                        <a:t>)</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Symbol" panose="05050102010706020507" pitchFamily="18" charset="2"/>
                        </a:rPr>
                        <a:t>s</a:t>
                      </a:r>
                      <a:r>
                        <a:rPr lang="en-US" sz="1200" baseline="-25000" dirty="0" smtClean="0">
                          <a:latin typeface="Symbol" panose="05050102010706020507" pitchFamily="18" charset="2"/>
                        </a:rPr>
                        <a:t>f</a:t>
                      </a:r>
                      <a:r>
                        <a:rPr lang="en-US" sz="1200" baseline="0" dirty="0" smtClean="0"/>
                        <a:t> (rad)</a:t>
                      </a:r>
                      <a:endParaRPr lang="en-US" sz="1200" dirty="0" smtClean="0"/>
                    </a:p>
                    <a:p>
                      <a:endParaRPr lang="en-US" sz="1200" dirty="0"/>
                    </a:p>
                  </a:txBody>
                  <a:tcPr/>
                </a:tc>
                <a:tc>
                  <a:txBody>
                    <a:bodyPr/>
                    <a:lstStyle/>
                    <a:p>
                      <a:r>
                        <a:rPr lang="en-US" sz="1200" dirty="0" err="1" smtClean="0">
                          <a:latin typeface="Symbol" panose="05050102010706020507" pitchFamily="18" charset="2"/>
                        </a:rPr>
                        <a:t>s</a:t>
                      </a:r>
                      <a:r>
                        <a:rPr lang="en-US" sz="1200" baseline="-25000" dirty="0" err="1" smtClean="0">
                          <a:latin typeface="Symbol" panose="05050102010706020507" pitchFamily="18" charset="2"/>
                        </a:rPr>
                        <a:t>n</a:t>
                      </a:r>
                      <a:r>
                        <a:rPr lang="en-US" sz="1200" baseline="-25000" dirty="0" err="1" smtClean="0"/>
                        <a:t>b</a:t>
                      </a:r>
                      <a:endParaRPr lang="en-US" sz="1200" baseline="-25000" dirty="0"/>
                    </a:p>
                  </a:txBody>
                  <a:tcPr/>
                </a:tc>
              </a:tr>
              <a:tr h="308291">
                <a:tc>
                  <a:txBody>
                    <a:bodyPr/>
                    <a:lstStyle/>
                    <a:p>
                      <a:r>
                        <a:rPr lang="en-US" sz="1200" dirty="0" smtClean="0"/>
                        <a:t>11245</a:t>
                      </a:r>
                      <a:endParaRPr lang="en-US" sz="1200" dirty="0"/>
                    </a:p>
                  </a:txBody>
                  <a:tcPr/>
                </a:tc>
                <a:tc>
                  <a:txBody>
                    <a:bodyPr/>
                    <a:lstStyle/>
                    <a:p>
                      <a:r>
                        <a:rPr lang="en-US" sz="1200" dirty="0" smtClean="0"/>
                        <a:t>4000</a:t>
                      </a:r>
                      <a:endParaRPr lang="en-US" sz="1200" dirty="0"/>
                    </a:p>
                  </a:txBody>
                  <a:tcPr/>
                </a:tc>
                <a:tc>
                  <a:txBody>
                    <a:bodyPr/>
                    <a:lstStyle/>
                    <a:p>
                      <a:r>
                        <a:rPr lang="en-US" sz="1200" dirty="0" smtClean="0"/>
                        <a:t>62.31</a:t>
                      </a:r>
                      <a:endParaRPr lang="en-US" sz="1200" dirty="0"/>
                    </a:p>
                  </a:txBody>
                  <a:tcPr/>
                </a:tc>
                <a:tc>
                  <a:txBody>
                    <a:bodyPr/>
                    <a:lstStyle/>
                    <a:p>
                      <a:r>
                        <a:rPr lang="en-US" sz="1200" dirty="0" smtClean="0"/>
                        <a:t>2.5</a:t>
                      </a:r>
                      <a:endParaRPr lang="en-US" sz="1200" dirty="0"/>
                    </a:p>
                  </a:txBody>
                  <a:tcPr/>
                </a:tc>
                <a:tc>
                  <a:txBody>
                    <a:bodyPr/>
                    <a:lstStyle/>
                    <a:p>
                      <a:r>
                        <a:rPr lang="en-US" sz="1200" dirty="0" smtClean="0"/>
                        <a:t>7</a:t>
                      </a:r>
                      <a:endParaRPr lang="en-US" sz="1200" dirty="0"/>
                    </a:p>
                  </a:txBody>
                  <a:tcPr/>
                </a:tc>
                <a:tc>
                  <a:txBody>
                    <a:bodyPr/>
                    <a:lstStyle/>
                    <a:p>
                      <a:r>
                        <a:rPr lang="en-US" sz="1200" dirty="0" smtClean="0"/>
                        <a:t>0.628</a:t>
                      </a:r>
                      <a:endParaRPr lang="en-US" sz="1200" dirty="0"/>
                    </a:p>
                  </a:txBody>
                  <a:tcPr/>
                </a:tc>
                <a:tc>
                  <a:txBody>
                    <a:bodyPr/>
                    <a:lstStyle/>
                    <a:p>
                      <a:r>
                        <a:rPr lang="en-US" sz="1200" dirty="0" smtClean="0"/>
                        <a:t>0.003</a:t>
                      </a:r>
                      <a:endParaRPr lang="en-US" sz="1200" dirty="0"/>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7010989"/>
              </p:ext>
            </p:extLst>
          </p:nvPr>
        </p:nvGraphicFramePr>
        <p:xfrm>
          <a:off x="2489240" y="3147626"/>
          <a:ext cx="2874848" cy="935004"/>
        </p:xfrm>
        <a:graphic>
          <a:graphicData uri="http://schemas.openxmlformats.org/drawingml/2006/table">
            <a:tbl>
              <a:tblPr firstRow="1" bandRow="1">
                <a:tableStyleId>{5C22544A-7EE6-4342-B048-85BDC9FD1C3A}</a:tableStyleId>
              </a:tblPr>
              <a:tblGrid>
                <a:gridCol w="1269547"/>
                <a:gridCol w="1605301"/>
              </a:tblGrid>
              <a:tr h="626713">
                <a:tc>
                  <a:txBody>
                    <a:bodyPr/>
                    <a:lstStyle/>
                    <a:p>
                      <a:r>
                        <a:rPr lang="en-US" sz="1200" dirty="0" smtClean="0"/>
                        <a:t>V</a:t>
                      </a:r>
                      <a:r>
                        <a:rPr lang="en-US" sz="1200" baseline="-25000" dirty="0" smtClean="0"/>
                        <a:t>0</a:t>
                      </a:r>
                      <a:r>
                        <a:rPr lang="en-US" sz="1200" dirty="0" smtClean="0"/>
                        <a:t> (MV)</a:t>
                      </a:r>
                      <a:endParaRPr lang="en-US" sz="1200" dirty="0"/>
                    </a:p>
                  </a:txBody>
                  <a:tcPr/>
                </a:tc>
                <a:tc>
                  <a:txBody>
                    <a:bodyPr/>
                    <a:lstStyle/>
                    <a:p>
                      <a:r>
                        <a:rPr lang="en-US" sz="1200" dirty="0" err="1" smtClean="0">
                          <a:latin typeface="+mn-lt"/>
                        </a:rPr>
                        <a:t>Nbr</a:t>
                      </a:r>
                      <a:r>
                        <a:rPr lang="en-US" sz="1200" baseline="0" dirty="0" smtClean="0">
                          <a:latin typeface="+mn-lt"/>
                        </a:rPr>
                        <a:t> cavities per </a:t>
                      </a:r>
                      <a:r>
                        <a:rPr lang="en-US" sz="1200" baseline="0" dirty="0" err="1" smtClean="0">
                          <a:latin typeface="+mn-lt"/>
                        </a:rPr>
                        <a:t>beam.plane</a:t>
                      </a:r>
                      <a:endParaRPr lang="en-US" sz="1200" dirty="0">
                        <a:latin typeface="+mn-lt"/>
                      </a:endParaRPr>
                    </a:p>
                  </a:txBody>
                  <a:tcPr/>
                </a:tc>
              </a:tr>
              <a:tr h="308291">
                <a:tc>
                  <a:txBody>
                    <a:bodyPr/>
                    <a:lstStyle/>
                    <a:p>
                      <a:r>
                        <a:rPr lang="en-US" sz="1200" dirty="0" smtClean="0"/>
                        <a:t>3.4</a:t>
                      </a:r>
                      <a:endParaRPr lang="en-US" sz="1200" dirty="0"/>
                    </a:p>
                  </a:txBody>
                  <a:tcPr/>
                </a:tc>
                <a:tc>
                  <a:txBody>
                    <a:bodyPr/>
                    <a:lstStyle/>
                    <a:p>
                      <a:r>
                        <a:rPr lang="en-US" sz="1200" dirty="0" smtClean="0"/>
                        <a:t>4</a:t>
                      </a:r>
                      <a:endParaRPr lang="en-US" sz="1200" dirty="0"/>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30042766"/>
              </p:ext>
            </p:extLst>
          </p:nvPr>
        </p:nvGraphicFramePr>
        <p:xfrm>
          <a:off x="2489240" y="4355770"/>
          <a:ext cx="2400963" cy="875433"/>
        </p:xfrm>
        <a:graphic>
          <a:graphicData uri="http://schemas.openxmlformats.org/drawingml/2006/table">
            <a:tbl>
              <a:tblPr firstRow="1" bandRow="1">
                <a:tableStyleId>{5C22544A-7EE6-4342-B048-85BDC9FD1C3A}</a:tableStyleId>
              </a:tblPr>
              <a:tblGrid>
                <a:gridCol w="1269547"/>
                <a:gridCol w="1131416"/>
              </a:tblGrid>
              <a:tr h="601113">
                <a:tc>
                  <a:txBody>
                    <a:bodyPr/>
                    <a:lstStyle/>
                    <a:p>
                      <a:r>
                        <a:rPr lang="en-US" sz="1200" dirty="0" smtClean="0"/>
                        <a:t>G</a:t>
                      </a:r>
                      <a:endParaRPr lang="en-US" sz="1200" dirty="0"/>
                    </a:p>
                  </a:txBody>
                  <a:tcPr/>
                </a:tc>
                <a:tc>
                  <a:txBody>
                    <a:bodyPr/>
                    <a:lstStyle/>
                    <a:p>
                      <a:r>
                        <a:rPr lang="en-US" sz="1200" dirty="0" smtClean="0">
                          <a:latin typeface="+mn-lt"/>
                        </a:rPr>
                        <a:t>R</a:t>
                      </a:r>
                      <a:r>
                        <a:rPr lang="en-US" sz="1200" baseline="-25000" dirty="0" smtClean="0">
                          <a:latin typeface="+mn-lt"/>
                        </a:rPr>
                        <a:t>d</a:t>
                      </a:r>
                      <a:endParaRPr lang="en-US" sz="1200" baseline="-25000" dirty="0">
                        <a:latin typeface="+mn-lt"/>
                      </a:endParaRPr>
                    </a:p>
                  </a:txBody>
                  <a:tcPr/>
                </a:tc>
              </a:tr>
              <a:tr h="118967">
                <a:tc>
                  <a:txBody>
                    <a:bodyPr/>
                    <a:lstStyle/>
                    <a:p>
                      <a:r>
                        <a:rPr lang="en-US" sz="1200" dirty="0" smtClean="0"/>
                        <a:t>0.04</a:t>
                      </a:r>
                      <a:endParaRPr lang="en-US" sz="1200" dirty="0"/>
                    </a:p>
                  </a:txBody>
                  <a:tcPr/>
                </a:tc>
                <a:tc>
                  <a:txBody>
                    <a:bodyPr/>
                    <a:lstStyle/>
                    <a:p>
                      <a:r>
                        <a:rPr lang="en-US" sz="1200" dirty="0" smtClean="0"/>
                        <a:t>0.097</a:t>
                      </a:r>
                      <a:endParaRPr lang="en-US" sz="1200" dirty="0"/>
                    </a:p>
                  </a:txBody>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855878953"/>
              </p:ext>
            </p:extLst>
          </p:nvPr>
        </p:nvGraphicFramePr>
        <p:xfrm>
          <a:off x="2489240" y="5377093"/>
          <a:ext cx="3882960" cy="1058313"/>
        </p:xfrm>
        <a:graphic>
          <a:graphicData uri="http://schemas.openxmlformats.org/drawingml/2006/table">
            <a:tbl>
              <a:tblPr firstRow="1" bandRow="1">
                <a:tableStyleId>{5C22544A-7EE6-4342-B048-85BDC9FD1C3A}</a:tableStyleId>
              </a:tblPr>
              <a:tblGrid>
                <a:gridCol w="1941480"/>
                <a:gridCol w="1941480"/>
              </a:tblGrid>
              <a:tr h="601113">
                <a:tc>
                  <a:txBody>
                    <a:bodyPr/>
                    <a:lstStyle/>
                    <a:p>
                      <a:r>
                        <a:rPr lang="en-US" sz="1200" dirty="0" err="1" smtClean="0"/>
                        <a:t>Fdbk</a:t>
                      </a:r>
                      <a:r>
                        <a:rPr lang="en-US" sz="1200" dirty="0" smtClean="0"/>
                        <a:t> Closed-loop</a:t>
                      </a:r>
                      <a:r>
                        <a:rPr lang="en-US" sz="1200" baseline="0" dirty="0" smtClean="0"/>
                        <a:t> BW </a:t>
                      </a:r>
                      <a:endParaRPr lang="en-US" sz="1200" dirty="0"/>
                    </a:p>
                  </a:txBody>
                  <a:tcPr/>
                </a:tc>
                <a:tc>
                  <a:txBody>
                    <a:bodyPr/>
                    <a:lstStyle/>
                    <a:p>
                      <a:r>
                        <a:rPr lang="en-US" sz="1200" dirty="0" smtClean="0"/>
                        <a:t>TX Polar Loop effectiveness</a:t>
                      </a:r>
                      <a:endParaRPr lang="en-US" sz="1200" dirty="0"/>
                    </a:p>
                  </a:txBody>
                  <a:tcPr/>
                </a:tc>
              </a:tr>
              <a:tr h="118967">
                <a:tc>
                  <a:txBody>
                    <a:bodyPr/>
                    <a:lstStyle/>
                    <a:p>
                      <a:r>
                        <a:rPr lang="en-US" sz="1200" dirty="0" smtClean="0"/>
                        <a:t>100</a:t>
                      </a:r>
                      <a:r>
                        <a:rPr lang="en-US" sz="1200" baseline="0" dirty="0" smtClean="0"/>
                        <a:t> kHz</a:t>
                      </a:r>
                      <a:endParaRPr lang="en-US" sz="1200" dirty="0"/>
                    </a:p>
                  </a:txBody>
                  <a:tcPr/>
                </a:tc>
                <a:tc>
                  <a:txBody>
                    <a:bodyPr/>
                    <a:lstStyle/>
                    <a:p>
                      <a:r>
                        <a:rPr lang="en-US" sz="1200" dirty="0" smtClean="0"/>
                        <a:t>40 dB reduction up to 1 kHz</a:t>
                      </a:r>
                      <a:endParaRPr lang="en-US" sz="1200" dirty="0"/>
                    </a:p>
                  </a:txBody>
                  <a:tcPr/>
                </a:tc>
              </a:tr>
            </a:tbl>
          </a:graphicData>
        </a:graphic>
      </p:graphicFrame>
    </p:spTree>
    <p:extLst>
      <p:ext uri="{BB962C8B-B14F-4D97-AF65-F5344CB8AC3E}">
        <p14:creationId xmlns:p14="http://schemas.microsoft.com/office/powerpoint/2010/main" val="41758338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Pisa">
  <a:themeElements>
    <a:clrScheme name="1_Pis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Pis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00000"/>
          <a:buFont typeface="Wingdings" pitchFamily="2" charset="2"/>
          <a:buNone/>
          <a:tabLst/>
          <a:defRPr kumimoji="0" lang="en-US" altLang="en-US" sz="1200" b="0" i="0" u="none" strike="noStrike" cap="none" normalizeH="0" baseline="0" smtClean="0">
            <a:ln>
              <a:noFill/>
            </a:ln>
            <a:solidFill>
              <a:srgbClr val="FF0000"/>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00000"/>
          <a:buFont typeface="Wingdings" pitchFamily="2" charset="2"/>
          <a:buNone/>
          <a:tabLst/>
          <a:defRPr kumimoji="0" lang="en-US" altLang="en-US" sz="1200" b="0" i="0" u="none" strike="noStrike" cap="none" normalizeH="0" baseline="0" smtClean="0">
            <a:ln>
              <a:noFill/>
            </a:ln>
            <a:solidFill>
              <a:srgbClr val="FF0000"/>
            </a:solidFill>
            <a:effectLst/>
            <a:latin typeface="Arial" charset="0"/>
          </a:defRPr>
        </a:defPPr>
      </a:lstStyle>
    </a:lnDef>
  </a:objectDefaults>
  <a:extraClrSchemeLst>
    <a:extraClrScheme>
      <a:clrScheme name="1_Pis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Pis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Pis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Pis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Pis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Pis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Pis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Pis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Pis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Pis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Pis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Pis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ChopperTransients</Template>
  <TotalTime>8242</TotalTime>
  <Words>1551</Words>
  <Application>Microsoft Office PowerPoint</Application>
  <PresentationFormat>On-screen Show (4:3)</PresentationFormat>
  <Paragraphs>213</Paragraphs>
  <Slides>27</Slides>
  <Notes>4</Notes>
  <HiddenSlides>1</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27</vt:i4>
      </vt:variant>
    </vt:vector>
  </HeadingPairs>
  <TitlesOfParts>
    <vt:vector size="40" baseType="lpstr">
      <vt:lpstr>Arial</vt:lpstr>
      <vt:lpstr>Calibri</vt:lpstr>
      <vt:lpstr>Lucida Sans Unicode</vt:lpstr>
      <vt:lpstr>Symbol</vt:lpstr>
      <vt:lpstr>Times New Roman</vt:lpstr>
      <vt:lpstr>Verdana</vt:lpstr>
      <vt:lpstr>Wingdings</vt:lpstr>
      <vt:lpstr>Wingdings 2</vt:lpstr>
      <vt:lpstr>Wingdings 3</vt:lpstr>
      <vt:lpstr>Concourse</vt:lpstr>
      <vt:lpstr>1_Pisa</vt:lpstr>
      <vt:lpstr>1_Concourse</vt:lpstr>
      <vt:lpstr>Equation</vt:lpstr>
      <vt:lpstr>Crab cavities, RF noise and operational aspects (counter-phasing, Full Detuning). An update </vt:lpstr>
      <vt:lpstr>Content</vt:lpstr>
      <vt:lpstr>Recap of Analytical Derivations</vt:lpstr>
      <vt:lpstr>Phase noise [1]</vt:lpstr>
      <vt:lpstr>Amplitude noise</vt:lpstr>
      <vt:lpstr>Transverse damper</vt:lpstr>
      <vt:lpstr>Damper reduction factor (phase noise)</vt:lpstr>
      <vt:lpstr>Expected growth rate</vt:lpstr>
      <vt:lpstr>Parameters</vt:lpstr>
      <vt:lpstr>Scaling the ACS. Phase noise</vt:lpstr>
      <vt:lpstr>Scaling the ACS. Amplitude noise</vt:lpstr>
      <vt:lpstr>Summing it up</vt:lpstr>
      <vt:lpstr>Mitigation</vt:lpstr>
      <vt:lpstr>Idea</vt:lpstr>
      <vt:lpstr>Very promising in simulations</vt:lpstr>
      <vt:lpstr>PowerPoint Presentation</vt:lpstr>
      <vt:lpstr>Making cavities invisible</vt:lpstr>
      <vt:lpstr>Operational scenario</vt:lpstr>
      <vt:lpstr>Precision</vt:lpstr>
      <vt:lpstr>Emittance growth during filling</vt:lpstr>
      <vt:lpstr>Full detuning</vt:lpstr>
      <vt:lpstr>Bunch phase modulation (1/2)</vt:lpstr>
      <vt:lpstr>Bunch phase modulation (2/2)</vt:lpstr>
      <vt:lpstr>Conclusions</vt:lpstr>
      <vt:lpstr>Conclusions (1/2)</vt:lpstr>
      <vt:lpstr>Conclusions (2/2)</vt:lpstr>
      <vt:lpstr>References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baudre</dc:creator>
  <cp:lastModifiedBy>Philippe Baudrenghien</cp:lastModifiedBy>
  <cp:revision>334</cp:revision>
  <dcterms:created xsi:type="dcterms:W3CDTF">2014-03-12T13:39:30Z</dcterms:created>
  <dcterms:modified xsi:type="dcterms:W3CDTF">2017-06-16T13:24:47Z</dcterms:modified>
</cp:coreProperties>
</file>