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0"/>
  </p:notesMasterIdLst>
  <p:sldIdLst>
    <p:sldId id="260" r:id="rId2"/>
    <p:sldId id="261" r:id="rId3"/>
    <p:sldId id="273" r:id="rId4"/>
    <p:sldId id="263" r:id="rId5"/>
    <p:sldId id="268" r:id="rId6"/>
    <p:sldId id="283" r:id="rId7"/>
    <p:sldId id="259" r:id="rId8"/>
    <p:sldId id="264" r:id="rId9"/>
    <p:sldId id="265" r:id="rId10"/>
    <p:sldId id="269" r:id="rId11"/>
    <p:sldId id="271" r:id="rId12"/>
    <p:sldId id="272" r:id="rId13"/>
    <p:sldId id="270" r:id="rId14"/>
    <p:sldId id="274" r:id="rId15"/>
    <p:sldId id="277" r:id="rId16"/>
    <p:sldId id="278" r:id="rId17"/>
    <p:sldId id="282" r:id="rId18"/>
    <p:sldId id="26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0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121A5-8150-4363-9076-BC1C8E4E86F0}" type="datetimeFigureOut">
              <a:rPr lang="en-US" smtClean="0"/>
              <a:t>6/11/2017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69393-C65A-455D-A780-91AB6325F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1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69393-C65A-455D-A780-91AB6325FB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2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69393-C65A-455D-A780-91AB6325FB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67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69393-C65A-455D-A780-91AB6325FB5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51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69393-C65A-455D-A780-91AB6325FB5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40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://accelconf.web.cern.ch/accelconf/ipac2016/papers/wepmb058.pd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fnal.gov/getFile.py/access?contribId=13&amp;sessionId=1&amp;resId=1&amp;materialId=slides&amp;confId=11049" TargetMode="External"/><Relationship Id="rId2" Type="http://schemas.openxmlformats.org/officeDocument/2006/relationships/hyperlink" Target="https://espace.cern.ch/be-dep-workspace/abp/HSC/Meetings/Effect_of_tails_03-10-16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36396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Review of </a:t>
            </a:r>
            <a:r>
              <a:rPr lang="en-US" sz="5400" dirty="0" smtClean="0"/>
              <a:t>Expected Crab Cavity Heat Loads Due </a:t>
            </a:r>
            <a:r>
              <a:rPr lang="en-US" sz="5400" dirty="0"/>
              <a:t>to </a:t>
            </a:r>
            <a:r>
              <a:rPr lang="en-US" sz="5400" dirty="0" smtClean="0"/>
              <a:t>Impedance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Sergey Antipov, Nicolo Biancacci, Benoit </a:t>
            </a:r>
            <a:r>
              <a:rPr lang="en-US" dirty="0" err="1" smtClean="0"/>
              <a:t>Salvant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Francesco </a:t>
            </a:r>
            <a:r>
              <a:rPr lang="en-US" dirty="0" err="1" smtClean="0"/>
              <a:t>giordano</a:t>
            </a:r>
            <a:r>
              <a:rPr lang="en-US" dirty="0" smtClean="0"/>
              <a:t>, and Elias </a:t>
            </a:r>
            <a:r>
              <a:rPr lang="en-US" dirty="0" err="1" smtClean="0"/>
              <a:t>Metral</a:t>
            </a:r>
            <a:endParaRPr lang="en-US" dirty="0" smtClean="0"/>
          </a:p>
          <a:p>
            <a:r>
              <a:rPr lang="en-US" dirty="0" smtClean="0"/>
              <a:t>13.06.17</a:t>
            </a:r>
            <a:endParaRPr lang="en-US" dirty="0"/>
          </a:p>
        </p:txBody>
      </p:sp>
      <p:sp>
        <p:nvSpPr>
          <p:cNvPr id="5" name="AutoShape 2" descr="https://mmm.cern.ch/owa/14.3.319.2/themes/resources/clear1x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Need to look at all potentially dangerous modes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The modes may shift significantly during the tuning</a:t>
            </a:r>
          </a:p>
          <a:p>
            <a:pPr lvl="1"/>
            <a:r>
              <a:rPr lang="en-US" dirty="0" smtClean="0"/>
              <a:t>As far as 50 </a:t>
            </a:r>
            <a:r>
              <a:rPr lang="en-US" dirty="0" smtClean="0"/>
              <a:t>MHz</a:t>
            </a:r>
            <a:endParaRPr lang="en-US" dirty="0" smtClean="0"/>
          </a:p>
          <a:p>
            <a:pPr lvl="1"/>
            <a:r>
              <a:rPr lang="en-US" dirty="0"/>
              <a:t>No way of controlling the individual </a:t>
            </a:r>
            <a:r>
              <a:rPr lang="en-US" dirty="0" smtClean="0"/>
              <a:t>frequencies</a:t>
            </a:r>
          </a:p>
          <a:p>
            <a:pPr lvl="1"/>
            <a:endParaRPr lang="en-US" dirty="0"/>
          </a:p>
          <a:p>
            <a:r>
              <a:rPr lang="en-US" dirty="0" smtClean="0"/>
              <a:t>To be safe, one might need to take into account all potentially dangerous modes</a:t>
            </a:r>
          </a:p>
          <a:p>
            <a:pPr lvl="1"/>
            <a:r>
              <a:rPr lang="en-US" dirty="0" smtClean="0"/>
              <a:t>Not only the ones that are close to beam harmonics at the moment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620721" y="1840047"/>
            <a:ext cx="4737113" cy="3807189"/>
            <a:chOff x="6620721" y="1840047"/>
            <a:chExt cx="4737113" cy="3807189"/>
          </a:xfrm>
        </p:grpSpPr>
        <p:grpSp>
          <p:nvGrpSpPr>
            <p:cNvPr id="9" name="Group 8"/>
            <p:cNvGrpSpPr/>
            <p:nvPr/>
          </p:nvGrpSpPr>
          <p:grpSpPr>
            <a:xfrm>
              <a:off x="6620721" y="1840047"/>
              <a:ext cx="4737113" cy="3585333"/>
              <a:chOff x="6620721" y="2392135"/>
              <a:chExt cx="4737113" cy="358533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22361" y="2509330"/>
                <a:ext cx="4735473" cy="3468138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6620721" y="2392135"/>
                <a:ext cx="45349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Adding a ±25 MHz spread to HOM frequencies</a:t>
                </a:r>
                <a:endParaRPr lang="en-US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6711289" y="5339459"/>
              <a:ext cx="43538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The modes with peak power loss &gt; 100 W are highlighted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619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QW: Stay at least 2 MHz away from the critical HOMs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147223"/>
              </p:ext>
            </p:extLst>
          </p:nvPr>
        </p:nvGraphicFramePr>
        <p:xfrm>
          <a:off x="1097280" y="1957388"/>
          <a:ext cx="415925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378"/>
                <a:gridCol w="20478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2.2</a:t>
                      </a:r>
                      <a:r>
                        <a:rPr lang="en-US" dirty="0" smtClean="0">
                          <a:latin typeface="+mj-lt"/>
                        </a:rPr>
                        <a:t>x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2748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distribution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 frequencies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586 MHz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Q-factor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Shunt</a:t>
                      </a:r>
                      <a:r>
                        <a:rPr lang="en-US" baseline="0" dirty="0" smtClean="0"/>
                        <a:t> imp.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 k</a:t>
                      </a:r>
                      <a:r>
                        <a:rPr lang="el-GR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221412" y="1903537"/>
            <a:ext cx="4932363" cy="4087688"/>
            <a:chOff x="6097587" y="1662113"/>
            <a:chExt cx="5057775" cy="41338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7587" y="1662113"/>
              <a:ext cx="5057775" cy="4133850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6686550" y="5248275"/>
              <a:ext cx="413385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523911" y="5111099"/>
            <a:ext cx="1175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500 W leve</a:t>
            </a:r>
            <a:r>
              <a:rPr lang="en-US" sz="1600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13" name="AutoShape 4" descr="https://mmm.cern.ch/owa/attachment.ashx?id=RgAAAABahR2iQGQaSJ5a6EZ1ZvuSBwA7F33ln%2bMGTquPMaEfnKbiAAAAv4pJAAA7F33ln%2bMGTquPMaEfnKbiAABNNPvKAAAJ&amp;attcnt=1&amp;attid0=BAABAAAA&amp;attcid0=image001.png%4001D2ADFD.5E26D4E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</a:t>
            </a:r>
            <a:r>
              <a:rPr lang="en-US" sz="4400" dirty="0" smtClean="0"/>
              <a:t>QW</a:t>
            </a:r>
            <a:r>
              <a:rPr lang="en-US" sz="4400" dirty="0" smtClean="0"/>
              <a:t>: Stay at least 2 MHz away from the critical HOMs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339443"/>
              </p:ext>
            </p:extLst>
          </p:nvPr>
        </p:nvGraphicFramePr>
        <p:xfrm>
          <a:off x="1097280" y="1957388"/>
          <a:ext cx="415925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378"/>
                <a:gridCol w="20478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2.2</a:t>
                      </a:r>
                      <a:r>
                        <a:rPr lang="en-US" dirty="0" smtClean="0">
                          <a:latin typeface="+mj-lt"/>
                        </a:rPr>
                        <a:t>x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2748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distribution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 frequencies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960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Q-factor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Shunt</a:t>
                      </a:r>
                      <a:r>
                        <a:rPr lang="en-US" baseline="0" dirty="0" smtClean="0"/>
                        <a:t> imp.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k</a:t>
                      </a:r>
                      <a:r>
                        <a:rPr lang="el-GR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AutoShape 4" descr="https://mmm.cern.ch/owa/attachment.ashx?id=RgAAAABahR2iQGQaSJ5a6EZ1ZvuSBwA7F33ln%2bMGTquPMaEfnKbiAAAAv4pJAAA7F33ln%2bMGTquPMaEfnKbiAABNNPvKAAAJ&amp;attcnt=1&amp;attid0=BAABAAAA&amp;attcid0=image001.png%4001D2ADFD.5E26D4E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330" y="2000179"/>
            <a:ext cx="5086350" cy="3933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8189" y="5287673"/>
            <a:ext cx="425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significantly reduce the losses from the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potentially dangerous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4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RFD: Stay at least 5 MHz away from the critical HOM</a:t>
            </a:r>
            <a:endParaRPr lang="en-US" sz="44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9805" y="1957388"/>
            <a:ext cx="5095875" cy="391477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19732"/>
              </p:ext>
            </p:extLst>
          </p:nvPr>
        </p:nvGraphicFramePr>
        <p:xfrm>
          <a:off x="1097280" y="1957388"/>
          <a:ext cx="415925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378"/>
                <a:gridCol w="20478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</a:rPr>
                        <a:t>2.2</a:t>
                      </a:r>
                      <a:r>
                        <a:rPr lang="en-US" dirty="0" smtClean="0">
                          <a:latin typeface="+mj-lt"/>
                        </a:rPr>
                        <a:t>x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2748</a:t>
                      </a: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distribution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Mode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760</a:t>
                      </a:r>
                      <a:r>
                        <a:rPr lang="en-US" baseline="0" dirty="0" smtClean="0"/>
                        <a:t>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Q-factor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Shunt</a:t>
                      </a:r>
                      <a:r>
                        <a:rPr lang="en-US" baseline="0" dirty="0" smtClean="0"/>
                        <a:t> imp.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28.7 k</a:t>
                      </a:r>
                      <a:r>
                        <a:rPr lang="el-GR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6686550" y="5248275"/>
            <a:ext cx="41338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439150" y="4966871"/>
            <a:ext cx="1175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500 W leve</a:t>
            </a:r>
            <a:r>
              <a:rPr lang="en-US" sz="1600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13" name="AutoShape 4" descr="https://mmm.cern.ch/owa/attachment.ashx?id=RgAAAABahR2iQGQaSJ5a6EZ1ZvuSBwA7F33ln%2bMGTquPMaEfnKbiAAAAv4pJAAA7F33ln%2bMGTquPMaEfnKbiAABNNPvKAAAJ&amp;attcnt=1&amp;attid0=BAABAAAA&amp;attcid0=image001.png%4001D2ADFD.5E26D4E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6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be measured at SPS?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7259608" y="1876918"/>
            <a:ext cx="3952875" cy="3151438"/>
            <a:chOff x="7091362" y="3234404"/>
            <a:chExt cx="3952875" cy="315143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91362" y="3356892"/>
              <a:ext cx="3952875" cy="302895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199996" y="3234404"/>
              <a:ext cx="193944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Cos</a:t>
              </a:r>
              <a:r>
                <a:rPr lang="en-US" baseline="30000" dirty="0" smtClean="0"/>
                <a:t>2</a:t>
              </a:r>
              <a:r>
                <a:rPr lang="en-US" dirty="0" smtClean="0"/>
                <a:t> bunch profile</a:t>
              </a:r>
              <a:endParaRPr lang="en-US" dirty="0"/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73241"/>
              </p:ext>
            </p:extLst>
          </p:nvPr>
        </p:nvGraphicFramePr>
        <p:xfrm>
          <a:off x="1128625" y="4035284"/>
          <a:ext cx="49403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948"/>
                <a:gridCol w="18063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1.35</a:t>
                      </a:r>
                      <a:r>
                        <a:rPr lang="en-US" dirty="0" smtClean="0">
                          <a:latin typeface="+mj-lt"/>
                        </a:rPr>
                        <a:t>x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length, extraction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1.65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length,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 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150" y="1890959"/>
            <a:ext cx="3952875" cy="19621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835961" y="247889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injection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32683" y="3397476"/>
            <a:ext cx="115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102FF"/>
                </a:solidFill>
              </a:rPr>
              <a:t>extraction</a:t>
            </a:r>
            <a:endParaRPr lang="en-US" b="1" dirty="0">
              <a:solidFill>
                <a:srgbClr val="810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06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RFD: up to 50 W at extraction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6425" y="2391781"/>
            <a:ext cx="3931920" cy="736282"/>
          </a:xfrm>
        </p:spPr>
        <p:txBody>
          <a:bodyPr/>
          <a:lstStyle/>
          <a:p>
            <a:r>
              <a:rPr lang="en-US" dirty="0" smtClean="0"/>
              <a:t>Injection, 4.0 ns bunch length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4645" y="2350877"/>
            <a:ext cx="4126230" cy="736282"/>
          </a:xfrm>
        </p:spPr>
        <p:txBody>
          <a:bodyPr/>
          <a:lstStyle/>
          <a:p>
            <a:r>
              <a:rPr lang="en-US" dirty="0" smtClean="0"/>
              <a:t>Extraction, 1.6 ns bunch length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217920" y="2982384"/>
            <a:ext cx="4588171" cy="3032477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97279" y="2982384"/>
            <a:ext cx="4709781" cy="30324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94170" y="5571942"/>
            <a:ext cx="42024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750"/>
            </a:pPr>
            <a:r>
              <a:rPr lang="en-US" dirty="0" smtClean="0"/>
              <a:t>  			       760	           	      770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requency (MHz)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27845" y="5562416"/>
            <a:ext cx="42024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750"/>
            </a:pPr>
            <a:r>
              <a:rPr lang="en-US" dirty="0" smtClean="0"/>
              <a:t>  			       760	           	      770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requency (MHz)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420868" y="4001396"/>
            <a:ext cx="1584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loss (W)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38596" y="3034243"/>
            <a:ext cx="593432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0.10</a:t>
            </a:r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/>
              <a:t>0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66462" y="4106171"/>
            <a:ext cx="1584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loss (W)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69863" y="3013765"/>
            <a:ext cx="593497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54.4</a:t>
            </a:r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/>
              <a:t>0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5297794" y="4085693"/>
            <a:ext cx="1584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loss (W)</a:t>
            </a:r>
          </a:p>
        </p:txBody>
      </p:sp>
    </p:spTree>
    <p:extLst>
      <p:ext uri="{BB962C8B-B14F-4D97-AF65-F5344CB8AC3E}">
        <p14:creationId xmlns:p14="http://schemas.microsoft.com/office/powerpoint/2010/main" val="161951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QW</a:t>
            </a:r>
            <a:r>
              <a:rPr lang="en-US" dirty="0" smtClean="0"/>
              <a:t>: up to 2 kW, very narrow peak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2105" y="2398502"/>
            <a:ext cx="4059707" cy="736282"/>
          </a:xfrm>
        </p:spPr>
        <p:txBody>
          <a:bodyPr/>
          <a:lstStyle/>
          <a:p>
            <a:r>
              <a:rPr lang="en-US" dirty="0"/>
              <a:t>Injection, 4.0 ns bunch </a:t>
            </a:r>
            <a:r>
              <a:rPr lang="en-US" dirty="0" smtClean="0"/>
              <a:t>length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5095" y="2398502"/>
            <a:ext cx="4059707" cy="736282"/>
          </a:xfrm>
        </p:spPr>
        <p:txBody>
          <a:bodyPr/>
          <a:lstStyle/>
          <a:p>
            <a:r>
              <a:rPr lang="en-US" dirty="0"/>
              <a:t>Extraction, 1.6 ns bunch </a:t>
            </a:r>
            <a:r>
              <a:rPr lang="en-US" dirty="0" smtClean="0"/>
              <a:t>length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928688" y="2966861"/>
            <a:ext cx="4733124" cy="2995789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90434" y="2966861"/>
            <a:ext cx="4850874" cy="2995789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8010525" y="4371975"/>
            <a:ext cx="40957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8528039" y="4371975"/>
            <a:ext cx="40957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58200" y="4010025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0.3 MHz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9382" y="5564886"/>
            <a:ext cx="42024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590  			       600	           	      610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requency (MHz)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491253" y="5593461"/>
            <a:ext cx="42024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590  			       600	           	      610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requency (MHz)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78003" y="3008138"/>
            <a:ext cx="476477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2</a:t>
            </a:r>
            <a:r>
              <a:rPr lang="en-US" dirty="0" smtClean="0"/>
              <a:t>.4</a:t>
            </a:r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dirty="0"/>
              <a:t>0</a:t>
            </a:r>
            <a:endParaRPr lang="en-US" dirty="0" smtClean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155589" y="4080066"/>
            <a:ext cx="1584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loss (W)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67910" y="2871530"/>
            <a:ext cx="652807" cy="333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dirty="0" smtClean="0"/>
              <a:t>2140</a:t>
            </a:r>
          </a:p>
          <a:p>
            <a:pPr algn="r">
              <a:lnSpc>
                <a:spcPct val="125000"/>
              </a:lnSpc>
            </a:pPr>
            <a:endParaRPr lang="en-US" dirty="0"/>
          </a:p>
          <a:p>
            <a:pPr algn="r">
              <a:lnSpc>
                <a:spcPct val="125000"/>
              </a:lnSpc>
            </a:pPr>
            <a:endParaRPr lang="en-US" dirty="0" smtClean="0"/>
          </a:p>
          <a:p>
            <a:pPr algn="r">
              <a:lnSpc>
                <a:spcPct val="125000"/>
              </a:lnSpc>
            </a:pPr>
            <a:endParaRPr lang="en-US" dirty="0"/>
          </a:p>
          <a:p>
            <a:pPr algn="r">
              <a:lnSpc>
                <a:spcPct val="125000"/>
              </a:lnSpc>
            </a:pPr>
            <a:endParaRPr lang="en-US" dirty="0" smtClean="0"/>
          </a:p>
          <a:p>
            <a:pPr algn="r">
              <a:lnSpc>
                <a:spcPct val="125000"/>
              </a:lnSpc>
            </a:pPr>
            <a:endParaRPr lang="en-US" dirty="0"/>
          </a:p>
          <a:p>
            <a:pPr algn="r">
              <a:lnSpc>
                <a:spcPct val="125000"/>
              </a:lnSpc>
            </a:pPr>
            <a:endParaRPr lang="en-US" dirty="0"/>
          </a:p>
          <a:p>
            <a:pPr algn="r">
              <a:lnSpc>
                <a:spcPct val="125000"/>
              </a:lnSpc>
            </a:pPr>
            <a:r>
              <a:rPr lang="en-US" dirty="0" smtClean="0"/>
              <a:t>0</a:t>
            </a:r>
          </a:p>
          <a:p>
            <a:pPr algn="r">
              <a:lnSpc>
                <a:spcPct val="125000"/>
              </a:lnSpc>
            </a:pP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5101978" y="4055727"/>
            <a:ext cx="15845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loss (W)</a:t>
            </a:r>
          </a:p>
        </p:txBody>
      </p:sp>
    </p:spTree>
    <p:extLst>
      <p:ext uri="{BB962C8B-B14F-4D97-AF65-F5344CB8AC3E}">
        <p14:creationId xmlns:p14="http://schemas.microsoft.com/office/powerpoint/2010/main" val="3738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DQW: HOM damping </a:t>
            </a:r>
            <a:r>
              <a:rPr lang="en-US" sz="4000" dirty="0"/>
              <a:t>system is designed </a:t>
            </a:r>
            <a:r>
              <a:rPr lang="en-US" sz="4000" dirty="0" smtClean="0"/>
              <a:t>to take </a:t>
            </a:r>
            <a:r>
              <a:rPr lang="en-US" sz="4000" dirty="0" smtClean="0"/>
              <a:t>up to 1 kW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DQW has several HOM couples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225126" y="2334969"/>
            <a:ext cx="3153364" cy="2516458"/>
            <a:chOff x="1992868" y="2102059"/>
            <a:chExt cx="3153364" cy="251645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73699" y="2102059"/>
              <a:ext cx="2991703" cy="215939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992868" y="4310740"/>
              <a:ext cx="3153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hlinkClick r:id="rId4"/>
                </a:rPr>
                <a:t>J. A. Mitchel et al., IPAC’16, Busan, Korea</a:t>
              </a:r>
              <a:endParaRPr lang="en-US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497238" y="5335460"/>
            <a:ext cx="4213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Thermal breakdown might be an issue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86185" y="5789613"/>
            <a:ext cx="4386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A dedicated breakdown test is foreseen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497238" y="1756320"/>
            <a:ext cx="4434291" cy="3400911"/>
            <a:chOff x="6497238" y="1713190"/>
            <a:chExt cx="4434291" cy="34009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10422" y="2448818"/>
              <a:ext cx="3397133" cy="266528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497238" y="1713190"/>
              <a:ext cx="443429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The coaxial line can transport up to 1 </a:t>
              </a:r>
              <a:r>
                <a:rPr lang="en-US" sz="2000" dirty="0" smtClean="0"/>
                <a:t>kW</a:t>
              </a:r>
              <a:br>
                <a:rPr lang="en-US" sz="2000" dirty="0" smtClean="0"/>
              </a:br>
              <a:r>
                <a:rPr lang="en-US" sz="2000" dirty="0" smtClean="0"/>
                <a:t>of </a:t>
              </a:r>
              <a:r>
                <a:rPr lang="en-US" sz="2000" dirty="0"/>
                <a:t>HOM power load out of the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64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184130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If a high-impedance HOM is close to a beam spectrum line, it may lead to a high power loss</a:t>
            </a:r>
          </a:p>
          <a:p>
            <a:pPr lvl="1"/>
            <a:r>
              <a:rPr lang="en-US" sz="1900" dirty="0" smtClean="0"/>
              <a:t>kW-scale losses!</a:t>
            </a:r>
          </a:p>
          <a:p>
            <a:pPr lvl="1"/>
            <a:endParaRPr lang="en-US" sz="1900" dirty="0" smtClean="0"/>
          </a:p>
          <a:p>
            <a:r>
              <a:rPr lang="en-US" sz="2200" dirty="0" smtClean="0"/>
              <a:t>HOM lines can be quite broad (low-Q), making it challenging to avoid</a:t>
            </a:r>
          </a:p>
          <a:p>
            <a:endParaRPr lang="en-US" sz="2200" dirty="0" smtClean="0"/>
          </a:p>
          <a:p>
            <a:r>
              <a:rPr lang="en-US" sz="2200" dirty="0" smtClean="0"/>
              <a:t>Would like to have at </a:t>
            </a:r>
            <a:r>
              <a:rPr lang="en-US" sz="2200" dirty="0"/>
              <a:t>least </a:t>
            </a:r>
            <a:r>
              <a:rPr lang="en-US" sz="2200" dirty="0" smtClean="0"/>
              <a:t>2-5 </a:t>
            </a:r>
            <a:r>
              <a:rPr lang="en-US" sz="2200" dirty="0"/>
              <a:t>MHz </a:t>
            </a:r>
            <a:r>
              <a:rPr lang="en-US" sz="2200" dirty="0" smtClean="0"/>
              <a:t>from </a:t>
            </a:r>
            <a:r>
              <a:rPr lang="en-US" sz="2200" dirty="0"/>
              <a:t>the harmonics of 40.08 </a:t>
            </a:r>
            <a:r>
              <a:rPr lang="en-US" sz="2200" dirty="0" smtClean="0"/>
              <a:t>MHz to keep the beam induced heating below 500 W</a:t>
            </a:r>
          </a:p>
          <a:p>
            <a:pPr lvl="1"/>
            <a:r>
              <a:rPr lang="en-US" sz="1900" dirty="0" smtClean="0"/>
              <a:t>How feasible it actually is?</a:t>
            </a:r>
          </a:p>
          <a:p>
            <a:pPr lvl="1"/>
            <a:endParaRPr lang="en-US" sz="1900" dirty="0"/>
          </a:p>
          <a:p>
            <a:r>
              <a:rPr lang="en-US" sz="2200" dirty="0" smtClean="0"/>
              <a:t>As measurement in SPS might reveal some information</a:t>
            </a:r>
          </a:p>
          <a:p>
            <a:pPr lvl="1"/>
            <a:r>
              <a:rPr lang="en-US" sz="1900" dirty="0" smtClean="0"/>
              <a:t>Substantial power </a:t>
            </a:r>
            <a:r>
              <a:rPr lang="en-US" sz="1900" dirty="0" smtClean="0"/>
              <a:t>loss</a:t>
            </a:r>
            <a:endParaRPr lang="en-US" sz="1900" dirty="0"/>
          </a:p>
          <a:p>
            <a:pPr lvl="1"/>
            <a:r>
              <a:rPr lang="en-US" sz="1900" dirty="0"/>
              <a:t>T</a:t>
            </a:r>
            <a:r>
              <a:rPr lang="en-US" sz="1900" dirty="0" smtClean="0"/>
              <a:t>ens of Watts </a:t>
            </a:r>
            <a:r>
              <a:rPr lang="en-US" sz="1900" dirty="0" smtClean="0"/>
              <a:t>can be </a:t>
            </a:r>
            <a:r>
              <a:rPr lang="en-US" sz="1900" dirty="0" smtClean="0"/>
              <a:t>achieved at </a:t>
            </a:r>
            <a:r>
              <a:rPr lang="en-US" sz="1900" dirty="0" smtClean="0"/>
              <a:t>extraction</a:t>
            </a:r>
          </a:p>
          <a:p>
            <a:pPr lvl="1"/>
            <a:r>
              <a:rPr lang="en-US" sz="1900" dirty="0" smtClean="0"/>
              <a:t>May be hard to tune on certain lines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16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Some HOMs close to a multiple of the </a:t>
            </a:r>
            <a:r>
              <a:rPr lang="en-US" sz="4400" dirty="0" smtClean="0"/>
              <a:t>bunch spacing </a:t>
            </a:r>
            <a:r>
              <a:rPr lang="en-US" sz="4400" dirty="0" smtClean="0"/>
              <a:t>frequency might cause massive heat load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smtClean="0"/>
              <a:t>DQW </a:t>
            </a:r>
            <a:r>
              <a:rPr lang="en-US" dirty="0" smtClean="0"/>
              <a:t>design (update of 10.2016)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618794"/>
              </p:ext>
            </p:extLst>
          </p:nvPr>
        </p:nvGraphicFramePr>
        <p:xfrm>
          <a:off x="1222398" y="2456428"/>
          <a:ext cx="4904082" cy="3521040"/>
        </p:xfrm>
        <a:graphic>
          <a:graphicData uri="http://schemas.openxmlformats.org/drawingml/2006/table">
            <a:tbl>
              <a:tblPr/>
              <a:tblGrid>
                <a:gridCol w="1634694"/>
                <a:gridCol w="1634694"/>
                <a:gridCol w="1634694"/>
              </a:tblGrid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Shunt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impedance (</a:t>
                      </a:r>
                      <a:r>
                        <a:rPr lang="el-GR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factor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Frequency (Hz)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9.34E+07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2.17E+10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2.13E+04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1.60E+03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5.64E+08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0.005098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5.69E+08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5.401713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5.69E+08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1.15E+05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2.63E+03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5.86E+08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0.206092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6.71E+03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6.81E+08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417.1959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2.34E+03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6.82E+08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6.313443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1.06E+03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6.83E+08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0.205469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5.37E+00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8.53E+08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0.662133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5.39E+00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8.54E+08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3.30E-07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7.95E-01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0.002906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6.09E+02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9.28E+08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1.14E+04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1.17E+03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9.6E+08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2209.216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2.62E+05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1.04E+09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9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55.08195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7.83E+02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1.07E+09</a:t>
                      </a:r>
                    </a:p>
                  </a:txBody>
                  <a:tcPr marL="6705" marR="6705" marT="6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75131" y="4010268"/>
            <a:ext cx="3436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R + close to a beam harmonic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251598" y="3193754"/>
            <a:ext cx="1023533" cy="101843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284819" y="4212186"/>
            <a:ext cx="990312" cy="101577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9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Why is this not an issue in normal RF cavities?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 mode is transverse, not longitudinal</a:t>
            </a:r>
          </a:p>
          <a:p>
            <a:pPr lvl="1"/>
            <a:r>
              <a:rPr lang="en-US" dirty="0" smtClean="0"/>
              <a:t>The HOMs are lower in frequency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crab cavities sit in the places with high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Low Q of the HOMs is needed to ensure transverse stability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Calibri  "/>
                <a:cs typeface="Arial" panose="020B0604020202020204" pitchFamily="34" charset="0"/>
              </a:rPr>
              <a:t>See also:</a:t>
            </a:r>
          </a:p>
          <a:p>
            <a:pPr lvl="1"/>
            <a:r>
              <a:rPr lang="en-US" sz="1400" dirty="0" smtClean="0">
                <a:latin typeface="Calibri  "/>
                <a:cs typeface="Arial" panose="020B0604020202020204" pitchFamily="34" charset="0"/>
              </a:rPr>
              <a:t>N. Biancacci et al., </a:t>
            </a:r>
            <a:r>
              <a:rPr lang="en-US" sz="1400" dirty="0">
                <a:latin typeface="Calibri  "/>
                <a:hlinkClick r:id="rId2"/>
              </a:rPr>
              <a:t>Effect of tail cut and tail population on octupole stability threshold in the </a:t>
            </a:r>
            <a:r>
              <a:rPr lang="en-US" sz="1400" dirty="0" smtClean="0">
                <a:latin typeface="Calibri  "/>
                <a:hlinkClick r:id="rId2"/>
              </a:rPr>
              <a:t>HL-LHC</a:t>
            </a:r>
            <a:r>
              <a:rPr lang="en-US" sz="1400" dirty="0" smtClean="0">
                <a:latin typeface="Calibri  "/>
              </a:rPr>
              <a:t>, HSC Meeting, 05.10.15</a:t>
            </a:r>
          </a:p>
          <a:p>
            <a:pPr lvl="1"/>
            <a:r>
              <a:rPr lang="en-US" sz="1400" dirty="0" smtClean="0">
                <a:latin typeface="Calibri  "/>
                <a:cs typeface="Arial" panose="020B0604020202020204" pitchFamily="34" charset="0"/>
              </a:rPr>
              <a:t>E. </a:t>
            </a:r>
            <a:r>
              <a:rPr lang="en-US" sz="1400" dirty="0" err="1" smtClean="0">
                <a:latin typeface="Calibri  "/>
                <a:cs typeface="Arial" panose="020B0604020202020204" pitchFamily="34" charset="0"/>
              </a:rPr>
              <a:t>Metral</a:t>
            </a:r>
            <a:r>
              <a:rPr lang="en-US" sz="1400" dirty="0" smtClean="0">
                <a:latin typeface="Calibri  "/>
                <a:cs typeface="Arial" panose="020B0604020202020204" pitchFamily="34" charset="0"/>
              </a:rPr>
              <a:t>, </a:t>
            </a:r>
            <a:r>
              <a:rPr lang="en-US" sz="1400" dirty="0">
                <a:latin typeface="Calibri  "/>
                <a:hlinkClick r:id="rId3"/>
              </a:rPr>
              <a:t>Impedance update (other components than Crab Cavities</a:t>
            </a:r>
            <a:r>
              <a:rPr lang="en-US" sz="1400" dirty="0" smtClean="0">
                <a:latin typeface="Calibri  "/>
                <a:hlinkClick r:id="rId3"/>
              </a:rPr>
              <a:t>)</a:t>
            </a:r>
            <a:r>
              <a:rPr lang="en-US" sz="1400" dirty="0" smtClean="0">
                <a:latin typeface="Calibri  "/>
              </a:rPr>
              <a:t>, </a:t>
            </a:r>
            <a:r>
              <a:rPr lang="en-US" sz="1400" dirty="0">
                <a:latin typeface="Calibri  "/>
              </a:rPr>
              <a:t>Joint LARP CM26/Hi-</a:t>
            </a:r>
            <a:r>
              <a:rPr lang="en-US" sz="1400" dirty="0" err="1">
                <a:latin typeface="Calibri  "/>
              </a:rPr>
              <a:t>Lumi</a:t>
            </a:r>
            <a:r>
              <a:rPr lang="en-US" sz="1400" dirty="0">
                <a:latin typeface="Calibri  "/>
              </a:rPr>
              <a:t> Meeting, SLAC, </a:t>
            </a:r>
            <a:r>
              <a:rPr lang="en-US" sz="1400" dirty="0" smtClean="0">
                <a:latin typeface="Calibri  "/>
              </a:rPr>
              <a:t>19.05.16 </a:t>
            </a:r>
          </a:p>
          <a:p>
            <a:pPr lvl="1"/>
            <a:r>
              <a:rPr lang="en-US" sz="1400" dirty="0">
                <a:latin typeface="Calibri  "/>
              </a:rPr>
              <a:t>E. </a:t>
            </a:r>
            <a:r>
              <a:rPr lang="en-US" sz="1400" dirty="0" err="1">
                <a:latin typeface="Calibri  "/>
              </a:rPr>
              <a:t>Metral</a:t>
            </a:r>
            <a:r>
              <a:rPr lang="en-US" sz="1400" dirty="0">
                <a:latin typeface="Calibri  "/>
              </a:rPr>
              <a:t> et al., </a:t>
            </a:r>
            <a:r>
              <a:rPr lang="en-US" sz="1400" dirty="0" smtClean="0">
                <a:latin typeface="Calibri  "/>
              </a:rPr>
              <a:t>CC</a:t>
            </a:r>
            <a:r>
              <a:rPr lang="en-US" sz="1400" dirty="0">
                <a:latin typeface="Calibri  "/>
              </a:rPr>
              <a:t>: Impedance </a:t>
            </a:r>
            <a:r>
              <a:rPr lang="en-US" sz="1400" dirty="0" smtClean="0">
                <a:latin typeface="Calibri  "/>
              </a:rPr>
              <a:t>status, </a:t>
            </a:r>
            <a:r>
              <a:rPr lang="en-US" sz="1400" dirty="0">
                <a:latin typeface="Calibri  "/>
              </a:rPr>
              <a:t>International Review of the Crab Cavity Performance for </a:t>
            </a:r>
            <a:r>
              <a:rPr lang="en-US" sz="1400" dirty="0" smtClean="0">
                <a:latin typeface="Calibri  "/>
              </a:rPr>
              <a:t>Hi-</a:t>
            </a:r>
            <a:r>
              <a:rPr lang="en-US" sz="1400" dirty="0" err="1" smtClean="0">
                <a:latin typeface="Calibri  "/>
              </a:rPr>
              <a:t>Lumi</a:t>
            </a:r>
            <a:r>
              <a:rPr lang="en-US" sz="1400" dirty="0" smtClean="0">
                <a:latin typeface="Calibri  "/>
              </a:rPr>
              <a:t>, CERN, 05.04.17</a:t>
            </a:r>
            <a:endParaRPr lang="en-US" sz="1500" dirty="0" smtClean="0">
              <a:latin typeface="Calibri  "/>
              <a:cs typeface="Arial" panose="020B0604020202020204" pitchFamily="34" charset="0"/>
            </a:endParaRPr>
          </a:p>
          <a:p>
            <a:pPr lvl="1"/>
            <a:endParaRPr lang="en-US" sz="1400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9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</a:t>
            </a:r>
            <a:r>
              <a:rPr lang="en-US" dirty="0" smtClean="0"/>
              <a:t>procedure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Take the actual beam </a:t>
            </a:r>
            <a:r>
              <a:rPr lang="en-US" dirty="0" smtClean="0"/>
              <a:t>spectrum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Sum the contributions of all the HOMs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N. </a:t>
            </a:r>
            <a:r>
              <a:rPr lang="en-US" dirty="0" err="1" smtClean="0"/>
              <a:t>Biancacci’s</a:t>
            </a:r>
            <a:r>
              <a:rPr lang="en-US" dirty="0" smtClean="0"/>
              <a:t> code:</a:t>
            </a:r>
          </a:p>
          <a:p>
            <a:pPr marL="749808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Adding </a:t>
            </a:r>
            <a:r>
              <a:rPr lang="en-US" dirty="0"/>
              <a:t>an extra </a:t>
            </a:r>
            <a:r>
              <a:rPr lang="en-US" dirty="0" smtClean="0"/>
              <a:t>±3 </a:t>
            </a:r>
            <a:r>
              <a:rPr lang="en-US" dirty="0"/>
              <a:t>MHz spread to the HOM frequencies to account for </a:t>
            </a:r>
            <a:r>
              <a:rPr lang="en-US" dirty="0" smtClean="0"/>
              <a:t>manufacturing uncertainties</a:t>
            </a:r>
          </a:p>
          <a:p>
            <a:pPr marL="749808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Equidistant Gaussian bunches</a:t>
            </a:r>
          </a:p>
          <a:p>
            <a:pPr marL="749808" lvl="1" indent="-457200">
              <a:lnSpc>
                <a:spcPct val="100000"/>
              </a:lnSpc>
              <a:buFont typeface="+mj-lt"/>
              <a:buAutoNum type="arabicPeriod"/>
            </a:pPr>
            <a:endParaRPr lang="en-US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B. </a:t>
            </a:r>
            <a:r>
              <a:rPr lang="en-US" dirty="0" err="1" smtClean="0"/>
              <a:t>Salvant’s</a:t>
            </a:r>
            <a:r>
              <a:rPr lang="en-US" dirty="0" smtClean="0"/>
              <a:t> code:</a:t>
            </a:r>
          </a:p>
          <a:p>
            <a:pPr marL="749808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Actual filling pattern</a:t>
            </a:r>
          </a:p>
          <a:p>
            <a:pPr marL="749808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smtClean="0"/>
              <a:t>Gaussian or cos</a:t>
            </a:r>
            <a:r>
              <a:rPr lang="en-US" baseline="30000" dirty="0" smtClean="0"/>
              <a:t>2</a:t>
            </a:r>
            <a:r>
              <a:rPr lang="en-US" dirty="0" smtClean="0"/>
              <a:t> distribution</a:t>
            </a: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71664" y="4813266"/>
            <a:ext cx="2794041" cy="1055828"/>
            <a:chOff x="883835" y="5164138"/>
            <a:chExt cx="2794041" cy="1055828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3528280"/>
                </p:ext>
              </p:extLst>
            </p:nvPr>
          </p:nvGraphicFramePr>
          <p:xfrm>
            <a:off x="1119188" y="5164138"/>
            <a:ext cx="2465387" cy="465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9" name="Equation" r:id="rId3" imgW="1346040" imgH="253800" progId="Equation.DSMT4">
                    <p:embed/>
                  </p:oleObj>
                </mc:Choice>
                <mc:Fallback>
                  <p:oleObj name="Equation" r:id="rId3" imgW="134604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19188" y="5164138"/>
                          <a:ext cx="2465387" cy="465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Straight Connector 8"/>
            <p:cNvCxnSpPr/>
            <p:nvPr/>
          </p:nvCxnSpPr>
          <p:spPr>
            <a:xfrm>
              <a:off x="2600115" y="5605737"/>
              <a:ext cx="133727" cy="263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920214" y="5605737"/>
              <a:ext cx="156236" cy="2633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21414" y="585063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No. bunches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3835" y="5850634"/>
              <a:ext cx="1314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 per bunch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97280" y="2328051"/>
            <a:ext cx="4951095" cy="1953761"/>
            <a:chOff x="1097280" y="2328051"/>
            <a:chExt cx="5113270" cy="195376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7280" y="2328051"/>
              <a:ext cx="5113270" cy="169149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396993" y="3974035"/>
              <a:ext cx="17005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Courtesy F</a:t>
              </a:r>
              <a:r>
                <a:rPr lang="en-US" sz="1400" dirty="0"/>
                <a:t>. Giordano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682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Quarter Wave: Total heat load has increased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805" y="1994176"/>
            <a:ext cx="5912845" cy="40254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864965" y="2400300"/>
            <a:ext cx="6641610" cy="1159453"/>
            <a:chOff x="5141190" y="2171700"/>
            <a:chExt cx="6641610" cy="1159453"/>
          </a:xfrm>
        </p:grpSpPr>
        <p:sp>
          <p:nvSpPr>
            <p:cNvPr id="9" name="TextBox 8"/>
            <p:cNvSpPr txBox="1"/>
            <p:nvPr/>
          </p:nvSpPr>
          <p:spPr>
            <a:xfrm>
              <a:off x="8018115" y="2684822"/>
              <a:ext cx="3764685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 reality, not all the buckets are filled</a:t>
              </a:r>
            </a:p>
            <a:p>
              <a:r>
                <a:rPr lang="en-US" dirty="0" smtClean="0"/>
                <a:t>The power loss will be </a:t>
              </a:r>
              <a:r>
                <a:rPr lang="en-US" dirty="0" smtClean="0"/>
                <a:t>lower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5141190" y="2171700"/>
              <a:ext cx="2851021" cy="7385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163955" y="2115811"/>
            <a:ext cx="1596912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2.2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x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US" sz="2000" baseline="30000" dirty="0" smtClean="0">
                <a:solidFill>
                  <a:schemeClr val="accent1">
                    <a:lumMod val="75000"/>
                  </a:schemeClr>
                </a:solidFill>
              </a:rPr>
              <a:t>11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ppb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25 ns spacing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44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3200" dirty="0"/>
              <a:t>The </a:t>
            </a:r>
            <a:r>
              <a:rPr lang="en-US" sz="3200" dirty="0" smtClean="0"/>
              <a:t>sidebands of the beam spectrum significantly affect the power loss. It is quadratic with the number of bunches only if  only </a:t>
            </a:r>
            <a:r>
              <a:rPr lang="en-US" sz="3200" dirty="0"/>
              <a:t>the main line </a:t>
            </a:r>
            <a:r>
              <a:rPr lang="en-US" sz="3200" dirty="0" smtClean="0"/>
              <a:t>contributes</a:t>
            </a:r>
            <a:endParaRPr lang="en-US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4841" y="1846263"/>
            <a:ext cx="9902643" cy="402272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8341" y="5995109"/>
            <a:ext cx="10787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F. Giordano, B. </a:t>
            </a:r>
            <a:r>
              <a:rPr lang="en-US" sz="1600" dirty="0" err="1" smtClean="0"/>
              <a:t>Salvant</a:t>
            </a:r>
            <a:r>
              <a:rPr lang="en-US" sz="1600" dirty="0" smtClean="0"/>
              <a:t>, </a:t>
            </a:r>
            <a:r>
              <a:rPr lang="en-GB" sz="1600" dirty="0">
                <a:hlinkClick r:id="rId3"/>
              </a:rPr>
              <a:t>Update on power loss for resonator impedance with various filling </a:t>
            </a:r>
            <a:r>
              <a:rPr lang="en-GB" sz="1600" dirty="0" smtClean="0">
                <a:hlinkClick r:id="rId3"/>
              </a:rPr>
              <a:t>schemes</a:t>
            </a:r>
            <a:r>
              <a:rPr lang="en-GB" sz="1600" dirty="0" smtClean="0"/>
              <a:t>, APB HSC Meeting, 08.05.17</a:t>
            </a: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5957183" y="2197827"/>
            <a:ext cx="3864969" cy="681734"/>
            <a:chOff x="6213642" y="2469741"/>
            <a:chExt cx="3864969" cy="681734"/>
          </a:xfrm>
        </p:grpSpPr>
        <p:sp>
          <p:nvSpPr>
            <p:cNvPr id="3" name="TextBox 2"/>
            <p:cNvSpPr txBox="1"/>
            <p:nvPr/>
          </p:nvSpPr>
          <p:spPr>
            <a:xfrm>
              <a:off x="6213642" y="2505144"/>
              <a:ext cx="3864969" cy="6463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lIns="45720" rIns="45720" rtlCol="0">
              <a:spAutoFit/>
            </a:bodyPr>
            <a:lstStyle/>
            <a:p>
              <a:r>
                <a:rPr lang="en-US" dirty="0"/>
                <a:t>If </a:t>
              </a:r>
              <a:r>
                <a:rPr lang="en-US" dirty="0" smtClean="0"/>
                <a:t>                           is true,</a:t>
              </a:r>
              <a:br>
                <a:rPr lang="en-US" dirty="0" smtClean="0"/>
              </a:br>
              <a:r>
                <a:rPr lang="en-US" dirty="0" smtClean="0"/>
                <a:t>in </a:t>
              </a:r>
              <a:r>
                <a:rPr lang="en-US" dirty="0"/>
                <a:t>the LHC </a:t>
              </a:r>
              <a:r>
                <a:rPr lang="en-US" dirty="0" smtClean="0">
                  <a:latin typeface="Symbol" panose="05050102010706020507" pitchFamily="18" charset="2"/>
                </a:rPr>
                <a:t>a</a:t>
              </a:r>
              <a:r>
                <a:rPr lang="en-US" dirty="0" smtClean="0"/>
                <a:t> </a:t>
              </a:r>
              <a:r>
                <a:rPr lang="en-US" dirty="0"/>
                <a:t>is almost never equal to 2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5512" y="2469741"/>
              <a:ext cx="1580354" cy="5476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628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30928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Going to 9 cm </a:t>
            </a:r>
            <a:r>
              <a:rPr lang="en-US" sz="4000" dirty="0" err="1" smtClean="0"/>
              <a:t>rms</a:t>
            </a:r>
            <a:r>
              <a:rPr lang="en-US" sz="4000" dirty="0" smtClean="0"/>
              <a:t> bunch length decreases the peak power loss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1" y="2392246"/>
            <a:ext cx="4290598" cy="321794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265" y="2341530"/>
            <a:ext cx="4669766" cy="350232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97280" y="1844290"/>
            <a:ext cx="4818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effect is more prominent at 1 GHz and higher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76552" y="2240393"/>
            <a:ext cx="25039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8.1 cm </a:t>
            </a:r>
            <a:r>
              <a:rPr lang="en-US" dirty="0" err="1" smtClean="0"/>
              <a:t>rms</a:t>
            </a:r>
            <a:r>
              <a:rPr lang="en-US" dirty="0" smtClean="0"/>
              <a:t> bunch length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69363" y="2211818"/>
            <a:ext cx="25039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9.0 cm </a:t>
            </a:r>
            <a:r>
              <a:rPr lang="en-US" dirty="0" err="1" smtClean="0"/>
              <a:t>rms</a:t>
            </a:r>
            <a:r>
              <a:rPr lang="en-US" dirty="0" smtClean="0"/>
              <a:t> bunch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30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dangerous modes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85" y="2053298"/>
            <a:ext cx="4486129" cy="3419615"/>
          </a:xfrm>
        </p:spPr>
      </p:pic>
      <p:sp>
        <p:nvSpPr>
          <p:cNvPr id="5" name="TextBox 4"/>
          <p:cNvSpPr txBox="1"/>
          <p:nvPr/>
        </p:nvSpPr>
        <p:spPr>
          <a:xfrm>
            <a:off x="4684144" y="4311573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560 MHz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154" y="2354900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760 MHz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5122" y="4546939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960 MHz</a:t>
            </a:r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126480" y="2959902"/>
            <a:ext cx="4794867" cy="1200329"/>
            <a:chOff x="6448425" y="3065073"/>
            <a:chExt cx="4794867" cy="1200329"/>
          </a:xfrm>
        </p:grpSpPr>
        <p:sp>
          <p:nvSpPr>
            <p:cNvPr id="8" name="TextBox 7"/>
            <p:cNvSpPr txBox="1"/>
            <p:nvPr/>
          </p:nvSpPr>
          <p:spPr>
            <a:xfrm>
              <a:off x="8836864" y="3065073"/>
              <a:ext cx="2406428" cy="120032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The recipe of high loss: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High R		28 k</a:t>
              </a:r>
              <a:r>
                <a:rPr lang="el-GR" dirty="0" smtClean="0"/>
                <a:t>Ω</a:t>
              </a:r>
              <a:endParaRPr lang="en-US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Low Q		300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 smtClean="0"/>
                <a:t>Close f		761 MHz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8" idx="1"/>
            </p:cNvCxnSpPr>
            <p:nvPr/>
          </p:nvCxnSpPr>
          <p:spPr>
            <a:xfrm flipH="1" flipV="1">
              <a:off x="6448425" y="3657600"/>
              <a:ext cx="2388439" cy="76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8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97280" y="5667777"/>
            <a:ext cx="649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need the HOMs to have low Q to ensure the transverse stability</a:t>
            </a:r>
          </a:p>
        </p:txBody>
      </p:sp>
    </p:spTree>
    <p:extLst>
      <p:ext uri="{BB962C8B-B14F-4D97-AF65-F5344CB8AC3E}">
        <p14:creationId xmlns:p14="http://schemas.microsoft.com/office/powerpoint/2010/main" val="61015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I</a:t>
            </a:r>
            <a:r>
              <a:rPr lang="en-US" sz="4000" dirty="0" smtClean="0"/>
              <a:t>ntersection of the mode line with the peak in beam spectrum leads to kW-scale power losses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2350508"/>
            <a:ext cx="4427220" cy="33835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97154" y="1928484"/>
            <a:ext cx="852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QW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900" y="2354692"/>
            <a:ext cx="4335780" cy="33793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74054" y="1928483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RFD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13.06.2017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Crab HOM Heat Loads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85142" y="5891843"/>
            <a:ext cx="95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a more realistic cos</a:t>
            </a:r>
            <a:r>
              <a:rPr lang="en-US" baseline="30000" dirty="0" smtClean="0"/>
              <a:t>2</a:t>
            </a:r>
            <a:r>
              <a:rPr lang="en-US" dirty="0" smtClean="0"/>
              <a:t> spectrum the losses are</a:t>
            </a:r>
            <a:r>
              <a:rPr lang="en-US" b="1" dirty="0" smtClean="0"/>
              <a:t> </a:t>
            </a:r>
            <a:r>
              <a:rPr lang="en-US" dirty="0" smtClean="0"/>
              <a:t>lower. Up to a factor of 2 for a 1 GHz mode in </a:t>
            </a:r>
            <a:r>
              <a:rPr lang="en-US" dirty="0" smtClean="0"/>
              <a:t>DQW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623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10947</TotalTime>
  <Words>1037</Words>
  <Application>Microsoft Office PowerPoint</Application>
  <PresentationFormat>Widescreen</PresentationFormat>
  <Paragraphs>320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 </vt:lpstr>
      <vt:lpstr>Calibri Light</vt:lpstr>
      <vt:lpstr>Symbol</vt:lpstr>
      <vt:lpstr>Retrospect</vt:lpstr>
      <vt:lpstr>Equation</vt:lpstr>
      <vt:lpstr>Review of Expected Crab Cavity Heat Loads Due to Impedance</vt:lpstr>
      <vt:lpstr>Some HOMs close to a multiple of the bunch spacing frequency might cause massive heat load</vt:lpstr>
      <vt:lpstr>Why is this not an issue in normal RF cavities?</vt:lpstr>
      <vt:lpstr>Simulation procedure</vt:lpstr>
      <vt:lpstr>Double Quarter Wave: Total heat load has increased </vt:lpstr>
      <vt:lpstr>The sidebands of the beam spectrum significantly affect the power loss. It is quadratic with the number of bunches only if  only the main line contributes</vt:lpstr>
      <vt:lpstr>Going to 9 cm rms bunch length decreases the peak power loss</vt:lpstr>
      <vt:lpstr>The most dangerous modes</vt:lpstr>
      <vt:lpstr>Intersection of the mode line with the peak in beam spectrum leads to kW-scale power losses</vt:lpstr>
      <vt:lpstr>Need to look at all potentially dangerous modes</vt:lpstr>
      <vt:lpstr>DQW: Stay at least 2 MHz away from the critical HOMs</vt:lpstr>
      <vt:lpstr>DQW: Stay at least 2 MHz away from the critical HOMs</vt:lpstr>
      <vt:lpstr>RFD: Stay at least 5 MHz away from the critical HOM</vt:lpstr>
      <vt:lpstr>What can be measured at SPS?</vt:lpstr>
      <vt:lpstr>RFD: up to 50 W at extraction</vt:lpstr>
      <vt:lpstr>DQW: up to 2 kW, very narrow peak</vt:lpstr>
      <vt:lpstr>DQW: HOM damping system is designed to take up to 1 kW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8.09 cm bunch length</dc:title>
  <dc:creator>Sergey</dc:creator>
  <cp:lastModifiedBy>Sergey</cp:lastModifiedBy>
  <cp:revision>96</cp:revision>
  <dcterms:created xsi:type="dcterms:W3CDTF">2017-04-04T07:22:33Z</dcterms:created>
  <dcterms:modified xsi:type="dcterms:W3CDTF">2017-06-13T06:56:29Z</dcterms:modified>
</cp:coreProperties>
</file>