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2"/>
  </p:notesMasterIdLst>
  <p:handoutMasterIdLst>
    <p:handoutMasterId r:id="rId33"/>
  </p:handoutMasterIdLst>
  <p:sldIdLst>
    <p:sldId id="263" r:id="rId5"/>
    <p:sldId id="292" r:id="rId6"/>
    <p:sldId id="258" r:id="rId7"/>
    <p:sldId id="270" r:id="rId8"/>
    <p:sldId id="276" r:id="rId9"/>
    <p:sldId id="290" r:id="rId10"/>
    <p:sldId id="273" r:id="rId11"/>
    <p:sldId id="279" r:id="rId12"/>
    <p:sldId id="280" r:id="rId13"/>
    <p:sldId id="274" r:id="rId14"/>
    <p:sldId id="284" r:id="rId15"/>
    <p:sldId id="282" r:id="rId16"/>
    <p:sldId id="291" r:id="rId17"/>
    <p:sldId id="283" r:id="rId18"/>
    <p:sldId id="281" r:id="rId19"/>
    <p:sldId id="289" r:id="rId20"/>
    <p:sldId id="288" r:id="rId21"/>
    <p:sldId id="287" r:id="rId22"/>
    <p:sldId id="286" r:id="rId23"/>
    <p:sldId id="293" r:id="rId24"/>
    <p:sldId id="294" r:id="rId25"/>
    <p:sldId id="295" r:id="rId26"/>
    <p:sldId id="296" r:id="rId27"/>
    <p:sldId id="297" r:id="rId28"/>
    <p:sldId id="298" r:id="rId29"/>
    <p:sldId id="266" r:id="rId30"/>
    <p:sldId id="271" r:id="rId3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57" autoAdjust="0"/>
    <p:restoredTop sz="94660"/>
  </p:normalViewPr>
  <p:slideViewPr>
    <p:cSldViewPr snapToObjects="1" showGuides="1">
      <p:cViewPr varScale="1">
        <p:scale>
          <a:sx n="92" d="100"/>
          <a:sy n="92" d="100"/>
        </p:scale>
        <p:origin x="-120" y="-352"/>
      </p:cViewPr>
      <p:guideLst>
        <p:guide orient="horz" pos="4080"/>
        <p:guide pos="240"/>
      </p:guideLst>
    </p:cSldViewPr>
  </p:slideViewPr>
  <p:notesTextViewPr>
    <p:cViewPr>
      <p:scale>
        <a:sx n="100" d="100"/>
        <a:sy n="100" d="100"/>
      </p:scale>
      <p:origin x="0" y="0"/>
    </p:cViewPr>
  </p:notesTextViewPr>
  <p:sorterViewPr>
    <p:cViewPr>
      <p:scale>
        <a:sx n="66" d="100"/>
        <a:sy n="66" d="100"/>
      </p:scale>
      <p:origin x="0" y="24"/>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notesMaster" Target="notesMasters/notesMaster1.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26/06/17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1358482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26/06/17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022085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4FE95D-2527-4989-95AD-6D4BB4EE2802}" type="slidenum">
              <a:rPr lang="ru-RU" smtClean="0"/>
              <a:pPr/>
              <a:t>22</a:t>
            </a:fld>
            <a:endParaRPr lang="ru-RU"/>
          </a:p>
        </p:txBody>
      </p:sp>
    </p:spTree>
    <p:extLst>
      <p:ext uri="{BB962C8B-B14F-4D97-AF65-F5344CB8AC3E}">
        <p14:creationId xmlns:p14="http://schemas.microsoft.com/office/powerpoint/2010/main" val="2015294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26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1"/>
            <a:ext cx="6309000" cy="360000"/>
          </a:xfrm>
        </p:spPr>
        <p:txBody>
          <a:bodyPr lIns="0" tIns="0" rIns="0" bIns="0" anchor="b" anchorCtr="0"/>
          <a:lstStyle>
            <a:lvl1pPr algn="r">
              <a:defRPr>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1"/>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1"/>
            <a:ext cx="3785364" cy="1534388"/>
          </a:xfrm>
          <a:prstGeom prst="rect">
            <a:avLst/>
          </a:prstGeom>
        </p:spPr>
      </p:pic>
      <p:sp>
        <p:nvSpPr>
          <p:cNvPr id="15" name="Espace réservé du texte 14"/>
          <p:cNvSpPr>
            <a:spLocks noGrp="1"/>
          </p:cNvSpPr>
          <p:nvPr>
            <p:ph type="body" sz="quarter" idx="14" hasCustomPrompt="1"/>
          </p:nvPr>
        </p:nvSpPr>
        <p:spPr>
          <a:xfrm>
            <a:off x="1371600" y="5899149"/>
            <a:ext cx="6480000" cy="349251"/>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1"/>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1"/>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3"/>
            <a:ext cx="4040188"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9" y="1215233"/>
            <a:ext cx="4041775"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9"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1"/>
            <a:ext cx="6627000" cy="360000"/>
          </a:xfrm>
        </p:spPr>
        <p:txBody>
          <a:bodyPr/>
          <a:lstStyle/>
          <a:p>
            <a:r>
              <a:rPr lang="fr-FR" noProof="0" smtClean="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1"/>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1"/>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1"/>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1"/>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1"/>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Slide Number Placeholder 2"/>
          <p:cNvSpPr>
            <a:spLocks noGrp="1"/>
          </p:cNvSpPr>
          <p:nvPr>
            <p:ph type="sldNum" idx="11"/>
          </p:nvPr>
        </p:nvSpPr>
        <p:spPr/>
        <p:txBody>
          <a:bodyPr/>
          <a:lstStyle>
            <a:lvl1pPr>
              <a:defRPr/>
            </a:lvl1pPr>
          </a:lstStyle>
          <a:p>
            <a:fld id="{38C331FB-1204-45F7-AF99-0247136FFECC}" type="slidenum">
              <a:rPr lang="en-US" altLang="x-none"/>
              <a:pPr/>
              <a:t>‹#›</a:t>
            </a:fld>
            <a:endParaRPr lang="en-US" altLang="x-none" dirty="0"/>
          </a:p>
        </p:txBody>
      </p:sp>
      <p:sp>
        <p:nvSpPr>
          <p:cNvPr id="4" name="Title 1"/>
          <p:cNvSpPr>
            <a:spLocks noGrp="1"/>
          </p:cNvSpPr>
          <p:nvPr>
            <p:ph type="title"/>
          </p:nvPr>
        </p:nvSpPr>
        <p:spPr>
          <a:xfrm>
            <a:off x="1066804" y="-152400"/>
            <a:ext cx="6994525" cy="1050925"/>
          </a:xfrm>
        </p:spPr>
        <p:txBody>
          <a:bodyPr/>
          <a:lstStyle>
            <a:lvl1pPr>
              <a:defRPr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5" name="Content Placeholder 2"/>
          <p:cNvSpPr>
            <a:spLocks noGrp="1"/>
          </p:cNvSpPr>
          <p:nvPr>
            <p:ph sz="half" idx="1"/>
          </p:nvPr>
        </p:nvSpPr>
        <p:spPr>
          <a:xfrm>
            <a:off x="152400" y="1204912"/>
            <a:ext cx="8763000" cy="4967288"/>
          </a:xfrm>
        </p:spPr>
        <p:txBody>
          <a:bodyPr/>
          <a:lstStyle>
            <a:lvl1pPr marL="457200" indent="-457200">
              <a:buFont typeface="Arial" pitchFamily="34" charset="0"/>
              <a:buChar char="•"/>
              <a:defRPr sz="2400" b="0">
                <a:latin typeface="Calibri" pitchFamily="34" charset="0"/>
                <a:cs typeface="Calibri" pitchFamily="34" charset="0"/>
              </a:defRPr>
            </a:lvl1pPr>
            <a:lvl2pPr marL="800100" indent="-342900">
              <a:buFont typeface="Arial" pitchFamily="34" charset="0"/>
              <a:buChar char="–"/>
              <a:defRPr sz="2000">
                <a:latin typeface="Calibri" pitchFamily="34" charset="0"/>
                <a:cs typeface="Calibri" pitchFamily="34" charset="0"/>
              </a:defRPr>
            </a:lvl2pPr>
            <a:lvl3pPr marL="1257300" indent="-342900">
              <a:buFont typeface="Arial" pitchFamily="34" charset="0"/>
              <a:buChar char="•"/>
              <a:defRPr sz="2000">
                <a:latin typeface="Calibri" pitchFamily="34" charset="0"/>
                <a:cs typeface="Calibri" pitchFamily="34" charset="0"/>
              </a:defRPr>
            </a:lvl3pPr>
            <a:lvl4pPr marL="1657350" indent="-285750">
              <a:buFont typeface="Arial" pitchFamily="34" charset="0"/>
              <a:buChar char="–"/>
              <a:defRPr sz="1600">
                <a:latin typeface="Calibri" pitchFamily="34" charset="0"/>
                <a:cs typeface="Calibri" pitchFamily="34" charset="0"/>
              </a:defRPr>
            </a:lvl4pPr>
            <a:lvl5pPr marL="2114550" indent="-285750">
              <a:buFont typeface="Arial" pitchFamily="34" charset="0"/>
              <a:buChar char="•"/>
              <a:defRPr sz="1600">
                <a:latin typeface="Calibri" pitchFamily="34" charset="0"/>
                <a:cs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21574414"/>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1"/>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1"/>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jpeg"/><Relationship Id="rId3" Type="http://schemas.openxmlformats.org/officeDocument/2006/relationships/image" Target="../media/image1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1" Type="http://schemas.openxmlformats.org/officeDocument/2006/relationships/slideLayout" Target="../slideLayouts/slideLayout8.xml"/><Relationship Id="rId2" Type="http://schemas.openxmlformats.org/officeDocument/2006/relationships/image" Target="../media/image21.tiff"/></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5.emf"/><Relationship Id="rId5" Type="http://schemas.openxmlformats.org/officeDocument/2006/relationships/image" Target="../media/image26.emf"/><Relationship Id="rId1" Type="http://schemas.openxmlformats.org/officeDocument/2006/relationships/slideLayout" Target="../slideLayouts/slideLayout2.xml"/><Relationship Id="rId2" Type="http://schemas.openxmlformats.org/officeDocument/2006/relationships/image" Target="../media/image2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png"/><Relationship Id="rId3"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s://indico.cern.ch/event/56783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dirty="0"/>
              <a:t>BGC </a:t>
            </a:r>
            <a:r>
              <a:rPr lang="en-US" dirty="0" smtClean="0"/>
              <a:t>as profile diagnostics for Electron Lenses in HL-LHC (Halo Depletion and </a:t>
            </a:r>
            <a:r>
              <a:rPr lang="en-US" dirty="0"/>
              <a:t>Beam-Beam Long Range Compensation</a:t>
            </a:r>
            <a:r>
              <a:rPr lang="en-US" dirty="0" smtClean="0"/>
              <a:t>)</a:t>
            </a:r>
            <a:endParaRPr lang="en-GB" dirty="0"/>
          </a:p>
        </p:txBody>
      </p:sp>
      <p:sp>
        <p:nvSpPr>
          <p:cNvPr id="3" name="Sous-titre 2"/>
          <p:cNvSpPr>
            <a:spLocks noGrp="1"/>
          </p:cNvSpPr>
          <p:nvPr>
            <p:ph type="subTitle" idx="1"/>
          </p:nvPr>
        </p:nvSpPr>
        <p:spPr/>
        <p:txBody>
          <a:bodyPr/>
          <a:lstStyle/>
          <a:p>
            <a:r>
              <a:rPr lang="en-GB" dirty="0" smtClean="0"/>
              <a:t>A. </a:t>
            </a:r>
            <a:r>
              <a:rPr lang="en-GB" dirty="0" smtClean="0"/>
              <a:t>Rossi (CERN), D. Perini, S. </a:t>
            </a:r>
            <a:r>
              <a:rPr lang="en-GB" dirty="0" err="1" smtClean="0"/>
              <a:t>Redaelli</a:t>
            </a:r>
            <a:r>
              <a:rPr lang="en-GB" dirty="0" smtClean="0"/>
              <a:t>, G. </a:t>
            </a:r>
            <a:r>
              <a:rPr lang="en-GB" dirty="0" err="1" smtClean="0"/>
              <a:t>Stancari</a:t>
            </a:r>
            <a:r>
              <a:rPr lang="en-GB" dirty="0" smtClean="0"/>
              <a:t> et al.</a:t>
            </a:r>
            <a:endParaRPr lang="en-GB" dirty="0"/>
          </a:p>
        </p:txBody>
      </p:sp>
      <p:sp>
        <p:nvSpPr>
          <p:cNvPr id="4" name="Espace réservé du texte 3"/>
          <p:cNvSpPr>
            <a:spLocks noGrp="1"/>
          </p:cNvSpPr>
          <p:nvPr>
            <p:ph type="body" sz="quarter" idx="14"/>
          </p:nvPr>
        </p:nvSpPr>
        <p:spPr/>
        <p:txBody>
          <a:bodyPr>
            <a:normAutofit fontScale="85000" lnSpcReduction="10000"/>
          </a:bodyPr>
          <a:lstStyle/>
          <a:p>
            <a:r>
              <a:rPr lang="en-US" dirty="0"/>
              <a:t>Beam Gas Curtain Instrument </a:t>
            </a:r>
            <a:r>
              <a:rPr lang="en-US" dirty="0" smtClean="0"/>
              <a:t>Review – Cockcroft Institute – 27-28 June 2017</a:t>
            </a:r>
            <a:endParaRPr lang="en-GB" dirty="0"/>
          </a:p>
        </p:txBody>
      </p:sp>
      <p:pic>
        <p:nvPicPr>
          <p:cNvPr id="7" name="Image 6" descr="Logo-APO-LARP.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1087" y="5903929"/>
            <a:ext cx="624861" cy="74373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effectLst/>
              </a:rPr>
              <a:t>Technical design</a:t>
            </a:r>
            <a:endParaRPr lang="en-US" sz="3600" dirty="0">
              <a:effectLst/>
            </a:endParaRPr>
          </a:p>
        </p:txBody>
      </p:sp>
      <p:sp>
        <p:nvSpPr>
          <p:cNvPr id="5" name="Content Placeholder 4"/>
          <p:cNvSpPr>
            <a:spLocks noGrp="1"/>
          </p:cNvSpPr>
          <p:nvPr>
            <p:ph idx="1"/>
          </p:nvPr>
        </p:nvSpPr>
        <p:spPr>
          <a:xfrm>
            <a:off x="612000" y="1042317"/>
            <a:ext cx="8201892" cy="5314034"/>
          </a:xfrm>
        </p:spPr>
        <p:txBody>
          <a:bodyPr>
            <a:normAutofit/>
          </a:bodyPr>
          <a:lstStyle/>
          <a:p>
            <a:r>
              <a:rPr lang="en-US" sz="2200" dirty="0">
                <a:solidFill>
                  <a:srgbClr val="FF0000"/>
                </a:solidFill>
              </a:rPr>
              <a:t>S-shaped </a:t>
            </a:r>
            <a:r>
              <a:rPr lang="en-US" sz="2200" dirty="0"/>
              <a:t>to compensate for the asymmetric electron beam distributions seen by the main beam</a:t>
            </a:r>
          </a:p>
          <a:p>
            <a:r>
              <a:rPr lang="en-US" sz="2200" dirty="0"/>
              <a:t>Gun and collector stick out in </a:t>
            </a:r>
            <a:r>
              <a:rPr lang="en-US" sz="2200" dirty="0">
                <a:solidFill>
                  <a:srgbClr val="FF0000"/>
                </a:solidFill>
              </a:rPr>
              <a:t>vertical plane </a:t>
            </a:r>
            <a:r>
              <a:rPr lang="en-US" sz="2200" dirty="0"/>
              <a:t>to fit in LHC </a:t>
            </a:r>
            <a:r>
              <a:rPr lang="en-US" sz="2200" dirty="0" smtClean="0"/>
              <a:t>tunnel</a:t>
            </a:r>
          </a:p>
          <a:p>
            <a:endParaRPr lang="en-US" sz="2200" dirty="0"/>
          </a:p>
          <a:p>
            <a:endParaRPr lang="en-US" sz="2200" dirty="0" smtClean="0"/>
          </a:p>
          <a:p>
            <a:endParaRPr lang="en-US" sz="2200" dirty="0"/>
          </a:p>
          <a:p>
            <a:endParaRPr lang="en-US" sz="2200" dirty="0" smtClean="0"/>
          </a:p>
          <a:p>
            <a:endParaRPr lang="en-US" sz="2200" dirty="0"/>
          </a:p>
          <a:p>
            <a:endParaRPr lang="en-US" sz="2200" dirty="0" smtClean="0"/>
          </a:p>
          <a:p>
            <a:endParaRPr lang="en-US" sz="2200" dirty="0"/>
          </a:p>
          <a:p>
            <a:endParaRPr lang="en-US" sz="2200" dirty="0" smtClean="0"/>
          </a:p>
          <a:p>
            <a:endParaRPr lang="en-US" sz="2200" dirty="0"/>
          </a:p>
          <a:p>
            <a:r>
              <a:rPr lang="en-US" sz="2200" dirty="0" smtClean="0"/>
              <a:t>Proton beam ~ round</a:t>
            </a:r>
            <a:endParaRPr lang="en-US" sz="2200" dirty="0"/>
          </a:p>
          <a:p>
            <a:endParaRPr lang="en-US" sz="2200" dirty="0"/>
          </a:p>
        </p:txBody>
      </p:sp>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grpSp>
        <p:nvGrpSpPr>
          <p:cNvPr id="8" name="Group 7"/>
          <p:cNvGrpSpPr/>
          <p:nvPr/>
        </p:nvGrpSpPr>
        <p:grpSpPr>
          <a:xfrm>
            <a:off x="323528" y="2276872"/>
            <a:ext cx="4833829" cy="3337827"/>
            <a:chOff x="275758" y="264439"/>
            <a:chExt cx="6445105" cy="4450436"/>
          </a:xfrm>
        </p:grpSpPr>
        <p:grpSp>
          <p:nvGrpSpPr>
            <p:cNvPr id="9" name="Group 8"/>
            <p:cNvGrpSpPr/>
            <p:nvPr/>
          </p:nvGrpSpPr>
          <p:grpSpPr>
            <a:xfrm>
              <a:off x="275758" y="264439"/>
              <a:ext cx="6363166" cy="4450436"/>
              <a:chOff x="2428408" y="1340764"/>
              <a:chExt cx="6363166" cy="4450436"/>
            </a:xfrm>
          </p:grpSpPr>
          <p:grpSp>
            <p:nvGrpSpPr>
              <p:cNvPr id="12" name="Group 11"/>
              <p:cNvGrpSpPr/>
              <p:nvPr/>
            </p:nvGrpSpPr>
            <p:grpSpPr>
              <a:xfrm>
                <a:off x="2428408" y="1340764"/>
                <a:ext cx="6363166" cy="4450436"/>
                <a:chOff x="2428408" y="1340764"/>
                <a:chExt cx="4270248" cy="3026664"/>
              </a:xfrm>
            </p:grpSpPr>
            <p:pic>
              <p:nvPicPr>
                <p:cNvPr id="18" name="Picture 1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28408" y="1340764"/>
                  <a:ext cx="4270248" cy="3026664"/>
                </a:xfrm>
                <a:prstGeom prst="rect">
                  <a:avLst/>
                </a:prstGeom>
              </p:spPr>
            </p:pic>
            <p:cxnSp>
              <p:nvCxnSpPr>
                <p:cNvPr id="19" name="Straight Arrow Connector 18"/>
                <p:cNvCxnSpPr/>
                <p:nvPr/>
              </p:nvCxnSpPr>
              <p:spPr>
                <a:xfrm flipV="1">
                  <a:off x="2876550" y="2057401"/>
                  <a:ext cx="3714750" cy="1514474"/>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rot="20289026">
                <a:off x="4897106" y="3451712"/>
                <a:ext cx="1933574" cy="400109"/>
              </a:xfrm>
              <a:prstGeom prst="rect">
                <a:avLst/>
              </a:prstGeom>
              <a:noFill/>
            </p:spPr>
            <p:txBody>
              <a:bodyPr wrap="square" rtlCol="0">
                <a:spAutoFit/>
              </a:bodyPr>
              <a:lstStyle/>
              <a:p>
                <a:r>
                  <a:rPr lang="en-GB" sz="1350" dirty="0">
                    <a:solidFill>
                      <a:srgbClr val="FF0000"/>
                    </a:solidFill>
                  </a:rPr>
                  <a:t>Proton beam</a:t>
                </a:r>
              </a:p>
            </p:txBody>
          </p:sp>
          <p:cxnSp>
            <p:nvCxnSpPr>
              <p:cNvPr id="14" name="Straight Arrow Connector 13"/>
              <p:cNvCxnSpPr/>
              <p:nvPr/>
            </p:nvCxnSpPr>
            <p:spPr>
              <a:xfrm flipH="1">
                <a:off x="7381875" y="2295525"/>
                <a:ext cx="600076" cy="581025"/>
              </a:xfrm>
              <a:prstGeom prst="straightConnector1">
                <a:avLst/>
              </a:prstGeom>
              <a:ln w="254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105274" y="2876551"/>
                <a:ext cx="3276600" cy="1306427"/>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200400" y="4182977"/>
                <a:ext cx="916351" cy="874798"/>
              </a:xfrm>
              <a:prstGeom prst="straightConnector1">
                <a:avLst/>
              </a:prstGeom>
              <a:ln w="254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20289026">
                <a:off x="4614098" y="3054097"/>
                <a:ext cx="2882572" cy="400109"/>
              </a:xfrm>
              <a:prstGeom prst="rect">
                <a:avLst/>
              </a:prstGeom>
              <a:noFill/>
            </p:spPr>
            <p:txBody>
              <a:bodyPr wrap="square" rtlCol="0">
                <a:spAutoFit/>
              </a:bodyPr>
              <a:lstStyle/>
              <a:p>
                <a:r>
                  <a:rPr lang="en-GB" sz="1350" dirty="0">
                    <a:solidFill>
                      <a:srgbClr val="FFFF00"/>
                    </a:solidFill>
                  </a:rPr>
                  <a:t>Hollow electron beam</a:t>
                </a:r>
              </a:p>
            </p:txBody>
          </p:sp>
        </p:grpSp>
        <p:sp>
          <p:nvSpPr>
            <p:cNvPr id="10" name="TextBox 9"/>
            <p:cNvSpPr txBox="1"/>
            <p:nvPr/>
          </p:nvSpPr>
          <p:spPr>
            <a:xfrm>
              <a:off x="5740051" y="937535"/>
              <a:ext cx="980812" cy="369332"/>
            </a:xfrm>
            <a:prstGeom prst="rect">
              <a:avLst/>
            </a:prstGeom>
            <a:noFill/>
          </p:spPr>
          <p:txBody>
            <a:bodyPr wrap="square" rtlCol="0">
              <a:spAutoFit/>
            </a:bodyPr>
            <a:lstStyle/>
            <a:p>
              <a:r>
                <a:rPr lang="en-GB" sz="1200" dirty="0">
                  <a:solidFill>
                    <a:schemeClr val="bg1"/>
                  </a:solidFill>
                </a:rPr>
                <a:t>e-gun</a:t>
              </a:r>
            </a:p>
          </p:txBody>
        </p:sp>
        <p:sp>
          <p:nvSpPr>
            <p:cNvPr id="11" name="TextBox 10"/>
            <p:cNvSpPr txBox="1"/>
            <p:nvPr/>
          </p:nvSpPr>
          <p:spPr>
            <a:xfrm>
              <a:off x="1047750" y="3875290"/>
              <a:ext cx="1207823" cy="369332"/>
            </a:xfrm>
            <a:prstGeom prst="rect">
              <a:avLst/>
            </a:prstGeom>
            <a:noFill/>
          </p:spPr>
          <p:txBody>
            <a:bodyPr wrap="square" rtlCol="0">
              <a:spAutoFit/>
            </a:bodyPr>
            <a:lstStyle/>
            <a:p>
              <a:r>
                <a:rPr lang="en-GB" sz="1200" dirty="0">
                  <a:solidFill>
                    <a:schemeClr val="bg1"/>
                  </a:solidFill>
                </a:rPr>
                <a:t>Collector</a:t>
              </a:r>
            </a:p>
          </p:txBody>
        </p:sp>
      </p:grpSp>
      <p:sp>
        <p:nvSpPr>
          <p:cNvPr id="20" name="Rectangle 19"/>
          <p:cNvSpPr/>
          <p:nvPr/>
        </p:nvSpPr>
        <p:spPr>
          <a:xfrm>
            <a:off x="5365409" y="4645271"/>
            <a:ext cx="3448483" cy="1146724"/>
          </a:xfrm>
          <a:prstGeom prst="rect">
            <a:avLst/>
          </a:prstGeom>
        </p:spPr>
        <p:txBody>
          <a:bodyPr wrap="square">
            <a:spAutoFit/>
          </a:bodyPr>
          <a:lstStyle/>
          <a:p>
            <a:pPr algn="just"/>
            <a:r>
              <a:rPr lang="en-GB" sz="1013" dirty="0">
                <a:latin typeface="NimbusRomNo9L-Regu"/>
              </a:rPr>
              <a:t>Candidate locations for the electron lenses are RB-44 and RB-46 at Point 4, on each side of the interaction region IR4</a:t>
            </a:r>
            <a:r>
              <a:rPr lang="en-GB" sz="1013" dirty="0" smtClean="0">
                <a:latin typeface="NimbusRomNo9L-Regu"/>
              </a:rPr>
              <a:t>.</a:t>
            </a:r>
          </a:p>
          <a:p>
            <a:pPr algn="just"/>
            <a:endParaRPr lang="en-GB" sz="1013" dirty="0">
              <a:latin typeface="NimbusRomNo9L-Regu"/>
            </a:endParaRPr>
          </a:p>
          <a:p>
            <a:pPr algn="just"/>
            <a:r>
              <a:rPr lang="en-GB" sz="1400" dirty="0">
                <a:solidFill>
                  <a:srgbClr val="FF0000"/>
                </a:solidFill>
                <a:latin typeface="NimbusRomNo9L-Regu"/>
              </a:rPr>
              <a:t>The beam to beam distance is 420 mm</a:t>
            </a:r>
            <a:r>
              <a:rPr lang="en-GB" sz="1400" dirty="0" smtClean="0">
                <a:solidFill>
                  <a:srgbClr val="FF0000"/>
                </a:solidFill>
                <a:latin typeface="NimbusRomNo9L-Regu"/>
              </a:rPr>
              <a:t>.</a:t>
            </a:r>
          </a:p>
          <a:p>
            <a:pPr algn="just"/>
            <a:r>
              <a:rPr lang="en-GB" sz="1400" dirty="0" smtClean="0">
                <a:solidFill>
                  <a:srgbClr val="FF0000"/>
                </a:solidFill>
                <a:latin typeface="NimbusRomNo9L-Regu"/>
              </a:rPr>
              <a:t>The longitudinal available space is limited</a:t>
            </a:r>
            <a:endParaRPr lang="en-GB" sz="1400" dirty="0">
              <a:solidFill>
                <a:srgbClr val="FF0000"/>
              </a:solidFill>
            </a:endParaRPr>
          </a:p>
        </p:txBody>
      </p:sp>
      <p:grpSp>
        <p:nvGrpSpPr>
          <p:cNvPr id="21" name="Group 8"/>
          <p:cNvGrpSpPr>
            <a:grpSpLocks noChangeAspect="1"/>
          </p:cNvGrpSpPr>
          <p:nvPr/>
        </p:nvGrpSpPr>
        <p:grpSpPr bwMode="auto">
          <a:xfrm>
            <a:off x="5364088" y="2266032"/>
            <a:ext cx="3448484" cy="2297229"/>
            <a:chOff x="3148" y="1295"/>
            <a:chExt cx="2612" cy="1740"/>
          </a:xfrm>
        </p:grpSpPr>
        <p:sp>
          <p:nvSpPr>
            <p:cNvPr id="22" name="AutoShape 7"/>
            <p:cNvSpPr>
              <a:spLocks noChangeAspect="1" noChangeArrowheads="1" noTextEdit="1"/>
            </p:cNvSpPr>
            <p:nvPr/>
          </p:nvSpPr>
          <p:spPr bwMode="auto">
            <a:xfrm>
              <a:off x="3148" y="1295"/>
              <a:ext cx="2612" cy="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pic>
          <p:nvPicPr>
            <p:cNvPr id="23"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48" y="1295"/>
              <a:ext cx="2613" cy="1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TextBox 23"/>
          <p:cNvSpPr txBox="1"/>
          <p:nvPr/>
        </p:nvSpPr>
        <p:spPr>
          <a:xfrm>
            <a:off x="612000" y="2636912"/>
            <a:ext cx="1634357" cy="369332"/>
          </a:xfrm>
          <a:prstGeom prst="rect">
            <a:avLst/>
          </a:prstGeom>
          <a:noFill/>
        </p:spPr>
        <p:txBody>
          <a:bodyPr wrap="none" rtlCol="0">
            <a:spAutoFit/>
          </a:bodyPr>
          <a:lstStyle/>
          <a:p>
            <a:r>
              <a:rPr lang="en-US" dirty="0" smtClean="0">
                <a:solidFill>
                  <a:schemeClr val="bg1"/>
                </a:solidFill>
              </a:rPr>
              <a:t>D. Perini et al.</a:t>
            </a:r>
            <a:endParaRPr lang="en-US" dirty="0">
              <a:solidFill>
                <a:schemeClr val="bg1"/>
              </a:solidFill>
            </a:endParaRPr>
          </a:p>
        </p:txBody>
      </p:sp>
      <p:grpSp>
        <p:nvGrpSpPr>
          <p:cNvPr id="28" name="Group 27"/>
          <p:cNvGrpSpPr/>
          <p:nvPr/>
        </p:nvGrpSpPr>
        <p:grpSpPr>
          <a:xfrm>
            <a:off x="1677472" y="2729452"/>
            <a:ext cx="2434022" cy="2136329"/>
            <a:chOff x="1677472" y="2729452"/>
            <a:chExt cx="2434022" cy="2136329"/>
          </a:xfrm>
        </p:grpSpPr>
        <p:sp>
          <p:nvSpPr>
            <p:cNvPr id="25" name="Punched Tape 24"/>
            <p:cNvSpPr/>
            <p:nvPr/>
          </p:nvSpPr>
          <p:spPr>
            <a:xfrm rot="3754531">
              <a:off x="1138039" y="4180612"/>
              <a:ext cx="1224602" cy="145735"/>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unched Tape 26"/>
            <p:cNvSpPr/>
            <p:nvPr/>
          </p:nvSpPr>
          <p:spPr>
            <a:xfrm rot="3754531">
              <a:off x="3426326" y="3497127"/>
              <a:ext cx="1224602" cy="145735"/>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rot="20328622">
              <a:off x="1731769" y="2729452"/>
              <a:ext cx="1723511" cy="923330"/>
            </a:xfrm>
            <a:prstGeom prst="rect">
              <a:avLst/>
            </a:prstGeom>
            <a:noFill/>
          </p:spPr>
          <p:txBody>
            <a:bodyPr wrap="none" lIns="91440" tIns="45720" rIns="91440" bIns="45720">
              <a:spAutoFit/>
            </a:bodyPr>
            <a:lstStyle/>
            <a:p>
              <a:pPr algn="ctr"/>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BGC</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Tree>
    <p:extLst>
      <p:ext uri="{BB962C8B-B14F-4D97-AF65-F5344CB8AC3E}">
        <p14:creationId xmlns:p14="http://schemas.microsoft.com/office/powerpoint/2010/main" val="3075132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HEL_Isometric_26JUN17.jpg"/>
          <p:cNvPicPr>
            <a:picLocks noGrp="1" noChangeAspect="1"/>
          </p:cNvPicPr>
          <p:nvPr>
            <p:ph sz="half" idx="2"/>
          </p:nvPr>
        </p:nvPicPr>
        <p:blipFill rotWithShape="1">
          <a:blip r:embed="rId2" cstate="print">
            <a:extLst>
              <a:ext uri="{28A0092B-C50C-407E-A947-70E740481C1C}">
                <a14:useLocalDpi xmlns:a14="http://schemas.microsoft.com/office/drawing/2010/main"/>
              </a:ext>
            </a:extLst>
          </a:blip>
          <a:srcRect t="-36625" b="-36625"/>
          <a:stretch/>
        </p:blipFill>
        <p:spPr>
          <a:xfrm>
            <a:off x="4211960" y="-171400"/>
            <a:ext cx="4896544" cy="5376338"/>
          </a:xfrm>
        </p:spPr>
      </p:pic>
      <p:sp>
        <p:nvSpPr>
          <p:cNvPr id="6" name="Title 2"/>
          <p:cNvSpPr>
            <a:spLocks noGrp="1"/>
          </p:cNvSpPr>
          <p:nvPr>
            <p:ph type="title"/>
          </p:nvPr>
        </p:nvSpPr>
        <p:spPr/>
        <p:txBody>
          <a:bodyPr/>
          <a:lstStyle/>
          <a:p>
            <a:r>
              <a:rPr lang="en-US" sz="3600" dirty="0" smtClean="0">
                <a:effectLst/>
              </a:rPr>
              <a:t>Technical design</a:t>
            </a:r>
            <a:endParaRPr lang="en-US" sz="3600" dirty="0">
              <a:effectLst/>
            </a:endParaRPr>
          </a:p>
        </p:txBody>
      </p:sp>
      <p:sp>
        <p:nvSpPr>
          <p:cNvPr id="8" name="Text Placeholder 7"/>
          <p:cNvSpPr>
            <a:spLocks noGrp="1"/>
          </p:cNvSpPr>
          <p:nvPr>
            <p:ph type="body" idx="1"/>
          </p:nvPr>
        </p:nvSpPr>
        <p:spPr/>
        <p:txBody>
          <a:bodyPr>
            <a:normAutofit/>
          </a:bodyPr>
          <a:lstStyle/>
          <a:p>
            <a:r>
              <a:rPr lang="en-US" i="1" dirty="0"/>
              <a:t>Courtesy of </a:t>
            </a:r>
            <a:r>
              <a:rPr lang="en-US" i="1" dirty="0" smtClean="0">
                <a:solidFill>
                  <a:schemeClr val="accent1"/>
                </a:solidFill>
              </a:rPr>
              <a:t>A. </a:t>
            </a:r>
            <a:r>
              <a:rPr lang="en-US" i="1" dirty="0" err="1" smtClean="0">
                <a:solidFill>
                  <a:schemeClr val="accent1"/>
                </a:solidFill>
              </a:rPr>
              <a:t>Kolehmainen</a:t>
            </a:r>
            <a:endParaRPr lang="en-US" i="1" dirty="0">
              <a:solidFill>
                <a:schemeClr val="accent1"/>
              </a:solidFill>
            </a:endParaRPr>
          </a:p>
        </p:txBody>
      </p:sp>
      <p:pic>
        <p:nvPicPr>
          <p:cNvPr id="11" name="Content Placeholder 10" descr="HEL_CrossSection_Detailed_26JUN17.jpg"/>
          <p:cNvPicPr>
            <a:picLocks noGrp="1" noChangeAspect="1"/>
          </p:cNvPicPr>
          <p:nvPr>
            <p:ph sz="quarter" idx="4"/>
          </p:nvPr>
        </p:nvPicPr>
        <p:blipFill>
          <a:blip r:embed="rId3">
            <a:extLst>
              <a:ext uri="{28A0092B-C50C-407E-A947-70E740481C1C}">
                <a14:useLocalDpi xmlns:a14="http://schemas.microsoft.com/office/drawing/2010/main" val="0"/>
              </a:ext>
            </a:extLst>
          </a:blip>
          <a:srcRect l="21129" r="21129"/>
          <a:stretch>
            <a:fillRect/>
          </a:stretch>
        </p:blipFill>
        <p:spPr>
          <a:xfrm>
            <a:off x="179512" y="2276872"/>
            <a:ext cx="4041775" cy="3951288"/>
          </a:xfrm>
        </p:spPr>
      </p:pic>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grpSp>
        <p:nvGrpSpPr>
          <p:cNvPr id="20" name="Group 19"/>
          <p:cNvGrpSpPr/>
          <p:nvPr/>
        </p:nvGrpSpPr>
        <p:grpSpPr>
          <a:xfrm>
            <a:off x="1331640" y="3284984"/>
            <a:ext cx="7209855" cy="1919954"/>
            <a:chOff x="1331640" y="3284984"/>
            <a:chExt cx="7209855" cy="1919954"/>
          </a:xfrm>
        </p:grpSpPr>
        <p:sp>
          <p:nvSpPr>
            <p:cNvPr id="12" name="TextBox 11"/>
            <p:cNvSpPr txBox="1"/>
            <p:nvPr/>
          </p:nvSpPr>
          <p:spPr>
            <a:xfrm>
              <a:off x="5004048" y="4725144"/>
              <a:ext cx="3537447" cy="461665"/>
            </a:xfrm>
            <a:prstGeom prst="rect">
              <a:avLst/>
            </a:prstGeom>
            <a:noFill/>
          </p:spPr>
          <p:txBody>
            <a:bodyPr wrap="none" rtlCol="0">
              <a:spAutoFit/>
            </a:bodyPr>
            <a:lstStyle/>
            <a:p>
              <a:r>
                <a:rPr lang="en-US" sz="2400" dirty="0" smtClean="0">
                  <a:solidFill>
                    <a:srgbClr val="64BCD9"/>
                  </a:solidFill>
                </a:rPr>
                <a:t>Space reserved for BCG</a:t>
              </a:r>
              <a:endParaRPr lang="en-US" sz="2400" dirty="0">
                <a:solidFill>
                  <a:srgbClr val="64BCD9"/>
                </a:solidFill>
              </a:endParaRPr>
            </a:p>
          </p:txBody>
        </p:sp>
        <p:cxnSp>
          <p:nvCxnSpPr>
            <p:cNvPr id="14" name="Curved Connector 13"/>
            <p:cNvCxnSpPr>
              <a:stCxn id="12" idx="0"/>
            </p:cNvCxnSpPr>
            <p:nvPr/>
          </p:nvCxnSpPr>
          <p:spPr>
            <a:xfrm rot="16200000" flipV="1">
              <a:off x="5420358" y="3372730"/>
              <a:ext cx="1440160" cy="1264668"/>
            </a:xfrm>
            <a:prstGeom prst="curvedConnector3">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6" name="Curved Connector 15"/>
            <p:cNvCxnSpPr>
              <a:stCxn id="7" idx="2"/>
            </p:cNvCxnSpPr>
            <p:nvPr/>
          </p:nvCxnSpPr>
          <p:spPr>
            <a:xfrm rot="5400000" flipH="1">
              <a:off x="3900055" y="2444761"/>
              <a:ext cx="191762" cy="5328592"/>
            </a:xfrm>
            <a:prstGeom prst="curvedConnector4">
              <a:avLst>
                <a:gd name="adj1" fmla="val -572376"/>
                <a:gd name="adj2" fmla="val 96804"/>
              </a:avLst>
            </a:prstGeom>
            <a:ln>
              <a:tailEnd type="arrow"/>
            </a:ln>
            <a:effectLst/>
          </p:spPr>
          <p:style>
            <a:lnRef idx="2">
              <a:schemeClr val="accent1"/>
            </a:lnRef>
            <a:fillRef idx="0">
              <a:schemeClr val="accent1"/>
            </a:fillRef>
            <a:effectRef idx="1">
              <a:schemeClr val="accent1"/>
            </a:effectRef>
            <a:fontRef idx="minor">
              <a:schemeClr val="tx1"/>
            </a:fontRef>
          </p:style>
        </p:cxnSp>
      </p:grpSp>
      <p:sp>
        <p:nvSpPr>
          <p:cNvPr id="21"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26826284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BGC requirements for HEL</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Proton beam (±2σ) ~ 1.23 mm</a:t>
            </a:r>
            <a:endParaRPr lang="en-US" dirty="0">
              <a:solidFill>
                <a:schemeClr val="bg2"/>
              </a:solidFill>
            </a:endParaRPr>
          </a:p>
          <a:p>
            <a:pPr lvl="1"/>
            <a:r>
              <a:rPr lang="en-US" dirty="0" smtClean="0">
                <a:solidFill>
                  <a:srgbClr val="64BCD9"/>
                </a:solidFill>
              </a:rPr>
              <a:t>~ </a:t>
            </a:r>
            <a:r>
              <a:rPr lang="en-US" dirty="0">
                <a:solidFill>
                  <a:srgbClr val="64BCD9"/>
                </a:solidFill>
              </a:rPr>
              <a:t>30 µm </a:t>
            </a:r>
            <a:r>
              <a:rPr lang="en-US" dirty="0" smtClean="0">
                <a:solidFill>
                  <a:srgbClr val="64BCD9"/>
                </a:solidFill>
              </a:rPr>
              <a:t>resolution (</a:t>
            </a:r>
            <a:r>
              <a:rPr lang="en-US" dirty="0">
                <a:solidFill>
                  <a:srgbClr val="64BCD9"/>
                </a:solidFill>
              </a:rPr>
              <a:t>0.1 </a:t>
            </a:r>
            <a:r>
              <a:rPr lang="el-GR" dirty="0">
                <a:solidFill>
                  <a:srgbClr val="64BCD9"/>
                </a:solidFill>
              </a:rPr>
              <a:t>σ</a:t>
            </a:r>
            <a:r>
              <a:rPr lang="en-US" dirty="0">
                <a:solidFill>
                  <a:srgbClr val="64BCD9"/>
                </a:solidFill>
              </a:rPr>
              <a:t> of proton beam</a:t>
            </a:r>
            <a:r>
              <a:rPr lang="en-US" dirty="0" smtClean="0">
                <a:solidFill>
                  <a:srgbClr val="64BCD9"/>
                </a:solidFill>
              </a:rPr>
              <a:t>) </a:t>
            </a:r>
            <a:r>
              <a:rPr lang="en-US" dirty="0">
                <a:solidFill>
                  <a:srgbClr val="64BCD9"/>
                </a:solidFill>
              </a:rPr>
              <a:t/>
            </a:r>
            <a:br>
              <a:rPr lang="en-US" dirty="0">
                <a:solidFill>
                  <a:srgbClr val="64BCD9"/>
                </a:solidFill>
              </a:rPr>
            </a:br>
            <a:endParaRPr lang="en-US" dirty="0">
              <a:solidFill>
                <a:srgbClr val="64BCD9"/>
              </a:solidFill>
            </a:endParaRPr>
          </a:p>
          <a:p>
            <a:r>
              <a:rPr lang="en-US" dirty="0">
                <a:solidFill>
                  <a:schemeClr val="tx2"/>
                </a:solidFill>
              </a:rPr>
              <a:t>E</a:t>
            </a:r>
            <a:r>
              <a:rPr lang="en-US" dirty="0" smtClean="0">
                <a:solidFill>
                  <a:schemeClr val="tx2"/>
                </a:solidFill>
              </a:rPr>
              <a:t>lectron </a:t>
            </a:r>
            <a:r>
              <a:rPr lang="en-US" dirty="0">
                <a:solidFill>
                  <a:schemeClr val="tx2"/>
                </a:solidFill>
              </a:rPr>
              <a:t>beam </a:t>
            </a:r>
            <a:r>
              <a:rPr lang="en-US" dirty="0" smtClean="0">
                <a:solidFill>
                  <a:schemeClr val="tx2"/>
                </a:solidFill>
              </a:rPr>
              <a:t>(from 4 to 6σ)</a:t>
            </a:r>
            <a:endParaRPr lang="en-US" i="1" dirty="0">
              <a:solidFill>
                <a:schemeClr val="tx2"/>
              </a:solidFill>
            </a:endParaRPr>
          </a:p>
          <a:p>
            <a:pPr lvl="1"/>
            <a:r>
              <a:rPr lang="en-US" i="1" dirty="0" smtClean="0">
                <a:solidFill>
                  <a:schemeClr val="tx2"/>
                </a:solidFill>
              </a:rPr>
              <a:t>d</a:t>
            </a:r>
            <a:r>
              <a:rPr lang="en-US" i="1" baseline="-25000" dirty="0" smtClean="0">
                <a:solidFill>
                  <a:schemeClr val="tx2"/>
                </a:solidFill>
              </a:rPr>
              <a:t>4σ</a:t>
            </a:r>
            <a:r>
              <a:rPr lang="en-US" dirty="0">
                <a:solidFill>
                  <a:schemeClr val="tx2"/>
                </a:solidFill>
              </a:rPr>
              <a:t>≈ 6.93 mm and </a:t>
            </a:r>
            <a:r>
              <a:rPr lang="en-US" i="1" dirty="0">
                <a:solidFill>
                  <a:schemeClr val="tx2"/>
                </a:solidFill>
              </a:rPr>
              <a:t>d</a:t>
            </a:r>
            <a:r>
              <a:rPr lang="en-US" i="1" baseline="-25000" dirty="0">
                <a:solidFill>
                  <a:schemeClr val="tx2"/>
                </a:solidFill>
              </a:rPr>
              <a:t>6σ</a:t>
            </a:r>
            <a:r>
              <a:rPr lang="en-US" dirty="0">
                <a:solidFill>
                  <a:schemeClr val="tx2"/>
                </a:solidFill>
              </a:rPr>
              <a:t>≈ 10.4 </a:t>
            </a:r>
            <a:r>
              <a:rPr lang="en-US" dirty="0" smtClean="0">
                <a:solidFill>
                  <a:schemeClr val="tx2"/>
                </a:solidFill>
              </a:rPr>
              <a:t>mm</a:t>
            </a:r>
            <a:r>
              <a:rPr lang="en-US" i="1" dirty="0" smtClean="0">
                <a:solidFill>
                  <a:schemeClr val="tx2"/>
                </a:solidFill>
              </a:rPr>
              <a:t/>
            </a:r>
            <a:br>
              <a:rPr lang="en-US" i="1" dirty="0" smtClean="0">
                <a:solidFill>
                  <a:schemeClr val="tx2"/>
                </a:solidFill>
              </a:rPr>
            </a:br>
            <a:r>
              <a:rPr lang="en-US" i="1" dirty="0" smtClean="0">
                <a:solidFill>
                  <a:schemeClr val="tx2"/>
                </a:solidFill>
              </a:rPr>
              <a:t/>
            </a:r>
            <a:br>
              <a:rPr lang="en-US" i="1" dirty="0" smtClean="0">
                <a:solidFill>
                  <a:schemeClr val="tx2"/>
                </a:solidFill>
              </a:rPr>
            </a:br>
            <a:r>
              <a:rPr lang="en-US" dirty="0" smtClean="0">
                <a:solidFill>
                  <a:schemeClr val="tx2"/>
                </a:solidFill>
              </a:rPr>
              <a:t>@ 0.5T in the gap</a:t>
            </a:r>
            <a:br>
              <a:rPr lang="en-US" dirty="0" smtClean="0">
                <a:solidFill>
                  <a:schemeClr val="tx2"/>
                </a:solidFill>
              </a:rPr>
            </a:br>
            <a:r>
              <a:rPr lang="en-US" i="1" dirty="0">
                <a:solidFill>
                  <a:schemeClr val="tx2"/>
                </a:solidFill>
              </a:rPr>
              <a:t/>
            </a:r>
            <a:br>
              <a:rPr lang="en-US" i="1" dirty="0">
                <a:solidFill>
                  <a:schemeClr val="tx2"/>
                </a:solidFill>
              </a:rPr>
            </a:br>
            <a:r>
              <a:rPr lang="en-US" dirty="0" smtClean="0">
                <a:solidFill>
                  <a:schemeClr val="accent1"/>
                </a:solidFill>
              </a:rPr>
              <a:t>~ </a:t>
            </a:r>
            <a:r>
              <a:rPr lang="en-US" dirty="0">
                <a:solidFill>
                  <a:schemeClr val="accent1"/>
                </a:solidFill>
              </a:rPr>
              <a:t>48÷50µm </a:t>
            </a:r>
            <a:r>
              <a:rPr lang="en-US" dirty="0" smtClean="0">
                <a:solidFill>
                  <a:schemeClr val="accent1"/>
                </a:solidFill>
              </a:rPr>
              <a:t>resolution</a:t>
            </a:r>
          </a:p>
          <a:p>
            <a:r>
              <a:rPr lang="en-US" dirty="0" smtClean="0">
                <a:solidFill>
                  <a:srgbClr val="CA1100"/>
                </a:solidFill>
              </a:rPr>
              <a:t>Low impedance for p+ beam</a:t>
            </a:r>
          </a:p>
          <a:p>
            <a:r>
              <a:rPr lang="en-US" dirty="0" smtClean="0">
                <a:solidFill>
                  <a:srgbClr val="CA1100"/>
                </a:solidFill>
              </a:rPr>
              <a:t>As smooth as possible for e- beam (see later LRBB)</a:t>
            </a:r>
            <a:endParaRPr lang="en-US" dirty="0">
              <a:solidFill>
                <a:srgbClr val="CA1100"/>
              </a:solidFill>
            </a:endParaRP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6" name="Picture 2" descr="image00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220033" y="2636912"/>
            <a:ext cx="2592806" cy="2016224"/>
          </a:xfrm>
          <a:prstGeom prst="rect">
            <a:avLst/>
          </a:prstGeom>
          <a:noFill/>
          <a:ln>
            <a:noFill/>
          </a:ln>
          <a:scene3d>
            <a:camera prst="orthographicFront">
              <a:rot lat="0" lon="0" rev="54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299440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Timeline</a:t>
            </a:r>
            <a:endParaRPr lang="en-US" sz="3600" dirty="0"/>
          </a:p>
        </p:txBody>
      </p:sp>
      <p:sp>
        <p:nvSpPr>
          <p:cNvPr id="3" name="Content Placeholder 2"/>
          <p:cNvSpPr>
            <a:spLocks noGrp="1"/>
          </p:cNvSpPr>
          <p:nvPr>
            <p:ph idx="1"/>
          </p:nvPr>
        </p:nvSpPr>
        <p:spPr/>
        <p:txBody>
          <a:bodyPr/>
          <a:lstStyle/>
          <a:p>
            <a:r>
              <a:rPr lang="en-US" dirty="0" smtClean="0"/>
              <a:t>October 2017: Conceptual readiness review</a:t>
            </a:r>
          </a:p>
          <a:p>
            <a:r>
              <a:rPr lang="en-US" dirty="0" smtClean="0"/>
              <a:t>Test stand at CERN 2018?</a:t>
            </a:r>
          </a:p>
          <a:p>
            <a:r>
              <a:rPr lang="en-US" dirty="0" smtClean="0"/>
              <a:t>LS2 (end 2018) Technical Design Report</a:t>
            </a:r>
          </a:p>
          <a:p>
            <a:r>
              <a:rPr lang="en-US" dirty="0" smtClean="0"/>
              <a:t>LS3 (end 2023) Installation</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39419839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Long-Range Beam-Beam</a:t>
            </a:r>
            <a:endParaRPr lang="en-US" sz="3600" dirty="0"/>
          </a:p>
        </p:txBody>
      </p:sp>
      <p:sp>
        <p:nvSpPr>
          <p:cNvPr id="3" name="Content Placeholder 2"/>
          <p:cNvSpPr>
            <a:spLocks noGrp="1"/>
          </p:cNvSpPr>
          <p:nvPr>
            <p:ph idx="1"/>
          </p:nvPr>
        </p:nvSpPr>
        <p:spPr>
          <a:xfrm>
            <a:off x="612000" y="908720"/>
            <a:ext cx="7920000" cy="4906963"/>
          </a:xfrm>
        </p:spPr>
        <p:txBody>
          <a:bodyPr/>
          <a:lstStyle/>
          <a:p>
            <a:r>
              <a:rPr lang="en-US" dirty="0" smtClean="0"/>
              <a:t>LRBB interactions limit accelerator performance </a:t>
            </a:r>
          </a:p>
          <a:p>
            <a:pPr lvl="1"/>
            <a:r>
              <a:rPr lang="en-US" dirty="0" smtClean="0">
                <a:solidFill>
                  <a:srgbClr val="FF0000"/>
                </a:solidFill>
              </a:rPr>
              <a:t>perturb </a:t>
            </a:r>
            <a:r>
              <a:rPr lang="en-US" dirty="0">
                <a:solidFill>
                  <a:srgbClr val="FF0000"/>
                </a:solidFill>
              </a:rPr>
              <a:t>motion at large betatron amplitudes</a:t>
            </a:r>
            <a:r>
              <a:rPr lang="en-US" dirty="0">
                <a:solidFill>
                  <a:srgbClr val="005F8C"/>
                </a:solidFill>
              </a:rPr>
              <a:t>, where particles come close to opposing </a:t>
            </a:r>
            <a:r>
              <a:rPr lang="en-US" dirty="0" smtClean="0">
                <a:solidFill>
                  <a:srgbClr val="005F8C"/>
                </a:solidFill>
              </a:rPr>
              <a:t>beam</a:t>
            </a:r>
          </a:p>
          <a:p>
            <a:pPr lvl="1"/>
            <a:r>
              <a:rPr lang="en-US" dirty="0" smtClean="0">
                <a:solidFill>
                  <a:schemeClr val="tx2"/>
                </a:solidFill>
              </a:rPr>
              <a:t>produce</a:t>
            </a:r>
            <a:r>
              <a:rPr lang="en-US" dirty="0" smtClean="0"/>
              <a:t> </a:t>
            </a:r>
            <a:r>
              <a:rPr lang="en-US" dirty="0" smtClean="0">
                <a:solidFill>
                  <a:srgbClr val="FF0000"/>
                </a:solidFill>
              </a:rPr>
              <a:t>beam blow-up </a:t>
            </a:r>
            <a:r>
              <a:rPr lang="en-US" dirty="0" smtClean="0">
                <a:solidFill>
                  <a:srgbClr val="005F8C"/>
                </a:solidFill>
              </a:rPr>
              <a:t>and</a:t>
            </a:r>
            <a:r>
              <a:rPr lang="en-US" dirty="0" smtClean="0"/>
              <a:t> </a:t>
            </a:r>
            <a:r>
              <a:rPr lang="en-US" dirty="0" smtClean="0">
                <a:solidFill>
                  <a:srgbClr val="FF0000"/>
                </a:solidFill>
              </a:rPr>
              <a:t>deterioration of beam lifetime</a:t>
            </a:r>
          </a:p>
          <a:p>
            <a:pPr lvl="1"/>
            <a:r>
              <a:rPr lang="en-US" dirty="0" smtClean="0">
                <a:solidFill>
                  <a:srgbClr val="005F8C"/>
                </a:solidFill>
              </a:rPr>
              <a:t>causes</a:t>
            </a:r>
            <a:r>
              <a:rPr lang="en-US" dirty="0" smtClean="0"/>
              <a:t> </a:t>
            </a:r>
            <a:r>
              <a:rPr lang="en-US" dirty="0" smtClean="0">
                <a:solidFill>
                  <a:srgbClr val="FF0000"/>
                </a:solidFill>
              </a:rPr>
              <a:t>amplitude dependent </a:t>
            </a:r>
            <a:r>
              <a:rPr lang="en-US" dirty="0" smtClean="0">
                <a:solidFill>
                  <a:srgbClr val="FF0000"/>
                </a:solidFill>
              </a:rPr>
              <a:t>detuning</a:t>
            </a:r>
          </a:p>
          <a:p>
            <a:pPr lvl="1"/>
            <a:r>
              <a:rPr lang="en-US" dirty="0" smtClean="0">
                <a:solidFill>
                  <a:schemeClr val="bg2"/>
                </a:solidFill>
              </a:rPr>
              <a:t>limit closing crossing angle and therefore luminosity</a:t>
            </a:r>
            <a:endParaRPr lang="en-US" dirty="0">
              <a:solidFill>
                <a:schemeClr val="bg2"/>
              </a:solidFill>
            </a:endParaRP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53528" y="3810520"/>
            <a:ext cx="2782272" cy="2603250"/>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15816" y="3810520"/>
            <a:ext cx="3164392" cy="2642816"/>
          </a:xfrm>
          <a:prstGeom prst="rect">
            <a:avLst/>
          </a:prstGeom>
        </p:spPr>
      </p:pic>
      <p:sp>
        <p:nvSpPr>
          <p:cNvPr id="9" name="TextBox 8"/>
          <p:cNvSpPr txBox="1"/>
          <p:nvPr/>
        </p:nvSpPr>
        <p:spPr>
          <a:xfrm>
            <a:off x="3059832" y="6165304"/>
            <a:ext cx="3020376" cy="369332"/>
          </a:xfrm>
          <a:prstGeom prst="rect">
            <a:avLst/>
          </a:prstGeom>
          <a:noFill/>
        </p:spPr>
        <p:txBody>
          <a:bodyPr wrap="square" rtlCol="0">
            <a:spAutoFit/>
          </a:bodyPr>
          <a:lstStyle/>
          <a:p>
            <a:r>
              <a:rPr lang="en-US" i="1" dirty="0" smtClean="0"/>
              <a:t>Tune spread by T</a:t>
            </a:r>
            <a:r>
              <a:rPr lang="en-US" i="1" dirty="0" smtClean="0"/>
              <a:t>. </a:t>
            </a:r>
            <a:r>
              <a:rPr lang="en-US" i="1" dirty="0" err="1" smtClean="0"/>
              <a:t>Rijoff</a:t>
            </a:r>
            <a:endParaRPr lang="en-US" i="1" dirty="0"/>
          </a:p>
        </p:txBody>
      </p:sp>
      <p:sp>
        <p:nvSpPr>
          <p:cNvPr id="10"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pic>
        <p:nvPicPr>
          <p:cNvPr id="7" name="Picture 6"/>
          <p:cNvPicPr>
            <a:picLocks noChangeAspect="1"/>
          </p:cNvPicPr>
          <p:nvPr/>
        </p:nvPicPr>
        <p:blipFill>
          <a:blip r:embed="rId4"/>
          <a:stretch>
            <a:fillRect/>
          </a:stretch>
        </p:blipFill>
        <p:spPr>
          <a:xfrm>
            <a:off x="6084168" y="3810520"/>
            <a:ext cx="2592288" cy="2483368"/>
          </a:xfrm>
          <a:prstGeom prst="rect">
            <a:avLst/>
          </a:prstGeom>
        </p:spPr>
      </p:pic>
    </p:spTree>
    <p:extLst>
      <p:ext uri="{BB962C8B-B14F-4D97-AF65-F5344CB8AC3E}">
        <p14:creationId xmlns:p14="http://schemas.microsoft.com/office/powerpoint/2010/main" val="36961665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44516" y="5148809"/>
            <a:ext cx="4847564" cy="1592559"/>
          </a:xfrm>
          <a:prstGeom prst="rect">
            <a:avLst/>
          </a:prstGeom>
        </p:spPr>
      </p:pic>
      <p:sp>
        <p:nvSpPr>
          <p:cNvPr id="2" name="Slide Number Placeholder 1"/>
          <p:cNvSpPr>
            <a:spLocks noGrp="1"/>
          </p:cNvSpPr>
          <p:nvPr>
            <p:ph type="sldNum" idx="11"/>
          </p:nvPr>
        </p:nvSpPr>
        <p:spPr/>
        <p:txBody>
          <a:bodyPr/>
          <a:lstStyle/>
          <a:p>
            <a:fld id="{38C331FB-1204-45F7-AF99-0247136FFECC}" type="slidenum">
              <a:rPr lang="en-US" altLang="x-none" smtClean="0"/>
              <a:pPr/>
              <a:t>15</a:t>
            </a:fld>
            <a:endParaRPr lang="en-US" altLang="x-none" dirty="0"/>
          </a:p>
        </p:txBody>
      </p:sp>
      <p:sp>
        <p:nvSpPr>
          <p:cNvPr id="5" name="Content Placeholder 4"/>
          <p:cNvSpPr>
            <a:spLocks noGrp="1"/>
          </p:cNvSpPr>
          <p:nvPr>
            <p:ph idx="1"/>
          </p:nvPr>
        </p:nvSpPr>
        <p:spPr>
          <a:xfrm>
            <a:off x="251520" y="1124744"/>
            <a:ext cx="8507288" cy="4552528"/>
          </a:xfrm>
        </p:spPr>
        <p:txBody>
          <a:bodyPr>
            <a:normAutofit/>
          </a:bodyPr>
          <a:lstStyle/>
          <a:p>
            <a:pPr>
              <a:buSzPct val="160000"/>
            </a:pPr>
            <a:r>
              <a:rPr lang="en-US" sz="2000" dirty="0"/>
              <a:t>Beam-beam (LR) kick </a:t>
            </a:r>
            <a:r>
              <a:rPr lang="en-US" sz="2000" dirty="0" smtClean="0"/>
              <a:t/>
            </a:r>
            <a:br>
              <a:rPr lang="en-US" sz="2000" dirty="0" smtClean="0"/>
            </a:br>
            <a:r>
              <a:rPr lang="en-US" sz="2000" dirty="0" smtClean="0"/>
              <a:t>(</a:t>
            </a:r>
            <a:r>
              <a:rPr lang="en-US" sz="2000" dirty="0"/>
              <a:t>round </a:t>
            </a:r>
            <a:r>
              <a:rPr lang="en-US" sz="2000" dirty="0" smtClean="0"/>
              <a:t>Gaussian beams +</a:t>
            </a:r>
            <a:br>
              <a:rPr lang="en-US" sz="2000" dirty="0" smtClean="0"/>
            </a:br>
            <a:r>
              <a:rPr lang="en-US" sz="2000" dirty="0" smtClean="0"/>
              <a:t>crossing in both planes)</a:t>
            </a:r>
            <a:br>
              <a:rPr lang="en-US" sz="2000" dirty="0" smtClean="0"/>
            </a:br>
            <a:r>
              <a:rPr lang="en-US" sz="2200" dirty="0"/>
              <a:t>	</a:t>
            </a:r>
            <a:r>
              <a:rPr lang="en-US" sz="2000" dirty="0"/>
              <a:t>											</a:t>
            </a:r>
            <a:endParaRPr lang="en-US" sz="2000" dirty="0" smtClean="0"/>
          </a:p>
          <a:p>
            <a:pPr marL="0" indent="0">
              <a:buSzPct val="160000"/>
              <a:buNone/>
            </a:pPr>
            <a:r>
              <a:rPr lang="en-US" sz="2000" dirty="0"/>
              <a:t>	</a:t>
            </a:r>
            <a:r>
              <a:rPr lang="en-US" sz="2000" dirty="0" smtClean="0"/>
              <a:t>with</a:t>
            </a:r>
            <a:r>
              <a:rPr lang="en-US" sz="2000" dirty="0" smtClean="0">
                <a:solidFill>
                  <a:srgbClr val="FF0000"/>
                </a:solidFill>
              </a:rPr>
              <a:t>  </a:t>
            </a:r>
            <a:r>
              <a:rPr lang="en-US" sz="2000" dirty="0" smtClean="0">
                <a:solidFill>
                  <a:srgbClr val="00B050"/>
                </a:solidFill>
              </a:rPr>
              <a:t>(beam separation)</a:t>
            </a:r>
            <a:endParaRPr lang="en-US" sz="2000" dirty="0">
              <a:solidFill>
                <a:srgbClr val="00B050"/>
              </a:solidFill>
            </a:endParaRPr>
          </a:p>
          <a:p>
            <a:pPr>
              <a:buSzPct val="160000"/>
            </a:pPr>
            <a:endParaRPr lang="en-US" sz="2000" dirty="0" smtClean="0"/>
          </a:p>
          <a:p>
            <a:pPr>
              <a:buSzPct val="160000"/>
            </a:pPr>
            <a:endParaRPr lang="en-US" sz="2000" dirty="0" smtClean="0"/>
          </a:p>
          <a:p>
            <a:pPr>
              <a:buSzPct val="160000"/>
            </a:pPr>
            <a:r>
              <a:rPr lang="en-US" sz="2000" dirty="0" smtClean="0">
                <a:solidFill>
                  <a:schemeClr val="tx1">
                    <a:lumMod val="65000"/>
                    <a:lumOff val="35000"/>
                  </a:schemeClr>
                </a:solidFill>
              </a:rPr>
              <a:t>C</a:t>
            </a:r>
            <a:r>
              <a:rPr lang="en-US" sz="2000" dirty="0" smtClean="0"/>
              <a:t>an be approximated by </a:t>
            </a:r>
            <a:br>
              <a:rPr lang="en-US" sz="2000" dirty="0" smtClean="0"/>
            </a:br>
            <a:r>
              <a:rPr lang="en-US" sz="2000" dirty="0" smtClean="0"/>
              <a:t>an “infinite” wire							 	</a:t>
            </a:r>
            <a:br>
              <a:rPr lang="en-US" sz="2000" dirty="0" smtClean="0"/>
            </a:br>
            <a:endParaRPr lang="en-US" sz="1800" dirty="0" smtClean="0"/>
          </a:p>
          <a:p>
            <a:pPr marL="0" indent="0">
              <a:buSzPct val="160000"/>
              <a:buNone/>
            </a:pPr>
            <a:r>
              <a:rPr lang="en-US" sz="2000" dirty="0">
                <a:solidFill>
                  <a:srgbClr val="0070C0"/>
                </a:solidFill>
              </a:rPr>
              <a:t>	</a:t>
            </a:r>
            <a:r>
              <a:rPr lang="en-US" sz="2000" dirty="0" smtClean="0">
                <a:solidFill>
                  <a:srgbClr val="0070C0"/>
                </a:solidFill>
              </a:rPr>
              <a:t>wire separation</a:t>
            </a:r>
            <a:r>
              <a:rPr lang="en-US" sz="2000" dirty="0" smtClean="0"/>
              <a:t>												</a:t>
            </a:r>
          </a:p>
        </p:txBody>
      </p:sp>
      <p:sp>
        <p:nvSpPr>
          <p:cNvPr id="6" name="Rectangle 5"/>
          <p:cNvSpPr/>
          <p:nvPr/>
        </p:nvSpPr>
        <p:spPr>
          <a:xfrm>
            <a:off x="1298123" y="5022061"/>
            <a:ext cx="3345880" cy="338554"/>
          </a:xfrm>
          <a:prstGeom prst="rect">
            <a:avLst/>
          </a:prstGeom>
        </p:spPr>
        <p:txBody>
          <a:bodyPr wrap="square">
            <a:spAutoFit/>
          </a:bodyPr>
          <a:lstStyle/>
          <a:p>
            <a:r>
              <a:rPr lang="en-US" sz="1600" b="1" kern="0" dirty="0" err="1" smtClean="0">
                <a:solidFill>
                  <a:srgbClr val="3366FF"/>
                </a:solidFill>
                <a:latin typeface="Garamond"/>
                <a:ea typeface="ＭＳ Ｐゴシック" pitchFamily="22" charset="-128"/>
                <a:cs typeface="ＭＳ Ｐゴシック" pitchFamily="22" charset="-128"/>
              </a:rPr>
              <a:t>J.P.Koutchouk</a:t>
            </a:r>
            <a:r>
              <a:rPr lang="en-US" sz="1600" b="1" kern="0" dirty="0" smtClean="0">
                <a:solidFill>
                  <a:srgbClr val="3366FF"/>
                </a:solidFill>
                <a:latin typeface="Garamond"/>
                <a:ea typeface="ＭＳ Ｐゴシック" pitchFamily="22" charset="-128"/>
                <a:cs typeface="ＭＳ Ｐゴシック" pitchFamily="22" charset="-128"/>
              </a:rPr>
              <a:t>, LHC Note 223, 2000</a:t>
            </a:r>
            <a:endParaRPr lang="en-US" sz="1600" dirty="0">
              <a:solidFill>
                <a:srgbClr val="3366FF"/>
              </a:solidFill>
            </a:endParaRPr>
          </a:p>
        </p:txBody>
      </p:sp>
      <p:sp>
        <p:nvSpPr>
          <p:cNvPr id="7" name="Title 1"/>
          <p:cNvSpPr>
            <a:spLocks noGrp="1"/>
          </p:cNvSpPr>
          <p:nvPr>
            <p:ph type="title"/>
          </p:nvPr>
        </p:nvSpPr>
        <p:spPr>
          <a:xfrm>
            <a:off x="601216" y="188640"/>
            <a:ext cx="7920000" cy="463073"/>
          </a:xfrm>
        </p:spPr>
        <p:txBody>
          <a:bodyPr/>
          <a:lstStyle/>
          <a:p>
            <a:r>
              <a:rPr lang="en-GB" sz="3600" dirty="0" smtClean="0">
                <a:effectLst/>
              </a:rPr>
              <a:t>LRBB Wire compensation</a:t>
            </a:r>
            <a:endParaRPr lang="en-GB" sz="2000" dirty="0" smtClean="0">
              <a:effectLst/>
            </a:endParaRPr>
          </a:p>
        </p:txBody>
      </p:sp>
      <p:sp>
        <p:nvSpPr>
          <p:cNvPr id="11" name="Oval 10"/>
          <p:cNvSpPr/>
          <p:nvPr/>
        </p:nvSpPr>
        <p:spPr>
          <a:xfrm>
            <a:off x="7477401" y="4389652"/>
            <a:ext cx="550983" cy="479508"/>
          </a:xfrm>
          <a:prstGeom prst="ellipse">
            <a:avLst/>
          </a:prstGeom>
          <a:noFill/>
          <a:ln w="22225">
            <a:solidFill>
              <a:srgbClr val="0070C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4932040" y="4405928"/>
            <a:ext cx="547181" cy="432704"/>
          </a:xfrm>
          <a:prstGeom prst="ellipse">
            <a:avLst/>
          </a:prstGeom>
          <a:noFill/>
          <a:ln w="22225">
            <a:solidFill>
              <a:srgbClr val="0070C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4427984" y="2470252"/>
            <a:ext cx="532939" cy="454692"/>
          </a:xfrm>
          <a:prstGeom prst="ellipse">
            <a:avLst/>
          </a:prstGeom>
          <a:noFill/>
          <a:ln w="22225">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6733223" y="764803"/>
            <a:ext cx="1295161" cy="1017426"/>
          </a:xfrm>
          <a:prstGeom prst="ellipse">
            <a:avLst/>
          </a:prstGeom>
          <a:noFill/>
          <a:ln w="22225">
            <a:solidFill>
              <a:schemeClr val="accent4"/>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8028384" y="830885"/>
            <a:ext cx="1070485" cy="738664"/>
          </a:xfrm>
          <a:prstGeom prst="rect">
            <a:avLst/>
          </a:prstGeom>
          <a:noFill/>
        </p:spPr>
        <p:txBody>
          <a:bodyPr wrap="square" rtlCol="0">
            <a:spAutoFit/>
          </a:bodyPr>
          <a:lstStyle/>
          <a:p>
            <a:r>
              <a:rPr lang="en-US" sz="1400" dirty="0" smtClean="0">
                <a:solidFill>
                  <a:schemeClr val="accent4">
                    <a:lumMod val="75000"/>
                  </a:schemeClr>
                </a:solidFill>
              </a:rPr>
              <a:t>≈1 </a:t>
            </a:r>
            <a:br>
              <a:rPr lang="en-US" sz="1400" dirty="0" smtClean="0">
                <a:solidFill>
                  <a:schemeClr val="accent4">
                    <a:lumMod val="75000"/>
                  </a:schemeClr>
                </a:solidFill>
              </a:rPr>
            </a:br>
            <a:r>
              <a:rPr lang="en-US" sz="1400" dirty="0" smtClean="0">
                <a:solidFill>
                  <a:schemeClr val="accent4">
                    <a:lumMod val="75000"/>
                  </a:schemeClr>
                </a:solidFill>
              </a:rPr>
              <a:t>for large separation</a:t>
            </a:r>
            <a:endParaRPr lang="en-US" sz="1400" dirty="0">
              <a:solidFill>
                <a:schemeClr val="accent4">
                  <a:lumMod val="75000"/>
                </a:schemeClr>
              </a:solidFill>
            </a:endParaRPr>
          </a:p>
        </p:txBody>
      </p:sp>
      <p:sp>
        <p:nvSpPr>
          <p:cNvPr id="18" name="Oval 17"/>
          <p:cNvSpPr/>
          <p:nvPr/>
        </p:nvSpPr>
        <p:spPr>
          <a:xfrm>
            <a:off x="6876256" y="2492896"/>
            <a:ext cx="532935" cy="454692"/>
          </a:xfrm>
          <a:prstGeom prst="ellipse">
            <a:avLst/>
          </a:prstGeom>
          <a:noFill/>
          <a:ln w="22225">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622023" y="5795139"/>
            <a:ext cx="1899193" cy="646331"/>
          </a:xfrm>
          <a:prstGeom prst="rect">
            <a:avLst/>
          </a:prstGeom>
        </p:spPr>
        <p:txBody>
          <a:bodyPr wrap="none">
            <a:spAutoFit/>
          </a:bodyPr>
          <a:lstStyle/>
          <a:p>
            <a:r>
              <a:rPr lang="en-US" i="1" dirty="0" smtClean="0"/>
              <a:t>Courtesy of </a:t>
            </a:r>
          </a:p>
          <a:p>
            <a:r>
              <a:rPr lang="en-US" i="1" dirty="0" err="1" smtClean="0">
                <a:solidFill>
                  <a:srgbClr val="0093BE"/>
                </a:solidFill>
              </a:rPr>
              <a:t>Y.Papaphilippou</a:t>
            </a:r>
            <a:r>
              <a:rPr lang="en-US" i="1" dirty="0" smtClean="0">
                <a:solidFill>
                  <a:srgbClr val="0093BE"/>
                </a:solidFill>
              </a:rPr>
              <a:t> </a:t>
            </a:r>
            <a:endParaRPr lang="en-US" i="1" dirty="0"/>
          </a:p>
        </p:txBody>
      </p:sp>
      <p:sp>
        <p:nvSpPr>
          <p:cNvPr id="20"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pic>
        <p:nvPicPr>
          <p:cNvPr id="3" name="Picture 2"/>
          <p:cNvPicPr>
            <a:picLocks noChangeAspect="1"/>
          </p:cNvPicPr>
          <p:nvPr/>
        </p:nvPicPr>
        <p:blipFill>
          <a:blip r:embed="rId3"/>
          <a:stretch>
            <a:fillRect/>
          </a:stretch>
        </p:blipFill>
        <p:spPr>
          <a:xfrm>
            <a:off x="3491880" y="836712"/>
            <a:ext cx="4622800" cy="2171700"/>
          </a:xfrm>
          <a:prstGeom prst="rect">
            <a:avLst/>
          </a:prstGeom>
        </p:spPr>
      </p:pic>
      <p:pic>
        <p:nvPicPr>
          <p:cNvPr id="4" name="Picture 3"/>
          <p:cNvPicPr>
            <a:picLocks noChangeAspect="1"/>
          </p:cNvPicPr>
          <p:nvPr/>
        </p:nvPicPr>
        <p:blipFill>
          <a:blip r:embed="rId4"/>
          <a:stretch>
            <a:fillRect/>
          </a:stretch>
        </p:blipFill>
        <p:spPr>
          <a:xfrm>
            <a:off x="3854400" y="3302868"/>
            <a:ext cx="4318000" cy="1638300"/>
          </a:xfrm>
          <a:prstGeom prst="rect">
            <a:avLst/>
          </a:prstGeom>
        </p:spPr>
      </p:pic>
    </p:spTree>
    <p:extLst>
      <p:ext uri="{BB962C8B-B14F-4D97-AF65-F5344CB8AC3E}">
        <p14:creationId xmlns:p14="http://schemas.microsoft.com/office/powerpoint/2010/main" val="19551843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LRBB compensation with e-lenses</a:t>
            </a:r>
            <a:endParaRPr lang="en-US" sz="3600" dirty="0"/>
          </a:p>
        </p:txBody>
      </p:sp>
      <p:sp>
        <p:nvSpPr>
          <p:cNvPr id="3" name="Content Placeholder 2"/>
          <p:cNvSpPr>
            <a:spLocks noGrp="1"/>
          </p:cNvSpPr>
          <p:nvPr>
            <p:ph idx="1"/>
          </p:nvPr>
        </p:nvSpPr>
        <p:spPr>
          <a:xfrm>
            <a:off x="323528" y="1219201"/>
            <a:ext cx="8640960" cy="5234135"/>
          </a:xfrm>
        </p:spPr>
        <p:txBody>
          <a:bodyPr>
            <a:normAutofit/>
          </a:bodyPr>
          <a:lstStyle/>
          <a:p>
            <a:r>
              <a:rPr lang="en-US" dirty="0" smtClean="0"/>
              <a:t>Total electron beam current @ HL-LHC for LRBB compensation </a:t>
            </a:r>
          </a:p>
          <a:p>
            <a:pPr lvl="1"/>
            <a:r>
              <a:rPr lang="en-US" dirty="0" smtClean="0">
                <a:solidFill>
                  <a:srgbClr val="0093BE"/>
                </a:solidFill>
              </a:rPr>
              <a:t>(</a:t>
            </a:r>
            <a:r>
              <a:rPr lang="en-US" i="1" dirty="0" err="1" smtClean="0">
                <a:solidFill>
                  <a:srgbClr val="0093BE"/>
                </a:solidFill>
              </a:rPr>
              <a:t>I</a:t>
            </a:r>
            <a:r>
              <a:rPr lang="en-US" i="1" baseline="-25000" dirty="0" err="1" smtClean="0">
                <a:solidFill>
                  <a:srgbClr val="0093BE"/>
                </a:solidFill>
              </a:rPr>
              <a:t>w</a:t>
            </a:r>
            <a:r>
              <a:rPr lang="en-US" i="1" dirty="0" err="1" smtClean="0">
                <a:solidFill>
                  <a:srgbClr val="0093BE"/>
                </a:solidFill>
              </a:rPr>
              <a:t>L</a:t>
            </a:r>
            <a:r>
              <a:rPr lang="en-US" i="1" baseline="-25000" dirty="0" err="1" smtClean="0">
                <a:solidFill>
                  <a:srgbClr val="0093BE"/>
                </a:solidFill>
              </a:rPr>
              <a:t>w</a:t>
            </a:r>
            <a:r>
              <a:rPr lang="en-US" dirty="0" smtClean="0">
                <a:solidFill>
                  <a:srgbClr val="0093BE"/>
                </a:solidFill>
              </a:rPr>
              <a:t>)</a:t>
            </a:r>
            <a:r>
              <a:rPr lang="en-US" baseline="-25000" dirty="0" err="1" smtClean="0">
                <a:solidFill>
                  <a:srgbClr val="0093BE"/>
                </a:solidFill>
              </a:rPr>
              <a:t>eq</a:t>
            </a:r>
            <a:r>
              <a:rPr lang="en-US" dirty="0" smtClean="0">
                <a:solidFill>
                  <a:srgbClr val="0093BE"/>
                </a:solidFill>
              </a:rPr>
              <a:t>= 10.56Am per encounter </a:t>
            </a:r>
            <a:r>
              <a:rPr lang="en-US" dirty="0" smtClean="0">
                <a:solidFill>
                  <a:srgbClr val="0093BE"/>
                </a:solidFill>
                <a:latin typeface="Wingdings"/>
                <a:ea typeface="Wingdings"/>
                <a:cs typeface="Wingdings"/>
                <a:sym typeface="Wingdings"/>
              </a:rPr>
              <a:t></a:t>
            </a:r>
            <a:r>
              <a:rPr lang="en-US" dirty="0" smtClean="0">
                <a:solidFill>
                  <a:srgbClr val="0093BE"/>
                </a:solidFill>
                <a:sym typeface="Wingdings"/>
              </a:rPr>
              <a:t> ~ 200Am per IP side</a:t>
            </a:r>
          </a:p>
          <a:p>
            <a:pPr lvl="1"/>
            <a:endParaRPr lang="en-US" dirty="0">
              <a:solidFill>
                <a:srgbClr val="0093BE"/>
              </a:solidFill>
              <a:sym typeface="Wingdings"/>
            </a:endParaRPr>
          </a:p>
          <a:p>
            <a:pPr lvl="1"/>
            <a:endParaRPr lang="en-US" dirty="0" smtClean="0">
              <a:solidFill>
                <a:srgbClr val="0093BE"/>
              </a:solidFill>
              <a:sym typeface="Wingdings"/>
            </a:endParaRPr>
          </a:p>
          <a:p>
            <a:pPr lvl="1"/>
            <a:endParaRPr lang="en-US" dirty="0">
              <a:solidFill>
                <a:srgbClr val="0093BE"/>
              </a:solidFill>
              <a:sym typeface="Wingdings"/>
            </a:endParaRPr>
          </a:p>
          <a:p>
            <a:pPr marL="457200" lvl="1" indent="0">
              <a:buNone/>
            </a:pPr>
            <a:endParaRPr lang="en-US" dirty="0" smtClean="0">
              <a:solidFill>
                <a:srgbClr val="0093BE"/>
              </a:solidFill>
              <a:sym typeface="Wingdings"/>
            </a:endParaRPr>
          </a:p>
          <a:p>
            <a:pPr marL="457200" lvl="1" indent="0">
              <a:buNone/>
            </a:pPr>
            <a:r>
              <a:rPr lang="en-US" dirty="0" smtClean="0">
                <a:solidFill>
                  <a:srgbClr val="0093BE"/>
                </a:solidFill>
              </a:rPr>
              <a:t>                                                                      </a:t>
            </a:r>
            <a:r>
              <a:rPr lang="en-US" dirty="0" smtClean="0">
                <a:solidFill>
                  <a:schemeClr val="tx2"/>
                </a:solidFill>
              </a:rPr>
              <a:t>4 to 6</a:t>
            </a:r>
          </a:p>
          <a:p>
            <a:endParaRPr lang="en-US" dirty="0">
              <a:solidFill>
                <a:srgbClr val="0093BE"/>
              </a:solidFill>
            </a:endParaRPr>
          </a:p>
          <a:p>
            <a:r>
              <a:rPr lang="en-US" dirty="0" smtClean="0">
                <a:solidFill>
                  <a:srgbClr val="0093BE"/>
                </a:solidFill>
              </a:rPr>
              <a:t>Current assumption 20A e-beam x 3m length</a:t>
            </a:r>
          </a:p>
          <a:p>
            <a:r>
              <a:rPr lang="en-US" dirty="0" smtClean="0">
                <a:solidFill>
                  <a:srgbClr val="0093BE"/>
                </a:solidFill>
              </a:rPr>
              <a:t>At an aspect beam ratio of          2 and ½.</a:t>
            </a:r>
            <a:endParaRPr lang="en-US" dirty="0">
              <a:solidFill>
                <a:srgbClr val="0093BE"/>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pic>
        <p:nvPicPr>
          <p:cNvPr id="8" name="Picture 7"/>
          <p:cNvPicPr>
            <a:picLocks noChangeAspect="1"/>
          </p:cNvPicPr>
          <p:nvPr/>
        </p:nvPicPr>
        <p:blipFill>
          <a:blip r:embed="rId2"/>
          <a:stretch>
            <a:fillRect/>
          </a:stretch>
        </p:blipFill>
        <p:spPr>
          <a:xfrm>
            <a:off x="755576" y="2799241"/>
            <a:ext cx="3149600" cy="1270000"/>
          </a:xfrm>
          <a:prstGeom prst="rect">
            <a:avLst/>
          </a:prstGeom>
        </p:spPr>
      </p:pic>
      <p:grpSp>
        <p:nvGrpSpPr>
          <p:cNvPr id="9" name="Group 6"/>
          <p:cNvGrpSpPr>
            <a:grpSpLocks/>
          </p:cNvGrpSpPr>
          <p:nvPr/>
        </p:nvGrpSpPr>
        <p:grpSpPr bwMode="auto">
          <a:xfrm>
            <a:off x="4454624" y="2924944"/>
            <a:ext cx="4267200" cy="1003300"/>
            <a:chOff x="0" y="0"/>
            <a:chExt cx="2688" cy="632"/>
          </a:xfrm>
        </p:grpSpPr>
        <p:sp>
          <p:nvSpPr>
            <p:cNvPr id="10" name="Rectangle 4"/>
            <p:cNvSpPr>
              <a:spLocks/>
            </p:cNvSpPr>
            <p:nvPr/>
          </p:nvSpPr>
          <p:spPr bwMode="auto">
            <a:xfrm>
              <a:off x="0" y="0"/>
              <a:ext cx="2688" cy="632"/>
            </a:xfrm>
            <a:prstGeom prst="rect">
              <a:avLst/>
            </a:prstGeom>
            <a:solidFill>
              <a:srgbClr val="E5E5E5"/>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50800" cap="flat">
                  <a:solidFill>
                    <a:srgbClr val="660000"/>
                  </a:solidFill>
                  <a:miter lim="800000"/>
                  <a:headEnd type="none" w="med" len="med"/>
                  <a:tailEnd type="none" w="med" len="med"/>
                </a14:hiddenLine>
              </a:ext>
            </a:extLst>
          </p:spPr>
          <p:txBody>
            <a:bodyPr lIns="0" tIns="0" rIns="0" bIns="0"/>
            <a:lstStyle/>
            <a:p>
              <a:endParaRPr lang="en-US"/>
            </a:p>
          </p:txBody>
        </p:sp>
        <p:pic>
          <p:nvPicPr>
            <p:cNvPr id="11"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0" y="80"/>
              <a:ext cx="2528"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pic>
        <p:nvPicPr>
          <p:cNvPr id="12" name="Picture 11"/>
          <p:cNvPicPr>
            <a:picLocks noChangeAspect="1"/>
          </p:cNvPicPr>
          <p:nvPr/>
        </p:nvPicPr>
        <p:blipFill>
          <a:blip r:embed="rId4"/>
          <a:stretch>
            <a:fillRect/>
          </a:stretch>
        </p:blipFill>
        <p:spPr>
          <a:xfrm>
            <a:off x="4398577" y="4069241"/>
            <a:ext cx="2415295" cy="1031777"/>
          </a:xfrm>
          <a:prstGeom prst="rect">
            <a:avLst/>
          </a:prstGeom>
        </p:spPr>
      </p:pic>
      <p:sp>
        <p:nvSpPr>
          <p:cNvPr id="13" name="Rectangle 12"/>
          <p:cNvSpPr/>
          <p:nvPr/>
        </p:nvSpPr>
        <p:spPr>
          <a:xfrm>
            <a:off x="3347864" y="1691516"/>
            <a:ext cx="4340742" cy="369332"/>
          </a:xfrm>
          <a:prstGeom prst="rect">
            <a:avLst/>
          </a:prstGeom>
        </p:spPr>
        <p:txBody>
          <a:bodyPr wrap="none">
            <a:spAutoFit/>
          </a:bodyPr>
          <a:lstStyle/>
          <a:p>
            <a:r>
              <a:rPr lang="en-US" i="1" dirty="0" err="1" smtClean="0">
                <a:solidFill>
                  <a:schemeClr val="accent1"/>
                </a:solidFill>
              </a:rPr>
              <a:t>S.Fartoukh</a:t>
            </a:r>
            <a:r>
              <a:rPr lang="en-US" i="1" dirty="0" smtClean="0">
                <a:solidFill>
                  <a:schemeClr val="accent1"/>
                </a:solidFill>
              </a:rPr>
              <a:t> in PhysRevSTAB</a:t>
            </a:r>
            <a:r>
              <a:rPr lang="en-US" i="1" dirty="0">
                <a:solidFill>
                  <a:schemeClr val="accent1"/>
                </a:solidFill>
              </a:rPr>
              <a:t>.18.121001</a:t>
            </a:r>
          </a:p>
        </p:txBody>
      </p:sp>
      <p:pic>
        <p:nvPicPr>
          <p:cNvPr id="14" name="Picture 13"/>
          <p:cNvPicPr>
            <a:picLocks noChangeAspect="1"/>
          </p:cNvPicPr>
          <p:nvPr/>
        </p:nvPicPr>
        <p:blipFill>
          <a:blip r:embed="rId5"/>
          <a:stretch>
            <a:fillRect/>
          </a:stretch>
        </p:blipFill>
        <p:spPr>
          <a:xfrm>
            <a:off x="5076056" y="5661248"/>
            <a:ext cx="648072" cy="902672"/>
          </a:xfrm>
          <a:prstGeom prst="rect">
            <a:avLst/>
          </a:prstGeom>
        </p:spPr>
      </p:pic>
    </p:spTree>
    <p:extLst>
      <p:ext uri="{BB962C8B-B14F-4D97-AF65-F5344CB8AC3E}">
        <p14:creationId xmlns:p14="http://schemas.microsoft.com/office/powerpoint/2010/main" val="2356821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500"/>
                                        <p:tgtEl>
                                          <p:spTgt spid="3">
                                            <p:txEl>
                                              <p:pRg st="9" end="9"/>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456" y="180000"/>
            <a:ext cx="7920000" cy="720000"/>
          </a:xfrm>
        </p:spPr>
        <p:txBody>
          <a:bodyPr/>
          <a:lstStyle/>
          <a:p>
            <a:r>
              <a:rPr lang="en-US" sz="3200" dirty="0" smtClean="0"/>
              <a:t>Constraints from layout</a:t>
            </a:r>
            <a:endParaRPr lang="en-US" sz="32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sp>
        <p:nvSpPr>
          <p:cNvPr id="5" name="Footer Placeholder 4"/>
          <p:cNvSpPr>
            <a:spLocks noGrp="1"/>
          </p:cNvSpPr>
          <p:nvPr>
            <p:ph type="ftr" sz="quarter" idx="4294967295"/>
          </p:nvPr>
        </p:nvSpPr>
        <p:spPr>
          <a:xfrm>
            <a:off x="1981640" y="6356350"/>
            <a:ext cx="6550800" cy="360000"/>
          </a:xfrm>
          <a:prstGeom prst="rect">
            <a:avLst/>
          </a:prstGeom>
        </p:spPr>
        <p:txBody>
          <a:bodyPr/>
          <a:lstStyle/>
          <a:p>
            <a:r>
              <a:rPr lang="en-GB" smtClean="0"/>
              <a:t>A. Rossi BE/BE – BBLR – October 28, 2016</a:t>
            </a:r>
            <a:endParaRPr lang="en-GB" dirty="0"/>
          </a:p>
        </p:txBody>
      </p:sp>
      <p:sp>
        <p:nvSpPr>
          <p:cNvPr id="3" name="TextBox 2"/>
          <p:cNvSpPr txBox="1"/>
          <p:nvPr/>
        </p:nvSpPr>
        <p:spPr>
          <a:xfrm>
            <a:off x="3131840" y="5224656"/>
            <a:ext cx="3362219" cy="369332"/>
          </a:xfrm>
          <a:prstGeom prst="rect">
            <a:avLst/>
          </a:prstGeom>
          <a:noFill/>
        </p:spPr>
        <p:txBody>
          <a:bodyPr wrap="none" rtlCol="0">
            <a:spAutoFit/>
          </a:bodyPr>
          <a:lstStyle/>
          <a:p>
            <a:r>
              <a:rPr lang="en-US" dirty="0" smtClean="0"/>
              <a:t>187.44m          193.6m from IP</a:t>
            </a:r>
            <a:endParaRPr lang="en-US" dirty="0"/>
          </a:p>
        </p:txBody>
      </p:sp>
      <p:sp>
        <p:nvSpPr>
          <p:cNvPr id="8" name="TextBox 7"/>
          <p:cNvSpPr txBox="1"/>
          <p:nvPr/>
        </p:nvSpPr>
        <p:spPr>
          <a:xfrm>
            <a:off x="3347864" y="2686897"/>
            <a:ext cx="733619" cy="307777"/>
          </a:xfrm>
          <a:prstGeom prst="rect">
            <a:avLst/>
          </a:prstGeom>
          <a:noFill/>
        </p:spPr>
        <p:txBody>
          <a:bodyPr wrap="none" rtlCol="0">
            <a:spAutoFit/>
          </a:bodyPr>
          <a:lstStyle/>
          <a:p>
            <a:r>
              <a:rPr lang="en-US" sz="1400" dirty="0" smtClean="0"/>
              <a:t>5760m</a:t>
            </a:r>
            <a:endParaRPr lang="en-US" sz="1400" dirty="0"/>
          </a:p>
        </p:txBody>
      </p:sp>
      <p:cxnSp>
        <p:nvCxnSpPr>
          <p:cNvPr id="10" name="Straight Connector 9"/>
          <p:cNvCxnSpPr/>
          <p:nvPr/>
        </p:nvCxnSpPr>
        <p:spPr>
          <a:xfrm flipH="1">
            <a:off x="3635896" y="3911033"/>
            <a:ext cx="72008" cy="1313623"/>
          </a:xfrm>
          <a:prstGeom prst="line">
            <a:avLst/>
          </a:prstGeom>
          <a:ln>
            <a:solidFill>
              <a:srgbClr val="64BCD9"/>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004048" y="3911033"/>
            <a:ext cx="144016" cy="1313623"/>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341094" y="3147074"/>
            <a:ext cx="733619" cy="307777"/>
          </a:xfrm>
          <a:prstGeom prst="rect">
            <a:avLst/>
          </a:prstGeom>
          <a:noFill/>
        </p:spPr>
        <p:txBody>
          <a:bodyPr wrap="none" rtlCol="0">
            <a:spAutoFit/>
          </a:bodyPr>
          <a:lstStyle/>
          <a:p>
            <a:r>
              <a:rPr lang="en-US" sz="1400" dirty="0"/>
              <a:t>4</a:t>
            </a:r>
            <a:r>
              <a:rPr lang="en-US" sz="1400" dirty="0" smtClean="0"/>
              <a:t>760m</a:t>
            </a:r>
            <a:endParaRPr lang="en-US" sz="1400" dirty="0"/>
          </a:p>
        </p:txBody>
      </p:sp>
      <p:sp>
        <p:nvSpPr>
          <p:cNvPr id="9" name="Content Placeholder 8"/>
          <p:cNvSpPr>
            <a:spLocks noGrp="1"/>
          </p:cNvSpPr>
          <p:nvPr>
            <p:ph idx="1"/>
          </p:nvPr>
        </p:nvSpPr>
        <p:spPr>
          <a:xfrm>
            <a:off x="612000" y="980728"/>
            <a:ext cx="7920000" cy="5256584"/>
          </a:xfrm>
        </p:spPr>
        <p:txBody>
          <a:bodyPr>
            <a:normAutofit lnSpcReduction="10000"/>
          </a:bodyPr>
          <a:lstStyle/>
          <a:p>
            <a:r>
              <a:rPr lang="en-US" dirty="0" smtClean="0"/>
              <a:t>~ optimal beam aspect ratio in matching section</a:t>
            </a:r>
          </a:p>
          <a:p>
            <a:r>
              <a:rPr lang="en-US" dirty="0" smtClean="0"/>
              <a:t>Beam inter-axis 194 mm</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Region getting shorter and crowded</a:t>
            </a:r>
            <a:endParaRPr lang="en-US" dirty="0"/>
          </a:p>
        </p:txBody>
      </p:sp>
      <p:sp>
        <p:nvSpPr>
          <p:cNvPr id="25" name="Title 1"/>
          <p:cNvSpPr txBox="1">
            <a:spLocks/>
          </p:cNvSpPr>
          <p:nvPr/>
        </p:nvSpPr>
        <p:spPr>
          <a:xfrm>
            <a:off x="612000" y="1988839"/>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b="0" smtClean="0"/>
              <a:t>Current layout (latest from HL-WP15)</a:t>
            </a:r>
            <a:endParaRPr lang="en-US" b="0" dirty="0"/>
          </a:p>
        </p:txBody>
      </p:sp>
      <p:pic>
        <p:nvPicPr>
          <p:cNvPr id="26" name="Picture 25"/>
          <p:cNvPicPr>
            <a:picLocks noChangeAspect="1"/>
          </p:cNvPicPr>
          <p:nvPr/>
        </p:nvPicPr>
        <p:blipFill>
          <a:blip r:embed="rId2"/>
          <a:stretch>
            <a:fillRect/>
          </a:stretch>
        </p:blipFill>
        <p:spPr>
          <a:xfrm>
            <a:off x="558800" y="2333600"/>
            <a:ext cx="8026400" cy="2895600"/>
          </a:xfrm>
          <a:prstGeom prst="rect">
            <a:avLst/>
          </a:prstGeom>
        </p:spPr>
      </p:pic>
    </p:spTree>
    <p:extLst>
      <p:ext uri="{BB962C8B-B14F-4D97-AF65-F5344CB8AC3E}">
        <p14:creationId xmlns:p14="http://schemas.microsoft.com/office/powerpoint/2010/main" val="324073888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434800" cy="720000"/>
          </a:xfrm>
        </p:spPr>
        <p:txBody>
          <a:bodyPr/>
          <a:lstStyle/>
          <a:p>
            <a:r>
              <a:rPr lang="en-US" sz="3200" dirty="0" smtClean="0"/>
              <a:t>Assumptions for e-lens simulations so far</a:t>
            </a:r>
            <a:endParaRPr lang="en-US" sz="3200" dirty="0"/>
          </a:p>
        </p:txBody>
      </p:sp>
      <p:sp>
        <p:nvSpPr>
          <p:cNvPr id="3" name="Content Placeholder 2"/>
          <p:cNvSpPr>
            <a:spLocks noGrp="1"/>
          </p:cNvSpPr>
          <p:nvPr>
            <p:ph idx="1"/>
          </p:nvPr>
        </p:nvSpPr>
        <p:spPr/>
        <p:txBody>
          <a:bodyPr>
            <a:noAutofit/>
          </a:bodyPr>
          <a:lstStyle/>
          <a:p>
            <a:r>
              <a:rPr lang="en-US" sz="2200" dirty="0" smtClean="0"/>
              <a:t>Proton beam dimension important only in the crossing plane</a:t>
            </a:r>
            <a:endParaRPr lang="en-US" sz="2200" baseline="-25000" dirty="0" smtClean="0"/>
          </a:p>
          <a:p>
            <a:r>
              <a:rPr lang="en-US" sz="2200" dirty="0" smtClean="0"/>
              <a:t>For HL IP5 (reverse plane for IP1) B2, symmetric for B1</a:t>
            </a:r>
          </a:p>
          <a:p>
            <a:endParaRPr lang="en-US" sz="2200" dirty="0"/>
          </a:p>
          <a:p>
            <a:endParaRPr lang="en-US" sz="2200" dirty="0" smtClean="0"/>
          </a:p>
          <a:p>
            <a:endParaRPr lang="en-US" sz="2200" dirty="0"/>
          </a:p>
          <a:p>
            <a:endParaRPr lang="en-US" sz="2200" dirty="0" smtClean="0"/>
          </a:p>
          <a:p>
            <a:endParaRPr lang="en-US" sz="2200" dirty="0"/>
          </a:p>
          <a:p>
            <a:pPr marL="0" indent="0">
              <a:buNone/>
            </a:pPr>
            <a:endParaRPr lang="en-US" sz="2200" dirty="0" smtClean="0"/>
          </a:p>
          <a:p>
            <a:endParaRPr lang="en-US" sz="2200" dirty="0" smtClean="0"/>
          </a:p>
          <a:p>
            <a:r>
              <a:rPr lang="en-US" sz="2200" dirty="0" smtClean="0"/>
              <a:t>In </a:t>
            </a:r>
            <a:r>
              <a:rPr lang="en-US" sz="2200" dirty="0"/>
              <a:t>the simulations presented </a:t>
            </a:r>
            <a:r>
              <a:rPr lang="en-US" sz="2200" dirty="0" smtClean="0"/>
              <a:t>today by </a:t>
            </a:r>
            <a:r>
              <a:rPr lang="en-US" sz="2200" dirty="0"/>
              <a:t>A. </a:t>
            </a:r>
            <a:r>
              <a:rPr lang="en-US" sz="2200" dirty="0" err="1"/>
              <a:t>Levichev</a:t>
            </a:r>
            <a:r>
              <a:rPr lang="en-US" sz="2200" dirty="0"/>
              <a:t> it was assumed an electron beam of </a:t>
            </a:r>
            <a:r>
              <a:rPr lang="en-US" sz="2200" dirty="0" err="1"/>
              <a:t>Ø</a:t>
            </a:r>
            <a:r>
              <a:rPr lang="en-US" sz="2200" dirty="0"/>
              <a:t> 2 </a:t>
            </a:r>
            <a:r>
              <a:rPr lang="en-US" sz="2200" dirty="0" smtClean="0"/>
              <a:t>mm given space available if electron </a:t>
            </a:r>
            <a:r>
              <a:rPr lang="en-US" sz="2200" dirty="0"/>
              <a:t>beam wire placed at </a:t>
            </a:r>
            <a:r>
              <a:rPr lang="en-US" sz="2200" dirty="0" smtClean="0"/>
              <a:t>10</a:t>
            </a:r>
            <a:r>
              <a:rPr lang="en-US" sz="2200" dirty="0" smtClean="0">
                <a:latin typeface="Zapf Dingbats"/>
                <a:ea typeface="Zapf Dingbats"/>
                <a:cs typeface="Zapf Dingbats"/>
                <a:sym typeface="Zapf Dingbats"/>
              </a:rPr>
              <a:t> </a:t>
            </a:r>
            <a:r>
              <a:rPr lang="en-US" sz="2200" dirty="0" err="1"/>
              <a:t>σ</a:t>
            </a:r>
            <a:r>
              <a:rPr lang="en-US" sz="2200" baseline="-25000" dirty="0" err="1"/>
              <a:t>x</a:t>
            </a:r>
            <a:endParaRPr lang="en-US" sz="2200" dirty="0" smtClean="0"/>
          </a:p>
          <a:p>
            <a:endParaRPr lang="en-US" sz="22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sp>
        <p:nvSpPr>
          <p:cNvPr id="5" name="Footer Placeholder 4"/>
          <p:cNvSpPr>
            <a:spLocks noGrp="1"/>
          </p:cNvSpPr>
          <p:nvPr>
            <p:ph type="ftr" sz="quarter" idx="4294967295"/>
          </p:nvPr>
        </p:nvSpPr>
        <p:spPr>
          <a:xfrm>
            <a:off x="1981640" y="6356350"/>
            <a:ext cx="6550800" cy="360000"/>
          </a:xfrm>
          <a:prstGeom prst="rect">
            <a:avLst/>
          </a:prstGeom>
        </p:spPr>
        <p:txBody>
          <a:bodyPr/>
          <a:lstStyle/>
          <a:p>
            <a:pPr algn="r"/>
            <a:r>
              <a:rPr lang="en-GB" dirty="0" smtClean="0">
                <a:solidFill>
                  <a:schemeClr val="accent1"/>
                </a:solidFill>
              </a:rPr>
              <a:t>A. Rossi  – BBLR meeting – October 28, 2016</a:t>
            </a:r>
            <a:endParaRPr lang="en-GB" dirty="0">
              <a:solidFill>
                <a:schemeClr val="accent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4171201576"/>
              </p:ext>
            </p:extLst>
          </p:nvPr>
        </p:nvGraphicFramePr>
        <p:xfrm>
          <a:off x="1664760" y="2447919"/>
          <a:ext cx="5832648" cy="1701161"/>
        </p:xfrm>
        <a:graphic>
          <a:graphicData uri="http://schemas.openxmlformats.org/drawingml/2006/table">
            <a:tbl>
              <a:tblPr firstRow="1" bandRow="1">
                <a:tableStyleId>{2D5ABB26-0587-4C30-8999-92F81FD0307C}</a:tableStyleId>
              </a:tblPr>
              <a:tblGrid>
                <a:gridCol w="972108"/>
                <a:gridCol w="972108"/>
                <a:gridCol w="972108"/>
                <a:gridCol w="972108"/>
                <a:gridCol w="972108"/>
                <a:gridCol w="972108"/>
              </a:tblGrid>
              <a:tr h="360041">
                <a:tc>
                  <a:txBody>
                    <a:bodyPr/>
                    <a:lstStyle/>
                    <a:p>
                      <a:endParaRPr lang="en-US" sz="1600" dirty="0"/>
                    </a:p>
                  </a:txBody>
                  <a:tcPr>
                    <a:lnR w="12700" cap="flat" cmpd="sng" algn="ctr">
                      <a:solidFill>
                        <a:prstClr val="white">
                          <a:lumMod val="75000"/>
                        </a:prstClr>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c>
                  <a:txBody>
                    <a:bodyPr/>
                    <a:lstStyle/>
                    <a:p>
                      <a:pPr algn="ctr"/>
                      <a:endParaRPr lang="en-US" sz="1600" dirty="0"/>
                    </a:p>
                  </a:txBody>
                  <a:tcPr>
                    <a:lnL w="12700" cap="flat" cmpd="sng" algn="ctr">
                      <a:solidFill>
                        <a:prstClr val="white">
                          <a:lumMod val="75000"/>
                        </a:prstClr>
                      </a:solidFill>
                      <a:prstDash val="solid"/>
                      <a:round/>
                      <a:headEnd type="none" w="med" len="med"/>
                      <a:tailEnd type="none" w="med" len="med"/>
                    </a:lnL>
                    <a:lnR w="12700" cap="flat" cmpd="sng" algn="ctr">
                      <a:solidFill>
                        <a:prstClr val="black"/>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c>
                  <a:txBody>
                    <a:bodyPr/>
                    <a:lstStyle/>
                    <a:p>
                      <a:pPr algn="ctr"/>
                      <a:r>
                        <a:rPr lang="el-GR" sz="1600" dirty="0" smtClean="0"/>
                        <a:t>β</a:t>
                      </a:r>
                      <a:r>
                        <a:rPr lang="en-US" sz="1600" baseline="-25000" dirty="0" smtClean="0"/>
                        <a:t>x </a:t>
                      </a:r>
                      <a:r>
                        <a:rPr lang="en-US" sz="1600" baseline="0" dirty="0" smtClean="0"/>
                        <a:t>(m)</a:t>
                      </a:r>
                      <a:r>
                        <a:rPr lang="en-US" sz="1600" dirty="0" smtClean="0"/>
                        <a:t>  </a:t>
                      </a:r>
                      <a:endParaRPr lang="en-US" sz="1600"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err="1" smtClean="0"/>
                        <a:t>σ</a:t>
                      </a:r>
                      <a:r>
                        <a:rPr lang="en-US" sz="1600" baseline="-25000" dirty="0" err="1" smtClean="0"/>
                        <a:t>x</a:t>
                      </a:r>
                      <a:r>
                        <a:rPr lang="en-US" sz="1600" baseline="-25000" dirty="0" smtClean="0"/>
                        <a:t> </a:t>
                      </a:r>
                      <a:r>
                        <a:rPr lang="en-US" sz="1600" baseline="0" dirty="0" smtClean="0"/>
                        <a:t>(mm)</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c>
                  <a:txBody>
                    <a:bodyPr/>
                    <a:lstStyle/>
                    <a:p>
                      <a:pPr algn="ctr"/>
                      <a:r>
                        <a:rPr lang="el-GR" sz="1600" dirty="0" smtClean="0"/>
                        <a:t>β</a:t>
                      </a:r>
                      <a:r>
                        <a:rPr lang="en-US" sz="1600" baseline="-25000" dirty="0" smtClean="0"/>
                        <a:t>y </a:t>
                      </a:r>
                      <a:r>
                        <a:rPr lang="en-US" sz="1600" baseline="0" dirty="0" smtClean="0"/>
                        <a:t>(m)</a:t>
                      </a:r>
                      <a:r>
                        <a:rPr lang="en-US" sz="1600" dirty="0" smtClean="0"/>
                        <a:t>  </a:t>
                      </a:r>
                      <a:endParaRPr lang="en-US" sz="1600"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err="1" smtClean="0"/>
                        <a:t>σ</a:t>
                      </a:r>
                      <a:r>
                        <a:rPr lang="en-US" sz="1600" baseline="-25000" dirty="0" err="1" smtClean="0"/>
                        <a:t>y</a:t>
                      </a:r>
                      <a:r>
                        <a:rPr lang="en-US" sz="1600" baseline="-25000" dirty="0" smtClean="0"/>
                        <a:t> </a:t>
                      </a:r>
                      <a:r>
                        <a:rPr lang="en-US" sz="1600" baseline="0" dirty="0" smtClean="0"/>
                        <a:t>(mm)</a:t>
                      </a:r>
                    </a:p>
                  </a:txBody>
                  <a:tcPr>
                    <a:lnL w="12700" cap="flat" cmpd="sng" algn="ctr">
                      <a:solidFill>
                        <a:prstClr val="black"/>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prstClr val="black"/>
                      </a:solidFill>
                      <a:prstDash val="solid"/>
                      <a:round/>
                      <a:headEnd type="none" w="med" len="med"/>
                      <a:tailEnd type="none" w="med" len="med"/>
                    </a:lnB>
                  </a:tcPr>
                </a:tc>
              </a:tr>
              <a:tr h="321950">
                <a:tc rowSpan="2">
                  <a:txBody>
                    <a:bodyPr/>
                    <a:lstStyle/>
                    <a:p>
                      <a:r>
                        <a:rPr lang="en-US" sz="1600" dirty="0" smtClean="0">
                          <a:solidFill>
                            <a:schemeClr val="tx1"/>
                          </a:solidFill>
                        </a:rPr>
                        <a:t>Round</a:t>
                      </a:r>
                      <a:endParaRPr lang="en-US" sz="1600" dirty="0">
                        <a:solidFill>
                          <a:schemeClr val="tx1"/>
                        </a:solidFill>
                      </a:endParaRPr>
                    </a:p>
                  </a:txBody>
                  <a:tcPr anchor="ctr">
                    <a:lnR w="12700" cap="flat" cmpd="sng" algn="ctr">
                      <a:solidFill>
                        <a:prstClr val="white">
                          <a:lumMod val="75000"/>
                        </a:prstClr>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left</a:t>
                      </a:r>
                      <a:endParaRPr lang="en-US" sz="1600" dirty="0">
                        <a:solidFill>
                          <a:schemeClr val="tx1">
                            <a:lumMod val="50000"/>
                            <a:lumOff val="50000"/>
                          </a:schemeClr>
                        </a:solidFill>
                      </a:endParaRPr>
                    </a:p>
                  </a:txBody>
                  <a:tcPr>
                    <a:lnL w="12700" cap="flat" cmpd="sng" algn="ctr">
                      <a:solidFill>
                        <a:prstClr val="white">
                          <a:lumMod val="75000"/>
                        </a:prstClr>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1000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0.58</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2000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0.82</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r>
              <a:tr h="321950">
                <a:tc vMerge="1">
                  <a:txBody>
                    <a:bodyPr/>
                    <a:lstStyle/>
                    <a:p>
                      <a:endParaRPr lang="en-US" sz="1600" dirty="0">
                        <a:solidFill>
                          <a:schemeClr val="tx1">
                            <a:lumMod val="50000"/>
                            <a:lumOff val="50000"/>
                          </a:schemeClr>
                        </a:solidFill>
                      </a:endParaRPr>
                    </a:p>
                  </a:txBody>
                  <a:tcPr>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right</a:t>
                      </a:r>
                      <a:endParaRPr lang="en-US" sz="1600" dirty="0">
                        <a:solidFill>
                          <a:schemeClr val="tx1">
                            <a:lumMod val="50000"/>
                            <a:lumOff val="50000"/>
                          </a:schemeClr>
                        </a:solidFill>
                      </a:endParaRPr>
                    </a:p>
                  </a:txBody>
                  <a:tcPr>
                    <a:lnL w="12700" cap="flat" cmpd="sng" algn="ctr">
                      <a:solidFill>
                        <a:prstClr val="white">
                          <a:lumMod val="75000"/>
                        </a:prstClr>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2000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50000"/>
                              <a:lumOff val="50000"/>
                            </a:schemeClr>
                          </a:solidFill>
                        </a:rPr>
                        <a:t>0.82</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1000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50000"/>
                              <a:lumOff val="50000"/>
                            </a:schemeClr>
                          </a:solidFill>
                        </a:rPr>
                        <a:t>0.58</a:t>
                      </a:r>
                    </a:p>
                  </a:txBody>
                  <a:tcPr>
                    <a:lnL w="12700" cap="flat" cmpd="sng" algn="ctr">
                      <a:solidFill>
                        <a:prstClr val="black"/>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black"/>
                      </a:solidFill>
                      <a:prstDash val="solid"/>
                      <a:round/>
                      <a:headEnd type="none" w="med" len="med"/>
                      <a:tailEnd type="none" w="med" len="med"/>
                    </a:lnB>
                  </a:tcPr>
                </a:tc>
              </a:tr>
              <a:tr h="321950">
                <a:tc rowSpan="2">
                  <a:txBody>
                    <a:bodyPr/>
                    <a:lstStyle/>
                    <a:p>
                      <a:r>
                        <a:rPr lang="en-US" sz="1600" dirty="0" smtClean="0">
                          <a:solidFill>
                            <a:schemeClr val="tx1"/>
                          </a:solidFill>
                        </a:rPr>
                        <a:t>Flat</a:t>
                      </a:r>
                      <a:endParaRPr lang="en-US" sz="1600" dirty="0">
                        <a:solidFill>
                          <a:schemeClr val="tx1"/>
                        </a:solidFill>
                      </a:endParaRPr>
                    </a:p>
                  </a:txBody>
                  <a:tcPr anchor="ctr">
                    <a:lnR w="12700" cap="flat" cmpd="sng" algn="ctr">
                      <a:solidFill>
                        <a:prstClr val="white">
                          <a:lumMod val="75000"/>
                        </a:prstClr>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left</a:t>
                      </a:r>
                      <a:endParaRPr lang="en-US" sz="1600" dirty="0">
                        <a:solidFill>
                          <a:schemeClr val="tx1">
                            <a:lumMod val="50000"/>
                            <a:lumOff val="50000"/>
                          </a:schemeClr>
                        </a:solidFill>
                      </a:endParaRPr>
                    </a:p>
                  </a:txBody>
                  <a:tcPr>
                    <a:lnL w="12700" cap="flat" cmpd="sng" algn="ctr">
                      <a:solidFill>
                        <a:prstClr val="white">
                          <a:lumMod val="75000"/>
                        </a:prstClr>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500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0.41</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4000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1.16</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r>
              <a:tr h="321950">
                <a:tc vMerge="1">
                  <a:txBody>
                    <a:bodyPr/>
                    <a:lstStyle/>
                    <a:p>
                      <a:endParaRPr lang="en-US" sz="1600" dirty="0">
                        <a:solidFill>
                          <a:schemeClr val="tx1">
                            <a:lumMod val="50000"/>
                            <a:lumOff val="50000"/>
                          </a:schemeClr>
                        </a:solidFill>
                      </a:endParaRPr>
                    </a:p>
                  </a:txBody>
                  <a:tcPr>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right</a:t>
                      </a:r>
                      <a:endParaRPr lang="en-US" sz="1600" dirty="0">
                        <a:solidFill>
                          <a:schemeClr val="tx1">
                            <a:lumMod val="50000"/>
                            <a:lumOff val="50000"/>
                          </a:schemeClr>
                        </a:solidFill>
                      </a:endParaRPr>
                    </a:p>
                  </a:txBody>
                  <a:tcPr>
                    <a:lnL w="12700" cap="flat" cmpd="sng" algn="ctr">
                      <a:solidFill>
                        <a:prstClr val="white">
                          <a:lumMod val="75000"/>
                        </a:prstClr>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1000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0.58</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2000</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r>
                        <a:rPr lang="en-US" sz="1600" dirty="0" smtClean="0">
                          <a:solidFill>
                            <a:schemeClr val="tx1">
                              <a:lumMod val="50000"/>
                              <a:lumOff val="50000"/>
                            </a:schemeClr>
                          </a:solidFill>
                        </a:rPr>
                        <a:t>0.82</a:t>
                      </a:r>
                      <a:endParaRPr lang="en-US" sz="1600" dirty="0">
                        <a:solidFill>
                          <a:schemeClr val="tx1">
                            <a:lumMod val="50000"/>
                            <a:lumOff val="50000"/>
                          </a:schemeClr>
                        </a:solidFill>
                      </a:endParaRPr>
                    </a:p>
                  </a:txBody>
                  <a:tcPr>
                    <a:lnL w="12700" cap="flat" cmpd="sng" algn="ctr">
                      <a:solidFill>
                        <a:prstClr val="black"/>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451634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28662" y="48260"/>
            <a:ext cx="7429552" cy="646331"/>
          </a:xfrm>
          <a:prstGeom prst="rect">
            <a:avLst/>
          </a:prstGeom>
          <a:noFill/>
        </p:spPr>
        <p:txBody>
          <a:bodyPr wrap="square" rtlCol="0">
            <a:spAutoFit/>
          </a:bodyPr>
          <a:lstStyle/>
          <a:p>
            <a:pPr algn="ctr"/>
            <a:r>
              <a:rPr lang="en-US" sz="3600" b="1" dirty="0" smtClean="0">
                <a:solidFill>
                  <a:schemeClr val="bg2"/>
                </a:solidFill>
                <a:latin typeface="Arial Headings"/>
                <a:cs typeface="Arial Headings"/>
              </a:rPr>
              <a:t>Beam dynamics </a:t>
            </a:r>
            <a:r>
              <a:rPr lang="en-US" sz="3600" b="1" dirty="0" err="1" smtClean="0">
                <a:solidFill>
                  <a:schemeClr val="bg2"/>
                </a:solidFill>
                <a:latin typeface="Arial Headings"/>
                <a:cs typeface="Arial Headings"/>
              </a:rPr>
              <a:t>I</a:t>
            </a:r>
            <a:r>
              <a:rPr lang="en-US" sz="3600" b="1" baseline="-25000" dirty="0" err="1" smtClean="0">
                <a:solidFill>
                  <a:schemeClr val="bg2"/>
                </a:solidFill>
                <a:latin typeface="Arial Headings"/>
                <a:cs typeface="Arial Headings"/>
              </a:rPr>
              <a:t>e</a:t>
            </a:r>
            <a:r>
              <a:rPr lang="en-US" sz="3600" b="1" dirty="0" smtClean="0">
                <a:solidFill>
                  <a:schemeClr val="bg2"/>
                </a:solidFill>
                <a:latin typeface="Arial Headings"/>
                <a:cs typeface="Arial Headings"/>
              </a:rPr>
              <a:t>=</a:t>
            </a:r>
            <a:r>
              <a:rPr lang="en-US" sz="3600" b="1" dirty="0" smtClean="0">
                <a:solidFill>
                  <a:schemeClr val="bg2"/>
                </a:solidFill>
                <a:latin typeface="Arial Headings"/>
                <a:cs typeface="Arial Headings"/>
              </a:rPr>
              <a:t>20 A, V=35 kV</a:t>
            </a:r>
            <a:endParaRPr lang="ru-RU" sz="3600" b="1" dirty="0">
              <a:solidFill>
                <a:schemeClr val="bg2"/>
              </a:solidFill>
              <a:latin typeface="Arial Headings"/>
              <a:cs typeface="Arial Headings"/>
            </a:endParaRPr>
          </a:p>
        </p:txBody>
      </p:sp>
      <p:pic>
        <p:nvPicPr>
          <p:cNvPr id="31745" name="Picture 1"/>
          <p:cNvPicPr>
            <a:picLocks noChangeAspect="1" noChangeArrowheads="1"/>
          </p:cNvPicPr>
          <p:nvPr/>
        </p:nvPicPr>
        <p:blipFill>
          <a:blip r:embed="rId2"/>
          <a:srcRect/>
          <a:stretch>
            <a:fillRect/>
          </a:stretch>
        </p:blipFill>
        <p:spPr bwMode="auto">
          <a:xfrm>
            <a:off x="0" y="642918"/>
            <a:ext cx="9121880" cy="3929090"/>
          </a:xfrm>
          <a:prstGeom prst="rect">
            <a:avLst/>
          </a:prstGeom>
          <a:noFill/>
          <a:ln w="9525">
            <a:noFill/>
            <a:miter lim="800000"/>
            <a:headEnd/>
            <a:tailEnd/>
          </a:ln>
          <a:effectLst/>
        </p:spPr>
      </p:pic>
      <p:pic>
        <p:nvPicPr>
          <p:cNvPr id="31746" name="Picture 2"/>
          <p:cNvPicPr>
            <a:picLocks noChangeAspect="1" noChangeArrowheads="1"/>
          </p:cNvPicPr>
          <p:nvPr/>
        </p:nvPicPr>
        <p:blipFill>
          <a:blip r:embed="rId3"/>
          <a:srcRect/>
          <a:stretch>
            <a:fillRect/>
          </a:stretch>
        </p:blipFill>
        <p:spPr bwMode="auto">
          <a:xfrm>
            <a:off x="1714480" y="4000504"/>
            <a:ext cx="4058124" cy="2857496"/>
          </a:xfrm>
          <a:prstGeom prst="rect">
            <a:avLst/>
          </a:prstGeom>
          <a:noFill/>
          <a:ln w="9525">
            <a:noFill/>
            <a:miter lim="800000"/>
            <a:headEnd/>
            <a:tailEnd/>
          </a:ln>
          <a:effectLst/>
        </p:spPr>
      </p:pic>
      <p:cxnSp>
        <p:nvCxnSpPr>
          <p:cNvPr id="7" name="Прямая со стрелкой 6"/>
          <p:cNvCxnSpPr/>
          <p:nvPr/>
        </p:nvCxnSpPr>
        <p:spPr>
          <a:xfrm rot="16200000" flipH="1">
            <a:off x="2000232" y="3500438"/>
            <a:ext cx="1000132" cy="57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Прямоугольник 7"/>
          <p:cNvSpPr/>
          <p:nvPr/>
        </p:nvSpPr>
        <p:spPr>
          <a:xfrm>
            <a:off x="5929322" y="4786322"/>
            <a:ext cx="3071834" cy="1966381"/>
          </a:xfrm>
          <a:prstGeom prst="rect">
            <a:avLst/>
          </a:prstGeom>
          <a:solidFill>
            <a:schemeClr val="tx2">
              <a:lumMod val="20000"/>
              <a:lumOff val="80000"/>
            </a:schemeClr>
          </a:solidFill>
          <a:effectLst>
            <a:outerShdw blurRad="50800" dist="38100" dir="2700000" sx="101000" sy="101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6143636" y="5214950"/>
            <a:ext cx="2786082" cy="1200329"/>
          </a:xfrm>
          <a:prstGeom prst="rect">
            <a:avLst/>
          </a:prstGeom>
          <a:noFill/>
        </p:spPr>
        <p:txBody>
          <a:bodyPr wrap="square" rtlCol="0">
            <a:spAutoFit/>
          </a:bodyPr>
          <a:lstStyle/>
          <a:p>
            <a:pPr algn="ctr"/>
            <a:r>
              <a:rPr lang="en-US" sz="2400" dirty="0" smtClean="0">
                <a:solidFill>
                  <a:schemeClr val="bg2"/>
                </a:solidFill>
                <a:latin typeface="Times New Roman" pitchFamily="18" charset="0"/>
                <a:cs typeface="Times New Roman" pitchFamily="18" charset="0"/>
              </a:rPr>
              <a:t>@ </a:t>
            </a:r>
            <a:r>
              <a:rPr lang="en-US" sz="2400" b="1" dirty="0" smtClean="0">
                <a:solidFill>
                  <a:schemeClr val="bg2"/>
                </a:solidFill>
                <a:latin typeface="Times New Roman" pitchFamily="18" charset="0"/>
                <a:cs typeface="Times New Roman" pitchFamily="18" charset="0"/>
              </a:rPr>
              <a:t>35kV</a:t>
            </a:r>
            <a:r>
              <a:rPr lang="en-US" sz="2400" dirty="0" smtClean="0">
                <a:solidFill>
                  <a:schemeClr val="bg2"/>
                </a:solidFill>
                <a:latin typeface="Times New Roman" pitchFamily="18" charset="0"/>
                <a:cs typeface="Times New Roman" pitchFamily="18" charset="0"/>
              </a:rPr>
              <a:t>, 20 A can propagates through the electron lens   </a:t>
            </a:r>
            <a:endParaRPr lang="ru-RU" sz="2400" dirty="0">
              <a:solidFill>
                <a:schemeClr val="bg2"/>
              </a:solidFill>
              <a:latin typeface="Times New Roman" pitchFamily="18" charset="0"/>
              <a:cs typeface="Times New Roman" pitchFamily="18" charset="0"/>
            </a:endParaRPr>
          </a:p>
        </p:txBody>
      </p:sp>
      <p:sp>
        <p:nvSpPr>
          <p:cNvPr id="10" name="Text Placeholder 7"/>
          <p:cNvSpPr txBox="1">
            <a:spLocks/>
          </p:cNvSpPr>
          <p:nvPr/>
        </p:nvSpPr>
        <p:spPr>
          <a:xfrm>
            <a:off x="457200" y="1215233"/>
            <a:ext cx="4978896" cy="6397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i="1" dirty="0" smtClean="0"/>
              <a:t>Courtesy of </a:t>
            </a:r>
            <a:r>
              <a:rPr lang="en-US" sz="2000" i="1" dirty="0" smtClean="0"/>
              <a:t/>
            </a:r>
            <a:br>
              <a:rPr lang="en-US" sz="2000" i="1" dirty="0" smtClean="0"/>
            </a:br>
            <a:r>
              <a:rPr lang="en-US" sz="2000" i="1" dirty="0" smtClean="0">
                <a:solidFill>
                  <a:schemeClr val="accent1">
                    <a:lumMod val="60000"/>
                    <a:lumOff val="40000"/>
                  </a:schemeClr>
                </a:solidFill>
              </a:rPr>
              <a:t>A</a:t>
            </a:r>
            <a:r>
              <a:rPr lang="en-US" sz="2000" i="1" dirty="0" smtClean="0">
                <a:solidFill>
                  <a:schemeClr val="accent1">
                    <a:lumMod val="60000"/>
                    <a:lumOff val="40000"/>
                  </a:schemeClr>
                </a:solidFill>
              </a:rPr>
              <a:t>. </a:t>
            </a:r>
            <a:r>
              <a:rPr lang="en-US" sz="2000" i="1" dirty="0" err="1" smtClean="0">
                <a:solidFill>
                  <a:schemeClr val="accent1">
                    <a:lumMod val="60000"/>
                    <a:lumOff val="40000"/>
                  </a:schemeClr>
                </a:solidFill>
              </a:rPr>
              <a:t>Levishev</a:t>
            </a:r>
            <a:r>
              <a:rPr lang="en-US" sz="2000" i="1" dirty="0" smtClean="0">
                <a:solidFill>
                  <a:schemeClr val="accent1">
                    <a:lumMod val="60000"/>
                    <a:lumOff val="40000"/>
                  </a:schemeClr>
                </a:solidFill>
              </a:rPr>
              <a:t> (BINP)</a:t>
            </a:r>
            <a:endParaRPr lang="en-US" sz="2000" i="1" dirty="0">
              <a:solidFill>
                <a:schemeClr val="accent1">
                  <a:lumMod val="60000"/>
                  <a:lumOff val="40000"/>
                </a:schemeClr>
              </a:solidFill>
            </a:endParaRPr>
          </a:p>
        </p:txBody>
      </p:sp>
      <p:sp>
        <p:nvSpPr>
          <p:cNvPr id="2" name="TextBox 1"/>
          <p:cNvSpPr txBox="1"/>
          <p:nvPr/>
        </p:nvSpPr>
        <p:spPr>
          <a:xfrm>
            <a:off x="3131840" y="5229200"/>
            <a:ext cx="966994" cy="369332"/>
          </a:xfrm>
          <a:prstGeom prst="rect">
            <a:avLst/>
          </a:prstGeom>
          <a:noFill/>
        </p:spPr>
        <p:txBody>
          <a:bodyPr wrap="none" rtlCol="0">
            <a:spAutoFit/>
          </a:bodyPr>
          <a:lstStyle/>
          <a:p>
            <a:r>
              <a:rPr lang="en-US" dirty="0" smtClean="0"/>
              <a:t>2-3 mm</a:t>
            </a:r>
            <a:endParaRPr lang="en-US" dirty="0"/>
          </a:p>
        </p:txBody>
      </p:sp>
      <p:sp>
        <p:nvSpPr>
          <p:cNvPr id="3" name="Rectangle 2"/>
          <p:cNvSpPr/>
          <p:nvPr/>
        </p:nvSpPr>
        <p:spPr>
          <a:xfrm>
            <a:off x="2578301" y="2420888"/>
            <a:ext cx="453970" cy="369332"/>
          </a:xfrm>
          <a:prstGeom prst="rect">
            <a:avLst/>
          </a:prstGeom>
        </p:spPr>
        <p:txBody>
          <a:bodyPr wrap="none">
            <a:spAutoFit/>
          </a:bodyPr>
          <a:lstStyle/>
          <a:p>
            <a:r>
              <a:rPr lang="en-US" dirty="0" smtClean="0">
                <a:latin typeface="Arial"/>
                <a:cs typeface="Arial"/>
              </a:rPr>
              <a:t>5T</a:t>
            </a:r>
            <a:endParaRPr lang="en-US" dirty="0">
              <a:latin typeface="Arial"/>
              <a:cs typeface="Arial"/>
            </a:endParaRPr>
          </a:p>
        </p:txBody>
      </p:sp>
      <p:sp>
        <p:nvSpPr>
          <p:cNvPr id="4" name="Rectangle 3"/>
          <p:cNvSpPr/>
          <p:nvPr/>
        </p:nvSpPr>
        <p:spPr>
          <a:xfrm>
            <a:off x="5728138" y="2380238"/>
            <a:ext cx="453970" cy="369332"/>
          </a:xfrm>
          <a:prstGeom prst="rect">
            <a:avLst/>
          </a:prstGeom>
        </p:spPr>
        <p:txBody>
          <a:bodyPr wrap="none">
            <a:spAutoFit/>
          </a:bodyPr>
          <a:lstStyle/>
          <a:p>
            <a:r>
              <a:rPr lang="en-US" dirty="0" smtClean="0">
                <a:latin typeface="Arial"/>
                <a:cs typeface="Arial"/>
              </a:rPr>
              <a:t>3T</a:t>
            </a:r>
            <a:endParaRPr lang="en-US" dirty="0">
              <a:latin typeface="Arial"/>
              <a:cs typeface="Arial"/>
            </a:endParaRPr>
          </a:p>
        </p:txBody>
      </p:sp>
      <p:sp>
        <p:nvSpPr>
          <p:cNvPr id="12" name="Rectangle 11"/>
          <p:cNvSpPr/>
          <p:nvPr/>
        </p:nvSpPr>
        <p:spPr>
          <a:xfrm>
            <a:off x="7860356" y="1251295"/>
            <a:ext cx="1069674" cy="646331"/>
          </a:xfrm>
          <a:prstGeom prst="rect">
            <a:avLst/>
          </a:prstGeom>
        </p:spPr>
        <p:txBody>
          <a:bodyPr wrap="none">
            <a:spAutoFit/>
          </a:bodyPr>
          <a:lstStyle/>
          <a:p>
            <a:r>
              <a:rPr lang="en-US" dirty="0" smtClean="0">
                <a:cs typeface="Times New Roman" pitchFamily="18" charset="0"/>
              </a:rPr>
              <a:t>0.2T</a:t>
            </a:r>
          </a:p>
          <a:p>
            <a:r>
              <a:rPr lang="en-US" dirty="0" err="1" smtClean="0">
                <a:cs typeface="Times New Roman" pitchFamily="18" charset="0"/>
              </a:rPr>
              <a:t>Ø</a:t>
            </a:r>
            <a:r>
              <a:rPr lang="en-US" dirty="0" smtClean="0">
                <a:cs typeface="Times New Roman" pitchFamily="18" charset="0"/>
              </a:rPr>
              <a:t> 10mm</a:t>
            </a:r>
            <a:endParaRPr lang="en-US" dirty="0"/>
          </a:p>
        </p:txBody>
      </p:sp>
      <p:pic>
        <p:nvPicPr>
          <p:cNvPr id="14" name="Picture 2"/>
          <p:cNvPicPr>
            <a:picLocks noChangeAspect="1" noChangeArrowheads="1"/>
          </p:cNvPicPr>
          <p:nvPr/>
        </p:nvPicPr>
        <p:blipFill>
          <a:blip r:embed="rId4"/>
          <a:srcRect/>
          <a:stretch>
            <a:fillRect/>
          </a:stretch>
        </p:blipFill>
        <p:spPr bwMode="auto">
          <a:xfrm>
            <a:off x="4176464" y="836712"/>
            <a:ext cx="3131840" cy="1374540"/>
          </a:xfrm>
          <a:prstGeom prst="rect">
            <a:avLst/>
          </a:prstGeom>
          <a:noFill/>
          <a:ln w="9525">
            <a:noFill/>
            <a:miter lim="800000"/>
            <a:headEnd/>
            <a:tailEnd/>
          </a:ln>
          <a:effectLst/>
        </p:spPr>
      </p:pic>
    </p:spTree>
    <p:extLst>
      <p:ext uri="{BB962C8B-B14F-4D97-AF65-F5344CB8AC3E}">
        <p14:creationId xmlns:p14="http://schemas.microsoft.com/office/powerpoint/2010/main" val="10184207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Outline</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Hollow Electron Lens motivations and principles</a:t>
            </a:r>
          </a:p>
          <a:p>
            <a:r>
              <a:rPr lang="en-US" dirty="0" smtClean="0"/>
              <a:t>HEL current design</a:t>
            </a:r>
          </a:p>
          <a:p>
            <a:r>
              <a:rPr lang="en-US" dirty="0" smtClean="0"/>
              <a:t>BGC requirements for HEL</a:t>
            </a:r>
          </a:p>
          <a:p>
            <a:endParaRPr lang="en-US" dirty="0"/>
          </a:p>
          <a:p>
            <a:r>
              <a:rPr lang="en-US" dirty="0" smtClean="0"/>
              <a:t>Long-Range Beam-Beam effect and ‘wire’ compensation</a:t>
            </a:r>
          </a:p>
          <a:p>
            <a:r>
              <a:rPr lang="en-US" dirty="0" smtClean="0"/>
              <a:t>LRBB compensation with electron lens</a:t>
            </a:r>
          </a:p>
          <a:p>
            <a:r>
              <a:rPr lang="en-US" dirty="0" smtClean="0"/>
              <a:t>Current design status</a:t>
            </a:r>
          </a:p>
          <a:p>
            <a:r>
              <a:rPr lang="en-US" dirty="0" smtClean="0"/>
              <a:t>BGC requirements for LRBB</a:t>
            </a:r>
          </a:p>
          <a:p>
            <a:endParaRPr lang="en-US" dirty="0"/>
          </a:p>
          <a:p>
            <a:r>
              <a:rPr lang="en-US" dirty="0" smtClean="0"/>
              <a:t>TIMELINE</a:t>
            </a:r>
          </a:p>
          <a:p>
            <a:endParaRPr lang="en-US"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77521277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1" y="548680"/>
            <a:ext cx="9096359" cy="4000528"/>
          </a:xfrm>
          <a:prstGeom prst="rect">
            <a:avLst/>
          </a:prstGeom>
          <a:noFill/>
          <a:ln w="9525">
            <a:noFill/>
            <a:miter lim="800000"/>
            <a:headEnd/>
            <a:tailEnd/>
          </a:ln>
          <a:effectLst/>
        </p:spPr>
      </p:pic>
      <p:sp>
        <p:nvSpPr>
          <p:cNvPr id="6" name="Прямоугольник 5"/>
          <p:cNvSpPr/>
          <p:nvPr/>
        </p:nvSpPr>
        <p:spPr>
          <a:xfrm>
            <a:off x="214282" y="4786322"/>
            <a:ext cx="8786874" cy="1966381"/>
          </a:xfrm>
          <a:prstGeom prst="rect">
            <a:avLst/>
          </a:prstGeom>
          <a:solidFill>
            <a:schemeClr val="tx2">
              <a:lumMod val="20000"/>
              <a:lumOff val="80000"/>
            </a:schemeClr>
          </a:solidFill>
          <a:effectLst>
            <a:outerShdw blurRad="50800" dist="38100" dir="2700000" sx="101000" sy="101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000000"/>
                </a:solidFill>
                <a:cs typeface="Arial"/>
              </a:rPr>
              <a:t>e-beam potential decreases when the beam is compressed and injected into the p-beam vacuum chamber with large aperture of the bending solenoid. </a:t>
            </a:r>
            <a:br>
              <a:rPr lang="en-US" sz="2000" dirty="0">
                <a:solidFill>
                  <a:srgbClr val="000000"/>
                </a:solidFill>
                <a:cs typeface="Arial"/>
              </a:rPr>
            </a:br>
            <a:r>
              <a:rPr lang="en-US" sz="2000" dirty="0">
                <a:solidFill>
                  <a:srgbClr val="000000"/>
                </a:solidFill>
                <a:cs typeface="Arial"/>
              </a:rPr>
              <a:t>Due to the asymmetric vacuum chamber the beam potential becomes also asymmetric and particles get different velocities.   </a:t>
            </a:r>
            <a:endParaRPr lang="ru-RU" sz="2000" dirty="0">
              <a:solidFill>
                <a:srgbClr val="000000"/>
              </a:solidFill>
              <a:cs typeface="Arial"/>
            </a:endParaRPr>
          </a:p>
        </p:txBody>
      </p:sp>
      <p:sp>
        <p:nvSpPr>
          <p:cNvPr id="8" name="TextBox 7"/>
          <p:cNvSpPr txBox="1"/>
          <p:nvPr/>
        </p:nvSpPr>
        <p:spPr>
          <a:xfrm>
            <a:off x="928662" y="48260"/>
            <a:ext cx="7429552" cy="646331"/>
          </a:xfrm>
          <a:prstGeom prst="rect">
            <a:avLst/>
          </a:prstGeom>
          <a:noFill/>
        </p:spPr>
        <p:txBody>
          <a:bodyPr wrap="square" rtlCol="0">
            <a:spAutoFit/>
          </a:bodyPr>
          <a:lstStyle/>
          <a:p>
            <a:pPr algn="ctr"/>
            <a:r>
              <a:rPr lang="en-US" sz="3600" b="1" dirty="0" smtClean="0">
                <a:solidFill>
                  <a:schemeClr val="bg2"/>
                </a:solidFill>
                <a:latin typeface="Arial Headings"/>
                <a:cs typeface="Arial Headings"/>
              </a:rPr>
              <a:t>Beam dynamics </a:t>
            </a:r>
            <a:r>
              <a:rPr lang="en-US" sz="3600" b="1" dirty="0" err="1" smtClean="0">
                <a:solidFill>
                  <a:schemeClr val="bg2"/>
                </a:solidFill>
                <a:latin typeface="Arial Headings"/>
                <a:cs typeface="Arial Headings"/>
              </a:rPr>
              <a:t>I</a:t>
            </a:r>
            <a:r>
              <a:rPr lang="en-US" sz="3600" b="1" baseline="-25000" dirty="0" err="1" smtClean="0">
                <a:solidFill>
                  <a:schemeClr val="bg2"/>
                </a:solidFill>
                <a:latin typeface="Arial Headings"/>
                <a:cs typeface="Arial Headings"/>
              </a:rPr>
              <a:t>e</a:t>
            </a:r>
            <a:r>
              <a:rPr lang="en-US" sz="3600" b="1" dirty="0" smtClean="0">
                <a:solidFill>
                  <a:schemeClr val="bg2"/>
                </a:solidFill>
                <a:latin typeface="Arial Headings"/>
                <a:cs typeface="Arial Headings"/>
              </a:rPr>
              <a:t>=</a:t>
            </a:r>
            <a:r>
              <a:rPr lang="en-US" sz="3600" b="1" dirty="0" smtClean="0">
                <a:solidFill>
                  <a:schemeClr val="bg2"/>
                </a:solidFill>
                <a:latin typeface="Arial Headings"/>
                <a:cs typeface="Arial Headings"/>
              </a:rPr>
              <a:t>20 A, V=35 kV</a:t>
            </a:r>
            <a:endParaRPr lang="ru-RU" sz="3600" b="1" dirty="0">
              <a:solidFill>
                <a:schemeClr val="bg2"/>
              </a:solidFill>
              <a:latin typeface="Arial Headings"/>
              <a:cs typeface="Arial Headings"/>
            </a:endParaRPr>
          </a:p>
        </p:txBody>
      </p:sp>
    </p:spTree>
    <p:extLst>
      <p:ext uri="{BB962C8B-B14F-4D97-AF65-F5344CB8AC3E}">
        <p14:creationId xmlns:p14="http://schemas.microsoft.com/office/powerpoint/2010/main" val="395785119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8260"/>
            <a:ext cx="9144000" cy="954107"/>
          </a:xfrm>
          <a:prstGeom prst="rect">
            <a:avLst/>
          </a:prstGeom>
          <a:noFill/>
        </p:spPr>
        <p:txBody>
          <a:bodyPr wrap="square" rtlCol="0">
            <a:spAutoFit/>
          </a:bodyPr>
          <a:lstStyle/>
          <a:p>
            <a:pPr algn="ctr"/>
            <a:r>
              <a:rPr lang="en-US" sz="2800" b="1" dirty="0" smtClean="0">
                <a:latin typeface="Arial"/>
                <a:cs typeface="Arial"/>
              </a:rPr>
              <a:t>Beam dynamics </a:t>
            </a:r>
            <a:r>
              <a:rPr lang="en-US" sz="2800" b="1" dirty="0" err="1" smtClean="0">
                <a:latin typeface="Arial"/>
                <a:cs typeface="Arial"/>
              </a:rPr>
              <a:t>I</a:t>
            </a:r>
            <a:r>
              <a:rPr lang="en-US" sz="2800" b="1" baseline="-25000" dirty="0" err="1" smtClean="0">
                <a:latin typeface="Arial"/>
                <a:cs typeface="Arial"/>
              </a:rPr>
              <a:t>e</a:t>
            </a:r>
            <a:r>
              <a:rPr lang="en-US" sz="2800" b="1" dirty="0" smtClean="0">
                <a:latin typeface="Arial"/>
                <a:cs typeface="Arial"/>
              </a:rPr>
              <a:t>=</a:t>
            </a:r>
            <a:r>
              <a:rPr lang="en-US" sz="2800" b="1" dirty="0" smtClean="0">
                <a:latin typeface="Arial"/>
                <a:cs typeface="Arial"/>
              </a:rPr>
              <a:t>20 A, V=35 kV: transverse beam space</a:t>
            </a:r>
            <a:endParaRPr lang="ru-RU" sz="2800" b="1" dirty="0">
              <a:latin typeface="Arial"/>
              <a:cs typeface="Arial"/>
            </a:endParaRPr>
          </a:p>
        </p:txBody>
      </p:sp>
      <p:pic>
        <p:nvPicPr>
          <p:cNvPr id="38915" name="Picture 3"/>
          <p:cNvPicPr>
            <a:picLocks noChangeAspect="1" noChangeArrowheads="1"/>
          </p:cNvPicPr>
          <p:nvPr/>
        </p:nvPicPr>
        <p:blipFill>
          <a:blip r:embed="rId2"/>
          <a:srcRect/>
          <a:stretch>
            <a:fillRect/>
          </a:stretch>
        </p:blipFill>
        <p:spPr bwMode="auto">
          <a:xfrm>
            <a:off x="1643042" y="571480"/>
            <a:ext cx="5686425" cy="4686300"/>
          </a:xfrm>
          <a:prstGeom prst="rect">
            <a:avLst/>
          </a:prstGeom>
          <a:noFill/>
          <a:ln w="9525">
            <a:noFill/>
            <a:miter lim="800000"/>
            <a:headEnd/>
            <a:tailEnd/>
          </a:ln>
          <a:effectLst/>
        </p:spPr>
      </p:pic>
      <p:sp>
        <p:nvSpPr>
          <p:cNvPr id="6" name="Прямоугольник 5"/>
          <p:cNvSpPr/>
          <p:nvPr/>
        </p:nvSpPr>
        <p:spPr>
          <a:xfrm>
            <a:off x="214282" y="5085184"/>
            <a:ext cx="8786874" cy="1629940"/>
          </a:xfrm>
          <a:prstGeom prst="rect">
            <a:avLst/>
          </a:prstGeom>
          <a:solidFill>
            <a:schemeClr val="tx2">
              <a:lumMod val="20000"/>
              <a:lumOff val="80000"/>
            </a:schemeClr>
          </a:solidFill>
          <a:effectLst>
            <a:outerShdw blurRad="50800" dist="38100" dir="2700000" sx="101000" sy="101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360000" rtlCol="0" anchor="ctr"/>
          <a:lstStyle/>
          <a:p>
            <a:pPr algn="ctr"/>
            <a:r>
              <a:rPr lang="en-US" sz="2000" dirty="0">
                <a:solidFill>
                  <a:srgbClr val="000000"/>
                </a:solidFill>
                <a:cs typeface="Arial"/>
              </a:rPr>
              <a:t>e-beam profile results asymmetric, due to asymmetric vacuum chamber. For particles with different potential the Lorenz radius are differed. Besides the individual particle rotation, due to the magnetic field on the cathode the beam is rotated as a whole and therefore the potential distribution along the radius changes with time.   </a:t>
            </a:r>
            <a:endParaRPr lang="ru-RU" sz="2000" dirty="0">
              <a:solidFill>
                <a:srgbClr val="000000"/>
              </a:solidFill>
              <a:cs typeface="Arial"/>
            </a:endParaRPr>
          </a:p>
          <a:p>
            <a:pPr algn="ctr"/>
            <a:endParaRPr lang="ru-RU" sz="2000" dirty="0">
              <a:solidFill>
                <a:srgbClr val="000000"/>
              </a:solidFill>
            </a:endParaRPr>
          </a:p>
        </p:txBody>
      </p:sp>
    </p:spTree>
    <p:extLst>
      <p:ext uri="{BB962C8B-B14F-4D97-AF65-F5344CB8AC3E}">
        <p14:creationId xmlns:p14="http://schemas.microsoft.com/office/powerpoint/2010/main" val="418132776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889556"/>
            <a:ext cx="9144000" cy="523220"/>
          </a:xfrm>
          <a:prstGeom prst="rect">
            <a:avLst/>
          </a:prstGeom>
          <a:noFill/>
        </p:spPr>
        <p:txBody>
          <a:bodyPr wrap="square" rtlCol="0">
            <a:spAutoFit/>
          </a:bodyPr>
          <a:lstStyle/>
          <a:p>
            <a:pPr algn="ctr"/>
            <a:r>
              <a:rPr lang="en-US" sz="2800" b="1" dirty="0" smtClean="0">
                <a:latin typeface="Arial"/>
                <a:cs typeface="Arial"/>
              </a:rPr>
              <a:t>Attempt to symmetrized vacuum chamber</a:t>
            </a:r>
            <a:endParaRPr lang="ru-RU" sz="2800" b="1" dirty="0">
              <a:latin typeface="Arial"/>
              <a:cs typeface="Arial"/>
            </a:endParaRPr>
          </a:p>
        </p:txBody>
      </p:sp>
      <p:pic>
        <p:nvPicPr>
          <p:cNvPr id="5" name="Picture 3"/>
          <p:cNvPicPr>
            <a:picLocks noChangeAspect="1" noChangeArrowheads="1"/>
          </p:cNvPicPr>
          <p:nvPr/>
        </p:nvPicPr>
        <p:blipFill>
          <a:blip r:embed="rId3"/>
          <a:srcRect/>
          <a:stretch>
            <a:fillRect/>
          </a:stretch>
        </p:blipFill>
        <p:spPr bwMode="auto">
          <a:xfrm>
            <a:off x="0" y="2000240"/>
            <a:ext cx="4767616" cy="3929090"/>
          </a:xfrm>
          <a:prstGeom prst="rect">
            <a:avLst/>
          </a:prstGeom>
          <a:noFill/>
          <a:ln w="9525">
            <a:noFill/>
            <a:miter lim="800000"/>
            <a:headEnd/>
            <a:tailEnd/>
          </a:ln>
          <a:effectLst/>
        </p:spPr>
      </p:pic>
      <p:pic>
        <p:nvPicPr>
          <p:cNvPr id="44034" name="Picture 2"/>
          <p:cNvPicPr>
            <a:picLocks noChangeAspect="1" noChangeArrowheads="1"/>
          </p:cNvPicPr>
          <p:nvPr/>
        </p:nvPicPr>
        <p:blipFill>
          <a:blip r:embed="rId4"/>
          <a:srcRect/>
          <a:stretch>
            <a:fillRect/>
          </a:stretch>
        </p:blipFill>
        <p:spPr bwMode="auto">
          <a:xfrm>
            <a:off x="4844348" y="2000240"/>
            <a:ext cx="4297674" cy="3929090"/>
          </a:xfrm>
          <a:prstGeom prst="rect">
            <a:avLst/>
          </a:prstGeom>
          <a:noFill/>
          <a:ln w="9525">
            <a:noFill/>
            <a:miter lim="800000"/>
            <a:headEnd/>
            <a:tailEnd/>
          </a:ln>
          <a:effectLst/>
        </p:spPr>
      </p:pic>
      <p:pic>
        <p:nvPicPr>
          <p:cNvPr id="7" name="Picture 3"/>
          <p:cNvPicPr>
            <a:picLocks noChangeAspect="1" noChangeArrowheads="1"/>
          </p:cNvPicPr>
          <p:nvPr/>
        </p:nvPicPr>
        <p:blipFill>
          <a:blip r:embed="rId5"/>
          <a:srcRect/>
          <a:stretch>
            <a:fillRect/>
          </a:stretch>
        </p:blipFill>
        <p:spPr bwMode="auto">
          <a:xfrm>
            <a:off x="3203848" y="4431734"/>
            <a:ext cx="1511027" cy="1455879"/>
          </a:xfrm>
          <a:prstGeom prst="rect">
            <a:avLst/>
          </a:prstGeom>
          <a:noFill/>
          <a:ln w="9525">
            <a:noFill/>
            <a:miter lim="800000"/>
            <a:headEnd/>
            <a:tailEnd/>
          </a:ln>
          <a:effectLst/>
        </p:spPr>
      </p:pic>
      <p:pic>
        <p:nvPicPr>
          <p:cNvPr id="8" name="Picture 4"/>
          <p:cNvPicPr>
            <a:picLocks noChangeAspect="1" noChangeArrowheads="1"/>
          </p:cNvPicPr>
          <p:nvPr/>
        </p:nvPicPr>
        <p:blipFill>
          <a:blip r:embed="rId6" cstate="print"/>
          <a:srcRect/>
          <a:stretch>
            <a:fillRect/>
          </a:stretch>
        </p:blipFill>
        <p:spPr bwMode="auto">
          <a:xfrm>
            <a:off x="7740352" y="4509893"/>
            <a:ext cx="1332242" cy="1395451"/>
          </a:xfrm>
          <a:prstGeom prst="rect">
            <a:avLst/>
          </a:prstGeom>
          <a:noFill/>
          <a:ln w="9525">
            <a:noFill/>
            <a:miter lim="800000"/>
            <a:headEnd/>
            <a:tailEnd/>
          </a:ln>
          <a:effectLst/>
        </p:spPr>
      </p:pic>
      <p:sp>
        <p:nvSpPr>
          <p:cNvPr id="9" name="TextBox 8"/>
          <p:cNvSpPr txBox="1"/>
          <p:nvPr/>
        </p:nvSpPr>
        <p:spPr>
          <a:xfrm>
            <a:off x="3000364" y="1428736"/>
            <a:ext cx="3743483" cy="461665"/>
          </a:xfrm>
          <a:prstGeom prst="rect">
            <a:avLst/>
          </a:prstGeom>
          <a:noFill/>
        </p:spPr>
        <p:txBody>
          <a:bodyPr wrap="none" rtlCol="0">
            <a:spAutoFit/>
          </a:bodyPr>
          <a:lstStyle/>
          <a:p>
            <a:r>
              <a:rPr lang="en-US" sz="2400" b="1" dirty="0" smtClean="0">
                <a:latin typeface="Arial"/>
                <a:cs typeface="Arial"/>
              </a:rPr>
              <a:t>Transverse  beam space</a:t>
            </a:r>
            <a:endParaRPr lang="ru-RU" sz="2400" b="1" dirty="0">
              <a:latin typeface="Arial"/>
              <a:cs typeface="Arial"/>
            </a:endParaRPr>
          </a:p>
        </p:txBody>
      </p:sp>
      <p:sp>
        <p:nvSpPr>
          <p:cNvPr id="10" name="TextBox 9"/>
          <p:cNvSpPr txBox="1"/>
          <p:nvPr/>
        </p:nvSpPr>
        <p:spPr>
          <a:xfrm>
            <a:off x="928662" y="48260"/>
            <a:ext cx="7429552" cy="646331"/>
          </a:xfrm>
          <a:prstGeom prst="rect">
            <a:avLst/>
          </a:prstGeom>
          <a:noFill/>
        </p:spPr>
        <p:txBody>
          <a:bodyPr wrap="square" rtlCol="0">
            <a:spAutoFit/>
          </a:bodyPr>
          <a:lstStyle/>
          <a:p>
            <a:pPr algn="ctr"/>
            <a:r>
              <a:rPr lang="en-US" sz="3600" b="1" dirty="0" smtClean="0">
                <a:solidFill>
                  <a:schemeClr val="bg2"/>
                </a:solidFill>
                <a:latin typeface="Arial Headings"/>
                <a:cs typeface="Arial Headings"/>
              </a:rPr>
              <a:t>Beam dynamics </a:t>
            </a:r>
            <a:r>
              <a:rPr lang="en-US" sz="3600" b="1" dirty="0" err="1" smtClean="0">
                <a:solidFill>
                  <a:schemeClr val="bg2"/>
                </a:solidFill>
                <a:latin typeface="Arial Headings"/>
                <a:cs typeface="Arial Headings"/>
              </a:rPr>
              <a:t>I</a:t>
            </a:r>
            <a:r>
              <a:rPr lang="en-US" sz="3600" b="1" baseline="-25000" dirty="0" err="1" smtClean="0">
                <a:solidFill>
                  <a:schemeClr val="bg2"/>
                </a:solidFill>
                <a:latin typeface="Arial Headings"/>
                <a:cs typeface="Arial Headings"/>
              </a:rPr>
              <a:t>e</a:t>
            </a:r>
            <a:r>
              <a:rPr lang="en-US" sz="3600" b="1" dirty="0" smtClean="0">
                <a:solidFill>
                  <a:schemeClr val="bg2"/>
                </a:solidFill>
                <a:latin typeface="Arial Headings"/>
                <a:cs typeface="Arial Headings"/>
              </a:rPr>
              <a:t>=</a:t>
            </a:r>
            <a:r>
              <a:rPr lang="en-US" sz="3600" b="1" dirty="0" smtClean="0">
                <a:solidFill>
                  <a:schemeClr val="bg2"/>
                </a:solidFill>
                <a:latin typeface="Arial Headings"/>
                <a:cs typeface="Arial Headings"/>
              </a:rPr>
              <a:t>20 A, V=35 kV</a:t>
            </a:r>
            <a:endParaRPr lang="ru-RU" sz="3600" b="1" dirty="0">
              <a:solidFill>
                <a:schemeClr val="bg2"/>
              </a:solidFill>
              <a:latin typeface="Arial Headings"/>
              <a:cs typeface="Arial Headings"/>
            </a:endParaRPr>
          </a:p>
        </p:txBody>
      </p:sp>
    </p:spTree>
    <p:extLst>
      <p:ext uri="{BB962C8B-B14F-4D97-AF65-F5344CB8AC3E}">
        <p14:creationId xmlns:p14="http://schemas.microsoft.com/office/powerpoint/2010/main" val="46016381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BGC requirements for </a:t>
            </a:r>
            <a:r>
              <a:rPr lang="en-US" sz="3600" dirty="0" smtClean="0"/>
              <a:t>LRBB</a:t>
            </a:r>
            <a:endParaRPr lang="en-US" sz="3600" dirty="0"/>
          </a:p>
        </p:txBody>
      </p:sp>
      <p:sp>
        <p:nvSpPr>
          <p:cNvPr id="3" name="Content Placeholder 2"/>
          <p:cNvSpPr>
            <a:spLocks noGrp="1"/>
          </p:cNvSpPr>
          <p:nvPr>
            <p:ph idx="1"/>
          </p:nvPr>
        </p:nvSpPr>
        <p:spPr/>
        <p:txBody>
          <a:bodyPr>
            <a:normAutofit/>
          </a:bodyPr>
          <a:lstStyle/>
          <a:p>
            <a:r>
              <a:rPr lang="en-US" dirty="0" smtClean="0"/>
              <a:t>Proton beam (±2σ) ~ </a:t>
            </a:r>
            <a:r>
              <a:rPr lang="en-US" dirty="0" smtClean="0"/>
              <a:t>2.8 </a:t>
            </a:r>
            <a:r>
              <a:rPr lang="en-US" dirty="0" smtClean="0"/>
              <a:t>mm</a:t>
            </a:r>
            <a:endParaRPr lang="en-US" dirty="0">
              <a:solidFill>
                <a:schemeClr val="bg2"/>
              </a:solidFill>
            </a:endParaRPr>
          </a:p>
          <a:p>
            <a:pPr lvl="1"/>
            <a:r>
              <a:rPr lang="en-US" dirty="0" smtClean="0">
                <a:solidFill>
                  <a:srgbClr val="64BCD9"/>
                </a:solidFill>
              </a:rPr>
              <a:t>~ </a:t>
            </a:r>
            <a:r>
              <a:rPr lang="en-US" dirty="0">
                <a:solidFill>
                  <a:srgbClr val="64BCD9"/>
                </a:solidFill>
              </a:rPr>
              <a:t>5</a:t>
            </a:r>
            <a:r>
              <a:rPr lang="en-US" dirty="0" smtClean="0">
                <a:solidFill>
                  <a:srgbClr val="64BCD9"/>
                </a:solidFill>
              </a:rPr>
              <a:t>0 </a:t>
            </a:r>
            <a:r>
              <a:rPr lang="en-US" dirty="0">
                <a:solidFill>
                  <a:srgbClr val="64BCD9"/>
                </a:solidFill>
              </a:rPr>
              <a:t>µm </a:t>
            </a:r>
            <a:r>
              <a:rPr lang="en-US" dirty="0" smtClean="0">
                <a:solidFill>
                  <a:srgbClr val="64BCD9"/>
                </a:solidFill>
              </a:rPr>
              <a:t>resolution (</a:t>
            </a:r>
            <a:r>
              <a:rPr lang="en-US" dirty="0">
                <a:solidFill>
                  <a:srgbClr val="64BCD9"/>
                </a:solidFill>
              </a:rPr>
              <a:t>0.1 </a:t>
            </a:r>
            <a:r>
              <a:rPr lang="el-GR" dirty="0">
                <a:solidFill>
                  <a:srgbClr val="64BCD9"/>
                </a:solidFill>
              </a:rPr>
              <a:t>σ</a:t>
            </a:r>
            <a:r>
              <a:rPr lang="en-US" dirty="0">
                <a:solidFill>
                  <a:srgbClr val="64BCD9"/>
                </a:solidFill>
              </a:rPr>
              <a:t> of proton beam</a:t>
            </a:r>
            <a:r>
              <a:rPr lang="en-US" dirty="0" smtClean="0">
                <a:solidFill>
                  <a:srgbClr val="64BCD9"/>
                </a:solidFill>
              </a:rPr>
              <a:t>) </a:t>
            </a:r>
            <a:r>
              <a:rPr lang="en-US" dirty="0">
                <a:solidFill>
                  <a:srgbClr val="64BCD9"/>
                </a:solidFill>
              </a:rPr>
              <a:t/>
            </a:r>
            <a:br>
              <a:rPr lang="en-US" dirty="0">
                <a:solidFill>
                  <a:srgbClr val="64BCD9"/>
                </a:solidFill>
              </a:rPr>
            </a:br>
            <a:endParaRPr lang="en-US" dirty="0">
              <a:solidFill>
                <a:srgbClr val="64BCD9"/>
              </a:solidFill>
            </a:endParaRPr>
          </a:p>
          <a:p>
            <a:r>
              <a:rPr lang="en-US" dirty="0">
                <a:solidFill>
                  <a:schemeClr val="tx2"/>
                </a:solidFill>
              </a:rPr>
              <a:t>E</a:t>
            </a:r>
            <a:r>
              <a:rPr lang="en-US" dirty="0" smtClean="0">
                <a:solidFill>
                  <a:schemeClr val="tx2"/>
                </a:solidFill>
              </a:rPr>
              <a:t>lectron </a:t>
            </a:r>
            <a:r>
              <a:rPr lang="en-US" dirty="0">
                <a:solidFill>
                  <a:schemeClr val="tx2"/>
                </a:solidFill>
              </a:rPr>
              <a:t>beam </a:t>
            </a:r>
            <a:r>
              <a:rPr lang="en-US" dirty="0" smtClean="0">
                <a:solidFill>
                  <a:schemeClr val="tx2"/>
                </a:solidFill>
              </a:rPr>
              <a:t>smallest ~ 2mm, </a:t>
            </a:r>
            <a:endParaRPr lang="en-US" i="1" dirty="0">
              <a:solidFill>
                <a:schemeClr val="tx2"/>
              </a:solidFill>
            </a:endParaRPr>
          </a:p>
          <a:p>
            <a:pPr lvl="1"/>
            <a:r>
              <a:rPr lang="en-US" dirty="0" smtClean="0">
                <a:solidFill>
                  <a:schemeClr val="accent1"/>
                </a:solidFill>
              </a:rPr>
              <a:t>~ 50µm </a:t>
            </a:r>
            <a:r>
              <a:rPr lang="en-US" dirty="0" smtClean="0">
                <a:solidFill>
                  <a:schemeClr val="accent1"/>
                </a:solidFill>
              </a:rPr>
              <a:t>resolution</a:t>
            </a:r>
          </a:p>
          <a:p>
            <a:r>
              <a:rPr lang="en-US" dirty="0" smtClean="0">
                <a:solidFill>
                  <a:srgbClr val="CA1100"/>
                </a:solidFill>
              </a:rPr>
              <a:t>Low impedance for p+ beam</a:t>
            </a:r>
          </a:p>
          <a:p>
            <a:r>
              <a:rPr lang="en-US" dirty="0" smtClean="0">
                <a:solidFill>
                  <a:srgbClr val="CA1100"/>
                </a:solidFill>
              </a:rPr>
              <a:t>As smooth as possible for e- beam (see later LRBB)</a:t>
            </a:r>
            <a:endParaRPr lang="en-US" dirty="0">
              <a:solidFill>
                <a:srgbClr val="CA1100"/>
              </a:solidFill>
            </a:endParaRP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
        <p:nvSpPr>
          <p:cNvPr id="7"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4226031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Timeline</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solidFill>
                  <a:schemeClr val="bg2"/>
                </a:solidFill>
              </a:rPr>
              <a:t>HEL</a:t>
            </a:r>
          </a:p>
          <a:p>
            <a:r>
              <a:rPr lang="en-US" dirty="0" smtClean="0"/>
              <a:t>October 2017: Conceptual readiness review</a:t>
            </a:r>
          </a:p>
          <a:p>
            <a:r>
              <a:rPr lang="en-US" dirty="0"/>
              <a:t>Test stand at CERN 2018?</a:t>
            </a:r>
            <a:endParaRPr lang="en-US" dirty="0" smtClean="0"/>
          </a:p>
          <a:p>
            <a:r>
              <a:rPr lang="en-US" dirty="0" smtClean="0"/>
              <a:t>LS2 (end 2018) Technical Design Report</a:t>
            </a:r>
          </a:p>
          <a:p>
            <a:r>
              <a:rPr lang="en-US" dirty="0" smtClean="0"/>
              <a:t>LS3 (end 2023) Installation</a:t>
            </a:r>
          </a:p>
          <a:p>
            <a:endParaRPr lang="en-US" dirty="0"/>
          </a:p>
          <a:p>
            <a:pPr marL="0" indent="0">
              <a:buNone/>
            </a:pPr>
            <a:r>
              <a:rPr lang="en-US" b="1" dirty="0" smtClean="0">
                <a:solidFill>
                  <a:srgbClr val="0093BE"/>
                </a:solidFill>
              </a:rPr>
              <a:t>BBLR</a:t>
            </a:r>
          </a:p>
          <a:p>
            <a:r>
              <a:rPr lang="en-US" dirty="0" smtClean="0"/>
              <a:t>2017 first demonstration test with wire collimator</a:t>
            </a:r>
          </a:p>
          <a:p>
            <a:r>
              <a:rPr lang="en-US" dirty="0" smtClean="0"/>
              <a:t>2018 new demonstration test</a:t>
            </a:r>
          </a:p>
          <a:p>
            <a:pPr marL="0" indent="0">
              <a:buNone/>
            </a:pP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10106642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Conclusions</a:t>
            </a:r>
            <a:endParaRPr lang="en-US" sz="3600" dirty="0"/>
          </a:p>
        </p:txBody>
      </p:sp>
      <p:sp>
        <p:nvSpPr>
          <p:cNvPr id="3" name="Content Placeholder 2"/>
          <p:cNvSpPr>
            <a:spLocks noGrp="1"/>
          </p:cNvSpPr>
          <p:nvPr>
            <p:ph idx="1"/>
          </p:nvPr>
        </p:nvSpPr>
        <p:spPr/>
        <p:txBody>
          <a:bodyPr/>
          <a:lstStyle/>
          <a:p>
            <a:r>
              <a:rPr lang="en-US" dirty="0" smtClean="0"/>
              <a:t>BGC can be used as profile and overlap monitor for electron lenses in HL-LHC</a:t>
            </a:r>
            <a:br>
              <a:rPr lang="en-US" dirty="0" smtClean="0"/>
            </a:br>
            <a:endParaRPr lang="en-US" dirty="0" smtClean="0"/>
          </a:p>
          <a:p>
            <a:r>
              <a:rPr lang="en-US" dirty="0" smtClean="0"/>
              <a:t>Design to be adapted for integration</a:t>
            </a:r>
            <a:br>
              <a:rPr lang="en-US" dirty="0" smtClean="0"/>
            </a:br>
            <a:endParaRPr lang="en-US" dirty="0" smtClean="0"/>
          </a:p>
          <a:p>
            <a:r>
              <a:rPr lang="en-US" dirty="0" smtClean="0"/>
              <a:t>To be taken into account in next iterations:</a:t>
            </a:r>
          </a:p>
          <a:p>
            <a:pPr lvl="1"/>
            <a:r>
              <a:rPr lang="en-US" dirty="0" smtClean="0"/>
              <a:t>Low impedance for proton beam</a:t>
            </a:r>
          </a:p>
          <a:p>
            <a:pPr lvl="1"/>
            <a:r>
              <a:rPr lang="en-US" dirty="0" smtClean="0"/>
              <a:t>High </a:t>
            </a:r>
            <a:r>
              <a:rPr lang="en-US" dirty="0" err="1" smtClean="0"/>
              <a:t>perveance</a:t>
            </a:r>
            <a:r>
              <a:rPr lang="en-US" dirty="0" smtClean="0"/>
              <a:t> for electron beam</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425363987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attention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4" y="1812"/>
            <a:ext cx="6994525" cy="1050925"/>
          </a:xfrm>
        </p:spPr>
        <p:txBody>
          <a:bodyPr/>
          <a:lstStyle/>
          <a:p>
            <a:r>
              <a:rPr lang="en-US" dirty="0" smtClean="0">
                <a:effectLst/>
              </a:rPr>
              <a:t>Effect on halo distribution</a:t>
            </a:r>
            <a:endParaRPr lang="en-US" dirty="0">
              <a:effectLst/>
            </a:endParaRPr>
          </a:p>
        </p:txBody>
      </p:sp>
      <p:sp>
        <p:nvSpPr>
          <p:cNvPr id="4" name="Content Placeholder 3"/>
          <p:cNvSpPr>
            <a:spLocks noGrp="1"/>
          </p:cNvSpPr>
          <p:nvPr>
            <p:ph sz="half" idx="1"/>
          </p:nvPr>
        </p:nvSpPr>
        <p:spPr>
          <a:xfrm>
            <a:off x="395536" y="1204912"/>
            <a:ext cx="8519864" cy="4967288"/>
          </a:xfrm>
        </p:spPr>
        <p:txBody>
          <a:bodyPr/>
          <a:lstStyle/>
          <a:p>
            <a:r>
              <a:rPr lang="en-US" dirty="0"/>
              <a:t>Controlled </a:t>
            </a:r>
            <a:r>
              <a:rPr lang="en-US" dirty="0">
                <a:solidFill>
                  <a:schemeClr val="accent2"/>
                </a:solidFill>
              </a:rPr>
              <a:t>increase of diffusion speed of halo </a:t>
            </a:r>
            <a:r>
              <a:rPr lang="en-US" dirty="0" smtClean="0">
                <a:solidFill>
                  <a:schemeClr val="accent2"/>
                </a:solidFill>
              </a:rPr>
              <a:t>particles</a:t>
            </a:r>
          </a:p>
          <a:p>
            <a:r>
              <a:rPr lang="en-US" dirty="0" smtClean="0"/>
              <a:t>Still need existing collimators to absorb the extracted halo particles</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62000" y="2749436"/>
            <a:ext cx="3657600" cy="3727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29200" y="2745485"/>
            <a:ext cx="3643598" cy="3655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A. Rossi et al, </a:t>
            </a:r>
            <a:r>
              <a:rPr lang="en-US" smtClean="0"/>
              <a:t>Beam Gas Curtain Instrument Review – Cockcroft Institute – 27-28 June 2017</a:t>
            </a:r>
            <a:endParaRPr lang="en-GB" dirty="0"/>
          </a:p>
        </p:txBody>
      </p:sp>
    </p:spTree>
    <p:extLst>
      <p:ext uri="{BB962C8B-B14F-4D97-AF65-F5344CB8AC3E}">
        <p14:creationId xmlns:p14="http://schemas.microsoft.com/office/powerpoint/2010/main" val="36961189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500"/>
                                        <p:tgtEl>
                                          <p:spTgt spid="10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600" dirty="0"/>
              <a:t>LHC collimation challenge</a:t>
            </a:r>
            <a:endParaRPr lang="en-GB" sz="3600" dirty="0"/>
          </a:p>
        </p:txBody>
      </p:sp>
      <p:sp>
        <p:nvSpPr>
          <p:cNvPr id="7" name="Espace réservé du pied de page 6"/>
          <p:cNvSpPr>
            <a:spLocks noGrp="1"/>
          </p:cNvSpPr>
          <p:nvPr>
            <p:ph type="ftr" sz="quarter" idx="11"/>
          </p:nvPr>
        </p:nvSpPr>
        <p:spPr>
          <a:xfrm>
            <a:off x="1907704" y="6356351"/>
            <a:ext cx="6627000" cy="360000"/>
          </a:xfrm>
        </p:spPr>
        <p:txBody>
          <a:bodyPr/>
          <a:lstStyle/>
          <a:p>
            <a:r>
              <a:rPr lang="fr-FR" noProof="0" dirty="0" smtClean="0"/>
              <a:t>A. Rossi et al, </a:t>
            </a:r>
            <a:r>
              <a:rPr lang="en-US" dirty="0"/>
              <a:t>Beam Gas Curtain Instrument Review – Cockcroft Institute – 27-28 June </a:t>
            </a:r>
            <a:r>
              <a:rPr lang="en-US" dirty="0" smtClean="0"/>
              <a:t>2017</a:t>
            </a:r>
            <a:endParaRPr lang="en-GB"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3</a:t>
            </a:fld>
            <a:endParaRPr lang="fr-FR"/>
          </a:p>
        </p:txBody>
      </p:sp>
      <p:sp>
        <p:nvSpPr>
          <p:cNvPr id="11" name="Content Placeholder 3"/>
          <p:cNvSpPr txBox="1">
            <a:spLocks/>
          </p:cNvSpPr>
          <p:nvPr/>
        </p:nvSpPr>
        <p:spPr>
          <a:xfrm>
            <a:off x="533400" y="1052512"/>
            <a:ext cx="8153400" cy="4967288"/>
          </a:xfrm>
          <a:prstGeom prst="rect">
            <a:avLst/>
          </a:prstGeom>
        </p:spPr>
        <p:txBody>
          <a:bodyPr vert="horz" lIns="0" tIns="0" rIns="0" bIns="0" rtlCol="0">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Large Hadron Collider: 27 km ring, designed to collide 7 TeV  proton beams</a:t>
            </a:r>
          </a:p>
          <a:p>
            <a:r>
              <a:rPr lang="en-US" dirty="0" smtClean="0"/>
              <a:t>Huge stored beam energy per beam : </a:t>
            </a:r>
            <a:r>
              <a:rPr lang="en-US" dirty="0" smtClean="0">
                <a:solidFill>
                  <a:srgbClr val="FF0000"/>
                </a:solidFill>
              </a:rPr>
              <a:t>362 MJ </a:t>
            </a:r>
            <a:r>
              <a:rPr lang="en-US" dirty="0" smtClean="0"/>
              <a:t>for nominal configuration, </a:t>
            </a:r>
            <a:r>
              <a:rPr lang="en-US" dirty="0" smtClean="0">
                <a:solidFill>
                  <a:srgbClr val="FF0000"/>
                </a:solidFill>
              </a:rPr>
              <a:t>675 MJ </a:t>
            </a:r>
            <a:r>
              <a:rPr lang="en-US" dirty="0" smtClean="0"/>
              <a:t>for planned upgrade HL-LHC</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Beams could be highly destructive if not controlled well =&gt; </a:t>
            </a:r>
            <a:r>
              <a:rPr lang="en-US" dirty="0" smtClean="0">
                <a:solidFill>
                  <a:srgbClr val="FF0000"/>
                </a:solidFill>
              </a:rPr>
              <a:t>collimation plays an essential role to prevent dangerous losses</a:t>
            </a:r>
            <a:endParaRPr lang="en-US" dirty="0">
              <a:solidFill>
                <a:srgbClr val="FF0000"/>
              </a:solidFill>
            </a:endParaRPr>
          </a:p>
        </p:txBody>
      </p:sp>
      <p:pic>
        <p:nvPicPr>
          <p:cNvPr id="12"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33400" y="2420889"/>
            <a:ext cx="4141604" cy="2698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ounded Rectangle 12"/>
          <p:cNvSpPr/>
          <p:nvPr/>
        </p:nvSpPr>
        <p:spPr>
          <a:xfrm>
            <a:off x="4876800" y="3306688"/>
            <a:ext cx="3655200" cy="9144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a:solidFill>
                  <a:srgbClr val="FFFFFF"/>
                </a:solidFill>
              </a:rPr>
              <a:t>675 MJ = kinetic energy of </a:t>
            </a:r>
            <a:br>
              <a:rPr lang="en-GB" dirty="0">
                <a:solidFill>
                  <a:srgbClr val="FFFFFF"/>
                </a:solidFill>
              </a:rPr>
            </a:br>
            <a:r>
              <a:rPr lang="en-GB" dirty="0">
                <a:solidFill>
                  <a:srgbClr val="FFFFFF"/>
                </a:solidFill>
              </a:rPr>
              <a:t>USS Harry S. Truman </a:t>
            </a:r>
            <a:br>
              <a:rPr lang="en-GB" dirty="0">
                <a:solidFill>
                  <a:srgbClr val="FFFFFF"/>
                </a:solidFill>
              </a:rPr>
            </a:br>
            <a:r>
              <a:rPr lang="en-GB" dirty="0">
                <a:solidFill>
                  <a:srgbClr val="FFFFFF"/>
                </a:solidFill>
              </a:rPr>
              <a:t>cruising at 7 </a:t>
            </a:r>
            <a:r>
              <a:rPr lang="en-GB" dirty="0" smtClean="0">
                <a:solidFill>
                  <a:srgbClr val="FFFFFF"/>
                </a:solidFill>
              </a:rPr>
              <a:t>knots</a:t>
            </a:r>
            <a:endParaRPr lang="en-GB" dirty="0">
              <a:solidFill>
                <a:srgbClr val="FFFFFF"/>
              </a:solidFill>
            </a:endParaRPr>
          </a:p>
        </p:txBody>
      </p:sp>
      <p:sp>
        <p:nvSpPr>
          <p:cNvPr id="14" name="Left Arrow 13"/>
          <p:cNvSpPr/>
          <p:nvPr/>
        </p:nvSpPr>
        <p:spPr>
          <a:xfrm rot="20194505">
            <a:off x="891510" y="3306981"/>
            <a:ext cx="2430982" cy="656456"/>
          </a:xfrm>
          <a:prstGeom prst="leftArrow">
            <a:avLst>
              <a:gd name="adj1" fmla="val 57644"/>
              <a:gd name="adj2" fmla="val 96154"/>
            </a:avLst>
          </a:prstGeom>
          <a:ln/>
        </p:spPr>
        <p:style>
          <a:lnRef idx="3">
            <a:schemeClr val="lt1"/>
          </a:lnRef>
          <a:fillRef idx="1">
            <a:schemeClr val="accent1"/>
          </a:fillRef>
          <a:effectRef idx="1">
            <a:schemeClr val="accent1"/>
          </a:effectRef>
          <a:fontRef idx="minor">
            <a:schemeClr val="lt1"/>
          </a:fontRef>
        </p:style>
        <p:txBody>
          <a:bodyPr vert="horz" wrap="square" lIns="36000" tIns="36000" rIns="36000" bIns="36000" rtlCol="0" anchor="b" anchorCtr="0">
            <a:spAutoFit/>
          </a:bodyPr>
          <a:lstStyle/>
          <a:p>
            <a:pPr algn="ctr" defTabSz="457200"/>
            <a:r>
              <a:rPr lang="en-US" sz="2000" b="1" dirty="0">
                <a:solidFill>
                  <a:srgbClr val="FFFFFF"/>
                </a:solidFill>
              </a:rPr>
              <a:t>v = 7</a:t>
            </a:r>
            <a:r>
              <a:rPr lang="en-US" sz="2000" b="1" dirty="0" smtClean="0">
                <a:solidFill>
                  <a:srgbClr val="FFFFFF"/>
                </a:solidFill>
              </a:rPr>
              <a:t> </a:t>
            </a:r>
            <a:r>
              <a:rPr lang="en-US" sz="2000" b="1" dirty="0">
                <a:solidFill>
                  <a:srgbClr val="FFFFFF"/>
                </a:solidFill>
              </a:rPr>
              <a:t>knots</a:t>
            </a:r>
            <a:endParaRPr lang="en-GB" sz="2000" b="1" dirty="0">
              <a:solidFill>
                <a:srgbClr val="FFFFFF"/>
              </a:solidFill>
            </a:endParaRPr>
          </a:p>
        </p:txBody>
      </p:sp>
      <p:sp>
        <p:nvSpPr>
          <p:cNvPr id="15" name="Rectangle 14"/>
          <p:cNvSpPr/>
          <p:nvPr/>
        </p:nvSpPr>
        <p:spPr>
          <a:xfrm>
            <a:off x="7413567" y="5853801"/>
            <a:ext cx="1156115" cy="523220"/>
          </a:xfrm>
          <a:prstGeom prst="rect">
            <a:avLst/>
          </a:prstGeom>
        </p:spPr>
        <p:txBody>
          <a:bodyPr wrap="none">
            <a:spAutoFit/>
          </a:bodyPr>
          <a:lstStyle/>
          <a:p>
            <a:r>
              <a:rPr lang="en-US" sz="1400" i="1" dirty="0" smtClean="0"/>
              <a:t>Courtesy of </a:t>
            </a:r>
          </a:p>
          <a:p>
            <a:r>
              <a:rPr lang="en-US" sz="1400" i="1" dirty="0" smtClean="0">
                <a:solidFill>
                  <a:srgbClr val="0093BE"/>
                </a:solidFill>
              </a:rPr>
              <a:t>A. </a:t>
            </a:r>
            <a:r>
              <a:rPr lang="en-US" sz="1400" i="1" dirty="0" err="1" smtClean="0">
                <a:solidFill>
                  <a:srgbClr val="0093BE"/>
                </a:solidFill>
              </a:rPr>
              <a:t>Bertarelli</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000" y="116632"/>
            <a:ext cx="7920000" cy="720000"/>
          </a:xfrm>
        </p:spPr>
        <p:txBody>
          <a:bodyPr/>
          <a:lstStyle/>
          <a:p>
            <a:r>
              <a:rPr lang="en-US" sz="3600" dirty="0" smtClean="0">
                <a:effectLst/>
              </a:rPr>
              <a:t>Principle of hollow e-lens</a:t>
            </a:r>
            <a:endParaRPr lang="en-US" sz="3600" dirty="0">
              <a:effectLst/>
            </a:endParaRPr>
          </a:p>
        </p:txBody>
      </p:sp>
      <p:sp>
        <p:nvSpPr>
          <p:cNvPr id="8" name="Content Placeholder 7"/>
          <p:cNvSpPr>
            <a:spLocks noGrp="1"/>
          </p:cNvSpPr>
          <p:nvPr>
            <p:ph idx="1"/>
          </p:nvPr>
        </p:nvSpPr>
        <p:spPr>
          <a:xfrm>
            <a:off x="612000" y="980728"/>
            <a:ext cx="4950600" cy="4906963"/>
          </a:xfrm>
        </p:spPr>
        <p:txBody>
          <a:bodyPr>
            <a:normAutofit fontScale="85000" lnSpcReduction="20000"/>
          </a:bodyPr>
          <a:lstStyle/>
          <a:p>
            <a:pPr>
              <a:spcBef>
                <a:spcPts val="1176"/>
              </a:spcBef>
            </a:pPr>
            <a:r>
              <a:rPr lang="en-US" dirty="0">
                <a:solidFill>
                  <a:schemeClr val="accent2"/>
                </a:solidFill>
              </a:rPr>
              <a:t>Main beam travelling inside a hollow electron beam </a:t>
            </a:r>
            <a:r>
              <a:rPr lang="en-US" dirty="0"/>
              <a:t>over a short distance (~3m), can act on the halo particles at transverse amplitudes below primary collimators</a:t>
            </a:r>
          </a:p>
          <a:p>
            <a:pPr>
              <a:spcBef>
                <a:spcPts val="1176"/>
              </a:spcBef>
            </a:pPr>
            <a:r>
              <a:rPr lang="en-US" dirty="0"/>
              <a:t>Halo particles kicked to higher amplitudes by </a:t>
            </a:r>
            <a:r>
              <a:rPr lang="en-US" dirty="0">
                <a:solidFill>
                  <a:schemeClr val="accent2"/>
                </a:solidFill>
              </a:rPr>
              <a:t>electromagnetic field of electron beam </a:t>
            </a:r>
            <a:r>
              <a:rPr lang="en-US" dirty="0"/>
              <a:t>(slow process)</a:t>
            </a:r>
          </a:p>
          <a:p>
            <a:pPr>
              <a:spcBef>
                <a:spcPts val="1176"/>
              </a:spcBef>
            </a:pPr>
            <a:r>
              <a:rPr lang="en-US" u="sng" dirty="0"/>
              <a:t>Axisymmetric</a:t>
            </a:r>
            <a:r>
              <a:rPr lang="en-US" dirty="0"/>
              <a:t> electron beam hollow =&gt; </a:t>
            </a:r>
            <a:br>
              <a:rPr lang="en-US" dirty="0"/>
            </a:br>
            <a:r>
              <a:rPr lang="en-US" dirty="0">
                <a:solidFill>
                  <a:schemeClr val="accent2"/>
                </a:solidFill>
              </a:rPr>
              <a:t>core not affected </a:t>
            </a:r>
            <a:r>
              <a:rPr lang="en-US" dirty="0"/>
              <a:t>(in field-free region)</a:t>
            </a:r>
            <a:br>
              <a:rPr lang="en-US" dirty="0"/>
            </a:br>
            <a:r>
              <a:rPr lang="en-US" dirty="0"/>
              <a:t>+ </a:t>
            </a:r>
            <a:r>
              <a:rPr lang="en-US" dirty="0">
                <a:solidFill>
                  <a:schemeClr val="accent2"/>
                </a:solidFill>
              </a:rPr>
              <a:t>no effects on impedance </a:t>
            </a:r>
            <a:endParaRPr lang="en-US" dirty="0"/>
          </a:p>
          <a:p>
            <a:endParaRPr lang="en-US" dirty="0"/>
          </a:p>
        </p:txBody>
      </p:sp>
      <p:pic>
        <p:nvPicPr>
          <p:cNvPr id="5" name="Picture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62600" y="863600"/>
            <a:ext cx="3361788"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6" name="Image 6" descr="Logo-APO-LAR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75657" y="6250784"/>
            <a:ext cx="432048" cy="514243"/>
          </a:xfrm>
          <a:prstGeom prst="rect">
            <a:avLst/>
          </a:prstGeom>
        </p:spPr>
      </p:pic>
      <p:sp>
        <p:nvSpPr>
          <p:cNvPr id="7" name="Espace réservé du pied de page 6"/>
          <p:cNvSpPr txBox="1">
            <a:spLocks/>
          </p:cNvSpPr>
          <p:nvPr/>
        </p:nvSpPr>
        <p:spPr>
          <a:xfrm>
            <a:off x="1905000" y="6381368"/>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smtClean="0"/>
          </a:p>
        </p:txBody>
      </p:sp>
      <p:sp>
        <p:nvSpPr>
          <p:cNvPr id="9" name="Rectangle 8"/>
          <p:cNvSpPr/>
          <p:nvPr/>
        </p:nvSpPr>
        <p:spPr>
          <a:xfrm>
            <a:off x="6948264" y="5853801"/>
            <a:ext cx="1156115" cy="523220"/>
          </a:xfrm>
          <a:prstGeom prst="rect">
            <a:avLst/>
          </a:prstGeom>
        </p:spPr>
        <p:txBody>
          <a:bodyPr wrap="none">
            <a:spAutoFit/>
          </a:bodyPr>
          <a:lstStyle/>
          <a:p>
            <a:r>
              <a:rPr lang="en-US" sz="1400" i="1" dirty="0" smtClean="0"/>
              <a:t>Courtesy of </a:t>
            </a:r>
          </a:p>
          <a:p>
            <a:r>
              <a:rPr lang="en-US" sz="1400" i="1" dirty="0" smtClean="0">
                <a:solidFill>
                  <a:srgbClr val="0093BE"/>
                </a:solidFill>
              </a:rPr>
              <a:t>G. </a:t>
            </a:r>
            <a:r>
              <a:rPr lang="en-US" sz="1400" i="1" dirty="0" err="1" smtClean="0">
                <a:solidFill>
                  <a:srgbClr val="0093BE"/>
                </a:solidFill>
              </a:rPr>
              <a:t>Stancari</a:t>
            </a:r>
            <a:endParaRPr lang="en-US" sz="1400" i="1" dirty="0"/>
          </a:p>
        </p:txBody>
      </p:sp>
      <p:grpSp>
        <p:nvGrpSpPr>
          <p:cNvPr id="11" name="Group 10"/>
          <p:cNvGrpSpPr/>
          <p:nvPr/>
        </p:nvGrpSpPr>
        <p:grpSpPr>
          <a:xfrm>
            <a:off x="6948264" y="2771636"/>
            <a:ext cx="1018503" cy="369332"/>
            <a:chOff x="6948264" y="2771636"/>
            <a:chExt cx="1018503" cy="369332"/>
          </a:xfrm>
        </p:grpSpPr>
        <p:cxnSp>
          <p:nvCxnSpPr>
            <p:cNvPr id="4" name="Straight Arrow Connector 3"/>
            <p:cNvCxnSpPr/>
            <p:nvPr/>
          </p:nvCxnSpPr>
          <p:spPr>
            <a:xfrm>
              <a:off x="7092280" y="2852936"/>
              <a:ext cx="720080"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948264" y="2771636"/>
              <a:ext cx="1018503" cy="369332"/>
            </a:xfrm>
            <a:prstGeom prst="rect">
              <a:avLst/>
            </a:prstGeom>
            <a:noFill/>
          </p:spPr>
          <p:txBody>
            <a:bodyPr wrap="none" rtlCol="0">
              <a:spAutoFit/>
            </a:bodyPr>
            <a:lstStyle/>
            <a:p>
              <a:r>
                <a:rPr lang="en-US" dirty="0" smtClean="0"/>
                <a:t>1.23mm</a:t>
              </a:r>
              <a:endParaRPr lang="en-US" dirty="0"/>
            </a:p>
          </p:txBody>
        </p:sp>
      </p:grpSp>
      <p:sp>
        <p:nvSpPr>
          <p:cNvPr id="12" name="TextBox 11"/>
          <p:cNvSpPr txBox="1"/>
          <p:nvPr/>
        </p:nvSpPr>
        <p:spPr>
          <a:xfrm>
            <a:off x="3923928" y="6066118"/>
            <a:ext cx="1356749" cy="369332"/>
          </a:xfrm>
          <a:prstGeom prst="rect">
            <a:avLst/>
          </a:prstGeom>
          <a:noFill/>
        </p:spPr>
        <p:txBody>
          <a:bodyPr wrap="none" rtlCol="0">
            <a:spAutoFit/>
          </a:bodyPr>
          <a:lstStyle/>
          <a:p>
            <a:r>
              <a:rPr lang="en-US" dirty="0" smtClean="0"/>
              <a:t>1σ≈3.06µm</a:t>
            </a:r>
            <a:endParaRPr lang="en-US" dirty="0"/>
          </a:p>
        </p:txBody>
      </p:sp>
    </p:spTree>
    <p:extLst>
      <p:ext uri="{BB962C8B-B14F-4D97-AF65-F5344CB8AC3E}">
        <p14:creationId xmlns:p14="http://schemas.microsoft.com/office/powerpoint/2010/main" val="31419498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of the need for hollow e-lenses for the HL-LHC (CERN, 6-7 October 2016)</a:t>
            </a:r>
            <a:r>
              <a:rPr lang="en-US" sz="2000" dirty="0"/>
              <a:t> </a:t>
            </a:r>
            <a:endParaRPr lang="en-US" dirty="0"/>
          </a:p>
        </p:txBody>
      </p:sp>
      <p:sp>
        <p:nvSpPr>
          <p:cNvPr id="3" name="Content Placeholder 2"/>
          <p:cNvSpPr>
            <a:spLocks noGrp="1"/>
          </p:cNvSpPr>
          <p:nvPr>
            <p:ph idx="1"/>
          </p:nvPr>
        </p:nvSpPr>
        <p:spPr>
          <a:xfrm>
            <a:off x="323528" y="1402357"/>
            <a:ext cx="8208472" cy="4906963"/>
          </a:xfrm>
        </p:spPr>
        <p:txBody>
          <a:bodyPr/>
          <a:lstStyle/>
          <a:p>
            <a:pPr algn="l">
              <a:buSzPct val="120000"/>
            </a:pPr>
            <a:r>
              <a:rPr lang="en-US" sz="2200" dirty="0" smtClean="0">
                <a:hlinkClick r:id="rId2"/>
              </a:rPr>
              <a:t>https</a:t>
            </a:r>
            <a:r>
              <a:rPr lang="en-US" sz="2200" dirty="0">
                <a:hlinkClick r:id="rId2"/>
              </a:rPr>
              <a:t>://indico.cern.ch/event/567839</a:t>
            </a:r>
            <a:r>
              <a:rPr lang="en-US" sz="2200" dirty="0" smtClean="0">
                <a:hlinkClick r:id="rId2"/>
              </a:rPr>
              <a:t>/</a:t>
            </a:r>
            <a:endParaRPr lang="en-US" sz="2200" dirty="0" smtClean="0"/>
          </a:p>
          <a:p>
            <a:pPr algn="l">
              <a:buSzPct val="120000"/>
            </a:pPr>
            <a:r>
              <a:rPr lang="en-US" sz="2200" dirty="0" smtClean="0"/>
              <a:t>Successfully demonstrated at </a:t>
            </a:r>
            <a:br>
              <a:rPr lang="en-US" sz="2200" dirty="0" smtClean="0"/>
            </a:br>
            <a:r>
              <a:rPr lang="en-US" sz="2200" dirty="0" err="1" smtClean="0"/>
              <a:t>Tevatron</a:t>
            </a:r>
            <a:r>
              <a:rPr lang="en-US" sz="2200" dirty="0" smtClean="0"/>
              <a:t> (</a:t>
            </a:r>
            <a:r>
              <a:rPr lang="en-US" sz="2200" dirty="0" err="1" smtClean="0"/>
              <a:t>Stancari</a:t>
            </a:r>
            <a:r>
              <a:rPr lang="en-US" sz="2200" dirty="0" smtClean="0"/>
              <a:t> et al.) </a:t>
            </a:r>
          </a:p>
          <a:p>
            <a:pPr algn="l">
              <a:buSzPct val="120000"/>
            </a:pPr>
            <a:r>
              <a:rPr lang="en-US" sz="2200" dirty="0" smtClean="0"/>
              <a:t>Review conclusions:</a:t>
            </a:r>
          </a:p>
          <a:p>
            <a:pPr lvl="1" algn="l">
              <a:buSzPct val="120000"/>
            </a:pPr>
            <a:r>
              <a:rPr lang="en-US" sz="1800" dirty="0"/>
              <a:t>A hollow e-lens will mitigate </a:t>
            </a:r>
            <a:r>
              <a:rPr lang="en-US" sz="1800" dirty="0" smtClean="0"/>
              <a:t>CC </a:t>
            </a:r>
            <a:br>
              <a:rPr lang="en-US" sz="1800" dirty="0" smtClean="0"/>
            </a:br>
            <a:r>
              <a:rPr lang="en-US" sz="1800" dirty="0" smtClean="0"/>
              <a:t>failures (large betatron oscillations) </a:t>
            </a:r>
            <a:br>
              <a:rPr lang="en-US" sz="1800" dirty="0" smtClean="0"/>
            </a:br>
            <a:r>
              <a:rPr lang="en-US" sz="1800" dirty="0" smtClean="0"/>
              <a:t>if &lt; 1 to 2 </a:t>
            </a:r>
            <a:r>
              <a:rPr lang="en-US" sz="1800" dirty="0" err="1"/>
              <a:t>σ</a:t>
            </a:r>
            <a:r>
              <a:rPr lang="en-US" sz="1800" dirty="0"/>
              <a:t> </a:t>
            </a:r>
            <a:endParaRPr lang="en-US" sz="1800" dirty="0" smtClean="0"/>
          </a:p>
          <a:p>
            <a:pPr lvl="1" algn="l">
              <a:buSzPct val="120000"/>
            </a:pPr>
            <a:r>
              <a:rPr lang="en-US" sz="1800" dirty="0" smtClean="0"/>
              <a:t>HL-LHC less </a:t>
            </a:r>
            <a:r>
              <a:rPr lang="en-US" sz="1800" dirty="0"/>
              <a:t>sensitive to transients </a:t>
            </a:r>
            <a:r>
              <a:rPr lang="en-US" sz="1800" dirty="0" smtClean="0"/>
              <a:t/>
            </a:r>
            <a:br>
              <a:rPr lang="en-US" sz="1800" dirty="0" smtClean="0"/>
            </a:br>
            <a:r>
              <a:rPr lang="en-US" sz="1800" dirty="0" smtClean="0"/>
              <a:t>due to </a:t>
            </a:r>
            <a:r>
              <a:rPr lang="en-US" sz="1800" dirty="0"/>
              <a:t>small variations of orbit, tune </a:t>
            </a:r>
            <a:r>
              <a:rPr lang="en-US" sz="1800" dirty="0" smtClean="0"/>
              <a:t/>
            </a:r>
            <a:br>
              <a:rPr lang="en-US" sz="1800" dirty="0" smtClean="0"/>
            </a:br>
            <a:r>
              <a:rPr lang="en-US" sz="1800" dirty="0" smtClean="0"/>
              <a:t>and </a:t>
            </a:r>
            <a:r>
              <a:rPr lang="en-US" sz="1800" dirty="0"/>
              <a:t>other parameters </a:t>
            </a:r>
            <a:r>
              <a:rPr lang="en-US" sz="1800" dirty="0" smtClean="0"/>
              <a:t/>
            </a:r>
            <a:br>
              <a:rPr lang="en-US" sz="1800" dirty="0" smtClean="0"/>
            </a:br>
            <a:endParaRPr lang="en-US" sz="1800" dirty="0"/>
          </a:p>
          <a:p>
            <a:pPr lvl="1" algn="l">
              <a:buSzPct val="120000"/>
            </a:pPr>
            <a:r>
              <a:rPr lang="en-US" sz="1800" b="1" dirty="0"/>
              <a:t>Implement active beam halo </a:t>
            </a:r>
            <a:r>
              <a:rPr lang="en-US" sz="1800" b="1" dirty="0" smtClean="0"/>
              <a:t/>
            </a:r>
            <a:br>
              <a:rPr lang="en-US" sz="1800" b="1" dirty="0" smtClean="0"/>
            </a:br>
            <a:r>
              <a:rPr lang="en-US" sz="1800" b="1" dirty="0" smtClean="0"/>
              <a:t>control </a:t>
            </a:r>
            <a:r>
              <a:rPr lang="en-US" sz="1800" b="1" dirty="0"/>
              <a:t>using a hollow e-lens</a:t>
            </a:r>
            <a:r>
              <a:rPr lang="en-US" sz="1600" b="1" dirty="0"/>
              <a:t> </a:t>
            </a:r>
            <a:endParaRPr lang="en-US" sz="1600" dirty="0"/>
          </a:p>
          <a:p>
            <a:pPr lvl="1" algn="l">
              <a:buSzPct val="120000"/>
            </a:pPr>
            <a:endParaRPr lang="en-US" sz="1600" dirty="0"/>
          </a:p>
          <a:p>
            <a:pPr lvl="1" algn="l">
              <a:buSzPct val="120000"/>
            </a:pPr>
            <a:endParaRPr lang="en-US" sz="1600" dirty="0" smtClean="0"/>
          </a:p>
          <a:p>
            <a:pPr algn="l">
              <a:buSzPct val="120000"/>
            </a:pP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7" name="Picture 6"/>
          <p:cNvPicPr>
            <a:picLocks noChangeAspect="1"/>
          </p:cNvPicPr>
          <p:nvPr/>
        </p:nvPicPr>
        <p:blipFill>
          <a:blip r:embed="rId3"/>
          <a:stretch>
            <a:fillRect/>
          </a:stretch>
        </p:blipFill>
        <p:spPr>
          <a:xfrm>
            <a:off x="4679900" y="1124746"/>
            <a:ext cx="4428604" cy="4358127"/>
          </a:xfrm>
          <a:prstGeom prst="rect">
            <a:avLst/>
          </a:prstGeom>
        </p:spPr>
      </p:pic>
      <p:sp>
        <p:nvSpPr>
          <p:cNvPr id="6" name="TextBox 5"/>
          <p:cNvSpPr txBox="1"/>
          <p:nvPr/>
        </p:nvSpPr>
        <p:spPr>
          <a:xfrm>
            <a:off x="5220072" y="5480368"/>
            <a:ext cx="3089739" cy="1015663"/>
          </a:xfrm>
          <a:prstGeom prst="rect">
            <a:avLst/>
          </a:prstGeom>
          <a:noFill/>
        </p:spPr>
        <p:txBody>
          <a:bodyPr wrap="none" rtlCol="0">
            <a:spAutoFit/>
          </a:bodyPr>
          <a:lstStyle>
            <a:defPPr>
              <a:defRPr lang="en-GB"/>
            </a:defPPr>
            <a:lvl1pPr>
              <a:defRPr sz="1400">
                <a:latin typeface="Helvetica Neue" charset="0"/>
                <a:ea typeface="Helvetica Neue" charset="0"/>
                <a:cs typeface="Helvetica Neue" charset="0"/>
              </a:defRPr>
            </a:lvl1pPr>
          </a:lstStyle>
          <a:p>
            <a:r>
              <a:rPr lang="en-US" sz="1000" i="1" dirty="0" err="1">
                <a:solidFill>
                  <a:schemeClr val="tx1"/>
                </a:solidFill>
              </a:rPr>
              <a:t>Stancari</a:t>
            </a:r>
            <a:r>
              <a:rPr lang="en-US" sz="1000" i="1" dirty="0">
                <a:solidFill>
                  <a:schemeClr val="tx1"/>
                </a:solidFill>
              </a:rPr>
              <a:t> et al., Phys. Rev. </a:t>
            </a:r>
            <a:r>
              <a:rPr lang="en-US" sz="1000" i="1" dirty="0" err="1">
                <a:solidFill>
                  <a:schemeClr val="tx1"/>
                </a:solidFill>
              </a:rPr>
              <a:t>Lett</a:t>
            </a:r>
            <a:r>
              <a:rPr lang="en-US" sz="1000" i="1" dirty="0">
                <a:solidFill>
                  <a:schemeClr val="tx1"/>
                </a:solidFill>
              </a:rPr>
              <a:t>. 107, 084802 (2011</a:t>
            </a:r>
            <a:r>
              <a:rPr lang="en-US" sz="1000" i="1" dirty="0" smtClean="0">
                <a:solidFill>
                  <a:schemeClr val="tx1"/>
                </a:solidFill>
              </a:rPr>
              <a:t>)</a:t>
            </a:r>
            <a:endParaRPr lang="en-US" sz="1000" i="1" dirty="0">
              <a:solidFill>
                <a:schemeClr val="tx1"/>
              </a:solidFill>
            </a:endParaRPr>
          </a:p>
          <a:p>
            <a:endParaRPr lang="en-US" altLang="x-none" sz="1000" i="1" dirty="0" smtClean="0">
              <a:solidFill>
                <a:schemeClr val="tx1"/>
              </a:solidFill>
              <a:sym typeface="Helvetica Neue" charset="0"/>
            </a:endParaRPr>
          </a:p>
          <a:p>
            <a:r>
              <a:rPr lang="en-US" altLang="x-none" sz="1000" i="1" dirty="0" smtClean="0">
                <a:solidFill>
                  <a:schemeClr val="tx1"/>
                </a:solidFill>
                <a:sym typeface="Helvetica Neue" charset="0"/>
              </a:rPr>
              <a:t>See also</a:t>
            </a:r>
          </a:p>
          <a:p>
            <a:r>
              <a:rPr lang="en-US" altLang="x-none" sz="1000" i="1" dirty="0" err="1" smtClean="0">
                <a:solidFill>
                  <a:schemeClr val="tx1"/>
                </a:solidFill>
                <a:sym typeface="Helvetica Neue" charset="0"/>
              </a:rPr>
              <a:t>Shiltsev</a:t>
            </a:r>
            <a:r>
              <a:rPr lang="en-US" altLang="x-none" sz="1000" i="1" dirty="0">
                <a:solidFill>
                  <a:schemeClr val="tx1"/>
                </a:solidFill>
                <a:sym typeface="Helvetica Neue" charset="0"/>
              </a:rPr>
              <a:t>, BEAM06, CERN-2007-002</a:t>
            </a:r>
          </a:p>
          <a:p>
            <a:r>
              <a:rPr lang="en-US" altLang="x-none" sz="1000" i="1" dirty="0" err="1">
                <a:solidFill>
                  <a:schemeClr val="tx1"/>
                </a:solidFill>
                <a:sym typeface="Helvetica Neue" charset="0"/>
              </a:rPr>
              <a:t>Shiltsev</a:t>
            </a:r>
            <a:r>
              <a:rPr lang="en-US" altLang="x-none" sz="1000" i="1" dirty="0">
                <a:solidFill>
                  <a:schemeClr val="tx1"/>
                </a:solidFill>
                <a:sym typeface="Helvetica Neue" charset="0"/>
              </a:rPr>
              <a:t> et al., </a:t>
            </a:r>
            <a:r>
              <a:rPr lang="en-US" altLang="x-none" sz="1000" i="1" dirty="0" smtClean="0">
                <a:solidFill>
                  <a:schemeClr val="tx1"/>
                </a:solidFill>
                <a:sym typeface="Helvetica Neue" charset="0"/>
              </a:rPr>
              <a:t>EPAC08</a:t>
            </a:r>
          </a:p>
          <a:p>
            <a:r>
              <a:rPr lang="en-US" altLang="x-none" sz="1000" i="1" dirty="0" err="1">
                <a:solidFill>
                  <a:schemeClr val="tx1"/>
                </a:solidFill>
                <a:sym typeface="Helvetica Neue" charset="0"/>
              </a:rPr>
              <a:t>Shiltsev</a:t>
            </a:r>
            <a:r>
              <a:rPr lang="en-US" altLang="x-none" sz="1000" i="1" dirty="0">
                <a:solidFill>
                  <a:schemeClr val="tx1"/>
                </a:solidFill>
                <a:sym typeface="Helvetica Neue" charset="0"/>
              </a:rPr>
              <a:t> et al., Phys. Rev. </a:t>
            </a:r>
            <a:r>
              <a:rPr lang="en-US" altLang="x-none" sz="1000" i="1" dirty="0" smtClean="0">
                <a:solidFill>
                  <a:schemeClr val="tx1"/>
                </a:solidFill>
                <a:sym typeface="Helvetica Neue" charset="0"/>
              </a:rPr>
              <a:t>STAB11</a:t>
            </a:r>
            <a:r>
              <a:rPr lang="en-US" altLang="x-none" sz="1000" i="1" dirty="0">
                <a:solidFill>
                  <a:schemeClr val="tx1"/>
                </a:solidFill>
                <a:sym typeface="Helvetica Neue" charset="0"/>
              </a:rPr>
              <a:t>, 103501 (2008</a:t>
            </a:r>
            <a:r>
              <a:rPr lang="en-US" altLang="x-none" sz="1000" i="1" dirty="0" smtClean="0">
                <a:solidFill>
                  <a:schemeClr val="tx1"/>
                </a:solidFill>
                <a:sym typeface="Helvetica Neue" charset="0"/>
              </a:rPr>
              <a:t>)</a:t>
            </a:r>
            <a:endParaRPr lang="en-US" altLang="x-none" sz="1000" i="1" dirty="0">
              <a:solidFill>
                <a:schemeClr val="tx1"/>
              </a:solidFill>
              <a:sym typeface="Helvetica Neue" charset="0"/>
            </a:endParaRPr>
          </a:p>
        </p:txBody>
      </p:sp>
      <p:pic>
        <p:nvPicPr>
          <p:cNvPr id="8" name="Image 6" descr="Logo-APO-LARP.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75657" y="6250784"/>
            <a:ext cx="432048" cy="514243"/>
          </a:xfrm>
          <a:prstGeom prst="rect">
            <a:avLst/>
          </a:prstGeom>
        </p:spPr>
      </p:pic>
      <p:grpSp>
        <p:nvGrpSpPr>
          <p:cNvPr id="9" name="Group 8"/>
          <p:cNvGrpSpPr/>
          <p:nvPr/>
        </p:nvGrpSpPr>
        <p:grpSpPr>
          <a:xfrm>
            <a:off x="4812954" y="1151133"/>
            <a:ext cx="4143631" cy="5274431"/>
            <a:chOff x="4648200" y="1066800"/>
            <a:chExt cx="4190429" cy="5334000"/>
          </a:xfrm>
        </p:grpSpPr>
        <p:pic>
          <p:nvPicPr>
            <p:cNvPr id="10" name="Picture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648200" y="3807767"/>
              <a:ext cx="4186063" cy="2593033"/>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648200" y="1066800"/>
              <a:ext cx="4190429" cy="2595738"/>
            </a:xfrm>
            <a:prstGeom prst="rect">
              <a:avLst/>
            </a:prstGeom>
          </p:spPr>
        </p:pic>
        <p:sp>
          <p:nvSpPr>
            <p:cNvPr id="12" name="Right Arrow 11"/>
            <p:cNvSpPr/>
            <p:nvPr/>
          </p:nvSpPr>
          <p:spPr bwMode="auto">
            <a:xfrm>
              <a:off x="5867400" y="4267200"/>
              <a:ext cx="990600" cy="304800"/>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sp>
          <p:nvSpPr>
            <p:cNvPr id="13" name="TextBox 12"/>
            <p:cNvSpPr txBox="1"/>
            <p:nvPr/>
          </p:nvSpPr>
          <p:spPr>
            <a:xfrm>
              <a:off x="5486400" y="3957936"/>
              <a:ext cx="1240614" cy="373503"/>
            </a:xfrm>
            <a:prstGeom prst="rect">
              <a:avLst/>
            </a:prstGeom>
            <a:noFill/>
          </p:spPr>
          <p:txBody>
            <a:bodyPr wrap="none" rtlCol="0">
              <a:spAutoFit/>
            </a:bodyPr>
            <a:lstStyle/>
            <a:p>
              <a:r>
                <a:rPr lang="en-US" i="1" dirty="0" smtClean="0">
                  <a:solidFill>
                    <a:srgbClr val="FF0000"/>
                  </a:solidFill>
                </a:rPr>
                <a:t>Orbit shift</a:t>
              </a:r>
              <a:endParaRPr lang="en-US" i="1" dirty="0">
                <a:solidFill>
                  <a:srgbClr val="FF0000"/>
                </a:solidFill>
              </a:endParaRPr>
            </a:p>
          </p:txBody>
        </p:sp>
        <p:sp>
          <p:nvSpPr>
            <p:cNvPr id="14" name="TextBox 13"/>
            <p:cNvSpPr txBox="1"/>
            <p:nvPr/>
          </p:nvSpPr>
          <p:spPr>
            <a:xfrm rot="16200000">
              <a:off x="4362434" y="4908616"/>
              <a:ext cx="1185594" cy="373503"/>
            </a:xfrm>
            <a:prstGeom prst="rect">
              <a:avLst/>
            </a:prstGeom>
            <a:noFill/>
          </p:spPr>
          <p:txBody>
            <a:bodyPr wrap="none" rtlCol="0">
              <a:spAutoFit/>
            </a:bodyPr>
            <a:lstStyle/>
            <a:p>
              <a:r>
                <a:rPr lang="en-US" dirty="0" smtClean="0">
                  <a:solidFill>
                    <a:schemeClr val="bg1"/>
                  </a:solidFill>
                </a:rPr>
                <a:t>collimator</a:t>
              </a:r>
              <a:endParaRPr lang="en-US" dirty="0">
                <a:solidFill>
                  <a:schemeClr val="bg1"/>
                </a:solidFill>
              </a:endParaRPr>
            </a:p>
          </p:txBody>
        </p:sp>
        <p:sp>
          <p:nvSpPr>
            <p:cNvPr id="15" name="TextBox 14"/>
            <p:cNvSpPr txBox="1"/>
            <p:nvPr/>
          </p:nvSpPr>
          <p:spPr>
            <a:xfrm rot="16200000">
              <a:off x="4362434" y="2165417"/>
              <a:ext cx="1185594" cy="373503"/>
            </a:xfrm>
            <a:prstGeom prst="rect">
              <a:avLst/>
            </a:prstGeom>
            <a:noFill/>
          </p:spPr>
          <p:txBody>
            <a:bodyPr wrap="none" rtlCol="0">
              <a:spAutoFit/>
            </a:bodyPr>
            <a:lstStyle/>
            <a:p>
              <a:r>
                <a:rPr lang="en-US" dirty="0" smtClean="0">
                  <a:solidFill>
                    <a:schemeClr val="bg1"/>
                  </a:solidFill>
                </a:rPr>
                <a:t>collimator</a:t>
              </a:r>
              <a:endParaRPr lang="en-US" dirty="0">
                <a:solidFill>
                  <a:schemeClr val="bg1"/>
                </a:solidFill>
              </a:endParaRPr>
            </a:p>
          </p:txBody>
        </p:sp>
        <p:sp>
          <p:nvSpPr>
            <p:cNvPr id="16" name="TextBox 15"/>
            <p:cNvSpPr txBox="1"/>
            <p:nvPr/>
          </p:nvSpPr>
          <p:spPr>
            <a:xfrm rot="16200000">
              <a:off x="7867636" y="2261677"/>
              <a:ext cx="1185594" cy="373503"/>
            </a:xfrm>
            <a:prstGeom prst="rect">
              <a:avLst/>
            </a:prstGeom>
            <a:noFill/>
          </p:spPr>
          <p:txBody>
            <a:bodyPr wrap="none" rtlCol="0">
              <a:spAutoFit/>
            </a:bodyPr>
            <a:lstStyle/>
            <a:p>
              <a:r>
                <a:rPr lang="en-US" dirty="0" smtClean="0">
                  <a:solidFill>
                    <a:schemeClr val="bg1"/>
                  </a:solidFill>
                </a:rPr>
                <a:t>collimator</a:t>
              </a:r>
              <a:endParaRPr lang="en-US" dirty="0">
                <a:solidFill>
                  <a:schemeClr val="bg1"/>
                </a:solidFill>
              </a:endParaRPr>
            </a:p>
          </p:txBody>
        </p:sp>
        <p:sp>
          <p:nvSpPr>
            <p:cNvPr id="17" name="TextBox 16"/>
            <p:cNvSpPr txBox="1"/>
            <p:nvPr/>
          </p:nvSpPr>
          <p:spPr>
            <a:xfrm rot="16200000">
              <a:off x="7863169" y="4928678"/>
              <a:ext cx="1185594" cy="373503"/>
            </a:xfrm>
            <a:prstGeom prst="rect">
              <a:avLst/>
            </a:prstGeom>
            <a:noFill/>
          </p:spPr>
          <p:txBody>
            <a:bodyPr wrap="none" rtlCol="0">
              <a:spAutoFit/>
            </a:bodyPr>
            <a:lstStyle/>
            <a:p>
              <a:r>
                <a:rPr lang="en-US" dirty="0" smtClean="0">
                  <a:solidFill>
                    <a:schemeClr val="bg1"/>
                  </a:solidFill>
                </a:rPr>
                <a:t>collimator</a:t>
              </a:r>
              <a:endParaRPr lang="en-US" dirty="0">
                <a:solidFill>
                  <a:schemeClr val="bg1"/>
                </a:solidFill>
              </a:endParaRPr>
            </a:p>
          </p:txBody>
        </p:sp>
      </p:grpSp>
      <p:sp>
        <p:nvSpPr>
          <p:cNvPr id="18" name="Espace réservé du pied de page 6"/>
          <p:cNvSpPr>
            <a:spLocks noGrp="1"/>
          </p:cNvSpPr>
          <p:nvPr>
            <p:ph type="ftr" sz="quarter" idx="11"/>
          </p:nvPr>
        </p:nvSpPr>
        <p:spPr>
          <a:xfrm>
            <a:off x="1907704" y="6356351"/>
            <a:ext cx="6627000" cy="360000"/>
          </a:xfrm>
        </p:spPr>
        <p:txBody>
          <a:bodyPr/>
          <a:lstStyle/>
          <a:p>
            <a:r>
              <a:rPr lang="fr-FR" noProof="0" dirty="0" smtClean="0"/>
              <a:t>A. Rossi et al, </a:t>
            </a:r>
            <a:r>
              <a:rPr lang="en-US" dirty="0"/>
              <a:t>Beam Gas Curtain Instrument Review – Cockcroft Institute – 27-28 June </a:t>
            </a:r>
            <a:r>
              <a:rPr lang="en-US" dirty="0" smtClean="0"/>
              <a:t>2017</a:t>
            </a:r>
            <a:endParaRPr lang="en-GB" dirty="0"/>
          </a:p>
        </p:txBody>
      </p:sp>
    </p:spTree>
    <p:extLst>
      <p:ext uri="{BB962C8B-B14F-4D97-AF65-F5344CB8AC3E}">
        <p14:creationId xmlns:p14="http://schemas.microsoft.com/office/powerpoint/2010/main" val="41066611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linds(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effectLst/>
              </a:rPr>
              <a:t>Required parameters</a:t>
            </a:r>
            <a:endParaRPr lang="en-US" sz="3600" dirty="0">
              <a:effectLst/>
            </a:endParaRPr>
          </a:p>
        </p:txBody>
      </p:sp>
      <p:sp>
        <p:nvSpPr>
          <p:cNvPr id="12" name="Content Placeholder 11"/>
          <p:cNvSpPr>
            <a:spLocks noGrp="1"/>
          </p:cNvSpPr>
          <p:nvPr>
            <p:ph idx="1"/>
          </p:nvPr>
        </p:nvSpPr>
        <p:spPr>
          <a:xfrm>
            <a:off x="385271" y="939140"/>
            <a:ext cx="8435201" cy="5226164"/>
          </a:xfrm>
        </p:spPr>
        <p:txBody>
          <a:bodyPr>
            <a:normAutofit fontScale="85000" lnSpcReduction="10000"/>
          </a:bodyPr>
          <a:lstStyle/>
          <a:p>
            <a:r>
              <a:rPr lang="en-US" dirty="0"/>
              <a:t>Kick given by electron lens                     </a:t>
            </a:r>
            <a:r>
              <a:rPr lang="en-US" sz="1800" dirty="0">
                <a:solidFill>
                  <a:schemeClr val="accent4">
                    <a:lumMod val="50000"/>
                  </a:schemeClr>
                </a:solidFill>
              </a:rPr>
              <a:t>+ counter, − co-propagating</a:t>
            </a:r>
          </a:p>
          <a:p>
            <a:endParaRPr lang="en-US" dirty="0"/>
          </a:p>
          <a:p>
            <a:endParaRPr lang="en-US" dirty="0"/>
          </a:p>
          <a:p>
            <a:endParaRPr lang="en-US" dirty="0"/>
          </a:p>
          <a:p>
            <a:endParaRPr lang="en-US" dirty="0"/>
          </a:p>
          <a:p>
            <a:r>
              <a:rPr lang="en-US" dirty="0"/>
              <a:t>Keeping the </a:t>
            </a:r>
            <a:r>
              <a:rPr lang="en-US" dirty="0" err="1"/>
              <a:t>Tevatron</a:t>
            </a:r>
            <a:r>
              <a:rPr lang="en-US" dirty="0"/>
              <a:t> hardware, kicks given to protons would be factor ~7 less from magnetic rigidity</a:t>
            </a:r>
          </a:p>
          <a:p>
            <a:pPr lvl="1"/>
            <a:r>
              <a:rPr lang="en-US" dirty="0">
                <a:solidFill>
                  <a:srgbClr val="FF0000"/>
                </a:solidFill>
              </a:rPr>
              <a:t>Increase electron current to compensate </a:t>
            </a:r>
            <a:r>
              <a:rPr lang="en-US" dirty="0"/>
              <a:t>(or length – less attractive)</a:t>
            </a:r>
          </a:p>
          <a:p>
            <a:r>
              <a:rPr lang="en-US" dirty="0"/>
              <a:t>Halo removal rate depends not only on kick but also on lattice non-</a:t>
            </a:r>
            <a:r>
              <a:rPr lang="en-US" dirty="0" err="1"/>
              <a:t>linearities</a:t>
            </a:r>
            <a:endParaRPr lang="en-US" dirty="0"/>
          </a:p>
          <a:p>
            <a:pPr lvl="1"/>
            <a:r>
              <a:rPr lang="en-US" dirty="0"/>
              <a:t>Simulations (</a:t>
            </a:r>
            <a:r>
              <a:rPr lang="en-US" dirty="0" err="1"/>
              <a:t>LifeTrack</a:t>
            </a:r>
            <a:r>
              <a:rPr lang="en-US" dirty="0"/>
              <a:t> and </a:t>
            </a:r>
            <a:r>
              <a:rPr lang="en-US" dirty="0" err="1"/>
              <a:t>SixTrack</a:t>
            </a:r>
            <a:r>
              <a:rPr lang="en-US" dirty="0"/>
              <a:t>) demonstrate </a:t>
            </a:r>
            <a:r>
              <a:rPr lang="en-US" dirty="0">
                <a:solidFill>
                  <a:srgbClr val="FF0000"/>
                </a:solidFill>
              </a:rPr>
              <a:t>desired halo depletion with 5A current and stochastic excitation mode </a:t>
            </a:r>
          </a:p>
          <a:p>
            <a:endParaRPr lang="en-US" dirty="0">
              <a:solidFill>
                <a:srgbClr val="FF0000"/>
              </a:solidFill>
            </a:endParaRPr>
          </a:p>
          <a:p>
            <a:r>
              <a:rPr lang="en-US" dirty="0">
                <a:solidFill>
                  <a:srgbClr val="FF0000"/>
                </a:solidFill>
              </a:rPr>
              <a:t>10kV to transport through the e-lens structure</a:t>
            </a:r>
            <a:endParaRPr lang="en-US" dirty="0"/>
          </a:p>
        </p:txBody>
      </p:sp>
      <p:grpSp>
        <p:nvGrpSpPr>
          <p:cNvPr id="6" name="Group 6"/>
          <p:cNvGrpSpPr>
            <a:grpSpLocks/>
          </p:cNvGrpSpPr>
          <p:nvPr/>
        </p:nvGrpSpPr>
        <p:grpSpPr bwMode="auto">
          <a:xfrm>
            <a:off x="2321024" y="1704358"/>
            <a:ext cx="4267200" cy="1003300"/>
            <a:chOff x="0" y="0"/>
            <a:chExt cx="2688" cy="632"/>
          </a:xfrm>
        </p:grpSpPr>
        <p:sp>
          <p:nvSpPr>
            <p:cNvPr id="7" name="Rectangle 4"/>
            <p:cNvSpPr>
              <a:spLocks/>
            </p:cNvSpPr>
            <p:nvPr/>
          </p:nvSpPr>
          <p:spPr bwMode="auto">
            <a:xfrm>
              <a:off x="0" y="0"/>
              <a:ext cx="2688" cy="632"/>
            </a:xfrm>
            <a:prstGeom prst="rect">
              <a:avLst/>
            </a:prstGeom>
            <a:solidFill>
              <a:srgbClr val="E5E5E5"/>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50800" cap="flat">
                  <a:solidFill>
                    <a:srgbClr val="660000"/>
                  </a:solidFill>
                  <a:miter lim="800000"/>
                  <a:headEnd type="none" w="med" len="med"/>
                  <a:tailEnd type="none" w="med" len="med"/>
                </a14:hiddenLine>
              </a:ext>
            </a:extLst>
          </p:spPr>
          <p:txBody>
            <a:bodyPr lIns="0" tIns="0" rIns="0" bIns="0"/>
            <a:lstStyle/>
            <a:p>
              <a:endParaRPr 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 y="80"/>
              <a:ext cx="2528"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5" name="TextBox 4"/>
          <p:cNvSpPr txBox="1"/>
          <p:nvPr/>
        </p:nvSpPr>
        <p:spPr>
          <a:xfrm>
            <a:off x="2267744" y="5229200"/>
            <a:ext cx="4251257" cy="338554"/>
          </a:xfrm>
          <a:prstGeom prst="rect">
            <a:avLst/>
          </a:prstGeom>
          <a:noFill/>
        </p:spPr>
        <p:txBody>
          <a:bodyPr wrap="none" rtlCol="0">
            <a:spAutoFit/>
          </a:bodyPr>
          <a:lstStyle/>
          <a:p>
            <a:r>
              <a:rPr lang="en-US" sz="1600" i="1" dirty="0" smtClean="0">
                <a:solidFill>
                  <a:schemeClr val="tx1"/>
                </a:solidFill>
              </a:rPr>
              <a:t>A. </a:t>
            </a:r>
            <a:r>
              <a:rPr lang="en-US" sz="1600" i="1" dirty="0" err="1" smtClean="0">
                <a:solidFill>
                  <a:schemeClr val="tx1"/>
                </a:solidFill>
              </a:rPr>
              <a:t>Valishev</a:t>
            </a:r>
            <a:r>
              <a:rPr lang="en-US" sz="1600" i="1" dirty="0" smtClean="0">
                <a:solidFill>
                  <a:schemeClr val="tx1"/>
                </a:solidFill>
              </a:rPr>
              <a:t>, FERMILAB-TM-2584-AP (2014)</a:t>
            </a:r>
            <a:endParaRPr lang="en-US" sz="1600" i="1" dirty="0">
              <a:solidFill>
                <a:schemeClr val="tx1"/>
              </a:solidFill>
            </a:endParaRPr>
          </a:p>
        </p:txBody>
      </p:sp>
      <p:cxnSp>
        <p:nvCxnSpPr>
          <p:cNvPr id="9" name="Straight Arrow Connector 8"/>
          <p:cNvCxnSpPr>
            <a:endCxn id="8" idx="0"/>
          </p:cNvCxnSpPr>
          <p:nvPr/>
        </p:nvCxnSpPr>
        <p:spPr>
          <a:xfrm flipH="1">
            <a:off x="4454624" y="1267498"/>
            <a:ext cx="2133600" cy="563860"/>
          </a:xfrm>
          <a:prstGeom prst="straightConnector1">
            <a:avLst/>
          </a:prstGeom>
          <a:ln w="6350" cmpd="sng">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A. Rossi et al, </a:t>
            </a:r>
            <a:r>
              <a:rPr lang="en-US" smtClean="0"/>
              <a:t>Beam Gas Curtain Instrument Review – Cockcroft Institute – 27-28 June 2017</a:t>
            </a:r>
            <a:endParaRPr lang="en-GB" dirty="0"/>
          </a:p>
        </p:txBody>
      </p:sp>
      <p:pic>
        <p:nvPicPr>
          <p:cNvPr id="11" name="Picture 10" descr="radius-hel.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92280" y="1888981"/>
            <a:ext cx="1512168" cy="674659"/>
          </a:xfrm>
          <a:prstGeom prst="rect">
            <a:avLst/>
          </a:prstGeom>
          <a:noFill/>
          <a:ln>
            <a:noFill/>
          </a:ln>
        </p:spPr>
      </p:pic>
    </p:spTree>
    <p:extLst>
      <p:ext uri="{BB962C8B-B14F-4D97-AF65-F5344CB8AC3E}">
        <p14:creationId xmlns:p14="http://schemas.microsoft.com/office/powerpoint/2010/main" val="28115621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xEl>
                                              <p:pRg st="5" end="5"/>
                                            </p:txEl>
                                          </p:spTgt>
                                        </p:tgtEl>
                                        <p:attrNameLst>
                                          <p:attrName>style.visibility</p:attrName>
                                        </p:attrNameLst>
                                      </p:cBhvr>
                                      <p:to>
                                        <p:strVal val="visible"/>
                                      </p:to>
                                    </p:set>
                                    <p:animEffect transition="in" filter="fade">
                                      <p:cBhvr>
                                        <p:cTn id="22" dur="500"/>
                                        <p:tgtEl>
                                          <p:spTgt spid="12">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xEl>
                                              <p:pRg st="6" end="6"/>
                                            </p:txEl>
                                          </p:spTgt>
                                        </p:tgtEl>
                                        <p:attrNameLst>
                                          <p:attrName>style.visibility</p:attrName>
                                        </p:attrNameLst>
                                      </p:cBhvr>
                                      <p:to>
                                        <p:strVal val="visible"/>
                                      </p:to>
                                    </p:set>
                                    <p:animEffect transition="in" filter="fade">
                                      <p:cBhvr>
                                        <p:cTn id="25" dur="500"/>
                                        <p:tgtEl>
                                          <p:spTgt spid="12">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2">
                                            <p:txEl>
                                              <p:pRg st="7" end="7"/>
                                            </p:txEl>
                                          </p:spTgt>
                                        </p:tgtEl>
                                        <p:attrNameLst>
                                          <p:attrName>style.visibility</p:attrName>
                                        </p:attrNameLst>
                                      </p:cBhvr>
                                      <p:to>
                                        <p:strVal val="visible"/>
                                      </p:to>
                                    </p:set>
                                    <p:animEffect transition="in" filter="fade">
                                      <p:cBhvr>
                                        <p:cTn id="30" dur="500"/>
                                        <p:tgtEl>
                                          <p:spTgt spid="12">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xEl>
                                              <p:pRg st="8" end="8"/>
                                            </p:txEl>
                                          </p:spTgt>
                                        </p:tgtEl>
                                        <p:attrNameLst>
                                          <p:attrName>style.visibility</p:attrName>
                                        </p:attrNameLst>
                                      </p:cBhvr>
                                      <p:to>
                                        <p:strVal val="visible"/>
                                      </p:to>
                                    </p:set>
                                    <p:animEffect transition="in" filter="fade">
                                      <p:cBhvr>
                                        <p:cTn id="33" dur="500"/>
                                        <p:tgtEl>
                                          <p:spTgt spid="12">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2">
                                            <p:txEl>
                                              <p:pRg st="10" end="10"/>
                                            </p:txEl>
                                          </p:spTgt>
                                        </p:tgtEl>
                                        <p:attrNameLst>
                                          <p:attrName>style.visibility</p:attrName>
                                        </p:attrNameLst>
                                      </p:cBhvr>
                                      <p:to>
                                        <p:strVal val="visible"/>
                                      </p:to>
                                    </p:set>
                                    <p:animEffect transition="in" filter="fade">
                                      <p:cBhvr>
                                        <p:cTn id="41" dur="500"/>
                                        <p:tgtEl>
                                          <p:spTgt spid="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effectLst/>
              </a:rPr>
              <a:t>Instrumentation</a:t>
            </a:r>
            <a:endParaRPr lang="en-US" sz="3600" dirty="0">
              <a:effectLst/>
            </a:endParaRPr>
          </a:p>
        </p:txBody>
      </p:sp>
      <p:sp>
        <p:nvSpPr>
          <p:cNvPr id="2" name="Content Placeholder 1"/>
          <p:cNvSpPr>
            <a:spLocks noGrp="1"/>
          </p:cNvSpPr>
          <p:nvPr>
            <p:ph idx="1"/>
          </p:nvPr>
        </p:nvSpPr>
        <p:spPr>
          <a:xfrm>
            <a:off x="612000" y="980728"/>
            <a:ext cx="8208472" cy="5497150"/>
          </a:xfrm>
        </p:spPr>
        <p:txBody>
          <a:bodyPr>
            <a:normAutofit fontScale="92500"/>
          </a:bodyPr>
          <a:lstStyle/>
          <a:p>
            <a:r>
              <a:rPr lang="en-US" dirty="0"/>
              <a:t>Need to monitor </a:t>
            </a:r>
            <a:r>
              <a:rPr lang="en-US" dirty="0">
                <a:solidFill>
                  <a:schemeClr val="bg2"/>
                </a:solidFill>
              </a:rPr>
              <a:t>position of electron beam and proton beam</a:t>
            </a:r>
          </a:p>
          <a:p>
            <a:pPr lvl="1"/>
            <a:r>
              <a:rPr lang="en-US" dirty="0"/>
              <a:t>Requirement: </a:t>
            </a:r>
            <a:r>
              <a:rPr lang="en-US" dirty="0">
                <a:solidFill>
                  <a:srgbClr val="841B12"/>
                </a:solidFill>
              </a:rPr>
              <a:t>~ </a:t>
            </a:r>
            <a:r>
              <a:rPr lang="en-US" dirty="0" smtClean="0">
                <a:solidFill>
                  <a:srgbClr val="841B12"/>
                </a:solidFill>
              </a:rPr>
              <a:t>30 </a:t>
            </a:r>
            <a:r>
              <a:rPr lang="en-US" dirty="0">
                <a:solidFill>
                  <a:srgbClr val="841B12"/>
                </a:solidFill>
              </a:rPr>
              <a:t>µm accuracy (0.1 </a:t>
            </a:r>
            <a:r>
              <a:rPr lang="el-GR" dirty="0">
                <a:solidFill>
                  <a:srgbClr val="841B12"/>
                </a:solidFill>
              </a:rPr>
              <a:t>σ</a:t>
            </a:r>
            <a:r>
              <a:rPr lang="en-US" dirty="0">
                <a:solidFill>
                  <a:srgbClr val="841B12"/>
                </a:solidFill>
              </a:rPr>
              <a:t> of proton beam)</a:t>
            </a:r>
            <a:r>
              <a:rPr lang="en-US" dirty="0"/>
              <a:t>, </a:t>
            </a:r>
            <a:br>
              <a:rPr lang="en-US" dirty="0"/>
            </a:br>
            <a:r>
              <a:rPr lang="en-US" dirty="0"/>
              <a:t>time resolution of 1 ns (protons) and 100 ns (electrons). </a:t>
            </a:r>
          </a:p>
          <a:p>
            <a:r>
              <a:rPr lang="en-US" dirty="0"/>
              <a:t>Need to monitor </a:t>
            </a:r>
            <a:r>
              <a:rPr lang="en-US" dirty="0">
                <a:solidFill>
                  <a:srgbClr val="0093BE"/>
                </a:solidFill>
              </a:rPr>
              <a:t>electron current </a:t>
            </a:r>
            <a:r>
              <a:rPr lang="en-US" dirty="0"/>
              <a:t>at cathode and collector</a:t>
            </a:r>
          </a:p>
          <a:p>
            <a:r>
              <a:rPr lang="en-US" dirty="0"/>
              <a:t>Need to monitor </a:t>
            </a:r>
            <a:r>
              <a:rPr lang="en-US" dirty="0">
                <a:solidFill>
                  <a:srgbClr val="FF0000"/>
                </a:solidFill>
              </a:rPr>
              <a:t>electron beam </a:t>
            </a:r>
            <a:r>
              <a:rPr lang="en-US" dirty="0" smtClean="0">
                <a:solidFill>
                  <a:srgbClr val="FF0000"/>
                </a:solidFill>
              </a:rPr>
              <a:t>profile </a:t>
            </a:r>
            <a:endParaRPr lang="en-US" i="1" dirty="0">
              <a:solidFill>
                <a:srgbClr val="FF0000"/>
              </a:solidFill>
            </a:endParaRPr>
          </a:p>
          <a:p>
            <a:pPr lvl="1"/>
            <a:r>
              <a:rPr lang="en-US" dirty="0"/>
              <a:t>Requirement:</a:t>
            </a:r>
            <a:r>
              <a:rPr lang="en-US" dirty="0">
                <a:solidFill>
                  <a:srgbClr val="FF0000"/>
                </a:solidFill>
              </a:rPr>
              <a:t> </a:t>
            </a:r>
            <a:r>
              <a:rPr lang="en-US" i="1" dirty="0">
                <a:solidFill>
                  <a:srgbClr val="FF0000"/>
                </a:solidFill>
              </a:rPr>
              <a:t>d</a:t>
            </a:r>
            <a:r>
              <a:rPr lang="en-US" i="1" baseline="-25000" dirty="0">
                <a:solidFill>
                  <a:srgbClr val="FF0000"/>
                </a:solidFill>
              </a:rPr>
              <a:t>4σ</a:t>
            </a:r>
            <a:r>
              <a:rPr lang="en-US" dirty="0">
                <a:solidFill>
                  <a:srgbClr val="FF0000"/>
                </a:solidFill>
              </a:rPr>
              <a:t>≈ </a:t>
            </a:r>
            <a:r>
              <a:rPr lang="en-US" dirty="0" smtClean="0">
                <a:solidFill>
                  <a:srgbClr val="FF0000"/>
                </a:solidFill>
              </a:rPr>
              <a:t>6.93 mm and </a:t>
            </a:r>
            <a:r>
              <a:rPr lang="en-US" i="1" dirty="0" smtClean="0">
                <a:solidFill>
                  <a:srgbClr val="FF0000"/>
                </a:solidFill>
              </a:rPr>
              <a:t>d</a:t>
            </a:r>
            <a:r>
              <a:rPr lang="en-US" i="1" baseline="-25000" dirty="0" smtClean="0">
                <a:solidFill>
                  <a:srgbClr val="FF0000"/>
                </a:solidFill>
              </a:rPr>
              <a:t>6σ</a:t>
            </a:r>
            <a:r>
              <a:rPr lang="en-US" dirty="0">
                <a:solidFill>
                  <a:srgbClr val="FF0000"/>
                </a:solidFill>
              </a:rPr>
              <a:t>≈ </a:t>
            </a:r>
            <a:r>
              <a:rPr lang="en-US" dirty="0" smtClean="0">
                <a:solidFill>
                  <a:srgbClr val="FF0000"/>
                </a:solidFill>
              </a:rPr>
              <a:t>10.4 mm</a:t>
            </a:r>
            <a:r>
              <a:rPr lang="en-US" i="1" dirty="0" smtClean="0">
                <a:solidFill>
                  <a:srgbClr val="FF0000"/>
                </a:solidFill>
              </a:rPr>
              <a:t/>
            </a:r>
            <a:br>
              <a:rPr lang="en-US" i="1" dirty="0" smtClean="0">
                <a:solidFill>
                  <a:srgbClr val="FF0000"/>
                </a:solidFill>
              </a:rPr>
            </a:br>
            <a:r>
              <a:rPr lang="en-US" i="1" dirty="0" smtClean="0">
                <a:solidFill>
                  <a:srgbClr val="FF0000"/>
                </a:solidFill>
              </a:rPr>
              <a:t>                       </a:t>
            </a:r>
            <a:r>
              <a:rPr lang="en-US" dirty="0" smtClean="0">
                <a:solidFill>
                  <a:srgbClr val="FF0000"/>
                </a:solidFill>
              </a:rPr>
              <a:t>~ 48÷50µm </a:t>
            </a:r>
            <a:r>
              <a:rPr lang="en-US" dirty="0">
                <a:solidFill>
                  <a:srgbClr val="FF0000"/>
                </a:solidFill>
              </a:rPr>
              <a:t>resolution</a:t>
            </a:r>
          </a:p>
          <a:p>
            <a:r>
              <a:rPr lang="en-US" dirty="0"/>
              <a:t>Sensitive loss monitors can be placed downstream</a:t>
            </a:r>
          </a:p>
          <a:p>
            <a:r>
              <a:rPr lang="en-US" dirty="0"/>
              <a:t>In addition: </a:t>
            </a:r>
            <a:r>
              <a:rPr lang="en-US" dirty="0">
                <a:solidFill>
                  <a:schemeClr val="accent2"/>
                </a:solidFill>
              </a:rPr>
              <a:t>need halo monitor for the LHC proton beam </a:t>
            </a:r>
            <a:r>
              <a:rPr lang="en-US" dirty="0"/>
              <a:t>to study population in various scenarios, independently of e-</a:t>
            </a:r>
            <a:r>
              <a:rPr lang="en-US" dirty="0" smtClean="0"/>
              <a:t>lens</a:t>
            </a:r>
            <a:endParaRPr lang="en-US" dirty="0"/>
          </a:p>
        </p:txBody>
      </p:sp>
      <p:sp>
        <p:nvSpPr>
          <p:cNvPr id="5"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111131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500"/>
                                        <p:tgtEl>
                                          <p:spTgt spid="2">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600" dirty="0" err="1"/>
              <a:t>Hollow</a:t>
            </a:r>
            <a:r>
              <a:rPr lang="es-ES" sz="3600" dirty="0"/>
              <a:t> </a:t>
            </a:r>
            <a:r>
              <a:rPr lang="es-ES" sz="3600" dirty="0" err="1"/>
              <a:t>Electron</a:t>
            </a:r>
            <a:r>
              <a:rPr lang="es-ES" sz="3600" dirty="0"/>
              <a:t> </a:t>
            </a:r>
            <a:r>
              <a:rPr lang="es-ES" sz="3600" dirty="0" smtClean="0"/>
              <a:t>Lens</a:t>
            </a:r>
            <a:endParaRPr lang="en-US" sz="36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grpSp>
        <p:nvGrpSpPr>
          <p:cNvPr id="86" name="Group 85"/>
          <p:cNvGrpSpPr/>
          <p:nvPr/>
        </p:nvGrpSpPr>
        <p:grpSpPr>
          <a:xfrm>
            <a:off x="755576" y="1687021"/>
            <a:ext cx="2223686" cy="1821786"/>
            <a:chOff x="755576" y="937052"/>
            <a:chExt cx="2223686" cy="1821786"/>
          </a:xfrm>
        </p:grpSpPr>
        <p:sp>
          <p:nvSpPr>
            <p:cNvPr id="87" name="Rectangle 86"/>
            <p:cNvSpPr/>
            <p:nvPr/>
          </p:nvSpPr>
          <p:spPr>
            <a:xfrm rot="1879340">
              <a:off x="2313502" y="2708438"/>
              <a:ext cx="540000" cy="50400"/>
            </a:xfrm>
            <a:prstGeom prst="rect">
              <a:avLst/>
            </a:prstGeom>
            <a:solidFill>
              <a:schemeClr val="bg1">
                <a:lumMod val="75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Rectangle 87"/>
            <p:cNvSpPr/>
            <p:nvPr/>
          </p:nvSpPr>
          <p:spPr>
            <a:xfrm rot="2006422">
              <a:off x="1887720" y="2342501"/>
              <a:ext cx="504056" cy="223944"/>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89" name="TextBox 88"/>
            <p:cNvSpPr txBox="1"/>
            <p:nvPr/>
          </p:nvSpPr>
          <p:spPr>
            <a:xfrm>
              <a:off x="755576" y="937052"/>
              <a:ext cx="2223686" cy="629916"/>
            </a:xfrm>
            <a:prstGeom prst="rect">
              <a:avLst/>
            </a:prstGeom>
            <a:noFill/>
          </p:spPr>
          <p:txBody>
            <a:bodyPr wrap="none" rtlCol="0">
              <a:spAutoFit/>
            </a:bodyPr>
            <a:lstStyle/>
            <a:p>
              <a:pPr algn="ctr">
                <a:lnSpc>
                  <a:spcPct val="110000"/>
                </a:lnSpc>
              </a:pPr>
              <a:r>
                <a:rPr lang="en-US" sz="1600" dirty="0" smtClean="0"/>
                <a:t>Electron gun 5Ax10kV</a:t>
              </a:r>
            </a:p>
            <a:p>
              <a:pPr algn="ctr">
                <a:lnSpc>
                  <a:spcPct val="110000"/>
                </a:lnSpc>
              </a:pPr>
              <a:r>
                <a:rPr lang="en-US" sz="1600" dirty="0" smtClean="0"/>
                <a:t>Modulator</a:t>
              </a:r>
              <a:endParaRPr lang="en-US" sz="1600" dirty="0"/>
            </a:p>
          </p:txBody>
        </p:sp>
        <p:cxnSp>
          <p:nvCxnSpPr>
            <p:cNvPr id="90" name="Elbow Connector 89"/>
            <p:cNvCxnSpPr>
              <a:stCxn id="89" idx="2"/>
              <a:endCxn id="88" idx="1"/>
            </p:cNvCxnSpPr>
            <p:nvPr/>
          </p:nvCxnSpPr>
          <p:spPr>
            <a:xfrm rot="16200000" flipH="1">
              <a:off x="1524120" y="1910267"/>
              <a:ext cx="748620" cy="62022"/>
            </a:xfrm>
            <a:prstGeom prst="bentConnector2">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835501" y="1275606"/>
              <a:ext cx="2016224"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92" name="Group 91"/>
          <p:cNvGrpSpPr/>
          <p:nvPr/>
        </p:nvGrpSpPr>
        <p:grpSpPr>
          <a:xfrm>
            <a:off x="7002103" y="2174835"/>
            <a:ext cx="1165135" cy="2153327"/>
            <a:chOff x="7002103" y="1424866"/>
            <a:chExt cx="1165135" cy="2153327"/>
          </a:xfrm>
        </p:grpSpPr>
        <p:sp>
          <p:nvSpPr>
            <p:cNvPr id="93" name="Rectangle 92"/>
            <p:cNvSpPr/>
            <p:nvPr/>
          </p:nvSpPr>
          <p:spPr>
            <a:xfrm rot="1879340">
              <a:off x="7052913" y="3043257"/>
              <a:ext cx="720000" cy="50400"/>
            </a:xfrm>
            <a:prstGeom prst="rect">
              <a:avLst/>
            </a:prstGeom>
            <a:solidFill>
              <a:schemeClr val="bg1">
                <a:lumMod val="75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Rectangle 93"/>
            <p:cNvSpPr/>
            <p:nvPr/>
          </p:nvSpPr>
          <p:spPr>
            <a:xfrm rot="2006422">
              <a:off x="7663182" y="3184167"/>
              <a:ext cx="504056" cy="39402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95" name="TextBox 94"/>
            <p:cNvSpPr txBox="1"/>
            <p:nvPr/>
          </p:nvSpPr>
          <p:spPr>
            <a:xfrm>
              <a:off x="7002103" y="1424866"/>
              <a:ext cx="994283" cy="338554"/>
            </a:xfrm>
            <a:prstGeom prst="rect">
              <a:avLst/>
            </a:prstGeom>
            <a:noFill/>
          </p:spPr>
          <p:txBody>
            <a:bodyPr wrap="none" rtlCol="0">
              <a:spAutoFit/>
            </a:bodyPr>
            <a:lstStyle/>
            <a:p>
              <a:r>
                <a:rPr lang="en-US" sz="1600" dirty="0" smtClean="0"/>
                <a:t>Collector</a:t>
              </a:r>
              <a:endParaRPr lang="en-US" sz="1600" dirty="0"/>
            </a:p>
          </p:txBody>
        </p:sp>
        <p:cxnSp>
          <p:nvCxnSpPr>
            <p:cNvPr id="96" name="Elbow Connector 95"/>
            <p:cNvCxnSpPr>
              <a:stCxn id="95" idx="2"/>
              <a:endCxn id="94" idx="3"/>
            </p:cNvCxnSpPr>
            <p:nvPr/>
          </p:nvCxnSpPr>
          <p:spPr>
            <a:xfrm rot="16200000" flipH="1">
              <a:off x="6934059" y="2328606"/>
              <a:ext cx="1756645" cy="626272"/>
            </a:xfrm>
            <a:prstGeom prst="bentConnector4">
              <a:avLst>
                <a:gd name="adj1" fmla="val 40439"/>
                <a:gd name="adj2" fmla="val 143164"/>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V="1">
              <a:off x="7045032" y="1758176"/>
              <a:ext cx="951354" cy="52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98" name="Rectangle 97"/>
          <p:cNvSpPr/>
          <p:nvPr/>
        </p:nvSpPr>
        <p:spPr>
          <a:xfrm>
            <a:off x="1699200" y="3593968"/>
            <a:ext cx="6480000" cy="10080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9" name="Straight Arrow Connector 98"/>
          <p:cNvCxnSpPr/>
          <p:nvPr/>
        </p:nvCxnSpPr>
        <p:spPr>
          <a:xfrm>
            <a:off x="1809246" y="5193927"/>
            <a:ext cx="6424839" cy="0"/>
          </a:xfrm>
          <a:prstGeom prst="straightConnector1">
            <a:avLst/>
          </a:prstGeom>
          <a:ln w="3175" cmpd="sng">
            <a:solidFill>
              <a:schemeClr val="tx1">
                <a:lumMod val="50000"/>
                <a:lumOff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00" name="TextBox 99"/>
          <p:cNvSpPr txBox="1"/>
          <p:nvPr/>
        </p:nvSpPr>
        <p:spPr>
          <a:xfrm>
            <a:off x="4368800" y="5147900"/>
            <a:ext cx="1339504" cy="369332"/>
          </a:xfrm>
          <a:prstGeom prst="rect">
            <a:avLst/>
          </a:prstGeom>
          <a:noFill/>
        </p:spPr>
        <p:txBody>
          <a:bodyPr wrap="none" rtlCol="0">
            <a:spAutoFit/>
          </a:bodyPr>
          <a:lstStyle/>
          <a:p>
            <a:r>
              <a:rPr lang="en-US" dirty="0" smtClean="0">
                <a:solidFill>
                  <a:schemeClr val="tx1">
                    <a:lumMod val="50000"/>
                    <a:lumOff val="50000"/>
                  </a:schemeClr>
                </a:solidFill>
              </a:rPr>
              <a:t>6.4 – 6.5 m</a:t>
            </a:r>
            <a:endParaRPr lang="en-US" dirty="0">
              <a:solidFill>
                <a:schemeClr val="tx1">
                  <a:lumMod val="50000"/>
                  <a:lumOff val="50000"/>
                </a:schemeClr>
              </a:solidFill>
            </a:endParaRPr>
          </a:p>
        </p:txBody>
      </p:sp>
      <p:cxnSp>
        <p:nvCxnSpPr>
          <p:cNvPr id="101" name="Straight Arrow Connector 100"/>
          <p:cNvCxnSpPr/>
          <p:nvPr/>
        </p:nvCxnSpPr>
        <p:spPr>
          <a:xfrm>
            <a:off x="1115616" y="3645495"/>
            <a:ext cx="7488832" cy="0"/>
          </a:xfrm>
          <a:prstGeom prst="straightConnector1">
            <a:avLst/>
          </a:prstGeom>
          <a:ln w="12700" cmpd="sng">
            <a:solidFill>
              <a:srgbClr val="7F7F7F"/>
            </a:solidFill>
            <a:prstDash val="lgDashDotDot"/>
            <a:headEnd type="arrow"/>
            <a:tailEnd type="none"/>
          </a:ln>
          <a:effectLst/>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3347864" y="3537743"/>
            <a:ext cx="216024" cy="216024"/>
            <a:chOff x="3347864" y="2787774"/>
            <a:chExt cx="216024" cy="216024"/>
          </a:xfrm>
        </p:grpSpPr>
        <p:sp>
          <p:nvSpPr>
            <p:cNvPr id="103" name="Rectangle 102"/>
            <p:cNvSpPr/>
            <p:nvPr/>
          </p:nvSpPr>
          <p:spPr>
            <a:xfrm>
              <a:off x="3347864" y="2787774"/>
              <a:ext cx="216024" cy="45719"/>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4" name="Rectangle 103"/>
            <p:cNvSpPr/>
            <p:nvPr/>
          </p:nvSpPr>
          <p:spPr>
            <a:xfrm>
              <a:off x="3347864" y="2958079"/>
              <a:ext cx="216024" cy="45719"/>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05" name="Group 104"/>
          <p:cNvGrpSpPr/>
          <p:nvPr/>
        </p:nvGrpSpPr>
        <p:grpSpPr>
          <a:xfrm>
            <a:off x="6372200" y="3542019"/>
            <a:ext cx="216024" cy="216024"/>
            <a:chOff x="3068216" y="2940174"/>
            <a:chExt cx="216024" cy="216024"/>
          </a:xfrm>
          <a:solidFill>
            <a:schemeClr val="bg2"/>
          </a:solidFill>
        </p:grpSpPr>
        <p:sp>
          <p:nvSpPr>
            <p:cNvPr id="106" name="Rectangle 105"/>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7" name="Rectangle 106"/>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08" name="Group 107"/>
          <p:cNvGrpSpPr/>
          <p:nvPr/>
        </p:nvGrpSpPr>
        <p:grpSpPr>
          <a:xfrm rot="1980000">
            <a:off x="2414086" y="3317444"/>
            <a:ext cx="144016" cy="216024"/>
            <a:chOff x="3068216" y="2940174"/>
            <a:chExt cx="216024" cy="216024"/>
          </a:xfrm>
          <a:solidFill>
            <a:schemeClr val="bg2"/>
          </a:solidFill>
        </p:grpSpPr>
        <p:sp>
          <p:nvSpPr>
            <p:cNvPr id="109" name="Rectangle 108"/>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0" name="Rectangle 109"/>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11" name="Group 110"/>
          <p:cNvGrpSpPr/>
          <p:nvPr/>
        </p:nvGrpSpPr>
        <p:grpSpPr>
          <a:xfrm rot="1980000">
            <a:off x="7405109" y="3755566"/>
            <a:ext cx="144016" cy="216024"/>
            <a:chOff x="3068216" y="2940174"/>
            <a:chExt cx="216024" cy="216024"/>
          </a:xfrm>
          <a:solidFill>
            <a:schemeClr val="bg2"/>
          </a:solidFill>
        </p:grpSpPr>
        <p:sp>
          <p:nvSpPr>
            <p:cNvPr id="112" name="Rectangle 111"/>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3" name="Rectangle 112"/>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sp>
        <p:nvSpPr>
          <p:cNvPr id="114" name="TextBox 113"/>
          <p:cNvSpPr txBox="1"/>
          <p:nvPr/>
        </p:nvSpPr>
        <p:spPr>
          <a:xfrm>
            <a:off x="4197221" y="1687021"/>
            <a:ext cx="1598915" cy="338554"/>
          </a:xfrm>
          <a:prstGeom prst="rect">
            <a:avLst/>
          </a:prstGeom>
          <a:noFill/>
        </p:spPr>
        <p:txBody>
          <a:bodyPr wrap="none" rtlCol="0">
            <a:spAutoFit/>
          </a:bodyPr>
          <a:lstStyle/>
          <a:p>
            <a:r>
              <a:rPr lang="en-US" sz="1600" dirty="0" smtClean="0">
                <a:solidFill>
                  <a:schemeClr val="bg2"/>
                </a:solidFill>
              </a:rPr>
              <a:t>Instrumentation</a:t>
            </a:r>
            <a:endParaRPr lang="en-US" sz="1600" dirty="0">
              <a:solidFill>
                <a:schemeClr val="bg2"/>
              </a:solidFill>
            </a:endParaRPr>
          </a:p>
        </p:txBody>
      </p:sp>
      <p:cxnSp>
        <p:nvCxnSpPr>
          <p:cNvPr id="115" name="Elbow Connector 114"/>
          <p:cNvCxnSpPr>
            <a:stCxn id="114" idx="2"/>
            <a:endCxn id="151" idx="3"/>
          </p:cNvCxnSpPr>
          <p:nvPr/>
        </p:nvCxnSpPr>
        <p:spPr>
          <a:xfrm rot="5400000">
            <a:off x="3563760" y="1622690"/>
            <a:ext cx="1030034" cy="1835805"/>
          </a:xfrm>
          <a:prstGeom prst="bentConnector3">
            <a:avLst>
              <a:gd name="adj1" fmla="val 50000"/>
            </a:avLst>
          </a:prstGeom>
          <a:ln w="3175" cmpd="sng">
            <a:solidFill>
              <a:schemeClr val="bg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16" name="Elbow Connector 115"/>
          <p:cNvCxnSpPr>
            <a:endCxn id="109" idx="0"/>
          </p:cNvCxnSpPr>
          <p:nvPr/>
        </p:nvCxnSpPr>
        <p:spPr>
          <a:xfrm rot="10800000" flipV="1">
            <a:off x="2544922" y="2174834"/>
            <a:ext cx="2444451" cy="1160035"/>
          </a:xfrm>
          <a:prstGeom prst="bentConnector2">
            <a:avLst/>
          </a:prstGeom>
          <a:ln w="3175" cmpd="sng">
            <a:solidFill>
              <a:schemeClr val="bg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4211960" y="2025575"/>
            <a:ext cx="1584176" cy="0"/>
          </a:xfrm>
          <a:prstGeom prst="line">
            <a:avLst/>
          </a:prstGeom>
          <a:ln w="3175" cmpd="sng">
            <a:solidFill>
              <a:schemeClr val="bg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nvGrpSpPr>
          <p:cNvPr id="118" name="Group 117"/>
          <p:cNvGrpSpPr/>
          <p:nvPr/>
        </p:nvGrpSpPr>
        <p:grpSpPr>
          <a:xfrm>
            <a:off x="3207600" y="2856561"/>
            <a:ext cx="3487225" cy="1170540"/>
            <a:chOff x="3207600" y="2106592"/>
            <a:chExt cx="3487225" cy="1170540"/>
          </a:xfrm>
        </p:grpSpPr>
        <p:sp>
          <p:nvSpPr>
            <p:cNvPr id="119" name="TextBox 118"/>
            <p:cNvSpPr txBox="1"/>
            <p:nvPr/>
          </p:nvSpPr>
          <p:spPr>
            <a:xfrm>
              <a:off x="3276048" y="2106592"/>
              <a:ext cx="3369448" cy="338554"/>
            </a:xfrm>
            <a:prstGeom prst="rect">
              <a:avLst/>
            </a:prstGeom>
            <a:noFill/>
          </p:spPr>
          <p:txBody>
            <a:bodyPr wrap="square" rtlCol="0">
              <a:spAutoFit/>
            </a:bodyPr>
            <a:lstStyle/>
            <a:p>
              <a:pPr algn="ctr"/>
              <a:r>
                <a:rPr lang="en-US" sz="1600" dirty="0" smtClean="0"/>
                <a:t>Main SC solenoid 3-5 T</a:t>
              </a:r>
              <a:endParaRPr lang="en-US" sz="1600" dirty="0"/>
            </a:p>
          </p:txBody>
        </p:sp>
        <p:cxnSp>
          <p:nvCxnSpPr>
            <p:cNvPr id="120" name="Elbow Connector 119"/>
            <p:cNvCxnSpPr>
              <a:stCxn id="119" idx="2"/>
              <a:endCxn id="124" idx="0"/>
            </p:cNvCxnSpPr>
            <p:nvPr/>
          </p:nvCxnSpPr>
          <p:spPr>
            <a:xfrm rot="5400000">
              <a:off x="4859232" y="2546494"/>
              <a:ext cx="202888" cy="192"/>
            </a:xfrm>
            <a:prstGeom prst="bentConnector3">
              <a:avLst>
                <a:gd name="adj1" fmla="val 50000"/>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V="1">
              <a:off x="3859837" y="2445145"/>
              <a:ext cx="2224331" cy="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22" name="Group 121"/>
            <p:cNvGrpSpPr/>
            <p:nvPr/>
          </p:nvGrpSpPr>
          <p:grpSpPr>
            <a:xfrm>
              <a:off x="3207600" y="2545682"/>
              <a:ext cx="3487225" cy="731450"/>
              <a:chOff x="3207600" y="2545682"/>
              <a:chExt cx="3487225" cy="731450"/>
            </a:xfrm>
          </p:grpSpPr>
          <p:sp>
            <p:nvSpPr>
              <p:cNvPr id="123" name="Rectangle 122"/>
              <p:cNvSpPr/>
              <p:nvPr/>
            </p:nvSpPr>
            <p:spPr>
              <a:xfrm>
                <a:off x="3275856" y="3008074"/>
                <a:ext cx="3369448" cy="139740"/>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24" name="Rectangle 123"/>
              <p:cNvSpPr/>
              <p:nvPr/>
            </p:nvSpPr>
            <p:spPr>
              <a:xfrm>
                <a:off x="3275856" y="2648034"/>
                <a:ext cx="3369448" cy="139740"/>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25" name="Rectangle 124"/>
              <p:cNvSpPr/>
              <p:nvPr/>
            </p:nvSpPr>
            <p:spPr>
              <a:xfrm>
                <a:off x="3207600" y="2545682"/>
                <a:ext cx="3487225" cy="73145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cxnSp>
        <p:nvCxnSpPr>
          <p:cNvPr id="126" name="Elbow Connector 125"/>
          <p:cNvCxnSpPr>
            <a:stCxn id="133" idx="2"/>
            <a:endCxn id="130" idx="2"/>
          </p:cNvCxnSpPr>
          <p:nvPr/>
        </p:nvCxnSpPr>
        <p:spPr>
          <a:xfrm rot="5400000" flipH="1" flipV="1">
            <a:off x="5581125" y="3226459"/>
            <a:ext cx="754285" cy="2028523"/>
          </a:xfrm>
          <a:prstGeom prst="bentConnector3">
            <a:avLst>
              <a:gd name="adj1" fmla="val -30307"/>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127" name="Group 126"/>
          <p:cNvGrpSpPr/>
          <p:nvPr/>
        </p:nvGrpSpPr>
        <p:grpSpPr>
          <a:xfrm>
            <a:off x="6891184" y="3359969"/>
            <a:ext cx="325953" cy="576000"/>
            <a:chOff x="6891184" y="2610000"/>
            <a:chExt cx="325953" cy="576000"/>
          </a:xfrm>
        </p:grpSpPr>
        <p:grpSp>
          <p:nvGrpSpPr>
            <p:cNvPr id="128" name="Group 127"/>
            <p:cNvGrpSpPr/>
            <p:nvPr/>
          </p:nvGrpSpPr>
          <p:grpSpPr>
            <a:xfrm>
              <a:off x="6891184" y="2674375"/>
              <a:ext cx="325953" cy="442823"/>
              <a:chOff x="6891184" y="2674375"/>
              <a:chExt cx="325953" cy="442823"/>
            </a:xfrm>
          </p:grpSpPr>
          <p:sp>
            <p:nvSpPr>
              <p:cNvPr id="130" name="Rectangle 129"/>
              <p:cNvSpPr/>
              <p:nvPr/>
            </p:nvSpPr>
            <p:spPr>
              <a:xfrm rot="1173559">
                <a:off x="6891184" y="2992802"/>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31" name="Rectangle 130"/>
              <p:cNvSpPr/>
              <p:nvPr/>
            </p:nvSpPr>
            <p:spPr>
              <a:xfrm rot="1173559">
                <a:off x="7012800" y="2674375"/>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grpSp>
        <p:sp>
          <p:nvSpPr>
            <p:cNvPr id="129" name="Rectangle 128"/>
            <p:cNvSpPr/>
            <p:nvPr/>
          </p:nvSpPr>
          <p:spPr>
            <a:xfrm rot="1206988">
              <a:off x="6908400" y="2610000"/>
              <a:ext cx="298800" cy="576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32" name="Group 131"/>
          <p:cNvGrpSpPr/>
          <p:nvPr/>
        </p:nvGrpSpPr>
        <p:grpSpPr>
          <a:xfrm>
            <a:off x="2664000" y="3359969"/>
            <a:ext cx="3588117" cy="1257895"/>
            <a:chOff x="2664000" y="2610000"/>
            <a:chExt cx="3588117" cy="1257895"/>
          </a:xfrm>
        </p:grpSpPr>
        <p:sp>
          <p:nvSpPr>
            <p:cNvPr id="133" name="TextBox 132"/>
            <p:cNvSpPr txBox="1"/>
            <p:nvPr/>
          </p:nvSpPr>
          <p:spPr>
            <a:xfrm>
              <a:off x="3635896" y="3529340"/>
              <a:ext cx="2616221" cy="338554"/>
            </a:xfrm>
            <a:prstGeom prst="rect">
              <a:avLst/>
            </a:prstGeom>
            <a:noFill/>
          </p:spPr>
          <p:txBody>
            <a:bodyPr wrap="none" rtlCol="0">
              <a:spAutoFit/>
            </a:bodyPr>
            <a:lstStyle/>
            <a:p>
              <a:r>
                <a:rPr lang="en-US" sz="1600" dirty="0" smtClean="0"/>
                <a:t>Bending SC solenoids ~3T</a:t>
              </a:r>
              <a:endParaRPr lang="en-US" sz="1600" dirty="0"/>
            </a:p>
          </p:txBody>
        </p:sp>
        <p:cxnSp>
          <p:nvCxnSpPr>
            <p:cNvPr id="134" name="Elbow Connector 133"/>
            <p:cNvCxnSpPr>
              <a:stCxn id="133" idx="2"/>
              <a:endCxn id="137" idx="2"/>
            </p:cNvCxnSpPr>
            <p:nvPr/>
          </p:nvCxnSpPr>
          <p:spPr>
            <a:xfrm rot="5400000" flipH="1">
              <a:off x="3467534" y="2391422"/>
              <a:ext cx="754285" cy="2198661"/>
            </a:xfrm>
            <a:prstGeom prst="bentConnector3">
              <a:avLst>
                <a:gd name="adj1" fmla="val -30307"/>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3674397" y="3867894"/>
              <a:ext cx="250571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6" name="Group 135"/>
            <p:cNvGrpSpPr/>
            <p:nvPr/>
          </p:nvGrpSpPr>
          <p:grpSpPr>
            <a:xfrm>
              <a:off x="2664000" y="2610000"/>
              <a:ext cx="327065" cy="576000"/>
              <a:chOff x="2664000" y="2610000"/>
              <a:chExt cx="327065" cy="576000"/>
            </a:xfrm>
          </p:grpSpPr>
          <p:sp>
            <p:nvSpPr>
              <p:cNvPr id="137" name="Rectangle 136"/>
              <p:cNvSpPr/>
              <p:nvPr/>
            </p:nvSpPr>
            <p:spPr>
              <a:xfrm rot="1173559">
                <a:off x="2664000" y="2992802"/>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38" name="Rectangle 137"/>
              <p:cNvSpPr/>
              <p:nvPr/>
            </p:nvSpPr>
            <p:spPr>
              <a:xfrm rot="1173559">
                <a:off x="2786728" y="2674374"/>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39" name="Rectangle 138"/>
              <p:cNvSpPr/>
              <p:nvPr/>
            </p:nvSpPr>
            <p:spPr>
              <a:xfrm rot="1206988">
                <a:off x="2678400" y="2610000"/>
                <a:ext cx="298800" cy="576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40" name="Group 139"/>
          <p:cNvGrpSpPr/>
          <p:nvPr/>
        </p:nvGrpSpPr>
        <p:grpSpPr>
          <a:xfrm>
            <a:off x="539552" y="3017969"/>
            <a:ext cx="2228592" cy="1599894"/>
            <a:chOff x="539552" y="2268000"/>
            <a:chExt cx="2228592" cy="1599894"/>
          </a:xfrm>
        </p:grpSpPr>
        <p:sp>
          <p:nvSpPr>
            <p:cNvPr id="141" name="Rectangle 140"/>
            <p:cNvSpPr/>
            <p:nvPr/>
          </p:nvSpPr>
          <p:spPr>
            <a:xfrm rot="2006422">
              <a:off x="1786467" y="2581562"/>
              <a:ext cx="504056" cy="68742"/>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42" name="Rectangle 141"/>
            <p:cNvSpPr/>
            <p:nvPr/>
          </p:nvSpPr>
          <p:spPr>
            <a:xfrm rot="2006422">
              <a:off x="1998000" y="2268000"/>
              <a:ext cx="504056" cy="68742"/>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43" name="TextBox 142"/>
            <p:cNvSpPr txBox="1"/>
            <p:nvPr/>
          </p:nvSpPr>
          <p:spPr>
            <a:xfrm>
              <a:off x="539552" y="3529340"/>
              <a:ext cx="2228592" cy="338554"/>
            </a:xfrm>
            <a:prstGeom prst="rect">
              <a:avLst/>
            </a:prstGeom>
            <a:noFill/>
          </p:spPr>
          <p:txBody>
            <a:bodyPr wrap="square" rtlCol="0">
              <a:spAutoFit/>
            </a:bodyPr>
            <a:lstStyle/>
            <a:p>
              <a:pPr algn="ctr"/>
              <a:r>
                <a:rPr lang="en-US" sz="1600" dirty="0" smtClean="0"/>
                <a:t>Gun solenoid 0.2-0.4T</a:t>
              </a:r>
              <a:endParaRPr lang="en-US" sz="1600" dirty="0"/>
            </a:p>
          </p:txBody>
        </p:sp>
        <p:cxnSp>
          <p:nvCxnSpPr>
            <p:cNvPr id="144" name="Elbow Connector 143"/>
            <p:cNvCxnSpPr>
              <a:stCxn id="143" idx="2"/>
              <a:endCxn id="141" idx="2"/>
            </p:cNvCxnSpPr>
            <p:nvPr/>
          </p:nvCxnSpPr>
          <p:spPr>
            <a:xfrm rot="5400000" flipH="1" flipV="1">
              <a:off x="1225061" y="3073401"/>
              <a:ext cx="1223280" cy="365706"/>
            </a:xfrm>
            <a:prstGeom prst="bentConnector5">
              <a:avLst>
                <a:gd name="adj1" fmla="val -18687"/>
                <a:gd name="adj2" fmla="val -295436"/>
                <a:gd name="adj3" fmla="val 98211"/>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620407" y="3867894"/>
              <a:ext cx="2079385"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46" name="Elbow Connector 145"/>
          <p:cNvCxnSpPr>
            <a:endCxn id="106" idx="0"/>
          </p:cNvCxnSpPr>
          <p:nvPr/>
        </p:nvCxnSpPr>
        <p:spPr>
          <a:xfrm>
            <a:off x="4996680" y="2174834"/>
            <a:ext cx="1483532" cy="1367185"/>
          </a:xfrm>
          <a:prstGeom prst="bentConnector2">
            <a:avLst/>
          </a:prstGeom>
          <a:ln w="3175" cmpd="sng">
            <a:solidFill>
              <a:schemeClr val="bg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nvGrpSpPr>
          <p:cNvPr id="147" name="Group 146"/>
          <p:cNvGrpSpPr/>
          <p:nvPr/>
        </p:nvGrpSpPr>
        <p:grpSpPr>
          <a:xfrm>
            <a:off x="2104364" y="3188191"/>
            <a:ext cx="5768836" cy="920578"/>
            <a:chOff x="2104364" y="2438222"/>
            <a:chExt cx="5768836" cy="920578"/>
          </a:xfrm>
        </p:grpSpPr>
        <p:cxnSp>
          <p:nvCxnSpPr>
            <p:cNvPr id="148" name="Straight Connector 147"/>
            <p:cNvCxnSpPr/>
            <p:nvPr/>
          </p:nvCxnSpPr>
          <p:spPr>
            <a:xfrm>
              <a:off x="2104364" y="2438222"/>
              <a:ext cx="748800" cy="457304"/>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a:off x="2844000" y="2895526"/>
              <a:ext cx="4284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a:off x="7120800" y="2898000"/>
              <a:ext cx="752400" cy="460800"/>
            </a:xfrm>
            <a:prstGeom prst="line">
              <a:avLst/>
            </a:prstGeom>
            <a:ln>
              <a:solidFill>
                <a:schemeClr val="accent2">
                  <a:lumMod val="60000"/>
                  <a:lumOff val="40000"/>
                </a:schemeClr>
              </a:solidFill>
              <a:tailEnd type="oval"/>
            </a:ln>
          </p:spPr>
          <p:style>
            <a:lnRef idx="2">
              <a:schemeClr val="accent1"/>
            </a:lnRef>
            <a:fillRef idx="0">
              <a:schemeClr val="accent1"/>
            </a:fillRef>
            <a:effectRef idx="1">
              <a:schemeClr val="accent1"/>
            </a:effectRef>
            <a:fontRef idx="minor">
              <a:schemeClr val="tx1"/>
            </a:fontRef>
          </p:style>
        </p:cxnSp>
      </p:grpSp>
      <p:sp>
        <p:nvSpPr>
          <p:cNvPr id="151" name="Right Triangle 150"/>
          <p:cNvSpPr/>
          <p:nvPr/>
        </p:nvSpPr>
        <p:spPr>
          <a:xfrm rot="10800000" flipH="1">
            <a:off x="3076733" y="3055609"/>
            <a:ext cx="168282" cy="762307"/>
          </a:xfrm>
          <a:prstGeom prst="rtTriangle">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2" name="Right Triangle 151"/>
          <p:cNvSpPr/>
          <p:nvPr/>
        </p:nvSpPr>
        <p:spPr>
          <a:xfrm rot="10800000" flipH="1">
            <a:off x="6779982" y="3063467"/>
            <a:ext cx="168282" cy="762307"/>
          </a:xfrm>
          <a:prstGeom prst="rtTriangle">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3" name="Espace réservé du pied de page 6"/>
          <p:cNvSpPr>
            <a:spLocks noGrp="1"/>
          </p:cNvSpPr>
          <p:nvPr>
            <p:ph type="ftr" sz="quarter" idx="11"/>
          </p:nvPr>
        </p:nvSpPr>
        <p:spPr>
          <a:xfrm>
            <a:off x="1907704" y="6356351"/>
            <a:ext cx="6627000" cy="360000"/>
          </a:xfrm>
        </p:spPr>
        <p:txBody>
          <a:bodyPr/>
          <a:lstStyle/>
          <a:p>
            <a:r>
              <a:rPr lang="fr-FR" noProof="0" dirty="0" smtClean="0"/>
              <a:t>A. Rossi et al, </a:t>
            </a:r>
            <a:r>
              <a:rPr lang="en-US" dirty="0"/>
              <a:t>Beam Gas Curtain Instrument Review – Cockcroft Institute – 27-28 June </a:t>
            </a:r>
            <a:r>
              <a:rPr lang="en-US" dirty="0" smtClean="0"/>
              <a:t>2017</a:t>
            </a:r>
            <a:endParaRPr lang="en-GB" dirty="0"/>
          </a:p>
        </p:txBody>
      </p:sp>
    </p:spTree>
    <p:extLst>
      <p:ext uri="{BB962C8B-B14F-4D97-AF65-F5344CB8AC3E}">
        <p14:creationId xmlns:p14="http://schemas.microsoft.com/office/powerpoint/2010/main" val="28464221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147"/>
                                        </p:tgtEl>
                                        <p:attrNameLst>
                                          <p:attrName>style.visibility</p:attrName>
                                        </p:attrNameLst>
                                      </p:cBhvr>
                                      <p:to>
                                        <p:strVal val="visible"/>
                                      </p:to>
                                    </p:set>
                                    <p:animEffect transition="in" filter="checkerboard(across)">
                                      <p:cBhvr>
                                        <p:cTn id="39" dur="500"/>
                                        <p:tgtEl>
                                          <p:spTgt spid="14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05"/>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102"/>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08"/>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11"/>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52"/>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51"/>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1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14"/>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116"/>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115"/>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14" grpId="0"/>
      <p:bldP spid="151" grpId="0" animBg="1"/>
      <p:bldP spid="15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600" dirty="0" err="1"/>
              <a:t>Hollow</a:t>
            </a:r>
            <a:r>
              <a:rPr lang="es-ES" sz="3600" dirty="0"/>
              <a:t> </a:t>
            </a:r>
            <a:r>
              <a:rPr lang="es-ES" sz="3600" dirty="0" err="1"/>
              <a:t>Electron</a:t>
            </a:r>
            <a:r>
              <a:rPr lang="es-ES" sz="3600" dirty="0"/>
              <a:t> </a:t>
            </a:r>
            <a:r>
              <a:rPr lang="es-ES" sz="3600" dirty="0" smtClean="0"/>
              <a:t>Lens</a:t>
            </a:r>
            <a:endParaRPr lang="en-US" sz="36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grpSp>
        <p:nvGrpSpPr>
          <p:cNvPr id="6" name="Group 5"/>
          <p:cNvGrpSpPr/>
          <p:nvPr/>
        </p:nvGrpSpPr>
        <p:grpSpPr>
          <a:xfrm>
            <a:off x="755576" y="1611559"/>
            <a:ext cx="2223686" cy="1371582"/>
            <a:chOff x="755576" y="1387256"/>
            <a:chExt cx="2223686" cy="1371582"/>
          </a:xfrm>
        </p:grpSpPr>
        <p:sp>
          <p:nvSpPr>
            <p:cNvPr id="7" name="Rectangle 6"/>
            <p:cNvSpPr/>
            <p:nvPr/>
          </p:nvSpPr>
          <p:spPr>
            <a:xfrm rot="1879340">
              <a:off x="2313502" y="2708438"/>
              <a:ext cx="540000" cy="50400"/>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rot="2006422">
              <a:off x="1887720" y="2342501"/>
              <a:ext cx="504056" cy="223944"/>
            </a:xfrm>
            <a:prstGeom prst="rect">
              <a:avLst/>
            </a:prstGeom>
            <a:solidFill>
              <a:schemeClr val="bg1"/>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9" name="TextBox 8"/>
            <p:cNvSpPr txBox="1"/>
            <p:nvPr/>
          </p:nvSpPr>
          <p:spPr>
            <a:xfrm>
              <a:off x="755576" y="1387256"/>
              <a:ext cx="2223686" cy="359073"/>
            </a:xfrm>
            <a:prstGeom prst="rect">
              <a:avLst/>
            </a:prstGeom>
            <a:noFill/>
          </p:spPr>
          <p:txBody>
            <a:bodyPr wrap="none" rtlCol="0">
              <a:spAutoFit/>
            </a:bodyPr>
            <a:lstStyle/>
            <a:p>
              <a:pPr algn="ctr">
                <a:lnSpc>
                  <a:spcPct val="110000"/>
                </a:lnSpc>
              </a:pPr>
              <a:r>
                <a:rPr lang="en-US" sz="1600" dirty="0" smtClean="0"/>
                <a:t>Electron gun 5Ax10kV</a:t>
              </a:r>
            </a:p>
          </p:txBody>
        </p:sp>
        <p:cxnSp>
          <p:nvCxnSpPr>
            <p:cNvPr id="10" name="Elbow Connector 9"/>
            <p:cNvCxnSpPr>
              <a:stCxn id="9" idx="2"/>
              <a:endCxn id="8" idx="1"/>
            </p:cNvCxnSpPr>
            <p:nvPr/>
          </p:nvCxnSpPr>
          <p:spPr>
            <a:xfrm rot="16200000" flipH="1">
              <a:off x="1613801" y="1999947"/>
              <a:ext cx="569259" cy="62022"/>
            </a:xfrm>
            <a:prstGeom prst="bentConnector2">
              <a:avLst/>
            </a:prstGeom>
            <a:ln w="3175" cmpd="sng">
              <a:solidFill>
                <a:schemeClr val="tx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835501" y="1758176"/>
              <a:ext cx="2016224"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7002103" y="1649169"/>
            <a:ext cx="1165135" cy="2153327"/>
            <a:chOff x="7002103" y="1424866"/>
            <a:chExt cx="1165135" cy="2153327"/>
          </a:xfrm>
        </p:grpSpPr>
        <p:sp>
          <p:nvSpPr>
            <p:cNvPr id="13" name="Rectangle 12"/>
            <p:cNvSpPr/>
            <p:nvPr/>
          </p:nvSpPr>
          <p:spPr>
            <a:xfrm rot="1879340">
              <a:off x="7052913" y="3043257"/>
              <a:ext cx="720000" cy="50400"/>
            </a:xfrm>
            <a:prstGeom prst="rect">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rot="2006422">
              <a:off x="7663182" y="3184167"/>
              <a:ext cx="504056" cy="39402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5" name="TextBox 14"/>
            <p:cNvSpPr txBox="1"/>
            <p:nvPr/>
          </p:nvSpPr>
          <p:spPr>
            <a:xfrm>
              <a:off x="7002103" y="1424866"/>
              <a:ext cx="994283" cy="338554"/>
            </a:xfrm>
            <a:prstGeom prst="rect">
              <a:avLst/>
            </a:prstGeom>
            <a:noFill/>
          </p:spPr>
          <p:txBody>
            <a:bodyPr wrap="none" rtlCol="0">
              <a:spAutoFit/>
            </a:bodyPr>
            <a:lstStyle/>
            <a:p>
              <a:r>
                <a:rPr lang="en-US" sz="1600" dirty="0" smtClean="0"/>
                <a:t>Collector</a:t>
              </a:r>
              <a:endParaRPr lang="en-US" sz="1600" dirty="0"/>
            </a:p>
          </p:txBody>
        </p:sp>
        <p:cxnSp>
          <p:nvCxnSpPr>
            <p:cNvPr id="16" name="Elbow Connector 15"/>
            <p:cNvCxnSpPr>
              <a:stCxn id="15" idx="2"/>
              <a:endCxn id="14" idx="3"/>
            </p:cNvCxnSpPr>
            <p:nvPr/>
          </p:nvCxnSpPr>
          <p:spPr>
            <a:xfrm rot="16200000" flipH="1">
              <a:off x="6934059" y="2328606"/>
              <a:ext cx="1756645" cy="626272"/>
            </a:xfrm>
            <a:prstGeom prst="bentConnector4">
              <a:avLst>
                <a:gd name="adj1" fmla="val 40439"/>
                <a:gd name="adj2" fmla="val 143164"/>
              </a:avLst>
            </a:prstGeom>
            <a:ln w="3175" cmpd="sng">
              <a:solidFill>
                <a:schemeClr val="tx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7045032" y="1758176"/>
              <a:ext cx="951354" cy="52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8" name="Rectangle 17"/>
          <p:cNvSpPr/>
          <p:nvPr/>
        </p:nvSpPr>
        <p:spPr>
          <a:xfrm>
            <a:off x="1699200" y="3068302"/>
            <a:ext cx="6480000" cy="10080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1115616" y="3119829"/>
            <a:ext cx="7488832" cy="0"/>
          </a:xfrm>
          <a:prstGeom prst="straightConnector1">
            <a:avLst/>
          </a:prstGeom>
          <a:ln w="12700" cmpd="sng">
            <a:solidFill>
              <a:srgbClr val="7F7F7F"/>
            </a:solidFill>
            <a:prstDash val="lgDashDotDot"/>
            <a:headEnd type="arrow"/>
            <a:tailEnd type="none"/>
          </a:ln>
          <a:effectLst/>
        </p:spPr>
        <p:style>
          <a:lnRef idx="2">
            <a:schemeClr val="accent1"/>
          </a:lnRef>
          <a:fillRef idx="0">
            <a:schemeClr val="accent1"/>
          </a:fillRef>
          <a:effectRef idx="1">
            <a:schemeClr val="accent1"/>
          </a:effectRef>
          <a:fontRef idx="minor">
            <a:schemeClr val="tx1"/>
          </a:fontRef>
        </p:style>
      </p:cxnSp>
      <p:grpSp>
        <p:nvGrpSpPr>
          <p:cNvPr id="20" name="Group 19"/>
          <p:cNvGrpSpPr/>
          <p:nvPr/>
        </p:nvGrpSpPr>
        <p:grpSpPr>
          <a:xfrm>
            <a:off x="3347864" y="3012077"/>
            <a:ext cx="216024" cy="216024"/>
            <a:chOff x="3347864" y="2787774"/>
            <a:chExt cx="216024" cy="216024"/>
          </a:xfrm>
        </p:grpSpPr>
        <p:sp>
          <p:nvSpPr>
            <p:cNvPr id="21" name="Rectangle 20"/>
            <p:cNvSpPr/>
            <p:nvPr/>
          </p:nvSpPr>
          <p:spPr>
            <a:xfrm>
              <a:off x="3347864" y="2787774"/>
              <a:ext cx="216024" cy="45719"/>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Rectangle 21"/>
            <p:cNvSpPr/>
            <p:nvPr/>
          </p:nvSpPr>
          <p:spPr>
            <a:xfrm>
              <a:off x="3347864" y="2958079"/>
              <a:ext cx="216024" cy="45719"/>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3" name="Group 22"/>
          <p:cNvGrpSpPr/>
          <p:nvPr/>
        </p:nvGrpSpPr>
        <p:grpSpPr>
          <a:xfrm>
            <a:off x="6372200" y="3016353"/>
            <a:ext cx="216024" cy="216024"/>
            <a:chOff x="3068216" y="2940174"/>
            <a:chExt cx="216024" cy="216024"/>
          </a:xfrm>
          <a:solidFill>
            <a:schemeClr val="bg2"/>
          </a:solidFill>
        </p:grpSpPr>
        <p:sp>
          <p:nvSpPr>
            <p:cNvPr id="24" name="Rectangle 23"/>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Rectangle 24"/>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6" name="Group 25"/>
          <p:cNvGrpSpPr/>
          <p:nvPr/>
        </p:nvGrpSpPr>
        <p:grpSpPr>
          <a:xfrm rot="1980000">
            <a:off x="2414086" y="2791778"/>
            <a:ext cx="144016" cy="216024"/>
            <a:chOff x="3068216" y="2940174"/>
            <a:chExt cx="216024" cy="216024"/>
          </a:xfrm>
          <a:solidFill>
            <a:schemeClr val="bg2"/>
          </a:solidFill>
        </p:grpSpPr>
        <p:sp>
          <p:nvSpPr>
            <p:cNvPr id="27" name="Rectangle 26"/>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8" name="Rectangle 27"/>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9" name="Group 28"/>
          <p:cNvGrpSpPr/>
          <p:nvPr/>
        </p:nvGrpSpPr>
        <p:grpSpPr>
          <a:xfrm rot="1980000">
            <a:off x="7405109" y="3229900"/>
            <a:ext cx="144016" cy="216024"/>
            <a:chOff x="3068216" y="2940174"/>
            <a:chExt cx="216024" cy="216024"/>
          </a:xfrm>
          <a:solidFill>
            <a:schemeClr val="bg2"/>
          </a:solidFill>
        </p:grpSpPr>
        <p:sp>
          <p:nvSpPr>
            <p:cNvPr id="30" name="Rectangle 29"/>
            <p:cNvSpPr/>
            <p:nvPr/>
          </p:nvSpPr>
          <p:spPr>
            <a:xfrm>
              <a:off x="3068216" y="2940174"/>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1" name="Rectangle 30"/>
            <p:cNvSpPr/>
            <p:nvPr/>
          </p:nvSpPr>
          <p:spPr>
            <a:xfrm>
              <a:off x="3068216" y="3110479"/>
              <a:ext cx="216024" cy="45719"/>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32" name="Group 31"/>
          <p:cNvGrpSpPr/>
          <p:nvPr/>
        </p:nvGrpSpPr>
        <p:grpSpPr>
          <a:xfrm>
            <a:off x="3207600" y="2769985"/>
            <a:ext cx="3487225" cy="731450"/>
            <a:chOff x="3207600" y="2545682"/>
            <a:chExt cx="3487225" cy="731450"/>
          </a:xfrm>
        </p:grpSpPr>
        <p:sp>
          <p:nvSpPr>
            <p:cNvPr id="33" name="Rectangle 32"/>
            <p:cNvSpPr/>
            <p:nvPr/>
          </p:nvSpPr>
          <p:spPr>
            <a:xfrm>
              <a:off x="3275856" y="3008074"/>
              <a:ext cx="3369448" cy="139740"/>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4" name="Rectangle 33"/>
            <p:cNvSpPr/>
            <p:nvPr/>
          </p:nvSpPr>
          <p:spPr>
            <a:xfrm>
              <a:off x="3275856" y="2648034"/>
              <a:ext cx="3369448" cy="139740"/>
            </a:xfrm>
            <a:prstGeom prst="rect">
              <a:avLst/>
            </a:prstGeom>
            <a:solidFill>
              <a:srgbClr val="FF66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5" name="Rectangle 34"/>
            <p:cNvSpPr/>
            <p:nvPr/>
          </p:nvSpPr>
          <p:spPr>
            <a:xfrm>
              <a:off x="3207600" y="2545682"/>
              <a:ext cx="3487225" cy="73145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6" name="Group 35"/>
          <p:cNvGrpSpPr/>
          <p:nvPr/>
        </p:nvGrpSpPr>
        <p:grpSpPr>
          <a:xfrm>
            <a:off x="6891184" y="2834303"/>
            <a:ext cx="325953" cy="576000"/>
            <a:chOff x="6891184" y="2610000"/>
            <a:chExt cx="325953" cy="576000"/>
          </a:xfrm>
        </p:grpSpPr>
        <p:grpSp>
          <p:nvGrpSpPr>
            <p:cNvPr id="37" name="Group 36"/>
            <p:cNvGrpSpPr/>
            <p:nvPr/>
          </p:nvGrpSpPr>
          <p:grpSpPr>
            <a:xfrm>
              <a:off x="6891184" y="2674375"/>
              <a:ext cx="325953" cy="442823"/>
              <a:chOff x="6891184" y="2674375"/>
              <a:chExt cx="325953" cy="442823"/>
            </a:xfrm>
          </p:grpSpPr>
          <p:sp>
            <p:nvSpPr>
              <p:cNvPr id="39" name="Rectangle 38"/>
              <p:cNvSpPr/>
              <p:nvPr/>
            </p:nvSpPr>
            <p:spPr>
              <a:xfrm rot="1173559">
                <a:off x="6891184" y="2992802"/>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0" name="Rectangle 39"/>
              <p:cNvSpPr/>
              <p:nvPr/>
            </p:nvSpPr>
            <p:spPr>
              <a:xfrm rot="1173559">
                <a:off x="7012800" y="2674375"/>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grpSp>
        <p:sp>
          <p:nvSpPr>
            <p:cNvPr id="38" name="Rectangle 37"/>
            <p:cNvSpPr/>
            <p:nvPr/>
          </p:nvSpPr>
          <p:spPr>
            <a:xfrm rot="1206988">
              <a:off x="6908400" y="2610000"/>
              <a:ext cx="298800" cy="576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2664000" y="2834303"/>
            <a:ext cx="327065" cy="576000"/>
            <a:chOff x="2664000" y="2610000"/>
            <a:chExt cx="327065" cy="576000"/>
          </a:xfrm>
        </p:grpSpPr>
        <p:sp>
          <p:nvSpPr>
            <p:cNvPr id="42" name="Rectangle 41"/>
            <p:cNvSpPr/>
            <p:nvPr/>
          </p:nvSpPr>
          <p:spPr>
            <a:xfrm rot="1173559">
              <a:off x="2664000" y="2992802"/>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3" name="Rectangle 42"/>
            <p:cNvSpPr/>
            <p:nvPr/>
          </p:nvSpPr>
          <p:spPr>
            <a:xfrm rot="1173559">
              <a:off x="2786728" y="2674374"/>
              <a:ext cx="204337" cy="12439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4" name="Rectangle 43"/>
            <p:cNvSpPr/>
            <p:nvPr/>
          </p:nvSpPr>
          <p:spPr>
            <a:xfrm rot="1206988">
              <a:off x="2678400" y="2610000"/>
              <a:ext cx="298800" cy="576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1786467" y="2492303"/>
            <a:ext cx="715589" cy="382304"/>
            <a:chOff x="1786467" y="2268000"/>
            <a:chExt cx="715589" cy="382304"/>
          </a:xfrm>
        </p:grpSpPr>
        <p:sp>
          <p:nvSpPr>
            <p:cNvPr id="46" name="Rectangle 45"/>
            <p:cNvSpPr/>
            <p:nvPr/>
          </p:nvSpPr>
          <p:spPr>
            <a:xfrm rot="2006422">
              <a:off x="1786467" y="2581562"/>
              <a:ext cx="504056" cy="68742"/>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7" name="Rectangle 46"/>
            <p:cNvSpPr/>
            <p:nvPr/>
          </p:nvSpPr>
          <p:spPr>
            <a:xfrm rot="2006422">
              <a:off x="1998000" y="2268000"/>
              <a:ext cx="504056" cy="68742"/>
            </a:xfrm>
            <a:prstGeom prst="rect">
              <a:avLst/>
            </a:prstGeom>
            <a:gradFill>
              <a:gsLst>
                <a:gs pos="0">
                  <a:schemeClr val="accent6">
                    <a:lumMod val="60000"/>
                    <a:lumOff val="40000"/>
                  </a:schemeClr>
                </a:gs>
                <a:gs pos="100000">
                  <a:schemeClr val="accent6">
                    <a:lumMod val="20000"/>
                    <a:lumOff val="80000"/>
                  </a:schemeClr>
                </a:gs>
              </a:gsLs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grpSp>
      <p:sp>
        <p:nvSpPr>
          <p:cNvPr id="49" name="Right Triangle 48"/>
          <p:cNvSpPr/>
          <p:nvPr/>
        </p:nvSpPr>
        <p:spPr>
          <a:xfrm rot="10800000" flipH="1">
            <a:off x="3076733" y="2529943"/>
            <a:ext cx="168282" cy="762307"/>
          </a:xfrm>
          <a:prstGeom prst="rtTriangle">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0" name="Right Triangle 49"/>
          <p:cNvSpPr/>
          <p:nvPr/>
        </p:nvSpPr>
        <p:spPr>
          <a:xfrm rot="10800000" flipH="1">
            <a:off x="6779982" y="2537801"/>
            <a:ext cx="168282" cy="762307"/>
          </a:xfrm>
          <a:prstGeom prst="rtTriangle">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51" name="Group 50"/>
          <p:cNvGrpSpPr>
            <a:grpSpLocks/>
          </p:cNvGrpSpPr>
          <p:nvPr/>
        </p:nvGrpSpPr>
        <p:grpSpPr>
          <a:xfrm rot="1980000">
            <a:off x="2049449" y="2573127"/>
            <a:ext cx="76090" cy="130132"/>
            <a:chOff x="3068216" y="2907794"/>
            <a:chExt cx="228296" cy="260292"/>
          </a:xfrm>
          <a:solidFill>
            <a:srgbClr val="008000"/>
          </a:solidFill>
        </p:grpSpPr>
        <p:sp>
          <p:nvSpPr>
            <p:cNvPr id="52" name="Rectangle 51"/>
            <p:cNvSpPr/>
            <p:nvPr/>
          </p:nvSpPr>
          <p:spPr>
            <a:xfrm>
              <a:off x="3080487" y="2907794"/>
              <a:ext cx="216025" cy="57606"/>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3" name="Rectangle 52"/>
            <p:cNvSpPr/>
            <p:nvPr/>
          </p:nvSpPr>
          <p:spPr>
            <a:xfrm>
              <a:off x="3068216" y="3110480"/>
              <a:ext cx="216025" cy="57606"/>
            </a:xfrm>
            <a:prstGeom prst="rect">
              <a:avLst/>
            </a:prstGeom>
            <a:grp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sp>
        <p:nvSpPr>
          <p:cNvPr id="54" name="Rectangle 53"/>
          <p:cNvSpPr/>
          <p:nvPr/>
        </p:nvSpPr>
        <p:spPr>
          <a:xfrm rot="2006422">
            <a:off x="1985902" y="2562658"/>
            <a:ext cx="61200" cy="58868"/>
          </a:xfrm>
          <a:prstGeom prst="rect">
            <a:avLst/>
          </a:prstGeom>
          <a:solidFill>
            <a:schemeClr val="tx1"/>
          </a:solidFill>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55" name="TextBox 54"/>
          <p:cNvSpPr txBox="1"/>
          <p:nvPr/>
        </p:nvSpPr>
        <p:spPr>
          <a:xfrm>
            <a:off x="2642131" y="5056866"/>
            <a:ext cx="766481" cy="461665"/>
          </a:xfrm>
          <a:prstGeom prst="rect">
            <a:avLst/>
          </a:prstGeom>
          <a:noFill/>
          <a:ln>
            <a:solidFill>
              <a:schemeClr val="tx1"/>
            </a:solidFill>
          </a:ln>
        </p:spPr>
        <p:txBody>
          <a:bodyPr wrap="none" rtlCol="0">
            <a:spAutoFit/>
          </a:bodyPr>
          <a:lstStyle/>
          <a:p>
            <a:pPr algn="ctr"/>
            <a:r>
              <a:rPr lang="en-US" sz="1200" dirty="0" smtClean="0"/>
              <a:t>Cathode</a:t>
            </a:r>
            <a:br>
              <a:rPr lang="en-US" sz="1200" dirty="0" smtClean="0"/>
            </a:br>
            <a:r>
              <a:rPr lang="en-US" sz="1200" dirty="0" smtClean="0"/>
              <a:t>PC</a:t>
            </a:r>
            <a:endParaRPr lang="en-US" sz="1200" dirty="0"/>
          </a:p>
        </p:txBody>
      </p:sp>
      <p:grpSp>
        <p:nvGrpSpPr>
          <p:cNvPr id="56" name="Group 55"/>
          <p:cNvGrpSpPr/>
          <p:nvPr/>
        </p:nvGrpSpPr>
        <p:grpSpPr>
          <a:xfrm>
            <a:off x="2858195" y="5767291"/>
            <a:ext cx="360000" cy="92740"/>
            <a:chOff x="2699792" y="4767263"/>
            <a:chExt cx="360000" cy="92740"/>
          </a:xfrm>
        </p:grpSpPr>
        <p:cxnSp>
          <p:nvCxnSpPr>
            <p:cNvPr id="57" name="Straight Connector 56"/>
            <p:cNvCxnSpPr/>
            <p:nvPr/>
          </p:nvCxnSpPr>
          <p:spPr>
            <a:xfrm>
              <a:off x="2699792" y="4767263"/>
              <a:ext cx="360000" cy="3"/>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2808000" y="4860000"/>
              <a:ext cx="144000" cy="3"/>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732400" y="4806000"/>
              <a:ext cx="288000" cy="3"/>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60" name="Straight Connector 59"/>
          <p:cNvCxnSpPr/>
          <p:nvPr/>
        </p:nvCxnSpPr>
        <p:spPr>
          <a:xfrm flipV="1">
            <a:off x="3038355" y="5518532"/>
            <a:ext cx="0" cy="257071"/>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Elbow Connector 60"/>
          <p:cNvCxnSpPr>
            <a:stCxn id="55" idx="0"/>
            <a:endCxn id="54" idx="1"/>
          </p:cNvCxnSpPr>
          <p:nvPr/>
        </p:nvCxnSpPr>
        <p:spPr>
          <a:xfrm rot="16200000" flipV="1">
            <a:off x="1267352" y="3298846"/>
            <a:ext cx="2481637" cy="1034404"/>
          </a:xfrm>
          <a:prstGeom prst="bentConnector4">
            <a:avLst>
              <a:gd name="adj1" fmla="val 11888"/>
              <a:gd name="adj2" fmla="val 122589"/>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4791868" y="4133580"/>
            <a:ext cx="902811" cy="646331"/>
          </a:xfrm>
          <a:prstGeom prst="rect">
            <a:avLst/>
          </a:prstGeom>
          <a:noFill/>
          <a:ln>
            <a:solidFill>
              <a:schemeClr val="tx1"/>
            </a:solidFill>
          </a:ln>
        </p:spPr>
        <p:txBody>
          <a:bodyPr wrap="none" rtlCol="0">
            <a:spAutoFit/>
          </a:bodyPr>
          <a:lstStyle/>
          <a:p>
            <a:pPr algn="ctr"/>
            <a:r>
              <a:rPr lang="en-US" sz="1200" dirty="0" smtClean="0"/>
              <a:t>Cathode –</a:t>
            </a:r>
            <a:br>
              <a:rPr lang="en-US" sz="1200" dirty="0" smtClean="0"/>
            </a:br>
            <a:r>
              <a:rPr lang="en-US" sz="1200" dirty="0" smtClean="0"/>
              <a:t>Collector</a:t>
            </a:r>
            <a:br>
              <a:rPr lang="en-US" sz="1200" dirty="0" smtClean="0"/>
            </a:br>
            <a:r>
              <a:rPr lang="en-US" sz="1200" dirty="0" smtClean="0"/>
              <a:t>PC</a:t>
            </a:r>
            <a:endParaRPr lang="en-US" sz="1200" dirty="0"/>
          </a:p>
        </p:txBody>
      </p:sp>
      <p:sp>
        <p:nvSpPr>
          <p:cNvPr id="63" name="TextBox 62"/>
          <p:cNvSpPr txBox="1"/>
          <p:nvPr/>
        </p:nvSpPr>
        <p:spPr>
          <a:xfrm>
            <a:off x="4499992" y="4122547"/>
            <a:ext cx="1512168" cy="369332"/>
          </a:xfrm>
          <a:prstGeom prst="rect">
            <a:avLst/>
          </a:prstGeom>
          <a:noFill/>
        </p:spPr>
        <p:txBody>
          <a:bodyPr wrap="square" rtlCol="0">
            <a:spAutoFit/>
          </a:bodyPr>
          <a:lstStyle/>
          <a:p>
            <a:r>
              <a:rPr lang="en-US" dirty="0" smtClean="0"/>
              <a:t>–                +</a:t>
            </a:r>
            <a:endParaRPr lang="en-US" dirty="0"/>
          </a:p>
        </p:txBody>
      </p:sp>
      <p:sp>
        <p:nvSpPr>
          <p:cNvPr id="64" name="TextBox 63"/>
          <p:cNvSpPr txBox="1"/>
          <p:nvPr/>
        </p:nvSpPr>
        <p:spPr>
          <a:xfrm>
            <a:off x="2207529" y="3811240"/>
            <a:ext cx="869203" cy="461665"/>
          </a:xfrm>
          <a:prstGeom prst="rect">
            <a:avLst/>
          </a:prstGeom>
          <a:noFill/>
          <a:ln>
            <a:solidFill>
              <a:srgbClr val="008000"/>
            </a:solidFill>
          </a:ln>
        </p:spPr>
        <p:txBody>
          <a:bodyPr wrap="square" rtlCol="0">
            <a:spAutoFit/>
          </a:bodyPr>
          <a:lstStyle/>
          <a:p>
            <a:pPr algn="ctr"/>
            <a:r>
              <a:rPr lang="en-US" sz="1200" dirty="0" smtClean="0">
                <a:solidFill>
                  <a:srgbClr val="008000"/>
                </a:solidFill>
              </a:rPr>
              <a:t>Anode modulator</a:t>
            </a:r>
            <a:endParaRPr lang="en-US" sz="1200" dirty="0">
              <a:solidFill>
                <a:srgbClr val="008000"/>
              </a:solidFill>
            </a:endParaRPr>
          </a:p>
        </p:txBody>
      </p:sp>
      <p:sp>
        <p:nvSpPr>
          <p:cNvPr id="65" name="TextBox 64"/>
          <p:cNvSpPr txBox="1"/>
          <p:nvPr/>
        </p:nvSpPr>
        <p:spPr>
          <a:xfrm>
            <a:off x="5748516" y="4493620"/>
            <a:ext cx="1415772" cy="646331"/>
          </a:xfrm>
          <a:prstGeom prst="rect">
            <a:avLst/>
          </a:prstGeom>
          <a:noFill/>
        </p:spPr>
        <p:txBody>
          <a:bodyPr wrap="none" rtlCol="0">
            <a:spAutoFit/>
          </a:bodyPr>
          <a:lstStyle/>
          <a:p>
            <a:r>
              <a:rPr lang="en-US" sz="1200" dirty="0" smtClean="0">
                <a:solidFill>
                  <a:schemeClr val="bg2"/>
                </a:solidFill>
              </a:rPr>
              <a:t>Medium voltage</a:t>
            </a:r>
          </a:p>
          <a:p>
            <a:r>
              <a:rPr lang="en-US" sz="1200" dirty="0" smtClean="0">
                <a:solidFill>
                  <a:schemeClr val="bg2"/>
                </a:solidFill>
              </a:rPr>
              <a:t>High current</a:t>
            </a:r>
          </a:p>
          <a:p>
            <a:r>
              <a:rPr lang="en-US" sz="1200" dirty="0" smtClean="0">
                <a:solidFill>
                  <a:schemeClr val="bg2"/>
                </a:solidFill>
              </a:rPr>
              <a:t>V</a:t>
            </a:r>
            <a:r>
              <a:rPr lang="en-US" sz="1200" baseline="-25000" dirty="0" smtClean="0">
                <a:solidFill>
                  <a:schemeClr val="bg2"/>
                </a:solidFill>
              </a:rPr>
              <a:t>CA</a:t>
            </a:r>
            <a:r>
              <a:rPr lang="en-US" sz="1200" dirty="0" smtClean="0">
                <a:solidFill>
                  <a:schemeClr val="bg2"/>
                </a:solidFill>
              </a:rPr>
              <a:t>-V</a:t>
            </a:r>
            <a:r>
              <a:rPr lang="en-US" sz="1200" baseline="-25000" dirty="0" smtClean="0">
                <a:solidFill>
                  <a:schemeClr val="bg2"/>
                </a:solidFill>
              </a:rPr>
              <a:t>CO</a:t>
            </a:r>
            <a:r>
              <a:rPr lang="en-US" sz="1200" dirty="0" smtClean="0">
                <a:solidFill>
                  <a:schemeClr val="bg2"/>
                </a:solidFill>
              </a:rPr>
              <a:t>, </a:t>
            </a:r>
            <a:r>
              <a:rPr lang="en-US" sz="1200" dirty="0" err="1" smtClean="0">
                <a:solidFill>
                  <a:schemeClr val="bg2"/>
                </a:solidFill>
              </a:rPr>
              <a:t>I</a:t>
            </a:r>
            <a:r>
              <a:rPr lang="en-US" sz="1200" baseline="-25000" dirty="0" err="1" smtClean="0">
                <a:solidFill>
                  <a:schemeClr val="bg2"/>
                </a:solidFill>
              </a:rPr>
              <a:t>beam</a:t>
            </a:r>
            <a:r>
              <a:rPr lang="en-US" sz="1200" dirty="0" smtClean="0">
                <a:solidFill>
                  <a:schemeClr val="bg2"/>
                </a:solidFill>
              </a:rPr>
              <a:t>=5A</a:t>
            </a:r>
            <a:endParaRPr lang="en-US" sz="1200" dirty="0">
              <a:solidFill>
                <a:schemeClr val="bg2"/>
              </a:solidFill>
            </a:endParaRPr>
          </a:p>
        </p:txBody>
      </p:sp>
      <p:grpSp>
        <p:nvGrpSpPr>
          <p:cNvPr id="66" name="Group 65"/>
          <p:cNvGrpSpPr/>
          <p:nvPr/>
        </p:nvGrpSpPr>
        <p:grpSpPr>
          <a:xfrm>
            <a:off x="3131840" y="3771799"/>
            <a:ext cx="423664" cy="180000"/>
            <a:chOff x="2996208" y="4731990"/>
            <a:chExt cx="423664" cy="180000"/>
          </a:xfrm>
        </p:grpSpPr>
        <p:cxnSp>
          <p:nvCxnSpPr>
            <p:cNvPr id="67" name="Straight Connector 66"/>
            <p:cNvCxnSpPr/>
            <p:nvPr/>
          </p:nvCxnSpPr>
          <p:spPr>
            <a:xfrm flipV="1">
              <a:off x="3131840" y="4731990"/>
              <a:ext cx="0" cy="180000"/>
            </a:xfrm>
            <a:prstGeom prst="line">
              <a:avLst/>
            </a:prstGeom>
            <a:ln w="9525"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3282355" y="4731990"/>
              <a:ext cx="0" cy="180000"/>
            </a:xfrm>
            <a:prstGeom prst="line">
              <a:avLst/>
            </a:prstGeom>
            <a:ln w="9525"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H="1">
              <a:off x="3284240" y="4910400"/>
              <a:ext cx="135632" cy="0"/>
            </a:xfrm>
            <a:prstGeom prst="line">
              <a:avLst/>
            </a:prstGeom>
            <a:ln w="9525"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a:off x="2996208" y="4910400"/>
              <a:ext cx="135632" cy="0"/>
            </a:xfrm>
            <a:prstGeom prst="line">
              <a:avLst/>
            </a:prstGeom>
            <a:ln w="9525"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H="1">
              <a:off x="3132000" y="4731990"/>
              <a:ext cx="147600" cy="0"/>
            </a:xfrm>
            <a:prstGeom prst="line">
              <a:avLst/>
            </a:prstGeom>
            <a:ln w="9525" cmpd="sng">
              <a:solidFill>
                <a:srgbClr val="008000"/>
              </a:solidFill>
            </a:ln>
            <a:effectLst/>
          </p:spPr>
          <p:style>
            <a:lnRef idx="2">
              <a:schemeClr val="accent1"/>
            </a:lnRef>
            <a:fillRef idx="0">
              <a:schemeClr val="accent1"/>
            </a:fillRef>
            <a:effectRef idx="1">
              <a:schemeClr val="accent1"/>
            </a:effectRef>
            <a:fontRef idx="minor">
              <a:schemeClr val="tx1"/>
            </a:fontRef>
          </p:style>
        </p:cxnSp>
      </p:grpSp>
      <p:cxnSp>
        <p:nvCxnSpPr>
          <p:cNvPr id="72" name="Straight Connector 71"/>
          <p:cNvCxnSpPr>
            <a:endCxn id="62" idx="1"/>
          </p:cNvCxnSpPr>
          <p:nvPr/>
        </p:nvCxnSpPr>
        <p:spPr>
          <a:xfrm>
            <a:off x="1749600" y="4456746"/>
            <a:ext cx="3042268"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Elbow Connector 72"/>
          <p:cNvCxnSpPr>
            <a:stCxn id="64" idx="0"/>
            <a:endCxn id="53" idx="2"/>
          </p:cNvCxnSpPr>
          <p:nvPr/>
        </p:nvCxnSpPr>
        <p:spPr>
          <a:xfrm rot="16200000" flipV="1">
            <a:off x="1786437" y="2955545"/>
            <a:ext cx="1119593" cy="591797"/>
          </a:xfrm>
          <a:prstGeom prst="bentConnector3">
            <a:avLst>
              <a:gd name="adj1" fmla="val 29375"/>
            </a:avLst>
          </a:prstGeom>
          <a:ln w="635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74" name="Elbow Connector 73"/>
          <p:cNvCxnSpPr>
            <a:endCxn id="14" idx="2"/>
          </p:cNvCxnSpPr>
          <p:nvPr/>
        </p:nvCxnSpPr>
        <p:spPr>
          <a:xfrm flipV="1">
            <a:off x="5694679" y="3769882"/>
            <a:ext cx="2111963" cy="686864"/>
          </a:xfrm>
          <a:prstGeom prst="bentConnector2">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a:endCxn id="64" idx="2"/>
          </p:cNvCxnSpPr>
          <p:nvPr/>
        </p:nvCxnSpPr>
        <p:spPr>
          <a:xfrm flipH="1" flipV="1">
            <a:off x="2642131" y="4272905"/>
            <a:ext cx="1" cy="183841"/>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6" name="Oval 75"/>
          <p:cNvSpPr/>
          <p:nvPr/>
        </p:nvSpPr>
        <p:spPr>
          <a:xfrm>
            <a:off x="2610000" y="4423766"/>
            <a:ext cx="54000" cy="54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p:cNvSpPr/>
          <p:nvPr/>
        </p:nvSpPr>
        <p:spPr>
          <a:xfrm>
            <a:off x="1728000" y="4423766"/>
            <a:ext cx="54000" cy="54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ectangle 77"/>
          <p:cNvSpPr/>
          <p:nvPr/>
        </p:nvSpPr>
        <p:spPr>
          <a:xfrm>
            <a:off x="1259632" y="2575229"/>
            <a:ext cx="569387" cy="369332"/>
          </a:xfrm>
          <a:prstGeom prst="rect">
            <a:avLst/>
          </a:prstGeom>
        </p:spPr>
        <p:txBody>
          <a:bodyPr wrap="none">
            <a:spAutoFit/>
          </a:bodyPr>
          <a:lstStyle/>
          <a:p>
            <a:r>
              <a:rPr lang="en-US" dirty="0"/>
              <a:t>V</a:t>
            </a:r>
            <a:r>
              <a:rPr lang="en-US" baseline="-25000" dirty="0"/>
              <a:t>CA</a:t>
            </a:r>
            <a:endParaRPr lang="en-US" dirty="0"/>
          </a:p>
        </p:txBody>
      </p:sp>
      <p:sp>
        <p:nvSpPr>
          <p:cNvPr id="79" name="Rectangle 78"/>
          <p:cNvSpPr/>
          <p:nvPr/>
        </p:nvSpPr>
        <p:spPr>
          <a:xfrm>
            <a:off x="7302082" y="3812512"/>
            <a:ext cx="582286" cy="369332"/>
          </a:xfrm>
          <a:prstGeom prst="rect">
            <a:avLst/>
          </a:prstGeom>
        </p:spPr>
        <p:txBody>
          <a:bodyPr wrap="none">
            <a:spAutoFit/>
          </a:bodyPr>
          <a:lstStyle/>
          <a:p>
            <a:r>
              <a:rPr lang="en-US" dirty="0" smtClean="0">
                <a:solidFill>
                  <a:srgbClr val="000000"/>
                </a:solidFill>
              </a:rPr>
              <a:t>V</a:t>
            </a:r>
            <a:r>
              <a:rPr lang="en-US" baseline="-25000" dirty="0" smtClean="0">
                <a:solidFill>
                  <a:srgbClr val="000000"/>
                </a:solidFill>
              </a:rPr>
              <a:t>CO</a:t>
            </a:r>
            <a:endParaRPr lang="en-US" dirty="0">
              <a:solidFill>
                <a:srgbClr val="000000"/>
              </a:solidFill>
            </a:endParaRPr>
          </a:p>
        </p:txBody>
      </p:sp>
      <p:sp>
        <p:nvSpPr>
          <p:cNvPr id="80" name="Rectangle 79"/>
          <p:cNvSpPr/>
          <p:nvPr/>
        </p:nvSpPr>
        <p:spPr>
          <a:xfrm>
            <a:off x="3059832" y="3926848"/>
            <a:ext cx="1287532" cy="276999"/>
          </a:xfrm>
          <a:prstGeom prst="rect">
            <a:avLst/>
          </a:prstGeom>
        </p:spPr>
        <p:txBody>
          <a:bodyPr wrap="none">
            <a:spAutoFit/>
          </a:bodyPr>
          <a:lstStyle/>
          <a:p>
            <a:r>
              <a:rPr lang="en-US" sz="1200" dirty="0" smtClean="0">
                <a:solidFill>
                  <a:srgbClr val="008000"/>
                </a:solidFill>
              </a:rPr>
              <a:t>V</a:t>
            </a:r>
            <a:r>
              <a:rPr lang="en-US" sz="1200" baseline="-25000" dirty="0" smtClean="0">
                <a:solidFill>
                  <a:srgbClr val="008000"/>
                </a:solidFill>
              </a:rPr>
              <a:t>CA</a:t>
            </a:r>
            <a:r>
              <a:rPr lang="en-US" sz="1200" dirty="0">
                <a:solidFill>
                  <a:srgbClr val="008000"/>
                </a:solidFill>
              </a:rPr>
              <a:t>≤</a:t>
            </a:r>
            <a:r>
              <a:rPr lang="en-US" sz="1200" dirty="0" smtClean="0">
                <a:solidFill>
                  <a:srgbClr val="008000"/>
                </a:solidFill>
              </a:rPr>
              <a:t>10kV, </a:t>
            </a:r>
            <a:r>
              <a:rPr lang="en-US" sz="1200" dirty="0" err="1" smtClean="0">
                <a:solidFill>
                  <a:srgbClr val="008000"/>
                </a:solidFill>
              </a:rPr>
              <a:t>I</a:t>
            </a:r>
            <a:r>
              <a:rPr lang="en-US" sz="1200" baseline="-25000" dirty="0" err="1" smtClean="0">
                <a:solidFill>
                  <a:srgbClr val="008000"/>
                </a:solidFill>
              </a:rPr>
              <a:t>anode</a:t>
            </a:r>
            <a:endParaRPr lang="en-US" sz="1200" baseline="-25000" dirty="0">
              <a:solidFill>
                <a:srgbClr val="008000"/>
              </a:solidFill>
            </a:endParaRPr>
          </a:p>
        </p:txBody>
      </p:sp>
      <p:sp>
        <p:nvSpPr>
          <p:cNvPr id="81" name="TextBox 80"/>
          <p:cNvSpPr txBox="1"/>
          <p:nvPr/>
        </p:nvSpPr>
        <p:spPr>
          <a:xfrm>
            <a:off x="3490992" y="5069684"/>
            <a:ext cx="1548972" cy="646331"/>
          </a:xfrm>
          <a:prstGeom prst="rect">
            <a:avLst/>
          </a:prstGeom>
          <a:noFill/>
        </p:spPr>
        <p:txBody>
          <a:bodyPr wrap="none" rtlCol="0">
            <a:spAutoFit/>
          </a:bodyPr>
          <a:lstStyle/>
          <a:p>
            <a:r>
              <a:rPr lang="en-US" sz="1200" dirty="0" smtClean="0">
                <a:solidFill>
                  <a:schemeClr val="bg2"/>
                </a:solidFill>
              </a:rPr>
              <a:t>High voltage (10kV)</a:t>
            </a:r>
          </a:p>
          <a:p>
            <a:r>
              <a:rPr lang="en-US" sz="1200" dirty="0" smtClean="0">
                <a:solidFill>
                  <a:schemeClr val="bg2"/>
                </a:solidFill>
              </a:rPr>
              <a:t>low current (losses)</a:t>
            </a:r>
          </a:p>
          <a:p>
            <a:r>
              <a:rPr lang="en-US" sz="1200" dirty="0" smtClean="0">
                <a:solidFill>
                  <a:schemeClr val="bg2"/>
                </a:solidFill>
              </a:rPr>
              <a:t>V</a:t>
            </a:r>
            <a:r>
              <a:rPr lang="en-US" sz="1200" baseline="-25000" dirty="0" smtClean="0">
                <a:solidFill>
                  <a:schemeClr val="bg2"/>
                </a:solidFill>
              </a:rPr>
              <a:t>CA</a:t>
            </a:r>
            <a:r>
              <a:rPr lang="en-US" sz="1200" dirty="0" smtClean="0">
                <a:solidFill>
                  <a:schemeClr val="bg2"/>
                </a:solidFill>
              </a:rPr>
              <a:t>, </a:t>
            </a:r>
            <a:r>
              <a:rPr lang="en-US" sz="1200" dirty="0" err="1" smtClean="0">
                <a:solidFill>
                  <a:schemeClr val="bg2"/>
                </a:solidFill>
              </a:rPr>
              <a:t>I</a:t>
            </a:r>
            <a:r>
              <a:rPr lang="en-US" sz="1200" baseline="-25000" dirty="0" err="1" smtClean="0">
                <a:solidFill>
                  <a:schemeClr val="bg2"/>
                </a:solidFill>
              </a:rPr>
              <a:t>tube</a:t>
            </a:r>
            <a:endParaRPr lang="en-US" sz="1200" baseline="-25000" dirty="0">
              <a:solidFill>
                <a:schemeClr val="bg2"/>
              </a:solidFill>
            </a:endParaRPr>
          </a:p>
        </p:txBody>
      </p:sp>
      <p:sp>
        <p:nvSpPr>
          <p:cNvPr id="82" name="Rectangle 81"/>
          <p:cNvSpPr/>
          <p:nvPr/>
        </p:nvSpPr>
        <p:spPr>
          <a:xfrm>
            <a:off x="2771800" y="4752035"/>
            <a:ext cx="325730" cy="1107996"/>
          </a:xfrm>
          <a:prstGeom prst="rect">
            <a:avLst/>
          </a:prstGeom>
        </p:spPr>
        <p:txBody>
          <a:bodyPr wrap="none">
            <a:spAutoFit/>
          </a:bodyPr>
          <a:lstStyle/>
          <a:p>
            <a:r>
              <a:rPr lang="en-US" dirty="0" smtClean="0"/>
              <a:t>–</a:t>
            </a:r>
          </a:p>
          <a:p>
            <a:endParaRPr lang="en-US" sz="1000" dirty="0" smtClean="0"/>
          </a:p>
          <a:p>
            <a:endParaRPr lang="en-US" sz="1000" dirty="0"/>
          </a:p>
          <a:p>
            <a:endParaRPr lang="en-US" sz="1000" dirty="0" smtClean="0"/>
          </a:p>
          <a:p>
            <a:r>
              <a:rPr lang="en-US" dirty="0" smtClean="0"/>
              <a:t>+</a:t>
            </a:r>
            <a:endParaRPr lang="en-US" dirty="0"/>
          </a:p>
        </p:txBody>
      </p:sp>
      <p:sp>
        <p:nvSpPr>
          <p:cNvPr id="83" name="Rectangle 82"/>
          <p:cNvSpPr/>
          <p:nvPr/>
        </p:nvSpPr>
        <p:spPr>
          <a:xfrm>
            <a:off x="2374062" y="3483767"/>
            <a:ext cx="325730" cy="1046440"/>
          </a:xfrm>
          <a:prstGeom prst="rect">
            <a:avLst/>
          </a:prstGeom>
        </p:spPr>
        <p:txBody>
          <a:bodyPr wrap="none">
            <a:spAutoFit/>
          </a:bodyPr>
          <a:lstStyle/>
          <a:p>
            <a:r>
              <a:rPr lang="en-US" dirty="0" smtClean="0"/>
              <a:t>+</a:t>
            </a:r>
          </a:p>
          <a:p>
            <a:endParaRPr lang="en-US" sz="800" dirty="0" smtClean="0"/>
          </a:p>
          <a:p>
            <a:endParaRPr lang="en-US" sz="800" dirty="0"/>
          </a:p>
          <a:p>
            <a:endParaRPr lang="en-US" sz="1000" dirty="0"/>
          </a:p>
          <a:p>
            <a:r>
              <a:rPr lang="en-US" dirty="0" smtClean="0"/>
              <a:t>–</a:t>
            </a:r>
          </a:p>
        </p:txBody>
      </p:sp>
      <p:sp>
        <p:nvSpPr>
          <p:cNvPr id="84" name="TextBox 83"/>
          <p:cNvSpPr txBox="1"/>
          <p:nvPr/>
        </p:nvSpPr>
        <p:spPr>
          <a:xfrm>
            <a:off x="484950" y="3814190"/>
            <a:ext cx="646556" cy="461665"/>
          </a:xfrm>
          <a:prstGeom prst="rect">
            <a:avLst/>
          </a:prstGeom>
          <a:noFill/>
          <a:ln>
            <a:solidFill>
              <a:schemeClr val="tx1"/>
            </a:solidFill>
          </a:ln>
        </p:spPr>
        <p:txBody>
          <a:bodyPr wrap="none" rtlCol="0">
            <a:spAutoFit/>
          </a:bodyPr>
          <a:lstStyle/>
          <a:p>
            <a:pPr algn="ctr"/>
            <a:r>
              <a:rPr lang="en-US" sz="1200" dirty="0" smtClean="0"/>
              <a:t>Heater</a:t>
            </a:r>
            <a:br>
              <a:rPr lang="en-US" sz="1200" dirty="0" smtClean="0"/>
            </a:br>
            <a:r>
              <a:rPr lang="en-US" sz="1200" dirty="0" smtClean="0"/>
              <a:t>PC</a:t>
            </a:r>
            <a:endParaRPr lang="en-US" sz="1200" dirty="0"/>
          </a:p>
        </p:txBody>
      </p:sp>
      <p:cxnSp>
        <p:nvCxnSpPr>
          <p:cNvPr id="85" name="Elbow Connector 84"/>
          <p:cNvCxnSpPr>
            <a:stCxn id="84" idx="0"/>
            <a:endCxn id="8" idx="1"/>
          </p:cNvCxnSpPr>
          <p:nvPr/>
        </p:nvCxnSpPr>
        <p:spPr>
          <a:xfrm rot="5400000" flipH="1" flipV="1">
            <a:off x="731685" y="2616435"/>
            <a:ext cx="1274299" cy="1121213"/>
          </a:xfrm>
          <a:prstGeom prst="bentConnector2">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6" name="Espace réservé du pied de page 6"/>
          <p:cNvSpPr txBox="1">
            <a:spLocks/>
          </p:cNvSpPr>
          <p:nvPr/>
        </p:nvSpPr>
        <p:spPr>
          <a:xfrm>
            <a:off x="1907704" y="6356351"/>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A. Rossi et al, </a:t>
            </a:r>
            <a:r>
              <a:rPr lang="en-US" dirty="0" smtClean="0"/>
              <a:t>Beam Gas Curtain Instrument Review – Cockcroft Institute – 27-28 June 2017</a:t>
            </a:r>
            <a:endParaRPr lang="en-GB" dirty="0"/>
          </a:p>
        </p:txBody>
      </p:sp>
    </p:spTree>
    <p:extLst>
      <p:ext uri="{BB962C8B-B14F-4D97-AF65-F5344CB8AC3E}">
        <p14:creationId xmlns:p14="http://schemas.microsoft.com/office/powerpoint/2010/main" val="31802779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Props1.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2.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EF391-2BAD-45F4-B22E-736040720C99}">
  <ds:schemaRefs>
    <ds:schemaRef ds:uri="http://schemas.microsoft.com/office/infopath/2007/PartnerControls"/>
    <ds:schemaRef ds:uri="http://purl.org/dc/terms/"/>
    <ds:schemaRef ds:uri="http://purl.org/dc/elements/1.1/"/>
    <ds:schemaRef ds:uri="http://schemas.microsoft.com/office/2006/metadata/properties"/>
    <ds:schemaRef ds:uri="http://purl.org/dc/dcmitype/"/>
    <ds:schemaRef ds:uri="8946e33d-fd2f-4ae4-8ee9-d90c129cdf9e"/>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4918</TotalTime>
  <Words>1647</Words>
  <Application>Microsoft Macintosh PowerPoint</Application>
  <PresentationFormat>On-screen Show (4:3)</PresentationFormat>
  <Paragraphs>318</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Thème Office</vt:lpstr>
      <vt:lpstr>BGC as profile diagnostics for Electron Lenses in HL-LHC (Halo Depletion and Beam-Beam Long Range Compensation)</vt:lpstr>
      <vt:lpstr>Outline</vt:lpstr>
      <vt:lpstr>LHC collimation challenge</vt:lpstr>
      <vt:lpstr>Principle of hollow e-lens</vt:lpstr>
      <vt:lpstr>Review of the need for hollow e-lenses for the HL-LHC (CERN, 6-7 October 2016) </vt:lpstr>
      <vt:lpstr>Required parameters</vt:lpstr>
      <vt:lpstr>Instrumentation</vt:lpstr>
      <vt:lpstr>Hollow Electron Lens</vt:lpstr>
      <vt:lpstr>Hollow Electron Lens</vt:lpstr>
      <vt:lpstr>Technical design</vt:lpstr>
      <vt:lpstr>Technical design</vt:lpstr>
      <vt:lpstr>BGC requirements for HEL</vt:lpstr>
      <vt:lpstr>Timeline</vt:lpstr>
      <vt:lpstr>Long-Range Beam-Beam</vt:lpstr>
      <vt:lpstr>LRBB Wire compensation</vt:lpstr>
      <vt:lpstr>LRBB compensation with e-lenses</vt:lpstr>
      <vt:lpstr>Constraints from layout</vt:lpstr>
      <vt:lpstr>Assumptions for e-lens simulations so far</vt:lpstr>
      <vt:lpstr>PowerPoint Presentation</vt:lpstr>
      <vt:lpstr>PowerPoint Presentation</vt:lpstr>
      <vt:lpstr>PowerPoint Presentation</vt:lpstr>
      <vt:lpstr>PowerPoint Presentation</vt:lpstr>
      <vt:lpstr>BGC requirements for LRBB</vt:lpstr>
      <vt:lpstr>Timeline</vt:lpstr>
      <vt:lpstr>Conclusions</vt:lpstr>
      <vt:lpstr>Thank you for your attention</vt:lpstr>
      <vt:lpstr>Effect on halo distribution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Adriana Rossi</cp:lastModifiedBy>
  <cp:revision>110</cp:revision>
  <dcterms:created xsi:type="dcterms:W3CDTF">2016-03-23T12:58:39Z</dcterms:created>
  <dcterms:modified xsi:type="dcterms:W3CDTF">2017-06-27T09:07:09Z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