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16"/>
  </p:notesMasterIdLst>
  <p:handoutMasterIdLst>
    <p:handoutMasterId r:id="rId17"/>
  </p:handoutMasterIdLst>
  <p:sldIdLst>
    <p:sldId id="271" r:id="rId2"/>
    <p:sldId id="283" r:id="rId3"/>
    <p:sldId id="258" r:id="rId4"/>
    <p:sldId id="263" r:id="rId5"/>
    <p:sldId id="277" r:id="rId6"/>
    <p:sldId id="276" r:id="rId7"/>
    <p:sldId id="280" r:id="rId8"/>
    <p:sldId id="278" r:id="rId9"/>
    <p:sldId id="282" r:id="rId10"/>
    <p:sldId id="285" r:id="rId11"/>
    <p:sldId id="284" r:id="rId12"/>
    <p:sldId id="264" r:id="rId13"/>
    <p:sldId id="275" r:id="rId14"/>
    <p:sldId id="279" r:id="rId15"/>
  </p:sldIdLst>
  <p:sldSz cx="9144000" cy="5143500" type="screen16x9"/>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210"/>
    <a:srgbClr val="0053A1"/>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4" autoAdjust="0"/>
    <p:restoredTop sz="93603" autoAdjust="0"/>
  </p:normalViewPr>
  <p:slideViewPr>
    <p:cSldViewPr snapToGrid="0" snapToObjects="1">
      <p:cViewPr varScale="1">
        <p:scale>
          <a:sx n="112" d="100"/>
          <a:sy n="112" d="100"/>
        </p:scale>
        <p:origin x="1068" y="108"/>
      </p:cViewPr>
      <p:guideLst>
        <p:guide orient="horz" pos="1620"/>
        <p:guide pos="2884"/>
      </p:guideLst>
    </p:cSldViewPr>
  </p:slideViewPr>
  <p:outlineViewPr>
    <p:cViewPr>
      <p:scale>
        <a:sx n="33" d="100"/>
        <a:sy n="33" d="100"/>
      </p:scale>
      <p:origin x="0" y="-4192"/>
    </p:cViewPr>
  </p:outlineViewPr>
  <p:notesTextViewPr>
    <p:cViewPr>
      <p:scale>
        <a:sx n="100" d="100"/>
        <a:sy n="100" d="100"/>
      </p:scale>
      <p:origin x="0" y="0"/>
    </p:cViewPr>
  </p:notesTextViewPr>
  <p:sorterViewPr>
    <p:cViewPr>
      <p:scale>
        <a:sx n="155" d="100"/>
        <a:sy n="15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3697" y="1"/>
            <a:ext cx="4302231" cy="341064"/>
          </a:xfrm>
          <a:prstGeom prst="rect">
            <a:avLst/>
          </a:prstGeom>
        </p:spPr>
        <p:txBody>
          <a:bodyPr vert="horz" lIns="91440" tIns="45720" rIns="91440" bIns="45720" rtlCol="0"/>
          <a:lstStyle>
            <a:lvl1pPr algn="r">
              <a:defRPr sz="1200"/>
            </a:lvl1pPr>
          </a:lstStyle>
          <a:p>
            <a:fld id="{3F2A74C6-FD74-A042-95E8-4D08E823DB45}" type="datetimeFigureOut">
              <a:rPr lang="en-GB" smtClean="0"/>
              <a:t>27/06/2017</a:t>
            </a:fld>
            <a:endParaRPr lang="en-GB"/>
          </a:p>
        </p:txBody>
      </p:sp>
      <p:sp>
        <p:nvSpPr>
          <p:cNvPr id="4" name="Footer Placeholder 3"/>
          <p:cNvSpPr>
            <a:spLocks noGrp="1"/>
          </p:cNvSpPr>
          <p:nvPr>
            <p:ph type="ftr" sz="quarter" idx="2"/>
          </p:nvPr>
        </p:nvSpPr>
        <p:spPr>
          <a:xfrm>
            <a:off x="0" y="6456612"/>
            <a:ext cx="4302231"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3697" y="6456612"/>
            <a:ext cx="4302231" cy="341063"/>
          </a:xfrm>
          <a:prstGeom prst="rect">
            <a:avLst/>
          </a:prstGeom>
        </p:spPr>
        <p:txBody>
          <a:bodyPr vert="horz" lIns="91440" tIns="45720" rIns="91440" bIns="45720" rtlCol="0" anchor="b"/>
          <a:lstStyle>
            <a:lvl1pPr algn="r">
              <a:defRPr sz="1200"/>
            </a:lvl1pPr>
          </a:lstStyle>
          <a:p>
            <a:fld id="{EE4FB656-FC8B-FD45-A3ED-89BBC36C1A47}" type="slidenum">
              <a:rPr lang="en-GB" smtClean="0"/>
              <a:t>‹#›</a:t>
            </a:fld>
            <a:endParaRPr lang="en-GB"/>
          </a:p>
        </p:txBody>
      </p:sp>
    </p:spTree>
    <p:extLst>
      <p:ext uri="{BB962C8B-B14F-4D97-AF65-F5344CB8AC3E}">
        <p14:creationId xmlns:p14="http://schemas.microsoft.com/office/powerpoint/2010/main" val="1574315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231"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3697" y="1"/>
            <a:ext cx="4302231" cy="341064"/>
          </a:xfrm>
          <a:prstGeom prst="rect">
            <a:avLst/>
          </a:prstGeom>
        </p:spPr>
        <p:txBody>
          <a:bodyPr vert="horz" lIns="91440" tIns="45720" rIns="91440" bIns="45720" rtlCol="0"/>
          <a:lstStyle>
            <a:lvl1pPr algn="r">
              <a:defRPr sz="1200"/>
            </a:lvl1pPr>
          </a:lstStyle>
          <a:p>
            <a:fld id="{629F2CF9-236A-6D43-B3BC-548157F4E333}" type="datetimeFigureOut">
              <a:rPr lang="en-GB" smtClean="0"/>
              <a:t>27/06/2017</a:t>
            </a:fld>
            <a:endParaRPr lang="en-GB"/>
          </a:p>
        </p:txBody>
      </p:sp>
      <p:sp>
        <p:nvSpPr>
          <p:cNvPr id="4" name="Slide Image Placeholder 3"/>
          <p:cNvSpPr>
            <a:spLocks noGrp="1" noRot="1" noChangeAspect="1"/>
          </p:cNvSpPr>
          <p:nvPr>
            <p:ph type="sldImg" idx="2"/>
          </p:nvPr>
        </p:nvSpPr>
        <p:spPr>
          <a:xfrm>
            <a:off x="2925763" y="849313"/>
            <a:ext cx="4076700"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823" y="3271381"/>
            <a:ext cx="7942580" cy="2676585"/>
          </a:xfrm>
          <a:prstGeom prst="rect">
            <a:avLst/>
          </a:prstGeom>
        </p:spPr>
        <p:txBody>
          <a:bodyPr vert="horz" lIns="91440" tIns="45720" rIns="91440" bIns="45720" rtlCol="0"/>
          <a:lstStyle/>
          <a:p>
            <a:pPr lvl="0"/>
            <a:r>
              <a:rPr lang="es-ES" smtClean="0"/>
              <a:t>Click to edit Master text styles</a:t>
            </a:r>
          </a:p>
          <a:p>
            <a:pPr lvl="1"/>
            <a:r>
              <a:rPr lang="es-ES" smtClean="0"/>
              <a:t>Second level</a:t>
            </a:r>
          </a:p>
          <a:p>
            <a:pPr lvl="2"/>
            <a:r>
              <a:rPr lang="es-ES" smtClean="0"/>
              <a:t>Third level</a:t>
            </a:r>
          </a:p>
          <a:p>
            <a:pPr lvl="3"/>
            <a:r>
              <a:rPr lang="es-ES" smtClean="0"/>
              <a:t>Fourth level</a:t>
            </a:r>
          </a:p>
          <a:p>
            <a:pPr lvl="4"/>
            <a:r>
              <a:rPr lang="es-ES" smtClean="0"/>
              <a:t>Fifth level</a:t>
            </a:r>
            <a:endParaRPr lang="en-GB"/>
          </a:p>
        </p:txBody>
      </p:sp>
      <p:sp>
        <p:nvSpPr>
          <p:cNvPr id="6" name="Footer Placeholder 5"/>
          <p:cNvSpPr>
            <a:spLocks noGrp="1"/>
          </p:cNvSpPr>
          <p:nvPr>
            <p:ph type="ftr" sz="quarter" idx="4"/>
          </p:nvPr>
        </p:nvSpPr>
        <p:spPr>
          <a:xfrm>
            <a:off x="0" y="6456612"/>
            <a:ext cx="4302231"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3697" y="6456612"/>
            <a:ext cx="4302231" cy="341063"/>
          </a:xfrm>
          <a:prstGeom prst="rect">
            <a:avLst/>
          </a:prstGeom>
        </p:spPr>
        <p:txBody>
          <a:bodyPr vert="horz" lIns="91440" tIns="45720" rIns="91440" bIns="45720" rtlCol="0" anchor="b"/>
          <a:lstStyle>
            <a:lvl1pPr algn="r">
              <a:defRPr sz="1200"/>
            </a:lvl1pPr>
          </a:lstStyle>
          <a:p>
            <a:fld id="{6B0E8CE5-0263-7E47-BF5B-904D26D5BF6D}" type="slidenum">
              <a:rPr lang="en-GB" smtClean="0"/>
              <a:t>‹#›</a:t>
            </a:fld>
            <a:endParaRPr lang="en-GB"/>
          </a:p>
        </p:txBody>
      </p:sp>
    </p:spTree>
    <p:extLst>
      <p:ext uri="{BB962C8B-B14F-4D97-AF65-F5344CB8AC3E}">
        <p14:creationId xmlns:p14="http://schemas.microsoft.com/office/powerpoint/2010/main" val="598909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0</a:t>
            </a:fld>
            <a:endParaRPr lang="en-GB"/>
          </a:p>
        </p:txBody>
      </p:sp>
    </p:spTree>
    <p:extLst>
      <p:ext uri="{BB962C8B-B14F-4D97-AF65-F5344CB8AC3E}">
        <p14:creationId xmlns:p14="http://schemas.microsoft.com/office/powerpoint/2010/main" val="2060779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two main reasons for exploring additive</a:t>
            </a:r>
            <a:r>
              <a:rPr lang="en-GB" baseline="0" dirty="0" smtClean="0"/>
              <a:t> manufacturing technologies in this case were due to the inherent flexibility of the process, where a dimension or feature is changed and the new 3D model is sent to the printer which, if available, can start to print immediately. </a:t>
            </a:r>
          </a:p>
          <a:p>
            <a:r>
              <a:rPr lang="en-GB" baseline="0" dirty="0" smtClean="0"/>
              <a:t>The second reason is to try and simplify the alignment process which currently involves several pieces of equipment and is altered once the instrument is pumped down. Additive manufacturing would allow us to print the part as one single piece, securing all the skimmers together</a:t>
            </a:r>
            <a:endParaRPr lang="en-GB" dirty="0" smtClean="0"/>
          </a:p>
          <a:p>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2</a:t>
            </a:fld>
            <a:endParaRPr lang="en-GB"/>
          </a:p>
        </p:txBody>
      </p:sp>
    </p:spTree>
    <p:extLst>
      <p:ext uri="{BB962C8B-B14F-4D97-AF65-F5344CB8AC3E}">
        <p14:creationId xmlns:p14="http://schemas.microsoft.com/office/powerpoint/2010/main" val="619222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Previous manufacturer</a:t>
            </a:r>
            <a:r>
              <a:rPr lang="en-US" baseline="0" dirty="0" smtClean="0"/>
              <a:t> unknown.</a:t>
            </a:r>
          </a:p>
          <a:p>
            <a:r>
              <a:rPr lang="en-US" dirty="0" smtClean="0"/>
              <a:t>Concentricity</a:t>
            </a:r>
            <a:r>
              <a:rPr lang="en-US" baseline="0" dirty="0" smtClean="0"/>
              <a:t> of hole to external diameter</a:t>
            </a:r>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3</a:t>
            </a:fld>
            <a:endParaRPr lang="en-GB"/>
          </a:p>
        </p:txBody>
      </p:sp>
    </p:spTree>
    <p:extLst>
      <p:ext uri="{BB962C8B-B14F-4D97-AF65-F5344CB8AC3E}">
        <p14:creationId xmlns:p14="http://schemas.microsoft.com/office/powerpoint/2010/main" val="1621228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These are the three technologies that I will talk about in detail in a minute, although the</a:t>
            </a:r>
            <a:r>
              <a:rPr lang="en-GB" baseline="0" dirty="0" smtClean="0"/>
              <a:t> heat sources and processes are slightly different, they are all based on the same concepts. A focused heat point melts the metal which is deposited onto a substrate and layers are placed on top of each other to build the object. The most common material is titanium with stainless steel and aluminium also available.</a:t>
            </a:r>
            <a:endParaRPr lang="en-GB" dirty="0" smtClean="0"/>
          </a:p>
          <a:p>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4</a:t>
            </a:fld>
            <a:endParaRPr lang="en-GB"/>
          </a:p>
        </p:txBody>
      </p:sp>
    </p:spTree>
    <p:extLst>
      <p:ext uri="{BB962C8B-B14F-4D97-AF65-F5344CB8AC3E}">
        <p14:creationId xmlns:p14="http://schemas.microsoft.com/office/powerpoint/2010/main" val="1432118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These are the three technologies that I will talk about in detail in a minute, although the</a:t>
            </a:r>
            <a:r>
              <a:rPr lang="en-GB" baseline="0" dirty="0" smtClean="0"/>
              <a:t> heat sources and processes are slightly different, they are all based on the same concepts. A focused heat point melts the metal which is deposited onto a substrate and layers are placed on top of each other to build the object. The most common material is titanium with stainless steel and aluminium also available.</a:t>
            </a:r>
            <a:endParaRPr lang="en-GB" dirty="0" smtClean="0"/>
          </a:p>
          <a:p>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5</a:t>
            </a:fld>
            <a:endParaRPr lang="en-GB"/>
          </a:p>
        </p:txBody>
      </p:sp>
    </p:spTree>
    <p:extLst>
      <p:ext uri="{BB962C8B-B14F-4D97-AF65-F5344CB8AC3E}">
        <p14:creationId xmlns:p14="http://schemas.microsoft.com/office/powerpoint/2010/main" val="4050403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Key issues: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Porosity and lamination</a:t>
            </a:r>
            <a:r>
              <a:rPr lang="en-GB" sz="1200" kern="1200" dirty="0" smtClean="0">
                <a:solidFill>
                  <a:schemeClr val="tx1"/>
                </a:solidFill>
                <a:effectLst/>
                <a:latin typeface="+mn-lt"/>
                <a:ea typeface="+mn-ea"/>
                <a:cs typeface="+mn-cs"/>
              </a:rPr>
              <a:t> have been observed in many cases and most research papers are concerned about avoiding this and effects of different machine parameters and inputs</a:t>
            </a:r>
          </a:p>
          <a:p>
            <a:pPr lvl="1"/>
            <a:r>
              <a:rPr lang="en-GB" sz="1200" kern="1200" dirty="0" smtClean="0">
                <a:solidFill>
                  <a:schemeClr val="tx1"/>
                </a:solidFill>
                <a:effectLst/>
                <a:latin typeface="+mn-lt"/>
                <a:ea typeface="+mn-ea"/>
                <a:cs typeface="+mn-cs"/>
              </a:rPr>
              <a:t>Not observed in the pieces printed or used by CERN. Parameters would be altered until the piece came out correctly. </a:t>
            </a:r>
          </a:p>
          <a:p>
            <a:pPr lvl="0"/>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columnar orientation</a:t>
            </a:r>
            <a:r>
              <a:rPr lang="en-GB" sz="1200" kern="1200" dirty="0" smtClean="0">
                <a:solidFill>
                  <a:schemeClr val="tx1"/>
                </a:solidFill>
                <a:effectLst/>
                <a:latin typeface="+mn-lt"/>
                <a:ea typeface="+mn-ea"/>
                <a:cs typeface="+mn-cs"/>
              </a:rPr>
              <a:t> of the grain structure is not necessarily a bad feature, it can be desirable as the object will be stronger in one direction.</a:t>
            </a:r>
          </a:p>
          <a:p>
            <a:pPr lvl="0"/>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orientation of the piece </a:t>
            </a:r>
            <a:r>
              <a:rPr lang="en-GB" sz="1200" kern="1200" dirty="0" smtClean="0">
                <a:solidFill>
                  <a:schemeClr val="tx1"/>
                </a:solidFill>
                <a:effectLst/>
                <a:latin typeface="+mn-lt"/>
                <a:ea typeface="+mn-ea"/>
                <a:cs typeface="+mn-cs"/>
              </a:rPr>
              <a:t>on the powder bed is important </a:t>
            </a:r>
          </a:p>
          <a:p>
            <a:pPr lvl="1"/>
            <a:r>
              <a:rPr lang="en-GB" sz="1200" kern="1200" dirty="0" smtClean="0">
                <a:solidFill>
                  <a:schemeClr val="tx1"/>
                </a:solidFill>
                <a:effectLst/>
                <a:latin typeface="+mn-lt"/>
                <a:ea typeface="+mn-ea"/>
                <a:cs typeface="+mn-cs"/>
              </a:rPr>
              <a:t>X-Y plane has a better resolution</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than the z-axis</a:t>
            </a:r>
          </a:p>
          <a:p>
            <a:pPr lvl="1"/>
            <a:r>
              <a:rPr lang="en-GB" sz="1200" kern="1200" dirty="0" smtClean="0">
                <a:solidFill>
                  <a:schemeClr val="tx1"/>
                </a:solidFill>
                <a:effectLst/>
                <a:latin typeface="+mn-lt"/>
                <a:ea typeface="+mn-ea"/>
                <a:cs typeface="+mn-cs"/>
              </a:rPr>
              <a:t>Overhangs (&gt;45˚) and surfaces parallel to the powder bed require supports – must remove</a:t>
            </a:r>
            <a:r>
              <a:rPr lang="en-GB" sz="1200" b="1" kern="1200" dirty="0" smtClean="0">
                <a:solidFill>
                  <a:schemeClr val="tx1"/>
                </a:solidFill>
                <a:effectLst/>
                <a:latin typeface="+mn-lt"/>
                <a:ea typeface="+mn-ea"/>
                <a:cs typeface="+mn-cs"/>
              </a:rPr>
              <a:t>. Poor definition </a:t>
            </a:r>
            <a:r>
              <a:rPr lang="en-GB" sz="1200" kern="1200" dirty="0" smtClean="0">
                <a:solidFill>
                  <a:schemeClr val="tx1"/>
                </a:solidFill>
                <a:effectLst/>
                <a:latin typeface="+mn-lt"/>
                <a:ea typeface="+mn-ea"/>
                <a:cs typeface="+mn-cs"/>
              </a:rPr>
              <a:t>between the skimmers </a:t>
            </a:r>
            <a:r>
              <a:rPr lang="en-GB" sz="1200" i="1" kern="1200" dirty="0" smtClean="0">
                <a:solidFill>
                  <a:schemeClr val="tx1"/>
                </a:solidFill>
                <a:effectLst/>
                <a:latin typeface="+mn-lt"/>
                <a:ea typeface="+mn-ea"/>
                <a:cs typeface="+mn-cs"/>
              </a:rPr>
              <a:t>or</a:t>
            </a:r>
            <a:r>
              <a:rPr lang="en-GB" sz="1200" kern="1200" dirty="0" smtClean="0">
                <a:solidFill>
                  <a:schemeClr val="tx1"/>
                </a:solidFill>
                <a:effectLst/>
                <a:latin typeface="+mn-lt"/>
                <a:ea typeface="+mn-ea"/>
                <a:cs typeface="+mn-cs"/>
              </a:rPr>
              <a:t> use un-removable supports.</a:t>
            </a:r>
          </a:p>
          <a:p>
            <a:pPr lvl="0"/>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print area</a:t>
            </a:r>
            <a:r>
              <a:rPr lang="en-GB" sz="1200" kern="1200" dirty="0" smtClean="0">
                <a:solidFill>
                  <a:schemeClr val="tx1"/>
                </a:solidFill>
                <a:effectLst/>
                <a:latin typeface="+mn-lt"/>
                <a:ea typeface="+mn-ea"/>
                <a:cs typeface="+mn-cs"/>
              </a:rPr>
              <a:t> is 250x250x200 mm (x, y, z)</a:t>
            </a:r>
          </a:p>
          <a:p>
            <a:pPr lvl="1"/>
            <a:r>
              <a:rPr lang="en-GB" sz="1200" kern="1200" dirty="0" smtClean="0">
                <a:solidFill>
                  <a:schemeClr val="tx1"/>
                </a:solidFill>
                <a:effectLst/>
                <a:latin typeface="+mn-lt"/>
                <a:ea typeface="+mn-ea"/>
                <a:cs typeface="+mn-cs"/>
              </a:rPr>
              <a:t>1</a:t>
            </a:r>
            <a:r>
              <a:rPr lang="en-GB" sz="1200" kern="1200" baseline="30000" dirty="0" smtClean="0">
                <a:solidFill>
                  <a:schemeClr val="tx1"/>
                </a:solidFill>
                <a:effectLst/>
                <a:latin typeface="+mn-lt"/>
                <a:ea typeface="+mn-ea"/>
                <a:cs typeface="+mn-cs"/>
              </a:rPr>
              <a:t>st</a:t>
            </a:r>
            <a:r>
              <a:rPr lang="en-GB" sz="1200" kern="1200" dirty="0" smtClean="0">
                <a:solidFill>
                  <a:schemeClr val="tx1"/>
                </a:solidFill>
                <a:effectLst/>
                <a:latin typeface="+mn-lt"/>
                <a:ea typeface="+mn-ea"/>
                <a:cs typeface="+mn-cs"/>
              </a:rPr>
              <a:t> and 2</a:t>
            </a:r>
            <a:r>
              <a:rPr lang="en-GB" sz="1200" kern="1200" baseline="30000" dirty="0" smtClean="0">
                <a:solidFill>
                  <a:schemeClr val="tx1"/>
                </a:solidFill>
                <a:effectLst/>
                <a:latin typeface="+mn-lt"/>
                <a:ea typeface="+mn-ea"/>
                <a:cs typeface="+mn-cs"/>
              </a:rPr>
              <a:t>nd</a:t>
            </a:r>
            <a:r>
              <a:rPr lang="en-GB" sz="1200" kern="1200" dirty="0" smtClean="0">
                <a:solidFill>
                  <a:schemeClr val="tx1"/>
                </a:solidFill>
                <a:effectLst/>
                <a:latin typeface="+mn-lt"/>
                <a:ea typeface="+mn-ea"/>
                <a:cs typeface="+mn-cs"/>
              </a:rPr>
              <a:t> skimmer can be printed together but not the 3</a:t>
            </a:r>
            <a:r>
              <a:rPr lang="en-GB" sz="1200" kern="1200" baseline="30000" dirty="0" smtClean="0">
                <a:solidFill>
                  <a:schemeClr val="tx1"/>
                </a:solidFill>
                <a:effectLst/>
                <a:latin typeface="+mn-lt"/>
                <a:ea typeface="+mn-ea"/>
                <a:cs typeface="+mn-cs"/>
              </a:rPr>
              <a:t>rd</a:t>
            </a:r>
            <a:r>
              <a:rPr lang="en-GB" sz="1200" kern="1200" dirty="0" smtClean="0">
                <a:solidFill>
                  <a:schemeClr val="tx1"/>
                </a:solidFill>
                <a:effectLst/>
                <a:latin typeface="+mn-lt"/>
                <a:ea typeface="+mn-ea"/>
                <a:cs typeface="+mn-cs"/>
              </a:rPr>
              <a:t> one</a:t>
            </a:r>
          </a:p>
          <a:p>
            <a:pPr lvl="0"/>
            <a:r>
              <a:rPr lang="en-GB" sz="1200" kern="1200" dirty="0" smtClean="0">
                <a:solidFill>
                  <a:schemeClr val="tx1"/>
                </a:solidFill>
                <a:effectLst/>
                <a:latin typeface="+mn-lt"/>
                <a:ea typeface="+mn-ea"/>
                <a:cs typeface="+mn-cs"/>
              </a:rPr>
              <a:t>Minimum </a:t>
            </a:r>
            <a:r>
              <a:rPr lang="en-GB" sz="1200" b="1" kern="1200" dirty="0" smtClean="0">
                <a:solidFill>
                  <a:schemeClr val="tx1"/>
                </a:solidFill>
                <a:effectLst/>
                <a:latin typeface="+mn-lt"/>
                <a:ea typeface="+mn-ea"/>
                <a:cs typeface="+mn-cs"/>
              </a:rPr>
              <a:t>wall thickness</a:t>
            </a:r>
            <a:r>
              <a:rPr lang="en-GB" sz="1200" kern="1200" dirty="0" smtClean="0">
                <a:solidFill>
                  <a:schemeClr val="tx1"/>
                </a:solidFill>
                <a:effectLst/>
                <a:latin typeface="+mn-lt"/>
                <a:ea typeface="+mn-ea"/>
                <a:cs typeface="+mn-cs"/>
              </a:rPr>
              <a:t> is ∼ 150 </a:t>
            </a:r>
            <a:r>
              <a:rPr lang="en-GB" sz="1200" kern="1200" dirty="0" err="1" smtClean="0">
                <a:solidFill>
                  <a:schemeClr val="tx1"/>
                </a:solidFill>
                <a:effectLst/>
                <a:latin typeface="+mn-lt"/>
                <a:ea typeface="+mn-ea"/>
                <a:cs typeface="+mn-cs"/>
              </a:rPr>
              <a:t>μm</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General tolerance</a:t>
            </a:r>
            <a:r>
              <a:rPr lang="en-GB" sz="1200" kern="1200" dirty="0" smtClean="0">
                <a:solidFill>
                  <a:schemeClr val="tx1"/>
                </a:solidFill>
                <a:effectLst/>
                <a:latin typeface="+mn-lt"/>
                <a:ea typeface="+mn-ea"/>
                <a:cs typeface="+mn-cs"/>
              </a:rPr>
              <a:t> is ± 0.2 mm ± 1% of length being considered</a:t>
            </a:r>
          </a:p>
          <a:p>
            <a:pPr lvl="0"/>
            <a:r>
              <a:rPr lang="en-GB" sz="1200" kern="1200" dirty="0" smtClean="0">
                <a:solidFill>
                  <a:schemeClr val="tx1"/>
                </a:solidFill>
                <a:effectLst/>
                <a:latin typeface="+mn-lt"/>
                <a:ea typeface="+mn-ea"/>
                <a:cs typeface="+mn-cs"/>
              </a:rPr>
              <a:t>Best </a:t>
            </a:r>
            <a:r>
              <a:rPr lang="en-GB" sz="1200" b="1" kern="1200" dirty="0" smtClean="0">
                <a:solidFill>
                  <a:schemeClr val="tx1"/>
                </a:solidFill>
                <a:effectLst/>
                <a:latin typeface="+mn-lt"/>
                <a:ea typeface="+mn-ea"/>
                <a:cs typeface="+mn-cs"/>
              </a:rPr>
              <a:t>surface roughness </a:t>
            </a:r>
            <a:r>
              <a:rPr lang="en-GB" sz="1200" kern="1200" dirty="0" smtClean="0">
                <a:solidFill>
                  <a:schemeClr val="tx1"/>
                </a:solidFill>
                <a:effectLst/>
                <a:latin typeface="+mn-lt"/>
                <a:ea typeface="+mn-ea"/>
                <a:cs typeface="+mn-cs"/>
              </a:rPr>
              <a:t>that can be achieved without post-processing is ∼ R</a:t>
            </a:r>
            <a:r>
              <a:rPr lang="en-GB" sz="1200" kern="1200" baseline="-25000" dirty="0" smtClean="0">
                <a:solidFill>
                  <a:schemeClr val="tx1"/>
                </a:solidFill>
                <a:effectLst/>
                <a:latin typeface="+mn-lt"/>
                <a:ea typeface="+mn-ea"/>
                <a:cs typeface="+mn-cs"/>
              </a:rPr>
              <a:t>a</a:t>
            </a:r>
            <a:r>
              <a:rPr lang="en-GB" sz="1200" kern="1200" dirty="0" smtClean="0">
                <a:solidFill>
                  <a:schemeClr val="tx1"/>
                </a:solidFill>
                <a:effectLst/>
                <a:latin typeface="+mn-lt"/>
                <a:ea typeface="+mn-ea"/>
                <a:cs typeface="+mn-cs"/>
              </a:rPr>
              <a:t> 12 </a:t>
            </a:r>
            <a:r>
              <a:rPr lang="en-GB" sz="1200" kern="1200" dirty="0" err="1" smtClean="0">
                <a:solidFill>
                  <a:schemeClr val="tx1"/>
                </a:solidFill>
                <a:effectLst/>
                <a:latin typeface="+mn-lt"/>
                <a:ea typeface="+mn-ea"/>
                <a:cs typeface="+mn-cs"/>
              </a:rPr>
              <a:t>μm</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Post-processing</a:t>
            </a:r>
            <a:r>
              <a:rPr lang="en-GB" sz="1200" kern="1200" dirty="0" smtClean="0">
                <a:solidFill>
                  <a:schemeClr val="tx1"/>
                </a:solidFill>
                <a:effectLst/>
                <a:latin typeface="+mn-lt"/>
                <a:ea typeface="+mn-ea"/>
                <a:cs typeface="+mn-cs"/>
              </a:rPr>
              <a:t> is required </a:t>
            </a:r>
            <a:r>
              <a:rPr lang="en-GB" sz="1200" kern="1200" dirty="0" smtClean="0">
                <a:solidFill>
                  <a:schemeClr val="tx1"/>
                </a:solidFill>
                <a:effectLst/>
                <a:latin typeface="+mn-lt"/>
                <a:ea typeface="+mn-ea"/>
                <a:cs typeface="+mn-cs"/>
                <a:sym typeface="Wingdings" panose="05000000000000000000" pitchFamily="2" charset="2"/>
              </a:rPr>
              <a:t></a:t>
            </a:r>
            <a:r>
              <a:rPr lang="en-GB" sz="1200" kern="1200" dirty="0" smtClean="0">
                <a:solidFill>
                  <a:schemeClr val="tx1"/>
                </a:solidFill>
                <a:effectLst/>
                <a:latin typeface="+mn-lt"/>
                <a:ea typeface="+mn-ea"/>
                <a:cs typeface="+mn-cs"/>
              </a:rPr>
              <a:t> processes have improved but not enough</a:t>
            </a:r>
          </a:p>
          <a:p>
            <a:pPr lvl="0"/>
            <a:r>
              <a:rPr lang="en-GB" sz="1200" kern="1200" dirty="0" smtClean="0">
                <a:solidFill>
                  <a:schemeClr val="tx1"/>
                </a:solidFill>
                <a:effectLst/>
                <a:latin typeface="+mn-lt"/>
                <a:ea typeface="+mn-ea"/>
                <a:cs typeface="+mn-cs"/>
              </a:rPr>
              <a:t>For clearly-defined skimmer geometry the opening must have </a:t>
            </a:r>
            <a:r>
              <a:rPr lang="en-GB" sz="1200" b="1" kern="1200" dirty="0" smtClean="0">
                <a:solidFill>
                  <a:schemeClr val="tx1"/>
                </a:solidFill>
                <a:effectLst/>
                <a:latin typeface="+mn-lt"/>
                <a:ea typeface="+mn-ea"/>
                <a:cs typeface="+mn-cs"/>
              </a:rPr>
              <a:t>sharp edge</a:t>
            </a:r>
            <a:r>
              <a:rPr lang="en-GB" sz="1200" kern="1200" dirty="0" smtClean="0">
                <a:solidFill>
                  <a:schemeClr val="tx1"/>
                </a:solidFill>
                <a:effectLst/>
                <a:latin typeface="+mn-lt"/>
                <a:ea typeface="+mn-ea"/>
                <a:cs typeface="+mn-cs"/>
              </a:rPr>
              <a:t>.</a:t>
            </a:r>
          </a:p>
          <a:p>
            <a:pPr lvl="1"/>
            <a:r>
              <a:rPr lang="en-GB" sz="1200" kern="1200" dirty="0" smtClean="0">
                <a:solidFill>
                  <a:schemeClr val="tx1"/>
                </a:solidFill>
                <a:effectLst/>
                <a:latin typeface="+mn-lt"/>
                <a:ea typeface="+mn-ea"/>
                <a:cs typeface="+mn-cs"/>
              </a:rPr>
              <a:t>Hard to achieve. Could post-process skimmer 1, but not skimmer 2 (inaccessible).</a:t>
            </a:r>
          </a:p>
          <a:p>
            <a:pPr lvl="0"/>
            <a:r>
              <a:rPr lang="en-GB" sz="1200" b="1" kern="1200" dirty="0" smtClean="0">
                <a:solidFill>
                  <a:schemeClr val="tx1"/>
                </a:solidFill>
                <a:effectLst/>
                <a:latin typeface="+mn-lt"/>
                <a:ea typeface="+mn-ea"/>
                <a:cs typeface="+mn-cs"/>
              </a:rPr>
              <a:t>Post processing</a:t>
            </a:r>
            <a:r>
              <a:rPr lang="en-GB" sz="1200" kern="1200" dirty="0" smtClean="0">
                <a:solidFill>
                  <a:schemeClr val="tx1"/>
                </a:solidFill>
                <a:effectLst/>
                <a:latin typeface="+mn-lt"/>
                <a:ea typeface="+mn-ea"/>
                <a:cs typeface="+mn-cs"/>
              </a:rPr>
              <a:t> required for final dimensions, flatness &amp; dimensions and tolerances of holes. </a:t>
            </a:r>
          </a:p>
          <a:p>
            <a:r>
              <a:rPr lang="en-GB"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Alternatives</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Combine</a:t>
            </a:r>
            <a:r>
              <a:rPr lang="en-GB" sz="1200" kern="1200" dirty="0" smtClean="0">
                <a:solidFill>
                  <a:schemeClr val="tx1"/>
                </a:solidFill>
                <a:effectLst/>
                <a:latin typeface="+mn-lt"/>
                <a:ea typeface="+mn-ea"/>
                <a:cs typeface="+mn-cs"/>
              </a:rPr>
              <a:t> additive manufacturing with CNC machining</a:t>
            </a:r>
          </a:p>
          <a:p>
            <a:pPr lvl="0"/>
            <a:r>
              <a:rPr lang="en-GB" sz="1200" kern="1200" dirty="0" smtClean="0">
                <a:solidFill>
                  <a:schemeClr val="tx1"/>
                </a:solidFill>
                <a:effectLst/>
                <a:latin typeface="+mn-lt"/>
                <a:ea typeface="+mn-ea"/>
                <a:cs typeface="+mn-cs"/>
              </a:rPr>
              <a:t>No guarantee skimmers align perfectly within tight tolerance. Could laser cut apertures.</a:t>
            </a:r>
          </a:p>
          <a:p>
            <a:pPr lvl="0"/>
            <a:r>
              <a:rPr lang="en-GB" sz="1200" kern="1200" dirty="0" smtClean="0">
                <a:solidFill>
                  <a:schemeClr val="tx1"/>
                </a:solidFill>
                <a:effectLst/>
                <a:latin typeface="+mn-lt"/>
                <a:ea typeface="+mn-ea"/>
                <a:cs typeface="+mn-cs"/>
              </a:rPr>
              <a:t>Sharpness of skimmers edges will be lacking. Could cut or machine to final shape.</a:t>
            </a:r>
          </a:p>
          <a:p>
            <a:r>
              <a:rPr lang="en-GB" sz="1200" b="1" kern="1200" dirty="0" smtClean="0">
                <a:solidFill>
                  <a:schemeClr val="tx1"/>
                </a:solidFill>
                <a:effectLst/>
                <a:latin typeface="+mn-lt"/>
                <a:ea typeface="+mn-ea"/>
                <a:cs typeface="+mn-cs"/>
              </a:rPr>
              <a:t>BUT</a:t>
            </a:r>
            <a:r>
              <a:rPr lang="en-GB" sz="1200" kern="1200" dirty="0" smtClean="0">
                <a:solidFill>
                  <a:schemeClr val="tx1"/>
                </a:solidFill>
                <a:effectLst/>
                <a:latin typeface="+mn-lt"/>
                <a:ea typeface="+mn-ea"/>
                <a:cs typeface="+mn-cs"/>
              </a:rPr>
              <a:t> skimmer 2 will be completely inaccessible:</a:t>
            </a:r>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Cannot improve geometry, surface roughness or dimensions of this skimmer</a:t>
            </a:r>
          </a:p>
          <a:p>
            <a:r>
              <a:rPr lang="en-GB" sz="1200" kern="1200" dirty="0" smtClean="0">
                <a:solidFill>
                  <a:schemeClr val="tx1"/>
                </a:solidFill>
                <a:effectLst/>
                <a:latin typeface="+mn-lt"/>
                <a:ea typeface="+mn-ea"/>
                <a:cs typeface="+mn-cs"/>
              </a:rPr>
              <a:t>Could split into 2, machine and reassemble. Tolerances and alignment?</a:t>
            </a:r>
          </a:p>
          <a:p>
            <a:r>
              <a:rPr lang="en-GB"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Conclusions</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AM technologies are rapidly evolving and improving.</a:t>
            </a:r>
          </a:p>
          <a:p>
            <a:pPr lvl="0"/>
            <a:r>
              <a:rPr lang="en-GB" sz="1200" kern="1200" dirty="0" smtClean="0">
                <a:solidFill>
                  <a:schemeClr val="tx1"/>
                </a:solidFill>
                <a:effectLst/>
                <a:latin typeface="+mn-lt"/>
                <a:ea typeface="+mn-ea"/>
                <a:cs typeface="+mn-cs"/>
              </a:rPr>
              <a:t>Relatively fast production times.</a:t>
            </a:r>
          </a:p>
          <a:p>
            <a:pPr lvl="0"/>
            <a:r>
              <a:rPr lang="en-GB" sz="1200" kern="1200" dirty="0" smtClean="0">
                <a:solidFill>
                  <a:schemeClr val="tx1"/>
                </a:solidFill>
                <a:effectLst/>
                <a:latin typeface="+mn-lt"/>
                <a:ea typeface="+mn-ea"/>
                <a:cs typeface="+mn-cs"/>
              </a:rPr>
              <a:t>Complex geometries can be obtained – sacrifice accuracy compared to traditional manufacturing processes.</a:t>
            </a:r>
          </a:p>
          <a:p>
            <a:pPr lvl="0"/>
            <a:r>
              <a:rPr lang="en-GB" sz="1200" kern="1200" dirty="0" smtClean="0">
                <a:solidFill>
                  <a:schemeClr val="tx1"/>
                </a:solidFill>
                <a:effectLst/>
                <a:latin typeface="+mn-lt"/>
                <a:ea typeface="+mn-ea"/>
                <a:cs typeface="+mn-cs"/>
              </a:rPr>
              <a:t>The skimmers could be 3D printed but they will not have the required dimensions and tolerances.</a:t>
            </a:r>
          </a:p>
          <a:p>
            <a:pPr lvl="0"/>
            <a:r>
              <a:rPr lang="en-GB" sz="1200" kern="1200" dirty="0" smtClean="0">
                <a:solidFill>
                  <a:schemeClr val="tx1"/>
                </a:solidFill>
                <a:effectLst/>
                <a:latin typeface="+mn-lt"/>
                <a:ea typeface="+mn-ea"/>
                <a:cs typeface="+mn-cs"/>
              </a:rPr>
              <a:t>Machining of the skimmer 2 is impossible unless the piece is sliced and then put back together</a:t>
            </a:r>
          </a:p>
          <a:p>
            <a:pPr lvl="0"/>
            <a:r>
              <a:rPr lang="en-GB" sz="1200" kern="1200" dirty="0" smtClean="0">
                <a:solidFill>
                  <a:schemeClr val="tx1"/>
                </a:solidFill>
                <a:effectLst/>
                <a:latin typeface="+mn-lt"/>
                <a:ea typeface="+mn-ea"/>
                <a:cs typeface="+mn-cs"/>
              </a:rPr>
              <a:t>Skimmer 3 would have to be manufactured separately due to print area constraints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B0E8CE5-0263-7E47-BF5B-904D26D5BF6D}" type="slidenum">
              <a:rPr lang="en-GB" smtClean="0"/>
              <a:t>6</a:t>
            </a:fld>
            <a:endParaRPr lang="en-GB"/>
          </a:p>
        </p:txBody>
      </p:sp>
    </p:spTree>
    <p:extLst>
      <p:ext uri="{BB962C8B-B14F-4D97-AF65-F5344CB8AC3E}">
        <p14:creationId xmlns:p14="http://schemas.microsoft.com/office/powerpoint/2010/main" val="2393294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Discussed feasibility of aligning</a:t>
            </a:r>
            <a:r>
              <a:rPr lang="en-US" baseline="0" dirty="0" smtClean="0"/>
              <a:t> all skimmers and nozzle and then drilling ‘single’ hole with a laser. Not possible.</a:t>
            </a:r>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7</a:t>
            </a:fld>
            <a:endParaRPr lang="en-GB"/>
          </a:p>
        </p:txBody>
      </p:sp>
    </p:spTree>
    <p:extLst>
      <p:ext uri="{BB962C8B-B14F-4D97-AF65-F5344CB8AC3E}">
        <p14:creationId xmlns:p14="http://schemas.microsoft.com/office/powerpoint/2010/main" val="1158125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0E8CE5-0263-7E47-BF5B-904D26D5BF6D}" type="slidenum">
              <a:rPr lang="en-GB" smtClean="0"/>
              <a:t>8</a:t>
            </a:fld>
            <a:endParaRPr lang="en-GB"/>
          </a:p>
        </p:txBody>
      </p:sp>
    </p:spTree>
    <p:extLst>
      <p:ext uri="{BB962C8B-B14F-4D97-AF65-F5344CB8AC3E}">
        <p14:creationId xmlns:p14="http://schemas.microsoft.com/office/powerpoint/2010/main" val="4263770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B0E8CE5-0263-7E47-BF5B-904D26D5BF6D}" type="slidenum">
              <a:rPr lang="en-GB" smtClean="0"/>
              <a:t>11</a:t>
            </a:fld>
            <a:endParaRPr lang="en-GB"/>
          </a:p>
        </p:txBody>
      </p:sp>
    </p:spTree>
    <p:extLst>
      <p:ext uri="{BB962C8B-B14F-4D97-AF65-F5344CB8AC3E}">
        <p14:creationId xmlns:p14="http://schemas.microsoft.com/office/powerpoint/2010/main" val="3449350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home.cern/"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Tom Dodington | BGC Alignment</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Tom Dodington | BGC Alignment</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Tom Dodington | BGC Alignment</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a:hlinkClick r:id="rId2"/>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atin typeface="Segoe UI" panose="020B0502040204020203" pitchFamily="34" charset="0"/>
                <a:cs typeface="Segoe UI" panose="020B0502040204020203"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fr-CH" dirty="0" smtClean="0"/>
              <a:t>Click to </a:t>
            </a:r>
            <a:r>
              <a:rPr kumimoji="0" lang="fr-CH" dirty="0" err="1" smtClean="0"/>
              <a:t>edit</a:t>
            </a:r>
            <a:r>
              <a:rPr kumimoji="0" lang="fr-CH" dirty="0" smtClean="0"/>
              <a:t> Master </a:t>
            </a:r>
            <a:r>
              <a:rPr kumimoji="0" lang="fr-CH" dirty="0" err="1" smtClean="0"/>
              <a:t>text</a:t>
            </a:r>
            <a:r>
              <a:rPr kumimoji="0" lang="fr-CH" dirty="0" smtClean="0"/>
              <a:t> styles</a:t>
            </a:r>
          </a:p>
        </p:txBody>
      </p:sp>
      <p:sp>
        <p:nvSpPr>
          <p:cNvPr id="6" name="Title 5"/>
          <p:cNvSpPr>
            <a:spLocks noGrp="1"/>
          </p:cNvSpPr>
          <p:nvPr>
            <p:ph type="title"/>
          </p:nvPr>
        </p:nvSpPr>
        <p:spPr/>
        <p:txBody>
          <a:bodyPr/>
          <a:lstStyle/>
          <a:p>
            <a:r>
              <a:rPr lang="es-ES" dirty="0" err="1" smtClean="0"/>
              <a:t>Click</a:t>
            </a:r>
            <a:r>
              <a:rPr lang="es-ES" dirty="0" smtClean="0"/>
              <a:t> to </a:t>
            </a:r>
            <a:r>
              <a:rPr lang="es-ES" dirty="0" err="1" smtClean="0"/>
              <a:t>edit</a:t>
            </a:r>
            <a:r>
              <a:rPr lang="es-ES" dirty="0" smtClean="0"/>
              <a:t> Master </a:t>
            </a:r>
            <a:r>
              <a:rPr lang="es-ES" dirty="0" err="1" smtClean="0"/>
              <a:t>title</a:t>
            </a:r>
            <a:r>
              <a:rPr lang="es-ES" dirty="0" smtClean="0"/>
              <a:t> </a:t>
            </a:r>
            <a:r>
              <a:rPr lang="es-ES" dirty="0" err="1" smtClean="0"/>
              <a:t>style</a:t>
            </a:r>
            <a:endParaRPr lang="en-GB" dirty="0"/>
          </a:p>
        </p:txBody>
      </p:sp>
      <p:sp>
        <p:nvSpPr>
          <p:cNvPr id="10" name="Date Placeholder 9"/>
          <p:cNvSpPr>
            <a:spLocks noGrp="1"/>
          </p:cNvSpPr>
          <p:nvPr>
            <p:ph type="dt" sz="half" idx="11"/>
          </p:nvPr>
        </p:nvSpPr>
        <p:spPr/>
        <p:txBody>
          <a:bodyPr/>
          <a:lstStyle/>
          <a:p>
            <a:r>
              <a:rPr lang="en-US" smtClean="0"/>
              <a:t>27/06/2017</a:t>
            </a:r>
            <a:endParaRPr lang="en-US" dirty="0"/>
          </a:p>
        </p:txBody>
      </p:sp>
      <p:sp>
        <p:nvSpPr>
          <p:cNvPr id="12" name="Footer Placeholder 11"/>
          <p:cNvSpPr>
            <a:spLocks noGrp="1"/>
          </p:cNvSpPr>
          <p:nvPr>
            <p:ph type="ftr" sz="quarter" idx="12"/>
          </p:nvPr>
        </p:nvSpPr>
        <p:spPr/>
        <p:txBody>
          <a:bodyPr/>
          <a:lstStyle>
            <a:lvl1pPr>
              <a:defRPr/>
            </a:lvl1pPr>
          </a:lstStyle>
          <a:p>
            <a:r>
              <a:rPr lang="en-US" dirty="0" smtClean="0"/>
              <a:t>Tom Dodington | BGC Alignment</a:t>
            </a:r>
            <a:endParaRPr lang="en-US" dirty="0"/>
          </a:p>
        </p:txBody>
      </p:sp>
      <p:sp>
        <p:nvSpPr>
          <p:cNvPr id="13" name="Slide Number Placeholder 12"/>
          <p:cNvSpPr>
            <a:spLocks noGrp="1"/>
          </p:cNvSpPr>
          <p:nvPr>
            <p:ph type="sldNum" sz="quarter" idx="13"/>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smtClean="0"/>
              <a:t>Click to </a:t>
            </a:r>
            <a:r>
              <a:rPr kumimoji="0" lang="fr-CH" dirty="0" err="1" smtClean="0"/>
              <a:t>edit</a:t>
            </a:r>
            <a:r>
              <a:rPr kumimoji="0" lang="fr-CH" dirty="0" smtClean="0"/>
              <a:t> Master </a:t>
            </a:r>
            <a:r>
              <a:rPr kumimoji="0" lang="fr-CH" dirty="0" err="1" smtClean="0"/>
              <a:t>title</a:t>
            </a:r>
            <a:r>
              <a:rPr kumimoji="0" lang="fr-CH" dirty="0" smtClean="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dirty="0" smtClean="0"/>
              <a:t>Click to </a:t>
            </a:r>
            <a:r>
              <a:rPr lang="fr-CH" dirty="0" err="1" smtClean="0"/>
              <a:t>edit</a:t>
            </a:r>
            <a:r>
              <a:rPr lang="fr-CH" dirty="0" smtClean="0"/>
              <a:t> Master </a:t>
            </a:r>
            <a:r>
              <a:rPr lang="fr-CH" dirty="0" err="1" smtClean="0"/>
              <a:t>text</a:t>
            </a:r>
            <a:r>
              <a:rPr lang="fr-CH" dirty="0" smtClean="0"/>
              <a:t> styles</a:t>
            </a:r>
          </a:p>
          <a:p>
            <a:pPr lvl="1" eaLnBrk="1" latinLnBrk="0" hangingPunct="1"/>
            <a:r>
              <a:rPr lang="fr-CH" dirty="0" smtClean="0"/>
              <a:t>Second </a:t>
            </a:r>
            <a:r>
              <a:rPr lang="fr-CH" dirty="0" err="1" smtClean="0"/>
              <a:t>level</a:t>
            </a:r>
            <a:endParaRPr lang="fr-CH" dirty="0" smtClean="0"/>
          </a:p>
          <a:p>
            <a:pPr lvl="2" eaLnBrk="1" latinLnBrk="0" hangingPunct="1"/>
            <a:r>
              <a:rPr lang="fr-CH" dirty="0" err="1" smtClean="0"/>
              <a:t>Third</a:t>
            </a:r>
            <a:r>
              <a:rPr lang="fr-CH" dirty="0" smtClean="0"/>
              <a:t> </a:t>
            </a:r>
            <a:r>
              <a:rPr lang="fr-CH" dirty="0" err="1" smtClean="0"/>
              <a:t>level</a:t>
            </a:r>
            <a:endParaRPr lang="fr-CH" dirty="0" smtClean="0"/>
          </a:p>
          <a:p>
            <a:pPr lvl="3" eaLnBrk="1" latinLnBrk="0" hangingPunct="1"/>
            <a:r>
              <a:rPr lang="fr-CH" dirty="0" err="1" smtClean="0"/>
              <a:t>Fourth</a:t>
            </a:r>
            <a:r>
              <a:rPr lang="fr-CH" dirty="0" smtClean="0"/>
              <a:t> </a:t>
            </a:r>
            <a:r>
              <a:rPr lang="fr-CH" dirty="0" err="1" smtClean="0"/>
              <a:t>level</a:t>
            </a:r>
            <a:endParaRPr lang="fr-CH" dirty="0" smtClean="0"/>
          </a:p>
          <a:p>
            <a:pPr lvl="4" eaLnBrk="1" latinLnBrk="0" hangingPunct="1"/>
            <a:r>
              <a:rPr lang="fr-CH" dirty="0" err="1" smtClean="0"/>
              <a:t>Fifth</a:t>
            </a:r>
            <a:r>
              <a:rPr lang="fr-CH" dirty="0" smtClean="0"/>
              <a:t> </a:t>
            </a:r>
            <a:r>
              <a:rPr lang="fr-CH" dirty="0" err="1" smtClean="0"/>
              <a:t>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Tom Dodington | BGC Alignment</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Tom Dodington | BGC Alignment</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394313" y="812367"/>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27/06/2017</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Tom Dodington | BGC Alignment</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0" y="4577015"/>
            <a:ext cx="9148572" cy="572833"/>
          </a:xfrm>
          <a:prstGeom prst="rect">
            <a:avLst/>
          </a:prstGeom>
          <a:solidFill>
            <a:srgbClr val="0053A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6471" y="4663047"/>
            <a:ext cx="432000" cy="432000"/>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latin typeface="Gill Sans MT" panose="020B0502020104020203" pitchFamily="34" charset="0"/>
              </a:defRPr>
            </a:lvl1pPr>
          </a:lstStyle>
          <a:p>
            <a:r>
              <a:rPr lang="en-US" smtClean="0"/>
              <a:t>27/06/2017</a:t>
            </a:r>
            <a:endParaRPr lang="en-GB" dirty="0" smtClean="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Gill Sans MT" panose="020B0502020104020203" pitchFamily="34" charset="0"/>
              </a:defRPr>
            </a:lvl1pPr>
          </a:lstStyle>
          <a:p>
            <a:r>
              <a:rPr lang="en-US" dirty="0" smtClean="0"/>
              <a:t>Tom Dodington | BGC Alignment</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latin typeface="Gill Sans MT" panose="020B0502020104020203" pitchFamily="34" charset="0"/>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3600" kern="1200">
          <a:solidFill>
            <a:schemeClr val="tx1"/>
          </a:solidFill>
          <a:latin typeface="Gill Sans MT" panose="020B0502020104020203" pitchFamily="34" charset="0"/>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Segoe UI" panose="020B0502040204020203" pitchFamily="34" charset="0"/>
          <a:ea typeface="+mn-ea"/>
          <a:cs typeface="Segoe UI" panose="020B0502040204020203"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Segoe UI" panose="020B0502040204020203" pitchFamily="34" charset="0"/>
          <a:ea typeface="+mn-ea"/>
          <a:cs typeface="Segoe UI" panose="020B0502040204020203"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Segoe UI" panose="020B0502040204020203" pitchFamily="34" charset="0"/>
          <a:ea typeface="+mn-ea"/>
          <a:cs typeface="Segoe UI" panose="020B0502040204020203"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home.cer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tmp"/></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tmp"/><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s://edms.cern.ch/ui/file/1709576/1/BGC_AddManufact_Analysis_REPORT_v1.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ui/file/1708792/1/Alignment_attempt_of_BGC_test_plates_EDMS_1708792_Ana_Miarnau_2016.pdf"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1006997"/>
            <a:ext cx="8105320" cy="1536345"/>
          </a:xfrm>
        </p:spPr>
        <p:txBody>
          <a:bodyPr>
            <a:noAutofit/>
          </a:bodyPr>
          <a:lstStyle/>
          <a:p>
            <a:r>
              <a:rPr lang="en-GB" sz="3600" dirty="0" smtClean="0">
                <a:latin typeface="Gill Sans MT" panose="020B0502020104020203" pitchFamily="34" charset="0"/>
                <a:cs typeface="Courier New" panose="02070309020205020404" pitchFamily="49" charset="0"/>
              </a:rPr>
              <a:t>Manufacture and Alignment of the</a:t>
            </a:r>
            <a:br>
              <a:rPr lang="en-GB" sz="3600" dirty="0" smtClean="0">
                <a:latin typeface="Gill Sans MT" panose="020B0502020104020203" pitchFamily="34" charset="0"/>
                <a:cs typeface="Courier New" panose="02070309020205020404" pitchFamily="49" charset="0"/>
              </a:rPr>
            </a:br>
            <a:r>
              <a:rPr lang="en-GB" sz="3600" dirty="0" smtClean="0">
                <a:latin typeface="Gill Sans MT" panose="020B0502020104020203" pitchFamily="34" charset="0"/>
                <a:cs typeface="Courier New" panose="02070309020205020404" pitchFamily="49" charset="0"/>
              </a:rPr>
              <a:t>BGC Skimmer and Nozzle Assembly</a:t>
            </a:r>
            <a:endParaRPr lang="en-GB" sz="3600" dirty="0">
              <a:latin typeface="Gill Sans MT" panose="020B0502020104020203" pitchFamily="34" charset="0"/>
              <a:cs typeface="Courier New" panose="02070309020205020404" pitchFamily="49" charset="0"/>
            </a:endParaRPr>
          </a:p>
        </p:txBody>
      </p:sp>
      <p:sp>
        <p:nvSpPr>
          <p:cNvPr id="6" name="Text Placeholder 5"/>
          <p:cNvSpPr>
            <a:spLocks noGrp="1"/>
          </p:cNvSpPr>
          <p:nvPr>
            <p:ph type="body" idx="10"/>
          </p:nvPr>
        </p:nvSpPr>
        <p:spPr>
          <a:xfrm>
            <a:off x="457200" y="2543342"/>
            <a:ext cx="2743200" cy="935149"/>
          </a:xfrm>
        </p:spPr>
        <p:txBody>
          <a:bodyPr>
            <a:noAutofit/>
          </a:bodyPr>
          <a:lstStyle/>
          <a:p>
            <a:r>
              <a:rPr lang="en-GB" sz="1600" dirty="0" smtClean="0">
                <a:latin typeface="Gill Sans MT" panose="020B0502020104020203" pitchFamily="34" charset="0"/>
              </a:rPr>
              <a:t>Tom Dodington</a:t>
            </a:r>
          </a:p>
          <a:p>
            <a:r>
              <a:rPr lang="en-GB" sz="1600" dirty="0" smtClean="0">
                <a:latin typeface="Gill Sans MT" panose="020B0502020104020203" pitchFamily="34" charset="0"/>
              </a:rPr>
              <a:t>27 June 2017</a:t>
            </a:r>
          </a:p>
          <a:p>
            <a:r>
              <a:rPr lang="en-GB" sz="1600" dirty="0" smtClean="0">
                <a:latin typeface="Gill Sans MT" panose="020B0502020104020203" pitchFamily="34" charset="0"/>
              </a:rPr>
              <a:t>BE-BI-ML</a:t>
            </a:r>
            <a:endParaRPr lang="en-GB" sz="1600" dirty="0">
              <a:latin typeface="Gill Sans MT" panose="020B0502020104020203" pitchFamily="34" charset="0"/>
            </a:endParaRPr>
          </a:p>
        </p:txBody>
      </p:sp>
      <p:sp>
        <p:nvSpPr>
          <p:cNvPr id="3" name="Date Placeholder 2"/>
          <p:cNvSpPr>
            <a:spLocks noGrp="1"/>
          </p:cNvSpPr>
          <p:nvPr>
            <p:ph type="dt" sz="half" idx="11"/>
          </p:nvPr>
        </p:nvSpPr>
        <p:spPr/>
        <p:txBody>
          <a:bodyPr/>
          <a:lstStyle/>
          <a:p>
            <a:r>
              <a:rPr lang="en-US" smtClean="0"/>
              <a:t>27/06/2017</a:t>
            </a:r>
            <a:endParaRPr lang="en-US" dirty="0"/>
          </a:p>
        </p:txBody>
      </p:sp>
      <p:sp>
        <p:nvSpPr>
          <p:cNvPr id="4" name="Footer Placeholder 3"/>
          <p:cNvSpPr>
            <a:spLocks noGrp="1"/>
          </p:cNvSpPr>
          <p:nvPr>
            <p:ph type="ftr" sz="quarter" idx="12"/>
          </p:nvPr>
        </p:nvSpPr>
        <p:spPr/>
        <p:txBody>
          <a:bodyPr/>
          <a:lstStyle/>
          <a:p>
            <a:r>
              <a:rPr lang="en-US" smtClean="0"/>
              <a:t>Tom Dodington | BGC Alignment</a:t>
            </a:r>
            <a:endParaRPr lang="en-US" dirty="0"/>
          </a:p>
        </p:txBody>
      </p:sp>
      <p:sp>
        <p:nvSpPr>
          <p:cNvPr id="5" name="Slide Number Placeholder 4"/>
          <p:cNvSpPr>
            <a:spLocks noGrp="1"/>
          </p:cNvSpPr>
          <p:nvPr>
            <p:ph type="sldNum" sz="quarter" idx="13"/>
          </p:nvPr>
        </p:nvSpPr>
        <p:spPr/>
        <p:txBody>
          <a:bodyPr/>
          <a:lstStyle/>
          <a:p>
            <a:fld id="{17918391-D411-FE40-AAD7-861AE5233E0E}" type="slidenum">
              <a:rPr lang="en-US" smtClean="0"/>
              <a:pPr/>
              <a:t>0</a:t>
            </a:fld>
            <a:endParaRPr lang="en-US" dirty="0"/>
          </a:p>
        </p:txBody>
      </p:sp>
    </p:spTree>
    <p:extLst>
      <p:ext uri="{BB962C8B-B14F-4D97-AF65-F5344CB8AC3E}">
        <p14:creationId xmlns:p14="http://schemas.microsoft.com/office/powerpoint/2010/main" val="12083945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proposal</a:t>
            </a:r>
            <a:endParaRPr lang="en-GB" dirty="0"/>
          </a:p>
        </p:txBody>
      </p:sp>
      <p:sp>
        <p:nvSpPr>
          <p:cNvPr id="3" name="Content Placeholder 2"/>
          <p:cNvSpPr>
            <a:spLocks noGrp="1"/>
          </p:cNvSpPr>
          <p:nvPr>
            <p:ph idx="1"/>
          </p:nvPr>
        </p:nvSpPr>
        <p:spPr>
          <a:xfrm>
            <a:off x="457200" y="994205"/>
            <a:ext cx="6176356" cy="3203145"/>
          </a:xfrm>
        </p:spPr>
        <p:txBody>
          <a:bodyPr>
            <a:normAutofit lnSpcReduction="10000"/>
          </a:bodyPr>
          <a:lstStyle/>
          <a:p>
            <a:pPr marL="36576" indent="0">
              <a:buNone/>
            </a:pPr>
            <a:r>
              <a:rPr lang="en-US" sz="1600" dirty="0" smtClean="0"/>
              <a:t>Build test rig at CERN for alignment preparation.</a:t>
            </a:r>
          </a:p>
          <a:p>
            <a:pPr marL="36576" indent="0">
              <a:buNone/>
            </a:pPr>
            <a:endParaRPr lang="en-US" sz="1050" dirty="0" smtClean="0"/>
          </a:p>
          <a:p>
            <a:pPr marL="36576" indent="0">
              <a:buNone/>
            </a:pPr>
            <a:r>
              <a:rPr lang="en-US" sz="1600" i="1" dirty="0" smtClean="0"/>
              <a:t>Central plate</a:t>
            </a:r>
            <a:r>
              <a:rPr lang="en-US" sz="1600" dirty="0" smtClean="0"/>
              <a:t>, holding skimmer 1, is fixed.</a:t>
            </a:r>
          </a:p>
          <a:p>
            <a:pPr marL="36576" indent="0">
              <a:buNone/>
            </a:pPr>
            <a:endParaRPr lang="en-US" sz="1050" dirty="0"/>
          </a:p>
          <a:p>
            <a:pPr marL="36576" indent="0">
              <a:buNone/>
            </a:pPr>
            <a:r>
              <a:rPr lang="en-US" sz="1600" dirty="0" smtClean="0"/>
              <a:t>Nozzle housing and skimmer 2 plate adjustable with micrometer.</a:t>
            </a:r>
          </a:p>
          <a:p>
            <a:pPr marL="36576" indent="0">
              <a:buNone/>
            </a:pPr>
            <a:r>
              <a:rPr lang="en-US" sz="1600" dirty="0" smtClean="0"/>
              <a:t>Alignment done manually using</a:t>
            </a:r>
          </a:p>
          <a:p>
            <a:pPr marL="36576" indent="0">
              <a:buNone/>
              <a:tabLst>
                <a:tab pos="539750" algn="l"/>
              </a:tabLst>
            </a:pPr>
            <a:r>
              <a:rPr lang="en-US" sz="1600" dirty="0"/>
              <a:t>	</a:t>
            </a:r>
            <a:r>
              <a:rPr lang="en-US" sz="1400" dirty="0" smtClean="0"/>
              <a:t>Optical lasers </a:t>
            </a:r>
            <a:r>
              <a:rPr lang="en-US" sz="1400" i="1" dirty="0" smtClean="0"/>
              <a:t>or</a:t>
            </a:r>
            <a:r>
              <a:rPr lang="en-US" sz="1400" dirty="0" smtClean="0"/>
              <a:t> </a:t>
            </a:r>
          </a:p>
          <a:p>
            <a:pPr marL="36576" indent="0">
              <a:buNone/>
              <a:tabLst>
                <a:tab pos="539750" algn="l"/>
              </a:tabLst>
            </a:pPr>
            <a:r>
              <a:rPr lang="en-US" sz="1400" dirty="0" smtClean="0"/>
              <a:t>	Zeiss O-Inspect camera (CERN metrology)</a:t>
            </a:r>
          </a:p>
          <a:p>
            <a:pPr marL="36576" indent="0">
              <a:buNone/>
            </a:pPr>
            <a:r>
              <a:rPr lang="en-US" sz="1400" dirty="0" smtClean="0"/>
              <a:t>Could manufacture part to hold laser in place</a:t>
            </a:r>
          </a:p>
          <a:p>
            <a:pPr marL="36576" indent="0">
              <a:buNone/>
            </a:pPr>
            <a:endParaRPr lang="en-US" sz="1600" dirty="0" smtClean="0"/>
          </a:p>
          <a:p>
            <a:pPr marL="36576" indent="0">
              <a:buNone/>
            </a:pPr>
            <a:r>
              <a:rPr lang="en-US" sz="1600" dirty="0" smtClean="0"/>
              <a:t>Once this system is aligned it can be installed in the</a:t>
            </a:r>
          </a:p>
          <a:p>
            <a:pPr marL="36576" indent="0">
              <a:buNone/>
            </a:pPr>
            <a:r>
              <a:rPr lang="en-US" sz="1600" dirty="0" smtClean="0"/>
              <a:t>BGC and then checked.</a:t>
            </a:r>
            <a:endParaRPr lang="en-GB" sz="1600" dirty="0"/>
          </a:p>
        </p:txBody>
      </p:sp>
      <p:sp>
        <p:nvSpPr>
          <p:cNvPr id="4" name="Date Placeholder 3"/>
          <p:cNvSpPr>
            <a:spLocks noGrp="1"/>
          </p:cNvSpPr>
          <p:nvPr>
            <p:ph type="dt" sz="half" idx="2"/>
          </p:nvPr>
        </p:nvSpPr>
        <p:spPr/>
        <p:txBody>
          <a:bodyPr/>
          <a:lstStyle/>
          <a:p>
            <a:r>
              <a:rPr lang="en-US" smtClean="0"/>
              <a:t>27/06/2017</a:t>
            </a:r>
            <a:endParaRPr lang="en-US" dirty="0"/>
          </a:p>
        </p:txBody>
      </p:sp>
      <p:sp>
        <p:nvSpPr>
          <p:cNvPr id="7" name="Footer Placeholder 6"/>
          <p:cNvSpPr>
            <a:spLocks noGrp="1"/>
          </p:cNvSpPr>
          <p:nvPr>
            <p:ph type="ftr" sz="quarter" idx="3"/>
          </p:nvPr>
        </p:nvSpPr>
        <p:spPr/>
        <p:txBody>
          <a:bodyPr/>
          <a:lstStyle/>
          <a:p>
            <a:r>
              <a:rPr lang="en-US" smtClean="0"/>
              <a:t>Tom Dodington | BGC Alignment</a:t>
            </a:r>
            <a:endParaRPr lang="en-US" dirty="0"/>
          </a:p>
        </p:txBody>
      </p:sp>
      <p:pic>
        <p:nvPicPr>
          <p:cNvPr id="8" name="Picture 7"/>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r="11723"/>
          <a:stretch/>
        </p:blipFill>
        <p:spPr>
          <a:xfrm>
            <a:off x="5018673" y="210743"/>
            <a:ext cx="4245861" cy="4269303"/>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1091955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Laser Optical alignment</a:t>
            </a:r>
            <a:endParaRPr lang="en-GB" dirty="0"/>
          </a:p>
        </p:txBody>
      </p:sp>
      <p:sp>
        <p:nvSpPr>
          <p:cNvPr id="4" name="Date Placeholder 3"/>
          <p:cNvSpPr>
            <a:spLocks noGrp="1"/>
          </p:cNvSpPr>
          <p:nvPr>
            <p:ph type="dt" sz="half" idx="2"/>
          </p:nvPr>
        </p:nvSpPr>
        <p:spPr/>
        <p:txBody>
          <a:bodyPr/>
          <a:lstStyle/>
          <a:p>
            <a:r>
              <a:rPr lang="en-US" smtClean="0"/>
              <a:t>27/06/2017</a:t>
            </a:r>
            <a:endParaRPr lang="en-US" dirty="0"/>
          </a:p>
        </p:txBody>
      </p:sp>
      <p:grpSp>
        <p:nvGrpSpPr>
          <p:cNvPr id="5" name="Group 4"/>
          <p:cNvGrpSpPr/>
          <p:nvPr/>
        </p:nvGrpSpPr>
        <p:grpSpPr>
          <a:xfrm>
            <a:off x="1270866" y="1106298"/>
            <a:ext cx="4087090" cy="3327421"/>
            <a:chOff x="1270866" y="1033826"/>
            <a:chExt cx="4087090" cy="3327421"/>
          </a:xfrm>
        </p:grpSpPr>
        <p:pic>
          <p:nvPicPr>
            <p:cNvPr id="7" name="Picture 6"/>
            <p:cNvPicPr>
              <a:picLocks noChangeAspect="1"/>
            </p:cNvPicPr>
            <p:nvPr/>
          </p:nvPicPr>
          <p:blipFill rotWithShape="1">
            <a:blip r:embed="rId2"/>
            <a:srcRect b="-3227"/>
            <a:stretch/>
          </p:blipFill>
          <p:spPr>
            <a:xfrm>
              <a:off x="1776856" y="1033826"/>
              <a:ext cx="3581100" cy="3327421"/>
            </a:xfrm>
            <a:prstGeom prst="rect">
              <a:avLst/>
            </a:prstGeom>
          </p:spPr>
        </p:pic>
        <p:sp>
          <p:nvSpPr>
            <p:cNvPr id="8" name="Rounded Rectangle 7"/>
            <p:cNvSpPr/>
            <p:nvPr/>
          </p:nvSpPr>
          <p:spPr>
            <a:xfrm>
              <a:off x="1270866" y="2416904"/>
              <a:ext cx="639832" cy="28063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solidFill>
                    <a:schemeClr val="accent1">
                      <a:lumMod val="10000"/>
                    </a:schemeClr>
                  </a:solidFill>
                  <a:latin typeface="Segoe UI" panose="020B0502040204020203" pitchFamily="34" charset="0"/>
                  <a:cs typeface="Segoe UI" panose="020B0502040204020203" pitchFamily="34" charset="0"/>
                </a:rPr>
                <a:t>Laser</a:t>
              </a:r>
              <a:endParaRPr lang="en-GB" dirty="0">
                <a:solidFill>
                  <a:schemeClr val="accent1">
                    <a:lumMod val="10000"/>
                  </a:schemeClr>
                </a:solidFill>
                <a:latin typeface="Segoe UI" panose="020B0502040204020203" pitchFamily="34" charset="0"/>
                <a:cs typeface="Segoe UI" panose="020B0502040204020203" pitchFamily="34" charset="0"/>
              </a:endParaRPr>
            </a:p>
          </p:txBody>
        </p:sp>
      </p:grpSp>
      <p:sp>
        <p:nvSpPr>
          <p:cNvPr id="9" name="Footer Placeholder 8"/>
          <p:cNvSpPr>
            <a:spLocks noGrp="1"/>
          </p:cNvSpPr>
          <p:nvPr>
            <p:ph type="ftr" sz="quarter" idx="3"/>
          </p:nvPr>
        </p:nvSpPr>
        <p:spPr/>
        <p:txBody>
          <a:bodyPr/>
          <a:lstStyle/>
          <a:p>
            <a:r>
              <a:rPr lang="en-US" smtClean="0"/>
              <a:t>Tom Dodington | BGC Alignment</a:t>
            </a:r>
            <a:endParaRPr lang="en-US" dirty="0"/>
          </a:p>
        </p:txBody>
      </p:sp>
      <p:grpSp>
        <p:nvGrpSpPr>
          <p:cNvPr id="22" name="Group 21"/>
          <p:cNvGrpSpPr/>
          <p:nvPr/>
        </p:nvGrpSpPr>
        <p:grpSpPr>
          <a:xfrm>
            <a:off x="5357956" y="988284"/>
            <a:ext cx="3944180" cy="3563448"/>
            <a:chOff x="4836294" y="522772"/>
            <a:chExt cx="3944180" cy="3563448"/>
          </a:xfrm>
        </p:grpSpPr>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4836294" y="522772"/>
              <a:ext cx="3944180" cy="3563448"/>
            </a:xfrm>
            <a:prstGeom prst="rect">
              <a:avLst/>
            </a:prstGeom>
            <a:ln>
              <a:noFill/>
            </a:ln>
            <a:effectLst/>
          </p:spPr>
        </p:pic>
        <p:sp>
          <p:nvSpPr>
            <p:cNvPr id="12" name="Oval 11"/>
            <p:cNvSpPr/>
            <p:nvPr/>
          </p:nvSpPr>
          <p:spPr>
            <a:xfrm>
              <a:off x="5004036" y="3331588"/>
              <a:ext cx="257659" cy="254532"/>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Oval 13"/>
            <p:cNvSpPr/>
            <p:nvPr/>
          </p:nvSpPr>
          <p:spPr>
            <a:xfrm>
              <a:off x="7916876" y="1951027"/>
              <a:ext cx="386488" cy="636330"/>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5" name="Straight Arrow Connector 14"/>
            <p:cNvCxnSpPr/>
            <p:nvPr/>
          </p:nvCxnSpPr>
          <p:spPr>
            <a:xfrm flipV="1">
              <a:off x="5132865" y="1758740"/>
              <a:ext cx="2984425" cy="1700115"/>
            </a:xfrm>
            <a:prstGeom prst="straightConnector1">
              <a:avLst/>
            </a:prstGeom>
            <a:ln w="38100" cap="rnd">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 name="TextBox 31"/>
            <p:cNvSpPr txBox="1"/>
            <p:nvPr/>
          </p:nvSpPr>
          <p:spPr>
            <a:xfrm>
              <a:off x="7659218" y="3295648"/>
              <a:ext cx="901806" cy="326413"/>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dirty="0" smtClean="0">
                  <a:solidFill>
                    <a:srgbClr val="FFC000"/>
                  </a:solidFill>
                  <a:latin typeface="Verdana" panose="020B0604030504040204" pitchFamily="34" charset="0"/>
                  <a:ea typeface="Verdana" panose="020B0604030504040204" pitchFamily="34" charset="0"/>
                  <a:cs typeface="Verdana" panose="020B0604030504040204" pitchFamily="34" charset="0"/>
                </a:rPr>
                <a:t>Laser system</a:t>
              </a:r>
              <a:endParaRPr lang="en-GB" sz="1100" dirty="0">
                <a:solidFill>
                  <a:srgbClr val="FFC000"/>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9" name="Straight Arrow Connector 18"/>
            <p:cNvCxnSpPr>
              <a:stCxn id="17" idx="0"/>
              <a:endCxn id="14" idx="4"/>
            </p:cNvCxnSpPr>
            <p:nvPr/>
          </p:nvCxnSpPr>
          <p:spPr>
            <a:xfrm flipV="1">
              <a:off x="8110120" y="2587357"/>
              <a:ext cx="0" cy="708291"/>
            </a:xfrm>
            <a:prstGeom prst="straightConnector1">
              <a:avLst/>
            </a:prstGeom>
            <a:ln w="19050" cap="rnd">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7" idx="1"/>
              <a:endCxn id="12" idx="6"/>
            </p:cNvCxnSpPr>
            <p:nvPr/>
          </p:nvCxnSpPr>
          <p:spPr>
            <a:xfrm flipH="1">
              <a:off x="5261694" y="3458854"/>
              <a:ext cx="2397523" cy="0"/>
            </a:xfrm>
            <a:prstGeom prst="straightConnector1">
              <a:avLst/>
            </a:prstGeom>
            <a:ln w="19050" cap="rnd">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342144" y="1101472"/>
            <a:ext cx="3137107" cy="951543"/>
          </a:xfrm>
          <a:prstGeom prst="rect">
            <a:avLst/>
          </a:prstGeom>
          <a:noFill/>
        </p:spPr>
        <p:txBody>
          <a:bodyPr wrap="square" rtlCol="0">
            <a:spAutoFit/>
          </a:bodyPr>
          <a:lstStyle/>
          <a:p>
            <a:pPr>
              <a:lnSpc>
                <a:spcPct val="120000"/>
              </a:lnSpc>
            </a:pPr>
            <a:r>
              <a:rPr lang="en-US" sz="1600" dirty="0" smtClean="0">
                <a:latin typeface="Segoe UI" panose="020B0502040204020203" pitchFamily="34" charset="0"/>
                <a:cs typeface="Segoe UI" panose="020B0502040204020203" pitchFamily="34" charset="0"/>
              </a:rPr>
              <a:t>Mechanical fixation of the laser.</a:t>
            </a:r>
          </a:p>
          <a:p>
            <a:pPr>
              <a:lnSpc>
                <a:spcPct val="120000"/>
              </a:lnSpc>
            </a:pPr>
            <a:r>
              <a:rPr lang="en-US" sz="1600" dirty="0">
                <a:latin typeface="Segoe UI" panose="020B0502040204020203" pitchFamily="34" charset="0"/>
                <a:cs typeface="Segoe UI" panose="020B0502040204020203" pitchFamily="34" charset="0"/>
              </a:rPr>
              <a:t>Adjust and focus of beam.</a:t>
            </a:r>
          </a:p>
          <a:p>
            <a:pPr>
              <a:lnSpc>
                <a:spcPct val="120000"/>
              </a:lnSpc>
            </a:pPr>
            <a:endParaRPr lang="en-GB" sz="1600" dirty="0"/>
          </a:p>
        </p:txBody>
      </p:sp>
      <p:sp>
        <p:nvSpPr>
          <p:cNvPr id="25" name="TextBox 24"/>
          <p:cNvSpPr txBox="1"/>
          <p:nvPr/>
        </p:nvSpPr>
        <p:spPr>
          <a:xfrm>
            <a:off x="7049193" y="4163357"/>
            <a:ext cx="914930" cy="307777"/>
          </a:xfrm>
          <a:prstGeom prst="rect">
            <a:avLst/>
          </a:prstGeom>
          <a:noFill/>
        </p:spPr>
        <p:txBody>
          <a:bodyPr wrap="none" rtlCol="0">
            <a:spAutoFit/>
          </a:bodyPr>
          <a:lstStyle/>
          <a:p>
            <a:r>
              <a:rPr lang="en-US" sz="1400" i="1" dirty="0" smtClean="0">
                <a:latin typeface="Segoe UI" panose="020B0502040204020203" pitchFamily="34" charset="0"/>
                <a:cs typeface="Segoe UI" panose="020B0502040204020203" pitchFamily="34" charset="0"/>
              </a:rPr>
              <a:t>E. </a:t>
            </a:r>
            <a:r>
              <a:rPr lang="en-US" sz="1400" i="1" dirty="0" err="1" smtClean="0">
                <a:latin typeface="Segoe UI" panose="020B0502040204020203" pitchFamily="34" charset="0"/>
                <a:cs typeface="Segoe UI" panose="020B0502040204020203" pitchFamily="34" charset="0"/>
              </a:rPr>
              <a:t>Barrioz</a:t>
            </a:r>
            <a:endParaRPr lang="en-GB" sz="1400" i="1" dirty="0">
              <a:latin typeface="Segoe UI" panose="020B0502040204020203" pitchFamily="34" charset="0"/>
              <a:cs typeface="Segoe UI" panose="020B0502040204020203" pitchFamily="34" charset="0"/>
            </a:endParaRPr>
          </a:p>
        </p:txBody>
      </p:sp>
      <p:sp>
        <p:nvSpPr>
          <p:cNvPr id="3" name="Slide Number Placeholder 2"/>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38008271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approval</a:t>
            </a:r>
            <a:endParaRPr lang="en-GB" dirty="0"/>
          </a:p>
        </p:txBody>
      </p:sp>
      <p:sp>
        <p:nvSpPr>
          <p:cNvPr id="3" name="Content Placeholder 2"/>
          <p:cNvSpPr>
            <a:spLocks noGrp="1"/>
          </p:cNvSpPr>
          <p:nvPr>
            <p:ph sz="half" idx="1"/>
          </p:nvPr>
        </p:nvSpPr>
        <p:spPr>
          <a:xfrm>
            <a:off x="457200" y="1200151"/>
            <a:ext cx="7884042" cy="3073269"/>
          </a:xfrm>
        </p:spPr>
        <p:txBody>
          <a:bodyPr>
            <a:normAutofit/>
          </a:bodyPr>
          <a:lstStyle/>
          <a:p>
            <a:pPr marL="36576" indent="0">
              <a:lnSpc>
                <a:spcPct val="120000"/>
              </a:lnSpc>
              <a:spcBef>
                <a:spcPts val="300"/>
              </a:spcBef>
              <a:spcAft>
                <a:spcPts val="300"/>
              </a:spcAft>
              <a:buNone/>
            </a:pPr>
            <a:r>
              <a:rPr lang="en-GB" sz="1800" dirty="0" smtClean="0"/>
              <a:t>All drawings ready to be signed</a:t>
            </a:r>
          </a:p>
          <a:p>
            <a:pPr marL="717550" lvl="1" indent="-269875">
              <a:lnSpc>
                <a:spcPct val="120000"/>
              </a:lnSpc>
              <a:spcBef>
                <a:spcPts val="300"/>
              </a:spcBef>
              <a:spcAft>
                <a:spcPts val="300"/>
              </a:spcAft>
              <a:buFont typeface="Arial" charset="0"/>
              <a:buChar char="•"/>
            </a:pPr>
            <a:r>
              <a:rPr lang="en-GB" sz="1600" dirty="0" smtClean="0"/>
              <a:t>Have begun checking all the drawings</a:t>
            </a:r>
          </a:p>
          <a:p>
            <a:pPr marL="717550" lvl="1" indent="-269875">
              <a:lnSpc>
                <a:spcPct val="120000"/>
              </a:lnSpc>
              <a:spcBef>
                <a:spcPts val="300"/>
              </a:spcBef>
              <a:spcAft>
                <a:spcPts val="300"/>
              </a:spcAft>
              <a:buFont typeface="Arial" charset="0"/>
              <a:buChar char="•"/>
            </a:pPr>
            <a:r>
              <a:rPr lang="en-GB" sz="1600" dirty="0" smtClean="0"/>
              <a:t>Hope to have signed before design review</a:t>
            </a:r>
          </a:p>
          <a:p>
            <a:pPr marL="717550" lvl="1" indent="-269875">
              <a:lnSpc>
                <a:spcPct val="120000"/>
              </a:lnSpc>
              <a:spcBef>
                <a:spcPts val="300"/>
              </a:spcBef>
              <a:spcAft>
                <a:spcPts val="300"/>
              </a:spcAft>
              <a:buFont typeface="Arial" charset="0"/>
              <a:buChar char="•"/>
            </a:pPr>
            <a:r>
              <a:rPr lang="en-US" sz="1600" dirty="0" smtClean="0"/>
              <a:t>Manufacture to begin ASAP</a:t>
            </a:r>
          </a:p>
          <a:p>
            <a:pPr marL="717550" lvl="1" indent="-269875">
              <a:lnSpc>
                <a:spcPct val="120000"/>
              </a:lnSpc>
              <a:spcBef>
                <a:spcPts val="300"/>
              </a:spcBef>
              <a:spcAft>
                <a:spcPts val="300"/>
              </a:spcAft>
              <a:buFont typeface="Arial" charset="0"/>
              <a:buChar char="•"/>
            </a:pPr>
            <a:r>
              <a:rPr lang="en-US" sz="1600" dirty="0" smtClean="0"/>
              <a:t>Discuss with Cockcroft Institute</a:t>
            </a:r>
            <a:endParaRPr lang="en-GB" sz="1600" dirty="0"/>
          </a:p>
          <a:p>
            <a:pPr marL="717550" lvl="1" indent="-269875">
              <a:lnSpc>
                <a:spcPct val="120000"/>
              </a:lnSpc>
              <a:spcBef>
                <a:spcPts val="300"/>
              </a:spcBef>
              <a:spcAft>
                <a:spcPts val="300"/>
              </a:spcAft>
              <a:buFont typeface="Arial" charset="0"/>
              <a:buChar char="•"/>
            </a:pPr>
            <a:endParaRPr lang="en-GB" sz="1600" dirty="0"/>
          </a:p>
        </p:txBody>
      </p:sp>
      <p:sp>
        <p:nvSpPr>
          <p:cNvPr id="5" name="Date Placeholder 4"/>
          <p:cNvSpPr>
            <a:spLocks noGrp="1"/>
          </p:cNvSpPr>
          <p:nvPr>
            <p:ph type="dt" sz="half" idx="10"/>
          </p:nvPr>
        </p:nvSpPr>
        <p:spPr/>
        <p:txBody>
          <a:bodyPr/>
          <a:lstStyle/>
          <a:p>
            <a:r>
              <a:rPr lang="en-US" smtClean="0"/>
              <a:t>27/06/2017</a:t>
            </a:r>
            <a:endParaRPr lang="en-US" dirty="0"/>
          </a:p>
        </p:txBody>
      </p:sp>
      <p:sp>
        <p:nvSpPr>
          <p:cNvPr id="4" name="Footer Placeholder 3"/>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214096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308" y="175120"/>
            <a:ext cx="8093745" cy="705332"/>
          </a:xfrm>
        </p:spPr>
        <p:txBody>
          <a:bodyPr>
            <a:normAutofit/>
          </a:bodyPr>
          <a:lstStyle/>
          <a:p>
            <a:r>
              <a:rPr lang="en-GB" sz="2800" dirty="0" smtClean="0"/>
              <a:t>References</a:t>
            </a:r>
            <a:endParaRPr lang="en-GB" sz="2800" dirty="0"/>
          </a:p>
        </p:txBody>
      </p:sp>
      <p:sp>
        <p:nvSpPr>
          <p:cNvPr id="3" name="Content Placeholder 2"/>
          <p:cNvSpPr>
            <a:spLocks noGrp="1"/>
          </p:cNvSpPr>
          <p:nvPr>
            <p:ph idx="1"/>
          </p:nvPr>
        </p:nvSpPr>
        <p:spPr/>
        <p:txBody>
          <a:bodyPr>
            <a:normAutofit/>
          </a:bodyPr>
          <a:lstStyle/>
          <a:p>
            <a:pPr marL="36576" indent="0">
              <a:buNone/>
            </a:pPr>
            <a:r>
              <a:rPr lang="en-GB" sz="1800" dirty="0" smtClean="0">
                <a:solidFill>
                  <a:srgbClr val="104282"/>
                </a:solidFill>
              </a:rPr>
              <a:t>Slide 1: </a:t>
            </a:r>
            <a:r>
              <a:rPr lang="en-GB" sz="1800" dirty="0" smtClean="0">
                <a:solidFill>
                  <a:schemeClr val="accent4">
                    <a:lumMod val="75000"/>
                  </a:schemeClr>
                </a:solidFill>
              </a:rPr>
              <a:t>Gas </a:t>
            </a:r>
            <a:r>
              <a:rPr lang="en-GB" sz="1800" dirty="0">
                <a:solidFill>
                  <a:schemeClr val="accent4">
                    <a:lumMod val="75000"/>
                  </a:schemeClr>
                </a:solidFill>
              </a:rPr>
              <a:t>dynamics considerations in a non-invasive profile monitor for charged particle </a:t>
            </a:r>
            <a:r>
              <a:rPr lang="en-GB" sz="1800" dirty="0" smtClean="0">
                <a:solidFill>
                  <a:schemeClr val="accent4">
                    <a:lumMod val="75000"/>
                  </a:schemeClr>
                </a:solidFill>
              </a:rPr>
              <a:t>beams </a:t>
            </a:r>
            <a:r>
              <a:rPr lang="en-GB" sz="1800" i="1" dirty="0" smtClean="0">
                <a:solidFill>
                  <a:schemeClr val="accent4">
                    <a:lumMod val="75000"/>
                  </a:schemeClr>
                </a:solidFill>
              </a:rPr>
              <a:t>Vasilis </a:t>
            </a:r>
            <a:r>
              <a:rPr lang="en-GB" sz="1800" i="1" dirty="0" err="1" smtClean="0">
                <a:solidFill>
                  <a:schemeClr val="accent4">
                    <a:lumMod val="75000"/>
                  </a:schemeClr>
                </a:solidFill>
              </a:rPr>
              <a:t>Tzoganis</a:t>
            </a:r>
            <a:r>
              <a:rPr lang="en-GB" sz="1800" i="1" dirty="0" smtClean="0">
                <a:solidFill>
                  <a:schemeClr val="accent4">
                    <a:lumMod val="75000"/>
                  </a:schemeClr>
                </a:solidFill>
              </a:rPr>
              <a:t>, Adam Jeff, Carsten </a:t>
            </a:r>
            <a:r>
              <a:rPr lang="en-GB" sz="1800" i="1" dirty="0">
                <a:solidFill>
                  <a:schemeClr val="accent4">
                    <a:lumMod val="75000"/>
                  </a:schemeClr>
                </a:solidFill>
              </a:rPr>
              <a:t>P. </a:t>
            </a:r>
            <a:r>
              <a:rPr lang="en-GB" sz="1800" i="1" dirty="0" smtClean="0">
                <a:solidFill>
                  <a:schemeClr val="accent4">
                    <a:lumMod val="75000"/>
                  </a:schemeClr>
                </a:solidFill>
              </a:rPr>
              <a:t>Welsch</a:t>
            </a:r>
          </a:p>
          <a:p>
            <a:pPr marL="36576" indent="0">
              <a:buNone/>
            </a:pPr>
            <a:endParaRPr lang="en-US" sz="1800" i="1" dirty="0">
              <a:solidFill>
                <a:schemeClr val="accent4">
                  <a:lumMod val="75000"/>
                </a:schemeClr>
              </a:solidFill>
            </a:endParaRPr>
          </a:p>
          <a:p>
            <a:pPr marL="36576" indent="0">
              <a:buNone/>
            </a:pPr>
            <a:r>
              <a:rPr lang="en-US" sz="1800" dirty="0" smtClean="0">
                <a:solidFill>
                  <a:srgbClr val="104282"/>
                </a:solidFill>
              </a:rPr>
              <a:t>Slide 4: </a:t>
            </a:r>
            <a:r>
              <a:rPr lang="en-US" sz="1800" dirty="0" smtClean="0">
                <a:solidFill>
                  <a:schemeClr val="accent4">
                    <a:lumMod val="75000"/>
                  </a:schemeClr>
                </a:solidFill>
              </a:rPr>
              <a:t>Poster at IPAC, </a:t>
            </a:r>
            <a:r>
              <a:rPr lang="en-US" sz="1800" i="1" dirty="0" smtClean="0">
                <a:solidFill>
                  <a:schemeClr val="accent4">
                    <a:lumMod val="75000"/>
                  </a:schemeClr>
                </a:solidFill>
              </a:rPr>
              <a:t>provided by </a:t>
            </a:r>
            <a:r>
              <a:rPr lang="en-US" sz="1800" i="1" dirty="0" err="1" smtClean="0">
                <a:solidFill>
                  <a:schemeClr val="accent4">
                    <a:lumMod val="75000"/>
                  </a:schemeClr>
                </a:solidFill>
              </a:rPr>
              <a:t>Hao</a:t>
            </a:r>
            <a:r>
              <a:rPr lang="en-US" sz="1800" i="1" dirty="0" smtClean="0">
                <a:solidFill>
                  <a:schemeClr val="accent4">
                    <a:lumMod val="75000"/>
                  </a:schemeClr>
                </a:solidFill>
              </a:rPr>
              <a:t> Zhang</a:t>
            </a:r>
            <a:endParaRPr lang="en-GB" sz="1800" i="1" dirty="0" smtClean="0">
              <a:solidFill>
                <a:schemeClr val="accent4">
                  <a:lumMod val="75000"/>
                </a:schemeClr>
              </a:solidFill>
            </a:endParaRPr>
          </a:p>
          <a:p>
            <a:pPr marL="36576" indent="0">
              <a:buNone/>
            </a:pPr>
            <a:endParaRPr lang="en-GB" sz="1800" i="1" dirty="0" smtClean="0">
              <a:solidFill>
                <a:schemeClr val="accent4">
                  <a:lumMod val="75000"/>
                </a:schemeClr>
              </a:solidFill>
            </a:endParaRPr>
          </a:p>
          <a:p>
            <a:pPr marL="36576" indent="0">
              <a:buNone/>
            </a:pPr>
            <a:r>
              <a:rPr lang="en-US" sz="1800" dirty="0" smtClean="0">
                <a:solidFill>
                  <a:srgbClr val="104282"/>
                </a:solidFill>
              </a:rPr>
              <a:t>Slide 5: </a:t>
            </a:r>
            <a:r>
              <a:rPr lang="en-GB" sz="1800" dirty="0">
                <a:solidFill>
                  <a:schemeClr val="accent4">
                    <a:lumMod val="75000"/>
                  </a:schemeClr>
                </a:solidFill>
              </a:rPr>
              <a:t>Alignment of Beam Gas Curtain (BGC) test </a:t>
            </a:r>
            <a:r>
              <a:rPr lang="en-GB" sz="1800" dirty="0" smtClean="0">
                <a:solidFill>
                  <a:schemeClr val="accent4">
                    <a:lumMod val="75000"/>
                  </a:schemeClr>
                </a:solidFill>
              </a:rPr>
              <a:t>plates </a:t>
            </a:r>
            <a:r>
              <a:rPr lang="en-GB" sz="1800" i="1" dirty="0" smtClean="0">
                <a:solidFill>
                  <a:schemeClr val="accent4">
                    <a:lumMod val="75000"/>
                  </a:schemeClr>
                </a:solidFill>
              </a:rPr>
              <a:t>Ana </a:t>
            </a:r>
            <a:r>
              <a:rPr lang="en-GB" sz="1800" i="1" dirty="0" err="1" smtClean="0">
                <a:solidFill>
                  <a:schemeClr val="accent4">
                    <a:lumMod val="75000"/>
                  </a:schemeClr>
                </a:solidFill>
              </a:rPr>
              <a:t>Miarnau</a:t>
            </a:r>
            <a:endParaRPr lang="en-GB" sz="1800" i="1" dirty="0" smtClean="0">
              <a:solidFill>
                <a:srgbClr val="104282"/>
              </a:solidFill>
            </a:endParaRPr>
          </a:p>
        </p:txBody>
      </p:sp>
      <p:sp>
        <p:nvSpPr>
          <p:cNvPr id="4" name="Date Placeholder 3"/>
          <p:cNvSpPr>
            <a:spLocks noGrp="1"/>
          </p:cNvSpPr>
          <p:nvPr>
            <p:ph type="dt" sz="half" idx="2"/>
          </p:nvPr>
        </p:nvSpPr>
        <p:spPr/>
        <p:txBody>
          <a:bodyPr/>
          <a:lstStyle/>
          <a:p>
            <a:r>
              <a:rPr lang="en-US" smtClean="0"/>
              <a:t>27/06/2017</a:t>
            </a:r>
            <a:endParaRPr lang="en-US" dirty="0"/>
          </a:p>
        </p:txBody>
      </p:sp>
      <p:sp>
        <p:nvSpPr>
          <p:cNvPr id="5" name="Footer Placeholder 4"/>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7760655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home.cern</a:t>
            </a:r>
            <a:endParaRPr lang="en-GB" dirty="0"/>
          </a:p>
        </p:txBody>
      </p:sp>
    </p:spTree>
    <p:extLst>
      <p:ext uri="{BB962C8B-B14F-4D97-AF65-F5344CB8AC3E}">
        <p14:creationId xmlns:p14="http://schemas.microsoft.com/office/powerpoint/2010/main" val="79385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l="1765" t="11026" r="2839" b="10278"/>
          <a:stretch/>
        </p:blipFill>
        <p:spPr>
          <a:xfrm>
            <a:off x="775284" y="1167569"/>
            <a:ext cx="7593432" cy="3222764"/>
          </a:xfrm>
          <a:prstGeom prst="rect">
            <a:avLst/>
          </a:prstGeom>
        </p:spPr>
      </p:pic>
      <p:sp>
        <p:nvSpPr>
          <p:cNvPr id="2" name="Title 1"/>
          <p:cNvSpPr>
            <a:spLocks noGrp="1"/>
          </p:cNvSpPr>
          <p:nvPr>
            <p:ph type="title"/>
          </p:nvPr>
        </p:nvSpPr>
        <p:spPr>
          <a:xfrm>
            <a:off x="457886" y="175120"/>
            <a:ext cx="8226000" cy="705332"/>
          </a:xfrm>
        </p:spPr>
        <p:txBody>
          <a:bodyPr/>
          <a:lstStyle/>
          <a:p>
            <a:r>
              <a:rPr lang="en-GB" dirty="0"/>
              <a:t>Nozzle and Skimmer Assembly</a:t>
            </a:r>
          </a:p>
        </p:txBody>
      </p:sp>
      <p:sp>
        <p:nvSpPr>
          <p:cNvPr id="4" name="Date Placeholder 3"/>
          <p:cNvSpPr>
            <a:spLocks noGrp="1"/>
          </p:cNvSpPr>
          <p:nvPr>
            <p:ph type="dt" sz="half" idx="2"/>
          </p:nvPr>
        </p:nvSpPr>
        <p:spPr/>
        <p:txBody>
          <a:bodyPr/>
          <a:lstStyle/>
          <a:p>
            <a:r>
              <a:rPr lang="en-US" smtClean="0"/>
              <a:t>27/06/2017</a:t>
            </a:r>
            <a:endParaRPr lang="en-US" dirty="0"/>
          </a:p>
        </p:txBody>
      </p:sp>
      <p:pic>
        <p:nvPicPr>
          <p:cNvPr id="7" name="Picture 6"/>
          <p:cNvPicPr>
            <a:picLocks noChangeAspect="1"/>
          </p:cNvPicPr>
          <p:nvPr/>
        </p:nvPicPr>
        <p:blipFill rotWithShape="1">
          <a:blip r:embed="rId3"/>
          <a:srcRect l="10781" t="18056" r="7578" b="12499"/>
          <a:stretch/>
        </p:blipFill>
        <p:spPr>
          <a:xfrm>
            <a:off x="7559056" y="93478"/>
            <a:ext cx="1440000" cy="688995"/>
          </a:xfrm>
          <a:prstGeom prst="rect">
            <a:avLst/>
          </a:prstGeom>
        </p:spPr>
      </p:pic>
      <p:sp>
        <p:nvSpPr>
          <p:cNvPr id="9" name="Content Placeholder 2"/>
          <p:cNvSpPr>
            <a:spLocks noGrp="1"/>
          </p:cNvSpPr>
          <p:nvPr>
            <p:ph idx="1"/>
          </p:nvPr>
        </p:nvSpPr>
        <p:spPr>
          <a:xfrm>
            <a:off x="457886" y="880453"/>
            <a:ext cx="8226000" cy="1405548"/>
          </a:xfrm>
        </p:spPr>
        <p:txBody>
          <a:bodyPr anchor="t">
            <a:noAutofit/>
          </a:bodyPr>
          <a:lstStyle/>
          <a:p>
            <a:pPr marL="0" indent="0">
              <a:spcBef>
                <a:spcPts val="300"/>
              </a:spcBef>
              <a:spcAft>
                <a:spcPts val="300"/>
              </a:spcAft>
              <a:buNone/>
            </a:pPr>
            <a:r>
              <a:rPr lang="en-US" sz="1600" i="1" dirty="0" smtClean="0"/>
              <a:t>What do we want</a:t>
            </a:r>
            <a:r>
              <a:rPr lang="en-US" sz="1600" dirty="0" smtClean="0"/>
              <a:t>?- Concentric alignment of Skimmers and Nozzle.</a:t>
            </a:r>
          </a:p>
        </p:txBody>
      </p:sp>
      <p:sp>
        <p:nvSpPr>
          <p:cNvPr id="10" name="TextBox 9"/>
          <p:cNvSpPr txBox="1"/>
          <p:nvPr/>
        </p:nvSpPr>
        <p:spPr>
          <a:xfrm>
            <a:off x="164827" y="1286286"/>
            <a:ext cx="1801586" cy="646331"/>
          </a:xfrm>
          <a:prstGeom prst="rect">
            <a:avLst/>
          </a:prstGeom>
          <a:noFill/>
        </p:spPr>
        <p:txBody>
          <a:bodyPr wrap="square" rtlCol="0">
            <a:spAutoFit/>
          </a:bodyPr>
          <a:lstStyle/>
          <a:p>
            <a:r>
              <a:rPr lang="en-US" dirty="0" smtClean="0">
                <a:solidFill>
                  <a:srgbClr val="C00000"/>
                </a:solidFill>
                <a:latin typeface="Comic Sans MS" panose="030F0702030302020204" pitchFamily="66" charset="0"/>
              </a:rPr>
              <a:t>Insert dimensions?</a:t>
            </a:r>
            <a:endParaRPr lang="en-GB" dirty="0">
              <a:solidFill>
                <a:srgbClr val="C00000"/>
              </a:solidFill>
              <a:latin typeface="Comic Sans MS" panose="030F0702030302020204" pitchFamily="66" charset="0"/>
            </a:endParaRPr>
          </a:p>
        </p:txBody>
      </p:sp>
      <p:sp>
        <p:nvSpPr>
          <p:cNvPr id="11" name="Oval 10"/>
          <p:cNvSpPr/>
          <p:nvPr/>
        </p:nvSpPr>
        <p:spPr>
          <a:xfrm>
            <a:off x="7559056" y="272143"/>
            <a:ext cx="1394444" cy="332014"/>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Footer Placeholder 11"/>
          <p:cNvSpPr>
            <a:spLocks noGrp="1"/>
          </p:cNvSpPr>
          <p:nvPr>
            <p:ph type="ftr" sz="quarter" idx="3"/>
          </p:nvPr>
        </p:nvSpPr>
        <p:spPr/>
        <p:txBody>
          <a:bodyPr/>
          <a:lstStyle/>
          <a:p>
            <a:r>
              <a:rPr lang="en-US" smtClean="0"/>
              <a:t>Tom Dodington | BGC Alignment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2709371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4677" y="2379903"/>
            <a:ext cx="2306930" cy="1891480"/>
          </a:xfrm>
          <a:prstGeom prst="rect">
            <a:avLst/>
          </a:prstGeom>
        </p:spPr>
      </p:pic>
      <p:sp>
        <p:nvSpPr>
          <p:cNvPr id="2" name="Title 1"/>
          <p:cNvSpPr>
            <a:spLocks noGrp="1"/>
          </p:cNvSpPr>
          <p:nvPr>
            <p:ph type="title"/>
          </p:nvPr>
        </p:nvSpPr>
        <p:spPr/>
        <p:txBody>
          <a:bodyPr>
            <a:normAutofit/>
          </a:bodyPr>
          <a:lstStyle/>
          <a:p>
            <a:r>
              <a:rPr lang="en-GB" dirty="0" smtClean="0"/>
              <a:t>Central Assembly</a:t>
            </a:r>
            <a:endParaRPr lang="en-GB" dirty="0"/>
          </a:p>
        </p:txBody>
      </p:sp>
      <p:sp>
        <p:nvSpPr>
          <p:cNvPr id="3" name="Content Placeholder 2"/>
          <p:cNvSpPr>
            <a:spLocks noGrp="1"/>
          </p:cNvSpPr>
          <p:nvPr>
            <p:ph idx="1"/>
          </p:nvPr>
        </p:nvSpPr>
        <p:spPr>
          <a:xfrm>
            <a:off x="457200" y="994205"/>
            <a:ext cx="6014357" cy="1291795"/>
          </a:xfrm>
        </p:spPr>
        <p:txBody>
          <a:bodyPr anchor="ctr">
            <a:noAutofit/>
          </a:bodyPr>
          <a:lstStyle/>
          <a:p>
            <a:pPr>
              <a:spcBef>
                <a:spcPts val="300"/>
              </a:spcBef>
              <a:spcAft>
                <a:spcPts val="300"/>
              </a:spcAft>
            </a:pPr>
            <a:r>
              <a:rPr lang="en-US" sz="1600" dirty="0" smtClean="0"/>
              <a:t>Based on previous beam profile measurements, aiming within&lt;50</a:t>
            </a:r>
            <a:r>
              <a:rPr lang="el-GR" sz="1600" dirty="0" smtClean="0"/>
              <a:t>μ</a:t>
            </a:r>
            <a:r>
              <a:rPr lang="en-US" sz="1600" dirty="0" smtClean="0"/>
              <a:t>m alignment range</a:t>
            </a:r>
          </a:p>
          <a:p>
            <a:pPr>
              <a:spcBef>
                <a:spcPts val="300"/>
              </a:spcBef>
              <a:spcAft>
                <a:spcPts val="300"/>
              </a:spcAft>
            </a:pPr>
            <a:r>
              <a:rPr lang="en-US" sz="1600" dirty="0" smtClean="0"/>
              <a:t>Pins used to align the three critical parts</a:t>
            </a:r>
          </a:p>
          <a:p>
            <a:pPr>
              <a:spcBef>
                <a:spcPts val="300"/>
              </a:spcBef>
              <a:spcAft>
                <a:spcPts val="300"/>
              </a:spcAft>
            </a:pPr>
            <a:r>
              <a:rPr lang="en-US" sz="1600" dirty="0" smtClean="0"/>
              <a:t>Central skimmer position fixed</a:t>
            </a:r>
          </a:p>
        </p:txBody>
      </p:sp>
      <p:sp>
        <p:nvSpPr>
          <p:cNvPr id="4" name="Date Placeholder 3"/>
          <p:cNvSpPr>
            <a:spLocks noGrp="1"/>
          </p:cNvSpPr>
          <p:nvPr>
            <p:ph type="dt" sz="half" idx="2"/>
          </p:nvPr>
        </p:nvSpPr>
        <p:spPr/>
        <p:txBody>
          <a:bodyPr/>
          <a:lstStyle/>
          <a:p>
            <a:r>
              <a:rPr lang="en-US" smtClean="0"/>
              <a:t>27/06/2017</a:t>
            </a:r>
            <a:endParaRPr lang="en-US" dirty="0"/>
          </a:p>
        </p:txBody>
      </p:sp>
      <p:sp>
        <p:nvSpPr>
          <p:cNvPr id="12" name="TextBox 11"/>
          <p:cNvSpPr txBox="1"/>
          <p:nvPr/>
        </p:nvSpPr>
        <p:spPr>
          <a:xfrm>
            <a:off x="3309621" y="4161611"/>
            <a:ext cx="1453028" cy="417829"/>
          </a:xfrm>
          <a:prstGeom prst="rect">
            <a:avLst/>
          </a:prstGeom>
          <a:noFill/>
        </p:spPr>
        <p:txBody>
          <a:bodyPr wrap="square" rtlCol="0">
            <a:spAutoFit/>
          </a:bodyPr>
          <a:lstStyle/>
          <a:p>
            <a:pPr algn="ctr"/>
            <a:r>
              <a:rPr lang="en-US" dirty="0" smtClean="0">
                <a:latin typeface="Segoe UI" panose="020B0502040204020203" pitchFamily="34" charset="0"/>
                <a:cs typeface="Segoe UI" panose="020B0502040204020203" pitchFamily="34" charset="0"/>
              </a:rPr>
              <a:t>Y axis</a:t>
            </a:r>
            <a:endParaRPr lang="en-GB" dirty="0">
              <a:latin typeface="Segoe UI" panose="020B0502040204020203" pitchFamily="34" charset="0"/>
              <a:cs typeface="Segoe UI" panose="020B0502040204020203" pitchFamily="34" charset="0"/>
            </a:endParaRPr>
          </a:p>
        </p:txBody>
      </p:sp>
      <p:sp>
        <p:nvSpPr>
          <p:cNvPr id="19" name="TextBox 18"/>
          <p:cNvSpPr txBox="1"/>
          <p:nvPr/>
        </p:nvSpPr>
        <p:spPr>
          <a:xfrm>
            <a:off x="635893" y="4161611"/>
            <a:ext cx="1453028" cy="369332"/>
          </a:xfrm>
          <a:prstGeom prst="rect">
            <a:avLst/>
          </a:prstGeom>
          <a:noFill/>
        </p:spPr>
        <p:txBody>
          <a:bodyPr wrap="square" rtlCol="0">
            <a:spAutoFit/>
          </a:bodyPr>
          <a:lstStyle/>
          <a:p>
            <a:pPr algn="ctr"/>
            <a:r>
              <a:rPr lang="en-US" dirty="0">
                <a:latin typeface="Segoe UI" panose="020B0502040204020203" pitchFamily="34" charset="0"/>
                <a:cs typeface="Segoe UI" panose="020B0502040204020203" pitchFamily="34" charset="0"/>
              </a:rPr>
              <a:t>X</a:t>
            </a:r>
            <a:r>
              <a:rPr lang="en-US" dirty="0" smtClean="0">
                <a:latin typeface="Segoe UI" panose="020B0502040204020203" pitchFamily="34" charset="0"/>
                <a:cs typeface="Segoe UI" panose="020B0502040204020203" pitchFamily="34" charset="0"/>
              </a:rPr>
              <a:t> axis</a:t>
            </a:r>
            <a:endParaRPr lang="en-GB" dirty="0">
              <a:latin typeface="Segoe UI" panose="020B0502040204020203" pitchFamily="34" charset="0"/>
              <a:cs typeface="Segoe UI" panose="020B0502040204020203" pitchFamily="34" charset="0"/>
            </a:endParaRPr>
          </a:p>
        </p:txBody>
      </p:sp>
      <p:pic>
        <p:nvPicPr>
          <p:cNvPr id="18" name="Picture 17" descr="Screen Clipping"/>
          <p:cNvPicPr>
            <a:picLocks noChangeAspect="1"/>
          </p:cNvPicPr>
          <p:nvPr/>
        </p:nvPicPr>
        <p:blipFill rotWithShape="1">
          <a:blip r:embed="rId4">
            <a:extLst>
              <a:ext uri="{28A0092B-C50C-407E-A947-70E740481C1C}">
                <a14:useLocalDpi xmlns:a14="http://schemas.microsoft.com/office/drawing/2010/main" val="0"/>
              </a:ext>
            </a:extLst>
          </a:blip>
          <a:srcRect l="2305" t="627" r="3193"/>
          <a:stretch/>
        </p:blipFill>
        <p:spPr>
          <a:xfrm>
            <a:off x="163286" y="2430270"/>
            <a:ext cx="2344984" cy="1841215"/>
          </a:xfrm>
          <a:prstGeom prst="rect">
            <a:avLst/>
          </a:prstGeom>
        </p:spPr>
      </p:pic>
      <p:pic>
        <p:nvPicPr>
          <p:cNvPr id="22" name="Picture 21"/>
          <p:cNvPicPr>
            <a:picLocks noChangeAspect="1"/>
          </p:cNvPicPr>
          <p:nvPr/>
        </p:nvPicPr>
        <p:blipFill rotWithShape="1">
          <a:blip r:embed="rId5"/>
          <a:srcRect l="10781" t="18056" r="7578" b="12499"/>
          <a:stretch/>
        </p:blipFill>
        <p:spPr>
          <a:xfrm>
            <a:off x="7559056" y="93478"/>
            <a:ext cx="1440000" cy="688995"/>
          </a:xfrm>
          <a:prstGeom prst="rect">
            <a:avLst/>
          </a:prstGeom>
        </p:spPr>
      </p:pic>
      <p:sp>
        <p:nvSpPr>
          <p:cNvPr id="9" name="Oval 8"/>
          <p:cNvSpPr/>
          <p:nvPr/>
        </p:nvSpPr>
        <p:spPr>
          <a:xfrm>
            <a:off x="8078356" y="272143"/>
            <a:ext cx="292758" cy="332014"/>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r="11723"/>
          <a:stretch/>
        </p:blipFill>
        <p:spPr>
          <a:xfrm>
            <a:off x="4898139" y="310137"/>
            <a:ext cx="4245861" cy="4269303"/>
          </a:xfrm>
          <a:prstGeom prst="rect">
            <a:avLst/>
          </a:prstGeom>
        </p:spPr>
      </p:pic>
      <p:sp>
        <p:nvSpPr>
          <p:cNvPr id="23" name="Footer Placeholder 22"/>
          <p:cNvSpPr>
            <a:spLocks noGrp="1"/>
          </p:cNvSpPr>
          <p:nvPr>
            <p:ph type="ftr" sz="quarter" idx="3"/>
          </p:nvPr>
        </p:nvSpPr>
        <p:spPr/>
        <p:txBody>
          <a:bodyPr/>
          <a:lstStyle/>
          <a:p>
            <a:r>
              <a:rPr lang="en-US" smtClean="0"/>
              <a:t>Tom Dodington | BGC Alignment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381791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7393640" y="480955"/>
            <a:ext cx="1566903" cy="1924730"/>
          </a:xfrm>
          <a:prstGeom prst="rect">
            <a:avLst/>
          </a:prstGeom>
        </p:spPr>
      </p:pic>
      <p:pic>
        <p:nvPicPr>
          <p:cNvPr id="17" name="Picture 16"/>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73344" y="149706"/>
            <a:ext cx="4287199" cy="1510072"/>
          </a:xfrm>
          <a:prstGeom prst="rect">
            <a:avLst/>
          </a:prstGeom>
        </p:spPr>
      </p:pic>
      <p:sp>
        <p:nvSpPr>
          <p:cNvPr id="2" name="Title 1"/>
          <p:cNvSpPr>
            <a:spLocks noGrp="1"/>
          </p:cNvSpPr>
          <p:nvPr>
            <p:ph type="title"/>
          </p:nvPr>
        </p:nvSpPr>
        <p:spPr>
          <a:xfrm>
            <a:off x="457200" y="175120"/>
            <a:ext cx="8226854" cy="705332"/>
          </a:xfrm>
        </p:spPr>
        <p:txBody>
          <a:bodyPr lIns="36000">
            <a:normAutofit/>
          </a:bodyPr>
          <a:lstStyle/>
          <a:p>
            <a:r>
              <a:rPr lang="en-GB" dirty="0" smtClean="0"/>
              <a:t>Nozzle Manufacture </a:t>
            </a:r>
            <a:endParaRPr lang="en-GB" dirty="0"/>
          </a:p>
        </p:txBody>
      </p:sp>
      <p:sp>
        <p:nvSpPr>
          <p:cNvPr id="3" name="Content Placeholder 2"/>
          <p:cNvSpPr>
            <a:spLocks noGrp="1"/>
          </p:cNvSpPr>
          <p:nvPr>
            <p:ph idx="1"/>
          </p:nvPr>
        </p:nvSpPr>
        <p:spPr>
          <a:xfrm>
            <a:off x="457200" y="994206"/>
            <a:ext cx="8229600" cy="3264326"/>
          </a:xfrm>
        </p:spPr>
        <p:txBody>
          <a:bodyPr lIns="36000">
            <a:normAutofit/>
          </a:bodyPr>
          <a:lstStyle/>
          <a:p>
            <a:pPr marL="36576" indent="0">
              <a:spcBef>
                <a:spcPts val="300"/>
              </a:spcBef>
              <a:spcAft>
                <a:spcPts val="300"/>
              </a:spcAft>
              <a:buNone/>
            </a:pPr>
            <a:r>
              <a:rPr lang="en-US" sz="1800" dirty="0" smtClean="0"/>
              <a:t>To be machined in 2 parts at CERN</a:t>
            </a:r>
          </a:p>
          <a:p>
            <a:pPr marL="448056" lvl="1" indent="0">
              <a:spcBef>
                <a:spcPts val="300"/>
              </a:spcBef>
              <a:spcAft>
                <a:spcPts val="300"/>
              </a:spcAft>
              <a:buNone/>
            </a:pPr>
            <a:r>
              <a:rPr lang="en-US" sz="1400" dirty="0" smtClean="0"/>
              <a:t>Full depth weld to join parts</a:t>
            </a:r>
          </a:p>
          <a:p>
            <a:pPr marL="448056" lvl="1" indent="0">
              <a:spcBef>
                <a:spcPts val="300"/>
              </a:spcBef>
              <a:spcAft>
                <a:spcPts val="300"/>
              </a:spcAft>
              <a:buNone/>
            </a:pPr>
            <a:r>
              <a:rPr lang="en-US" sz="1400" dirty="0" smtClean="0"/>
              <a:t>Re-machined external diameter.</a:t>
            </a:r>
          </a:p>
          <a:p>
            <a:pPr marL="448056" lvl="1" indent="0">
              <a:spcBef>
                <a:spcPts val="300"/>
              </a:spcBef>
              <a:spcAft>
                <a:spcPts val="600"/>
              </a:spcAft>
              <a:buNone/>
            </a:pPr>
            <a:r>
              <a:rPr lang="en-US" sz="1400" dirty="0" smtClean="0"/>
              <a:t>30</a:t>
            </a:r>
            <a:r>
              <a:rPr lang="el-GR" sz="1400" dirty="0" smtClean="0"/>
              <a:t>μ</a:t>
            </a:r>
            <a:r>
              <a:rPr lang="en-US" sz="1400" dirty="0" smtClean="0"/>
              <a:t>m hole must be tightly concentric with external diameter.</a:t>
            </a:r>
          </a:p>
          <a:p>
            <a:pPr marL="36576" indent="0">
              <a:spcBef>
                <a:spcPts val="300"/>
              </a:spcBef>
              <a:spcAft>
                <a:spcPts val="300"/>
              </a:spcAft>
              <a:buNone/>
            </a:pPr>
            <a:r>
              <a:rPr lang="en-US" sz="1800" dirty="0" smtClean="0"/>
              <a:t>Manufacture:</a:t>
            </a:r>
          </a:p>
          <a:p>
            <a:pPr marL="448056" lvl="1" indent="0">
              <a:spcBef>
                <a:spcPts val="300"/>
              </a:spcBef>
              <a:spcAft>
                <a:spcPts val="300"/>
              </a:spcAft>
              <a:buNone/>
            </a:pPr>
            <a:r>
              <a:rPr lang="en-US" sz="1400" dirty="0" smtClean="0"/>
              <a:t>Previously d</a:t>
            </a:r>
            <a:r>
              <a:rPr lang="en-GB" sz="1400" dirty="0" smtClean="0"/>
              <a:t>rilled in platinum foil, clamped </a:t>
            </a:r>
            <a:r>
              <a:rPr lang="en-GB" sz="1400" dirty="0"/>
              <a:t>between 2 </a:t>
            </a:r>
            <a:r>
              <a:rPr lang="en-GB" sz="1400" dirty="0" smtClean="0"/>
              <a:t>Al plates.</a:t>
            </a:r>
          </a:p>
          <a:p>
            <a:pPr marL="448056" lvl="1" indent="0">
              <a:spcBef>
                <a:spcPts val="300"/>
              </a:spcBef>
              <a:spcAft>
                <a:spcPts val="300"/>
              </a:spcAft>
              <a:buNone/>
            </a:pPr>
            <a:r>
              <a:rPr lang="en-US" sz="1400" dirty="0"/>
              <a:t>	</a:t>
            </a:r>
            <a:r>
              <a:rPr lang="en-US" sz="1400" dirty="0" smtClean="0"/>
              <a:t>Precision, concentricity, internal angle unknown.</a:t>
            </a:r>
          </a:p>
          <a:p>
            <a:pPr marL="447675" lvl="1" indent="0">
              <a:spcBef>
                <a:spcPts val="300"/>
              </a:spcBef>
              <a:spcAft>
                <a:spcPts val="300"/>
              </a:spcAft>
              <a:buNone/>
            </a:pPr>
            <a:r>
              <a:rPr lang="en-US" sz="1400" dirty="0" smtClean="0"/>
              <a:t>Laser Micromachining, UK</a:t>
            </a:r>
          </a:p>
          <a:p>
            <a:pPr marL="447675" lvl="1" indent="0">
              <a:spcBef>
                <a:spcPts val="300"/>
              </a:spcBef>
              <a:spcAft>
                <a:spcPts val="300"/>
              </a:spcAft>
              <a:buNone/>
            </a:pPr>
            <a:r>
              <a:rPr lang="en-US" sz="1400" dirty="0" smtClean="0"/>
              <a:t>Contact at </a:t>
            </a:r>
            <a:r>
              <a:rPr lang="en-GB" sz="1400" dirty="0"/>
              <a:t>TU </a:t>
            </a:r>
            <a:r>
              <a:rPr lang="en-GB" sz="1400" dirty="0" smtClean="0"/>
              <a:t>Darmstadt.</a:t>
            </a:r>
            <a:endParaRPr lang="en-US" sz="1400" dirty="0" smtClean="0"/>
          </a:p>
        </p:txBody>
      </p:sp>
      <p:sp>
        <p:nvSpPr>
          <p:cNvPr id="4" name="Date Placeholder 3"/>
          <p:cNvSpPr>
            <a:spLocks noGrp="1"/>
          </p:cNvSpPr>
          <p:nvPr>
            <p:ph type="dt" sz="half" idx="2"/>
          </p:nvPr>
        </p:nvSpPr>
        <p:spPr/>
        <p:txBody>
          <a:bodyPr/>
          <a:lstStyle/>
          <a:p>
            <a:r>
              <a:rPr lang="en-US" smtClean="0"/>
              <a:t>27/06/2017</a:t>
            </a:r>
            <a:endParaRPr lang="en-US" dirty="0"/>
          </a:p>
        </p:txBody>
      </p:sp>
      <p:pic>
        <p:nvPicPr>
          <p:cNvPr id="5" name="Picture 4"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9631" y="3277057"/>
            <a:ext cx="1215496" cy="1152000"/>
          </a:xfrm>
          <a:prstGeom prst="rect">
            <a:avLst/>
          </a:prstGeom>
        </p:spPr>
      </p:pic>
      <p:pic>
        <p:nvPicPr>
          <p:cNvPr id="7" name="Picture 6"/>
          <p:cNvPicPr>
            <a:picLocks noChangeAspect="1"/>
          </p:cNvPicPr>
          <p:nvPr/>
        </p:nvPicPr>
        <p:blipFill>
          <a:blip r:embed="rId6"/>
          <a:stretch>
            <a:fillRect/>
          </a:stretch>
        </p:blipFill>
        <p:spPr>
          <a:xfrm>
            <a:off x="7486415" y="2397543"/>
            <a:ext cx="1614859" cy="2014537"/>
          </a:xfrm>
          <a:prstGeom prst="rect">
            <a:avLst/>
          </a:prstGeom>
        </p:spPr>
      </p:pic>
      <p:pic>
        <p:nvPicPr>
          <p:cNvPr id="9" name="Picture 8"/>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l="57460" r="2011" b="7531"/>
          <a:stretch/>
        </p:blipFill>
        <p:spPr>
          <a:xfrm rot="5400000">
            <a:off x="4014418" y="2867428"/>
            <a:ext cx="1152000" cy="1971258"/>
          </a:xfrm>
          <a:prstGeom prst="rect">
            <a:avLst/>
          </a:prstGeom>
        </p:spPr>
      </p:pic>
      <p:sp>
        <p:nvSpPr>
          <p:cNvPr id="10" name="TextBox 9"/>
          <p:cNvSpPr txBox="1"/>
          <p:nvPr/>
        </p:nvSpPr>
        <p:spPr>
          <a:xfrm>
            <a:off x="4674235" y="3942629"/>
            <a:ext cx="1109049" cy="276999"/>
          </a:xfrm>
          <a:prstGeom prst="rect">
            <a:avLst/>
          </a:prstGeom>
          <a:noFill/>
        </p:spPr>
        <p:txBody>
          <a:bodyPr wrap="square" rtlCol="0">
            <a:spAutoFit/>
          </a:bodyPr>
          <a:lstStyle/>
          <a:p>
            <a:r>
              <a:rPr lang="en-US" sz="1200" dirty="0" smtClean="0">
                <a:latin typeface="Segoe UI" panose="020B0502040204020203" pitchFamily="34" charset="0"/>
                <a:cs typeface="Segoe UI" panose="020B0502040204020203" pitchFamily="34" charset="0"/>
              </a:rPr>
              <a:t>~2° angle</a:t>
            </a:r>
            <a:endParaRPr lang="en-GB" sz="1200" dirty="0">
              <a:latin typeface="Segoe UI" panose="020B0502040204020203" pitchFamily="34" charset="0"/>
              <a:cs typeface="Segoe UI" panose="020B0502040204020203" pitchFamily="34" charset="0"/>
            </a:endParaRPr>
          </a:p>
        </p:txBody>
      </p:sp>
      <p:sp>
        <p:nvSpPr>
          <p:cNvPr id="11" name="Footer Placeholder 10"/>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386718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l="45989" t="27281" r="34660" b="27366"/>
          <a:stretch/>
        </p:blipFill>
        <p:spPr>
          <a:xfrm>
            <a:off x="3922149" y="262436"/>
            <a:ext cx="1445944" cy="1744764"/>
          </a:xfrm>
          <a:prstGeom prst="rect">
            <a:avLst/>
          </a:prstGeom>
        </p:spPr>
      </p:pic>
      <p:sp>
        <p:nvSpPr>
          <p:cNvPr id="2" name="Title 1"/>
          <p:cNvSpPr>
            <a:spLocks noGrp="1"/>
          </p:cNvSpPr>
          <p:nvPr>
            <p:ph type="title"/>
          </p:nvPr>
        </p:nvSpPr>
        <p:spPr/>
        <p:txBody>
          <a:bodyPr>
            <a:normAutofit/>
          </a:bodyPr>
          <a:lstStyle/>
          <a:p>
            <a:r>
              <a:rPr lang="en-GB" smtClean="0"/>
              <a:t>Skimmer </a:t>
            </a:r>
            <a:r>
              <a:rPr lang="en-GB" dirty="0" smtClean="0"/>
              <a:t>1 &amp; 2</a:t>
            </a:r>
            <a:endParaRPr lang="en-GB" dirty="0"/>
          </a:p>
        </p:txBody>
      </p:sp>
      <p:sp>
        <p:nvSpPr>
          <p:cNvPr id="3" name="Content Placeholder 2"/>
          <p:cNvSpPr>
            <a:spLocks noGrp="1"/>
          </p:cNvSpPr>
          <p:nvPr>
            <p:ph idx="1"/>
          </p:nvPr>
        </p:nvSpPr>
        <p:spPr>
          <a:xfrm>
            <a:off x="457200" y="994206"/>
            <a:ext cx="8229600" cy="3264326"/>
          </a:xfrm>
        </p:spPr>
        <p:txBody>
          <a:bodyPr>
            <a:normAutofit/>
          </a:bodyPr>
          <a:lstStyle/>
          <a:p>
            <a:pPr marL="36576" indent="0">
              <a:spcBef>
                <a:spcPts val="300"/>
              </a:spcBef>
              <a:spcAft>
                <a:spcPts val="300"/>
              </a:spcAft>
              <a:buNone/>
            </a:pPr>
            <a:r>
              <a:rPr lang="en-GB" sz="1800" dirty="0" smtClean="0"/>
              <a:t>0.18 and 0.4mm diameter holes</a:t>
            </a:r>
          </a:p>
          <a:p>
            <a:pPr marL="448056" lvl="1" indent="0">
              <a:spcBef>
                <a:spcPts val="300"/>
              </a:spcBef>
              <a:spcAft>
                <a:spcPts val="300"/>
              </a:spcAft>
              <a:buNone/>
            </a:pPr>
            <a:r>
              <a:rPr lang="en-US" sz="1600" dirty="0" smtClean="0"/>
              <a:t>Sharp edges are essential</a:t>
            </a:r>
          </a:p>
          <a:p>
            <a:pPr marL="448056" lvl="1" indent="0">
              <a:spcBef>
                <a:spcPts val="300"/>
              </a:spcBef>
              <a:spcAft>
                <a:spcPts val="300"/>
              </a:spcAft>
              <a:buNone/>
            </a:pPr>
            <a:endParaRPr lang="en-GB" sz="1400" dirty="0" smtClean="0"/>
          </a:p>
          <a:p>
            <a:pPr marL="36576" indent="0">
              <a:spcBef>
                <a:spcPts val="300"/>
              </a:spcBef>
              <a:spcAft>
                <a:spcPts val="300"/>
              </a:spcAft>
              <a:buNone/>
            </a:pPr>
            <a:r>
              <a:rPr lang="en-GB" sz="1800" dirty="0" smtClean="0"/>
              <a:t>Previously manufactured by</a:t>
            </a:r>
          </a:p>
          <a:p>
            <a:pPr marL="627063" lvl="1" indent="-179388">
              <a:spcBef>
                <a:spcPts val="300"/>
              </a:spcBef>
              <a:spcAft>
                <a:spcPts val="300"/>
              </a:spcAft>
            </a:pPr>
            <a:r>
              <a:rPr lang="en-US" sz="1600" dirty="0" smtClean="0"/>
              <a:t>Beam Dynamics </a:t>
            </a:r>
            <a:r>
              <a:rPr lang="en-US" sz="1600" dirty="0" err="1" smtClean="0"/>
              <a:t>Inc</a:t>
            </a:r>
            <a:r>
              <a:rPr lang="en-US" sz="1600" dirty="0" smtClean="0"/>
              <a:t>, US</a:t>
            </a:r>
          </a:p>
          <a:p>
            <a:pPr marL="627063" lvl="1" indent="-179388">
              <a:spcBef>
                <a:spcPts val="300"/>
              </a:spcBef>
              <a:spcAft>
                <a:spcPts val="300"/>
              </a:spcAft>
            </a:pPr>
            <a:r>
              <a:rPr lang="en-US" sz="1600" dirty="0" smtClean="0"/>
              <a:t>Feedback welcome</a:t>
            </a:r>
          </a:p>
          <a:p>
            <a:pPr marL="627063" lvl="1" indent="-179388">
              <a:spcBef>
                <a:spcPts val="300"/>
              </a:spcBef>
              <a:spcAft>
                <a:spcPts val="300"/>
              </a:spcAft>
            </a:pPr>
            <a:r>
              <a:rPr lang="en-GB" sz="1600" dirty="0" smtClean="0"/>
              <a:t>New skimmers have been purchased 10/06</a:t>
            </a:r>
          </a:p>
          <a:p>
            <a:pPr marL="36576" indent="0">
              <a:spcBef>
                <a:spcPts val="300"/>
              </a:spcBef>
              <a:spcAft>
                <a:spcPts val="300"/>
              </a:spcAft>
              <a:buNone/>
            </a:pPr>
            <a:endParaRPr lang="en-GB" sz="1600" dirty="0"/>
          </a:p>
        </p:txBody>
      </p:sp>
      <p:sp>
        <p:nvSpPr>
          <p:cNvPr id="4" name="Date Placeholder 3"/>
          <p:cNvSpPr>
            <a:spLocks noGrp="1"/>
          </p:cNvSpPr>
          <p:nvPr>
            <p:ph type="dt" sz="half" idx="2"/>
          </p:nvPr>
        </p:nvSpPr>
        <p:spPr/>
        <p:txBody>
          <a:bodyPr/>
          <a:lstStyle/>
          <a:p>
            <a:r>
              <a:rPr lang="en-US" smtClean="0"/>
              <a:t>27/06/2017</a:t>
            </a:r>
            <a:endParaRPr lang="en-US" dirty="0"/>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85847" y="74265"/>
            <a:ext cx="3956029" cy="4358485"/>
          </a:xfrm>
          <a:prstGeom prst="rect">
            <a:avLst/>
          </a:prstGeom>
        </p:spPr>
      </p:pic>
      <p:sp>
        <p:nvSpPr>
          <p:cNvPr id="5" name="Footer Placeholder 4"/>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266856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l="37873" t="22240" r="28711" b="15810"/>
          <a:stretch/>
        </p:blipFill>
        <p:spPr>
          <a:xfrm>
            <a:off x="3735419" y="175120"/>
            <a:ext cx="2524353" cy="2409380"/>
          </a:xfrm>
          <a:prstGeom prst="rect">
            <a:avLst/>
          </a:prstGeom>
        </p:spPr>
      </p:pic>
      <p:sp>
        <p:nvSpPr>
          <p:cNvPr id="2" name="Title 1"/>
          <p:cNvSpPr>
            <a:spLocks noGrp="1"/>
          </p:cNvSpPr>
          <p:nvPr>
            <p:ph type="title"/>
          </p:nvPr>
        </p:nvSpPr>
        <p:spPr/>
        <p:txBody>
          <a:bodyPr>
            <a:normAutofit/>
          </a:bodyPr>
          <a:lstStyle/>
          <a:p>
            <a:r>
              <a:rPr lang="en-GB" dirty="0" smtClean="0"/>
              <a:t>Skimmer 3</a:t>
            </a:r>
            <a:endParaRPr lang="en-GB" dirty="0"/>
          </a:p>
        </p:txBody>
      </p:sp>
      <p:sp>
        <p:nvSpPr>
          <p:cNvPr id="3" name="Content Placeholder 2"/>
          <p:cNvSpPr>
            <a:spLocks noGrp="1"/>
          </p:cNvSpPr>
          <p:nvPr>
            <p:ph idx="1"/>
          </p:nvPr>
        </p:nvSpPr>
        <p:spPr>
          <a:xfrm>
            <a:off x="457200" y="994205"/>
            <a:ext cx="8229600" cy="2849913"/>
          </a:xfrm>
        </p:spPr>
        <p:txBody>
          <a:bodyPr>
            <a:normAutofit/>
          </a:bodyPr>
          <a:lstStyle/>
          <a:p>
            <a:pPr marL="36576" indent="0">
              <a:spcBef>
                <a:spcPts val="300"/>
              </a:spcBef>
              <a:spcAft>
                <a:spcPts val="300"/>
              </a:spcAft>
              <a:buNone/>
            </a:pPr>
            <a:r>
              <a:rPr lang="en-GB" sz="1800" dirty="0" smtClean="0"/>
              <a:t>Rectangular, 0.4*4mm</a:t>
            </a:r>
          </a:p>
          <a:p>
            <a:pPr marL="36576" indent="0">
              <a:spcBef>
                <a:spcPts val="300"/>
              </a:spcBef>
              <a:spcAft>
                <a:spcPts val="300"/>
              </a:spcAft>
              <a:buNone/>
            </a:pPr>
            <a:endParaRPr lang="en-GB" sz="1800" dirty="0" smtClean="0"/>
          </a:p>
          <a:p>
            <a:pPr marL="36576" indent="0">
              <a:spcBef>
                <a:spcPts val="300"/>
              </a:spcBef>
              <a:spcAft>
                <a:spcPts val="300"/>
              </a:spcAft>
              <a:buNone/>
            </a:pPr>
            <a:r>
              <a:rPr lang="en-GB" sz="1800" dirty="0" smtClean="0"/>
              <a:t>Previously manufactured by</a:t>
            </a:r>
          </a:p>
          <a:p>
            <a:pPr marL="627063" lvl="1" indent="-179388">
              <a:spcBef>
                <a:spcPts val="300"/>
              </a:spcBef>
              <a:spcAft>
                <a:spcPts val="300"/>
              </a:spcAft>
            </a:pPr>
            <a:r>
              <a:rPr lang="en-GB" sz="1400" dirty="0" smtClean="0"/>
              <a:t>CRDM rapid prototyping</a:t>
            </a:r>
          </a:p>
          <a:p>
            <a:pPr marL="627063" lvl="1" indent="-179388">
              <a:spcBef>
                <a:spcPts val="300"/>
              </a:spcBef>
              <a:spcAft>
                <a:spcPts val="300"/>
              </a:spcAft>
            </a:pPr>
            <a:r>
              <a:rPr lang="en-US" sz="1400" dirty="0" smtClean="0"/>
              <a:t>TJW polishing</a:t>
            </a:r>
          </a:p>
          <a:p>
            <a:pPr marL="36576" indent="0">
              <a:spcBef>
                <a:spcPts val="300"/>
              </a:spcBef>
              <a:spcAft>
                <a:spcPts val="300"/>
              </a:spcAft>
              <a:buNone/>
            </a:pPr>
            <a:r>
              <a:rPr lang="en-GB" sz="1800" dirty="0" smtClean="0"/>
              <a:t>New Skimmer</a:t>
            </a:r>
          </a:p>
          <a:p>
            <a:pPr marL="625475" lvl="1" indent="-177800">
              <a:spcBef>
                <a:spcPts val="300"/>
              </a:spcBef>
              <a:spcAft>
                <a:spcPts val="300"/>
              </a:spcAft>
            </a:pPr>
            <a:r>
              <a:rPr lang="en-US" sz="1400" dirty="0" smtClean="0"/>
              <a:t>IPAC poster about 3D metal printing</a:t>
            </a:r>
          </a:p>
          <a:p>
            <a:pPr marL="625475" lvl="1" indent="-177800">
              <a:spcBef>
                <a:spcPts val="300"/>
              </a:spcBef>
              <a:spcAft>
                <a:spcPts val="300"/>
              </a:spcAft>
            </a:pPr>
            <a:r>
              <a:rPr lang="en-US" sz="1400" dirty="0" smtClean="0"/>
              <a:t>Will contact manufacturers to discuss</a:t>
            </a:r>
            <a:endParaRPr lang="en-GB" sz="1400" dirty="0"/>
          </a:p>
        </p:txBody>
      </p:sp>
      <p:sp>
        <p:nvSpPr>
          <p:cNvPr id="4" name="Date Placeholder 3"/>
          <p:cNvSpPr>
            <a:spLocks noGrp="1"/>
          </p:cNvSpPr>
          <p:nvPr>
            <p:ph type="dt" sz="half" idx="2"/>
          </p:nvPr>
        </p:nvSpPr>
        <p:spPr/>
        <p:txBody>
          <a:bodyPr/>
          <a:lstStyle/>
          <a:p>
            <a:r>
              <a:rPr lang="en-US" smtClean="0"/>
              <a:t>27/06/2017</a:t>
            </a:r>
            <a:endParaRPr lang="en-US" dirty="0"/>
          </a:p>
        </p:txBody>
      </p:sp>
      <p:pic>
        <p:nvPicPr>
          <p:cNvPr id="10" name="Picture 9"/>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rcRect l="4797" t="4341" r="8380" b="1499"/>
          <a:stretch/>
        </p:blipFill>
        <p:spPr>
          <a:xfrm>
            <a:off x="5734760" y="47846"/>
            <a:ext cx="3095580" cy="4476307"/>
          </a:xfrm>
          <a:prstGeom prst="rect">
            <a:avLst/>
          </a:prstGeom>
        </p:spPr>
      </p:pic>
      <p:sp>
        <p:nvSpPr>
          <p:cNvPr id="5" name="Footer Placeholder 4"/>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783611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10150" y="788003"/>
            <a:ext cx="4062673" cy="2176007"/>
          </a:xfrm>
          <a:prstGeom prst="rect">
            <a:avLst/>
          </a:prstGeom>
        </p:spPr>
      </p:pic>
      <p:sp>
        <p:nvSpPr>
          <p:cNvPr id="7" name="Content Placeholder 2"/>
          <p:cNvSpPr txBox="1">
            <a:spLocks/>
          </p:cNvSpPr>
          <p:nvPr/>
        </p:nvSpPr>
        <p:spPr>
          <a:xfrm>
            <a:off x="457200" y="994205"/>
            <a:ext cx="8229600" cy="3565095"/>
          </a:xfrm>
          <a:prstGeom prst="rect">
            <a:avLst/>
          </a:prstGeom>
        </p:spPr>
        <p:txBody>
          <a:bodyPr lIns="36000">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Segoe UI" panose="020B0502040204020203" pitchFamily="34" charset="0"/>
                <a:ea typeface="+mn-ea"/>
                <a:cs typeface="Segoe UI" panose="020B0502040204020203"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Segoe UI" panose="020B0502040204020203" pitchFamily="34" charset="0"/>
                <a:ea typeface="+mn-ea"/>
                <a:cs typeface="Segoe UI" panose="020B0502040204020203"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Segoe UI" panose="020B0502040204020203" pitchFamily="34" charset="0"/>
                <a:ea typeface="+mn-ea"/>
                <a:cs typeface="Segoe UI" panose="020B0502040204020203"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0"/>
              </a:spcBef>
              <a:spcAft>
                <a:spcPts val="400"/>
              </a:spcAft>
              <a:buNone/>
            </a:pPr>
            <a:r>
              <a:rPr lang="en-US" sz="1800" dirty="0" smtClean="0">
                <a:hlinkClick r:id="rId4"/>
              </a:rPr>
              <a:t>Review</a:t>
            </a:r>
            <a:r>
              <a:rPr lang="en-US" sz="1800" dirty="0" smtClean="0"/>
              <a:t> carried </a:t>
            </a:r>
            <a:r>
              <a:rPr lang="en-US" sz="1800" dirty="0"/>
              <a:t>out </a:t>
            </a:r>
            <a:r>
              <a:rPr lang="en-US" sz="1800" dirty="0" smtClean="0"/>
              <a:t>by ML, </a:t>
            </a:r>
            <a:r>
              <a:rPr lang="en-US" sz="1800" dirty="0"/>
              <a:t>Ana Miarnau.</a:t>
            </a:r>
            <a:endParaRPr lang="en-GB" sz="1800" dirty="0"/>
          </a:p>
          <a:p>
            <a:pPr marL="36576" indent="0">
              <a:spcBef>
                <a:spcPts val="0"/>
              </a:spcBef>
              <a:buFont typeface="Arial"/>
              <a:buNone/>
            </a:pPr>
            <a:r>
              <a:rPr lang="en-US" sz="1800" dirty="0" smtClean="0"/>
              <a:t>Key issues:</a:t>
            </a:r>
          </a:p>
          <a:p>
            <a:pPr marL="36576" indent="0">
              <a:lnSpc>
                <a:spcPct val="120000"/>
              </a:lnSpc>
              <a:spcBef>
                <a:spcPts val="0"/>
              </a:spcBef>
              <a:buFont typeface="Arial"/>
              <a:buNone/>
              <a:tabLst>
                <a:tab pos="539750" algn="l"/>
              </a:tabLst>
            </a:pPr>
            <a:r>
              <a:rPr lang="en-US" sz="1800" dirty="0" smtClean="0"/>
              <a:t>	</a:t>
            </a:r>
            <a:r>
              <a:rPr lang="en-US" sz="1400" dirty="0" smtClean="0"/>
              <a:t>Porosity and Lamination</a:t>
            </a:r>
          </a:p>
          <a:p>
            <a:pPr marL="36576" indent="0">
              <a:lnSpc>
                <a:spcPct val="120000"/>
              </a:lnSpc>
              <a:spcBef>
                <a:spcPts val="0"/>
              </a:spcBef>
              <a:buFont typeface="Arial"/>
              <a:buNone/>
              <a:tabLst>
                <a:tab pos="539750" algn="l"/>
              </a:tabLst>
            </a:pPr>
            <a:r>
              <a:rPr lang="en-US" sz="1400" dirty="0" smtClean="0"/>
              <a:t>	Columnar grain structure</a:t>
            </a:r>
          </a:p>
          <a:p>
            <a:pPr marL="36576" indent="0">
              <a:lnSpc>
                <a:spcPct val="120000"/>
              </a:lnSpc>
              <a:spcBef>
                <a:spcPts val="300"/>
              </a:spcBef>
              <a:buFont typeface="Arial"/>
              <a:buNone/>
              <a:tabLst>
                <a:tab pos="539750" algn="l"/>
              </a:tabLst>
            </a:pPr>
            <a:r>
              <a:rPr lang="en-US" sz="1400" dirty="0" smtClean="0"/>
              <a:t>	Orientation of the structure whilst printing</a:t>
            </a:r>
            <a:endParaRPr lang="en-GB" sz="1400" dirty="0" smtClean="0"/>
          </a:p>
          <a:p>
            <a:pPr marL="36576" indent="0">
              <a:lnSpc>
                <a:spcPct val="120000"/>
              </a:lnSpc>
              <a:spcBef>
                <a:spcPts val="300"/>
              </a:spcBef>
              <a:buNone/>
              <a:tabLst>
                <a:tab pos="539750" algn="l"/>
              </a:tabLst>
            </a:pPr>
            <a:r>
              <a:rPr lang="en-US" sz="1400" dirty="0" smtClean="0"/>
              <a:t>	Print area and wall thickness limitations</a:t>
            </a:r>
            <a:endParaRPr lang="en-GB" sz="1400" b="1" dirty="0" smtClean="0"/>
          </a:p>
          <a:p>
            <a:pPr marL="36576" indent="0">
              <a:lnSpc>
                <a:spcPct val="120000"/>
              </a:lnSpc>
              <a:spcBef>
                <a:spcPts val="300"/>
              </a:spcBef>
              <a:buNone/>
              <a:tabLst>
                <a:tab pos="539750" algn="l"/>
              </a:tabLst>
            </a:pPr>
            <a:r>
              <a:rPr lang="en-GB" sz="1400" b="1" dirty="0"/>
              <a:t>	</a:t>
            </a:r>
            <a:r>
              <a:rPr lang="en-GB" sz="1400" dirty="0" smtClean="0"/>
              <a:t>General </a:t>
            </a:r>
            <a:r>
              <a:rPr lang="en-GB" sz="1400" dirty="0"/>
              <a:t>tolerance is ± 0.2 mm ± 1% of </a:t>
            </a:r>
            <a:r>
              <a:rPr lang="en-GB" sz="1400" dirty="0" smtClean="0"/>
              <a:t>length</a:t>
            </a:r>
          </a:p>
          <a:p>
            <a:pPr marL="36576" indent="0">
              <a:lnSpc>
                <a:spcPct val="120000"/>
              </a:lnSpc>
              <a:spcBef>
                <a:spcPts val="300"/>
              </a:spcBef>
              <a:buNone/>
              <a:tabLst>
                <a:tab pos="539750" algn="l"/>
              </a:tabLst>
            </a:pPr>
            <a:r>
              <a:rPr lang="en-US" sz="1400" dirty="0" smtClean="0"/>
              <a:t>	Surface </a:t>
            </a:r>
            <a:r>
              <a:rPr lang="en-US" sz="1400" dirty="0"/>
              <a:t>roughness ∼ Ra </a:t>
            </a:r>
            <a:r>
              <a:rPr lang="en-US" sz="1400" dirty="0" smtClean="0"/>
              <a:t>1</a:t>
            </a:r>
            <a:r>
              <a:rPr lang="en-US" sz="1400" dirty="0"/>
              <a:t>2</a:t>
            </a:r>
            <a:r>
              <a:rPr lang="el-GR" sz="1400" dirty="0"/>
              <a:t>μ</a:t>
            </a:r>
            <a:r>
              <a:rPr lang="en-US" sz="1400" dirty="0" smtClean="0"/>
              <a:t>m. Post-processing required</a:t>
            </a:r>
          </a:p>
          <a:p>
            <a:pPr marL="36576" indent="0">
              <a:lnSpc>
                <a:spcPct val="120000"/>
              </a:lnSpc>
              <a:spcBef>
                <a:spcPts val="300"/>
              </a:spcBef>
              <a:buNone/>
            </a:pPr>
            <a:endParaRPr lang="en-US" sz="1400" dirty="0" smtClean="0"/>
          </a:p>
          <a:p>
            <a:pPr marL="36576" indent="0">
              <a:lnSpc>
                <a:spcPct val="120000"/>
              </a:lnSpc>
              <a:spcBef>
                <a:spcPts val="300"/>
              </a:spcBef>
              <a:buNone/>
            </a:pPr>
            <a:r>
              <a:rPr lang="en-US" sz="1800" dirty="0" smtClean="0"/>
              <a:t>Combination of additive manufacturing and CNC machining</a:t>
            </a:r>
            <a:endParaRPr lang="en-US" sz="1800" dirty="0"/>
          </a:p>
          <a:p>
            <a:pPr marL="36576" indent="0">
              <a:spcBef>
                <a:spcPts val="300"/>
              </a:spcBef>
              <a:spcAft>
                <a:spcPts val="300"/>
              </a:spcAft>
              <a:buNone/>
            </a:pPr>
            <a:r>
              <a:rPr lang="en-US" sz="1800" dirty="0" smtClean="0"/>
              <a:t>Exciting potential, but technology not ready to provide desired tolerances.</a:t>
            </a:r>
          </a:p>
        </p:txBody>
      </p:sp>
      <p:sp>
        <p:nvSpPr>
          <p:cNvPr id="3" name="Title 2"/>
          <p:cNvSpPr>
            <a:spLocks noGrp="1"/>
          </p:cNvSpPr>
          <p:nvPr>
            <p:ph type="title"/>
          </p:nvPr>
        </p:nvSpPr>
        <p:spPr/>
        <p:txBody>
          <a:bodyPr/>
          <a:lstStyle/>
          <a:p>
            <a:r>
              <a:rPr lang="en-US" dirty="0" smtClean="0"/>
              <a:t>Additive Manufacturing Study</a:t>
            </a:r>
            <a:endParaRPr lang="en-GB" dirty="0"/>
          </a:p>
        </p:txBody>
      </p:sp>
      <p:sp>
        <p:nvSpPr>
          <p:cNvPr id="4" name="Date Placeholder 3"/>
          <p:cNvSpPr>
            <a:spLocks noGrp="1"/>
          </p:cNvSpPr>
          <p:nvPr>
            <p:ph type="dt" sz="half" idx="11"/>
          </p:nvPr>
        </p:nvSpPr>
        <p:spPr/>
        <p:txBody>
          <a:bodyPr/>
          <a:lstStyle/>
          <a:p>
            <a:r>
              <a:rPr lang="en-US" smtClean="0"/>
              <a:t>27/06/2017</a:t>
            </a:r>
            <a:endParaRPr lang="en-US" dirty="0"/>
          </a:p>
        </p:txBody>
      </p:sp>
      <p:sp>
        <p:nvSpPr>
          <p:cNvPr id="9" name="Footer Placeholder 8"/>
          <p:cNvSpPr>
            <a:spLocks noGrp="1"/>
          </p:cNvSpPr>
          <p:nvPr>
            <p:ph type="ftr" sz="quarter" idx="12"/>
          </p:nvPr>
        </p:nvSpPr>
        <p:spPr/>
        <p:txBody>
          <a:bodyPr/>
          <a:lstStyle/>
          <a:p>
            <a:r>
              <a:rPr lang="en-US" smtClean="0"/>
              <a:t>Tom Dodington | BGC Alignment</a:t>
            </a:r>
            <a:endParaRPr lang="en-US" dirty="0"/>
          </a:p>
        </p:txBody>
      </p:sp>
      <p:sp>
        <p:nvSpPr>
          <p:cNvPr id="2" name="Slide Number Placeholder 1"/>
          <p:cNvSpPr>
            <a:spLocks noGrp="1"/>
          </p:cNvSpPr>
          <p:nvPr>
            <p:ph type="sldNum" sz="quarter" idx="13"/>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940961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457200" y="1018903"/>
            <a:ext cx="8229600" cy="3540397"/>
          </a:xfrm>
          <a:prstGeom prst="rect">
            <a:avLst/>
          </a:prstGeom>
        </p:spPr>
        <p:txBody>
          <a:bodyPr lIns="36000">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Segoe UI" panose="020B0502040204020203" pitchFamily="34" charset="0"/>
                <a:ea typeface="+mn-ea"/>
                <a:cs typeface="Segoe UI" panose="020B0502040204020203"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Segoe UI" panose="020B0502040204020203" pitchFamily="34" charset="0"/>
                <a:ea typeface="+mn-ea"/>
                <a:cs typeface="Segoe UI" panose="020B0502040204020203"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Segoe UI" panose="020B0502040204020203" pitchFamily="34" charset="0"/>
                <a:ea typeface="+mn-ea"/>
                <a:cs typeface="Segoe UI" panose="020B0502040204020203"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Segoe UI" panose="020B0502040204020203" pitchFamily="34" charset="0"/>
                <a:ea typeface="+mn-ea"/>
                <a:cs typeface="Segoe UI" panose="020B0502040204020203"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300"/>
              </a:spcBef>
              <a:spcAft>
                <a:spcPts val="600"/>
              </a:spcAft>
              <a:buNone/>
              <a:tabLst>
                <a:tab pos="450850" algn="l"/>
              </a:tabLst>
            </a:pPr>
            <a:r>
              <a:rPr lang="en-US" sz="1800" i="1" dirty="0">
                <a:solidFill>
                  <a:schemeClr val="accent6"/>
                </a:solidFill>
              </a:rPr>
              <a:t>What do we want?</a:t>
            </a:r>
          </a:p>
          <a:p>
            <a:pPr marL="36576" indent="0">
              <a:spcBef>
                <a:spcPts val="300"/>
              </a:spcBef>
              <a:spcAft>
                <a:spcPts val="600"/>
              </a:spcAft>
              <a:buNone/>
              <a:tabLst>
                <a:tab pos="358775" algn="l"/>
              </a:tabLst>
            </a:pPr>
            <a:r>
              <a:rPr lang="en-US" sz="1800" dirty="0"/>
              <a:t>	</a:t>
            </a:r>
            <a:r>
              <a:rPr lang="en-US" sz="1600" dirty="0" smtClean="0"/>
              <a:t>Skimmer 1, 2 &amp; 3 aligned to Nozzle hole within 50</a:t>
            </a:r>
            <a:r>
              <a:rPr lang="el-GR" sz="1600" dirty="0"/>
              <a:t> μ</a:t>
            </a:r>
            <a:r>
              <a:rPr lang="en-US" sz="1600" dirty="0" smtClean="0"/>
              <a:t>m.</a:t>
            </a:r>
          </a:p>
          <a:p>
            <a:pPr marL="36576" indent="0">
              <a:spcBef>
                <a:spcPts val="300"/>
              </a:spcBef>
              <a:spcAft>
                <a:spcPts val="600"/>
              </a:spcAft>
              <a:buNone/>
              <a:tabLst>
                <a:tab pos="358775" algn="l"/>
              </a:tabLst>
            </a:pPr>
            <a:r>
              <a:rPr lang="en-US" sz="1600" dirty="0" smtClean="0"/>
              <a:t>	Perfect solution would not require alignment:</a:t>
            </a:r>
          </a:p>
          <a:p>
            <a:pPr marL="36576" indent="0">
              <a:spcBef>
                <a:spcPts val="300"/>
              </a:spcBef>
              <a:spcAft>
                <a:spcPts val="600"/>
              </a:spcAft>
              <a:buNone/>
              <a:tabLst>
                <a:tab pos="450850" algn="l"/>
                <a:tab pos="719138" algn="l"/>
              </a:tabLst>
            </a:pPr>
            <a:r>
              <a:rPr lang="en-US" sz="1800" dirty="0"/>
              <a:t>	</a:t>
            </a:r>
            <a:r>
              <a:rPr lang="en-US" sz="1600" dirty="0" smtClean="0"/>
              <a:t>	3D print as one part. </a:t>
            </a:r>
            <a:r>
              <a:rPr lang="en-GB" sz="1600" dirty="0">
                <a:solidFill>
                  <a:srgbClr val="F49210"/>
                </a:solidFill>
              </a:rPr>
              <a:t>❌</a:t>
            </a:r>
            <a:endParaRPr lang="en-US" sz="1600" dirty="0" smtClean="0">
              <a:solidFill>
                <a:srgbClr val="F49210"/>
              </a:solidFill>
            </a:endParaRPr>
          </a:p>
          <a:p>
            <a:pPr marL="36576" indent="0">
              <a:spcBef>
                <a:spcPts val="300"/>
              </a:spcBef>
              <a:spcAft>
                <a:spcPts val="600"/>
              </a:spcAft>
              <a:buNone/>
              <a:tabLst>
                <a:tab pos="450850" algn="l"/>
                <a:tab pos="719138" algn="l"/>
              </a:tabLst>
            </a:pPr>
            <a:r>
              <a:rPr lang="en-US" sz="1600" dirty="0"/>
              <a:t>	</a:t>
            </a:r>
            <a:r>
              <a:rPr lang="en-US" sz="1600" dirty="0" smtClean="0"/>
              <a:t>	</a:t>
            </a:r>
            <a:r>
              <a:rPr lang="en-GB" sz="1600" dirty="0"/>
              <a:t>P</a:t>
            </a:r>
            <a:r>
              <a:rPr lang="en-GB" sz="1600" dirty="0" smtClean="0"/>
              <a:t>erforate </a:t>
            </a:r>
            <a:r>
              <a:rPr lang="en-GB" sz="1600" dirty="0"/>
              <a:t>all holes </a:t>
            </a:r>
            <a:r>
              <a:rPr lang="en-GB" sz="1600" dirty="0" smtClean="0"/>
              <a:t>with laser into assembled system. </a:t>
            </a:r>
            <a:r>
              <a:rPr lang="en-GB" sz="1600" dirty="0" smtClean="0">
                <a:solidFill>
                  <a:srgbClr val="F49210"/>
                </a:solidFill>
              </a:rPr>
              <a:t>❌</a:t>
            </a:r>
            <a:endParaRPr lang="en-GB" sz="1600" dirty="0">
              <a:solidFill>
                <a:srgbClr val="F49210"/>
              </a:solidFill>
            </a:endParaRPr>
          </a:p>
          <a:p>
            <a:pPr marL="36576" indent="0">
              <a:spcBef>
                <a:spcPts val="300"/>
              </a:spcBef>
              <a:spcAft>
                <a:spcPts val="600"/>
              </a:spcAft>
              <a:buNone/>
              <a:tabLst>
                <a:tab pos="450850" algn="l"/>
              </a:tabLst>
            </a:pPr>
            <a:endParaRPr lang="en-US" sz="1800" dirty="0" smtClean="0"/>
          </a:p>
          <a:p>
            <a:pPr marL="36576" indent="0">
              <a:spcBef>
                <a:spcPts val="300"/>
              </a:spcBef>
              <a:spcAft>
                <a:spcPts val="600"/>
              </a:spcAft>
              <a:buNone/>
              <a:tabLst>
                <a:tab pos="450850" algn="l"/>
              </a:tabLst>
            </a:pPr>
            <a:r>
              <a:rPr lang="en-US" sz="1800" dirty="0" smtClean="0">
                <a:hlinkClick r:id="rId3"/>
              </a:rPr>
              <a:t>Previous study</a:t>
            </a:r>
            <a:r>
              <a:rPr lang="en-US" sz="1800" dirty="0" smtClean="0"/>
              <a:t> by </a:t>
            </a:r>
            <a:r>
              <a:rPr lang="en-US" sz="1800" dirty="0"/>
              <a:t>Ana </a:t>
            </a:r>
            <a:r>
              <a:rPr lang="en-US" sz="1800" dirty="0" smtClean="0"/>
              <a:t>Miarnau.</a:t>
            </a:r>
            <a:endParaRPr lang="en-US" sz="1800" dirty="0"/>
          </a:p>
          <a:p>
            <a:pPr marL="448056" lvl="1" indent="0">
              <a:spcBef>
                <a:spcPts val="300"/>
              </a:spcBef>
              <a:spcAft>
                <a:spcPts val="600"/>
              </a:spcAft>
              <a:buNone/>
            </a:pPr>
            <a:r>
              <a:rPr lang="en-US" sz="1600" dirty="0"/>
              <a:t>Alignment of two 50</a:t>
            </a:r>
            <a:r>
              <a:rPr lang="el-GR" sz="1600" dirty="0"/>
              <a:t>μ</a:t>
            </a:r>
            <a:r>
              <a:rPr lang="en-US" sz="1600" dirty="0"/>
              <a:t>m holes at CERN with metrology team</a:t>
            </a:r>
            <a:endParaRPr lang="en-GB" sz="1600" dirty="0"/>
          </a:p>
          <a:p>
            <a:pPr marL="448056" lvl="1" indent="0">
              <a:spcBef>
                <a:spcPts val="300"/>
              </a:spcBef>
              <a:spcAft>
                <a:spcPts val="600"/>
              </a:spcAft>
              <a:buNone/>
            </a:pPr>
            <a:endParaRPr lang="en-US" sz="1600" dirty="0"/>
          </a:p>
        </p:txBody>
      </p:sp>
      <p:sp>
        <p:nvSpPr>
          <p:cNvPr id="2" name="Title 1"/>
          <p:cNvSpPr>
            <a:spLocks noGrp="1"/>
          </p:cNvSpPr>
          <p:nvPr>
            <p:ph type="title"/>
          </p:nvPr>
        </p:nvSpPr>
        <p:spPr/>
        <p:txBody>
          <a:bodyPr>
            <a:normAutofit/>
          </a:bodyPr>
          <a:lstStyle/>
          <a:p>
            <a:r>
              <a:rPr lang="en-GB" dirty="0" smtClean="0"/>
              <a:t>Alignment</a:t>
            </a:r>
            <a:endParaRPr lang="en-GB" dirty="0"/>
          </a:p>
        </p:txBody>
      </p:sp>
      <p:sp>
        <p:nvSpPr>
          <p:cNvPr id="4" name="Date Placeholder 3"/>
          <p:cNvSpPr>
            <a:spLocks noGrp="1"/>
          </p:cNvSpPr>
          <p:nvPr>
            <p:ph type="dt" sz="half" idx="2"/>
          </p:nvPr>
        </p:nvSpPr>
        <p:spPr/>
        <p:txBody>
          <a:bodyPr/>
          <a:lstStyle/>
          <a:p>
            <a:r>
              <a:rPr lang="en-US" smtClean="0"/>
              <a:t>27/06/2017</a:t>
            </a:r>
            <a:endParaRPr lang="en-US" dirty="0"/>
          </a:p>
        </p:txBody>
      </p:sp>
      <p:pic>
        <p:nvPicPr>
          <p:cNvPr id="10" name="Picture 9" descr="/Users/anamiarnau/Downloads/IMG_20160726_095152.jpg"/>
          <p:cNvPicPr/>
          <p:nvPr/>
        </p:nvPicPr>
        <p:blipFill rotWithShape="1">
          <a:blip r:embed="rId4" cstate="print">
            <a:extLst>
              <a:ext uri="{28A0092B-C50C-407E-A947-70E740481C1C}">
                <a14:useLocalDpi xmlns:a14="http://schemas.microsoft.com/office/drawing/2010/main"/>
              </a:ext>
            </a:extLst>
          </a:blip>
          <a:srcRect l="20100" r="10402"/>
          <a:stretch/>
        </p:blipFill>
        <p:spPr bwMode="auto">
          <a:xfrm>
            <a:off x="7169000" y="86873"/>
            <a:ext cx="1897912" cy="2434645"/>
          </a:xfrm>
          <a:prstGeom prst="rect">
            <a:avLst/>
          </a:prstGeom>
          <a:noFill/>
          <a:ln>
            <a:noFill/>
          </a:ln>
          <a:extLst>
            <a:ext uri="{53640926-AAD7-44D8-BBD7-CCE9431645EC}">
              <a14:shadowObscured xmlns:a14="http://schemas.microsoft.com/office/drawing/2010/main"/>
            </a:ext>
          </a:extLst>
        </p:spPr>
      </p:pic>
      <p:pic>
        <p:nvPicPr>
          <p:cNvPr id="11" name="Picture 10" descr="/Users/anamiarnau/Downloads/IMG_20160726_102425.jpg"/>
          <p:cNvPicPr/>
          <p:nvPr/>
        </p:nvPicPr>
        <p:blipFill rotWithShape="1">
          <a:blip r:embed="rId5" cstate="hqprint">
            <a:extLst>
              <a:ext uri="{28A0092B-C50C-407E-A947-70E740481C1C}">
                <a14:useLocalDpi xmlns:a14="http://schemas.microsoft.com/office/drawing/2010/main"/>
              </a:ext>
            </a:extLst>
          </a:blip>
          <a:srcRect b="7526"/>
          <a:stretch/>
        </p:blipFill>
        <p:spPr bwMode="auto">
          <a:xfrm>
            <a:off x="6365100" y="2578395"/>
            <a:ext cx="2701812" cy="1897911"/>
          </a:xfrm>
          <a:prstGeom prst="rect">
            <a:avLst/>
          </a:prstGeom>
          <a:noFill/>
          <a:ln>
            <a:noFill/>
          </a:ln>
          <a:extLst>
            <a:ext uri="{53640926-AAD7-44D8-BBD7-CCE9431645EC}">
              <a14:shadowObscured xmlns:a14="http://schemas.microsoft.com/office/drawing/2010/main"/>
            </a:ext>
          </a:extLst>
        </p:spPr>
      </p:pic>
      <p:sp>
        <p:nvSpPr>
          <p:cNvPr id="7" name="Footer Placeholder 6"/>
          <p:cNvSpPr>
            <a:spLocks noGrp="1"/>
          </p:cNvSpPr>
          <p:nvPr>
            <p:ph type="ftr" sz="quarter" idx="3"/>
          </p:nvPr>
        </p:nvSpPr>
        <p:spPr/>
        <p:txBody>
          <a:bodyPr/>
          <a:lstStyle/>
          <a:p>
            <a:r>
              <a:rPr lang="en-US" smtClean="0"/>
              <a:t>Tom Dodington | BGC Alignment</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1535062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Alignment</a:t>
            </a:r>
            <a:endParaRPr lang="en-GB" dirty="0"/>
          </a:p>
        </p:txBody>
      </p:sp>
      <p:sp>
        <p:nvSpPr>
          <p:cNvPr id="4" name="Date Placeholder 3"/>
          <p:cNvSpPr>
            <a:spLocks noGrp="1"/>
          </p:cNvSpPr>
          <p:nvPr>
            <p:ph type="dt" sz="half" idx="2"/>
          </p:nvPr>
        </p:nvSpPr>
        <p:spPr/>
        <p:txBody>
          <a:bodyPr/>
          <a:lstStyle/>
          <a:p>
            <a:r>
              <a:rPr lang="en-US" smtClean="0"/>
              <a:t>27/06/2017</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97005699"/>
              </p:ext>
            </p:extLst>
          </p:nvPr>
        </p:nvGraphicFramePr>
        <p:xfrm>
          <a:off x="457200" y="938891"/>
          <a:ext cx="8284026" cy="2975807"/>
        </p:xfrm>
        <a:graphic>
          <a:graphicData uri="http://schemas.openxmlformats.org/drawingml/2006/table">
            <a:tbl>
              <a:tblPr firstRow="1" bandRow="1">
                <a:tableStyleId>{5C22544A-7EE6-4342-B048-85BDC9FD1C3A}</a:tableStyleId>
              </a:tblPr>
              <a:tblGrid>
                <a:gridCol w="2761342">
                  <a:extLst>
                    <a:ext uri="{9D8B030D-6E8A-4147-A177-3AD203B41FA5}">
                      <a16:colId xmlns:a16="http://schemas.microsoft.com/office/drawing/2014/main" val="1158468401"/>
                    </a:ext>
                  </a:extLst>
                </a:gridCol>
                <a:gridCol w="2761342">
                  <a:extLst>
                    <a:ext uri="{9D8B030D-6E8A-4147-A177-3AD203B41FA5}">
                      <a16:colId xmlns:a16="http://schemas.microsoft.com/office/drawing/2014/main" val="3085474847"/>
                    </a:ext>
                  </a:extLst>
                </a:gridCol>
                <a:gridCol w="2761342">
                  <a:extLst>
                    <a:ext uri="{9D8B030D-6E8A-4147-A177-3AD203B41FA5}">
                      <a16:colId xmlns:a16="http://schemas.microsoft.com/office/drawing/2014/main" val="523717234"/>
                    </a:ext>
                  </a:extLst>
                </a:gridCol>
              </a:tblGrid>
              <a:tr h="345622">
                <a:tc>
                  <a:txBody>
                    <a:bodyPr/>
                    <a:lstStyle/>
                    <a:p>
                      <a:pPr algn="ctr"/>
                      <a:r>
                        <a:rPr lang="en-US" b="0" i="1" dirty="0" smtClean="0">
                          <a:solidFill>
                            <a:schemeClr val="accent6"/>
                          </a:solidFill>
                          <a:latin typeface="Segoe UI" panose="020B0502040204020203" pitchFamily="34" charset="0"/>
                          <a:ea typeface="Segoe UI Emoji" panose="020B0502040204020203" pitchFamily="34" charset="0"/>
                          <a:cs typeface="Segoe UI" panose="020B0502040204020203" pitchFamily="34" charset="0"/>
                        </a:rPr>
                        <a:t>Option 1</a:t>
                      </a:r>
                      <a:endParaRPr lang="en-GB" b="0" i="1" dirty="0">
                        <a:solidFill>
                          <a:schemeClr val="accent6"/>
                        </a:solidFill>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pPr algn="ctr"/>
                      <a:r>
                        <a:rPr lang="en-US" b="0" i="1" dirty="0" smtClean="0">
                          <a:solidFill>
                            <a:schemeClr val="accent6"/>
                          </a:solidFill>
                          <a:latin typeface="Segoe UI" panose="020B0502040204020203" pitchFamily="34" charset="0"/>
                          <a:ea typeface="Segoe UI Emoji" panose="020B0502040204020203" pitchFamily="34" charset="0"/>
                          <a:cs typeface="Segoe UI" panose="020B0502040204020203" pitchFamily="34" charset="0"/>
                        </a:rPr>
                        <a:t>Option 2</a:t>
                      </a:r>
                      <a:endParaRPr lang="en-GB" b="0" i="1" dirty="0">
                        <a:solidFill>
                          <a:schemeClr val="accent6"/>
                        </a:solidFill>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pPr algn="ctr"/>
                      <a:r>
                        <a:rPr lang="en-US" b="0" i="1" dirty="0" smtClean="0">
                          <a:solidFill>
                            <a:schemeClr val="accent6"/>
                          </a:solidFill>
                          <a:latin typeface="Segoe UI" panose="020B0502040204020203" pitchFamily="34" charset="0"/>
                          <a:ea typeface="Segoe UI Emoji" panose="020B0502040204020203" pitchFamily="34" charset="0"/>
                          <a:cs typeface="Segoe UI" panose="020B0502040204020203" pitchFamily="34" charset="0"/>
                        </a:rPr>
                        <a:t>Option 3</a:t>
                      </a:r>
                      <a:endParaRPr lang="en-GB" b="0" i="1" dirty="0">
                        <a:solidFill>
                          <a:schemeClr val="accent6"/>
                        </a:solidFill>
                        <a:latin typeface="Segoe UI" panose="020B0502040204020203" pitchFamily="34" charset="0"/>
                        <a:ea typeface="Segoe UI Emoji" panose="020B0502040204020203" pitchFamily="34" charset="0"/>
                        <a:cs typeface="Segoe UI" panose="020B0502040204020203" pitchFamily="34" charset="0"/>
                      </a:endParaRPr>
                    </a:p>
                  </a:txBody>
                  <a:tcPr/>
                </a:tc>
                <a:extLst>
                  <a:ext uri="{0D108BD9-81ED-4DB2-BD59-A6C34878D82A}">
                    <a16:rowId xmlns:a16="http://schemas.microsoft.com/office/drawing/2014/main" val="2923027043"/>
                  </a:ext>
                </a:extLst>
              </a:tr>
              <a:tr h="1024769">
                <a:tc>
                  <a:txBody>
                    <a:bodyPr/>
                    <a:lstStyle/>
                    <a:p>
                      <a:pPr>
                        <a:lnSpc>
                          <a:spcPct val="125000"/>
                        </a:lnSpc>
                      </a:pPr>
                      <a:r>
                        <a:rPr lang="en-US" sz="1600" dirty="0" smtClean="0">
                          <a:latin typeface="Segoe UI" panose="020B0502040204020203" pitchFamily="34" charset="0"/>
                          <a:ea typeface="Segoe UI Emoji" panose="020B0502040204020203" pitchFamily="34" charset="0"/>
                          <a:cs typeface="Segoe UI" panose="020B0502040204020203" pitchFamily="34" charset="0"/>
                        </a:rPr>
                        <a:t>Independent Skimmers.</a:t>
                      </a:r>
                    </a:p>
                    <a:p>
                      <a:pPr>
                        <a:lnSpc>
                          <a:spcPct val="125000"/>
                        </a:lnSpc>
                      </a:pPr>
                      <a:r>
                        <a:rPr lang="en-US" sz="1600" dirty="0" smtClean="0">
                          <a:latin typeface="Segoe UI" panose="020B0502040204020203" pitchFamily="34" charset="0"/>
                          <a:ea typeface="Segoe UI Emoji" panose="020B0502040204020203" pitchFamily="34" charset="0"/>
                          <a:cs typeface="Segoe UI" panose="020B0502040204020203" pitchFamily="34" charset="0"/>
                        </a:rPr>
                        <a:t>Adjust with micrometers.</a:t>
                      </a:r>
                    </a:p>
                    <a:p>
                      <a:pPr>
                        <a:lnSpc>
                          <a:spcPct val="125000"/>
                        </a:lnSpc>
                      </a:pPr>
                      <a:r>
                        <a:rPr lang="en-US" sz="1600" dirty="0" smtClean="0">
                          <a:latin typeface="Segoe UI" panose="020B0502040204020203" pitchFamily="34" charset="0"/>
                          <a:ea typeface="Segoe UI Emoji" panose="020B0502040204020203" pitchFamily="34" charset="0"/>
                          <a:cs typeface="Segoe UI" panose="020B0502040204020203" pitchFamily="34" charset="0"/>
                        </a:rPr>
                        <a:t>Laser </a:t>
                      </a:r>
                      <a:r>
                        <a:rPr lang="en-US" sz="1400" dirty="0" smtClean="0">
                          <a:latin typeface="Segoe UI" panose="020B0502040204020203" pitchFamily="34" charset="0"/>
                          <a:ea typeface="Segoe UI Emoji" panose="020B0502040204020203" pitchFamily="34" charset="0"/>
                          <a:cs typeface="Segoe UI" panose="020B0502040204020203" pitchFamily="34" charset="0"/>
                        </a:rPr>
                        <a:t>&amp;</a:t>
                      </a:r>
                      <a:r>
                        <a:rPr lang="en-US" sz="1600" dirty="0" smtClean="0">
                          <a:latin typeface="Segoe UI" panose="020B0502040204020203" pitchFamily="34" charset="0"/>
                          <a:ea typeface="Segoe UI Emoji" panose="020B0502040204020203" pitchFamily="34" charset="0"/>
                          <a:cs typeface="Segoe UI" panose="020B0502040204020203" pitchFamily="34" charset="0"/>
                        </a:rPr>
                        <a:t> Target.</a:t>
                      </a:r>
                      <a:endParaRPr lang="en-GB" sz="1600" dirty="0">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pPr>
                        <a:lnSpc>
                          <a:spcPct val="125000"/>
                        </a:lnSpc>
                      </a:pPr>
                      <a:r>
                        <a:rPr lang="en-US" sz="1600" dirty="0" smtClean="0">
                          <a:latin typeface="Segoe UI" panose="020B0502040204020203" pitchFamily="34" charset="0"/>
                          <a:ea typeface="Segoe UI Emoji" panose="020B0502040204020203" pitchFamily="34" charset="0"/>
                          <a:cs typeface="Segoe UI" panose="020B0502040204020203" pitchFamily="34" charset="0"/>
                        </a:rPr>
                        <a:t>Independent</a:t>
                      </a: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 Skimmers.</a:t>
                      </a:r>
                    </a:p>
                    <a:p>
                      <a:pPr>
                        <a:lnSpc>
                          <a:spcPct val="125000"/>
                        </a:lnSpc>
                      </a:pP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Adjust with micrometers.</a:t>
                      </a:r>
                    </a:p>
                    <a:p>
                      <a:pPr>
                        <a:lnSpc>
                          <a:spcPct val="125000"/>
                        </a:lnSpc>
                      </a:pP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Zeiss O-Inspect camera.</a:t>
                      </a:r>
                      <a:endParaRPr lang="en-GB" sz="1600" dirty="0">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pPr>
                        <a:lnSpc>
                          <a:spcPct val="125000"/>
                        </a:lnSpc>
                      </a:pPr>
                      <a:r>
                        <a:rPr lang="en-US" sz="1600" dirty="0" smtClean="0">
                          <a:latin typeface="Segoe UI" panose="020B0502040204020203" pitchFamily="34" charset="0"/>
                          <a:ea typeface="Segoe UI Emoji" panose="020B0502040204020203" pitchFamily="34" charset="0"/>
                          <a:cs typeface="Segoe UI" panose="020B0502040204020203" pitchFamily="34" charset="0"/>
                        </a:rPr>
                        <a:t>Assemble and</a:t>
                      </a: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 fix n</a:t>
                      </a:r>
                      <a:r>
                        <a:rPr lang="en-US" sz="1600" dirty="0" smtClean="0">
                          <a:latin typeface="Segoe UI" panose="020B0502040204020203" pitchFamily="34" charset="0"/>
                          <a:ea typeface="Segoe UI Emoji" panose="020B0502040204020203" pitchFamily="34" charset="0"/>
                          <a:cs typeface="Segoe UI" panose="020B0502040204020203" pitchFamily="34" charset="0"/>
                        </a:rPr>
                        <a:t>ozzle </a:t>
                      </a:r>
                      <a:r>
                        <a:rPr lang="en-US" sz="1400" dirty="0" smtClean="0">
                          <a:latin typeface="Segoe UI" panose="020B0502040204020203" pitchFamily="34" charset="0"/>
                          <a:ea typeface="Segoe UI Emoji" panose="020B0502040204020203" pitchFamily="34" charset="0"/>
                          <a:cs typeface="Segoe UI" panose="020B0502040204020203" pitchFamily="34" charset="0"/>
                        </a:rPr>
                        <a:t>&amp;</a:t>
                      </a: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 skimmers 1</a:t>
                      </a:r>
                      <a:r>
                        <a:rPr lang="en-US" sz="1400" baseline="0" dirty="0" smtClean="0">
                          <a:latin typeface="Segoe UI" panose="020B0502040204020203" pitchFamily="34" charset="0"/>
                          <a:ea typeface="Segoe UI Emoji" panose="020B0502040204020203" pitchFamily="34" charset="0"/>
                          <a:cs typeface="Segoe UI" panose="020B0502040204020203" pitchFamily="34" charset="0"/>
                        </a:rPr>
                        <a:t>&amp;</a:t>
                      </a:r>
                      <a:r>
                        <a:rPr lang="en-US" sz="1600" baseline="0" dirty="0" smtClean="0">
                          <a:latin typeface="Segoe UI" panose="020B0502040204020203" pitchFamily="34" charset="0"/>
                          <a:ea typeface="Segoe UI Emoji" panose="020B0502040204020203" pitchFamily="34" charset="0"/>
                          <a:cs typeface="Segoe UI" panose="020B0502040204020203" pitchFamily="34" charset="0"/>
                        </a:rPr>
                        <a:t>2 </a:t>
                      </a:r>
                      <a:r>
                        <a:rPr lang="en-US" sz="1600" b="0" i="1" baseline="0" dirty="0" smtClean="0">
                          <a:latin typeface="Segoe UI" panose="020B0502040204020203" pitchFamily="34" charset="0"/>
                          <a:ea typeface="Segoe UI Emoji" panose="020B0502040204020203" pitchFamily="34" charset="0"/>
                          <a:cs typeface="Segoe UI" panose="020B0502040204020203" pitchFamily="34" charset="0"/>
                        </a:rPr>
                        <a:t>without holes.</a:t>
                      </a:r>
                      <a:endParaRPr lang="en-GB" sz="1600" b="0" i="1" baseline="0" dirty="0" smtClean="0">
                        <a:latin typeface="Segoe UI" panose="020B0502040204020203" pitchFamily="34" charset="0"/>
                        <a:ea typeface="Segoe UI Emoji" panose="020B0502040204020203" pitchFamily="34" charset="0"/>
                        <a:cs typeface="Segoe UI" panose="020B0502040204020203" pitchFamily="34" charset="0"/>
                      </a:endParaRPr>
                    </a:p>
                    <a:p>
                      <a:pPr>
                        <a:lnSpc>
                          <a:spcPct val="125000"/>
                        </a:lnSpc>
                      </a:pPr>
                      <a:r>
                        <a:rPr lang="en-US" sz="1600" b="0" i="1" baseline="0" dirty="0" smtClean="0">
                          <a:latin typeface="Segoe UI" panose="020B0502040204020203" pitchFamily="34" charset="0"/>
                          <a:ea typeface="Segoe UI Emoji" panose="020B0502040204020203" pitchFamily="34" charset="0"/>
                          <a:cs typeface="Segoe UI" panose="020B0502040204020203" pitchFamily="34" charset="0"/>
                        </a:rPr>
                        <a:t>Perforate holes in one operation, adjusting laser focus and diameter.</a:t>
                      </a:r>
                      <a:endParaRPr lang="en-GB" sz="1600" b="0" i="1" dirty="0">
                        <a:latin typeface="Segoe UI" panose="020B0502040204020203" pitchFamily="34" charset="0"/>
                        <a:ea typeface="Segoe UI Emoji" panose="020B0502040204020203" pitchFamily="34" charset="0"/>
                        <a:cs typeface="Segoe UI" panose="020B0502040204020203" pitchFamily="34" charset="0"/>
                      </a:endParaRPr>
                    </a:p>
                  </a:txBody>
                  <a:tcPr/>
                </a:tc>
                <a:extLst>
                  <a:ext uri="{0D108BD9-81ED-4DB2-BD59-A6C34878D82A}">
                    <a16:rowId xmlns:a16="http://schemas.microsoft.com/office/drawing/2014/main" val="2538982935"/>
                  </a:ext>
                </a:extLst>
              </a:tr>
              <a:tr h="1024769">
                <a:tc>
                  <a:txBody>
                    <a:bodyPr/>
                    <a:lstStyle/>
                    <a:p>
                      <a:endParaRPr lang="en-GB" dirty="0">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endParaRPr lang="en-GB" dirty="0">
                        <a:latin typeface="Segoe UI" panose="020B0502040204020203" pitchFamily="34" charset="0"/>
                        <a:ea typeface="Segoe UI Emoji" panose="020B0502040204020203" pitchFamily="34" charset="0"/>
                        <a:cs typeface="Segoe UI" panose="020B0502040204020203" pitchFamily="34" charset="0"/>
                      </a:endParaRPr>
                    </a:p>
                  </a:txBody>
                  <a:tcPr/>
                </a:tc>
                <a:tc>
                  <a:txBody>
                    <a:bodyPr/>
                    <a:lstStyle/>
                    <a:p>
                      <a:endParaRPr lang="en-GB" dirty="0">
                        <a:latin typeface="Segoe UI" panose="020B0502040204020203" pitchFamily="34" charset="0"/>
                        <a:ea typeface="Segoe UI Emoji" panose="020B0502040204020203" pitchFamily="34" charset="0"/>
                        <a:cs typeface="Segoe UI" panose="020B0502040204020203" pitchFamily="34" charset="0"/>
                      </a:endParaRPr>
                    </a:p>
                  </a:txBody>
                  <a:tcPr/>
                </a:tc>
                <a:extLst>
                  <a:ext uri="{0D108BD9-81ED-4DB2-BD59-A6C34878D82A}">
                    <a16:rowId xmlns:a16="http://schemas.microsoft.com/office/drawing/2014/main" val="2523937503"/>
                  </a:ext>
                </a:extLst>
              </a:tr>
            </a:tbl>
          </a:graphicData>
        </a:graphic>
      </p:graphicFrame>
      <p:sp>
        <p:nvSpPr>
          <p:cNvPr id="5" name="Footer Placeholder 4"/>
          <p:cNvSpPr>
            <a:spLocks noGrp="1"/>
          </p:cNvSpPr>
          <p:nvPr>
            <p:ph type="ftr" sz="quarter" idx="3"/>
          </p:nvPr>
        </p:nvSpPr>
        <p:spPr/>
        <p:txBody>
          <a:bodyPr/>
          <a:lstStyle/>
          <a:p>
            <a:r>
              <a:rPr lang="en-US" smtClean="0"/>
              <a:t>Tom Dodington | BGC Alignment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24838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8327</TotalTime>
  <Words>997</Words>
  <Application>Microsoft Office PowerPoint</Application>
  <PresentationFormat>On-screen Show (16:9)</PresentationFormat>
  <Paragraphs>193</Paragraphs>
  <Slides>14</Slides>
  <Notes>9</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Arial</vt:lpstr>
      <vt:lpstr>Calibri</vt:lpstr>
      <vt:lpstr>Comic Sans MS</vt:lpstr>
      <vt:lpstr>Courier New</vt:lpstr>
      <vt:lpstr>Gill Sans MT</vt:lpstr>
      <vt:lpstr>Optima</vt:lpstr>
      <vt:lpstr>Segoe UI</vt:lpstr>
      <vt:lpstr>Segoe UI Emoji</vt:lpstr>
      <vt:lpstr>Verdana</vt:lpstr>
      <vt:lpstr>Wingdings</vt:lpstr>
      <vt:lpstr>CERNCorporate16-9</vt:lpstr>
      <vt:lpstr>Manufacture and Alignment of the BGC Skimmer and Nozzle Assembly</vt:lpstr>
      <vt:lpstr>Nozzle and Skimmer Assembly</vt:lpstr>
      <vt:lpstr>Central Assembly</vt:lpstr>
      <vt:lpstr>Nozzle Manufacture </vt:lpstr>
      <vt:lpstr>Skimmer 1 &amp; 2</vt:lpstr>
      <vt:lpstr>Skimmer 3</vt:lpstr>
      <vt:lpstr>Additive Manufacturing Study</vt:lpstr>
      <vt:lpstr>Alignment</vt:lpstr>
      <vt:lpstr>Alignment</vt:lpstr>
      <vt:lpstr>Alignment proposal</vt:lpstr>
      <vt:lpstr>Laser Optical alignment</vt:lpstr>
      <vt:lpstr>Drawing approval</vt:lpstr>
      <vt:lpstr>References</vt:lpstr>
      <vt:lpstr>home.cern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Gerhard Schneider</cp:lastModifiedBy>
  <cp:revision>157</cp:revision>
  <cp:lastPrinted>2017-06-23T13:36:54Z</cp:lastPrinted>
  <dcterms:created xsi:type="dcterms:W3CDTF">2012-11-30T11:04:26Z</dcterms:created>
  <dcterms:modified xsi:type="dcterms:W3CDTF">2017-06-27T07:50:11Z</dcterms:modified>
</cp:coreProperties>
</file>