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7" r:id="rId2"/>
    <p:sldId id="402" r:id="rId3"/>
    <p:sldId id="403" r:id="rId4"/>
    <p:sldId id="404" r:id="rId5"/>
    <p:sldId id="406" r:id="rId6"/>
    <p:sldId id="405" r:id="rId7"/>
    <p:sldId id="395" r:id="rId8"/>
    <p:sldId id="379" r:id="rId9"/>
    <p:sldId id="396" r:id="rId10"/>
    <p:sldId id="409" r:id="rId11"/>
    <p:sldId id="341" r:id="rId12"/>
    <p:sldId id="397" r:id="rId13"/>
    <p:sldId id="407" r:id="rId14"/>
    <p:sldId id="382" r:id="rId15"/>
    <p:sldId id="383" r:id="rId16"/>
    <p:sldId id="411" r:id="rId17"/>
    <p:sldId id="385" r:id="rId18"/>
    <p:sldId id="410" r:id="rId19"/>
    <p:sldId id="388" r:id="rId20"/>
    <p:sldId id="400" r:id="rId21"/>
    <p:sldId id="412" r:id="rId22"/>
    <p:sldId id="389" r:id="rId23"/>
    <p:sldId id="413" r:id="rId24"/>
    <p:sldId id="303" r:id="rId25"/>
    <p:sldId id="280" r:id="rId26"/>
  </p:sldIdLst>
  <p:sldSz cx="12192000" cy="6858000"/>
  <p:notesSz cx="7102475" cy="102314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04282"/>
    <a:srgbClr val="2B3B4E"/>
    <a:srgbClr val="FFE5E5"/>
    <a:srgbClr val="BFA2D4"/>
    <a:srgbClr val="D81178"/>
    <a:srgbClr val="E6F7FD"/>
    <a:srgbClr val="00FF00"/>
    <a:srgbClr val="00DDDD"/>
    <a:srgbClr val="FFFF00"/>
    <a:srgbClr val="B9B6B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07" autoAdjust="0"/>
    <p:restoredTop sz="97498" autoAdjust="0"/>
  </p:normalViewPr>
  <p:slideViewPr>
    <p:cSldViewPr snapToGrid="0">
      <p:cViewPr varScale="1">
        <p:scale>
          <a:sx n="156" d="100"/>
          <a:sy n="156" d="100"/>
        </p:scale>
        <p:origin x="174" y="17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22725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4DD0116-E73B-4E65-B477-FE42D503B1D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37275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9613" y="4924425"/>
            <a:ext cx="5683250" cy="40274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718675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22725" y="9718675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B0DC7-7274-4831-A9B5-768D28F72D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75272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noProof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B0DC7-7274-4831-A9B5-768D28F72D4F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1403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164804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362976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98187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162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85443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5641286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1642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489304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855535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135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73744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BBA1FC-4426-4B83-B355-69AB4D774E21}" type="datetimeFigureOut">
              <a:rPr lang="en-GB" smtClean="0"/>
              <a:t>10/07/2017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569404-33B7-44BA-A1BE-75732229699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4507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47.png"/><Relationship Id="rId10" Type="http://schemas.openxmlformats.org/officeDocument/2006/relationships/image" Target="../media/image42.png"/><Relationship Id="rId4" Type="http://schemas.openxmlformats.org/officeDocument/2006/relationships/image" Target="../media/image34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5.png"/><Relationship Id="rId7" Type="http://schemas.openxmlformats.org/officeDocument/2006/relationships/image" Target="../media/image31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0.PNG"/><Relationship Id="rId11" Type="http://schemas.openxmlformats.org/officeDocument/2006/relationships/image" Target="../media/image47.png"/><Relationship Id="rId5" Type="http://schemas.openxmlformats.org/officeDocument/2006/relationships/image" Target="../media/image49.png"/><Relationship Id="rId10" Type="http://schemas.openxmlformats.org/officeDocument/2006/relationships/image" Target="../media/image53.png"/><Relationship Id="rId4" Type="http://schemas.openxmlformats.org/officeDocument/2006/relationships/image" Target="../media/image34.png"/><Relationship Id="rId9" Type="http://schemas.openxmlformats.org/officeDocument/2006/relationships/image" Target="../media/image5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55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54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55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12" Type="http://schemas.openxmlformats.org/officeDocument/2006/relationships/image" Target="../media/image58.png"/><Relationship Id="rId17" Type="http://schemas.openxmlformats.org/officeDocument/2006/relationships/image" Target="../media/image47.png"/><Relationship Id="rId2" Type="http://schemas.openxmlformats.org/officeDocument/2006/relationships/image" Target="../media/image56.png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57.png"/><Relationship Id="rId5" Type="http://schemas.openxmlformats.org/officeDocument/2006/relationships/image" Target="../media/image37.png"/><Relationship Id="rId15" Type="http://schemas.openxmlformats.org/officeDocument/2006/relationships/image" Target="../media/image46.png"/><Relationship Id="rId10" Type="http://schemas.openxmlformats.org/officeDocument/2006/relationships/image" Target="../media/image43.png"/><Relationship Id="rId4" Type="http://schemas.openxmlformats.org/officeDocument/2006/relationships/image" Target="../media/image5.png"/><Relationship Id="rId9" Type="http://schemas.openxmlformats.org/officeDocument/2006/relationships/image" Target="../media/image41.png"/><Relationship Id="rId14" Type="http://schemas.openxmlformats.org/officeDocument/2006/relationships/image" Target="../media/image59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png"/><Relationship Id="rId13" Type="http://schemas.openxmlformats.org/officeDocument/2006/relationships/image" Target="../media/image59.png"/><Relationship Id="rId3" Type="http://schemas.openxmlformats.org/officeDocument/2006/relationships/image" Target="../media/image36.png"/><Relationship Id="rId7" Type="http://schemas.openxmlformats.org/officeDocument/2006/relationships/image" Target="../media/image39.png"/><Relationship Id="rId12" Type="http://schemas.openxmlformats.org/officeDocument/2006/relationships/image" Target="../media/image55.png"/><Relationship Id="rId2" Type="http://schemas.openxmlformats.org/officeDocument/2006/relationships/image" Target="../media/image60.jp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58.png"/><Relationship Id="rId5" Type="http://schemas.openxmlformats.org/officeDocument/2006/relationships/image" Target="../media/image37.png"/><Relationship Id="rId15" Type="http://schemas.openxmlformats.org/officeDocument/2006/relationships/image" Target="../media/image31.png"/><Relationship Id="rId10" Type="http://schemas.openxmlformats.org/officeDocument/2006/relationships/image" Target="../media/image43.png"/><Relationship Id="rId4" Type="http://schemas.openxmlformats.org/officeDocument/2006/relationships/image" Target="../media/image5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47.png"/><Relationship Id="rId3" Type="http://schemas.openxmlformats.org/officeDocument/2006/relationships/image" Target="../media/image58.png"/><Relationship Id="rId7" Type="http://schemas.openxmlformats.org/officeDocument/2006/relationships/image" Target="../media/image64.png"/><Relationship Id="rId12" Type="http://schemas.openxmlformats.org/officeDocument/2006/relationships/image" Target="../media/image48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11" Type="http://schemas.openxmlformats.org/officeDocument/2006/relationships/image" Target="../media/image53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3" Type="http://schemas.openxmlformats.org/officeDocument/2006/relationships/image" Target="../media/image5.png"/><Relationship Id="rId7" Type="http://schemas.openxmlformats.org/officeDocument/2006/relationships/image" Target="../media/image40.png"/><Relationship Id="rId12" Type="http://schemas.openxmlformats.org/officeDocument/2006/relationships/image" Target="../media/image43.png"/><Relationship Id="rId2" Type="http://schemas.openxmlformats.org/officeDocument/2006/relationships/image" Target="../media/image36.png"/><Relationship Id="rId16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7.png"/><Relationship Id="rId11" Type="http://schemas.openxmlformats.org/officeDocument/2006/relationships/image" Target="../media/image63.png"/><Relationship Id="rId5" Type="http://schemas.openxmlformats.org/officeDocument/2006/relationships/image" Target="../media/image39.png"/><Relationship Id="rId15" Type="http://schemas.openxmlformats.org/officeDocument/2006/relationships/image" Target="../media/image66.PNG"/><Relationship Id="rId10" Type="http://schemas.openxmlformats.org/officeDocument/2006/relationships/image" Target="../media/image45.png"/><Relationship Id="rId4" Type="http://schemas.openxmlformats.org/officeDocument/2006/relationships/image" Target="../media/image34.png"/><Relationship Id="rId9" Type="http://schemas.openxmlformats.org/officeDocument/2006/relationships/image" Target="../media/image44.png"/><Relationship Id="rId14" Type="http://schemas.openxmlformats.org/officeDocument/2006/relationships/image" Target="../media/image6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5.jpe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13" Type="http://schemas.openxmlformats.org/officeDocument/2006/relationships/image" Target="../media/image45.png"/><Relationship Id="rId3" Type="http://schemas.openxmlformats.org/officeDocument/2006/relationships/image" Target="../media/image5.png"/><Relationship Id="rId7" Type="http://schemas.openxmlformats.org/officeDocument/2006/relationships/image" Target="../media/image39.png"/><Relationship Id="rId12" Type="http://schemas.openxmlformats.org/officeDocument/2006/relationships/image" Target="../media/image44.png"/><Relationship Id="rId17" Type="http://schemas.openxmlformats.org/officeDocument/2006/relationships/image" Target="../media/image70.png"/><Relationship Id="rId2" Type="http://schemas.openxmlformats.org/officeDocument/2006/relationships/image" Target="../media/image36.png"/><Relationship Id="rId16" Type="http://schemas.openxmlformats.org/officeDocument/2006/relationships/image" Target="../media/image6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3.png"/><Relationship Id="rId5" Type="http://schemas.openxmlformats.org/officeDocument/2006/relationships/image" Target="../media/image37.png"/><Relationship Id="rId15" Type="http://schemas.openxmlformats.org/officeDocument/2006/relationships/image" Target="../media/image68.png"/><Relationship Id="rId10" Type="http://schemas.openxmlformats.org/officeDocument/2006/relationships/image" Target="../media/image42.png"/><Relationship Id="rId4" Type="http://schemas.openxmlformats.org/officeDocument/2006/relationships/image" Target="../media/image34.png"/><Relationship Id="rId9" Type="http://schemas.openxmlformats.org/officeDocument/2006/relationships/image" Target="../media/image41.png"/><Relationship Id="rId14" Type="http://schemas.openxmlformats.org/officeDocument/2006/relationships/image" Target="../media/image4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5.png"/><Relationship Id="rId7" Type="http://schemas.openxmlformats.org/officeDocument/2006/relationships/image" Target="../media/image5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3.png"/><Relationship Id="rId5" Type="http://schemas.openxmlformats.org/officeDocument/2006/relationships/image" Target="../media/image72.png"/><Relationship Id="rId10" Type="http://schemas.openxmlformats.org/officeDocument/2006/relationships/image" Target="../media/image75.png"/><Relationship Id="rId4" Type="http://schemas.openxmlformats.org/officeDocument/2006/relationships/image" Target="../media/image34.png"/><Relationship Id="rId9" Type="http://schemas.openxmlformats.org/officeDocument/2006/relationships/image" Target="../media/image74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png"/><Relationship Id="rId3" Type="http://schemas.openxmlformats.org/officeDocument/2006/relationships/image" Target="../media/image5.png"/><Relationship Id="rId7" Type="http://schemas.openxmlformats.org/officeDocument/2006/relationships/image" Target="../media/image63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2.png"/><Relationship Id="rId11" Type="http://schemas.openxmlformats.org/officeDocument/2006/relationships/image" Target="../media/image79.png"/><Relationship Id="rId5" Type="http://schemas.openxmlformats.org/officeDocument/2006/relationships/image" Target="../media/image61.png"/><Relationship Id="rId10" Type="http://schemas.openxmlformats.org/officeDocument/2006/relationships/image" Target="../media/image78.PNG"/><Relationship Id="rId4" Type="http://schemas.openxmlformats.org/officeDocument/2006/relationships/image" Target="../media/image34.png"/><Relationship Id="rId9" Type="http://schemas.openxmlformats.org/officeDocument/2006/relationships/image" Target="../media/image77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13" Type="http://schemas.openxmlformats.org/officeDocument/2006/relationships/image" Target="../media/image46.png"/><Relationship Id="rId18" Type="http://schemas.openxmlformats.org/officeDocument/2006/relationships/image" Target="../media/image55.png"/><Relationship Id="rId3" Type="http://schemas.openxmlformats.org/officeDocument/2006/relationships/image" Target="../media/image5.png"/><Relationship Id="rId7" Type="http://schemas.openxmlformats.org/officeDocument/2006/relationships/image" Target="../media/image40.png"/><Relationship Id="rId12" Type="http://schemas.openxmlformats.org/officeDocument/2006/relationships/image" Target="../media/image45.png"/><Relationship Id="rId17" Type="http://schemas.openxmlformats.org/officeDocument/2006/relationships/image" Target="../media/image59.png"/><Relationship Id="rId2" Type="http://schemas.openxmlformats.org/officeDocument/2006/relationships/image" Target="../media/image36.png"/><Relationship Id="rId16" Type="http://schemas.openxmlformats.org/officeDocument/2006/relationships/image" Target="../media/image70.png"/><Relationship Id="rId20" Type="http://schemas.openxmlformats.org/officeDocument/2006/relationships/image" Target="../media/image3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8.png"/><Relationship Id="rId11" Type="http://schemas.openxmlformats.org/officeDocument/2006/relationships/image" Target="../media/image44.png"/><Relationship Id="rId5" Type="http://schemas.openxmlformats.org/officeDocument/2006/relationships/image" Target="../media/image37.png"/><Relationship Id="rId15" Type="http://schemas.openxmlformats.org/officeDocument/2006/relationships/image" Target="../media/image69.png"/><Relationship Id="rId10" Type="http://schemas.openxmlformats.org/officeDocument/2006/relationships/image" Target="../media/image43.png"/><Relationship Id="rId19" Type="http://schemas.openxmlformats.org/officeDocument/2006/relationships/image" Target="../media/image80.jpg"/><Relationship Id="rId4" Type="http://schemas.openxmlformats.org/officeDocument/2006/relationships/image" Target="../media/image34.png"/><Relationship Id="rId9" Type="http://schemas.openxmlformats.org/officeDocument/2006/relationships/image" Target="../media/image42.png"/><Relationship Id="rId1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3.png"/><Relationship Id="rId4" Type="http://schemas.openxmlformats.org/officeDocument/2006/relationships/image" Target="../media/image8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5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10" Type="http://schemas.openxmlformats.org/officeDocument/2006/relationships/image" Target="../media/image29.png"/><Relationship Id="rId4" Type="http://schemas.openxmlformats.org/officeDocument/2006/relationships/image" Target="../media/image24.png"/><Relationship Id="rId9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3" Type="http://schemas.openxmlformats.org/officeDocument/2006/relationships/image" Target="../media/image23.png"/><Relationship Id="rId7" Type="http://schemas.openxmlformats.org/officeDocument/2006/relationships/image" Target="../media/image30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25.png"/><Relationship Id="rId10" Type="http://schemas.openxmlformats.org/officeDocument/2006/relationships/image" Target="../media/image33.png"/><Relationship Id="rId4" Type="http://schemas.openxmlformats.org/officeDocument/2006/relationships/image" Target="../media/image24.png"/><Relationship Id="rId9" Type="http://schemas.openxmlformats.org/officeDocument/2006/relationships/image" Target="../media/image3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64828" y="2938565"/>
            <a:ext cx="62738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test (</a:t>
            </a:r>
            <a:r>
              <a:rPr lang="en-US" sz="28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CTP/LTU-Board</a:t>
            </a:r>
            <a:r>
              <a:rPr lang="es-MX" sz="28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4528" t="21030" r="2418"/>
          <a:stretch/>
        </p:blipFill>
        <p:spPr>
          <a:xfrm>
            <a:off x="42467" y="26074"/>
            <a:ext cx="664284" cy="669347"/>
          </a:xfrm>
          <a:prstGeom prst="ellipse">
            <a:avLst/>
          </a:prstGeom>
        </p:spPr>
      </p:pic>
      <p:cxnSp>
        <p:nvCxnSpPr>
          <p:cNvPr id="22" name="Straight Connector 21"/>
          <p:cNvCxnSpPr/>
          <p:nvPr/>
        </p:nvCxnSpPr>
        <p:spPr>
          <a:xfrm>
            <a:off x="374609" y="3605549"/>
            <a:ext cx="6179887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371022" y="3630249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1488528" y="4224685"/>
            <a:ext cx="4187865" cy="104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400" b="1" dirty="0" smtClean="0">
                <a:solidFill>
                  <a:srgbClr val="0070C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600" b="1" dirty="0" smtClean="0">
                <a:solidFill>
                  <a:srgbClr val="0070C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Luis Alberto Pérez Moreno   (BUAP)</a:t>
            </a:r>
          </a:p>
          <a:p>
            <a:pPr algn="ctr">
              <a:lnSpc>
                <a:spcPct val="150000"/>
              </a:lnSpc>
            </a:pPr>
            <a:r>
              <a:rPr lang="en-US" sz="1600" b="1" dirty="0" smtClean="0">
                <a:solidFill>
                  <a:srgbClr val="0070C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6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 behalf of the ALICE-CTP group </a:t>
            </a:r>
          </a:p>
          <a:p>
            <a:pPr algn="ctr"/>
            <a:endParaRPr lang="en-US" sz="1400" b="1" dirty="0">
              <a:solidFill>
                <a:srgbClr val="0070C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957457" y="151722"/>
            <a:ext cx="34876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A</a:t>
            </a:r>
            <a:r>
              <a:rPr lang="en-US" sz="1200" b="1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</a:t>
            </a:r>
            <a:r>
              <a:rPr lang="en-US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Large Ion Collider Experiment</a:t>
            </a:r>
          </a:p>
        </p:txBody>
      </p:sp>
      <p:pic>
        <p:nvPicPr>
          <p:cNvPr id="31" name="Picture 9" descr="http://alicematters.web.cern.ch/sites/alicematters.web.cern.ch/files/images/AL_logo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7457" y="52647"/>
            <a:ext cx="474428" cy="6427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Connector 31"/>
          <p:cNvCxnSpPr/>
          <p:nvPr/>
        </p:nvCxnSpPr>
        <p:spPr>
          <a:xfrm flipV="1">
            <a:off x="818782" y="52648"/>
            <a:ext cx="0" cy="642773"/>
          </a:xfrm>
          <a:prstGeom prst="line">
            <a:avLst/>
          </a:prstGeom>
          <a:ln w="19050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206506" y="3649290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 </a:t>
            </a:r>
            <a:r>
              <a:rPr lang="en-GB" sz="1100" b="1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 </a:t>
            </a:r>
            <a:r>
              <a:rPr lang="en-GB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7496124" y="1009399"/>
            <a:ext cx="4222205" cy="4150659"/>
            <a:chOff x="7356744" y="878067"/>
            <a:chExt cx="4222205" cy="4150659"/>
          </a:xfrm>
          <a:blipFill>
            <a:blip r:embed="rId4"/>
            <a:stretch>
              <a:fillRect/>
            </a:stretch>
          </a:blipFill>
        </p:grpSpPr>
        <p:sp>
          <p:nvSpPr>
            <p:cNvPr id="3" name="Rectangle 2"/>
            <p:cNvSpPr/>
            <p:nvPr/>
          </p:nvSpPr>
          <p:spPr>
            <a:xfrm>
              <a:off x="7371853" y="1877653"/>
              <a:ext cx="1592826" cy="102058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8991748" y="1866035"/>
              <a:ext cx="970365" cy="2047075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7369542" y="2923603"/>
              <a:ext cx="1592826" cy="59288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ounded Rectangle 22"/>
            <p:cNvSpPr/>
            <p:nvPr/>
          </p:nvSpPr>
          <p:spPr>
            <a:xfrm>
              <a:off x="10004291" y="1964622"/>
              <a:ext cx="730346" cy="68084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7356744" y="3547474"/>
              <a:ext cx="1592826" cy="592884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9986123" y="2664600"/>
              <a:ext cx="1592826" cy="417131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9986123" y="3106379"/>
              <a:ext cx="1592826" cy="811853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Rounded Rectangle 33"/>
            <p:cNvSpPr/>
            <p:nvPr/>
          </p:nvSpPr>
          <p:spPr>
            <a:xfrm>
              <a:off x="8614190" y="4165719"/>
              <a:ext cx="377558" cy="374417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" name="Rounded Rectangle 34"/>
            <p:cNvSpPr/>
            <p:nvPr/>
          </p:nvSpPr>
          <p:spPr>
            <a:xfrm>
              <a:off x="8224139" y="4167595"/>
              <a:ext cx="377558" cy="37441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" name="Rounded Rectangle 35"/>
            <p:cNvSpPr/>
            <p:nvPr/>
          </p:nvSpPr>
          <p:spPr>
            <a:xfrm>
              <a:off x="7380877" y="4165720"/>
              <a:ext cx="813072" cy="374416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Rectangle 36"/>
            <p:cNvSpPr/>
            <p:nvPr/>
          </p:nvSpPr>
          <p:spPr>
            <a:xfrm>
              <a:off x="9003893" y="3936677"/>
              <a:ext cx="1811864" cy="1092049"/>
            </a:xfrm>
            <a:prstGeom prst="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" name="Rounded Rectangle 37"/>
            <p:cNvSpPr/>
            <p:nvPr/>
          </p:nvSpPr>
          <p:spPr>
            <a:xfrm>
              <a:off x="8224139" y="4567372"/>
              <a:ext cx="749564" cy="18732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ounded Rectangle 38"/>
            <p:cNvSpPr/>
            <p:nvPr/>
          </p:nvSpPr>
          <p:spPr>
            <a:xfrm>
              <a:off x="7402338" y="4572362"/>
              <a:ext cx="791611" cy="356920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0" name="Rounded Rectangle 39"/>
            <p:cNvSpPr/>
            <p:nvPr/>
          </p:nvSpPr>
          <p:spPr>
            <a:xfrm>
              <a:off x="7926564" y="1035431"/>
              <a:ext cx="3076259" cy="803368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1" name="Rounded Rectangle 40"/>
            <p:cNvSpPr/>
            <p:nvPr/>
          </p:nvSpPr>
          <p:spPr>
            <a:xfrm>
              <a:off x="7512065" y="878067"/>
              <a:ext cx="377558" cy="970474"/>
            </a:xfrm>
            <a:prstGeom prst="roundRect">
              <a:avLst/>
            </a:prstGeom>
            <a:grp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pic>
        <p:nvPicPr>
          <p:cNvPr id="28" name="Picture 2" descr="http://www.roastbrief.com.mx/wp-content/uploads/2014/08/EscudoP-480x480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22604" y="1"/>
            <a:ext cx="869396" cy="869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3" name="TextBox 42"/>
          <p:cNvSpPr txBox="1"/>
          <p:nvPr/>
        </p:nvSpPr>
        <p:spPr>
          <a:xfrm>
            <a:off x="7496124" y="140003"/>
            <a:ext cx="429136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Benemérita</a:t>
            </a:r>
            <a:r>
              <a:rPr lang="en-US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Universidad </a:t>
            </a:r>
            <a:r>
              <a:rPr lang="es-MX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Autónoma</a:t>
            </a:r>
            <a:r>
              <a:rPr lang="en-US" sz="1200" dirty="0" smtClean="0">
                <a:latin typeface="Adobe Heiti Std R" panose="020B0400000000000000" pitchFamily="34" charset="-128"/>
                <a:ea typeface="Adobe Heiti Std R" panose="020B0400000000000000" pitchFamily="34" charset="-128"/>
              </a:rPr>
              <a:t> de Puebla </a:t>
            </a:r>
          </a:p>
        </p:txBody>
      </p:sp>
    </p:spTree>
    <p:extLst>
      <p:ext uri="{BB962C8B-B14F-4D97-AF65-F5344CB8AC3E}">
        <p14:creationId xmlns:p14="http://schemas.microsoft.com/office/powerpoint/2010/main" val="1502273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0395" y="81993"/>
            <a:ext cx="7387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1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 to  2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Ev.boards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as CRU)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9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106" name="TextBox 105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6" name="Rectangle 5"/>
          <p:cNvSpPr/>
          <p:nvPr/>
        </p:nvSpPr>
        <p:spPr>
          <a:xfrm>
            <a:off x="665439" y="680946"/>
            <a:ext cx="5069016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Setup 1 </a:t>
            </a:r>
          </a:p>
        </p:txBody>
      </p:sp>
      <p:sp>
        <p:nvSpPr>
          <p:cNvPr id="9" name="Rectangle 8"/>
          <p:cNvSpPr/>
          <p:nvPr/>
        </p:nvSpPr>
        <p:spPr>
          <a:xfrm>
            <a:off x="2105722" y="1708143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2105722" y="2980683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80" name="Rectangle 79"/>
          <p:cNvSpPr/>
          <p:nvPr/>
        </p:nvSpPr>
        <p:spPr>
          <a:xfrm>
            <a:off x="775031" y="4420863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95" name="Rectangle 94"/>
          <p:cNvSpPr/>
          <p:nvPr/>
        </p:nvSpPr>
        <p:spPr>
          <a:xfrm>
            <a:off x="3252505" y="4420863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</a:t>
            </a:r>
            <a:r>
              <a:rPr lang="es-MX" dirty="0" smtClean="0"/>
              <a:t> </a:t>
            </a:r>
            <a:endParaRPr lang="en-GB" dirty="0"/>
          </a:p>
        </p:txBody>
      </p:sp>
      <p:cxnSp>
        <p:nvCxnSpPr>
          <p:cNvPr id="17" name="Straight Arrow Connector 16"/>
          <p:cNvCxnSpPr>
            <a:stCxn id="9" idx="2"/>
            <a:endCxn id="79" idx="0"/>
          </p:cNvCxnSpPr>
          <p:nvPr/>
        </p:nvCxnSpPr>
        <p:spPr>
          <a:xfrm>
            <a:off x="3073462" y="2454903"/>
            <a:ext cx="0" cy="52578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/>
          <p:cNvCxnSpPr/>
          <p:nvPr/>
        </p:nvCxnSpPr>
        <p:spPr>
          <a:xfrm>
            <a:off x="1926016" y="4076700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4216498" y="4061190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 flipV="1">
            <a:off x="1926016" y="4061191"/>
            <a:ext cx="2294891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79" idx="2"/>
          </p:cNvCxnSpPr>
          <p:nvPr/>
        </p:nvCxnSpPr>
        <p:spPr>
          <a:xfrm>
            <a:off x="3073462" y="3727443"/>
            <a:ext cx="0" cy="333749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2176" y="1050802"/>
            <a:ext cx="5486045" cy="4114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3271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2509235" y="588389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8505" y="530321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0395" y="81993"/>
            <a:ext cx="7387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 to  2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Ev.boards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as CRU)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10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4714526" y="1711789"/>
            <a:ext cx="861246" cy="572707"/>
            <a:chOff x="2510098" y="2079470"/>
            <a:chExt cx="861246" cy="57270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6220" y="2215376"/>
              <a:ext cx="297228" cy="315447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262822" y="4012147"/>
            <a:ext cx="4345537" cy="260187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430998" y="2941747"/>
            <a:ext cx="656290" cy="545526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32438" y="3757752"/>
            <a:ext cx="3072396" cy="264078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3755389" y="6127682"/>
            <a:ext cx="761751" cy="484292"/>
          </a:xfrm>
          <a:prstGeom prst="rect">
            <a:avLst/>
          </a:prstGeom>
        </p:spPr>
      </p:pic>
      <p:sp>
        <p:nvSpPr>
          <p:cNvPr id="82" name="Freeform 81"/>
          <p:cNvSpPr/>
          <p:nvPr/>
        </p:nvSpPr>
        <p:spPr>
          <a:xfrm>
            <a:off x="5414882" y="1724867"/>
            <a:ext cx="4619462" cy="521655"/>
          </a:xfrm>
          <a:custGeom>
            <a:avLst/>
            <a:gdLst>
              <a:gd name="connsiteX0" fmla="*/ 0 w 4837471"/>
              <a:gd name="connsiteY0" fmla="*/ 15234 h 1739673"/>
              <a:gd name="connsiteX1" fmla="*/ 2070674 w 4837471"/>
              <a:gd name="connsiteY1" fmla="*/ 27032 h 1739673"/>
              <a:gd name="connsiteX2" fmla="*/ 3221048 w 4837471"/>
              <a:gd name="connsiteY2" fmla="*/ 145019 h 1739673"/>
              <a:gd name="connsiteX3" fmla="*/ 3834581 w 4837471"/>
              <a:gd name="connsiteY3" fmla="*/ 1525469 h 1739673"/>
              <a:gd name="connsiteX4" fmla="*/ 4837471 w 4837471"/>
              <a:gd name="connsiteY4" fmla="*/ 1714248 h 173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7471" h="1739673">
                <a:moveTo>
                  <a:pt x="0" y="15234"/>
                </a:moveTo>
                <a:lnTo>
                  <a:pt x="2070674" y="27032"/>
                </a:lnTo>
                <a:cubicBezTo>
                  <a:pt x="2607515" y="48663"/>
                  <a:pt x="2927064" y="-104721"/>
                  <a:pt x="3221048" y="145019"/>
                </a:cubicBezTo>
                <a:cubicBezTo>
                  <a:pt x="3515033" y="394759"/>
                  <a:pt x="3565177" y="1263931"/>
                  <a:pt x="3834581" y="1525469"/>
                </a:cubicBezTo>
                <a:cubicBezTo>
                  <a:pt x="4103985" y="1787007"/>
                  <a:pt x="4470728" y="1750627"/>
                  <a:pt x="4837471" y="17142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034" y="531211"/>
            <a:ext cx="784874" cy="2933864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364042" y="3465800"/>
            <a:ext cx="213442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as  CTP</a:t>
            </a:r>
          </a:p>
        </p:txBody>
      </p:sp>
      <p:sp>
        <p:nvSpPr>
          <p:cNvPr id="30" name="Freeform 29"/>
          <p:cNvSpPr/>
          <p:nvPr/>
        </p:nvSpPr>
        <p:spPr>
          <a:xfrm>
            <a:off x="1009569" y="1958562"/>
            <a:ext cx="3693782" cy="772782"/>
          </a:xfrm>
          <a:custGeom>
            <a:avLst/>
            <a:gdLst>
              <a:gd name="connsiteX0" fmla="*/ 0 w 1699014"/>
              <a:gd name="connsiteY0" fmla="*/ 620109 h 629104"/>
              <a:gd name="connsiteX1" fmla="*/ 648929 w 1699014"/>
              <a:gd name="connsiteY1" fmla="*/ 555216 h 629104"/>
              <a:gd name="connsiteX2" fmla="*/ 1173971 w 1699014"/>
              <a:gd name="connsiteY2" fmla="*/ 77368 h 629104"/>
              <a:gd name="connsiteX3" fmla="*/ 1699014 w 1699014"/>
              <a:gd name="connsiteY3" fmla="*/ 6576 h 6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014" h="629104">
                <a:moveTo>
                  <a:pt x="0" y="620109"/>
                </a:moveTo>
                <a:cubicBezTo>
                  <a:pt x="226633" y="632891"/>
                  <a:pt x="453267" y="645673"/>
                  <a:pt x="648929" y="555216"/>
                </a:cubicBezTo>
                <a:cubicBezTo>
                  <a:pt x="844591" y="464759"/>
                  <a:pt x="998957" y="168808"/>
                  <a:pt x="1173971" y="77368"/>
                </a:cubicBezTo>
                <a:cubicBezTo>
                  <a:pt x="1348985" y="-14072"/>
                  <a:pt x="1523999" y="-3748"/>
                  <a:pt x="1699014" y="657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150" y="1251079"/>
            <a:ext cx="2190750" cy="853946"/>
          </a:xfrm>
          <a:custGeom>
            <a:avLst/>
            <a:gdLst>
              <a:gd name="connsiteX0" fmla="*/ 0 w 1152525"/>
              <a:gd name="connsiteY0" fmla="*/ 848126 h 848126"/>
              <a:gd name="connsiteX1" fmla="*/ 542925 w 1152525"/>
              <a:gd name="connsiteY1" fmla="*/ 705251 h 848126"/>
              <a:gd name="connsiteX2" fmla="*/ 714375 w 1152525"/>
              <a:gd name="connsiteY2" fmla="*/ 105176 h 848126"/>
              <a:gd name="connsiteX3" fmla="*/ 1152525 w 1152525"/>
              <a:gd name="connsiteY3" fmla="*/ 401 h 8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525" h="848126">
                <a:moveTo>
                  <a:pt x="0" y="848126"/>
                </a:moveTo>
                <a:cubicBezTo>
                  <a:pt x="211931" y="838601"/>
                  <a:pt x="423863" y="829076"/>
                  <a:pt x="542925" y="705251"/>
                </a:cubicBezTo>
                <a:cubicBezTo>
                  <a:pt x="661987" y="581426"/>
                  <a:pt x="612775" y="222651"/>
                  <a:pt x="714375" y="105176"/>
                </a:cubicBezTo>
                <a:cubicBezTo>
                  <a:pt x="815975" y="-12299"/>
                  <a:pt x="1152525" y="401"/>
                  <a:pt x="1152525" y="40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997807" y="1059260"/>
            <a:ext cx="761751" cy="484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64" y="583626"/>
            <a:ext cx="268727" cy="26872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723749" y="461223"/>
            <a:ext cx="197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LHC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LHC  Machine Interface )</a:t>
            </a:r>
          </a:p>
        </p:txBody>
      </p:sp>
      <p:sp>
        <p:nvSpPr>
          <p:cNvPr id="16" name="Freeform 15"/>
          <p:cNvSpPr/>
          <p:nvPr/>
        </p:nvSpPr>
        <p:spPr>
          <a:xfrm>
            <a:off x="603250" y="716838"/>
            <a:ext cx="1898650" cy="1308812"/>
          </a:xfrm>
          <a:custGeom>
            <a:avLst/>
            <a:gdLst>
              <a:gd name="connsiteX0" fmla="*/ 0 w 1898650"/>
              <a:gd name="connsiteY0" fmla="*/ 1308812 h 1308812"/>
              <a:gd name="connsiteX1" fmla="*/ 304800 w 1898650"/>
              <a:gd name="connsiteY1" fmla="*/ 870662 h 1308812"/>
              <a:gd name="connsiteX2" fmla="*/ 908050 w 1898650"/>
              <a:gd name="connsiteY2" fmla="*/ 788112 h 1308812"/>
              <a:gd name="connsiteX3" fmla="*/ 1047750 w 1898650"/>
              <a:gd name="connsiteY3" fmla="*/ 115012 h 1308812"/>
              <a:gd name="connsiteX4" fmla="*/ 1898650 w 1898650"/>
              <a:gd name="connsiteY4" fmla="*/ 712 h 130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08812">
                <a:moveTo>
                  <a:pt x="0" y="1308812"/>
                </a:moveTo>
                <a:cubicBezTo>
                  <a:pt x="76729" y="1133128"/>
                  <a:pt x="153458" y="957445"/>
                  <a:pt x="304800" y="870662"/>
                </a:cubicBezTo>
                <a:cubicBezTo>
                  <a:pt x="456142" y="783879"/>
                  <a:pt x="784225" y="914054"/>
                  <a:pt x="908050" y="788112"/>
                </a:cubicBezTo>
                <a:cubicBezTo>
                  <a:pt x="1031875" y="662170"/>
                  <a:pt x="882650" y="246245"/>
                  <a:pt x="1047750" y="115012"/>
                </a:cubicBezTo>
                <a:cubicBezTo>
                  <a:pt x="1212850" y="-16221"/>
                  <a:pt x="1898650" y="712"/>
                  <a:pt x="1898650" y="712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670092" y="1081047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9553166" y="3364880"/>
            <a:ext cx="23949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board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as  LTU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109960" y="1106086"/>
            <a:ext cx="761751" cy="484292"/>
          </a:xfrm>
          <a:prstGeom prst="rect">
            <a:avLst/>
          </a:prstGeom>
        </p:spPr>
      </p:pic>
      <p:sp>
        <p:nvSpPr>
          <p:cNvPr id="36" name="Freeform 35"/>
          <p:cNvSpPr/>
          <p:nvPr/>
        </p:nvSpPr>
        <p:spPr>
          <a:xfrm>
            <a:off x="2651968" y="5929642"/>
            <a:ext cx="1106424" cy="411480"/>
          </a:xfrm>
          <a:custGeom>
            <a:avLst/>
            <a:gdLst>
              <a:gd name="connsiteX0" fmla="*/ 0 w 1106424"/>
              <a:gd name="connsiteY0" fmla="*/ 0 h 411480"/>
              <a:gd name="connsiteX1" fmla="*/ 640080 w 1106424"/>
              <a:gd name="connsiteY1" fmla="*/ 118872 h 411480"/>
              <a:gd name="connsiteX2" fmla="*/ 658368 w 1106424"/>
              <a:gd name="connsiteY2" fmla="*/ 310896 h 411480"/>
              <a:gd name="connsiteX3" fmla="*/ 1106424 w 1106424"/>
              <a:gd name="connsiteY3" fmla="*/ 41148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6424" h="411480">
                <a:moveTo>
                  <a:pt x="0" y="0"/>
                </a:moveTo>
                <a:cubicBezTo>
                  <a:pt x="265176" y="33528"/>
                  <a:pt x="530352" y="67056"/>
                  <a:pt x="640080" y="118872"/>
                </a:cubicBezTo>
                <a:cubicBezTo>
                  <a:pt x="749808" y="170688"/>
                  <a:pt x="580644" y="262128"/>
                  <a:pt x="658368" y="310896"/>
                </a:cubicBezTo>
                <a:cubicBezTo>
                  <a:pt x="736092" y="359664"/>
                  <a:pt x="921258" y="385572"/>
                  <a:pt x="1106424" y="411480"/>
                </a:cubicBezTo>
              </a:path>
            </a:pathLst>
          </a:custGeom>
          <a:noFill/>
          <a:ln w="19050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5760720" y="2505957"/>
            <a:ext cx="4443984" cy="410979"/>
          </a:xfrm>
          <a:custGeom>
            <a:avLst/>
            <a:gdLst>
              <a:gd name="connsiteX0" fmla="*/ 4443984 w 4443984"/>
              <a:gd name="connsiteY0" fmla="*/ 36075 h 410979"/>
              <a:gd name="connsiteX1" fmla="*/ 777240 w 4443984"/>
              <a:gd name="connsiteY1" fmla="*/ 36075 h 410979"/>
              <a:gd name="connsiteX2" fmla="*/ 0 w 4443984"/>
              <a:gd name="connsiteY2" fmla="*/ 410979 h 410979"/>
              <a:gd name="connsiteX3" fmla="*/ 0 w 4443984"/>
              <a:gd name="connsiteY3" fmla="*/ 410979 h 41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3984" h="410979">
                <a:moveTo>
                  <a:pt x="4443984" y="36075"/>
                </a:moveTo>
                <a:cubicBezTo>
                  <a:pt x="2980944" y="4833"/>
                  <a:pt x="1517904" y="-26409"/>
                  <a:pt x="777240" y="36075"/>
                </a:cubicBezTo>
                <a:cubicBezTo>
                  <a:pt x="36576" y="98559"/>
                  <a:pt x="0" y="410979"/>
                  <a:pt x="0" y="410979"/>
                </a:cubicBezTo>
                <a:lnTo>
                  <a:pt x="0" y="410979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6007608" y="3438144"/>
            <a:ext cx="1796618" cy="576072"/>
          </a:xfrm>
          <a:custGeom>
            <a:avLst/>
            <a:gdLst>
              <a:gd name="connsiteX0" fmla="*/ 0 w 1796618"/>
              <a:gd name="connsiteY0" fmla="*/ 0 h 576072"/>
              <a:gd name="connsiteX1" fmla="*/ 347472 w 1796618"/>
              <a:gd name="connsiteY1" fmla="*/ 320040 h 576072"/>
              <a:gd name="connsiteX2" fmla="*/ 1572768 w 1796618"/>
              <a:gd name="connsiteY2" fmla="*/ 338328 h 576072"/>
              <a:gd name="connsiteX3" fmla="*/ 1792224 w 1796618"/>
              <a:gd name="connsiteY3" fmla="*/ 576072 h 57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618" h="576072">
                <a:moveTo>
                  <a:pt x="0" y="0"/>
                </a:moveTo>
                <a:cubicBezTo>
                  <a:pt x="42672" y="131826"/>
                  <a:pt x="85344" y="263652"/>
                  <a:pt x="347472" y="320040"/>
                </a:cubicBezTo>
                <a:cubicBezTo>
                  <a:pt x="609600" y="376428"/>
                  <a:pt x="1331976" y="295656"/>
                  <a:pt x="1572768" y="338328"/>
                </a:cubicBezTo>
                <a:cubicBezTo>
                  <a:pt x="1813560" y="381000"/>
                  <a:pt x="1802892" y="478536"/>
                  <a:pt x="1792224" y="576072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2907792" y="3431420"/>
            <a:ext cx="2578586" cy="1872100"/>
          </a:xfrm>
          <a:custGeom>
            <a:avLst/>
            <a:gdLst>
              <a:gd name="connsiteX0" fmla="*/ 0 w 2587752"/>
              <a:gd name="connsiteY0" fmla="*/ 1856232 h 1856232"/>
              <a:gd name="connsiteX1" fmla="*/ 256032 w 2587752"/>
              <a:gd name="connsiteY1" fmla="*/ 1435608 h 1856232"/>
              <a:gd name="connsiteX2" fmla="*/ 1115568 w 2587752"/>
              <a:gd name="connsiteY2" fmla="*/ 1417320 h 1856232"/>
              <a:gd name="connsiteX3" fmla="*/ 1618488 w 2587752"/>
              <a:gd name="connsiteY3" fmla="*/ 649224 h 1856232"/>
              <a:gd name="connsiteX4" fmla="*/ 2304288 w 2587752"/>
              <a:gd name="connsiteY4" fmla="*/ 557784 h 1856232"/>
              <a:gd name="connsiteX5" fmla="*/ 2587752 w 2587752"/>
              <a:gd name="connsiteY5" fmla="*/ 0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87752" h="1856232">
                <a:moveTo>
                  <a:pt x="0" y="1856232"/>
                </a:moveTo>
                <a:cubicBezTo>
                  <a:pt x="35052" y="1682496"/>
                  <a:pt x="70104" y="1508760"/>
                  <a:pt x="256032" y="1435608"/>
                </a:cubicBezTo>
                <a:cubicBezTo>
                  <a:pt x="441960" y="1362456"/>
                  <a:pt x="888492" y="1548384"/>
                  <a:pt x="1115568" y="1417320"/>
                </a:cubicBezTo>
                <a:cubicBezTo>
                  <a:pt x="1342644" y="1286256"/>
                  <a:pt x="1420368" y="792480"/>
                  <a:pt x="1618488" y="649224"/>
                </a:cubicBezTo>
                <a:cubicBezTo>
                  <a:pt x="1816608" y="505968"/>
                  <a:pt x="2142744" y="665988"/>
                  <a:pt x="2304288" y="557784"/>
                </a:cubicBezTo>
                <a:cubicBezTo>
                  <a:pt x="2465832" y="449580"/>
                  <a:pt x="2587752" y="0"/>
                  <a:pt x="2587752" y="0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10085832" y="1292557"/>
            <a:ext cx="1024128" cy="728267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0887808" y="1682595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372132" y="6135382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Microblaze  software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575128" y="6159368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64043" y="6020869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  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5913120" y="922888"/>
            <a:ext cx="937260" cy="0"/>
          </a:xfrm>
          <a:prstGeom prst="line">
            <a:avLst/>
          </a:prstGeom>
          <a:ln w="38100">
            <a:solidFill>
              <a:srgbClr val="FFD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5913120" y="1292557"/>
            <a:ext cx="937260" cy="0"/>
          </a:xfrm>
          <a:prstGeom prst="line">
            <a:avLst/>
          </a:prstGeom>
          <a:ln w="28575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5757165" y="639349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5773892" y="997608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Electrical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5390" y="2868853"/>
            <a:ext cx="345656" cy="34565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1611532" y="2913558"/>
            <a:ext cx="518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278" y="2509982"/>
            <a:ext cx="345656" cy="345656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10814420" y="255468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896935" y="553981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505" y="5549824"/>
            <a:ext cx="281596" cy="281596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337204" y="449255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4" y="4502564"/>
            <a:ext cx="281596" cy="281596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4499310" y="1724681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5248892" y="1484465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486378" y="2664103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739131" y="3340489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68499" y="3326575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68" name="Rectangle 67"/>
          <p:cNvSpPr/>
          <p:nvPr/>
        </p:nvSpPr>
        <p:spPr>
          <a:xfrm>
            <a:off x="9938757" y="3907162"/>
            <a:ext cx="2080459" cy="1288018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Time &amp; Trigger Control – Passive Optical Network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Central Trigger Processor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LTU: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Local Trigger Unit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 Line Terminal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 Network Unit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Common Readout Unit  </a:t>
            </a:r>
            <a:endParaRPr lang="en-US" sz="1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48078" y="3498552"/>
            <a:ext cx="257956" cy="259200"/>
            <a:chOff x="148078" y="3498552"/>
            <a:chExt cx="257956" cy="259200"/>
          </a:xfrm>
        </p:grpSpPr>
        <p:sp>
          <p:nvSpPr>
            <p:cNvPr id="33" name="Rounded Rectangle 32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69" name="Picture 6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73" name="Group 72"/>
          <p:cNvGrpSpPr/>
          <p:nvPr/>
        </p:nvGrpSpPr>
        <p:grpSpPr>
          <a:xfrm>
            <a:off x="112468" y="6053621"/>
            <a:ext cx="257956" cy="259200"/>
            <a:chOff x="148078" y="3498552"/>
            <a:chExt cx="257956" cy="259200"/>
          </a:xfrm>
        </p:grpSpPr>
        <p:sp>
          <p:nvSpPr>
            <p:cNvPr id="77" name="Rounded Rectangle 76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81" name="Group 80"/>
          <p:cNvGrpSpPr/>
          <p:nvPr/>
        </p:nvGrpSpPr>
        <p:grpSpPr>
          <a:xfrm>
            <a:off x="6346242" y="6167510"/>
            <a:ext cx="257956" cy="259200"/>
            <a:chOff x="148078" y="3498552"/>
            <a:chExt cx="257956" cy="259200"/>
          </a:xfrm>
        </p:grpSpPr>
        <p:sp>
          <p:nvSpPr>
            <p:cNvPr id="86" name="Rounded Rectangle 85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103" name="Group 102"/>
          <p:cNvGrpSpPr/>
          <p:nvPr/>
        </p:nvGrpSpPr>
        <p:grpSpPr>
          <a:xfrm>
            <a:off x="9272434" y="3358288"/>
            <a:ext cx="257956" cy="259200"/>
            <a:chOff x="148078" y="3498552"/>
            <a:chExt cx="257956" cy="259200"/>
          </a:xfrm>
        </p:grpSpPr>
        <p:sp>
          <p:nvSpPr>
            <p:cNvPr id="104" name="Rounded Rectangle 103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5" name="Picture 104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sp>
        <p:nvSpPr>
          <p:cNvPr id="106" name="TextBox 105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5621567" y="2947326"/>
            <a:ext cx="291553" cy="22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9435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4474" y="515013"/>
            <a:ext cx="6624941" cy="3403086"/>
          </a:xfrm>
          <a:prstGeom prst="rect">
            <a:avLst/>
          </a:prstGeom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53668" y="38211"/>
            <a:ext cx="832386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(Calibration process)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11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06416" y="114379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74" name="Rectangle 73"/>
          <p:cNvSpPr/>
          <p:nvPr/>
        </p:nvSpPr>
        <p:spPr>
          <a:xfrm>
            <a:off x="7988553" y="464073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Calibration  Process  </a:t>
            </a:r>
            <a:r>
              <a:rPr lang="en-US" sz="11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2 </a:t>
            </a:r>
            <a:r>
              <a:rPr lang="en-US" sz="11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</a:t>
            </a:r>
            <a:r>
              <a:rPr lang="en-US" sz="11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Boards) </a:t>
            </a:r>
            <a:endParaRPr lang="en-US" sz="1100" dirty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5"/>
          <a:srcRect l="1459" t="17526" r="32023" b="30155"/>
          <a:stretch/>
        </p:blipFill>
        <p:spPr>
          <a:xfrm>
            <a:off x="82386" y="5302812"/>
            <a:ext cx="11304917" cy="130819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136"/>
          <a:stretch/>
        </p:blipFill>
        <p:spPr>
          <a:xfrm>
            <a:off x="7715078" y="945578"/>
            <a:ext cx="3521920" cy="1679201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79" name="Straight Connector 78"/>
          <p:cNvCxnSpPr/>
          <p:nvPr/>
        </p:nvCxnSpPr>
        <p:spPr>
          <a:xfrm flipV="1">
            <a:off x="9346736" y="793525"/>
            <a:ext cx="0" cy="15205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0" name="Picture 79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8060999" y="540766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106" name="Rectangle 105"/>
          <p:cNvSpPr/>
          <p:nvPr/>
        </p:nvSpPr>
        <p:spPr>
          <a:xfrm>
            <a:off x="8950998" y="2226478"/>
            <a:ext cx="1723930" cy="190792"/>
          </a:xfrm>
          <a:prstGeom prst="rect">
            <a:avLst/>
          </a:prstGeom>
          <a:solidFill>
            <a:srgbClr val="0070C0">
              <a:alpha val="72000"/>
            </a:srgbClr>
          </a:solidFill>
          <a:ln w="6350">
            <a:solidFill>
              <a:srgbClr val="0070C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8"/>
          <a:srcRect l="1925" r="2508"/>
          <a:stretch/>
        </p:blipFill>
        <p:spPr>
          <a:xfrm>
            <a:off x="314190" y="4464164"/>
            <a:ext cx="8061854" cy="371475"/>
          </a:xfrm>
          <a:prstGeom prst="rect">
            <a:avLst/>
          </a:prstGeom>
          <a:ln>
            <a:solidFill>
              <a:srgbClr val="104282"/>
            </a:solidFill>
          </a:ln>
        </p:spPr>
      </p:pic>
      <p:grpSp>
        <p:nvGrpSpPr>
          <p:cNvPr id="15" name="Group 14"/>
          <p:cNvGrpSpPr/>
          <p:nvPr/>
        </p:nvGrpSpPr>
        <p:grpSpPr>
          <a:xfrm>
            <a:off x="314190" y="4044855"/>
            <a:ext cx="3026771" cy="319987"/>
            <a:chOff x="362681" y="4172700"/>
            <a:chExt cx="3026771" cy="319987"/>
          </a:xfrm>
        </p:grpSpPr>
        <p:sp>
          <p:nvSpPr>
            <p:cNvPr id="107" name="Rectangle 106"/>
            <p:cNvSpPr/>
            <p:nvPr/>
          </p:nvSpPr>
          <p:spPr>
            <a:xfrm>
              <a:off x="362681" y="4172700"/>
              <a:ext cx="3026771" cy="319987"/>
            </a:xfrm>
            <a:prstGeom prst="rect">
              <a:avLst/>
            </a:prstGeom>
            <a:solidFill>
              <a:srgbClr val="2B3B4E"/>
            </a:solidFill>
            <a:ln w="6350">
              <a:solidFill>
                <a:srgbClr val="690034"/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lang="en-US" sz="11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 Result ONU </a:t>
              </a:r>
              <a:r>
                <a:rPr lang="en-US" sz="1100" dirty="0" err="1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Config</a:t>
              </a:r>
              <a:r>
                <a:rPr lang="en-US" sz="11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:</a:t>
              </a:r>
              <a:r>
                <a:rPr lang="en-US" sz="11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US" sz="11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108" name="Picture 107"/>
            <p:cNvPicPr>
              <a:picLocks noChangeAspect="1"/>
            </p:cNvPicPr>
            <p:nvPr/>
          </p:nvPicPr>
          <p:blipFill rotWithShape="1"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1" r="6534"/>
            <a:stretch/>
          </p:blipFill>
          <p:spPr>
            <a:xfrm>
              <a:off x="454595" y="4256718"/>
              <a:ext cx="134681" cy="1519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</p:pic>
      </p:grpSp>
      <p:cxnSp>
        <p:nvCxnSpPr>
          <p:cNvPr id="109" name="Straight Connector 108"/>
          <p:cNvCxnSpPr/>
          <p:nvPr/>
        </p:nvCxnSpPr>
        <p:spPr>
          <a:xfrm flipV="1">
            <a:off x="1740590" y="4371109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Rectangle 110"/>
          <p:cNvSpPr/>
          <p:nvPr/>
        </p:nvSpPr>
        <p:spPr>
          <a:xfrm>
            <a:off x="315493" y="4888778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OLT_RX (ILA)  After  calibration. 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13" name="Straight Connector 112"/>
          <p:cNvCxnSpPr/>
          <p:nvPr/>
        </p:nvCxnSpPr>
        <p:spPr>
          <a:xfrm flipV="1">
            <a:off x="1741893" y="5215032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9"/>
          <a:srcRect r="13980"/>
          <a:stretch/>
        </p:blipFill>
        <p:spPr>
          <a:xfrm>
            <a:off x="8999680" y="3479700"/>
            <a:ext cx="1796060" cy="1620730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114" name="Rectangle 113"/>
          <p:cNvSpPr/>
          <p:nvPr/>
        </p:nvSpPr>
        <p:spPr>
          <a:xfrm>
            <a:off x="8459608" y="2988730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Result OLT </a:t>
            </a:r>
            <a:r>
              <a:rPr lang="en-US" sz="1100" dirty="0" err="1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15" name="Straight Connector 114"/>
          <p:cNvCxnSpPr/>
          <p:nvPr/>
        </p:nvCxnSpPr>
        <p:spPr>
          <a:xfrm flipV="1">
            <a:off x="9817791" y="3318182"/>
            <a:ext cx="0" cy="15205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6" name="Picture 115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8589771" y="3072748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117" name="Rectangle 116"/>
          <p:cNvSpPr/>
          <p:nvPr/>
        </p:nvSpPr>
        <p:spPr>
          <a:xfrm>
            <a:off x="706416" y="464073"/>
            <a:ext cx="2431639" cy="1870393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104" y="4950306"/>
            <a:ext cx="196930" cy="196930"/>
          </a:xfrm>
          <a:prstGeom prst="ellipse">
            <a:avLst/>
          </a:prstGeom>
          <a:ln w="12700">
            <a:solidFill>
              <a:srgbClr val="00B0F0"/>
            </a:solidFill>
          </a:ln>
        </p:spPr>
      </p:pic>
      <p:sp>
        <p:nvSpPr>
          <p:cNvPr id="118" name="Rectangle 117"/>
          <p:cNvSpPr/>
          <p:nvPr/>
        </p:nvSpPr>
        <p:spPr>
          <a:xfrm>
            <a:off x="3138055" y="473220"/>
            <a:ext cx="2601289" cy="1057707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TextBox 118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33" name="Picture 3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719314" y="1852833"/>
            <a:ext cx="122393" cy="184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854724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Rectangle 133"/>
          <p:cNvSpPr/>
          <p:nvPr/>
        </p:nvSpPr>
        <p:spPr>
          <a:xfrm>
            <a:off x="7014988" y="3114427"/>
            <a:ext cx="5152277" cy="2982465"/>
          </a:xfrm>
          <a:prstGeom prst="rect">
            <a:avLst/>
          </a:prstGeom>
          <a:solidFill>
            <a:schemeClr val="accent6">
              <a:lumMod val="75000"/>
              <a:alpha val="73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2" name="Rectangle 61"/>
          <p:cNvSpPr/>
          <p:nvPr/>
        </p:nvSpPr>
        <p:spPr>
          <a:xfrm>
            <a:off x="102933" y="3151347"/>
            <a:ext cx="5292812" cy="2982465"/>
          </a:xfrm>
          <a:prstGeom prst="rect">
            <a:avLst/>
          </a:prstGeom>
          <a:solidFill>
            <a:schemeClr val="accent6">
              <a:lumMod val="75000"/>
              <a:alpha val="73000"/>
            </a:schemeClr>
          </a:solidFill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34419" y="28577"/>
            <a:ext cx="62062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TTC_PON Downstream </a:t>
            </a:r>
            <a:endParaRPr lang="en-US" sz="2000" dirty="0">
              <a:solidFill>
                <a:schemeClr val="accent1">
                  <a:lumMod val="5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12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119" name="TextBox 118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20" name="TextBox 119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48" name="Rounded Rectangle 47"/>
          <p:cNvSpPr/>
          <p:nvPr/>
        </p:nvSpPr>
        <p:spPr>
          <a:xfrm>
            <a:off x="167153" y="3392123"/>
            <a:ext cx="2516128" cy="2440097"/>
          </a:xfrm>
          <a:prstGeom prst="roundRect">
            <a:avLst/>
          </a:prstGeom>
          <a:solidFill>
            <a:srgbClr val="E6F7FD"/>
          </a:solidFill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1632019" y="3635021"/>
            <a:ext cx="950823" cy="63334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Data_Gen</a:t>
            </a:r>
            <a:r>
              <a:rPr lang="es-MX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25979" y="3538537"/>
            <a:ext cx="573979" cy="523167"/>
            <a:chOff x="8907840" y="1757466"/>
            <a:chExt cx="658443" cy="540771"/>
          </a:xfrm>
        </p:grpSpPr>
        <p:sp>
          <p:nvSpPr>
            <p:cNvPr id="50" name="Rectangle 49"/>
            <p:cNvSpPr/>
            <p:nvPr/>
          </p:nvSpPr>
          <p:spPr>
            <a:xfrm rot="5400000">
              <a:off x="9154177" y="1511130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 rot="5400000">
              <a:off x="9154177" y="1693225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2" name="Rectangle 51"/>
            <p:cNvSpPr/>
            <p:nvPr/>
          </p:nvSpPr>
          <p:spPr>
            <a:xfrm rot="5400000">
              <a:off x="9152212" y="1884167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 rot="5400000">
            <a:off x="166433" y="4412651"/>
            <a:ext cx="1058835" cy="573979"/>
            <a:chOff x="9931305" y="1788202"/>
            <a:chExt cx="1094464" cy="658442"/>
          </a:xfrm>
        </p:grpSpPr>
        <p:sp>
          <p:nvSpPr>
            <p:cNvPr id="54" name="Rectangle 53"/>
            <p:cNvSpPr/>
            <p:nvPr/>
          </p:nvSpPr>
          <p:spPr>
            <a:xfrm>
              <a:off x="9931305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5" name="Rectangle 54"/>
            <p:cNvSpPr/>
            <p:nvPr/>
          </p:nvSpPr>
          <p:spPr>
            <a:xfrm>
              <a:off x="10113400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10295496" y="1788202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10481521" y="1788202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8" name="Rectangle 57"/>
            <p:cNvSpPr/>
            <p:nvPr/>
          </p:nvSpPr>
          <p:spPr>
            <a:xfrm>
              <a:off x="10677905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59" name="Rectangle 58"/>
            <p:cNvSpPr/>
            <p:nvPr/>
          </p:nvSpPr>
          <p:spPr>
            <a:xfrm>
              <a:off x="10860000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301530" y="5206496"/>
            <a:ext cx="1048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Regbank</a:t>
            </a:r>
            <a:endParaRPr lang="en-US" sz="1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3" name="Rounded Rectangle 62"/>
          <p:cNvSpPr/>
          <p:nvPr/>
        </p:nvSpPr>
        <p:spPr>
          <a:xfrm>
            <a:off x="3390591" y="3393366"/>
            <a:ext cx="1946421" cy="2276898"/>
          </a:xfrm>
          <a:prstGeom prst="roundRect">
            <a:avLst/>
          </a:prstGeom>
          <a:solidFill>
            <a:srgbClr val="FFE5E5"/>
          </a:solidFill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Core </a:t>
            </a:r>
            <a:endParaRPr lang="en-GB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1633000" y="4518304"/>
            <a:ext cx="889184" cy="63334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err="1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bbert</a:t>
            </a:r>
            <a:endParaRPr lang="en-US" sz="1400" dirty="0" smtClean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11229" y="5534383"/>
            <a:ext cx="1048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User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603963" y="4097155"/>
            <a:ext cx="197082" cy="36000"/>
            <a:chOff x="8695668" y="3499129"/>
            <a:chExt cx="197082" cy="36000"/>
          </a:xfrm>
        </p:grpSpPr>
        <p:sp>
          <p:nvSpPr>
            <p:cNvPr id="75" name="Rectangle 74"/>
            <p:cNvSpPr/>
            <p:nvPr/>
          </p:nvSpPr>
          <p:spPr>
            <a:xfrm>
              <a:off x="8695668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7" name="Rectangle 76"/>
            <p:cNvSpPr/>
            <p:nvPr/>
          </p:nvSpPr>
          <p:spPr>
            <a:xfrm>
              <a:off x="8774249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78" name="Rectangle 77"/>
            <p:cNvSpPr/>
            <p:nvPr/>
          </p:nvSpPr>
          <p:spPr>
            <a:xfrm>
              <a:off x="8856750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5" name="Right Arrow 24"/>
          <p:cNvSpPr/>
          <p:nvPr/>
        </p:nvSpPr>
        <p:spPr>
          <a:xfrm>
            <a:off x="1076299" y="3750368"/>
            <a:ext cx="555720" cy="1966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Left-Right Arrow 25"/>
          <p:cNvSpPr/>
          <p:nvPr/>
        </p:nvSpPr>
        <p:spPr>
          <a:xfrm>
            <a:off x="1073247" y="4744317"/>
            <a:ext cx="558772" cy="202614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Right Arrow 26"/>
          <p:cNvSpPr/>
          <p:nvPr/>
        </p:nvSpPr>
        <p:spPr>
          <a:xfrm>
            <a:off x="2603146" y="3878335"/>
            <a:ext cx="787445" cy="197044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2" name="Left-Right Arrow 81"/>
          <p:cNvSpPr/>
          <p:nvPr/>
        </p:nvSpPr>
        <p:spPr>
          <a:xfrm>
            <a:off x="2534029" y="4723309"/>
            <a:ext cx="843930" cy="190803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4" name="Left-Right Arrow 83"/>
          <p:cNvSpPr/>
          <p:nvPr/>
        </p:nvSpPr>
        <p:spPr>
          <a:xfrm>
            <a:off x="1056336" y="5246333"/>
            <a:ext cx="2306921" cy="202614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32346" y="497536"/>
            <a:ext cx="2021972" cy="1286492"/>
          </a:xfrm>
          <a:prstGeom prst="rect">
            <a:avLst/>
          </a:prstGeom>
        </p:spPr>
      </p:pic>
      <p:sp>
        <p:nvSpPr>
          <p:cNvPr id="89" name="Rounded Rectangle 88"/>
          <p:cNvSpPr/>
          <p:nvPr/>
        </p:nvSpPr>
        <p:spPr>
          <a:xfrm>
            <a:off x="9465025" y="3367812"/>
            <a:ext cx="2590077" cy="2440097"/>
          </a:xfrm>
          <a:prstGeom prst="roundRect">
            <a:avLst/>
          </a:prstGeom>
          <a:solidFill>
            <a:srgbClr val="BFA2D4"/>
          </a:solidFill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grpSp>
        <p:nvGrpSpPr>
          <p:cNvPr id="90" name="Group 89"/>
          <p:cNvGrpSpPr/>
          <p:nvPr/>
        </p:nvGrpSpPr>
        <p:grpSpPr>
          <a:xfrm>
            <a:off x="11281971" y="3609988"/>
            <a:ext cx="573979" cy="523167"/>
            <a:chOff x="8907840" y="1757466"/>
            <a:chExt cx="658443" cy="540771"/>
          </a:xfrm>
        </p:grpSpPr>
        <p:sp>
          <p:nvSpPr>
            <p:cNvPr id="91" name="Rectangle 90"/>
            <p:cNvSpPr/>
            <p:nvPr/>
          </p:nvSpPr>
          <p:spPr>
            <a:xfrm rot="5400000">
              <a:off x="9154177" y="1511130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2" name="Rectangle 91"/>
            <p:cNvSpPr/>
            <p:nvPr/>
          </p:nvSpPr>
          <p:spPr>
            <a:xfrm rot="5400000">
              <a:off x="9154177" y="1693225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 rot="5400000">
              <a:off x="9152212" y="1884167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grpSp>
        <p:nvGrpSpPr>
          <p:cNvPr id="94" name="Group 93"/>
          <p:cNvGrpSpPr/>
          <p:nvPr/>
        </p:nvGrpSpPr>
        <p:grpSpPr>
          <a:xfrm rot="5400000">
            <a:off x="11007904" y="4604344"/>
            <a:ext cx="1058835" cy="573979"/>
            <a:chOff x="9931305" y="1788202"/>
            <a:chExt cx="1094464" cy="658442"/>
          </a:xfrm>
        </p:grpSpPr>
        <p:sp>
          <p:nvSpPr>
            <p:cNvPr id="95" name="Rectangle 94"/>
            <p:cNvSpPr/>
            <p:nvPr/>
          </p:nvSpPr>
          <p:spPr>
            <a:xfrm>
              <a:off x="9931305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10113400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10295496" y="1788202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10481521" y="1788202"/>
              <a:ext cx="169698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99" name="Rectangle 98"/>
            <p:cNvSpPr/>
            <p:nvPr/>
          </p:nvSpPr>
          <p:spPr>
            <a:xfrm>
              <a:off x="10677905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10860000" y="1788202"/>
              <a:ext cx="165769" cy="658442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s-MX" dirty="0" smtClean="0">
                  <a:solidFill>
                    <a:schemeClr val="tx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n-GB" dirty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101" name="TextBox 100"/>
          <p:cNvSpPr txBox="1"/>
          <p:nvPr/>
        </p:nvSpPr>
        <p:spPr>
          <a:xfrm>
            <a:off x="11143001" y="5398189"/>
            <a:ext cx="104899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Regbank</a:t>
            </a:r>
            <a:endParaRPr lang="en-US" sz="1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2" name="Rectangle 101"/>
          <p:cNvSpPr/>
          <p:nvPr/>
        </p:nvSpPr>
        <p:spPr>
          <a:xfrm>
            <a:off x="9717910" y="3587113"/>
            <a:ext cx="1088340" cy="63334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Data_check</a:t>
            </a:r>
            <a:r>
              <a:rPr lang="es-MX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3" name="Rectangle 102"/>
          <p:cNvSpPr/>
          <p:nvPr/>
        </p:nvSpPr>
        <p:spPr>
          <a:xfrm>
            <a:off x="9764196" y="4500558"/>
            <a:ext cx="889184" cy="633349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err="1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bbert</a:t>
            </a:r>
            <a:r>
              <a:rPr lang="en-US" sz="14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04" name="Group 103"/>
          <p:cNvGrpSpPr/>
          <p:nvPr/>
        </p:nvGrpSpPr>
        <p:grpSpPr>
          <a:xfrm>
            <a:off x="11438780" y="4239011"/>
            <a:ext cx="197082" cy="36000"/>
            <a:chOff x="8695668" y="3499129"/>
            <a:chExt cx="197082" cy="36000"/>
          </a:xfrm>
        </p:grpSpPr>
        <p:sp>
          <p:nvSpPr>
            <p:cNvPr id="105" name="Rectangle 104"/>
            <p:cNvSpPr/>
            <p:nvPr/>
          </p:nvSpPr>
          <p:spPr>
            <a:xfrm>
              <a:off x="8695668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8774249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2" name="Rectangle 111"/>
            <p:cNvSpPr/>
            <p:nvPr/>
          </p:nvSpPr>
          <p:spPr>
            <a:xfrm>
              <a:off x="8856750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21" name="Left-Right Arrow 120"/>
          <p:cNvSpPr/>
          <p:nvPr/>
        </p:nvSpPr>
        <p:spPr>
          <a:xfrm>
            <a:off x="8994640" y="5281088"/>
            <a:ext cx="2255692" cy="202614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Left-Right Arrow 121"/>
          <p:cNvSpPr/>
          <p:nvPr/>
        </p:nvSpPr>
        <p:spPr>
          <a:xfrm>
            <a:off x="10653381" y="4557891"/>
            <a:ext cx="596952" cy="23251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ight Arrow 122"/>
          <p:cNvSpPr/>
          <p:nvPr/>
        </p:nvSpPr>
        <p:spPr>
          <a:xfrm flipH="1">
            <a:off x="10818145" y="3805482"/>
            <a:ext cx="463826" cy="1966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ounded Rectangle 123"/>
          <p:cNvSpPr/>
          <p:nvPr/>
        </p:nvSpPr>
        <p:spPr>
          <a:xfrm>
            <a:off x="7034229" y="3399634"/>
            <a:ext cx="1946421" cy="2276898"/>
          </a:xfrm>
          <a:prstGeom prst="roundRect">
            <a:avLst/>
          </a:prstGeom>
          <a:solidFill>
            <a:srgbClr val="FFE5E5"/>
          </a:solidFill>
          <a:ln w="635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Core </a:t>
            </a:r>
            <a:endParaRPr lang="en-GB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25" name="Right Arrow 124"/>
          <p:cNvSpPr/>
          <p:nvPr/>
        </p:nvSpPr>
        <p:spPr>
          <a:xfrm>
            <a:off x="8980650" y="3781832"/>
            <a:ext cx="725365" cy="196612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Left-Right Arrow 125"/>
          <p:cNvSpPr/>
          <p:nvPr/>
        </p:nvSpPr>
        <p:spPr>
          <a:xfrm>
            <a:off x="8959427" y="4700977"/>
            <a:ext cx="827742" cy="232510"/>
          </a:xfrm>
          <a:prstGeom prst="left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TextBox 126"/>
          <p:cNvSpPr txBox="1"/>
          <p:nvPr/>
        </p:nvSpPr>
        <p:spPr>
          <a:xfrm>
            <a:off x="10088270" y="5502579"/>
            <a:ext cx="1048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User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1" name="Straight Connector 30"/>
          <p:cNvCxnSpPr/>
          <p:nvPr/>
        </p:nvCxnSpPr>
        <p:spPr>
          <a:xfrm>
            <a:off x="2582842" y="3750368"/>
            <a:ext cx="373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 flipV="1">
            <a:off x="2955994" y="3024130"/>
            <a:ext cx="0" cy="726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8" name="TextBox 127"/>
          <p:cNvSpPr txBox="1"/>
          <p:nvPr/>
        </p:nvSpPr>
        <p:spPr>
          <a:xfrm>
            <a:off x="2233999" y="280665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Match Flag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31" name="Straight Connector 130"/>
          <p:cNvCxnSpPr/>
          <p:nvPr/>
        </p:nvCxnSpPr>
        <p:spPr>
          <a:xfrm>
            <a:off x="10807932" y="3726057"/>
            <a:ext cx="373152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2" name="Straight Arrow Connector 131"/>
          <p:cNvCxnSpPr/>
          <p:nvPr/>
        </p:nvCxnSpPr>
        <p:spPr>
          <a:xfrm flipV="1">
            <a:off x="11181084" y="2999819"/>
            <a:ext cx="0" cy="726238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3" name="TextBox 132"/>
          <p:cNvSpPr txBox="1"/>
          <p:nvPr/>
        </p:nvSpPr>
        <p:spPr>
          <a:xfrm>
            <a:off x="10454902" y="2782339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Match Flag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4785694" y="5842160"/>
            <a:ext cx="1048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FPGA 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6" name="TextBox 135"/>
          <p:cNvSpPr txBox="1"/>
          <p:nvPr/>
        </p:nvSpPr>
        <p:spPr>
          <a:xfrm>
            <a:off x="6909326" y="5842160"/>
            <a:ext cx="1048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FPGA 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37" name="Group 136"/>
          <p:cNvGrpSpPr/>
          <p:nvPr/>
        </p:nvGrpSpPr>
        <p:grpSpPr>
          <a:xfrm>
            <a:off x="5989038" y="4220462"/>
            <a:ext cx="512150" cy="311353"/>
            <a:chOff x="2510098" y="2079470"/>
            <a:chExt cx="861246" cy="572707"/>
          </a:xfrm>
        </p:grpSpPr>
        <p:pic>
          <p:nvPicPr>
            <p:cNvPr id="138" name="Picture 137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6220" y="2215376"/>
              <a:ext cx="297228" cy="315447"/>
            </a:xfrm>
            <a:prstGeom prst="rect">
              <a:avLst/>
            </a:prstGeom>
          </p:spPr>
        </p:pic>
      </p:grpSp>
      <p:cxnSp>
        <p:nvCxnSpPr>
          <p:cNvPr id="65" name="Straight Connector 64"/>
          <p:cNvCxnSpPr>
            <a:endCxn id="138" idx="3"/>
          </p:cNvCxnSpPr>
          <p:nvPr/>
        </p:nvCxnSpPr>
        <p:spPr>
          <a:xfrm flipV="1">
            <a:off x="5348907" y="4376138"/>
            <a:ext cx="640131" cy="0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0" name="Straight Connector 139"/>
          <p:cNvCxnSpPr/>
          <p:nvPr/>
        </p:nvCxnSpPr>
        <p:spPr>
          <a:xfrm flipV="1">
            <a:off x="6374857" y="4239011"/>
            <a:ext cx="659372" cy="3907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1" name="Picture 1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596913" y="2432418"/>
            <a:ext cx="345010" cy="345010"/>
          </a:xfrm>
          <a:prstGeom prst="rect">
            <a:avLst/>
          </a:prstGeom>
          <a:noFill/>
        </p:spPr>
      </p:pic>
      <p:pic>
        <p:nvPicPr>
          <p:cNvPr id="142" name="Picture 14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936961" y="2500673"/>
            <a:ext cx="345010" cy="345010"/>
          </a:xfrm>
          <a:prstGeom prst="rect">
            <a:avLst/>
          </a:prstGeom>
          <a:noFill/>
        </p:spPr>
      </p:pic>
      <p:sp>
        <p:nvSpPr>
          <p:cNvPr id="143" name="TextBox 142"/>
          <p:cNvSpPr txBox="1"/>
          <p:nvPr/>
        </p:nvSpPr>
        <p:spPr>
          <a:xfrm>
            <a:off x="2454724" y="2137270"/>
            <a:ext cx="16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Start 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4" name="TextBox 143"/>
          <p:cNvSpPr txBox="1"/>
          <p:nvPr/>
        </p:nvSpPr>
        <p:spPr>
          <a:xfrm>
            <a:off x="10827116" y="2236845"/>
            <a:ext cx="51001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End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7" name="Right Arrow 66"/>
          <p:cNvSpPr/>
          <p:nvPr/>
        </p:nvSpPr>
        <p:spPr>
          <a:xfrm>
            <a:off x="4021367" y="2711087"/>
            <a:ext cx="4648200" cy="419207"/>
          </a:xfrm>
          <a:prstGeom prst="rightArrow">
            <a:avLst/>
          </a:prstGeom>
          <a:solidFill>
            <a:srgbClr val="104282"/>
          </a:solidFill>
          <a:ln>
            <a:solidFill>
              <a:srgbClr val="2B3B4E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 Latency </a:t>
            </a:r>
            <a:endParaRPr lang="en-US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4976944" y="5303328"/>
            <a:ext cx="29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*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7011195" y="5266983"/>
            <a:ext cx="2984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*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69" name="Group 68"/>
          <p:cNvGrpSpPr/>
          <p:nvPr/>
        </p:nvGrpSpPr>
        <p:grpSpPr>
          <a:xfrm>
            <a:off x="6617685" y="515115"/>
            <a:ext cx="1749416" cy="523220"/>
            <a:chOff x="7110436" y="552731"/>
            <a:chExt cx="1749416" cy="523220"/>
          </a:xfrm>
        </p:grpSpPr>
        <p:sp>
          <p:nvSpPr>
            <p:cNvPr id="147" name="TextBox 146"/>
            <p:cNvSpPr txBox="1"/>
            <p:nvPr/>
          </p:nvSpPr>
          <p:spPr>
            <a:xfrm>
              <a:off x="7110436" y="562250"/>
              <a:ext cx="298433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*</a:t>
              </a:r>
              <a:endPara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sp>
          <p:nvSpPr>
            <p:cNvPr id="148" name="TextBox 147"/>
            <p:cNvSpPr txBox="1"/>
            <p:nvPr/>
          </p:nvSpPr>
          <p:spPr>
            <a:xfrm>
              <a:off x="7259652" y="552731"/>
              <a:ext cx="1600200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Similar structure for  OLT/ONU</a:t>
              </a:r>
              <a:endParaRPr lang="en-US" sz="14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</p:grpSp>
      <p:sp>
        <p:nvSpPr>
          <p:cNvPr id="152" name="TextBox 151"/>
          <p:cNvSpPr txBox="1"/>
          <p:nvPr/>
        </p:nvSpPr>
        <p:spPr>
          <a:xfrm>
            <a:off x="359404" y="519791"/>
            <a:ext cx="53493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downstream  latency must be  constant, after reset process   </a:t>
            </a:r>
            <a:endParaRPr lang="en-US" sz="14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09" name="Rectangle 108"/>
          <p:cNvSpPr/>
          <p:nvPr/>
        </p:nvSpPr>
        <p:spPr>
          <a:xfrm>
            <a:off x="128904" y="1596750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01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128904" y="1034918"/>
            <a:ext cx="1985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in counter mode </a:t>
            </a:r>
            <a:endParaRPr lang="en-US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13" name="Group 112"/>
          <p:cNvGrpSpPr/>
          <p:nvPr/>
        </p:nvGrpSpPr>
        <p:grpSpPr>
          <a:xfrm>
            <a:off x="855337" y="1693423"/>
            <a:ext cx="197082" cy="36000"/>
            <a:chOff x="8695668" y="3499129"/>
            <a:chExt cx="197082" cy="36000"/>
          </a:xfrm>
        </p:grpSpPr>
        <p:sp>
          <p:nvSpPr>
            <p:cNvPr id="114" name="Rectangle 113"/>
            <p:cNvSpPr/>
            <p:nvPr/>
          </p:nvSpPr>
          <p:spPr>
            <a:xfrm>
              <a:off x="8695668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5" name="Rectangle 114"/>
            <p:cNvSpPr/>
            <p:nvPr/>
          </p:nvSpPr>
          <p:spPr>
            <a:xfrm>
              <a:off x="8774249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856750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30" name="Rectangle 129"/>
          <p:cNvSpPr/>
          <p:nvPr/>
        </p:nvSpPr>
        <p:spPr>
          <a:xfrm>
            <a:off x="485073" y="1596750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02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49" name="Rectangle 148"/>
          <p:cNvSpPr/>
          <p:nvPr/>
        </p:nvSpPr>
        <p:spPr>
          <a:xfrm>
            <a:off x="1072691" y="1596750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..f8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50" name="Rectangle 149"/>
          <p:cNvSpPr/>
          <p:nvPr/>
        </p:nvSpPr>
        <p:spPr>
          <a:xfrm>
            <a:off x="1431825" y="1596750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..f9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51" name="Rectangle 150"/>
          <p:cNvSpPr/>
          <p:nvPr/>
        </p:nvSpPr>
        <p:spPr>
          <a:xfrm>
            <a:off x="1819270" y="1596750"/>
            <a:ext cx="337581" cy="231100"/>
          </a:xfrm>
          <a:prstGeom prst="rect">
            <a:avLst/>
          </a:prstGeom>
          <a:solidFill>
            <a:srgbClr val="00B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..00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4" name="Straight Connector 3"/>
          <p:cNvCxnSpPr/>
          <p:nvPr/>
        </p:nvCxnSpPr>
        <p:spPr>
          <a:xfrm flipH="1">
            <a:off x="1794722" y="1493872"/>
            <a:ext cx="0" cy="42810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3" name="Rectangle 152"/>
          <p:cNvSpPr/>
          <p:nvPr/>
        </p:nvSpPr>
        <p:spPr>
          <a:xfrm>
            <a:off x="2177637" y="1596750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01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54" name="Picture 15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6459" y="1382911"/>
            <a:ext cx="151259" cy="151259"/>
          </a:xfrm>
          <a:prstGeom prst="rect">
            <a:avLst/>
          </a:prstGeom>
          <a:noFill/>
        </p:spPr>
      </p:pic>
      <p:sp>
        <p:nvSpPr>
          <p:cNvPr id="155" name="TextBox 154"/>
          <p:cNvSpPr txBox="1"/>
          <p:nvPr/>
        </p:nvSpPr>
        <p:spPr>
          <a:xfrm>
            <a:off x="1632019" y="1169809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Match Flag</a:t>
            </a:r>
            <a:endParaRPr lang="en-US" sz="1000" dirty="0">
              <a:solidFill>
                <a:srgbClr val="00B05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56" name="Rectangle 155"/>
          <p:cNvSpPr/>
          <p:nvPr/>
        </p:nvSpPr>
        <p:spPr>
          <a:xfrm>
            <a:off x="9173534" y="1962494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01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57" name="Group 156"/>
          <p:cNvGrpSpPr/>
          <p:nvPr/>
        </p:nvGrpSpPr>
        <p:grpSpPr>
          <a:xfrm>
            <a:off x="9899967" y="2059167"/>
            <a:ext cx="197082" cy="36000"/>
            <a:chOff x="8695668" y="3499129"/>
            <a:chExt cx="197082" cy="36000"/>
          </a:xfrm>
        </p:grpSpPr>
        <p:sp>
          <p:nvSpPr>
            <p:cNvPr id="158" name="Rectangle 157"/>
            <p:cNvSpPr/>
            <p:nvPr/>
          </p:nvSpPr>
          <p:spPr>
            <a:xfrm>
              <a:off x="8695668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59" name="Rectangle 158"/>
            <p:cNvSpPr/>
            <p:nvPr/>
          </p:nvSpPr>
          <p:spPr>
            <a:xfrm>
              <a:off x="8774249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856750" y="3499129"/>
              <a:ext cx="36000" cy="36000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161" name="Rectangle 160"/>
          <p:cNvSpPr/>
          <p:nvPr/>
        </p:nvSpPr>
        <p:spPr>
          <a:xfrm>
            <a:off x="9529703" y="1962494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02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10117321" y="1962494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..f8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63" name="Rectangle 162"/>
          <p:cNvSpPr/>
          <p:nvPr/>
        </p:nvSpPr>
        <p:spPr>
          <a:xfrm>
            <a:off x="10476455" y="1962494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..f9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64" name="Rectangle 163"/>
          <p:cNvSpPr/>
          <p:nvPr/>
        </p:nvSpPr>
        <p:spPr>
          <a:xfrm>
            <a:off x="10863900" y="1962494"/>
            <a:ext cx="337581" cy="231100"/>
          </a:xfrm>
          <a:prstGeom prst="rect">
            <a:avLst/>
          </a:prstGeom>
          <a:solidFill>
            <a:srgbClr val="00B050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..00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65" name="Straight Connector 164"/>
          <p:cNvCxnSpPr/>
          <p:nvPr/>
        </p:nvCxnSpPr>
        <p:spPr>
          <a:xfrm flipH="1">
            <a:off x="10839352" y="1859616"/>
            <a:ext cx="0" cy="428104"/>
          </a:xfrm>
          <a:prstGeom prst="line">
            <a:avLst/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6" name="Rectangle 165"/>
          <p:cNvSpPr/>
          <p:nvPr/>
        </p:nvSpPr>
        <p:spPr>
          <a:xfrm>
            <a:off x="11222267" y="1962494"/>
            <a:ext cx="337581" cy="2311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8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..</a:t>
            </a:r>
            <a:r>
              <a:rPr lang="es-MX" sz="600" dirty="0" smtClean="0">
                <a:solidFill>
                  <a:schemeClr val="tx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01</a:t>
            </a:r>
            <a:endParaRPr lang="en-GB" sz="600" dirty="0">
              <a:solidFill>
                <a:schemeClr val="tx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67" name="Picture 166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011089" y="1748655"/>
            <a:ext cx="151259" cy="151259"/>
          </a:xfrm>
          <a:prstGeom prst="rect">
            <a:avLst/>
          </a:prstGeom>
          <a:noFill/>
        </p:spPr>
      </p:pic>
      <p:sp>
        <p:nvSpPr>
          <p:cNvPr id="117" name="TextBox 116"/>
          <p:cNvSpPr txBox="1"/>
          <p:nvPr/>
        </p:nvSpPr>
        <p:spPr>
          <a:xfrm>
            <a:off x="10476455" y="1489517"/>
            <a:ext cx="1600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solidFill>
                  <a:srgbClr val="00B05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Match Flag</a:t>
            </a:r>
            <a:endParaRPr lang="en-US" sz="1000" dirty="0">
              <a:solidFill>
                <a:srgbClr val="00B05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3849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" r="687" b="-1"/>
          <a:stretch/>
        </p:blipFill>
        <p:spPr>
          <a:xfrm>
            <a:off x="163668" y="3969327"/>
            <a:ext cx="4456349" cy="2662205"/>
          </a:xfrm>
          <a:prstGeom prst="rect">
            <a:avLst/>
          </a:prstGeom>
          <a:ln>
            <a:solidFill>
              <a:schemeClr val="tx1">
                <a:lumMod val="85000"/>
                <a:lumOff val="15000"/>
              </a:schemeClr>
            </a:solidFill>
          </a:ln>
        </p:spPr>
      </p:pic>
      <p:sp>
        <p:nvSpPr>
          <p:cNvPr id="45" name="Rounded Rectangle 44"/>
          <p:cNvSpPr/>
          <p:nvPr/>
        </p:nvSpPr>
        <p:spPr>
          <a:xfrm>
            <a:off x="2509235" y="588389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505" y="530321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0395" y="29235"/>
            <a:ext cx="689991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Downstream  Latency)  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13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714526" y="1711789"/>
            <a:ext cx="861246" cy="572707"/>
            <a:chOff x="2510098" y="2079470"/>
            <a:chExt cx="861246" cy="57270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6220" y="2215376"/>
              <a:ext cx="297228" cy="315447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2968" y="4211728"/>
            <a:ext cx="4345537" cy="260187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470536" y="3277764"/>
            <a:ext cx="656290" cy="545527"/>
          </a:xfrm>
          <a:prstGeom prst="rect">
            <a:avLst/>
          </a:prstGeom>
        </p:spPr>
      </p:pic>
      <p:sp>
        <p:nvSpPr>
          <p:cNvPr id="82" name="Freeform 81"/>
          <p:cNvSpPr/>
          <p:nvPr/>
        </p:nvSpPr>
        <p:spPr>
          <a:xfrm>
            <a:off x="5430270" y="1726458"/>
            <a:ext cx="4619462" cy="521655"/>
          </a:xfrm>
          <a:custGeom>
            <a:avLst/>
            <a:gdLst>
              <a:gd name="connsiteX0" fmla="*/ 0 w 4837471"/>
              <a:gd name="connsiteY0" fmla="*/ 15234 h 1739673"/>
              <a:gd name="connsiteX1" fmla="*/ 2070674 w 4837471"/>
              <a:gd name="connsiteY1" fmla="*/ 27032 h 1739673"/>
              <a:gd name="connsiteX2" fmla="*/ 3221048 w 4837471"/>
              <a:gd name="connsiteY2" fmla="*/ 145019 h 1739673"/>
              <a:gd name="connsiteX3" fmla="*/ 3834581 w 4837471"/>
              <a:gd name="connsiteY3" fmla="*/ 1525469 h 1739673"/>
              <a:gd name="connsiteX4" fmla="*/ 4837471 w 4837471"/>
              <a:gd name="connsiteY4" fmla="*/ 1714248 h 173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7471" h="1739673">
                <a:moveTo>
                  <a:pt x="0" y="15234"/>
                </a:moveTo>
                <a:lnTo>
                  <a:pt x="2070674" y="27032"/>
                </a:lnTo>
                <a:cubicBezTo>
                  <a:pt x="2607515" y="48663"/>
                  <a:pt x="2927064" y="-104721"/>
                  <a:pt x="3221048" y="145019"/>
                </a:cubicBezTo>
                <a:cubicBezTo>
                  <a:pt x="3515033" y="394759"/>
                  <a:pt x="3565177" y="1263931"/>
                  <a:pt x="3834581" y="1525469"/>
                </a:cubicBezTo>
                <a:cubicBezTo>
                  <a:pt x="4103985" y="1787007"/>
                  <a:pt x="4470728" y="1750627"/>
                  <a:pt x="4837471" y="17142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034" y="531211"/>
            <a:ext cx="784874" cy="2933864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566662" y="3503321"/>
            <a:ext cx="18231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as  CTP</a:t>
            </a:r>
          </a:p>
        </p:txBody>
      </p:sp>
      <p:sp>
        <p:nvSpPr>
          <p:cNvPr id="30" name="Freeform 29"/>
          <p:cNvSpPr/>
          <p:nvPr/>
        </p:nvSpPr>
        <p:spPr>
          <a:xfrm>
            <a:off x="1032888" y="1895681"/>
            <a:ext cx="3693782" cy="639204"/>
          </a:xfrm>
          <a:custGeom>
            <a:avLst/>
            <a:gdLst>
              <a:gd name="connsiteX0" fmla="*/ 0 w 1699014"/>
              <a:gd name="connsiteY0" fmla="*/ 620109 h 629104"/>
              <a:gd name="connsiteX1" fmla="*/ 648929 w 1699014"/>
              <a:gd name="connsiteY1" fmla="*/ 555216 h 629104"/>
              <a:gd name="connsiteX2" fmla="*/ 1173971 w 1699014"/>
              <a:gd name="connsiteY2" fmla="*/ 77368 h 629104"/>
              <a:gd name="connsiteX3" fmla="*/ 1699014 w 1699014"/>
              <a:gd name="connsiteY3" fmla="*/ 6576 h 6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014" h="629104">
                <a:moveTo>
                  <a:pt x="0" y="620109"/>
                </a:moveTo>
                <a:cubicBezTo>
                  <a:pt x="226633" y="632891"/>
                  <a:pt x="453267" y="645673"/>
                  <a:pt x="648929" y="555216"/>
                </a:cubicBezTo>
                <a:cubicBezTo>
                  <a:pt x="844591" y="464759"/>
                  <a:pt x="998957" y="168808"/>
                  <a:pt x="1173971" y="77368"/>
                </a:cubicBezTo>
                <a:cubicBezTo>
                  <a:pt x="1348985" y="-14072"/>
                  <a:pt x="1523999" y="-3748"/>
                  <a:pt x="1699014" y="657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150" y="1251079"/>
            <a:ext cx="2190750" cy="853946"/>
          </a:xfrm>
          <a:custGeom>
            <a:avLst/>
            <a:gdLst>
              <a:gd name="connsiteX0" fmla="*/ 0 w 1152525"/>
              <a:gd name="connsiteY0" fmla="*/ 848126 h 848126"/>
              <a:gd name="connsiteX1" fmla="*/ 542925 w 1152525"/>
              <a:gd name="connsiteY1" fmla="*/ 705251 h 848126"/>
              <a:gd name="connsiteX2" fmla="*/ 714375 w 1152525"/>
              <a:gd name="connsiteY2" fmla="*/ 105176 h 848126"/>
              <a:gd name="connsiteX3" fmla="*/ 1152525 w 1152525"/>
              <a:gd name="connsiteY3" fmla="*/ 401 h 8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525" h="848126">
                <a:moveTo>
                  <a:pt x="0" y="848126"/>
                </a:moveTo>
                <a:cubicBezTo>
                  <a:pt x="211931" y="838601"/>
                  <a:pt x="423863" y="829076"/>
                  <a:pt x="542925" y="705251"/>
                </a:cubicBezTo>
                <a:cubicBezTo>
                  <a:pt x="661987" y="581426"/>
                  <a:pt x="612775" y="222651"/>
                  <a:pt x="714375" y="105176"/>
                </a:cubicBezTo>
                <a:cubicBezTo>
                  <a:pt x="815975" y="-12299"/>
                  <a:pt x="1152525" y="401"/>
                  <a:pt x="1152525" y="40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997807" y="1059260"/>
            <a:ext cx="761751" cy="484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64" y="583626"/>
            <a:ext cx="268727" cy="26872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723749" y="461223"/>
            <a:ext cx="197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LHC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LHC  Machine Interface )</a:t>
            </a:r>
          </a:p>
        </p:txBody>
      </p:sp>
      <p:sp>
        <p:nvSpPr>
          <p:cNvPr id="16" name="Freeform 15"/>
          <p:cNvSpPr/>
          <p:nvPr/>
        </p:nvSpPr>
        <p:spPr>
          <a:xfrm>
            <a:off x="603250" y="716838"/>
            <a:ext cx="1898650" cy="1308812"/>
          </a:xfrm>
          <a:custGeom>
            <a:avLst/>
            <a:gdLst>
              <a:gd name="connsiteX0" fmla="*/ 0 w 1898650"/>
              <a:gd name="connsiteY0" fmla="*/ 1308812 h 1308812"/>
              <a:gd name="connsiteX1" fmla="*/ 304800 w 1898650"/>
              <a:gd name="connsiteY1" fmla="*/ 870662 h 1308812"/>
              <a:gd name="connsiteX2" fmla="*/ 908050 w 1898650"/>
              <a:gd name="connsiteY2" fmla="*/ 788112 h 1308812"/>
              <a:gd name="connsiteX3" fmla="*/ 1047750 w 1898650"/>
              <a:gd name="connsiteY3" fmla="*/ 115012 h 1308812"/>
              <a:gd name="connsiteX4" fmla="*/ 1898650 w 1898650"/>
              <a:gd name="connsiteY4" fmla="*/ 712 h 130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08812">
                <a:moveTo>
                  <a:pt x="0" y="1308812"/>
                </a:moveTo>
                <a:cubicBezTo>
                  <a:pt x="76729" y="1133128"/>
                  <a:pt x="153458" y="957445"/>
                  <a:pt x="304800" y="870662"/>
                </a:cubicBezTo>
                <a:cubicBezTo>
                  <a:pt x="456142" y="783879"/>
                  <a:pt x="784225" y="914054"/>
                  <a:pt x="908050" y="788112"/>
                </a:cubicBezTo>
                <a:cubicBezTo>
                  <a:pt x="1031875" y="662170"/>
                  <a:pt x="882650" y="246245"/>
                  <a:pt x="1047750" y="115012"/>
                </a:cubicBezTo>
                <a:cubicBezTo>
                  <a:pt x="1212850" y="-16221"/>
                  <a:pt x="1898650" y="712"/>
                  <a:pt x="1898650" y="712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738160" y="1001984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829186" y="3350722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  as  LTU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109960" y="1106086"/>
            <a:ext cx="761751" cy="484292"/>
          </a:xfrm>
          <a:prstGeom prst="rect">
            <a:avLst/>
          </a:prstGeom>
        </p:spPr>
      </p:pic>
      <p:sp>
        <p:nvSpPr>
          <p:cNvPr id="56" name="Freeform 55"/>
          <p:cNvSpPr/>
          <p:nvPr/>
        </p:nvSpPr>
        <p:spPr>
          <a:xfrm>
            <a:off x="5798681" y="2820993"/>
            <a:ext cx="4243173" cy="410979"/>
          </a:xfrm>
          <a:custGeom>
            <a:avLst/>
            <a:gdLst>
              <a:gd name="connsiteX0" fmla="*/ 4443984 w 4443984"/>
              <a:gd name="connsiteY0" fmla="*/ 36075 h 410979"/>
              <a:gd name="connsiteX1" fmla="*/ 777240 w 4443984"/>
              <a:gd name="connsiteY1" fmla="*/ 36075 h 410979"/>
              <a:gd name="connsiteX2" fmla="*/ 0 w 4443984"/>
              <a:gd name="connsiteY2" fmla="*/ 410979 h 410979"/>
              <a:gd name="connsiteX3" fmla="*/ 0 w 4443984"/>
              <a:gd name="connsiteY3" fmla="*/ 410979 h 41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3984" h="410979">
                <a:moveTo>
                  <a:pt x="4443984" y="36075"/>
                </a:moveTo>
                <a:cubicBezTo>
                  <a:pt x="2980944" y="4833"/>
                  <a:pt x="1517904" y="-26409"/>
                  <a:pt x="777240" y="36075"/>
                </a:cubicBezTo>
                <a:cubicBezTo>
                  <a:pt x="36576" y="98559"/>
                  <a:pt x="0" y="410979"/>
                  <a:pt x="0" y="410979"/>
                </a:cubicBezTo>
                <a:lnTo>
                  <a:pt x="0" y="410979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6061707" y="3753224"/>
            <a:ext cx="1793819" cy="511308"/>
          </a:xfrm>
          <a:custGeom>
            <a:avLst/>
            <a:gdLst>
              <a:gd name="connsiteX0" fmla="*/ 0 w 1796618"/>
              <a:gd name="connsiteY0" fmla="*/ 0 h 576072"/>
              <a:gd name="connsiteX1" fmla="*/ 347472 w 1796618"/>
              <a:gd name="connsiteY1" fmla="*/ 320040 h 576072"/>
              <a:gd name="connsiteX2" fmla="*/ 1572768 w 1796618"/>
              <a:gd name="connsiteY2" fmla="*/ 338328 h 576072"/>
              <a:gd name="connsiteX3" fmla="*/ 1792224 w 1796618"/>
              <a:gd name="connsiteY3" fmla="*/ 576072 h 57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618" h="576072">
                <a:moveTo>
                  <a:pt x="0" y="0"/>
                </a:moveTo>
                <a:cubicBezTo>
                  <a:pt x="42672" y="131826"/>
                  <a:pt x="85344" y="263652"/>
                  <a:pt x="347472" y="320040"/>
                </a:cubicBezTo>
                <a:cubicBezTo>
                  <a:pt x="609600" y="376428"/>
                  <a:pt x="1331976" y="295656"/>
                  <a:pt x="1572768" y="338328"/>
                </a:cubicBezTo>
                <a:cubicBezTo>
                  <a:pt x="1813560" y="381000"/>
                  <a:pt x="1802892" y="478536"/>
                  <a:pt x="1792224" y="576072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10085832" y="1292557"/>
            <a:ext cx="1024128" cy="728267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0835167" y="803936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9232531" y="6211304"/>
            <a:ext cx="187765" cy="190614"/>
            <a:chOff x="5853115" y="6196121"/>
            <a:chExt cx="259200" cy="268615"/>
          </a:xfrm>
        </p:grpSpPr>
        <p:sp>
          <p:nvSpPr>
            <p:cNvPr id="74" name="Rounded Rectangle 73"/>
            <p:cNvSpPr/>
            <p:nvPr/>
          </p:nvSpPr>
          <p:spPr>
            <a:xfrm>
              <a:off x="5853115" y="6196121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53115" y="6205536"/>
              <a:ext cx="259200" cy="259200"/>
            </a:xfrm>
            <a:prstGeom prst="rect">
              <a:avLst/>
            </a:prstGeom>
          </p:spPr>
        </p:pic>
      </p:grpSp>
      <p:sp>
        <p:nvSpPr>
          <p:cNvPr id="76" name="TextBox 75"/>
          <p:cNvSpPr txBox="1"/>
          <p:nvPr/>
        </p:nvSpPr>
        <p:spPr>
          <a:xfrm>
            <a:off x="9382647" y="6151200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6" y="122125"/>
            <a:ext cx="271419" cy="27141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943131" y="2204351"/>
            <a:ext cx="345010" cy="345010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1668585" y="2565754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1- Start in OLT 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82669" y="522351"/>
            <a:ext cx="247660" cy="247660"/>
          </a:xfrm>
          <a:prstGeom prst="rect">
            <a:avLst/>
          </a:prstGeom>
          <a:noFill/>
        </p:spPr>
      </p:pic>
      <p:sp>
        <p:nvSpPr>
          <p:cNvPr id="63" name="TextBox 62"/>
          <p:cNvSpPr txBox="1"/>
          <p:nvPr/>
        </p:nvSpPr>
        <p:spPr>
          <a:xfrm>
            <a:off x="7611080" y="494412"/>
            <a:ext cx="141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2- Match Flag in ONU  </a:t>
            </a:r>
          </a:p>
        </p:txBody>
      </p:sp>
      <p:sp>
        <p:nvSpPr>
          <p:cNvPr id="66" name="TextBox 65"/>
          <p:cNvSpPr txBox="1"/>
          <p:nvPr/>
        </p:nvSpPr>
        <p:spPr>
          <a:xfrm>
            <a:off x="10630870" y="1711788"/>
            <a:ext cx="1635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Configuration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Send data that is received  from the ONU</a:t>
            </a:r>
          </a:p>
          <a:p>
            <a:pPr algn="ctr"/>
            <a:r>
              <a:rPr lang="en-US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“in the first PON layer”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65307" y="1214409"/>
            <a:ext cx="1635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OLT= Counter Mode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209364" y="2540687"/>
            <a:ext cx="8367478" cy="172314"/>
            <a:chOff x="1290724" y="2600642"/>
            <a:chExt cx="8263335" cy="172314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4416247" y="2358119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LTU) </a:t>
            </a:r>
            <a:r>
              <a:rPr lang="es-MX" sz="1200" b="1" dirty="0">
                <a:solidFill>
                  <a:srgbClr val="00B05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~</a:t>
            </a:r>
            <a:r>
              <a:rPr lang="es-MX" sz="1200" b="1" dirty="0" smtClean="0">
                <a:solidFill>
                  <a:srgbClr val="00B05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11 m.</a:t>
            </a:r>
          </a:p>
        </p:txBody>
      </p:sp>
      <p:grpSp>
        <p:nvGrpSpPr>
          <p:cNvPr id="70" name="Group 69"/>
          <p:cNvGrpSpPr/>
          <p:nvPr/>
        </p:nvGrpSpPr>
        <p:grpSpPr>
          <a:xfrm rot="5400000">
            <a:off x="8802932" y="4911301"/>
            <a:ext cx="3128281" cy="172314"/>
            <a:chOff x="1290724" y="2600642"/>
            <a:chExt cx="8263335" cy="172314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10130080" y="4546833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KCU) </a:t>
            </a:r>
            <a:r>
              <a:rPr lang="es-MX" sz="1200" b="1" dirty="0" smtClean="0">
                <a:solidFill>
                  <a:srgbClr val="00B05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~ 11 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4"/>
          <a:srcRect l="6392" t="4988" r="4887" b="34397"/>
          <a:stretch/>
        </p:blipFill>
        <p:spPr>
          <a:xfrm>
            <a:off x="1987844" y="2788600"/>
            <a:ext cx="656866" cy="47576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14"/>
          <a:srcRect l="6392" t="4988" r="4887" b="34397"/>
          <a:stretch/>
        </p:blipFill>
        <p:spPr>
          <a:xfrm>
            <a:off x="8738288" y="844827"/>
            <a:ext cx="656866" cy="475763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9159140" y="1278352"/>
            <a:ext cx="658100" cy="723900"/>
          </a:xfrm>
          <a:custGeom>
            <a:avLst/>
            <a:gdLst>
              <a:gd name="connsiteX0" fmla="*/ 0 w 1212850"/>
              <a:gd name="connsiteY0" fmla="*/ 0 h 723900"/>
              <a:gd name="connsiteX1" fmla="*/ 254000 w 1212850"/>
              <a:gd name="connsiteY1" fmla="*/ 279400 h 723900"/>
              <a:gd name="connsiteX2" fmla="*/ 660400 w 1212850"/>
              <a:gd name="connsiteY2" fmla="*/ 336550 h 723900"/>
              <a:gd name="connsiteX3" fmla="*/ 787400 w 1212850"/>
              <a:gd name="connsiteY3" fmla="*/ 647700 h 723900"/>
              <a:gd name="connsiteX4" fmla="*/ 1212850 w 1212850"/>
              <a:gd name="connsiteY4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850" h="723900">
                <a:moveTo>
                  <a:pt x="0" y="0"/>
                </a:moveTo>
                <a:cubicBezTo>
                  <a:pt x="71966" y="111654"/>
                  <a:pt x="143933" y="223308"/>
                  <a:pt x="254000" y="279400"/>
                </a:cubicBezTo>
                <a:cubicBezTo>
                  <a:pt x="364067" y="335492"/>
                  <a:pt x="571500" y="275167"/>
                  <a:pt x="660400" y="336550"/>
                </a:cubicBezTo>
                <a:cubicBezTo>
                  <a:pt x="749300" y="397933"/>
                  <a:pt x="695325" y="583142"/>
                  <a:pt x="787400" y="647700"/>
                </a:cubicBezTo>
                <a:cubicBezTo>
                  <a:pt x="879475" y="712258"/>
                  <a:pt x="1046162" y="718079"/>
                  <a:pt x="1212850" y="72390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616345" y="2793905"/>
            <a:ext cx="1454150" cy="405483"/>
          </a:xfrm>
          <a:custGeom>
            <a:avLst/>
            <a:gdLst>
              <a:gd name="connsiteX0" fmla="*/ 0 w 1454150"/>
              <a:gd name="connsiteY0" fmla="*/ 27569 h 405483"/>
              <a:gd name="connsiteX1" fmla="*/ 831850 w 1454150"/>
              <a:gd name="connsiteY1" fmla="*/ 33919 h 405483"/>
              <a:gd name="connsiteX2" fmla="*/ 996950 w 1454150"/>
              <a:gd name="connsiteY2" fmla="*/ 364119 h 405483"/>
              <a:gd name="connsiteX3" fmla="*/ 1454150 w 1454150"/>
              <a:gd name="connsiteY3" fmla="*/ 389519 h 40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150" h="405483">
                <a:moveTo>
                  <a:pt x="0" y="27569"/>
                </a:moveTo>
                <a:cubicBezTo>
                  <a:pt x="332846" y="2698"/>
                  <a:pt x="665692" y="-22173"/>
                  <a:pt x="831850" y="33919"/>
                </a:cubicBezTo>
                <a:cubicBezTo>
                  <a:pt x="998008" y="90011"/>
                  <a:pt x="893233" y="304852"/>
                  <a:pt x="996950" y="364119"/>
                </a:cubicBezTo>
                <a:cubicBezTo>
                  <a:pt x="1100667" y="423386"/>
                  <a:pt x="1277408" y="406452"/>
                  <a:pt x="1454150" y="389519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|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662663" y="4509225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048883" y="4442928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445439" y="4440287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</a:t>
            </a:r>
          </a:p>
        </p:txBody>
      </p:sp>
      <p:sp>
        <p:nvSpPr>
          <p:cNvPr id="89" name="TextBox 88"/>
          <p:cNvSpPr txBox="1"/>
          <p:nvPr/>
        </p:nvSpPr>
        <p:spPr>
          <a:xfrm>
            <a:off x="1639470" y="5428369"/>
            <a:ext cx="2980547" cy="830997"/>
          </a:xfrm>
          <a:prstGeom prst="rect">
            <a:avLst/>
          </a:prstGeom>
          <a:solidFill>
            <a:srgbClr val="23B6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1-2 ~  157 ns (- 55ns of  cables) ~  102 ns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1-3 ~  318 ns (-110ns of cables) ~  208 ns 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------------------------------------------------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2-3 ~ 161 ns (-55ns of cables) ~ 106 ns  </a:t>
            </a:r>
          </a:p>
        </p:txBody>
      </p:sp>
      <p:grpSp>
        <p:nvGrpSpPr>
          <p:cNvPr id="37" name="Group 36"/>
          <p:cNvGrpSpPr/>
          <p:nvPr/>
        </p:nvGrpSpPr>
        <p:grpSpPr>
          <a:xfrm>
            <a:off x="1028152" y="3098551"/>
            <a:ext cx="1946247" cy="457264"/>
            <a:chOff x="5313500" y="931517"/>
            <a:chExt cx="1946247" cy="457264"/>
          </a:xfrm>
        </p:grpSpPr>
        <p:grpSp>
          <p:nvGrpSpPr>
            <p:cNvPr id="90" name="Group 89"/>
            <p:cNvGrpSpPr/>
            <p:nvPr/>
          </p:nvGrpSpPr>
          <p:grpSpPr>
            <a:xfrm>
              <a:off x="5534143" y="931517"/>
              <a:ext cx="1439861" cy="335415"/>
              <a:chOff x="1290724" y="2600642"/>
              <a:chExt cx="8263335" cy="172314"/>
            </a:xfrm>
          </p:grpSpPr>
          <p:cxnSp>
            <p:nvCxnSpPr>
              <p:cNvPr id="91" name="Straight Arrow Connector 90"/>
              <p:cNvCxnSpPr/>
              <p:nvPr/>
            </p:nvCxnSpPr>
            <p:spPr>
              <a:xfrm flipV="1">
                <a:off x="1290724" y="2686799"/>
                <a:ext cx="8263335" cy="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lg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2" name="Straight Connector 91"/>
              <p:cNvCxnSpPr/>
              <p:nvPr/>
            </p:nvCxnSpPr>
            <p:spPr>
              <a:xfrm>
                <a:off x="9553166" y="2600642"/>
                <a:ext cx="0" cy="172314"/>
              </a:xfrm>
              <a:prstGeom prst="line">
                <a:avLst/>
              </a:prstGeom>
              <a:ln>
                <a:solidFill>
                  <a:srgbClr val="10428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Straight Connector 92"/>
              <p:cNvCxnSpPr/>
              <p:nvPr/>
            </p:nvCxnSpPr>
            <p:spPr>
              <a:xfrm>
                <a:off x="1290724" y="2600642"/>
                <a:ext cx="0" cy="172314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4" name="TextBox 93"/>
            <p:cNvSpPr txBox="1"/>
            <p:nvPr/>
          </p:nvSpPr>
          <p:spPr>
            <a:xfrm>
              <a:off x="5313500" y="1111782"/>
              <a:ext cx="1946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(CTP to </a:t>
              </a:r>
              <a:r>
                <a:rPr lang="es-MX" sz="1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Scope</a:t>
              </a:r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) = 1.5 m</a:t>
              </a:r>
              <a:r>
                <a:rPr lang="es-MX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</a:p>
          </p:txBody>
        </p:sp>
      </p:grpSp>
      <p:grpSp>
        <p:nvGrpSpPr>
          <p:cNvPr id="96" name="Group 95"/>
          <p:cNvGrpSpPr/>
          <p:nvPr/>
        </p:nvGrpSpPr>
        <p:grpSpPr>
          <a:xfrm>
            <a:off x="8879231" y="1326729"/>
            <a:ext cx="790818" cy="335415"/>
            <a:chOff x="1290724" y="2600642"/>
            <a:chExt cx="8263335" cy="172314"/>
          </a:xfrm>
        </p:grpSpPr>
        <p:cxnSp>
          <p:nvCxnSpPr>
            <p:cNvPr id="98" name="Straight Arrow Connector 97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7208762" y="1324573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</a:t>
            </a:r>
            <a:r>
              <a:rPr lang="es-MX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Scope</a:t>
            </a:r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= 1.5 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4987330" y="4211728"/>
            <a:ext cx="2221432" cy="122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14"/>
          <a:srcRect l="6392" t="4988" r="4887" b="34397"/>
          <a:stretch/>
        </p:blipFill>
        <p:spPr>
          <a:xfrm>
            <a:off x="5427285" y="4393418"/>
            <a:ext cx="656866" cy="475763"/>
          </a:xfrm>
          <a:prstGeom prst="rect">
            <a:avLst/>
          </a:prstGeom>
        </p:spPr>
      </p:pic>
      <p:sp>
        <p:nvSpPr>
          <p:cNvPr id="41" name="Freeform 40"/>
          <p:cNvSpPr/>
          <p:nvPr/>
        </p:nvSpPr>
        <p:spPr>
          <a:xfrm>
            <a:off x="5854044" y="4793134"/>
            <a:ext cx="1958340" cy="678180"/>
          </a:xfrm>
          <a:custGeom>
            <a:avLst/>
            <a:gdLst>
              <a:gd name="connsiteX0" fmla="*/ 1958340 w 1958340"/>
              <a:gd name="connsiteY0" fmla="*/ 678180 h 678180"/>
              <a:gd name="connsiteX1" fmla="*/ 1036320 w 1958340"/>
              <a:gd name="connsiteY1" fmla="*/ 655320 h 678180"/>
              <a:gd name="connsiteX2" fmla="*/ 845820 w 1958340"/>
              <a:gd name="connsiteY2" fmla="*/ 441960 h 678180"/>
              <a:gd name="connsiteX3" fmla="*/ 777240 w 1958340"/>
              <a:gd name="connsiteY3" fmla="*/ 83820 h 678180"/>
              <a:gd name="connsiteX4" fmla="*/ 0 w 1958340"/>
              <a:gd name="connsiteY4" fmla="*/ 0 h 67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8340" h="678180">
                <a:moveTo>
                  <a:pt x="1958340" y="678180"/>
                </a:moveTo>
                <a:lnTo>
                  <a:pt x="1036320" y="655320"/>
                </a:lnTo>
                <a:cubicBezTo>
                  <a:pt x="850900" y="615950"/>
                  <a:pt x="889000" y="537210"/>
                  <a:pt x="845820" y="441960"/>
                </a:cubicBezTo>
                <a:cubicBezTo>
                  <a:pt x="802640" y="346710"/>
                  <a:pt x="918210" y="157480"/>
                  <a:pt x="777240" y="83820"/>
                </a:cubicBezTo>
                <a:cubicBezTo>
                  <a:pt x="636270" y="1016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433900" y="4331200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3 - Match Flag in ONU  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66703" y="4364270"/>
            <a:ext cx="345010" cy="345010"/>
          </a:xfrm>
          <a:prstGeom prst="rect">
            <a:avLst/>
          </a:prstGeom>
          <a:noFill/>
        </p:spPr>
      </p:pic>
      <p:grpSp>
        <p:nvGrpSpPr>
          <p:cNvPr id="104" name="Group 103"/>
          <p:cNvGrpSpPr/>
          <p:nvPr/>
        </p:nvGrpSpPr>
        <p:grpSpPr>
          <a:xfrm>
            <a:off x="5517572" y="4941052"/>
            <a:ext cx="1946247" cy="457264"/>
            <a:chOff x="5313500" y="931517"/>
            <a:chExt cx="1946247" cy="457264"/>
          </a:xfrm>
        </p:grpSpPr>
        <p:grpSp>
          <p:nvGrpSpPr>
            <p:cNvPr id="105" name="Group 104"/>
            <p:cNvGrpSpPr/>
            <p:nvPr/>
          </p:nvGrpSpPr>
          <p:grpSpPr>
            <a:xfrm>
              <a:off x="5534143" y="931517"/>
              <a:ext cx="1439861" cy="335415"/>
              <a:chOff x="1290724" y="2600642"/>
              <a:chExt cx="8263335" cy="172314"/>
            </a:xfrm>
          </p:grpSpPr>
          <p:cxnSp>
            <p:nvCxnSpPr>
              <p:cNvPr id="107" name="Straight Arrow Connector 106"/>
              <p:cNvCxnSpPr/>
              <p:nvPr/>
            </p:nvCxnSpPr>
            <p:spPr>
              <a:xfrm flipV="1">
                <a:off x="1290724" y="2686799"/>
                <a:ext cx="8263335" cy="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lg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9553166" y="2600642"/>
                <a:ext cx="0" cy="172314"/>
              </a:xfrm>
              <a:prstGeom prst="line">
                <a:avLst/>
              </a:prstGeom>
              <a:ln>
                <a:solidFill>
                  <a:srgbClr val="10428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290724" y="2600642"/>
                <a:ext cx="0" cy="172314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TextBox 105"/>
            <p:cNvSpPr txBox="1"/>
            <p:nvPr/>
          </p:nvSpPr>
          <p:spPr>
            <a:xfrm>
              <a:off x="5313500" y="1111782"/>
              <a:ext cx="1946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(KCU to </a:t>
              </a:r>
              <a:r>
                <a:rPr lang="es-MX" sz="1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Scope</a:t>
              </a:r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) = 1.5 m</a:t>
              </a:r>
              <a:r>
                <a:rPr lang="es-MX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</a:p>
          </p:txBody>
        </p:sp>
      </p:grpSp>
      <p:sp>
        <p:nvSpPr>
          <p:cNvPr id="112" name="TextBox 111"/>
          <p:cNvSpPr txBox="1"/>
          <p:nvPr/>
        </p:nvSpPr>
        <p:spPr>
          <a:xfrm>
            <a:off x="5575772" y="2986016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4460941" y="1661410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248892" y="1484465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15" name="TextBox 114"/>
          <p:cNvSpPr txBox="1"/>
          <p:nvPr/>
        </p:nvSpPr>
        <p:spPr>
          <a:xfrm>
            <a:off x="5839005" y="3680226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grpSp>
        <p:nvGrpSpPr>
          <p:cNvPr id="95" name="Group 94"/>
          <p:cNvGrpSpPr/>
          <p:nvPr/>
        </p:nvGrpSpPr>
        <p:grpSpPr>
          <a:xfrm>
            <a:off x="344090" y="3500191"/>
            <a:ext cx="257956" cy="259200"/>
            <a:chOff x="148078" y="3498552"/>
            <a:chExt cx="257956" cy="259200"/>
          </a:xfrm>
        </p:grpSpPr>
        <p:sp>
          <p:nvSpPr>
            <p:cNvPr id="101" name="Rounded Rectangle 100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02" name="Picture 101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103" name="Group 102"/>
          <p:cNvGrpSpPr/>
          <p:nvPr/>
        </p:nvGrpSpPr>
        <p:grpSpPr>
          <a:xfrm>
            <a:off x="8571662" y="3374481"/>
            <a:ext cx="257956" cy="259200"/>
            <a:chOff x="148078" y="3498552"/>
            <a:chExt cx="257956" cy="259200"/>
          </a:xfrm>
        </p:grpSpPr>
        <p:sp>
          <p:nvSpPr>
            <p:cNvPr id="116" name="Rounded Rectangle 115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1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sp>
        <p:nvSpPr>
          <p:cNvPr id="6" name="Rectangle 5"/>
          <p:cNvSpPr/>
          <p:nvPr/>
        </p:nvSpPr>
        <p:spPr>
          <a:xfrm>
            <a:off x="168618" y="3797637"/>
            <a:ext cx="4451399" cy="215793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9" name="Group 118"/>
          <p:cNvGrpSpPr/>
          <p:nvPr/>
        </p:nvGrpSpPr>
        <p:grpSpPr>
          <a:xfrm>
            <a:off x="680845" y="4253198"/>
            <a:ext cx="1398203" cy="335415"/>
            <a:chOff x="1290724" y="2600642"/>
            <a:chExt cx="8263335" cy="172314"/>
          </a:xfrm>
        </p:grpSpPr>
        <p:cxnSp>
          <p:nvCxnSpPr>
            <p:cNvPr id="121" name="Straight Arrow Connector 120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bg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Straight Connector 121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4" name="Group 123"/>
          <p:cNvGrpSpPr/>
          <p:nvPr/>
        </p:nvGrpSpPr>
        <p:grpSpPr>
          <a:xfrm>
            <a:off x="698182" y="3783450"/>
            <a:ext cx="2834908" cy="335415"/>
            <a:chOff x="1290724" y="2600642"/>
            <a:chExt cx="8263335" cy="172314"/>
          </a:xfrm>
        </p:grpSpPr>
        <p:cxnSp>
          <p:nvCxnSpPr>
            <p:cNvPr id="125" name="Straight Arrow Connector 124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bg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Straight Connector 125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Straight Connector 126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/>
          <p:cNvSpPr txBox="1"/>
          <p:nvPr/>
        </p:nvSpPr>
        <p:spPr>
          <a:xfrm>
            <a:off x="443527" y="4446954"/>
            <a:ext cx="19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to LTU</a:t>
            </a:r>
            <a:endParaRPr lang="es-MX" sz="1200" dirty="0" smtClean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1195628" y="3913376"/>
            <a:ext cx="19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to KCU</a:t>
            </a:r>
            <a:endParaRPr lang="es-MX" sz="1200" dirty="0" smtClean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32" name="Group 131"/>
          <p:cNvGrpSpPr/>
          <p:nvPr/>
        </p:nvGrpSpPr>
        <p:grpSpPr>
          <a:xfrm>
            <a:off x="2079048" y="4711730"/>
            <a:ext cx="1396352" cy="335415"/>
            <a:chOff x="1290724" y="2600642"/>
            <a:chExt cx="8263335" cy="172314"/>
          </a:xfrm>
        </p:grpSpPr>
        <p:cxnSp>
          <p:nvCxnSpPr>
            <p:cNvPr id="133" name="Straight Arrow Connector 132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rgbClr val="FFC000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6" name="TextBox 135"/>
          <p:cNvSpPr txBox="1"/>
          <p:nvPr/>
        </p:nvSpPr>
        <p:spPr>
          <a:xfrm>
            <a:off x="1771784" y="4647651"/>
            <a:ext cx="19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rgbClr val="FFC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 to KCU</a:t>
            </a:r>
            <a:endParaRPr lang="es-MX" sz="1200" dirty="0" smtClean="0">
              <a:solidFill>
                <a:srgbClr val="FFC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2861375" y="3391205"/>
            <a:ext cx="1778248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</a:t>
            </a:r>
            <a:r>
              <a:rPr lang="en-US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Latency</a:t>
            </a:r>
            <a:r>
              <a:rPr lang="es-MX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38" name="Picture 137"/>
          <p:cNvPicPr>
            <a:picLocks noChangeAspect="1"/>
          </p:cNvPicPr>
          <p:nvPr/>
        </p:nvPicPr>
        <p:blipFill rotWithShape="1"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2965456" y="3461977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cxnSp>
        <p:nvCxnSpPr>
          <p:cNvPr id="139" name="Straight Connector 138"/>
          <p:cNvCxnSpPr/>
          <p:nvPr/>
        </p:nvCxnSpPr>
        <p:spPr>
          <a:xfrm flipH="1" flipV="1">
            <a:off x="3672616" y="3699424"/>
            <a:ext cx="0" cy="88511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0" name="TextBox 139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41" name="TextBox 140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118" name="Picture 117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664011" y="3298153"/>
            <a:ext cx="273388" cy="22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013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594" r="588" b="44259"/>
          <a:stretch/>
        </p:blipFill>
        <p:spPr>
          <a:xfrm>
            <a:off x="33578" y="3927513"/>
            <a:ext cx="5025013" cy="2731517"/>
          </a:xfrm>
          <a:prstGeom prst="rect">
            <a:avLst/>
          </a:prstGeom>
        </p:spPr>
      </p:pic>
      <p:sp>
        <p:nvSpPr>
          <p:cNvPr id="45" name="Rounded Rectangle 44"/>
          <p:cNvSpPr/>
          <p:nvPr/>
        </p:nvSpPr>
        <p:spPr>
          <a:xfrm>
            <a:off x="2509235" y="588389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88505" y="530321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54006" y="44433"/>
            <a:ext cx="761515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Downstream  Latency after several resets)   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14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4714526" y="1711789"/>
            <a:ext cx="861246" cy="572707"/>
            <a:chOff x="2510098" y="2079470"/>
            <a:chExt cx="861246" cy="57270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566220" y="2215376"/>
              <a:ext cx="297228" cy="315447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342968" y="4211728"/>
            <a:ext cx="4345537" cy="260187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5470536" y="3277764"/>
            <a:ext cx="656290" cy="545527"/>
          </a:xfrm>
          <a:prstGeom prst="rect">
            <a:avLst/>
          </a:prstGeom>
        </p:spPr>
      </p:pic>
      <p:sp>
        <p:nvSpPr>
          <p:cNvPr id="82" name="Freeform 81"/>
          <p:cNvSpPr/>
          <p:nvPr/>
        </p:nvSpPr>
        <p:spPr>
          <a:xfrm>
            <a:off x="5430270" y="1726458"/>
            <a:ext cx="4619462" cy="521655"/>
          </a:xfrm>
          <a:custGeom>
            <a:avLst/>
            <a:gdLst>
              <a:gd name="connsiteX0" fmla="*/ 0 w 4837471"/>
              <a:gd name="connsiteY0" fmla="*/ 15234 h 1739673"/>
              <a:gd name="connsiteX1" fmla="*/ 2070674 w 4837471"/>
              <a:gd name="connsiteY1" fmla="*/ 27032 h 1739673"/>
              <a:gd name="connsiteX2" fmla="*/ 3221048 w 4837471"/>
              <a:gd name="connsiteY2" fmla="*/ 145019 h 1739673"/>
              <a:gd name="connsiteX3" fmla="*/ 3834581 w 4837471"/>
              <a:gd name="connsiteY3" fmla="*/ 1525469 h 1739673"/>
              <a:gd name="connsiteX4" fmla="*/ 4837471 w 4837471"/>
              <a:gd name="connsiteY4" fmla="*/ 1714248 h 173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7471" h="1739673">
                <a:moveTo>
                  <a:pt x="0" y="15234"/>
                </a:moveTo>
                <a:lnTo>
                  <a:pt x="2070674" y="27032"/>
                </a:lnTo>
                <a:cubicBezTo>
                  <a:pt x="2607515" y="48663"/>
                  <a:pt x="2927064" y="-104721"/>
                  <a:pt x="3221048" y="145019"/>
                </a:cubicBezTo>
                <a:cubicBezTo>
                  <a:pt x="3515033" y="394759"/>
                  <a:pt x="3565177" y="1263931"/>
                  <a:pt x="3834581" y="1525469"/>
                </a:cubicBezTo>
                <a:cubicBezTo>
                  <a:pt x="4103985" y="1787007"/>
                  <a:pt x="4470728" y="1750627"/>
                  <a:pt x="4837471" y="17142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06034" y="531211"/>
            <a:ext cx="784874" cy="2933864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34" name="TextBox 33"/>
          <p:cNvSpPr txBox="1"/>
          <p:nvPr/>
        </p:nvSpPr>
        <p:spPr>
          <a:xfrm>
            <a:off x="294823" y="3411520"/>
            <a:ext cx="185203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board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as CTP</a:t>
            </a:r>
          </a:p>
        </p:txBody>
      </p:sp>
      <p:sp>
        <p:nvSpPr>
          <p:cNvPr id="30" name="Freeform 29"/>
          <p:cNvSpPr/>
          <p:nvPr/>
        </p:nvSpPr>
        <p:spPr>
          <a:xfrm>
            <a:off x="1032888" y="1895681"/>
            <a:ext cx="3693782" cy="639204"/>
          </a:xfrm>
          <a:custGeom>
            <a:avLst/>
            <a:gdLst>
              <a:gd name="connsiteX0" fmla="*/ 0 w 1699014"/>
              <a:gd name="connsiteY0" fmla="*/ 620109 h 629104"/>
              <a:gd name="connsiteX1" fmla="*/ 648929 w 1699014"/>
              <a:gd name="connsiteY1" fmla="*/ 555216 h 629104"/>
              <a:gd name="connsiteX2" fmla="*/ 1173971 w 1699014"/>
              <a:gd name="connsiteY2" fmla="*/ 77368 h 629104"/>
              <a:gd name="connsiteX3" fmla="*/ 1699014 w 1699014"/>
              <a:gd name="connsiteY3" fmla="*/ 6576 h 6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014" h="629104">
                <a:moveTo>
                  <a:pt x="0" y="620109"/>
                </a:moveTo>
                <a:cubicBezTo>
                  <a:pt x="226633" y="632891"/>
                  <a:pt x="453267" y="645673"/>
                  <a:pt x="648929" y="555216"/>
                </a:cubicBezTo>
                <a:cubicBezTo>
                  <a:pt x="844591" y="464759"/>
                  <a:pt x="998957" y="168808"/>
                  <a:pt x="1173971" y="77368"/>
                </a:cubicBezTo>
                <a:cubicBezTo>
                  <a:pt x="1348985" y="-14072"/>
                  <a:pt x="1523999" y="-3748"/>
                  <a:pt x="1699014" y="657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150" y="1251079"/>
            <a:ext cx="2190750" cy="853946"/>
          </a:xfrm>
          <a:custGeom>
            <a:avLst/>
            <a:gdLst>
              <a:gd name="connsiteX0" fmla="*/ 0 w 1152525"/>
              <a:gd name="connsiteY0" fmla="*/ 848126 h 848126"/>
              <a:gd name="connsiteX1" fmla="*/ 542925 w 1152525"/>
              <a:gd name="connsiteY1" fmla="*/ 705251 h 848126"/>
              <a:gd name="connsiteX2" fmla="*/ 714375 w 1152525"/>
              <a:gd name="connsiteY2" fmla="*/ 105176 h 848126"/>
              <a:gd name="connsiteX3" fmla="*/ 1152525 w 1152525"/>
              <a:gd name="connsiteY3" fmla="*/ 401 h 8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525" h="848126">
                <a:moveTo>
                  <a:pt x="0" y="848126"/>
                </a:moveTo>
                <a:cubicBezTo>
                  <a:pt x="211931" y="838601"/>
                  <a:pt x="423863" y="829076"/>
                  <a:pt x="542925" y="705251"/>
                </a:cubicBezTo>
                <a:cubicBezTo>
                  <a:pt x="661987" y="581426"/>
                  <a:pt x="612775" y="222651"/>
                  <a:pt x="714375" y="105176"/>
                </a:cubicBezTo>
                <a:cubicBezTo>
                  <a:pt x="815975" y="-12299"/>
                  <a:pt x="1152525" y="401"/>
                  <a:pt x="1152525" y="40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997807" y="1059260"/>
            <a:ext cx="761751" cy="484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64" y="583626"/>
            <a:ext cx="268727" cy="26872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723749" y="461223"/>
            <a:ext cx="197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LHC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LHC  Machine Interface )</a:t>
            </a:r>
          </a:p>
        </p:txBody>
      </p:sp>
      <p:sp>
        <p:nvSpPr>
          <p:cNvPr id="16" name="Freeform 15"/>
          <p:cNvSpPr/>
          <p:nvPr/>
        </p:nvSpPr>
        <p:spPr>
          <a:xfrm>
            <a:off x="603250" y="716838"/>
            <a:ext cx="1898650" cy="1308812"/>
          </a:xfrm>
          <a:custGeom>
            <a:avLst/>
            <a:gdLst>
              <a:gd name="connsiteX0" fmla="*/ 0 w 1898650"/>
              <a:gd name="connsiteY0" fmla="*/ 1308812 h 1308812"/>
              <a:gd name="connsiteX1" fmla="*/ 304800 w 1898650"/>
              <a:gd name="connsiteY1" fmla="*/ 870662 h 1308812"/>
              <a:gd name="connsiteX2" fmla="*/ 908050 w 1898650"/>
              <a:gd name="connsiteY2" fmla="*/ 788112 h 1308812"/>
              <a:gd name="connsiteX3" fmla="*/ 1047750 w 1898650"/>
              <a:gd name="connsiteY3" fmla="*/ 115012 h 1308812"/>
              <a:gd name="connsiteX4" fmla="*/ 1898650 w 1898650"/>
              <a:gd name="connsiteY4" fmla="*/ 712 h 130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08812">
                <a:moveTo>
                  <a:pt x="0" y="1308812"/>
                </a:moveTo>
                <a:cubicBezTo>
                  <a:pt x="76729" y="1133128"/>
                  <a:pt x="153458" y="957445"/>
                  <a:pt x="304800" y="870662"/>
                </a:cubicBezTo>
                <a:cubicBezTo>
                  <a:pt x="456142" y="783879"/>
                  <a:pt x="784225" y="914054"/>
                  <a:pt x="908050" y="788112"/>
                </a:cubicBezTo>
                <a:cubicBezTo>
                  <a:pt x="1031875" y="662170"/>
                  <a:pt x="882650" y="246245"/>
                  <a:pt x="1047750" y="115012"/>
                </a:cubicBezTo>
                <a:cubicBezTo>
                  <a:pt x="1212850" y="-16221"/>
                  <a:pt x="1898650" y="712"/>
                  <a:pt x="1898650" y="712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738160" y="1001984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8647420" y="3356625"/>
            <a:ext cx="18940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 as  LTU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11109960" y="1106086"/>
            <a:ext cx="761751" cy="484292"/>
          </a:xfrm>
          <a:prstGeom prst="rect">
            <a:avLst/>
          </a:prstGeom>
        </p:spPr>
      </p:pic>
      <p:sp>
        <p:nvSpPr>
          <p:cNvPr id="56" name="Freeform 55"/>
          <p:cNvSpPr/>
          <p:nvPr/>
        </p:nvSpPr>
        <p:spPr>
          <a:xfrm>
            <a:off x="5798681" y="2820993"/>
            <a:ext cx="4243173" cy="410979"/>
          </a:xfrm>
          <a:custGeom>
            <a:avLst/>
            <a:gdLst>
              <a:gd name="connsiteX0" fmla="*/ 4443984 w 4443984"/>
              <a:gd name="connsiteY0" fmla="*/ 36075 h 410979"/>
              <a:gd name="connsiteX1" fmla="*/ 777240 w 4443984"/>
              <a:gd name="connsiteY1" fmla="*/ 36075 h 410979"/>
              <a:gd name="connsiteX2" fmla="*/ 0 w 4443984"/>
              <a:gd name="connsiteY2" fmla="*/ 410979 h 410979"/>
              <a:gd name="connsiteX3" fmla="*/ 0 w 4443984"/>
              <a:gd name="connsiteY3" fmla="*/ 410979 h 41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3984" h="410979">
                <a:moveTo>
                  <a:pt x="4443984" y="36075"/>
                </a:moveTo>
                <a:cubicBezTo>
                  <a:pt x="2980944" y="4833"/>
                  <a:pt x="1517904" y="-26409"/>
                  <a:pt x="777240" y="36075"/>
                </a:cubicBezTo>
                <a:cubicBezTo>
                  <a:pt x="36576" y="98559"/>
                  <a:pt x="0" y="410979"/>
                  <a:pt x="0" y="410979"/>
                </a:cubicBezTo>
                <a:lnTo>
                  <a:pt x="0" y="410979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6061707" y="3753224"/>
            <a:ext cx="1793819" cy="511308"/>
          </a:xfrm>
          <a:custGeom>
            <a:avLst/>
            <a:gdLst>
              <a:gd name="connsiteX0" fmla="*/ 0 w 1796618"/>
              <a:gd name="connsiteY0" fmla="*/ 0 h 576072"/>
              <a:gd name="connsiteX1" fmla="*/ 347472 w 1796618"/>
              <a:gd name="connsiteY1" fmla="*/ 320040 h 576072"/>
              <a:gd name="connsiteX2" fmla="*/ 1572768 w 1796618"/>
              <a:gd name="connsiteY2" fmla="*/ 338328 h 576072"/>
              <a:gd name="connsiteX3" fmla="*/ 1792224 w 1796618"/>
              <a:gd name="connsiteY3" fmla="*/ 576072 h 57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618" h="576072">
                <a:moveTo>
                  <a:pt x="0" y="0"/>
                </a:moveTo>
                <a:cubicBezTo>
                  <a:pt x="42672" y="131826"/>
                  <a:pt x="85344" y="263652"/>
                  <a:pt x="347472" y="320040"/>
                </a:cubicBezTo>
                <a:cubicBezTo>
                  <a:pt x="609600" y="376428"/>
                  <a:pt x="1331976" y="295656"/>
                  <a:pt x="1572768" y="338328"/>
                </a:cubicBezTo>
                <a:cubicBezTo>
                  <a:pt x="1813560" y="381000"/>
                  <a:pt x="1802892" y="478536"/>
                  <a:pt x="1792224" y="576072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10085832" y="1292557"/>
            <a:ext cx="1024128" cy="728267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0835167" y="803936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382647" y="6151200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6" y="122125"/>
            <a:ext cx="271419" cy="271419"/>
          </a:xfrm>
          <a:prstGeom prst="rect">
            <a:avLst/>
          </a:prstGeom>
        </p:spPr>
      </p:pic>
      <p:pic>
        <p:nvPicPr>
          <p:cNvPr id="52" name="Picture 5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2871992" y="2724441"/>
            <a:ext cx="345010" cy="345010"/>
          </a:xfrm>
          <a:prstGeom prst="rect">
            <a:avLst/>
          </a:prstGeom>
          <a:noFill/>
        </p:spPr>
      </p:pic>
      <p:sp>
        <p:nvSpPr>
          <p:cNvPr id="60" name="TextBox 59"/>
          <p:cNvSpPr txBox="1"/>
          <p:nvPr/>
        </p:nvSpPr>
        <p:spPr>
          <a:xfrm>
            <a:off x="2597446" y="3085844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1- Start in OLT </a:t>
            </a:r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8982669" y="522351"/>
            <a:ext cx="247660" cy="247660"/>
          </a:xfrm>
          <a:prstGeom prst="rect">
            <a:avLst/>
          </a:prstGeom>
          <a:noFill/>
        </p:spPr>
      </p:pic>
      <p:sp>
        <p:nvSpPr>
          <p:cNvPr id="63" name="TextBox 62"/>
          <p:cNvSpPr txBox="1"/>
          <p:nvPr/>
        </p:nvSpPr>
        <p:spPr>
          <a:xfrm>
            <a:off x="7611080" y="494412"/>
            <a:ext cx="14125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2- Match Flag in ONU  </a:t>
            </a:r>
          </a:p>
        </p:txBody>
      </p:sp>
      <p:sp>
        <p:nvSpPr>
          <p:cNvPr id="67" name="TextBox 66"/>
          <p:cNvSpPr txBox="1"/>
          <p:nvPr/>
        </p:nvSpPr>
        <p:spPr>
          <a:xfrm>
            <a:off x="3565307" y="1214409"/>
            <a:ext cx="1635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OLT= Counter Mode  </a:t>
            </a:r>
          </a:p>
        </p:txBody>
      </p:sp>
      <p:grpSp>
        <p:nvGrpSpPr>
          <p:cNvPr id="17" name="Group 16"/>
          <p:cNvGrpSpPr/>
          <p:nvPr/>
        </p:nvGrpSpPr>
        <p:grpSpPr>
          <a:xfrm>
            <a:off x="1249729" y="2581636"/>
            <a:ext cx="8367478" cy="172314"/>
            <a:chOff x="1290724" y="2600642"/>
            <a:chExt cx="8263335" cy="172314"/>
          </a:xfrm>
        </p:grpSpPr>
        <p:cxnSp>
          <p:nvCxnSpPr>
            <p:cNvPr id="8" name="Straight Arrow Connector 7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9" name="TextBox 68"/>
          <p:cNvSpPr txBox="1"/>
          <p:nvPr/>
        </p:nvSpPr>
        <p:spPr>
          <a:xfrm>
            <a:off x="4416247" y="2358119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LTU) = 11 m.</a:t>
            </a:r>
          </a:p>
        </p:txBody>
      </p:sp>
      <p:grpSp>
        <p:nvGrpSpPr>
          <p:cNvPr id="70" name="Group 69"/>
          <p:cNvGrpSpPr/>
          <p:nvPr/>
        </p:nvGrpSpPr>
        <p:grpSpPr>
          <a:xfrm rot="5400000">
            <a:off x="8802932" y="4911301"/>
            <a:ext cx="3128281" cy="172314"/>
            <a:chOff x="1290724" y="2600642"/>
            <a:chExt cx="8263335" cy="172314"/>
          </a:xfrm>
        </p:grpSpPr>
        <p:cxnSp>
          <p:nvCxnSpPr>
            <p:cNvPr id="73" name="Straight Arrow Connector 72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1" name="TextBox 80"/>
          <p:cNvSpPr txBox="1"/>
          <p:nvPr/>
        </p:nvSpPr>
        <p:spPr>
          <a:xfrm>
            <a:off x="10151453" y="4546833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KCU) = 11 m.</a:t>
            </a:r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3"/>
          <a:srcRect l="6392" t="4988" r="4887" b="34397"/>
          <a:stretch/>
        </p:blipFill>
        <p:spPr>
          <a:xfrm>
            <a:off x="1987844" y="2788600"/>
            <a:ext cx="656866" cy="475763"/>
          </a:xfrm>
          <a:prstGeom prst="rect">
            <a:avLst/>
          </a:prstGeom>
        </p:spPr>
      </p:pic>
      <p:pic>
        <p:nvPicPr>
          <p:cNvPr id="84" name="Picture 83"/>
          <p:cNvPicPr>
            <a:picLocks noChangeAspect="1"/>
          </p:cNvPicPr>
          <p:nvPr/>
        </p:nvPicPr>
        <p:blipFill rotWithShape="1">
          <a:blip r:embed="rId13"/>
          <a:srcRect l="6392" t="4988" r="4887" b="34397"/>
          <a:stretch/>
        </p:blipFill>
        <p:spPr>
          <a:xfrm>
            <a:off x="8738288" y="844827"/>
            <a:ext cx="656866" cy="475763"/>
          </a:xfrm>
          <a:prstGeom prst="rect">
            <a:avLst/>
          </a:prstGeom>
        </p:spPr>
      </p:pic>
      <p:sp>
        <p:nvSpPr>
          <p:cNvPr id="20" name="Freeform 19"/>
          <p:cNvSpPr/>
          <p:nvPr/>
        </p:nvSpPr>
        <p:spPr>
          <a:xfrm>
            <a:off x="9159140" y="1278352"/>
            <a:ext cx="658100" cy="723900"/>
          </a:xfrm>
          <a:custGeom>
            <a:avLst/>
            <a:gdLst>
              <a:gd name="connsiteX0" fmla="*/ 0 w 1212850"/>
              <a:gd name="connsiteY0" fmla="*/ 0 h 723900"/>
              <a:gd name="connsiteX1" fmla="*/ 254000 w 1212850"/>
              <a:gd name="connsiteY1" fmla="*/ 279400 h 723900"/>
              <a:gd name="connsiteX2" fmla="*/ 660400 w 1212850"/>
              <a:gd name="connsiteY2" fmla="*/ 336550 h 723900"/>
              <a:gd name="connsiteX3" fmla="*/ 787400 w 1212850"/>
              <a:gd name="connsiteY3" fmla="*/ 647700 h 723900"/>
              <a:gd name="connsiteX4" fmla="*/ 1212850 w 1212850"/>
              <a:gd name="connsiteY4" fmla="*/ 723900 h 7239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2850" h="723900">
                <a:moveTo>
                  <a:pt x="0" y="0"/>
                </a:moveTo>
                <a:cubicBezTo>
                  <a:pt x="71966" y="111654"/>
                  <a:pt x="143933" y="223308"/>
                  <a:pt x="254000" y="279400"/>
                </a:cubicBezTo>
                <a:cubicBezTo>
                  <a:pt x="364067" y="335492"/>
                  <a:pt x="571500" y="275167"/>
                  <a:pt x="660400" y="336550"/>
                </a:cubicBezTo>
                <a:cubicBezTo>
                  <a:pt x="749300" y="397933"/>
                  <a:pt x="695325" y="583142"/>
                  <a:pt x="787400" y="647700"/>
                </a:cubicBezTo>
                <a:cubicBezTo>
                  <a:pt x="879475" y="712258"/>
                  <a:pt x="1046162" y="718079"/>
                  <a:pt x="1212850" y="72390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Freeform 24"/>
          <p:cNvSpPr/>
          <p:nvPr/>
        </p:nvSpPr>
        <p:spPr>
          <a:xfrm>
            <a:off x="616345" y="2793905"/>
            <a:ext cx="1454150" cy="405483"/>
          </a:xfrm>
          <a:custGeom>
            <a:avLst/>
            <a:gdLst>
              <a:gd name="connsiteX0" fmla="*/ 0 w 1454150"/>
              <a:gd name="connsiteY0" fmla="*/ 27569 h 405483"/>
              <a:gd name="connsiteX1" fmla="*/ 831850 w 1454150"/>
              <a:gd name="connsiteY1" fmla="*/ 33919 h 405483"/>
              <a:gd name="connsiteX2" fmla="*/ 996950 w 1454150"/>
              <a:gd name="connsiteY2" fmla="*/ 364119 h 405483"/>
              <a:gd name="connsiteX3" fmla="*/ 1454150 w 1454150"/>
              <a:gd name="connsiteY3" fmla="*/ 389519 h 4054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54150" h="405483">
                <a:moveTo>
                  <a:pt x="0" y="27569"/>
                </a:moveTo>
                <a:cubicBezTo>
                  <a:pt x="332846" y="2698"/>
                  <a:pt x="665692" y="-22173"/>
                  <a:pt x="831850" y="33919"/>
                </a:cubicBezTo>
                <a:cubicBezTo>
                  <a:pt x="998008" y="90011"/>
                  <a:pt x="893233" y="304852"/>
                  <a:pt x="996950" y="364119"/>
                </a:cubicBezTo>
                <a:cubicBezTo>
                  <a:pt x="1100667" y="423386"/>
                  <a:pt x="1277408" y="406452"/>
                  <a:pt x="1454150" y="389519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/>
              <a:t>|</a:t>
            </a:r>
            <a:endParaRPr lang="en-GB" dirty="0"/>
          </a:p>
        </p:txBody>
      </p:sp>
      <p:sp>
        <p:nvSpPr>
          <p:cNvPr id="86" name="TextBox 85"/>
          <p:cNvSpPr txBox="1"/>
          <p:nvPr/>
        </p:nvSpPr>
        <p:spPr>
          <a:xfrm>
            <a:off x="558506" y="4857264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2146863" y="4823860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3710475" y="4821865"/>
            <a:ext cx="239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</a:t>
            </a:r>
          </a:p>
        </p:txBody>
      </p:sp>
      <p:grpSp>
        <p:nvGrpSpPr>
          <p:cNvPr id="96" name="Group 95"/>
          <p:cNvGrpSpPr/>
          <p:nvPr/>
        </p:nvGrpSpPr>
        <p:grpSpPr>
          <a:xfrm>
            <a:off x="8879231" y="1326729"/>
            <a:ext cx="790818" cy="335415"/>
            <a:chOff x="1290724" y="2600642"/>
            <a:chExt cx="8263335" cy="172314"/>
          </a:xfrm>
        </p:grpSpPr>
        <p:cxnSp>
          <p:nvCxnSpPr>
            <p:cNvPr id="98" name="Straight Arrow Connector 97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rgbClr val="10428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0" name="Straight Connector 99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>
                  <a:lumMod val="95000"/>
                  <a:lumOff val="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7" name="TextBox 96"/>
          <p:cNvSpPr txBox="1"/>
          <p:nvPr/>
        </p:nvSpPr>
        <p:spPr>
          <a:xfrm>
            <a:off x="7208762" y="1324573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</a:t>
            </a:r>
            <a:r>
              <a:rPr lang="es-MX" sz="10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Scope</a:t>
            </a:r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= 1.5 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sp>
        <p:nvSpPr>
          <p:cNvPr id="38" name="Rectangle 37"/>
          <p:cNvSpPr/>
          <p:nvPr/>
        </p:nvSpPr>
        <p:spPr>
          <a:xfrm>
            <a:off x="5362666" y="4211728"/>
            <a:ext cx="1846095" cy="122895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5" name="Picture 84"/>
          <p:cNvPicPr>
            <a:picLocks noChangeAspect="1"/>
          </p:cNvPicPr>
          <p:nvPr/>
        </p:nvPicPr>
        <p:blipFill rotWithShape="1">
          <a:blip r:embed="rId13"/>
          <a:srcRect l="6392" t="4988" r="4887" b="34397"/>
          <a:stretch/>
        </p:blipFill>
        <p:spPr>
          <a:xfrm>
            <a:off x="5427285" y="4393418"/>
            <a:ext cx="656866" cy="475763"/>
          </a:xfrm>
          <a:prstGeom prst="rect">
            <a:avLst/>
          </a:prstGeom>
        </p:spPr>
      </p:pic>
      <p:sp>
        <p:nvSpPr>
          <p:cNvPr id="41" name="Freeform 40"/>
          <p:cNvSpPr/>
          <p:nvPr/>
        </p:nvSpPr>
        <p:spPr>
          <a:xfrm>
            <a:off x="5854044" y="4793134"/>
            <a:ext cx="1958340" cy="678180"/>
          </a:xfrm>
          <a:custGeom>
            <a:avLst/>
            <a:gdLst>
              <a:gd name="connsiteX0" fmla="*/ 1958340 w 1958340"/>
              <a:gd name="connsiteY0" fmla="*/ 678180 h 678180"/>
              <a:gd name="connsiteX1" fmla="*/ 1036320 w 1958340"/>
              <a:gd name="connsiteY1" fmla="*/ 655320 h 678180"/>
              <a:gd name="connsiteX2" fmla="*/ 845820 w 1958340"/>
              <a:gd name="connsiteY2" fmla="*/ 441960 h 678180"/>
              <a:gd name="connsiteX3" fmla="*/ 777240 w 1958340"/>
              <a:gd name="connsiteY3" fmla="*/ 83820 h 678180"/>
              <a:gd name="connsiteX4" fmla="*/ 0 w 1958340"/>
              <a:gd name="connsiteY4" fmla="*/ 0 h 67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58340" h="678180">
                <a:moveTo>
                  <a:pt x="1958340" y="678180"/>
                </a:moveTo>
                <a:lnTo>
                  <a:pt x="1036320" y="655320"/>
                </a:lnTo>
                <a:cubicBezTo>
                  <a:pt x="850900" y="615950"/>
                  <a:pt x="889000" y="537210"/>
                  <a:pt x="845820" y="441960"/>
                </a:cubicBezTo>
                <a:cubicBezTo>
                  <a:pt x="802640" y="346710"/>
                  <a:pt x="918210" y="157480"/>
                  <a:pt x="777240" y="83820"/>
                </a:cubicBezTo>
                <a:cubicBezTo>
                  <a:pt x="636270" y="10160"/>
                  <a:pt x="0" y="0"/>
                  <a:pt x="0" y="0"/>
                </a:cubicBezTo>
              </a:path>
            </a:pathLst>
          </a:custGeom>
          <a:noFill/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4" name="TextBox 63"/>
          <p:cNvSpPr txBox="1"/>
          <p:nvPr/>
        </p:nvSpPr>
        <p:spPr>
          <a:xfrm>
            <a:off x="6433900" y="4331200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3 - Match Flag in ONU  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166703" y="4364270"/>
            <a:ext cx="345010" cy="345010"/>
          </a:xfrm>
          <a:prstGeom prst="rect">
            <a:avLst/>
          </a:prstGeom>
          <a:noFill/>
        </p:spPr>
      </p:pic>
      <p:grpSp>
        <p:nvGrpSpPr>
          <p:cNvPr id="104" name="Group 103"/>
          <p:cNvGrpSpPr/>
          <p:nvPr/>
        </p:nvGrpSpPr>
        <p:grpSpPr>
          <a:xfrm>
            <a:off x="5517572" y="4941052"/>
            <a:ext cx="1946247" cy="457264"/>
            <a:chOff x="5313500" y="931517"/>
            <a:chExt cx="1946247" cy="457264"/>
          </a:xfrm>
        </p:grpSpPr>
        <p:grpSp>
          <p:nvGrpSpPr>
            <p:cNvPr id="105" name="Group 104"/>
            <p:cNvGrpSpPr/>
            <p:nvPr/>
          </p:nvGrpSpPr>
          <p:grpSpPr>
            <a:xfrm>
              <a:off x="5534143" y="931517"/>
              <a:ext cx="1439861" cy="335415"/>
              <a:chOff x="1290724" y="2600642"/>
              <a:chExt cx="8263335" cy="172314"/>
            </a:xfrm>
          </p:grpSpPr>
          <p:cxnSp>
            <p:nvCxnSpPr>
              <p:cNvPr id="107" name="Straight Arrow Connector 106"/>
              <p:cNvCxnSpPr/>
              <p:nvPr/>
            </p:nvCxnSpPr>
            <p:spPr>
              <a:xfrm flipV="1">
                <a:off x="1290724" y="2686799"/>
                <a:ext cx="8263335" cy="0"/>
              </a:xfrm>
              <a:prstGeom prst="straightConnector1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  <a:prstDash val="lgDash"/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8" name="Straight Connector 107"/>
              <p:cNvCxnSpPr/>
              <p:nvPr/>
            </p:nvCxnSpPr>
            <p:spPr>
              <a:xfrm>
                <a:off x="9553166" y="2600642"/>
                <a:ext cx="0" cy="172314"/>
              </a:xfrm>
              <a:prstGeom prst="line">
                <a:avLst/>
              </a:prstGeom>
              <a:ln>
                <a:solidFill>
                  <a:srgbClr val="10428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>
                <a:off x="1290724" y="2600642"/>
                <a:ext cx="0" cy="172314"/>
              </a:xfrm>
              <a:prstGeom prst="line">
                <a:avLst/>
              </a:prstGeom>
              <a:ln>
                <a:solidFill>
                  <a:schemeClr val="tx1">
                    <a:lumMod val="95000"/>
                    <a:lumOff val="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6" name="TextBox 105"/>
            <p:cNvSpPr txBox="1"/>
            <p:nvPr/>
          </p:nvSpPr>
          <p:spPr>
            <a:xfrm>
              <a:off x="5313500" y="1111782"/>
              <a:ext cx="19462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(KCU to </a:t>
              </a:r>
              <a:r>
                <a:rPr lang="es-MX" sz="1000" dirty="0" err="1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Scope</a:t>
              </a:r>
              <a:r>
                <a:rPr lang="es-MX" sz="10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) = 1.5 m</a:t>
              </a:r>
              <a:r>
                <a:rPr lang="es-MX" sz="12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</a:t>
              </a:r>
            </a:p>
          </p:txBody>
        </p:sp>
      </p:grpSp>
      <p:sp>
        <p:nvSpPr>
          <p:cNvPr id="102" name="TextBox 101"/>
          <p:cNvSpPr txBox="1"/>
          <p:nvPr/>
        </p:nvSpPr>
        <p:spPr>
          <a:xfrm>
            <a:off x="4460941" y="1661410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5547896" y="2991586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13" name="TextBox 112"/>
          <p:cNvSpPr txBox="1"/>
          <p:nvPr/>
        </p:nvSpPr>
        <p:spPr>
          <a:xfrm>
            <a:off x="5248892" y="1484465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5820349" y="3680226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grpSp>
        <p:nvGrpSpPr>
          <p:cNvPr id="110" name="Group 109"/>
          <p:cNvGrpSpPr/>
          <p:nvPr/>
        </p:nvGrpSpPr>
        <p:grpSpPr>
          <a:xfrm>
            <a:off x="89640" y="3410693"/>
            <a:ext cx="257956" cy="259200"/>
            <a:chOff x="148078" y="3498552"/>
            <a:chExt cx="257956" cy="259200"/>
          </a:xfrm>
        </p:grpSpPr>
        <p:sp>
          <p:nvSpPr>
            <p:cNvPr id="111" name="Rounded Rectangle 110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115" name="Group 114"/>
          <p:cNvGrpSpPr/>
          <p:nvPr/>
        </p:nvGrpSpPr>
        <p:grpSpPr>
          <a:xfrm>
            <a:off x="8402919" y="3365818"/>
            <a:ext cx="257956" cy="259200"/>
            <a:chOff x="148078" y="3498552"/>
            <a:chExt cx="257956" cy="259200"/>
          </a:xfrm>
        </p:grpSpPr>
        <p:sp>
          <p:nvSpPr>
            <p:cNvPr id="116" name="Rounded Rectangle 115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118" name="Group 117"/>
          <p:cNvGrpSpPr/>
          <p:nvPr/>
        </p:nvGrpSpPr>
        <p:grpSpPr>
          <a:xfrm>
            <a:off x="9257031" y="6197642"/>
            <a:ext cx="165075" cy="184113"/>
            <a:chOff x="148078" y="3498552"/>
            <a:chExt cx="257956" cy="259200"/>
          </a:xfrm>
        </p:grpSpPr>
        <p:sp>
          <p:nvSpPr>
            <p:cNvPr id="119" name="Rounded Rectangle 118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sp>
        <p:nvSpPr>
          <p:cNvPr id="121" name="TextBox 120"/>
          <p:cNvSpPr txBox="1"/>
          <p:nvPr/>
        </p:nvSpPr>
        <p:spPr>
          <a:xfrm>
            <a:off x="1805125" y="5660511"/>
            <a:ext cx="3144066" cy="830997"/>
          </a:xfrm>
          <a:prstGeom prst="rect">
            <a:avLst/>
          </a:prstGeom>
          <a:solidFill>
            <a:srgbClr val="23B6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1-2 ~  157 ns (- 55ns of  cables) ~  102 ns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1-3 ~  318 ns (-110ns of cables) ~  208 ns  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------------------------------------------------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After several resets  in CTP_OLT, LTU_OLT</a:t>
            </a:r>
          </a:p>
        </p:txBody>
      </p:sp>
      <p:sp>
        <p:nvSpPr>
          <p:cNvPr id="124" name="Rectangle 123"/>
          <p:cNvSpPr/>
          <p:nvPr/>
        </p:nvSpPr>
        <p:spPr>
          <a:xfrm>
            <a:off x="2139777" y="3502359"/>
            <a:ext cx="2928100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Stability of the latency.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 rotWithShape="1"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2274709" y="3578207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cxnSp>
        <p:nvCxnSpPr>
          <p:cNvPr id="126" name="Straight Connector 125"/>
          <p:cNvCxnSpPr/>
          <p:nvPr/>
        </p:nvCxnSpPr>
        <p:spPr>
          <a:xfrm flipV="1">
            <a:off x="3217002" y="3822349"/>
            <a:ext cx="0" cy="10516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7" name="TextBox 126"/>
          <p:cNvSpPr txBox="1"/>
          <p:nvPr/>
        </p:nvSpPr>
        <p:spPr>
          <a:xfrm>
            <a:off x="10630870" y="1711788"/>
            <a:ext cx="163561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Configuration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Send data that is received  from the ONU</a:t>
            </a:r>
          </a:p>
          <a:p>
            <a:pPr algn="ctr"/>
            <a:r>
              <a:rPr lang="en-US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“in the first PON layer” </a:t>
            </a:r>
          </a:p>
        </p:txBody>
      </p:sp>
      <p:sp>
        <p:nvSpPr>
          <p:cNvPr id="128" name="TextBox 127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29" name="TextBox 128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77479" y="3276681"/>
            <a:ext cx="255711" cy="22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40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09568" y="58426"/>
            <a:ext cx="78292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BER  Test  after calibration process)   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481603" y="603101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15</a:t>
            </a:r>
            <a:endParaRPr lang="en-GB" dirty="0">
              <a:latin typeface="Agency FB" panose="020B0503020202020204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8976" y="122125"/>
            <a:ext cx="271419" cy="271419"/>
          </a:xfrm>
          <a:prstGeom prst="rect">
            <a:avLst/>
          </a:prstGeom>
        </p:spPr>
      </p:pic>
      <p:sp>
        <p:nvSpPr>
          <p:cNvPr id="129" name="Right Arrow 128"/>
          <p:cNvSpPr/>
          <p:nvPr/>
        </p:nvSpPr>
        <p:spPr>
          <a:xfrm rot="5400000">
            <a:off x="5729218" y="2907781"/>
            <a:ext cx="1983326" cy="716230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9.6 </a:t>
            </a:r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Gbps</a:t>
            </a:r>
            <a:endParaRPr lang="en-US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1" name="Right Arrow 130"/>
          <p:cNvSpPr/>
          <p:nvPr/>
        </p:nvSpPr>
        <p:spPr>
          <a:xfrm rot="16200000" flipV="1">
            <a:off x="6433826" y="3076353"/>
            <a:ext cx="1851974" cy="300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Upstream 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2.4 Gbps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3343486" y="225093"/>
            <a:ext cx="704546" cy="187878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 flipH="1" flipV="1">
            <a:off x="3479959" y="-266602"/>
            <a:ext cx="342857" cy="1814777"/>
          </a:xfrm>
          <a:prstGeom prst="rect">
            <a:avLst/>
          </a:prstGeom>
        </p:spPr>
      </p:pic>
      <p:sp>
        <p:nvSpPr>
          <p:cNvPr id="134" name="Rectangle 133"/>
          <p:cNvSpPr/>
          <p:nvPr/>
        </p:nvSpPr>
        <p:spPr>
          <a:xfrm>
            <a:off x="1564560" y="581391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5" name="Rectangle 134"/>
          <p:cNvSpPr/>
          <p:nvPr/>
        </p:nvSpPr>
        <p:spPr>
          <a:xfrm>
            <a:off x="4755244" y="536785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7" name="Rectangle 136"/>
          <p:cNvSpPr/>
          <p:nvPr/>
        </p:nvSpPr>
        <p:spPr>
          <a:xfrm>
            <a:off x="6499725" y="4324578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 &amp; KC7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38" name="Rectangle 137"/>
          <p:cNvSpPr/>
          <p:nvPr/>
        </p:nvSpPr>
        <p:spPr>
          <a:xfrm>
            <a:off x="6584579" y="1686135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21" name="Group 20"/>
          <p:cNvGrpSpPr/>
          <p:nvPr/>
        </p:nvGrpSpPr>
        <p:grpSpPr>
          <a:xfrm>
            <a:off x="7706277" y="476074"/>
            <a:ext cx="3907945" cy="276999"/>
            <a:chOff x="8034673" y="800214"/>
            <a:chExt cx="3907945" cy="276999"/>
          </a:xfrm>
        </p:grpSpPr>
        <p:sp>
          <p:nvSpPr>
            <p:cNvPr id="140" name="TextBox 139"/>
            <p:cNvSpPr txBox="1"/>
            <p:nvPr/>
          </p:nvSpPr>
          <p:spPr>
            <a:xfrm>
              <a:off x="8034673" y="800214"/>
              <a:ext cx="3907945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Downstream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(CTP to LTU).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~ 2hrs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</a:p>
          </p:txBody>
        </p:sp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7987" y="828013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pic>
        <p:nvPicPr>
          <p:cNvPr id="19" name="Picture 18"/>
          <p:cNvPicPr>
            <a:picLocks noChangeAspect="1"/>
          </p:cNvPicPr>
          <p:nvPr/>
        </p:nvPicPr>
        <p:blipFill rotWithShape="1">
          <a:blip r:embed="rId7"/>
          <a:srcRect l="751" r="23360" b="64863"/>
          <a:stretch/>
        </p:blipFill>
        <p:spPr>
          <a:xfrm>
            <a:off x="7922760" y="884863"/>
            <a:ext cx="3491345" cy="478593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41" name="Straight Connector 140"/>
          <p:cNvCxnSpPr/>
          <p:nvPr/>
        </p:nvCxnSpPr>
        <p:spPr>
          <a:xfrm flipV="1">
            <a:off x="9447831" y="753073"/>
            <a:ext cx="0" cy="13179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2" name="Group 141"/>
          <p:cNvGrpSpPr/>
          <p:nvPr/>
        </p:nvGrpSpPr>
        <p:grpSpPr>
          <a:xfrm>
            <a:off x="7631948" y="1578430"/>
            <a:ext cx="3907945" cy="276999"/>
            <a:chOff x="8034673" y="800214"/>
            <a:chExt cx="3907945" cy="276999"/>
          </a:xfrm>
        </p:grpSpPr>
        <p:sp>
          <p:nvSpPr>
            <p:cNvPr id="143" name="TextBox 142"/>
            <p:cNvSpPr txBox="1"/>
            <p:nvPr/>
          </p:nvSpPr>
          <p:spPr>
            <a:xfrm>
              <a:off x="8034673" y="800214"/>
              <a:ext cx="3907945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Upstream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(LTU to CTP).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~ 2hrs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</a:p>
          </p:txBody>
        </p:sp>
        <p:pic>
          <p:nvPicPr>
            <p:cNvPr id="144" name="Picture 14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57987" y="828013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pic>
        <p:nvPicPr>
          <p:cNvPr id="145" name="Picture 144"/>
          <p:cNvPicPr>
            <a:picLocks noChangeAspect="1"/>
          </p:cNvPicPr>
          <p:nvPr/>
        </p:nvPicPr>
        <p:blipFill rotWithShape="1">
          <a:blip r:embed="rId7"/>
          <a:srcRect l="751" t="35034" r="23360" b="7496"/>
          <a:stretch/>
        </p:blipFill>
        <p:spPr>
          <a:xfrm>
            <a:off x="7833784" y="2005418"/>
            <a:ext cx="3491345" cy="782782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46" name="Straight Connector 145"/>
          <p:cNvCxnSpPr/>
          <p:nvPr/>
        </p:nvCxnSpPr>
        <p:spPr>
          <a:xfrm flipV="1">
            <a:off x="9302358" y="1851801"/>
            <a:ext cx="0" cy="13179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7" name="Group 146"/>
          <p:cNvGrpSpPr/>
          <p:nvPr/>
        </p:nvGrpSpPr>
        <p:grpSpPr>
          <a:xfrm>
            <a:off x="7654174" y="4098068"/>
            <a:ext cx="4530437" cy="276999"/>
            <a:chOff x="7817793" y="800214"/>
            <a:chExt cx="4124825" cy="276999"/>
          </a:xfrm>
        </p:grpSpPr>
        <p:sp>
          <p:nvSpPr>
            <p:cNvPr id="148" name="TextBox 147"/>
            <p:cNvSpPr txBox="1"/>
            <p:nvPr/>
          </p:nvSpPr>
          <p:spPr>
            <a:xfrm>
              <a:off x="7817793" y="800214"/>
              <a:ext cx="4124825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Downstream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(LTU to 2Ev.Board).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~ 2:30hrs</a:t>
              </a:r>
              <a:endPara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149" name="Picture 148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854370" y="822659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653"/>
          <a:stretch/>
        </p:blipFill>
        <p:spPr>
          <a:xfrm>
            <a:off x="8189427" y="4592922"/>
            <a:ext cx="3467584" cy="418973"/>
          </a:xfrm>
          <a:prstGeom prst="rect">
            <a:avLst/>
          </a:prstGeom>
          <a:ln>
            <a:solidFill>
              <a:srgbClr val="0070C0"/>
            </a:solidFill>
          </a:ln>
        </p:spPr>
      </p:pic>
      <p:cxnSp>
        <p:nvCxnSpPr>
          <p:cNvPr id="151" name="Straight Connector 150"/>
          <p:cNvCxnSpPr/>
          <p:nvPr/>
        </p:nvCxnSpPr>
        <p:spPr>
          <a:xfrm flipV="1">
            <a:off x="9654175" y="4372935"/>
            <a:ext cx="0" cy="13179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2" name="Group 151"/>
          <p:cNvGrpSpPr/>
          <p:nvPr/>
        </p:nvGrpSpPr>
        <p:grpSpPr>
          <a:xfrm>
            <a:off x="7729591" y="5114037"/>
            <a:ext cx="4049451" cy="276999"/>
            <a:chOff x="8038546" y="800214"/>
            <a:chExt cx="3686902" cy="276999"/>
          </a:xfrm>
        </p:grpSpPr>
        <p:sp>
          <p:nvSpPr>
            <p:cNvPr id="153" name="TextBox 152"/>
            <p:cNvSpPr txBox="1"/>
            <p:nvPr/>
          </p:nvSpPr>
          <p:spPr>
            <a:xfrm>
              <a:off x="8038546" y="800214"/>
              <a:ext cx="3686902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Upstream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(KCU to LTU).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~ 2:30hrs</a:t>
              </a:r>
              <a:endPara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154" name="Picture 153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66182" y="834519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cxnSp>
        <p:nvCxnSpPr>
          <p:cNvPr id="156" name="Straight Connector 155"/>
          <p:cNvCxnSpPr/>
          <p:nvPr/>
        </p:nvCxnSpPr>
        <p:spPr>
          <a:xfrm flipV="1">
            <a:off x="9585920" y="5383803"/>
            <a:ext cx="0" cy="13179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7" name="Picture 26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" t="76088" r="5516" b="2419"/>
          <a:stretch/>
        </p:blipFill>
        <p:spPr>
          <a:xfrm>
            <a:off x="8123650" y="5541557"/>
            <a:ext cx="3290455" cy="352183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10"/>
          <a:srcRect l="265" r="34921" b="6546"/>
          <a:stretch/>
        </p:blipFill>
        <p:spPr>
          <a:xfrm>
            <a:off x="-6604" y="5547934"/>
            <a:ext cx="7906410" cy="1103792"/>
          </a:xfrm>
          <a:prstGeom prst="rect">
            <a:avLst/>
          </a:prstGeom>
        </p:spPr>
      </p:pic>
      <p:sp>
        <p:nvSpPr>
          <p:cNvPr id="159" name="Rectangle 158"/>
          <p:cNvSpPr/>
          <p:nvPr/>
        </p:nvSpPr>
        <p:spPr>
          <a:xfrm>
            <a:off x="315493" y="5144572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ONU_RX (ILA)  PRBS lock  and No errors.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60" name="Straight Connector 159"/>
          <p:cNvCxnSpPr/>
          <p:nvPr/>
        </p:nvCxnSpPr>
        <p:spPr>
          <a:xfrm flipV="1">
            <a:off x="1741893" y="5470826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1" name="Picture 160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395" y="5172298"/>
            <a:ext cx="196930" cy="196930"/>
          </a:xfrm>
          <a:prstGeom prst="ellipse">
            <a:avLst/>
          </a:prstGeom>
          <a:ln w="12700">
            <a:solidFill>
              <a:srgbClr val="00B0F0"/>
            </a:solidFill>
          </a:ln>
        </p:spPr>
      </p:pic>
      <p:sp>
        <p:nvSpPr>
          <p:cNvPr id="49" name="Rectangle 48"/>
          <p:cNvSpPr/>
          <p:nvPr/>
        </p:nvSpPr>
        <p:spPr>
          <a:xfrm>
            <a:off x="2570845" y="452078"/>
            <a:ext cx="2207713" cy="1114697"/>
          </a:xfrm>
          <a:prstGeom prst="rect">
            <a:avLst/>
          </a:prstGeom>
          <a:solidFill>
            <a:srgbClr val="00B05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ectangle 49"/>
          <p:cNvSpPr/>
          <p:nvPr/>
        </p:nvSpPr>
        <p:spPr>
          <a:xfrm>
            <a:off x="7776832" y="847246"/>
            <a:ext cx="3763061" cy="623997"/>
          </a:xfrm>
          <a:prstGeom prst="rect">
            <a:avLst/>
          </a:prstGeom>
          <a:solidFill>
            <a:srgbClr val="00B05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" name="Rectangle 50"/>
          <p:cNvSpPr/>
          <p:nvPr/>
        </p:nvSpPr>
        <p:spPr>
          <a:xfrm>
            <a:off x="7697925" y="1962616"/>
            <a:ext cx="3763061" cy="914677"/>
          </a:xfrm>
          <a:prstGeom prst="rect">
            <a:avLst/>
          </a:prstGeom>
          <a:solidFill>
            <a:srgbClr val="00B05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ectangle 51"/>
          <p:cNvSpPr/>
          <p:nvPr/>
        </p:nvSpPr>
        <p:spPr>
          <a:xfrm>
            <a:off x="6362766" y="2197052"/>
            <a:ext cx="1247900" cy="2093220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3" name="Rectangle 52"/>
          <p:cNvSpPr/>
          <p:nvPr/>
        </p:nvSpPr>
        <p:spPr>
          <a:xfrm>
            <a:off x="7996347" y="4500905"/>
            <a:ext cx="3716180" cy="547964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4" name="Rectangle 53"/>
          <p:cNvSpPr/>
          <p:nvPr/>
        </p:nvSpPr>
        <p:spPr>
          <a:xfrm>
            <a:off x="8007883" y="5476116"/>
            <a:ext cx="3473720" cy="483063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04935" y="1591286"/>
            <a:ext cx="6257831" cy="3503272"/>
          </a:xfrm>
          <a:prstGeom prst="rect">
            <a:avLst/>
          </a:prstGeom>
        </p:spPr>
      </p:pic>
      <p:sp>
        <p:nvSpPr>
          <p:cNvPr id="117" name="TextBox 116"/>
          <p:cNvSpPr txBox="1"/>
          <p:nvPr/>
        </p:nvSpPr>
        <p:spPr>
          <a:xfrm>
            <a:off x="7937978" y="3094855"/>
            <a:ext cx="4123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BER_Downstream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~ 10 </a:t>
            </a:r>
            <a:r>
              <a:rPr lang="en-US" sz="2000" baseline="30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-14 </a:t>
            </a: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BER_Upstrea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  ~ 10 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-13 </a:t>
            </a:r>
            <a:endParaRPr lang="en-US" sz="2000" baseline="30000" dirty="0">
              <a:solidFill>
                <a:schemeClr val="accent1">
                  <a:lumMod val="5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57" name="Picture 56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982539" y="2978143"/>
            <a:ext cx="128573" cy="159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171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8505" y="530321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12579" y="60590"/>
            <a:ext cx="7035132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 standalone )</a:t>
            </a:r>
            <a:endParaRPr lang="en-US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1100" b="1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16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62822" y="4012147"/>
            <a:ext cx="4345537" cy="2601873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16200000">
            <a:off x="5430997" y="2941746"/>
            <a:ext cx="656290" cy="545527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32438" y="3757752"/>
            <a:ext cx="3072396" cy="264078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3755389" y="6127682"/>
            <a:ext cx="761751" cy="484292"/>
          </a:xfrm>
          <a:prstGeom prst="rect">
            <a:avLst/>
          </a:prstGeom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1109960" y="1106086"/>
            <a:ext cx="761751" cy="484292"/>
          </a:xfrm>
          <a:prstGeom prst="rect">
            <a:avLst/>
          </a:prstGeom>
        </p:spPr>
      </p:pic>
      <p:sp>
        <p:nvSpPr>
          <p:cNvPr id="36" name="Freeform 35"/>
          <p:cNvSpPr/>
          <p:nvPr/>
        </p:nvSpPr>
        <p:spPr>
          <a:xfrm>
            <a:off x="2651968" y="5929642"/>
            <a:ext cx="1106424" cy="411480"/>
          </a:xfrm>
          <a:custGeom>
            <a:avLst/>
            <a:gdLst>
              <a:gd name="connsiteX0" fmla="*/ 0 w 1106424"/>
              <a:gd name="connsiteY0" fmla="*/ 0 h 411480"/>
              <a:gd name="connsiteX1" fmla="*/ 640080 w 1106424"/>
              <a:gd name="connsiteY1" fmla="*/ 118872 h 411480"/>
              <a:gd name="connsiteX2" fmla="*/ 658368 w 1106424"/>
              <a:gd name="connsiteY2" fmla="*/ 310896 h 411480"/>
              <a:gd name="connsiteX3" fmla="*/ 1106424 w 1106424"/>
              <a:gd name="connsiteY3" fmla="*/ 41148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6424" h="411480">
                <a:moveTo>
                  <a:pt x="0" y="0"/>
                </a:moveTo>
                <a:cubicBezTo>
                  <a:pt x="265176" y="33528"/>
                  <a:pt x="530352" y="67056"/>
                  <a:pt x="640080" y="118872"/>
                </a:cubicBezTo>
                <a:cubicBezTo>
                  <a:pt x="749808" y="170688"/>
                  <a:pt x="580644" y="262128"/>
                  <a:pt x="658368" y="310896"/>
                </a:cubicBezTo>
                <a:cubicBezTo>
                  <a:pt x="736092" y="359664"/>
                  <a:pt x="921258" y="385572"/>
                  <a:pt x="1106424" y="411480"/>
                </a:cubicBezTo>
              </a:path>
            </a:pathLst>
          </a:custGeom>
          <a:noFill/>
          <a:ln w="19050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6" name="Freeform 55"/>
          <p:cNvSpPr/>
          <p:nvPr/>
        </p:nvSpPr>
        <p:spPr>
          <a:xfrm>
            <a:off x="5760720" y="2505957"/>
            <a:ext cx="4443984" cy="410979"/>
          </a:xfrm>
          <a:custGeom>
            <a:avLst/>
            <a:gdLst>
              <a:gd name="connsiteX0" fmla="*/ 4443984 w 4443984"/>
              <a:gd name="connsiteY0" fmla="*/ 36075 h 410979"/>
              <a:gd name="connsiteX1" fmla="*/ 777240 w 4443984"/>
              <a:gd name="connsiteY1" fmla="*/ 36075 h 410979"/>
              <a:gd name="connsiteX2" fmla="*/ 0 w 4443984"/>
              <a:gd name="connsiteY2" fmla="*/ 410979 h 410979"/>
              <a:gd name="connsiteX3" fmla="*/ 0 w 4443984"/>
              <a:gd name="connsiteY3" fmla="*/ 410979 h 4109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43984" h="410979">
                <a:moveTo>
                  <a:pt x="4443984" y="36075"/>
                </a:moveTo>
                <a:cubicBezTo>
                  <a:pt x="2980944" y="4833"/>
                  <a:pt x="1517904" y="-26409"/>
                  <a:pt x="777240" y="36075"/>
                </a:cubicBezTo>
                <a:cubicBezTo>
                  <a:pt x="36576" y="98559"/>
                  <a:pt x="0" y="410979"/>
                  <a:pt x="0" y="410979"/>
                </a:cubicBezTo>
                <a:lnTo>
                  <a:pt x="0" y="410979"/>
                </a:ln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7" name="Freeform 56"/>
          <p:cNvSpPr/>
          <p:nvPr/>
        </p:nvSpPr>
        <p:spPr>
          <a:xfrm>
            <a:off x="6007608" y="3438144"/>
            <a:ext cx="1796618" cy="576072"/>
          </a:xfrm>
          <a:custGeom>
            <a:avLst/>
            <a:gdLst>
              <a:gd name="connsiteX0" fmla="*/ 0 w 1796618"/>
              <a:gd name="connsiteY0" fmla="*/ 0 h 576072"/>
              <a:gd name="connsiteX1" fmla="*/ 347472 w 1796618"/>
              <a:gd name="connsiteY1" fmla="*/ 320040 h 576072"/>
              <a:gd name="connsiteX2" fmla="*/ 1572768 w 1796618"/>
              <a:gd name="connsiteY2" fmla="*/ 338328 h 576072"/>
              <a:gd name="connsiteX3" fmla="*/ 1792224 w 1796618"/>
              <a:gd name="connsiteY3" fmla="*/ 576072 h 57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96618" h="576072">
                <a:moveTo>
                  <a:pt x="0" y="0"/>
                </a:moveTo>
                <a:cubicBezTo>
                  <a:pt x="42672" y="131826"/>
                  <a:pt x="85344" y="263652"/>
                  <a:pt x="347472" y="320040"/>
                </a:cubicBezTo>
                <a:cubicBezTo>
                  <a:pt x="609600" y="376428"/>
                  <a:pt x="1331976" y="295656"/>
                  <a:pt x="1572768" y="338328"/>
                </a:cubicBezTo>
                <a:cubicBezTo>
                  <a:pt x="1813560" y="381000"/>
                  <a:pt x="1802892" y="478536"/>
                  <a:pt x="1792224" y="576072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8" name="Freeform 57"/>
          <p:cNvSpPr/>
          <p:nvPr/>
        </p:nvSpPr>
        <p:spPr>
          <a:xfrm>
            <a:off x="2907792" y="3431420"/>
            <a:ext cx="2578586" cy="1872100"/>
          </a:xfrm>
          <a:custGeom>
            <a:avLst/>
            <a:gdLst>
              <a:gd name="connsiteX0" fmla="*/ 0 w 2587752"/>
              <a:gd name="connsiteY0" fmla="*/ 1856232 h 1856232"/>
              <a:gd name="connsiteX1" fmla="*/ 256032 w 2587752"/>
              <a:gd name="connsiteY1" fmla="*/ 1435608 h 1856232"/>
              <a:gd name="connsiteX2" fmla="*/ 1115568 w 2587752"/>
              <a:gd name="connsiteY2" fmla="*/ 1417320 h 1856232"/>
              <a:gd name="connsiteX3" fmla="*/ 1618488 w 2587752"/>
              <a:gd name="connsiteY3" fmla="*/ 649224 h 1856232"/>
              <a:gd name="connsiteX4" fmla="*/ 2304288 w 2587752"/>
              <a:gd name="connsiteY4" fmla="*/ 557784 h 1856232"/>
              <a:gd name="connsiteX5" fmla="*/ 2587752 w 2587752"/>
              <a:gd name="connsiteY5" fmla="*/ 0 h 1856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587752" h="1856232">
                <a:moveTo>
                  <a:pt x="0" y="1856232"/>
                </a:moveTo>
                <a:cubicBezTo>
                  <a:pt x="35052" y="1682496"/>
                  <a:pt x="70104" y="1508760"/>
                  <a:pt x="256032" y="1435608"/>
                </a:cubicBezTo>
                <a:cubicBezTo>
                  <a:pt x="441960" y="1362456"/>
                  <a:pt x="888492" y="1548384"/>
                  <a:pt x="1115568" y="1417320"/>
                </a:cubicBezTo>
                <a:cubicBezTo>
                  <a:pt x="1342644" y="1286256"/>
                  <a:pt x="1420368" y="792480"/>
                  <a:pt x="1618488" y="649224"/>
                </a:cubicBezTo>
                <a:cubicBezTo>
                  <a:pt x="1816608" y="505968"/>
                  <a:pt x="2142744" y="665988"/>
                  <a:pt x="2304288" y="557784"/>
                </a:cubicBezTo>
                <a:cubicBezTo>
                  <a:pt x="2465832" y="449580"/>
                  <a:pt x="2587752" y="0"/>
                  <a:pt x="2587752" y="0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10085832" y="1292557"/>
            <a:ext cx="1024128" cy="728267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10887808" y="1682595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4372132" y="6135382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Microblaze  software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9896935" y="4664544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 </a:t>
            </a:r>
          </a:p>
        </p:txBody>
      </p:sp>
      <p:sp>
        <p:nvSpPr>
          <p:cNvPr id="83" name="TextBox 82"/>
          <p:cNvSpPr txBox="1"/>
          <p:nvPr/>
        </p:nvSpPr>
        <p:spPr>
          <a:xfrm>
            <a:off x="364043" y="6020869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  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08278" y="2509982"/>
            <a:ext cx="345656" cy="345656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10814420" y="255468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9896935" y="553981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88505" y="5549824"/>
            <a:ext cx="281596" cy="281596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337204" y="4492557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774" y="4502564"/>
            <a:ext cx="281596" cy="281596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5486378" y="2664103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5739131" y="3340489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4868499" y="3326575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67" name="Right Arrow 66"/>
          <p:cNvSpPr/>
          <p:nvPr/>
        </p:nvSpPr>
        <p:spPr>
          <a:xfrm rot="5400000">
            <a:off x="6105597" y="1132013"/>
            <a:ext cx="1983326" cy="716230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9.6 </a:t>
            </a:r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Gbps</a:t>
            </a:r>
            <a:endParaRPr lang="en-US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68" name="Right Arrow 67"/>
          <p:cNvSpPr/>
          <p:nvPr/>
        </p:nvSpPr>
        <p:spPr>
          <a:xfrm rot="16200000" flipV="1">
            <a:off x="6843392" y="1326829"/>
            <a:ext cx="1851974" cy="300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Upstream 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2.4 Gbps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70" name="Picture 69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1984" y="1075130"/>
            <a:ext cx="208387" cy="208387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410370" y="1053602"/>
            <a:ext cx="412164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BERT 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(LTU to 2 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ONUs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). No 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Errors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pic>
        <p:nvPicPr>
          <p:cNvPr id="77" name="Picture 76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276" y="2016999"/>
            <a:ext cx="208387" cy="208387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345395" y="1965512"/>
            <a:ext cx="41948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BERT 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Upstrea</a:t>
            </a:r>
            <a:r>
              <a:rPr lang="es-MX" sz="1200" dirty="0" err="1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(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ONUs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to LTU). No </a:t>
            </a:r>
            <a:r>
              <a:rPr lang="es-MX" sz="1200" dirty="0" err="1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Errors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830467" y="764415"/>
            <a:ext cx="1990496" cy="276999"/>
          </a:xfrm>
          <a:prstGeom prst="rect">
            <a:avLst/>
          </a:prstGeom>
          <a:solidFill>
            <a:srgbClr val="23B6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After Calibration process   </a:t>
            </a:r>
          </a:p>
        </p:txBody>
      </p:sp>
      <p:sp>
        <p:nvSpPr>
          <p:cNvPr id="86" name="TextBox 85"/>
          <p:cNvSpPr txBox="1"/>
          <p:nvPr/>
        </p:nvSpPr>
        <p:spPr>
          <a:xfrm>
            <a:off x="4837821" y="1330601"/>
            <a:ext cx="1448679" cy="276999"/>
          </a:xfrm>
          <a:prstGeom prst="rect">
            <a:avLst/>
          </a:prstGeom>
          <a:solidFill>
            <a:schemeClr val="accent2">
              <a:lumMod val="75000"/>
            </a:schemeClr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NO LHC  CLOCK </a:t>
            </a:r>
          </a:p>
        </p:txBody>
      </p:sp>
      <p:sp>
        <p:nvSpPr>
          <p:cNvPr id="60" name="TextBox 59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62" name="TextBox 61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0989" y="738729"/>
            <a:ext cx="268727" cy="268727"/>
          </a:xfrm>
          <a:prstGeom prst="rect">
            <a:avLst/>
          </a:prstGeom>
        </p:spPr>
      </p:pic>
      <p:sp>
        <p:nvSpPr>
          <p:cNvPr id="64" name="TextBox 63"/>
          <p:cNvSpPr txBox="1"/>
          <p:nvPr/>
        </p:nvSpPr>
        <p:spPr>
          <a:xfrm>
            <a:off x="8260011" y="631236"/>
            <a:ext cx="135719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Internal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Local </a:t>
            </a:r>
            <a:r>
              <a:rPr lang="en-US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Oscillator</a:t>
            </a:r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sp>
        <p:nvSpPr>
          <p:cNvPr id="10" name="Freeform 9"/>
          <p:cNvSpPr/>
          <p:nvPr/>
        </p:nvSpPr>
        <p:spPr>
          <a:xfrm>
            <a:off x="8204118" y="994180"/>
            <a:ext cx="1657901" cy="1170232"/>
          </a:xfrm>
          <a:custGeom>
            <a:avLst/>
            <a:gdLst>
              <a:gd name="connsiteX0" fmla="*/ 25482 w 1657901"/>
              <a:gd name="connsiteY0" fmla="*/ 0 h 1170232"/>
              <a:gd name="connsiteX1" fmla="*/ 111399 w 1657901"/>
              <a:gd name="connsiteY1" fmla="*/ 380488 h 1170232"/>
              <a:gd name="connsiteX2" fmla="*/ 909197 w 1657901"/>
              <a:gd name="connsiteY2" fmla="*/ 349804 h 1170232"/>
              <a:gd name="connsiteX3" fmla="*/ 1013525 w 1657901"/>
              <a:gd name="connsiteY3" fmla="*/ 1086233 h 1170232"/>
              <a:gd name="connsiteX4" fmla="*/ 1657901 w 1657901"/>
              <a:gd name="connsiteY4" fmla="*/ 1153739 h 1170232"/>
              <a:gd name="connsiteX5" fmla="*/ 1657901 w 1657901"/>
              <a:gd name="connsiteY5" fmla="*/ 1153739 h 11702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57901" h="1170232">
                <a:moveTo>
                  <a:pt x="25482" y="0"/>
                </a:moveTo>
                <a:cubicBezTo>
                  <a:pt x="-5203" y="161093"/>
                  <a:pt x="-35887" y="322187"/>
                  <a:pt x="111399" y="380488"/>
                </a:cubicBezTo>
                <a:cubicBezTo>
                  <a:pt x="258685" y="438789"/>
                  <a:pt x="758843" y="232180"/>
                  <a:pt x="909197" y="349804"/>
                </a:cubicBezTo>
                <a:cubicBezTo>
                  <a:pt x="1059551" y="467428"/>
                  <a:pt x="888741" y="952244"/>
                  <a:pt x="1013525" y="1086233"/>
                </a:cubicBezTo>
                <a:cubicBezTo>
                  <a:pt x="1138309" y="1220222"/>
                  <a:pt x="1657901" y="1153739"/>
                  <a:pt x="1657901" y="1153739"/>
                </a:cubicBezTo>
                <a:lnTo>
                  <a:pt x="1657901" y="1153739"/>
                </a:lnTo>
              </a:path>
            </a:pathLst>
          </a:custGeom>
          <a:noFill/>
          <a:ln>
            <a:solidFill>
              <a:srgbClr val="2B3B4E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5" name="TextBox 64"/>
          <p:cNvSpPr txBox="1"/>
          <p:nvPr/>
        </p:nvSpPr>
        <p:spPr>
          <a:xfrm>
            <a:off x="9356120" y="3398906"/>
            <a:ext cx="195196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  as  LTU</a:t>
            </a:r>
          </a:p>
        </p:txBody>
      </p:sp>
      <p:grpSp>
        <p:nvGrpSpPr>
          <p:cNvPr id="66" name="Group 65"/>
          <p:cNvGrpSpPr/>
          <p:nvPr/>
        </p:nvGrpSpPr>
        <p:grpSpPr>
          <a:xfrm>
            <a:off x="9150936" y="3398079"/>
            <a:ext cx="257956" cy="259200"/>
            <a:chOff x="148078" y="3498552"/>
            <a:chExt cx="257956" cy="259200"/>
          </a:xfrm>
        </p:grpSpPr>
        <p:sp>
          <p:nvSpPr>
            <p:cNvPr id="69" name="Rounded Rectangle 68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2" name="Picture 8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84" name="Group 83"/>
          <p:cNvGrpSpPr/>
          <p:nvPr/>
        </p:nvGrpSpPr>
        <p:grpSpPr>
          <a:xfrm>
            <a:off x="106087" y="6020869"/>
            <a:ext cx="257956" cy="259200"/>
            <a:chOff x="148078" y="3498552"/>
            <a:chExt cx="257956" cy="259200"/>
          </a:xfrm>
        </p:grpSpPr>
        <p:sp>
          <p:nvSpPr>
            <p:cNvPr id="85" name="Rounded Rectangle 84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grpSp>
        <p:nvGrpSpPr>
          <p:cNvPr id="88" name="Group 87"/>
          <p:cNvGrpSpPr/>
          <p:nvPr/>
        </p:nvGrpSpPr>
        <p:grpSpPr>
          <a:xfrm>
            <a:off x="9656361" y="4682343"/>
            <a:ext cx="257956" cy="259200"/>
            <a:chOff x="148078" y="3498552"/>
            <a:chExt cx="257956" cy="259200"/>
          </a:xfrm>
        </p:grpSpPr>
        <p:sp>
          <p:nvSpPr>
            <p:cNvPr id="95" name="Rounded Rectangle 94"/>
            <p:cNvSpPr/>
            <p:nvPr/>
          </p:nvSpPr>
          <p:spPr>
            <a:xfrm>
              <a:off x="148078" y="349855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96" name="Picture 95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61101" y="3510563"/>
              <a:ext cx="231478" cy="231478"/>
            </a:xfrm>
            <a:prstGeom prst="rect">
              <a:avLst/>
            </a:prstGeom>
          </p:spPr>
        </p:pic>
      </p:grpSp>
      <p:pic>
        <p:nvPicPr>
          <p:cNvPr id="74" name="Picture 73"/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762" b="69350"/>
          <a:stretch/>
        </p:blipFill>
        <p:spPr>
          <a:xfrm>
            <a:off x="219294" y="608899"/>
            <a:ext cx="3916970" cy="409002"/>
          </a:xfrm>
          <a:prstGeom prst="rect">
            <a:avLst/>
          </a:prstGeom>
          <a:ln>
            <a:solidFill>
              <a:srgbClr val="0070C0"/>
            </a:solidFill>
          </a:ln>
        </p:spPr>
      </p:pic>
      <p:pic>
        <p:nvPicPr>
          <p:cNvPr id="75" name="Picture 74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8" t="31337" r="5516" b="46566"/>
          <a:stretch/>
        </p:blipFill>
        <p:spPr>
          <a:xfrm>
            <a:off x="217381" y="1505139"/>
            <a:ext cx="3949504" cy="434599"/>
          </a:xfrm>
          <a:prstGeom prst="rect">
            <a:avLst/>
          </a:prstGeom>
          <a:ln>
            <a:solidFill>
              <a:srgbClr val="0070C0"/>
            </a:solidFill>
          </a:ln>
        </p:spPr>
      </p:pic>
      <p:sp>
        <p:nvSpPr>
          <p:cNvPr id="79" name="TextBox 78"/>
          <p:cNvSpPr txBox="1"/>
          <p:nvPr/>
        </p:nvSpPr>
        <p:spPr>
          <a:xfrm>
            <a:off x="234849" y="2444815"/>
            <a:ext cx="412336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BER_Downstream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~ 10 </a:t>
            </a:r>
            <a:r>
              <a:rPr lang="en-US" sz="2000" baseline="30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-14 </a:t>
            </a: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BER_Upstrea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  ~ 10 </a:t>
            </a:r>
            <a:r>
              <a:rPr lang="en-US" sz="2000" baseline="30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-13 </a:t>
            </a:r>
            <a:endParaRPr lang="en-US" sz="2000" baseline="30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80" name="Picture 79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5615430" y="2947326"/>
            <a:ext cx="291553" cy="2256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828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0395" y="81993"/>
            <a:ext cx="73876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2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 to  2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Ev.boards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as CRU)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17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106" name="TextBox 105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6" name="Rectangle 5"/>
          <p:cNvSpPr/>
          <p:nvPr/>
        </p:nvSpPr>
        <p:spPr>
          <a:xfrm>
            <a:off x="820878" y="549445"/>
            <a:ext cx="5160821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</a:t>
            </a:r>
            <a:r>
              <a:rPr lang="en-US" sz="4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Setup 2 </a:t>
            </a:r>
          </a:p>
        </p:txBody>
      </p:sp>
      <p:sp>
        <p:nvSpPr>
          <p:cNvPr id="9" name="Rectangle 8"/>
          <p:cNvSpPr/>
          <p:nvPr/>
        </p:nvSpPr>
        <p:spPr>
          <a:xfrm>
            <a:off x="2070431" y="1464614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79" name="Rectangle 78"/>
          <p:cNvSpPr/>
          <p:nvPr/>
        </p:nvSpPr>
        <p:spPr>
          <a:xfrm>
            <a:off x="3137904" y="3030008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80" name="Rectangle 79"/>
          <p:cNvSpPr/>
          <p:nvPr/>
        </p:nvSpPr>
        <p:spPr>
          <a:xfrm>
            <a:off x="619970" y="4631639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95" name="Rectangle 94"/>
          <p:cNvSpPr/>
          <p:nvPr/>
        </p:nvSpPr>
        <p:spPr>
          <a:xfrm>
            <a:off x="2789262" y="4631639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 1</a:t>
            </a:r>
            <a:r>
              <a:rPr lang="es-MX" dirty="0" smtClean="0"/>
              <a:t> </a:t>
            </a:r>
            <a:endParaRPr lang="en-GB" dirty="0"/>
          </a:p>
        </p:txBody>
      </p:sp>
      <p:cxnSp>
        <p:nvCxnSpPr>
          <p:cNvPr id="96" name="Straight Arrow Connector 95"/>
          <p:cNvCxnSpPr/>
          <p:nvPr/>
        </p:nvCxnSpPr>
        <p:spPr>
          <a:xfrm>
            <a:off x="1587710" y="4287475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/>
          <p:cNvCxnSpPr/>
          <p:nvPr/>
        </p:nvCxnSpPr>
        <p:spPr>
          <a:xfrm>
            <a:off x="5890589" y="4287475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1587710" y="4271966"/>
            <a:ext cx="4302879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0" name="Straight Arrow Connector 109"/>
          <p:cNvCxnSpPr>
            <a:stCxn id="79" idx="2"/>
          </p:cNvCxnSpPr>
          <p:nvPr/>
        </p:nvCxnSpPr>
        <p:spPr>
          <a:xfrm flipH="1">
            <a:off x="4087766" y="3776768"/>
            <a:ext cx="0" cy="485542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62"/>
          <a:stretch/>
        </p:blipFill>
        <p:spPr>
          <a:xfrm>
            <a:off x="7078980" y="1050802"/>
            <a:ext cx="4807861" cy="4114534"/>
          </a:xfrm>
          <a:prstGeom prst="rect">
            <a:avLst/>
          </a:prstGeom>
        </p:spPr>
      </p:pic>
      <p:sp>
        <p:nvSpPr>
          <p:cNvPr id="25" name="Rectangle 24"/>
          <p:cNvSpPr/>
          <p:nvPr/>
        </p:nvSpPr>
        <p:spPr>
          <a:xfrm>
            <a:off x="722473" y="3034004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</a:t>
            </a:r>
            <a:r>
              <a:rPr lang="es-MX" dirty="0" smtClean="0"/>
              <a:t> </a:t>
            </a:r>
            <a:endParaRPr lang="en-GB" dirty="0"/>
          </a:p>
        </p:txBody>
      </p:sp>
      <p:sp>
        <p:nvSpPr>
          <p:cNvPr id="26" name="Rectangle 25"/>
          <p:cNvSpPr/>
          <p:nvPr/>
        </p:nvSpPr>
        <p:spPr>
          <a:xfrm>
            <a:off x="4897351" y="4631639"/>
            <a:ext cx="1935480" cy="746760"/>
          </a:xfrm>
          <a:prstGeom prst="rect">
            <a:avLst/>
          </a:prstGeom>
          <a:noFill/>
          <a:ln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 2</a:t>
            </a:r>
            <a:endParaRPr lang="en-GB" dirty="0"/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825569" y="4287475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2982866" y="2211374"/>
            <a:ext cx="0" cy="453186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587710" y="2664560"/>
            <a:ext cx="2713416" cy="0"/>
          </a:xfrm>
          <a:prstGeom prst="line">
            <a:avLst/>
          </a:prstGeom>
          <a:ln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>
            <a:off x="4275149" y="2664560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/>
          <p:nvPr/>
        </p:nvCxnSpPr>
        <p:spPr>
          <a:xfrm>
            <a:off x="1592213" y="2664560"/>
            <a:ext cx="0" cy="344163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572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2509235" y="588389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906" y="493314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09567" y="28584"/>
            <a:ext cx="572616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(CTP-CRU)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18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2438751" y="1799550"/>
            <a:ext cx="861246" cy="572707"/>
            <a:chOff x="2510098" y="2079470"/>
            <a:chExt cx="861246" cy="57270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01018" y="2222473"/>
              <a:ext cx="262430" cy="315447"/>
            </a:xfrm>
            <a:prstGeom prst="rect">
              <a:avLst/>
            </a:prstGeom>
          </p:spPr>
        </p:pic>
      </p:grpSp>
      <p:pic>
        <p:nvPicPr>
          <p:cNvPr id="32" name="Picture 3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212793" y="3896594"/>
            <a:ext cx="3119400" cy="2001615"/>
          </a:xfrm>
          <a:prstGeom prst="rect">
            <a:avLst/>
          </a:prstGeom>
        </p:spPr>
      </p:pic>
      <p:pic>
        <p:nvPicPr>
          <p:cNvPr id="43" name="Picture 4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7580930" y="4878713"/>
            <a:ext cx="2216837" cy="1905413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32327" y="5857802"/>
            <a:ext cx="761751" cy="484292"/>
          </a:xfrm>
          <a:prstGeom prst="rect">
            <a:avLst/>
          </a:prstGeom>
        </p:spPr>
      </p:pic>
      <p:sp>
        <p:nvSpPr>
          <p:cNvPr id="82" name="Freeform 81"/>
          <p:cNvSpPr/>
          <p:nvPr/>
        </p:nvSpPr>
        <p:spPr>
          <a:xfrm>
            <a:off x="3174114" y="1815878"/>
            <a:ext cx="2187805" cy="609140"/>
          </a:xfrm>
          <a:custGeom>
            <a:avLst/>
            <a:gdLst>
              <a:gd name="connsiteX0" fmla="*/ 0 w 4837471"/>
              <a:gd name="connsiteY0" fmla="*/ 15234 h 1739673"/>
              <a:gd name="connsiteX1" fmla="*/ 2070674 w 4837471"/>
              <a:gd name="connsiteY1" fmla="*/ 27032 h 1739673"/>
              <a:gd name="connsiteX2" fmla="*/ 3221048 w 4837471"/>
              <a:gd name="connsiteY2" fmla="*/ 145019 h 1739673"/>
              <a:gd name="connsiteX3" fmla="*/ 3834581 w 4837471"/>
              <a:gd name="connsiteY3" fmla="*/ 1525469 h 1739673"/>
              <a:gd name="connsiteX4" fmla="*/ 4837471 w 4837471"/>
              <a:gd name="connsiteY4" fmla="*/ 1714248 h 173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7471" h="1739673">
                <a:moveTo>
                  <a:pt x="0" y="15234"/>
                </a:moveTo>
                <a:lnTo>
                  <a:pt x="2070674" y="27032"/>
                </a:lnTo>
                <a:cubicBezTo>
                  <a:pt x="2607515" y="48663"/>
                  <a:pt x="2927064" y="-104721"/>
                  <a:pt x="3221048" y="145019"/>
                </a:cubicBezTo>
                <a:cubicBezTo>
                  <a:pt x="3515033" y="394759"/>
                  <a:pt x="3565177" y="1263931"/>
                  <a:pt x="3834581" y="1525469"/>
                </a:cubicBezTo>
                <a:cubicBezTo>
                  <a:pt x="4103985" y="1787007"/>
                  <a:pt x="4470728" y="1750627"/>
                  <a:pt x="4837471" y="17142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06034" y="531211"/>
            <a:ext cx="784874" cy="2933864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33" name="Rounded Rectangle 32"/>
          <p:cNvSpPr/>
          <p:nvPr/>
        </p:nvSpPr>
        <p:spPr>
          <a:xfrm>
            <a:off x="70571" y="3568781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86577" y="3548538"/>
            <a:ext cx="19684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   as  CTP</a:t>
            </a:r>
          </a:p>
        </p:txBody>
      </p:sp>
      <p:sp>
        <p:nvSpPr>
          <p:cNvPr id="30" name="Freeform 29"/>
          <p:cNvSpPr/>
          <p:nvPr/>
        </p:nvSpPr>
        <p:spPr>
          <a:xfrm>
            <a:off x="1009570" y="2070354"/>
            <a:ext cx="1436518" cy="660989"/>
          </a:xfrm>
          <a:custGeom>
            <a:avLst/>
            <a:gdLst>
              <a:gd name="connsiteX0" fmla="*/ 0 w 1699014"/>
              <a:gd name="connsiteY0" fmla="*/ 620109 h 629104"/>
              <a:gd name="connsiteX1" fmla="*/ 648929 w 1699014"/>
              <a:gd name="connsiteY1" fmla="*/ 555216 h 629104"/>
              <a:gd name="connsiteX2" fmla="*/ 1173971 w 1699014"/>
              <a:gd name="connsiteY2" fmla="*/ 77368 h 629104"/>
              <a:gd name="connsiteX3" fmla="*/ 1699014 w 1699014"/>
              <a:gd name="connsiteY3" fmla="*/ 6576 h 6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014" h="629104">
                <a:moveTo>
                  <a:pt x="0" y="620109"/>
                </a:moveTo>
                <a:cubicBezTo>
                  <a:pt x="226633" y="632891"/>
                  <a:pt x="453267" y="645673"/>
                  <a:pt x="648929" y="555216"/>
                </a:cubicBezTo>
                <a:cubicBezTo>
                  <a:pt x="844591" y="464759"/>
                  <a:pt x="998957" y="168808"/>
                  <a:pt x="1173971" y="77368"/>
                </a:cubicBezTo>
                <a:cubicBezTo>
                  <a:pt x="1348985" y="-14072"/>
                  <a:pt x="1523999" y="-3748"/>
                  <a:pt x="1699014" y="657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150" y="1251079"/>
            <a:ext cx="2190750" cy="853946"/>
          </a:xfrm>
          <a:custGeom>
            <a:avLst/>
            <a:gdLst>
              <a:gd name="connsiteX0" fmla="*/ 0 w 1152525"/>
              <a:gd name="connsiteY0" fmla="*/ 848126 h 848126"/>
              <a:gd name="connsiteX1" fmla="*/ 542925 w 1152525"/>
              <a:gd name="connsiteY1" fmla="*/ 705251 h 848126"/>
              <a:gd name="connsiteX2" fmla="*/ 714375 w 1152525"/>
              <a:gd name="connsiteY2" fmla="*/ 105176 h 848126"/>
              <a:gd name="connsiteX3" fmla="*/ 1152525 w 1152525"/>
              <a:gd name="connsiteY3" fmla="*/ 401 h 8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525" h="848126">
                <a:moveTo>
                  <a:pt x="0" y="848126"/>
                </a:moveTo>
                <a:cubicBezTo>
                  <a:pt x="211931" y="838601"/>
                  <a:pt x="423863" y="829076"/>
                  <a:pt x="542925" y="705251"/>
                </a:cubicBezTo>
                <a:cubicBezTo>
                  <a:pt x="661987" y="581426"/>
                  <a:pt x="612775" y="222651"/>
                  <a:pt x="714375" y="105176"/>
                </a:cubicBezTo>
                <a:cubicBezTo>
                  <a:pt x="815975" y="-12299"/>
                  <a:pt x="1152525" y="401"/>
                  <a:pt x="1152525" y="40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2997807" y="1059260"/>
            <a:ext cx="761751" cy="484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64" y="583626"/>
            <a:ext cx="268727" cy="26872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723749" y="461223"/>
            <a:ext cx="197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LHC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LHC  Machine Interface )</a:t>
            </a:r>
          </a:p>
        </p:txBody>
      </p:sp>
      <p:sp>
        <p:nvSpPr>
          <p:cNvPr id="16" name="Freeform 15"/>
          <p:cNvSpPr/>
          <p:nvPr/>
        </p:nvSpPr>
        <p:spPr>
          <a:xfrm>
            <a:off x="603250" y="716838"/>
            <a:ext cx="1898650" cy="1308812"/>
          </a:xfrm>
          <a:custGeom>
            <a:avLst/>
            <a:gdLst>
              <a:gd name="connsiteX0" fmla="*/ 0 w 1898650"/>
              <a:gd name="connsiteY0" fmla="*/ 1308812 h 1308812"/>
              <a:gd name="connsiteX1" fmla="*/ 304800 w 1898650"/>
              <a:gd name="connsiteY1" fmla="*/ 870662 h 1308812"/>
              <a:gd name="connsiteX2" fmla="*/ 908050 w 1898650"/>
              <a:gd name="connsiteY2" fmla="*/ 788112 h 1308812"/>
              <a:gd name="connsiteX3" fmla="*/ 1047750 w 1898650"/>
              <a:gd name="connsiteY3" fmla="*/ 115012 h 1308812"/>
              <a:gd name="connsiteX4" fmla="*/ 1898650 w 1898650"/>
              <a:gd name="connsiteY4" fmla="*/ 712 h 130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08812">
                <a:moveTo>
                  <a:pt x="0" y="1308812"/>
                </a:moveTo>
                <a:cubicBezTo>
                  <a:pt x="76729" y="1133128"/>
                  <a:pt x="153458" y="957445"/>
                  <a:pt x="304800" y="870662"/>
                </a:cubicBezTo>
                <a:cubicBezTo>
                  <a:pt x="456142" y="783879"/>
                  <a:pt x="784225" y="914054"/>
                  <a:pt x="908050" y="788112"/>
                </a:cubicBezTo>
                <a:cubicBezTo>
                  <a:pt x="1031875" y="662170"/>
                  <a:pt x="882650" y="246245"/>
                  <a:pt x="1047750" y="115012"/>
                </a:cubicBezTo>
                <a:cubicBezTo>
                  <a:pt x="1212850" y="-16221"/>
                  <a:pt x="1898650" y="712"/>
                  <a:pt x="1898650" y="712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590093" y="1078446"/>
            <a:ext cx="1198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 flipH="1">
            <a:off x="6145529" y="692055"/>
            <a:ext cx="761751" cy="484292"/>
          </a:xfrm>
          <a:prstGeom prst="rect">
            <a:avLst/>
          </a:prstGeom>
        </p:spPr>
      </p:pic>
      <p:sp>
        <p:nvSpPr>
          <p:cNvPr id="36" name="Freeform 35"/>
          <p:cNvSpPr/>
          <p:nvPr/>
        </p:nvSpPr>
        <p:spPr>
          <a:xfrm>
            <a:off x="6995332" y="6047898"/>
            <a:ext cx="966476" cy="411480"/>
          </a:xfrm>
          <a:custGeom>
            <a:avLst/>
            <a:gdLst>
              <a:gd name="connsiteX0" fmla="*/ 0 w 1106424"/>
              <a:gd name="connsiteY0" fmla="*/ 0 h 411480"/>
              <a:gd name="connsiteX1" fmla="*/ 640080 w 1106424"/>
              <a:gd name="connsiteY1" fmla="*/ 118872 h 411480"/>
              <a:gd name="connsiteX2" fmla="*/ 658368 w 1106424"/>
              <a:gd name="connsiteY2" fmla="*/ 310896 h 411480"/>
              <a:gd name="connsiteX3" fmla="*/ 1106424 w 1106424"/>
              <a:gd name="connsiteY3" fmla="*/ 41148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6424" h="411480">
                <a:moveTo>
                  <a:pt x="0" y="0"/>
                </a:moveTo>
                <a:cubicBezTo>
                  <a:pt x="265176" y="33528"/>
                  <a:pt x="530352" y="67056"/>
                  <a:pt x="640080" y="118872"/>
                </a:cubicBezTo>
                <a:cubicBezTo>
                  <a:pt x="749808" y="170688"/>
                  <a:pt x="580644" y="262128"/>
                  <a:pt x="658368" y="310896"/>
                </a:cubicBezTo>
                <a:cubicBezTo>
                  <a:pt x="736092" y="359664"/>
                  <a:pt x="921258" y="385572"/>
                  <a:pt x="1106424" y="411480"/>
                </a:cubicBezTo>
              </a:path>
            </a:pathLst>
          </a:custGeom>
          <a:noFill/>
          <a:ln w="19050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9" name="Freeform 58"/>
          <p:cNvSpPr/>
          <p:nvPr/>
        </p:nvSpPr>
        <p:spPr>
          <a:xfrm>
            <a:off x="5361919" y="880106"/>
            <a:ext cx="783610" cy="1108782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5756287" y="389868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023917" y="5387636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Microblaze  software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2965930" y="5634782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KCU105 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0945366" y="4003648"/>
            <a:ext cx="937260" cy="0"/>
          </a:xfrm>
          <a:prstGeom prst="line">
            <a:avLst/>
          </a:prstGeom>
          <a:ln w="38100">
            <a:solidFill>
              <a:srgbClr val="FFD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0945366" y="4379857"/>
            <a:ext cx="937260" cy="0"/>
          </a:xfrm>
          <a:prstGeom prst="line">
            <a:avLst/>
          </a:prstGeom>
          <a:ln w="28575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0789411" y="3726649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806138" y="4084908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Electrical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392" y="3058393"/>
            <a:ext cx="345656" cy="34565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1519193" y="3104067"/>
            <a:ext cx="518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44624" y="2060468"/>
            <a:ext cx="311672" cy="311672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6097900" y="2062631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sp>
        <p:nvSpPr>
          <p:cNvPr id="91" name="TextBox 90"/>
          <p:cNvSpPr txBox="1"/>
          <p:nvPr/>
        </p:nvSpPr>
        <p:spPr>
          <a:xfrm>
            <a:off x="3241746" y="6267144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pic>
        <p:nvPicPr>
          <p:cNvPr id="92" name="Picture 91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3316" y="6277151"/>
            <a:ext cx="281596" cy="281596"/>
          </a:xfrm>
          <a:prstGeom prst="rect">
            <a:avLst/>
          </a:prstGeom>
        </p:spPr>
      </p:pic>
      <p:sp>
        <p:nvSpPr>
          <p:cNvPr id="93" name="TextBox 92"/>
          <p:cNvSpPr txBox="1"/>
          <p:nvPr/>
        </p:nvSpPr>
        <p:spPr>
          <a:xfrm>
            <a:off x="9914317" y="5778095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658175" y="5772586"/>
            <a:ext cx="281596" cy="281596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2138447" y="1829773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816080" y="1547264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02317" y="2534024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199028" y="2278263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01" name="TextBox 100"/>
          <p:cNvSpPr txBox="1"/>
          <p:nvPr/>
        </p:nvSpPr>
        <p:spPr>
          <a:xfrm>
            <a:off x="2879278" y="2040384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10" y="3571298"/>
            <a:ext cx="231478" cy="23147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112422" y="3373351"/>
            <a:ext cx="257956" cy="259200"/>
            <a:chOff x="9359250" y="3359392"/>
            <a:chExt cx="257956" cy="259200"/>
          </a:xfrm>
        </p:grpSpPr>
        <p:sp>
          <p:nvSpPr>
            <p:cNvPr id="55" name="Rounded Rectangle 54"/>
            <p:cNvSpPr/>
            <p:nvPr/>
          </p:nvSpPr>
          <p:spPr>
            <a:xfrm>
              <a:off x="9359250" y="335939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489" y="3373253"/>
              <a:ext cx="231478" cy="231478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9138013" y="6458265"/>
            <a:ext cx="1200147" cy="276999"/>
            <a:chOff x="106087" y="6022913"/>
            <a:chExt cx="1200147" cy="276999"/>
          </a:xfrm>
        </p:grpSpPr>
        <p:sp>
          <p:nvSpPr>
            <p:cNvPr id="79" name="Rounded Rectangle 78"/>
            <p:cNvSpPr/>
            <p:nvPr/>
          </p:nvSpPr>
          <p:spPr>
            <a:xfrm>
              <a:off x="106087" y="6029769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64887" y="6022913"/>
              <a:ext cx="9413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KC705  </a:t>
              </a: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170" y="6045673"/>
              <a:ext cx="231478" cy="231478"/>
            </a:xfrm>
            <a:prstGeom prst="rect">
              <a:avLst/>
            </a:prstGeom>
          </p:spPr>
        </p:pic>
      </p:grpSp>
      <p:grpSp>
        <p:nvGrpSpPr>
          <p:cNvPr id="49" name="Group 48"/>
          <p:cNvGrpSpPr/>
          <p:nvPr/>
        </p:nvGrpSpPr>
        <p:grpSpPr>
          <a:xfrm>
            <a:off x="2707974" y="5643682"/>
            <a:ext cx="257956" cy="259200"/>
            <a:chOff x="10192755" y="6417949"/>
            <a:chExt cx="257956" cy="259200"/>
          </a:xfrm>
        </p:grpSpPr>
        <p:sp>
          <p:nvSpPr>
            <p:cNvPr id="74" name="Rounded Rectangle 73"/>
            <p:cNvSpPr/>
            <p:nvPr/>
          </p:nvSpPr>
          <p:spPr>
            <a:xfrm>
              <a:off x="10192755" y="6417949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7" name="Picture 76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5994" y="6431809"/>
              <a:ext cx="231478" cy="231478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10083912" y="1713289"/>
            <a:ext cx="1170978" cy="1985297"/>
          </a:xfrm>
          <a:prstGeom prst="rect">
            <a:avLst/>
          </a:prstGeom>
        </p:spPr>
      </p:pic>
      <p:pic>
        <p:nvPicPr>
          <p:cNvPr id="81" name="Picture 8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 rot="5400000">
            <a:off x="9063098" y="3311697"/>
            <a:ext cx="1159014" cy="1965013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909558" y="2511951"/>
            <a:ext cx="656290" cy="545527"/>
            <a:chOff x="5947168" y="2768917"/>
            <a:chExt cx="656290" cy="545527"/>
          </a:xfrm>
        </p:grpSpPr>
        <p:grpSp>
          <p:nvGrpSpPr>
            <p:cNvPr id="19" name="Group 18"/>
            <p:cNvGrpSpPr/>
            <p:nvPr/>
          </p:nvGrpSpPr>
          <p:grpSpPr>
            <a:xfrm>
              <a:off x="5947168" y="2768917"/>
              <a:ext cx="656290" cy="545527"/>
              <a:chOff x="5914125" y="2054206"/>
              <a:chExt cx="656290" cy="545527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5914125" y="2054206"/>
                <a:ext cx="656290" cy="545527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16"/>
              <a:srcRect l="22416" t="22167" r="19770" b="15813"/>
              <a:stretch/>
            </p:blipFill>
            <p:spPr>
              <a:xfrm>
                <a:off x="5979287" y="2236776"/>
                <a:ext cx="199387" cy="145881"/>
              </a:xfrm>
              <a:prstGeom prst="rect">
                <a:avLst/>
              </a:prstGeom>
            </p:spPr>
          </p:pic>
        </p:grpSp>
        <p:cxnSp>
          <p:nvCxnSpPr>
            <p:cNvPr id="25" name="Straight Connector 24"/>
            <p:cNvCxnSpPr/>
            <p:nvPr/>
          </p:nvCxnSpPr>
          <p:spPr>
            <a:xfrm>
              <a:off x="6259830" y="3030777"/>
              <a:ext cx="252000" cy="0"/>
            </a:xfrm>
            <a:prstGeom prst="line">
              <a:avLst/>
            </a:prstGeom>
            <a:ln w="38100">
              <a:solidFill>
                <a:srgbClr val="D36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34"/>
          <p:cNvSpPr/>
          <p:nvPr/>
        </p:nvSpPr>
        <p:spPr>
          <a:xfrm>
            <a:off x="5549220" y="2767834"/>
            <a:ext cx="376518" cy="5977"/>
          </a:xfrm>
          <a:custGeom>
            <a:avLst/>
            <a:gdLst>
              <a:gd name="connsiteX0" fmla="*/ 0 w 376518"/>
              <a:gd name="connsiteY0" fmla="*/ 5977 h 5977"/>
              <a:gd name="connsiteX1" fmla="*/ 376518 w 376518"/>
              <a:gd name="connsiteY1" fmla="*/ 0 h 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6518" h="5977">
                <a:moveTo>
                  <a:pt x="0" y="5977"/>
                </a:moveTo>
                <a:lnTo>
                  <a:pt x="376518" y="0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8" name="Freeform 37"/>
          <p:cNvSpPr/>
          <p:nvPr/>
        </p:nvSpPr>
        <p:spPr>
          <a:xfrm>
            <a:off x="6472518" y="3026052"/>
            <a:ext cx="1320800" cy="2968348"/>
          </a:xfrm>
          <a:custGeom>
            <a:avLst/>
            <a:gdLst>
              <a:gd name="connsiteX0" fmla="*/ 0 w 1320800"/>
              <a:gd name="connsiteY0" fmla="*/ 4019 h 2968348"/>
              <a:gd name="connsiteX1" fmla="*/ 280894 w 1320800"/>
              <a:gd name="connsiteY1" fmla="*/ 296866 h 2968348"/>
              <a:gd name="connsiteX2" fmla="*/ 370541 w 1320800"/>
              <a:gd name="connsiteY2" fmla="*/ 1892583 h 2968348"/>
              <a:gd name="connsiteX3" fmla="*/ 1320800 w 1320800"/>
              <a:gd name="connsiteY3" fmla="*/ 2968348 h 2968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20800" h="2968348">
                <a:moveTo>
                  <a:pt x="0" y="4019"/>
                </a:moveTo>
                <a:cubicBezTo>
                  <a:pt x="109568" y="-6938"/>
                  <a:pt x="219137" y="-17895"/>
                  <a:pt x="280894" y="296866"/>
                </a:cubicBezTo>
                <a:cubicBezTo>
                  <a:pt x="342651" y="611627"/>
                  <a:pt x="197223" y="1447336"/>
                  <a:pt x="370541" y="1892583"/>
                </a:cubicBezTo>
                <a:cubicBezTo>
                  <a:pt x="543859" y="2337830"/>
                  <a:pt x="932329" y="2653089"/>
                  <a:pt x="1320800" y="29683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6466541" y="2534024"/>
            <a:ext cx="3275106" cy="463463"/>
          </a:xfrm>
          <a:custGeom>
            <a:avLst/>
            <a:gdLst>
              <a:gd name="connsiteX0" fmla="*/ 0 w 3275106"/>
              <a:gd name="connsiteY0" fmla="*/ 0 h 463463"/>
              <a:gd name="connsiteX1" fmla="*/ 1733177 w 3275106"/>
              <a:gd name="connsiteY1" fmla="*/ 101600 h 463463"/>
              <a:gd name="connsiteX2" fmla="*/ 2091765 w 3275106"/>
              <a:gd name="connsiteY2" fmla="*/ 418352 h 463463"/>
              <a:gd name="connsiteX3" fmla="*/ 3275106 w 3275106"/>
              <a:gd name="connsiteY3" fmla="*/ 454211 h 463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5106" h="463463">
                <a:moveTo>
                  <a:pt x="0" y="0"/>
                </a:moveTo>
                <a:cubicBezTo>
                  <a:pt x="692275" y="15937"/>
                  <a:pt x="1384550" y="31875"/>
                  <a:pt x="1733177" y="101600"/>
                </a:cubicBezTo>
                <a:cubicBezTo>
                  <a:pt x="2081804" y="171325"/>
                  <a:pt x="1834777" y="359584"/>
                  <a:pt x="2091765" y="418352"/>
                </a:cubicBezTo>
                <a:cubicBezTo>
                  <a:pt x="2348753" y="477120"/>
                  <a:pt x="2811929" y="465665"/>
                  <a:pt x="3275106" y="454211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6218177" y="2529370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120403" y="2770822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7"/>
          <a:srcRect l="1554" t="1631" r="1836" b="1195"/>
          <a:stretch/>
        </p:blipFill>
        <p:spPr>
          <a:xfrm rot="16200000">
            <a:off x="7638316" y="316250"/>
            <a:ext cx="1402004" cy="1832445"/>
          </a:xfrm>
          <a:prstGeom prst="rect">
            <a:avLst/>
          </a:prstGeom>
        </p:spPr>
      </p:pic>
      <p:sp>
        <p:nvSpPr>
          <p:cNvPr id="64" name="Freeform 63"/>
          <p:cNvSpPr/>
          <p:nvPr/>
        </p:nvSpPr>
        <p:spPr>
          <a:xfrm>
            <a:off x="8432274" y="1894910"/>
            <a:ext cx="1349902" cy="489026"/>
          </a:xfrm>
          <a:custGeom>
            <a:avLst/>
            <a:gdLst>
              <a:gd name="connsiteX0" fmla="*/ 13669 w 1218581"/>
              <a:gd name="connsiteY0" fmla="*/ 0 h 242887"/>
              <a:gd name="connsiteX1" fmla="*/ 170831 w 1218581"/>
              <a:gd name="connsiteY1" fmla="*/ 190500 h 242887"/>
              <a:gd name="connsiteX2" fmla="*/ 1218581 w 1218581"/>
              <a:gd name="connsiteY2" fmla="*/ 242887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581" h="242887">
                <a:moveTo>
                  <a:pt x="13669" y="0"/>
                </a:moveTo>
                <a:cubicBezTo>
                  <a:pt x="-8160" y="75009"/>
                  <a:pt x="-29988" y="150019"/>
                  <a:pt x="170831" y="190500"/>
                </a:cubicBezTo>
                <a:cubicBezTo>
                  <a:pt x="371650" y="230981"/>
                  <a:pt x="1098725" y="231775"/>
                  <a:pt x="1218581" y="2428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TextBox 103"/>
          <p:cNvSpPr txBox="1"/>
          <p:nvPr/>
        </p:nvSpPr>
        <p:spPr>
          <a:xfrm>
            <a:off x="10140755" y="4954970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 </a:t>
            </a:r>
          </a:p>
        </p:txBody>
      </p:sp>
      <p:pic>
        <p:nvPicPr>
          <p:cNvPr id="105" name="Picture 10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27165" y="4974804"/>
            <a:ext cx="281596" cy="281596"/>
          </a:xfrm>
          <a:prstGeom prst="rect">
            <a:avLst/>
          </a:prstGeom>
        </p:spPr>
      </p:pic>
      <p:grpSp>
        <p:nvGrpSpPr>
          <p:cNvPr id="106" name="Group 105"/>
          <p:cNvGrpSpPr/>
          <p:nvPr/>
        </p:nvGrpSpPr>
        <p:grpSpPr>
          <a:xfrm>
            <a:off x="9148901" y="4972342"/>
            <a:ext cx="1154273" cy="276999"/>
            <a:chOff x="197059" y="6022486"/>
            <a:chExt cx="1154273" cy="276999"/>
          </a:xfrm>
        </p:grpSpPr>
        <p:sp>
          <p:nvSpPr>
            <p:cNvPr id="107" name="Rounded Rectangle 106"/>
            <p:cNvSpPr/>
            <p:nvPr/>
          </p:nvSpPr>
          <p:spPr>
            <a:xfrm>
              <a:off x="197059" y="6028381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8" name="TextBox 107"/>
            <p:cNvSpPr txBox="1"/>
            <p:nvPr/>
          </p:nvSpPr>
          <p:spPr>
            <a:xfrm>
              <a:off x="409985" y="6022486"/>
              <a:ext cx="9413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CRU  </a:t>
              </a:r>
            </a:p>
          </p:txBody>
        </p:sp>
        <p:pic>
          <p:nvPicPr>
            <p:cNvPr id="109" name="Picture 108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2226" y="6042242"/>
              <a:ext cx="231478" cy="231478"/>
            </a:xfrm>
            <a:prstGeom prst="rect">
              <a:avLst/>
            </a:prstGeom>
          </p:spPr>
        </p:pic>
      </p:grpSp>
      <p:grpSp>
        <p:nvGrpSpPr>
          <p:cNvPr id="110" name="Group 109"/>
          <p:cNvGrpSpPr/>
          <p:nvPr/>
        </p:nvGrpSpPr>
        <p:grpSpPr>
          <a:xfrm>
            <a:off x="10067963" y="3339183"/>
            <a:ext cx="257956" cy="259200"/>
            <a:chOff x="10192755" y="6417949"/>
            <a:chExt cx="257956" cy="259200"/>
          </a:xfrm>
        </p:grpSpPr>
        <p:sp>
          <p:nvSpPr>
            <p:cNvPr id="111" name="Rounded Rectangle 110"/>
            <p:cNvSpPr/>
            <p:nvPr/>
          </p:nvSpPr>
          <p:spPr>
            <a:xfrm>
              <a:off x="10192755" y="6417949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5994" y="6431809"/>
              <a:ext cx="231478" cy="231478"/>
            </a:xfrm>
            <a:prstGeom prst="rect">
              <a:avLst/>
            </a:prstGeom>
          </p:spPr>
        </p:pic>
      </p:grpSp>
      <p:sp>
        <p:nvSpPr>
          <p:cNvPr id="113" name="TextBox 112"/>
          <p:cNvSpPr txBox="1"/>
          <p:nvPr/>
        </p:nvSpPr>
        <p:spPr>
          <a:xfrm>
            <a:off x="10272469" y="3313941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 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1131288" y="3331891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146" y="3326382"/>
            <a:ext cx="281596" cy="281596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4296206" y="3390773"/>
            <a:ext cx="188740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</a:t>
            </a:r>
            <a:r>
              <a:rPr lang="en-US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board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as  LTU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9361827" y="948846"/>
            <a:ext cx="257956" cy="259200"/>
            <a:chOff x="9359250" y="3359392"/>
            <a:chExt cx="257956" cy="259200"/>
          </a:xfrm>
        </p:grpSpPr>
        <p:sp>
          <p:nvSpPr>
            <p:cNvPr id="119" name="Rounded Rectangle 118"/>
            <p:cNvSpPr/>
            <p:nvPr/>
          </p:nvSpPr>
          <p:spPr>
            <a:xfrm>
              <a:off x="9359250" y="335939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489" y="3373253"/>
              <a:ext cx="231478" cy="231478"/>
            </a:xfrm>
            <a:prstGeom prst="rect">
              <a:avLst/>
            </a:prstGeom>
          </p:spPr>
        </p:pic>
      </p:grpSp>
      <p:sp>
        <p:nvSpPr>
          <p:cNvPr id="121" name="TextBox 120"/>
          <p:cNvSpPr txBox="1"/>
          <p:nvPr/>
        </p:nvSpPr>
        <p:spPr>
          <a:xfrm>
            <a:off x="9601046" y="930922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VLDB (</a:t>
            </a:r>
            <a:r>
              <a:rPr lang="es-MX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GBTx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sp>
        <p:nvSpPr>
          <p:cNvPr id="66" name="Freeform 65"/>
          <p:cNvSpPr/>
          <p:nvPr/>
        </p:nvSpPr>
        <p:spPr>
          <a:xfrm>
            <a:off x="6460565" y="2767106"/>
            <a:ext cx="2259106" cy="1762453"/>
          </a:xfrm>
          <a:custGeom>
            <a:avLst/>
            <a:gdLst>
              <a:gd name="connsiteX0" fmla="*/ 0 w 2259106"/>
              <a:gd name="connsiteY0" fmla="*/ 0 h 1762453"/>
              <a:gd name="connsiteX1" fmla="*/ 1165411 w 2259106"/>
              <a:gd name="connsiteY1" fmla="*/ 286870 h 1762453"/>
              <a:gd name="connsiteX2" fmla="*/ 1320800 w 2259106"/>
              <a:gd name="connsiteY2" fmla="*/ 1547906 h 1762453"/>
              <a:gd name="connsiteX3" fmla="*/ 2259106 w 2259106"/>
              <a:gd name="connsiteY3" fmla="*/ 1751106 h 17624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9106" h="1762453">
                <a:moveTo>
                  <a:pt x="0" y="0"/>
                </a:moveTo>
                <a:cubicBezTo>
                  <a:pt x="472639" y="14443"/>
                  <a:pt x="945278" y="28886"/>
                  <a:pt x="1165411" y="286870"/>
                </a:cubicBezTo>
                <a:cubicBezTo>
                  <a:pt x="1385544" y="544854"/>
                  <a:pt x="1138518" y="1303867"/>
                  <a:pt x="1320800" y="1547906"/>
                </a:cubicBezTo>
                <a:cubicBezTo>
                  <a:pt x="1503082" y="1791945"/>
                  <a:pt x="1881094" y="1771525"/>
                  <a:pt x="2259106" y="175110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9" name="Freeform 68"/>
          <p:cNvSpPr/>
          <p:nvPr/>
        </p:nvSpPr>
        <p:spPr>
          <a:xfrm>
            <a:off x="3167529" y="2338876"/>
            <a:ext cx="860612" cy="1563759"/>
          </a:xfrm>
          <a:custGeom>
            <a:avLst/>
            <a:gdLst>
              <a:gd name="connsiteX0" fmla="*/ 0 w 860612"/>
              <a:gd name="connsiteY0" fmla="*/ 9877 h 1563759"/>
              <a:gd name="connsiteX1" fmla="*/ 717177 w 860612"/>
              <a:gd name="connsiteY1" fmla="*/ 231006 h 1563759"/>
              <a:gd name="connsiteX2" fmla="*/ 860612 w 860612"/>
              <a:gd name="connsiteY2" fmla="*/ 1563759 h 15637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60612" h="1563759">
                <a:moveTo>
                  <a:pt x="0" y="9877"/>
                </a:moveTo>
                <a:cubicBezTo>
                  <a:pt x="286871" y="-9049"/>
                  <a:pt x="573742" y="-27974"/>
                  <a:pt x="717177" y="231006"/>
                </a:cubicBezTo>
                <a:cubicBezTo>
                  <a:pt x="860612" y="489986"/>
                  <a:pt x="860612" y="1026872"/>
                  <a:pt x="860612" y="1563759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26" name="Group 125"/>
          <p:cNvGrpSpPr/>
          <p:nvPr/>
        </p:nvGrpSpPr>
        <p:grpSpPr>
          <a:xfrm>
            <a:off x="1167813" y="2845045"/>
            <a:ext cx="3804023" cy="172314"/>
            <a:chOff x="1290724" y="2600642"/>
            <a:chExt cx="8263335" cy="172314"/>
          </a:xfrm>
        </p:grpSpPr>
        <p:cxnSp>
          <p:nvCxnSpPr>
            <p:cNvPr id="127" name="Straight Arrow Connector 12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/>
          <p:cNvSpPr txBox="1"/>
          <p:nvPr/>
        </p:nvSpPr>
        <p:spPr>
          <a:xfrm>
            <a:off x="2167685" y="2628802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LTU) = 1 m.</a:t>
            </a:r>
          </a:p>
        </p:txBody>
      </p:sp>
      <p:grpSp>
        <p:nvGrpSpPr>
          <p:cNvPr id="131" name="Group 130"/>
          <p:cNvGrpSpPr/>
          <p:nvPr/>
        </p:nvGrpSpPr>
        <p:grpSpPr>
          <a:xfrm rot="5400000">
            <a:off x="938306" y="4016919"/>
            <a:ext cx="2292529" cy="172314"/>
            <a:chOff x="1290724" y="2600642"/>
            <a:chExt cx="8263335" cy="172314"/>
          </a:xfrm>
        </p:grpSpPr>
        <p:cxnSp>
          <p:nvCxnSpPr>
            <p:cNvPr id="132" name="Straight Arrow Connector 131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Straight Connector 132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Straight Connector 133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5" name="TextBox 134"/>
          <p:cNvSpPr txBox="1"/>
          <p:nvPr/>
        </p:nvSpPr>
        <p:spPr>
          <a:xfrm>
            <a:off x="393042" y="4219016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KCU) = 1 m.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5810496" y="3310818"/>
            <a:ext cx="3870092" cy="172314"/>
            <a:chOff x="1290724" y="2600642"/>
            <a:chExt cx="8263335" cy="172314"/>
          </a:xfrm>
        </p:grpSpPr>
        <p:cxnSp>
          <p:nvCxnSpPr>
            <p:cNvPr id="137" name="Straight Arrow Connector 13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TextBox 139"/>
          <p:cNvSpPr txBox="1"/>
          <p:nvPr/>
        </p:nvSpPr>
        <p:spPr>
          <a:xfrm>
            <a:off x="7718547" y="3158415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= 11 m.</a:t>
            </a:r>
          </a:p>
        </p:txBody>
      </p:sp>
      <p:grpSp>
        <p:nvGrpSpPr>
          <p:cNvPr id="141" name="Group 140"/>
          <p:cNvGrpSpPr/>
          <p:nvPr/>
        </p:nvGrpSpPr>
        <p:grpSpPr>
          <a:xfrm rot="5400000">
            <a:off x="4876269" y="4710513"/>
            <a:ext cx="2722511" cy="172314"/>
            <a:chOff x="1290724" y="2600642"/>
            <a:chExt cx="8263335" cy="172314"/>
          </a:xfrm>
        </p:grpSpPr>
        <p:cxnSp>
          <p:nvCxnSpPr>
            <p:cNvPr id="142" name="Straight Arrow Connector 141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>
            <a:off x="5610244" y="4137592"/>
            <a:ext cx="713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to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=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7389581" y="2125581"/>
            <a:ext cx="2287171" cy="172314"/>
            <a:chOff x="1290724" y="2600642"/>
            <a:chExt cx="8263335" cy="172314"/>
          </a:xfrm>
        </p:grpSpPr>
        <p:cxnSp>
          <p:nvCxnSpPr>
            <p:cNvPr id="147" name="Straight Arrow Connector 14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extBox 149"/>
          <p:cNvSpPr txBox="1"/>
          <p:nvPr/>
        </p:nvSpPr>
        <p:spPr>
          <a:xfrm>
            <a:off x="7054644" y="1887694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(CRU to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VLDBs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= 11 m.</a:t>
            </a:r>
          </a:p>
        </p:txBody>
      </p:sp>
      <p:sp>
        <p:nvSpPr>
          <p:cNvPr id="125" name="Rectangle 124"/>
          <p:cNvSpPr/>
          <p:nvPr/>
        </p:nvSpPr>
        <p:spPr>
          <a:xfrm>
            <a:off x="157127" y="5298962"/>
            <a:ext cx="2080459" cy="1288018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Time &amp; Trigger Control – Passive Optical Network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Central Trigger Processor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LTU: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Local Trigger Unit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 Line Terminal 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 Network Unit</a:t>
            </a:r>
          </a:p>
          <a:p>
            <a:r>
              <a:rPr lang="en-US" sz="10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CRU: </a:t>
            </a:r>
            <a:r>
              <a:rPr lang="en-US" sz="1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Common Readout Unit  </a:t>
            </a:r>
            <a:endParaRPr lang="en-US" sz="1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52" name="TextBox 151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1400449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87851" y="46420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352" name="Isosceles Triangle 351"/>
          <p:cNvSpPr/>
          <p:nvPr/>
        </p:nvSpPr>
        <p:spPr>
          <a:xfrm rot="5400000">
            <a:off x="856728" y="176621"/>
            <a:ext cx="160676" cy="15473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TextBox 378"/>
          <p:cNvSpPr txBox="1"/>
          <p:nvPr/>
        </p:nvSpPr>
        <p:spPr>
          <a:xfrm>
            <a:off x="942961" y="93346"/>
            <a:ext cx="479616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000" dirty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test </a:t>
            </a:r>
            <a:r>
              <a:rPr lang="es-MX" sz="20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en-US" sz="20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CTP/LTU-Board</a:t>
            </a:r>
            <a:r>
              <a:rPr lang="es-MX" sz="2000" dirty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sp>
        <p:nvSpPr>
          <p:cNvPr id="382" name="TextBox 381"/>
          <p:cNvSpPr txBox="1"/>
          <p:nvPr/>
        </p:nvSpPr>
        <p:spPr>
          <a:xfrm>
            <a:off x="1330212" y="594074"/>
            <a:ext cx="1436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b="1" dirty="0" err="1" smtClean="0">
                <a:solidFill>
                  <a:srgbClr val="0070C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Outline</a:t>
            </a:r>
            <a:r>
              <a:rPr lang="es-MX" b="1" dirty="0" smtClean="0">
                <a:solidFill>
                  <a:srgbClr val="0070C0"/>
                </a:solidFill>
                <a:latin typeface="Eras Light ITC" panose="020B0402030504020804" pitchFamily="34" charset="0"/>
              </a:rPr>
              <a:t>   </a:t>
            </a:r>
            <a:endParaRPr lang="es-MX" b="1" dirty="0">
              <a:solidFill>
                <a:srgbClr val="0070C0"/>
              </a:solidFill>
              <a:latin typeface="Eras Light ITC" panose="020B0402030504020804" pitchFamily="34" charset="0"/>
            </a:endParaRPr>
          </a:p>
        </p:txBody>
      </p:sp>
      <p:sp>
        <p:nvSpPr>
          <p:cNvPr id="390" name="Rectangle 389"/>
          <p:cNvSpPr/>
          <p:nvPr/>
        </p:nvSpPr>
        <p:spPr>
          <a:xfrm>
            <a:off x="886859" y="3737117"/>
            <a:ext cx="3395581" cy="1176658"/>
          </a:xfrm>
          <a:prstGeom prst="rect">
            <a:avLst/>
          </a:prstGeom>
          <a:noFill/>
          <a:ln w="31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Introduction.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Evolution of the TTC_PON in ALICE CTP. 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LTU_Firmware (Structure)</a:t>
            </a:r>
          </a:p>
          <a:p>
            <a:pPr algn="ctr"/>
            <a:endParaRPr lang="es-MX" sz="1200" dirty="0" smtClean="0">
              <a:solidFill>
                <a:schemeClr val="tx1">
                  <a:lumMod val="75000"/>
                  <a:lumOff val="2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92" name="Hexagon 391"/>
          <p:cNvSpPr/>
          <p:nvPr/>
        </p:nvSpPr>
        <p:spPr>
          <a:xfrm>
            <a:off x="5501791" y="2232761"/>
            <a:ext cx="1264896" cy="1154251"/>
          </a:xfrm>
          <a:prstGeom prst="hex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4" name="Rectangle 393"/>
          <p:cNvSpPr/>
          <p:nvPr/>
        </p:nvSpPr>
        <p:spPr>
          <a:xfrm>
            <a:off x="4389120" y="3764557"/>
            <a:ext cx="3558539" cy="967085"/>
          </a:xfrm>
          <a:prstGeom prst="rect">
            <a:avLst/>
          </a:prstGeom>
          <a:noFill/>
          <a:ln w="31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Setup 1 (CTP-LTU-</a:t>
            </a:r>
            <a:r>
              <a:rPr lang="en-US" sz="1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Ev.Board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 latency measurements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BERT </a:t>
            </a:r>
          </a:p>
        </p:txBody>
      </p:sp>
      <p:sp>
        <p:nvSpPr>
          <p:cNvPr id="401" name="Hexagon 400"/>
          <p:cNvSpPr/>
          <p:nvPr/>
        </p:nvSpPr>
        <p:spPr>
          <a:xfrm>
            <a:off x="2114988" y="2212258"/>
            <a:ext cx="1163764" cy="1140943"/>
          </a:xfrm>
          <a:prstGeom prst="hexag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07" name="Hexagon 406"/>
          <p:cNvSpPr/>
          <p:nvPr/>
        </p:nvSpPr>
        <p:spPr>
          <a:xfrm>
            <a:off x="9094974" y="2232761"/>
            <a:ext cx="1202334" cy="1135976"/>
          </a:xfrm>
          <a:prstGeom prst="hexagon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09" name="Straight Connector 408"/>
          <p:cNvCxnSpPr>
            <a:endCxn id="401" idx="0"/>
          </p:cNvCxnSpPr>
          <p:nvPr/>
        </p:nvCxnSpPr>
        <p:spPr>
          <a:xfrm flipH="1" flipV="1">
            <a:off x="3278752" y="2782730"/>
            <a:ext cx="2223040" cy="0"/>
          </a:xfrm>
          <a:prstGeom prst="line">
            <a:avLst/>
          </a:prstGeom>
          <a:ln>
            <a:solidFill>
              <a:srgbClr val="0070C0"/>
            </a:solidFill>
            <a:prstDash val="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>
            <a:stCxn id="407" idx="3"/>
            <a:endCxn id="392" idx="0"/>
          </p:cNvCxnSpPr>
          <p:nvPr/>
        </p:nvCxnSpPr>
        <p:spPr>
          <a:xfrm flipH="1">
            <a:off x="6766687" y="2800749"/>
            <a:ext cx="2328287" cy="9138"/>
          </a:xfrm>
          <a:prstGeom prst="line">
            <a:avLst/>
          </a:prstGeom>
          <a:ln>
            <a:solidFill>
              <a:srgbClr val="0070C0"/>
            </a:solidFill>
            <a:prstDash val="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 flipH="1">
            <a:off x="2693490" y="3256000"/>
            <a:ext cx="6760" cy="481117"/>
          </a:xfrm>
          <a:prstGeom prst="line">
            <a:avLst/>
          </a:prstGeom>
          <a:ln>
            <a:solidFill>
              <a:srgbClr val="0070C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 flipH="1">
            <a:off x="6134239" y="3406975"/>
            <a:ext cx="0" cy="336452"/>
          </a:xfrm>
          <a:prstGeom prst="line">
            <a:avLst/>
          </a:prstGeom>
          <a:ln>
            <a:solidFill>
              <a:srgbClr val="0070C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9696139" y="3393753"/>
            <a:ext cx="1" cy="357582"/>
          </a:xfrm>
          <a:prstGeom prst="line">
            <a:avLst/>
          </a:prstGeom>
          <a:ln>
            <a:solidFill>
              <a:srgbClr val="0070C0"/>
            </a:solidFill>
            <a:prstDash val="sysDash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9" name="Isosceles Triangle 418"/>
          <p:cNvSpPr/>
          <p:nvPr/>
        </p:nvSpPr>
        <p:spPr>
          <a:xfrm rot="5400000">
            <a:off x="1277817" y="725157"/>
            <a:ext cx="104791" cy="107166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420" name="Straight Connector 419"/>
          <p:cNvCxnSpPr/>
          <p:nvPr/>
        </p:nvCxnSpPr>
        <p:spPr>
          <a:xfrm flipH="1">
            <a:off x="1137185" y="778740"/>
            <a:ext cx="139444" cy="0"/>
          </a:xfrm>
          <a:prstGeom prst="line">
            <a:avLst/>
          </a:prstGeom>
          <a:ln>
            <a:solidFill>
              <a:srgbClr val="0070C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1" name="Straight Connector 420"/>
          <p:cNvCxnSpPr/>
          <p:nvPr/>
        </p:nvCxnSpPr>
        <p:spPr>
          <a:xfrm flipH="1">
            <a:off x="1137185" y="778740"/>
            <a:ext cx="4021" cy="2002218"/>
          </a:xfrm>
          <a:prstGeom prst="line">
            <a:avLst/>
          </a:prstGeom>
          <a:ln>
            <a:solidFill>
              <a:srgbClr val="0070C0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Straight Connector 424"/>
          <p:cNvCxnSpPr/>
          <p:nvPr/>
        </p:nvCxnSpPr>
        <p:spPr>
          <a:xfrm flipH="1">
            <a:off x="1137185" y="2780958"/>
            <a:ext cx="977804" cy="0"/>
          </a:xfrm>
          <a:prstGeom prst="line">
            <a:avLst/>
          </a:prstGeom>
          <a:ln>
            <a:solidFill>
              <a:srgbClr val="0070C0"/>
            </a:solidFill>
            <a:prstDash val="dash"/>
            <a:head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8783712" y="136723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28" name="Rectangle 27"/>
          <p:cNvSpPr/>
          <p:nvPr/>
        </p:nvSpPr>
        <p:spPr>
          <a:xfrm>
            <a:off x="8054339" y="3772454"/>
            <a:ext cx="3487047" cy="967085"/>
          </a:xfrm>
          <a:prstGeom prst="rect">
            <a:avLst/>
          </a:prstGeom>
          <a:noFill/>
          <a:ln w="3175">
            <a:solidFill>
              <a:srgbClr val="0070C0"/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Setup 2  (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CTP-LTU-CRU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 latency measurements</a:t>
            </a:r>
          </a:p>
          <a:p>
            <a:pPr algn="ctr"/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BERT 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210" r="1789" b="10014"/>
          <a:stretch/>
        </p:blipFill>
        <p:spPr>
          <a:xfrm>
            <a:off x="2183399" y="2293620"/>
            <a:ext cx="1026772" cy="991140"/>
          </a:xfrm>
          <a:prstGeom prst="hexagon">
            <a:avLst/>
          </a:prstGeom>
        </p:spPr>
      </p:pic>
      <p:sp>
        <p:nvSpPr>
          <p:cNvPr id="36" name="TextBox 35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4"/>
          <a:srcRect l="4528" t="21030" r="2418"/>
          <a:stretch/>
        </p:blipFill>
        <p:spPr>
          <a:xfrm>
            <a:off x="5552255" y="2274128"/>
            <a:ext cx="1163968" cy="1079073"/>
          </a:xfrm>
          <a:prstGeom prst="hexagon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1240" y="2254076"/>
            <a:ext cx="1109801" cy="1070228"/>
          </a:xfrm>
          <a:prstGeom prst="hexagon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959817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83" y="416665"/>
            <a:ext cx="7735883" cy="4587222"/>
          </a:xfrm>
          <a:prstGeom prst="rect">
            <a:avLst/>
          </a:prstGeom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47248" y="29804"/>
            <a:ext cx="510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</a:t>
            </a:r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 process)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19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343" name="Rectangle 342"/>
          <p:cNvSpPr/>
          <p:nvPr/>
        </p:nvSpPr>
        <p:spPr>
          <a:xfrm>
            <a:off x="93754" y="465511"/>
            <a:ext cx="3116611" cy="4615068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5" name="Rectangle 344"/>
          <p:cNvSpPr/>
          <p:nvPr/>
        </p:nvSpPr>
        <p:spPr>
          <a:xfrm>
            <a:off x="3210365" y="3241089"/>
            <a:ext cx="361950" cy="1606154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58372" y="897172"/>
            <a:ext cx="2719414" cy="2049386"/>
          </a:xfrm>
          <a:prstGeom prst="rect">
            <a:avLst/>
          </a:prstGeom>
          <a:ln>
            <a:solidFill>
              <a:srgbClr val="2B3B4E"/>
            </a:solidFill>
          </a:ln>
        </p:spPr>
      </p:pic>
      <p:pic>
        <p:nvPicPr>
          <p:cNvPr id="29" name="Picture 28"/>
          <p:cNvPicPr>
            <a:picLocks noChangeAspect="1"/>
          </p:cNvPicPr>
          <p:nvPr/>
        </p:nvPicPr>
        <p:blipFill rotWithShape="1">
          <a:blip r:embed="rId6"/>
          <a:srcRect l="2257" t="20751" r="3583" b="23925"/>
          <a:stretch/>
        </p:blipFill>
        <p:spPr>
          <a:xfrm>
            <a:off x="495300" y="5638205"/>
            <a:ext cx="10300273" cy="896195"/>
          </a:xfrm>
          <a:prstGeom prst="rect">
            <a:avLst/>
          </a:prstGeom>
        </p:spPr>
      </p:pic>
      <p:sp>
        <p:nvSpPr>
          <p:cNvPr id="349" name="Rectangle 348"/>
          <p:cNvSpPr/>
          <p:nvPr/>
        </p:nvSpPr>
        <p:spPr>
          <a:xfrm>
            <a:off x="565662" y="5226224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LTU(OLT_RX )(ILA)  After  calibration. 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50" name="Straight Connector 349"/>
          <p:cNvCxnSpPr/>
          <p:nvPr/>
        </p:nvCxnSpPr>
        <p:spPr>
          <a:xfrm flipV="1">
            <a:off x="1992062" y="5552478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1" name="Picture 35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6273" y="5287752"/>
            <a:ext cx="196930" cy="196930"/>
          </a:xfrm>
          <a:prstGeom prst="ellipse">
            <a:avLst/>
          </a:prstGeom>
          <a:ln w="12700">
            <a:solidFill>
              <a:srgbClr val="00B0F0"/>
            </a:solidFill>
          </a:ln>
        </p:spPr>
      </p:pic>
      <p:sp>
        <p:nvSpPr>
          <p:cNvPr id="352" name="Rectangle 351"/>
          <p:cNvSpPr/>
          <p:nvPr/>
        </p:nvSpPr>
        <p:spPr>
          <a:xfrm>
            <a:off x="7430990" y="473965"/>
            <a:ext cx="3724227" cy="271154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Calibration  Process  </a:t>
            </a:r>
            <a:r>
              <a:rPr lang="en-US" sz="11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2 CRUs and 1 KC705 )</a:t>
            </a:r>
            <a:endParaRPr lang="en-US" sz="1100" dirty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353" name="Straight Connector 352"/>
          <p:cNvCxnSpPr/>
          <p:nvPr/>
        </p:nvCxnSpPr>
        <p:spPr>
          <a:xfrm flipV="1">
            <a:off x="9287586" y="745119"/>
            <a:ext cx="0" cy="15205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4" name="Picture 353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7521028" y="550657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37" name="Picture 3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812858" y="5019587"/>
            <a:ext cx="7284843" cy="557358"/>
          </a:xfrm>
          <a:prstGeom prst="rect">
            <a:avLst/>
          </a:prstGeom>
          <a:ln>
            <a:solidFill>
              <a:srgbClr val="2B3B4E"/>
            </a:solidFill>
          </a:ln>
        </p:spPr>
      </p:pic>
      <p:sp>
        <p:nvSpPr>
          <p:cNvPr id="356" name="Rectangle 355"/>
          <p:cNvSpPr/>
          <p:nvPr/>
        </p:nvSpPr>
        <p:spPr>
          <a:xfrm>
            <a:off x="7332494" y="4622995"/>
            <a:ext cx="2051756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Result ONU </a:t>
            </a:r>
            <a:r>
              <a:rPr lang="en-US" sz="1100" dirty="0" err="1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</a:t>
            </a:r>
            <a:r>
              <a:rPr lang="en-US" sz="11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57" name="Picture 356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7392566" y="4695294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cxnSp>
        <p:nvCxnSpPr>
          <p:cNvPr id="358" name="Straight Connector 357"/>
          <p:cNvCxnSpPr/>
          <p:nvPr/>
        </p:nvCxnSpPr>
        <p:spPr>
          <a:xfrm flipV="1">
            <a:off x="8497331" y="4925808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37"/>
          <p:cNvPicPr>
            <a:picLocks noChangeAspect="1"/>
          </p:cNvPicPr>
          <p:nvPr/>
        </p:nvPicPr>
        <p:blipFill rotWithShape="1">
          <a:blip r:embed="rId10"/>
          <a:srcRect l="1308" t="1945" r="1603" b="1277"/>
          <a:stretch/>
        </p:blipFill>
        <p:spPr>
          <a:xfrm>
            <a:off x="9662169" y="3410743"/>
            <a:ext cx="2331388" cy="1542892"/>
          </a:xfrm>
          <a:prstGeom prst="rect">
            <a:avLst/>
          </a:prstGeom>
          <a:ln>
            <a:solidFill>
              <a:srgbClr val="2B3B4E"/>
            </a:solidFill>
          </a:ln>
        </p:spPr>
      </p:pic>
      <p:sp>
        <p:nvSpPr>
          <p:cNvPr id="362" name="Rectangle 361"/>
          <p:cNvSpPr/>
          <p:nvPr/>
        </p:nvSpPr>
        <p:spPr>
          <a:xfrm>
            <a:off x="9883996" y="2975297"/>
            <a:ext cx="2051756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Result OLT </a:t>
            </a:r>
            <a:r>
              <a:rPr lang="en-US" sz="1100" dirty="0" err="1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</a:t>
            </a:r>
            <a:r>
              <a:rPr lang="en-US" sz="11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63" name="Picture 36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9944068" y="3047596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cxnSp>
        <p:nvCxnSpPr>
          <p:cNvPr id="364" name="Straight Connector 363"/>
          <p:cNvCxnSpPr/>
          <p:nvPr/>
        </p:nvCxnSpPr>
        <p:spPr>
          <a:xfrm flipV="1">
            <a:off x="10795573" y="3295284"/>
            <a:ext cx="0" cy="8953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5" name="Rectangle 364"/>
          <p:cNvSpPr/>
          <p:nvPr/>
        </p:nvSpPr>
        <p:spPr>
          <a:xfrm>
            <a:off x="9105871" y="2558967"/>
            <a:ext cx="1486440" cy="190792"/>
          </a:xfrm>
          <a:prstGeom prst="rect">
            <a:avLst/>
          </a:prstGeom>
          <a:solidFill>
            <a:srgbClr val="C00000">
              <a:alpha val="57000"/>
            </a:srgbClr>
          </a:solidFill>
          <a:ln w="6350">
            <a:solidFill>
              <a:srgbClr val="0070C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66" name="Rectangle 365"/>
          <p:cNvSpPr/>
          <p:nvPr/>
        </p:nvSpPr>
        <p:spPr>
          <a:xfrm>
            <a:off x="9105871" y="2450257"/>
            <a:ext cx="1486440" cy="101853"/>
          </a:xfrm>
          <a:prstGeom prst="rect">
            <a:avLst/>
          </a:prstGeom>
          <a:solidFill>
            <a:srgbClr val="0070C0">
              <a:alpha val="55000"/>
            </a:srgbClr>
          </a:solidFill>
          <a:ln w="6350">
            <a:solidFill>
              <a:srgbClr val="0070C0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4789449" y="500700"/>
            <a:ext cx="2454976" cy="1174494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68" name="TextBox 367"/>
          <p:cNvSpPr txBox="1"/>
          <p:nvPr/>
        </p:nvSpPr>
        <p:spPr>
          <a:xfrm>
            <a:off x="10439232" y="2335915"/>
            <a:ext cx="7977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pPr algn="ctr"/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CRUs  </a:t>
            </a:r>
          </a:p>
        </p:txBody>
      </p:sp>
      <p:sp>
        <p:nvSpPr>
          <p:cNvPr id="369" name="TextBox 368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370" name="TextBox 369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1259944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9" name="Picture 7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411" y="1626490"/>
            <a:ext cx="5140068" cy="3224674"/>
          </a:xfrm>
          <a:prstGeom prst="rect">
            <a:avLst/>
          </a:prstGeom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88917" y="28925"/>
            <a:ext cx="51051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(BERT  Results )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20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744097" y="12916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345" name="Rectangle 344"/>
          <p:cNvSpPr/>
          <p:nvPr/>
        </p:nvSpPr>
        <p:spPr>
          <a:xfrm>
            <a:off x="3037228" y="1586171"/>
            <a:ext cx="981691" cy="803747"/>
          </a:xfrm>
          <a:prstGeom prst="rect">
            <a:avLst/>
          </a:prstGeom>
          <a:solidFill>
            <a:schemeClr val="bg1">
              <a:lumMod val="65000"/>
              <a:alpha val="2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Right Arrow 38"/>
          <p:cNvSpPr/>
          <p:nvPr/>
        </p:nvSpPr>
        <p:spPr>
          <a:xfrm rot="5400000">
            <a:off x="4432531" y="2851080"/>
            <a:ext cx="1983326" cy="716230"/>
          </a:xfrm>
          <a:prstGeom prst="rightArrow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9.6 </a:t>
            </a:r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Gbps</a:t>
            </a:r>
            <a:endParaRPr lang="en-US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0" name="Right Arrow 39"/>
          <p:cNvSpPr/>
          <p:nvPr/>
        </p:nvSpPr>
        <p:spPr>
          <a:xfrm rot="16200000" flipV="1">
            <a:off x="5006764" y="3088386"/>
            <a:ext cx="1851974" cy="300884"/>
          </a:xfrm>
          <a:prstGeom prst="right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Upstream 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2.4 Gbps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123167" y="4280674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CRUs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093694" y="1633751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43" name="Picture 42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6200000">
            <a:off x="3252444" y="182002"/>
            <a:ext cx="704546" cy="1878789"/>
          </a:xfrm>
          <a:prstGeom prst="rect">
            <a:avLst/>
          </a:prstGeom>
        </p:spPr>
      </p:pic>
      <p:pic>
        <p:nvPicPr>
          <p:cNvPr id="44" name="Picture 4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rot="5400000" flipH="1" flipV="1">
            <a:off x="3391084" y="-246013"/>
            <a:ext cx="342857" cy="1814777"/>
          </a:xfrm>
          <a:prstGeom prst="rect">
            <a:avLst/>
          </a:prstGeom>
        </p:spPr>
      </p:pic>
      <p:sp>
        <p:nvSpPr>
          <p:cNvPr id="45" name="Rectangle 44"/>
          <p:cNvSpPr/>
          <p:nvPr/>
        </p:nvSpPr>
        <p:spPr>
          <a:xfrm>
            <a:off x="1478310" y="664936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46" name="Rectangle 45"/>
          <p:cNvSpPr/>
          <p:nvPr/>
        </p:nvSpPr>
        <p:spPr>
          <a:xfrm>
            <a:off x="4668994" y="620330"/>
            <a:ext cx="982971" cy="488467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 &amp; KCU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55" name="Group 54"/>
          <p:cNvGrpSpPr/>
          <p:nvPr/>
        </p:nvGrpSpPr>
        <p:grpSpPr>
          <a:xfrm>
            <a:off x="6630046" y="3913928"/>
            <a:ext cx="4783583" cy="276999"/>
            <a:chOff x="7532460" y="377474"/>
            <a:chExt cx="4348789" cy="276999"/>
          </a:xfrm>
        </p:grpSpPr>
        <p:sp>
          <p:nvSpPr>
            <p:cNvPr id="56" name="TextBox 55"/>
            <p:cNvSpPr txBox="1"/>
            <p:nvPr/>
          </p:nvSpPr>
          <p:spPr>
            <a:xfrm>
              <a:off x="7532460" y="377474"/>
              <a:ext cx="4348789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Downstream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(LTU &amp; 2CRUs &amp; 1kc705 ).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&gt; 22hrs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57" name="Picture 5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82436" y="397927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cxnSp>
        <p:nvCxnSpPr>
          <p:cNvPr id="62" name="Straight Connector 61"/>
          <p:cNvCxnSpPr/>
          <p:nvPr/>
        </p:nvCxnSpPr>
        <p:spPr>
          <a:xfrm flipV="1">
            <a:off x="8004681" y="4203657"/>
            <a:ext cx="0" cy="15403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flipV="1">
            <a:off x="9809197" y="4164815"/>
            <a:ext cx="0" cy="15403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0" name="Group 69"/>
          <p:cNvGrpSpPr/>
          <p:nvPr/>
        </p:nvGrpSpPr>
        <p:grpSpPr>
          <a:xfrm>
            <a:off x="7410763" y="5452690"/>
            <a:ext cx="951404" cy="276999"/>
            <a:chOff x="12366827" y="-1856367"/>
            <a:chExt cx="864928" cy="276999"/>
          </a:xfrm>
        </p:grpSpPr>
        <p:sp>
          <p:nvSpPr>
            <p:cNvPr id="71" name="TextBox 70"/>
            <p:cNvSpPr txBox="1"/>
            <p:nvPr/>
          </p:nvSpPr>
          <p:spPr>
            <a:xfrm>
              <a:off x="12366827" y="-1856367"/>
              <a:ext cx="864928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 CRU1</a:t>
              </a:r>
            </a:p>
          </p:txBody>
        </p:sp>
        <p:pic>
          <p:nvPicPr>
            <p:cNvPr id="72" name="Picture 71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8704" y="-1822062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grpSp>
        <p:nvGrpSpPr>
          <p:cNvPr id="73" name="Group 72"/>
          <p:cNvGrpSpPr/>
          <p:nvPr/>
        </p:nvGrpSpPr>
        <p:grpSpPr>
          <a:xfrm>
            <a:off x="9589105" y="5442524"/>
            <a:ext cx="951404" cy="276999"/>
            <a:chOff x="12336425" y="-1334961"/>
            <a:chExt cx="864928" cy="276999"/>
          </a:xfrm>
        </p:grpSpPr>
        <p:sp>
          <p:nvSpPr>
            <p:cNvPr id="74" name="TextBox 73"/>
            <p:cNvSpPr txBox="1"/>
            <p:nvPr/>
          </p:nvSpPr>
          <p:spPr>
            <a:xfrm>
              <a:off x="12336425" y="-1334961"/>
              <a:ext cx="864928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 CRU2</a:t>
              </a:r>
            </a:p>
          </p:txBody>
        </p:sp>
        <p:pic>
          <p:nvPicPr>
            <p:cNvPr id="75" name="Picture 74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3690" y="-1278110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grpSp>
        <p:nvGrpSpPr>
          <p:cNvPr id="76" name="Group 75"/>
          <p:cNvGrpSpPr/>
          <p:nvPr/>
        </p:nvGrpSpPr>
        <p:grpSpPr>
          <a:xfrm>
            <a:off x="6852859" y="609797"/>
            <a:ext cx="3907945" cy="276999"/>
            <a:chOff x="7973304" y="377474"/>
            <a:chExt cx="3907945" cy="276999"/>
          </a:xfrm>
        </p:grpSpPr>
        <p:sp>
          <p:nvSpPr>
            <p:cNvPr id="77" name="TextBox 76"/>
            <p:cNvSpPr txBox="1"/>
            <p:nvPr/>
          </p:nvSpPr>
          <p:spPr>
            <a:xfrm>
              <a:off x="7973304" y="377474"/>
              <a:ext cx="3907945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BERT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Upstream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(</a:t>
              </a:r>
              <a:r>
                <a:rPr lang="es-MX" sz="1200" dirty="0" err="1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CRUs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to LTU). No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Errors </a:t>
              </a:r>
              <a:r>
                <a:rPr lang="en-US" sz="1200" dirty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r>
                <a:rPr lang="en-US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&gt;22 </a:t>
              </a:r>
              <a:r>
                <a:rPr lang="en-US" sz="1200" dirty="0" err="1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hrs</a:t>
              </a:r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</a:t>
              </a:r>
              <a:endPara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78" name="Picture 77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8033439" y="416191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cxnSp>
        <p:nvCxnSpPr>
          <p:cNvPr id="80" name="Straight Connector 79"/>
          <p:cNvCxnSpPr/>
          <p:nvPr/>
        </p:nvCxnSpPr>
        <p:spPr>
          <a:xfrm flipV="1">
            <a:off x="8538699" y="886796"/>
            <a:ext cx="0" cy="154032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 flipV="1">
            <a:off x="8487662" y="1423492"/>
            <a:ext cx="0" cy="22220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5" name="Group 84"/>
          <p:cNvGrpSpPr/>
          <p:nvPr/>
        </p:nvGrpSpPr>
        <p:grpSpPr>
          <a:xfrm>
            <a:off x="10472446" y="1040828"/>
            <a:ext cx="951404" cy="276999"/>
            <a:chOff x="12366827" y="-1856367"/>
            <a:chExt cx="864928" cy="276999"/>
          </a:xfrm>
        </p:grpSpPr>
        <p:sp>
          <p:nvSpPr>
            <p:cNvPr id="86" name="TextBox 85"/>
            <p:cNvSpPr txBox="1"/>
            <p:nvPr/>
          </p:nvSpPr>
          <p:spPr>
            <a:xfrm>
              <a:off x="12366827" y="-1856367"/>
              <a:ext cx="864928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 CRU1</a:t>
              </a:r>
            </a:p>
          </p:txBody>
        </p:sp>
        <p:pic>
          <p:nvPicPr>
            <p:cNvPr id="87" name="Picture 86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28704" y="-1822062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grpSp>
        <p:nvGrpSpPr>
          <p:cNvPr id="88" name="Group 87"/>
          <p:cNvGrpSpPr/>
          <p:nvPr/>
        </p:nvGrpSpPr>
        <p:grpSpPr>
          <a:xfrm>
            <a:off x="10598225" y="1667724"/>
            <a:ext cx="951404" cy="276999"/>
            <a:chOff x="12349299" y="-970400"/>
            <a:chExt cx="864928" cy="276999"/>
          </a:xfrm>
        </p:grpSpPr>
        <p:sp>
          <p:nvSpPr>
            <p:cNvPr id="89" name="TextBox 88"/>
            <p:cNvSpPr txBox="1"/>
            <p:nvPr/>
          </p:nvSpPr>
          <p:spPr>
            <a:xfrm>
              <a:off x="12349299" y="-970400"/>
              <a:ext cx="864928" cy="276999"/>
            </a:xfrm>
            <a:prstGeom prst="rect">
              <a:avLst/>
            </a:prstGeom>
            <a:solidFill>
              <a:srgbClr val="2B3B4E"/>
            </a:solidFill>
          </p:spPr>
          <p:txBody>
            <a:bodyPr wrap="square" rtlCol="0">
              <a:spAutoFit/>
            </a:bodyPr>
            <a:lstStyle/>
            <a:p>
              <a:r>
                <a:rPr lang="es-MX" sz="1200" dirty="0" smtClean="0">
                  <a:solidFill>
                    <a:schemeClr val="bg1"/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 CRU2</a:t>
              </a: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416802" y="-948002"/>
              <a:ext cx="208387" cy="208387"/>
            </a:xfrm>
            <a:prstGeom prst="ellipse">
              <a:avLst/>
            </a:prstGeom>
            <a:ln w="12700">
              <a:solidFill>
                <a:srgbClr val="0070C0"/>
              </a:solidFill>
            </a:ln>
          </p:spPr>
        </p:pic>
      </p:grpSp>
      <p:sp>
        <p:nvSpPr>
          <p:cNvPr id="94" name="Rectangle 93"/>
          <p:cNvSpPr/>
          <p:nvPr/>
        </p:nvSpPr>
        <p:spPr>
          <a:xfrm>
            <a:off x="5060015" y="2136070"/>
            <a:ext cx="1146588" cy="2144603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8"/>
          <a:srcRect r="15808"/>
          <a:stretch/>
        </p:blipFill>
        <p:spPr>
          <a:xfrm>
            <a:off x="7017187" y="989471"/>
            <a:ext cx="3420865" cy="50482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65" r="16437" b="26349"/>
          <a:stretch/>
        </p:blipFill>
        <p:spPr>
          <a:xfrm>
            <a:off x="7017187" y="1674344"/>
            <a:ext cx="3454868" cy="456547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7" name="Rectangle 96"/>
          <p:cNvSpPr/>
          <p:nvPr/>
        </p:nvSpPr>
        <p:spPr>
          <a:xfrm>
            <a:off x="6925483" y="928245"/>
            <a:ext cx="3543003" cy="1212694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8552"/>
          <a:stretch/>
        </p:blipFill>
        <p:spPr>
          <a:xfrm>
            <a:off x="6852859" y="4394053"/>
            <a:ext cx="2067213" cy="94592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8" name="Picture 17"/>
          <p:cNvPicPr>
            <a:picLocks noChangeAspect="1"/>
          </p:cNvPicPr>
          <p:nvPr/>
        </p:nvPicPr>
        <p:blipFill rotWithShape="1">
          <a:blip r:embed="rId11"/>
          <a:srcRect l="8022" t="57088" r="2513" b="6404"/>
          <a:stretch/>
        </p:blipFill>
        <p:spPr>
          <a:xfrm>
            <a:off x="9028167" y="4364738"/>
            <a:ext cx="2232660" cy="101856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6" name="Rectangle 95"/>
          <p:cNvSpPr/>
          <p:nvPr/>
        </p:nvSpPr>
        <p:spPr>
          <a:xfrm>
            <a:off x="6630047" y="4305520"/>
            <a:ext cx="5272524" cy="1137004"/>
          </a:xfrm>
          <a:prstGeom prst="rect">
            <a:avLst/>
          </a:prstGeom>
          <a:solidFill>
            <a:srgbClr val="0070C0">
              <a:alpha val="21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1" name="TextBox 80"/>
          <p:cNvSpPr txBox="1"/>
          <p:nvPr/>
        </p:nvSpPr>
        <p:spPr>
          <a:xfrm>
            <a:off x="6912994" y="2580835"/>
            <a:ext cx="510513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BER_Downstream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~ 10 </a:t>
            </a:r>
            <a:r>
              <a:rPr lang="en-US" sz="2000" baseline="30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-15 </a:t>
            </a:r>
          </a:p>
          <a:p>
            <a:r>
              <a:rPr lang="en-US" sz="2000" dirty="0">
                <a:solidFill>
                  <a:schemeClr val="bg2">
                    <a:lumMod val="7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BER_Upstrea</a:t>
            </a:r>
            <a:r>
              <a:rPr lang="en-US" sz="2000" dirty="0" err="1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  ~ 10 </a:t>
            </a:r>
            <a:r>
              <a:rPr lang="en-US" sz="2000" baseline="30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-14 </a:t>
            </a:r>
            <a:endParaRPr lang="en-US" sz="2000" baseline="30000" dirty="0">
              <a:solidFill>
                <a:schemeClr val="accent1">
                  <a:lumMod val="50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506652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Rounded Rectangle 44"/>
          <p:cNvSpPr/>
          <p:nvPr/>
        </p:nvSpPr>
        <p:spPr>
          <a:xfrm>
            <a:off x="2509235" y="588389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15906" y="493314"/>
            <a:ext cx="750519" cy="2826304"/>
          </a:xfrm>
          <a:prstGeom prst="rect">
            <a:avLst/>
          </a:prstGeom>
          <a:ln>
            <a:solidFill>
              <a:srgbClr val="104282"/>
            </a:solidFill>
          </a:ln>
        </p:spPr>
      </p:pic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873964" y="41801"/>
            <a:ext cx="9040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Experimental  Setup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(Downstream Latency  After Several Resets) 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21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6414" y="12827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grpSp>
        <p:nvGrpSpPr>
          <p:cNvPr id="28" name="Group 27"/>
          <p:cNvGrpSpPr/>
          <p:nvPr/>
        </p:nvGrpSpPr>
        <p:grpSpPr>
          <a:xfrm>
            <a:off x="2438751" y="1799550"/>
            <a:ext cx="861246" cy="572707"/>
            <a:chOff x="2510098" y="2079470"/>
            <a:chExt cx="861246" cy="572707"/>
          </a:xfrm>
        </p:grpSpPr>
        <p:pic>
          <p:nvPicPr>
            <p:cNvPr id="31" name="Picture 30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 rot="10800000">
              <a:off x="2510098" y="2079470"/>
              <a:ext cx="861246" cy="572707"/>
            </a:xfrm>
            <a:prstGeom prst="rect">
              <a:avLst/>
            </a:prstGeom>
          </p:spPr>
        </p:pic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2601018" y="2222473"/>
              <a:ext cx="262430" cy="315447"/>
            </a:xfrm>
            <a:prstGeom prst="rect">
              <a:avLst/>
            </a:prstGeom>
          </p:spPr>
        </p:pic>
      </p:grpSp>
      <p:pic>
        <p:nvPicPr>
          <p:cNvPr id="43" name="Picture 42"/>
          <p:cNvPicPr>
            <a:picLocks noChangeAspect="1"/>
          </p:cNvPicPr>
          <p:nvPr/>
        </p:nvPicPr>
        <p:blipFill>
          <a:blip r:embed="rId7">
            <a:duotone>
              <a:schemeClr val="bg2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 flipH="1">
            <a:off x="8232745" y="3953025"/>
            <a:ext cx="2376925" cy="2043012"/>
          </a:xfrm>
          <a:prstGeom prst="rect">
            <a:avLst/>
          </a:prstGeom>
        </p:spPr>
      </p:pic>
      <p:pic>
        <p:nvPicPr>
          <p:cNvPr id="54" name="Picture 5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41602" y="5288462"/>
            <a:ext cx="761751" cy="484292"/>
          </a:xfrm>
          <a:prstGeom prst="rect">
            <a:avLst/>
          </a:prstGeom>
        </p:spPr>
      </p:pic>
      <p:sp>
        <p:nvSpPr>
          <p:cNvPr id="82" name="Freeform 81"/>
          <p:cNvSpPr/>
          <p:nvPr/>
        </p:nvSpPr>
        <p:spPr>
          <a:xfrm>
            <a:off x="3174114" y="1815878"/>
            <a:ext cx="2187805" cy="609140"/>
          </a:xfrm>
          <a:custGeom>
            <a:avLst/>
            <a:gdLst>
              <a:gd name="connsiteX0" fmla="*/ 0 w 4837471"/>
              <a:gd name="connsiteY0" fmla="*/ 15234 h 1739673"/>
              <a:gd name="connsiteX1" fmla="*/ 2070674 w 4837471"/>
              <a:gd name="connsiteY1" fmla="*/ 27032 h 1739673"/>
              <a:gd name="connsiteX2" fmla="*/ 3221048 w 4837471"/>
              <a:gd name="connsiteY2" fmla="*/ 145019 h 1739673"/>
              <a:gd name="connsiteX3" fmla="*/ 3834581 w 4837471"/>
              <a:gd name="connsiteY3" fmla="*/ 1525469 h 1739673"/>
              <a:gd name="connsiteX4" fmla="*/ 4837471 w 4837471"/>
              <a:gd name="connsiteY4" fmla="*/ 1714248 h 17396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837471" h="1739673">
                <a:moveTo>
                  <a:pt x="0" y="15234"/>
                </a:moveTo>
                <a:lnTo>
                  <a:pt x="2070674" y="27032"/>
                </a:lnTo>
                <a:cubicBezTo>
                  <a:pt x="2607515" y="48663"/>
                  <a:pt x="2927064" y="-104721"/>
                  <a:pt x="3221048" y="145019"/>
                </a:cubicBezTo>
                <a:cubicBezTo>
                  <a:pt x="3515033" y="394759"/>
                  <a:pt x="3565177" y="1263931"/>
                  <a:pt x="3834581" y="1525469"/>
                </a:cubicBezTo>
                <a:cubicBezTo>
                  <a:pt x="4103985" y="1787007"/>
                  <a:pt x="4470728" y="1750627"/>
                  <a:pt x="4837471" y="1714248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06034" y="531211"/>
            <a:ext cx="784874" cy="2933864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33" name="Rounded Rectangle 32"/>
          <p:cNvSpPr/>
          <p:nvPr/>
        </p:nvSpPr>
        <p:spPr>
          <a:xfrm>
            <a:off x="116291" y="3568781"/>
            <a:ext cx="257956" cy="259200"/>
          </a:xfrm>
          <a:prstGeom prst="roundRect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" name="TextBox 33"/>
          <p:cNvSpPr txBox="1"/>
          <p:nvPr/>
        </p:nvSpPr>
        <p:spPr>
          <a:xfrm>
            <a:off x="298827" y="3570591"/>
            <a:ext cx="18613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  as  CTP</a:t>
            </a:r>
          </a:p>
        </p:txBody>
      </p:sp>
      <p:sp>
        <p:nvSpPr>
          <p:cNvPr id="30" name="Freeform 29"/>
          <p:cNvSpPr/>
          <p:nvPr/>
        </p:nvSpPr>
        <p:spPr>
          <a:xfrm>
            <a:off x="1009570" y="2070354"/>
            <a:ext cx="1436518" cy="660989"/>
          </a:xfrm>
          <a:custGeom>
            <a:avLst/>
            <a:gdLst>
              <a:gd name="connsiteX0" fmla="*/ 0 w 1699014"/>
              <a:gd name="connsiteY0" fmla="*/ 620109 h 629104"/>
              <a:gd name="connsiteX1" fmla="*/ 648929 w 1699014"/>
              <a:gd name="connsiteY1" fmla="*/ 555216 h 629104"/>
              <a:gd name="connsiteX2" fmla="*/ 1173971 w 1699014"/>
              <a:gd name="connsiteY2" fmla="*/ 77368 h 629104"/>
              <a:gd name="connsiteX3" fmla="*/ 1699014 w 1699014"/>
              <a:gd name="connsiteY3" fmla="*/ 6576 h 629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99014" h="629104">
                <a:moveTo>
                  <a:pt x="0" y="620109"/>
                </a:moveTo>
                <a:cubicBezTo>
                  <a:pt x="226633" y="632891"/>
                  <a:pt x="453267" y="645673"/>
                  <a:pt x="648929" y="555216"/>
                </a:cubicBezTo>
                <a:cubicBezTo>
                  <a:pt x="844591" y="464759"/>
                  <a:pt x="998957" y="168808"/>
                  <a:pt x="1173971" y="77368"/>
                </a:cubicBezTo>
                <a:cubicBezTo>
                  <a:pt x="1348985" y="-14072"/>
                  <a:pt x="1523999" y="-3748"/>
                  <a:pt x="1699014" y="6576"/>
                </a:cubicBezTo>
              </a:path>
            </a:pathLst>
          </a:custGeom>
          <a:noFill/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reeform 9"/>
          <p:cNvSpPr/>
          <p:nvPr/>
        </p:nvSpPr>
        <p:spPr>
          <a:xfrm>
            <a:off x="819150" y="1251079"/>
            <a:ext cx="1939808" cy="853946"/>
          </a:xfrm>
          <a:custGeom>
            <a:avLst/>
            <a:gdLst>
              <a:gd name="connsiteX0" fmla="*/ 0 w 1152525"/>
              <a:gd name="connsiteY0" fmla="*/ 848126 h 848126"/>
              <a:gd name="connsiteX1" fmla="*/ 542925 w 1152525"/>
              <a:gd name="connsiteY1" fmla="*/ 705251 h 848126"/>
              <a:gd name="connsiteX2" fmla="*/ 714375 w 1152525"/>
              <a:gd name="connsiteY2" fmla="*/ 105176 h 848126"/>
              <a:gd name="connsiteX3" fmla="*/ 1152525 w 1152525"/>
              <a:gd name="connsiteY3" fmla="*/ 401 h 8481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52525" h="848126">
                <a:moveTo>
                  <a:pt x="0" y="848126"/>
                </a:moveTo>
                <a:cubicBezTo>
                  <a:pt x="211931" y="838601"/>
                  <a:pt x="423863" y="829076"/>
                  <a:pt x="542925" y="705251"/>
                </a:cubicBezTo>
                <a:cubicBezTo>
                  <a:pt x="661987" y="581426"/>
                  <a:pt x="612775" y="222651"/>
                  <a:pt x="714375" y="105176"/>
                </a:cubicBezTo>
                <a:cubicBezTo>
                  <a:pt x="815975" y="-12299"/>
                  <a:pt x="1152525" y="401"/>
                  <a:pt x="1152525" y="40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2757186" y="1046362"/>
            <a:ext cx="761751" cy="48429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98464" y="583626"/>
            <a:ext cx="268727" cy="268727"/>
          </a:xfrm>
          <a:prstGeom prst="rect">
            <a:avLst/>
          </a:prstGeom>
        </p:spPr>
      </p:pic>
      <p:sp>
        <p:nvSpPr>
          <p:cNvPr id="44" name="TextBox 43"/>
          <p:cNvSpPr txBox="1"/>
          <p:nvPr/>
        </p:nvSpPr>
        <p:spPr>
          <a:xfrm>
            <a:off x="2723749" y="461223"/>
            <a:ext cx="197960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LHC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Clock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 LHC  Machine Interface )</a:t>
            </a:r>
          </a:p>
        </p:txBody>
      </p:sp>
      <p:sp>
        <p:nvSpPr>
          <p:cNvPr id="16" name="Freeform 15"/>
          <p:cNvSpPr/>
          <p:nvPr/>
        </p:nvSpPr>
        <p:spPr>
          <a:xfrm>
            <a:off x="603250" y="716838"/>
            <a:ext cx="1898650" cy="1308812"/>
          </a:xfrm>
          <a:custGeom>
            <a:avLst/>
            <a:gdLst>
              <a:gd name="connsiteX0" fmla="*/ 0 w 1898650"/>
              <a:gd name="connsiteY0" fmla="*/ 1308812 h 1308812"/>
              <a:gd name="connsiteX1" fmla="*/ 304800 w 1898650"/>
              <a:gd name="connsiteY1" fmla="*/ 870662 h 1308812"/>
              <a:gd name="connsiteX2" fmla="*/ 908050 w 1898650"/>
              <a:gd name="connsiteY2" fmla="*/ 788112 h 1308812"/>
              <a:gd name="connsiteX3" fmla="*/ 1047750 w 1898650"/>
              <a:gd name="connsiteY3" fmla="*/ 115012 h 1308812"/>
              <a:gd name="connsiteX4" fmla="*/ 1898650 w 1898650"/>
              <a:gd name="connsiteY4" fmla="*/ 712 h 1308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98650" h="1308812">
                <a:moveTo>
                  <a:pt x="0" y="1308812"/>
                </a:moveTo>
                <a:cubicBezTo>
                  <a:pt x="76729" y="1133128"/>
                  <a:pt x="153458" y="957445"/>
                  <a:pt x="304800" y="870662"/>
                </a:cubicBezTo>
                <a:cubicBezTo>
                  <a:pt x="456142" y="783879"/>
                  <a:pt x="784225" y="914054"/>
                  <a:pt x="908050" y="788112"/>
                </a:cubicBezTo>
                <a:cubicBezTo>
                  <a:pt x="1031875" y="662170"/>
                  <a:pt x="882650" y="246245"/>
                  <a:pt x="1047750" y="115012"/>
                </a:cubicBezTo>
                <a:cubicBezTo>
                  <a:pt x="1212850" y="-16221"/>
                  <a:pt x="1898650" y="712"/>
                  <a:pt x="1898650" y="712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7" name="TextBox 46"/>
          <p:cNvSpPr txBox="1"/>
          <p:nvPr/>
        </p:nvSpPr>
        <p:spPr>
          <a:xfrm>
            <a:off x="3558445" y="1046362"/>
            <a:ext cx="11984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pic>
        <p:nvPicPr>
          <p:cNvPr id="61" name="Picture 60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6145529" y="692055"/>
            <a:ext cx="761751" cy="484292"/>
          </a:xfrm>
          <a:prstGeom prst="rect">
            <a:avLst/>
          </a:prstGeom>
        </p:spPr>
      </p:pic>
      <p:sp>
        <p:nvSpPr>
          <p:cNvPr id="59" name="Freeform 58"/>
          <p:cNvSpPr/>
          <p:nvPr/>
        </p:nvSpPr>
        <p:spPr>
          <a:xfrm>
            <a:off x="5361919" y="880106"/>
            <a:ext cx="783610" cy="1108782"/>
          </a:xfrm>
          <a:custGeom>
            <a:avLst/>
            <a:gdLst>
              <a:gd name="connsiteX0" fmla="*/ 0 w 1024128"/>
              <a:gd name="connsiteY0" fmla="*/ 728267 h 728267"/>
              <a:gd name="connsiteX1" fmla="*/ 530352 w 1024128"/>
              <a:gd name="connsiteY1" fmla="*/ 618539 h 728267"/>
              <a:gd name="connsiteX2" fmla="*/ 585216 w 1024128"/>
              <a:gd name="connsiteY2" fmla="*/ 88187 h 728267"/>
              <a:gd name="connsiteX3" fmla="*/ 1024128 w 1024128"/>
              <a:gd name="connsiteY3" fmla="*/ 5891 h 7282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24128" h="728267">
                <a:moveTo>
                  <a:pt x="0" y="728267"/>
                </a:moveTo>
                <a:cubicBezTo>
                  <a:pt x="216408" y="726743"/>
                  <a:pt x="432816" y="725219"/>
                  <a:pt x="530352" y="618539"/>
                </a:cubicBezTo>
                <a:cubicBezTo>
                  <a:pt x="627888" y="511859"/>
                  <a:pt x="502920" y="190295"/>
                  <a:pt x="585216" y="88187"/>
                </a:cubicBezTo>
                <a:cubicBezTo>
                  <a:pt x="667512" y="-13921"/>
                  <a:pt x="845820" y="-4015"/>
                  <a:pt x="1024128" y="5891"/>
                </a:cubicBezTo>
              </a:path>
            </a:pathLst>
          </a:custGeom>
          <a:noFill/>
          <a:ln w="28575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" name="TextBox 70"/>
          <p:cNvSpPr txBox="1"/>
          <p:nvPr/>
        </p:nvSpPr>
        <p:spPr>
          <a:xfrm>
            <a:off x="5756287" y="389868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software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6659202" y="4839589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Microblaze  software</a:t>
            </a:r>
          </a:p>
        </p:txBody>
      </p:sp>
      <p:cxnSp>
        <p:nvCxnSpPr>
          <p:cNvPr id="62" name="Straight Connector 61"/>
          <p:cNvCxnSpPr/>
          <p:nvPr/>
        </p:nvCxnSpPr>
        <p:spPr>
          <a:xfrm>
            <a:off x="10945366" y="4003648"/>
            <a:ext cx="937260" cy="0"/>
          </a:xfrm>
          <a:prstGeom prst="line">
            <a:avLst/>
          </a:prstGeom>
          <a:ln w="38100">
            <a:solidFill>
              <a:srgbClr val="FFD04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10945366" y="4379857"/>
            <a:ext cx="937260" cy="0"/>
          </a:xfrm>
          <a:prstGeom prst="line">
            <a:avLst/>
          </a:prstGeom>
          <a:ln w="28575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TextBox 84"/>
          <p:cNvSpPr txBox="1"/>
          <p:nvPr/>
        </p:nvSpPr>
        <p:spPr>
          <a:xfrm>
            <a:off x="10789411" y="3726649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Optical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10806138" y="4084908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Electrical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Link </a:t>
            </a:r>
          </a:p>
        </p:txBody>
      </p:sp>
      <p:pic>
        <p:nvPicPr>
          <p:cNvPr id="63" name="Picture 62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8944" y="3237360"/>
            <a:ext cx="345656" cy="345656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>
            <a:off x="1530318" y="3294071"/>
            <a:ext cx="5180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</a:t>
            </a:r>
          </a:p>
        </p:txBody>
      </p:sp>
      <p:pic>
        <p:nvPicPr>
          <p:cNvPr id="89" name="Picture 88"/>
          <p:cNvPicPr>
            <a:picLocks noChangeAspect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5976" y="2439689"/>
            <a:ext cx="311672" cy="311672"/>
          </a:xfrm>
          <a:prstGeom prst="rect">
            <a:avLst/>
          </a:prstGeom>
        </p:spPr>
      </p:pic>
      <p:sp>
        <p:nvSpPr>
          <p:cNvPr id="90" name="TextBox 89"/>
          <p:cNvSpPr txBox="1"/>
          <p:nvPr/>
        </p:nvSpPr>
        <p:spPr>
          <a:xfrm>
            <a:off x="4088114" y="2457954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 &amp; ONU 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10282967" y="5564906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94" name="Picture 93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6825" y="5559397"/>
            <a:ext cx="281596" cy="281596"/>
          </a:xfrm>
          <a:prstGeom prst="rect">
            <a:avLst/>
          </a:prstGeom>
        </p:spPr>
      </p:pic>
      <p:sp>
        <p:nvSpPr>
          <p:cNvPr id="97" name="TextBox 96"/>
          <p:cNvSpPr txBox="1"/>
          <p:nvPr/>
        </p:nvSpPr>
        <p:spPr>
          <a:xfrm>
            <a:off x="2138447" y="1829773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2816080" y="1547264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99" name="TextBox 98"/>
          <p:cNvSpPr txBox="1"/>
          <p:nvPr/>
        </p:nvSpPr>
        <p:spPr>
          <a:xfrm>
            <a:off x="5719335" y="2350528"/>
            <a:ext cx="3076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100" name="TextBox 99"/>
          <p:cNvSpPr txBox="1"/>
          <p:nvPr/>
        </p:nvSpPr>
        <p:spPr>
          <a:xfrm>
            <a:off x="6199028" y="2278263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474" y="3583016"/>
            <a:ext cx="231478" cy="231478"/>
          </a:xfrm>
          <a:prstGeom prst="rect">
            <a:avLst/>
          </a:prstGeom>
        </p:spPr>
      </p:pic>
      <p:grpSp>
        <p:nvGrpSpPr>
          <p:cNvPr id="21" name="Group 20"/>
          <p:cNvGrpSpPr/>
          <p:nvPr/>
        </p:nvGrpSpPr>
        <p:grpSpPr>
          <a:xfrm>
            <a:off x="4122268" y="3309638"/>
            <a:ext cx="257956" cy="259200"/>
            <a:chOff x="9359250" y="3359392"/>
            <a:chExt cx="257956" cy="259200"/>
          </a:xfrm>
        </p:grpSpPr>
        <p:sp>
          <p:nvSpPr>
            <p:cNvPr id="55" name="Rounded Rectangle 54"/>
            <p:cNvSpPr/>
            <p:nvPr/>
          </p:nvSpPr>
          <p:spPr>
            <a:xfrm>
              <a:off x="9359250" y="335939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70" name="Picture 6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489" y="3373253"/>
              <a:ext cx="231478" cy="231478"/>
            </a:xfrm>
            <a:prstGeom prst="rect">
              <a:avLst/>
            </a:prstGeom>
          </p:spPr>
        </p:pic>
      </p:grpSp>
      <p:grpSp>
        <p:nvGrpSpPr>
          <p:cNvPr id="52" name="Group 51"/>
          <p:cNvGrpSpPr/>
          <p:nvPr/>
        </p:nvGrpSpPr>
        <p:grpSpPr>
          <a:xfrm>
            <a:off x="10044361" y="4451043"/>
            <a:ext cx="1200147" cy="276999"/>
            <a:chOff x="106087" y="6022913"/>
            <a:chExt cx="1200147" cy="276999"/>
          </a:xfrm>
        </p:grpSpPr>
        <p:sp>
          <p:nvSpPr>
            <p:cNvPr id="79" name="Rounded Rectangle 78"/>
            <p:cNvSpPr/>
            <p:nvPr/>
          </p:nvSpPr>
          <p:spPr>
            <a:xfrm>
              <a:off x="106087" y="6029769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64887" y="6022913"/>
              <a:ext cx="94134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MX" sz="1200" b="1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KC705  </a:t>
              </a:r>
            </a:p>
          </p:txBody>
        </p:sp>
        <p:pic>
          <p:nvPicPr>
            <p:cNvPr id="73" name="Picture 72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0170" y="6045673"/>
              <a:ext cx="231478" cy="231478"/>
            </a:xfrm>
            <a:prstGeom prst="rect">
              <a:avLst/>
            </a:prstGeom>
          </p:spPr>
        </p:pic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 rot="5400000">
            <a:off x="10574782" y="1665323"/>
            <a:ext cx="1170978" cy="1985297"/>
          </a:xfrm>
          <a:prstGeom prst="rect">
            <a:avLst/>
          </a:prstGeom>
        </p:spPr>
      </p:pic>
      <p:grpSp>
        <p:nvGrpSpPr>
          <p:cNvPr id="27" name="Group 26"/>
          <p:cNvGrpSpPr/>
          <p:nvPr/>
        </p:nvGrpSpPr>
        <p:grpSpPr>
          <a:xfrm>
            <a:off x="5909558" y="2511951"/>
            <a:ext cx="656290" cy="545527"/>
            <a:chOff x="5947168" y="2768917"/>
            <a:chExt cx="656290" cy="545527"/>
          </a:xfrm>
        </p:grpSpPr>
        <p:grpSp>
          <p:nvGrpSpPr>
            <p:cNvPr id="19" name="Group 18"/>
            <p:cNvGrpSpPr/>
            <p:nvPr/>
          </p:nvGrpSpPr>
          <p:grpSpPr>
            <a:xfrm>
              <a:off x="5947168" y="2768917"/>
              <a:ext cx="656290" cy="545527"/>
              <a:chOff x="5914125" y="2054206"/>
              <a:chExt cx="656290" cy="545527"/>
            </a:xfrm>
          </p:grpSpPr>
          <p:pic>
            <p:nvPicPr>
              <p:cNvPr id="51" name="Picture 50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 flipH="1">
                <a:off x="5914125" y="2054206"/>
                <a:ext cx="656290" cy="545527"/>
              </a:xfrm>
              <a:prstGeom prst="rect">
                <a:avLst/>
              </a:prstGeom>
            </p:spPr>
          </p:pic>
          <p:pic>
            <p:nvPicPr>
              <p:cNvPr id="18" name="Picture 17"/>
              <p:cNvPicPr>
                <a:picLocks noChangeAspect="1"/>
              </p:cNvPicPr>
              <p:nvPr/>
            </p:nvPicPr>
            <p:blipFill rotWithShape="1">
              <a:blip r:embed="rId15"/>
              <a:srcRect l="22416" t="22167" r="19770" b="15813"/>
              <a:stretch/>
            </p:blipFill>
            <p:spPr>
              <a:xfrm>
                <a:off x="5979287" y="2236776"/>
                <a:ext cx="199387" cy="145881"/>
              </a:xfrm>
              <a:prstGeom prst="rect">
                <a:avLst/>
              </a:prstGeom>
            </p:spPr>
          </p:pic>
        </p:grpSp>
        <p:cxnSp>
          <p:nvCxnSpPr>
            <p:cNvPr id="25" name="Straight Connector 24"/>
            <p:cNvCxnSpPr/>
            <p:nvPr/>
          </p:nvCxnSpPr>
          <p:spPr>
            <a:xfrm>
              <a:off x="6259830" y="3030777"/>
              <a:ext cx="252000" cy="0"/>
            </a:xfrm>
            <a:prstGeom prst="line">
              <a:avLst/>
            </a:prstGeom>
            <a:ln w="38100">
              <a:solidFill>
                <a:srgbClr val="D3601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Freeform 34"/>
          <p:cNvSpPr/>
          <p:nvPr/>
        </p:nvSpPr>
        <p:spPr>
          <a:xfrm>
            <a:off x="5549220" y="2767834"/>
            <a:ext cx="376518" cy="5977"/>
          </a:xfrm>
          <a:custGeom>
            <a:avLst/>
            <a:gdLst>
              <a:gd name="connsiteX0" fmla="*/ 0 w 376518"/>
              <a:gd name="connsiteY0" fmla="*/ 5977 h 5977"/>
              <a:gd name="connsiteX1" fmla="*/ 376518 w 376518"/>
              <a:gd name="connsiteY1" fmla="*/ 0 h 59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376518" h="5977">
                <a:moveTo>
                  <a:pt x="0" y="5977"/>
                </a:moveTo>
                <a:lnTo>
                  <a:pt x="376518" y="0"/>
                </a:ln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Freeform 47"/>
          <p:cNvSpPr/>
          <p:nvPr/>
        </p:nvSpPr>
        <p:spPr>
          <a:xfrm>
            <a:off x="6466541" y="2534025"/>
            <a:ext cx="3779706" cy="434672"/>
          </a:xfrm>
          <a:custGeom>
            <a:avLst/>
            <a:gdLst>
              <a:gd name="connsiteX0" fmla="*/ 0 w 3275106"/>
              <a:gd name="connsiteY0" fmla="*/ 0 h 463463"/>
              <a:gd name="connsiteX1" fmla="*/ 1733177 w 3275106"/>
              <a:gd name="connsiteY1" fmla="*/ 101600 h 463463"/>
              <a:gd name="connsiteX2" fmla="*/ 2091765 w 3275106"/>
              <a:gd name="connsiteY2" fmla="*/ 418352 h 463463"/>
              <a:gd name="connsiteX3" fmla="*/ 3275106 w 3275106"/>
              <a:gd name="connsiteY3" fmla="*/ 454211 h 4634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75106" h="463463">
                <a:moveTo>
                  <a:pt x="0" y="0"/>
                </a:moveTo>
                <a:cubicBezTo>
                  <a:pt x="692275" y="15937"/>
                  <a:pt x="1384550" y="31875"/>
                  <a:pt x="1733177" y="101600"/>
                </a:cubicBezTo>
                <a:cubicBezTo>
                  <a:pt x="2081804" y="171325"/>
                  <a:pt x="1834777" y="359584"/>
                  <a:pt x="2091765" y="418352"/>
                </a:cubicBezTo>
                <a:cubicBezTo>
                  <a:pt x="2348753" y="477120"/>
                  <a:pt x="2811929" y="465665"/>
                  <a:pt x="3275106" y="454211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2" name="TextBox 101"/>
          <p:cNvSpPr txBox="1"/>
          <p:nvPr/>
        </p:nvSpPr>
        <p:spPr>
          <a:xfrm>
            <a:off x="6218177" y="2529370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103" name="TextBox 102"/>
          <p:cNvSpPr txBox="1"/>
          <p:nvPr/>
        </p:nvSpPr>
        <p:spPr>
          <a:xfrm>
            <a:off x="6120403" y="2770822"/>
            <a:ext cx="8863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Out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53" name="Picture 52"/>
          <p:cNvPicPr>
            <a:picLocks noChangeAspect="1"/>
          </p:cNvPicPr>
          <p:nvPr/>
        </p:nvPicPr>
        <p:blipFill rotWithShape="1">
          <a:blip r:embed="rId16"/>
          <a:srcRect l="1554" t="1631" r="1836" b="1195"/>
          <a:stretch/>
        </p:blipFill>
        <p:spPr>
          <a:xfrm rot="16200000">
            <a:off x="7964994" y="256313"/>
            <a:ext cx="1402004" cy="1832445"/>
          </a:xfrm>
          <a:prstGeom prst="rect">
            <a:avLst/>
          </a:prstGeom>
        </p:spPr>
      </p:pic>
      <p:sp>
        <p:nvSpPr>
          <p:cNvPr id="64" name="Freeform 63"/>
          <p:cNvSpPr/>
          <p:nvPr/>
        </p:nvSpPr>
        <p:spPr>
          <a:xfrm>
            <a:off x="8755200" y="1865555"/>
            <a:ext cx="1510880" cy="489026"/>
          </a:xfrm>
          <a:custGeom>
            <a:avLst/>
            <a:gdLst>
              <a:gd name="connsiteX0" fmla="*/ 13669 w 1218581"/>
              <a:gd name="connsiteY0" fmla="*/ 0 h 242887"/>
              <a:gd name="connsiteX1" fmla="*/ 170831 w 1218581"/>
              <a:gd name="connsiteY1" fmla="*/ 190500 h 242887"/>
              <a:gd name="connsiteX2" fmla="*/ 1218581 w 1218581"/>
              <a:gd name="connsiteY2" fmla="*/ 242887 h 2428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8581" h="242887">
                <a:moveTo>
                  <a:pt x="13669" y="0"/>
                </a:moveTo>
                <a:cubicBezTo>
                  <a:pt x="-8160" y="75009"/>
                  <a:pt x="-29988" y="150019"/>
                  <a:pt x="170831" y="190500"/>
                </a:cubicBezTo>
                <a:cubicBezTo>
                  <a:pt x="371650" y="230981"/>
                  <a:pt x="1098725" y="231775"/>
                  <a:pt x="1218581" y="242887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0" name="Group 109"/>
          <p:cNvGrpSpPr/>
          <p:nvPr/>
        </p:nvGrpSpPr>
        <p:grpSpPr>
          <a:xfrm>
            <a:off x="10067963" y="3339183"/>
            <a:ext cx="257956" cy="259200"/>
            <a:chOff x="10192755" y="6417949"/>
            <a:chExt cx="257956" cy="259200"/>
          </a:xfrm>
        </p:grpSpPr>
        <p:sp>
          <p:nvSpPr>
            <p:cNvPr id="111" name="Rounded Rectangle 110"/>
            <p:cNvSpPr/>
            <p:nvPr/>
          </p:nvSpPr>
          <p:spPr>
            <a:xfrm>
              <a:off x="10192755" y="6417949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2" name="Picture 111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0205994" y="6431809"/>
              <a:ext cx="231478" cy="231478"/>
            </a:xfrm>
            <a:prstGeom prst="rect">
              <a:avLst/>
            </a:prstGeom>
          </p:spPr>
        </p:pic>
      </p:grpSp>
      <p:sp>
        <p:nvSpPr>
          <p:cNvPr id="113" name="TextBox 112"/>
          <p:cNvSpPr txBox="1"/>
          <p:nvPr/>
        </p:nvSpPr>
        <p:spPr>
          <a:xfrm>
            <a:off x="10272469" y="3313941"/>
            <a:ext cx="9413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 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11131288" y="3331891"/>
            <a:ext cx="105729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 </a:t>
            </a:r>
          </a:p>
        </p:txBody>
      </p:sp>
      <p:pic>
        <p:nvPicPr>
          <p:cNvPr id="115" name="Picture 114"/>
          <p:cNvPicPr>
            <a:picLocks noChangeAspect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146" y="3326382"/>
            <a:ext cx="281596" cy="281596"/>
          </a:xfrm>
          <a:prstGeom prst="rect">
            <a:avLst/>
          </a:prstGeom>
        </p:spPr>
      </p:pic>
      <p:sp>
        <p:nvSpPr>
          <p:cNvPr id="116" name="TextBox 115"/>
          <p:cNvSpPr txBox="1"/>
          <p:nvPr/>
        </p:nvSpPr>
        <p:spPr>
          <a:xfrm>
            <a:off x="4320493" y="3304451"/>
            <a:ext cx="186889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CTP/LTU board  as  LTU</a:t>
            </a:r>
          </a:p>
        </p:txBody>
      </p:sp>
      <p:grpSp>
        <p:nvGrpSpPr>
          <p:cNvPr id="118" name="Group 117"/>
          <p:cNvGrpSpPr/>
          <p:nvPr/>
        </p:nvGrpSpPr>
        <p:grpSpPr>
          <a:xfrm>
            <a:off x="9656361" y="1567917"/>
            <a:ext cx="257956" cy="259200"/>
            <a:chOff x="9359250" y="3359392"/>
            <a:chExt cx="257956" cy="259200"/>
          </a:xfrm>
        </p:grpSpPr>
        <p:sp>
          <p:nvSpPr>
            <p:cNvPr id="119" name="Rounded Rectangle 118"/>
            <p:cNvSpPr/>
            <p:nvPr/>
          </p:nvSpPr>
          <p:spPr>
            <a:xfrm>
              <a:off x="9359250" y="3359392"/>
              <a:ext cx="257956" cy="259200"/>
            </a:xfrm>
            <a:prstGeom prst="roundRect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1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9372489" y="3373253"/>
              <a:ext cx="231478" cy="231478"/>
            </a:xfrm>
            <a:prstGeom prst="rect">
              <a:avLst/>
            </a:prstGeom>
          </p:spPr>
        </p:pic>
      </p:grpSp>
      <p:sp>
        <p:nvSpPr>
          <p:cNvPr id="121" name="TextBox 120"/>
          <p:cNvSpPr txBox="1"/>
          <p:nvPr/>
        </p:nvSpPr>
        <p:spPr>
          <a:xfrm>
            <a:off x="9881735" y="1566166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VLDB (</a:t>
            </a:r>
            <a:r>
              <a:rPr lang="es-MX" sz="1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GBTx</a:t>
            </a:r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grpSp>
        <p:nvGrpSpPr>
          <p:cNvPr id="126" name="Group 125"/>
          <p:cNvGrpSpPr/>
          <p:nvPr/>
        </p:nvGrpSpPr>
        <p:grpSpPr>
          <a:xfrm>
            <a:off x="1210487" y="2844734"/>
            <a:ext cx="3780928" cy="172314"/>
            <a:chOff x="1290724" y="2600642"/>
            <a:chExt cx="8263335" cy="172314"/>
          </a:xfrm>
        </p:grpSpPr>
        <p:cxnSp>
          <p:nvCxnSpPr>
            <p:cNvPr id="127" name="Straight Arrow Connector 12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30" name="TextBox 129"/>
          <p:cNvSpPr txBox="1"/>
          <p:nvPr/>
        </p:nvSpPr>
        <p:spPr>
          <a:xfrm>
            <a:off x="2167685" y="2628802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(CTP to LTU) ~ 1 m.</a:t>
            </a:r>
          </a:p>
        </p:txBody>
      </p:sp>
      <p:grpSp>
        <p:nvGrpSpPr>
          <p:cNvPr id="136" name="Group 135"/>
          <p:cNvGrpSpPr/>
          <p:nvPr/>
        </p:nvGrpSpPr>
        <p:grpSpPr>
          <a:xfrm>
            <a:off x="5820349" y="3218636"/>
            <a:ext cx="3870092" cy="172314"/>
            <a:chOff x="1290724" y="2600642"/>
            <a:chExt cx="8263335" cy="172314"/>
          </a:xfrm>
        </p:grpSpPr>
        <p:cxnSp>
          <p:nvCxnSpPr>
            <p:cNvPr id="137" name="Straight Arrow Connector 13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8" name="Straight Connector 13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Straight Connector 13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0" name="TextBox 139"/>
          <p:cNvSpPr txBox="1"/>
          <p:nvPr/>
        </p:nvSpPr>
        <p:spPr>
          <a:xfrm>
            <a:off x="7720980" y="3012435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(LTU to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CRUs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~ 11 m.</a:t>
            </a:r>
          </a:p>
        </p:txBody>
      </p:sp>
      <p:grpSp>
        <p:nvGrpSpPr>
          <p:cNvPr id="141" name="Group 140"/>
          <p:cNvGrpSpPr/>
          <p:nvPr/>
        </p:nvGrpSpPr>
        <p:grpSpPr>
          <a:xfrm rot="5400000">
            <a:off x="5565609" y="4207593"/>
            <a:ext cx="2024136" cy="217853"/>
            <a:chOff x="1290724" y="2600642"/>
            <a:chExt cx="8263335" cy="172314"/>
          </a:xfrm>
        </p:grpSpPr>
        <p:cxnSp>
          <p:nvCxnSpPr>
            <p:cNvPr id="142" name="Straight Arrow Connector 141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Straight Connector 142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Straight Connector 143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5" name="TextBox 144"/>
          <p:cNvSpPr txBox="1"/>
          <p:nvPr/>
        </p:nvSpPr>
        <p:spPr>
          <a:xfrm>
            <a:off x="6569884" y="3840426"/>
            <a:ext cx="713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to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KC705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~ </a:t>
            </a:r>
          </a:p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</a:p>
        </p:txBody>
      </p:sp>
      <p:grpSp>
        <p:nvGrpSpPr>
          <p:cNvPr id="146" name="Group 145"/>
          <p:cNvGrpSpPr/>
          <p:nvPr/>
        </p:nvGrpSpPr>
        <p:grpSpPr>
          <a:xfrm>
            <a:off x="7908373" y="2144495"/>
            <a:ext cx="2259250" cy="172314"/>
            <a:chOff x="1290724" y="2600642"/>
            <a:chExt cx="8263335" cy="172314"/>
          </a:xfrm>
        </p:grpSpPr>
        <p:cxnSp>
          <p:nvCxnSpPr>
            <p:cNvPr id="147" name="Straight Arrow Connector 146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Straight Connector 147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Straight Connector 148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50" name="TextBox 149"/>
          <p:cNvSpPr txBox="1"/>
          <p:nvPr/>
        </p:nvSpPr>
        <p:spPr>
          <a:xfrm>
            <a:off x="8037419" y="1865244"/>
            <a:ext cx="194624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(CRU to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VLDBs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  ~ 11 m.</a:t>
            </a:r>
          </a:p>
        </p:txBody>
      </p:sp>
      <p:sp>
        <p:nvSpPr>
          <p:cNvPr id="9" name="Freeform 8"/>
          <p:cNvSpPr/>
          <p:nvPr/>
        </p:nvSpPr>
        <p:spPr>
          <a:xfrm>
            <a:off x="6456032" y="3047821"/>
            <a:ext cx="2030621" cy="2119460"/>
          </a:xfrm>
          <a:custGeom>
            <a:avLst/>
            <a:gdLst>
              <a:gd name="connsiteX0" fmla="*/ 0 w 1822663"/>
              <a:gd name="connsiteY0" fmla="*/ 1056 h 2142839"/>
              <a:gd name="connsiteX1" fmla="*/ 662787 w 1822663"/>
              <a:gd name="connsiteY1" fmla="*/ 234259 h 2142839"/>
              <a:gd name="connsiteX2" fmla="*/ 773251 w 1822663"/>
              <a:gd name="connsiteY2" fmla="*/ 1449367 h 2142839"/>
              <a:gd name="connsiteX3" fmla="*/ 1822663 w 1822663"/>
              <a:gd name="connsiteY3" fmla="*/ 2142839 h 21428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22663" h="2142839">
                <a:moveTo>
                  <a:pt x="0" y="1056"/>
                </a:moveTo>
                <a:cubicBezTo>
                  <a:pt x="266956" y="-3035"/>
                  <a:pt x="533912" y="-7126"/>
                  <a:pt x="662787" y="234259"/>
                </a:cubicBezTo>
                <a:cubicBezTo>
                  <a:pt x="791662" y="475644"/>
                  <a:pt x="579938" y="1131270"/>
                  <a:pt x="773251" y="1449367"/>
                </a:cubicBezTo>
                <a:cubicBezTo>
                  <a:pt x="966564" y="1767464"/>
                  <a:pt x="1394613" y="1955151"/>
                  <a:pt x="1822663" y="2142839"/>
                </a:cubicBezTo>
              </a:path>
            </a:pathLst>
          </a:custGeom>
          <a:noFill/>
          <a:ln w="381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1" name="Picture 150"/>
          <p:cNvPicPr>
            <a:picLocks noChangeAspect="1"/>
          </p:cNvPicPr>
          <p:nvPr/>
        </p:nvPicPr>
        <p:blipFill rotWithShape="1">
          <a:blip r:embed="rId17"/>
          <a:srcRect l="6392" t="4988" r="4887" b="34397"/>
          <a:stretch/>
        </p:blipFill>
        <p:spPr>
          <a:xfrm>
            <a:off x="2301037" y="3107253"/>
            <a:ext cx="656866" cy="475763"/>
          </a:xfrm>
          <a:prstGeom prst="rect">
            <a:avLst/>
          </a:prstGeom>
        </p:spPr>
      </p:pic>
      <p:sp>
        <p:nvSpPr>
          <p:cNvPr id="22" name="Freeform 21"/>
          <p:cNvSpPr/>
          <p:nvPr/>
        </p:nvSpPr>
        <p:spPr>
          <a:xfrm>
            <a:off x="595281" y="2976403"/>
            <a:ext cx="1822663" cy="546471"/>
          </a:xfrm>
          <a:custGeom>
            <a:avLst/>
            <a:gdLst>
              <a:gd name="connsiteX0" fmla="*/ 0 w 1822663"/>
              <a:gd name="connsiteY0" fmla="*/ 0 h 546471"/>
              <a:gd name="connsiteX1" fmla="*/ 1031001 w 1822663"/>
              <a:gd name="connsiteY1" fmla="*/ 135012 h 546471"/>
              <a:gd name="connsiteX2" fmla="*/ 1417626 w 1822663"/>
              <a:gd name="connsiteY2" fmla="*/ 239339 h 546471"/>
              <a:gd name="connsiteX3" fmla="*/ 1460585 w 1822663"/>
              <a:gd name="connsiteY3" fmla="*/ 497090 h 546471"/>
              <a:gd name="connsiteX4" fmla="*/ 1822663 w 1822663"/>
              <a:gd name="connsiteY4" fmla="*/ 546185 h 5464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22663" h="546471">
                <a:moveTo>
                  <a:pt x="0" y="0"/>
                </a:moveTo>
                <a:cubicBezTo>
                  <a:pt x="397365" y="47561"/>
                  <a:pt x="794730" y="95122"/>
                  <a:pt x="1031001" y="135012"/>
                </a:cubicBezTo>
                <a:cubicBezTo>
                  <a:pt x="1267272" y="174902"/>
                  <a:pt x="1346029" y="178993"/>
                  <a:pt x="1417626" y="239339"/>
                </a:cubicBezTo>
                <a:cubicBezTo>
                  <a:pt x="1489223" y="299685"/>
                  <a:pt x="1393079" y="445949"/>
                  <a:pt x="1460585" y="497090"/>
                </a:cubicBezTo>
                <a:cubicBezTo>
                  <a:pt x="1528091" y="548231"/>
                  <a:pt x="1675377" y="547208"/>
                  <a:pt x="1822663" y="54618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2" name="Picture 151"/>
          <p:cNvPicPr>
            <a:picLocks noChangeAspect="1"/>
          </p:cNvPicPr>
          <p:nvPr/>
        </p:nvPicPr>
        <p:blipFill rotWithShape="1">
          <a:blip r:embed="rId17"/>
          <a:srcRect l="6392" t="4988" r="4887" b="34397"/>
          <a:stretch/>
        </p:blipFill>
        <p:spPr>
          <a:xfrm>
            <a:off x="6163109" y="1383551"/>
            <a:ext cx="656866" cy="475763"/>
          </a:xfrm>
          <a:prstGeom prst="rect">
            <a:avLst/>
          </a:prstGeom>
        </p:spPr>
      </p:pic>
      <p:sp>
        <p:nvSpPr>
          <p:cNvPr id="24" name="Freeform 23"/>
          <p:cNvSpPr/>
          <p:nvPr/>
        </p:nvSpPr>
        <p:spPr>
          <a:xfrm>
            <a:off x="5185691" y="1822663"/>
            <a:ext cx="1114707" cy="311544"/>
          </a:xfrm>
          <a:custGeom>
            <a:avLst/>
            <a:gdLst>
              <a:gd name="connsiteX0" fmla="*/ 0 w 1448312"/>
              <a:gd name="connsiteY0" fmla="*/ 288435 h 311544"/>
              <a:gd name="connsiteX1" fmla="*/ 1202835 w 1448312"/>
              <a:gd name="connsiteY1" fmla="*/ 282298 h 311544"/>
              <a:gd name="connsiteX2" fmla="*/ 1448312 w 1448312"/>
              <a:gd name="connsiteY2" fmla="*/ 0 h 3115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448312" h="311544">
                <a:moveTo>
                  <a:pt x="0" y="288435"/>
                </a:moveTo>
                <a:cubicBezTo>
                  <a:pt x="480725" y="309402"/>
                  <a:pt x="961450" y="330370"/>
                  <a:pt x="1202835" y="282298"/>
                </a:cubicBezTo>
                <a:cubicBezTo>
                  <a:pt x="1444220" y="234226"/>
                  <a:pt x="1446266" y="117113"/>
                  <a:pt x="1448312" y="0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" name="Picture 152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020485" y="3096089"/>
            <a:ext cx="345010" cy="345010"/>
          </a:xfrm>
          <a:prstGeom prst="rect">
            <a:avLst/>
          </a:prstGeom>
          <a:noFill/>
        </p:spPr>
      </p:pic>
      <p:sp>
        <p:nvSpPr>
          <p:cNvPr id="154" name="TextBox 153"/>
          <p:cNvSpPr txBox="1"/>
          <p:nvPr/>
        </p:nvSpPr>
        <p:spPr>
          <a:xfrm>
            <a:off x="2812253" y="3411985"/>
            <a:ext cx="124917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 Start in OLT </a:t>
            </a:r>
          </a:p>
        </p:txBody>
      </p:sp>
      <p:sp>
        <p:nvSpPr>
          <p:cNvPr id="155" name="TextBox 154"/>
          <p:cNvSpPr txBox="1"/>
          <p:nvPr/>
        </p:nvSpPr>
        <p:spPr>
          <a:xfrm>
            <a:off x="6519724" y="1820731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2- ONU Match flag  </a:t>
            </a:r>
          </a:p>
        </p:txBody>
      </p:sp>
      <p:pic>
        <p:nvPicPr>
          <p:cNvPr id="156" name="Picture 155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59548" y="1481648"/>
            <a:ext cx="345010" cy="345010"/>
          </a:xfrm>
          <a:prstGeom prst="rect">
            <a:avLst/>
          </a:prstGeom>
          <a:noFill/>
        </p:spPr>
      </p:pic>
      <p:pic>
        <p:nvPicPr>
          <p:cNvPr id="157" name="Picture 156"/>
          <p:cNvPicPr>
            <a:picLocks noChangeAspect="1"/>
          </p:cNvPicPr>
          <p:nvPr/>
        </p:nvPicPr>
        <p:blipFill rotWithShape="1">
          <a:blip r:embed="rId17"/>
          <a:srcRect l="6392" t="4988" r="4887" b="34397"/>
          <a:stretch/>
        </p:blipFill>
        <p:spPr>
          <a:xfrm>
            <a:off x="9954534" y="734050"/>
            <a:ext cx="656866" cy="475763"/>
          </a:xfrm>
          <a:prstGeom prst="rect">
            <a:avLst/>
          </a:prstGeom>
        </p:spPr>
      </p:pic>
      <p:sp>
        <p:nvSpPr>
          <p:cNvPr id="158" name="TextBox 157"/>
          <p:cNvSpPr txBox="1"/>
          <p:nvPr/>
        </p:nvSpPr>
        <p:spPr>
          <a:xfrm>
            <a:off x="10532157" y="1051787"/>
            <a:ext cx="12491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b="1" dirty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</a:t>
            </a:r>
            <a:r>
              <a:rPr lang="en-US" sz="12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 </a:t>
            </a:r>
            <a:r>
              <a:rPr lang="en-US" sz="1200" b="1" dirty="0" err="1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GBTx</a:t>
            </a:r>
            <a:r>
              <a:rPr lang="en-US" sz="12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Match flag  </a:t>
            </a:r>
          </a:p>
        </p:txBody>
      </p:sp>
      <p:sp>
        <p:nvSpPr>
          <p:cNvPr id="40" name="Freeform 39"/>
          <p:cNvSpPr/>
          <p:nvPr/>
        </p:nvSpPr>
        <p:spPr>
          <a:xfrm>
            <a:off x="8634636" y="552322"/>
            <a:ext cx="1448312" cy="635309"/>
          </a:xfrm>
          <a:custGeom>
            <a:avLst/>
            <a:gdLst>
              <a:gd name="connsiteX0" fmla="*/ 0 w 1448312"/>
              <a:gd name="connsiteY0" fmla="*/ 0 h 635309"/>
              <a:gd name="connsiteX1" fmla="*/ 251614 w 1448312"/>
              <a:gd name="connsiteY1" fmla="*/ 300709 h 635309"/>
              <a:gd name="connsiteX2" fmla="*/ 1086234 w 1448312"/>
              <a:gd name="connsiteY2" fmla="*/ 319120 h 635309"/>
              <a:gd name="connsiteX3" fmla="*/ 1202835 w 1448312"/>
              <a:gd name="connsiteY3" fmla="*/ 607555 h 635309"/>
              <a:gd name="connsiteX4" fmla="*/ 1448312 w 1448312"/>
              <a:gd name="connsiteY4" fmla="*/ 607555 h 6353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48312" h="635309">
                <a:moveTo>
                  <a:pt x="0" y="0"/>
                </a:moveTo>
                <a:cubicBezTo>
                  <a:pt x="35287" y="123761"/>
                  <a:pt x="70575" y="247522"/>
                  <a:pt x="251614" y="300709"/>
                </a:cubicBezTo>
                <a:cubicBezTo>
                  <a:pt x="432653" y="353896"/>
                  <a:pt x="927697" y="267979"/>
                  <a:pt x="1086234" y="319120"/>
                </a:cubicBezTo>
                <a:cubicBezTo>
                  <a:pt x="1244771" y="370261"/>
                  <a:pt x="1142489" y="559483"/>
                  <a:pt x="1202835" y="607555"/>
                </a:cubicBezTo>
                <a:cubicBezTo>
                  <a:pt x="1263181" y="655627"/>
                  <a:pt x="1355746" y="631591"/>
                  <a:pt x="1448312" y="607555"/>
                </a:cubicBezTo>
              </a:path>
            </a:pathLst>
          </a:cu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9" name="Picture 158"/>
          <p:cNvPicPr>
            <a:picLocks noChangeAspect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10702641" y="702945"/>
            <a:ext cx="345010" cy="345010"/>
          </a:xfrm>
          <a:prstGeom prst="rect">
            <a:avLst/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0" t="4719" r="19173" b="36930"/>
          <a:stretch/>
        </p:blipFill>
        <p:spPr>
          <a:xfrm>
            <a:off x="392284" y="4191000"/>
            <a:ext cx="5946422" cy="2393650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2138447" y="5738369"/>
            <a:ext cx="4079730" cy="830997"/>
          </a:xfrm>
          <a:prstGeom prst="rect">
            <a:avLst/>
          </a:prstGeom>
          <a:solidFill>
            <a:srgbClr val="23B600"/>
          </a:solidFill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1-2 ~  105 ns (- 3 ns of cables) ~ 102 ns 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1-3 ~  590 ns (-120 ns of cables) ~ 365 ns (CRU +  VLDB)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-----------------------------------------------------------------</a:t>
            </a:r>
          </a:p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After several resets in CTP_OLT, LTU_OLT </a:t>
            </a:r>
          </a:p>
        </p:txBody>
      </p:sp>
      <p:sp>
        <p:nvSpPr>
          <p:cNvPr id="124" name="TextBox 123"/>
          <p:cNvSpPr txBox="1"/>
          <p:nvPr/>
        </p:nvSpPr>
        <p:spPr>
          <a:xfrm>
            <a:off x="1190908" y="4064279"/>
            <a:ext cx="330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6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</a:t>
            </a:r>
          </a:p>
        </p:txBody>
      </p:sp>
      <p:sp>
        <p:nvSpPr>
          <p:cNvPr id="125" name="TextBox 124"/>
          <p:cNvSpPr txBox="1"/>
          <p:nvPr/>
        </p:nvSpPr>
        <p:spPr>
          <a:xfrm>
            <a:off x="1913741" y="4032962"/>
            <a:ext cx="330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6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</a:p>
        </p:txBody>
      </p:sp>
      <p:sp>
        <p:nvSpPr>
          <p:cNvPr id="131" name="TextBox 130"/>
          <p:cNvSpPr txBox="1"/>
          <p:nvPr/>
        </p:nvSpPr>
        <p:spPr>
          <a:xfrm>
            <a:off x="5308886" y="4856089"/>
            <a:ext cx="3306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600" b="1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3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3395979" y="1288508"/>
            <a:ext cx="163561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OLT=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 Mode  </a:t>
            </a:r>
          </a:p>
        </p:txBody>
      </p:sp>
      <p:sp>
        <p:nvSpPr>
          <p:cNvPr id="36" name="Freeform 35"/>
          <p:cNvSpPr/>
          <p:nvPr/>
        </p:nvSpPr>
        <p:spPr>
          <a:xfrm>
            <a:off x="7273086" y="5488873"/>
            <a:ext cx="1413713" cy="211086"/>
          </a:xfrm>
          <a:custGeom>
            <a:avLst/>
            <a:gdLst>
              <a:gd name="connsiteX0" fmla="*/ 0 w 1106424"/>
              <a:gd name="connsiteY0" fmla="*/ 0 h 411480"/>
              <a:gd name="connsiteX1" fmla="*/ 640080 w 1106424"/>
              <a:gd name="connsiteY1" fmla="*/ 118872 h 411480"/>
              <a:gd name="connsiteX2" fmla="*/ 658368 w 1106424"/>
              <a:gd name="connsiteY2" fmla="*/ 310896 h 411480"/>
              <a:gd name="connsiteX3" fmla="*/ 1106424 w 1106424"/>
              <a:gd name="connsiteY3" fmla="*/ 411480 h 4114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06424" h="411480">
                <a:moveTo>
                  <a:pt x="0" y="0"/>
                </a:moveTo>
                <a:cubicBezTo>
                  <a:pt x="265176" y="33528"/>
                  <a:pt x="530352" y="67056"/>
                  <a:pt x="640080" y="118872"/>
                </a:cubicBezTo>
                <a:cubicBezTo>
                  <a:pt x="749808" y="170688"/>
                  <a:pt x="580644" y="262128"/>
                  <a:pt x="658368" y="310896"/>
                </a:cubicBezTo>
                <a:cubicBezTo>
                  <a:pt x="736092" y="359664"/>
                  <a:pt x="921258" y="385572"/>
                  <a:pt x="1106424" y="411480"/>
                </a:cubicBezTo>
              </a:path>
            </a:pathLst>
          </a:custGeom>
          <a:noFill/>
          <a:ln w="19050"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TextBox 131"/>
          <p:cNvSpPr txBox="1"/>
          <p:nvPr/>
        </p:nvSpPr>
        <p:spPr>
          <a:xfrm>
            <a:off x="730824" y="3932833"/>
            <a:ext cx="19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0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to LTU</a:t>
            </a:r>
            <a:endParaRPr lang="es-MX" sz="1200" b="1" dirty="0" smtClean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grpSp>
        <p:nvGrpSpPr>
          <p:cNvPr id="133" name="Group 132"/>
          <p:cNvGrpSpPr/>
          <p:nvPr/>
        </p:nvGrpSpPr>
        <p:grpSpPr>
          <a:xfrm>
            <a:off x="1266381" y="5328380"/>
            <a:ext cx="4083834" cy="172314"/>
            <a:chOff x="1290724" y="2600642"/>
            <a:chExt cx="8263335" cy="172314"/>
          </a:xfrm>
        </p:grpSpPr>
        <p:cxnSp>
          <p:nvCxnSpPr>
            <p:cNvPr id="134" name="Straight Arrow Connector 133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Straight Connector 134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Straight Connector 159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1" name="TextBox 160"/>
          <p:cNvSpPr txBox="1"/>
          <p:nvPr/>
        </p:nvSpPr>
        <p:spPr>
          <a:xfrm>
            <a:off x="1913741" y="5435307"/>
            <a:ext cx="19462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to eLink (VLDB</a:t>
            </a:r>
            <a:r>
              <a:rPr lang="en-US" sz="10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  <a:endParaRPr lang="en-US" sz="1200" b="1" dirty="0" smtClean="0">
              <a:solidFill>
                <a:srgbClr val="10428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8" name="Straight Connector 7"/>
          <p:cNvCxnSpPr/>
          <p:nvPr/>
        </p:nvCxnSpPr>
        <p:spPr>
          <a:xfrm>
            <a:off x="1268826" y="4794244"/>
            <a:ext cx="0" cy="494218"/>
          </a:xfrm>
          <a:prstGeom prst="line">
            <a:avLst/>
          </a:prstGeom>
          <a:ln w="12700">
            <a:solidFill>
              <a:srgbClr val="2B3B4E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3" name="Group 162"/>
          <p:cNvGrpSpPr/>
          <p:nvPr/>
        </p:nvGrpSpPr>
        <p:grpSpPr>
          <a:xfrm>
            <a:off x="1272994" y="4081915"/>
            <a:ext cx="874981" cy="172314"/>
            <a:chOff x="1290724" y="2600642"/>
            <a:chExt cx="8263335" cy="172314"/>
          </a:xfrm>
        </p:grpSpPr>
        <p:cxnSp>
          <p:nvCxnSpPr>
            <p:cNvPr id="164" name="Straight Arrow Connector 163"/>
            <p:cNvCxnSpPr/>
            <p:nvPr/>
          </p:nvCxnSpPr>
          <p:spPr>
            <a:xfrm flipV="1">
              <a:off x="1290724" y="2686799"/>
              <a:ext cx="8263335" cy="0"/>
            </a:xfrm>
            <a:prstGeom prst="straightConnector1">
              <a:avLst/>
            </a:prstGeom>
            <a:ln>
              <a:solidFill>
                <a:schemeClr val="tx1"/>
              </a:solidFill>
              <a:prstDash val="lgDash"/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>
              <a:off x="9553166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>
              <a:off x="1290724" y="2600642"/>
              <a:ext cx="0" cy="172314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7" name="Rectangle 166"/>
          <p:cNvSpPr/>
          <p:nvPr/>
        </p:nvSpPr>
        <p:spPr>
          <a:xfrm>
            <a:off x="3311935" y="3762198"/>
            <a:ext cx="3026771" cy="319987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Stability of the latency. </a:t>
            </a:r>
            <a:endParaRPr lang="en-US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cxnSp>
        <p:nvCxnSpPr>
          <p:cNvPr id="168" name="Straight Connector 167"/>
          <p:cNvCxnSpPr/>
          <p:nvPr/>
        </p:nvCxnSpPr>
        <p:spPr>
          <a:xfrm flipV="1">
            <a:off x="4477016" y="4082186"/>
            <a:ext cx="0" cy="105164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9" name="Picture 168"/>
          <p:cNvPicPr>
            <a:picLocks noChangeAspect="1"/>
          </p:cNvPicPr>
          <p:nvPr/>
        </p:nvPicPr>
        <p:blipFill rotWithShape="1">
          <a:blip r:embed="rId2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3402952" y="3826633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170" name="TextBox 169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18171861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873964" y="41801"/>
            <a:ext cx="9040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End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22</a:t>
            </a:r>
            <a:endParaRPr lang="en-GB" dirty="0">
              <a:latin typeface="Agency FB" panose="020B0503020202020204" pitchFamily="34" charset="0"/>
            </a:endParaRPr>
          </a:p>
        </p:txBody>
      </p:sp>
      <p:grpSp>
        <p:nvGrpSpPr>
          <p:cNvPr id="13" name="Group 12"/>
          <p:cNvGrpSpPr/>
          <p:nvPr/>
        </p:nvGrpSpPr>
        <p:grpSpPr>
          <a:xfrm>
            <a:off x="686414" y="128273"/>
            <a:ext cx="265471" cy="247773"/>
            <a:chOff x="7486281" y="2141466"/>
            <a:chExt cx="448351" cy="424753"/>
          </a:xfrm>
        </p:grpSpPr>
        <p:sp>
          <p:nvSpPr>
            <p:cNvPr id="12" name="Oval 11"/>
            <p:cNvSpPr/>
            <p:nvPr/>
          </p:nvSpPr>
          <p:spPr>
            <a:xfrm>
              <a:off x="7486281" y="2141466"/>
              <a:ext cx="448351" cy="424753"/>
            </a:xfrm>
            <a:prstGeom prst="ellipse">
              <a:avLst/>
            </a:prstGeom>
            <a:solidFill>
              <a:srgbClr val="0070C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60761" y="2204147"/>
              <a:ext cx="299390" cy="299390"/>
            </a:xfrm>
            <a:prstGeom prst="rect">
              <a:avLst/>
            </a:prstGeom>
          </p:spPr>
        </p:pic>
      </p:grpSp>
      <p:sp>
        <p:nvSpPr>
          <p:cNvPr id="170" name="TextBox 169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71" name="TextBox 170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62" name="TextBox 161"/>
          <p:cNvSpPr txBox="1"/>
          <p:nvPr/>
        </p:nvSpPr>
        <p:spPr>
          <a:xfrm>
            <a:off x="637319" y="376045"/>
            <a:ext cx="904080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Summary</a:t>
            </a:r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20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951885" y="870587"/>
            <a:ext cx="9094241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We tested the  TTC-PON  system  on the  CTP/LTU board.</a:t>
            </a:r>
          </a:p>
          <a:p>
            <a:pPr marL="625475" indent="-85725">
              <a:buFont typeface="Courier New" panose="02070309020205020404" pitchFamily="49" charset="0"/>
              <a:buChar char="o"/>
            </a:pPr>
            <a:r>
              <a:rPr lang="en-US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First version of the LTU firmware well advanced   </a:t>
            </a:r>
            <a:r>
              <a:rPr lang="en-US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3" name="TextBox 172"/>
          <p:cNvSpPr txBox="1"/>
          <p:nvPr/>
        </p:nvSpPr>
        <p:spPr>
          <a:xfrm>
            <a:off x="873964" y="1602584"/>
            <a:ext cx="1059592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 consistence  of the downstream latency between  CTP-LTU-CRU-VLDB  tested. </a:t>
            </a:r>
          </a:p>
          <a:p>
            <a:pPr marL="625475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 Latency  CTP-LTU  ~ 102 ns </a:t>
            </a:r>
          </a:p>
          <a:p>
            <a:pPr marL="717550" indent="-92075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 Latency of the full chain ~ 590 ns </a:t>
            </a:r>
            <a:endParaRPr lang="en-US" dirty="0" smtClean="0">
              <a:solidFill>
                <a:schemeClr val="tx1">
                  <a:lumMod val="75000"/>
                  <a:lumOff val="2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951885" y="3051445"/>
            <a:ext cx="1059592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buFont typeface="Courier New" panose="02070309020205020404" pitchFamily="49" charset="0"/>
              <a:buChar char="o"/>
            </a:pP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BER  between   LTU-CRU   tested.</a:t>
            </a:r>
          </a:p>
          <a:p>
            <a:pPr marL="727075" lvl="1" indent="-269875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 downstream ~ 10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-15  </a:t>
            </a:r>
          </a:p>
          <a:p>
            <a:pPr marL="727075" lvl="1" indent="-269875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BER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upstream     </a:t>
            </a: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~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10</a:t>
            </a:r>
            <a:r>
              <a:rPr lang="en-US" baseline="300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-14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   </a:t>
            </a:r>
            <a:r>
              <a:rPr lang="en-US" sz="24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US" sz="2400" dirty="0">
              <a:solidFill>
                <a:schemeClr val="bg2">
                  <a:lumMod val="7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76" name="TextBox 175"/>
          <p:cNvSpPr txBox="1"/>
          <p:nvPr/>
        </p:nvSpPr>
        <p:spPr>
          <a:xfrm>
            <a:off x="313948" y="4344106"/>
            <a:ext cx="105959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69875" indent="-269875">
              <a:buFont typeface="Courier New" panose="02070309020205020404" pitchFamily="49" charset="0"/>
              <a:buChar char="o"/>
            </a:pP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Next Steps: </a:t>
            </a:r>
          </a:p>
          <a:p>
            <a:pPr marL="269875" indent="-269875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Include the GBT in LTU firmware </a:t>
            </a:r>
          </a:p>
          <a:p>
            <a:pPr marL="269875" indent="-269875">
              <a:buFont typeface="Courier New" panose="02070309020205020404" pitchFamily="49" charset="0"/>
              <a:buChar char="o"/>
            </a:pPr>
            <a:r>
              <a:rPr lang="en-US" dirty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Long BER test </a:t>
            </a:r>
          </a:p>
        </p:txBody>
      </p:sp>
      <p:sp>
        <p:nvSpPr>
          <p:cNvPr id="177" name="TextBox 176"/>
          <p:cNvSpPr txBox="1"/>
          <p:nvPr/>
        </p:nvSpPr>
        <p:spPr>
          <a:xfrm>
            <a:off x="3273657" y="5751937"/>
            <a:ext cx="398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Eras Light ITC" panose="020B0402030504020804" pitchFamily="34" charset="0"/>
              </a:rPr>
              <a:t>Thank  you !!</a:t>
            </a:r>
          </a:p>
        </p:txBody>
      </p:sp>
      <p:cxnSp>
        <p:nvCxnSpPr>
          <p:cNvPr id="178" name="Straight Connector 177"/>
          <p:cNvCxnSpPr/>
          <p:nvPr/>
        </p:nvCxnSpPr>
        <p:spPr>
          <a:xfrm>
            <a:off x="3273657" y="5751937"/>
            <a:ext cx="4189528" cy="656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0" name="Picture 179"/>
          <p:cNvPicPr>
            <a:picLocks noChangeAspect="1"/>
          </p:cNvPicPr>
          <p:nvPr/>
        </p:nvPicPr>
        <p:blipFill rotWithShape="1">
          <a:blip r:embed="rId4"/>
          <a:srcRect l="25014" t="8498" r="33986" b="2644"/>
          <a:stretch/>
        </p:blipFill>
        <p:spPr>
          <a:xfrm flipH="1">
            <a:off x="9548418" y="4088907"/>
            <a:ext cx="1235829" cy="1874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15169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489169" y="3427216"/>
            <a:ext cx="5191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04282"/>
                </a:solidFill>
                <a:latin typeface="Eras Light ITC" panose="020B0402030504020804" pitchFamily="34" charset="0"/>
              </a:rPr>
              <a:t>ALICE  Central Tigger Processor (Upgrade)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3778" t="13918"/>
          <a:stretch/>
        </p:blipFill>
        <p:spPr>
          <a:xfrm>
            <a:off x="3741790" y="1246363"/>
            <a:ext cx="1954229" cy="1994300"/>
          </a:xfrm>
          <a:prstGeom prst="flowChartConnector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806209" y="1068316"/>
            <a:ext cx="1" cy="2198922"/>
          </a:xfrm>
          <a:prstGeom prst="line">
            <a:avLst/>
          </a:prstGeom>
          <a:ln w="38100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1417300" y="6027420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dirty="0" smtClean="0">
                <a:latin typeface="Agency FB" panose="020B0503020202020204" pitchFamily="34" charset="0"/>
              </a:rPr>
              <a:t>22</a:t>
            </a:r>
            <a:endParaRPr lang="en-GB" dirty="0" smtClean="0">
              <a:latin typeface="Agency FB" panose="020B05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32824" y="3959417"/>
            <a:ext cx="39841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  <a:latin typeface="Eras Light ITC" panose="020B0402030504020804" pitchFamily="34" charset="0"/>
              </a:rPr>
              <a:t>Thank  you !!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59812" y="146734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Eras Light ITC" panose="020B0402030504020804" pitchFamily="34" charset="0"/>
              </a:rPr>
              <a:t>A  Large Ion Collider  Experiment </a:t>
            </a:r>
            <a:endParaRPr lang="en-US" sz="1100" b="1" dirty="0">
              <a:latin typeface="Eras Light ITC" panose="020B0402030504020804" pitchFamily="34" charset="0"/>
            </a:endParaRPr>
          </a:p>
        </p:txBody>
      </p:sp>
      <p:pic>
        <p:nvPicPr>
          <p:cNvPr id="22" name="Picture 2" descr="https://cds.cern.ch/record/1696920/files/4_Color_Logo_CB.png?subformat=icon-144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6589" y="1270639"/>
            <a:ext cx="1456944" cy="197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4132824" y="3959417"/>
            <a:ext cx="4189528" cy="656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20"/>
          <p:cNvPicPr>
            <a:picLocks noChangeAspect="1"/>
          </p:cNvPicPr>
          <p:nvPr/>
        </p:nvPicPr>
        <p:blipFill rotWithShape="1">
          <a:blip r:embed="rId4"/>
          <a:srcRect l="25014" t="8498" r="33986" b="2644"/>
          <a:stretch/>
        </p:blipFill>
        <p:spPr>
          <a:xfrm flipH="1">
            <a:off x="10904676" y="4097615"/>
            <a:ext cx="1235829" cy="1874844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337" y="179280"/>
            <a:ext cx="657492" cy="889036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1324519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514701" y="3102226"/>
            <a:ext cx="51915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srgbClr val="104282"/>
                </a:solidFill>
                <a:latin typeface="Eras Light ITC" panose="020B0402030504020804" pitchFamily="34" charset="0"/>
              </a:rPr>
              <a:t>ALICE  Central Tigger Processor (Upgrade)  </a:t>
            </a: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/>
          <a:srcRect l="3778" t="13918"/>
          <a:stretch/>
        </p:blipFill>
        <p:spPr>
          <a:xfrm>
            <a:off x="3626923" y="872868"/>
            <a:ext cx="1954229" cy="1994300"/>
          </a:xfrm>
          <a:prstGeom prst="flowChartConnector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246337" y="179280"/>
            <a:ext cx="657492" cy="889036"/>
          </a:xfrm>
          <a:prstGeom prst="rect">
            <a:avLst/>
          </a:prstGeom>
        </p:spPr>
      </p:pic>
      <p:cxnSp>
        <p:nvCxnSpPr>
          <p:cNvPr id="16" name="Straight Connector 15"/>
          <p:cNvCxnSpPr/>
          <p:nvPr/>
        </p:nvCxnSpPr>
        <p:spPr>
          <a:xfrm>
            <a:off x="5689109" y="770557"/>
            <a:ext cx="1" cy="2198922"/>
          </a:xfrm>
          <a:prstGeom prst="line">
            <a:avLst/>
          </a:prstGeom>
          <a:ln w="38100"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11481603" y="603101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22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80503" y="3821636"/>
            <a:ext cx="3459969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solidFill>
                  <a:schemeClr val="bg1">
                    <a:lumMod val="50000"/>
                  </a:schemeClr>
                </a:solidFill>
                <a:latin typeface="Eras Light ITC" panose="020B0402030504020804" pitchFamily="34" charset="0"/>
              </a:rPr>
              <a:t>Back Up!!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9059812" y="146734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Eras Light ITC" panose="020B0402030504020804" pitchFamily="34" charset="0"/>
              </a:rPr>
              <a:t>A  Large Ion Collider  Experiment </a:t>
            </a:r>
            <a:endParaRPr lang="en-US" sz="1100" b="1" dirty="0">
              <a:latin typeface="Eras Light ITC" panose="020B0402030504020804" pitchFamily="34" charset="0"/>
            </a:endParaRPr>
          </a:p>
        </p:txBody>
      </p:sp>
      <p:pic>
        <p:nvPicPr>
          <p:cNvPr id="22" name="Picture 2" descr="https://cds.cern.ch/record/1696920/files/4_Color_Logo_CB.png?subformat=icon-1440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9489" y="972880"/>
            <a:ext cx="1456944" cy="19700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19" name="Straight Connector 18"/>
          <p:cNvCxnSpPr/>
          <p:nvPr/>
        </p:nvCxnSpPr>
        <p:spPr>
          <a:xfrm>
            <a:off x="4015724" y="3661658"/>
            <a:ext cx="4189528" cy="656"/>
          </a:xfrm>
          <a:prstGeom prst="line">
            <a:avLst/>
          </a:prstGeom>
          <a:ln>
            <a:solidFill>
              <a:srgbClr val="104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739343" y="6659981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June   – 26th </a:t>
            </a:r>
            <a:r>
              <a:rPr lang="en-GB" sz="11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 </a:t>
            </a:r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-42678" y="6611005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-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Upgrade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2864160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190" y="527280"/>
            <a:ext cx="11111808" cy="6012320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87851" y="46420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2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352" name="Isosceles Triangle 351"/>
          <p:cNvSpPr/>
          <p:nvPr/>
        </p:nvSpPr>
        <p:spPr>
          <a:xfrm rot="5400000">
            <a:off x="856728" y="176621"/>
            <a:ext cx="160676" cy="15473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79" name="TextBox 378"/>
          <p:cNvSpPr txBox="1"/>
          <p:nvPr/>
        </p:nvSpPr>
        <p:spPr>
          <a:xfrm>
            <a:off x="-299098" y="32935"/>
            <a:ext cx="42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</a:t>
            </a:r>
            <a:r>
              <a:rPr lang="es-MX" sz="14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s-MX" sz="1400" b="1" dirty="0">
              <a:solidFill>
                <a:srgbClr val="10428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8783712" y="136723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34300" y="1875230"/>
            <a:ext cx="436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Eras Light ITC" panose="020B0402030504020804" pitchFamily="34" charset="0"/>
              </a:rPr>
              <a:t>Ref : The 10G TTC-PON :Challenges, solutions and performance  (TTC.-PON team) , TWEPP 2016  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Eras Light ITC" panose="020B04020305040208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6963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/>
        </p:nvCxnSpPr>
        <p:spPr>
          <a:xfrm>
            <a:off x="787851" y="46420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3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352" name="Isosceles Triangle 351"/>
          <p:cNvSpPr/>
          <p:nvPr/>
        </p:nvSpPr>
        <p:spPr>
          <a:xfrm rot="5400000">
            <a:off x="856728" y="176621"/>
            <a:ext cx="160676" cy="15473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8783712" y="136723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7079" y="570219"/>
            <a:ext cx="11184103" cy="5926302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761130" y="1654250"/>
            <a:ext cx="436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Eras Light ITC" panose="020B0402030504020804" pitchFamily="34" charset="0"/>
              </a:rPr>
              <a:t>Ref : The 10G TTC-PON :Challenges, solutions and performance  (TTC.-PON team) , TWEPP 2016  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-245758" y="50268"/>
            <a:ext cx="42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</a:t>
            </a:r>
            <a:r>
              <a:rPr lang="es-MX" sz="14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s-MX" sz="1400" b="1" dirty="0">
              <a:solidFill>
                <a:srgbClr val="10428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208039" y="4413761"/>
            <a:ext cx="490910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fr-CH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9.6Gbps, 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6.4Gbps User </a:t>
            </a:r>
            <a:r>
              <a:rPr lang="fr-CH" b="1" dirty="0" err="1" smtClean="0">
                <a:solidFill>
                  <a:schemeClr val="accent6">
                    <a:lumMod val="75000"/>
                  </a:schemeClr>
                </a:solidFill>
              </a:rPr>
              <a:t>Bandwidth</a:t>
            </a:r>
            <a:r>
              <a:rPr lang="fr-CH" b="1" dirty="0" smtClean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fr-CH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maximum</a:t>
            </a:r>
            <a:endParaRPr lang="fr-CH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7079" y="4078476"/>
            <a:ext cx="425834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2"/>
            <a:r>
              <a:rPr lang="fr-CH" sz="2000" dirty="0"/>
              <a:t>User Field: 20 bytes (160 bits) </a:t>
            </a:r>
          </a:p>
        </p:txBody>
      </p:sp>
    </p:spTree>
    <p:extLst>
      <p:ext uri="{BB962C8B-B14F-4D97-AF65-F5344CB8AC3E}">
        <p14:creationId xmlns:p14="http://schemas.microsoft.com/office/powerpoint/2010/main" val="1745683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4162" y="594074"/>
            <a:ext cx="11150600" cy="6011395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87851" y="46420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4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352" name="Isosceles Triangle 351"/>
          <p:cNvSpPr/>
          <p:nvPr/>
        </p:nvSpPr>
        <p:spPr>
          <a:xfrm rot="5400000">
            <a:off x="856728" y="176621"/>
            <a:ext cx="160676" cy="15473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8783712" y="136723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541520" y="744028"/>
            <a:ext cx="436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Eras Light ITC" panose="020B0402030504020804" pitchFamily="34" charset="0"/>
              </a:rPr>
              <a:t>Ref : The 10G TTC-PON :Challenges, solutions and performance  (TTC.-PON team) , TWEPP 2016  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222898" y="31157"/>
            <a:ext cx="42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</a:t>
            </a:r>
            <a:r>
              <a:rPr lang="es-MX" sz="14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s-MX" sz="1400" b="1" dirty="0">
              <a:solidFill>
                <a:srgbClr val="10428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591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2"/>
          <a:srcRect l="7356" t="1246" b="1246"/>
          <a:stretch/>
        </p:blipFill>
        <p:spPr>
          <a:xfrm>
            <a:off x="168053" y="594074"/>
            <a:ext cx="9903047" cy="5651079"/>
          </a:xfrm>
          <a:prstGeom prst="rect">
            <a:avLst/>
          </a:prstGeom>
        </p:spPr>
      </p:pic>
      <p:cxnSp>
        <p:nvCxnSpPr>
          <p:cNvPr id="4" name="Straight Connector 3"/>
          <p:cNvCxnSpPr/>
          <p:nvPr/>
        </p:nvCxnSpPr>
        <p:spPr>
          <a:xfrm>
            <a:off x="787851" y="46420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3" name="Rectangle 372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5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352" name="Isosceles Triangle 351"/>
          <p:cNvSpPr/>
          <p:nvPr/>
        </p:nvSpPr>
        <p:spPr>
          <a:xfrm rot="5400000">
            <a:off x="856728" y="176621"/>
            <a:ext cx="160676" cy="154739"/>
          </a:xfrm>
          <a:prstGeom prst="triangle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9" name="TextBox 38"/>
          <p:cNvSpPr txBox="1"/>
          <p:nvPr/>
        </p:nvSpPr>
        <p:spPr>
          <a:xfrm>
            <a:off x="8783712" y="136723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40" name="Picture 3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4"/>
          <a:srcRect l="3772" t="3459" b="6813"/>
          <a:stretch/>
        </p:blipFill>
        <p:spPr>
          <a:xfrm>
            <a:off x="8080375" y="2586486"/>
            <a:ext cx="3981450" cy="1947498"/>
          </a:xfrm>
          <a:prstGeom prst="rect">
            <a:avLst/>
          </a:prstGeom>
          <a:ln>
            <a:solidFill>
              <a:srgbClr val="2B3B4E"/>
            </a:solidFill>
          </a:ln>
        </p:spPr>
      </p:pic>
      <p:sp>
        <p:nvSpPr>
          <p:cNvPr id="12" name="TextBox 11"/>
          <p:cNvSpPr txBox="1"/>
          <p:nvPr/>
        </p:nvSpPr>
        <p:spPr>
          <a:xfrm>
            <a:off x="7889400" y="1950608"/>
            <a:ext cx="43634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 smtClean="0">
                <a:solidFill>
                  <a:schemeClr val="bg2">
                    <a:lumMod val="75000"/>
                  </a:schemeClr>
                </a:solidFill>
                <a:latin typeface="Eras Light ITC" panose="020B0402030504020804" pitchFamily="34" charset="0"/>
              </a:rPr>
              <a:t>Ref : The 10G TTC-PON :Challenges, solutions and performance  (TTC.-PON team) , TWEPP 2016  </a:t>
            </a:r>
            <a:endParaRPr lang="en-US" sz="800" b="1" dirty="0">
              <a:solidFill>
                <a:schemeClr val="bg2">
                  <a:lumMod val="75000"/>
                </a:schemeClr>
              </a:solidFill>
              <a:latin typeface="Eras Light ITC" panose="020B04020305040208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-222898" y="31157"/>
            <a:ext cx="424625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Introduction</a:t>
            </a:r>
            <a:r>
              <a:rPr lang="es-MX" sz="1400" b="1" dirty="0" smtClean="0">
                <a:solidFill>
                  <a:srgbClr val="104282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s-MX" sz="1400" b="1" dirty="0">
              <a:solidFill>
                <a:srgbClr val="104282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91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81" name="Straight Connector 180"/>
          <p:cNvCxnSpPr/>
          <p:nvPr/>
        </p:nvCxnSpPr>
        <p:spPr>
          <a:xfrm>
            <a:off x="730824" y="45362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11532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145752" y="32935"/>
            <a:ext cx="617543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TTC_PON </a:t>
            </a:r>
            <a:r>
              <a:rPr lang="en-US" sz="2000" dirty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 ALICE CTP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260827" y="6020869"/>
            <a:ext cx="836874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6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0668519" y="5633166"/>
            <a:ext cx="197960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LTU </a:t>
            </a:r>
            <a:r>
              <a:rPr lang="en-US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Logic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sp>
        <p:nvSpPr>
          <p:cNvPr id="68" name="TextBox 67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122" name="TextBox 121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232" y="95800"/>
            <a:ext cx="311533" cy="31153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41663" y="3325612"/>
            <a:ext cx="628364" cy="2308761"/>
          </a:xfrm>
          <a:prstGeom prst="rect">
            <a:avLst/>
          </a:prstGeom>
        </p:spPr>
      </p:pic>
      <p:pic>
        <p:nvPicPr>
          <p:cNvPr id="29" name="Picture 2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7453" y="482789"/>
            <a:ext cx="3505200" cy="1830151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903" y="2331829"/>
            <a:ext cx="313911" cy="313911"/>
          </a:xfrm>
          <a:prstGeom prst="rect">
            <a:avLst/>
          </a:prstGeom>
        </p:spPr>
      </p:pic>
      <p:sp>
        <p:nvSpPr>
          <p:cNvPr id="123" name="TextBox 122"/>
          <p:cNvSpPr txBox="1"/>
          <p:nvPr/>
        </p:nvSpPr>
        <p:spPr>
          <a:xfrm>
            <a:off x="370824" y="2331829"/>
            <a:ext cx="31515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 ver_0_0  in  KC705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OLT. 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  Microblaze, SDK 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ONU.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Ctrl/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Microblaze, SDK 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Counter, PRBS7, PRBS23</a:t>
            </a:r>
            <a:endParaRPr lang="es-MX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</a:t>
            </a:r>
          </a:p>
        </p:txBody>
      </p:sp>
      <p:pic>
        <p:nvPicPr>
          <p:cNvPr id="42" name="Picture 4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836298" y="467825"/>
            <a:ext cx="3713851" cy="2407084"/>
          </a:xfrm>
          <a:prstGeom prst="rect">
            <a:avLst/>
          </a:prstGeom>
        </p:spPr>
      </p:pic>
      <p:sp>
        <p:nvSpPr>
          <p:cNvPr id="50" name="Right Arrow 49"/>
          <p:cNvSpPr/>
          <p:nvPr/>
        </p:nvSpPr>
        <p:spPr>
          <a:xfrm>
            <a:off x="3695099" y="1399340"/>
            <a:ext cx="337582" cy="2439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25" name="Picture 12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607" y="2444218"/>
            <a:ext cx="313911" cy="313911"/>
          </a:xfrm>
          <a:prstGeom prst="rect">
            <a:avLst/>
          </a:prstGeom>
        </p:spPr>
      </p:pic>
      <p:sp>
        <p:nvSpPr>
          <p:cNvPr id="126" name="TextBox 125"/>
          <p:cNvSpPr txBox="1"/>
          <p:nvPr/>
        </p:nvSpPr>
        <p:spPr>
          <a:xfrm>
            <a:off x="4708331" y="2354495"/>
            <a:ext cx="365851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 ver_0_1  in  KC705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OLT. 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ONU.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Microblaze, SDK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CTP_EMU,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PRBS7, PRBS23</a:t>
            </a:r>
          </a:p>
          <a:p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Downstream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   </a:t>
            </a:r>
          </a:p>
        </p:txBody>
      </p:sp>
      <p:pic>
        <p:nvPicPr>
          <p:cNvPr id="127" name="Picture 126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858358" y="453628"/>
            <a:ext cx="4131661" cy="2096449"/>
          </a:xfrm>
          <a:prstGeom prst="rect">
            <a:avLst/>
          </a:prstGeom>
          <a:ln>
            <a:noFill/>
          </a:ln>
        </p:spPr>
      </p:pic>
      <p:pic>
        <p:nvPicPr>
          <p:cNvPr id="128" name="Picture 12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4382" y="2504379"/>
            <a:ext cx="313911" cy="313911"/>
          </a:xfrm>
          <a:prstGeom prst="rect">
            <a:avLst/>
          </a:prstGeom>
        </p:spPr>
      </p:pic>
      <p:sp>
        <p:nvSpPr>
          <p:cNvPr id="129" name="TextBox 128"/>
          <p:cNvSpPr txBox="1"/>
          <p:nvPr/>
        </p:nvSpPr>
        <p:spPr>
          <a:xfrm>
            <a:off x="8835743" y="2321271"/>
            <a:ext cx="366555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 ver_0_1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OLT (KCU105).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ONU (KC705).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Microblaze, SDK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CTP_EMU, </a:t>
            </a:r>
            <a:r>
              <a:rPr lang="es-MX" sz="12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PRBS7, PRBS23</a:t>
            </a:r>
          </a:p>
          <a:p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Downstream &amp; Upstream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</a:t>
            </a:r>
          </a:p>
        </p:txBody>
      </p:sp>
      <p:sp>
        <p:nvSpPr>
          <p:cNvPr id="130" name="Right Arrow 129"/>
          <p:cNvSpPr/>
          <p:nvPr/>
        </p:nvSpPr>
        <p:spPr>
          <a:xfrm>
            <a:off x="7727689" y="1314073"/>
            <a:ext cx="337582" cy="2439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8" name="Picture 57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0858" y="3362824"/>
            <a:ext cx="3413155" cy="2296536"/>
          </a:xfrm>
          <a:prstGeom prst="rect">
            <a:avLst/>
          </a:prstGeom>
        </p:spPr>
      </p:pic>
      <p:pic>
        <p:nvPicPr>
          <p:cNvPr id="131" name="Picture 130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81" y="5454659"/>
            <a:ext cx="313911" cy="313911"/>
          </a:xfrm>
          <a:prstGeom prst="rect">
            <a:avLst/>
          </a:prstGeom>
        </p:spPr>
      </p:pic>
      <p:sp>
        <p:nvSpPr>
          <p:cNvPr id="132" name="TextBox 131"/>
          <p:cNvSpPr txBox="1"/>
          <p:nvPr/>
        </p:nvSpPr>
        <p:spPr>
          <a:xfrm>
            <a:off x="274251" y="5451228"/>
            <a:ext cx="374695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TTC-PON  ver_0_2 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1 OLT (KCU105) 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</a:t>
            </a:r>
          </a:p>
          <a:p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2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(KC705).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Ctrl/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Microblaze, SDK 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CTP_EMU, </a:t>
            </a:r>
            <a:r>
              <a:rPr lang="es-MX" sz="1200" dirty="0" err="1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PRBS7, 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PRBS23</a:t>
            </a:r>
            <a:endParaRPr lang="es-MX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Downstream/Upstream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Include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</a:t>
            </a:r>
          </a:p>
        </p:txBody>
      </p:sp>
      <p:pic>
        <p:nvPicPr>
          <p:cNvPr id="65" name="Picture 64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76641" y="3379109"/>
            <a:ext cx="3907881" cy="2450754"/>
          </a:xfrm>
          <a:prstGeom prst="rect">
            <a:avLst/>
          </a:prstGeom>
        </p:spPr>
      </p:pic>
      <p:sp>
        <p:nvSpPr>
          <p:cNvPr id="133" name="TextBox 132"/>
          <p:cNvSpPr txBox="1"/>
          <p:nvPr/>
        </p:nvSpPr>
        <p:spPr>
          <a:xfrm>
            <a:off x="3836298" y="5342018"/>
            <a:ext cx="380338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 ver_0_3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OLT (KCU105)  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</a:t>
            </a:r>
          </a:p>
          <a:p>
            <a:r>
              <a:rPr lang="es-MX" sz="1200" b="1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use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the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FMC_TTC_PON.</a:t>
            </a:r>
            <a:endParaRPr lang="es-MX" sz="1200" b="1" dirty="0" smtClean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(KC705).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Ctrl/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Microblaze, SDK 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CTP_EMU, </a:t>
            </a:r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PRBS7, 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PRBS23</a:t>
            </a:r>
            <a:endParaRPr lang="es-MX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Downstream/Upstream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Include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</a:t>
            </a:r>
          </a:p>
        </p:txBody>
      </p:sp>
      <p:pic>
        <p:nvPicPr>
          <p:cNvPr id="134" name="Picture 13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979" y="5340757"/>
            <a:ext cx="313911" cy="313911"/>
          </a:xfrm>
          <a:prstGeom prst="rect">
            <a:avLst/>
          </a:prstGeom>
        </p:spPr>
      </p:pic>
      <p:sp>
        <p:nvSpPr>
          <p:cNvPr id="135" name="Right Arrow 134"/>
          <p:cNvSpPr/>
          <p:nvPr/>
        </p:nvSpPr>
        <p:spPr>
          <a:xfrm>
            <a:off x="3533277" y="3931452"/>
            <a:ext cx="337582" cy="2439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7" name="Picture 66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004301" y="3305566"/>
            <a:ext cx="3319441" cy="2082118"/>
          </a:xfrm>
          <a:prstGeom prst="rect">
            <a:avLst/>
          </a:prstGeom>
        </p:spPr>
      </p:pic>
      <p:pic>
        <p:nvPicPr>
          <p:cNvPr id="136" name="Picture 135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8611" y="5294272"/>
            <a:ext cx="313911" cy="313911"/>
          </a:xfrm>
          <a:prstGeom prst="rect">
            <a:avLst/>
          </a:prstGeom>
        </p:spPr>
      </p:pic>
      <p:sp>
        <p:nvSpPr>
          <p:cNvPr id="137" name="TextBox 136"/>
          <p:cNvSpPr txBox="1"/>
          <p:nvPr/>
        </p:nvSpPr>
        <p:spPr>
          <a:xfrm>
            <a:off x="7870288" y="5333733"/>
            <a:ext cx="350841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rgbClr val="23B6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TTC-PON  ver_0_4  </a:t>
            </a:r>
          </a:p>
          <a:p>
            <a:r>
              <a:rPr lang="es-MX" sz="12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9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OLT (KCU105) 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b="1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</a:t>
            </a:r>
          </a:p>
          <a:p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ONU (KCU105)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/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</a:t>
            </a:r>
            <a:r>
              <a:rPr lang="es-MX" sz="1200" dirty="0" err="1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Ipbus</a:t>
            </a:r>
            <a:endParaRPr lang="es-MX" sz="1200" dirty="0" smtClean="0">
              <a:solidFill>
                <a:srgbClr val="FF0000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FMC_TTC_PON (OLT/ONU).</a:t>
            </a:r>
          </a:p>
          <a:p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 </a:t>
            </a:r>
            <a:r>
              <a:rPr lang="es-MX" sz="12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ONUs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(KC705).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Ctrl/</a:t>
            </a:r>
            <a:r>
              <a:rPr lang="en-US" sz="1200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Cfg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  Microblaze, SDK </a:t>
            </a:r>
          </a:p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Testability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: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CTP_EMU, </a:t>
            </a:r>
            <a:r>
              <a:rPr lang="en-US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Counter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, </a:t>
            </a:r>
            <a:r>
              <a:rPr lang="es-MX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PRBS7, PRBS23</a:t>
            </a:r>
            <a:endParaRPr lang="es-MX" sz="1200" dirty="0" smtClean="0">
              <a:solidFill>
                <a:schemeClr val="tx1">
                  <a:lumMod val="95000"/>
                  <a:lumOff val="5000"/>
                </a:schemeClr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Downstream/Upstream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s-MX" sz="1200" dirty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Include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process</a:t>
            </a:r>
            <a:r>
              <a:rPr lang="es-MX" sz="1200" dirty="0" smtClean="0">
                <a:solidFill>
                  <a:srgbClr val="FF0000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</a:t>
            </a:r>
          </a:p>
        </p:txBody>
      </p:sp>
      <p:sp>
        <p:nvSpPr>
          <p:cNvPr id="138" name="Right Arrow 137"/>
          <p:cNvSpPr/>
          <p:nvPr/>
        </p:nvSpPr>
        <p:spPr>
          <a:xfrm>
            <a:off x="7678387" y="3931452"/>
            <a:ext cx="337582" cy="2439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9" name="Picture 138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09874" y="5652258"/>
            <a:ext cx="313911" cy="313911"/>
          </a:xfrm>
          <a:prstGeom prst="rect">
            <a:avLst/>
          </a:prstGeom>
        </p:spPr>
      </p:pic>
      <p:sp>
        <p:nvSpPr>
          <p:cNvPr id="140" name="Right Arrow 139"/>
          <p:cNvSpPr/>
          <p:nvPr/>
        </p:nvSpPr>
        <p:spPr>
          <a:xfrm>
            <a:off x="11092036" y="3874520"/>
            <a:ext cx="337582" cy="243990"/>
          </a:xfrm>
          <a:prstGeom prst="rightArrow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23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98099" y="5882869"/>
            <a:ext cx="6023301" cy="722554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1" name="Straight Connector 180"/>
          <p:cNvCxnSpPr/>
          <p:nvPr/>
        </p:nvCxnSpPr>
        <p:spPr>
          <a:xfrm>
            <a:off x="730824" y="356051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2106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54582" y="-48583"/>
            <a:ext cx="666564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CTP_TTC-PON</a:t>
            </a:r>
            <a:r>
              <a:rPr lang="en-US" sz="20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(Block-Diagram</a:t>
            </a:r>
            <a:r>
              <a:rPr lang="en-US" sz="20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- Firmware)</a:t>
            </a:r>
            <a:endParaRPr lang="en-US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099" y="433931"/>
            <a:ext cx="7294679" cy="4990273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99" y="5494474"/>
            <a:ext cx="328594" cy="328594"/>
          </a:xfrm>
          <a:prstGeom prst="rect">
            <a:avLst/>
          </a:prstGeom>
        </p:spPr>
      </p:pic>
      <p:sp>
        <p:nvSpPr>
          <p:cNvPr id="225" name="TextBox 224"/>
          <p:cNvSpPr txBox="1"/>
          <p:nvPr/>
        </p:nvSpPr>
        <p:spPr>
          <a:xfrm>
            <a:off x="446290" y="5540486"/>
            <a:ext cx="1454486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Firmware  V1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0" y="593502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26" name="TextBox 225"/>
          <p:cNvSpPr txBox="1"/>
          <p:nvPr/>
        </p:nvSpPr>
        <p:spPr>
          <a:xfrm>
            <a:off x="327524" y="5896313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25 IPbus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Slaves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228" name="Picture 2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38" y="6328672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0" name="TextBox 229"/>
          <p:cNvSpPr txBox="1"/>
          <p:nvPr/>
        </p:nvSpPr>
        <p:spPr>
          <a:xfrm>
            <a:off x="368812" y="6295859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OLTs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pic>
        <p:nvPicPr>
          <p:cNvPr id="231" name="Picture 2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62" y="5929125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7" name="TextBox 236"/>
          <p:cNvSpPr txBox="1"/>
          <p:nvPr/>
        </p:nvSpPr>
        <p:spPr>
          <a:xfrm>
            <a:off x="1811224" y="5902469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ONU </a:t>
            </a:r>
          </a:p>
        </p:txBody>
      </p:sp>
      <p:pic>
        <p:nvPicPr>
          <p:cNvPr id="238" name="Picture 2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62" y="632821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9" name="TextBox 238"/>
          <p:cNvSpPr txBox="1"/>
          <p:nvPr/>
        </p:nvSpPr>
        <p:spPr>
          <a:xfrm>
            <a:off x="1844280" y="6267108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SPI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240" name="Picture 2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61870" y="5929125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43" name="TextBox 242"/>
          <p:cNvSpPr txBox="1"/>
          <p:nvPr/>
        </p:nvSpPr>
        <p:spPr>
          <a:xfrm>
            <a:off x="2932280" y="5884643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I2C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2895688" y="6295405"/>
            <a:ext cx="1345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CTP_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Emulator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pic>
        <p:nvPicPr>
          <p:cNvPr id="246" name="Picture 2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7616" y="632821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247" name="Picture 2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9126" y="5936743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50" name="TextBox 249"/>
          <p:cNvSpPr txBox="1"/>
          <p:nvPr/>
        </p:nvSpPr>
        <p:spPr>
          <a:xfrm>
            <a:off x="4387402" y="5882868"/>
            <a:ext cx="1866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  ILAs  (Logic Analyzer 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24" y="37696"/>
            <a:ext cx="240827" cy="240827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6"/>
          <a:srcRect l="1220"/>
          <a:stretch/>
        </p:blipFill>
        <p:spPr>
          <a:xfrm>
            <a:off x="7811089" y="2374207"/>
            <a:ext cx="3323380" cy="211010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7"/>
          <a:srcRect l="1132" r="1289"/>
          <a:stretch/>
        </p:blipFill>
        <p:spPr>
          <a:xfrm>
            <a:off x="7687356" y="4436688"/>
            <a:ext cx="3851501" cy="16272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8"/>
          <a:srcRect l="33778"/>
          <a:stretch/>
        </p:blipFill>
        <p:spPr>
          <a:xfrm>
            <a:off x="7913871" y="393228"/>
            <a:ext cx="3296939" cy="1936703"/>
          </a:xfrm>
          <a:prstGeom prst="rect">
            <a:avLst/>
          </a:prstGeom>
          <a:ln>
            <a:solidFill>
              <a:srgbClr val="104282"/>
            </a:solidFill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pic>
        <p:nvPicPr>
          <p:cNvPr id="40" name="Picture 2" descr="Pistas, Detective, Buscar, Vidrio, Buscando, Ampli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5541" y="1477098"/>
            <a:ext cx="387301" cy="52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Straight Arrow Connector 8"/>
          <p:cNvCxnSpPr/>
          <p:nvPr/>
        </p:nvCxnSpPr>
        <p:spPr>
          <a:xfrm flipV="1">
            <a:off x="5609191" y="377450"/>
            <a:ext cx="2234657" cy="1222750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5609191" y="1600200"/>
            <a:ext cx="2287031" cy="729732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6" name="Picture 2" descr="Pistas, Detective, Buscar, Vidrio, Buscando, Ampli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265016">
            <a:off x="6317880" y="2845372"/>
            <a:ext cx="387301" cy="52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7" name="Straight Arrow Connector 46"/>
          <p:cNvCxnSpPr/>
          <p:nvPr/>
        </p:nvCxnSpPr>
        <p:spPr>
          <a:xfrm>
            <a:off x="6448031" y="3005853"/>
            <a:ext cx="1492062" cy="1312619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Straight Arrow Connector 48"/>
          <p:cNvCxnSpPr/>
          <p:nvPr/>
        </p:nvCxnSpPr>
        <p:spPr>
          <a:xfrm flipV="1">
            <a:off x="6448031" y="2463457"/>
            <a:ext cx="1492062" cy="527719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2" descr="Pistas, Detective, Buscar, Vidrio, Buscando, Ampliar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3983653">
            <a:off x="6263916" y="3952458"/>
            <a:ext cx="387301" cy="524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54" name="Straight Arrow Connector 53"/>
          <p:cNvCxnSpPr/>
          <p:nvPr/>
        </p:nvCxnSpPr>
        <p:spPr>
          <a:xfrm>
            <a:off x="6538166" y="4130872"/>
            <a:ext cx="1305682" cy="387373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538166" y="4128551"/>
            <a:ext cx="1245383" cy="1754317"/>
          </a:xfrm>
          <a:prstGeom prst="straightConnector1">
            <a:avLst/>
          </a:prstGeom>
          <a:ln>
            <a:solidFill>
              <a:srgbClr val="104282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7</a:t>
            </a:r>
            <a:endParaRPr lang="en-GB" dirty="0">
              <a:latin typeface="Agency FB" panose="020B0503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  <p:sp>
        <p:nvSpPr>
          <p:cNvPr id="41" name="TextBox 40"/>
          <p:cNvSpPr txBox="1"/>
          <p:nvPr/>
        </p:nvSpPr>
        <p:spPr>
          <a:xfrm>
            <a:off x="7596868" y="6295405"/>
            <a:ext cx="46679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“Thanks TTC-PON team for support” </a:t>
            </a:r>
            <a:endParaRPr lang="en-US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7258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122457" y="5849850"/>
            <a:ext cx="5492450" cy="722554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81" name="Straight Connector 180"/>
          <p:cNvCxnSpPr/>
          <p:nvPr/>
        </p:nvCxnSpPr>
        <p:spPr>
          <a:xfrm>
            <a:off x="730824" y="317648"/>
            <a:ext cx="10179050" cy="0"/>
          </a:xfrm>
          <a:prstGeom prst="line">
            <a:avLst/>
          </a:prstGeom>
          <a:ln w="127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4" name="TextBox 183"/>
          <p:cNvSpPr txBox="1"/>
          <p:nvPr/>
        </p:nvSpPr>
        <p:spPr>
          <a:xfrm>
            <a:off x="8755199" y="21066"/>
            <a:ext cx="231823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A  Large Ion Collider  Experiment </a:t>
            </a:r>
            <a:endParaRPr lang="en-US" sz="1100" b="1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sp>
        <p:nvSpPr>
          <p:cNvPr id="186" name="TextBox 185"/>
          <p:cNvSpPr txBox="1"/>
          <p:nvPr/>
        </p:nvSpPr>
        <p:spPr>
          <a:xfrm>
            <a:off x="1069502" y="-55599"/>
            <a:ext cx="68171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CTP_TTC-PON    </a:t>
            </a:r>
            <a:r>
              <a:rPr lang="en-US" sz="20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(Features of the TTC-PON system)</a:t>
            </a:r>
            <a:endParaRPr lang="en-US" sz="20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652" y="495914"/>
            <a:ext cx="5563282" cy="4741370"/>
          </a:xfrm>
          <a:prstGeom prst="rect">
            <a:avLst/>
          </a:prstGeom>
        </p:spPr>
      </p:pic>
      <p:pic>
        <p:nvPicPr>
          <p:cNvPr id="68" name="Picture 6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15" y="5385245"/>
            <a:ext cx="328594" cy="328594"/>
          </a:xfrm>
          <a:prstGeom prst="rect">
            <a:avLst/>
          </a:prstGeom>
        </p:spPr>
      </p:pic>
      <p:sp>
        <p:nvSpPr>
          <p:cNvPr id="225" name="TextBox 224"/>
          <p:cNvSpPr txBox="1"/>
          <p:nvPr/>
        </p:nvSpPr>
        <p:spPr>
          <a:xfrm>
            <a:off x="495806" y="5431257"/>
            <a:ext cx="1454486" cy="276999"/>
          </a:xfrm>
          <a:prstGeom prst="rect">
            <a:avLst/>
          </a:prstGeom>
          <a:noFill/>
          <a:ln>
            <a:solidFill>
              <a:srgbClr val="104282"/>
            </a:solidFill>
          </a:ln>
        </p:spPr>
        <p:txBody>
          <a:bodyPr wrap="square" rtlCol="0">
            <a:spAutoFit/>
          </a:bodyPr>
          <a:lstStyle/>
          <a:p>
            <a:r>
              <a:rPr lang="es-MX" sz="1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Firmware  V1</a:t>
            </a:r>
          </a:p>
        </p:txBody>
      </p:sp>
      <p:pic>
        <p:nvPicPr>
          <p:cNvPr id="69" name="Picture 6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140" y="593502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26" name="TextBox 225"/>
          <p:cNvSpPr txBox="1"/>
          <p:nvPr/>
        </p:nvSpPr>
        <p:spPr>
          <a:xfrm>
            <a:off x="327524" y="5896313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25 IPbus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Slaves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228" name="Picture 22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7438" y="6328672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0" name="TextBox 229"/>
          <p:cNvSpPr txBox="1"/>
          <p:nvPr/>
        </p:nvSpPr>
        <p:spPr>
          <a:xfrm>
            <a:off x="368812" y="6295859"/>
            <a:ext cx="168383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OLTs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pic>
        <p:nvPicPr>
          <p:cNvPr id="231" name="Picture 23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62" y="5929125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7" name="TextBox 236"/>
          <p:cNvSpPr txBox="1"/>
          <p:nvPr/>
        </p:nvSpPr>
        <p:spPr>
          <a:xfrm>
            <a:off x="1811224" y="5902469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ONU </a:t>
            </a:r>
          </a:p>
        </p:txBody>
      </p:sp>
      <p:pic>
        <p:nvPicPr>
          <p:cNvPr id="238" name="Picture 23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5562" y="632821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39" name="TextBox 238"/>
          <p:cNvSpPr txBox="1"/>
          <p:nvPr/>
        </p:nvSpPr>
        <p:spPr>
          <a:xfrm>
            <a:off x="1844280" y="6267108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2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SPI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pic>
        <p:nvPicPr>
          <p:cNvPr id="240" name="Picture 23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2173" y="5929125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43" name="TextBox 242"/>
          <p:cNvSpPr txBox="1"/>
          <p:nvPr/>
        </p:nvSpPr>
        <p:spPr>
          <a:xfrm>
            <a:off x="2815060" y="5895830"/>
            <a:ext cx="118994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I2C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ctrl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</a:t>
            </a:r>
          </a:p>
        </p:txBody>
      </p:sp>
      <p:sp>
        <p:nvSpPr>
          <p:cNvPr id="244" name="TextBox 243"/>
          <p:cNvSpPr txBox="1"/>
          <p:nvPr/>
        </p:nvSpPr>
        <p:spPr>
          <a:xfrm>
            <a:off x="2815060" y="6295405"/>
            <a:ext cx="13452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1 CTP_ </a:t>
            </a:r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Emulator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</p:txBody>
      </p:sp>
      <p:pic>
        <p:nvPicPr>
          <p:cNvPr id="246" name="Picture 24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919" y="6328218"/>
            <a:ext cx="211374" cy="21137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247" name="Picture 24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8158" y="5909849"/>
            <a:ext cx="211374" cy="222820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250" name="TextBox 249"/>
          <p:cNvSpPr txBox="1"/>
          <p:nvPr/>
        </p:nvSpPr>
        <p:spPr>
          <a:xfrm>
            <a:off x="3804872" y="5863500"/>
            <a:ext cx="18669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8  ILAs  (Logic Analyzer </a:t>
            </a:r>
            <a:r>
              <a:rPr lang="es-MX" sz="12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24" y="37696"/>
            <a:ext cx="240827" cy="240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236998" y="32935"/>
            <a:ext cx="475529" cy="646232"/>
          </a:xfrm>
          <a:prstGeom prst="rect">
            <a:avLst/>
          </a:prstGeom>
        </p:spPr>
      </p:pic>
      <p:sp>
        <p:nvSpPr>
          <p:cNvPr id="191" name="Rectangle 190"/>
          <p:cNvSpPr/>
          <p:nvPr/>
        </p:nvSpPr>
        <p:spPr>
          <a:xfrm>
            <a:off x="11387303" y="6020869"/>
            <a:ext cx="710397" cy="826981"/>
          </a:xfrm>
          <a:prstGeom prst="rect">
            <a:avLst/>
          </a:prstGeom>
          <a:solidFill>
            <a:srgbClr val="104282"/>
          </a:solidFill>
          <a:ln>
            <a:solidFill>
              <a:srgbClr val="10428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MX" dirty="0" smtClean="0">
                <a:latin typeface="Agency FB" panose="020B0503020202020204" pitchFamily="34" charset="0"/>
              </a:rPr>
              <a:t>8</a:t>
            </a:r>
            <a:endParaRPr lang="en-GB" dirty="0">
              <a:latin typeface="Agency FB" panose="020B0503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7"/>
          <a:srcRect l="1677" t="1" r="2908" b="1873"/>
          <a:stretch/>
        </p:blipFill>
        <p:spPr>
          <a:xfrm>
            <a:off x="6026735" y="866085"/>
            <a:ext cx="2672222" cy="3346056"/>
          </a:xfrm>
          <a:prstGeom prst="rect">
            <a:avLst/>
          </a:prstGeom>
          <a:ln>
            <a:solidFill>
              <a:srgbClr val="104282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2205532" y="629777"/>
            <a:ext cx="2829397" cy="1189185"/>
          </a:xfrm>
          <a:prstGeom prst="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rgbClr val="B9B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" name="Rectangle 41"/>
          <p:cNvSpPr/>
          <p:nvPr/>
        </p:nvSpPr>
        <p:spPr>
          <a:xfrm>
            <a:off x="2509392" y="4259625"/>
            <a:ext cx="2735579" cy="879759"/>
          </a:xfrm>
          <a:prstGeom prst="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rgbClr val="B9B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" name="Rectangle 43"/>
          <p:cNvSpPr/>
          <p:nvPr/>
        </p:nvSpPr>
        <p:spPr>
          <a:xfrm>
            <a:off x="4890840" y="1952825"/>
            <a:ext cx="708261" cy="2022593"/>
          </a:xfrm>
          <a:prstGeom prst="rect">
            <a:avLst/>
          </a:prstGeom>
          <a:solidFill>
            <a:schemeClr val="bg1">
              <a:lumMod val="65000"/>
              <a:alpha val="76000"/>
            </a:schemeClr>
          </a:solidFill>
          <a:ln>
            <a:solidFill>
              <a:srgbClr val="B9B6B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5" name="Group 14"/>
          <p:cNvGrpSpPr/>
          <p:nvPr/>
        </p:nvGrpSpPr>
        <p:grpSpPr>
          <a:xfrm>
            <a:off x="6131222" y="421723"/>
            <a:ext cx="2451570" cy="288081"/>
            <a:chOff x="6306345" y="4343740"/>
            <a:chExt cx="2458243" cy="288081"/>
          </a:xfrm>
        </p:grpSpPr>
        <p:sp>
          <p:nvSpPr>
            <p:cNvPr id="45" name="Rectangle 44"/>
            <p:cNvSpPr/>
            <p:nvPr/>
          </p:nvSpPr>
          <p:spPr>
            <a:xfrm>
              <a:off x="6306345" y="4343740"/>
              <a:ext cx="2458243" cy="288081"/>
            </a:xfrm>
            <a:prstGeom prst="rect">
              <a:avLst/>
            </a:prstGeom>
            <a:solidFill>
              <a:srgbClr val="2B3B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Ctrl &amp; </a:t>
              </a:r>
              <a:r>
                <a:rPr lang="en-US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cfg</a:t>
              </a:r>
              <a:r>
                <a:rPr lang="en-US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 of all OLTs via IPbus</a:t>
              </a:r>
              <a:endParaRPr lang="en-US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1" r="6534"/>
            <a:stretch/>
          </p:blipFill>
          <p:spPr>
            <a:xfrm>
              <a:off x="6390769" y="4400719"/>
              <a:ext cx="134681" cy="1519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9"/>
          <a:srcRect l="534" t="5560" r="5046" b="7084"/>
          <a:stretch/>
        </p:blipFill>
        <p:spPr>
          <a:xfrm>
            <a:off x="9104759" y="1294077"/>
            <a:ext cx="2965642" cy="720092"/>
          </a:xfrm>
          <a:prstGeom prst="rect">
            <a:avLst/>
          </a:prstGeom>
          <a:ln>
            <a:solidFill>
              <a:srgbClr val="104282"/>
            </a:solidFill>
          </a:ln>
        </p:spPr>
      </p:pic>
      <p:grpSp>
        <p:nvGrpSpPr>
          <p:cNvPr id="19" name="Group 18"/>
          <p:cNvGrpSpPr/>
          <p:nvPr/>
        </p:nvGrpSpPr>
        <p:grpSpPr>
          <a:xfrm>
            <a:off x="9104759" y="830225"/>
            <a:ext cx="2965642" cy="288081"/>
            <a:chOff x="8829978" y="2088040"/>
            <a:chExt cx="2965642" cy="288081"/>
          </a:xfrm>
        </p:grpSpPr>
        <p:sp>
          <p:nvSpPr>
            <p:cNvPr id="48" name="Rectangle 47"/>
            <p:cNvSpPr/>
            <p:nvPr/>
          </p:nvSpPr>
          <p:spPr>
            <a:xfrm>
              <a:off x="8829978" y="2088040"/>
              <a:ext cx="2965642" cy="288081"/>
            </a:xfrm>
            <a:prstGeom prst="rect">
              <a:avLst/>
            </a:prstGeom>
            <a:solidFill>
              <a:srgbClr val="2B3B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s-MX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</a:t>
              </a:r>
              <a:r>
                <a:rPr lang="es-MX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Ctrl</a:t>
              </a:r>
              <a:r>
                <a:rPr lang="es-MX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&amp; </a:t>
              </a:r>
              <a:r>
                <a:rPr lang="en-US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cfg</a:t>
              </a:r>
              <a:r>
                <a:rPr lang="es-MX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. of  </a:t>
              </a:r>
              <a:r>
                <a:rPr lang="es-MX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the</a:t>
              </a:r>
              <a:r>
                <a:rPr lang="es-MX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ONU </a:t>
              </a:r>
              <a:r>
                <a:rPr lang="es-MX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via</a:t>
              </a:r>
              <a:r>
                <a:rPr lang="es-MX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IPbus</a:t>
              </a:r>
              <a:endParaRPr lang="en-GB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50" name="Picture 4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1" r="6534"/>
            <a:stretch/>
          </p:blipFill>
          <p:spPr>
            <a:xfrm>
              <a:off x="8914402" y="2145019"/>
              <a:ext cx="134681" cy="1519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</p:pic>
      </p:grpSp>
      <p:sp>
        <p:nvSpPr>
          <p:cNvPr id="51" name="Rectangle 50"/>
          <p:cNvSpPr/>
          <p:nvPr/>
        </p:nvSpPr>
        <p:spPr>
          <a:xfrm>
            <a:off x="9323864" y="2849933"/>
            <a:ext cx="2658291" cy="2191283"/>
          </a:xfrm>
          <a:prstGeom prst="rect">
            <a:avLst/>
          </a:prstGeom>
          <a:solidFill>
            <a:srgbClr val="2B3B4E"/>
          </a:solidFill>
          <a:ln w="6350">
            <a:solidFill>
              <a:srgbClr val="690034"/>
            </a:solidFill>
            <a:prstDash val="lg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Full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Calibration.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Light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Calibration.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Network </a:t>
            </a:r>
            <a:r>
              <a:rPr lang="en-US" sz="1100" dirty="0" err="1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Init.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Network  Health. 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Network Presence.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BERT  </a:t>
            </a:r>
            <a:r>
              <a:rPr lang="en-US" sz="1100" dirty="0" err="1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Config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. (Down/Up) </a:t>
            </a:r>
          </a:p>
          <a:p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BERT  Read.  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(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Down/Up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)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Downstream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Latency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Status  ONU 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Status OLT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Toggling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(TX &amp; RX)</a:t>
            </a:r>
          </a:p>
          <a:p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 OLT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Reset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r>
              <a:rPr lang="en-US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loop</a:t>
            </a:r>
            <a:r>
              <a:rPr lang="es-MX" sz="1100" dirty="0" smtClean="0">
                <a:solidFill>
                  <a:schemeClr val="bg1"/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</a:t>
            </a:r>
            <a:endParaRPr lang="en-GB" sz="1100" dirty="0">
              <a:solidFill>
                <a:schemeClr val="bg1"/>
              </a:solidFill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52" name="Picture 5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2913733"/>
            <a:ext cx="124434" cy="124434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56" name="Picture 5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079189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57" name="Picture 5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249850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0" name="Picture 5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420511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1" name="Picture 6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591172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2" name="Picture 6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761833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3" name="Picture 6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3932494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4" name="Picture 6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4103155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5" name="Picture 6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4273816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6" name="Picture 6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4444477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67" name="Picture 6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4615134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sp>
        <p:nvSpPr>
          <p:cNvPr id="70" name="Rectangle 69"/>
          <p:cNvSpPr/>
          <p:nvPr/>
        </p:nvSpPr>
        <p:spPr>
          <a:xfrm>
            <a:off x="9318711" y="2369132"/>
            <a:ext cx="2663444" cy="288081"/>
          </a:xfrm>
          <a:prstGeom prst="rect">
            <a:avLst/>
          </a:prstGeom>
          <a:solidFill>
            <a:srgbClr val="2B3B4E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   TTC_PON test  </a:t>
            </a:r>
            <a:r>
              <a:rPr lang="es-MX" sz="1200" dirty="0" err="1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Menu</a:t>
            </a:r>
            <a:r>
              <a:rPr lang="es-MX" sz="12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(IPbus)</a:t>
            </a:r>
            <a:endParaRPr lang="en-GB" sz="1200" dirty="0">
              <a:latin typeface="Lato Light" panose="020F0502020204030203" pitchFamily="34" charset="0"/>
              <a:ea typeface="Lato Light" panose="020F0502020204030203" pitchFamily="34" charset="0"/>
              <a:cs typeface="Lato Light" panose="020F0502020204030203" pitchFamily="34" charset="0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1" r="6534"/>
          <a:stretch/>
        </p:blipFill>
        <p:spPr>
          <a:xfrm>
            <a:off x="9419977" y="2443266"/>
            <a:ext cx="134681" cy="15194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cxnSp>
        <p:nvCxnSpPr>
          <p:cNvPr id="12" name="Straight Connector 11"/>
          <p:cNvCxnSpPr>
            <a:stCxn id="51" idx="0"/>
            <a:endCxn id="70" idx="2"/>
          </p:cNvCxnSpPr>
          <p:nvPr/>
        </p:nvCxnSpPr>
        <p:spPr>
          <a:xfrm flipH="1" flipV="1">
            <a:off x="10650433" y="2657213"/>
            <a:ext cx="2577" cy="192720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flipH="1" flipV="1">
            <a:off x="7357383" y="702687"/>
            <a:ext cx="0" cy="152052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0523411" y="1118306"/>
            <a:ext cx="0" cy="15205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7" name="Picture 7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0225" y="4771257"/>
            <a:ext cx="129639" cy="129639"/>
          </a:xfrm>
          <a:prstGeom prst="rect">
            <a:avLst/>
          </a:prstGeom>
          <a:solidFill>
            <a:schemeClr val="bg1"/>
          </a:solidFill>
          <a:ln>
            <a:solidFill>
              <a:srgbClr val="00B0F0"/>
            </a:solidFill>
          </a:ln>
        </p:spPr>
      </p:pic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10"/>
          <a:srcRect l="614" t="343" r="19677" b="8068"/>
          <a:stretch/>
        </p:blipFill>
        <p:spPr>
          <a:xfrm>
            <a:off x="5671808" y="5101156"/>
            <a:ext cx="3522098" cy="1498376"/>
          </a:xfrm>
          <a:prstGeom prst="rect">
            <a:avLst/>
          </a:prstGeom>
          <a:ln>
            <a:solidFill>
              <a:srgbClr val="104282"/>
            </a:solidFill>
          </a:ln>
        </p:spPr>
      </p:pic>
      <p:grpSp>
        <p:nvGrpSpPr>
          <p:cNvPr id="88" name="Group 87"/>
          <p:cNvGrpSpPr/>
          <p:nvPr/>
        </p:nvGrpSpPr>
        <p:grpSpPr>
          <a:xfrm>
            <a:off x="5901413" y="4626399"/>
            <a:ext cx="3203630" cy="288081"/>
            <a:chOff x="8829978" y="2088040"/>
            <a:chExt cx="2965642" cy="288081"/>
          </a:xfrm>
        </p:grpSpPr>
        <p:sp>
          <p:nvSpPr>
            <p:cNvPr id="89" name="Rectangle 88"/>
            <p:cNvSpPr/>
            <p:nvPr/>
          </p:nvSpPr>
          <p:spPr>
            <a:xfrm>
              <a:off x="8829978" y="2088040"/>
              <a:ext cx="2965642" cy="288081"/>
            </a:xfrm>
            <a:prstGeom prst="rect">
              <a:avLst/>
            </a:prstGeom>
            <a:solidFill>
              <a:srgbClr val="2B3B4E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US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   </a:t>
              </a:r>
              <a:r>
                <a:rPr lang="en-US" sz="1200" dirty="0" err="1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ONU_Ref_clock</a:t>
              </a:r>
              <a:r>
                <a:rPr lang="en-US" sz="1200" dirty="0" smtClean="0">
                  <a:latin typeface="Lato Light" panose="020F0502020204030203" pitchFamily="34" charset="0"/>
                  <a:ea typeface="Lato Light" panose="020F0502020204030203" pitchFamily="34" charset="0"/>
                  <a:cs typeface="Lato Light" panose="020F0502020204030203" pitchFamily="34" charset="0"/>
                </a:rPr>
                <a:t>  via IPbus (IPbus to I2C) </a:t>
              </a:r>
              <a:endParaRPr lang="en-US" sz="1200" dirty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endParaRPr>
            </a:p>
          </p:txBody>
        </p:sp>
        <p:pic>
          <p:nvPicPr>
            <p:cNvPr id="90" name="Picture 89"/>
            <p:cNvPicPr>
              <a:picLocks noChangeAspect="1"/>
            </p:cNvPicPr>
            <p:nvPr/>
          </p:nvPicPr>
          <p:blipFill rotWithShape="1">
            <a:blip r:embed="rId8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831" r="6534"/>
            <a:stretch/>
          </p:blipFill>
          <p:spPr>
            <a:xfrm>
              <a:off x="8914402" y="2145019"/>
              <a:ext cx="134681" cy="151949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00B0F0"/>
              </a:solidFill>
            </a:ln>
          </p:spPr>
        </p:pic>
      </p:grpSp>
      <p:cxnSp>
        <p:nvCxnSpPr>
          <p:cNvPr id="91" name="Straight Connector 90"/>
          <p:cNvCxnSpPr/>
          <p:nvPr/>
        </p:nvCxnSpPr>
        <p:spPr>
          <a:xfrm flipV="1">
            <a:off x="7408928" y="4922137"/>
            <a:ext cx="0" cy="152053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5739131" y="6626394"/>
            <a:ext cx="1653435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 smtClean="0"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July   – 11th - 2017</a:t>
            </a:r>
            <a:r>
              <a:rPr lang="es-MX" sz="800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Eras Light ITC" panose="020B0402030504020804" pitchFamily="34" charset="0"/>
              </a:rPr>
              <a:t>.</a:t>
            </a:r>
          </a:p>
        </p:txBody>
      </p:sp>
      <p:sp>
        <p:nvSpPr>
          <p:cNvPr id="93" name="TextBox 92"/>
          <p:cNvSpPr txBox="1"/>
          <p:nvPr/>
        </p:nvSpPr>
        <p:spPr>
          <a:xfrm>
            <a:off x="-51295" y="6626394"/>
            <a:ext cx="21217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CTP – </a:t>
            </a:r>
            <a:r>
              <a:rPr 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PRR </a:t>
            </a:r>
            <a:r>
              <a:rPr lang="es-MX" sz="1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Lato Light" panose="020F0502020204030203" pitchFamily="34" charset="0"/>
                <a:ea typeface="Lato Light" panose="020F0502020204030203" pitchFamily="34" charset="0"/>
                <a:cs typeface="Lato Light" panose="020F0502020204030203" pitchFamily="34" charset="0"/>
              </a:rPr>
              <a:t>  - Meeting </a:t>
            </a:r>
          </a:p>
        </p:txBody>
      </p:sp>
    </p:spTree>
    <p:extLst>
      <p:ext uri="{BB962C8B-B14F-4D97-AF65-F5344CB8AC3E}">
        <p14:creationId xmlns:p14="http://schemas.microsoft.com/office/powerpoint/2010/main" val="2604349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36770</TotalTime>
  <Words>2242</Words>
  <Application>Microsoft Office PowerPoint</Application>
  <PresentationFormat>Widescreen</PresentationFormat>
  <Paragraphs>535</Paragraphs>
  <Slides>25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4" baseType="lpstr">
      <vt:lpstr>Adobe Heiti Std R</vt:lpstr>
      <vt:lpstr>Agency FB</vt:lpstr>
      <vt:lpstr>Arial</vt:lpstr>
      <vt:lpstr>Calibri</vt:lpstr>
      <vt:lpstr>Calibri Light</vt:lpstr>
      <vt:lpstr>Courier New</vt:lpstr>
      <vt:lpstr>Eras Light ITC</vt:lpstr>
      <vt:lpstr>Lato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Administrator</dc:creator>
  <cp:lastModifiedBy>Administrator</cp:lastModifiedBy>
  <cp:revision>901</cp:revision>
  <cp:lastPrinted>2016-10-10T14:08:00Z</cp:lastPrinted>
  <dcterms:created xsi:type="dcterms:W3CDTF">2016-10-06T16:10:48Z</dcterms:created>
  <dcterms:modified xsi:type="dcterms:W3CDTF">2017-07-10T18:08:25Z</dcterms:modified>
</cp:coreProperties>
</file>