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64" r:id="rId4"/>
    <p:sldId id="265" r:id="rId5"/>
    <p:sldId id="272" r:id="rId6"/>
    <p:sldId id="266" r:id="rId7"/>
    <p:sldId id="267" r:id="rId8"/>
    <p:sldId id="262" r:id="rId9"/>
    <p:sldId id="263" r:id="rId10"/>
    <p:sldId id="268" r:id="rId11"/>
    <p:sldId id="269" r:id="rId12"/>
    <p:sldId id="270" r:id="rId13"/>
    <p:sldId id="271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8" y="9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7A172-BBD2-4B9B-B2A1-8C2AEECAE464}" type="datetimeFigureOut">
              <a:rPr lang="en-GB" smtClean="0"/>
              <a:t>14/06/2017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E0DE4-882E-4ED3-B5B7-54A5152913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706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056674D-37CE-4BF9-BD9E-32E58FC297C0}" type="slidenum">
              <a:rPr lang="fr-FR" altLang="en-US" smtClean="0">
                <a:latin typeface="Calibri" panose="020F0502020204030204" pitchFamily="34" charset="0"/>
              </a:rPr>
              <a:pPr/>
              <a:t>8</a:t>
            </a:fld>
            <a:endParaRPr lang="fr-FR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613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89B8408-7883-4814-9EA2-5C4DE07D54D9}" type="slidenum">
              <a:rPr lang="fr-FR" altLang="en-US" smtClean="0">
                <a:latin typeface="Calibri" panose="020F0502020204030204" pitchFamily="34" charset="0"/>
              </a:rPr>
              <a:pPr/>
              <a:t>9</a:t>
            </a:fld>
            <a:endParaRPr lang="fr-FR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97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fr-FR" noProof="0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Anders Unnervik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/>
            </a:lvl1pPr>
          </a:lstStyle>
          <a:p>
            <a:pPr>
              <a:defRPr/>
            </a:pPr>
            <a:fld id="{629498C8-E76D-4404-A624-BFCDD836DB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497433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14/06/2017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14/06/2017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rocurement.web.cern.ch/" TargetMode="External"/><Relationship Id="rId7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239250" cy="5715000"/>
          <a:chOff x="95250" y="95250"/>
          <a:chExt cx="9239250" cy="5715000"/>
        </a:xfrm>
      </p:grpSpPr>
      <p:pic>
        <p:nvPicPr>
          <p:cNvPr id="4" name="Flag logo" descr="Flag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952500"/>
            <a:ext cx="6105525" cy="4762500"/>
          </a:xfrm>
          <a:prstGeom prst="rect">
            <a:avLst/>
          </a:prstGeom>
        </p:spPr>
      </p:pic>
      <p:pic>
        <p:nvPicPr>
          <p:cNvPr id="2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95250"/>
            <a:ext cx="8953500" cy="561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" y="2381250"/>
            <a:ext cx="9144000" cy="0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ctr" fontAlgn="base"/>
            <a:r>
              <a:rPr sz="4000" b="1" i="0" u="none" strike="noStrike">
                <a:solidFill>
                  <a:srgbClr val="000000"/>
                </a:solidFill>
                <a:latin typeface="Calibri"/>
              </a:rPr>
              <a:t>Cooperation between</a:t>
            </a:r>
            <a:r>
              <a:t/>
            </a:r>
            <a:br/>
            <a:r>
              <a:rPr sz="4000" b="1" i="0" u="none" strike="noStrike">
                <a:solidFill>
                  <a:srgbClr val="000000"/>
                </a:solidFill>
                <a:latin typeface="Calibri"/>
              </a:rPr>
              <a:t>CERN and Ukrainian Industries</a:t>
            </a:r>
            <a:r>
              <a:t/>
            </a:r>
            <a:br/>
            <a:r>
              <a:rPr sz="4000" b="1" i="0" u="none" strike="noStrike">
                <a:solidFill>
                  <a:srgbClr val="000000"/>
                </a:solidFill>
                <a:latin typeface="Calibri"/>
              </a:rPr>
              <a:t>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79388" y="0"/>
            <a:ext cx="88582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+mn-cs"/>
              </a:rPr>
              <a:t>Country of origin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-396875" y="457200"/>
            <a:ext cx="902970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AU" sz="2800" b="1" dirty="0">
              <a:latin typeface="Calibri" panose="020F0502020204030204" pitchFamily="34" charset="0"/>
              <a:cs typeface="+mn-cs"/>
            </a:endParaRP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AU" sz="2800" dirty="0">
                <a:solidFill>
                  <a:schemeClr val="tx2"/>
                </a:solidFill>
                <a:latin typeface="Calibri" panose="020F0502020204030204" pitchFamily="34" charset="0"/>
                <a:cs typeface="+mn-cs"/>
              </a:rPr>
              <a:t>	</a:t>
            </a:r>
            <a:r>
              <a:rPr lang="en-AU" sz="24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Supply contract:</a:t>
            </a:r>
            <a:r>
              <a:rPr lang="en-AU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  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country(</a:t>
            </a:r>
            <a:r>
              <a:rPr lang="en-AU" sz="24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ies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) in which the goods are manufactured or where the last major modification will take place. 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	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	</a:t>
            </a:r>
            <a:r>
              <a:rPr lang="en-AU" sz="2400" b="1" u="sng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Service contract:</a:t>
            </a:r>
            <a:r>
              <a:rPr lang="en-AU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  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country(</a:t>
            </a:r>
            <a:r>
              <a:rPr lang="en-AU" sz="2400" dirty="0" err="1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ies</a:t>
            </a:r>
            <a:r>
              <a:rPr lang="en-AU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) in which the bidder is established.</a:t>
            </a:r>
          </a:p>
          <a:p>
            <a:pPr marL="742950" lvl="1" indent="-285750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endParaRPr lang="en-AU" sz="20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87044" name="Picture 10" descr="http://public.web.cern.ch/public/Objects/About/fla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254500"/>
            <a:ext cx="7620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5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A2BE78-A4E8-4518-ABF2-D1B415E67DE9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46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2225"/>
            <a:ext cx="82296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CH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itchFamily="34" charset="0"/>
              </a:rPr>
              <a:t>The </a:t>
            </a:r>
            <a:r>
              <a:rPr lang="fr-CH" sz="40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itchFamily="34" charset="0"/>
              </a:rPr>
              <a:t>alignment</a:t>
            </a:r>
            <a:r>
              <a:rPr lang="fr-CH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lang="fr-CH" sz="40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Arial" pitchFamily="34" charset="0"/>
              </a:rPr>
              <a:t>rule</a:t>
            </a:r>
            <a:endParaRPr lang="en-US" sz="4000" b="1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49155" name="Rectangle 6"/>
          <p:cNvSpPr>
            <a:spLocks noChangeArrowheads="1"/>
          </p:cNvSpPr>
          <p:nvPr/>
        </p:nvSpPr>
        <p:spPr bwMode="auto">
          <a:xfrm>
            <a:off x="107950" y="1524000"/>
            <a:ext cx="887095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buClrTx/>
              <a:defRPr/>
            </a:pPr>
            <a:r>
              <a:rPr lang="en-GB" altLang="en-US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supply contracts to be awarded on the lowest compliant bid basis and exceeding </a:t>
            </a:r>
            <a:r>
              <a:rPr lang="en-GB" alt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100’000 CHF </a:t>
            </a:r>
            <a:r>
              <a:rPr lang="en-GB" altLang="en-US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value</a:t>
            </a:r>
          </a:p>
          <a:p>
            <a:pPr marL="342900" indent="-342900">
              <a:spcBef>
                <a:spcPct val="0"/>
              </a:spcBef>
              <a:buClrTx/>
              <a:defRPr/>
            </a:pPr>
            <a:endParaRPr lang="en-GB" altLang="en-US" sz="2400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0"/>
              </a:spcBef>
              <a:buClrTx/>
              <a:defRPr/>
            </a:pPr>
            <a:r>
              <a:rPr lang="en-GB" altLang="en-US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bidder offering goods originating from </a:t>
            </a:r>
            <a:r>
              <a:rPr lang="en-GB" alt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poorly balanced </a:t>
            </a:r>
            <a:r>
              <a:rPr lang="en-GB" altLang="en-US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Member States is offered to </a:t>
            </a:r>
            <a:r>
              <a:rPr lang="en-GB" altLang="en-US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align</a:t>
            </a:r>
            <a:r>
              <a:rPr lang="en-GB" altLang="en-US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his price, under certain conditions, to that of the lowest bidder and thereby be awarded the contract</a:t>
            </a:r>
          </a:p>
          <a:p>
            <a:pPr marL="342900" indent="-342900">
              <a:spcBef>
                <a:spcPct val="0"/>
              </a:spcBef>
              <a:buClrTx/>
              <a:defRPr/>
            </a:pPr>
            <a:endParaRPr lang="en-GB" altLang="en-US" sz="2400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The following countries are considered to be well-balanced in the </a:t>
            </a:r>
            <a:r>
              <a:rPr lang="en-GB" sz="2400" dirty="0" smtClean="0">
                <a:solidFill>
                  <a:srgbClr val="010307"/>
                </a:solidFill>
                <a:latin typeface="Calibri" panose="020F0502020204030204" pitchFamily="34" charset="0"/>
              </a:rPr>
              <a:t>period 01.03.2017 </a:t>
            </a:r>
            <a:r>
              <a:rPr lang="en-GB" sz="2400" dirty="0">
                <a:solidFill>
                  <a:srgbClr val="010307"/>
                </a:solidFill>
                <a:latin typeface="Calibri" panose="020F0502020204030204" pitchFamily="34" charset="0"/>
              </a:rPr>
              <a:t>until </a:t>
            </a:r>
            <a:r>
              <a:rPr lang="en-GB" sz="2400" dirty="0" smtClean="0">
                <a:solidFill>
                  <a:srgbClr val="010307"/>
                </a:solidFill>
                <a:latin typeface="Calibri" panose="020F0502020204030204" pitchFamily="34" charset="0"/>
              </a:rPr>
              <a:t>28.02.2018 for Supply </a:t>
            </a:r>
            <a:r>
              <a:rPr lang="en-GB" sz="24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contracts: 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GB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Bulgaria, Czech Republic, France, Hungary, Italy, Switzerland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altLang="en-US" sz="2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8068" name="Picture 2" descr="http://developer.ibm.com/bpm/wp-content/uploads/sites/31/2014/10/brid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363" y="130175"/>
            <a:ext cx="2039937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9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356350"/>
            <a:ext cx="3333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37F3CA-C44E-44B1-86C9-A6D9514338DD}" type="slidenum">
              <a:rPr lang="en-GB" altLang="en-US" sz="1100" smtClean="0">
                <a:solidFill>
                  <a:schemeClr val="bg1"/>
                </a:solidFill>
                <a:latin typeface="Calibri" panose="020F0502020204030204" pitchFamily="34" charset="0"/>
              </a:rPr>
              <a:pPr/>
              <a:t>11</a:t>
            </a:fld>
            <a:endParaRPr lang="en-GB" altLang="en-US" sz="110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64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56515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Successful bidders</a:t>
            </a:r>
            <a:b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and contractors </a:t>
            </a:r>
            <a:r>
              <a:rPr lang="en-US" sz="4000" u="sng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/>
            </a:r>
            <a:br>
              <a:rPr lang="en-US" sz="4000" u="sng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endParaRPr lang="en-US" sz="4000" dirty="0" smtClean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00355" name="Rectangle 6"/>
          <p:cNvSpPr>
            <a:spLocks noChangeArrowheads="1"/>
          </p:cNvSpPr>
          <p:nvPr/>
        </p:nvSpPr>
        <p:spPr bwMode="auto">
          <a:xfrm>
            <a:off x="1219200" y="2057400"/>
            <a:ext cx="6858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46050" y="2324100"/>
            <a:ext cx="88360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Often small – medium sized and </a:t>
            </a:r>
            <a:r>
              <a:rPr lang="en-US" sz="2400" b="1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+mn-cs"/>
              </a:rPr>
              <a:t>flexible</a:t>
            </a: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 firms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Ensure </a:t>
            </a:r>
            <a:r>
              <a:rPr lang="en-US" sz="2400" b="1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+mn-cs"/>
              </a:rPr>
              <a:t>full</a:t>
            </a: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 understanding of specifications – </a:t>
            </a:r>
            <a:r>
              <a:rPr lang="en-US" sz="2400" b="1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+mn-cs"/>
              </a:rPr>
              <a:t>exceeded</a:t>
            </a: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 specifications may be </a:t>
            </a:r>
            <a:r>
              <a:rPr lang="en-US" sz="2400" b="1" kern="0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+mn-cs"/>
              </a:rPr>
              <a:t>too expensive </a:t>
            </a: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(adjudication to lowest compliant bid for supplies)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Communicate with CERN (problems, issues, alternatives, etc.)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Take into account test requirements and documentation</a:t>
            </a:r>
          </a:p>
          <a:p>
            <a:pPr marL="342900" indent="-342900">
              <a:spcBef>
                <a:spcPct val="20000"/>
              </a:spcBef>
              <a:buSzPct val="80000"/>
              <a:buFontTx/>
              <a:buChar char="•"/>
              <a:defRPr/>
            </a:pPr>
            <a:r>
              <a:rPr lang="en-US" sz="2400" kern="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Make best offer directly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SzPct val="80000"/>
              <a:buFontTx/>
              <a:buChar char="•"/>
              <a:defRPr/>
            </a:pPr>
            <a:r>
              <a:rPr lang="en-US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+mn-cs"/>
              </a:rPr>
              <a:t>Ensure good working relationship with partners and sub-contractors</a:t>
            </a:r>
          </a:p>
        </p:txBody>
      </p:sp>
      <p:sp>
        <p:nvSpPr>
          <p:cNvPr id="100357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3C196C6-E06F-4122-B059-E693A32259E2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2" descr="http://t1.gstatic.com/images?q=tbn:ANd9GcQl7d8LVp_3UDPidETy6lsf9RyDyOy-IDVhrzYkA4N4GxwkEB4j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628900" cy="1743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59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525" y="157163"/>
            <a:ext cx="200977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79" name="Rectangle 6"/>
          <p:cNvSpPr>
            <a:spLocks noChangeArrowheads="1"/>
          </p:cNvSpPr>
          <p:nvPr/>
        </p:nvSpPr>
        <p:spPr bwMode="auto">
          <a:xfrm>
            <a:off x="1219200" y="2057400"/>
            <a:ext cx="6858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20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96913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US" sz="3200" kern="0" dirty="0">
              <a:latin typeface="+mn-lt"/>
              <a:cs typeface="+mn-cs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endParaRPr lang="en-US" sz="3200" kern="0" dirty="0">
              <a:latin typeface="+mn-lt"/>
              <a:cs typeface="+mn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11560" y="963613"/>
            <a:ext cx="6985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  <a:cs typeface="+mn-cs"/>
              </a:rPr>
              <a:t>Procurement web page</a:t>
            </a:r>
          </a:p>
          <a:p>
            <a:pPr eaLnBrk="1" hangingPunct="1">
              <a:spcBef>
                <a:spcPct val="20000"/>
              </a:spcBef>
              <a:defRPr/>
            </a:pPr>
            <a:r>
              <a:rPr lang="en-US" sz="2000" kern="0" dirty="0">
                <a:latin typeface="+mn-lt"/>
                <a:cs typeface="+mn-cs"/>
                <a:hlinkClick r:id="rId3"/>
              </a:rPr>
              <a:t>http://procurement.web.cern.ch/</a:t>
            </a:r>
            <a:endParaRPr lang="en-US" sz="2000" kern="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2000" dirty="0">
                <a:latin typeface="+mn-lt"/>
                <a:cs typeface="+mn-cs"/>
              </a:rPr>
              <a:t/>
            </a:r>
            <a:br>
              <a:rPr lang="en-AU" sz="2000" dirty="0">
                <a:latin typeface="+mn-lt"/>
                <a:cs typeface="+mn-cs"/>
              </a:rPr>
            </a:br>
            <a:endParaRPr lang="en-US" sz="2000" kern="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>
              <a:latin typeface="+mn-lt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963" y="1897063"/>
            <a:ext cx="2743200" cy="18542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5896" y="2444749"/>
            <a:ext cx="2449512" cy="200183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25450" y="49213"/>
            <a:ext cx="8229600" cy="914400"/>
          </a:xfrm>
        </p:spPr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CERN Procurement web site</a:t>
            </a:r>
            <a:endParaRPr lang="en-US" sz="3600" b="1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138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86" y="3487738"/>
            <a:ext cx="548957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anner logo" descr="Banner logo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5198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95250" y="95250"/>
          <a:ext cx="9048750" cy="6753225"/>
          <a:chOff x="95250" y="95250"/>
          <a:chExt cx="9048750" cy="6753225"/>
        </a:xfrm>
      </p:grpSpPr>
      <p:pic>
        <p:nvPicPr>
          <p:cNvPr id="4" name="Banner logo" descr="Banner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250" y="95250"/>
            <a:ext cx="8858250" cy="430887"/>
          </a:xfrm>
          <a:prstGeom prst="rect">
            <a:avLst/>
          </a:prstGeom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/>
            <a:r>
              <a:rPr lang="en-GB" sz="2200" b="1" i="0" u="none" strike="noStrike" dirty="0" smtClean="0">
                <a:solidFill>
                  <a:srgbClr val="000000"/>
                </a:solidFill>
                <a:latin typeface="Calibri"/>
              </a:rPr>
              <a:t>Orders placed in </a:t>
            </a:r>
            <a:r>
              <a:rPr sz="2200" b="1" i="0" u="none" strike="noStrike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sz="2200" b="1" i="0" u="none" strike="noStrike" dirty="0">
                <a:solidFill>
                  <a:srgbClr val="000000"/>
                </a:solidFill>
                <a:latin typeface="Calibri"/>
              </a:rPr>
              <a:t>2017 (UA as the country of origin)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250" y="3522419"/>
            <a:ext cx="8077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Orders place for 2018</a:t>
            </a:r>
            <a:endParaRPr lang="en-GB" sz="22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924760"/>
              </p:ext>
            </p:extLst>
          </p:nvPr>
        </p:nvGraphicFramePr>
        <p:xfrm>
          <a:off x="251520" y="4139957"/>
          <a:ext cx="748883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232248"/>
                <a:gridCol w="1296144"/>
                <a:gridCol w="15841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Supplier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Country of origin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Amount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Institute for scintillation materials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bars of scintillator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360,000 USD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952715"/>
            <a:ext cx="9078516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Box 13"/>
          <p:cNvSpPr txBox="1">
            <a:spLocks noChangeArrowheads="1"/>
          </p:cNvSpPr>
          <p:nvPr/>
        </p:nvSpPr>
        <p:spPr bwMode="auto">
          <a:xfrm>
            <a:off x="250825" y="115888"/>
            <a:ext cx="8642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fr-CH" altLang="en-US" sz="2400" u="sng">
                <a:solidFill>
                  <a:srgbClr val="0070C0"/>
                </a:solidFill>
              </a:rPr>
              <a:t>CONTRIBUTIONS FOR 2017 (CHF)</a:t>
            </a:r>
            <a:endParaRPr lang="en-GB" altLang="en-US" sz="2400" u="sng">
              <a:solidFill>
                <a:srgbClr val="0070C0"/>
              </a:solidFill>
            </a:endParaRPr>
          </a:p>
        </p:txBody>
      </p:sp>
      <p:sp>
        <p:nvSpPr>
          <p:cNvPr id="70659" name="TextBox 14"/>
          <p:cNvSpPr txBox="1">
            <a:spLocks noChangeArrowheads="1"/>
          </p:cNvSpPr>
          <p:nvPr/>
        </p:nvSpPr>
        <p:spPr bwMode="auto">
          <a:xfrm>
            <a:off x="7142163" y="5965825"/>
            <a:ext cx="17875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fr-CH" altLang="en-US" sz="1000"/>
              <a:t>* Associate Member States</a:t>
            </a:r>
            <a:endParaRPr lang="en-GB" altLang="en-US" sz="1000"/>
          </a:p>
        </p:txBody>
      </p:sp>
      <p:pic>
        <p:nvPicPr>
          <p:cNvPr id="70660" name="Picture 1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836613"/>
            <a:ext cx="8810625" cy="481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477321" y="4437112"/>
            <a:ext cx="4499992" cy="648072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AU">
              <a:solidFill>
                <a:srgbClr val="FF0000"/>
              </a:solidFill>
            </a:endParaRPr>
          </a:p>
        </p:txBody>
      </p:sp>
      <p:pic>
        <p:nvPicPr>
          <p:cNvPr id="6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51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9"/>
          <p:cNvSpPr>
            <a:spLocks noChangeArrowheads="1"/>
          </p:cNvSpPr>
          <p:nvPr/>
        </p:nvSpPr>
        <p:spPr bwMode="auto">
          <a:xfrm>
            <a:off x="0" y="46355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60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26979" name="Title 10"/>
          <p:cNvSpPr>
            <a:spLocks noGrp="1"/>
          </p:cNvSpPr>
          <p:nvPr>
            <p:ph type="title" idx="4294967295"/>
          </p:nvPr>
        </p:nvSpPr>
        <p:spPr>
          <a:xfrm>
            <a:off x="344488" y="-15875"/>
            <a:ext cx="8229600" cy="11430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Legal framework</a:t>
            </a:r>
          </a:p>
        </p:txBody>
      </p:sp>
      <p:sp>
        <p:nvSpPr>
          <p:cNvPr id="126980" name="Content Placeholder 11"/>
          <p:cNvSpPr>
            <a:spLocks noGrp="1"/>
          </p:cNvSpPr>
          <p:nvPr>
            <p:ph idx="4294967295"/>
          </p:nvPr>
        </p:nvSpPr>
        <p:spPr>
          <a:xfrm>
            <a:off x="781050" y="1951038"/>
            <a:ext cx="7772400" cy="4114800"/>
          </a:xfrm>
        </p:spPr>
        <p:txBody>
          <a:bodyPr>
            <a:normAutofit fontScale="92500"/>
          </a:bodyPr>
          <a:lstStyle/>
          <a:p>
            <a:pPr marL="493776" algn="just" eaLnBrk="1" fontAlgn="auto" hangingPunct="1">
              <a:spcAft>
                <a:spcPts val="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CERN, an Intergovernmental Organization, was established in July 1953, by the “Convention for the establishment of a European Organization for Nuclear Research”. </a:t>
            </a:r>
          </a:p>
          <a:p>
            <a:pPr marL="493776" algn="just" eaLnBrk="1" fontAlgn="auto" hangingPunct="1">
              <a:spcAft>
                <a:spcPts val="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As an Intergovernmental Organization, CERN is not a legal entity under national law but governed by public international law. </a:t>
            </a:r>
          </a:p>
          <a:p>
            <a:pPr marL="493776" algn="just" eaLnBrk="1" fontAlgn="auto" hangingPunct="1">
              <a:spcAft>
                <a:spcPts val="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CERN benefits from immunity from national jurisdiction and execution. Thus, legal disputes between CERN and its suppliers and contractors are not submitted to national courts but solved via international arbitration. </a:t>
            </a:r>
          </a:p>
          <a:p>
            <a:pPr marL="493776" algn="just" eaLnBrk="1" fontAlgn="auto" hangingPunct="1">
              <a:spcAft>
                <a:spcPts val="0"/>
              </a:spcAft>
              <a:buClr>
                <a:schemeClr val="bg2">
                  <a:lumMod val="10000"/>
                </a:schemeClr>
              </a:buClr>
              <a:defRPr/>
            </a:pP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CERN is thus entitled to establish its own internal rules necessary for its proper functioning, such as the rules under which it purchases equipment and services. </a:t>
            </a:r>
          </a:p>
          <a:p>
            <a:pPr marL="493776"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200" dirty="0" smtClean="0"/>
          </a:p>
        </p:txBody>
      </p:sp>
      <p:sp>
        <p:nvSpPr>
          <p:cNvPr id="9" name="Oval 8"/>
          <p:cNvSpPr/>
          <p:nvPr/>
        </p:nvSpPr>
        <p:spPr>
          <a:xfrm>
            <a:off x="323850" y="4680104"/>
            <a:ext cx="8686800" cy="1385888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4822" name="Picture 2" descr="http://www.ecb.int/paym/t2s/shared/img/insightlegal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71725" cy="1577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3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F70FEC0-4507-4722-8D4F-1D284521AFE5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9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Content Placeholder 1"/>
          <p:cNvSpPr>
            <a:spLocks noGrp="1"/>
          </p:cNvSpPr>
          <p:nvPr>
            <p:ph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en-US" altLang="en-US" sz="2400" dirty="0" smtClean="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400" dirty="0" smtClean="0"/>
              <a:t>	The mission of the Procurement and Industrial Services group is to:</a:t>
            </a:r>
          </a:p>
          <a:p>
            <a:pPr lvl="1" eaLnBrk="1" hangingPunct="1"/>
            <a:r>
              <a:rPr lang="en-US" altLang="en-US" sz="2000" dirty="0" smtClean="0"/>
              <a:t>procure all supplies and services for CERN; </a:t>
            </a:r>
          </a:p>
          <a:p>
            <a:pPr lvl="1" eaLnBrk="1" hangingPunct="1"/>
            <a:r>
              <a:rPr lang="en-US" altLang="en-US" sz="2000" dirty="0" smtClean="0"/>
              <a:t>meeting all requirements;</a:t>
            </a:r>
          </a:p>
          <a:p>
            <a:pPr lvl="1" eaLnBrk="1" hangingPunct="1"/>
            <a:r>
              <a:rPr lang="en-US" altLang="en-US" sz="2000" dirty="0" smtClean="0"/>
              <a:t>at the lowest possible overall cost, while; </a:t>
            </a:r>
          </a:p>
          <a:p>
            <a:pPr lvl="1" eaLnBrk="1" hangingPunct="1"/>
            <a:r>
              <a:rPr lang="en-US" altLang="en-US" sz="2000" dirty="0" smtClean="0"/>
              <a:t>achieving balanced industrial return for the CERN Member States, and; </a:t>
            </a:r>
          </a:p>
          <a:p>
            <a:pPr lvl="1" eaLnBrk="1" hangingPunct="1"/>
            <a:r>
              <a:rPr lang="en-US" altLang="en-US" sz="2000" dirty="0" smtClean="0"/>
              <a:t>respecting the CERN Procurement Rules.</a:t>
            </a:r>
            <a:endParaRPr lang="en-US" altLang="en-US" dirty="0" smtClean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675688" y="6356350"/>
            <a:ext cx="333375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B3CC93B-54A0-445E-8E2D-B3CF4CD42E54}" type="slidenum">
              <a:rPr lang="en-GB" altLang="en-US" sz="1100" smtClean="0">
                <a:solidFill>
                  <a:schemeClr val="bg1"/>
                </a:solidFill>
                <a:latin typeface="Calibri" panose="020F0502020204030204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n-GB" altLang="en-US" sz="1100" dirty="0">
              <a:solidFill>
                <a:schemeClr val="bg1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84213" y="381000"/>
            <a:ext cx="74676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Mission of Procurement and Industrial Services</a:t>
            </a:r>
          </a:p>
        </p:txBody>
      </p:sp>
      <p:pic>
        <p:nvPicPr>
          <p:cNvPr id="5" name="Banner logo" descr="Banner 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8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Organigramme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1297" y="1600200"/>
            <a:ext cx="7461406" cy="4525963"/>
          </a:xfrm>
          <a:prstGeom prst="rect">
            <a:avLst/>
          </a:prstGeom>
        </p:spPr>
      </p:pic>
      <p:pic>
        <p:nvPicPr>
          <p:cNvPr id="5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80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75" y="1052513"/>
            <a:ext cx="6872288" cy="4525962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bg2">
                  <a:lumMod val="10000"/>
                </a:schemeClr>
              </a:buClr>
              <a:defRPr/>
            </a:pP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CERN purchases supplies and services and awards contracts in compliance with the principles of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transparency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and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impartiality</a:t>
            </a: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r>
              <a:rPr lang="en-US" sz="2000" dirty="0"/>
              <a:t>Limited to firms established in the Member States.</a:t>
            </a: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endParaRPr lang="en-GB" sz="2000" dirty="0" smtClean="0">
              <a:latin typeface="Calibri" panose="020F0502020204030204" pitchFamily="34" charset="0"/>
            </a:endParaRP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Invitation to tender documents are drafted in an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objective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way so as to guarantee</a:t>
            </a:r>
            <a:r>
              <a:rPr lang="en-GB" sz="2000" i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fair competition</a:t>
            </a:r>
            <a:endParaRPr lang="en-GB" sz="2000" dirty="0" smtClean="0">
              <a:latin typeface="Calibri" panose="020F0502020204030204" pitchFamily="34" charset="0"/>
            </a:endParaRP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endParaRPr lang="en-GB" sz="2000" dirty="0" smtClean="0">
              <a:latin typeface="Calibri" panose="020F0502020204030204" pitchFamily="34" charset="0"/>
            </a:endParaRP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As a rule, CERN’s tendering procedure is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selective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and does not take the form of open invitations to tender or price enquiries</a:t>
            </a: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endParaRPr lang="en-GB" sz="2000" dirty="0" smtClean="0">
              <a:latin typeface="Calibri" panose="020F0502020204030204" pitchFamily="34" charset="0"/>
            </a:endParaRP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r>
              <a:rPr lang="en-GB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The opening, negotiation and evaluation processes of the bids are </a:t>
            </a:r>
            <a:r>
              <a:rPr lang="en-GB" sz="2000" b="1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strictly confidential</a:t>
            </a:r>
          </a:p>
          <a:p>
            <a:pPr marL="493776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/>
              <a:t>Is either the lowest; or</a:t>
            </a:r>
          </a:p>
          <a:p>
            <a:pPr marL="493776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2000" dirty="0"/>
              <a:t>Represents the best value for money.</a:t>
            </a:r>
          </a:p>
          <a:p>
            <a:pPr>
              <a:buClr>
                <a:schemeClr val="bg2">
                  <a:lumMod val="10000"/>
                </a:schemeClr>
              </a:buClr>
              <a:defRPr/>
            </a:pPr>
            <a:endParaRPr lang="en-US" sz="2000" dirty="0" smtClean="0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marL="493776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493776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8313" y="11113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000" dirty="0" smtClean="0">
                <a:solidFill>
                  <a:schemeClr val="tx2"/>
                </a:solidFill>
              </a:rPr>
              <a:t/>
            </a:r>
            <a:br>
              <a:rPr lang="en-US" sz="3000" dirty="0" smtClean="0">
                <a:solidFill>
                  <a:schemeClr val="tx2"/>
                </a:solidFill>
              </a:rPr>
            </a:br>
            <a: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Procurement  Principles</a:t>
            </a:r>
            <a:br>
              <a:rPr 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endParaRPr lang="en-US" sz="4000" b="1" dirty="0"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84996" name="Picture 2" descr="http://millstreamassoc.files.wordpress.com/2010/01/prequalificati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2397125"/>
            <a:ext cx="1827213" cy="137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8675688" y="6356350"/>
            <a:ext cx="333375" cy="365125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07EEE8E-E891-4EFE-95BF-2B3054506635}" type="slidenum">
              <a:rPr lang="en-GB" altLang="en-US" sz="1100" smtClean="0">
                <a:solidFill>
                  <a:schemeClr val="bg1"/>
                </a:solidFill>
                <a:latin typeface="Calibri" panose="020F0502020204030204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GB" altLang="en-US" sz="1100" dirty="0">
              <a:solidFill>
                <a:schemeClr val="bg1"/>
              </a:solidFill>
              <a:latin typeface="Calibri" panose="020F0502020204030204" pitchFamily="34" charset="0"/>
              <a:cs typeface="+mn-cs"/>
            </a:endParaRPr>
          </a:p>
        </p:txBody>
      </p:sp>
      <p:pic>
        <p:nvPicPr>
          <p:cNvPr id="6" name="Banner logo" descr="Banner 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8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0825" y="1428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+mn-cs"/>
              </a:rPr>
              <a:t>Procedures for obtaining offers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93675" y="908050"/>
            <a:ext cx="8243888" cy="480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buClrTx/>
              <a:buSzTx/>
              <a:buFontTx/>
              <a:buNone/>
              <a:defRPr/>
            </a:pPr>
            <a:endParaRPr lang="en-US" altLang="en-US" sz="2000" dirty="0"/>
          </a:p>
          <a:p>
            <a:pPr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defRPr/>
            </a:pPr>
            <a:r>
              <a:rPr lang="en-US" altLang="en-US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Requirements </a:t>
            </a:r>
            <a:r>
              <a:rPr lang="en-US" altLang="en-US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&lt; 10’000 CHF</a:t>
            </a:r>
            <a:endParaRPr lang="en-US" altLang="en-US" sz="24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lang="en-US" altLang="en-US" sz="16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Users </a:t>
            </a: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may issue enquiries directly provided CERN procurement </a:t>
            </a:r>
            <a:endParaRPr lang="en-US" altLang="en-US" sz="1800" dirty="0" smtClean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rules are followed</a:t>
            </a:r>
            <a:endParaRPr lang="en-US" altLang="en-US" sz="1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  <a:p>
            <a:pPr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defRPr/>
            </a:pPr>
            <a:r>
              <a:rPr lang="en-US" altLang="en-US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Requirements </a:t>
            </a:r>
            <a:r>
              <a:rPr lang="en-US" altLang="en-US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&gt; 10’000 </a:t>
            </a:r>
            <a:r>
              <a:rPr lang="en-US" altLang="en-US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CHF and </a:t>
            </a:r>
            <a:r>
              <a:rPr lang="en-US" altLang="en-US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&lt; 200’000 </a:t>
            </a:r>
            <a:r>
              <a:rPr lang="en-US" altLang="en-US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CHF</a:t>
            </a:r>
            <a:r>
              <a:rPr lang="en-US" altLang="en-US" sz="24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1"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buSzPct val="60000"/>
              <a:buFont typeface="Courier New" panose="02070309020205020404" pitchFamily="49" charset="0"/>
              <a:buChar char="o"/>
              <a:tabLst>
                <a:tab pos="361950" algn="l"/>
                <a:tab pos="625475" algn="l"/>
              </a:tabLst>
              <a:defRPr/>
            </a:pP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Price </a:t>
            </a: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Enquiries issued by Procurement </a:t>
            </a: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Service</a:t>
            </a:r>
          </a:p>
          <a:p>
            <a:pPr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defRPr/>
            </a:pPr>
            <a:r>
              <a:rPr lang="en-US" altLang="en-US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Requirements &gt; 200’000 </a:t>
            </a:r>
            <a:r>
              <a:rPr lang="en-US" altLang="en-US" sz="24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CHF</a:t>
            </a:r>
            <a:r>
              <a:rPr lang="en-US" altLang="en-US" sz="28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</a:t>
            </a:r>
            <a:r>
              <a:rPr lang="en-US" altLang="en-US" sz="20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	 </a:t>
            </a:r>
          </a:p>
          <a:p>
            <a:pPr marL="0" indent="0" eaLnBrk="1" hangingPunct="1">
              <a:lnSpc>
                <a:spcPct val="110000"/>
              </a:lnSpc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None/>
              <a:tabLst>
                <a:tab pos="361950" algn="l"/>
              </a:tabLst>
              <a:defRPr/>
            </a:pPr>
            <a:r>
              <a:rPr lang="en-US" altLang="en-US" sz="20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	Announcement, </a:t>
            </a: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Market </a:t>
            </a:r>
            <a:r>
              <a:rPr lang="en-US" altLang="en-US" sz="1800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Surveys &amp; Calls for </a:t>
            </a:r>
            <a:r>
              <a:rPr lang="en-US" altLang="en-US" sz="1800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</a:rPr>
              <a:t>Tenders</a:t>
            </a:r>
            <a:endParaRPr lang="en-US" altLang="en-US" sz="1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86020" name="Picture 6" descr="http://www.ingenicasolutions.co.uk/admin/wp-content/uploads/procur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968375"/>
            <a:ext cx="2303462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7B04915-3A8A-4B64-A969-EF20C5D51D99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86022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4298950"/>
            <a:ext cx="3706812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anner logo" descr="Banner 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15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Content Placeholder 2"/>
          <p:cNvSpPr>
            <a:spLocks noGrp="1"/>
          </p:cNvSpPr>
          <p:nvPr>
            <p:ph idx="1"/>
          </p:nvPr>
        </p:nvSpPr>
        <p:spPr>
          <a:xfrm>
            <a:off x="457200" y="674688"/>
            <a:ext cx="8226425" cy="5318125"/>
          </a:xfrm>
        </p:spPr>
        <p:txBody>
          <a:bodyPr/>
          <a:lstStyle/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  <a:p>
            <a:pPr marL="36513" indent="0" algn="ctr">
              <a:buFont typeface="Arial" panose="020B0604020202020204" pitchFamily="34" charset="0"/>
              <a:buNone/>
            </a:pPr>
            <a:r>
              <a:rPr lang="en-GB" altLang="en-US" sz="2400" smtClean="0"/>
              <a:t>https://found.cern.ch/java-ext/found/CFTSearch.do</a:t>
            </a:r>
          </a:p>
        </p:txBody>
      </p:sp>
      <p:sp>
        <p:nvSpPr>
          <p:cNvPr id="78851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87F90D9-304C-46E3-8450-E4CAD8EA6D81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4213" y="44450"/>
            <a:ext cx="7467600" cy="67151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CERN “Shopping list”</a:t>
            </a:r>
          </a:p>
        </p:txBody>
      </p:sp>
      <p:pic>
        <p:nvPicPr>
          <p:cNvPr id="7885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268413"/>
            <a:ext cx="7926388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anner logo" descr="Banner logo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98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Content Placeholder 2"/>
          <p:cNvSpPr>
            <a:spLocks noGrp="1"/>
          </p:cNvSpPr>
          <p:nvPr>
            <p:ph idx="1"/>
          </p:nvPr>
        </p:nvSpPr>
        <p:spPr>
          <a:xfrm>
            <a:off x="457200" y="674688"/>
            <a:ext cx="8226425" cy="5318125"/>
          </a:xfrm>
        </p:spPr>
        <p:txBody>
          <a:bodyPr/>
          <a:lstStyle/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3200" smtClean="0"/>
          </a:p>
          <a:p>
            <a:pPr marL="36513" indent="0" algn="ctr">
              <a:buFont typeface="Arial" panose="020B0604020202020204" pitchFamily="34" charset="0"/>
              <a:buNone/>
            </a:pPr>
            <a:endParaRPr lang="en-GB" altLang="en-US" sz="2400" smtClean="0"/>
          </a:p>
        </p:txBody>
      </p:sp>
      <p:pic>
        <p:nvPicPr>
          <p:cNvPr id="8089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12875"/>
            <a:ext cx="39560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2276475"/>
            <a:ext cx="491966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Rectangle 3"/>
          <p:cNvSpPr>
            <a:spLocks noChangeArrowheads="1"/>
          </p:cNvSpPr>
          <p:nvPr/>
        </p:nvSpPr>
        <p:spPr bwMode="auto">
          <a:xfrm>
            <a:off x="250825" y="5716588"/>
            <a:ext cx="9001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altLang="en-US"/>
              <a:t>http://project-hl-lhc-industry.web.cern.ch/content/main-procurement-needs-hl-lhc</a:t>
            </a:r>
          </a:p>
        </p:txBody>
      </p:sp>
      <p:sp>
        <p:nvSpPr>
          <p:cNvPr id="80902" name="Slide Number Placeholder 1"/>
          <p:cNvSpPr txBox="1">
            <a:spLocks/>
          </p:cNvSpPr>
          <p:nvPr/>
        </p:nvSpPr>
        <p:spPr bwMode="auto">
          <a:xfrm>
            <a:off x="8675688" y="6356350"/>
            <a:ext cx="3333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904875" indent="-457200">
              <a:spcBef>
                <a:spcPct val="200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22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84300" indent="-342900">
              <a:spcBef>
                <a:spcPct val="20000"/>
              </a:spcBef>
              <a:buClr>
                <a:srgbClr val="969696"/>
              </a:buClr>
              <a:buSzPct val="9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49413" indent="-342900">
              <a:spcBef>
                <a:spcPct val="20000"/>
              </a:spcBef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066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638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210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78213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32C9217-808E-4DF7-B407-DC6D2B17DE2A}" type="slidenum">
              <a:rPr lang="en-GB" altLang="en-US" sz="1100">
                <a:solidFill>
                  <a:schemeClr val="bg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4213" y="44450"/>
            <a:ext cx="7467600" cy="67151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altLang="en-US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HL-LHC “Shopping list”</a:t>
            </a:r>
          </a:p>
        </p:txBody>
      </p:sp>
      <p:pic>
        <p:nvPicPr>
          <p:cNvPr id="8" name="Banner logo" descr="Banner 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50" y="6191250"/>
            <a:ext cx="8953500" cy="56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699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452</Words>
  <Application>Microsoft Office PowerPoint</Application>
  <PresentationFormat>On-screen Show (4:3)</PresentationFormat>
  <Paragraphs>98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Times New Roman</vt:lpstr>
      <vt:lpstr>Office Theme</vt:lpstr>
      <vt:lpstr>PowerPoint Presentation</vt:lpstr>
      <vt:lpstr>PowerPoint Presentation</vt:lpstr>
      <vt:lpstr>Legal framework</vt:lpstr>
      <vt:lpstr>PowerPoint Presentation</vt:lpstr>
      <vt:lpstr>Organigramme</vt:lpstr>
      <vt:lpstr> Procurement  Principles </vt:lpstr>
      <vt:lpstr>PowerPoint Presentation</vt:lpstr>
      <vt:lpstr> CERN “Shopping list”</vt:lpstr>
      <vt:lpstr>HL-LHC “Shopping list”</vt:lpstr>
      <vt:lpstr>PowerPoint Presentation</vt:lpstr>
      <vt:lpstr>The alignment rule</vt:lpstr>
      <vt:lpstr>Successful bidders  and contractors  </vt:lpstr>
      <vt:lpstr>CERN Procurement web site</vt:lpstr>
      <vt:lpstr>PowerPoint Presentation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 2007 PPTX Test Document</dc:title>
  <dc:subject>Office 2007 PPTX Test Document</dc:subject>
  <dc:creator>CERN</dc:creator>
  <cp:keywords>office 2007 openxml php</cp:keywords>
  <dc:description>Test document for Office 2007 PPTX, generated using PHP classes.</dc:description>
  <cp:lastModifiedBy>Cristina Lara Arnaud</cp:lastModifiedBy>
  <cp:revision>7</cp:revision>
  <dcterms:created xsi:type="dcterms:W3CDTF">2017-06-13T16:43:42Z</dcterms:created>
  <dcterms:modified xsi:type="dcterms:W3CDTF">2017-06-14T10:08:36Z</dcterms:modified>
  <cp:category>Test result file</cp:category>
</cp:coreProperties>
</file>