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  <p:sldMasterId id="2147483672" r:id="rId2"/>
    <p:sldMasterId id="2147483658" r:id="rId3"/>
  </p:sldMasterIdLst>
  <p:notesMasterIdLst>
    <p:notesMasterId r:id="rId16"/>
  </p:notesMasterIdLst>
  <p:sldIdLst>
    <p:sldId id="257" r:id="rId4"/>
    <p:sldId id="260" r:id="rId5"/>
    <p:sldId id="271" r:id="rId6"/>
    <p:sldId id="276" r:id="rId7"/>
    <p:sldId id="274" r:id="rId8"/>
    <p:sldId id="275" r:id="rId9"/>
    <p:sldId id="277" r:id="rId10"/>
    <p:sldId id="278" r:id="rId11"/>
    <p:sldId id="279" r:id="rId12"/>
    <p:sldId id="280" r:id="rId13"/>
    <p:sldId id="281" r:id="rId14"/>
    <p:sldId id="25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104"/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52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7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16/06/2017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582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2394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488831"/>
            <a:ext cx="10515600" cy="1930644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629" y="1097383"/>
            <a:ext cx="5662247" cy="49244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9785" y="1097383"/>
            <a:ext cx="5662246" cy="49244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29" y="1086441"/>
            <a:ext cx="5662247" cy="58346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629" y="1691999"/>
            <a:ext cx="5662247" cy="432162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785" y="1086441"/>
            <a:ext cx="5662246" cy="58346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785" y="1691999"/>
            <a:ext cx="5662246" cy="432162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38" y="1325563"/>
            <a:ext cx="5797062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5761892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38" y="1325563"/>
            <a:ext cx="5797062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738" y="2149475"/>
            <a:ext cx="5797062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5761892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5761892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4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4462" y="1325563"/>
            <a:ext cx="11711353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376" y="-1"/>
            <a:ext cx="12192376" cy="846000"/>
          </a:xfrm>
          <a:prstGeom prst="rect">
            <a:avLst/>
          </a:prstGeom>
          <a:solidFill>
            <a:srgbClr val="662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30" y="1097383"/>
            <a:ext cx="11582401" cy="4913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11" name="Picture 2" descr="C:\Users\dmathies\Downloads\AIS_logo\AIS\AIS\VECTORS\AIS-LOGObig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3041" y="-64892"/>
            <a:ext cx="969700" cy="97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 userDrawn="1"/>
        </p:nvGrpSpPr>
        <p:grpSpPr>
          <a:xfrm>
            <a:off x="11385548" y="306388"/>
            <a:ext cx="506413" cy="233362"/>
            <a:chOff x="11366500" y="306388"/>
            <a:chExt cx="506413" cy="233362"/>
          </a:xfrm>
        </p:grpSpPr>
        <p:sp>
          <p:nvSpPr>
            <p:cNvPr id="15" name="Freeform 5"/>
            <p:cNvSpPr>
              <a:spLocks/>
            </p:cNvSpPr>
            <p:nvPr userDrawn="1"/>
          </p:nvSpPr>
          <p:spPr bwMode="auto">
            <a:xfrm>
              <a:off x="11366500" y="307975"/>
              <a:ext cx="144463" cy="231775"/>
            </a:xfrm>
            <a:custGeom>
              <a:avLst/>
              <a:gdLst>
                <a:gd name="T0" fmla="*/ 229 w 235"/>
                <a:gd name="T1" fmla="*/ 201 h 377"/>
                <a:gd name="T2" fmla="*/ 229 w 235"/>
                <a:gd name="T3" fmla="*/ 171 h 377"/>
                <a:gd name="T4" fmla="*/ 207 w 235"/>
                <a:gd name="T5" fmla="*/ 149 h 377"/>
                <a:gd name="T6" fmla="*/ 81 w 235"/>
                <a:gd name="T7" fmla="*/ 149 h 377"/>
                <a:gd name="T8" fmla="*/ 81 w 235"/>
                <a:gd name="T9" fmla="*/ 116 h 377"/>
                <a:gd name="T10" fmla="*/ 86 w 235"/>
                <a:gd name="T11" fmla="*/ 81 h 377"/>
                <a:gd name="T12" fmla="*/ 130 w 235"/>
                <a:gd name="T13" fmla="*/ 74 h 377"/>
                <a:gd name="T14" fmla="*/ 213 w 235"/>
                <a:gd name="T15" fmla="*/ 74 h 377"/>
                <a:gd name="T16" fmla="*/ 235 w 235"/>
                <a:gd name="T17" fmla="*/ 52 h 377"/>
                <a:gd name="T18" fmla="*/ 235 w 235"/>
                <a:gd name="T19" fmla="*/ 24 h 377"/>
                <a:gd name="T20" fmla="*/ 215 w 235"/>
                <a:gd name="T21" fmla="*/ 2 h 377"/>
                <a:gd name="T22" fmla="*/ 132 w 235"/>
                <a:gd name="T23" fmla="*/ 0 h 377"/>
                <a:gd name="T24" fmla="*/ 0 w 235"/>
                <a:gd name="T25" fmla="*/ 95 h 377"/>
                <a:gd name="T26" fmla="*/ 0 w 235"/>
                <a:gd name="T27" fmla="*/ 355 h 377"/>
                <a:gd name="T28" fmla="*/ 22 w 235"/>
                <a:gd name="T29" fmla="*/ 377 h 377"/>
                <a:gd name="T30" fmla="*/ 59 w 235"/>
                <a:gd name="T31" fmla="*/ 377 h 377"/>
                <a:gd name="T32" fmla="*/ 81 w 235"/>
                <a:gd name="T33" fmla="*/ 355 h 377"/>
                <a:gd name="T34" fmla="*/ 81 w 235"/>
                <a:gd name="T35" fmla="*/ 223 h 377"/>
                <a:gd name="T36" fmla="*/ 207 w 235"/>
                <a:gd name="T37" fmla="*/ 223 h 377"/>
                <a:gd name="T38" fmla="*/ 229 w 235"/>
                <a:gd name="T39" fmla="*/ 20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5" h="377">
                  <a:moveTo>
                    <a:pt x="229" y="201"/>
                  </a:moveTo>
                  <a:cubicBezTo>
                    <a:pt x="229" y="171"/>
                    <a:pt x="229" y="171"/>
                    <a:pt x="229" y="171"/>
                  </a:cubicBezTo>
                  <a:cubicBezTo>
                    <a:pt x="229" y="159"/>
                    <a:pt x="219" y="149"/>
                    <a:pt x="207" y="149"/>
                  </a:cubicBezTo>
                  <a:cubicBezTo>
                    <a:pt x="81" y="149"/>
                    <a:pt x="81" y="149"/>
                    <a:pt x="81" y="149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1" y="108"/>
                    <a:pt x="81" y="86"/>
                    <a:pt x="86" y="81"/>
                  </a:cubicBezTo>
                  <a:cubicBezTo>
                    <a:pt x="93" y="74"/>
                    <a:pt x="121" y="74"/>
                    <a:pt x="130" y="74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26" y="74"/>
                    <a:pt x="235" y="64"/>
                    <a:pt x="235" y="52"/>
                  </a:cubicBezTo>
                  <a:cubicBezTo>
                    <a:pt x="235" y="24"/>
                    <a:pt x="235" y="24"/>
                    <a:pt x="235" y="24"/>
                  </a:cubicBezTo>
                  <a:cubicBezTo>
                    <a:pt x="235" y="12"/>
                    <a:pt x="226" y="2"/>
                    <a:pt x="215" y="2"/>
                  </a:cubicBezTo>
                  <a:cubicBezTo>
                    <a:pt x="182" y="0"/>
                    <a:pt x="143" y="0"/>
                    <a:pt x="132" y="0"/>
                  </a:cubicBezTo>
                  <a:cubicBezTo>
                    <a:pt x="82" y="0"/>
                    <a:pt x="0" y="0"/>
                    <a:pt x="0" y="95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0" y="367"/>
                    <a:pt x="10" y="377"/>
                    <a:pt x="22" y="377"/>
                  </a:cubicBezTo>
                  <a:cubicBezTo>
                    <a:pt x="59" y="377"/>
                    <a:pt x="59" y="377"/>
                    <a:pt x="59" y="377"/>
                  </a:cubicBezTo>
                  <a:cubicBezTo>
                    <a:pt x="71" y="377"/>
                    <a:pt x="81" y="367"/>
                    <a:pt x="81" y="355"/>
                  </a:cubicBezTo>
                  <a:cubicBezTo>
                    <a:pt x="81" y="223"/>
                    <a:pt x="81" y="223"/>
                    <a:pt x="81" y="223"/>
                  </a:cubicBezTo>
                  <a:cubicBezTo>
                    <a:pt x="207" y="223"/>
                    <a:pt x="207" y="223"/>
                    <a:pt x="207" y="223"/>
                  </a:cubicBezTo>
                  <a:cubicBezTo>
                    <a:pt x="219" y="223"/>
                    <a:pt x="229" y="213"/>
                    <a:pt x="229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6"/>
            <p:cNvSpPr>
              <a:spLocks noEditPoints="1"/>
            </p:cNvSpPr>
            <p:nvPr userDrawn="1"/>
          </p:nvSpPr>
          <p:spPr bwMode="auto">
            <a:xfrm>
              <a:off x="11493500" y="306388"/>
              <a:ext cx="204788" cy="233362"/>
            </a:xfrm>
            <a:custGeom>
              <a:avLst/>
              <a:gdLst>
                <a:gd name="T0" fmla="*/ 217 w 333"/>
                <a:gd name="T1" fmla="*/ 39 h 380"/>
                <a:gd name="T2" fmla="*/ 167 w 333"/>
                <a:gd name="T3" fmla="*/ 0 h 380"/>
                <a:gd name="T4" fmla="*/ 117 w 333"/>
                <a:gd name="T5" fmla="*/ 39 h 380"/>
                <a:gd name="T6" fmla="*/ 2 w 333"/>
                <a:gd name="T7" fmla="*/ 351 h 380"/>
                <a:gd name="T8" fmla="*/ 5 w 333"/>
                <a:gd name="T9" fmla="*/ 371 h 380"/>
                <a:gd name="T10" fmla="*/ 23 w 333"/>
                <a:gd name="T11" fmla="*/ 380 h 380"/>
                <a:gd name="T12" fmla="*/ 60 w 333"/>
                <a:gd name="T13" fmla="*/ 380 h 380"/>
                <a:gd name="T14" fmla="*/ 81 w 333"/>
                <a:gd name="T15" fmla="*/ 366 h 380"/>
                <a:gd name="T16" fmla="*/ 110 w 333"/>
                <a:gd name="T17" fmla="*/ 284 h 380"/>
                <a:gd name="T18" fmla="*/ 221 w 333"/>
                <a:gd name="T19" fmla="*/ 284 h 380"/>
                <a:gd name="T20" fmla="*/ 250 w 333"/>
                <a:gd name="T21" fmla="*/ 366 h 380"/>
                <a:gd name="T22" fmla="*/ 271 w 333"/>
                <a:gd name="T23" fmla="*/ 380 h 380"/>
                <a:gd name="T24" fmla="*/ 310 w 333"/>
                <a:gd name="T25" fmla="*/ 380 h 380"/>
                <a:gd name="T26" fmla="*/ 328 w 333"/>
                <a:gd name="T27" fmla="*/ 371 h 380"/>
                <a:gd name="T28" fmla="*/ 331 w 333"/>
                <a:gd name="T29" fmla="*/ 351 h 380"/>
                <a:gd name="T30" fmla="*/ 217 w 333"/>
                <a:gd name="T31" fmla="*/ 39 h 380"/>
                <a:gd name="T32" fmla="*/ 136 w 333"/>
                <a:gd name="T33" fmla="*/ 211 h 380"/>
                <a:gd name="T34" fmla="*/ 166 w 333"/>
                <a:gd name="T35" fmla="*/ 129 h 380"/>
                <a:gd name="T36" fmla="*/ 195 w 333"/>
                <a:gd name="T37" fmla="*/ 211 h 380"/>
                <a:gd name="T38" fmla="*/ 136 w 333"/>
                <a:gd name="T39" fmla="*/ 211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3" h="380">
                  <a:moveTo>
                    <a:pt x="217" y="39"/>
                  </a:moveTo>
                  <a:cubicBezTo>
                    <a:pt x="205" y="5"/>
                    <a:pt x="180" y="0"/>
                    <a:pt x="167" y="0"/>
                  </a:cubicBezTo>
                  <a:cubicBezTo>
                    <a:pt x="154" y="0"/>
                    <a:pt x="130" y="5"/>
                    <a:pt x="117" y="39"/>
                  </a:cubicBezTo>
                  <a:cubicBezTo>
                    <a:pt x="2" y="351"/>
                    <a:pt x="2" y="351"/>
                    <a:pt x="2" y="351"/>
                  </a:cubicBezTo>
                  <a:cubicBezTo>
                    <a:pt x="0" y="357"/>
                    <a:pt x="1" y="365"/>
                    <a:pt x="5" y="371"/>
                  </a:cubicBezTo>
                  <a:cubicBezTo>
                    <a:pt x="9" y="377"/>
                    <a:pt x="16" y="380"/>
                    <a:pt x="23" y="380"/>
                  </a:cubicBezTo>
                  <a:cubicBezTo>
                    <a:pt x="60" y="380"/>
                    <a:pt x="60" y="380"/>
                    <a:pt x="60" y="380"/>
                  </a:cubicBezTo>
                  <a:cubicBezTo>
                    <a:pt x="70" y="380"/>
                    <a:pt x="78" y="374"/>
                    <a:pt x="81" y="366"/>
                  </a:cubicBezTo>
                  <a:cubicBezTo>
                    <a:pt x="110" y="284"/>
                    <a:pt x="110" y="284"/>
                    <a:pt x="110" y="284"/>
                  </a:cubicBezTo>
                  <a:cubicBezTo>
                    <a:pt x="221" y="284"/>
                    <a:pt x="221" y="284"/>
                    <a:pt x="221" y="284"/>
                  </a:cubicBezTo>
                  <a:cubicBezTo>
                    <a:pt x="250" y="366"/>
                    <a:pt x="250" y="366"/>
                    <a:pt x="250" y="366"/>
                  </a:cubicBezTo>
                  <a:cubicBezTo>
                    <a:pt x="254" y="374"/>
                    <a:pt x="262" y="380"/>
                    <a:pt x="271" y="380"/>
                  </a:cubicBezTo>
                  <a:cubicBezTo>
                    <a:pt x="310" y="380"/>
                    <a:pt x="310" y="380"/>
                    <a:pt x="310" y="380"/>
                  </a:cubicBezTo>
                  <a:cubicBezTo>
                    <a:pt x="317" y="380"/>
                    <a:pt x="324" y="377"/>
                    <a:pt x="328" y="371"/>
                  </a:cubicBezTo>
                  <a:cubicBezTo>
                    <a:pt x="332" y="365"/>
                    <a:pt x="333" y="357"/>
                    <a:pt x="331" y="351"/>
                  </a:cubicBezTo>
                  <a:lnTo>
                    <a:pt x="217" y="39"/>
                  </a:lnTo>
                  <a:close/>
                  <a:moveTo>
                    <a:pt x="136" y="211"/>
                  </a:moveTo>
                  <a:cubicBezTo>
                    <a:pt x="166" y="129"/>
                    <a:pt x="166" y="129"/>
                    <a:pt x="166" y="129"/>
                  </a:cubicBezTo>
                  <a:cubicBezTo>
                    <a:pt x="195" y="211"/>
                    <a:pt x="195" y="211"/>
                    <a:pt x="195" y="211"/>
                  </a:cubicBezTo>
                  <a:lnTo>
                    <a:pt x="136" y="2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auto">
            <a:xfrm>
              <a:off x="11703050" y="306388"/>
              <a:ext cx="169863" cy="233362"/>
            </a:xfrm>
            <a:custGeom>
              <a:avLst/>
              <a:gdLst>
                <a:gd name="T0" fmla="*/ 124 w 275"/>
                <a:gd name="T1" fmla="*/ 0 h 380"/>
                <a:gd name="T2" fmla="*/ 19 w 275"/>
                <a:gd name="T3" fmla="*/ 8 h 380"/>
                <a:gd name="T4" fmla="*/ 0 w 275"/>
                <a:gd name="T5" fmla="*/ 30 h 380"/>
                <a:gd name="T6" fmla="*/ 0 w 275"/>
                <a:gd name="T7" fmla="*/ 358 h 380"/>
                <a:gd name="T8" fmla="*/ 22 w 275"/>
                <a:gd name="T9" fmla="*/ 380 h 380"/>
                <a:gd name="T10" fmla="*/ 59 w 275"/>
                <a:gd name="T11" fmla="*/ 380 h 380"/>
                <a:gd name="T12" fmla="*/ 81 w 275"/>
                <a:gd name="T13" fmla="*/ 358 h 380"/>
                <a:gd name="T14" fmla="*/ 81 w 275"/>
                <a:gd name="T15" fmla="*/ 245 h 380"/>
                <a:gd name="T16" fmla="*/ 128 w 275"/>
                <a:gd name="T17" fmla="*/ 247 h 380"/>
                <a:gd name="T18" fmla="*/ 275 w 275"/>
                <a:gd name="T19" fmla="*/ 122 h 380"/>
                <a:gd name="T20" fmla="*/ 124 w 275"/>
                <a:gd name="T21" fmla="*/ 0 h 380"/>
                <a:gd name="T22" fmla="*/ 195 w 275"/>
                <a:gd name="T23" fmla="*/ 122 h 380"/>
                <a:gd name="T24" fmla="*/ 124 w 275"/>
                <a:gd name="T25" fmla="*/ 173 h 380"/>
                <a:gd name="T26" fmla="*/ 81 w 275"/>
                <a:gd name="T27" fmla="*/ 171 h 380"/>
                <a:gd name="T28" fmla="*/ 81 w 275"/>
                <a:gd name="T29" fmla="*/ 76 h 380"/>
                <a:gd name="T30" fmla="*/ 126 w 275"/>
                <a:gd name="T31" fmla="*/ 74 h 380"/>
                <a:gd name="T32" fmla="*/ 195 w 275"/>
                <a:gd name="T33" fmla="*/ 122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5" h="380">
                  <a:moveTo>
                    <a:pt x="124" y="0"/>
                  </a:moveTo>
                  <a:cubicBezTo>
                    <a:pt x="88" y="0"/>
                    <a:pt x="51" y="3"/>
                    <a:pt x="19" y="8"/>
                  </a:cubicBezTo>
                  <a:cubicBezTo>
                    <a:pt x="8" y="10"/>
                    <a:pt x="0" y="19"/>
                    <a:pt x="0" y="3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70"/>
                    <a:pt x="10" y="380"/>
                    <a:pt x="22" y="380"/>
                  </a:cubicBezTo>
                  <a:cubicBezTo>
                    <a:pt x="59" y="380"/>
                    <a:pt x="59" y="380"/>
                    <a:pt x="59" y="380"/>
                  </a:cubicBezTo>
                  <a:cubicBezTo>
                    <a:pt x="71" y="380"/>
                    <a:pt x="81" y="370"/>
                    <a:pt x="81" y="358"/>
                  </a:cubicBezTo>
                  <a:cubicBezTo>
                    <a:pt x="81" y="245"/>
                    <a:pt x="81" y="245"/>
                    <a:pt x="81" y="245"/>
                  </a:cubicBezTo>
                  <a:cubicBezTo>
                    <a:pt x="97" y="246"/>
                    <a:pt x="116" y="247"/>
                    <a:pt x="128" y="247"/>
                  </a:cubicBezTo>
                  <a:cubicBezTo>
                    <a:pt x="191" y="247"/>
                    <a:pt x="275" y="234"/>
                    <a:pt x="275" y="122"/>
                  </a:cubicBezTo>
                  <a:cubicBezTo>
                    <a:pt x="275" y="0"/>
                    <a:pt x="169" y="0"/>
                    <a:pt x="124" y="0"/>
                  </a:cubicBezTo>
                  <a:close/>
                  <a:moveTo>
                    <a:pt x="195" y="122"/>
                  </a:moveTo>
                  <a:cubicBezTo>
                    <a:pt x="195" y="157"/>
                    <a:pt x="185" y="173"/>
                    <a:pt x="124" y="173"/>
                  </a:cubicBezTo>
                  <a:cubicBezTo>
                    <a:pt x="109" y="173"/>
                    <a:pt x="96" y="172"/>
                    <a:pt x="81" y="171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96" y="75"/>
                    <a:pt x="112" y="74"/>
                    <a:pt x="126" y="74"/>
                  </a:cubicBezTo>
                  <a:cubicBezTo>
                    <a:pt x="190" y="74"/>
                    <a:pt x="195" y="93"/>
                    <a:pt x="195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000" dirty="0" smtClean="0"/>
              <a:t>Schedule and deadlines for the call-up of contributions for the year Y+1</a:t>
            </a:r>
            <a:endParaRPr lang="de-DE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40323" y="1238565"/>
            <a:ext cx="11711353" cy="4685355"/>
          </a:xfrm>
        </p:spPr>
        <p:txBody>
          <a:bodyPr/>
          <a:lstStyle/>
          <a:p>
            <a:r>
              <a:rPr lang="en-GB" dirty="0" smtClean="0"/>
              <a:t>The date for call-up of contributions is announced in the document Scale of Contributions approved by the Council in June of the year Y</a:t>
            </a:r>
          </a:p>
          <a:p>
            <a:r>
              <a:rPr lang="en-GB" dirty="0" smtClean="0"/>
              <a:t>A letter regarding the amount of the contribution due is sent to each Member and Associate State on the date as described above</a:t>
            </a:r>
          </a:p>
          <a:p>
            <a:pPr lvl="1"/>
            <a:r>
              <a:rPr lang="en-GB" dirty="0" smtClean="0"/>
              <a:t>Usually around the Council week in December of the year Y</a:t>
            </a:r>
          </a:p>
          <a:p>
            <a:r>
              <a:rPr lang="en-GB" dirty="0" smtClean="0"/>
              <a:t>Payment schedule (according to CERN Financial Rules)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50%</a:t>
            </a:r>
            <a:r>
              <a:rPr lang="en-GB" dirty="0" smtClean="0"/>
              <a:t> no later than </a:t>
            </a:r>
            <a:r>
              <a:rPr lang="en-GB" dirty="0" smtClean="0">
                <a:solidFill>
                  <a:srgbClr val="00B050"/>
                </a:solidFill>
              </a:rPr>
              <a:t>10th February of the year Y+1</a:t>
            </a:r>
          </a:p>
          <a:p>
            <a:pPr lvl="1"/>
            <a:r>
              <a:rPr lang="en-GB" dirty="0" smtClean="0"/>
              <a:t>The </a:t>
            </a:r>
            <a:r>
              <a:rPr lang="en-GB" dirty="0" smtClean="0"/>
              <a:t>remaining </a:t>
            </a:r>
            <a:r>
              <a:rPr lang="en-GB" dirty="0" smtClean="0">
                <a:solidFill>
                  <a:srgbClr val="00B050"/>
                </a:solidFill>
              </a:rPr>
              <a:t>50%</a:t>
            </a:r>
            <a:r>
              <a:rPr lang="en-GB" dirty="0" smtClean="0"/>
              <a:t> no later than </a:t>
            </a:r>
            <a:r>
              <a:rPr lang="en-GB" dirty="0" smtClean="0">
                <a:solidFill>
                  <a:srgbClr val="00B050"/>
                </a:solidFill>
              </a:rPr>
              <a:t>10th June of the year Y+1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4721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payments of contributions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422950"/>
            <a:ext cx="3733800" cy="1905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785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80800"/>
            <a:ext cx="10515600" cy="23876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Ukraine’s financial contributions as Associate Member State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838200" y="3943349"/>
            <a:ext cx="10515600" cy="1656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 smtClean="0"/>
              <a:t>Kasia Pokorska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/>
              <a:t>Finance and Administrative Processes Department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CERN – Ukraine Working Group </a:t>
            </a:r>
            <a:r>
              <a:rPr lang="en-US" dirty="0"/>
              <a:t>- </a:t>
            </a:r>
            <a:r>
              <a:rPr lang="en-US" dirty="0" smtClean="0"/>
              <a:t>16 June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60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Overview: Ukraine‘s contributions 2016-2018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30822" y="4705401"/>
            <a:ext cx="10007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Ukraine became an Associate Member State on 5 October 2016 and will pay the statutory </a:t>
            </a:r>
            <a:endParaRPr lang="en-GB" dirty="0" smtClean="0"/>
          </a:p>
          <a:p>
            <a:r>
              <a:rPr lang="en-GB" dirty="0" smtClean="0"/>
              <a:t>minimum </a:t>
            </a:r>
            <a:r>
              <a:rPr lang="en-GB" dirty="0"/>
              <a:t>contribution of 1 MCHF in 2018 as provided for in Council Resolution CERN/3082/RA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36" y="1223647"/>
            <a:ext cx="10698276" cy="297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83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 smtClean="0"/>
              <a:t>Details: How is the theoretical contribution in % calculated? (1)</a:t>
            </a:r>
            <a:endParaRPr lang="de-DE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10417996" y="1479478"/>
            <a:ext cx="1243173" cy="281354"/>
          </a:xfrm>
          <a:prstGeom prst="roundRect">
            <a:avLst/>
          </a:prstGeom>
          <a:solidFill>
            <a:srgbClr val="000104">
              <a:alpha val="30000"/>
            </a:srgbClr>
          </a:solidFill>
          <a:ln>
            <a:solidFill>
              <a:srgbClr val="0001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459038" y="699172"/>
            <a:ext cx="3345951" cy="750013"/>
          </a:xfrm>
          <a:prstGeom prst="straightConnector1">
            <a:avLst/>
          </a:prstGeom>
          <a:ln w="22225">
            <a:solidFill>
              <a:srgbClr val="00010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36" y="1223647"/>
            <a:ext cx="10698276" cy="297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3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345" y="731862"/>
            <a:ext cx="10023146" cy="55986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 smtClean="0"/>
              <a:t>Details: How is the theoretical contribution in % calculated? (2)</a:t>
            </a:r>
            <a:endParaRPr lang="de-DE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2022232" y="5615017"/>
            <a:ext cx="8088922" cy="281354"/>
          </a:xfrm>
          <a:prstGeom prst="roundRect">
            <a:avLst/>
          </a:prstGeom>
          <a:solidFill>
            <a:schemeClr val="accent4">
              <a:lumMod val="40000"/>
              <a:lumOff val="6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25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716" y="1043717"/>
            <a:ext cx="11252622" cy="217381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 smtClean="0"/>
              <a:t>Details: How is the theoretical contribution in % calculated? (3)</a:t>
            </a:r>
            <a:endParaRPr lang="de-DE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879628" y="2825356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NNI</a:t>
            </a:r>
            <a:r>
              <a:rPr lang="en-GB" baseline="-25000" dirty="0" smtClean="0">
                <a:solidFill>
                  <a:srgbClr val="00B050"/>
                </a:solidFill>
              </a:rPr>
              <a:t>y-4</a:t>
            </a:r>
            <a:endParaRPr lang="en-GB" baseline="-25000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5301" y="2833017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NNI</a:t>
            </a:r>
            <a:r>
              <a:rPr lang="en-GB" baseline="-25000" dirty="0" smtClean="0">
                <a:solidFill>
                  <a:srgbClr val="00B050"/>
                </a:solidFill>
              </a:rPr>
              <a:t>y-3</a:t>
            </a:r>
            <a:endParaRPr lang="en-GB" baseline="-25000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4308" y="2840678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NNI</a:t>
            </a:r>
            <a:r>
              <a:rPr lang="en-GB" baseline="-25000" dirty="0" smtClean="0">
                <a:solidFill>
                  <a:srgbClr val="00B050"/>
                </a:solidFill>
              </a:rPr>
              <a:t>y-2</a:t>
            </a:r>
            <a:endParaRPr lang="en-GB" baseline="-25000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9891" y="2856114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EX</a:t>
            </a:r>
            <a:r>
              <a:rPr lang="en-GB" baseline="-25000" dirty="0" smtClean="0">
                <a:solidFill>
                  <a:srgbClr val="7030A0"/>
                </a:solidFill>
              </a:rPr>
              <a:t>y-4</a:t>
            </a:r>
            <a:endParaRPr lang="en-GB" baseline="-25000" dirty="0">
              <a:solidFill>
                <a:srgbClr val="7030A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263775" y="1704372"/>
            <a:ext cx="1848909" cy="281354"/>
          </a:xfrm>
          <a:prstGeom prst="roundRect">
            <a:avLst/>
          </a:prstGeom>
          <a:solidFill>
            <a:srgbClr val="00B050">
              <a:alpha val="3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6441457" y="1704372"/>
            <a:ext cx="1793867" cy="281354"/>
          </a:xfrm>
          <a:prstGeom prst="roundRect">
            <a:avLst/>
          </a:prstGeom>
          <a:solidFill>
            <a:srgbClr val="7030A0">
              <a:alpha val="3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042240" y="2865845"/>
            <a:ext cx="705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EX</a:t>
            </a:r>
            <a:r>
              <a:rPr lang="en-GB" baseline="-25000" dirty="0" smtClean="0">
                <a:solidFill>
                  <a:srgbClr val="7030A0"/>
                </a:solidFill>
              </a:rPr>
              <a:t>y-3</a:t>
            </a:r>
            <a:endParaRPr lang="en-GB" baseline="-250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40397" y="2837062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EX</a:t>
            </a:r>
            <a:r>
              <a:rPr lang="en-GB" baseline="-25000" dirty="0" smtClean="0">
                <a:solidFill>
                  <a:srgbClr val="7030A0"/>
                </a:solidFill>
              </a:rPr>
              <a:t>y-2</a:t>
            </a:r>
            <a:endParaRPr lang="en-GB" baseline="-25000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7299" y="3641135"/>
            <a:ext cx="802559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Average NNI</a:t>
            </a:r>
            <a:r>
              <a:rPr lang="en-GB" baseline="-25000" dirty="0" smtClean="0"/>
              <a:t>y-4, y-2 </a:t>
            </a:r>
            <a:r>
              <a:rPr lang="en-GB" dirty="0" smtClean="0"/>
              <a:t>in CHF = </a:t>
            </a:r>
            <a:r>
              <a:rPr lang="en-GB" dirty="0" smtClean="0">
                <a:solidFill>
                  <a:srgbClr val="0070C0"/>
                </a:solidFill>
              </a:rPr>
              <a:t>(</a:t>
            </a:r>
            <a:r>
              <a:rPr lang="en-GB" dirty="0" smtClean="0">
                <a:solidFill>
                  <a:srgbClr val="00B050"/>
                </a:solidFill>
              </a:rPr>
              <a:t>NNI</a:t>
            </a:r>
            <a:r>
              <a:rPr lang="en-GB" baseline="-25000" dirty="0" smtClean="0">
                <a:solidFill>
                  <a:srgbClr val="00B050"/>
                </a:solidFill>
              </a:rPr>
              <a:t>y-4 </a:t>
            </a:r>
            <a:r>
              <a:rPr lang="en-GB" dirty="0" smtClean="0">
                <a:solidFill>
                  <a:srgbClr val="0070C0"/>
                </a:solidFill>
              </a:rPr>
              <a:t>* </a:t>
            </a:r>
            <a:r>
              <a:rPr lang="en-GB" dirty="0" smtClean="0">
                <a:solidFill>
                  <a:srgbClr val="7030A0"/>
                </a:solidFill>
              </a:rPr>
              <a:t>EX</a:t>
            </a:r>
            <a:r>
              <a:rPr lang="en-GB" baseline="-25000" dirty="0" smtClean="0">
                <a:solidFill>
                  <a:srgbClr val="7030A0"/>
                </a:solidFill>
              </a:rPr>
              <a:t>y-4</a:t>
            </a:r>
            <a:r>
              <a:rPr lang="en-GB" dirty="0" smtClean="0">
                <a:solidFill>
                  <a:srgbClr val="0070C0"/>
                </a:solidFill>
              </a:rPr>
              <a:t> + </a:t>
            </a:r>
            <a:r>
              <a:rPr lang="en-GB" dirty="0" smtClean="0">
                <a:solidFill>
                  <a:srgbClr val="00B050"/>
                </a:solidFill>
              </a:rPr>
              <a:t>NNI</a:t>
            </a:r>
            <a:r>
              <a:rPr lang="en-GB" baseline="-25000" dirty="0" smtClean="0">
                <a:solidFill>
                  <a:srgbClr val="00B050"/>
                </a:solidFill>
              </a:rPr>
              <a:t>y-3 </a:t>
            </a:r>
            <a:r>
              <a:rPr lang="en-GB" dirty="0">
                <a:solidFill>
                  <a:srgbClr val="0070C0"/>
                </a:solidFill>
              </a:rPr>
              <a:t>* </a:t>
            </a:r>
            <a:r>
              <a:rPr lang="en-GB" dirty="0" smtClean="0">
                <a:solidFill>
                  <a:srgbClr val="7030A0"/>
                </a:solidFill>
              </a:rPr>
              <a:t>EX</a:t>
            </a:r>
            <a:r>
              <a:rPr lang="en-GB" baseline="-25000" dirty="0" smtClean="0">
                <a:solidFill>
                  <a:srgbClr val="7030A0"/>
                </a:solidFill>
              </a:rPr>
              <a:t>y-3</a:t>
            </a:r>
            <a:r>
              <a:rPr lang="en-GB" dirty="0" smtClean="0">
                <a:solidFill>
                  <a:srgbClr val="0070C0"/>
                </a:solidFill>
              </a:rPr>
              <a:t> + </a:t>
            </a:r>
            <a:r>
              <a:rPr lang="en-GB" dirty="0" smtClean="0">
                <a:solidFill>
                  <a:srgbClr val="00B050"/>
                </a:solidFill>
              </a:rPr>
              <a:t>NNI</a:t>
            </a:r>
            <a:r>
              <a:rPr lang="en-GB" baseline="-25000" dirty="0" smtClean="0">
                <a:solidFill>
                  <a:srgbClr val="00B050"/>
                </a:solidFill>
              </a:rPr>
              <a:t>y-2 </a:t>
            </a:r>
            <a:r>
              <a:rPr lang="en-GB" dirty="0">
                <a:solidFill>
                  <a:srgbClr val="0070C0"/>
                </a:solidFill>
              </a:rPr>
              <a:t>* </a:t>
            </a:r>
            <a:r>
              <a:rPr lang="en-GB" dirty="0" smtClean="0">
                <a:solidFill>
                  <a:srgbClr val="7030A0"/>
                </a:solidFill>
              </a:rPr>
              <a:t>EX</a:t>
            </a:r>
            <a:r>
              <a:rPr lang="en-GB" baseline="-25000" dirty="0" smtClean="0">
                <a:solidFill>
                  <a:srgbClr val="7030A0"/>
                </a:solidFill>
              </a:rPr>
              <a:t>y-2</a:t>
            </a:r>
            <a:r>
              <a:rPr lang="en-GB" dirty="0" smtClean="0"/>
              <a:t>) / 3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8393987" y="3040780"/>
            <a:ext cx="905361" cy="5757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8951978" y="2653148"/>
            <a:ext cx="708917" cy="281354"/>
          </a:xfrm>
          <a:prstGeom prst="roundRect">
            <a:avLst/>
          </a:prstGeom>
          <a:solidFill>
            <a:schemeClr val="tx1"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581305" y="4395122"/>
            <a:ext cx="11182605" cy="923330"/>
          </a:xfrm>
          <a:prstGeom prst="rect">
            <a:avLst/>
          </a:prstGeom>
          <a:noFill/>
          <a:ln>
            <a:solidFill>
              <a:srgbClr val="000104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104"/>
                </a:solidFill>
              </a:rPr>
              <a:t>					</a:t>
            </a:r>
            <a:r>
              <a:rPr lang="en-GB" dirty="0"/>
              <a:t> </a:t>
            </a:r>
            <a:r>
              <a:rPr lang="en-GB" dirty="0" smtClean="0"/>
              <a:t>	Average </a:t>
            </a:r>
            <a:r>
              <a:rPr lang="en-GB" dirty="0"/>
              <a:t>NNI</a:t>
            </a:r>
            <a:r>
              <a:rPr lang="en-GB" baseline="-25000" dirty="0"/>
              <a:t>y-4, y-2 </a:t>
            </a:r>
            <a:r>
              <a:rPr lang="en-GB" dirty="0"/>
              <a:t>in CHF </a:t>
            </a:r>
            <a:endParaRPr lang="en-GB" dirty="0" smtClean="0">
              <a:solidFill>
                <a:srgbClr val="000104"/>
              </a:solidFill>
            </a:endParaRPr>
          </a:p>
          <a:p>
            <a:r>
              <a:rPr lang="en-GB" dirty="0" smtClean="0">
                <a:solidFill>
                  <a:srgbClr val="000104"/>
                </a:solidFill>
              </a:rPr>
              <a:t>Theoretical contribution for the year N+1 =							* 100 %</a:t>
            </a:r>
            <a:endParaRPr lang="en-GB" dirty="0">
              <a:solidFill>
                <a:srgbClr val="000104"/>
              </a:solidFill>
            </a:endParaRPr>
          </a:p>
          <a:p>
            <a:r>
              <a:rPr lang="en-GB" dirty="0" smtClean="0"/>
              <a:t>					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Total Average </a:t>
            </a: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NNI</a:t>
            </a:r>
            <a:r>
              <a:rPr lang="en-GB" baseline="-25000" dirty="0">
                <a:solidFill>
                  <a:schemeClr val="accent4">
                    <a:lumMod val="75000"/>
                  </a:schemeClr>
                </a:solidFill>
              </a:rPr>
              <a:t>y-4, y-2 </a:t>
            </a:r>
            <a:r>
              <a:rPr lang="en-GB" baseline="-25000" dirty="0" smtClean="0">
                <a:solidFill>
                  <a:schemeClr val="accent4">
                    <a:lumMod val="75000"/>
                  </a:schemeClr>
                </a:solidFill>
              </a:rPr>
              <a:t>for</a:t>
            </a:r>
            <a:r>
              <a:rPr lang="en-GB" dirty="0" smtClean="0">
                <a:solidFill>
                  <a:schemeClr val="accent4">
                    <a:lumMod val="75000"/>
                  </a:schemeClr>
                </a:solidFill>
              </a:rPr>
              <a:t> ALL Member States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8917" y="1074179"/>
            <a:ext cx="1633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2018 example</a:t>
            </a:r>
          </a:p>
          <a:p>
            <a:r>
              <a:rPr lang="en-GB" dirty="0" smtClean="0"/>
              <a:t>2018 = Y+1</a:t>
            </a:r>
          </a:p>
          <a:p>
            <a:endParaRPr lang="en-GB" dirty="0" smtClean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5260369" y="4828854"/>
            <a:ext cx="4900773" cy="1027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8821031" y="2370117"/>
            <a:ext cx="708917" cy="281354"/>
          </a:xfrm>
          <a:prstGeom prst="roundRect">
            <a:avLst/>
          </a:prstGeom>
          <a:solidFill>
            <a:schemeClr val="accent4">
              <a:lumMod val="75000"/>
              <a:alpha val="3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9653806" y="2625926"/>
            <a:ext cx="0" cy="2408411"/>
          </a:xfrm>
          <a:prstGeom prst="straightConnector1">
            <a:avLst/>
          </a:prstGeom>
          <a:ln w="127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10376899" y="2897274"/>
            <a:ext cx="267128" cy="1469243"/>
          </a:xfrm>
          <a:prstGeom prst="straightConnector1">
            <a:avLst/>
          </a:prstGeom>
          <a:ln w="9525">
            <a:solidFill>
              <a:srgbClr val="00010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9854421" y="2653148"/>
            <a:ext cx="708917" cy="281354"/>
          </a:xfrm>
          <a:prstGeom prst="roundRect">
            <a:avLst/>
          </a:prstGeom>
          <a:solidFill>
            <a:srgbClr val="000104">
              <a:alpha val="30000"/>
            </a:srgbClr>
          </a:solidFill>
          <a:ln>
            <a:solidFill>
              <a:srgbClr val="0001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36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 smtClean="0"/>
              <a:t>Details: How is the theoretical contribution in % calculated? </a:t>
            </a:r>
            <a:r>
              <a:rPr lang="de-DE" sz="3600" dirty="0"/>
              <a:t>(4) </a:t>
            </a:r>
            <a:r>
              <a:rPr lang="de-DE" sz="3600" dirty="0" smtClean="0"/>
              <a:t>Source of the data for 2018 calculation</a:t>
            </a:r>
            <a:endParaRPr lang="de-DE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40323" y="1238565"/>
            <a:ext cx="11711353" cy="4685355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Net National Income at factor cost </a:t>
            </a:r>
          </a:p>
          <a:p>
            <a:pPr lvl="1"/>
            <a:r>
              <a:rPr lang="en-GB" dirty="0" smtClean="0"/>
              <a:t>No NNI available for Ukraine</a:t>
            </a:r>
          </a:p>
          <a:p>
            <a:pPr lvl="1"/>
            <a:r>
              <a:rPr lang="en-GB" dirty="0" smtClean="0"/>
              <a:t>Instead Gross Domestic Product is used </a:t>
            </a:r>
            <a:r>
              <a:rPr lang="en-GB" dirty="0"/>
              <a:t>as published by </a:t>
            </a:r>
            <a:r>
              <a:rPr lang="en-GB" dirty="0" smtClean="0"/>
              <a:t>Ukraine National </a:t>
            </a:r>
            <a:r>
              <a:rPr lang="en-GB" dirty="0"/>
              <a:t>Institute of </a:t>
            </a:r>
            <a:r>
              <a:rPr lang="en-GB" dirty="0" smtClean="0"/>
              <a:t>Statistics</a:t>
            </a:r>
          </a:p>
          <a:p>
            <a:pPr lvl="2"/>
            <a:r>
              <a:rPr lang="en-GB" sz="1600" dirty="0"/>
              <a:t>excluding the temporarily occupied territories of the Autonomous Republic of Crimea and the city of Sevastopol, since 2014-2015 - excluding the temporarily occupied territories of the Autonomous Republic of Crimea, the city of Sevastopol and part of the anti-terrorist operation </a:t>
            </a:r>
            <a:r>
              <a:rPr lang="en-GB" sz="1600" dirty="0" smtClean="0"/>
              <a:t>zone</a:t>
            </a:r>
          </a:p>
          <a:p>
            <a:pPr lvl="1"/>
            <a:r>
              <a:rPr lang="en-GB" dirty="0"/>
              <a:t>the NNI </a:t>
            </a:r>
            <a:r>
              <a:rPr lang="en-GB" dirty="0" smtClean="0"/>
              <a:t>values for Ukraine </a:t>
            </a:r>
            <a:r>
              <a:rPr lang="en-GB" dirty="0"/>
              <a:t>have been estimated by applying an NNI/GDP ratio </a:t>
            </a:r>
            <a:r>
              <a:rPr lang="en-GB" dirty="0" smtClean="0"/>
              <a:t>of 71.84</a:t>
            </a:r>
            <a:r>
              <a:rPr lang="en-GB" dirty="0"/>
              <a:t>% for 2013, 71.68% for 2014 and 71.77% for </a:t>
            </a:r>
            <a:r>
              <a:rPr lang="en-GB" dirty="0" smtClean="0"/>
              <a:t>2015</a:t>
            </a:r>
          </a:p>
          <a:p>
            <a:pPr lvl="2"/>
            <a:r>
              <a:rPr lang="en-GB" sz="1600" dirty="0" smtClean="0"/>
              <a:t>NNI/GDB ratios are calculated as a weighted average for ALL Member States publishing there NNI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46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dirty="0" smtClean="0"/>
              <a:t>Details: How is the theoretical contribution in % calculated? (5) Source of the data for 2018 calculation</a:t>
            </a:r>
            <a:endParaRPr lang="de-DE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40323" y="1238565"/>
            <a:ext cx="11711353" cy="4685355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Exchange rate CHF to UAH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</a:rPr>
              <a:t>the </a:t>
            </a:r>
            <a:r>
              <a:rPr lang="en-GB" dirty="0">
                <a:latin typeface="Arial" panose="020B0604020202020204" pitchFamily="34" charset="0"/>
              </a:rPr>
              <a:t>average exchange rates for the years 2013 to </a:t>
            </a:r>
            <a:r>
              <a:rPr lang="en-GB" dirty="0" smtClean="0">
                <a:latin typeface="Arial" panose="020B0604020202020204" pitchFamily="34" charset="0"/>
              </a:rPr>
              <a:t>2015 published </a:t>
            </a:r>
            <a:r>
              <a:rPr lang="en-GB" dirty="0">
                <a:latin typeface="Arial" panose="020B0604020202020204" pitchFamily="34" charset="0"/>
              </a:rPr>
              <a:t>by the National Bank of </a:t>
            </a:r>
            <a:r>
              <a:rPr lang="en-GB" dirty="0" smtClean="0">
                <a:latin typeface="Arial" panose="020B0604020202020204" pitchFamily="34" charset="0"/>
              </a:rPr>
              <a:t>UKRAINE.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20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Publication dates for Scale of Contributions</a:t>
            </a:r>
            <a:endParaRPr lang="de-DE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40323" y="1238565"/>
            <a:ext cx="11711353" cy="4685355"/>
          </a:xfrm>
        </p:spPr>
        <p:txBody>
          <a:bodyPr/>
          <a:lstStyle/>
          <a:p>
            <a:r>
              <a:rPr lang="en-GB" dirty="0" smtClean="0"/>
              <a:t>Council approves the Scale of Contributions </a:t>
            </a:r>
            <a:r>
              <a:rPr lang="en-GB" dirty="0" smtClean="0"/>
              <a:t>for the </a:t>
            </a:r>
            <a:r>
              <a:rPr lang="en-GB" u="sng" dirty="0" smtClean="0"/>
              <a:t>Member </a:t>
            </a:r>
            <a:r>
              <a:rPr lang="en-GB" u="sng" dirty="0" smtClean="0"/>
              <a:t>States </a:t>
            </a:r>
            <a:r>
              <a:rPr lang="en-GB" dirty="0" smtClean="0"/>
              <a:t>for </a:t>
            </a:r>
            <a:r>
              <a:rPr lang="en-GB" dirty="0" smtClean="0"/>
              <a:t>the year Y+1 in </a:t>
            </a:r>
            <a:r>
              <a:rPr lang="en-GB" dirty="0" smtClean="0">
                <a:solidFill>
                  <a:srgbClr val="00B050"/>
                </a:solidFill>
              </a:rPr>
              <a:t>June of the year </a:t>
            </a:r>
            <a:r>
              <a:rPr lang="en-GB" dirty="0" smtClean="0">
                <a:solidFill>
                  <a:srgbClr val="00B050"/>
                </a:solidFill>
              </a:rPr>
              <a:t>Y</a:t>
            </a:r>
          </a:p>
          <a:p>
            <a:pPr lvl="1"/>
            <a:r>
              <a:rPr lang="en-GB" dirty="0" smtClean="0"/>
              <a:t>The Scale of Contributions for Associate Member States is not a subject of the approval but of a mutual agreement between CERN and AMS</a:t>
            </a:r>
            <a:endParaRPr lang="en-GB" dirty="0" smtClean="0"/>
          </a:p>
          <a:p>
            <a:r>
              <a:rPr lang="en-GB" dirty="0" smtClean="0"/>
              <a:t>Council approves the Cost Variation Index for the year Y+1 in December of the year Y</a:t>
            </a:r>
          </a:p>
          <a:p>
            <a:pPr lvl="1"/>
            <a:r>
              <a:rPr lang="en-GB" dirty="0" smtClean="0"/>
              <a:t>This overall CVI is applied to ALL member </a:t>
            </a:r>
            <a:r>
              <a:rPr lang="en-GB" dirty="0" smtClean="0"/>
              <a:t>and associate states </a:t>
            </a:r>
            <a:r>
              <a:rPr lang="en-GB" dirty="0" smtClean="0"/>
              <a:t>contributions according to the “corridor” principle 0-2%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769736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E7A917E-0699-42B6-AE44-0EABFC5CC36D}" vid="{7750A437-FA33-4037-8B47-020A8F31A247}"/>
    </a:ext>
  </a:extLst>
</a:theme>
</file>

<file path=ppt/theme/theme2.xml><?xml version="1.0" encoding="utf-8"?>
<a:theme xmlns:a="http://schemas.openxmlformats.org/drawingml/2006/main" name="AIS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E7A917E-0699-42B6-AE44-0EABFC5CC36D}" vid="{C3C9B1AB-2166-497D-996C-15213808E042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E7A917E-0699-42B6-AE44-0EABFC5CC36D}" vid="{A808A459-C54F-4979-ABFA-C5E5E5D4637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CERNCorporate16-9_with FC titles</Template>
  <TotalTime>778</TotalTime>
  <Words>515</Words>
  <Application>Microsoft Office PowerPoint</Application>
  <PresentationFormat>Widescreen</PresentationFormat>
  <Paragraphs>65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1_CERNCorporate16-9</vt:lpstr>
      <vt:lpstr>AIS_CERNCorporate16-9</vt:lpstr>
      <vt:lpstr>End Slides</vt:lpstr>
      <vt:lpstr>PowerPoint Presentation</vt:lpstr>
      <vt:lpstr>Ukraine’s financial contributions as Associate Member State</vt:lpstr>
      <vt:lpstr>Overview: Ukraine‘s contributions 2016-2018</vt:lpstr>
      <vt:lpstr>Details: How is the theoretical contribution in % calculated? (1)</vt:lpstr>
      <vt:lpstr>Details: How is the theoretical contribution in % calculated? (2)</vt:lpstr>
      <vt:lpstr>Details: How is the theoretical contribution in % calculated? (3)</vt:lpstr>
      <vt:lpstr>Details: How is the theoretical contribution in % calculated? (4) Source of the data for 2018 calculation</vt:lpstr>
      <vt:lpstr>Details: How is the theoretical contribution in % calculated? (5) Source of the data for 2018 calculation</vt:lpstr>
      <vt:lpstr>Publication dates for Scale of Contributions</vt:lpstr>
      <vt:lpstr>Schedule and deadlines for the call-up of contributions for the year Y+1</vt:lpstr>
      <vt:lpstr>Status of payments of contributions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Kasia Pokorska</dc:creator>
  <cp:lastModifiedBy>Kasia Pokorska</cp:lastModifiedBy>
  <cp:revision>85</cp:revision>
  <dcterms:created xsi:type="dcterms:W3CDTF">2017-03-08T14:22:32Z</dcterms:created>
  <dcterms:modified xsi:type="dcterms:W3CDTF">2017-06-16T12:07:23Z</dcterms:modified>
</cp:coreProperties>
</file>