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</p:sldMasterIdLst>
  <p:notesMasterIdLst>
    <p:notesMasterId r:id="rId9"/>
  </p:notesMasterIdLst>
  <p:handoutMasterIdLst>
    <p:handoutMasterId r:id="rId10"/>
  </p:handoutMasterIdLst>
  <p:sldIdLst>
    <p:sldId id="256" r:id="rId2"/>
    <p:sldId id="259" r:id="rId3"/>
    <p:sldId id="306" r:id="rId4"/>
    <p:sldId id="282" r:id="rId5"/>
    <p:sldId id="307" r:id="rId6"/>
    <p:sldId id="266" r:id="rId7"/>
    <p:sldId id="260" r:id="rId8"/>
  </p:sldIdLst>
  <p:sldSz cx="9144000" cy="6858000" type="screen4x3"/>
  <p:notesSz cx="6746875" cy="9867900"/>
  <p:defaultTextStyle>
    <a:defPPr>
      <a:defRPr lang="en-GB"/>
    </a:defPPr>
    <a:lvl1pPr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20000"/>
      </a:spcBef>
      <a:spcAft>
        <a:spcPct val="0"/>
      </a:spcAft>
      <a:buClr>
        <a:srgbClr val="FFCC66"/>
      </a:buClr>
      <a:buChar char="•"/>
      <a:defRPr kern="1200">
        <a:solidFill>
          <a:schemeClr val="accent2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accent2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88700"/>
    <a:srgbClr val="FF9900"/>
    <a:srgbClr val="FF9933"/>
    <a:srgbClr val="99FFCC"/>
    <a:srgbClr val="FFCCFF"/>
    <a:srgbClr val="FF99FF"/>
    <a:srgbClr val="FF9966"/>
    <a:srgbClr val="F1AF00"/>
    <a:srgbClr val="305BA9"/>
    <a:srgbClr val="2B519A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E3FDE45-AF77-4B5C-9715-49D594BDF05E}" styleName="Light Style 1 - Accent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5A111915-BE36-4E01-A7E5-04B1672EAD32}" styleName="Light Style 2 - Accent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91" autoAdjust="0"/>
    <p:restoredTop sz="78873" autoAdjust="0"/>
  </p:normalViewPr>
  <p:slideViewPr>
    <p:cSldViewPr snapToGrid="0">
      <p:cViewPr>
        <p:scale>
          <a:sx n="100" d="100"/>
          <a:sy n="100" d="100"/>
        </p:scale>
        <p:origin x="-1314" y="3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5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7066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86D2FD11-3CC5-4A05-91FB-D0F0CED289F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22700" y="0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331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06463" y="741363"/>
            <a:ext cx="4933950" cy="3700462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61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4688" y="4687888"/>
            <a:ext cx="5397500" cy="4438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noProof="0" smtClean="0"/>
              <a:t>Click to edit Master text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</a:p>
        </p:txBody>
      </p:sp>
      <p:sp>
        <p:nvSpPr>
          <p:cNvPr id="61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61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22700" y="9374188"/>
            <a:ext cx="2922588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12B5B329-E1BA-439C-B138-57BDFA5C17DB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A99BEE95-C90E-4F45-9DEF-29ED5C034EFB}" type="slidenum">
              <a:rPr lang="en-GB" smtClean="0"/>
              <a:pPr/>
              <a:t>1</a:t>
            </a:fld>
            <a:endParaRPr lang="en-GB" smtClean="0"/>
          </a:p>
        </p:txBody>
      </p:sp>
      <p:sp>
        <p:nvSpPr>
          <p:cNvPr id="1433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434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A0ECEB-9D7B-4481-976A-220E2CCD1748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15363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5364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EA960-4989-4026-98EA-AB4E2010902B}" type="slidenum">
              <a:rPr lang="en-GB" smtClean="0"/>
              <a:pPr/>
              <a:t>3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52B69676-9986-4322-AFCB-33ED379570AF}" type="slidenum">
              <a:rPr lang="en-US" smtClean="0"/>
              <a:pPr/>
              <a:t>4</a:t>
            </a:fld>
            <a:endParaRPr lang="en-US" smtClean="0"/>
          </a:p>
        </p:txBody>
      </p:sp>
      <p:sp>
        <p:nvSpPr>
          <p:cNvPr id="1331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331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en-US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3AEA960-4989-4026-98EA-AB4E2010902B}" type="slidenum">
              <a:rPr lang="en-GB" smtClean="0"/>
              <a:pPr/>
              <a:t>5</a:t>
            </a:fld>
            <a:endParaRPr lang="en-GB" smtClean="0"/>
          </a:p>
        </p:txBody>
      </p:sp>
      <p:sp>
        <p:nvSpPr>
          <p:cNvPr id="1638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638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23EA24D-40D6-4EB6-B183-53BC0CDFDF87}" type="slidenum">
              <a:rPr lang="en-GB" smtClean="0"/>
              <a:pPr/>
              <a:t>6</a:t>
            </a:fld>
            <a:endParaRPr lang="en-GB" smtClean="0"/>
          </a:p>
        </p:txBody>
      </p:sp>
      <p:sp>
        <p:nvSpPr>
          <p:cNvPr id="2253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708FCAC-BADC-4025-B3F3-8F1B46ED33D9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2355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5" Type="http://schemas.openxmlformats.org/officeDocument/2006/relationships/image" Target="../media/image5.pn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2"/>
          <p:cNvSpPr>
            <a:spLocks noChangeArrowheads="1"/>
          </p:cNvSpPr>
          <p:nvPr/>
        </p:nvSpPr>
        <p:spPr bwMode="auto">
          <a:xfrm>
            <a:off x="0" y="0"/>
            <a:ext cx="9144000" cy="212725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rgbClr val="E5E5FF"/>
              </a:solidFill>
              <a:latin typeface="Verdana" pitchFamily="34" charset="0"/>
            </a:endParaRPr>
          </a:p>
        </p:txBody>
      </p:sp>
      <p:sp>
        <p:nvSpPr>
          <p:cNvPr id="5" name="Rectangle 24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bg2"/>
              </a:solidFill>
              <a:latin typeface="Verdana" pitchFamily="34" charset="0"/>
            </a:endParaRPr>
          </a:p>
        </p:txBody>
      </p:sp>
      <p:sp>
        <p:nvSpPr>
          <p:cNvPr id="6" name="Rectangle 31"/>
          <p:cNvSpPr>
            <a:spLocks noChangeArrowheads="1"/>
          </p:cNvSpPr>
          <p:nvPr/>
        </p:nvSpPr>
        <p:spPr bwMode="auto">
          <a:xfrm>
            <a:off x="0" y="836613"/>
            <a:ext cx="9144000" cy="860425"/>
          </a:xfrm>
          <a:prstGeom prst="rect">
            <a:avLst/>
          </a:prstGeom>
          <a:solidFill>
            <a:schemeClr val="bg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7" name="Rectangle 39"/>
          <p:cNvSpPr>
            <a:spLocks noChangeArrowheads="1"/>
          </p:cNvSpPr>
          <p:nvPr/>
        </p:nvSpPr>
        <p:spPr bwMode="auto">
          <a:xfrm>
            <a:off x="4341813" y="209550"/>
            <a:ext cx="4802187" cy="852488"/>
          </a:xfrm>
          <a:prstGeom prst="rect">
            <a:avLst/>
          </a:prstGeom>
          <a:solidFill>
            <a:schemeClr val="tx1"/>
          </a:solidFill>
          <a:ln w="9525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latin typeface="Verdana" pitchFamily="34" charset="0"/>
            </a:endParaRPr>
          </a:p>
        </p:txBody>
      </p:sp>
      <p:sp>
        <p:nvSpPr>
          <p:cNvPr id="8" name="Oval 40"/>
          <p:cNvSpPr>
            <a:spLocks noChangeArrowheads="1"/>
          </p:cNvSpPr>
          <p:nvPr/>
        </p:nvSpPr>
        <p:spPr bwMode="auto">
          <a:xfrm>
            <a:off x="3884613" y="207963"/>
            <a:ext cx="887412" cy="860425"/>
          </a:xfrm>
          <a:prstGeom prst="ellipse">
            <a:avLst/>
          </a:prstGeom>
          <a:solidFill>
            <a:schemeClr val="bg1"/>
          </a:solidFill>
          <a:ln w="9525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pic>
        <p:nvPicPr>
          <p:cNvPr id="9" name="Picture 46" descr="eu_logo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70825" y="5694363"/>
            <a:ext cx="809625" cy="571500"/>
          </a:xfrm>
          <a:prstGeom prst="rect">
            <a:avLst/>
          </a:prstGeom>
          <a:noFill/>
          <a:ln w="25400">
            <a:noFill/>
            <a:miter lim="800000"/>
            <a:headEnd/>
            <a:tailEnd/>
          </a:ln>
        </p:spPr>
      </p:pic>
      <p:sp>
        <p:nvSpPr>
          <p:cNvPr id="10" name="Text Box 48"/>
          <p:cNvSpPr txBox="1">
            <a:spLocks noChangeArrowheads="1"/>
          </p:cNvSpPr>
          <p:nvPr/>
        </p:nvSpPr>
        <p:spPr bwMode="auto">
          <a:xfrm>
            <a:off x="0" y="6491288"/>
            <a:ext cx="246062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  <a:latin typeface="Verdana" pitchFamily="34" charset="0"/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1" name="Picture 53" descr="egee_bigge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68525" y="344488"/>
            <a:ext cx="2390775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" name="Text Box 56"/>
          <p:cNvSpPr txBox="1">
            <a:spLocks noChangeArrowheads="1"/>
          </p:cNvSpPr>
          <p:nvPr/>
        </p:nvSpPr>
        <p:spPr bwMode="auto">
          <a:xfrm>
            <a:off x="4903788" y="696913"/>
            <a:ext cx="4025900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buFontTx/>
              <a:buNone/>
              <a:defRPr/>
            </a:pPr>
            <a:r>
              <a:rPr lang="en-GB">
                <a:solidFill>
                  <a:schemeClr val="bg1"/>
                </a:solidFill>
              </a:rPr>
              <a:t>Enabling Grids for E-sciencE</a:t>
            </a:r>
          </a:p>
        </p:txBody>
      </p:sp>
      <p:pic>
        <p:nvPicPr>
          <p:cNvPr id="13" name="Picture 59" descr="EGEE 30y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212725"/>
            <a:ext cx="1798638" cy="5400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" name="Text Box 62"/>
          <p:cNvSpPr txBox="1">
            <a:spLocks noChangeArrowheads="1"/>
          </p:cNvSpPr>
          <p:nvPr/>
        </p:nvSpPr>
        <p:spPr bwMode="auto">
          <a:xfrm>
            <a:off x="0" y="5861050"/>
            <a:ext cx="1868488" cy="336550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buFontTx/>
              <a:buNone/>
              <a:defRPr/>
            </a:pPr>
            <a:r>
              <a:rPr lang="en-GB" sz="1600" b="1"/>
              <a:t>www.eu-egee.org</a:t>
            </a:r>
          </a:p>
        </p:txBody>
      </p:sp>
      <p:sp>
        <p:nvSpPr>
          <p:cNvPr id="15" name="Text Box 64"/>
          <p:cNvSpPr txBox="1">
            <a:spLocks noChangeArrowheads="1"/>
          </p:cNvSpPr>
          <p:nvPr userDrawn="1"/>
        </p:nvSpPr>
        <p:spPr bwMode="auto">
          <a:xfrm>
            <a:off x="5643563" y="6491288"/>
            <a:ext cx="3500437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latin typeface="Verdana" pitchFamily="34" charset="0"/>
              </a:rPr>
              <a:t>EGEE and gLite are registered trademarks</a:t>
            </a:r>
            <a:r>
              <a:rPr lang="en-GB"/>
              <a:t> </a:t>
            </a:r>
          </a:p>
        </p:txBody>
      </p:sp>
      <p:pic>
        <p:nvPicPr>
          <p:cNvPr id="16" name="Picture 66"/>
          <p:cNvPicPr>
            <a:picLocks noChangeAspect="1" noChangeArrowheads="1"/>
          </p:cNvPicPr>
          <p:nvPr userDrawn="1"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18225" y="5645150"/>
            <a:ext cx="1524000" cy="619125"/>
          </a:xfrm>
          <a:prstGeom prst="rect">
            <a:avLst/>
          </a:prstGeom>
          <a:noFill/>
          <a:ln w="25400" algn="ctr">
            <a:noFill/>
            <a:miter lim="800000"/>
            <a:headEnd/>
            <a:tailEnd/>
          </a:ln>
        </p:spPr>
      </p:pic>
      <p:sp>
        <p:nvSpPr>
          <p:cNvPr id="23575" name="Rectangle 23"/>
          <p:cNvSpPr>
            <a:spLocks noGrp="1" noChangeArrowheads="1"/>
          </p:cNvSpPr>
          <p:nvPr>
            <p:ph type="subTitle" idx="1"/>
          </p:nvPr>
        </p:nvSpPr>
        <p:spPr>
          <a:xfrm>
            <a:off x="2160588" y="3676650"/>
            <a:ext cx="6518275" cy="1397000"/>
          </a:xfrm>
        </p:spPr>
        <p:txBody>
          <a:bodyPr/>
          <a:lstStyle>
            <a:lvl1pPr marL="0" indent="0">
              <a:buFontTx/>
              <a:buNone/>
              <a:defRPr sz="2000" i="1"/>
            </a:lvl1pPr>
          </a:lstStyle>
          <a:p>
            <a:r>
              <a:rPr lang="en-GB"/>
              <a:t>Click to edit Master subtitle style</a:t>
            </a:r>
          </a:p>
          <a:p>
            <a:r>
              <a:rPr lang="en-GB"/>
              <a:t>Date of Event</a:t>
            </a:r>
          </a:p>
        </p:txBody>
      </p:sp>
      <p:sp>
        <p:nvSpPr>
          <p:cNvPr id="23579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2155825" y="2493963"/>
            <a:ext cx="6518275" cy="1076325"/>
          </a:xfrm>
        </p:spPr>
        <p:txBody>
          <a:bodyPr anchor="t"/>
          <a:lstStyle>
            <a:lvl1pPr algn="l">
              <a:defRPr sz="3600">
                <a:solidFill>
                  <a:schemeClr val="tx1"/>
                </a:solidFill>
              </a:defRPr>
            </a:lvl1pPr>
          </a:lstStyle>
          <a:p>
            <a:r>
              <a:rPr lang="en-GB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- 2-Dec-09 -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FF5368-5D26-4F52-8724-593F2CBDAD6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27838" y="66675"/>
            <a:ext cx="2160587" cy="63373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6075" y="66675"/>
            <a:ext cx="6329363" cy="63373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- 2-Dec-09 -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46C98D-0509-4C3A-9DFB-F47C3BC59A07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- 2-Dec-09 -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AF6E85-0D29-4E32-8EEC-8C5DC5000186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- 2-Dec-09 - CERN</a:t>
            </a:r>
            <a:endParaRPr lang="en-GB"/>
          </a:p>
        </p:txBody>
      </p:sp>
      <p:sp>
        <p:nvSpPr>
          <p:cNvPr id="5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776C712-B635-47B7-A2CD-C63E628C79EA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6075" y="974725"/>
            <a:ext cx="4217988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16463" y="974725"/>
            <a:ext cx="4219575" cy="5429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- 2-Dec-09 - CERN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30B6EB-37D1-4BCC-95CE-B2E2098A29FF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7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- 2-Dec-09 - CERN</a:t>
            </a:r>
            <a:endParaRPr lang="en-GB"/>
          </a:p>
        </p:txBody>
      </p:sp>
      <p:sp>
        <p:nvSpPr>
          <p:cNvPr id="8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7991AD-8B1A-4083-B153-2BE8AF93B492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- 2-Dec-09 - CERN</a:t>
            </a:r>
            <a:endParaRPr lang="en-GB"/>
          </a:p>
        </p:txBody>
      </p:sp>
      <p:sp>
        <p:nvSpPr>
          <p:cNvPr id="4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2A5151F-FFEA-4F96-851B-AA68A19AAFBD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- 2-Dec-09 - CERN</a:t>
            </a:r>
            <a:endParaRPr lang="en-GB"/>
          </a:p>
        </p:txBody>
      </p:sp>
      <p:sp>
        <p:nvSpPr>
          <p:cNvPr id="3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75DEED1-9AD5-475D-901B-F8172382F82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- 2-Dec-09 - CERN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FFAD2D7-AA69-4A50-B3B6-97812C9566E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GB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11"/>
          <p:cNvSpPr>
            <a:spLocks noGrp="1" noChangeArrowheads="1"/>
          </p:cNvSpPr>
          <p:nvPr>
            <p:ph type="ftr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Antonio Retico - GDB - 2-Dec-09 - CERN</a:t>
            </a:r>
            <a:endParaRPr lang="en-GB"/>
          </a:p>
        </p:txBody>
      </p:sp>
      <p:sp>
        <p:nvSpPr>
          <p:cNvPr id="6" name="Rectangle 12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B74058-8485-4899-B4C7-D078E185EE31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0" y="6553200"/>
            <a:ext cx="9144000" cy="304800"/>
          </a:xfrm>
          <a:prstGeom prst="rect">
            <a:avLst/>
          </a:prstGeom>
          <a:solidFill>
            <a:schemeClr val="tx2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sp>
        <p:nvSpPr>
          <p:cNvPr id="22539" name="Rectangle 11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1736725" y="6559550"/>
            <a:ext cx="6702425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r>
              <a:rPr lang="en-US" smtClean="0"/>
              <a:t>Antonio Retico - GDB - 2-Dec-09 - CERN</a:t>
            </a:r>
            <a:endParaRPr lang="en-GB"/>
          </a:p>
        </p:txBody>
      </p:sp>
      <p:sp>
        <p:nvSpPr>
          <p:cNvPr id="22540" name="Rectangle 12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521700" y="6562725"/>
            <a:ext cx="4699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buClrTx/>
              <a:buFontTx/>
              <a:buNone/>
              <a:defRPr sz="1200" b="1">
                <a:solidFill>
                  <a:schemeClr val="tx1"/>
                </a:solidFill>
              </a:defRPr>
            </a:lvl1pPr>
          </a:lstStyle>
          <a:p>
            <a:pPr>
              <a:defRPr/>
            </a:pPr>
            <a:fld id="{0F08CDBE-B6AC-4AC7-9EC8-0C2F9FFF2970}" type="slidenum">
              <a:rPr lang="en-GB"/>
              <a:pPr>
                <a:defRPr/>
              </a:pPr>
              <a:t>‹#›</a:t>
            </a:fld>
            <a:endParaRPr lang="en-GB"/>
          </a:p>
        </p:txBody>
      </p:sp>
      <p:sp>
        <p:nvSpPr>
          <p:cNvPr id="22541" name="Rectangle 13"/>
          <p:cNvSpPr>
            <a:spLocks noChangeArrowheads="1"/>
          </p:cNvSpPr>
          <p:nvPr/>
        </p:nvSpPr>
        <p:spPr bwMode="auto">
          <a:xfrm>
            <a:off x="1825625" y="0"/>
            <a:ext cx="7315200" cy="838200"/>
          </a:xfrm>
          <a:prstGeom prst="rect">
            <a:avLst/>
          </a:prstGeom>
          <a:solidFill>
            <a:srgbClr val="325FAF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defRPr/>
            </a:pPr>
            <a:endParaRPr lang="fr-FR">
              <a:solidFill>
                <a:schemeClr val="tx1"/>
              </a:solidFill>
            </a:endParaRPr>
          </a:p>
        </p:txBody>
      </p:sp>
      <p:sp>
        <p:nvSpPr>
          <p:cNvPr id="1030" name="Rectangle 110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6075" y="974725"/>
            <a:ext cx="8589963" cy="5429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text styles</a:t>
            </a:r>
          </a:p>
          <a:p>
            <a:pPr lvl="1"/>
            <a:r>
              <a:rPr lang="en-GB" smtClean="0"/>
              <a:t>Second level</a:t>
            </a:r>
          </a:p>
          <a:p>
            <a:pPr lvl="2"/>
            <a:r>
              <a:rPr lang="en-GB" smtClean="0"/>
              <a:t>Third level</a:t>
            </a:r>
          </a:p>
          <a:p>
            <a:pPr lvl="3"/>
            <a:r>
              <a:rPr lang="en-GB" smtClean="0"/>
              <a:t>Fourth level</a:t>
            </a:r>
          </a:p>
          <a:p>
            <a:pPr lvl="4"/>
            <a:r>
              <a:rPr lang="en-GB" smtClean="0"/>
              <a:t>Fifth level</a:t>
            </a:r>
          </a:p>
        </p:txBody>
      </p:sp>
      <p:sp>
        <p:nvSpPr>
          <p:cNvPr id="22648" name="Rectangle 120"/>
          <p:cNvSpPr>
            <a:spLocks noChangeArrowheads="1"/>
          </p:cNvSpPr>
          <p:nvPr/>
        </p:nvSpPr>
        <p:spPr bwMode="auto">
          <a:xfrm>
            <a:off x="1774825" y="687388"/>
            <a:ext cx="7369175" cy="146050"/>
          </a:xfrm>
          <a:prstGeom prst="rect">
            <a:avLst/>
          </a:prstGeom>
          <a:solidFill>
            <a:srgbClr val="2B519A"/>
          </a:soli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>
              <a:spcBef>
                <a:spcPct val="0"/>
              </a:spcBef>
              <a:buClrTx/>
              <a:buFontTx/>
              <a:buNone/>
              <a:defRPr/>
            </a:pPr>
            <a:endParaRPr lang="fr-FR">
              <a:solidFill>
                <a:schemeClr val="tx1"/>
              </a:solidFill>
              <a:latin typeface="Verdana" pitchFamily="34" charset="0"/>
            </a:endParaRPr>
          </a:p>
        </p:txBody>
      </p:sp>
      <p:sp>
        <p:nvSpPr>
          <p:cNvPr id="22649" name="Oval 121"/>
          <p:cNvSpPr>
            <a:spLocks noChangeArrowheads="1"/>
          </p:cNvSpPr>
          <p:nvPr/>
        </p:nvSpPr>
        <p:spPr bwMode="auto">
          <a:xfrm>
            <a:off x="1398588" y="0"/>
            <a:ext cx="838200" cy="838200"/>
          </a:xfrm>
          <a:prstGeom prst="ellipse">
            <a:avLst/>
          </a:prstGeom>
          <a:solidFill>
            <a:schemeClr val="bg1"/>
          </a:solidFill>
          <a:ln w="9525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GB"/>
          </a:p>
        </p:txBody>
      </p:sp>
      <p:graphicFrame>
        <p:nvGraphicFramePr>
          <p:cNvPr id="22651" name="Group 123"/>
          <p:cNvGraphicFramePr>
            <a:graphicFrameLocks noGrp="1"/>
          </p:cNvGraphicFramePr>
          <p:nvPr/>
        </p:nvGraphicFramePr>
        <p:xfrm>
          <a:off x="255588" y="644525"/>
          <a:ext cx="3652837" cy="327025"/>
        </p:xfrm>
        <a:graphic>
          <a:graphicData uri="http://schemas.openxmlformats.org/drawingml/2006/table">
            <a:tbl>
              <a:tblPr/>
              <a:tblGrid>
                <a:gridCol w="3652837"/>
              </a:tblGrid>
              <a:tr h="327025">
                <a:tc>
                  <a:txBody>
                    <a:bodyPr/>
                    <a:lstStyle/>
                    <a:p>
                      <a:pPr marL="0" marR="0" lvl="0" indent="0" algn="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>
                          <a:srgbClr val="F1AF00"/>
                        </a:buClr>
                        <a:buSzTx/>
                        <a:buFontTx/>
                        <a:buNone/>
                        <a:tabLst/>
                      </a:pPr>
                      <a:r>
                        <a:rPr kumimoji="0" lang="en-GB" sz="9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1"/>
                          </a:solidFill>
                          <a:effectLst/>
                          <a:latin typeface="Arial" charset="0"/>
                        </a:rPr>
                        <a:t>Enabling Grids for E-sciencE</a:t>
                      </a:r>
                    </a:p>
                  </a:txBody>
                  <a:tcPr horzOverflow="overflow">
                    <a:lnL cap="flat">
                      <a:noFill/>
                    </a:lnL>
                    <a:lnR cap="flat">
                      <a:noFill/>
                    </a:lnR>
                    <a:lnT cap="flat">
                      <a:noFill/>
                    </a:lnT>
                    <a:lnB cap="flat"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1035" name="Rectangle 14"/>
          <p:cNvSpPr>
            <a:spLocks noGrp="1" noChangeArrowheads="1"/>
          </p:cNvSpPr>
          <p:nvPr>
            <p:ph type="title"/>
          </p:nvPr>
        </p:nvSpPr>
        <p:spPr bwMode="auto">
          <a:xfrm>
            <a:off x="2254250" y="66675"/>
            <a:ext cx="6734175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Click to edit Master title style</a:t>
            </a:r>
          </a:p>
        </p:txBody>
      </p:sp>
      <p:sp>
        <p:nvSpPr>
          <p:cNvPr id="22658" name="Text Box 130"/>
          <p:cNvSpPr txBox="1">
            <a:spLocks noChangeArrowheads="1"/>
          </p:cNvSpPr>
          <p:nvPr/>
        </p:nvSpPr>
        <p:spPr bwMode="auto">
          <a:xfrm>
            <a:off x="0" y="6491288"/>
            <a:ext cx="3090863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buFontTx/>
              <a:buNone/>
              <a:defRPr/>
            </a:pPr>
            <a:r>
              <a:rPr lang="en-GB" sz="1200">
                <a:solidFill>
                  <a:schemeClr val="tx1"/>
                </a:solidFill>
              </a:rPr>
              <a:t>EGEE-III INFSO-RI-222667</a:t>
            </a:r>
            <a:r>
              <a:rPr lang="en-GB">
                <a:solidFill>
                  <a:schemeClr val="tx1"/>
                </a:solidFill>
                <a:latin typeface="Verdana" pitchFamily="34" charset="0"/>
              </a:rPr>
              <a:t> </a:t>
            </a:r>
          </a:p>
        </p:txBody>
      </p:sp>
      <p:pic>
        <p:nvPicPr>
          <p:cNvPr id="1037" name="Picture 136" descr="egee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114300" y="184150"/>
            <a:ext cx="2009775" cy="495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816" r:id="rId1"/>
    <p:sldLayoutId id="2147483806" r:id="rId2"/>
    <p:sldLayoutId id="2147483807" r:id="rId3"/>
    <p:sldLayoutId id="2147483808" r:id="rId4"/>
    <p:sldLayoutId id="2147483809" r:id="rId5"/>
    <p:sldLayoutId id="2147483810" r:id="rId6"/>
    <p:sldLayoutId id="2147483811" r:id="rId7"/>
    <p:sldLayoutId id="2147483812" r:id="rId8"/>
    <p:sldLayoutId id="2147483813" r:id="rId9"/>
    <p:sldLayoutId id="2147483814" r:id="rId10"/>
    <p:sldLayoutId id="2147483815" r:id="rId11"/>
  </p:sldLayoutIdLst>
  <p:hf hdr="0" dt="0"/>
  <p:txStyles>
    <p:titleStyle>
      <a:lvl1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+mj-lt"/>
          <a:ea typeface="+mj-ea"/>
          <a:cs typeface="+mj-cs"/>
        </a:defRPr>
      </a:lvl1pPr>
      <a:lvl2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2pPr>
      <a:lvl3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3pPr>
      <a:lvl4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4pPr>
      <a:lvl5pPr algn="r" rtl="0" eaLnBrk="0" fontAlgn="base" hangingPunct="0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5pPr>
      <a:lvl6pPr marL="4572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6pPr>
      <a:lvl7pPr marL="9144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7pPr>
      <a:lvl8pPr marL="13716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8pPr>
      <a:lvl9pPr marL="1828800" algn="r" rtl="0" fontAlgn="base">
        <a:spcBef>
          <a:spcPct val="0"/>
        </a:spcBef>
        <a:spcAft>
          <a:spcPct val="0"/>
        </a:spcAft>
        <a:defRPr sz="32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sz="24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Arial" charset="0"/>
        <a:buChar char="–"/>
        <a:defRPr sz="2100">
          <a:solidFill>
            <a:srgbClr val="00338F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Font typeface="Wingdings" pitchFamily="2" charset="2"/>
        <a:buChar char="§"/>
        <a:defRPr sz="1900">
          <a:solidFill>
            <a:srgbClr val="00338F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•"/>
        <a:defRPr i="1">
          <a:solidFill>
            <a:srgbClr val="00338F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rgbClr val="F1AF00"/>
        </a:buClr>
        <a:buChar char="o"/>
        <a:defRPr sz="1600">
          <a:solidFill>
            <a:srgbClr val="00338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gridctb.uoa.gr/cream-performance-notes/report.html" TargetMode="Externa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189163" y="2417763"/>
            <a:ext cx="6773862" cy="992187"/>
          </a:xfrm>
        </p:spPr>
        <p:txBody>
          <a:bodyPr/>
          <a:lstStyle/>
          <a:p>
            <a:pPr eaLnBrk="1" hangingPunct="1"/>
            <a:r>
              <a:rPr lang="en-US" sz="3200" dirty="0" smtClean="0"/>
              <a:t>CREAM deployment</a:t>
            </a:r>
            <a:br>
              <a:rPr lang="en-US" sz="3200" dirty="0" smtClean="0"/>
            </a:br>
            <a:r>
              <a:rPr lang="en-US" sz="1800" i="1" dirty="0" smtClean="0"/>
              <a:t>Update on </a:t>
            </a:r>
            <a:r>
              <a:rPr lang="en-US" sz="1800" i="1" dirty="0" smtClean="0"/>
              <a:t>the deployment </a:t>
            </a:r>
            <a:r>
              <a:rPr lang="en-US" sz="1800" i="1" dirty="0" smtClean="0"/>
              <a:t>in </a:t>
            </a:r>
            <a:r>
              <a:rPr lang="en-US" sz="1800" i="1" dirty="0" smtClean="0"/>
              <a:t>production</a:t>
            </a:r>
            <a:endParaRPr lang="en-GB" sz="1800" i="1" dirty="0" smtClean="0"/>
          </a:p>
        </p:txBody>
      </p:sp>
      <p:sp>
        <p:nvSpPr>
          <p:cNvPr id="3075" name="Subtitle 4"/>
          <p:cNvSpPr>
            <a:spLocks noGrp="1"/>
          </p:cNvSpPr>
          <p:nvPr>
            <p:ph type="subTitle" idx="1"/>
          </p:nvPr>
        </p:nvSpPr>
        <p:spPr>
          <a:xfrm>
            <a:off x="2208213" y="3124200"/>
            <a:ext cx="6518275" cy="1397000"/>
          </a:xfrm>
        </p:spPr>
        <p:txBody>
          <a:bodyPr/>
          <a:lstStyle/>
          <a:p>
            <a:endParaRPr lang="en-GB" dirty="0" smtClean="0"/>
          </a:p>
          <a:p>
            <a:r>
              <a:rPr lang="en-GB" dirty="0" smtClean="0"/>
              <a:t>Antonio Retico</a:t>
            </a:r>
          </a:p>
          <a:p>
            <a:r>
              <a:rPr lang="en-GB" dirty="0" smtClean="0"/>
              <a:t>Grid Deployment Board </a:t>
            </a:r>
            <a:r>
              <a:rPr lang="en-GB" dirty="0" smtClean="0"/>
              <a:t>2</a:t>
            </a:r>
            <a:r>
              <a:rPr lang="en-GB" dirty="0" smtClean="0"/>
              <a:t>-Dec-09 </a:t>
            </a:r>
            <a:r>
              <a:rPr lang="en-GB" dirty="0" smtClean="0"/>
              <a:t>- CERN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Agenda</a:t>
            </a:r>
          </a:p>
        </p:txBody>
      </p:sp>
      <p:sp>
        <p:nvSpPr>
          <p:cNvPr id="4099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CREAM </a:t>
            </a:r>
            <a:r>
              <a:rPr lang="en-US" dirty="0" smtClean="0"/>
              <a:t>in the production system</a:t>
            </a:r>
          </a:p>
          <a:p>
            <a:pPr eaLnBrk="1" hangingPunct="1"/>
            <a:r>
              <a:rPr lang="en-US" dirty="0" smtClean="0"/>
              <a:t>Plans for the next month</a:t>
            </a:r>
          </a:p>
          <a:p>
            <a:pPr eaLnBrk="1" hangingPunct="1"/>
            <a:endParaRPr lang="en-US" dirty="0" smtClean="0"/>
          </a:p>
          <a:p>
            <a:pPr eaLnBrk="1" hangingPunct="1"/>
            <a:endParaRPr lang="en-US" dirty="0" smtClean="0"/>
          </a:p>
        </p:txBody>
      </p:sp>
      <p:sp>
        <p:nvSpPr>
          <p:cNvPr id="4100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- 2-Dec-09 - CERN</a:t>
            </a:r>
            <a:endParaRPr lang="en-GB" smtClean="0"/>
          </a:p>
        </p:txBody>
      </p:sp>
      <p:sp>
        <p:nvSpPr>
          <p:cNvPr id="4101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D893DC57-9023-4152-BC98-BA70BF6112EC}" type="slidenum">
              <a:rPr lang="en-GB" smtClean="0"/>
              <a:pPr/>
              <a:t>2</a:t>
            </a:fld>
            <a:endParaRPr lang="en-GB" smtClean="0"/>
          </a:p>
        </p:txBody>
      </p:sp>
      <p:sp>
        <p:nvSpPr>
          <p:cNvPr id="4102" name="Smiley Face 5"/>
          <p:cNvSpPr>
            <a:spLocks noChangeArrowheads="1"/>
          </p:cNvSpPr>
          <p:nvPr/>
        </p:nvSpPr>
        <p:spPr bwMode="auto">
          <a:xfrm>
            <a:off x="6456363" y="3074988"/>
            <a:ext cx="509587" cy="523875"/>
          </a:xfrm>
          <a:prstGeom prst="smileyFace">
            <a:avLst>
              <a:gd name="adj" fmla="val 4653"/>
            </a:avLst>
          </a:prstGeom>
          <a:noFill/>
          <a:ln w="12700" algn="ctr">
            <a:solidFill>
              <a:srgbClr val="080808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endParaRPr lang="en-US"/>
          </a:p>
        </p:txBody>
      </p:sp>
      <p:sp>
        <p:nvSpPr>
          <p:cNvPr id="4103" name="Rounded Rectangular Callout 7"/>
          <p:cNvSpPr>
            <a:spLocks noChangeArrowheads="1"/>
          </p:cNvSpPr>
          <p:nvPr/>
        </p:nvSpPr>
        <p:spPr bwMode="auto">
          <a:xfrm>
            <a:off x="6705600" y="1993900"/>
            <a:ext cx="2209800" cy="411163"/>
          </a:xfrm>
          <a:prstGeom prst="wedgeRoundRectCallout">
            <a:avLst>
              <a:gd name="adj1" fmla="val -44995"/>
              <a:gd name="adj2" fmla="val 195032"/>
              <a:gd name="adj3" fmla="val 16667"/>
            </a:avLst>
          </a:prstGeom>
          <a:noFill/>
          <a:ln w="12700" algn="ctr">
            <a:solidFill>
              <a:srgbClr val="080808"/>
            </a:solidFill>
            <a:round/>
            <a:headEnd/>
            <a:tailEnd/>
          </a:ln>
        </p:spPr>
        <p:txBody>
          <a:bodyPr lIns="90000" tIns="46800" rIns="90000" bIns="46800">
            <a:spAutoFit/>
          </a:bodyPr>
          <a:lstStyle/>
          <a:p>
            <a:pPr>
              <a:buFontTx/>
              <a:buNone/>
            </a:pPr>
            <a:r>
              <a:rPr lang="en-US" dirty="0"/>
              <a:t>  Good </a:t>
            </a:r>
            <a:r>
              <a:rPr lang="en-US" dirty="0" smtClean="0"/>
              <a:t>afternoon!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Monitoring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>
            <a:normAutofit/>
          </a:bodyPr>
          <a:lstStyle/>
          <a:p>
            <a:pPr eaLnBrk="1" hangingPunct="1">
              <a:defRPr/>
            </a:pPr>
            <a:r>
              <a:rPr lang="en-US" dirty="0" smtClean="0"/>
              <a:t>SAM </a:t>
            </a:r>
            <a:r>
              <a:rPr lang="en-US" dirty="0" smtClean="0"/>
              <a:t>tests available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Problems followed-up “manually” with GGUS by Central Operators on Duty</a:t>
            </a:r>
            <a:endParaRPr lang="en-US" dirty="0" smtClean="0"/>
          </a:p>
          <a:p>
            <a:pPr lvl="1" eaLnBrk="1" hangingPunct="1">
              <a:buNone/>
              <a:defRPr/>
            </a:pPr>
            <a:r>
              <a:rPr lang="en-US" dirty="0" smtClean="0"/>
              <a:t> </a:t>
            </a:r>
          </a:p>
          <a:p>
            <a:pPr eaLnBrk="1" hangingPunct="1">
              <a:defRPr/>
            </a:pPr>
            <a:r>
              <a:rPr lang="en-US" dirty="0" smtClean="0"/>
              <a:t>~3/4 of the nodes now passing the tests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/>
              <a:t>Next step: enable alarms</a:t>
            </a:r>
            <a:endParaRPr lang="en-US" dirty="0" smtClean="0"/>
          </a:p>
          <a:p>
            <a:pPr lvl="1" eaLnBrk="1" hangingPunct="1">
              <a:defRPr/>
            </a:pPr>
            <a:r>
              <a:rPr lang="en-US" dirty="0" smtClean="0">
                <a:solidFill>
                  <a:schemeClr val="tx1"/>
                </a:solidFill>
              </a:rPr>
              <a:t>On the to-do list of SA1 these days</a:t>
            </a:r>
            <a:endParaRPr lang="en-US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endParaRPr lang="en-US" dirty="0" smtClean="0">
              <a:solidFill>
                <a:schemeClr val="tx1"/>
              </a:solidFill>
            </a:endParaRPr>
          </a:p>
          <a:p>
            <a:pPr lvl="1" eaLnBrk="1" hangingPunct="1">
              <a:defRPr/>
            </a:pPr>
            <a:endParaRPr lang="en-US" dirty="0" smtClean="0">
              <a:hlinkClick r:id="rId3"/>
            </a:endParaRPr>
          </a:p>
          <a:p>
            <a:pPr lvl="1" eaLnBrk="1" hangingPunct="1">
              <a:defRPr/>
            </a:pPr>
            <a:endParaRPr lang="en-US" dirty="0" smtClean="0">
              <a:hlinkClick r:id="rId3"/>
            </a:endParaRPr>
          </a:p>
          <a:p>
            <a:pPr eaLnBrk="1" hangingPunct="1">
              <a:defRPr/>
            </a:pPr>
            <a:endParaRPr lang="en-US" dirty="0" smtClean="0"/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- 2-Dec-09 - CERN</a:t>
            </a:r>
            <a:endParaRPr lang="en-GB" smtClean="0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D5C93-EA78-46DB-A2AC-226E93B513BC}" type="slidenum">
              <a:rPr lang="en-GB" smtClean="0"/>
              <a:pPr/>
              <a:t>3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5170" name="Rectangle 2"/>
          <p:cNvSpPr>
            <a:spLocks noGrp="1" noChangeArrowheads="1"/>
          </p:cNvSpPr>
          <p:nvPr>
            <p:ph type="title"/>
          </p:nvPr>
        </p:nvSpPr>
        <p:spPr>
          <a:xfrm>
            <a:off x="889000" y="19050"/>
            <a:ext cx="7856538" cy="773113"/>
          </a:xfrm>
        </p:spPr>
        <p:txBody>
          <a:bodyPr/>
          <a:lstStyle/>
          <a:p>
            <a:pPr>
              <a:defRPr/>
            </a:pPr>
            <a:r>
              <a:rPr lang="en-US" sz="2400" dirty="0" smtClean="0"/>
              <a:t>MB milestones for CREAM CE </a:t>
            </a:r>
            <a:br>
              <a:rPr lang="en-US" sz="2400" dirty="0" smtClean="0"/>
            </a:br>
            <a:r>
              <a:rPr lang="en-US" sz="2400" dirty="0" smtClean="0"/>
              <a:t>(From GDB 10</a:t>
            </a:r>
            <a:r>
              <a:rPr lang="en-US" sz="2400" baseline="30000" dirty="0" smtClean="0"/>
              <a:t>th</a:t>
            </a:r>
            <a:r>
              <a:rPr lang="en-US" sz="2400" dirty="0" smtClean="0"/>
              <a:t> Jun) </a:t>
            </a:r>
          </a:p>
        </p:txBody>
      </p:sp>
      <p:sp>
        <p:nvSpPr>
          <p:cNvPr id="6147" name="Footer Placeholder 3"/>
          <p:cNvSpPr>
            <a:spLocks noGrp="1"/>
          </p:cNvSpPr>
          <p:nvPr>
            <p:ph type="ftr" sz="quarter" idx="10"/>
          </p:nvPr>
        </p:nvSpPr>
        <p:spPr>
          <a:xfrm>
            <a:off x="1493838" y="6565900"/>
            <a:ext cx="6889750" cy="349250"/>
          </a:xfrm>
          <a:noFill/>
        </p:spPr>
        <p:txBody>
          <a:bodyPr/>
          <a:lstStyle/>
          <a:p>
            <a:r>
              <a:rPr lang="en-US" smtClean="0"/>
              <a:t>Antonio Retico - GDB - 2-Dec-09 - CERN</a:t>
            </a:r>
            <a:endParaRPr lang="en-US" dirty="0" smtClean="0"/>
          </a:p>
        </p:txBody>
      </p:sp>
      <p:sp>
        <p:nvSpPr>
          <p:cNvPr id="6149" name="Rectangle 3"/>
          <p:cNvSpPr>
            <a:spLocks noChangeArrowheads="1"/>
          </p:cNvSpPr>
          <p:nvPr/>
        </p:nvSpPr>
        <p:spPr bwMode="auto">
          <a:xfrm>
            <a:off x="568325" y="942975"/>
            <a:ext cx="8172450" cy="4464050"/>
          </a:xfrm>
          <a:prstGeom prst="rect">
            <a:avLst/>
          </a:prstGeom>
          <a:solidFill>
            <a:schemeClr val="bg1">
              <a:alpha val="81960"/>
            </a:schemeClr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lvl="1" indent="-342900" eaLnBrk="0" hangingPunct="0">
              <a:spcBef>
                <a:spcPct val="20000"/>
              </a:spcBef>
              <a:buClr>
                <a:srgbClr val="CC3300"/>
              </a:buClr>
              <a:buSzPct val="110000"/>
              <a:buFont typeface="Wingdings" pitchFamily="2" charset="2"/>
              <a:buChar char="n"/>
              <a:defRPr/>
            </a:pPr>
            <a:endParaRPr lang="en-US" sz="2000" b="1" dirty="0">
              <a:latin typeface="Comic Sans MS" pitchFamily="66" charset="0"/>
              <a:sym typeface="Wingdings" pitchFamily="2" charset="2"/>
            </a:endParaRPr>
          </a:p>
          <a:p>
            <a:pPr marL="342900" lvl="1" indent="-342900" eaLnBrk="0" hangingPunct="0">
              <a:spcBef>
                <a:spcPct val="20000"/>
              </a:spcBef>
              <a:buClr>
                <a:srgbClr val="CC3300"/>
              </a:buClr>
              <a:buSzPct val="110000"/>
              <a:buFont typeface="Wingdings" pitchFamily="2" charset="2"/>
              <a:buChar char="n"/>
              <a:defRPr/>
            </a:pPr>
            <a:endParaRPr lang="en-GB" sz="2000" b="1" dirty="0">
              <a:latin typeface="Comic Sans MS" pitchFamily="66" charset="0"/>
              <a:sym typeface="Wingdings" pitchFamily="2" charset="2"/>
            </a:endParaRPr>
          </a:p>
          <a:p>
            <a:pPr marL="342900" lvl="1" indent="-342900" eaLnBrk="0" hangingPunct="0">
              <a:spcBef>
                <a:spcPct val="20000"/>
              </a:spcBef>
              <a:buClr>
                <a:srgbClr val="CC3300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2000" b="1" dirty="0">
                <a:latin typeface="Comic Sans MS" pitchFamily="66" charset="0"/>
                <a:sym typeface="Wingdings" pitchFamily="2" charset="2"/>
              </a:rPr>
              <a:t>June 1</a:t>
            </a:r>
            <a:r>
              <a:rPr lang="en-US" sz="2000" b="1" baseline="30000" dirty="0">
                <a:latin typeface="Comic Sans MS" pitchFamily="66" charset="0"/>
                <a:sym typeface="Wingdings" pitchFamily="2" charset="2"/>
              </a:rPr>
              <a:t>st</a:t>
            </a:r>
            <a:r>
              <a:rPr lang="en-US" sz="2000" b="1" dirty="0"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ts val="900"/>
              </a:spcBef>
              <a:buClr>
                <a:srgbClr val="6F8DD9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1800" dirty="0">
                <a:latin typeface="Comic Sans MS" pitchFamily="66" charset="0"/>
                <a:sym typeface="Wingdings" pitchFamily="2" charset="2"/>
              </a:rPr>
              <a:t>All European T1 + </a:t>
            </a:r>
            <a:r>
              <a:rPr lang="en-US" sz="1800" dirty="0" err="1">
                <a:latin typeface="Comic Sans MS" pitchFamily="66" charset="0"/>
                <a:sym typeface="Wingdings" pitchFamily="2" charset="2"/>
              </a:rPr>
              <a:t>TRIUMF</a:t>
            </a:r>
            <a:r>
              <a:rPr lang="en-US" sz="1800" dirty="0">
                <a:latin typeface="Comic Sans MS" pitchFamily="66" charset="0"/>
                <a:sym typeface="Wingdings" pitchFamily="2" charset="2"/>
              </a:rPr>
              <a:t> and CERN; at least 1 CREAM CE each.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ts val="900"/>
              </a:spcBef>
              <a:buClr>
                <a:srgbClr val="6F8DD9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1800" dirty="0">
                <a:latin typeface="Comic Sans MS" pitchFamily="66" charset="0"/>
                <a:sym typeface="Wingdings" pitchFamily="2" charset="2"/>
              </a:rPr>
              <a:t>5 T2s supporting ALICE with 1 CREAM CE each</a:t>
            </a:r>
          </a:p>
          <a:p>
            <a:pPr marL="342900" lvl="1" indent="-342900" eaLnBrk="0" hangingPunct="0">
              <a:spcBef>
                <a:spcPts val="1800"/>
              </a:spcBef>
              <a:buClr>
                <a:srgbClr val="CC3300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2000" b="1" dirty="0">
                <a:latin typeface="Comic Sans MS" pitchFamily="66" charset="0"/>
                <a:sym typeface="Wingdings" pitchFamily="2" charset="2"/>
              </a:rPr>
              <a:t>August 1</a:t>
            </a:r>
            <a:r>
              <a:rPr lang="en-US" sz="2000" b="1" baseline="30000" dirty="0">
                <a:latin typeface="Comic Sans MS" pitchFamily="66" charset="0"/>
                <a:sym typeface="Wingdings" pitchFamily="2" charset="2"/>
              </a:rPr>
              <a:t>st</a:t>
            </a:r>
            <a:r>
              <a:rPr lang="en-US" sz="2000" b="1" dirty="0"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ts val="900"/>
              </a:spcBef>
              <a:buClr>
                <a:srgbClr val="6F8DD9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1800" dirty="0">
                <a:latin typeface="Comic Sans MS" pitchFamily="66" charset="0"/>
                <a:sym typeface="Wingdings" pitchFamily="2" charset="2"/>
              </a:rPr>
              <a:t>At least 2 T2s for </a:t>
            </a:r>
            <a:r>
              <a:rPr lang="en-US" sz="1800" u="sng" dirty="0">
                <a:latin typeface="Comic Sans MS" pitchFamily="66" charset="0"/>
                <a:sym typeface="Wingdings" pitchFamily="2" charset="2"/>
              </a:rPr>
              <a:t>each</a:t>
            </a:r>
            <a:r>
              <a:rPr lang="en-US" sz="1800" dirty="0">
                <a:latin typeface="Comic Sans MS" pitchFamily="66" charset="0"/>
                <a:sym typeface="Wingdings" pitchFamily="2" charset="2"/>
              </a:rPr>
              <a:t> experiment providing 1 CREAM CE each</a:t>
            </a:r>
          </a:p>
          <a:p>
            <a:pPr marL="342900" lvl="1" indent="-342900" eaLnBrk="0" hangingPunct="0">
              <a:spcBef>
                <a:spcPts val="1800"/>
              </a:spcBef>
              <a:buClr>
                <a:srgbClr val="CC3300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2000" b="1" dirty="0">
                <a:latin typeface="Comic Sans MS" pitchFamily="66" charset="0"/>
                <a:sym typeface="Wingdings" pitchFamily="2" charset="2"/>
              </a:rPr>
              <a:t>October 1</a:t>
            </a:r>
            <a:r>
              <a:rPr lang="en-US" sz="2000" b="1" baseline="30000" dirty="0">
                <a:latin typeface="Comic Sans MS" pitchFamily="66" charset="0"/>
                <a:sym typeface="Wingdings" pitchFamily="2" charset="2"/>
              </a:rPr>
              <a:t>st</a:t>
            </a:r>
            <a:r>
              <a:rPr lang="en-US" sz="2000" b="1" dirty="0">
                <a:latin typeface="Comic Sans MS" pitchFamily="66" charset="0"/>
                <a:sym typeface="Wingdings" pitchFamily="2" charset="2"/>
              </a:rPr>
              <a:t>:</a:t>
            </a:r>
          </a:p>
          <a:p>
            <a:pPr marL="742950" lvl="1" indent="-285750" eaLnBrk="0" hangingPunct="0">
              <a:lnSpc>
                <a:spcPct val="90000"/>
              </a:lnSpc>
              <a:spcBef>
                <a:spcPts val="900"/>
              </a:spcBef>
              <a:buClr>
                <a:srgbClr val="6F8DD9"/>
              </a:buClr>
              <a:buSzPct val="110000"/>
              <a:buFont typeface="Wingdings" pitchFamily="2" charset="2"/>
              <a:buChar char="n"/>
              <a:defRPr/>
            </a:pPr>
            <a:r>
              <a:rPr lang="en-US" sz="1800" dirty="0">
                <a:latin typeface="Comic Sans MS" pitchFamily="66" charset="0"/>
                <a:sym typeface="Wingdings" pitchFamily="2" charset="2"/>
              </a:rPr>
              <a:t>50 sites providing CREAM CEs </a:t>
            </a:r>
            <a:r>
              <a:rPr lang="en-US" sz="1800" u="sng" dirty="0">
                <a:latin typeface="Comic Sans MS" pitchFamily="66" charset="0"/>
                <a:sym typeface="Wingdings" pitchFamily="2" charset="2"/>
              </a:rPr>
              <a:t>in addition to the ones above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pPr>
              <a:defRPr/>
            </a:pPr>
            <a:fld id="{4BAF6E85-0D29-4E32-8EEC-8C5DC5000186}" type="slidenum">
              <a:rPr lang="en-GB" smtClean="0"/>
              <a:pPr>
                <a:defRPr/>
              </a:pPr>
              <a:t>4</a:t>
            </a:fld>
            <a:endParaRPr lang="en-GB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z="2800" dirty="0" smtClean="0"/>
              <a:t>CREAM in production (data </a:t>
            </a:r>
            <a:r>
              <a:rPr lang="en-US" sz="2800" dirty="0" smtClean="0"/>
              <a:t>2</a:t>
            </a:r>
            <a:r>
              <a:rPr lang="en-US" sz="2800" dirty="0" smtClean="0"/>
              <a:t>-Dec-09</a:t>
            </a:r>
            <a:r>
              <a:rPr lang="en-US" sz="2800" dirty="0" smtClean="0"/>
              <a:t>)</a:t>
            </a:r>
          </a:p>
        </p:txBody>
      </p:sp>
      <p:sp>
        <p:nvSpPr>
          <p:cNvPr id="5124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- 2-Dec-09 - CERN</a:t>
            </a:r>
            <a:endParaRPr lang="en-GB" smtClean="0"/>
          </a:p>
        </p:txBody>
      </p:sp>
      <p:sp>
        <p:nvSpPr>
          <p:cNvPr id="5125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101D5C93-EA78-46DB-A2AC-226E93B513BC}" type="slidenum">
              <a:rPr lang="en-GB" smtClean="0"/>
              <a:pPr/>
              <a:t>5</a:t>
            </a:fld>
            <a:endParaRPr lang="en-GB" smtClean="0"/>
          </a:p>
        </p:txBody>
      </p:sp>
      <p:graphicFrame>
        <p:nvGraphicFramePr>
          <p:cNvPr id="10" name="Table 9"/>
          <p:cNvGraphicFramePr>
            <a:graphicFrameLocks noGrp="1"/>
          </p:cNvGraphicFramePr>
          <p:nvPr/>
        </p:nvGraphicFramePr>
        <p:xfrm>
          <a:off x="219077" y="1181103"/>
          <a:ext cx="8686797" cy="5229226"/>
        </p:xfrm>
        <a:graphic>
          <a:graphicData uri="http://schemas.openxmlformats.org/drawingml/2006/table">
            <a:tbl>
              <a:tblPr/>
              <a:tblGrid>
                <a:gridCol w="861350"/>
                <a:gridCol w="646012"/>
                <a:gridCol w="426093"/>
                <a:gridCol w="293224"/>
                <a:gridCol w="329879"/>
                <a:gridCol w="293224"/>
                <a:gridCol w="426093"/>
                <a:gridCol w="788044"/>
                <a:gridCol w="426093"/>
                <a:gridCol w="293224"/>
                <a:gridCol w="329879"/>
                <a:gridCol w="293224"/>
                <a:gridCol w="531471"/>
                <a:gridCol w="2748987"/>
              </a:tblGrid>
              <a:tr h="3429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 dirty="0">
                          <a:solidFill>
                            <a:srgbClr val="FFFFFF"/>
                          </a:solidFill>
                          <a:latin typeface="Calibri"/>
                        </a:rPr>
                        <a:t>Scope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Sites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# Nodes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1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93CDDD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All PROD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>
                          <a:solidFill>
                            <a:srgbClr val="FF0909"/>
                          </a:solidFill>
                          <a:latin typeface="Calibri"/>
                        </a:rPr>
                        <a:t>34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(+7)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CC00"/>
                          </a:solidFill>
                          <a:latin typeface="Calibri"/>
                        </a:rPr>
                        <a:t>8</a:t>
                      </a:r>
                      <a:endParaRPr lang="en-US" sz="1100" b="1" i="0" u="none" strike="noStrike" dirty="0">
                        <a:solidFill>
                          <a:srgbClr val="00CC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(+1)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FF0909"/>
                          </a:solidFill>
                          <a:latin typeface="Calibri"/>
                        </a:rPr>
                        <a:t>28</a:t>
                      </a:r>
                      <a:endParaRPr lang="en-US" sz="1100" b="1" i="0" u="none" strike="noStrike" dirty="0">
                        <a:solidFill>
                          <a:srgbClr val="FF0909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(+3)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1" i="0" u="none" strike="noStrike" dirty="0" smtClean="0">
                          <a:solidFill>
                            <a:srgbClr val="FF0909"/>
                          </a:solidFill>
                          <a:latin typeface="Calibri"/>
                        </a:rPr>
                        <a:t>43</a:t>
                      </a:r>
                      <a:endParaRPr lang="en-US" sz="1100" b="1" i="0" u="none" strike="noStrike" dirty="0">
                        <a:solidFill>
                          <a:srgbClr val="FF0909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(+1)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00CC00"/>
                          </a:solidFill>
                          <a:latin typeface="Calibri"/>
                        </a:rPr>
                        <a:t>15</a:t>
                      </a:r>
                      <a:endParaRPr lang="en-US" sz="1100" b="1" i="0" u="none" strike="noStrike" dirty="0">
                        <a:solidFill>
                          <a:srgbClr val="00CC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(-1)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 smtClean="0">
                          <a:solidFill>
                            <a:srgbClr val="FF0909"/>
                          </a:solidFill>
                          <a:latin typeface="Calibri"/>
                        </a:rPr>
                        <a:t>28</a:t>
                      </a:r>
                      <a:endParaRPr lang="en-US" sz="1100" b="1" i="0" u="none" strike="noStrike" dirty="0">
                        <a:solidFill>
                          <a:srgbClr val="FF0909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(+2)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CMS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(+2)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5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(=)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(+2)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(-2)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(-3)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(+1)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ALICE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26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(=)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(+2)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(-2)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(-3)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(=)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(-3)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13 sites usable with VOBOX (=)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LHCb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(+3)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(+2)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(+1)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(=)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(+1)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(-1)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8F8F8"/>
                    </a:solidFill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ATLAS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(+2)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(+1)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(+4)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CC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(+1)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(-2)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(+3)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CC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0">
                <a:tc>
                  <a:txBody>
                    <a:bodyPr/>
                    <a:lstStyle/>
                    <a:p>
                      <a:pPr algn="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OPS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(+2)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(+1)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(+1)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99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39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(+1)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(-2)</a:t>
                      </a:r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1" u="none" strike="noStrike" dirty="0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(+3)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66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 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8F8F8"/>
                    </a:solidFill>
                  </a:tcPr>
                </a:tc>
              </a:tr>
              <a:tr h="342900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(n): difference wrt to last sampling)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342900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>
                          <a:solidFill>
                            <a:srgbClr val="FF0000"/>
                          </a:solidFill>
                          <a:latin typeface="Calibri"/>
                        </a:rPr>
                        <a:t>N: less then expected by MB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0">
                <a:tc gridSpan="7">
                  <a:txBody>
                    <a:bodyPr/>
                    <a:lstStyle/>
                    <a:p>
                      <a:pPr algn="l" fontAlgn="b"/>
                      <a:r>
                        <a:rPr lang="en-US" sz="1100" b="1" i="1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N: </a:t>
                      </a:r>
                      <a:r>
                        <a:rPr lang="en-US" sz="1100" b="1" i="1" u="none" strike="noStrike" dirty="0" smtClean="0">
                          <a:solidFill>
                            <a:srgbClr val="00B050"/>
                          </a:solidFill>
                          <a:latin typeface="Calibri"/>
                        </a:rPr>
                        <a:t>equals or</a:t>
                      </a:r>
                      <a:r>
                        <a:rPr lang="en-US" sz="1100" b="1" i="1" u="none" strike="noStrike" baseline="0" dirty="0" smtClean="0">
                          <a:solidFill>
                            <a:srgbClr val="00B050"/>
                          </a:solidFill>
                          <a:latin typeface="Calibri"/>
                        </a:rPr>
                        <a:t> m</a:t>
                      </a:r>
                      <a:r>
                        <a:rPr lang="en-US" sz="1100" b="1" i="1" u="none" strike="noStrike" dirty="0" smtClean="0">
                          <a:solidFill>
                            <a:srgbClr val="00B050"/>
                          </a:solidFill>
                          <a:latin typeface="Calibri"/>
                        </a:rPr>
                        <a:t>ore </a:t>
                      </a:r>
                      <a:r>
                        <a:rPr lang="en-US" sz="1100" b="1" i="1" u="none" strike="noStrike" dirty="0">
                          <a:solidFill>
                            <a:srgbClr val="00B050"/>
                          </a:solidFill>
                          <a:latin typeface="Calibri"/>
                        </a:rPr>
                        <a:t>than expected by MB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5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77191">
                <a:tc gridSpan="3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GlueCEStateStatus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5A5A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Production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36</a:t>
                      </a:r>
                      <a:r>
                        <a:rPr lang="en-US" sz="1100" b="0" i="1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(+20)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42900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Special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6</a:t>
                      </a:r>
                      <a:r>
                        <a:rPr lang="en-US" sz="1100" b="0" i="1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(-16)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D8D8D8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60045">
                <a:tc gridSpan="2">
                  <a:txBody>
                    <a:bodyPr/>
                    <a:lstStyle/>
                    <a:p>
                      <a:pPr algn="l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Calibri"/>
                        </a:rPr>
                        <a:t>Other</a:t>
                      </a: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n-US" sz="1100" b="0" i="1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</a:t>
                      </a:r>
                      <a:r>
                        <a:rPr lang="en-US" sz="1100" b="0" i="1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(-4)</a:t>
                      </a:r>
                      <a:endParaRPr lang="en-US" sz="1100" b="0" i="1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 w="25400" cap="flat" cmpd="dbl" algn="ctr">
                      <a:solidFill>
                        <a:srgbClr val="3F3F3F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1" u="none" strike="noStrike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dirty="0" smtClean="0"/>
              <a:t>Plans</a:t>
            </a:r>
          </a:p>
        </p:txBody>
      </p:sp>
      <p:sp>
        <p:nvSpPr>
          <p:cNvPr id="11267" name="Rectangle 3"/>
          <p:cNvSpPr>
            <a:spLocks noGrp="1" noChangeArrowheads="1"/>
          </p:cNvSpPr>
          <p:nvPr>
            <p:ph idx="1"/>
          </p:nvPr>
        </p:nvSpPr>
        <p:spPr>
          <a:xfrm>
            <a:off x="346075" y="974725"/>
            <a:ext cx="8589963" cy="5534025"/>
          </a:xfrm>
        </p:spPr>
        <p:txBody>
          <a:bodyPr/>
          <a:lstStyle/>
          <a:p>
            <a:pPr eaLnBrk="1" hangingPunct="1">
              <a:buFontTx/>
              <a:buNone/>
            </a:pPr>
            <a:endParaRPr lang="en-US" dirty="0" smtClean="0"/>
          </a:p>
          <a:p>
            <a:pPr eaLnBrk="1" hangingPunct="1"/>
            <a:r>
              <a:rPr lang="en-US" dirty="0" smtClean="0"/>
              <a:t>More CREAM service in the infrastructure</a:t>
            </a:r>
          </a:p>
          <a:p>
            <a:pPr lvl="1" eaLnBrk="1" hangingPunct="1"/>
            <a:r>
              <a:rPr lang="en-US" dirty="0" smtClean="0"/>
              <a:t>With Status= “Production”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Deployment of alarms and </a:t>
            </a:r>
            <a:r>
              <a:rPr lang="en-US" dirty="0" err="1" smtClean="0"/>
              <a:t>a/r</a:t>
            </a:r>
            <a:r>
              <a:rPr lang="en-US" dirty="0" smtClean="0"/>
              <a:t> metrics</a:t>
            </a:r>
          </a:p>
          <a:p>
            <a:pPr lvl="1" eaLnBrk="1" hangingPunct="1"/>
            <a:endParaRPr lang="en-US" dirty="0" smtClean="0"/>
          </a:p>
          <a:p>
            <a:pPr eaLnBrk="1" hangingPunct="1"/>
            <a:r>
              <a:rPr lang="en-US" dirty="0" smtClean="0"/>
              <a:t>Deploy CREAM on </a:t>
            </a:r>
            <a:r>
              <a:rPr lang="en-US" dirty="0" smtClean="0"/>
              <a:t>SL5</a:t>
            </a:r>
          </a:p>
          <a:p>
            <a:pPr lvl="1" eaLnBrk="1" hangingPunct="1"/>
            <a:r>
              <a:rPr lang="en-US" dirty="0" smtClean="0"/>
              <a:t>Early Adopters Needed</a:t>
            </a:r>
            <a:endParaRPr lang="en-US" dirty="0" smtClean="0"/>
          </a:p>
        </p:txBody>
      </p:sp>
      <p:sp>
        <p:nvSpPr>
          <p:cNvPr id="11268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- 2-Dec-09 - CERN</a:t>
            </a:r>
            <a:endParaRPr lang="en-GB" smtClean="0"/>
          </a:p>
        </p:txBody>
      </p:sp>
      <p:sp>
        <p:nvSpPr>
          <p:cNvPr id="11269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CF7DD06D-4720-4005-B0DC-C07D1D5BE24B}" type="slidenum">
              <a:rPr lang="en-GB" smtClean="0"/>
              <a:pPr/>
              <a:t>6</a:t>
            </a:fld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AutoShape 6"/>
          <p:cNvSpPr>
            <a:spLocks noChangeArrowheads="1"/>
          </p:cNvSpPr>
          <p:nvPr/>
        </p:nvSpPr>
        <p:spPr bwMode="auto">
          <a:xfrm>
            <a:off x="4124325" y="4030663"/>
            <a:ext cx="431800" cy="647700"/>
          </a:xfrm>
          <a:prstGeom prst="parallelogram">
            <a:avLst>
              <a:gd name="adj" fmla="val 25000"/>
            </a:avLst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291" name="Oval 5"/>
          <p:cNvSpPr>
            <a:spLocks noChangeArrowheads="1"/>
          </p:cNvSpPr>
          <p:nvPr/>
        </p:nvSpPr>
        <p:spPr bwMode="auto">
          <a:xfrm>
            <a:off x="4195763" y="3165475"/>
            <a:ext cx="358775" cy="360363"/>
          </a:xfrm>
          <a:prstGeom prst="ellipse">
            <a:avLst/>
          </a:prstGeom>
          <a:solidFill>
            <a:schemeClr val="tx1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292" name="Rectangle 4"/>
          <p:cNvSpPr>
            <a:spLocks noChangeArrowheads="1"/>
          </p:cNvSpPr>
          <p:nvPr/>
        </p:nvSpPr>
        <p:spPr bwMode="auto">
          <a:xfrm>
            <a:off x="4075113" y="3525838"/>
            <a:ext cx="287337" cy="144462"/>
          </a:xfrm>
          <a:prstGeom prst="rect">
            <a:avLst/>
          </a:prstGeom>
          <a:solidFill>
            <a:schemeClr val="tx1"/>
          </a:solidFill>
          <a:ln w="9525">
            <a:solidFill>
              <a:schemeClr val="tx1"/>
            </a:solidFill>
            <a:miter lim="800000"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3560796" y="685585"/>
            <a:ext cx="1727483" cy="5478423"/>
          </a:xfrm>
          <a:prstGeom prst="rect">
            <a:avLst/>
          </a:prstGeom>
          <a:noFill/>
          <a:ln>
            <a:noFill/>
          </a:ln>
          <a:effectLst>
            <a:outerShdw blurRad="50800" dist="38100" dir="13500000" algn="br" rotWithShape="0">
              <a:prstClr val="black">
                <a:alpha val="40000"/>
              </a:prstClr>
            </a:outerShdw>
          </a:effectLst>
          <a:scene3d>
            <a:camera prst="orthographicFront">
              <a:rot lat="0" lon="0" rev="0"/>
            </a:camera>
            <a:lightRig rig="sunset" dir="t"/>
          </a:scene3d>
          <a:sp3d prstMaterial="dkEdge"/>
        </p:spPr>
        <p:txBody>
          <a:bodyPr>
            <a:spAutoFit/>
            <a:sp3d prstMaterial="softEdge">
              <a:bevelT w="29210" h="16510"/>
              <a:contourClr>
                <a:schemeClr val="accent4">
                  <a:alpha val="95000"/>
                </a:schemeClr>
              </a:contourClr>
            </a:sp3d>
          </a:bodyPr>
          <a:lstStyle/>
          <a:p>
            <a:pPr algn="ctr">
              <a:buFontTx/>
              <a:buNone/>
              <a:defRPr/>
            </a:pPr>
            <a:r>
              <a:rPr lang="en-US" sz="35000" b="1" dirty="0">
                <a:ln>
                  <a:prstDash val="solid"/>
                </a:ln>
                <a:gradFill flip="none" rotWithShape="1">
                  <a:gsLst>
                    <a:gs pos="0">
                      <a:srgbClr val="A603AB"/>
                    </a:gs>
                    <a:gs pos="21001">
                      <a:srgbClr val="0819FB"/>
                    </a:gs>
                    <a:gs pos="35001">
                      <a:srgbClr val="1A8D48"/>
                    </a:gs>
                    <a:gs pos="52000">
                      <a:srgbClr val="FFFF00"/>
                    </a:gs>
                    <a:gs pos="73000">
                      <a:srgbClr val="EE3F17"/>
                    </a:gs>
                    <a:gs pos="88000">
                      <a:srgbClr val="E81766"/>
                    </a:gs>
                    <a:gs pos="100000">
                      <a:srgbClr val="A603AB"/>
                    </a:gs>
                  </a:gsLst>
                  <a:lin ang="10800000" scaled="1"/>
                  <a:tileRect/>
                </a:gradFill>
                <a:effectLst>
                  <a:outerShdw blurRad="60007" dist="310007" dir="7680000" sy="30000" kx="1300200" algn="ctr" rotWithShape="0">
                    <a:prstClr val="black">
                      <a:alpha val="32000"/>
                    </a:prstClr>
                  </a:outerShdw>
                </a:effectLst>
                <a:latin typeface="Arial Rounded MT Bold" pitchFamily="34" charset="0"/>
              </a:rPr>
              <a:t>?</a:t>
            </a:r>
          </a:p>
        </p:txBody>
      </p:sp>
      <p:sp>
        <p:nvSpPr>
          <p:cNvPr id="12294" name="Slide Number Placeholder 4"/>
          <p:cNvSpPr>
            <a:spLocks noGrp="1"/>
          </p:cNvSpPr>
          <p:nvPr>
            <p:ph type="sldNum" sz="quarter" idx="11"/>
          </p:nvPr>
        </p:nvSpPr>
        <p:spPr>
          <a:noFill/>
        </p:spPr>
        <p:txBody>
          <a:bodyPr/>
          <a:lstStyle/>
          <a:p>
            <a:fld id="{03064A17-3D46-4FE4-A421-979CEC1818F8}" type="slidenum">
              <a:rPr lang="en-GB" smtClean="0"/>
              <a:pPr/>
              <a:t>7</a:t>
            </a:fld>
            <a:endParaRPr lang="en-GB" smtClean="0"/>
          </a:p>
        </p:txBody>
      </p:sp>
      <p:sp>
        <p:nvSpPr>
          <p:cNvPr id="1229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2409825" y="66675"/>
            <a:ext cx="6734175" cy="685800"/>
          </a:xfrm>
        </p:spPr>
        <p:txBody>
          <a:bodyPr/>
          <a:lstStyle/>
          <a:p>
            <a:pPr eaLnBrk="1" hangingPunct="1"/>
            <a:r>
              <a:rPr lang="en-US" sz="2800" smtClean="0"/>
              <a:t>Questions?</a:t>
            </a:r>
          </a:p>
        </p:txBody>
      </p:sp>
      <p:grpSp>
        <p:nvGrpSpPr>
          <p:cNvPr id="12296" name="Group 8"/>
          <p:cNvGrpSpPr>
            <a:grpSpLocks/>
          </p:cNvGrpSpPr>
          <p:nvPr/>
        </p:nvGrpSpPr>
        <p:grpSpPr bwMode="auto">
          <a:xfrm>
            <a:off x="3800475" y="2373313"/>
            <a:ext cx="471488" cy="863600"/>
            <a:chOff x="-295" y="482"/>
            <a:chExt cx="2086" cy="3901"/>
          </a:xfrm>
        </p:grpSpPr>
        <p:sp>
          <p:nvSpPr>
            <p:cNvPr id="12300" name="Oval 9"/>
            <p:cNvSpPr>
              <a:spLocks noChangeArrowheads="1"/>
            </p:cNvSpPr>
            <p:nvPr/>
          </p:nvSpPr>
          <p:spPr bwMode="auto">
            <a:xfrm rot="-3615193">
              <a:off x="408" y="2591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301" name="Oval 10"/>
            <p:cNvSpPr>
              <a:spLocks noChangeArrowheads="1"/>
            </p:cNvSpPr>
            <p:nvPr/>
          </p:nvSpPr>
          <p:spPr bwMode="auto">
            <a:xfrm rot="-4842349">
              <a:off x="227" y="3589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302" name="Oval 11"/>
            <p:cNvSpPr>
              <a:spLocks noChangeArrowheads="1"/>
            </p:cNvSpPr>
            <p:nvPr/>
          </p:nvSpPr>
          <p:spPr bwMode="auto">
            <a:xfrm rot="-1968940">
              <a:off x="1519" y="482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  <p:sp>
          <p:nvSpPr>
            <p:cNvPr id="12303" name="Oval 12"/>
            <p:cNvSpPr>
              <a:spLocks noChangeArrowheads="1"/>
            </p:cNvSpPr>
            <p:nvPr/>
          </p:nvSpPr>
          <p:spPr bwMode="auto">
            <a:xfrm rot="-2253620">
              <a:off x="567" y="1411"/>
              <a:ext cx="272" cy="1315"/>
            </a:xfrm>
            <a:prstGeom prst="ellipse">
              <a:avLst/>
            </a:prstGeom>
            <a:solidFill>
              <a:schemeClr val="tx1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lIns="90000" tIns="46800" rIns="90000" bIns="46800" anchor="ctr"/>
            <a:lstStyle/>
            <a:p>
              <a:endParaRPr lang="en-US"/>
            </a:p>
          </p:txBody>
        </p:sp>
      </p:grpSp>
      <p:sp>
        <p:nvSpPr>
          <p:cNvPr id="12297" name="Line 13"/>
          <p:cNvSpPr>
            <a:spLocks noChangeShapeType="1"/>
          </p:cNvSpPr>
          <p:nvPr/>
        </p:nvSpPr>
        <p:spPr bwMode="auto">
          <a:xfrm flipH="1">
            <a:off x="3979863" y="3597275"/>
            <a:ext cx="144462" cy="431800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298" name="Line 14"/>
          <p:cNvSpPr>
            <a:spLocks noChangeShapeType="1"/>
          </p:cNvSpPr>
          <p:nvPr/>
        </p:nvSpPr>
        <p:spPr bwMode="auto">
          <a:xfrm flipH="1" flipV="1">
            <a:off x="3971925" y="4003675"/>
            <a:ext cx="431800" cy="71438"/>
          </a:xfrm>
          <a:prstGeom prst="line">
            <a:avLst/>
          </a:prstGeom>
          <a:noFill/>
          <a:ln w="63500">
            <a:solidFill>
              <a:schemeClr val="tx1"/>
            </a:solidFill>
            <a:round/>
            <a:headEnd/>
            <a:tailEnd/>
          </a:ln>
        </p:spPr>
        <p:txBody>
          <a:bodyPr wrap="none" lIns="90000" tIns="46800" rIns="90000" bIns="46800" anchor="ctr"/>
          <a:lstStyle/>
          <a:p>
            <a:endParaRPr lang="en-US"/>
          </a:p>
        </p:txBody>
      </p:sp>
      <p:sp>
        <p:nvSpPr>
          <p:cNvPr id="12299" name="Footer Placeholder 3"/>
          <p:cNvSpPr>
            <a:spLocks noGrp="1"/>
          </p:cNvSpPr>
          <p:nvPr>
            <p:ph type="ftr" sz="quarter" idx="10"/>
          </p:nvPr>
        </p:nvSpPr>
        <p:spPr>
          <a:noFill/>
        </p:spPr>
        <p:txBody>
          <a:bodyPr/>
          <a:lstStyle/>
          <a:p>
            <a:r>
              <a:rPr lang="en-US" smtClean="0"/>
              <a:t>Antonio Retico - GDB - 2-Dec-09 - CERN</a:t>
            </a:r>
            <a:endParaRPr lang="en-GB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EGEE_Template">
  <a:themeElements>
    <a:clrScheme name="">
      <a:dk1>
        <a:srgbClr val="2B519A"/>
      </a:dk1>
      <a:lt1>
        <a:srgbClr val="FFFFFF"/>
      </a:lt1>
      <a:dk2>
        <a:srgbClr val="F1AF00"/>
      </a:dk2>
      <a:lt2>
        <a:srgbClr val="F4CE00"/>
      </a:lt2>
      <a:accent1>
        <a:srgbClr val="000000"/>
      </a:accent1>
      <a:accent2>
        <a:srgbClr val="325FAF"/>
      </a:accent2>
      <a:accent3>
        <a:srgbClr val="FFFFFF"/>
      </a:accent3>
      <a:accent4>
        <a:srgbClr val="234483"/>
      </a:accent4>
      <a:accent5>
        <a:srgbClr val="AAAAAA"/>
      </a:accent5>
      <a:accent6>
        <a:srgbClr val="2C559E"/>
      </a:accent6>
      <a:hlink>
        <a:srgbClr val="AC3B8B"/>
      </a:hlink>
      <a:folHlink>
        <a:srgbClr val="904490"/>
      </a:folHlink>
    </a:clrScheme>
    <a:fontScheme name="EGEE_Template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 cap="flat" cmpd="sng" algn="ctr">
          <a:solidFill>
            <a:srgbClr val="00B050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0000" tIns="46800" rIns="90000" bIns="46800" numCol="1" rtlCol="0" anchor="t" anchorCtr="0" compatLnSpc="1">
        <a:prstTxWarp prst="textNoShape">
          <a:avLst/>
        </a:prstTxWarp>
        <a:no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25400" cap="flat" cmpd="sng" algn="ctr">
          <a:noFill/>
          <a:prstDash val="solid"/>
          <a:round/>
          <a:headEnd type="none" w="med" len="med"/>
          <a:tailEnd type="triangle" w="med" len="med"/>
        </a:ln>
        <a:effectLst/>
      </a:spPr>
      <a:bodyPr vert="horz" wrap="square" lIns="90000" tIns="46800" rIns="90000" bIns="46800" numCol="1" anchor="t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20000"/>
          </a:spcBef>
          <a:spcAft>
            <a:spcPct val="0"/>
          </a:spcAft>
          <a:buClr>
            <a:srgbClr val="FFCC66"/>
          </a:buClr>
          <a:buSzTx/>
          <a:buFontTx/>
          <a:buChar char="•"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accent2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EGEE_Templat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GEE_Template 13">
        <a:dk1>
          <a:srgbClr val="334998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4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5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333399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GEE_Template 16">
        <a:dk1>
          <a:srgbClr val="334998"/>
        </a:dk1>
        <a:lt1>
          <a:srgbClr val="FFFFFF"/>
        </a:lt1>
        <a:dk2>
          <a:srgbClr val="000000"/>
        </a:dk2>
        <a:lt2>
          <a:srgbClr val="F1AF00"/>
        </a:lt2>
        <a:accent1>
          <a:srgbClr val="657BCA"/>
        </a:accent1>
        <a:accent2>
          <a:srgbClr val="475DAC"/>
        </a:accent2>
        <a:accent3>
          <a:srgbClr val="FFFFFF"/>
        </a:accent3>
        <a:accent4>
          <a:srgbClr val="2A3D81"/>
        </a:accent4>
        <a:accent5>
          <a:srgbClr val="B8BFE1"/>
        </a:accent5>
        <a:accent6>
          <a:srgbClr val="3F539B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EGEE_Template</Template>
  <TotalTime>4930</TotalTime>
  <Words>412</Words>
  <Application>Microsoft Office PowerPoint</Application>
  <PresentationFormat>On-screen Show (4:3)</PresentationFormat>
  <Paragraphs>167</Paragraphs>
  <Slides>7</Slides>
  <Notes>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EGEE_Template</vt:lpstr>
      <vt:lpstr>CREAM deployment Update on the deployment in production</vt:lpstr>
      <vt:lpstr>Agenda</vt:lpstr>
      <vt:lpstr>Monitoring</vt:lpstr>
      <vt:lpstr>MB milestones for CREAM CE  (From GDB 10th Jun) </vt:lpstr>
      <vt:lpstr>CREAM in production (data 2-Dec-09)</vt:lpstr>
      <vt:lpstr>Plans</vt:lpstr>
      <vt:lpstr>Questions?</vt:lpstr>
    </vt:vector>
  </TitlesOfParts>
  <Company>CERN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Marc-Elian Bégin</dc:creator>
  <cp:lastModifiedBy>Antonio Retico</cp:lastModifiedBy>
  <cp:revision>365</cp:revision>
  <dcterms:created xsi:type="dcterms:W3CDTF">2004-11-09T15:19:35Z</dcterms:created>
  <dcterms:modified xsi:type="dcterms:W3CDTF">2009-12-02T13:17:38Z</dcterms:modified>
</cp:coreProperties>
</file>