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78" r:id="rId3"/>
    <p:sldId id="279" r:id="rId4"/>
    <p:sldId id="280" r:id="rId5"/>
    <p:sldId id="281" r:id="rId6"/>
    <p:sldId id="283" r:id="rId7"/>
    <p:sldId id="284" r:id="rId8"/>
    <p:sldId id="286" r:id="rId9"/>
    <p:sldId id="287" r:id="rId10"/>
    <p:sldId id="288" r:id="rId11"/>
    <p:sldId id="290" r:id="rId12"/>
    <p:sldId id="264" r:id="rId13"/>
    <p:sldId id="266" r:id="rId14"/>
    <p:sldId id="289" r:id="rId15"/>
    <p:sldId id="276" r:id="rId16"/>
    <p:sldId id="272" r:id="rId17"/>
    <p:sldId id="260" r:id="rId18"/>
    <p:sldId id="262" r:id="rId19"/>
    <p:sldId id="258" r:id="rId20"/>
    <p:sldId id="277" r:id="rId21"/>
    <p:sldId id="265" r:id="rId22"/>
    <p:sldId id="274" r:id="rId23"/>
    <p:sldId id="292" r:id="rId24"/>
    <p:sldId id="273" r:id="rId25"/>
    <p:sldId id="271" r:id="rId26"/>
    <p:sldId id="29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FDFB02B-1CA9-4987-AEDE-70A7D5EBEA78}">
          <p14:sldIdLst>
            <p14:sldId id="256"/>
            <p14:sldId id="278"/>
            <p14:sldId id="279"/>
            <p14:sldId id="280"/>
            <p14:sldId id="281"/>
            <p14:sldId id="283"/>
            <p14:sldId id="284"/>
            <p14:sldId id="286"/>
            <p14:sldId id="287"/>
            <p14:sldId id="288"/>
            <p14:sldId id="290"/>
            <p14:sldId id="264"/>
            <p14:sldId id="266"/>
            <p14:sldId id="289"/>
            <p14:sldId id="276"/>
            <p14:sldId id="272"/>
            <p14:sldId id="260"/>
            <p14:sldId id="262"/>
            <p14:sldId id="258"/>
            <p14:sldId id="277"/>
            <p14:sldId id="265"/>
            <p14:sldId id="274"/>
            <p14:sldId id="292"/>
          </p14:sldIdLst>
        </p14:section>
        <p14:section name="Untitled Section" id="{815B2298-9A96-4BE8-B5BC-3A5B1979A024}">
          <p14:sldIdLst>
            <p14:sldId id="273"/>
            <p14:sldId id="271"/>
            <p14:sldId id="29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967" autoAdjust="0"/>
    <p:restoredTop sz="94660"/>
  </p:normalViewPr>
  <p:slideViewPr>
    <p:cSldViewPr snapToGrid="0">
      <p:cViewPr>
        <p:scale>
          <a:sx n="33" d="100"/>
          <a:sy n="33" d="100"/>
        </p:scale>
        <p:origin x="820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-1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Karl\CERN\CERN_ISOLDE_Coordinator\ISOLDE\Schedule\2017\Beam_requests\Summary_beam_requests\ISOLDE_beam_requests_colour_filterin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Karl\CERN\CERN_ISOLDE_Coordinator\ISOLDE\Schedule\2017\Beam_requests\Summary_beam_requests\ISOLDE_beam_requests_colour_filtering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[ISOLDE_beam_requests_colour_filtering.xlsx]Sheet9!PivotTable2</c:name>
    <c:fmtId val="3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 smtClean="0"/>
              <a:t>Beam requests 2017</a:t>
            </a:r>
            <a:endParaRPr lang="en-US" sz="24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</c:pivotFmt>
      <c:pivotFmt>
        <c:idx val="1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  <c:marker>
          <c:symbol val="circle"/>
          <c:size val="6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in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in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4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5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6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7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8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9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10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11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12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13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14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15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16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17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18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19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in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0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21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22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23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24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25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26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27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28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29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30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31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32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33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34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35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</c:pivotFmts>
    <c:plotArea>
      <c:layout/>
      <c:pieChart>
        <c:varyColors val="1"/>
        <c:ser>
          <c:idx val="0"/>
          <c:order val="0"/>
          <c:tx>
            <c:strRef>
              <c:f>Sheet9!$B$3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A61-4ED2-8A34-0E0EC4FE0B8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7A61-4ED2-8A34-0E0EC4FE0B8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7A61-4ED2-8A34-0E0EC4FE0B8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7A61-4ED2-8A34-0E0EC4FE0B8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7A61-4ED2-8A34-0E0EC4FE0B8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7A61-4ED2-8A34-0E0EC4FE0B8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7A61-4ED2-8A34-0E0EC4FE0B8E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7A61-4ED2-8A34-0E0EC4FE0B8E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7A61-4ED2-8A34-0E0EC4FE0B8E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7A61-4ED2-8A34-0E0EC4FE0B8E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5-7A61-4ED2-8A34-0E0EC4FE0B8E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7-7A61-4ED2-8A34-0E0EC4FE0B8E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9-7A61-4ED2-8A34-0E0EC4FE0B8E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B-7A61-4ED2-8A34-0E0EC4FE0B8E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D-7A61-4ED2-8A34-0E0EC4FE0B8E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F-7A61-4ED2-8A34-0E0EC4FE0B8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Sheet9!$A$4:$A$20</c:f>
              <c:strCache>
                <c:ptCount val="16"/>
                <c:pt idx="0">
                  <c:v>Biophysics</c:v>
                </c:pt>
                <c:pt idx="1">
                  <c:v>COLLAPS</c:v>
                </c:pt>
                <c:pt idx="2">
                  <c:v>Collection</c:v>
                </c:pt>
                <c:pt idx="3">
                  <c:v>CRIS</c:v>
                </c:pt>
                <c:pt idx="4">
                  <c:v>GANDALPH</c:v>
                </c:pt>
                <c:pt idx="5">
                  <c:v>HIE</c:v>
                </c:pt>
                <c:pt idx="6">
                  <c:v>IDS</c:v>
                </c:pt>
                <c:pt idx="7">
                  <c:v>ISOLTRAP</c:v>
                </c:pt>
                <c:pt idx="8">
                  <c:v>LA1</c:v>
                </c:pt>
                <c:pt idx="9">
                  <c:v>Medical</c:v>
                </c:pt>
                <c:pt idx="10">
                  <c:v>NICOLE</c:v>
                </c:pt>
                <c:pt idx="11">
                  <c:v>SSP</c:v>
                </c:pt>
                <c:pt idx="12">
                  <c:v>TISD</c:v>
                </c:pt>
                <c:pt idx="13">
                  <c:v>VITO</c:v>
                </c:pt>
                <c:pt idx="14">
                  <c:v>Windmill</c:v>
                </c:pt>
                <c:pt idx="15">
                  <c:v>(blank)</c:v>
                </c:pt>
              </c:strCache>
            </c:strRef>
          </c:cat>
          <c:val>
            <c:numRef>
              <c:f>Sheet9!$B$4:$B$20</c:f>
              <c:numCache>
                <c:formatCode>General</c:formatCode>
                <c:ptCount val="16"/>
                <c:pt idx="0">
                  <c:v>8</c:v>
                </c:pt>
                <c:pt idx="1">
                  <c:v>25</c:v>
                </c:pt>
                <c:pt idx="2">
                  <c:v>7</c:v>
                </c:pt>
                <c:pt idx="3">
                  <c:v>50.5</c:v>
                </c:pt>
                <c:pt idx="4">
                  <c:v>9</c:v>
                </c:pt>
                <c:pt idx="5">
                  <c:v>583</c:v>
                </c:pt>
                <c:pt idx="6">
                  <c:v>49.001000000000005</c:v>
                </c:pt>
                <c:pt idx="7">
                  <c:v>41</c:v>
                </c:pt>
                <c:pt idx="8">
                  <c:v>22</c:v>
                </c:pt>
                <c:pt idx="9">
                  <c:v>10.5</c:v>
                </c:pt>
                <c:pt idx="10">
                  <c:v>8</c:v>
                </c:pt>
                <c:pt idx="11">
                  <c:v>88</c:v>
                </c:pt>
                <c:pt idx="12">
                  <c:v>17</c:v>
                </c:pt>
                <c:pt idx="13">
                  <c:v>18</c:v>
                </c:pt>
                <c:pt idx="14">
                  <c:v>16</c:v>
                </c:pt>
                <c:pt idx="15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7A61-4ED2-8A34-0E0EC4FE0B8E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7642688532644"/>
          <c:y val="0.29120244494006914"/>
          <c:w val="0.15267347219996319"/>
          <c:h val="0.633993342469380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[ISOLDE_beam_requests_colour_filtering.xlsx]Sheet12!PivotTable5</c:name>
    <c:fmtId val="3"/>
  </c:pivotSource>
  <c:chart>
    <c:autoTitleDeleted val="1"/>
    <c:pivotFmts>
      <c:pivotFmt>
        <c:idx val="0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</c:pivotFmt>
      <c:pivotFmt>
        <c:idx val="1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4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5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6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7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8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9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0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1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2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3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5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6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7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8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9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20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21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22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23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</c:pivotFmts>
    <c:plotArea>
      <c:layout/>
      <c:pieChart>
        <c:varyColors val="1"/>
        <c:ser>
          <c:idx val="0"/>
          <c:order val="0"/>
          <c:tx>
            <c:strRef>
              <c:f>Sheet12!$B$3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70C-4AFF-996E-4BD2D63EC91B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70C-4AFF-996E-4BD2D63EC91B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070C-4AFF-996E-4BD2D63EC91B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070C-4AFF-996E-4BD2D63EC91B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070C-4AFF-996E-4BD2D63EC91B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070C-4AFF-996E-4BD2D63EC91B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070C-4AFF-996E-4BD2D63EC91B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070C-4AFF-996E-4BD2D63EC91B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070C-4AFF-996E-4BD2D63EC91B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070C-4AFF-996E-4BD2D63EC91B}"/>
              </c:ext>
            </c:extLst>
          </c:dPt>
          <c:dLbls>
            <c:dLbl>
              <c:idx val="2"/>
              <c:layout/>
              <c:tx>
                <c:rich>
                  <a:bodyPr/>
                  <a:lstStyle/>
                  <a:p>
                    <a:fld id="{C6F79BD7-B6BE-41DF-AA34-1CBEC68F79A5}" type="CATEGORYNAME">
                      <a:rPr lang="en-US" sz="1600" b="1"/>
                      <a:pPr/>
                      <a:t>[CATEGORY NAME]</a:t>
                    </a:fld>
                    <a:r>
                      <a:rPr lang="en-US" baseline="0" dirty="0"/>
                      <a:t>, </a:t>
                    </a:r>
                    <a:fld id="{122EDC0E-A4D4-4421-867A-92D45D03D79F}" type="VALUE">
                      <a:rPr lang="en-US" baseline="0"/>
                      <a:pPr/>
                      <a:t>[VALUE]</a:t>
                    </a:fld>
                    <a:endParaRPr lang="en-US" baseline="0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070C-4AFF-996E-4BD2D63EC91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Sheet12!$A$4:$A$14</c:f>
              <c:strCache>
                <c:ptCount val="10"/>
                <c:pt idx="0">
                  <c:v>beta-NMR</c:v>
                </c:pt>
                <c:pt idx="1">
                  <c:v>Corset</c:v>
                </c:pt>
                <c:pt idx="2">
                  <c:v>Coulomb excitation</c:v>
                </c:pt>
                <c:pt idx="3">
                  <c:v>Non-standard</c:v>
                </c:pt>
                <c:pt idx="4">
                  <c:v>Offline (Coulomb excitation)</c:v>
                </c:pt>
                <c:pt idx="5">
                  <c:v>Offline (Edinburgh)</c:v>
                </c:pt>
                <c:pt idx="6">
                  <c:v>Plunger</c:v>
                </c:pt>
                <c:pt idx="7">
                  <c:v>Scattering Chamber</c:v>
                </c:pt>
                <c:pt idx="8">
                  <c:v>Scattering Chamber (Edinburgh)</c:v>
                </c:pt>
                <c:pt idx="9">
                  <c:v>Transfer</c:v>
                </c:pt>
              </c:strCache>
            </c:strRef>
          </c:cat>
          <c:val>
            <c:numRef>
              <c:f>Sheet12!$B$4:$B$14</c:f>
              <c:numCache>
                <c:formatCode>General</c:formatCode>
                <c:ptCount val="10"/>
                <c:pt idx="0">
                  <c:v>13</c:v>
                </c:pt>
                <c:pt idx="1">
                  <c:v>12</c:v>
                </c:pt>
                <c:pt idx="2">
                  <c:v>297.5</c:v>
                </c:pt>
                <c:pt idx="3">
                  <c:v>11</c:v>
                </c:pt>
                <c:pt idx="4">
                  <c:v>15</c:v>
                </c:pt>
                <c:pt idx="5">
                  <c:v>21</c:v>
                </c:pt>
                <c:pt idx="6">
                  <c:v>21</c:v>
                </c:pt>
                <c:pt idx="7">
                  <c:v>50.5</c:v>
                </c:pt>
                <c:pt idx="8">
                  <c:v>21</c:v>
                </c:pt>
                <c:pt idx="9">
                  <c:v>121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070C-4AFF-996E-4BD2D63EC91B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F5EEA-82B4-4BFB-A142-602FA494B56E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31D9BF-AC40-49B5-9D0E-B1AC68CDF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129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7A089-78D8-4ECB-9D48-0A019F7C82C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936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2F4DE-1FCF-4C07-8DC2-39FB90189A21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3348A-F934-4B90-8DF0-AB5D6E3141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69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2F4DE-1FCF-4C07-8DC2-39FB90189A21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3348A-F934-4B90-8DF0-AB5D6E3141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841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2F4DE-1FCF-4C07-8DC2-39FB90189A21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3348A-F934-4B90-8DF0-AB5D6E3141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562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60000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8" name="Date Placeholder 1"/>
          <p:cNvSpPr txBox="1">
            <a:spLocks/>
          </p:cNvSpPr>
          <p:nvPr userDrawn="1"/>
        </p:nvSpPr>
        <p:spPr>
          <a:xfrm>
            <a:off x="3067958" y="6359172"/>
            <a:ext cx="25629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27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June</a:t>
            </a:r>
            <a:r>
              <a:rPr lang="en-US" sz="1200" dirty="0" smtClean="0"/>
              <a:t> 2017 - ISCC</a:t>
            </a:r>
            <a:endParaRPr lang="en-US" sz="1200" dirty="0"/>
          </a:p>
        </p:txBody>
      </p:sp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4896103" y="6350705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T. Stora EN-STI</a:t>
            </a:r>
            <a:endParaRPr lang="en-US" sz="1200" dirty="0"/>
          </a:p>
        </p:txBody>
      </p:sp>
      <p:sp>
        <p:nvSpPr>
          <p:cNvPr id="10" name="Slide Number Placeholder 3"/>
          <p:cNvSpPr txBox="1">
            <a:spLocks/>
          </p:cNvSpPr>
          <p:nvPr userDrawn="1"/>
        </p:nvSpPr>
        <p:spPr>
          <a:xfrm>
            <a:off x="10616756" y="6350705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z="1200" smtClean="0"/>
              <a:pPr/>
              <a:t>‹#›</a:t>
            </a:fld>
            <a:endParaRPr lang="en-US" sz="1200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33637" t="60364" r="20105" b="18636"/>
          <a:stretch>
            <a:fillRect/>
          </a:stretch>
        </p:blipFill>
        <p:spPr bwMode="auto">
          <a:xfrm>
            <a:off x="1994414" y="6432036"/>
            <a:ext cx="1066021" cy="272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8904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Rectangle"/>
          <p:cNvSpPr/>
          <p:nvPr/>
        </p:nvSpPr>
        <p:spPr>
          <a:xfrm>
            <a:off x="535781" y="1214438"/>
            <a:ext cx="11126349" cy="91"/>
          </a:xfrm>
          <a:prstGeom prst="rect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9" tIns="35719" rIns="35719" bIns="35719" anchor="ctr"/>
          <a:lstStyle/>
          <a:p>
            <a:pPr algn="l"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/>
          </a:p>
        </p:txBody>
      </p:sp>
      <p:sp>
        <p:nvSpPr>
          <p:cNvPr id="118" name="Title Text"/>
          <p:cNvSpPr>
            <a:spLocks noGrp="1"/>
          </p:cNvSpPr>
          <p:nvPr>
            <p:ph type="title"/>
          </p:nvPr>
        </p:nvSpPr>
        <p:spPr>
          <a:xfrm>
            <a:off x="535781" y="232172"/>
            <a:ext cx="11120438" cy="982266"/>
          </a:xfrm>
          <a:prstGeom prst="rect">
            <a:avLst/>
          </a:prstGeom>
        </p:spPr>
        <p:txBody>
          <a:bodyPr anchor="b"/>
          <a:lstStyle>
            <a:lvl1pPr algn="l">
              <a:defRPr sz="2953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pic>
        <p:nvPicPr>
          <p:cNvPr id="119" name="LOGO-60-CERN only.pdf" descr="LOGO-60-CERN only.pdf"/>
          <p:cNvPicPr>
            <a:picLocks noChangeAspect="1"/>
          </p:cNvPicPr>
          <p:nvPr/>
        </p:nvPicPr>
        <p:blipFill>
          <a:blip r:embed="rId2">
            <a:extLst/>
          </a:blip>
          <a:srcRect r="61807"/>
          <a:stretch>
            <a:fillRect/>
          </a:stretch>
        </p:blipFill>
        <p:spPr>
          <a:xfrm>
            <a:off x="10697810" y="334408"/>
            <a:ext cx="1168381" cy="949695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Slide Number"/>
          <p:cNvSpPr>
            <a:spLocks noGrp="1"/>
          </p:cNvSpPr>
          <p:nvPr>
            <p:ph type="sldNum" sz="quarter" idx="2"/>
          </p:nvPr>
        </p:nvSpPr>
        <p:spPr>
          <a:xfrm>
            <a:off x="11501437" y="6465094"/>
            <a:ext cx="292514" cy="210812"/>
          </a:xfrm>
          <a:prstGeom prst="rect">
            <a:avLst/>
          </a:prstGeom>
        </p:spPr>
        <p:txBody>
          <a:bodyPr/>
          <a:lstStyle>
            <a:lvl1pPr algn="r">
              <a:defRPr sz="984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341581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2F4DE-1FCF-4C07-8DC2-39FB90189A21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3348A-F934-4B90-8DF0-AB5D6E3141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067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2F4DE-1FCF-4C07-8DC2-39FB90189A21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3348A-F934-4B90-8DF0-AB5D6E3141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82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2F4DE-1FCF-4C07-8DC2-39FB90189A21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3348A-F934-4B90-8DF0-AB5D6E3141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069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2F4DE-1FCF-4C07-8DC2-39FB90189A21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3348A-F934-4B90-8DF0-AB5D6E3141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378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2F4DE-1FCF-4C07-8DC2-39FB90189A21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3348A-F934-4B90-8DF0-AB5D6E3141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09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2F4DE-1FCF-4C07-8DC2-39FB90189A21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3348A-F934-4B90-8DF0-AB5D6E3141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791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2F4DE-1FCF-4C07-8DC2-39FB90189A21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3348A-F934-4B90-8DF0-AB5D6E3141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2F4DE-1FCF-4C07-8DC2-39FB90189A21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3348A-F934-4B90-8DF0-AB5D6E3141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40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2F4DE-1FCF-4C07-8DC2-39FB90189A21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3348A-F934-4B90-8DF0-AB5D6E3141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338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40.jpeg"/><Relationship Id="rId3" Type="http://schemas.openxmlformats.org/officeDocument/2006/relationships/image" Target="../media/image30.emf"/><Relationship Id="rId7" Type="http://schemas.openxmlformats.org/officeDocument/2006/relationships/image" Target="../media/image34.jpeg"/><Relationship Id="rId12" Type="http://schemas.openxmlformats.org/officeDocument/2006/relationships/image" Target="../media/image39.jpe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8.jpe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4" Type="http://schemas.openxmlformats.org/officeDocument/2006/relationships/image" Target="../media/image31.jpeg"/><Relationship Id="rId9" Type="http://schemas.openxmlformats.org/officeDocument/2006/relationships/image" Target="../media/image36.emf"/><Relationship Id="rId1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tiff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10" Type="http://schemas.openxmlformats.org/officeDocument/2006/relationships/image" Target="../media/image33.png"/><Relationship Id="rId4" Type="http://schemas.openxmlformats.org/officeDocument/2006/relationships/image" Target="../media/image50.tiff"/><Relationship Id="rId9" Type="http://schemas.openxmlformats.org/officeDocument/2006/relationships/image" Target="../media/image55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tiff"/><Relationship Id="rId2" Type="http://schemas.openxmlformats.org/officeDocument/2006/relationships/image" Target="../media/image58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tiff"/><Relationship Id="rId4" Type="http://schemas.openxmlformats.org/officeDocument/2006/relationships/image" Target="../media/image19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947" t="11331" r="21256" b="15021"/>
          <a:stretch/>
        </p:blipFill>
        <p:spPr>
          <a:xfrm>
            <a:off x="49222" y="44624"/>
            <a:ext cx="12117561" cy="508155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7711" y="6173798"/>
            <a:ext cx="2476500" cy="538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34766" y="214935"/>
            <a:ext cx="9538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2060"/>
                </a:solidFill>
              </a:rPr>
              <a:t>ISOLDE physics coordinator report: </a:t>
            </a:r>
            <a:r>
              <a:rPr lang="en-GB" sz="2400" b="1" dirty="0" smtClean="0">
                <a:solidFill>
                  <a:srgbClr val="002060"/>
                </a:solidFill>
              </a:rPr>
              <a:t>INTC 28</a:t>
            </a:r>
            <a:r>
              <a:rPr lang="en-GB" sz="2400" b="1" baseline="30000" dirty="0" smtClean="0">
                <a:solidFill>
                  <a:srgbClr val="002060"/>
                </a:solidFill>
              </a:rPr>
              <a:t>th</a:t>
            </a:r>
            <a:r>
              <a:rPr lang="en-GB" sz="2400" b="1" dirty="0" smtClean="0">
                <a:solidFill>
                  <a:srgbClr val="002060"/>
                </a:solidFill>
              </a:rPr>
              <a:t> </a:t>
            </a:r>
            <a:r>
              <a:rPr lang="en-GB" sz="2400" b="1" dirty="0" smtClean="0">
                <a:solidFill>
                  <a:srgbClr val="002060"/>
                </a:solidFill>
              </a:rPr>
              <a:t>June 2017</a:t>
            </a:r>
            <a:endParaRPr lang="en-GB" sz="24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37037" y="1100897"/>
            <a:ext cx="31674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Karl </a:t>
            </a:r>
            <a:r>
              <a:rPr lang="en-GB" b="1" dirty="0" smtClean="0">
                <a:solidFill>
                  <a:srgbClr val="002060"/>
                </a:solidFill>
              </a:rPr>
              <a:t>Johnston</a:t>
            </a:r>
          </a:p>
          <a:p>
            <a:r>
              <a:rPr lang="en-GB" b="1" dirty="0" smtClean="0">
                <a:solidFill>
                  <a:srgbClr val="002060"/>
                </a:solidFill>
              </a:rPr>
              <a:t>Sebastian Rothe/Thierry Stora </a:t>
            </a:r>
          </a:p>
          <a:p>
            <a:r>
              <a:rPr lang="en-GB" b="1" dirty="0" smtClean="0">
                <a:solidFill>
                  <a:srgbClr val="002060"/>
                </a:solidFill>
              </a:rPr>
              <a:t>(on behalf of Richard Catherall)</a:t>
            </a:r>
            <a:endParaRPr lang="en-GB" b="1" dirty="0" smtClean="0">
              <a:solidFill>
                <a:srgbClr val="002060"/>
              </a:solidFill>
            </a:endParaRPr>
          </a:p>
          <a:p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91695" y="5347293"/>
            <a:ext cx="454643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Technical developments/MEDICIS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Planning </a:t>
            </a:r>
            <a:r>
              <a:rPr lang="en-GB" dirty="0" smtClean="0"/>
              <a:t>for 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Schedule so far: preparation for HIE-ISOLDE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Safety/collections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824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6519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444" y="0"/>
            <a:ext cx="9352795" cy="6834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08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-1812362" y="469899"/>
          <a:ext cx="10682288" cy="60578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7443019" y="239066"/>
          <a:ext cx="4542504" cy="6248401"/>
        </p:xfrm>
        <a:graphic>
          <a:graphicData uri="http://schemas.openxmlformats.org/drawingml/2006/table">
            <a:tbl>
              <a:tblPr>
                <a:tableStyleId>{37CE84F3-28C3-443E-9E96-99CF82512B78}</a:tableStyleId>
              </a:tblPr>
              <a:tblGrid>
                <a:gridCol w="1789472">
                  <a:extLst>
                    <a:ext uri="{9D8B030D-6E8A-4147-A177-3AD203B41FA5}">
                      <a16:colId xmlns:a16="http://schemas.microsoft.com/office/drawing/2014/main" val="3195629537"/>
                    </a:ext>
                  </a:extLst>
                </a:gridCol>
                <a:gridCol w="2753032">
                  <a:extLst>
                    <a:ext uri="{9D8B030D-6E8A-4147-A177-3AD203B41FA5}">
                      <a16:colId xmlns:a16="http://schemas.microsoft.com/office/drawing/2014/main" val="3579599780"/>
                    </a:ext>
                  </a:extLst>
                </a:gridCol>
              </a:tblGrid>
              <a:tr h="5532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Row Labels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Sum of Requested shifts (summary)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00539748"/>
                  </a:ext>
                </a:extLst>
              </a:tr>
              <a:tr h="2766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Biophysics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8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57031351"/>
                  </a:ext>
                </a:extLst>
              </a:tr>
              <a:tr h="2766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COLLAPS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25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62252937"/>
                  </a:ext>
                </a:extLst>
              </a:tr>
              <a:tr h="3334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Collection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7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54868172"/>
                  </a:ext>
                </a:extLst>
              </a:tr>
              <a:tr h="2766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CRIS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50.5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391189204"/>
                  </a:ext>
                </a:extLst>
              </a:tr>
              <a:tr h="5190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GANDALPH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9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04540782"/>
                  </a:ext>
                </a:extLst>
              </a:tr>
              <a:tr h="2766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HIE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583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158113"/>
                  </a:ext>
                </a:extLst>
              </a:tr>
              <a:tr h="2766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IDS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49.001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06989895"/>
                  </a:ext>
                </a:extLst>
              </a:tr>
              <a:tr h="2766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ISOLTRAP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41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33570208"/>
                  </a:ext>
                </a:extLst>
              </a:tr>
              <a:tr h="2766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LA1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902426011"/>
                  </a:ext>
                </a:extLst>
              </a:tr>
              <a:tr h="2766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Medical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10.5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28511155"/>
                  </a:ext>
                </a:extLst>
              </a:tr>
              <a:tr h="2766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NICOLE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8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93242501"/>
                  </a:ext>
                </a:extLst>
              </a:tr>
              <a:tr h="2766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SSP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88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20182097"/>
                  </a:ext>
                </a:extLst>
              </a:tr>
              <a:tr h="2766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TISD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17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95821719"/>
                  </a:ext>
                </a:extLst>
              </a:tr>
              <a:tr h="2766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VITO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18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40496067"/>
                  </a:ext>
                </a:extLst>
              </a:tr>
              <a:tr h="2766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Windmill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16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76431660"/>
                  </a:ext>
                </a:extLst>
              </a:tr>
              <a:tr h="2766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(blank)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41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3254210"/>
                  </a:ext>
                </a:extLst>
              </a:tr>
              <a:tr h="5190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Grand Total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993.001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619677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2234" y="6296966"/>
            <a:ext cx="7164847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49 HIE-ISOLDE Experiments; 27 requested beam in 2017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8748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10963"/>
          <a:stretch/>
        </p:blipFill>
        <p:spPr>
          <a:xfrm>
            <a:off x="265404" y="483652"/>
            <a:ext cx="11828276" cy="14912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11028"/>
          <a:stretch/>
        </p:blipFill>
        <p:spPr>
          <a:xfrm>
            <a:off x="253513" y="4491758"/>
            <a:ext cx="11879491" cy="14988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50250" y="79000"/>
            <a:ext cx="4512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ISOLDE Schedule 2017: weeks 17 - 36</a:t>
            </a:r>
            <a:endParaRPr lang="en-GB" dirty="0"/>
          </a:p>
        </p:txBody>
      </p:sp>
      <p:pic>
        <p:nvPicPr>
          <p:cNvPr id="7" name="Picture 2" descr="http://phys.au.dk/uploads/RTEmagicC_Logo_color_MoBbauer_cr.jp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314" y="931507"/>
            <a:ext cx="293694" cy="29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isoltrap.web.cern.ch/isoltrap/images/ISOLTRAP_logo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921" y="1310940"/>
            <a:ext cx="452452" cy="32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4361" y="1383938"/>
            <a:ext cx="222928" cy="301551"/>
          </a:xfrm>
          <a:prstGeom prst="rect">
            <a:avLst/>
          </a:prstGeom>
        </p:spPr>
      </p:pic>
      <p:pic>
        <p:nvPicPr>
          <p:cNvPr id="10" name="Picture 27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619" y="1712122"/>
            <a:ext cx="410889" cy="9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http://isolde-cris.web.cern.ch/isolde-cris/images/index-logo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758" y="5453719"/>
            <a:ext cx="369810" cy="19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05768" y="5471475"/>
            <a:ext cx="394814" cy="105900"/>
          </a:xfrm>
          <a:prstGeom prst="rect">
            <a:avLst/>
          </a:prstGeom>
        </p:spPr>
      </p:pic>
      <p:pic>
        <p:nvPicPr>
          <p:cNvPr id="13" name="Picture 2" descr="VITOLog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181" y="4978595"/>
            <a:ext cx="458339" cy="366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solde-cris.web.cern.ch/isolde-cris/images/index-logo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631" y="4957935"/>
            <a:ext cx="373032" cy="198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4055" y="1091188"/>
            <a:ext cx="303624" cy="41070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783922" y="1471164"/>
            <a:ext cx="6238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(Windmill)</a:t>
            </a:r>
            <a:endParaRPr lang="en-GB" sz="800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6006540" y="6057137"/>
            <a:ext cx="669290" cy="65913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1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Target change 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6864108" y="6057137"/>
            <a:ext cx="669290" cy="659130"/>
          </a:xfrm>
          <a:prstGeom prst="rect">
            <a:avLst/>
          </a:prstGeom>
          <a:solidFill>
            <a:srgbClr val="FF0000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CERN holiday</a:t>
            </a: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7721676" y="6057137"/>
            <a:ext cx="669290" cy="659130"/>
          </a:xfrm>
          <a:prstGeom prst="rect">
            <a:avLst/>
          </a:prstGeom>
          <a:solidFill>
            <a:srgbClr val="FFC000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Setting up/proton scan/yield</a:t>
            </a: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8579244" y="6076187"/>
            <a:ext cx="669290" cy="6591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Physics GPS 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0321262" y="6076187"/>
            <a:ext cx="669290" cy="659130"/>
          </a:xfrm>
          <a:prstGeom prst="rect">
            <a:avLst/>
          </a:prstGeom>
          <a:noFill/>
          <a:ln w="31750">
            <a:solidFill>
              <a:srgbClr val="1B04C2"/>
            </a:solidFill>
            <a:prstDash val="lgDash"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10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RILIS run  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9463573" y="6076187"/>
            <a:ext cx="669290" cy="659130"/>
          </a:xfrm>
          <a:prstGeom prst="rect">
            <a:avLst/>
          </a:prstGeom>
          <a:solidFill>
            <a:srgbClr val="00B050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Physics </a:t>
            </a: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HRS 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2322329" y="5260312"/>
            <a:ext cx="447822" cy="603581"/>
          </a:xfrm>
          <a:prstGeom prst="rect">
            <a:avLst/>
          </a:prstGeom>
          <a:noFill/>
          <a:ln w="28575">
            <a:solidFill>
              <a:srgbClr val="1B04C2"/>
            </a:solidFill>
            <a:prstDash val="lgDash"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1816099" y="1386955"/>
            <a:ext cx="492866" cy="469630"/>
          </a:xfrm>
          <a:prstGeom prst="rect">
            <a:avLst/>
          </a:prstGeom>
          <a:noFill/>
          <a:ln w="28575">
            <a:solidFill>
              <a:srgbClr val="1B04C2"/>
            </a:solidFill>
            <a:prstDash val="lgDash"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4362530" y="5252286"/>
            <a:ext cx="484934" cy="599254"/>
          </a:xfrm>
          <a:prstGeom prst="rect">
            <a:avLst/>
          </a:prstGeom>
          <a:noFill/>
          <a:ln w="28575">
            <a:solidFill>
              <a:srgbClr val="1B04C2"/>
            </a:solidFill>
            <a:prstDash val="lgDash"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2824972" y="4792580"/>
            <a:ext cx="533135" cy="451345"/>
          </a:xfrm>
          <a:prstGeom prst="rect">
            <a:avLst/>
          </a:prstGeom>
          <a:noFill/>
          <a:ln w="28575">
            <a:solidFill>
              <a:srgbClr val="1B04C2"/>
            </a:solidFill>
            <a:prstDash val="lgDash"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4822064" y="1218213"/>
            <a:ext cx="496893" cy="638372"/>
          </a:xfrm>
          <a:prstGeom prst="rect">
            <a:avLst/>
          </a:prstGeom>
          <a:noFill/>
          <a:ln w="28575">
            <a:solidFill>
              <a:srgbClr val="1B04C2"/>
            </a:solidFill>
            <a:prstDash val="lgDash"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6331700" y="5085535"/>
            <a:ext cx="531546" cy="761971"/>
          </a:xfrm>
          <a:prstGeom prst="rect">
            <a:avLst/>
          </a:prstGeom>
          <a:noFill/>
          <a:ln w="28575">
            <a:solidFill>
              <a:srgbClr val="1B04C2"/>
            </a:solidFill>
            <a:prstDash val="lgDash"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9629124" y="1218851"/>
            <a:ext cx="503739" cy="611725"/>
          </a:xfrm>
          <a:prstGeom prst="rect">
            <a:avLst/>
          </a:prstGeom>
          <a:noFill/>
          <a:ln w="28575">
            <a:solidFill>
              <a:srgbClr val="1B04C2"/>
            </a:solidFill>
            <a:prstDash val="lgDash"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5805936" y="1080722"/>
            <a:ext cx="508746" cy="744114"/>
          </a:xfrm>
          <a:prstGeom prst="rect">
            <a:avLst/>
          </a:prstGeom>
          <a:noFill/>
          <a:ln w="28575">
            <a:solidFill>
              <a:srgbClr val="1B04C2"/>
            </a:solidFill>
            <a:prstDash val="lgDash"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5315772" y="783247"/>
            <a:ext cx="509214" cy="276698"/>
          </a:xfrm>
          <a:prstGeom prst="rect">
            <a:avLst/>
          </a:prstGeom>
          <a:noFill/>
          <a:ln w="28575">
            <a:solidFill>
              <a:srgbClr val="1B04C2"/>
            </a:solidFill>
            <a:prstDash val="lgDash"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272485" y="6559579"/>
            <a:ext cx="8146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KJ: 27.06.17</a:t>
            </a:r>
            <a:endParaRPr lang="en-GB" sz="1000" dirty="0"/>
          </a:p>
        </p:txBody>
      </p:sp>
      <p:pic>
        <p:nvPicPr>
          <p:cNvPr id="33" name="Picture 6" descr="Home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56" y="6057137"/>
            <a:ext cx="3049840" cy="60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2321665" y="759604"/>
            <a:ext cx="492866" cy="301635"/>
          </a:xfrm>
          <a:prstGeom prst="rect">
            <a:avLst/>
          </a:prstGeom>
          <a:noFill/>
          <a:ln w="28575">
            <a:solidFill>
              <a:srgbClr val="1B04C2"/>
            </a:solidFill>
            <a:prstDash val="lgDash"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4866053" y="4794989"/>
            <a:ext cx="460016" cy="162946"/>
          </a:xfrm>
          <a:prstGeom prst="rect">
            <a:avLst/>
          </a:prstGeom>
          <a:noFill/>
          <a:ln w="28575">
            <a:solidFill>
              <a:srgbClr val="1B04C2"/>
            </a:solidFill>
            <a:prstDash val="lgDash"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3421" y="1311742"/>
            <a:ext cx="230358" cy="311601"/>
          </a:xfrm>
          <a:prstGeom prst="rect">
            <a:avLst/>
          </a:prstGeom>
        </p:spPr>
      </p:pic>
      <p:pic>
        <p:nvPicPr>
          <p:cNvPr id="37" name="Picture 2" descr="http://isolde-cris.web.cern.ch/isolde-cris/images/index-logo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416" y="5375085"/>
            <a:ext cx="369810" cy="19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http://isoltrap.web.cern.ch/isoltrap/images/ISOLTRAP_logo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391" y="5284270"/>
            <a:ext cx="452452" cy="32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VITOLog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8726" y="5426319"/>
            <a:ext cx="458339" cy="366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Image result for cern miniball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811" y="1112472"/>
            <a:ext cx="273467" cy="333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Image result for cern miniball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009" y="1121460"/>
            <a:ext cx="273467" cy="333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Image result for cern miniball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023" y="1173568"/>
            <a:ext cx="273467" cy="333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Image result for cern miniball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1992" y="810267"/>
            <a:ext cx="273467" cy="333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Image result for cern miniball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309" y="1031081"/>
            <a:ext cx="273467" cy="333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11220177" y="2171576"/>
            <a:ext cx="902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800" dirty="0" smtClean="0"/>
              <a:t>*IS528: pending safety clearance</a:t>
            </a:r>
          </a:p>
        </p:txBody>
      </p:sp>
      <p:sp>
        <p:nvSpPr>
          <p:cNvPr id="46" name="Text Box 2"/>
          <p:cNvSpPr txBox="1">
            <a:spLocks noChangeArrowheads="1"/>
          </p:cNvSpPr>
          <p:nvPr/>
        </p:nvSpPr>
        <p:spPr bwMode="auto">
          <a:xfrm>
            <a:off x="11592007" y="916834"/>
            <a:ext cx="501673" cy="614269"/>
          </a:xfrm>
          <a:prstGeom prst="rect">
            <a:avLst/>
          </a:prstGeom>
          <a:noFill/>
          <a:ln w="28575">
            <a:solidFill>
              <a:srgbClr val="1B04C2"/>
            </a:solidFill>
            <a:prstDash val="lgDash"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Text Box 2"/>
          <p:cNvSpPr txBox="1">
            <a:spLocks noChangeArrowheads="1"/>
          </p:cNvSpPr>
          <p:nvPr/>
        </p:nvSpPr>
        <p:spPr bwMode="auto">
          <a:xfrm>
            <a:off x="11634445" y="5380292"/>
            <a:ext cx="488651" cy="483601"/>
          </a:xfrm>
          <a:prstGeom prst="rect">
            <a:avLst/>
          </a:prstGeom>
          <a:noFill/>
          <a:ln w="28575">
            <a:solidFill>
              <a:srgbClr val="1B04C2"/>
            </a:solidFill>
            <a:prstDash val="lgDash"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676295" y="5525584"/>
            <a:ext cx="394814" cy="105900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11113232" y="1107492"/>
            <a:ext cx="4972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XT03</a:t>
            </a:r>
            <a:endParaRPr lang="en-GB" sz="1200" dirty="0"/>
          </a:p>
        </p:txBody>
      </p:sp>
      <p:pic>
        <p:nvPicPr>
          <p:cNvPr id="50" name="Picture 4" descr="http://isoltrap.web.cern.ch/isoltrap/images/ISOLTRAP_logo.bmp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554" y="5418087"/>
            <a:ext cx="270972" cy="194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4395244" y="5593145"/>
            <a:ext cx="426324" cy="215444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GB" sz="800" dirty="0" smtClean="0"/>
              <a:t>IS617</a:t>
            </a:r>
            <a:endParaRPr lang="en-GB" sz="800" dirty="0"/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15"/>
          <a:srcRect l="18323" t="38493" r="21240" b="19348"/>
          <a:stretch/>
        </p:blipFill>
        <p:spPr>
          <a:xfrm>
            <a:off x="7365998" y="1501365"/>
            <a:ext cx="198967" cy="71967"/>
          </a:xfrm>
          <a:prstGeom prst="rect">
            <a:avLst/>
          </a:prstGeom>
        </p:spPr>
      </p:pic>
      <p:sp>
        <p:nvSpPr>
          <p:cNvPr id="54" name="Up-Down Arrow 53"/>
          <p:cNvSpPr/>
          <p:nvPr/>
        </p:nvSpPr>
        <p:spPr>
          <a:xfrm>
            <a:off x="6117807" y="1995711"/>
            <a:ext cx="977617" cy="2207721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898277" y="2107255"/>
            <a:ext cx="498713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Good runs for:</a:t>
            </a:r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IDS: In and 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VITO: 35Ar (part 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CRIS: 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SSP: Mg/</a:t>
            </a:r>
            <a:r>
              <a:rPr lang="en-GB" sz="2000" dirty="0" err="1" smtClean="0"/>
              <a:t>Mn</a:t>
            </a:r>
            <a:r>
              <a:rPr lang="en-GB" sz="2000" dirty="0" smtClean="0"/>
              <a:t>: RILIS was problematic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Windmill/IDS: Bi beams (booster problems)</a:t>
            </a:r>
            <a:endParaRPr lang="en-GB" sz="2000" dirty="0"/>
          </a:p>
        </p:txBody>
      </p:sp>
      <p:sp>
        <p:nvSpPr>
          <p:cNvPr id="56" name="TextBox 55"/>
          <p:cNvSpPr txBox="1"/>
          <p:nvPr/>
        </p:nvSpPr>
        <p:spPr>
          <a:xfrm>
            <a:off x="7689494" y="2408269"/>
            <a:ext cx="302499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Difficult/cancelled runs for:</a:t>
            </a:r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ISOTRAP: broken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COLLAPS: Al HRS setup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CRIS: K isotopes target? </a:t>
            </a:r>
          </a:p>
        </p:txBody>
      </p:sp>
      <p:sp>
        <p:nvSpPr>
          <p:cNvPr id="57" name="TextBox 56"/>
          <p:cNvSpPr txBox="1"/>
          <p:nvPr/>
        </p:nvSpPr>
        <p:spPr>
          <a:xfrm rot="16200000">
            <a:off x="5922335" y="2823966"/>
            <a:ext cx="1335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We are here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39036" y="2571040"/>
            <a:ext cx="9915653" cy="206210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 smtClean="0"/>
              <a:t>~ 100 shifts delivered so far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 smtClean="0"/>
              <a:t>Need to check earlier re-used targets, allocate time in cold check-out.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 smtClean="0"/>
              <a:t>New control room </a:t>
            </a:r>
            <a:r>
              <a:rPr lang="en-GB" sz="3200" dirty="0" smtClean="0"/>
              <a:t>can </a:t>
            </a:r>
            <a:r>
              <a:rPr lang="en-GB" sz="3200" dirty="0" smtClean="0"/>
              <a:t>lead to distance from machine…</a:t>
            </a:r>
          </a:p>
        </p:txBody>
      </p:sp>
    </p:spTree>
    <p:extLst>
      <p:ext uri="{BB962C8B-B14F-4D97-AF65-F5344CB8AC3E}">
        <p14:creationId xmlns:p14="http://schemas.microsoft.com/office/powerpoint/2010/main" val="664919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Ongoing RILIS Ion Source Development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Some RILIS </a:t>
            </a:r>
            <a:r>
              <a:rPr lang="en-US" dirty="0" smtClean="0"/>
              <a:t>issues in 2017</a:t>
            </a:r>
            <a:endParaRPr dirty="0"/>
          </a:p>
        </p:txBody>
      </p:sp>
      <p:sp>
        <p:nvSpPr>
          <p:cNvPr id="347" name="Developments towards the ToFLIS ion source…"/>
          <p:cNvSpPr/>
          <p:nvPr/>
        </p:nvSpPr>
        <p:spPr>
          <a:xfrm>
            <a:off x="1798499" y="1421338"/>
            <a:ext cx="8726626" cy="1414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321457" indent="-321457">
              <a:buSzPct val="75000"/>
              <a:buFont typeface="Helvetica Neue"/>
              <a:buChar char="-"/>
              <a:defRPr sz="3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180" b="1" dirty="0" err="1"/>
              <a:t>TiSa</a:t>
            </a:r>
            <a:r>
              <a:rPr lang="en-US" sz="2180" b="1" dirty="0"/>
              <a:t> chiller failure: </a:t>
            </a:r>
            <a:r>
              <a:rPr lang="en-US" sz="2180" dirty="0"/>
              <a:t>Friday June 9th @ Midnight</a:t>
            </a:r>
          </a:p>
          <a:p>
            <a:pPr marL="321457" indent="-321457">
              <a:buSzPct val="75000"/>
              <a:buFont typeface="Helvetica Neue"/>
              <a:buChar char="-"/>
              <a:defRPr sz="3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 sz="2180" b="1" dirty="0"/>
          </a:p>
          <a:p>
            <a:pPr marL="321457" indent="-321457">
              <a:buSzPct val="75000"/>
              <a:buFont typeface="Helvetica Neue"/>
              <a:buChar char="-"/>
              <a:defRPr sz="3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2180" b="1" dirty="0"/>
          </a:p>
          <a:p>
            <a:pPr algn="l">
              <a:defRPr sz="3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2180" b="1" dirty="0"/>
          </a:p>
        </p:txBody>
      </p:sp>
      <p:sp>
        <p:nvSpPr>
          <p:cNvPr id="348" name="ISBM working group: regular meetings (every 1-2 months) to discuss…"/>
          <p:cNvSpPr/>
          <p:nvPr/>
        </p:nvSpPr>
        <p:spPr>
          <a:xfrm>
            <a:off x="2103049" y="4265156"/>
            <a:ext cx="8163115" cy="27994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algn="l">
              <a:defRPr sz="280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1969" b="1" i="1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Consequence: </a:t>
            </a:r>
          </a:p>
          <a:p>
            <a:pPr algn="l">
              <a:defRPr sz="280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1969" i="1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Extremely difficult to maintain stable RILIS conditions during the </a:t>
            </a:r>
            <a:r>
              <a:rPr lang="en-US" sz="1969" i="1" dirty="0" err="1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Mn</a:t>
            </a:r>
            <a:r>
              <a:rPr lang="en-US" sz="1969" i="1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/In run in June</a:t>
            </a:r>
          </a:p>
          <a:p>
            <a:pPr algn="l">
              <a:defRPr sz="280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1969" b="1" i="1" dirty="0">
                <a:solidFill>
                  <a:srgbClr val="00B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Solution:</a:t>
            </a:r>
          </a:p>
          <a:p>
            <a:pPr algn="l">
              <a:defRPr sz="280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1969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RILIS team provided round-the-clock on-site assistance during the weekend of 10 June</a:t>
            </a:r>
          </a:p>
          <a:p>
            <a:pPr algn="l">
              <a:defRPr sz="280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1969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Technical operation team repaired the Air conditioning system during the weekend.</a:t>
            </a:r>
          </a:p>
          <a:p>
            <a:pPr algn="l">
              <a:defRPr sz="280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1969" i="1" dirty="0">
                <a:latin typeface="Helvetica Neue"/>
                <a:ea typeface="Helvetica Neue"/>
                <a:cs typeface="Helvetica Neue"/>
                <a:sym typeface="Helvetica Neue"/>
              </a:rPr>
              <a:t>   </a:t>
            </a:r>
            <a:endParaRPr sz="1969" dirty="0"/>
          </a:p>
        </p:txBody>
      </p:sp>
      <p:sp>
        <p:nvSpPr>
          <p:cNvPr id="2" name="Rectangle 1"/>
          <p:cNvSpPr/>
          <p:nvPr/>
        </p:nvSpPr>
        <p:spPr>
          <a:xfrm>
            <a:off x="1680064" y="3931982"/>
            <a:ext cx="4313040" cy="427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21457" indent="-321457">
              <a:buSzPct val="75000"/>
              <a:buFont typeface="Helvetica Neue"/>
              <a:buChar char="-"/>
              <a:defRPr sz="3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2180" b="1"/>
              <a:t>RILIS air conditioning failure</a:t>
            </a:r>
            <a:endParaRPr lang="en-US" sz="2180" b="1" dirty="0"/>
          </a:p>
        </p:txBody>
      </p:sp>
      <p:sp>
        <p:nvSpPr>
          <p:cNvPr id="6" name="ISBM working group: regular meetings (every 1-2 months) to discuss…"/>
          <p:cNvSpPr/>
          <p:nvPr/>
        </p:nvSpPr>
        <p:spPr>
          <a:xfrm>
            <a:off x="2103048" y="1890120"/>
            <a:ext cx="8163116" cy="1890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algn="l">
              <a:defRPr sz="280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1969" b="1" i="1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Consequence: </a:t>
            </a:r>
          </a:p>
          <a:p>
            <a:pPr algn="l">
              <a:defRPr sz="280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1969" i="1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Temporary loss of Tisa beam for </a:t>
            </a:r>
            <a:r>
              <a:rPr lang="en-US" sz="1969" i="1" dirty="0" err="1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Mn</a:t>
            </a:r>
            <a:r>
              <a:rPr lang="en-US" sz="1969" i="1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ionization</a:t>
            </a:r>
          </a:p>
          <a:p>
            <a:pPr algn="l">
              <a:defRPr sz="280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1969" b="1" i="1" dirty="0">
                <a:solidFill>
                  <a:srgbClr val="00B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Solution:</a:t>
            </a:r>
          </a:p>
          <a:p>
            <a:pPr algn="l">
              <a:defRPr sz="280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1969" i="1" dirty="0">
                <a:latin typeface="Helvetica Neue"/>
                <a:ea typeface="Helvetica Neue"/>
                <a:cs typeface="Helvetica Neue"/>
                <a:sym typeface="Helvetica Neue"/>
              </a:rPr>
              <a:t>Quick intervention from on-call RILIS member (Dima) who was able to replace the chiller and regain RILIS operation during the night</a:t>
            </a:r>
          </a:p>
          <a:p>
            <a:pPr algn="l">
              <a:defRPr sz="280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1969" i="1" dirty="0">
                <a:latin typeface="Helvetica Neue"/>
                <a:ea typeface="Helvetica Neue"/>
                <a:cs typeface="Helvetica Neue"/>
                <a:sym typeface="Helvetica Neue"/>
              </a:rPr>
              <a:t>A replacement pump for the chiller will be installed in July</a:t>
            </a:r>
            <a:endParaRPr sz="1969" dirty="0"/>
          </a:p>
        </p:txBody>
      </p:sp>
    </p:spTree>
    <p:extLst>
      <p:ext uri="{BB962C8B-B14F-4D97-AF65-F5344CB8AC3E}">
        <p14:creationId xmlns:p14="http://schemas.microsoft.com/office/powerpoint/2010/main" val="21031043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505" y="3444018"/>
            <a:ext cx="4545959" cy="3348037"/>
          </a:xfrm>
          <a:prstGeom prst="rect">
            <a:avLst/>
          </a:prstGeom>
        </p:spPr>
      </p:pic>
      <p:sp>
        <p:nvSpPr>
          <p:cNvPr id="5" name="TextBox 6"/>
          <p:cNvSpPr txBox="1"/>
          <p:nvPr/>
        </p:nvSpPr>
        <p:spPr>
          <a:xfrm>
            <a:off x="1756521" y="175595"/>
            <a:ext cx="43727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run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</a:t>
            </a:r>
            <a:r>
              <a:rPr lang="en-US" sz="28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 at laser polarization beamline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542" y="65946"/>
            <a:ext cx="3948488" cy="2989288"/>
          </a:xfrm>
          <a:prstGeom prst="rect">
            <a:avLst/>
          </a:prstGeom>
        </p:spPr>
      </p:pic>
      <p:sp>
        <p:nvSpPr>
          <p:cNvPr id="7" name="TextBox 11"/>
          <p:cNvSpPr txBox="1"/>
          <p:nvPr/>
        </p:nvSpPr>
        <p:spPr>
          <a:xfrm>
            <a:off x="1730641" y="3825374"/>
            <a:ext cx="39854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Aim of May </a:t>
            </a:r>
            <a:r>
              <a:rPr lang="en-US" b="1" dirty="0" err="1" smtClean="0"/>
              <a:t>beamtime</a:t>
            </a:r>
            <a:r>
              <a:rPr lang="en-US" dirty="0" smtClean="0"/>
              <a:t>: identify host material with longest relaxation time for final experiment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Stable beam</a:t>
            </a:r>
            <a:r>
              <a:rPr lang="en-US" dirty="0" smtClean="0"/>
              <a:t>: bunched beam laser spectroscopy on </a:t>
            </a:r>
            <a:r>
              <a:rPr lang="en-US" baseline="30000" dirty="0" smtClean="0"/>
              <a:t>36,40</a:t>
            </a:r>
            <a:r>
              <a:rPr lang="en-US" dirty="0" smtClean="0"/>
              <a:t>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Radioactive beam</a:t>
            </a:r>
            <a:r>
              <a:rPr lang="en-US" dirty="0" smtClean="0"/>
              <a:t>: </a:t>
            </a:r>
            <a:r>
              <a:rPr lang="el-GR" dirty="0" smtClean="0"/>
              <a:t>β</a:t>
            </a:r>
            <a:r>
              <a:rPr lang="en-US" dirty="0" smtClean="0"/>
              <a:t>-asymmetry scans, relaxation time and decoupling curve measurements for several crystals</a:t>
            </a:r>
            <a:endParaRPr lang="en-US" dirty="0"/>
          </a:p>
        </p:txBody>
      </p:sp>
      <p:sp>
        <p:nvSpPr>
          <p:cNvPr id="8" name="TextBox 1"/>
          <p:cNvSpPr txBox="1"/>
          <p:nvPr/>
        </p:nvSpPr>
        <p:spPr>
          <a:xfrm>
            <a:off x="1636536" y="1689692"/>
            <a:ext cx="44927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Final aim of the experiment</a:t>
            </a:r>
            <a:r>
              <a:rPr lang="en-US" dirty="0" smtClean="0"/>
              <a:t>:</a:t>
            </a:r>
          </a:p>
          <a:p>
            <a:r>
              <a:rPr lang="en-US" dirty="0" smtClean="0"/>
              <a:t>measure beta decay asymmetry parameter of 35Ar mirror decay using spin polarized beam </a:t>
            </a:r>
          </a:p>
          <a:p>
            <a:r>
              <a:rPr lang="en-US" dirty="0" smtClean="0"/>
              <a:t>-&gt; determine Fermi to Gamow-Teller ratio </a:t>
            </a:r>
          </a:p>
          <a:p>
            <a:r>
              <a:rPr lang="en-US" dirty="0" smtClean="0"/>
              <a:t>-&gt; contribute to determination of </a:t>
            </a:r>
            <a:r>
              <a:rPr lang="en-US" dirty="0" err="1" smtClean="0"/>
              <a:t>Vud</a:t>
            </a:r>
            <a:r>
              <a:rPr lang="en-US" dirty="0" smtClean="0"/>
              <a:t> CKM matrix element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50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1440608" y="301320"/>
            <a:ext cx="9071640" cy="95174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GB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IS632 at </a:t>
            </a:r>
            <a:r>
              <a:rPr lang="en-GB" sz="24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IDS: </a:t>
            </a:r>
            <a:r>
              <a:rPr lang="en-GB" sz="2400" dirty="0" smtClean="0"/>
              <a:t>Neutron unbound single particle states in </a:t>
            </a:r>
            <a:r>
              <a:rPr lang="en-GB" sz="2400" baseline="30000" dirty="0" smtClean="0"/>
              <a:t>133</a:t>
            </a:r>
            <a:r>
              <a:rPr lang="en-GB" sz="2400" dirty="0" smtClean="0"/>
              <a:t>Sn from the beta decay of </a:t>
            </a:r>
            <a:r>
              <a:rPr lang="en-GB" sz="2400" baseline="30000" dirty="0" smtClean="0"/>
              <a:t>133</a:t>
            </a:r>
            <a:r>
              <a:rPr lang="en-GB" sz="2400" dirty="0" smtClean="0"/>
              <a:t>In</a:t>
            </a:r>
            <a:endParaRPr lang="en-GB" sz="24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/>
        </p:blipFill>
        <p:spPr>
          <a:xfrm>
            <a:off x="6819900" y="3415070"/>
            <a:ext cx="4458581" cy="32270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8" r="13727"/>
          <a:stretch/>
        </p:blipFill>
        <p:spPr>
          <a:xfrm>
            <a:off x="867181" y="3415070"/>
            <a:ext cx="3958820" cy="32270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92021" y="1237947"/>
            <a:ext cx="91895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IDS Neutron Detector and </a:t>
            </a:r>
            <a:r>
              <a:rPr lang="en-US" dirty="0" err="1" smtClean="0"/>
              <a:t>HPGe</a:t>
            </a:r>
            <a:r>
              <a:rPr lang="en-US" dirty="0" smtClean="0"/>
              <a:t> Clovers were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ToF</a:t>
            </a:r>
            <a:r>
              <a:rPr lang="en-US" dirty="0" smtClean="0"/>
              <a:t> calibrations with </a:t>
            </a:r>
            <a:r>
              <a:rPr lang="en-US" baseline="30000" dirty="0" smtClean="0"/>
              <a:t>17</a:t>
            </a:r>
            <a:r>
              <a:rPr lang="en-US" dirty="0" smtClean="0"/>
              <a:t>N from the HRS </a:t>
            </a:r>
            <a:r>
              <a:rPr lang="en-US" dirty="0" err="1" smtClean="0"/>
              <a:t>CaO</a:t>
            </a:r>
            <a:r>
              <a:rPr lang="en-US" dirty="0" smtClean="0"/>
              <a:t> target.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Production of </a:t>
            </a:r>
            <a:r>
              <a:rPr lang="en-US" baseline="30000" dirty="0" smtClean="0"/>
              <a:t>133</a:t>
            </a:r>
            <a:r>
              <a:rPr lang="en-US" dirty="0" smtClean="0"/>
              <a:t>In ~ 900 ions/</a:t>
            </a:r>
            <a:r>
              <a:rPr lang="en-US" dirty="0" err="1" smtClean="0"/>
              <a:t>uC</a:t>
            </a:r>
            <a:r>
              <a:rPr lang="en-US" dirty="0" smtClean="0"/>
              <a:t> (~70% transmission from GPS)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Using RILIS, both isomer and </a:t>
            </a:r>
            <a:r>
              <a:rPr lang="en-US" dirty="0" err="1" smtClean="0"/>
              <a:t>gs</a:t>
            </a:r>
            <a:r>
              <a:rPr lang="en-US" dirty="0" smtClean="0"/>
              <a:t> in </a:t>
            </a:r>
            <a:r>
              <a:rPr lang="en-US" baseline="30000" dirty="0" smtClean="0"/>
              <a:t>133</a:t>
            </a:r>
            <a:r>
              <a:rPr lang="en-US" dirty="0" smtClean="0"/>
              <a:t>In were selectively ionized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Clear resonances were observed, to be clarified in the offline analysis using neutron-gamma coincidences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1891" y="777193"/>
            <a:ext cx="1353179" cy="183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70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994880" y="83529"/>
            <a:ext cx="8321760" cy="140846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algn="ctr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900" b="1" dirty="0" smtClean="0">
                <a:solidFill>
                  <a:srgbClr val="1F497D"/>
                </a:solidFill>
                <a:latin typeface="Calibri" charset="0"/>
                <a:ea typeface="Noto Sans CJK SC Regular" charset="0"/>
                <a:cs typeface="Noto Sans CJK SC Regular" charset="0"/>
              </a:rPr>
              <a:t>RESULTS CRIS Experiments on neutron-rich In</a:t>
            </a:r>
            <a:endParaRPr lang="en-US" sz="2900" b="1" dirty="0">
              <a:solidFill>
                <a:srgbClr val="1F497D"/>
              </a:solidFill>
              <a:latin typeface="Calibri" charset="0"/>
              <a:ea typeface="Noto Sans CJK SC Regular" charset="0"/>
              <a:cs typeface="Noto Sans CJK SC Regular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09801" y="653534"/>
            <a:ext cx="2180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1F497D"/>
                </a:solidFill>
                <a:latin typeface="Calibri" charset="0"/>
                <a:ea typeface="Noto Sans CJK SC Regular" charset="0"/>
                <a:cs typeface="Noto Sans CJK SC Regular" charset="0"/>
              </a:rPr>
              <a:t>From </a:t>
            </a:r>
            <a:r>
              <a:rPr lang="en-US" b="1" baseline="30000" dirty="0">
                <a:solidFill>
                  <a:srgbClr val="1F497D"/>
                </a:solidFill>
                <a:latin typeface="Calibri" charset="0"/>
                <a:ea typeface="Noto Sans CJK SC Regular" charset="0"/>
                <a:cs typeface="Noto Sans CJK SC Regular" charset="0"/>
              </a:rPr>
              <a:t>113</a:t>
            </a:r>
            <a:r>
              <a:rPr lang="en-US" b="1" dirty="0">
                <a:solidFill>
                  <a:srgbClr val="1F497D"/>
                </a:solidFill>
                <a:latin typeface="Calibri" charset="0"/>
                <a:ea typeface="Noto Sans CJK SC Regular" charset="0"/>
                <a:cs typeface="Noto Sans CJK SC Regular" charset="0"/>
              </a:rPr>
              <a:t>In up to </a:t>
            </a:r>
            <a:r>
              <a:rPr lang="en-US" b="1" baseline="30000" dirty="0">
                <a:solidFill>
                  <a:srgbClr val="1F497D"/>
                </a:solidFill>
                <a:latin typeface="Calibri" charset="0"/>
                <a:ea typeface="Noto Sans CJK SC Regular" charset="0"/>
                <a:cs typeface="Noto Sans CJK SC Regular" charset="0"/>
              </a:rPr>
              <a:t>131</a:t>
            </a:r>
            <a:r>
              <a:rPr lang="en-US" b="1" dirty="0">
                <a:solidFill>
                  <a:srgbClr val="1F497D"/>
                </a:solidFill>
                <a:latin typeface="Calibri" charset="0"/>
                <a:ea typeface="Noto Sans CJK SC Regular" charset="0"/>
                <a:cs typeface="Noto Sans CJK SC Regular" charset="0"/>
              </a:rPr>
              <a:t>In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8585780" y="914400"/>
            <a:ext cx="198592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Calibri" charset="0"/>
                <a:ea typeface="Noto Sans CJK SC Regular" charset="0"/>
                <a:cs typeface="Noto Sans CJK SC Regular" charset="0"/>
              </a:rPr>
              <a:t> ( New results      )</a:t>
            </a:r>
            <a:r>
              <a:rPr lang="en-US" b="1" dirty="0">
                <a:solidFill>
                  <a:srgbClr val="1F497D"/>
                </a:solidFill>
                <a:latin typeface="Calibri" charset="0"/>
                <a:ea typeface="Noto Sans CJK SC Regular" charset="0"/>
                <a:cs typeface="Noto Sans CJK SC Regular" charset="0"/>
              </a:rPr>
              <a:t> </a:t>
            </a:r>
            <a:endParaRPr lang="en-GB" dirty="0"/>
          </a:p>
        </p:txBody>
      </p:sp>
      <p:sp>
        <p:nvSpPr>
          <p:cNvPr id="17" name="5-Point Star 16"/>
          <p:cNvSpPr/>
          <p:nvPr/>
        </p:nvSpPr>
        <p:spPr>
          <a:xfrm>
            <a:off x="10021290" y="1006733"/>
            <a:ext cx="228600" cy="184666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362" y="1191399"/>
            <a:ext cx="10034746" cy="5301571"/>
          </a:xfrm>
          <a:prstGeom prst="rect">
            <a:avLst/>
          </a:prstGeom>
        </p:spPr>
      </p:pic>
      <p:pic>
        <p:nvPicPr>
          <p:cNvPr id="8" name="Picture 2" descr="http://isolde-cris.web.cern.ch/isolde-cris/images/index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35" y="110419"/>
            <a:ext cx="1370454" cy="727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92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368" y="3056627"/>
            <a:ext cx="4716940" cy="3150447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868007" y="0"/>
            <a:ext cx="7921898" cy="41572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1800" b="1" smtClean="0">
                <a:solidFill>
                  <a:srgbClr val="0070C0"/>
                </a:solidFill>
                <a:latin typeface="Baskerville" charset="0"/>
                <a:ea typeface="Baskerville" charset="0"/>
                <a:cs typeface="Baskerville" charset="0"/>
              </a:rPr>
              <a:t>Electron capture of </a:t>
            </a:r>
            <a:r>
              <a:rPr lang="es-ES_tradnl" sz="1800" b="1" baseline="30000" smtClean="0">
                <a:solidFill>
                  <a:srgbClr val="0070C0"/>
                </a:solidFill>
                <a:latin typeface="Baskerville" charset="0"/>
                <a:ea typeface="Baskerville" charset="0"/>
                <a:cs typeface="Baskerville" charset="0"/>
              </a:rPr>
              <a:t>8</a:t>
            </a:r>
            <a:r>
              <a:rPr lang="es-ES_tradnl" sz="1800" b="1" smtClean="0">
                <a:solidFill>
                  <a:srgbClr val="0070C0"/>
                </a:solidFill>
                <a:latin typeface="Baskerville" charset="0"/>
                <a:ea typeface="Baskerville" charset="0"/>
                <a:cs typeface="Baskerville" charset="0"/>
              </a:rPr>
              <a:t>B into highly excited states in </a:t>
            </a:r>
            <a:r>
              <a:rPr lang="es-ES_tradnl" sz="1800" b="1" baseline="30000" smtClean="0">
                <a:solidFill>
                  <a:srgbClr val="0070C0"/>
                </a:solidFill>
                <a:latin typeface="Baskerville" charset="0"/>
                <a:ea typeface="Baskerville" charset="0"/>
                <a:cs typeface="Baskerville" charset="0"/>
              </a:rPr>
              <a:t>8</a:t>
            </a:r>
            <a:r>
              <a:rPr lang="es-ES_tradnl" sz="1800" b="1" smtClean="0">
                <a:solidFill>
                  <a:srgbClr val="0070C0"/>
                </a:solidFill>
                <a:latin typeface="Baskerville" charset="0"/>
                <a:ea typeface="Baskerville" charset="0"/>
                <a:cs typeface="Baskerville" charset="0"/>
              </a:rPr>
              <a:t>Be.   </a:t>
            </a:r>
            <a:r>
              <a:rPr lang="es-ES_tradnl" sz="1800" b="1" smtClean="0">
                <a:latin typeface="Baskerville" charset="0"/>
                <a:ea typeface="Baskerville" charset="0"/>
                <a:cs typeface="Baskerville" charset="0"/>
              </a:rPr>
              <a:t>IS633@IDS</a:t>
            </a:r>
            <a:br>
              <a:rPr lang="es-ES_tradnl" sz="1800" b="1" smtClean="0">
                <a:latin typeface="Baskerville" charset="0"/>
                <a:ea typeface="Baskerville" charset="0"/>
                <a:cs typeface="Baskerville" charset="0"/>
              </a:rPr>
            </a:br>
            <a:r>
              <a:rPr lang="es-ES_tradnl" sz="1800" b="1" smtClean="0">
                <a:latin typeface="Baskerville" charset="0"/>
                <a:ea typeface="Baskerville" charset="0"/>
                <a:cs typeface="Baskerville" charset="0"/>
              </a:rPr>
              <a:t>9 shifts 26-29 May 2017 </a:t>
            </a:r>
            <a:endParaRPr lang="es-ES_tradnl" sz="1800" b="1" dirty="0">
              <a:latin typeface="Baskerville" charset="0"/>
              <a:ea typeface="Baskerville" charset="0"/>
              <a:cs typeface="Baskerville" charset="0"/>
            </a:endParaRPr>
          </a:p>
        </p:txBody>
      </p:sp>
      <p:sp>
        <p:nvSpPr>
          <p:cNvPr id="4" name="Marcador de número de diapositiva 8"/>
          <p:cNvSpPr>
            <a:spLocks noGrp="1"/>
          </p:cNvSpPr>
          <p:nvPr>
            <p:ph type="sldNum" sz="quarter" idx="4294967295"/>
          </p:nvPr>
        </p:nvSpPr>
        <p:spPr>
          <a:xfrm>
            <a:off x="9681675" y="6287290"/>
            <a:ext cx="579925" cy="429835"/>
          </a:xfrm>
          <a:prstGeom prst="rect">
            <a:avLst/>
          </a:prstGeom>
        </p:spPr>
        <p:txBody>
          <a:bodyPr/>
          <a:lstStyle/>
          <a:p>
            <a:fld id="{98B9021C-E1F5-476C-9C96-53DAFAC10250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3315" y="6177125"/>
            <a:ext cx="4685226" cy="54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9311" y="570324"/>
            <a:ext cx="3868859" cy="25951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600" y="646272"/>
            <a:ext cx="2351944" cy="23096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785" y="3320298"/>
            <a:ext cx="3087324" cy="28181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545" y="667292"/>
            <a:ext cx="2879217" cy="23350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367853" y="3149194"/>
            <a:ext cx="2691428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alpha-alpha coincidence in 180  degrees</a:t>
            </a:r>
            <a:r>
              <a:rPr lang="en-US" sz="1200" dirty="0"/>
              <a:t> </a:t>
            </a:r>
            <a:r>
              <a:rPr lang="en-US" sz="1200" dirty="0" smtClean="0"/>
              <a:t>in the 60 </a:t>
            </a:r>
            <a:r>
              <a:rPr lang="en-US" sz="12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200" dirty="0" smtClean="0"/>
              <a:t>m detectors. File83 </a:t>
            </a:r>
          </a:p>
          <a:p>
            <a:r>
              <a:rPr lang="en-US" sz="1200" dirty="0" smtClean="0">
                <a:sym typeface="Wingdings"/>
              </a:rPr>
              <a:t></a:t>
            </a:r>
            <a:r>
              <a:rPr lang="en-US" sz="1200" dirty="0" smtClean="0"/>
              <a:t> 100 events in peak @ 16,9 MeV. </a:t>
            </a:r>
            <a:r>
              <a:rPr lang="en-US" sz="1200" dirty="0" smtClean="0">
                <a:sym typeface="Wingdings"/>
              </a:rPr>
              <a:t> </a:t>
            </a:r>
            <a:r>
              <a:rPr lang="en-US" sz="1200" smtClean="0">
                <a:solidFill>
                  <a:schemeClr val="accent6">
                    <a:lumMod val="75000"/>
                  </a:schemeClr>
                </a:solidFill>
                <a:sym typeface="Wingdings"/>
              </a:rPr>
              <a:t>we got </a:t>
            </a:r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  <a:sym typeface="Wingdings"/>
              </a:rPr>
              <a:t>well the statistics promised i.e.  &gt; 500 events in this peak  </a:t>
            </a:r>
            <a:endParaRPr lang="en-US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21560" y="1695512"/>
            <a:ext cx="174541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Half-life can be improved</a:t>
            </a:r>
          </a:p>
          <a:p>
            <a:r>
              <a:rPr lang="en-US" sz="1200" dirty="0" smtClean="0"/>
              <a:t> to </a:t>
            </a:r>
            <a:r>
              <a:rPr lang="en-US" sz="1200" dirty="0"/>
              <a:t> </a:t>
            </a:r>
            <a:r>
              <a:rPr lang="en-US" sz="1200" dirty="0" smtClean="0"/>
              <a:t>0.1% level</a:t>
            </a:r>
            <a:endParaRPr lang="en-US" sz="12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727459" y="2666719"/>
            <a:ext cx="128790" cy="1724413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424210" y="1351360"/>
            <a:ext cx="2357128" cy="265304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68444" y="5532459"/>
            <a:ext cx="1711559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baseline="30000" dirty="0" smtClean="0"/>
              <a:t>8</a:t>
            </a:r>
            <a:r>
              <a:rPr lang="en-US" sz="1200" dirty="0" smtClean="0"/>
              <a:t>B </a:t>
            </a:r>
            <a:r>
              <a:rPr lang="en-US" sz="1200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1200" dirty="0" smtClean="0"/>
              <a:t> decay via 3.03 MeV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469461" y="6240861"/>
            <a:ext cx="328692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M46: BF</a:t>
            </a:r>
            <a:r>
              <a:rPr lang="en-US" baseline="-25000" dirty="0" smtClean="0"/>
              <a:t>2</a:t>
            </a:r>
            <a:r>
              <a:rPr lang="en-US" dirty="0" smtClean="0"/>
              <a:t>  yield about 40k  </a:t>
            </a:r>
            <a:r>
              <a:rPr lang="en-US" baseline="30000" dirty="0" smtClean="0"/>
              <a:t>8</a:t>
            </a:r>
            <a:r>
              <a:rPr lang="en-US" dirty="0" smtClean="0"/>
              <a:t>B/</a:t>
            </a:r>
            <a:r>
              <a:rPr lang="en-US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 err="1"/>
              <a:t>C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511" y="4311688"/>
            <a:ext cx="2132510" cy="1611686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>
          <a:xfrm>
            <a:off x="7164056" y="4676834"/>
            <a:ext cx="816953" cy="136214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978170" y="597208"/>
            <a:ext cx="2434064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baseline="30000" dirty="0" smtClean="0"/>
              <a:t>8</a:t>
            </a:r>
            <a:r>
              <a:rPr lang="en-US" sz="1400" dirty="0" smtClean="0"/>
              <a:t>B  Half-life from 511 in glovers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7736068" y="606716"/>
            <a:ext cx="1857560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baseline="30000" dirty="0" smtClean="0"/>
              <a:t>8</a:t>
            </a:r>
            <a:r>
              <a:rPr lang="en-US" sz="1400" dirty="0" smtClean="0"/>
              <a:t>B Half-life from alphas</a:t>
            </a:r>
            <a:endParaRPr lang="en-US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7612967" y="4172381"/>
            <a:ext cx="443542" cy="610639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65012" y="4341353"/>
            <a:ext cx="1967478" cy="27051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4503" y="436150"/>
            <a:ext cx="1353179" cy="183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57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076008" y="85254"/>
            <a:ext cx="8229600" cy="720080"/>
          </a:xfrm>
        </p:spPr>
        <p:txBody>
          <a:bodyPr>
            <a:noAutofit/>
          </a:bodyPr>
          <a:lstStyle/>
          <a:p>
            <a:r>
              <a:rPr lang="en-US" sz="2800" dirty="0" smtClean="0"/>
              <a:t>IS634: </a:t>
            </a:r>
            <a:r>
              <a:rPr lang="en-US" sz="2800" dirty="0" err="1" smtClean="0"/>
              <a:t>Fluence</a:t>
            </a:r>
            <a:r>
              <a:rPr lang="en-US" sz="2800" dirty="0" smtClean="0"/>
              <a:t> dependence of interstitial </a:t>
            </a:r>
            <a:r>
              <a:rPr lang="en-US" sz="2800" baseline="30000" dirty="0" smtClean="0"/>
              <a:t>27</a:t>
            </a:r>
            <a:r>
              <a:rPr lang="en-US" sz="2800" dirty="0" smtClean="0"/>
              <a:t>Mg in </a:t>
            </a:r>
            <a:r>
              <a:rPr lang="en-US" sz="2800" dirty="0" err="1" smtClean="0"/>
              <a:t>GaN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352619" y="1612968"/>
            <a:ext cx="41591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anose="020F0502020204030204" pitchFamily="34" charset="0"/>
              <a:buChar char="●"/>
            </a:pPr>
            <a:r>
              <a:rPr lang="en-US" dirty="0" smtClean="0"/>
              <a:t>Complex balance of interstitial vs  substitutional Mg as function of temperature, doping type and implanted </a:t>
            </a:r>
            <a:r>
              <a:rPr lang="en-US" dirty="0" err="1" smtClean="0"/>
              <a:t>fluence</a:t>
            </a:r>
            <a:r>
              <a:rPr lang="en-US" dirty="0" smtClean="0"/>
              <a:t> </a:t>
            </a:r>
          </a:p>
          <a:p>
            <a:pPr marL="285750" indent="-285750">
              <a:buFont typeface="Calibri" panose="020F0502020204030204" pitchFamily="34" charset="0"/>
              <a:buChar char="●"/>
            </a:pPr>
            <a:endParaRPr lang="en-US" dirty="0" smtClean="0"/>
          </a:p>
          <a:p>
            <a:pPr marL="285750" indent="-285750">
              <a:buFont typeface="Calibri" panose="020F0502020204030204" pitchFamily="34" charset="0"/>
              <a:buChar char="●"/>
            </a:pPr>
            <a:r>
              <a:rPr lang="en-US" dirty="0" smtClean="0"/>
              <a:t>reason: amphoteric character of Mg </a:t>
            </a:r>
            <a:r>
              <a:rPr lang="en-US" dirty="0"/>
              <a:t>and its interaction with Ga vacancies 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err="1" smtClean="0">
                <a:solidFill>
                  <a:srgbClr val="FF0000"/>
                </a:solidFill>
              </a:rPr>
              <a:t>Mg</a:t>
            </a:r>
            <a:r>
              <a:rPr lang="en-US" baseline="-25000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+ </a:t>
            </a:r>
            <a:r>
              <a:rPr lang="en-US" i="1" dirty="0" err="1">
                <a:solidFill>
                  <a:srgbClr val="FF0000"/>
                </a:solidFill>
              </a:rPr>
              <a:t>V</a:t>
            </a:r>
            <a:r>
              <a:rPr lang="en-US" baseline="-25000" dirty="0" err="1">
                <a:solidFill>
                  <a:srgbClr val="FF0000"/>
                </a:solidFill>
              </a:rPr>
              <a:t>Ga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  <a:latin typeface="Symbol" panose="05050102010706020507" pitchFamily="18" charset="2"/>
              </a:rPr>
              <a:t>®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Mg</a:t>
            </a:r>
            <a:r>
              <a:rPr lang="en-US" baseline="-25000" dirty="0" err="1">
                <a:solidFill>
                  <a:srgbClr val="FF0000"/>
                </a:solidFill>
              </a:rPr>
              <a:t>Ga</a:t>
            </a:r>
            <a:endParaRPr lang="en-US" baseline="-250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0" t="11740" r="11759" b="4890"/>
          <a:stretch/>
        </p:blipFill>
        <p:spPr>
          <a:xfrm>
            <a:off x="1098824" y="966432"/>
            <a:ext cx="5940000" cy="453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7918" y="6046191"/>
            <a:ext cx="3315380" cy="746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" name="TextBox 2"/>
          <p:cNvSpPr txBox="1"/>
          <p:nvPr/>
        </p:nvSpPr>
        <p:spPr>
          <a:xfrm>
            <a:off x="2758939" y="5927073"/>
            <a:ext cx="4032448" cy="865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Continuing our work initiated in</a:t>
            </a:r>
          </a:p>
          <a:p>
            <a:r>
              <a:rPr lang="en-US" i="1" dirty="0" smtClean="0"/>
              <a:t>Phys. Rev. Lett.</a:t>
            </a:r>
            <a:r>
              <a:rPr lang="en-US" dirty="0" smtClean="0"/>
              <a:t> </a:t>
            </a:r>
            <a:r>
              <a:rPr lang="en-US" b="1" dirty="0" smtClean="0"/>
              <a:t>118</a:t>
            </a:r>
            <a:r>
              <a:rPr lang="en-US" dirty="0" smtClean="0"/>
              <a:t>, 095501(2017)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7259153" y="4468864"/>
            <a:ext cx="5038725" cy="865237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Impact: prospects for more efficient </a:t>
            </a:r>
            <a:r>
              <a:rPr lang="en-US" i="1" dirty="0" smtClean="0"/>
              <a:t>p</a:t>
            </a:r>
            <a:r>
              <a:rPr lang="en-US" dirty="0" smtClean="0"/>
              <a:t>-type doping of </a:t>
            </a:r>
            <a:r>
              <a:rPr lang="en-US" dirty="0" err="1" smtClean="0"/>
              <a:t>GaN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(high-power electronics, optoelectronics…)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80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1" y="233493"/>
            <a:ext cx="10969139" cy="715840"/>
          </a:xfrm>
        </p:spPr>
        <p:txBody>
          <a:bodyPr/>
          <a:lstStyle/>
          <a:p>
            <a:r>
              <a:rPr lang="en-US" dirty="0" err="1" smtClean="0"/>
              <a:t>Nanolab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566738" y="1190625"/>
            <a:ext cx="5151556" cy="3159615"/>
            <a:chOff x="566738" y="1190625"/>
            <a:chExt cx="5151556" cy="315961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6738" y="1631459"/>
              <a:ext cx="5151556" cy="271878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381250" y="1190625"/>
              <a:ext cx="1056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Option 1</a:t>
              </a:r>
              <a:endParaRPr lang="en-GB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328097" y="1124780"/>
            <a:ext cx="5210787" cy="3256720"/>
            <a:chOff x="6328097" y="1124780"/>
            <a:chExt cx="5210787" cy="325672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28097" y="1631459"/>
              <a:ext cx="5210787" cy="2750041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8277225" y="1124780"/>
              <a:ext cx="1056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Option 2</a:t>
              </a:r>
              <a:endParaRPr lang="en-GB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66738" y="4867275"/>
            <a:ext cx="101573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Funding </a:t>
            </a:r>
            <a:r>
              <a:rPr lang="en-US" dirty="0" smtClean="0"/>
              <a:t>secured for dedicated </a:t>
            </a:r>
            <a:r>
              <a:rPr lang="en-US" dirty="0" err="1" smtClean="0"/>
              <a:t>nanolab</a:t>
            </a:r>
            <a:r>
              <a:rPr lang="en-US" dirty="0" smtClean="0"/>
              <a:t> for production of nanostructured materials (including actinides)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Connection of ventilation foreseen in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702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784790" y="1"/>
            <a:ext cx="4073562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8329385-1968-4620-B45A-C7C12332F921}"/>
              </a:ext>
            </a:extLst>
          </p:cNvPr>
          <p:cNvSpPr>
            <a:spLocks noGrp="1"/>
          </p:cNvSpPr>
          <p:nvPr/>
        </p:nvSpPr>
        <p:spPr>
          <a:xfrm>
            <a:off x="438654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K experiment at CRIS - IS620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418D4A-E51E-4DED-A837-1098085B89A8}"/>
              </a:ext>
            </a:extLst>
          </p:cNvPr>
          <p:cNvSpPr txBox="1"/>
          <p:nvPr/>
        </p:nvSpPr>
        <p:spPr>
          <a:xfrm>
            <a:off x="241307" y="1325563"/>
            <a:ext cx="52323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Goal of the experiment: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Measuring the hyperfine structure of </a:t>
            </a:r>
            <a:r>
              <a:rPr lang="en-US" baseline="30000" dirty="0"/>
              <a:t>52,53</a:t>
            </a:r>
            <a:r>
              <a:rPr lang="en-US" dirty="0"/>
              <a:t>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Investigating the proposed shell closers at N=32,34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BDEC86-FEDD-408F-B7E7-28C5B61A445D}"/>
              </a:ext>
            </a:extLst>
          </p:cNvPr>
          <p:cNvSpPr txBox="1"/>
          <p:nvPr/>
        </p:nvSpPr>
        <p:spPr>
          <a:xfrm>
            <a:off x="241307" y="2651126"/>
            <a:ext cx="747300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 dirty="0"/>
              <a:t>E</a:t>
            </a:r>
            <a:r>
              <a:rPr lang="en-US" sz="2400" b="1" dirty="0"/>
              <a:t>xperiment </a:t>
            </a:r>
            <a:r>
              <a:rPr lang="en-US" altLang="zh-CN" sz="2400" b="1" dirty="0"/>
              <a:t>could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only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access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long-lived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K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isotopes</a:t>
            </a:r>
            <a:r>
              <a:rPr lang="zh-CN" altLang="en-US" sz="2000" b="1" dirty="0"/>
              <a:t> </a:t>
            </a:r>
            <a:r>
              <a:rPr lang="en-US" sz="2800" baseline="30000" dirty="0"/>
              <a:t>38-</a:t>
            </a:r>
            <a:r>
              <a:rPr lang="en-US" altLang="zh-CN" sz="2800" baseline="30000" dirty="0"/>
              <a:t>48</a:t>
            </a:r>
            <a:r>
              <a:rPr lang="en-US" sz="2800" dirty="0"/>
              <a:t>K</a:t>
            </a:r>
            <a:r>
              <a:rPr lang="zh-CN" altLang="en-US" sz="2400" dirty="0"/>
              <a:t> </a:t>
            </a:r>
            <a:r>
              <a:rPr lang="zh-CN" altLang="en-US" sz="2000" dirty="0"/>
              <a:t> </a:t>
            </a:r>
            <a:r>
              <a:rPr lang="en-US" altLang="zh-CN" sz="2000" dirty="0"/>
              <a:t>--due</a:t>
            </a:r>
            <a:r>
              <a:rPr lang="zh-CN" altLang="en-US" sz="2000" dirty="0"/>
              <a:t> </a:t>
            </a:r>
            <a:r>
              <a:rPr lang="en-US" altLang="zh-CN" sz="2000" dirty="0"/>
              <a:t>to</a:t>
            </a:r>
            <a:r>
              <a:rPr lang="zh-CN" altLang="en-US" sz="2000" dirty="0"/>
              <a:t> </a:t>
            </a:r>
            <a:r>
              <a:rPr lang="en-US" altLang="zh-CN" sz="2000" dirty="0"/>
              <a:t>the</a:t>
            </a:r>
            <a:r>
              <a:rPr lang="zh-CN" altLang="en-US" sz="2000" dirty="0"/>
              <a:t> </a:t>
            </a:r>
            <a:r>
              <a:rPr lang="en-US" altLang="zh-CN" sz="2000" dirty="0"/>
              <a:t>unusual</a:t>
            </a:r>
            <a:r>
              <a:rPr lang="zh-CN" altLang="en-US" sz="2000" dirty="0"/>
              <a:t> </a:t>
            </a:r>
            <a:r>
              <a:rPr lang="en-US" altLang="zh-CN" sz="2000" dirty="0"/>
              <a:t>performance</a:t>
            </a:r>
            <a:r>
              <a:rPr lang="zh-CN" altLang="en-US" sz="2000" dirty="0"/>
              <a:t> </a:t>
            </a:r>
            <a:r>
              <a:rPr lang="en-US" altLang="zh-CN" sz="2000" dirty="0"/>
              <a:t>of</a:t>
            </a:r>
            <a:r>
              <a:rPr lang="zh-CN" altLang="en-US" sz="2000" dirty="0"/>
              <a:t> </a:t>
            </a:r>
            <a:r>
              <a:rPr lang="en-US" altLang="zh-CN" sz="2000" dirty="0"/>
              <a:t>the</a:t>
            </a:r>
            <a:r>
              <a:rPr lang="zh-CN" altLang="en-US" sz="2000" dirty="0"/>
              <a:t> </a:t>
            </a:r>
            <a:r>
              <a:rPr lang="en-US" altLang="zh-CN" sz="2000" dirty="0"/>
              <a:t>target</a:t>
            </a:r>
            <a:r>
              <a:rPr lang="zh-CN" altLang="en-US" sz="2000" b="1" dirty="0"/>
              <a:t> </a:t>
            </a:r>
            <a:endParaRPr lang="en-US" altLang="zh-CN" sz="2000" b="1" dirty="0"/>
          </a:p>
          <a:p>
            <a:endParaRPr lang="en-US" altLang="zh-CN" sz="2000" b="1" dirty="0"/>
          </a:p>
          <a:p>
            <a:r>
              <a:rPr lang="en-US" dirty="0"/>
              <a:t>However,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CRIS measured the hyperfine structure of</a:t>
            </a:r>
            <a:r>
              <a:rPr lang="zh-CN" altLang="en-US" dirty="0"/>
              <a:t>  </a:t>
            </a:r>
            <a:r>
              <a:rPr lang="en-US" baseline="30000" dirty="0"/>
              <a:t>38-</a:t>
            </a:r>
            <a:r>
              <a:rPr lang="en-US" altLang="zh-CN" baseline="30000" dirty="0"/>
              <a:t>48</a:t>
            </a:r>
            <a:r>
              <a:rPr lang="en-US" dirty="0"/>
              <a:t>K </a:t>
            </a:r>
            <a:r>
              <a:rPr lang="zh-CN" altLang="en-US" dirty="0"/>
              <a:t>  </a:t>
            </a:r>
            <a:endParaRPr lang="en-US" altLang="zh-CN" dirty="0"/>
          </a:p>
          <a:p>
            <a:pPr marL="742950" lvl="1" indent="-285750">
              <a:buFont typeface="Wingdings" charset="2"/>
              <a:buChar char="Ø"/>
            </a:pPr>
            <a:r>
              <a:rPr lang="en-US" altLang="zh-CN" dirty="0"/>
              <a:t>Using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new</a:t>
            </a:r>
            <a:r>
              <a:rPr lang="zh-CN" altLang="en-US" dirty="0"/>
              <a:t> </a:t>
            </a:r>
            <a:r>
              <a:rPr lang="en-US" altLang="zh-CN" dirty="0"/>
              <a:t>laser</a:t>
            </a:r>
            <a:r>
              <a:rPr lang="zh-CN" altLang="en-US" dirty="0"/>
              <a:t> </a:t>
            </a:r>
            <a:r>
              <a:rPr lang="en-US" altLang="zh-CN" dirty="0"/>
              <a:t>stabilization</a:t>
            </a:r>
            <a:r>
              <a:rPr lang="zh-CN" altLang="en-US" dirty="0"/>
              <a:t> </a:t>
            </a:r>
            <a:r>
              <a:rPr lang="en-US" altLang="zh-CN" dirty="0"/>
              <a:t>system</a:t>
            </a:r>
          </a:p>
          <a:p>
            <a:pPr marL="742950" lvl="1" indent="-285750">
              <a:buFont typeface="Wingdings" charset="2"/>
              <a:buChar char="Ø"/>
            </a:pP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one</a:t>
            </a:r>
            <a:r>
              <a:rPr lang="zh-CN" altLang="en-US" dirty="0"/>
              <a:t> </a:t>
            </a:r>
            <a:r>
              <a:rPr lang="en-US" altLang="zh-CN" dirty="0"/>
              <a:t>spectrum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baseline="30000" dirty="0"/>
              <a:t>49</a:t>
            </a:r>
            <a:r>
              <a:rPr lang="en-US" altLang="zh-CN" dirty="0"/>
              <a:t>K</a:t>
            </a:r>
            <a:r>
              <a:rPr lang="zh-CN" altLang="en-US" dirty="0"/>
              <a:t> </a:t>
            </a:r>
            <a:r>
              <a:rPr lang="en-US" altLang="zh-CN" dirty="0"/>
              <a:t>(only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beginning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run)</a:t>
            </a:r>
          </a:p>
          <a:p>
            <a:pPr marL="742950" lvl="1" indent="-285750">
              <a:buFont typeface="Wingdings" charset="2"/>
              <a:buChar char="Ø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Performed systematic studies – the effect of: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dirty="0"/>
              <a:t>Laser power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dirty="0"/>
              <a:t>Timing of laser pulses</a:t>
            </a:r>
          </a:p>
          <a:p>
            <a:pPr lvl="1"/>
            <a:r>
              <a:rPr lang="en-US" dirty="0"/>
              <a:t>on the </a:t>
            </a:r>
            <a:r>
              <a:rPr lang="en-US" altLang="zh-CN" dirty="0"/>
              <a:t>resolution/</a:t>
            </a:r>
            <a:r>
              <a:rPr lang="en-US" dirty="0"/>
              <a:t>line shapes in hyperfine spectra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2009" y="649403"/>
            <a:ext cx="3587574" cy="2633915"/>
          </a:xfrm>
          <a:prstGeom prst="rect">
            <a:avLst/>
          </a:prstGeom>
        </p:spPr>
      </p:pic>
      <p:sp>
        <p:nvSpPr>
          <p:cNvPr id="9" name="TextBox 3"/>
          <p:cNvSpPr txBox="1"/>
          <p:nvPr/>
        </p:nvSpPr>
        <p:spPr>
          <a:xfrm>
            <a:off x="8379914" y="33062"/>
            <a:ext cx="3437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Spectra</a:t>
            </a:r>
            <a:r>
              <a:rPr lang="zh-CN" altLang="en-US" dirty="0"/>
              <a:t>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COLLAPS</a:t>
            </a:r>
            <a:r>
              <a:rPr lang="zh-CN" altLang="en-US" dirty="0"/>
              <a:t> </a:t>
            </a:r>
            <a:r>
              <a:rPr lang="en-US" altLang="zh-CN" dirty="0"/>
              <a:t>2012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379914" y="345442"/>
            <a:ext cx="3119315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aseline="30000" dirty="0"/>
              <a:t>38</a:t>
            </a:r>
            <a:r>
              <a:rPr lang="en-US" altLang="zh-CN" baseline="30000" dirty="0"/>
              <a:t>g,m</a:t>
            </a:r>
            <a:r>
              <a:rPr lang="en-US" dirty="0"/>
              <a:t>K</a:t>
            </a:r>
            <a:r>
              <a:rPr lang="zh-CN" altLang="en-US" dirty="0"/>
              <a:t> </a:t>
            </a:r>
            <a:r>
              <a:rPr lang="en-US" altLang="zh-CN" dirty="0"/>
              <a:t>similar</a:t>
            </a:r>
            <a:r>
              <a:rPr lang="zh-CN" altLang="en-US" dirty="0"/>
              <a:t> </a:t>
            </a:r>
            <a:r>
              <a:rPr lang="en-US" altLang="zh-CN" dirty="0"/>
              <a:t>production</a:t>
            </a:r>
            <a:r>
              <a:rPr lang="zh-CN" altLang="en-US" dirty="0"/>
              <a:t> </a:t>
            </a:r>
            <a:r>
              <a:rPr lang="en-US" altLang="zh-CN" dirty="0"/>
              <a:t>yields</a:t>
            </a:r>
            <a:r>
              <a:rPr lang="zh-CN" altLang="en-US" sz="1600" dirty="0"/>
              <a:t>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6180" y="4079701"/>
            <a:ext cx="3570782" cy="2685931"/>
          </a:xfrm>
          <a:prstGeom prst="rect">
            <a:avLst/>
          </a:prstGeom>
        </p:spPr>
      </p:pic>
      <p:sp>
        <p:nvSpPr>
          <p:cNvPr id="12" name="TextBox 8"/>
          <p:cNvSpPr txBox="1"/>
          <p:nvPr/>
        </p:nvSpPr>
        <p:spPr>
          <a:xfrm>
            <a:off x="8513013" y="3429827"/>
            <a:ext cx="3437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Spectra</a:t>
            </a:r>
            <a:r>
              <a:rPr lang="zh-CN" altLang="en-US" dirty="0"/>
              <a:t>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CRIS</a:t>
            </a:r>
            <a:r>
              <a:rPr lang="zh-CN" altLang="en-US" dirty="0"/>
              <a:t> </a:t>
            </a:r>
            <a:r>
              <a:rPr lang="en-US" altLang="zh-CN" dirty="0"/>
              <a:t>2016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332105" y="3726467"/>
            <a:ext cx="3345339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aseline="30000" dirty="0"/>
              <a:t>38</a:t>
            </a:r>
            <a:r>
              <a:rPr lang="en-US" altLang="zh-CN" baseline="30000" dirty="0"/>
              <a:t>m</a:t>
            </a:r>
            <a:r>
              <a:rPr lang="en-US" altLang="zh-CN" dirty="0"/>
              <a:t>K</a:t>
            </a:r>
            <a:r>
              <a:rPr lang="zh-CN" altLang="en-US" dirty="0"/>
              <a:t> </a:t>
            </a:r>
            <a:r>
              <a:rPr lang="en-US" altLang="zh-CN" dirty="0"/>
              <a:t>was</a:t>
            </a:r>
            <a:r>
              <a:rPr lang="zh-CN" altLang="en-US" dirty="0"/>
              <a:t> </a:t>
            </a:r>
            <a:r>
              <a:rPr lang="en-US" altLang="zh-CN" dirty="0"/>
              <a:t>not</a:t>
            </a:r>
            <a:r>
              <a:rPr lang="zh-CN" altLang="en-US" dirty="0"/>
              <a:t> </a:t>
            </a:r>
            <a:r>
              <a:rPr lang="en-US" altLang="zh-CN" dirty="0"/>
              <a:t>released</a:t>
            </a:r>
            <a:r>
              <a:rPr lang="zh-CN" altLang="en-US" dirty="0"/>
              <a:t>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target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306487" y="5629039"/>
            <a:ext cx="798617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aseline="30000" dirty="0"/>
              <a:t>38</a:t>
            </a:r>
            <a:r>
              <a:rPr lang="en-US" altLang="zh-CN" baseline="30000" dirty="0"/>
              <a:t>m</a:t>
            </a:r>
            <a:r>
              <a:rPr lang="en-US" altLang="zh-CN" dirty="0"/>
              <a:t>K</a:t>
            </a:r>
            <a:r>
              <a:rPr lang="zh-CN" altLang="en-US" dirty="0"/>
              <a:t> </a:t>
            </a:r>
            <a:r>
              <a:rPr lang="en-US" altLang="zh-CN" dirty="0"/>
              <a:t>?</a:t>
            </a:r>
            <a:r>
              <a:rPr lang="zh-CN" altLang="en-US" dirty="0"/>
              <a:t> </a:t>
            </a:r>
            <a:endParaRPr lang="en-US" dirty="0"/>
          </a:p>
        </p:txBody>
      </p:sp>
      <p:cxnSp>
        <p:nvCxnSpPr>
          <p:cNvPr id="15" name="Straight Connector 14"/>
          <p:cNvCxnSpPr>
            <a:stCxn id="4" idx="1"/>
          </p:cNvCxnSpPr>
          <p:nvPr/>
        </p:nvCxnSpPr>
        <p:spPr>
          <a:xfrm>
            <a:off x="7784790" y="3429001"/>
            <a:ext cx="40735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82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685800" y="977900"/>
          <a:ext cx="109474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05200" y="228600"/>
            <a:ext cx="4878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Break down of shift requests for 2017: HIE-ISOLDE</a:t>
            </a:r>
            <a:endParaRPr lang="en-GB" dirty="0"/>
          </a:p>
        </p:txBody>
      </p:sp>
      <p:sp>
        <p:nvSpPr>
          <p:cNvPr id="2" name="Rounded Rectangle 1"/>
          <p:cNvSpPr/>
          <p:nvPr/>
        </p:nvSpPr>
        <p:spPr>
          <a:xfrm>
            <a:off x="5086349" y="3797300"/>
            <a:ext cx="2306671" cy="385594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301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2"/>
          <a:srcRect l="11221" r="3620"/>
          <a:stretch/>
        </p:blipFill>
        <p:spPr>
          <a:xfrm>
            <a:off x="210209" y="3548034"/>
            <a:ext cx="11737317" cy="20006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1221" r="3620"/>
          <a:stretch/>
        </p:blipFill>
        <p:spPr>
          <a:xfrm>
            <a:off x="174625" y="965200"/>
            <a:ext cx="11734801" cy="1744729"/>
          </a:xfrm>
          <a:prstGeom prst="rect">
            <a:avLst/>
          </a:prstGeom>
        </p:spPr>
      </p:pic>
      <p:pic>
        <p:nvPicPr>
          <p:cNvPr id="11" name="Picture 2" descr="Image result for cern miniba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903" y="2709929"/>
            <a:ext cx="491593" cy="6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Image result for cern miniba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503" y="2709928"/>
            <a:ext cx="491593" cy="6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Image result for cern miniba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103" y="2709927"/>
            <a:ext cx="491593" cy="6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Image result for cern miniba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867" y="2709926"/>
            <a:ext cx="491593" cy="6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Image result for cern miniba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067" y="2699897"/>
            <a:ext cx="491593" cy="6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Image result for cern miniba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8970" y="2699898"/>
            <a:ext cx="491593" cy="6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Image result for cern miniba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2746" y="2699896"/>
            <a:ext cx="491593" cy="6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653997" y="2825360"/>
            <a:ext cx="73256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XT03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0313921" y="5595384"/>
            <a:ext cx="73256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XT03</a:t>
            </a:r>
            <a:endParaRPr lang="en-GB" dirty="0"/>
          </a:p>
        </p:txBody>
      </p:sp>
      <p:pic>
        <p:nvPicPr>
          <p:cNvPr id="20" name="Picture 2" descr="Image result for cern miniba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946" y="5625476"/>
            <a:ext cx="491593" cy="6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Image result for cern miniba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162" y="4816305"/>
            <a:ext cx="491593" cy="6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8256787" y="2815330"/>
            <a:ext cx="73256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XT03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839949" y="796369"/>
            <a:ext cx="4427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(1)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1314816" y="778499"/>
            <a:ext cx="4427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(2)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2558587" y="1397992"/>
            <a:ext cx="4427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(3)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3764667" y="853679"/>
            <a:ext cx="4427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(4)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4631003" y="1481057"/>
            <a:ext cx="4427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(5)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5452483" y="4074600"/>
            <a:ext cx="4427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(6)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6186705" y="1517639"/>
            <a:ext cx="4427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(7)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7269389" y="4109137"/>
            <a:ext cx="4427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(8)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7737539" y="1837564"/>
            <a:ext cx="4427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(9)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8774601" y="1716524"/>
            <a:ext cx="51809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(10)</a:t>
            </a:r>
            <a:endParaRPr lang="en-GB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9795914" y="1542986"/>
            <a:ext cx="47641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(11)</a:t>
            </a:r>
            <a:endParaRPr lang="en-GB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10384566" y="4210737"/>
            <a:ext cx="47641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(12)</a:t>
            </a:r>
            <a:endParaRPr lang="en-GB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10842735" y="1543280"/>
            <a:ext cx="47641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(13)</a:t>
            </a:r>
            <a:endParaRPr lang="en-GB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298450" y="5696075"/>
            <a:ext cx="7295459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/>
              <a:t>Focus on GPS for HIE ISOLDE. Potentially good for laser spectroscopy</a:t>
            </a:r>
          </a:p>
          <a:p>
            <a:r>
              <a:rPr lang="en-GB" sz="2000" dirty="0" smtClean="0"/>
              <a:t>~ 13/27 experiments possible</a:t>
            </a:r>
          </a:p>
          <a:p>
            <a:r>
              <a:rPr lang="en-GB" sz="2000" dirty="0" smtClean="0"/>
              <a:t>~ 235 shifts for HIE ISOLDE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170783" y="6233940"/>
            <a:ext cx="2155253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HIE – ISOLDE physics 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9541752" y="6233940"/>
            <a:ext cx="2170469" cy="369332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Low energy physics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1339843" y="302525"/>
            <a:ext cx="926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GPS</a:t>
            </a:r>
            <a:endParaRPr lang="en-GB" sz="3600" dirty="0"/>
          </a:p>
        </p:txBody>
      </p:sp>
      <p:sp>
        <p:nvSpPr>
          <p:cNvPr id="44" name="TextBox 43"/>
          <p:cNvSpPr txBox="1"/>
          <p:nvPr/>
        </p:nvSpPr>
        <p:spPr>
          <a:xfrm>
            <a:off x="11339843" y="2934392"/>
            <a:ext cx="927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HRS</a:t>
            </a:r>
            <a:endParaRPr lang="en-GB" sz="3600" dirty="0"/>
          </a:p>
        </p:txBody>
      </p:sp>
      <p:sp>
        <p:nvSpPr>
          <p:cNvPr id="45" name="TextBox 44"/>
          <p:cNvSpPr txBox="1"/>
          <p:nvPr/>
        </p:nvSpPr>
        <p:spPr>
          <a:xfrm>
            <a:off x="4784598" y="6233940"/>
            <a:ext cx="2170469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Setting up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820414" y="300512"/>
            <a:ext cx="10149638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Draft planning 2017 (timetable no longer valid…but experiments essentially the same). Some limits on HIE…(manpower)</a:t>
            </a:r>
            <a:endParaRPr lang="en-GB" sz="1600" dirty="0"/>
          </a:p>
        </p:txBody>
      </p:sp>
      <p:sp>
        <p:nvSpPr>
          <p:cNvPr id="2" name="Right Arrow 1"/>
          <p:cNvSpPr/>
          <p:nvPr/>
        </p:nvSpPr>
        <p:spPr>
          <a:xfrm rot="18094430">
            <a:off x="8120467" y="2231248"/>
            <a:ext cx="1592432" cy="114638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467597" y="3372632"/>
            <a:ext cx="625346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/>
              <a:t>Te</a:t>
            </a:r>
            <a:r>
              <a:rPr lang="en-GB" dirty="0" smtClean="0"/>
              <a:t> TISD has been performed. Experiment probably can’t run with Cs contamination. Require LIST/Molecular beam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5929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5447" r="10963"/>
          <a:stretch/>
        </p:blipFill>
        <p:spPr>
          <a:xfrm>
            <a:off x="1893283" y="627706"/>
            <a:ext cx="8214660" cy="21154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45162" r="11027"/>
          <a:stretch/>
        </p:blipFill>
        <p:spPr>
          <a:xfrm>
            <a:off x="1916936" y="4360382"/>
            <a:ext cx="8191007" cy="20987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71156" y="3090126"/>
            <a:ext cx="44589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HIE ISOLDE next week: 72Se followed by 70Se</a:t>
            </a:r>
          </a:p>
          <a:p>
            <a:r>
              <a:rPr lang="en-GB" dirty="0" smtClean="0"/>
              <a:t>Miniball took 22Ne last weekend</a:t>
            </a:r>
          </a:p>
          <a:p>
            <a:r>
              <a:rPr lang="en-GB" dirty="0" smtClean="0"/>
              <a:t>XT03 campaign in week 34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425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47457" y="391886"/>
            <a:ext cx="4260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Collections at ISOLDE 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063732" y="1216030"/>
            <a:ext cx="980319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2016, monthly finger dose threshold passed during collections of Tb isotopes for medicine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Visit </a:t>
            </a:r>
            <a:r>
              <a:rPr lang="en-GB" dirty="0" smtClean="0"/>
              <a:t>and response from OFSP </a:t>
            </a:r>
            <a:r>
              <a:rPr lang="en-GB" dirty="0" smtClean="0"/>
              <a:t>required </a:t>
            </a:r>
            <a:r>
              <a:rPr lang="en-GB" dirty="0" smtClean="0"/>
              <a:t>improvements in how collections are planned at ISOLDE. (especially for extremity doses)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549" y="3052880"/>
            <a:ext cx="4268252" cy="32563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49048" y="3108403"/>
            <a:ext cx="3916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 chamber being finalised for medical isotopes.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5965327" y="3557694"/>
            <a:ext cx="5836680" cy="224676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bg1"/>
                </a:solidFill>
              </a:rPr>
              <a:t>Restrictions have also affected the solid state programme (even though the dose rates are far below medical collections).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bg1"/>
                </a:solidFill>
              </a:rPr>
              <a:t>Currently a very heavy load in terms of preparation, but also for </a:t>
            </a:r>
            <a:r>
              <a:rPr lang="en-GB" sz="2000" dirty="0" smtClean="0">
                <a:solidFill>
                  <a:schemeClr val="bg1"/>
                </a:solidFill>
              </a:rPr>
              <a:t>RP. </a:t>
            </a:r>
            <a:endParaRPr lang="en-GB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bg1"/>
                </a:solidFill>
              </a:rPr>
              <a:t>Review </a:t>
            </a:r>
            <a:r>
              <a:rPr lang="en-GB" sz="2000" dirty="0" smtClean="0">
                <a:solidFill>
                  <a:schemeClr val="bg1"/>
                </a:solidFill>
              </a:rPr>
              <a:t>of the situation may ease some of these issues. 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78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332" y="894536"/>
            <a:ext cx="3255415" cy="24415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705" y="894536"/>
            <a:ext cx="3223690" cy="24177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566" y="3519659"/>
            <a:ext cx="3945565" cy="26303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816" y="3628724"/>
            <a:ext cx="2963524" cy="22226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18456" y="249310"/>
            <a:ext cx="8822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Arrival and installation of ISS: ready for stable beams late in the year?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425566" y="6333597"/>
            <a:ext cx="774481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Also, successful re-energising of the WISARD magnet to 9T….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3631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44" y="899354"/>
            <a:ext cx="3609638" cy="27072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22962" y="291831"/>
            <a:ext cx="2655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/>
              <a:t>Installlation</a:t>
            </a:r>
            <a:r>
              <a:rPr lang="en-GB" sz="2400" dirty="0" smtClean="0"/>
              <a:t> of XT03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38" y="4215334"/>
            <a:ext cx="3162165" cy="23716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740" y="1901883"/>
            <a:ext cx="2852636" cy="3803515"/>
          </a:xfrm>
          <a:prstGeom prst="rect">
            <a:avLst/>
          </a:prstGeom>
        </p:spPr>
      </p:pic>
      <p:sp>
        <p:nvSpPr>
          <p:cNvPr id="7" name="Multiply 6"/>
          <p:cNvSpPr/>
          <p:nvPr/>
        </p:nvSpPr>
        <p:spPr>
          <a:xfrm>
            <a:off x="6727621" y="1625288"/>
            <a:ext cx="4780874" cy="4708187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730151" y="4939481"/>
            <a:ext cx="2479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Old control room: 22 new cabinets on order: re-arrangement in July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173" y="1272153"/>
            <a:ext cx="4889771" cy="3667328"/>
          </a:xfrm>
          <a:prstGeom prst="rect">
            <a:avLst/>
          </a:prstGeom>
        </p:spPr>
      </p:pic>
      <p:sp>
        <p:nvSpPr>
          <p:cNvPr id="10" name="Down Arrow 9"/>
          <p:cNvSpPr/>
          <p:nvPr/>
        </p:nvSpPr>
        <p:spPr>
          <a:xfrm>
            <a:off x="7976681" y="117362"/>
            <a:ext cx="1459149" cy="156398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12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1" y="233493"/>
            <a:ext cx="10969139" cy="715840"/>
          </a:xfrm>
        </p:spPr>
        <p:txBody>
          <a:bodyPr>
            <a:normAutofit fontScale="90000"/>
          </a:bodyPr>
          <a:lstStyle/>
          <a:p>
            <a:r>
              <a:rPr lang="en-US" dirty="0"/>
              <a:t>Dedicated test stand for ion source </a:t>
            </a:r>
            <a:r>
              <a:rPr lang="en-US" dirty="0" smtClean="0"/>
              <a:t>development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9" r="7987"/>
          <a:stretch/>
        </p:blipFill>
        <p:spPr>
          <a:xfrm>
            <a:off x="396686" y="1035501"/>
            <a:ext cx="2422713" cy="23383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32" b="94033" l="5974" r="9647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45"/>
          <a:stretch/>
        </p:blipFill>
        <p:spPr>
          <a:xfrm>
            <a:off x="1294545" y="3153114"/>
            <a:ext cx="5452825" cy="3391511"/>
          </a:xfrm>
          <a:prstGeom prst="rect">
            <a:avLst/>
          </a:prstGeom>
        </p:spPr>
      </p:pic>
      <p:sp>
        <p:nvSpPr>
          <p:cNvPr id="9" name="TextBox 3"/>
          <p:cNvSpPr txBox="1"/>
          <p:nvPr/>
        </p:nvSpPr>
        <p:spPr>
          <a:xfrm>
            <a:off x="7725808" y="1025966"/>
            <a:ext cx="421854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u="sng" dirty="0" smtClean="0"/>
              <a:t>Main features</a:t>
            </a:r>
            <a:r>
              <a:rPr lang="en-US" sz="16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ion beam extraction and detection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</a:t>
            </a:r>
            <a:r>
              <a:rPr lang="en-US" sz="1600" dirty="0" smtClean="0"/>
              <a:t>esidual gas analyzer (RGA)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</a:t>
            </a:r>
            <a:r>
              <a:rPr lang="en-US" sz="1600" dirty="0" smtClean="0"/>
              <a:t>utomated control and data recording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u="sng" dirty="0" smtClean="0"/>
              <a:t>First application</a:t>
            </a:r>
            <a:r>
              <a:rPr lang="en-GB" sz="1600" u="sng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n</a:t>
            </a:r>
            <a:r>
              <a:rPr lang="en-US" sz="1600" b="1" dirty="0" smtClean="0"/>
              <a:t>egative ion source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</a:t>
            </a:r>
            <a:r>
              <a:rPr lang="en-US" sz="1600" dirty="0" smtClean="0"/>
              <a:t>nvestigation of source poisoning and regeneration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u="sng" dirty="0" smtClean="0"/>
              <a:t>Future plans: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long-term performance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</a:t>
            </a:r>
            <a:r>
              <a:rPr lang="en-US" sz="1600" dirty="0" smtClean="0"/>
              <a:t>hermal stress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</a:t>
            </a:r>
            <a:r>
              <a:rPr lang="en-US" sz="1600" dirty="0" smtClean="0"/>
              <a:t>estructive tests -&gt; operational limits &amp; failure mode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sp>
        <p:nvSpPr>
          <p:cNvPr id="10" name="TextBox 4"/>
          <p:cNvSpPr txBox="1"/>
          <p:nvPr/>
        </p:nvSpPr>
        <p:spPr>
          <a:xfrm>
            <a:off x="257943" y="3343886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ISOLDE </a:t>
            </a:r>
            <a:r>
              <a:rPr lang="en-US" dirty="0"/>
              <a:t>c</a:t>
            </a:r>
            <a:r>
              <a:rPr lang="en-US" dirty="0" smtClean="0"/>
              <a:t>alibration stand</a:t>
            </a:r>
            <a:endParaRPr lang="en-GB" dirty="0"/>
          </a:p>
        </p:txBody>
      </p:sp>
      <p:sp>
        <p:nvSpPr>
          <p:cNvPr id="11" name="TextBox 14"/>
          <p:cNvSpPr txBox="1"/>
          <p:nvPr/>
        </p:nvSpPr>
        <p:spPr>
          <a:xfrm>
            <a:off x="2188457" y="5796976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</a:t>
            </a:r>
            <a:r>
              <a:rPr lang="en-US" dirty="0" smtClean="0"/>
              <a:t>ntegration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5398906" y="1188836"/>
            <a:ext cx="2089611" cy="2464009"/>
            <a:chOff x="3089245" y="1208004"/>
            <a:chExt cx="2089611" cy="2464009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-5400000" flipV="1">
              <a:off x="2320545" y="1976704"/>
              <a:ext cx="2464009" cy="926610"/>
            </a:xfrm>
            <a:prstGeom prst="rect">
              <a:avLst/>
            </a:prstGeom>
          </p:spPr>
        </p:pic>
        <p:cxnSp>
          <p:nvCxnSpPr>
            <p:cNvPr id="14" name="Straight Connector 13"/>
            <p:cNvCxnSpPr/>
            <p:nvPr/>
          </p:nvCxnSpPr>
          <p:spPr>
            <a:xfrm flipV="1">
              <a:off x="3753080" y="1604170"/>
              <a:ext cx="275975" cy="35235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3762556" y="2688116"/>
              <a:ext cx="401820" cy="21895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3942643" y="3143360"/>
              <a:ext cx="232837" cy="2027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3764686" y="1299283"/>
              <a:ext cx="14141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 smtClean="0"/>
                <a:t>extraction electrode</a:t>
              </a:r>
              <a:endParaRPr lang="en-GB" sz="11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927860" y="2408193"/>
              <a:ext cx="7248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 smtClean="0"/>
                <a:t>deflector</a:t>
              </a:r>
              <a:endParaRPr lang="en-GB" sz="11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054133" y="2848385"/>
              <a:ext cx="9685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 smtClean="0"/>
                <a:t>Faraday cup</a:t>
              </a:r>
              <a:endParaRPr lang="en-GB" sz="11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9991725" y="5796976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David Leimbach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99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2"/>
          <p:cNvSpPr>
            <a:spLocks noGrp="1"/>
          </p:cNvSpPr>
          <p:nvPr>
            <p:ph type="title"/>
          </p:nvPr>
        </p:nvSpPr>
        <p:spPr>
          <a:xfrm>
            <a:off x="609601" y="233493"/>
            <a:ext cx="10969139" cy="715840"/>
          </a:xfrm>
        </p:spPr>
        <p:txBody>
          <a:bodyPr/>
          <a:lstStyle/>
          <a:p>
            <a:r>
              <a:rPr lang="en-US" dirty="0" smtClean="0"/>
              <a:t>LIEBE Project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515501" y="5913296"/>
            <a:ext cx="3445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Slide curtesy of </a:t>
            </a:r>
            <a:r>
              <a:rPr lang="en-US" sz="1600" dirty="0"/>
              <a:t>Ferran Boix Pamies</a:t>
            </a:r>
            <a:endParaRPr lang="en-GB" sz="1600" dirty="0"/>
          </a:p>
        </p:txBody>
      </p:sp>
      <p:grpSp>
        <p:nvGrpSpPr>
          <p:cNvPr id="7" name="Group 6"/>
          <p:cNvGrpSpPr/>
          <p:nvPr/>
        </p:nvGrpSpPr>
        <p:grpSpPr>
          <a:xfrm>
            <a:off x="7861940" y="3218805"/>
            <a:ext cx="4024327" cy="2419553"/>
            <a:chOff x="7978942" y="3463377"/>
            <a:chExt cx="4024327" cy="241955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7755038" y="3691740"/>
              <a:ext cx="2415094" cy="196728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9827174" y="3706835"/>
              <a:ext cx="2419553" cy="1932637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8511673" y="537411"/>
            <a:ext cx="3804152" cy="2576885"/>
            <a:chOff x="8511673" y="537411"/>
            <a:chExt cx="3804152" cy="257688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1673" y="537411"/>
              <a:ext cx="3025477" cy="2269108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776936" y="2806519"/>
              <a:ext cx="35388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prstClr val="black"/>
                  </a:solidFill>
                  <a:latin typeface="Calibri" panose="020F0502020204030204"/>
                </a:rPr>
                <a:t>Image of the installation to test the HEX</a:t>
              </a:r>
              <a:endParaRPr lang="en-US" sz="1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831753" y="5651528"/>
            <a:ext cx="40545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Calibri" panose="020F0502020204030204"/>
              </a:rPr>
              <a:t>Actual state of the LIEBE target ongoing vacuum tests</a:t>
            </a: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58026" y="1071778"/>
            <a:ext cx="7599946" cy="4841518"/>
            <a:chOff x="513351" y="1083262"/>
            <a:chExt cx="7599946" cy="4841518"/>
          </a:xfrm>
        </p:grpSpPr>
        <p:sp>
          <p:nvSpPr>
            <p:cNvPr id="15" name="TextBox 14"/>
            <p:cNvSpPr txBox="1"/>
            <p:nvPr/>
          </p:nvSpPr>
          <p:spPr>
            <a:xfrm>
              <a:off x="6172199" y="1083262"/>
              <a:ext cx="19410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  <a:latin typeface="Calibri" panose="020F0502020204030204"/>
                </a:rPr>
                <a:t>Schedule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513351" y="1091565"/>
              <a:ext cx="7291133" cy="4833215"/>
              <a:chOff x="513351" y="1091565"/>
              <a:chExt cx="7291133" cy="4833215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707858" y="4954386"/>
                <a:ext cx="166837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  <a:latin typeface="Calibri" panose="020F0502020204030204"/>
                  </a:rPr>
                  <a:t>P</a:t>
                </a:r>
                <a:r>
                  <a:rPr lang="en-US" dirty="0" smtClean="0">
                    <a:solidFill>
                      <a:prstClr val="black"/>
                    </a:solidFill>
                    <a:latin typeface="Calibri" panose="020F0502020204030204"/>
                  </a:rPr>
                  <a:t>ump vibration tests at IPUL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946484" y="2022376"/>
                <a:ext cx="16523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prstClr val="black"/>
                    </a:solidFill>
                    <a:latin typeface="Calibri" panose="020F0502020204030204"/>
                  </a:rPr>
                  <a:t>HEX test</a:t>
                </a:r>
                <a:endParaRPr lang="en-US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25640" y="3416684"/>
                <a:ext cx="200526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prstClr val="black"/>
                    </a:solidFill>
                    <a:latin typeface="Calibri" panose="020F0502020204030204"/>
                  </a:rPr>
                  <a:t>Diffusion chamber vacuum test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657723" y="1097369"/>
                <a:ext cx="19410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prstClr val="black"/>
                    </a:solidFill>
                    <a:latin typeface="Calibri" panose="020F0502020204030204"/>
                  </a:rPr>
                  <a:t>Present activities</a:t>
                </a:r>
                <a:endParaRPr lang="en-US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879559" y="1749317"/>
                <a:ext cx="239829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prstClr val="black"/>
                    </a:solidFill>
                    <a:latin typeface="Calibri" panose="020F0502020204030204"/>
                  </a:rPr>
                  <a:t>Experimentally confirm the power extracted by the heat exchanger.</a:t>
                </a:r>
                <a:endParaRPr lang="en-US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955759" y="3339049"/>
                <a:ext cx="234615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prstClr val="black"/>
                    </a:solidFill>
                    <a:latin typeface="Calibri" panose="020F0502020204030204"/>
                  </a:rPr>
                  <a:t>Test to confirm good </a:t>
                </a:r>
                <a:r>
                  <a:rPr lang="en-US" dirty="0" err="1" smtClean="0">
                    <a:solidFill>
                      <a:prstClr val="black"/>
                    </a:solidFill>
                    <a:latin typeface="Calibri" panose="020F0502020204030204"/>
                  </a:rPr>
                  <a:t>enclosement</a:t>
                </a:r>
                <a:r>
                  <a:rPr lang="en-US" dirty="0" smtClean="0">
                    <a:solidFill>
                      <a:prstClr val="black"/>
                    </a:solidFill>
                    <a:latin typeface="Calibri" panose="020F0502020204030204"/>
                  </a:rPr>
                  <a:t> of the chamber.</a:t>
                </a:r>
                <a:endParaRPr lang="en-US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807241" y="3200549"/>
                <a:ext cx="177866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prstClr val="black"/>
                    </a:solidFill>
                    <a:latin typeface="Calibri" panose="020F0502020204030204"/>
                  </a:rPr>
                  <a:t>Ongoing:</a:t>
                </a:r>
              </a:p>
              <a:p>
                <a:r>
                  <a:rPr lang="en-US" dirty="0" smtClean="0">
                    <a:solidFill>
                      <a:prstClr val="black"/>
                    </a:solidFill>
                    <a:latin typeface="Calibri" panose="020F0502020204030204"/>
                  </a:rPr>
                  <a:t>Difficulties due to the geometry of the target.</a:t>
                </a:r>
                <a:endParaRPr lang="en-US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723220" y="1798763"/>
                <a:ext cx="204938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prstClr val="black"/>
                    </a:solidFill>
                    <a:latin typeface="Calibri" panose="020F0502020204030204"/>
                  </a:rPr>
                  <a:t>Under preparation,</a:t>
                </a:r>
              </a:p>
              <a:p>
                <a:r>
                  <a:rPr lang="en-US" dirty="0">
                    <a:solidFill>
                      <a:prstClr val="black"/>
                    </a:solidFill>
                    <a:latin typeface="Calibri" panose="020F0502020204030204"/>
                  </a:rPr>
                  <a:t>s</a:t>
                </a:r>
                <a:r>
                  <a:rPr lang="en-US" dirty="0" smtClean="0">
                    <a:solidFill>
                      <a:prstClr val="black"/>
                    </a:solidFill>
                    <a:latin typeface="Calibri" panose="020F0502020204030204"/>
                  </a:rPr>
                  <a:t>tarting 2nd week of July.</a:t>
                </a:r>
                <a:endParaRPr lang="en-US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 flipH="1">
                <a:off x="2526632" y="1588168"/>
                <a:ext cx="24063" cy="4336612"/>
              </a:xfrm>
              <a:prstGeom prst="line">
                <a:avLst/>
              </a:prstGeom>
              <a:noFill/>
              <a:ln w="12700" cap="flat" cmpd="sng" algn="ctr">
                <a:solidFill>
                  <a:srgbClr val="4472C4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26" name="Rectangle 25"/>
              <p:cNvSpPr/>
              <p:nvPr/>
            </p:nvSpPr>
            <p:spPr>
              <a:xfrm>
                <a:off x="513351" y="1588168"/>
                <a:ext cx="7271084" cy="4336612"/>
              </a:xfrm>
              <a:prstGeom prst="rect">
                <a:avLst/>
              </a:prstGeom>
              <a:noFill/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 flipH="1">
                <a:off x="5534526" y="1588168"/>
                <a:ext cx="16042" cy="4336612"/>
              </a:xfrm>
              <a:prstGeom prst="line">
                <a:avLst/>
              </a:prstGeom>
              <a:noFill/>
              <a:ln w="12700" cap="flat" cmpd="sng" algn="ctr">
                <a:solidFill>
                  <a:srgbClr val="4472C4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533400" y="2936310"/>
                <a:ext cx="7271084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4472C4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533400" y="4636774"/>
                <a:ext cx="7271084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4472C4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30" name="TextBox 29"/>
              <p:cNvSpPr txBox="1"/>
              <p:nvPr/>
            </p:nvSpPr>
            <p:spPr>
              <a:xfrm>
                <a:off x="3348786" y="1091565"/>
                <a:ext cx="19410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prstClr val="black"/>
                    </a:solidFill>
                    <a:latin typeface="Calibri" panose="020F0502020204030204"/>
                  </a:rPr>
                  <a:t>Description</a:t>
                </a:r>
                <a:endParaRPr lang="en-US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723219" y="4974460"/>
                <a:ext cx="204938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prstClr val="black"/>
                    </a:solidFill>
                    <a:latin typeface="Calibri" panose="020F0502020204030204"/>
                  </a:rPr>
                  <a:t>Ongoing: finishing by end of July</a:t>
                </a:r>
                <a:endParaRPr lang="en-US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</p:grpSp>
      <p:sp>
        <p:nvSpPr>
          <p:cNvPr id="35" name="TextBox 34"/>
          <p:cNvSpPr txBox="1"/>
          <p:nvPr/>
        </p:nvSpPr>
        <p:spPr>
          <a:xfrm>
            <a:off x="2915065" y="2547364"/>
            <a:ext cx="4712763" cy="224676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Calibri" panose="020F0502020204030204"/>
              </a:rPr>
              <a:t>Offline tests starting mid-August</a:t>
            </a:r>
          </a:p>
          <a:p>
            <a:endParaRPr lang="en-US" sz="2800" dirty="0" smtClean="0">
              <a:solidFill>
                <a:prstClr val="black"/>
              </a:solidFill>
              <a:latin typeface="Calibri" panose="020F0502020204030204"/>
            </a:endParaRPr>
          </a:p>
          <a:p>
            <a:r>
              <a:rPr lang="en-US" sz="2800" dirty="0" smtClean="0">
                <a:solidFill>
                  <a:prstClr val="black"/>
                </a:solidFill>
                <a:latin typeface="Calibri" panose="020F0502020204030204"/>
              </a:rPr>
              <a:t>LIEBE target ready to go online mid-November</a:t>
            </a:r>
            <a:endParaRPr lang="en-US" sz="28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87671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1" y="233493"/>
            <a:ext cx="10969139" cy="715840"/>
          </a:xfrm>
        </p:spPr>
        <p:txBody>
          <a:bodyPr>
            <a:normAutofit/>
          </a:bodyPr>
          <a:lstStyle/>
          <a:p>
            <a:r>
              <a:rPr lang="en-GB" dirty="0"/>
              <a:t>Dedicated oven for CaO </a:t>
            </a:r>
            <a:r>
              <a:rPr lang="en-GB" dirty="0" smtClean="0"/>
              <a:t>production</a:t>
            </a:r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1" y="-157390"/>
            <a:ext cx="83790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8172"/>
          <a:stretch/>
        </p:blipFill>
        <p:spPr>
          <a:xfrm>
            <a:off x="8195438" y="1760779"/>
            <a:ext cx="3872738" cy="49003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432" y="2504619"/>
            <a:ext cx="589255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prstClr val="black"/>
                </a:solidFill>
                <a:latin typeface="Calibri" panose="020F0502020204030204"/>
              </a:rPr>
              <a:t>Current issues: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Thermocouple positioning difficult (can’t trust readout)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Use pyrometer but readout is difficult in the 700 – 800 °C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Thermal gradient in the container makes process much longer than should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prstClr val="black"/>
                </a:solidFill>
                <a:latin typeface="Calibri" panose="020F0502020204030204"/>
              </a:rPr>
              <a:t>CaO</a:t>
            </a: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 production unit difficult to handle in gloves box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26018" y="870745"/>
            <a:ext cx="10893847" cy="1327268"/>
            <a:chOff x="242856" y="1043324"/>
            <a:chExt cx="10893847" cy="1327268"/>
          </a:xfrm>
        </p:grpSpPr>
        <p:sp>
          <p:nvSpPr>
            <p:cNvPr id="10" name="TextBox 9"/>
            <p:cNvSpPr txBox="1"/>
            <p:nvPr/>
          </p:nvSpPr>
          <p:spPr>
            <a:xfrm>
              <a:off x="242856" y="1043324"/>
              <a:ext cx="1266766" cy="646331"/>
            </a:xfrm>
            <a:prstGeom prst="rect">
              <a:avLst/>
            </a:prstGeom>
            <a:noFill/>
            <a:ln w="19050">
              <a:solidFill>
                <a:srgbClr val="44546A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Target unit building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53094" y="1724261"/>
              <a:ext cx="1256528" cy="646331"/>
            </a:xfrm>
            <a:prstGeom prst="rect">
              <a:avLst/>
            </a:prstGeom>
            <a:noFill/>
            <a:ln w="19050">
              <a:solidFill>
                <a:srgbClr val="44546A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Material production</a:t>
              </a:r>
            </a:p>
          </p:txBody>
        </p:sp>
        <p:sp>
          <p:nvSpPr>
            <p:cNvPr id="12" name="Right Arrow 11"/>
            <p:cNvSpPr/>
            <p:nvPr/>
          </p:nvSpPr>
          <p:spPr>
            <a:xfrm rot="964899">
              <a:off x="1635702" y="1316049"/>
              <a:ext cx="1034314" cy="225524"/>
            </a:xfrm>
            <a:prstGeom prst="rightArrow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ight Arrow 12"/>
            <p:cNvSpPr/>
            <p:nvPr/>
          </p:nvSpPr>
          <p:spPr>
            <a:xfrm rot="21117200">
              <a:off x="1614705" y="1820024"/>
              <a:ext cx="1020393" cy="226668"/>
            </a:xfrm>
            <a:prstGeom prst="rightArrow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653459" y="1237051"/>
              <a:ext cx="2686292" cy="923330"/>
            </a:xfrm>
            <a:prstGeom prst="rect">
              <a:avLst/>
            </a:prstGeom>
            <a:noFill/>
            <a:ln w="19050">
              <a:solidFill>
                <a:srgbClr val="44546A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Glove’s box for material transfer into unit (very sensitive to CO2 and H2O)</a:t>
              </a:r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5127332" y="1585382"/>
              <a:ext cx="545610" cy="226668"/>
            </a:xfrm>
            <a:prstGeom prst="rightArrow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680922" y="1365156"/>
              <a:ext cx="1901612" cy="646331"/>
            </a:xfrm>
            <a:prstGeom prst="rect">
              <a:avLst/>
            </a:prstGeom>
            <a:noFill/>
            <a:ln w="19050">
              <a:solidFill>
                <a:srgbClr val="44546A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Calibration Target + Ion Source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212275" y="1496318"/>
              <a:ext cx="1313957" cy="369332"/>
            </a:xfrm>
            <a:prstGeom prst="rect">
              <a:avLst/>
            </a:prstGeom>
            <a:noFill/>
            <a:ln w="19050">
              <a:solidFill>
                <a:srgbClr val="44546A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Offline tests</a:t>
              </a:r>
            </a:p>
          </p:txBody>
        </p:sp>
        <p:sp>
          <p:nvSpPr>
            <p:cNvPr id="18" name="Right Arrow 17"/>
            <p:cNvSpPr/>
            <p:nvPr/>
          </p:nvSpPr>
          <p:spPr>
            <a:xfrm>
              <a:off x="7641872" y="1594511"/>
              <a:ext cx="545610" cy="226668"/>
            </a:xfrm>
            <a:prstGeom prst="rightArrow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0207690" y="1502157"/>
              <a:ext cx="929013" cy="369332"/>
            </a:xfrm>
            <a:prstGeom prst="rect">
              <a:avLst/>
            </a:prstGeom>
            <a:noFill/>
            <a:ln w="19050">
              <a:solidFill>
                <a:srgbClr val="44546A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ISOLDE</a:t>
              </a:r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9611408" y="1591722"/>
              <a:ext cx="545610" cy="226668"/>
            </a:xfrm>
            <a:prstGeom prst="rightArrow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5" r="12542" b="38262"/>
          <a:stretch/>
        </p:blipFill>
        <p:spPr>
          <a:xfrm>
            <a:off x="5886443" y="3373449"/>
            <a:ext cx="2284201" cy="2586642"/>
          </a:xfrm>
          <a:prstGeom prst="rect">
            <a:avLst/>
          </a:prstGeom>
        </p:spPr>
      </p:pic>
      <p:sp>
        <p:nvSpPr>
          <p:cNvPr id="22" name="Cross 21"/>
          <p:cNvSpPr/>
          <p:nvPr/>
        </p:nvSpPr>
        <p:spPr>
          <a:xfrm>
            <a:off x="8272660" y="4628670"/>
            <a:ext cx="677672" cy="706571"/>
          </a:xfrm>
          <a:prstGeom prst="plus">
            <a:avLst>
              <a:gd name="adj" fmla="val 35184"/>
            </a:avLst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ight Arrow 22"/>
          <p:cNvSpPr/>
          <p:nvPr/>
        </p:nvSpPr>
        <p:spPr>
          <a:xfrm rot="10800000">
            <a:off x="4783742" y="5019094"/>
            <a:ext cx="802256" cy="569251"/>
          </a:xfrm>
          <a:prstGeom prst="righ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9601" y="2231051"/>
            <a:ext cx="2369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CaCO</a:t>
            </a:r>
            <a:r>
              <a:rPr lang="en-US" baseline="-25000" dirty="0" smtClean="0">
                <a:solidFill>
                  <a:prstClr val="black"/>
                </a:solidFill>
                <a:latin typeface="Calibri" panose="020F0502020204030204"/>
              </a:rPr>
              <a:t>3</a:t>
            </a: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dirty="0" smtClean="0">
                <a:solidFill>
                  <a:prstClr val="black"/>
                </a:solidFill>
                <a:cs typeface="Arial" panose="020B0604020202020204" pitchFamily="34" charset="0"/>
              </a:rPr>
              <a:t>→ </a:t>
            </a:r>
            <a:r>
              <a:rPr lang="en-US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CaO</a:t>
            </a:r>
            <a:r>
              <a:rPr lang="en-US" dirty="0" smtClean="0">
                <a:solidFill>
                  <a:prstClr val="black"/>
                </a:solidFill>
                <a:cs typeface="Arial" panose="020B0604020202020204" pitchFamily="34" charset="0"/>
              </a:rPr>
              <a:t> + CO</a:t>
            </a:r>
            <a:r>
              <a:rPr lang="en-US" baseline="-25000" dirty="0" smtClean="0">
                <a:solidFill>
                  <a:prstClr val="black"/>
                </a:solidFill>
                <a:cs typeface="Arial" panose="020B0604020202020204" pitchFamily="34" charset="0"/>
              </a:rPr>
              <a:t>2</a:t>
            </a:r>
            <a:endParaRPr lang="en-US" baseline="-25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92420" y="2219715"/>
            <a:ext cx="478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 panose="020F0502020204030204"/>
              </a:rPr>
              <a:t>About a week to produce material in pump stand</a:t>
            </a:r>
            <a:endParaRPr lang="en-US" baseline="-250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1745" y="4521659"/>
            <a:ext cx="4478179" cy="175432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Precise control of 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Temperature uniformity</a:t>
            </a:r>
          </a:p>
          <a:p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	</a:t>
            </a:r>
            <a:r>
              <a:rPr lang="en-US" b="1" dirty="0" smtClean="0">
                <a:solidFill>
                  <a:srgbClr val="5B9BD5"/>
                </a:solidFill>
                <a:latin typeface="Calibri" panose="020F0502020204030204"/>
              </a:rPr>
              <a:t>Higher quality </a:t>
            </a:r>
            <a:r>
              <a:rPr lang="en-US" b="1" dirty="0" err="1" smtClean="0">
                <a:solidFill>
                  <a:srgbClr val="5B9BD5"/>
                </a:solidFill>
                <a:latin typeface="Calibri" panose="020F0502020204030204"/>
              </a:rPr>
              <a:t>CaO</a:t>
            </a:r>
            <a:endParaRPr lang="en-US" b="1" dirty="0" smtClean="0">
              <a:solidFill>
                <a:srgbClr val="5B9BD5"/>
              </a:solidFill>
              <a:latin typeface="Calibri" panose="020F0502020204030204"/>
            </a:endParaRPr>
          </a:p>
          <a:p>
            <a:endParaRPr lang="en-US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Quartz tube easy to handle in </a:t>
            </a:r>
            <a:r>
              <a:rPr lang="en-US" dirty="0" err="1" smtClean="0">
                <a:solidFill>
                  <a:prstClr val="black"/>
                </a:solidFill>
                <a:latin typeface="Calibri" panose="020F0502020204030204"/>
              </a:rPr>
              <a:t>glovesbox</a:t>
            </a:r>
            <a:endParaRPr lang="en-US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Production will be reduced to half-day.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0732044" y="6122096"/>
            <a:ext cx="18034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Calibri" panose="020F0502020204030204"/>
              </a:rPr>
              <a:t>J.P. Ramos, et al.</a:t>
            </a:r>
          </a:p>
        </p:txBody>
      </p:sp>
    </p:spTree>
    <p:extLst>
      <p:ext uri="{BB962C8B-B14F-4D97-AF65-F5344CB8AC3E}">
        <p14:creationId xmlns:p14="http://schemas.microsoft.com/office/powerpoint/2010/main" val="228643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2126331" y="1260001"/>
            <a:ext cx="2411558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fr-FR" sz="1600" dirty="0" err="1"/>
              <a:t>Groundbreaking</a:t>
            </a:r>
            <a:r>
              <a:rPr lang="fr-FR" sz="1600" dirty="0"/>
              <a:t> </a:t>
            </a:r>
            <a:r>
              <a:rPr lang="fr-FR" sz="1600" dirty="0" err="1"/>
              <a:t>ceremony</a:t>
            </a:r>
            <a:endParaRPr lang="fr-FR" sz="1600" dirty="0"/>
          </a:p>
          <a:p>
            <a:r>
              <a:rPr lang="fr-FR" sz="1600" dirty="0"/>
              <a:t>3rd </a:t>
            </a:r>
            <a:r>
              <a:rPr lang="fr-FR" sz="1600" dirty="0" err="1"/>
              <a:t>September</a:t>
            </a:r>
            <a:r>
              <a:rPr lang="fr-FR" sz="1600" dirty="0"/>
              <a:t> 2013</a:t>
            </a:r>
            <a:endParaRPr lang="en-GB" sz="1600" dirty="0"/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51084" y="1909565"/>
            <a:ext cx="2183795" cy="178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angle 33"/>
          <p:cNvSpPr/>
          <p:nvPr/>
        </p:nvSpPr>
        <p:spPr>
          <a:xfrm>
            <a:off x="2058989" y="3145780"/>
            <a:ext cx="2324912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600" dirty="0"/>
              <a:t>Building </a:t>
            </a:r>
            <a:r>
              <a:rPr lang="fr-FR" sz="1600" dirty="0" err="1"/>
              <a:t>reception</a:t>
            </a:r>
            <a:endParaRPr lang="fr-FR" sz="1600" dirty="0"/>
          </a:p>
          <a:p>
            <a:r>
              <a:rPr lang="fr-FR" sz="1600" dirty="0"/>
              <a:t>15th </a:t>
            </a:r>
            <a:r>
              <a:rPr lang="fr-FR" sz="1600" dirty="0" err="1"/>
              <a:t>October</a:t>
            </a:r>
            <a:r>
              <a:rPr lang="fr-FR" sz="1600" dirty="0"/>
              <a:t> 2014</a:t>
            </a:r>
            <a:endParaRPr lang="en-GB" sz="1600" dirty="0"/>
          </a:p>
        </p:txBody>
      </p:sp>
      <p:sp>
        <p:nvSpPr>
          <p:cNvPr id="36" name="Rectangle 35"/>
          <p:cNvSpPr/>
          <p:nvPr/>
        </p:nvSpPr>
        <p:spPr>
          <a:xfrm>
            <a:off x="1971619" y="4174953"/>
            <a:ext cx="3990121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600" dirty="0"/>
              <a:t>Installation of </a:t>
            </a:r>
            <a:r>
              <a:rPr lang="fr-FR" sz="1600" dirty="0" err="1"/>
              <a:t>beamline</a:t>
            </a:r>
            <a:r>
              <a:rPr lang="fr-FR" sz="1600" dirty="0"/>
              <a:t> and </a:t>
            </a:r>
            <a:r>
              <a:rPr lang="fr-FR" sz="1600" dirty="0" err="1"/>
              <a:t>laboratory</a:t>
            </a:r>
            <a:r>
              <a:rPr lang="fr-FR" sz="1600" dirty="0"/>
              <a:t>:  </a:t>
            </a:r>
            <a:r>
              <a:rPr lang="fr-FR" sz="1600" dirty="0" err="1"/>
              <a:t>ongoing</a:t>
            </a:r>
            <a:endParaRPr lang="fr-FR" sz="1600" dirty="0"/>
          </a:p>
        </p:txBody>
      </p:sp>
      <p:grpSp>
        <p:nvGrpSpPr>
          <p:cNvPr id="38" name="Group 37"/>
          <p:cNvGrpSpPr/>
          <p:nvPr/>
        </p:nvGrpSpPr>
        <p:grpSpPr>
          <a:xfrm>
            <a:off x="6745342" y="989530"/>
            <a:ext cx="3171825" cy="5069840"/>
            <a:chOff x="0" y="0"/>
            <a:chExt cx="3171870" cy="5069840"/>
          </a:xfrm>
        </p:grpSpPr>
        <p:grpSp>
          <p:nvGrpSpPr>
            <p:cNvPr id="39" name="Group 38"/>
            <p:cNvGrpSpPr/>
            <p:nvPr/>
          </p:nvGrpSpPr>
          <p:grpSpPr>
            <a:xfrm>
              <a:off x="0" y="0"/>
              <a:ext cx="3171870" cy="5069840"/>
              <a:chOff x="0" y="0"/>
              <a:chExt cx="7395633" cy="8620542"/>
            </a:xfrm>
          </p:grpSpPr>
          <p:pic>
            <p:nvPicPr>
              <p:cNvPr id="42" name="Picture 41"/>
              <p:cNvPicPr/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0" y="0"/>
                <a:ext cx="6858000" cy="8620542"/>
              </a:xfrm>
              <a:prstGeom prst="rect">
                <a:avLst/>
              </a:prstGeom>
              <a:noFill/>
              <a:ln>
                <a:noFill/>
              </a:ln>
              <a:extLst/>
            </p:spPr>
          </p:pic>
          <p:sp>
            <p:nvSpPr>
              <p:cNvPr id="43" name="Freeform 42"/>
              <p:cNvSpPr/>
              <p:nvPr/>
            </p:nvSpPr>
            <p:spPr>
              <a:xfrm>
                <a:off x="91440" y="2481471"/>
                <a:ext cx="1517904" cy="5980176"/>
              </a:xfrm>
              <a:custGeom>
                <a:avLst/>
                <a:gdLst>
                  <a:gd name="connsiteX0" fmla="*/ 0 w 1517904"/>
                  <a:gd name="connsiteY0" fmla="*/ 18288 h 5980176"/>
                  <a:gd name="connsiteX1" fmla="*/ 1517904 w 1517904"/>
                  <a:gd name="connsiteY1" fmla="*/ 0 h 5980176"/>
                  <a:gd name="connsiteX2" fmla="*/ 1499616 w 1517904"/>
                  <a:gd name="connsiteY2" fmla="*/ 3877056 h 5980176"/>
                  <a:gd name="connsiteX3" fmla="*/ 932688 w 1517904"/>
                  <a:gd name="connsiteY3" fmla="*/ 3877056 h 5980176"/>
                  <a:gd name="connsiteX4" fmla="*/ 969264 w 1517904"/>
                  <a:gd name="connsiteY4" fmla="*/ 5980176 h 5980176"/>
                  <a:gd name="connsiteX5" fmla="*/ 18288 w 1517904"/>
                  <a:gd name="connsiteY5" fmla="*/ 5943600 h 5980176"/>
                  <a:gd name="connsiteX6" fmla="*/ 0 w 1517904"/>
                  <a:gd name="connsiteY6" fmla="*/ 18288 h 5980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17904" h="5980176">
                    <a:moveTo>
                      <a:pt x="0" y="18288"/>
                    </a:moveTo>
                    <a:lnTo>
                      <a:pt x="1517904" y="0"/>
                    </a:lnTo>
                    <a:lnTo>
                      <a:pt x="1499616" y="3877056"/>
                    </a:lnTo>
                    <a:lnTo>
                      <a:pt x="932688" y="3877056"/>
                    </a:lnTo>
                    <a:lnTo>
                      <a:pt x="969264" y="5980176"/>
                    </a:lnTo>
                    <a:lnTo>
                      <a:pt x="18288" y="5943600"/>
                    </a:lnTo>
                    <a:lnTo>
                      <a:pt x="0" y="18288"/>
                    </a:lnTo>
                    <a:close/>
                  </a:path>
                </a:pathLst>
              </a:cu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4" name="Text Box 22"/>
              <p:cNvSpPr txBox="1"/>
              <p:nvPr/>
            </p:nvSpPr>
            <p:spPr>
              <a:xfrm rot="16200000">
                <a:off x="187811" y="3719228"/>
                <a:ext cx="1604963" cy="1238106"/>
              </a:xfrm>
              <a:prstGeom prst="rect">
                <a:avLst/>
              </a:prstGeom>
              <a:noFill/>
            </p:spPr>
            <p:txBody>
              <a:bodyPr vert="horz" wrap="square" rtlCol="0">
                <a:noAutofit/>
              </a:bodyPr>
              <a:lstStyle/>
              <a:p>
                <a:r>
                  <a:rPr lang="en-US" sz="120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</a:rPr>
                  <a:t>MEDICIS</a:t>
                </a:r>
                <a:endParaRPr lang="en-GB" sz="120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r>
                  <a:rPr lang="en-US" sz="120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</a:rPr>
                  <a:t>Laboratory</a:t>
                </a:r>
                <a:endParaRPr lang="en-GB" sz="120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5" name="Freeform 44"/>
              <p:cNvSpPr/>
              <p:nvPr/>
            </p:nvSpPr>
            <p:spPr>
              <a:xfrm>
                <a:off x="2304288" y="707535"/>
                <a:ext cx="3657600" cy="3730752"/>
              </a:xfrm>
              <a:custGeom>
                <a:avLst/>
                <a:gdLst>
                  <a:gd name="connsiteX0" fmla="*/ 3657600 w 3657600"/>
                  <a:gd name="connsiteY0" fmla="*/ 0 h 3730752"/>
                  <a:gd name="connsiteX1" fmla="*/ 1645920 w 3657600"/>
                  <a:gd name="connsiteY1" fmla="*/ 1920240 h 3730752"/>
                  <a:gd name="connsiteX2" fmla="*/ 731520 w 3657600"/>
                  <a:gd name="connsiteY2" fmla="*/ 1920240 h 3730752"/>
                  <a:gd name="connsiteX3" fmla="*/ 713232 w 3657600"/>
                  <a:gd name="connsiteY3" fmla="*/ 1627632 h 3730752"/>
                  <a:gd name="connsiteX4" fmla="*/ 274320 w 3657600"/>
                  <a:gd name="connsiteY4" fmla="*/ 1627632 h 3730752"/>
                  <a:gd name="connsiteX5" fmla="*/ 329184 w 3657600"/>
                  <a:gd name="connsiteY5" fmla="*/ 3730752 h 3730752"/>
                  <a:gd name="connsiteX6" fmla="*/ 109728 w 3657600"/>
                  <a:gd name="connsiteY6" fmla="*/ 3675888 h 3730752"/>
                  <a:gd name="connsiteX7" fmla="*/ 329184 w 3657600"/>
                  <a:gd name="connsiteY7" fmla="*/ 3694176 h 3730752"/>
                  <a:gd name="connsiteX8" fmla="*/ 329184 w 3657600"/>
                  <a:gd name="connsiteY8" fmla="*/ 3456432 h 3730752"/>
                  <a:gd name="connsiteX9" fmla="*/ 18288 w 3657600"/>
                  <a:gd name="connsiteY9" fmla="*/ 3438144 h 3730752"/>
                  <a:gd name="connsiteX10" fmla="*/ 347472 w 3657600"/>
                  <a:gd name="connsiteY10" fmla="*/ 3438144 h 3730752"/>
                  <a:gd name="connsiteX11" fmla="*/ 347472 w 3657600"/>
                  <a:gd name="connsiteY11" fmla="*/ 3273552 h 3730752"/>
                  <a:gd name="connsiteX12" fmla="*/ 54864 w 3657600"/>
                  <a:gd name="connsiteY12" fmla="*/ 3273552 h 3730752"/>
                  <a:gd name="connsiteX13" fmla="*/ 329184 w 3657600"/>
                  <a:gd name="connsiteY13" fmla="*/ 3291840 h 3730752"/>
                  <a:gd name="connsiteX14" fmla="*/ 292608 w 3657600"/>
                  <a:gd name="connsiteY14" fmla="*/ 3108960 h 3730752"/>
                  <a:gd name="connsiteX15" fmla="*/ 36576 w 3657600"/>
                  <a:gd name="connsiteY15" fmla="*/ 3108960 h 3730752"/>
                  <a:gd name="connsiteX16" fmla="*/ 347472 w 3657600"/>
                  <a:gd name="connsiteY16" fmla="*/ 3108960 h 3730752"/>
                  <a:gd name="connsiteX17" fmla="*/ 347472 w 3657600"/>
                  <a:gd name="connsiteY17" fmla="*/ 3108960 h 3730752"/>
                  <a:gd name="connsiteX18" fmla="*/ 347472 w 3657600"/>
                  <a:gd name="connsiteY18" fmla="*/ 3108960 h 3730752"/>
                  <a:gd name="connsiteX19" fmla="*/ 329184 w 3657600"/>
                  <a:gd name="connsiteY19" fmla="*/ 2926080 h 3730752"/>
                  <a:gd name="connsiteX20" fmla="*/ 0 w 3657600"/>
                  <a:gd name="connsiteY20" fmla="*/ 2962656 h 3730752"/>
                  <a:gd name="connsiteX21" fmla="*/ 310896 w 3657600"/>
                  <a:gd name="connsiteY21" fmla="*/ 2962656 h 373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657600" h="3730752">
                    <a:moveTo>
                      <a:pt x="3657600" y="0"/>
                    </a:moveTo>
                    <a:lnTo>
                      <a:pt x="1645920" y="1920240"/>
                    </a:lnTo>
                    <a:lnTo>
                      <a:pt x="731520" y="1920240"/>
                    </a:lnTo>
                    <a:lnTo>
                      <a:pt x="713232" y="1627632"/>
                    </a:lnTo>
                    <a:lnTo>
                      <a:pt x="274320" y="1627632"/>
                    </a:lnTo>
                    <a:lnTo>
                      <a:pt x="329184" y="3730752"/>
                    </a:lnTo>
                    <a:lnTo>
                      <a:pt x="109728" y="3675888"/>
                    </a:lnTo>
                    <a:lnTo>
                      <a:pt x="329184" y="3694176"/>
                    </a:lnTo>
                    <a:lnTo>
                      <a:pt x="329184" y="3456432"/>
                    </a:lnTo>
                    <a:lnTo>
                      <a:pt x="18288" y="3438144"/>
                    </a:lnTo>
                    <a:lnTo>
                      <a:pt x="347472" y="3438144"/>
                    </a:lnTo>
                    <a:lnTo>
                      <a:pt x="347472" y="3273552"/>
                    </a:lnTo>
                    <a:lnTo>
                      <a:pt x="54864" y="3273552"/>
                    </a:lnTo>
                    <a:lnTo>
                      <a:pt x="329184" y="3291840"/>
                    </a:lnTo>
                    <a:lnTo>
                      <a:pt x="292608" y="3108960"/>
                    </a:lnTo>
                    <a:lnTo>
                      <a:pt x="36576" y="3108960"/>
                    </a:lnTo>
                    <a:lnTo>
                      <a:pt x="347472" y="3108960"/>
                    </a:lnTo>
                    <a:lnTo>
                      <a:pt x="347472" y="3108960"/>
                    </a:lnTo>
                    <a:lnTo>
                      <a:pt x="347472" y="3108960"/>
                    </a:lnTo>
                    <a:lnTo>
                      <a:pt x="329184" y="2926080"/>
                    </a:lnTo>
                    <a:lnTo>
                      <a:pt x="0" y="2962656"/>
                    </a:lnTo>
                    <a:lnTo>
                      <a:pt x="310896" y="2962656"/>
                    </a:lnTo>
                  </a:path>
                </a:pathLst>
              </a:cu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6" name="Text Box 24"/>
              <p:cNvSpPr txBox="1"/>
              <p:nvPr/>
            </p:nvSpPr>
            <p:spPr>
              <a:xfrm>
                <a:off x="5251646" y="1084696"/>
                <a:ext cx="2143987" cy="112935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20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</a:rPr>
                  <a:t>MEDICIS</a:t>
                </a:r>
                <a:endParaRPr lang="en-GB" sz="120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r>
                  <a:rPr lang="en-US" sz="120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</a:rPr>
                  <a:t>Target</a:t>
                </a:r>
                <a:endParaRPr lang="en-GB" sz="120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r>
                  <a:rPr lang="en-US" sz="120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</a:rPr>
                  <a:t>Irradiation</a:t>
                </a:r>
                <a:endParaRPr lang="en-GB" sz="120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7" name="Text Box 25"/>
              <p:cNvSpPr txBox="1"/>
              <p:nvPr/>
            </p:nvSpPr>
            <p:spPr>
              <a:xfrm>
                <a:off x="3085838" y="2966279"/>
                <a:ext cx="1954012" cy="113904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200">
                    <a:solidFill>
                      <a:srgbClr val="00B05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</a:rPr>
                  <a:t>Rail</a:t>
                </a:r>
                <a:endParaRPr lang="en-GB" sz="120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r>
                  <a:rPr lang="en-US" sz="1200">
                    <a:solidFill>
                      <a:srgbClr val="00B05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</a:rPr>
                  <a:t>Conveyor</a:t>
                </a:r>
                <a:endParaRPr lang="en-GB" sz="120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r>
                  <a:rPr lang="en-US" sz="1200">
                    <a:solidFill>
                      <a:srgbClr val="00B05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</a:rPr>
                  <a:t>System</a:t>
                </a:r>
                <a:endParaRPr lang="en-GB" sz="120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sp>
          <p:nvSpPr>
            <p:cNvPr id="40" name="Sun 39"/>
            <p:cNvSpPr/>
            <p:nvPr/>
          </p:nvSpPr>
          <p:spPr>
            <a:xfrm>
              <a:off x="2482930" y="352887"/>
              <a:ext cx="191193" cy="201020"/>
            </a:xfrm>
            <a:prstGeom prst="sun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8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2021766" y="0"/>
              <a:ext cx="461164" cy="385292"/>
            </a:xfrm>
            <a:prstGeom prst="line">
              <a:avLst/>
            </a:prstGeom>
            <a:ln w="2222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itle 1"/>
          <p:cNvSpPr txBox="1">
            <a:spLocks/>
          </p:cNvSpPr>
          <p:nvPr/>
        </p:nvSpPr>
        <p:spPr>
          <a:xfrm>
            <a:off x="1524001" y="1716"/>
            <a:ext cx="8917757" cy="1143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en-US" sz="2400" b="1" dirty="0">
                <a:solidFill>
                  <a:srgbClr val="0070C0"/>
                </a:solidFill>
              </a:rPr>
              <a:t>The facility today and the remaining Work Packages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24415" y="5204125"/>
            <a:ext cx="40141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Commissioning &amp; start-up end 2017</a:t>
            </a:r>
            <a:r>
              <a:rPr lang="en-US" sz="1600" dirty="0"/>
              <a:t> *</a:t>
            </a:r>
          </a:p>
        </p:txBody>
      </p:sp>
      <p:sp>
        <p:nvSpPr>
          <p:cNvPr id="5" name="Rectangle 4"/>
          <p:cNvSpPr/>
          <p:nvPr/>
        </p:nvSpPr>
        <p:spPr>
          <a:xfrm>
            <a:off x="1724416" y="5904184"/>
            <a:ext cx="46090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/>
              <a:t>*Pending budget</a:t>
            </a:r>
            <a:r>
              <a:rPr lang="en-US" sz="1600" i="1"/>
              <a:t>, management and safety clearance 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68196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133600" y="3858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fr-FR" sz="2800" b="1" dirty="0" err="1">
                <a:solidFill>
                  <a:srgbClr val="0070C0"/>
                </a:solidFill>
              </a:rPr>
              <a:t>Some</a:t>
            </a:r>
            <a:r>
              <a:rPr lang="fr-FR" sz="2800" b="1" dirty="0">
                <a:solidFill>
                  <a:srgbClr val="0070C0"/>
                </a:solidFill>
              </a:rPr>
              <a:t> </a:t>
            </a:r>
            <a:r>
              <a:rPr lang="fr-FR" sz="2800" b="1" dirty="0" smtClean="0">
                <a:solidFill>
                  <a:srgbClr val="0070C0"/>
                </a:solidFill>
              </a:rPr>
              <a:t>MEDICIS </a:t>
            </a:r>
            <a:r>
              <a:rPr lang="fr-FR" sz="2800" b="1" dirty="0" err="1" smtClean="0">
                <a:solidFill>
                  <a:srgbClr val="0070C0"/>
                </a:solidFill>
              </a:rPr>
              <a:t>milestones</a:t>
            </a:r>
            <a:r>
              <a:rPr lang="fr-FR" sz="2800" b="1" dirty="0">
                <a:solidFill>
                  <a:srgbClr val="0070C0"/>
                </a:solidFill>
              </a:rPr>
              <a:t/>
            </a:r>
            <a:br>
              <a:rPr lang="fr-FR" sz="2800" b="1" dirty="0">
                <a:solidFill>
                  <a:srgbClr val="0070C0"/>
                </a:solidFill>
              </a:rPr>
            </a:b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t="74462" b="-1"/>
          <a:stretch/>
        </p:blipFill>
        <p:spPr>
          <a:xfrm>
            <a:off x="1872490" y="5404279"/>
            <a:ext cx="8142411" cy="97374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204776" y="2741433"/>
            <a:ext cx="3339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Magnet from </a:t>
            </a:r>
            <a:r>
              <a:rPr lang="en-US"/>
              <a:t>Leuven refurbished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705409" y="2773487"/>
            <a:ext cx="2340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Ventilation and cooling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828328" y="5015289"/>
            <a:ext cx="4011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Remote handling : Robot + Rail Conveyor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3063" y="3212718"/>
            <a:ext cx="3378200" cy="2679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2489" y="1224087"/>
            <a:ext cx="5486400" cy="1549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3222" y="1415233"/>
            <a:ext cx="2730500" cy="12827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33600" y="3273178"/>
            <a:ext cx="3337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Personal Protection System (PPS):</a:t>
            </a:r>
          </a:p>
          <a:p>
            <a:r>
              <a:rPr lang="en-US" dirty="0"/>
              <a:t>Commissioned last week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9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12" dirty="0"/>
              <a:t>Towards high resolution 2-photon spectroscopy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7809400" y="1235981"/>
            <a:ext cx="2456764" cy="2846662"/>
            <a:chOff x="8905794" y="5253396"/>
            <a:chExt cx="3045235" cy="4268007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2"/>
            <a:srcRect l="23850" r="25254" b="7527"/>
            <a:stretch/>
          </p:blipFill>
          <p:spPr>
            <a:xfrm>
              <a:off x="8905794" y="5253396"/>
              <a:ext cx="3045235" cy="4268007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9104578" y="5446496"/>
              <a:ext cx="1641637" cy="398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25" i="1" dirty="0"/>
                <a:t>Si 2-photon scheme</a:t>
              </a:r>
              <a:endParaRPr lang="en-US" sz="1266" i="1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534200" y="4371215"/>
            <a:ext cx="3007164" cy="2246804"/>
            <a:chOff x="7193645" y="908966"/>
            <a:chExt cx="4276856" cy="3195455"/>
          </a:xfrm>
        </p:grpSpPr>
        <p:sp>
          <p:nvSpPr>
            <p:cNvPr id="10" name="TextBox 9"/>
            <p:cNvSpPr txBox="1"/>
            <p:nvPr/>
          </p:nvSpPr>
          <p:spPr>
            <a:xfrm>
              <a:off x="7193645" y="908966"/>
              <a:ext cx="4160126" cy="623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25" i="1" dirty="0"/>
                <a:t>New </a:t>
              </a:r>
              <a:r>
                <a:rPr lang="en-US" sz="1125" i="1" dirty="0" err="1"/>
                <a:t>TiSa</a:t>
              </a:r>
              <a:r>
                <a:rPr lang="en-US" sz="1125" i="1" dirty="0"/>
                <a:t> bow-tie (ring) cavity for high resolution</a:t>
              </a:r>
              <a:endParaRPr lang="en-US" sz="1125" i="1" dirty="0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77" r="210" b="15405"/>
            <a:stretch/>
          </p:blipFill>
          <p:spPr>
            <a:xfrm>
              <a:off x="7193645" y="1548363"/>
              <a:ext cx="4276856" cy="2556058"/>
            </a:xfrm>
            <a:prstGeom prst="rect">
              <a:avLst/>
            </a:prstGeom>
          </p:spPr>
        </p:pic>
      </p:grpSp>
      <p:sp>
        <p:nvSpPr>
          <p:cNvPr id="23" name="TextBox 22"/>
          <p:cNvSpPr txBox="1"/>
          <p:nvPr/>
        </p:nvSpPr>
        <p:spPr>
          <a:xfrm>
            <a:off x="1781060" y="4013284"/>
            <a:ext cx="5844007" cy="2732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66" b="1" u="sng" dirty="0"/>
              <a:t>Status:</a:t>
            </a:r>
          </a:p>
          <a:p>
            <a:pPr algn="l"/>
            <a:r>
              <a:rPr lang="en-US" sz="2250" dirty="0"/>
              <a:t>- Feasibility demonstrated in Mainz for </a:t>
            </a:r>
            <a:r>
              <a:rPr lang="en-US" sz="2250" dirty="0" err="1"/>
              <a:t>Rb</a:t>
            </a:r>
            <a:endParaRPr lang="en-US" sz="2250" dirty="0"/>
          </a:p>
          <a:p>
            <a:pPr algn="l"/>
            <a:r>
              <a:rPr lang="en-US" sz="2250" dirty="0"/>
              <a:t>- First broadband tests at ISOLDE: </a:t>
            </a:r>
          </a:p>
          <a:p>
            <a:pPr algn="l"/>
            <a:r>
              <a:rPr lang="en-US" sz="1969" dirty="0"/>
              <a:t>   1 and 2-photon schemes demonstrated</a:t>
            </a:r>
          </a:p>
          <a:p>
            <a:pPr marL="241093" indent="-241093">
              <a:buFontTx/>
              <a:buChar char="-"/>
            </a:pPr>
            <a:r>
              <a:rPr lang="en-US" sz="1687" dirty="0"/>
              <a:t>Seeded NB </a:t>
            </a:r>
            <a:r>
              <a:rPr lang="en-US" sz="1687" dirty="0" err="1"/>
              <a:t>TiSa</a:t>
            </a:r>
            <a:r>
              <a:rPr lang="en-US" sz="1687" dirty="0"/>
              <a:t> cavity constructed and under further      development</a:t>
            </a:r>
          </a:p>
          <a:p>
            <a:pPr marL="241093" indent="-241093">
              <a:buFontTx/>
              <a:buChar char="-"/>
            </a:pPr>
            <a:r>
              <a:rPr lang="en-US" sz="1687" dirty="0"/>
              <a:t>Target unit was successfully operated with Mo ‘mirror’ installed at the back of the transfer line. </a:t>
            </a:r>
          </a:p>
          <a:p>
            <a:pPr algn="l"/>
            <a:endParaRPr lang="en-US" sz="1406" dirty="0"/>
          </a:p>
          <a:p>
            <a:pPr algn="l"/>
            <a:endParaRPr lang="en-US" sz="1266" dirty="0"/>
          </a:p>
        </p:txBody>
      </p:sp>
      <p:pic>
        <p:nvPicPr>
          <p:cNvPr id="24" name="2-photon HC.png" descr="2-photon HC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925836" y="1229431"/>
            <a:ext cx="5699231" cy="2447015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TextBox 24"/>
          <p:cNvSpPr txBox="1"/>
          <p:nvPr/>
        </p:nvSpPr>
        <p:spPr>
          <a:xfrm>
            <a:off x="1765198" y="6430435"/>
            <a:ext cx="2844306" cy="3751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410751" hangingPunct="0"/>
            <a:r>
              <a:rPr lang="en-US" sz="1969" i="1" dirty="0">
                <a:solidFill>
                  <a:schemeClr val="tx1">
                    <a:lumMod val="50000"/>
                    <a:lumOff val="50000"/>
                  </a:schemeClr>
                </a:solidFill>
                <a:sym typeface="Helvetica Light"/>
              </a:rPr>
              <a:t>Kati </a:t>
            </a:r>
            <a:r>
              <a:rPr lang="en-US" sz="1969" i="1" dirty="0" err="1">
                <a:solidFill>
                  <a:schemeClr val="tx1">
                    <a:lumMod val="50000"/>
                    <a:lumOff val="50000"/>
                  </a:schemeClr>
                </a:solidFill>
                <a:sym typeface="Helvetica Light"/>
              </a:rPr>
              <a:t>Chrysalidis</a:t>
            </a:r>
            <a:r>
              <a:rPr lang="en-US" sz="1969" i="1" dirty="0">
                <a:solidFill>
                  <a:schemeClr val="tx1">
                    <a:lumMod val="50000"/>
                    <a:lumOff val="50000"/>
                  </a:schemeClr>
                </a:solidFill>
                <a:sym typeface="Helvetica Light"/>
              </a:rPr>
              <a:t> </a:t>
            </a:r>
            <a:r>
              <a:rPr lang="mr-IN" sz="1969" i="1" dirty="0">
                <a:solidFill>
                  <a:schemeClr val="tx1">
                    <a:lumMod val="50000"/>
                    <a:lumOff val="50000"/>
                  </a:schemeClr>
                </a:solidFill>
                <a:sym typeface="Helvetica Light"/>
              </a:rPr>
              <a:t>–</a:t>
            </a:r>
            <a:r>
              <a:rPr lang="en-US" sz="1969" i="1" dirty="0">
                <a:solidFill>
                  <a:schemeClr val="tx1">
                    <a:lumMod val="50000"/>
                    <a:lumOff val="50000"/>
                  </a:schemeClr>
                </a:solidFill>
                <a:sym typeface="Helvetica Light"/>
              </a:rPr>
              <a:t> PhD work</a:t>
            </a:r>
            <a:endParaRPr lang="en-US" sz="1969" i="1" dirty="0">
              <a:solidFill>
                <a:schemeClr val="tx1">
                  <a:lumMod val="50000"/>
                  <a:lumOff val="50000"/>
                </a:schemeClr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4455009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Scheme development 2017 (so far)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01919" y="1505470"/>
            <a:ext cx="50459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Selenium: first laser ionized Se at ISOLDE</a:t>
            </a:r>
          </a:p>
          <a:p>
            <a:r>
              <a:rPr lang="en-US" dirty="0">
                <a:sym typeface="Wingdings" panose="05000000000000000000" pitchFamily="2" charset="2"/>
              </a:rPr>
              <a:t> Yield tests will be done during HIE-ISOLDE period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3105" y="3490677"/>
            <a:ext cx="1646406" cy="30808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6598" t="934" r="3042"/>
          <a:stretch/>
        </p:blipFill>
        <p:spPr>
          <a:xfrm>
            <a:off x="3637906" y="3785350"/>
            <a:ext cx="2881529" cy="26711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01050" y="2173850"/>
            <a:ext cx="7654852" cy="9411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Titanium: new scheme tested successfully on stable </a:t>
            </a:r>
            <a:r>
              <a:rPr lang="en-US" sz="2000" dirty="0" err="1"/>
              <a:t>Ti</a:t>
            </a:r>
            <a:endParaRPr lang="en-US" sz="2000" dirty="0"/>
          </a:p>
          <a:p>
            <a:pPr marL="200911" indent="-200911">
              <a:buFont typeface="Wingdings" panose="05000000000000000000" pitchFamily="2" charset="2"/>
              <a:buChar char="à"/>
            </a:pPr>
            <a:r>
              <a:rPr lang="en-US" sz="2250" dirty="0" err="1">
                <a:sym typeface="Wingdings" panose="05000000000000000000" pitchFamily="2" charset="2"/>
              </a:rPr>
              <a:t>UCx</a:t>
            </a:r>
            <a:r>
              <a:rPr lang="en-US" sz="2250" dirty="0">
                <a:sym typeface="Wingdings" panose="05000000000000000000" pitchFamily="2" charset="2"/>
              </a:rPr>
              <a:t> was not ideal target material for radioisotope production</a:t>
            </a:r>
          </a:p>
          <a:p>
            <a:pPr marL="200911" indent="-200911">
              <a:buFont typeface="Wingdings" panose="05000000000000000000" pitchFamily="2" charset="2"/>
              <a:buChar char="à"/>
            </a:pPr>
            <a:r>
              <a:rPr lang="en-US" sz="1266" dirty="0">
                <a:sym typeface="Wingdings" panose="05000000000000000000" pitchFamily="2" charset="2"/>
              </a:rPr>
              <a:t>More tests with other foil target to follow</a:t>
            </a:r>
            <a:endParaRPr lang="en-US" sz="1266" dirty="0"/>
          </a:p>
        </p:txBody>
      </p:sp>
      <p:grpSp>
        <p:nvGrpSpPr>
          <p:cNvPr id="8" name="Group 7"/>
          <p:cNvGrpSpPr/>
          <p:nvPr/>
        </p:nvGrpSpPr>
        <p:grpSpPr>
          <a:xfrm>
            <a:off x="8047720" y="3385791"/>
            <a:ext cx="2044186" cy="3070673"/>
            <a:chOff x="8555964" y="2399380"/>
            <a:chExt cx="2907287" cy="436718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55964" y="2399380"/>
              <a:ext cx="2714708" cy="4272554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0631978" y="6409113"/>
              <a:ext cx="831273" cy="3574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090951" y="4640183"/>
            <a:ext cx="952185" cy="6563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410751" hangingPunct="0"/>
            <a:r>
              <a:rPr lang="en-US" sz="2531" dirty="0">
                <a:solidFill>
                  <a:srgbClr val="000000"/>
                </a:solidFill>
                <a:sym typeface="Helvetica Light"/>
              </a:rPr>
              <a:t>&gt;1.2 %</a:t>
            </a:r>
          </a:p>
          <a:p>
            <a:pPr algn="ctr" defTabSz="410751" hangingPunct="0"/>
            <a:r>
              <a:rPr lang="en-US" sz="1266" dirty="0"/>
              <a:t>efficiency</a:t>
            </a:r>
            <a:endParaRPr lang="en-US" sz="2531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22179" y="5482728"/>
            <a:ext cx="402362" cy="461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51" hangingPunct="0"/>
            <a:r>
              <a:rPr lang="en-US" sz="2531" b="1" dirty="0" err="1">
                <a:solidFill>
                  <a:srgbClr val="000000"/>
                </a:solidFill>
                <a:sym typeface="Helvetica Light"/>
              </a:rPr>
              <a:t>Ti</a:t>
            </a:r>
            <a:endParaRPr lang="en-US" sz="2531" b="1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72483" y="5482728"/>
            <a:ext cx="529900" cy="461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51" hangingPunct="0"/>
            <a:r>
              <a:rPr lang="en-US" sz="2531" b="1" dirty="0">
                <a:solidFill>
                  <a:srgbClr val="000000"/>
                </a:solidFill>
                <a:sym typeface="Helvetica Light"/>
              </a:rPr>
              <a:t>Se</a:t>
            </a:r>
            <a:endParaRPr lang="en-US" sz="2531" b="1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17046" y="6454890"/>
            <a:ext cx="2844306" cy="3751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410751" hangingPunct="0"/>
            <a:r>
              <a:rPr lang="en-US" sz="1969" i="1" dirty="0">
                <a:solidFill>
                  <a:schemeClr val="tx1">
                    <a:lumMod val="50000"/>
                    <a:lumOff val="50000"/>
                  </a:schemeClr>
                </a:solidFill>
                <a:sym typeface="Helvetica Light"/>
              </a:rPr>
              <a:t>Kati </a:t>
            </a:r>
            <a:r>
              <a:rPr lang="en-US" sz="1969" i="1" dirty="0" err="1">
                <a:solidFill>
                  <a:schemeClr val="tx1">
                    <a:lumMod val="50000"/>
                    <a:lumOff val="50000"/>
                  </a:schemeClr>
                </a:solidFill>
                <a:sym typeface="Helvetica Light"/>
              </a:rPr>
              <a:t>Chrysalidis</a:t>
            </a:r>
            <a:r>
              <a:rPr lang="en-US" sz="1969" i="1" dirty="0">
                <a:solidFill>
                  <a:schemeClr val="tx1">
                    <a:lumMod val="50000"/>
                    <a:lumOff val="50000"/>
                  </a:schemeClr>
                </a:solidFill>
                <a:sym typeface="Helvetica Light"/>
              </a:rPr>
              <a:t> </a:t>
            </a:r>
            <a:r>
              <a:rPr lang="mr-IN" sz="1969" i="1" dirty="0">
                <a:solidFill>
                  <a:schemeClr val="tx1">
                    <a:lumMod val="50000"/>
                    <a:lumOff val="50000"/>
                  </a:schemeClr>
                </a:solidFill>
                <a:sym typeface="Helvetica Light"/>
              </a:rPr>
              <a:t>–</a:t>
            </a:r>
            <a:r>
              <a:rPr lang="en-US" sz="1969" i="1" dirty="0">
                <a:solidFill>
                  <a:schemeClr val="tx1">
                    <a:lumMod val="50000"/>
                    <a:lumOff val="50000"/>
                  </a:schemeClr>
                </a:solidFill>
                <a:sym typeface="Helvetica Light"/>
              </a:rPr>
              <a:t> PhD work</a:t>
            </a:r>
            <a:endParaRPr lang="en-US" sz="1969" i="1" dirty="0">
              <a:solidFill>
                <a:schemeClr val="tx1">
                  <a:lumMod val="50000"/>
                  <a:lumOff val="50000"/>
                </a:schemeClr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8978038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1528</Words>
  <Application>Microsoft Office PowerPoint</Application>
  <PresentationFormat>Widescreen</PresentationFormat>
  <Paragraphs>298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44" baseType="lpstr">
      <vt:lpstr>ＭＳ Ｐゴシック</vt:lpstr>
      <vt:lpstr>Arial</vt:lpstr>
      <vt:lpstr>Baskerville</vt:lpstr>
      <vt:lpstr>Calibri</vt:lpstr>
      <vt:lpstr>Calibri Light</vt:lpstr>
      <vt:lpstr>等线</vt:lpstr>
      <vt:lpstr>Droid Sans Fallback</vt:lpstr>
      <vt:lpstr>Helvetica</vt:lpstr>
      <vt:lpstr>Helvetica Light</vt:lpstr>
      <vt:lpstr>Helvetica Neue</vt:lpstr>
      <vt:lpstr>Helvetica Neue Light</vt:lpstr>
      <vt:lpstr>Mangal</vt:lpstr>
      <vt:lpstr>Noto Sans CJK SC Regular</vt:lpstr>
      <vt:lpstr>Symbol</vt:lpstr>
      <vt:lpstr>Times New Roman</vt:lpstr>
      <vt:lpstr>Ubuntu Light</vt:lpstr>
      <vt:lpstr>Wingdings</vt:lpstr>
      <vt:lpstr>Office Theme</vt:lpstr>
      <vt:lpstr>PowerPoint Presentation</vt:lpstr>
      <vt:lpstr>Nanolab</vt:lpstr>
      <vt:lpstr>Dedicated test stand for ion source development</vt:lpstr>
      <vt:lpstr>LIEBE Project </vt:lpstr>
      <vt:lpstr>Dedicated oven for CaO production</vt:lpstr>
      <vt:lpstr>PowerPoint Presentation</vt:lpstr>
      <vt:lpstr>PowerPoint Presentation</vt:lpstr>
      <vt:lpstr>Towards high resolution 2-photon spectroscopy</vt:lpstr>
      <vt:lpstr>Scheme development 2017 (so far)</vt:lpstr>
      <vt:lpstr>PowerPoint Presentation</vt:lpstr>
      <vt:lpstr>PowerPoint Presentation</vt:lpstr>
      <vt:lpstr>PowerPoint Presentation</vt:lpstr>
      <vt:lpstr>PowerPoint Presentation</vt:lpstr>
      <vt:lpstr>Some RILIS issues in 2017</vt:lpstr>
      <vt:lpstr>PowerPoint Presentation</vt:lpstr>
      <vt:lpstr>PowerPoint Presentation</vt:lpstr>
      <vt:lpstr>PowerPoint Presentation</vt:lpstr>
      <vt:lpstr>PowerPoint Presentation</vt:lpstr>
      <vt:lpstr>IS634: Fluence dependence of interstitial 27Mg in GaN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Johnston</dc:creator>
  <cp:lastModifiedBy>Karl Johnston</cp:lastModifiedBy>
  <cp:revision>41</cp:revision>
  <dcterms:created xsi:type="dcterms:W3CDTF">2017-06-26T11:30:37Z</dcterms:created>
  <dcterms:modified xsi:type="dcterms:W3CDTF">2017-06-28T07:46:49Z</dcterms:modified>
</cp:coreProperties>
</file>