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5"/>
  </p:notesMasterIdLst>
  <p:sldIdLst>
    <p:sldId id="347" r:id="rId2"/>
    <p:sldId id="265" r:id="rId3"/>
    <p:sldId id="363" r:id="rId4"/>
    <p:sldId id="452" r:id="rId5"/>
    <p:sldId id="453" r:id="rId6"/>
    <p:sldId id="454" r:id="rId7"/>
    <p:sldId id="455" r:id="rId8"/>
    <p:sldId id="456" r:id="rId9"/>
    <p:sldId id="457" r:id="rId10"/>
    <p:sldId id="430" r:id="rId11"/>
    <p:sldId id="467" r:id="rId12"/>
    <p:sldId id="460" r:id="rId13"/>
    <p:sldId id="433" r:id="rId14"/>
    <p:sldId id="429" r:id="rId15"/>
    <p:sldId id="458" r:id="rId16"/>
    <p:sldId id="422" r:id="rId17"/>
    <p:sldId id="459" r:id="rId18"/>
    <p:sldId id="464" r:id="rId19"/>
    <p:sldId id="461" r:id="rId20"/>
    <p:sldId id="465" r:id="rId21"/>
    <p:sldId id="466" r:id="rId22"/>
    <p:sldId id="398" r:id="rId23"/>
    <p:sldId id="348" r:id="rId24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53" autoAdjust="0"/>
    <p:restoredTop sz="94660"/>
  </p:normalViewPr>
  <p:slideViewPr>
    <p:cSldViewPr>
      <p:cViewPr varScale="1">
        <p:scale>
          <a:sx n="88" d="100"/>
          <a:sy n="88" d="100"/>
        </p:scale>
        <p:origin x="161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cern.ch\dfs\Users\j\joser\Documents\MeetingsAndPresentations\SRF_Cavities_SetUp_Phase2_PhysicsRu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9736599646515632"/>
          <c:y val="2.79007359917572E-2"/>
          <c:w val="0.75216879008167514"/>
          <c:h val="0.8014884801451985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'SRF Cavities Set-up'!$K$37</c:f>
              <c:strCache>
                <c:ptCount val="1"/>
                <c:pt idx="0">
                  <c:v>6.0 MV/m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'SRF Cavities Set-up'!$F$38:$F$42</c:f>
              <c:numCache>
                <c:formatCode>0.0</c:formatCode>
                <c:ptCount val="5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</c:numCache>
            </c:numRef>
          </c:xVal>
          <c:yVal>
            <c:numRef>
              <c:f>'SRF Cavities Set-up'!$K$38:$K$42</c:f>
              <c:numCache>
                <c:formatCode>0.00</c:formatCode>
                <c:ptCount val="5"/>
                <c:pt idx="0">
                  <c:v>11.449334488289828</c:v>
                </c:pt>
                <c:pt idx="1">
                  <c:v>10.042434134247054</c:v>
                </c:pt>
                <c:pt idx="2">
                  <c:v>9.0130809066169117</c:v>
                </c:pt>
                <c:pt idx="3">
                  <c:v>8.2281720877648397</c:v>
                </c:pt>
                <c:pt idx="4">
                  <c:v>7.8052149039987651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'SRF Cavities Set-up'!$J$37</c:f>
              <c:strCache>
                <c:ptCount val="1"/>
                <c:pt idx="0">
                  <c:v>5.5 MV/m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'SRF Cavities Set-up'!$F$38:$F$42</c:f>
              <c:numCache>
                <c:formatCode>0.0</c:formatCode>
                <c:ptCount val="5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</c:numCache>
            </c:numRef>
          </c:xVal>
          <c:yVal>
            <c:numRef>
              <c:f>'SRF Cavities Set-up'!$J$38:$J$42</c:f>
              <c:numCache>
                <c:formatCode>0.00</c:formatCode>
                <c:ptCount val="5"/>
                <c:pt idx="0">
                  <c:v>10.750855359529359</c:v>
                </c:pt>
                <c:pt idx="1">
                  <c:v>9.4444488968344071</c:v>
                </c:pt>
                <c:pt idx="2">
                  <c:v>8.4909625393129069</c:v>
                </c:pt>
                <c:pt idx="3">
                  <c:v>7.7655685812897506</c:v>
                </c:pt>
                <c:pt idx="4">
                  <c:v>7.3754203649637926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'SRF Cavities Set-up'!$I$37</c:f>
              <c:strCache>
                <c:ptCount val="1"/>
                <c:pt idx="0">
                  <c:v>5.0 MV/m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'SRF Cavities Set-up'!$F$38:$F$43</c:f>
              <c:numCache>
                <c:formatCode>0.0</c:formatCode>
                <c:ptCount val="6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</c:numCache>
            </c:numRef>
          </c:xVal>
          <c:yVal>
            <c:numRef>
              <c:f>'SRF Cavities Set-up'!$I$38:$I$43</c:f>
              <c:numCache>
                <c:formatCode>0.00</c:formatCode>
                <c:ptCount val="6"/>
                <c:pt idx="0">
                  <c:v>10.042434134247054</c:v>
                </c:pt>
                <c:pt idx="1">
                  <c:v>8.8395992716430403</c:v>
                </c:pt>
                <c:pt idx="2">
                  <c:v>7.9642211142332835</c:v>
                </c:pt>
                <c:pt idx="3">
                  <c:v>7.2999684282075457</c:v>
                </c:pt>
                <c:pt idx="4">
                  <c:v>6.9404191007071487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'SRF Cavities Set-up'!$H$37</c:f>
              <c:strCache>
                <c:ptCount val="1"/>
                <c:pt idx="0">
                  <c:v>4.5 MV/m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'SRF Cavities Set-up'!$F$38:$F$43</c:f>
              <c:numCache>
                <c:formatCode>0.0</c:formatCode>
                <c:ptCount val="6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</c:numCache>
            </c:numRef>
          </c:xVal>
          <c:yVal>
            <c:numRef>
              <c:f>'SRF Cavities Set-up'!$H$38:$H$43</c:f>
              <c:numCache>
                <c:formatCode>0.00</c:formatCode>
                <c:ptCount val="6"/>
                <c:pt idx="0">
                  <c:v>9.3239805345258429</c:v>
                </c:pt>
                <c:pt idx="1">
                  <c:v>8.2281720877648397</c:v>
                </c:pt>
                <c:pt idx="2">
                  <c:v>7.433297823089033</c:v>
                </c:pt>
                <c:pt idx="3">
                  <c:v>6.8318411017317757</c:v>
                </c:pt>
                <c:pt idx="4">
                  <c:v>6.5070099872232374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'SRF Cavities Set-up'!$G$37</c:f>
              <c:strCache>
                <c:ptCount val="1"/>
                <c:pt idx="0">
                  <c:v>4.0 MV/m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'SRF Cavities Set-up'!$F$38:$F$42</c:f>
              <c:numCache>
                <c:formatCode>0.0</c:formatCode>
                <c:ptCount val="5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</c:numCache>
            </c:numRef>
          </c:xVal>
          <c:yVal>
            <c:numRef>
              <c:f>'SRF Cavities Set-up'!$G$38:$G$42</c:f>
              <c:numCache>
                <c:formatCode>0.00</c:formatCode>
                <c:ptCount val="5"/>
                <c:pt idx="0">
                  <c:v>8.5957649370332749</c:v>
                </c:pt>
                <c:pt idx="1">
                  <c:v>7.6106798654345811</c:v>
                </c:pt>
                <c:pt idx="2">
                  <c:v>6.8988463100510744</c:v>
                </c:pt>
                <c:pt idx="3">
                  <c:v>6.3620084215569825</c:v>
                </c:pt>
                <c:pt idx="4">
                  <c:v>6.075112268791826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2141264"/>
        <c:axId val="482141656"/>
      </c:scatterChart>
      <c:valAx>
        <c:axId val="482141264"/>
        <c:scaling>
          <c:orientation val="minMax"/>
          <c:max val="4.5"/>
          <c:min val="2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>
                    <a:solidFill>
                      <a:schemeClr val="tx2"/>
                    </a:solidFill>
                  </a:rPr>
                  <a:t>A/q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2141656"/>
        <c:crosses val="autoZero"/>
        <c:crossBetween val="midCat"/>
        <c:majorUnit val="0.25"/>
      </c:valAx>
      <c:valAx>
        <c:axId val="482141656"/>
        <c:scaling>
          <c:orientation val="minMax"/>
          <c:min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>
                    <a:solidFill>
                      <a:schemeClr val="tx2"/>
                    </a:solidFill>
                  </a:rPr>
                  <a:t>Wmax [MeV/u]</a:t>
                </a:r>
              </a:p>
            </c:rich>
          </c:tx>
          <c:layout>
            <c:manualLayout>
              <c:xMode val="edge"/>
              <c:yMode val="edge"/>
              <c:x val="0"/>
              <c:y val="0.252343367407407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21412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063457175491188"/>
          <c:y val="4.3069857356013548E-2"/>
          <c:w val="0.32519876039367368"/>
          <c:h val="0.314867457978571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E6E00-832A-465F-9B44-BB4B80F2A769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A321E-EB7F-4E0A-8927-AEB10E2611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428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53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747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691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5412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728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780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549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890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36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6594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6/28/2017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9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6/28/2017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01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6/28/2017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245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8021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88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7188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611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576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629086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6/28/2017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4149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9879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6/28/2017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3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6/28/2017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544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6/28/2017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83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27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60" r:id="rId15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1.xlsx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emf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emf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6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6.png"/><Relationship Id="rId7" Type="http://schemas.openxmlformats.org/officeDocument/2006/relationships/image" Target="../media/image2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51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432" y="1519256"/>
            <a:ext cx="7663336" cy="4950381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Hardware Commissioning: SRF cavities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822390"/>
            <a:ext cx="9165771" cy="623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All cavities conditioned </a:t>
            </a:r>
            <a:r>
              <a:rPr lang="en-US" sz="1600" dirty="0"/>
              <a:t>and RF measurements </a:t>
            </a:r>
            <a:r>
              <a:rPr lang="en-US" sz="1600" dirty="0" smtClean="0"/>
              <a:t>done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Only one cavity in CM3 and one in CM1 limited by field emission at gradients lower than 6 MV/m</a:t>
            </a:r>
            <a:endParaRPr lang="en-GB" sz="1600" dirty="0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086600" y="5029200"/>
            <a:ext cx="182259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Courtesy of W. Venturini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65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10493" y="739262"/>
            <a:ext cx="641062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6000" indent="-144000">
              <a:spcBef>
                <a:spcPts val="600"/>
              </a:spcBef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 smtClean="0"/>
              <a:t>Thermal short in </a:t>
            </a:r>
            <a:r>
              <a:rPr lang="en-GB" dirty="0" err="1" smtClean="0"/>
              <a:t>cryoline</a:t>
            </a:r>
            <a:r>
              <a:rPr lang="en-GB" dirty="0" smtClean="0"/>
              <a:t> found and temporarily fixed </a:t>
            </a:r>
          </a:p>
          <a:p>
            <a:pPr marL="216000" indent="-144000">
              <a:spcBef>
                <a:spcPts val="600"/>
              </a:spcBef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 smtClean="0"/>
              <a:t>Full repair planned for the 2017/18 technical stop</a:t>
            </a:r>
            <a:endParaRPr lang="en-GB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492" y="1531388"/>
            <a:ext cx="5599192" cy="30551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95626" y="3465096"/>
            <a:ext cx="3923857" cy="29033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3277" y="1020828"/>
            <a:ext cx="1511306" cy="23241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3430" y="4929619"/>
            <a:ext cx="496336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6000" indent="-14400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 smtClean="0"/>
              <a:t>Operation successful for </a:t>
            </a:r>
            <a:r>
              <a:rPr lang="en-GB" dirty="0" err="1" smtClean="0"/>
              <a:t>LHe</a:t>
            </a:r>
            <a:r>
              <a:rPr lang="en-GB" dirty="0" smtClean="0"/>
              <a:t> 4.5 K process pipe</a:t>
            </a:r>
          </a:p>
          <a:p>
            <a:pPr marL="216000" indent="-14400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fr-CH" dirty="0" smtClean="0"/>
              <a:t>Not </a:t>
            </a:r>
            <a:r>
              <a:rPr lang="fr-CH" dirty="0" err="1" smtClean="0"/>
              <a:t>fully</a:t>
            </a:r>
            <a:r>
              <a:rPr lang="fr-CH" dirty="0" smtClean="0"/>
              <a:t> for </a:t>
            </a:r>
            <a:r>
              <a:rPr lang="fr-CH" dirty="0" err="1" smtClean="0"/>
              <a:t>GHe</a:t>
            </a:r>
            <a:r>
              <a:rPr lang="fr-CH" dirty="0" smtClean="0"/>
              <a:t> 4.5 K </a:t>
            </a:r>
            <a:r>
              <a:rPr lang="fr-CH" dirty="0" err="1" smtClean="0"/>
              <a:t>process</a:t>
            </a:r>
            <a:r>
              <a:rPr lang="fr-CH" dirty="0" smtClean="0"/>
              <a:t> pipe (</a:t>
            </a:r>
            <a:r>
              <a:rPr lang="fr-CH" dirty="0" err="1" smtClean="0"/>
              <a:t>requires</a:t>
            </a:r>
            <a:r>
              <a:rPr lang="fr-CH" dirty="0" smtClean="0"/>
              <a:t> </a:t>
            </a:r>
            <a:r>
              <a:rPr lang="fr-CH" dirty="0" err="1" smtClean="0"/>
              <a:t>too</a:t>
            </a:r>
            <a:r>
              <a:rPr lang="fr-CH" dirty="0" smtClean="0"/>
              <a:t> </a:t>
            </a:r>
            <a:r>
              <a:rPr lang="fr-CH" dirty="0" err="1" smtClean="0"/>
              <a:t>much</a:t>
            </a:r>
            <a:r>
              <a:rPr lang="fr-CH" dirty="0" smtClean="0"/>
              <a:t> force -&gt; </a:t>
            </a:r>
            <a:r>
              <a:rPr lang="fr-CH" dirty="0" err="1" smtClean="0"/>
              <a:t>risk</a:t>
            </a:r>
            <a:r>
              <a:rPr lang="fr-CH" dirty="0" smtClean="0"/>
              <a:t> of </a:t>
            </a:r>
            <a:r>
              <a:rPr lang="fr-CH" dirty="0" err="1" smtClean="0"/>
              <a:t>breaking</a:t>
            </a:r>
            <a:r>
              <a:rPr lang="fr-CH" dirty="0" smtClean="0"/>
              <a:t>)</a:t>
            </a:r>
            <a:endParaRPr lang="en-GB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908430" y="5037221"/>
            <a:ext cx="1123402" cy="868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813540" y="5124091"/>
            <a:ext cx="3372928" cy="5434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Hardware Commissioning: </a:t>
            </a:r>
            <a:r>
              <a:rPr lang="en-GB" sz="3600" u="sng" dirty="0" err="1" smtClean="0"/>
              <a:t>Cryoline</a:t>
            </a:r>
            <a:endParaRPr lang="en-GB" sz="3600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7234323" y="1352028"/>
            <a:ext cx="182259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Courtesy of </a:t>
            </a:r>
            <a:r>
              <a:rPr lang="en-US" sz="1200" dirty="0" smtClean="0">
                <a:solidFill>
                  <a:srgbClr val="FF0000"/>
                </a:solidFill>
              </a:rPr>
              <a:t>O. </a:t>
            </a:r>
            <a:r>
              <a:rPr lang="en-US" sz="1200" dirty="0" smtClean="0">
                <a:solidFill>
                  <a:srgbClr val="FF0000"/>
                </a:solidFill>
              </a:rPr>
              <a:t>Pirotte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16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0142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Beam Commissioning: Low Energy Tunes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822390"/>
            <a:ext cx="8950675" cy="9079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Tunes for beams with A/q = 3.5 to the end of XT01 after each REX RF structure was set-up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Precise energy measurement using the dipole for each tune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Transverse beam profiles at each diagnostics box measured (data not yet analysed)</a:t>
            </a:r>
            <a:endParaRPr lang="en-GB" sz="16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54058"/>
              </p:ext>
            </p:extLst>
          </p:nvPr>
        </p:nvGraphicFramePr>
        <p:xfrm>
          <a:off x="584796" y="1828800"/>
          <a:ext cx="7997252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" name="Worksheet" r:id="rId6" imgW="5543685" imgH="2324010" progId="Excel.Sheet.12">
                  <p:embed/>
                </p:oleObj>
              </mc:Choice>
              <mc:Fallback>
                <p:oleObj name="Worksheet" r:id="rId6" imgW="5543685" imgH="232401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4796" y="1828800"/>
                        <a:ext cx="7997252" cy="335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0" y="5331786"/>
            <a:ext cx="8950675" cy="11926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dirty="0" smtClean="0"/>
              <a:t>Conclusions: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Low-energy beams can be transported without additional losses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Beam losses in HIE-ISOLDE (</a:t>
            </a:r>
            <a:r>
              <a:rPr lang="en-GB" sz="1600" dirty="0" err="1" smtClean="0"/>
              <a:t>ie</a:t>
            </a:r>
            <a:r>
              <a:rPr lang="en-GB" sz="1600" dirty="0" smtClean="0"/>
              <a:t>. XLN2 to end of XT01) negligible or at the very least small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Differences between different types of FC noticeable</a:t>
            </a:r>
            <a:endParaRPr lang="en-GB" sz="1600" dirty="0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0872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47445" t="5379" b="6566"/>
          <a:stretch/>
        </p:blipFill>
        <p:spPr>
          <a:xfrm>
            <a:off x="4360395" y="3998650"/>
            <a:ext cx="4706743" cy="27432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4342" y="4333746"/>
            <a:ext cx="5804273" cy="1969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The method works very well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Can be used for low-intensity beams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Can be completed in ~ 1 hour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However, as with all measurements with Si detectors, special attention is required to avoid damaging it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We will need to consider installing them in the </a:t>
            </a:r>
            <a:br>
              <a:rPr lang="en-GB" sz="1600" dirty="0" smtClean="0"/>
            </a:br>
            <a:r>
              <a:rPr lang="en-GB" sz="1600" dirty="0" smtClean="0"/>
              <a:t>other two HEBT lines next year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7010400" y="6020920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975660" y="4758000"/>
            <a:ext cx="603949" cy="59034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 mm vertical slits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48905" y="5773251"/>
            <a:ext cx="1207897" cy="4056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All quads and </a:t>
            </a:r>
            <a:r>
              <a:rPr lang="en-US" sz="1200" dirty="0" err="1" smtClean="0">
                <a:solidFill>
                  <a:srgbClr val="FF0000"/>
                </a:solidFill>
              </a:rPr>
              <a:t>steerers</a:t>
            </a:r>
            <a:r>
              <a:rPr lang="en-US" sz="1200" dirty="0" smtClean="0">
                <a:solidFill>
                  <a:srgbClr val="FF0000"/>
                </a:solidFill>
              </a:rPr>
              <a:t> off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294556" y="5363220"/>
            <a:ext cx="1847848" cy="319232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21" idx="2"/>
          </p:cNvCxnSpPr>
          <p:nvPr/>
        </p:nvCxnSpPr>
        <p:spPr>
          <a:xfrm>
            <a:off x="5352854" y="6178934"/>
            <a:ext cx="543034" cy="235464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5870964" y="6020920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 rot="-2700000">
            <a:off x="8308180" y="5464778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294556" y="5363220"/>
            <a:ext cx="679311" cy="649352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 flipH="1">
            <a:off x="5985264" y="5363220"/>
            <a:ext cx="314752" cy="657700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430307" y="4685137"/>
            <a:ext cx="739966" cy="4056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Silicon detector</a:t>
            </a:r>
          </a:p>
        </p:txBody>
      </p:sp>
      <p:cxnSp>
        <p:nvCxnSpPr>
          <p:cNvPr id="29" name="Straight Arrow Connector 28"/>
          <p:cNvCxnSpPr>
            <a:stCxn id="28" idx="2"/>
          </p:cNvCxnSpPr>
          <p:nvPr/>
        </p:nvCxnSpPr>
        <p:spPr>
          <a:xfrm>
            <a:off x="7800290" y="5090820"/>
            <a:ext cx="392332" cy="421738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9220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Beam Commissioning: Energy Measurement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822390"/>
            <a:ext cx="86106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Energy and energy spread of the beam can be carried out using the count rate measured at the Silicon detector at XT01.0400 after the first dipole magnet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857" y="1823873"/>
            <a:ext cx="3541113" cy="242780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6376" y="1781873"/>
            <a:ext cx="3602373" cy="2469809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1397847" y="1418270"/>
            <a:ext cx="24384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Energy Scan after set-up of 7gap3 was completed</a:t>
            </a:r>
            <a:endParaRPr lang="en-GB" sz="1200" dirty="0"/>
          </a:p>
        </p:txBody>
      </p:sp>
      <p:sp>
        <p:nvSpPr>
          <p:cNvPr id="36" name="Rectangle 35"/>
          <p:cNvSpPr/>
          <p:nvPr/>
        </p:nvSpPr>
        <p:spPr>
          <a:xfrm>
            <a:off x="5361890" y="1371369"/>
            <a:ext cx="24384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Energy Scan after set-up of 9gap was completed</a:t>
            </a:r>
            <a:endParaRPr lang="en-GB" sz="1200" dirty="0"/>
          </a:p>
        </p:txBody>
      </p:sp>
      <p:sp>
        <p:nvSpPr>
          <p:cNvPr id="33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5255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Beam Commissioning: Remaining Activities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0741" y="838200"/>
            <a:ext cx="8783857" cy="46089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u="sng" dirty="0" smtClean="0"/>
              <a:t>Week 26: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Phasing of cavities in CM2 and CM3 with </a:t>
            </a:r>
            <a:r>
              <a:rPr lang="en-GB" sz="1600" baseline="30000" dirty="0" smtClean="0"/>
              <a:t>14</a:t>
            </a:r>
            <a:r>
              <a:rPr lang="en-GB" sz="1600" dirty="0" smtClean="0"/>
              <a:t>N</a:t>
            </a:r>
            <a:r>
              <a:rPr lang="en-GB" sz="1600" baseline="30000" dirty="0" smtClean="0"/>
              <a:t>4+</a:t>
            </a:r>
            <a:r>
              <a:rPr lang="en-GB" sz="1600" dirty="0" smtClean="0"/>
              <a:t> (</a:t>
            </a:r>
            <a:r>
              <a:rPr lang="en-GB" sz="1600" dirty="0" err="1" smtClean="0"/>
              <a:t>E</a:t>
            </a:r>
            <a:r>
              <a:rPr lang="en-GB" sz="1600" baseline="-25000" dirty="0" err="1" smtClean="0"/>
              <a:t>final</a:t>
            </a:r>
            <a:r>
              <a:rPr lang="en-GB" sz="1600" dirty="0" smtClean="0"/>
              <a:t> = 6.5 MeV/u)  </a:t>
            </a:r>
            <a:endParaRPr lang="en-GB" sz="1600" dirty="0"/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Scaling to A/q = 3.67 and 4.0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REX-TRAP and REX-EBIS synchronization with </a:t>
            </a:r>
            <a:r>
              <a:rPr lang="en-GB" sz="1600" baseline="30000" dirty="0" smtClean="0"/>
              <a:t>39</a:t>
            </a:r>
            <a:r>
              <a:rPr lang="en-GB" sz="1600" dirty="0" smtClean="0"/>
              <a:t>K from the pilot ion source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Scaling to A/q = 3.9</a:t>
            </a:r>
          </a:p>
          <a:p>
            <a:pPr>
              <a:spcBef>
                <a:spcPts val="300"/>
              </a:spcBef>
            </a:pPr>
            <a:r>
              <a:rPr lang="en-GB" sz="1600" u="sng" dirty="0">
                <a:solidFill>
                  <a:schemeClr val="accent6">
                    <a:lumMod val="50000"/>
                  </a:schemeClr>
                </a:solidFill>
              </a:rPr>
              <a:t>Week </a:t>
            </a:r>
            <a:r>
              <a:rPr lang="en-GB" sz="1600" u="sng" dirty="0" smtClean="0">
                <a:solidFill>
                  <a:schemeClr val="accent6">
                    <a:lumMod val="50000"/>
                  </a:schemeClr>
                </a:solidFill>
              </a:rPr>
              <a:t>27-28:</a:t>
            </a:r>
            <a:endParaRPr lang="en-GB" sz="1600" u="sng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Set-up for first RIB and Physics</a:t>
            </a:r>
            <a:endParaRPr lang="en-GB" sz="1600" dirty="0" smtClean="0"/>
          </a:p>
          <a:p>
            <a:pPr>
              <a:spcBef>
                <a:spcPts val="300"/>
              </a:spcBef>
            </a:pPr>
            <a:r>
              <a:rPr lang="en-GB" sz="1600" u="sng" dirty="0"/>
              <a:t>Week </a:t>
            </a:r>
            <a:r>
              <a:rPr lang="en-GB" sz="1600" u="sng" dirty="0" smtClean="0"/>
              <a:t>29:</a:t>
            </a:r>
            <a:endParaRPr lang="en-GB" sz="1600" u="sng" dirty="0"/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Scaling to A/q = </a:t>
            </a:r>
            <a:r>
              <a:rPr lang="en-GB" sz="1600" dirty="0" smtClean="0"/>
              <a:t>4.33</a:t>
            </a:r>
          </a:p>
          <a:p>
            <a:pPr>
              <a:spcBef>
                <a:spcPts val="300"/>
              </a:spcBef>
            </a:pPr>
            <a:r>
              <a:rPr lang="en-GB" sz="1600" u="sng" dirty="0">
                <a:solidFill>
                  <a:schemeClr val="accent6">
                    <a:lumMod val="50000"/>
                  </a:schemeClr>
                </a:solidFill>
              </a:rPr>
              <a:t>Week </a:t>
            </a:r>
            <a:r>
              <a:rPr lang="en-GB" sz="1600" u="sng" dirty="0" smtClean="0">
                <a:solidFill>
                  <a:schemeClr val="accent6">
                    <a:lumMod val="50000"/>
                  </a:schemeClr>
                </a:solidFill>
              </a:rPr>
              <a:t>30-32:</a:t>
            </a:r>
            <a:endParaRPr lang="en-GB" sz="1600" u="sng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Set-up 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and Physics</a:t>
            </a:r>
            <a:endParaRPr lang="en-GB" sz="1600" dirty="0" smtClean="0"/>
          </a:p>
          <a:p>
            <a:pPr>
              <a:spcBef>
                <a:spcPts val="300"/>
              </a:spcBef>
            </a:pPr>
            <a:r>
              <a:rPr lang="en-GB" sz="1600" u="sng" dirty="0"/>
              <a:t>Week </a:t>
            </a:r>
            <a:r>
              <a:rPr lang="en-GB" sz="1600" u="sng" dirty="0" smtClean="0"/>
              <a:t>33:</a:t>
            </a:r>
            <a:endParaRPr lang="en-GB" sz="1600" u="sng" dirty="0"/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First beam to XT03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Commissioning of all diagnostics devices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Commissioning of the stripping foils</a:t>
            </a:r>
            <a:endParaRPr lang="en-GB" sz="1600" dirty="0"/>
          </a:p>
          <a:p>
            <a:pPr>
              <a:spcBef>
                <a:spcPts val="300"/>
              </a:spcBef>
            </a:pPr>
            <a:endParaRPr lang="en-GB" sz="1600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5269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Outline:</a:t>
            </a:r>
            <a:endParaRPr lang="en-GB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7956184" cy="426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HIE-ISOLDE Phase 2A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Installation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Highlights of the </a:t>
            </a:r>
            <a:r>
              <a:rPr lang="en-GB" dirty="0" smtClean="0"/>
              <a:t>Commissioning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First Operation with Stable Beam</a:t>
            </a: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Status and Schedule for Phase 2B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Summary</a:t>
            </a:r>
          </a:p>
        </p:txBody>
      </p:sp>
      <p:sp>
        <p:nvSpPr>
          <p:cNvPr id="11" name="Rounded Rectangle 10"/>
          <p:cNvSpPr/>
          <p:nvPr/>
        </p:nvSpPr>
        <p:spPr>
          <a:xfrm flipV="1">
            <a:off x="266700" y="2663599"/>
            <a:ext cx="8610600" cy="627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9898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u="sng" dirty="0"/>
              <a:t>First Operation with Stable </a:t>
            </a:r>
            <a:r>
              <a:rPr lang="en-US" sz="3600" u="sng" dirty="0" smtClean="0"/>
              <a:t>Beam</a:t>
            </a:r>
            <a:r>
              <a:rPr lang="en-GB" sz="3600" u="sng" dirty="0" smtClean="0"/>
              <a:t>: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77000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343" y="975120"/>
            <a:ext cx="8555257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baseline="30000" dirty="0" smtClean="0"/>
              <a:t>22</a:t>
            </a:r>
            <a:r>
              <a:rPr lang="en-GB" sz="1600" dirty="0" smtClean="0"/>
              <a:t>Ne beam requested by </a:t>
            </a:r>
            <a:r>
              <a:rPr lang="en-GB" sz="1600" dirty="0" err="1" smtClean="0"/>
              <a:t>Miniball</a:t>
            </a:r>
            <a:r>
              <a:rPr lang="en-GB" sz="1600" dirty="0" smtClean="0"/>
              <a:t> users for testing and calibration last weekend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864350"/>
              </p:ext>
            </p:extLst>
          </p:nvPr>
        </p:nvGraphicFramePr>
        <p:xfrm>
          <a:off x="512709" y="4453034"/>
          <a:ext cx="3749533" cy="10675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4941"/>
                <a:gridCol w="537738"/>
                <a:gridCol w="537738"/>
                <a:gridCol w="614558"/>
                <a:gridCol w="614558"/>
              </a:tblGrid>
              <a:tr h="15316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RF structure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REX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HIE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08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RFQ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7GP3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SRF02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SRF04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1780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# Trips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Downtime [mins</a:t>
                      </a:r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]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Downtime</a:t>
                      </a:r>
                      <a:r>
                        <a:rPr lang="en-GB" sz="1200" b="1" u="none" strike="noStrike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200" b="1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[%]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418253"/>
            <a:ext cx="3886200" cy="2696547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121938"/>
              </p:ext>
            </p:extLst>
          </p:nvPr>
        </p:nvGraphicFramePr>
        <p:xfrm>
          <a:off x="512709" y="1452569"/>
          <a:ext cx="3028336" cy="243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5736"/>
                <a:gridCol w="1752600"/>
              </a:tblGrid>
              <a:tr h="26301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Ion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300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</a:rPr>
                        <a:t>Ne</a:t>
                      </a:r>
                      <a:r>
                        <a:rPr lang="en-GB" sz="14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6+</a:t>
                      </a:r>
                      <a:endParaRPr lang="en-GB" sz="1400" b="1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780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A/q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3.667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HEBT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XT01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Transmission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~ 72 %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3.955 MeV/u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</a:t>
                      </a:r>
                      <a:r>
                        <a:rPr lang="en-GB" sz="1400" b="0" i="0" u="none" strike="noStrike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FWHM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0.25 %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Length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~ 60 hours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Rep. rate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 Hz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76200" y="4048836"/>
            <a:ext cx="6324600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Both REX and the SRF cavities quite stable (1.5 trip/shift)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836633"/>
              </p:ext>
            </p:extLst>
          </p:nvPr>
        </p:nvGraphicFramePr>
        <p:xfrm>
          <a:off x="7494507" y="4489996"/>
          <a:ext cx="1420893" cy="14536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558"/>
                <a:gridCol w="806335"/>
              </a:tblGrid>
              <a:tr h="32139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Cavity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 [MV/m]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1780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SRF01</a:t>
                      </a: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4.14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SRF02</a:t>
                      </a: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4.14</a:t>
                      </a: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SRF03</a:t>
                      </a: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4.14</a:t>
                      </a: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SRF04</a:t>
                      </a: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4.14</a:t>
                      </a: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SRF05</a:t>
                      </a: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3.22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881007"/>
              </p:ext>
            </p:extLst>
          </p:nvPr>
        </p:nvGraphicFramePr>
        <p:xfrm>
          <a:off x="5935922" y="4489996"/>
          <a:ext cx="1420893" cy="19108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558"/>
                <a:gridCol w="806335"/>
              </a:tblGrid>
              <a:tr h="32139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Cavity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Pf [kW]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</a:tr>
              <a:tr h="21780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RFQ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32.8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Buncher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1.45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IH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38.0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7GP1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51.0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7GP2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50.2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7GP3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46.2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9GP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61.5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76200" y="5626469"/>
            <a:ext cx="5472378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However, note that 40% extra power will be needed at REX for beams with A/q = 4.33 and that the gradient of the SRF cavities was not pushed to 6 MV/m</a:t>
            </a: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8025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Outline:</a:t>
            </a:r>
            <a:endParaRPr lang="en-GB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7956184" cy="426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HIE-ISOLDE Phase 2A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Installation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Highlights of the </a:t>
            </a:r>
            <a:r>
              <a:rPr lang="en-GB" dirty="0" smtClean="0"/>
              <a:t>Commissioning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First Operation with Stable Beam</a:t>
            </a: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Status and Schedule for Phase 2B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Summary</a:t>
            </a:r>
          </a:p>
        </p:txBody>
      </p:sp>
      <p:sp>
        <p:nvSpPr>
          <p:cNvPr id="11" name="Rounded Rectangle 10"/>
          <p:cNvSpPr/>
          <p:nvPr/>
        </p:nvSpPr>
        <p:spPr>
          <a:xfrm flipV="1">
            <a:off x="266700" y="3214255"/>
            <a:ext cx="8610600" cy="627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1188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u="sng" dirty="0"/>
              <a:t>Status and Schedule for Phase 2B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77000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2400" y="822390"/>
            <a:ext cx="375465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b="1" u="sng" dirty="0" smtClean="0"/>
              <a:t>Accelerating structures for CM4:</a:t>
            </a: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  <p:grpSp>
        <p:nvGrpSpPr>
          <p:cNvPr id="2" name="Group 1"/>
          <p:cNvGrpSpPr/>
          <p:nvPr/>
        </p:nvGrpSpPr>
        <p:grpSpPr>
          <a:xfrm>
            <a:off x="413206" y="2125607"/>
            <a:ext cx="6881706" cy="4046593"/>
            <a:chOff x="413206" y="1390522"/>
            <a:chExt cx="6881706" cy="404659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/>
            <a:srcRect t="14703"/>
            <a:stretch/>
          </p:blipFill>
          <p:spPr>
            <a:xfrm>
              <a:off x="413206" y="1390522"/>
              <a:ext cx="6881706" cy="4046593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1774974" y="2867967"/>
              <a:ext cx="781777" cy="509552"/>
              <a:chOff x="2205728" y="3811163"/>
              <a:chExt cx="781777" cy="509552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2261569" y="3811163"/>
                <a:ext cx="677075" cy="509552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V="1">
                <a:off x="2205728" y="3811163"/>
                <a:ext cx="781777" cy="509552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TextBox 12"/>
          <p:cNvSpPr txBox="1"/>
          <p:nvPr/>
        </p:nvSpPr>
        <p:spPr>
          <a:xfrm>
            <a:off x="6629400" y="5518751"/>
            <a:ext cx="182259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Courtesy of W. Venturini 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07" y="1221754"/>
            <a:ext cx="8555257" cy="623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Four cavities tested and ready for  installation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Additional cavity just coated with Niobium. Vertical RF test next week</a:t>
            </a:r>
          </a:p>
        </p:txBody>
      </p:sp>
    </p:spTree>
    <p:extLst>
      <p:ext uri="{BB962C8B-B14F-4D97-AF65-F5344CB8AC3E}">
        <p14:creationId xmlns:p14="http://schemas.microsoft.com/office/powerpoint/2010/main" val="249691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152400" y="1143000"/>
            <a:ext cx="8555257" cy="176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Same assembly team as for </a:t>
            </a:r>
            <a:r>
              <a:rPr lang="en-US" sz="1600" dirty="0" smtClean="0"/>
              <a:t>CM1, CM2 and CM3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Same </a:t>
            </a:r>
            <a:r>
              <a:rPr lang="en-US" sz="1600" dirty="0"/>
              <a:t>duration as for CM3 (</a:t>
            </a:r>
            <a:r>
              <a:rPr lang="en-US" sz="1600" dirty="0" smtClean="0"/>
              <a:t>27 </a:t>
            </a:r>
            <a:r>
              <a:rPr lang="en-US" sz="1600" dirty="0"/>
              <a:t>weeks in clean </a:t>
            </a:r>
            <a:r>
              <a:rPr lang="en-US" sz="1600" dirty="0" smtClean="0"/>
              <a:t>room + 2 </a:t>
            </a:r>
            <a:r>
              <a:rPr lang="en-US" sz="1600" dirty="0"/>
              <a:t>weeks qualification tests </a:t>
            </a:r>
            <a:r>
              <a:rPr lang="en-US" sz="1600" dirty="0" smtClean="0"/>
              <a:t>outside) 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Planning is shifted by 7 weeks to ensure the best set of active </a:t>
            </a:r>
            <a:r>
              <a:rPr lang="en-US" sz="1600" dirty="0" smtClean="0"/>
              <a:t>elements:</a:t>
            </a:r>
          </a:p>
          <a:p>
            <a:pPr marL="80010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Solenoid #5 ready for installation in w29</a:t>
            </a:r>
          </a:p>
          <a:p>
            <a:pPr marL="80010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5 </a:t>
            </a:r>
            <a:r>
              <a:rPr lang="en-US" sz="1600" dirty="0"/>
              <a:t>cavities ready for the installation in w33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CM4 finished and tested at </a:t>
            </a:r>
            <a:r>
              <a:rPr lang="en-US" sz="1600" dirty="0" smtClean="0"/>
              <a:t>warm in w42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u="sng" dirty="0"/>
              <a:t>Status and Schedule for Phase 2B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77000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9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2824843"/>
            <a:ext cx="9122241" cy="3880757"/>
            <a:chOff x="0" y="2443843"/>
            <a:chExt cx="9122241" cy="3880757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2468945"/>
              <a:ext cx="9122241" cy="3624351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7620000" y="2468946"/>
              <a:ext cx="904462" cy="3855654"/>
            </a:xfrm>
            <a:prstGeom prst="rect">
              <a:avLst/>
            </a:prstGeom>
            <a:solidFill>
              <a:schemeClr val="tx1">
                <a:alpha val="1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618207" y="2443843"/>
              <a:ext cx="10801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/>
                <a:t>SM18 </a:t>
              </a:r>
              <a:r>
                <a:rPr lang="en-GB" sz="1200" b="1" dirty="0" err="1" smtClean="0"/>
                <a:t>cryo</a:t>
              </a:r>
              <a:r>
                <a:rPr lang="en-GB" sz="1200" b="1" dirty="0" smtClean="0"/>
                <a:t> shutdown</a:t>
              </a:r>
              <a:endParaRPr lang="en-GB" sz="12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073058" y="4257532"/>
              <a:ext cx="16946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tx2"/>
                  </a:solidFill>
                </a:rPr>
                <a:t>Solenoid installation</a:t>
              </a:r>
              <a:endParaRPr lang="en-GB" sz="1200" b="1" dirty="0">
                <a:solidFill>
                  <a:schemeClr val="tx2"/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6348809" y="4546766"/>
              <a:ext cx="784072" cy="0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6400800" y="4646109"/>
              <a:ext cx="14766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tx2"/>
                  </a:solidFill>
                </a:rPr>
                <a:t>cavity installation</a:t>
              </a:r>
              <a:endParaRPr lang="en-GB" sz="1200" b="1" dirty="0">
                <a:solidFill>
                  <a:schemeClr val="tx2"/>
                </a:solidFill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6835928" y="4904657"/>
              <a:ext cx="78407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152400" y="822390"/>
            <a:ext cx="375465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b="1" u="sng" dirty="0" smtClean="0"/>
              <a:t>Plan for assembly of CM4: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175622" y="2316106"/>
            <a:ext cx="182259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Courtesy of </a:t>
            </a:r>
            <a:r>
              <a:rPr lang="en-US" sz="1200" dirty="0" smtClean="0">
                <a:solidFill>
                  <a:srgbClr val="FF0000"/>
                </a:solidFill>
              </a:rPr>
              <a:t>Y. </a:t>
            </a:r>
            <a:r>
              <a:rPr lang="en-US" sz="1200" dirty="0" err="1" smtClean="0">
                <a:solidFill>
                  <a:srgbClr val="FF0000"/>
                </a:solidFill>
              </a:rPr>
              <a:t>Leclerq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12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329" y="1219200"/>
            <a:ext cx="8915400" cy="3047999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HIE-ISOLDE </a:t>
            </a:r>
            <a:r>
              <a:rPr lang="en-US" sz="4000" dirty="0" smtClean="0"/>
              <a:t>Report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9800" y="5611458"/>
            <a:ext cx="3040929" cy="609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GB" sz="1600" dirty="0" smtClean="0">
                <a:solidFill>
                  <a:schemeClr val="tx1"/>
                </a:solidFill>
              </a:rPr>
              <a:t>Jose Alberto Rodriguez </a:t>
            </a:r>
            <a:br>
              <a:rPr lang="en-GB" sz="1600" dirty="0" smtClean="0">
                <a:solidFill>
                  <a:schemeClr val="tx1"/>
                </a:solidFill>
              </a:rPr>
            </a:br>
            <a:r>
              <a:rPr lang="en-GB" sz="1600" dirty="0" smtClean="0">
                <a:solidFill>
                  <a:schemeClr val="tx1"/>
                </a:solidFill>
              </a:rPr>
              <a:t>on behalf of Yacine Kadi and the HIE-ISOLDE project team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29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u="sng" dirty="0"/>
              <a:t>Status and Schedule for Phase 2B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77000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2400" y="1213898"/>
            <a:ext cx="8555257" cy="11926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Installation of CM4 after refurbishing of </a:t>
            </a:r>
            <a:r>
              <a:rPr lang="en-GB" sz="1600" dirty="0" err="1" smtClean="0"/>
              <a:t>cryoline</a:t>
            </a:r>
            <a:r>
              <a:rPr lang="en-GB" sz="1600" dirty="0" smtClean="0"/>
              <a:t> starting in February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Hardware commissioning and cryomodules cool-down starting in March 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Beam commissioning starting in May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Physics starting in July</a:t>
            </a: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514600"/>
            <a:ext cx="9144000" cy="32403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/>
          <p:cNvSpPr txBox="1"/>
          <p:nvPr/>
        </p:nvSpPr>
        <p:spPr>
          <a:xfrm>
            <a:off x="152400" y="822390"/>
            <a:ext cx="375465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b="1" u="sng" dirty="0" smtClean="0"/>
              <a:t>Plan for 2018: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10573" y="5806570"/>
            <a:ext cx="1822591" cy="40568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Courtesy of </a:t>
            </a:r>
            <a:r>
              <a:rPr lang="en-US" sz="1200" dirty="0" smtClean="0">
                <a:solidFill>
                  <a:srgbClr val="FF0000"/>
                </a:solidFill>
              </a:rPr>
              <a:t>W. Venturini and Y. Kadi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06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Outline:</a:t>
            </a:r>
            <a:endParaRPr lang="en-GB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7956184" cy="426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HIE-ISOLDE Phase 2A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Installation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Highlights of the </a:t>
            </a:r>
            <a:r>
              <a:rPr lang="en-GB" dirty="0" smtClean="0"/>
              <a:t>Commissioning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First Operation with Stable Beam</a:t>
            </a: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Status and Schedule for Phase 2B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Summary</a:t>
            </a:r>
          </a:p>
        </p:txBody>
      </p:sp>
      <p:sp>
        <p:nvSpPr>
          <p:cNvPr id="11" name="Rounded Rectangle 10"/>
          <p:cNvSpPr/>
          <p:nvPr/>
        </p:nvSpPr>
        <p:spPr>
          <a:xfrm flipV="1">
            <a:off x="266700" y="3792494"/>
            <a:ext cx="8610600" cy="627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3784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Summary:</a:t>
            </a:r>
            <a:endParaRPr lang="en-GB" sz="3600" u="sng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9623" y="1483261"/>
            <a:ext cx="8831977" cy="15081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Hardware commissioning completed: 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All power converters/magnets circuits </a:t>
            </a:r>
            <a:r>
              <a:rPr lang="en-GB" sz="1600" dirty="0" smtClean="0"/>
              <a:t>tested</a:t>
            </a:r>
            <a:endParaRPr lang="en-GB" sz="1600" dirty="0"/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All SRF cavities conditioned and tested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Source of the cavity trips identified and </a:t>
            </a:r>
            <a:r>
              <a:rPr lang="en-GB" sz="1600" dirty="0" smtClean="0"/>
              <a:t>mitigated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Source of thermal loss in </a:t>
            </a:r>
            <a:r>
              <a:rPr lang="en-GB" sz="1600" dirty="0" err="1" smtClean="0"/>
              <a:t>cryoline</a:t>
            </a:r>
            <a:r>
              <a:rPr lang="en-GB" sz="1600" dirty="0" smtClean="0"/>
              <a:t> identified and mitigated</a:t>
            </a:r>
            <a:endParaRPr lang="en-GB" sz="16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59623" y="840830"/>
            <a:ext cx="900614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Installation and hardware commissioning of HIE-ISOLDE Phase 2A completed </a:t>
            </a:r>
            <a:br>
              <a:rPr lang="en-GB" dirty="0" smtClean="0"/>
            </a:br>
            <a:r>
              <a:rPr lang="en-GB" dirty="0" smtClean="0"/>
              <a:t>(3 cryomodules with 5 QWR each, 3 HEBTs lines)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9623" y="3030971"/>
            <a:ext cx="8831977" cy="15081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Beam commissioning on-going: 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Low energy tunes to the end of XT01 prepared (80% transmission)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Cavities in </a:t>
            </a:r>
            <a:r>
              <a:rPr lang="en-GB" sz="1600" dirty="0" smtClean="0"/>
              <a:t>CM1, CM2 and part of CM3 phased </a:t>
            </a:r>
            <a:endParaRPr lang="en-GB" sz="1600" dirty="0"/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New low and high level </a:t>
            </a:r>
            <a:r>
              <a:rPr lang="en-GB" sz="1600" dirty="0" smtClean="0"/>
              <a:t>control software tested</a:t>
            </a:r>
            <a:endParaRPr lang="en-GB" sz="1600" dirty="0"/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Commissioning </a:t>
            </a:r>
            <a:r>
              <a:rPr lang="en-GB" sz="1600" dirty="0"/>
              <a:t>of XT03 on week 33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2400" y="4491423"/>
            <a:ext cx="8831977" cy="6540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Operations: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First stable beam (</a:t>
            </a:r>
            <a:r>
              <a:rPr lang="en-GB" sz="1600" baseline="30000" dirty="0" smtClean="0"/>
              <a:t>22</a:t>
            </a:r>
            <a:r>
              <a:rPr lang="en-GB" sz="1600" dirty="0" smtClean="0"/>
              <a:t>Ne at 4 MeV/u) delivered to the </a:t>
            </a:r>
            <a:r>
              <a:rPr lang="en-GB" sz="1600" dirty="0" err="1" smtClean="0"/>
              <a:t>Miniball</a:t>
            </a:r>
            <a:r>
              <a:rPr lang="en-GB" sz="1600" dirty="0" smtClean="0"/>
              <a:t> Spectrometer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2400" y="5137648"/>
            <a:ext cx="8831977" cy="15081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Phase 2B status and plan: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Four cavities ready for installation in CM4, one more will be tested on wk. 27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Assembly of CM4 will be completed before the end of 2017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Installation in tunnel in February 2018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Physics campaign in July 2018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0086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1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Outline:</a:t>
            </a:r>
            <a:endParaRPr lang="en-GB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7956184" cy="426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HIE-ISOLDE Phase 2A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Installation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Highlights of the </a:t>
            </a:r>
            <a:r>
              <a:rPr lang="en-GB" dirty="0" smtClean="0"/>
              <a:t>Commissioning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First Operation with Stable Beam</a:t>
            </a: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Status and Schedule for Phase 2B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Summary</a:t>
            </a:r>
          </a:p>
        </p:txBody>
      </p:sp>
      <p:sp>
        <p:nvSpPr>
          <p:cNvPr id="11" name="Rounded Rectangle 10"/>
          <p:cNvSpPr/>
          <p:nvPr/>
        </p:nvSpPr>
        <p:spPr>
          <a:xfrm flipV="1">
            <a:off x="266700" y="1033006"/>
            <a:ext cx="8610600" cy="627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7491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HIE-ISOLDE </a:t>
            </a:r>
            <a:r>
              <a:rPr lang="en-GB" sz="3600" u="sng" dirty="0"/>
              <a:t>Phase </a:t>
            </a:r>
            <a:r>
              <a:rPr lang="en-GB" sz="3600" u="sng" dirty="0" smtClean="0"/>
              <a:t>2A:</a:t>
            </a:r>
            <a:endParaRPr lang="en-GB" sz="3600" u="sng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4116"/>
            <a:ext cx="9141416" cy="5354284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3230284" y="2242517"/>
            <a:ext cx="1835724" cy="1567483"/>
            <a:chOff x="3230284" y="2242517"/>
            <a:chExt cx="1835724" cy="1567483"/>
          </a:xfrm>
        </p:grpSpPr>
        <p:sp>
          <p:nvSpPr>
            <p:cNvPr id="10" name="Rounded Rectangle 9"/>
            <p:cNvSpPr/>
            <p:nvPr/>
          </p:nvSpPr>
          <p:spPr>
            <a:xfrm>
              <a:off x="3581400" y="2362200"/>
              <a:ext cx="1484608" cy="1447800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35"/>
            <p:cNvSpPr txBox="1"/>
            <p:nvPr/>
          </p:nvSpPr>
          <p:spPr>
            <a:xfrm>
              <a:off x="3230284" y="2242517"/>
              <a:ext cx="1291109" cy="40568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</p:spPr>
          <p:txBody>
            <a:bodyPr wrap="square" lIns="36000" tIns="18000" rIns="36000" bIns="18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CM3 </a:t>
              </a:r>
              <a:r>
                <a:rPr lang="en-US" sz="1200" dirty="0" smtClean="0">
                  <a:solidFill>
                    <a:srgbClr val="FF0000"/>
                  </a:solidFill>
                </a:rPr>
                <a:t>and XT00 modifications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7168" y="3616288"/>
            <a:ext cx="1238232" cy="2479712"/>
            <a:chOff x="57168" y="3616288"/>
            <a:chExt cx="1238232" cy="2479712"/>
          </a:xfrm>
        </p:grpSpPr>
        <p:sp>
          <p:nvSpPr>
            <p:cNvPr id="20" name="Rounded Rectangle 19"/>
            <p:cNvSpPr/>
            <p:nvPr/>
          </p:nvSpPr>
          <p:spPr>
            <a:xfrm>
              <a:off x="57168" y="3810000"/>
              <a:ext cx="1238232" cy="2286000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35"/>
            <p:cNvSpPr txBox="1"/>
            <p:nvPr/>
          </p:nvSpPr>
          <p:spPr>
            <a:xfrm>
              <a:off x="311009" y="3616288"/>
              <a:ext cx="616845" cy="221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</p:spPr>
          <p:txBody>
            <a:bodyPr wrap="square" lIns="36000" tIns="18000" rIns="36000" bIns="18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XT03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834851" y="4466828"/>
            <a:ext cx="2448843" cy="1843338"/>
            <a:chOff x="1834851" y="4466828"/>
            <a:chExt cx="2448843" cy="1843338"/>
          </a:xfrm>
        </p:grpSpPr>
        <p:sp>
          <p:nvSpPr>
            <p:cNvPr id="22" name="Rounded Rectangle 21"/>
            <p:cNvSpPr/>
            <p:nvPr/>
          </p:nvSpPr>
          <p:spPr>
            <a:xfrm rot="19339220">
              <a:off x="1834851" y="4466828"/>
              <a:ext cx="1249771" cy="1843338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35"/>
            <p:cNvSpPr txBox="1"/>
            <p:nvPr/>
          </p:nvSpPr>
          <p:spPr>
            <a:xfrm>
              <a:off x="3077523" y="5750494"/>
              <a:ext cx="1206171" cy="40568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</p:spPr>
          <p:txBody>
            <a:bodyPr wrap="square" lIns="36000" tIns="18000" rIns="36000" bIns="18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XT02 extension and ISS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4095" y="1012892"/>
            <a:ext cx="4042160" cy="119263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Phase 2A HIE-ISOLDE project: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Additional cryomodule (CM3)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Additional HEBT line (XT03)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Modification of the XT02 HEBT line</a:t>
            </a:r>
          </a:p>
        </p:txBody>
      </p:sp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7837079"/>
              </p:ext>
            </p:extLst>
          </p:nvPr>
        </p:nvGraphicFramePr>
        <p:xfrm>
          <a:off x="5193376" y="3429000"/>
          <a:ext cx="3853071" cy="26843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76912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Graphic spid="2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Outline:</a:t>
            </a:r>
            <a:endParaRPr lang="en-GB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7956184" cy="426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HIE-ISOLDE Phase 2A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Installation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Highlights of the </a:t>
            </a:r>
            <a:r>
              <a:rPr lang="en-GB" dirty="0" smtClean="0"/>
              <a:t>Commissioning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First Operation with Stable Beam</a:t>
            </a: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Status and Schedule for Phase 2B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Summary</a:t>
            </a:r>
          </a:p>
        </p:txBody>
      </p:sp>
      <p:sp>
        <p:nvSpPr>
          <p:cNvPr id="11" name="Rounded Rectangle 10"/>
          <p:cNvSpPr/>
          <p:nvPr/>
        </p:nvSpPr>
        <p:spPr>
          <a:xfrm flipV="1">
            <a:off x="266700" y="1560963"/>
            <a:ext cx="8610600" cy="627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0526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84010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Installation: CM3 and XT00 Modification</a:t>
            </a:r>
            <a:endParaRPr lang="en-GB" sz="3600" u="sng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078" y="858783"/>
            <a:ext cx="1479233" cy="262974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150" y="3566160"/>
            <a:ext cx="3450167" cy="194071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290" y="875223"/>
            <a:ext cx="2308325" cy="129843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6564" y="3566160"/>
            <a:ext cx="1091654" cy="194071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061" y="2205514"/>
            <a:ext cx="2296479" cy="129176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073" y="2205514"/>
            <a:ext cx="2296478" cy="129176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061" y="858783"/>
            <a:ext cx="2296479" cy="129177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514" y="3566160"/>
            <a:ext cx="1091654" cy="194071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95095" y="5561840"/>
            <a:ext cx="8548276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XLN5 </a:t>
            </a:r>
            <a:r>
              <a:rPr lang="en-US" sz="1600" dirty="0"/>
              <a:t>intertank sector in place and vacuum closed. BCAM cameras in </a:t>
            </a:r>
            <a:r>
              <a:rPr lang="en-US" sz="1600" dirty="0" smtClean="0"/>
              <a:t>place</a:t>
            </a: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All </a:t>
            </a:r>
            <a:r>
              <a:rPr lang="en-US" sz="1600" dirty="0"/>
              <a:t>elements connected and aligned </a:t>
            </a:r>
            <a:r>
              <a:rPr lang="en-US" sz="1600" dirty="0" smtClean="0"/>
              <a:t>beginning of March</a:t>
            </a: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err="1" smtClean="0"/>
              <a:t>Cryo</a:t>
            </a:r>
            <a:r>
              <a:rPr lang="en-US" sz="1600" dirty="0" smtClean="0"/>
              <a:t> tubing on the top-plate and outside on the tunnel roof finished. CM cabling all done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43" y="876076"/>
            <a:ext cx="2604826" cy="4630803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7287985" y="5396370"/>
            <a:ext cx="182259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Courtesy of E. Siesling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94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898642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Installation: Third HEBT line (XT03)</a:t>
            </a:r>
            <a:endParaRPr lang="en-GB" sz="3600" u="sng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8" y="855450"/>
            <a:ext cx="2860567" cy="160906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404" y="855449"/>
            <a:ext cx="2849880" cy="160305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026" y="854768"/>
            <a:ext cx="2852301" cy="160441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2" y="2696174"/>
            <a:ext cx="2528936" cy="156874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411" y="2703794"/>
            <a:ext cx="3185789" cy="179200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2701572"/>
            <a:ext cx="3176192" cy="178660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52266" y="4508718"/>
            <a:ext cx="8548276" cy="181588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February – May: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XT03 supports and tables in place and re-aligned immediately after the installation of ISS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Installation of the dipoles followed by the </a:t>
            </a:r>
            <a:r>
              <a:rPr lang="en-US" sz="1600" dirty="0" err="1" smtClean="0"/>
              <a:t>Dbox</a:t>
            </a:r>
            <a:r>
              <a:rPr lang="en-US" sz="1600" dirty="0" smtClean="0"/>
              <a:t> units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Quadrupole </a:t>
            </a:r>
            <a:r>
              <a:rPr lang="en-US" sz="1600" dirty="0" err="1" smtClean="0"/>
              <a:t>vac</a:t>
            </a:r>
            <a:r>
              <a:rPr lang="en-US" sz="1600" dirty="0" smtClean="0"/>
              <a:t> chambers arrived with a delay: Welding in the hall to avoid more delay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All elements aligned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Vacuum connections, gauges and valves in place. Sectors leak tight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All DC, water, interlocks and instrumentation connected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224465" y="4416359"/>
            <a:ext cx="182259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Courtesy of E. Siesling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81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530170"/>
            <a:ext cx="5508104" cy="413107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79" y="773081"/>
            <a:ext cx="3829257" cy="287194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79" y="3789040"/>
            <a:ext cx="3840189" cy="2880142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898642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Installation: ISS and XT02 Extension</a:t>
            </a:r>
            <a:endParaRPr lang="en-GB" sz="3600" u="sng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7010400" y="5733915"/>
            <a:ext cx="182259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Courtesy of E. Siesling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7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Outline:</a:t>
            </a:r>
            <a:endParaRPr lang="en-GB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7956184" cy="426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HIE-ISOLDE Phase 2A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Installation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Highlights of the Commissioning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First Operation with Stable Beam</a:t>
            </a: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Status and Schedule for Phase 2B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Summary</a:t>
            </a:r>
          </a:p>
        </p:txBody>
      </p:sp>
      <p:sp>
        <p:nvSpPr>
          <p:cNvPr id="11" name="Rounded Rectangle 10"/>
          <p:cNvSpPr/>
          <p:nvPr/>
        </p:nvSpPr>
        <p:spPr>
          <a:xfrm flipV="1">
            <a:off x="266700" y="2116094"/>
            <a:ext cx="8610600" cy="627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56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Meeting of the </a:t>
            </a:r>
            <a:r>
              <a:rPr lang="en-US" sz="1200" dirty="0" smtClean="0"/>
              <a:t>INTC </a:t>
            </a:r>
            <a:r>
              <a:rPr lang="en-GB" sz="1200" dirty="0" smtClean="0"/>
              <a:t>– Jun. 28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5249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CERN-cobranding_4-3</Template>
  <TotalTime>22194</TotalTime>
  <Words>1358</Words>
  <Application>Microsoft Office PowerPoint</Application>
  <PresentationFormat>On-screen Show (4:3)</PresentationFormat>
  <Paragraphs>258</Paragraphs>
  <Slides>23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Optima</vt:lpstr>
      <vt:lpstr>Arial</vt:lpstr>
      <vt:lpstr>Calibri</vt:lpstr>
      <vt:lpstr>Wingdings</vt:lpstr>
      <vt:lpstr>CERNCobranding4-3</vt:lpstr>
      <vt:lpstr>Worksheet</vt:lpstr>
      <vt:lpstr>PowerPoint Presentation</vt:lpstr>
      <vt:lpstr>HIE-ISOLDE Report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Jose Rodriguez</dc:creator>
  <cp:lastModifiedBy>Jose Alberto Rodriguez Rodriguez</cp:lastModifiedBy>
  <cp:revision>1063</cp:revision>
  <cp:lastPrinted>2016-11-02T07:20:29Z</cp:lastPrinted>
  <dcterms:created xsi:type="dcterms:W3CDTF">2006-08-16T00:00:00Z</dcterms:created>
  <dcterms:modified xsi:type="dcterms:W3CDTF">2017-06-28T07:21:47Z</dcterms:modified>
</cp:coreProperties>
</file>