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300" r:id="rId2"/>
    <p:sldId id="318" r:id="rId3"/>
    <p:sldId id="304" r:id="rId4"/>
    <p:sldId id="306" r:id="rId5"/>
    <p:sldId id="312" r:id="rId6"/>
    <p:sldId id="316" r:id="rId7"/>
    <p:sldId id="314" r:id="rId8"/>
    <p:sldId id="288" r:id="rId9"/>
    <p:sldId id="301" r:id="rId10"/>
    <p:sldId id="299" r:id="rId11"/>
    <p:sldId id="297" r:id="rId12"/>
    <p:sldId id="328" r:id="rId13"/>
    <p:sldId id="289" r:id="rId14"/>
    <p:sldId id="290" r:id="rId15"/>
    <p:sldId id="292" r:id="rId16"/>
    <p:sldId id="293" r:id="rId17"/>
    <p:sldId id="319" r:id="rId18"/>
    <p:sldId id="326" r:id="rId19"/>
    <p:sldId id="320" r:id="rId20"/>
    <p:sldId id="321" r:id="rId21"/>
    <p:sldId id="324" r:id="rId22"/>
    <p:sldId id="325" r:id="rId23"/>
    <p:sldId id="323" r:id="rId24"/>
    <p:sldId id="327" r:id="rId25"/>
    <p:sldId id="256" r:id="rId26"/>
    <p:sldId id="257" r:id="rId27"/>
    <p:sldId id="258" r:id="rId28"/>
    <p:sldId id="259" r:id="rId29"/>
    <p:sldId id="260" r:id="rId30"/>
    <p:sldId id="287" r:id="rId31"/>
    <p:sldId id="277" r:id="rId32"/>
    <p:sldId id="330" r:id="rId33"/>
    <p:sldId id="261" r:id="rId34"/>
    <p:sldId id="272" r:id="rId35"/>
    <p:sldId id="274" r:id="rId36"/>
    <p:sldId id="278" r:id="rId37"/>
    <p:sldId id="270" r:id="rId38"/>
    <p:sldId id="280" r:id="rId39"/>
    <p:sldId id="264" r:id="rId40"/>
    <p:sldId id="284" r:id="rId41"/>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92F7FC"/>
    <a:srgbClr val="E5EBF7"/>
    <a:srgbClr val="D0DBF0"/>
    <a:srgbClr val="9BECFF"/>
    <a:srgbClr val="FFD757"/>
    <a:srgbClr val="8FD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26" autoAdjust="0"/>
    <p:restoredTop sz="94660"/>
  </p:normalViewPr>
  <p:slideViewPr>
    <p:cSldViewPr snapToGrid="0">
      <p:cViewPr varScale="1">
        <p:scale>
          <a:sx n="116" d="100"/>
          <a:sy n="116" d="100"/>
        </p:scale>
        <p:origin x="1458" y="84"/>
      </p:cViewPr>
      <p:guideLst/>
    </p:cSldViewPr>
  </p:slideViewPr>
  <p:notesTextViewPr>
    <p:cViewPr>
      <p:scale>
        <a:sx n="1" d="1"/>
        <a:sy n="1" d="1"/>
      </p:scale>
      <p:origin x="0" y="0"/>
    </p:cViewPr>
  </p:notesTextViewPr>
  <p:sorterViewPr>
    <p:cViewPr>
      <p:scale>
        <a:sx n="100" d="100"/>
        <a:sy n="100" d="100"/>
      </p:scale>
      <p:origin x="0" y="-166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DC38BD8D-0EC1-4CD3-9CC9-0061A0BF3175}" type="datetimeFigureOut">
              <a:rPr lang="fr-CH" smtClean="0"/>
              <a:t>23.06.2017</a:t>
            </a:fld>
            <a:endParaRPr lang="fr-CH"/>
          </a:p>
        </p:txBody>
      </p:sp>
      <p:sp>
        <p:nvSpPr>
          <p:cNvPr id="4" name="Espace réservé de l'image des diapositives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fr-CH"/>
          </a:p>
        </p:txBody>
      </p:sp>
      <p:sp>
        <p:nvSpPr>
          <p:cNvPr id="5" name="Espace réservé des notes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6" name="Espace réservé du pied de page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fr-CH"/>
          </a:p>
        </p:txBody>
      </p:sp>
      <p:sp>
        <p:nvSpPr>
          <p:cNvPr id="7" name="Espace réservé du numéro de diapositive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F8311314-2C23-4719-8193-97B93F46D473}" type="slidenum">
              <a:rPr lang="fr-CH" smtClean="0"/>
              <a:t>‹#›</a:t>
            </a:fld>
            <a:endParaRPr lang="fr-CH"/>
          </a:p>
        </p:txBody>
      </p:sp>
    </p:spTree>
    <p:extLst>
      <p:ext uri="{BB962C8B-B14F-4D97-AF65-F5344CB8AC3E}">
        <p14:creationId xmlns:p14="http://schemas.microsoft.com/office/powerpoint/2010/main" val="578351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a:t>The investigation was carried out on the same industrial multifilamentary Nb</a:t>
            </a:r>
            <a:r>
              <a:rPr lang="it-IT" sz="1200" baseline="-25000" dirty="0"/>
              <a:t>3</a:t>
            </a:r>
            <a:r>
              <a:rPr lang="it-IT" sz="1200" dirty="0"/>
              <a:t>Sn wires chosen for the QXF quadrupole for the HL LHC</a:t>
            </a:r>
            <a:endParaRPr lang="en-US" sz="1200" dirty="0"/>
          </a:p>
          <a:p>
            <a:endParaRPr lang="en-US" dirty="0"/>
          </a:p>
        </p:txBody>
      </p:sp>
      <p:sp>
        <p:nvSpPr>
          <p:cNvPr id="4" name="Slide Number Placeholder 3"/>
          <p:cNvSpPr>
            <a:spLocks noGrp="1"/>
          </p:cNvSpPr>
          <p:nvPr>
            <p:ph type="sldNum" sz="quarter" idx="10"/>
          </p:nvPr>
        </p:nvSpPr>
        <p:spPr/>
        <p:txBody>
          <a:bodyPr/>
          <a:lstStyle/>
          <a:p>
            <a:fld id="{9F0CD256-C881-48E4-B206-B494B5FCCF33}" type="slidenum">
              <a:rPr lang="en-GB" smtClean="0"/>
              <a:pPr/>
              <a:t>2</a:t>
            </a:fld>
            <a:endParaRPr lang="en-GB" dirty="0"/>
          </a:p>
        </p:txBody>
      </p:sp>
    </p:spTree>
    <p:extLst>
      <p:ext uri="{BB962C8B-B14F-4D97-AF65-F5344CB8AC3E}">
        <p14:creationId xmlns:p14="http://schemas.microsoft.com/office/powerpoint/2010/main" val="453024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a:p>
            <a:r>
              <a:rPr lang="it-IT" dirty="0"/>
              <a:t>Lifetime.......</a:t>
            </a:r>
          </a:p>
          <a:p>
            <a:pPr marL="0" marR="0" indent="0" algn="l" defTabSz="914400" rtl="0" eaLnBrk="1" fontAlgn="auto" latinLnBrk="0" hangingPunct="1">
              <a:lnSpc>
                <a:spcPct val="100000"/>
              </a:lnSpc>
              <a:spcBef>
                <a:spcPts val="0"/>
              </a:spcBef>
              <a:spcAft>
                <a:spcPts val="0"/>
              </a:spcAft>
              <a:buClrTx/>
              <a:buSzTx/>
              <a:buFontTx/>
              <a:buNone/>
              <a:tabLst/>
              <a:defRPr/>
            </a:pPr>
            <a:r>
              <a:rPr lang="it-IT" dirty="0"/>
              <a:t>Since no available reactor is able to produce simultaneously different high energy sources, irradiation effects have to be studied separately for each one of them being present in the HL LHC radiation environment, i.e. Photons, electrons, pions, neutrons and protons.</a:t>
            </a:r>
            <a:endParaRPr lang="en-US" dirty="0"/>
          </a:p>
          <a:p>
            <a:endParaRPr lang="en-US" dirty="0"/>
          </a:p>
        </p:txBody>
      </p:sp>
      <p:sp>
        <p:nvSpPr>
          <p:cNvPr id="4" name="Slide Number Placeholder 3"/>
          <p:cNvSpPr>
            <a:spLocks noGrp="1"/>
          </p:cNvSpPr>
          <p:nvPr>
            <p:ph type="sldNum" sz="quarter" idx="10"/>
          </p:nvPr>
        </p:nvSpPr>
        <p:spPr/>
        <p:txBody>
          <a:bodyPr/>
          <a:lstStyle/>
          <a:p>
            <a:fld id="{9F0CD256-C881-48E4-B206-B494B5FCCF33}" type="slidenum">
              <a:rPr lang="en-GB" smtClean="0"/>
              <a:pPr/>
              <a:t>4</a:t>
            </a:fld>
            <a:endParaRPr lang="en-GB" dirty="0"/>
          </a:p>
        </p:txBody>
      </p:sp>
    </p:spTree>
    <p:extLst>
      <p:ext uri="{BB962C8B-B14F-4D97-AF65-F5344CB8AC3E}">
        <p14:creationId xmlns:p14="http://schemas.microsoft.com/office/powerpoint/2010/main" val="2653633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radiation damage event is defined as the transfer of the kinetic energy from an incident projectile to the solid and the resulting distribution of target atoms. It can be described as follows: when an energetic incident particle interacts with a lattice atom it transfers a kinetic energy, </a:t>
                </a:r>
                <a14:m>
                  <m:oMath xmlns:m="http://schemas.openxmlformats.org/officeDocument/2006/math">
                    <m:r>
                      <a:rPr lang="en-US" sz="1200" i="1" kern="1200">
                        <a:solidFill>
                          <a:schemeClr val="tx1"/>
                        </a:solidFill>
                        <a:effectLst/>
                        <a:latin typeface="Cambria Math"/>
                        <a:ea typeface="+mn-ea"/>
                        <a:cs typeface="+mn-cs"/>
                      </a:rPr>
                      <m:t>𝑇</m:t>
                    </m:r>
                  </m:oMath>
                </a14:m>
                <a:r>
                  <a:rPr lang="en-US" sz="1200" kern="1200" dirty="0">
                    <a:solidFill>
                      <a:schemeClr val="tx1"/>
                    </a:solidFill>
                    <a:effectLst/>
                    <a:latin typeface="+mn-lt"/>
                    <a:ea typeface="+mn-ea"/>
                    <a:cs typeface="+mn-cs"/>
                  </a:rPr>
                  <a:t>, to the lattice atom giving rise to a </a:t>
                </a:r>
                <a:r>
                  <a:rPr lang="en-US" sz="1200" i="1" kern="1200" dirty="0">
                    <a:solidFill>
                      <a:schemeClr val="tx1"/>
                    </a:solidFill>
                    <a:effectLst/>
                    <a:latin typeface="+mn-lt"/>
                    <a:ea typeface="+mn-ea"/>
                    <a:cs typeface="+mn-cs"/>
                  </a:rPr>
                  <a:t>primary knock - on atom</a:t>
                </a:r>
                <a:r>
                  <a:rPr lang="en-US" sz="1200" kern="1200" dirty="0">
                    <a:solidFill>
                      <a:schemeClr val="tx1"/>
                    </a:solidFill>
                    <a:effectLst/>
                    <a:latin typeface="+mn-lt"/>
                    <a:ea typeface="+mn-ea"/>
                    <a:cs typeface="+mn-cs"/>
                  </a:rPr>
                  <a:t> (PKA). If  </a:t>
                </a:r>
                <a14:m>
                  <m:oMath xmlns:m="http://schemas.openxmlformats.org/officeDocument/2006/math">
                    <m:r>
                      <a:rPr lang="en-US" sz="1200" i="1" kern="1200">
                        <a:solidFill>
                          <a:schemeClr val="tx1"/>
                        </a:solidFill>
                        <a:effectLst/>
                        <a:latin typeface="Cambria Math"/>
                        <a:ea typeface="+mn-ea"/>
                        <a:cs typeface="+mn-cs"/>
                      </a:rPr>
                      <m:t>𝑇</m:t>
                    </m:r>
                  </m:oMath>
                </a14:m>
                <a:r>
                  <a:rPr lang="en-US" sz="1200" kern="1200" dirty="0">
                    <a:solidFill>
                      <a:schemeClr val="tx1"/>
                    </a:solidFill>
                    <a:effectLst/>
                    <a:latin typeface="+mn-lt"/>
                    <a:ea typeface="+mn-ea"/>
                    <a:cs typeface="+mn-cs"/>
                  </a:rPr>
                  <a:t> is higher than a threshold value (the </a:t>
                </a:r>
                <a:r>
                  <a:rPr lang="en-US" sz="1200" i="1" kern="1200" dirty="0">
                    <a:solidFill>
                      <a:schemeClr val="tx1"/>
                    </a:solidFill>
                    <a:effectLst/>
                    <a:latin typeface="+mn-lt"/>
                    <a:ea typeface="+mn-ea"/>
                    <a:cs typeface="+mn-cs"/>
                  </a:rPr>
                  <a:t>displacement energy</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a:t>
                </a:r>
                <a:r>
                  <a:rPr lang="en-US" sz="1200" i="1" kern="1200" baseline="-25000" dirty="0">
                    <a:solidFill>
                      <a:schemeClr val="tx1"/>
                    </a:solidFill>
                    <a:effectLst/>
                    <a:latin typeface="+mn-lt"/>
                    <a:ea typeface="+mn-ea"/>
                    <a:cs typeface="+mn-cs"/>
                  </a:rPr>
                  <a:t>d</a:t>
                </a:r>
                <a:r>
                  <a:rPr lang="en-US" sz="1200" kern="1200" dirty="0">
                    <a:solidFill>
                      <a:schemeClr val="tx1"/>
                    </a:solidFill>
                    <a:effectLst/>
                    <a:latin typeface="+mn-lt"/>
                    <a:ea typeface="+mn-ea"/>
                    <a:cs typeface="+mn-cs"/>
                  </a:rPr>
                  <a:t>) the PKA is displaced from its lattice site. The displaced atom travels through the lattice encountering other lattice atoms and if such encounters involve sufficient energy transfer (at least equal to the displacement energy </a:t>
                </a:r>
                <a:r>
                  <a:rPr lang="en-US" sz="1200" i="1" kern="1200" dirty="0">
                    <a:solidFill>
                      <a:schemeClr val="tx1"/>
                    </a:solidFill>
                    <a:effectLst/>
                    <a:latin typeface="+mn-lt"/>
                    <a:ea typeface="+mn-ea"/>
                    <a:cs typeface="+mn-cs"/>
                  </a:rPr>
                  <a:t>E</a:t>
                </a:r>
                <a:r>
                  <a:rPr lang="en-US" sz="1200" i="1" kern="1200" baseline="-25000" dirty="0">
                    <a:solidFill>
                      <a:schemeClr val="tx1"/>
                    </a:solidFill>
                    <a:effectLst/>
                    <a:latin typeface="+mn-lt"/>
                    <a:ea typeface="+mn-ea"/>
                    <a:cs typeface="+mn-cs"/>
                  </a:rPr>
                  <a:t>d</a:t>
                </a:r>
                <a:r>
                  <a:rPr lang="en-US" sz="1200" kern="1200" dirty="0">
                    <a:solidFill>
                      <a:schemeClr val="tx1"/>
                    </a:solidFill>
                    <a:effectLst/>
                    <a:latin typeface="+mn-lt"/>
                    <a:ea typeface="+mn-ea"/>
                    <a:cs typeface="+mn-cs"/>
                  </a:rPr>
                  <a:t>) additional knock–on atoms are created resulting in the production of a displacement cascade. The radiation damage event is concluded when the PKA comes to rest in the lattice as an interstitial. The result of a radiation damage event is the creation of point defects (vacancies and interstitials, known as </a:t>
                </a:r>
                <a:r>
                  <a:rPr lang="en-US" sz="1200" i="1" kern="1200" dirty="0" err="1">
                    <a:solidFill>
                      <a:schemeClr val="tx1"/>
                    </a:solidFill>
                    <a:effectLst/>
                    <a:latin typeface="+mn-lt"/>
                    <a:ea typeface="+mn-ea"/>
                    <a:cs typeface="+mn-cs"/>
                  </a:rPr>
                  <a:t>Frenkel</a:t>
                </a:r>
                <a:r>
                  <a:rPr lang="en-US" sz="1200" i="1" kern="1200" dirty="0">
                    <a:solidFill>
                      <a:schemeClr val="tx1"/>
                    </a:solidFill>
                    <a:effectLst/>
                    <a:latin typeface="+mn-lt"/>
                    <a:ea typeface="+mn-ea"/>
                    <a:cs typeface="+mn-cs"/>
                  </a:rPr>
                  <a:t> pairs</a:t>
                </a:r>
                <a:r>
                  <a:rPr lang="en-US" sz="1200" kern="1200" dirty="0">
                    <a:solidFill>
                      <a:schemeClr val="tx1"/>
                    </a:solidFill>
                    <a:effectLst/>
                    <a:latin typeface="+mn-lt"/>
                    <a:ea typeface="+mn-ea"/>
                    <a:cs typeface="+mn-cs"/>
                  </a:rPr>
                  <a:t>) and clusters of these defects in the crystal lattice</a:t>
                </a:r>
                <a:endParaRPr lang="en-US"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radiation damage event is defined as the transfer of the kinetic energy from an incident projectile to the solid and the resulting distribution of target atoms. It can be described as follows: when an energetic incident particle interacts with a lattice atom it transfers a kinetic energy, </a:t>
                </a:r>
                <a:r>
                  <a:rPr lang="en-US" sz="1200" i="0" kern="1200">
                    <a:solidFill>
                      <a:schemeClr val="tx1"/>
                    </a:solidFill>
                    <a:effectLst/>
                    <a:latin typeface="+mn-lt"/>
                    <a:ea typeface="+mn-ea"/>
                    <a:cs typeface="+mn-cs"/>
                  </a:rPr>
                  <a:t>𝑇</a:t>
                </a:r>
                <a:r>
                  <a:rPr lang="en-US" sz="1200" kern="1200" dirty="0">
                    <a:solidFill>
                      <a:schemeClr val="tx1"/>
                    </a:solidFill>
                    <a:effectLst/>
                    <a:latin typeface="+mn-lt"/>
                    <a:ea typeface="+mn-ea"/>
                    <a:cs typeface="+mn-cs"/>
                  </a:rPr>
                  <a:t>, to the lattice atom giving rise to a </a:t>
                </a:r>
                <a:r>
                  <a:rPr lang="en-US" sz="1200" i="1" kern="1200" dirty="0">
                    <a:solidFill>
                      <a:schemeClr val="tx1"/>
                    </a:solidFill>
                    <a:effectLst/>
                    <a:latin typeface="+mn-lt"/>
                    <a:ea typeface="+mn-ea"/>
                    <a:cs typeface="+mn-cs"/>
                  </a:rPr>
                  <a:t>primary knock - on atom</a:t>
                </a:r>
                <a:r>
                  <a:rPr lang="en-US" sz="1200" kern="1200" dirty="0">
                    <a:solidFill>
                      <a:schemeClr val="tx1"/>
                    </a:solidFill>
                    <a:effectLst/>
                    <a:latin typeface="+mn-lt"/>
                    <a:ea typeface="+mn-ea"/>
                    <a:cs typeface="+mn-cs"/>
                  </a:rPr>
                  <a:t> (PKA). If  </a:t>
                </a:r>
                <a:r>
                  <a:rPr lang="en-US" sz="1200" i="0" kern="1200">
                    <a:solidFill>
                      <a:schemeClr val="tx1"/>
                    </a:solidFill>
                    <a:effectLst/>
                    <a:latin typeface="+mn-lt"/>
                    <a:ea typeface="+mn-ea"/>
                    <a:cs typeface="+mn-cs"/>
                  </a:rPr>
                  <a:t>𝑇</a:t>
                </a:r>
                <a:r>
                  <a:rPr lang="en-US" sz="1200" kern="1200" dirty="0">
                    <a:solidFill>
                      <a:schemeClr val="tx1"/>
                    </a:solidFill>
                    <a:effectLst/>
                    <a:latin typeface="+mn-lt"/>
                    <a:ea typeface="+mn-ea"/>
                    <a:cs typeface="+mn-cs"/>
                  </a:rPr>
                  <a:t> is higher than a threshold value (the </a:t>
                </a:r>
                <a:r>
                  <a:rPr lang="en-US" sz="1200" i="1" kern="1200" dirty="0">
                    <a:solidFill>
                      <a:schemeClr val="tx1"/>
                    </a:solidFill>
                    <a:effectLst/>
                    <a:latin typeface="+mn-lt"/>
                    <a:ea typeface="+mn-ea"/>
                    <a:cs typeface="+mn-cs"/>
                  </a:rPr>
                  <a:t>displacement energy</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a:t>
                </a:r>
                <a:r>
                  <a:rPr lang="en-US" sz="1200" i="1" kern="1200" baseline="-25000" dirty="0">
                    <a:solidFill>
                      <a:schemeClr val="tx1"/>
                    </a:solidFill>
                    <a:effectLst/>
                    <a:latin typeface="+mn-lt"/>
                    <a:ea typeface="+mn-ea"/>
                    <a:cs typeface="+mn-cs"/>
                  </a:rPr>
                  <a:t>d</a:t>
                </a:r>
                <a:r>
                  <a:rPr lang="en-US" sz="1200" kern="1200" dirty="0">
                    <a:solidFill>
                      <a:schemeClr val="tx1"/>
                    </a:solidFill>
                    <a:effectLst/>
                    <a:latin typeface="+mn-lt"/>
                    <a:ea typeface="+mn-ea"/>
                    <a:cs typeface="+mn-cs"/>
                  </a:rPr>
                  <a:t>) the PKA is displaced from its lattice site. The displaced atom travels through the lattice encountering other lattice atoms and if such encounters involve sufficient energy transfer (at least equal to the displacement energy </a:t>
                </a:r>
                <a:r>
                  <a:rPr lang="en-US" sz="1200" i="1" kern="1200" dirty="0">
                    <a:solidFill>
                      <a:schemeClr val="tx1"/>
                    </a:solidFill>
                    <a:effectLst/>
                    <a:latin typeface="+mn-lt"/>
                    <a:ea typeface="+mn-ea"/>
                    <a:cs typeface="+mn-cs"/>
                  </a:rPr>
                  <a:t>E</a:t>
                </a:r>
                <a:r>
                  <a:rPr lang="en-US" sz="1200" i="1" kern="1200" baseline="-25000" dirty="0">
                    <a:solidFill>
                      <a:schemeClr val="tx1"/>
                    </a:solidFill>
                    <a:effectLst/>
                    <a:latin typeface="+mn-lt"/>
                    <a:ea typeface="+mn-ea"/>
                    <a:cs typeface="+mn-cs"/>
                  </a:rPr>
                  <a:t>d</a:t>
                </a:r>
                <a:r>
                  <a:rPr lang="en-US" sz="1200" kern="1200" dirty="0">
                    <a:solidFill>
                      <a:schemeClr val="tx1"/>
                    </a:solidFill>
                    <a:effectLst/>
                    <a:latin typeface="+mn-lt"/>
                    <a:ea typeface="+mn-ea"/>
                    <a:cs typeface="+mn-cs"/>
                  </a:rPr>
                  <a:t>) additional knock–on atoms are created resulting in the production of a displacement cascade. The radiation damage event is concluded when the PKA comes to rest in the lattice as an interstitial. The result of a radiation damage event is the creation of point defects (vacancies and interstitials, known as </a:t>
                </a:r>
                <a:r>
                  <a:rPr lang="en-US" sz="1200" i="1" kern="1200" dirty="0" err="1">
                    <a:solidFill>
                      <a:schemeClr val="tx1"/>
                    </a:solidFill>
                    <a:effectLst/>
                    <a:latin typeface="+mn-lt"/>
                    <a:ea typeface="+mn-ea"/>
                    <a:cs typeface="+mn-cs"/>
                  </a:rPr>
                  <a:t>Frenkel</a:t>
                </a:r>
                <a:r>
                  <a:rPr lang="en-US" sz="1200" i="1" kern="1200" dirty="0">
                    <a:solidFill>
                      <a:schemeClr val="tx1"/>
                    </a:solidFill>
                    <a:effectLst/>
                    <a:latin typeface="+mn-lt"/>
                    <a:ea typeface="+mn-ea"/>
                    <a:cs typeface="+mn-cs"/>
                  </a:rPr>
                  <a:t> pairs</a:t>
                </a:r>
                <a:r>
                  <a:rPr lang="en-US" sz="1200" kern="1200" dirty="0">
                    <a:solidFill>
                      <a:schemeClr val="tx1"/>
                    </a:solidFill>
                    <a:effectLst/>
                    <a:latin typeface="+mn-lt"/>
                    <a:ea typeface="+mn-ea"/>
                    <a:cs typeface="+mn-cs"/>
                  </a:rPr>
                  <a:t>) and clusters of these defects in the crystal lattice</a:t>
                </a:r>
                <a:endParaRPr lang="en-US" dirty="0"/>
              </a:p>
            </p:txBody>
          </p:sp>
        </mc:Fallback>
      </mc:AlternateContent>
      <p:sp>
        <p:nvSpPr>
          <p:cNvPr id="4" name="Slide Number Placeholder 3"/>
          <p:cNvSpPr>
            <a:spLocks noGrp="1"/>
          </p:cNvSpPr>
          <p:nvPr>
            <p:ph type="sldNum" sz="quarter" idx="10"/>
          </p:nvPr>
        </p:nvSpPr>
        <p:spPr/>
        <p:txBody>
          <a:bodyPr/>
          <a:lstStyle/>
          <a:p>
            <a:fld id="{9F0CD256-C881-48E4-B206-B494B5FCCF33}" type="slidenum">
              <a:rPr lang="en-GB" smtClean="0"/>
              <a:pPr/>
              <a:t>5</a:t>
            </a:fld>
            <a:endParaRPr lang="en-GB" dirty="0"/>
          </a:p>
        </p:txBody>
      </p:sp>
    </p:spTree>
    <p:extLst>
      <p:ext uri="{BB962C8B-B14F-4D97-AF65-F5344CB8AC3E}">
        <p14:creationId xmlns:p14="http://schemas.microsoft.com/office/powerpoint/2010/main" val="1298475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FLUKA is a fully integrated particle physics Monte Carlo simulation package. It has many applications in high energy experimental physics and engineering, shielding, detector and telescope design, cosmic ray studies, dosimetry, medical physics and radio-biology. </a:t>
            </a:r>
            <a:endParaRPr lang="en-US" dirty="0"/>
          </a:p>
        </p:txBody>
      </p:sp>
      <p:sp>
        <p:nvSpPr>
          <p:cNvPr id="4" name="Slide Number Placeholder 3"/>
          <p:cNvSpPr>
            <a:spLocks noGrp="1"/>
          </p:cNvSpPr>
          <p:nvPr>
            <p:ph type="sldNum" sz="quarter" idx="10"/>
          </p:nvPr>
        </p:nvSpPr>
        <p:spPr/>
        <p:txBody>
          <a:bodyPr/>
          <a:lstStyle/>
          <a:p>
            <a:fld id="{9F0CD256-C881-48E4-B206-B494B5FCCF33}" type="slidenum">
              <a:rPr lang="en-GB" smtClean="0"/>
              <a:pPr/>
              <a:t>7</a:t>
            </a:fld>
            <a:endParaRPr lang="en-GB" dirty="0"/>
          </a:p>
        </p:txBody>
      </p:sp>
    </p:spTree>
    <p:extLst>
      <p:ext uri="{BB962C8B-B14F-4D97-AF65-F5344CB8AC3E}">
        <p14:creationId xmlns:p14="http://schemas.microsoft.com/office/powerpoint/2010/main" val="3777773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0CD256-C881-48E4-B206-B494B5FCCF33}" type="slidenum">
              <a:rPr lang="en-GB" smtClean="0"/>
              <a:pPr/>
              <a:t>10</a:t>
            </a:fld>
            <a:endParaRPr lang="en-GB" dirty="0"/>
          </a:p>
        </p:txBody>
      </p:sp>
    </p:spTree>
    <p:extLst>
      <p:ext uri="{BB962C8B-B14F-4D97-AF65-F5344CB8AC3E}">
        <p14:creationId xmlns:p14="http://schemas.microsoft.com/office/powerpoint/2010/main" val="1619471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latin typeface="+mn-lt"/>
              <a:cs typeface="+mn-cs"/>
            </a:endParaRPr>
          </a:p>
        </p:txBody>
      </p:sp>
      <p:sp>
        <p:nvSpPr>
          <p:cNvPr id="4" name="Segnaposto numero diapositiva 3"/>
          <p:cNvSpPr>
            <a:spLocks noGrp="1"/>
          </p:cNvSpPr>
          <p:nvPr>
            <p:ph type="sldNum" sz="quarter" idx="10"/>
          </p:nvPr>
        </p:nvSpPr>
        <p:spPr/>
        <p:txBody>
          <a:bodyPr/>
          <a:lstStyle/>
          <a:p>
            <a:fld id="{9F0CD256-C881-48E4-B206-B494B5FCCF33}" type="slidenum">
              <a:rPr lang="en-GB" smtClean="0"/>
              <a:pPr/>
              <a:t>20</a:t>
            </a:fld>
            <a:endParaRPr lang="en-GB" dirty="0"/>
          </a:p>
        </p:txBody>
      </p:sp>
    </p:spTree>
    <p:extLst>
      <p:ext uri="{BB962C8B-B14F-4D97-AF65-F5344CB8AC3E}">
        <p14:creationId xmlns:p14="http://schemas.microsoft.com/office/powerpoint/2010/main" val="1072268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F0CD256-C881-48E4-B206-B494B5FCCF33}" type="slidenum">
              <a:rPr lang="en-GB" smtClean="0"/>
              <a:pPr/>
              <a:t>21</a:t>
            </a:fld>
            <a:endParaRPr lang="en-GB" dirty="0"/>
          </a:p>
        </p:txBody>
      </p:sp>
    </p:spTree>
    <p:extLst>
      <p:ext uri="{BB962C8B-B14F-4D97-AF65-F5344CB8AC3E}">
        <p14:creationId xmlns:p14="http://schemas.microsoft.com/office/powerpoint/2010/main" val="3426333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FF0000"/>
                </a:solidFill>
              </a:rPr>
              <a:t>The correlation is not straightforward as in the case of T</a:t>
            </a:r>
            <a:r>
              <a:rPr lang="en-US" sz="1200" b="1" baseline="-25000" dirty="0">
                <a:solidFill>
                  <a:srgbClr val="FF0000"/>
                </a:solidFill>
              </a:rPr>
              <a:t>c</a:t>
            </a:r>
            <a:r>
              <a:rPr lang="en-US" sz="1200" b="1" dirty="0">
                <a:solidFill>
                  <a:srgbClr val="FF0000"/>
                </a:solidFill>
              </a:rPr>
              <a:t> </a:t>
            </a:r>
          </a:p>
          <a:p>
            <a:endParaRPr lang="en-US" dirty="0"/>
          </a:p>
        </p:txBody>
      </p:sp>
      <p:sp>
        <p:nvSpPr>
          <p:cNvPr id="4" name="Slide Number Placeholder 3"/>
          <p:cNvSpPr>
            <a:spLocks noGrp="1"/>
          </p:cNvSpPr>
          <p:nvPr>
            <p:ph type="sldNum" sz="quarter" idx="10"/>
          </p:nvPr>
        </p:nvSpPr>
        <p:spPr/>
        <p:txBody>
          <a:bodyPr/>
          <a:lstStyle/>
          <a:p>
            <a:fld id="{9F0CD256-C881-48E4-B206-B494B5FCCF33}" type="slidenum">
              <a:rPr lang="en-GB" smtClean="0"/>
              <a:pPr/>
              <a:t>22</a:t>
            </a:fld>
            <a:endParaRPr lang="en-GB" dirty="0"/>
          </a:p>
        </p:txBody>
      </p:sp>
    </p:spTree>
    <p:extLst>
      <p:ext uri="{BB962C8B-B14F-4D97-AF65-F5344CB8AC3E}">
        <p14:creationId xmlns:p14="http://schemas.microsoft.com/office/powerpoint/2010/main" val="4031679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3E247600-BA3F-426A-9DB8-EFCBE3057572}" type="datetime1">
              <a:rPr lang="fr-CH" smtClean="0"/>
              <a:t>23.06.2017</a:t>
            </a:fld>
            <a:endParaRPr lang="fr-CH"/>
          </a:p>
        </p:txBody>
      </p:sp>
      <p:sp>
        <p:nvSpPr>
          <p:cNvPr id="5" name="Footer Placeholder 4"/>
          <p:cNvSpPr>
            <a:spLocks noGrp="1"/>
          </p:cNvSpPr>
          <p:nvPr>
            <p:ph type="ftr" sz="quarter" idx="11"/>
          </p:nvPr>
        </p:nvSpPr>
        <p:spPr/>
        <p:txBody>
          <a:bodyPr/>
          <a:lstStyle/>
          <a:p>
            <a:r>
              <a:rPr lang="fr-CH"/>
              <a:t>Flukiger, CERN, 23.6.2017</a:t>
            </a:r>
          </a:p>
        </p:txBody>
      </p:sp>
      <p:sp>
        <p:nvSpPr>
          <p:cNvPr id="6" name="Slide Number Placeholder 5"/>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2414964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8234EAE-E563-4D3A-9A2E-879A22A84337}" type="datetime1">
              <a:rPr lang="fr-CH" smtClean="0"/>
              <a:t>23.06.2017</a:t>
            </a:fld>
            <a:endParaRPr lang="fr-CH"/>
          </a:p>
        </p:txBody>
      </p:sp>
      <p:sp>
        <p:nvSpPr>
          <p:cNvPr id="5" name="Footer Placeholder 4"/>
          <p:cNvSpPr>
            <a:spLocks noGrp="1"/>
          </p:cNvSpPr>
          <p:nvPr>
            <p:ph type="ftr" sz="quarter" idx="11"/>
          </p:nvPr>
        </p:nvSpPr>
        <p:spPr/>
        <p:txBody>
          <a:bodyPr/>
          <a:lstStyle/>
          <a:p>
            <a:r>
              <a:rPr lang="fr-CH"/>
              <a:t>Flukiger, CERN, 23.6.2017</a:t>
            </a:r>
          </a:p>
        </p:txBody>
      </p:sp>
      <p:sp>
        <p:nvSpPr>
          <p:cNvPr id="6" name="Slide Number Placeholder 5"/>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2362900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2CBE920-A1B9-428F-BD02-1B03ECDA7173}" type="datetime1">
              <a:rPr lang="fr-CH" smtClean="0"/>
              <a:t>23.06.2017</a:t>
            </a:fld>
            <a:endParaRPr lang="fr-CH"/>
          </a:p>
        </p:txBody>
      </p:sp>
      <p:sp>
        <p:nvSpPr>
          <p:cNvPr id="5" name="Footer Placeholder 4"/>
          <p:cNvSpPr>
            <a:spLocks noGrp="1"/>
          </p:cNvSpPr>
          <p:nvPr>
            <p:ph type="ftr" sz="quarter" idx="11"/>
          </p:nvPr>
        </p:nvSpPr>
        <p:spPr/>
        <p:txBody>
          <a:bodyPr/>
          <a:lstStyle/>
          <a:p>
            <a:r>
              <a:rPr lang="fr-CH"/>
              <a:t>Flukiger, CERN, 23.6.2017</a:t>
            </a:r>
          </a:p>
        </p:txBody>
      </p:sp>
      <p:sp>
        <p:nvSpPr>
          <p:cNvPr id="6" name="Slide Number Placeholder 5"/>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7900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667939F-9C21-4CB1-98E9-ACD57C833C09}" type="datetime1">
              <a:rPr lang="fr-CH" smtClean="0"/>
              <a:t>23.06.2017</a:t>
            </a:fld>
            <a:endParaRPr lang="fr-CH"/>
          </a:p>
        </p:txBody>
      </p:sp>
      <p:sp>
        <p:nvSpPr>
          <p:cNvPr id="5" name="Footer Placeholder 4"/>
          <p:cNvSpPr>
            <a:spLocks noGrp="1"/>
          </p:cNvSpPr>
          <p:nvPr>
            <p:ph type="ftr" sz="quarter" idx="11"/>
          </p:nvPr>
        </p:nvSpPr>
        <p:spPr/>
        <p:txBody>
          <a:bodyPr/>
          <a:lstStyle/>
          <a:p>
            <a:r>
              <a:rPr lang="fr-CH"/>
              <a:t>Flukiger, CERN, 23.6.2017</a:t>
            </a:r>
          </a:p>
        </p:txBody>
      </p:sp>
      <p:sp>
        <p:nvSpPr>
          <p:cNvPr id="6" name="Slide Number Placeholder 5"/>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659369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FF1EDB0-C017-4944-B563-02AF6288550D}" type="datetime1">
              <a:rPr lang="fr-CH" smtClean="0"/>
              <a:t>23.06.2017</a:t>
            </a:fld>
            <a:endParaRPr lang="fr-CH"/>
          </a:p>
        </p:txBody>
      </p:sp>
      <p:sp>
        <p:nvSpPr>
          <p:cNvPr id="5" name="Footer Placeholder 4"/>
          <p:cNvSpPr>
            <a:spLocks noGrp="1"/>
          </p:cNvSpPr>
          <p:nvPr>
            <p:ph type="ftr" sz="quarter" idx="11"/>
          </p:nvPr>
        </p:nvSpPr>
        <p:spPr/>
        <p:txBody>
          <a:bodyPr/>
          <a:lstStyle/>
          <a:p>
            <a:r>
              <a:rPr lang="fr-CH"/>
              <a:t>Flukiger, CERN, 23.6.2017</a:t>
            </a:r>
          </a:p>
        </p:txBody>
      </p:sp>
      <p:sp>
        <p:nvSpPr>
          <p:cNvPr id="6" name="Slide Number Placeholder 5"/>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96553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458B640-04F5-4C87-BEED-15C4955A1C6E}" type="datetime1">
              <a:rPr lang="fr-CH" smtClean="0"/>
              <a:t>23.06.2017</a:t>
            </a:fld>
            <a:endParaRPr lang="fr-CH"/>
          </a:p>
        </p:txBody>
      </p:sp>
      <p:sp>
        <p:nvSpPr>
          <p:cNvPr id="6" name="Footer Placeholder 5"/>
          <p:cNvSpPr>
            <a:spLocks noGrp="1"/>
          </p:cNvSpPr>
          <p:nvPr>
            <p:ph type="ftr" sz="quarter" idx="11"/>
          </p:nvPr>
        </p:nvSpPr>
        <p:spPr/>
        <p:txBody>
          <a:bodyPr/>
          <a:lstStyle/>
          <a:p>
            <a:r>
              <a:rPr lang="fr-CH"/>
              <a:t>Flukiger, CERN, 23.6.2017</a:t>
            </a:r>
          </a:p>
        </p:txBody>
      </p:sp>
      <p:sp>
        <p:nvSpPr>
          <p:cNvPr id="7" name="Slide Number Placeholder 6"/>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559962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31ACFFEC-AF1B-4F8B-90F1-8E6FB91D3349}" type="datetime1">
              <a:rPr lang="fr-CH" smtClean="0"/>
              <a:t>23.06.2017</a:t>
            </a:fld>
            <a:endParaRPr lang="fr-CH"/>
          </a:p>
        </p:txBody>
      </p:sp>
      <p:sp>
        <p:nvSpPr>
          <p:cNvPr id="8" name="Footer Placeholder 7"/>
          <p:cNvSpPr>
            <a:spLocks noGrp="1"/>
          </p:cNvSpPr>
          <p:nvPr>
            <p:ph type="ftr" sz="quarter" idx="11"/>
          </p:nvPr>
        </p:nvSpPr>
        <p:spPr/>
        <p:txBody>
          <a:bodyPr/>
          <a:lstStyle/>
          <a:p>
            <a:r>
              <a:rPr lang="fr-CH"/>
              <a:t>Flukiger, CERN, 23.6.2017</a:t>
            </a:r>
          </a:p>
        </p:txBody>
      </p:sp>
      <p:sp>
        <p:nvSpPr>
          <p:cNvPr id="9" name="Slide Number Placeholder 8"/>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2882890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9CABE9DB-2278-498C-804E-ECEA17FF1B13}" type="datetime1">
              <a:rPr lang="fr-CH" smtClean="0"/>
              <a:t>23.06.2017</a:t>
            </a:fld>
            <a:endParaRPr lang="fr-CH"/>
          </a:p>
        </p:txBody>
      </p:sp>
      <p:sp>
        <p:nvSpPr>
          <p:cNvPr id="4" name="Footer Placeholder 3"/>
          <p:cNvSpPr>
            <a:spLocks noGrp="1"/>
          </p:cNvSpPr>
          <p:nvPr>
            <p:ph type="ftr" sz="quarter" idx="11"/>
          </p:nvPr>
        </p:nvSpPr>
        <p:spPr/>
        <p:txBody>
          <a:bodyPr/>
          <a:lstStyle/>
          <a:p>
            <a:r>
              <a:rPr lang="fr-CH"/>
              <a:t>Flukiger, CERN, 23.6.2017</a:t>
            </a:r>
          </a:p>
        </p:txBody>
      </p:sp>
      <p:sp>
        <p:nvSpPr>
          <p:cNvPr id="5" name="Slide Number Placeholder 4"/>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3612019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32B0F0-CE5C-43F3-A8EE-A35B4B432040}" type="datetime1">
              <a:rPr lang="fr-CH" smtClean="0"/>
              <a:t>23.06.2017</a:t>
            </a:fld>
            <a:endParaRPr lang="fr-CH"/>
          </a:p>
        </p:txBody>
      </p:sp>
      <p:sp>
        <p:nvSpPr>
          <p:cNvPr id="3" name="Footer Placeholder 2"/>
          <p:cNvSpPr>
            <a:spLocks noGrp="1"/>
          </p:cNvSpPr>
          <p:nvPr>
            <p:ph type="ftr" sz="quarter" idx="11"/>
          </p:nvPr>
        </p:nvSpPr>
        <p:spPr/>
        <p:txBody>
          <a:bodyPr/>
          <a:lstStyle/>
          <a:p>
            <a:r>
              <a:rPr lang="fr-CH"/>
              <a:t>Flukiger, CERN, 23.6.2017</a:t>
            </a:r>
          </a:p>
        </p:txBody>
      </p:sp>
      <p:sp>
        <p:nvSpPr>
          <p:cNvPr id="4" name="Slide Number Placeholder 3"/>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3545887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3E6BAC1-2D7C-4440-9740-62A74E74C17F}" type="datetime1">
              <a:rPr lang="fr-CH" smtClean="0"/>
              <a:t>23.06.2017</a:t>
            </a:fld>
            <a:endParaRPr lang="fr-CH"/>
          </a:p>
        </p:txBody>
      </p:sp>
      <p:sp>
        <p:nvSpPr>
          <p:cNvPr id="6" name="Footer Placeholder 5"/>
          <p:cNvSpPr>
            <a:spLocks noGrp="1"/>
          </p:cNvSpPr>
          <p:nvPr>
            <p:ph type="ftr" sz="quarter" idx="11"/>
          </p:nvPr>
        </p:nvSpPr>
        <p:spPr/>
        <p:txBody>
          <a:bodyPr/>
          <a:lstStyle/>
          <a:p>
            <a:r>
              <a:rPr lang="fr-CH"/>
              <a:t>Flukiger, CERN, 23.6.2017</a:t>
            </a:r>
          </a:p>
        </p:txBody>
      </p:sp>
      <p:sp>
        <p:nvSpPr>
          <p:cNvPr id="7" name="Slide Number Placeholder 6"/>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3318039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81EC76F-A7F7-4592-9B35-2C77A4EA0E83}" type="datetime1">
              <a:rPr lang="fr-CH" smtClean="0"/>
              <a:t>23.06.2017</a:t>
            </a:fld>
            <a:endParaRPr lang="fr-CH"/>
          </a:p>
        </p:txBody>
      </p:sp>
      <p:sp>
        <p:nvSpPr>
          <p:cNvPr id="6" name="Footer Placeholder 5"/>
          <p:cNvSpPr>
            <a:spLocks noGrp="1"/>
          </p:cNvSpPr>
          <p:nvPr>
            <p:ph type="ftr" sz="quarter" idx="11"/>
          </p:nvPr>
        </p:nvSpPr>
        <p:spPr/>
        <p:txBody>
          <a:bodyPr/>
          <a:lstStyle/>
          <a:p>
            <a:r>
              <a:rPr lang="fr-CH"/>
              <a:t>Flukiger, CERN, 23.6.2017</a:t>
            </a:r>
          </a:p>
        </p:txBody>
      </p:sp>
      <p:sp>
        <p:nvSpPr>
          <p:cNvPr id="7" name="Slide Number Placeholder 6"/>
          <p:cNvSpPr>
            <a:spLocks noGrp="1"/>
          </p:cNvSpPr>
          <p:nvPr>
            <p:ph type="sldNum" sz="quarter" idx="12"/>
          </p:nvPr>
        </p:nvSpPr>
        <p:spPr/>
        <p:txBody>
          <a:bodyPr/>
          <a:lstStyle/>
          <a:p>
            <a:fld id="{A7A773B0-9E9C-4FE3-96EB-10456A50FC3E}" type="slidenum">
              <a:rPr lang="fr-CH" smtClean="0"/>
              <a:t>‹#›</a:t>
            </a:fld>
            <a:endParaRPr lang="fr-CH"/>
          </a:p>
        </p:txBody>
      </p:sp>
    </p:spTree>
    <p:extLst>
      <p:ext uri="{BB962C8B-B14F-4D97-AF65-F5344CB8AC3E}">
        <p14:creationId xmlns:p14="http://schemas.microsoft.com/office/powerpoint/2010/main" val="3468090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1000">
              <a:schemeClr val="accent1">
                <a:lumMod val="45000"/>
                <a:lumOff val="55000"/>
              </a:schemeClr>
            </a:gs>
            <a:gs pos="15000">
              <a:srgbClr val="E5EBF7"/>
            </a:gs>
            <a:gs pos="39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4275F-F3C8-4008-857D-D08B97CF3C86}" type="datetime1">
              <a:rPr lang="fr-CH" smtClean="0"/>
              <a:t>23.06.2017</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H"/>
              <a:t>Flukiger, CERN, 23.6.2017</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A773B0-9E9C-4FE3-96EB-10456A50FC3E}" type="slidenum">
              <a:rPr lang="fr-CH" smtClean="0"/>
              <a:t>‹#›</a:t>
            </a:fld>
            <a:endParaRPr lang="fr-CH"/>
          </a:p>
        </p:txBody>
      </p:sp>
    </p:spTree>
    <p:extLst>
      <p:ext uri="{BB962C8B-B14F-4D97-AF65-F5344CB8AC3E}">
        <p14:creationId xmlns:p14="http://schemas.microsoft.com/office/powerpoint/2010/main" val="1032802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6.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90.png"/><Relationship Id="rId5" Type="http://schemas.openxmlformats.org/officeDocument/2006/relationships/image" Target="../media/image1.png"/><Relationship Id="rId4" Type="http://schemas.openxmlformats.org/officeDocument/2006/relationships/image" Target="../media/image80.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4.png"/><Relationship Id="rId7"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5.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www.fluka.or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fr-CH"/>
              <a:t>Flukiger, CERN, 23.6.2017</a:t>
            </a:r>
          </a:p>
        </p:txBody>
      </p:sp>
      <p:sp>
        <p:nvSpPr>
          <p:cNvPr id="6" name="Espace réservé du numéro de diapositive 5"/>
          <p:cNvSpPr>
            <a:spLocks noGrp="1"/>
          </p:cNvSpPr>
          <p:nvPr>
            <p:ph type="sldNum" sz="quarter" idx="12"/>
          </p:nvPr>
        </p:nvSpPr>
        <p:spPr/>
        <p:txBody>
          <a:bodyPr/>
          <a:lstStyle/>
          <a:p>
            <a:fld id="{A7A773B0-9E9C-4FE3-96EB-10456A50FC3E}" type="slidenum">
              <a:rPr lang="fr-CH" smtClean="0"/>
              <a:t>1</a:t>
            </a:fld>
            <a:endParaRPr lang="fr-CH"/>
          </a:p>
        </p:txBody>
      </p:sp>
      <p:sp>
        <p:nvSpPr>
          <p:cNvPr id="2" name="ZoneTexte 1"/>
          <p:cNvSpPr txBox="1"/>
          <p:nvPr/>
        </p:nvSpPr>
        <p:spPr>
          <a:xfrm>
            <a:off x="122548" y="1445182"/>
            <a:ext cx="8842342" cy="2308324"/>
          </a:xfrm>
          <a:prstGeom prst="rect">
            <a:avLst/>
          </a:prstGeom>
          <a:solidFill>
            <a:srgbClr val="FFFF00"/>
          </a:solidFill>
          <a:ln>
            <a:solidFill>
              <a:srgbClr val="FF0000"/>
            </a:solidFill>
          </a:ln>
        </p:spPr>
        <p:txBody>
          <a:bodyPr wrap="square" rtlCol="0">
            <a:spAutoFit/>
          </a:bodyPr>
          <a:lstStyle/>
          <a:p>
            <a:r>
              <a:rPr lang="fr-CH" sz="3600" b="1" dirty="0">
                <a:latin typeface="Arial Narrow" panose="020B0606020202030204" pitchFamily="34" charset="0"/>
              </a:rPr>
              <a:t>The displacements per atom (</a:t>
            </a:r>
            <a:r>
              <a:rPr lang="fr-CH" sz="3600" b="1" i="1" dirty="0">
                <a:latin typeface="Arial Narrow" panose="020B0606020202030204" pitchFamily="34" charset="0"/>
              </a:rPr>
              <a:t>dpa</a:t>
            </a:r>
            <a:r>
              <a:rPr lang="fr-CH" sz="3600" b="1" dirty="0">
                <a:latin typeface="Arial Narrow" panose="020B0606020202030204" pitchFamily="34" charset="0"/>
              </a:rPr>
              <a:t>), a universal parameter describing the effect of  high energy irradiation on Nb</a:t>
            </a:r>
            <a:r>
              <a:rPr lang="fr-CH" sz="3600" b="1" baseline="-25000" dirty="0">
                <a:latin typeface="Arial Narrow" panose="020B0606020202030204" pitchFamily="34" charset="0"/>
              </a:rPr>
              <a:t>3</a:t>
            </a:r>
            <a:r>
              <a:rPr lang="fr-CH" sz="3600" b="1" dirty="0">
                <a:latin typeface="Arial Narrow" panose="020B0606020202030204" pitchFamily="34" charset="0"/>
              </a:rPr>
              <a:t>Sn – </a:t>
            </a:r>
          </a:p>
          <a:p>
            <a:r>
              <a:rPr lang="fr-CH" sz="3600" b="1" dirty="0">
                <a:latin typeface="Arial Narrow" panose="020B0606020202030204" pitchFamily="34" charset="0"/>
              </a:rPr>
              <a:t>Expected radiation effects in HL-LHC and FCC</a:t>
            </a:r>
          </a:p>
        </p:txBody>
      </p:sp>
      <p:sp>
        <p:nvSpPr>
          <p:cNvPr id="7" name="ZoneTexte 6"/>
          <p:cNvSpPr txBox="1"/>
          <p:nvPr/>
        </p:nvSpPr>
        <p:spPr>
          <a:xfrm>
            <a:off x="58992" y="4336367"/>
            <a:ext cx="9085008" cy="1446550"/>
          </a:xfrm>
          <a:prstGeom prst="rect">
            <a:avLst/>
          </a:prstGeom>
          <a:noFill/>
        </p:spPr>
        <p:txBody>
          <a:bodyPr wrap="square" rtlCol="0">
            <a:spAutoFit/>
          </a:bodyPr>
          <a:lstStyle/>
          <a:p>
            <a:pPr algn="ctr"/>
            <a:r>
              <a:rPr lang="fr-CH" sz="2400" b="1" dirty="0">
                <a:latin typeface="Arial Narrow" panose="020B0606020202030204" pitchFamily="34" charset="0"/>
              </a:rPr>
              <a:t>R. Flükiger, T. Spina, F. Cerutti, A. Ballarino, C. Scheuerlein and  L. Bottura</a:t>
            </a:r>
          </a:p>
          <a:p>
            <a:pPr algn="ctr"/>
            <a:endParaRPr lang="fr-CH" sz="1600" b="1" dirty="0">
              <a:latin typeface="Arial Narrow" panose="020B0606020202030204" pitchFamily="34" charset="0"/>
            </a:endParaRPr>
          </a:p>
          <a:p>
            <a:pPr algn="ctr"/>
            <a:r>
              <a:rPr lang="fr-CH" sz="2400" b="1" dirty="0">
                <a:latin typeface="Arial Narrow" panose="020B0606020202030204" pitchFamily="34" charset="0"/>
              </a:rPr>
              <a:t>CERN, TE – MSC</a:t>
            </a:r>
          </a:p>
          <a:p>
            <a:pPr algn="ctr"/>
            <a:r>
              <a:rPr lang="fr-CH" sz="2400" b="1" dirty="0">
                <a:latin typeface="Arial Narrow" panose="020B0606020202030204" pitchFamily="34" charset="0"/>
              </a:rPr>
              <a:t>1211 Geneva, Switzerland</a:t>
            </a:r>
          </a:p>
        </p:txBody>
      </p:sp>
    </p:spTree>
    <p:extLst>
      <p:ext uri="{BB962C8B-B14F-4D97-AF65-F5344CB8AC3E}">
        <p14:creationId xmlns:p14="http://schemas.microsoft.com/office/powerpoint/2010/main" val="2715472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a:t>Flukiger, CERN, 23.6.2017</a:t>
            </a:r>
            <a:endParaRPr lang="en-GB" dirty="0"/>
          </a:p>
        </p:txBody>
      </p:sp>
      <p:sp>
        <p:nvSpPr>
          <p:cNvPr id="3" name="Slide Number Placeholder 2"/>
          <p:cNvSpPr>
            <a:spLocks noGrp="1"/>
          </p:cNvSpPr>
          <p:nvPr>
            <p:ph type="sldNum" sz="quarter" idx="12"/>
          </p:nvPr>
        </p:nvSpPr>
        <p:spPr>
          <a:xfrm>
            <a:off x="8382000" y="6520259"/>
            <a:ext cx="762000" cy="365125"/>
          </a:xfrm>
        </p:spPr>
        <p:txBody>
          <a:bodyPr/>
          <a:lstStyle/>
          <a:p>
            <a:fld id="{32330FFB-7A74-4B48-911C-4C7A5A1CA024}" type="slidenum">
              <a:rPr lang="en-GB" smtClean="0"/>
              <a:pPr/>
              <a:t>10</a:t>
            </a:fld>
            <a:endParaRPr lang="en-GB" dirty="0"/>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107504" y="1052736"/>
            <a:ext cx="4301031" cy="3384376"/>
          </a:xfrm>
          <a:prstGeom prst="rect">
            <a:avLst/>
          </a:prstGeom>
        </p:spPr>
        <p:style>
          <a:lnRef idx="2">
            <a:schemeClr val="dk1"/>
          </a:lnRef>
          <a:fillRef idx="1">
            <a:schemeClr val="lt1"/>
          </a:fillRef>
          <a:effectRef idx="0">
            <a:schemeClr val="dk1"/>
          </a:effectRef>
          <a:fontRef idx="minor">
            <a:schemeClr val="dk1"/>
          </a:fontRef>
        </p:style>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4877986" y="1052736"/>
            <a:ext cx="4230518" cy="3384376"/>
          </a:xfrm>
          <a:prstGeom prst="rect">
            <a:avLst/>
          </a:prstGeom>
        </p:spPr>
        <p:style>
          <a:lnRef idx="2">
            <a:schemeClr val="dk1"/>
          </a:lnRef>
          <a:fillRef idx="1">
            <a:schemeClr val="lt1"/>
          </a:fillRef>
          <a:effectRef idx="0">
            <a:schemeClr val="dk1"/>
          </a:effectRef>
          <a:fontRef idx="minor">
            <a:schemeClr val="dk1"/>
          </a:fontRef>
        </p:style>
      </p:pic>
      <p:sp>
        <p:nvSpPr>
          <p:cNvPr id="10" name="TextBox 9"/>
          <p:cNvSpPr txBox="1"/>
          <p:nvPr/>
        </p:nvSpPr>
        <p:spPr>
          <a:xfrm>
            <a:off x="1475656" y="68934"/>
            <a:ext cx="6238503" cy="523220"/>
          </a:xfrm>
          <a:prstGeom prst="rect">
            <a:avLst/>
          </a:prstGeom>
          <a:solidFill>
            <a:srgbClr val="FFFF00"/>
          </a:solidFill>
          <a:ln>
            <a:solidFill>
              <a:schemeClr val="tx1"/>
            </a:solidFill>
          </a:ln>
        </p:spPr>
        <p:txBody>
          <a:bodyPr wrap="none" rtlCol="0">
            <a:spAutoFit/>
          </a:bodyPr>
          <a:lstStyle/>
          <a:p>
            <a:r>
              <a:rPr lang="it-IT" sz="2800" b="1" dirty="0">
                <a:latin typeface="Arial Narrow" panose="020B0606020202030204" pitchFamily="34" charset="0"/>
                <a:cs typeface="Arial" panose="020B0604020202020204" pitchFamily="34" charset="0"/>
              </a:rPr>
              <a:t>Decrease of T</a:t>
            </a:r>
            <a:r>
              <a:rPr lang="it-IT" sz="2800" b="1" baseline="-25000" dirty="0">
                <a:latin typeface="Arial Narrow" panose="020B0606020202030204" pitchFamily="34" charset="0"/>
                <a:cs typeface="Arial" panose="020B0604020202020204" pitchFamily="34" charset="0"/>
              </a:rPr>
              <a:t>c</a:t>
            </a:r>
            <a:r>
              <a:rPr lang="it-IT" sz="2800" b="1" dirty="0">
                <a:latin typeface="Arial Narrow" panose="020B0606020202030204" pitchFamily="34" charset="0"/>
                <a:cs typeface="Arial" panose="020B0604020202020204" pitchFamily="34" charset="0"/>
              </a:rPr>
              <a:t> after high energy irradiation</a:t>
            </a:r>
            <a:endParaRPr lang="en-US" sz="2800" b="1" dirty="0">
              <a:latin typeface="Arial Narrow" panose="020B0606020202030204" pitchFamily="34" charset="0"/>
              <a:cs typeface="Arial" panose="020B0604020202020204" pitchFamily="34" charset="0"/>
            </a:endParaRPr>
          </a:p>
        </p:txBody>
      </p:sp>
      <p:sp>
        <p:nvSpPr>
          <p:cNvPr id="11" name="TextBox 10"/>
          <p:cNvSpPr txBox="1"/>
          <p:nvPr/>
        </p:nvSpPr>
        <p:spPr>
          <a:xfrm>
            <a:off x="1763688" y="620688"/>
            <a:ext cx="5608458" cy="369332"/>
          </a:xfrm>
          <a:prstGeom prst="rect">
            <a:avLst/>
          </a:prstGeom>
          <a:noFill/>
        </p:spPr>
        <p:txBody>
          <a:bodyPr wrap="none" rtlCol="0">
            <a:spAutoFit/>
          </a:bodyPr>
          <a:lstStyle/>
          <a:p>
            <a:r>
              <a:rPr lang="it-IT" b="1" dirty="0"/>
              <a:t>Different PROJECTILES (protons, neutrons) and ENERGIES</a:t>
            </a:r>
            <a:endParaRPr lang="en-US" b="1" dirty="0"/>
          </a:p>
        </p:txBody>
      </p:sp>
      <p:sp>
        <p:nvSpPr>
          <p:cNvPr id="12" name="Right Arrow 11"/>
          <p:cNvSpPr/>
          <p:nvPr/>
        </p:nvSpPr>
        <p:spPr>
          <a:xfrm>
            <a:off x="4139952" y="1988840"/>
            <a:ext cx="792088"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9512" y="5085184"/>
            <a:ext cx="8784976" cy="830997"/>
          </a:xfrm>
          <a:prstGeom prst="rect">
            <a:avLst/>
          </a:prstGeom>
          <a:solidFill>
            <a:srgbClr val="FFFFCC">
              <a:alpha val="37000"/>
            </a:srgbClr>
          </a:solidFill>
          <a:ln>
            <a:no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400" b="1" dirty="0"/>
              <a:t>For a given value of dpa the decrease of T</a:t>
            </a:r>
            <a:r>
              <a:rPr lang="en-US" sz="2400" b="1" baseline="-25000" dirty="0"/>
              <a:t>c</a:t>
            </a:r>
            <a:r>
              <a:rPr lang="en-US" sz="2400" b="1" dirty="0"/>
              <a:t> is </a:t>
            </a:r>
            <a:r>
              <a:rPr lang="en-US" sz="2400" b="1" dirty="0">
                <a:solidFill>
                  <a:srgbClr val="FF0000"/>
                </a:solidFill>
              </a:rPr>
              <a:t>the same</a:t>
            </a:r>
            <a:r>
              <a:rPr lang="en-US" sz="2400" b="1" dirty="0"/>
              <a:t> regardless of the </a:t>
            </a:r>
            <a:r>
              <a:rPr lang="en-US" sz="2400" b="1" u="sng" dirty="0">
                <a:solidFill>
                  <a:srgbClr val="FF0000"/>
                </a:solidFill>
              </a:rPr>
              <a:t>type of projectile </a:t>
            </a:r>
            <a:r>
              <a:rPr lang="en-US" sz="2400" b="1" dirty="0"/>
              <a:t>and the </a:t>
            </a:r>
            <a:r>
              <a:rPr lang="en-US" sz="2400" b="1" dirty="0">
                <a:solidFill>
                  <a:srgbClr val="FF0000"/>
                </a:solidFill>
              </a:rPr>
              <a:t>different energy</a:t>
            </a:r>
            <a:r>
              <a:rPr lang="en-US" sz="2400" b="1" dirty="0"/>
              <a:t> during irradiation.</a:t>
            </a:r>
          </a:p>
        </p:txBody>
      </p:sp>
      <p:pic>
        <p:nvPicPr>
          <p:cNvPr id="13"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r="1060" b="1387"/>
          <a:stretch>
            <a:fillRect/>
          </a:stretch>
        </p:blipFill>
        <p:spPr bwMode="auto">
          <a:xfrm>
            <a:off x="35496" y="44624"/>
            <a:ext cx="624041" cy="60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691147" y="5973249"/>
            <a:ext cx="6440129" cy="461665"/>
          </a:xfrm>
          <a:prstGeom prst="rect">
            <a:avLst/>
          </a:prstGeom>
          <a:solidFill>
            <a:srgbClr val="E5EBF7"/>
          </a:solidFill>
          <a:ln w="12700">
            <a:solidFill>
              <a:schemeClr val="accent1"/>
            </a:solidFill>
          </a:ln>
        </p:spPr>
        <p:txBody>
          <a:bodyPr wrap="square" rtlCol="0">
            <a:spAutoFit/>
          </a:bodyPr>
          <a:lstStyle/>
          <a:p>
            <a:pPr algn="ctr"/>
            <a:r>
              <a:rPr lang="fr-CH" sz="2400" b="1" dirty="0">
                <a:latin typeface="Arial" panose="020B0604020202020204" pitchFamily="34" charset="0"/>
                <a:cs typeface="Arial" panose="020B0604020202020204" pitchFamily="34" charset="0"/>
              </a:rPr>
              <a:t>«Universal relation between </a:t>
            </a:r>
            <a:r>
              <a:rPr lang="fr-CH" sz="2400" b="1" i="1" dirty="0">
                <a:latin typeface="Arial" panose="020B0604020202020204" pitchFamily="34" charset="0"/>
                <a:cs typeface="Arial" panose="020B0604020202020204" pitchFamily="34" charset="0"/>
              </a:rPr>
              <a:t>T</a:t>
            </a:r>
            <a:r>
              <a:rPr lang="fr-CH" sz="2400" b="1" i="1" baseline="-25000" dirty="0">
                <a:latin typeface="Arial" panose="020B0604020202020204" pitchFamily="34" charset="0"/>
                <a:cs typeface="Arial" panose="020B0604020202020204" pitchFamily="34" charset="0"/>
              </a:rPr>
              <a:t>c</a:t>
            </a:r>
            <a:r>
              <a:rPr lang="fr-CH" sz="2400" b="1" dirty="0">
                <a:latin typeface="Arial" panose="020B0604020202020204" pitchFamily="34" charset="0"/>
                <a:cs typeface="Arial" panose="020B0604020202020204" pitchFamily="34" charset="0"/>
              </a:rPr>
              <a:t> and </a:t>
            </a:r>
            <a:r>
              <a:rPr lang="fr-CH" sz="2400" b="1" i="1" dirty="0">
                <a:latin typeface="Arial" panose="020B0604020202020204" pitchFamily="34" charset="0"/>
                <a:cs typeface="Arial" panose="020B0604020202020204" pitchFamily="34" charset="0"/>
              </a:rPr>
              <a:t>dpa» </a:t>
            </a:r>
            <a:r>
              <a:rPr lang="fr-CH" sz="2400" b="1" dirty="0">
                <a:latin typeface="Arial" panose="020B0604020202020204" pitchFamily="34" charset="0"/>
                <a:cs typeface="Arial" panose="020B0604020202020204" pitchFamily="34" charset="0"/>
              </a:rPr>
              <a:t> </a:t>
            </a:r>
            <a:endParaRPr lang="en-GB" sz="2400" b="1" dirty="0">
              <a:latin typeface="Arial" panose="020B0604020202020204" pitchFamily="34" charset="0"/>
              <a:cs typeface="Arial" panose="020B0604020202020204" pitchFamily="34" charset="0"/>
            </a:endParaRPr>
          </a:p>
        </p:txBody>
      </p:sp>
      <p:sp>
        <p:nvSpPr>
          <p:cNvPr id="6" name="Right Arrow 5"/>
          <p:cNvSpPr/>
          <p:nvPr/>
        </p:nvSpPr>
        <p:spPr>
          <a:xfrm>
            <a:off x="899592" y="6012577"/>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0" y="4509120"/>
            <a:ext cx="7632848" cy="800219"/>
          </a:xfrm>
          <a:prstGeom prst="rect">
            <a:avLst/>
          </a:prstGeom>
          <a:noFill/>
        </p:spPr>
        <p:txBody>
          <a:bodyPr wrap="square" rtlCol="0">
            <a:spAutoFit/>
          </a:bodyPr>
          <a:lstStyle/>
          <a:p>
            <a:pPr marL="228600" indent="-228600" algn="just">
              <a:tabLst>
                <a:tab pos="228600" algn="l"/>
                <a:tab pos="457200" algn="l"/>
              </a:tabLst>
            </a:pPr>
            <a:r>
              <a:rPr lang="fr-CH" sz="1600" b="1" dirty="0">
                <a:latin typeface="Arial Narrow" panose="020B0606020202030204" pitchFamily="34" charset="0"/>
              </a:rPr>
              <a:t>Protons: T. Spina et al,</a:t>
            </a:r>
            <a:r>
              <a:rPr lang="it-CH" sz="1600" b="1" i="1" dirty="0">
                <a:latin typeface="Arial Narrow" panose="020B0606020202030204" pitchFamily="34" charset="0"/>
                <a:ea typeface="Times New Roman" panose="02020603050405020304" pitchFamily="18" charset="0"/>
                <a:cs typeface="Arial" panose="020B0604020202020204" pitchFamily="34" charset="0"/>
              </a:rPr>
              <a:t> IEEE  Trans.Appl.Supercond., </a:t>
            </a:r>
            <a:r>
              <a:rPr lang="it-CH" sz="1600" b="1" dirty="0">
                <a:latin typeface="Arial Narrow" panose="020B0606020202030204" pitchFamily="34" charset="0"/>
                <a:ea typeface="Times New Roman" panose="02020603050405020304" pitchFamily="18" charset="0"/>
                <a:cs typeface="Arial" panose="020B0604020202020204" pitchFamily="34" charset="0"/>
              </a:rPr>
              <a:t>25,</a:t>
            </a:r>
            <a:r>
              <a:rPr lang="en-US" sz="1600" b="1" dirty="0">
                <a:latin typeface="Arial Narrow" panose="020B0606020202030204" pitchFamily="34" charset="0"/>
                <a:cs typeface="Arial" panose="020B0604020202020204" pitchFamily="34" charset="0"/>
              </a:rPr>
              <a:t>6000505 (2015)</a:t>
            </a:r>
          </a:p>
          <a:p>
            <a:pPr marL="228600" indent="-228600" algn="just">
              <a:tabLst>
                <a:tab pos="228600" algn="l"/>
                <a:tab pos="457200" algn="l"/>
              </a:tabLst>
            </a:pPr>
            <a:r>
              <a:rPr lang="de-DE" sz="1600" b="1" dirty="0">
                <a:latin typeface="Arial Narrow" panose="020B0606020202030204" pitchFamily="34" charset="0"/>
              </a:rPr>
              <a:t>Neutrons: T Baumgartner et al., </a:t>
            </a:r>
            <a:r>
              <a:rPr lang="de-DE" sz="1600" b="1" i="1" dirty="0">
                <a:latin typeface="Arial Narrow" panose="020B0606020202030204" pitchFamily="34" charset="0"/>
              </a:rPr>
              <a:t>Supercond. </a:t>
            </a:r>
            <a:r>
              <a:rPr lang="en-US" sz="1600" b="1" i="1" dirty="0">
                <a:latin typeface="Arial Narrow" panose="020B0606020202030204" pitchFamily="34" charset="0"/>
              </a:rPr>
              <a:t>Science and Technol.,</a:t>
            </a:r>
            <a:r>
              <a:rPr lang="en-US" sz="1600" b="1" dirty="0">
                <a:latin typeface="Arial Narrow" panose="020B0606020202030204" pitchFamily="34" charset="0"/>
              </a:rPr>
              <a:t> 27,1(2014)</a:t>
            </a:r>
            <a:endParaRPr lang="en-GB" sz="1600" b="1" dirty="0">
              <a:latin typeface="Arial Narrow" panose="020B0606020202030204" pitchFamily="34" charset="0"/>
            </a:endParaRPr>
          </a:p>
          <a:p>
            <a:pPr marL="228600" indent="-228600" algn="just">
              <a:tabLst>
                <a:tab pos="228600" algn="l"/>
                <a:tab pos="457200" algn="l"/>
              </a:tabLst>
            </a:pPr>
            <a:endParaRPr lang="en-GB" sz="1400" dirty="0"/>
          </a:p>
        </p:txBody>
      </p:sp>
      <p:pic>
        <p:nvPicPr>
          <p:cNvPr id="15"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r="1060" b="1387"/>
          <a:stretch>
            <a:fillRect/>
          </a:stretch>
        </p:blipFill>
        <p:spPr bwMode="auto">
          <a:xfrm>
            <a:off x="1547664" y="3429000"/>
            <a:ext cx="504056" cy="49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C:\Users\Tiziana\Desktop\loghi\ati_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9206" y="3356992"/>
            <a:ext cx="1018738" cy="620688"/>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1081548" y="4149080"/>
            <a:ext cx="2266316" cy="369332"/>
          </a:xfrm>
          <a:prstGeom prst="rect">
            <a:avLst/>
          </a:prstGeom>
          <a:solidFill>
            <a:schemeClr val="bg1"/>
          </a:solidFill>
          <a:ln>
            <a:solidFill>
              <a:srgbClr val="0000FF"/>
            </a:solidFill>
          </a:ln>
        </p:spPr>
        <p:txBody>
          <a:bodyPr wrap="square" rtlCol="0">
            <a:spAutoFit/>
          </a:bodyPr>
          <a:lstStyle/>
          <a:p>
            <a:r>
              <a:rPr lang="fr-CH" b="1" dirty="0">
                <a:solidFill>
                  <a:srgbClr val="FF0000"/>
                </a:solidFill>
                <a:latin typeface="Symbol" panose="05050102010706020507" pitchFamily="18" charset="2"/>
              </a:rPr>
              <a:t>f</a:t>
            </a:r>
            <a:r>
              <a:rPr lang="fr-CH" b="1" dirty="0">
                <a:solidFill>
                  <a:srgbClr val="FF0000"/>
                </a:solidFill>
              </a:rPr>
              <a:t>t  (p/m</a:t>
            </a:r>
            <a:r>
              <a:rPr lang="fr-CH" b="1" baseline="30000" dirty="0">
                <a:solidFill>
                  <a:srgbClr val="FF0000"/>
                </a:solidFill>
              </a:rPr>
              <a:t>2</a:t>
            </a:r>
            <a:r>
              <a:rPr lang="fr-CH" b="1" dirty="0">
                <a:solidFill>
                  <a:srgbClr val="FF0000"/>
                </a:solidFill>
              </a:rPr>
              <a:t> or n/m</a:t>
            </a:r>
            <a:r>
              <a:rPr lang="fr-CH" b="1" baseline="30000" dirty="0">
                <a:solidFill>
                  <a:srgbClr val="FF0000"/>
                </a:solidFill>
              </a:rPr>
              <a:t>2</a:t>
            </a:r>
            <a:r>
              <a:rPr lang="fr-CH" b="1" dirty="0">
                <a:solidFill>
                  <a:srgbClr val="FF0000"/>
                </a:solidFill>
              </a:rPr>
              <a:t>)</a:t>
            </a:r>
            <a:endParaRPr lang="en-GB" b="1" dirty="0">
              <a:solidFill>
                <a:srgbClr val="FF0000"/>
              </a:solidFill>
            </a:endParaRPr>
          </a:p>
        </p:txBody>
      </p:sp>
      <p:sp>
        <p:nvSpPr>
          <p:cNvPr id="18" name="TextBox 17"/>
          <p:cNvSpPr txBox="1"/>
          <p:nvPr/>
        </p:nvSpPr>
        <p:spPr>
          <a:xfrm>
            <a:off x="6876256" y="4221088"/>
            <a:ext cx="792088" cy="369332"/>
          </a:xfrm>
          <a:prstGeom prst="rect">
            <a:avLst/>
          </a:prstGeom>
          <a:solidFill>
            <a:schemeClr val="bg1"/>
          </a:solidFill>
          <a:ln>
            <a:solidFill>
              <a:srgbClr val="0000FF"/>
            </a:solidFill>
          </a:ln>
        </p:spPr>
        <p:txBody>
          <a:bodyPr wrap="square" rtlCol="0">
            <a:spAutoFit/>
          </a:bodyPr>
          <a:lstStyle/>
          <a:p>
            <a:pPr algn="ctr"/>
            <a:r>
              <a:rPr lang="fr-CH" b="1" dirty="0">
                <a:solidFill>
                  <a:srgbClr val="FF0000"/>
                </a:solidFill>
              </a:rPr>
              <a:t>dpa</a:t>
            </a:r>
            <a:endParaRPr lang="en-GB" b="1" dirty="0">
              <a:solidFill>
                <a:srgbClr val="FF0000"/>
              </a:solidFill>
            </a:endParaRPr>
          </a:p>
        </p:txBody>
      </p:sp>
    </p:spTree>
    <p:extLst>
      <p:ext uri="{BB962C8B-B14F-4D97-AF65-F5344CB8AC3E}">
        <p14:creationId xmlns:p14="http://schemas.microsoft.com/office/powerpoint/2010/main" val="2458959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anim calcmode="lin" valueType="num">
                                      <p:cBhvr>
                                        <p:cTn id="16" dur="500" fill="hold"/>
                                        <p:tgtEl>
                                          <p:spTgt spid="14"/>
                                        </p:tgtEl>
                                        <p:attrNameLst>
                                          <p:attrName>ppt_x</p:attrName>
                                        </p:attrNameLst>
                                      </p:cBhvr>
                                      <p:tavLst>
                                        <p:tav tm="0">
                                          <p:val>
                                            <p:strVal val="#ppt_x"/>
                                          </p:val>
                                        </p:tav>
                                        <p:tav tm="100000">
                                          <p:val>
                                            <p:strVal val="#ppt_x"/>
                                          </p:val>
                                        </p:tav>
                                      </p:tavLst>
                                    </p:anim>
                                    <p:anim calcmode="lin" valueType="num">
                                      <p:cBhvr>
                                        <p:cTn id="17"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20878" y="166837"/>
            <a:ext cx="6656439" cy="523220"/>
          </a:xfrm>
          <a:prstGeom prst="rect">
            <a:avLst/>
          </a:prstGeom>
          <a:solidFill>
            <a:srgbClr val="FFFF00"/>
          </a:solidFill>
          <a:ln>
            <a:solidFill>
              <a:srgbClr val="FF0000"/>
            </a:solidFill>
          </a:ln>
        </p:spPr>
        <p:txBody>
          <a:bodyPr wrap="square">
            <a:spAutoFit/>
          </a:bodyPr>
          <a:lstStyle/>
          <a:p>
            <a:r>
              <a:rPr lang="fr-CH" sz="2800" b="1" dirty="0">
                <a:latin typeface="Arial Narrow" panose="020B0606020202030204" pitchFamily="34" charset="0"/>
              </a:rPr>
              <a:t>Irradiation by multiple particles in accelerators</a:t>
            </a:r>
          </a:p>
        </p:txBody>
      </p:sp>
      <p:sp>
        <p:nvSpPr>
          <p:cNvPr id="5" name="Espace réservé du pied de page 4"/>
          <p:cNvSpPr>
            <a:spLocks noGrp="1"/>
          </p:cNvSpPr>
          <p:nvPr>
            <p:ph type="ftr" sz="quarter" idx="11"/>
          </p:nvPr>
        </p:nvSpPr>
        <p:spPr/>
        <p:txBody>
          <a:bodyPr/>
          <a:lstStyle/>
          <a:p>
            <a:r>
              <a:rPr lang="fr-CH"/>
              <a:t>Flukiger, CERN, 23.6.2017</a:t>
            </a:r>
          </a:p>
        </p:txBody>
      </p:sp>
      <p:sp>
        <p:nvSpPr>
          <p:cNvPr id="6" name="Espace réservé du numéro de diapositive 5"/>
          <p:cNvSpPr>
            <a:spLocks noGrp="1"/>
          </p:cNvSpPr>
          <p:nvPr>
            <p:ph type="sldNum" sz="quarter" idx="12"/>
          </p:nvPr>
        </p:nvSpPr>
        <p:spPr/>
        <p:txBody>
          <a:bodyPr/>
          <a:lstStyle/>
          <a:p>
            <a:fld id="{A7A773B0-9E9C-4FE3-96EB-10456A50FC3E}" type="slidenum">
              <a:rPr lang="fr-CH" smtClean="0"/>
              <a:t>11</a:t>
            </a:fld>
            <a:endParaRPr lang="fr-CH"/>
          </a:p>
        </p:txBody>
      </p:sp>
      <p:sp>
        <p:nvSpPr>
          <p:cNvPr id="7" name="Rectangle 6"/>
          <p:cNvSpPr/>
          <p:nvPr/>
        </p:nvSpPr>
        <p:spPr>
          <a:xfrm>
            <a:off x="167149" y="864532"/>
            <a:ext cx="8809702" cy="830997"/>
          </a:xfrm>
          <a:prstGeom prst="rect">
            <a:avLst/>
          </a:prstGeom>
        </p:spPr>
        <p:txBody>
          <a:bodyPr wrap="square">
            <a:spAutoFit/>
          </a:bodyPr>
          <a:lstStyle/>
          <a:p>
            <a:r>
              <a:rPr lang="fr-CH" sz="2400" b="1" dirty="0">
                <a:latin typeface="Arial Narrow" panose="020B0606020202030204" pitchFamily="34" charset="0"/>
              </a:rPr>
              <a:t>We have just shown that </a:t>
            </a:r>
            <a:r>
              <a:rPr lang="fr-CH" sz="2400" b="1" i="1" dirty="0">
                <a:solidFill>
                  <a:srgbClr val="FF0000"/>
                </a:solidFill>
                <a:latin typeface="Arial Narrow" panose="020B0606020202030204" pitchFamily="34" charset="0"/>
              </a:rPr>
              <a:t>T</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 </a:t>
            </a:r>
            <a:r>
              <a:rPr lang="fr-CH" sz="2400" b="1" i="1" dirty="0">
                <a:solidFill>
                  <a:srgbClr val="FF0000"/>
                </a:solidFill>
                <a:latin typeface="Arial Narrow" panose="020B0606020202030204" pitchFamily="34" charset="0"/>
              </a:rPr>
              <a:t>T</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a:t>
            </a:r>
            <a:r>
              <a:rPr lang="fr-CH" sz="2400" b="1" i="1" dirty="0">
                <a:solidFill>
                  <a:srgbClr val="FF0000"/>
                </a:solidFill>
                <a:latin typeface="Arial Narrow" panose="020B0606020202030204" pitchFamily="34" charset="0"/>
              </a:rPr>
              <a:t>dpa</a:t>
            </a:r>
            <a:r>
              <a:rPr lang="fr-CH" sz="2400" b="1" dirty="0">
                <a:solidFill>
                  <a:srgbClr val="FF0000"/>
                </a:solidFill>
                <a:latin typeface="Arial Narrow" panose="020B0606020202030204" pitchFamily="34" charset="0"/>
              </a:rPr>
              <a:t>) falls on the same curve </a:t>
            </a:r>
            <a:r>
              <a:rPr lang="fr-CH" sz="2400" b="1" dirty="0">
                <a:latin typeface="Arial Narrow" panose="020B0606020202030204" pitchFamily="34" charset="0"/>
              </a:rPr>
              <a:t>for both, neutron and proton irradiation.</a:t>
            </a:r>
          </a:p>
        </p:txBody>
      </p:sp>
      <p:sp>
        <p:nvSpPr>
          <p:cNvPr id="8" name="ZoneTexte 7"/>
          <p:cNvSpPr txBox="1"/>
          <p:nvPr/>
        </p:nvSpPr>
        <p:spPr>
          <a:xfrm>
            <a:off x="167148" y="2524068"/>
            <a:ext cx="8809703" cy="3231654"/>
          </a:xfrm>
          <a:prstGeom prst="rect">
            <a:avLst/>
          </a:prstGeom>
          <a:noFill/>
        </p:spPr>
        <p:txBody>
          <a:bodyPr wrap="square" rtlCol="0">
            <a:spAutoFit/>
          </a:bodyPr>
          <a:lstStyle/>
          <a:p>
            <a:r>
              <a:rPr lang="fr-CH" sz="2400" b="1" dirty="0">
                <a:latin typeface="Arial Narrow" panose="020B0606020202030204" pitchFamily="34" charset="0"/>
                <a:cs typeface="Arial" panose="020B0604020202020204" pitchFamily="34" charset="0"/>
              </a:rPr>
              <a:t>In order to find a supplementary, independent  proof for this, it was decided to study the effect of radiation on two other quantities being directly depending on the number of Frenkel pairs, </a:t>
            </a:r>
            <a:r>
              <a:rPr lang="fr-CH" sz="2400" b="1" i="1" dirty="0">
                <a:latin typeface="Arial Narrow" panose="020B0606020202030204" pitchFamily="34" charset="0"/>
                <a:cs typeface="Arial" panose="020B0604020202020204" pitchFamily="34" charset="0"/>
              </a:rPr>
              <a:t>N</a:t>
            </a:r>
            <a:r>
              <a:rPr lang="fr-CH" sz="2400" b="1" baseline="-25000" dirty="0">
                <a:latin typeface="Arial Narrow" panose="020B0606020202030204" pitchFamily="34" charset="0"/>
                <a:cs typeface="Arial" panose="020B0604020202020204" pitchFamily="34" charset="0"/>
              </a:rPr>
              <a:t>F</a:t>
            </a:r>
            <a:r>
              <a:rPr lang="fr-CH" sz="2400" b="1" dirty="0">
                <a:latin typeface="Arial Narrow" panose="020B0606020202030204" pitchFamily="34" charset="0"/>
                <a:cs typeface="Arial" panose="020B0604020202020204" pitchFamily="34" charset="0"/>
              </a:rPr>
              <a:t>: </a:t>
            </a:r>
          </a:p>
          <a:p>
            <a:r>
              <a:rPr lang="fr-CH" sz="2400" b="1" dirty="0">
                <a:latin typeface="Arial Narrow" panose="020B0606020202030204" pitchFamily="34" charset="0"/>
                <a:cs typeface="Arial" panose="020B0604020202020204" pitchFamily="34" charset="0"/>
              </a:rPr>
              <a:t>	* The lattice parameter, </a:t>
            </a:r>
            <a:r>
              <a:rPr lang="fr-CH" sz="2400" b="1" i="1" dirty="0">
                <a:solidFill>
                  <a:srgbClr val="FF0000"/>
                </a:solidFill>
                <a:latin typeface="Arial Narrow" panose="020B0606020202030204" pitchFamily="34" charset="0"/>
                <a:cs typeface="Arial" panose="020B0604020202020204" pitchFamily="34" charset="0"/>
              </a:rPr>
              <a:t>a</a:t>
            </a:r>
            <a:r>
              <a:rPr lang="fr-CH" sz="2400" b="1" dirty="0">
                <a:latin typeface="Arial Narrow" panose="020B0606020202030204" pitchFamily="34" charset="0"/>
                <a:cs typeface="Arial" panose="020B0604020202020204" pitchFamily="34" charset="0"/>
              </a:rPr>
              <a:t> and </a:t>
            </a:r>
          </a:p>
          <a:p>
            <a:r>
              <a:rPr lang="fr-CH" sz="2400" b="1" dirty="0">
                <a:latin typeface="Arial Narrow" panose="020B0606020202030204" pitchFamily="34" charset="0"/>
                <a:cs typeface="Arial" panose="020B0604020202020204" pitchFamily="34" charset="0"/>
              </a:rPr>
              <a:t>	* The Bragg-Williams order parameter, </a:t>
            </a:r>
            <a:r>
              <a:rPr lang="fr-CH" sz="2400" b="1" i="1" dirty="0">
                <a:solidFill>
                  <a:srgbClr val="FF0000"/>
                </a:solidFill>
                <a:latin typeface="Arial Narrow" panose="020B0606020202030204" pitchFamily="34" charset="0"/>
                <a:cs typeface="Arial" panose="020B0604020202020204" pitchFamily="34" charset="0"/>
              </a:rPr>
              <a:t>S</a:t>
            </a:r>
            <a:r>
              <a:rPr lang="fr-CH" sz="2400" b="1" dirty="0">
                <a:latin typeface="Arial Narrow" panose="020B0606020202030204" pitchFamily="34" charset="0"/>
                <a:cs typeface="Arial" panose="020B0604020202020204" pitchFamily="34" charset="0"/>
              </a:rPr>
              <a:t>. </a:t>
            </a:r>
          </a:p>
          <a:p>
            <a:endParaRPr lang="fr-CH" sz="1200" b="1" dirty="0">
              <a:latin typeface="Arial Narrow" panose="020B0606020202030204" pitchFamily="34" charset="0"/>
              <a:cs typeface="Arial" panose="020B0604020202020204" pitchFamily="34" charset="0"/>
            </a:endParaRPr>
          </a:p>
          <a:p>
            <a:r>
              <a:rPr lang="fr-CH" sz="2400" b="1" dirty="0">
                <a:latin typeface="Arial Narrow" panose="020B0606020202030204" pitchFamily="34" charset="0"/>
                <a:cs typeface="Arial" panose="020B0604020202020204" pitchFamily="34" charset="0"/>
              </a:rPr>
              <a:t>The experiments have been performed in Kurchatov, on bulk Nb</a:t>
            </a:r>
            <a:r>
              <a:rPr lang="fr-CH" sz="2400" b="1" baseline="-25000" dirty="0">
                <a:latin typeface="Arial Narrow" panose="020B0606020202030204" pitchFamily="34" charset="0"/>
                <a:cs typeface="Arial" panose="020B0604020202020204" pitchFamily="34" charset="0"/>
              </a:rPr>
              <a:t>3</a:t>
            </a:r>
            <a:r>
              <a:rPr lang="fr-CH" sz="2400" b="1" dirty="0">
                <a:latin typeface="Arial Narrow" panose="020B0606020202030204" pitchFamily="34" charset="0"/>
                <a:cs typeface="Arial" panose="020B0604020202020204" pitchFamily="34" charset="0"/>
              </a:rPr>
              <a:t>Sn samples. Goal:</a:t>
            </a:r>
            <a:r>
              <a:rPr lang="fr-CH" sz="2400" b="1" dirty="0">
                <a:solidFill>
                  <a:srgbClr val="FF0000"/>
                </a:solidFill>
                <a:latin typeface="Arial Narrow" panose="020B0606020202030204" pitchFamily="34" charset="0"/>
                <a:cs typeface="Arial" panose="020B0604020202020204" pitchFamily="34" charset="0"/>
              </a:rPr>
              <a:t> to show that T</a:t>
            </a:r>
            <a:r>
              <a:rPr lang="fr-CH" sz="2400" b="1" baseline="-25000" dirty="0">
                <a:solidFill>
                  <a:srgbClr val="FF0000"/>
                </a:solidFill>
                <a:latin typeface="Arial Narrow" panose="020B0606020202030204" pitchFamily="34" charset="0"/>
                <a:cs typeface="Arial" panose="020B0604020202020204" pitchFamily="34" charset="0"/>
              </a:rPr>
              <a:t>c</a:t>
            </a:r>
            <a:r>
              <a:rPr lang="fr-CH" sz="2400" b="1" dirty="0">
                <a:solidFill>
                  <a:srgbClr val="FF0000"/>
                </a:solidFill>
                <a:latin typeface="Arial Narrow" panose="020B0606020202030204" pitchFamily="34" charset="0"/>
                <a:cs typeface="Arial" panose="020B0604020202020204" pitchFamily="34" charset="0"/>
              </a:rPr>
              <a:t> and the order parameter are the same, for filamentary and for bulk Nb</a:t>
            </a:r>
            <a:r>
              <a:rPr lang="fr-CH" sz="2400" b="1" baseline="-25000" dirty="0">
                <a:solidFill>
                  <a:srgbClr val="FF0000"/>
                </a:solidFill>
                <a:latin typeface="Arial Narrow" panose="020B0606020202030204" pitchFamily="34" charset="0"/>
                <a:cs typeface="Arial" panose="020B0604020202020204" pitchFamily="34" charset="0"/>
              </a:rPr>
              <a:t>3</a:t>
            </a:r>
            <a:r>
              <a:rPr lang="fr-CH" sz="2400" b="1" dirty="0">
                <a:solidFill>
                  <a:srgbClr val="FF0000"/>
                </a:solidFill>
                <a:latin typeface="Arial Narrow" panose="020B0606020202030204" pitchFamily="34" charset="0"/>
                <a:cs typeface="Arial" panose="020B0604020202020204" pitchFamily="34" charset="0"/>
              </a:rPr>
              <a:t>Sn</a:t>
            </a:r>
          </a:p>
        </p:txBody>
      </p:sp>
      <p:sp>
        <p:nvSpPr>
          <p:cNvPr id="9" name="Rectangle 8"/>
          <p:cNvSpPr/>
          <p:nvPr/>
        </p:nvSpPr>
        <p:spPr>
          <a:xfrm>
            <a:off x="167148" y="1837274"/>
            <a:ext cx="7964127" cy="461665"/>
          </a:xfrm>
          <a:prstGeom prst="rect">
            <a:avLst/>
          </a:prstGeom>
          <a:solidFill>
            <a:srgbClr val="FFFFCC"/>
          </a:solidFill>
          <a:ln>
            <a:solidFill>
              <a:srgbClr val="FF0000"/>
            </a:solidFill>
          </a:ln>
        </p:spPr>
        <p:txBody>
          <a:bodyPr wrap="square">
            <a:spAutoFit/>
          </a:bodyPr>
          <a:lstStyle/>
          <a:p>
            <a:r>
              <a:rPr lang="fr-CH" sz="2400" b="1" dirty="0">
                <a:solidFill>
                  <a:srgbClr val="0070C0"/>
                </a:solidFill>
                <a:latin typeface="Arial Narrow" panose="020B0606020202030204" pitchFamily="34" charset="0"/>
              </a:rPr>
              <a:t>Question: is this a general correlation or is it just a coincidence?</a:t>
            </a:r>
          </a:p>
        </p:txBody>
      </p:sp>
    </p:spTree>
    <p:extLst>
      <p:ext uri="{BB962C8B-B14F-4D97-AF65-F5344CB8AC3E}">
        <p14:creationId xmlns:p14="http://schemas.microsoft.com/office/powerpoint/2010/main" val="888028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12</a:t>
            </a:fld>
            <a:endParaRPr lang="fr-CH"/>
          </a:p>
        </p:txBody>
      </p:sp>
      <p:sp>
        <p:nvSpPr>
          <p:cNvPr id="4" name="ZoneTexte 3"/>
          <p:cNvSpPr txBox="1"/>
          <p:nvPr/>
        </p:nvSpPr>
        <p:spPr>
          <a:xfrm>
            <a:off x="716437" y="2036190"/>
            <a:ext cx="7711126" cy="523220"/>
          </a:xfrm>
          <a:prstGeom prst="rect">
            <a:avLst/>
          </a:prstGeom>
          <a:solidFill>
            <a:srgbClr val="FFFF00"/>
          </a:solidFill>
          <a:ln>
            <a:solidFill>
              <a:srgbClr val="FF0000"/>
            </a:solidFill>
          </a:ln>
        </p:spPr>
        <p:txBody>
          <a:bodyPr wrap="square" rtlCol="0">
            <a:spAutoFit/>
          </a:bodyPr>
          <a:lstStyle/>
          <a:p>
            <a:r>
              <a:rPr lang="fr-CH" sz="2800" b="1" dirty="0">
                <a:latin typeface="Arial Narrow" panose="020B0606020202030204" pitchFamily="34" charset="0"/>
              </a:rPr>
              <a:t>Determination of the order parameter in bulk Nb</a:t>
            </a:r>
            <a:r>
              <a:rPr lang="fr-CH" sz="2800" b="1" baseline="-25000" dirty="0">
                <a:latin typeface="Arial Narrow" panose="020B0606020202030204" pitchFamily="34" charset="0"/>
              </a:rPr>
              <a:t>3</a:t>
            </a:r>
            <a:r>
              <a:rPr lang="fr-CH" sz="2800" b="1" dirty="0">
                <a:latin typeface="Arial Narrow" panose="020B0606020202030204" pitchFamily="34" charset="0"/>
              </a:rPr>
              <a:t>Sn </a:t>
            </a:r>
          </a:p>
        </p:txBody>
      </p:sp>
    </p:spTree>
    <p:extLst>
      <p:ext uri="{BB962C8B-B14F-4D97-AF65-F5344CB8AC3E}">
        <p14:creationId xmlns:p14="http://schemas.microsoft.com/office/powerpoint/2010/main" val="1012443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a:srcRect l="49892" t="67443" r="23119" b="6368"/>
          <a:stretch/>
        </p:blipFill>
        <p:spPr>
          <a:xfrm>
            <a:off x="0" y="2994994"/>
            <a:ext cx="6141163" cy="3351948"/>
          </a:xfrm>
          <a:prstGeom prst="rect">
            <a:avLst/>
          </a:prstGeom>
          <a:ln>
            <a:solidFill>
              <a:srgbClr val="0070C0"/>
            </a:solidFill>
          </a:ln>
        </p:spPr>
      </p:pic>
      <p:pic>
        <p:nvPicPr>
          <p:cNvPr id="5" name="Image 4"/>
          <p:cNvPicPr>
            <a:picLocks noChangeAspect="1"/>
          </p:cNvPicPr>
          <p:nvPr/>
        </p:nvPicPr>
        <p:blipFill rotWithShape="1">
          <a:blip r:embed="rId2"/>
          <a:srcRect l="49892" t="23094" r="23119" b="39343"/>
          <a:stretch/>
        </p:blipFill>
        <p:spPr>
          <a:xfrm>
            <a:off x="5864267" y="936175"/>
            <a:ext cx="3193328" cy="2499956"/>
          </a:xfrm>
          <a:prstGeom prst="rect">
            <a:avLst/>
          </a:prstGeom>
        </p:spPr>
      </p:pic>
      <p:sp>
        <p:nvSpPr>
          <p:cNvPr id="6" name="ZoneTexte 5"/>
          <p:cNvSpPr txBox="1"/>
          <p:nvPr/>
        </p:nvSpPr>
        <p:spPr>
          <a:xfrm>
            <a:off x="904568" y="233428"/>
            <a:ext cx="7211960" cy="523220"/>
          </a:xfrm>
          <a:prstGeom prst="rect">
            <a:avLst/>
          </a:prstGeom>
          <a:solidFill>
            <a:srgbClr val="FFFF00"/>
          </a:solidFill>
          <a:ln>
            <a:solidFill>
              <a:srgbClr val="FF0000"/>
            </a:solidFill>
          </a:ln>
        </p:spPr>
        <p:txBody>
          <a:bodyPr wrap="square" rtlCol="0">
            <a:spAutoFit/>
          </a:bodyPr>
          <a:lstStyle/>
          <a:p>
            <a:pPr algn="ctr"/>
            <a:r>
              <a:rPr lang="fr-CH" sz="2800" b="1" dirty="0"/>
              <a:t>Preparation of high quality Nb</a:t>
            </a:r>
            <a:r>
              <a:rPr lang="fr-CH" sz="2800" b="1" baseline="-25000" dirty="0"/>
              <a:t>3</a:t>
            </a:r>
            <a:r>
              <a:rPr lang="fr-CH" sz="2800" b="1" dirty="0"/>
              <a:t>Sn samples</a:t>
            </a:r>
          </a:p>
        </p:txBody>
      </p:sp>
      <p:sp>
        <p:nvSpPr>
          <p:cNvPr id="7" name="ZoneTexte 6"/>
          <p:cNvSpPr txBox="1"/>
          <p:nvPr/>
        </p:nvSpPr>
        <p:spPr>
          <a:xfrm>
            <a:off x="904568" y="1550086"/>
            <a:ext cx="6843251" cy="830997"/>
          </a:xfrm>
          <a:prstGeom prst="rect">
            <a:avLst/>
          </a:prstGeom>
          <a:noFill/>
        </p:spPr>
        <p:txBody>
          <a:bodyPr wrap="square" rtlCol="0">
            <a:spAutoFit/>
          </a:bodyPr>
          <a:lstStyle/>
          <a:p>
            <a:r>
              <a:rPr lang="fr-CH" sz="2400" b="1" dirty="0"/>
              <a:t>24 </a:t>
            </a:r>
            <a:r>
              <a:rPr lang="fr-CH" sz="2400" b="1" dirty="0" err="1"/>
              <a:t>hours</a:t>
            </a:r>
            <a:r>
              <a:rPr lang="fr-CH" sz="2400" b="1" dirty="0"/>
              <a:t> at 1’250 °C under 2 kbar</a:t>
            </a:r>
          </a:p>
          <a:p>
            <a:r>
              <a:rPr lang="fr-CH" sz="2400" b="1" dirty="0"/>
              <a:t>Essentially single phase samples</a:t>
            </a:r>
          </a:p>
        </p:txBody>
      </p:sp>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13</a:t>
            </a:fld>
            <a:endParaRPr lang="fr-CH"/>
          </a:p>
        </p:txBody>
      </p:sp>
    </p:spTree>
    <p:extLst>
      <p:ext uri="{BB962C8B-B14F-4D97-AF65-F5344CB8AC3E}">
        <p14:creationId xmlns:p14="http://schemas.microsoft.com/office/powerpoint/2010/main" val="2370807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alpha val="50000"/>
              </a:schemeClr>
            </a:gs>
            <a:gs pos="1000">
              <a:schemeClr val="accent1">
                <a:lumMod val="45000"/>
                <a:lumOff val="55000"/>
              </a:schemeClr>
            </a:gs>
            <a:gs pos="15000">
              <a:srgbClr val="E5EBF7"/>
            </a:gs>
            <a:gs pos="39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a:srcRect l="29247" t="31697" r="50753" b="42497"/>
          <a:stretch/>
        </p:blipFill>
        <p:spPr>
          <a:xfrm>
            <a:off x="4157221" y="1652162"/>
            <a:ext cx="4986779" cy="3379047"/>
          </a:xfrm>
          <a:prstGeom prst="rect">
            <a:avLst/>
          </a:prstGeom>
          <a:ln>
            <a:solidFill>
              <a:srgbClr val="0070C0"/>
            </a:solidFill>
          </a:ln>
        </p:spPr>
      </p:pic>
      <p:pic>
        <p:nvPicPr>
          <p:cNvPr id="7" name="Image 6"/>
          <p:cNvPicPr>
            <a:picLocks noChangeAspect="1"/>
          </p:cNvPicPr>
          <p:nvPr/>
        </p:nvPicPr>
        <p:blipFill rotWithShape="1">
          <a:blip r:embed="rId2"/>
          <a:srcRect l="29247" t="58746" r="50753" b="14969"/>
          <a:stretch/>
        </p:blipFill>
        <p:spPr>
          <a:xfrm>
            <a:off x="19664" y="1647075"/>
            <a:ext cx="3958447" cy="3298552"/>
          </a:xfrm>
          <a:prstGeom prst="rect">
            <a:avLst/>
          </a:prstGeom>
          <a:ln>
            <a:solidFill>
              <a:srgbClr val="0070C0"/>
            </a:solidFill>
          </a:ln>
        </p:spPr>
      </p:pic>
      <p:sp>
        <p:nvSpPr>
          <p:cNvPr id="8" name="ZoneTexte 7"/>
          <p:cNvSpPr txBox="1"/>
          <p:nvPr/>
        </p:nvSpPr>
        <p:spPr>
          <a:xfrm>
            <a:off x="1115961" y="124402"/>
            <a:ext cx="6912077" cy="523220"/>
          </a:xfrm>
          <a:prstGeom prst="rect">
            <a:avLst/>
          </a:prstGeom>
          <a:solidFill>
            <a:srgbClr val="FFFF00"/>
          </a:solidFill>
          <a:ln>
            <a:solidFill>
              <a:srgbClr val="FF0000"/>
            </a:solidFill>
          </a:ln>
        </p:spPr>
        <p:txBody>
          <a:bodyPr wrap="square" rtlCol="0">
            <a:spAutoFit/>
          </a:bodyPr>
          <a:lstStyle/>
          <a:p>
            <a:pPr algn="ctr"/>
            <a:r>
              <a:rPr lang="fr-CH" sz="2800" b="1" dirty="0"/>
              <a:t>Double-platelet irradiation setup</a:t>
            </a:r>
          </a:p>
        </p:txBody>
      </p:sp>
      <p:sp>
        <p:nvSpPr>
          <p:cNvPr id="9" name="ZoneTexte 8"/>
          <p:cNvSpPr txBox="1"/>
          <p:nvPr/>
        </p:nvSpPr>
        <p:spPr>
          <a:xfrm>
            <a:off x="334297" y="774171"/>
            <a:ext cx="8101780" cy="830997"/>
          </a:xfrm>
          <a:prstGeom prst="rect">
            <a:avLst/>
          </a:prstGeom>
          <a:noFill/>
        </p:spPr>
        <p:txBody>
          <a:bodyPr wrap="square" rtlCol="0">
            <a:spAutoFit/>
          </a:bodyPr>
          <a:lstStyle/>
          <a:p>
            <a:r>
              <a:rPr lang="fr-CH" sz="2400" b="1" dirty="0">
                <a:latin typeface="Arial Narrow" panose="020B0606020202030204" pitchFamily="34" charset="0"/>
              </a:rPr>
              <a:t>Simultaneous measurement  of the </a:t>
            </a:r>
            <a:r>
              <a:rPr lang="fr-CH" sz="2400" b="1" dirty="0">
                <a:solidFill>
                  <a:srgbClr val="0070C0"/>
                </a:solidFill>
                <a:latin typeface="Arial Narrow" panose="020B0606020202030204" pitchFamily="34" charset="0"/>
              </a:rPr>
              <a:t>steady energy loss </a:t>
            </a:r>
            <a:r>
              <a:rPr lang="fr-CH" sz="2400" b="1" dirty="0">
                <a:latin typeface="Arial Narrow" panose="020B0606020202030204" pitchFamily="34" charset="0"/>
              </a:rPr>
              <a:t>and the total energy loss at the </a:t>
            </a:r>
            <a:r>
              <a:rPr lang="fr-CH" sz="2400" b="1" dirty="0">
                <a:solidFill>
                  <a:srgbClr val="0070C0"/>
                </a:solidFill>
                <a:latin typeface="Arial Narrow" panose="020B0606020202030204" pitchFamily="34" charset="0"/>
              </a:rPr>
              <a:t>Bragg peak</a:t>
            </a:r>
          </a:p>
        </p:txBody>
      </p:sp>
      <p:sp>
        <p:nvSpPr>
          <p:cNvPr id="10" name="ZoneTexte 9"/>
          <p:cNvSpPr txBox="1"/>
          <p:nvPr/>
        </p:nvSpPr>
        <p:spPr>
          <a:xfrm>
            <a:off x="108154" y="4969253"/>
            <a:ext cx="8927689" cy="1569660"/>
          </a:xfrm>
          <a:prstGeom prst="rect">
            <a:avLst/>
          </a:prstGeom>
          <a:noFill/>
        </p:spPr>
        <p:txBody>
          <a:bodyPr wrap="square" rtlCol="0">
            <a:spAutoFit/>
          </a:bodyPr>
          <a:lstStyle/>
          <a:p>
            <a:r>
              <a:rPr lang="fr-CH" sz="2400" b="1" dirty="0">
                <a:latin typeface="Arial Narrow" panose="020B0606020202030204" pitchFamily="34" charset="0"/>
              </a:rPr>
              <a:t>At the Bragg peak: higher energy loss, thus higher damage for the same fluence, with the </a:t>
            </a:r>
            <a:r>
              <a:rPr lang="fr-CH" sz="2400" b="1" dirty="0">
                <a:solidFill>
                  <a:srgbClr val="0070C0"/>
                </a:solidFill>
                <a:latin typeface="Arial Narrow" panose="020B0606020202030204" pitchFamily="34" charset="0"/>
              </a:rPr>
              <a:t>same radiation load</a:t>
            </a:r>
            <a:r>
              <a:rPr lang="fr-CH" sz="2400" b="1" dirty="0">
                <a:latin typeface="Arial Narrow" panose="020B0606020202030204" pitchFamily="34" charset="0"/>
              </a:rPr>
              <a:t>:  * lower </a:t>
            </a:r>
            <a:r>
              <a:rPr lang="fr-CH" sz="2400" b="1" i="1" dirty="0">
                <a:latin typeface="Arial Narrow" panose="020B0606020202030204" pitchFamily="34" charset="0"/>
              </a:rPr>
              <a:t>T</a:t>
            </a:r>
            <a:r>
              <a:rPr lang="fr-CH" sz="2400" b="1" baseline="-25000" dirty="0">
                <a:latin typeface="Arial Narrow" panose="020B0606020202030204" pitchFamily="34" charset="0"/>
              </a:rPr>
              <a:t>c</a:t>
            </a:r>
          </a:p>
          <a:p>
            <a:r>
              <a:rPr lang="fr-CH" sz="2400" b="1" dirty="0">
                <a:latin typeface="Arial Narrow" panose="020B0606020202030204" pitchFamily="34" charset="0"/>
              </a:rPr>
              <a:t>										* lower atomic order parameter S</a:t>
            </a:r>
          </a:p>
          <a:p>
            <a:r>
              <a:rPr lang="fr-CH" sz="2400" b="1" dirty="0">
                <a:latin typeface="Arial Narrow" panose="020B0606020202030204" pitchFamily="34" charset="0"/>
              </a:rPr>
              <a:t>										* higher lattice expansion </a:t>
            </a:r>
          </a:p>
        </p:txBody>
      </p:sp>
      <p:sp>
        <p:nvSpPr>
          <p:cNvPr id="2" name="Espace réservé du pied de page 1"/>
          <p:cNvSpPr>
            <a:spLocks noGrp="1"/>
          </p:cNvSpPr>
          <p:nvPr>
            <p:ph type="ftr" sz="quarter" idx="11"/>
          </p:nvPr>
        </p:nvSpPr>
        <p:spPr/>
        <p:txBody>
          <a:bodyPr/>
          <a:lstStyle/>
          <a:p>
            <a:r>
              <a:rPr lang="fr-CH"/>
              <a:t>Flukiger, CERN, 23.6.2017</a:t>
            </a:r>
            <a:endParaRPr lang="fr-CH" dirty="0"/>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14</a:t>
            </a:fld>
            <a:endParaRPr lang="fr-CH"/>
          </a:p>
        </p:txBody>
      </p:sp>
      <p:sp>
        <p:nvSpPr>
          <p:cNvPr id="4" name="ZoneTexte 3">
            <a:extLst>
              <a:ext uri="{FF2B5EF4-FFF2-40B4-BE49-F238E27FC236}">
                <a16:creationId xmlns:a16="http://schemas.microsoft.com/office/drawing/2014/main" xmlns="" id="{D0A4BC08-3A50-4BCD-8796-40A6514693FB}"/>
              </a:ext>
            </a:extLst>
          </p:cNvPr>
          <p:cNvSpPr txBox="1"/>
          <p:nvPr/>
        </p:nvSpPr>
        <p:spPr>
          <a:xfrm rot="10800000" flipV="1">
            <a:off x="6278250" y="3874264"/>
            <a:ext cx="848413" cy="584775"/>
          </a:xfrm>
          <a:prstGeom prst="rect">
            <a:avLst/>
          </a:prstGeom>
          <a:solidFill>
            <a:schemeClr val="bg1"/>
          </a:solidFill>
        </p:spPr>
        <p:txBody>
          <a:bodyPr wrap="square" rtlCol="0">
            <a:spAutoFit/>
          </a:bodyPr>
          <a:lstStyle/>
          <a:p>
            <a:r>
              <a:rPr lang="fr-CH" sz="1600" b="1" dirty="0">
                <a:solidFill>
                  <a:srgbClr val="FF0000"/>
                </a:solidFill>
                <a:latin typeface="Arial Narrow" panose="020B0606020202030204" pitchFamily="34" charset="0"/>
              </a:rPr>
              <a:t>Passes</a:t>
            </a:r>
          </a:p>
          <a:p>
            <a:r>
              <a:rPr lang="fr-CH" sz="1600" b="1" dirty="0">
                <a:solidFill>
                  <a:srgbClr val="FF0000"/>
                </a:solidFill>
                <a:latin typeface="Arial Narrow" panose="020B0606020202030204" pitchFamily="34" charset="0"/>
              </a:rPr>
              <a:t>through</a:t>
            </a:r>
            <a:endParaRPr lang="fr-CH" sz="1200" b="1" dirty="0">
              <a:solidFill>
                <a:srgbClr val="FF0000"/>
              </a:solidFill>
              <a:latin typeface="Arial Narrow" panose="020B0606020202030204" pitchFamily="34" charset="0"/>
            </a:endParaRPr>
          </a:p>
        </p:txBody>
      </p:sp>
      <p:sp>
        <p:nvSpPr>
          <p:cNvPr id="6" name="ZoneTexte 5">
            <a:extLst>
              <a:ext uri="{FF2B5EF4-FFF2-40B4-BE49-F238E27FC236}">
                <a16:creationId xmlns:a16="http://schemas.microsoft.com/office/drawing/2014/main" xmlns="" id="{4643F782-4BCC-41FE-BFF6-84B2C9E009D9}"/>
              </a:ext>
            </a:extLst>
          </p:cNvPr>
          <p:cNvSpPr txBox="1"/>
          <p:nvPr/>
        </p:nvSpPr>
        <p:spPr>
          <a:xfrm>
            <a:off x="7206782" y="3855403"/>
            <a:ext cx="678736" cy="584775"/>
          </a:xfrm>
          <a:prstGeom prst="rect">
            <a:avLst/>
          </a:prstGeom>
          <a:solidFill>
            <a:schemeClr val="bg1"/>
          </a:solidFill>
        </p:spPr>
        <p:txBody>
          <a:bodyPr wrap="square" rtlCol="0">
            <a:spAutoFit/>
          </a:bodyPr>
          <a:lstStyle/>
          <a:p>
            <a:r>
              <a:rPr lang="fr-CH" sz="1600" b="1" dirty="0">
                <a:solidFill>
                  <a:srgbClr val="FF0000"/>
                </a:solidFill>
                <a:latin typeface="Arial Narrow" panose="020B0606020202030204" pitchFamily="34" charset="0"/>
              </a:rPr>
              <a:t>Bragg peak</a:t>
            </a:r>
          </a:p>
        </p:txBody>
      </p:sp>
      <p:sp>
        <p:nvSpPr>
          <p:cNvPr id="12" name="ZoneTexte 11">
            <a:extLst>
              <a:ext uri="{FF2B5EF4-FFF2-40B4-BE49-F238E27FC236}">
                <a16:creationId xmlns:a16="http://schemas.microsoft.com/office/drawing/2014/main" xmlns="" id="{6763A808-FA6F-4BAD-99B0-54EFA3498ABB}"/>
              </a:ext>
            </a:extLst>
          </p:cNvPr>
          <p:cNvSpPr txBox="1"/>
          <p:nvPr/>
        </p:nvSpPr>
        <p:spPr>
          <a:xfrm>
            <a:off x="6259398" y="2196445"/>
            <a:ext cx="904973" cy="2243580"/>
          </a:xfrm>
          <a:prstGeom prst="rect">
            <a:avLst/>
          </a:prstGeom>
          <a:gradFill>
            <a:gsLst>
              <a:gs pos="0">
                <a:schemeClr val="accent1">
                  <a:alpha val="50000"/>
                  <a:lumMod val="0"/>
                  <a:lumOff val="100000"/>
                </a:schemeClr>
              </a:gs>
              <a:gs pos="1000">
                <a:schemeClr val="accent1">
                  <a:lumMod val="45000"/>
                  <a:lumOff val="55000"/>
                </a:schemeClr>
              </a:gs>
              <a:gs pos="15000">
                <a:srgbClr val="E5EBF7"/>
              </a:gs>
              <a:gs pos="32000">
                <a:schemeClr val="accent1">
                  <a:lumMod val="30000"/>
                  <a:lumOff val="70000"/>
                  <a:alpha val="28000"/>
                </a:schemeClr>
              </a:gs>
            </a:gsLst>
            <a:lin ang="5400000" scaled="1"/>
          </a:gradFill>
        </p:spPr>
        <p:txBody>
          <a:bodyPr wrap="square" rtlCol="0">
            <a:spAutoFit/>
          </a:bodyPr>
          <a:lstStyle/>
          <a:p>
            <a:endParaRPr lang="fr-CH" dirty="0"/>
          </a:p>
        </p:txBody>
      </p:sp>
    </p:spTree>
    <p:extLst>
      <p:ext uri="{BB962C8B-B14F-4D97-AF65-F5344CB8AC3E}">
        <p14:creationId xmlns:p14="http://schemas.microsoft.com/office/powerpoint/2010/main" val="3616667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49785" t="28065" r="29462" b="46156"/>
          <a:stretch/>
        </p:blipFill>
        <p:spPr>
          <a:xfrm>
            <a:off x="957461" y="886520"/>
            <a:ext cx="3484685" cy="2434976"/>
          </a:xfrm>
          <a:prstGeom prst="rect">
            <a:avLst/>
          </a:prstGeom>
        </p:spPr>
      </p:pic>
      <p:pic>
        <p:nvPicPr>
          <p:cNvPr id="4" name="Image 3"/>
          <p:cNvPicPr>
            <a:picLocks noChangeAspect="1"/>
          </p:cNvPicPr>
          <p:nvPr/>
        </p:nvPicPr>
        <p:blipFill rotWithShape="1">
          <a:blip r:embed="rId2"/>
          <a:srcRect l="49785" t="57068" r="29462" b="17337"/>
          <a:stretch/>
        </p:blipFill>
        <p:spPr>
          <a:xfrm>
            <a:off x="915247" y="3600887"/>
            <a:ext cx="3569111" cy="2476073"/>
          </a:xfrm>
          <a:prstGeom prst="rect">
            <a:avLst/>
          </a:prstGeom>
        </p:spPr>
      </p:pic>
      <p:sp>
        <p:nvSpPr>
          <p:cNvPr id="5" name="ZoneTexte 4"/>
          <p:cNvSpPr txBox="1"/>
          <p:nvPr/>
        </p:nvSpPr>
        <p:spPr>
          <a:xfrm>
            <a:off x="1790320" y="3324773"/>
            <a:ext cx="1907458" cy="338554"/>
          </a:xfrm>
          <a:prstGeom prst="rect">
            <a:avLst/>
          </a:prstGeom>
          <a:noFill/>
        </p:spPr>
        <p:txBody>
          <a:bodyPr wrap="square" rtlCol="0">
            <a:spAutoFit/>
          </a:bodyPr>
          <a:lstStyle/>
          <a:p>
            <a:r>
              <a:rPr lang="fr-CH" sz="1600" b="1" dirty="0">
                <a:latin typeface="Symbol" panose="05050102010706020507" pitchFamily="18" charset="2"/>
              </a:rPr>
              <a:t>f</a:t>
            </a:r>
            <a:r>
              <a:rPr lang="fr-CH" sz="1600" b="1" dirty="0"/>
              <a:t>t (10</a:t>
            </a:r>
            <a:r>
              <a:rPr lang="fr-CH" sz="1600" b="1" baseline="30000" dirty="0"/>
              <a:t>20</a:t>
            </a:r>
            <a:r>
              <a:rPr lang="fr-CH" sz="1600" b="1" dirty="0"/>
              <a:t> p/m</a:t>
            </a:r>
            <a:r>
              <a:rPr lang="fr-CH" sz="1600" b="1" baseline="30000" dirty="0"/>
              <a:t>2</a:t>
            </a:r>
            <a:r>
              <a:rPr lang="fr-CH" sz="1600" b="1" dirty="0"/>
              <a:t>)</a:t>
            </a:r>
          </a:p>
        </p:txBody>
      </p:sp>
      <p:sp>
        <p:nvSpPr>
          <p:cNvPr id="6" name="ZoneTexte 5"/>
          <p:cNvSpPr txBox="1"/>
          <p:nvPr/>
        </p:nvSpPr>
        <p:spPr>
          <a:xfrm>
            <a:off x="2262035" y="6034595"/>
            <a:ext cx="766915" cy="400110"/>
          </a:xfrm>
          <a:prstGeom prst="rect">
            <a:avLst/>
          </a:prstGeom>
          <a:noFill/>
        </p:spPr>
        <p:txBody>
          <a:bodyPr wrap="square" rtlCol="0">
            <a:spAutoFit/>
          </a:bodyPr>
          <a:lstStyle/>
          <a:p>
            <a:r>
              <a:rPr lang="fr-CH" sz="2000" b="1" dirty="0"/>
              <a:t>dpa</a:t>
            </a:r>
          </a:p>
        </p:txBody>
      </p:sp>
      <p:sp>
        <p:nvSpPr>
          <p:cNvPr id="7" name="ZoneTexte 6"/>
          <p:cNvSpPr txBox="1"/>
          <p:nvPr/>
        </p:nvSpPr>
        <p:spPr>
          <a:xfrm>
            <a:off x="1027470" y="157350"/>
            <a:ext cx="7089059" cy="523220"/>
          </a:xfrm>
          <a:prstGeom prst="rect">
            <a:avLst/>
          </a:prstGeom>
          <a:solidFill>
            <a:srgbClr val="FFFF00"/>
          </a:solidFill>
          <a:ln>
            <a:solidFill>
              <a:srgbClr val="FF0000"/>
            </a:solidFill>
          </a:ln>
        </p:spPr>
        <p:txBody>
          <a:bodyPr wrap="square" rtlCol="0">
            <a:spAutoFit/>
          </a:bodyPr>
          <a:lstStyle/>
          <a:p>
            <a:pPr algn="ctr"/>
            <a:r>
              <a:rPr lang="fr-CH" sz="2800" b="1" i="1" dirty="0"/>
              <a:t>dpa</a:t>
            </a:r>
            <a:r>
              <a:rPr lang="fr-CH" sz="2800" b="1" dirty="0"/>
              <a:t>: universal parameter for lattice expansion</a:t>
            </a:r>
          </a:p>
        </p:txBody>
      </p:sp>
      <p:sp>
        <p:nvSpPr>
          <p:cNvPr id="3" name="ZoneTexte 2"/>
          <p:cNvSpPr txBox="1"/>
          <p:nvPr/>
        </p:nvSpPr>
        <p:spPr>
          <a:xfrm>
            <a:off x="4768645" y="959961"/>
            <a:ext cx="3175819" cy="1200329"/>
          </a:xfrm>
          <a:prstGeom prst="rect">
            <a:avLst/>
          </a:prstGeom>
          <a:solidFill>
            <a:srgbClr val="FFFFCC"/>
          </a:solidFill>
          <a:ln>
            <a:solidFill>
              <a:schemeClr val="accent1"/>
            </a:solidFill>
          </a:ln>
        </p:spPr>
        <p:txBody>
          <a:bodyPr wrap="square" rtlCol="0">
            <a:spAutoFit/>
          </a:bodyPr>
          <a:lstStyle/>
          <a:p>
            <a:r>
              <a:rPr lang="fr-CH" sz="2400" b="1" i="1" dirty="0">
                <a:solidFill>
                  <a:srgbClr val="FF0000"/>
                </a:solidFill>
                <a:latin typeface="Arial Narrow" panose="020B0606020202030204" pitchFamily="34" charset="0"/>
              </a:rPr>
              <a:t>a</a:t>
            </a:r>
            <a:r>
              <a:rPr lang="fr-CH" sz="2400" b="1" dirty="0">
                <a:solidFill>
                  <a:srgbClr val="FF0000"/>
                </a:solidFill>
                <a:latin typeface="Arial Narrow" panose="020B0606020202030204" pitchFamily="34" charset="0"/>
              </a:rPr>
              <a:t> = </a:t>
            </a:r>
            <a:r>
              <a:rPr lang="fr-CH" sz="2400" b="1" i="1" dirty="0">
                <a:solidFill>
                  <a:srgbClr val="FF0000"/>
                </a:solidFill>
                <a:latin typeface="Arial Narrow" panose="020B0606020202030204" pitchFamily="34" charset="0"/>
              </a:rPr>
              <a:t>a</a:t>
            </a:r>
            <a:r>
              <a:rPr lang="fr-CH" sz="2400" b="1" dirty="0">
                <a:solidFill>
                  <a:srgbClr val="FF0000"/>
                </a:solidFill>
                <a:latin typeface="Arial Narrow" panose="020B0606020202030204" pitchFamily="34" charset="0"/>
              </a:rPr>
              <a:t>(</a:t>
            </a:r>
            <a:r>
              <a:rPr lang="fr-CH" sz="2400" b="1" i="1" dirty="0">
                <a:solidFill>
                  <a:srgbClr val="FF0000"/>
                </a:solidFill>
                <a:latin typeface="Arial Narrow" panose="020B0606020202030204" pitchFamily="34" charset="0"/>
              </a:rPr>
              <a:t>dpa</a:t>
            </a:r>
            <a:r>
              <a:rPr lang="fr-CH" sz="2400" b="1" dirty="0">
                <a:solidFill>
                  <a:srgbClr val="FF0000"/>
                </a:solidFill>
                <a:latin typeface="Arial Narrow" panose="020B0606020202030204" pitchFamily="34" charset="0"/>
              </a:rPr>
              <a:t>)</a:t>
            </a:r>
            <a:r>
              <a:rPr lang="fr-CH" sz="2400" b="1" dirty="0">
                <a:latin typeface="Arial Narrow" panose="020B0606020202030204" pitchFamily="34" charset="0"/>
              </a:rPr>
              <a:t>, same curve </a:t>
            </a:r>
            <a:endParaRPr lang="fr-CH" sz="2400" b="1" dirty="0">
              <a:solidFill>
                <a:srgbClr val="FF0000"/>
              </a:solidFill>
              <a:latin typeface="Arial Narrow" panose="020B0606020202030204" pitchFamily="34" charset="0"/>
            </a:endParaRPr>
          </a:p>
          <a:p>
            <a:r>
              <a:rPr lang="fr-CH" sz="2400" b="1" dirty="0">
                <a:latin typeface="Arial Narrow" panose="020B0606020202030204" pitchFamily="34" charset="0"/>
              </a:rPr>
              <a:t>regardless of the particle</a:t>
            </a:r>
          </a:p>
          <a:p>
            <a:r>
              <a:rPr lang="fr-CH" sz="2400" b="1" dirty="0">
                <a:latin typeface="Arial Narrow" panose="020B0606020202030204" pitchFamily="34" charset="0"/>
              </a:rPr>
              <a:t>(neutrons or protons)</a:t>
            </a:r>
          </a:p>
        </p:txBody>
      </p:sp>
      <p:sp>
        <p:nvSpPr>
          <p:cNvPr id="8" name="Espace réservé du pied de page 7"/>
          <p:cNvSpPr>
            <a:spLocks noGrp="1"/>
          </p:cNvSpPr>
          <p:nvPr>
            <p:ph type="ftr" sz="quarter" idx="11"/>
          </p:nvPr>
        </p:nvSpPr>
        <p:spPr>
          <a:xfrm>
            <a:off x="3028950" y="6356351"/>
            <a:ext cx="3086100" cy="365125"/>
          </a:xfrm>
        </p:spPr>
        <p:txBody>
          <a:bodyPr/>
          <a:lstStyle/>
          <a:p>
            <a:r>
              <a:rPr lang="fr-CH"/>
              <a:t>Flukiger, CERN, 23.6.2017</a:t>
            </a:r>
            <a:endParaRPr lang="fr-CH" dirty="0"/>
          </a:p>
        </p:txBody>
      </p:sp>
      <p:sp>
        <p:nvSpPr>
          <p:cNvPr id="9" name="Espace réservé du numéro de diapositive 8"/>
          <p:cNvSpPr>
            <a:spLocks noGrp="1"/>
          </p:cNvSpPr>
          <p:nvPr>
            <p:ph type="sldNum" sz="quarter" idx="12"/>
          </p:nvPr>
        </p:nvSpPr>
        <p:spPr/>
        <p:txBody>
          <a:bodyPr/>
          <a:lstStyle/>
          <a:p>
            <a:fld id="{A7A773B0-9E9C-4FE3-96EB-10456A50FC3E}" type="slidenum">
              <a:rPr lang="fr-CH" smtClean="0"/>
              <a:t>15</a:t>
            </a:fld>
            <a:endParaRPr lang="fr-CH"/>
          </a:p>
        </p:txBody>
      </p:sp>
      <p:sp>
        <p:nvSpPr>
          <p:cNvPr id="10" name="ZoneTexte 9"/>
          <p:cNvSpPr txBox="1"/>
          <p:nvPr/>
        </p:nvSpPr>
        <p:spPr>
          <a:xfrm>
            <a:off x="4779092" y="2733630"/>
            <a:ext cx="3736258" cy="1569660"/>
          </a:xfrm>
          <a:prstGeom prst="rect">
            <a:avLst/>
          </a:prstGeom>
          <a:noFill/>
        </p:spPr>
        <p:txBody>
          <a:bodyPr wrap="square" rtlCol="0">
            <a:spAutoFit/>
          </a:bodyPr>
          <a:lstStyle/>
          <a:p>
            <a:r>
              <a:rPr lang="fr-CH" sz="2400" b="1" dirty="0"/>
              <a:t>This confirms the direct dependence of the lattice parameter on the number of Frenkel pairs. </a:t>
            </a:r>
          </a:p>
        </p:txBody>
      </p:sp>
      <p:sp>
        <p:nvSpPr>
          <p:cNvPr id="11" name="Rectangle 10"/>
          <p:cNvSpPr/>
          <p:nvPr/>
        </p:nvSpPr>
        <p:spPr>
          <a:xfrm>
            <a:off x="4626078" y="4807935"/>
            <a:ext cx="4572000" cy="1477328"/>
          </a:xfrm>
          <a:prstGeom prst="rect">
            <a:avLst/>
          </a:prstGeom>
        </p:spPr>
        <p:txBody>
          <a:bodyPr>
            <a:spAutoFit/>
          </a:bodyPr>
          <a:lstStyle/>
          <a:p>
            <a:r>
              <a:rPr lang="fr-CH" i="1" dirty="0">
                <a:latin typeface="Arial Narrow" panose="020B0606020202030204" pitchFamily="34" charset="0"/>
              </a:rPr>
              <a:t>R. Flükiger, T. Spina, F. Cerutti, A. Ballarino, C. Scheuerlein, L Bottura, Y. Zubavichus, A. Ryazanov, R.Svetogovov, S. Shavkin, P. Degtyarenko, Y.Semenov, C. Senatore and R. Cerny, </a:t>
            </a:r>
          </a:p>
          <a:p>
            <a:r>
              <a:rPr lang="fr-CH" b="1" i="1" dirty="0">
                <a:latin typeface="Arial Narrow" panose="020B0606020202030204" pitchFamily="34" charset="0"/>
              </a:rPr>
              <a:t>Supercond. Sci. Technol., 30, March 31 (2017)           </a:t>
            </a:r>
          </a:p>
        </p:txBody>
      </p:sp>
    </p:spTree>
    <p:extLst>
      <p:ext uri="{BB962C8B-B14F-4D97-AF65-F5344CB8AC3E}">
        <p14:creationId xmlns:p14="http://schemas.microsoft.com/office/powerpoint/2010/main" val="2000615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29355" t="34564" r="50538" b="36189"/>
          <a:stretch/>
        </p:blipFill>
        <p:spPr>
          <a:xfrm>
            <a:off x="97127" y="1142049"/>
            <a:ext cx="5448267" cy="4216532"/>
          </a:xfrm>
          <a:prstGeom prst="rect">
            <a:avLst/>
          </a:prstGeom>
        </p:spPr>
      </p:pic>
      <p:sp>
        <p:nvSpPr>
          <p:cNvPr id="3" name="Espace réservé du pied de page 2"/>
          <p:cNvSpPr>
            <a:spLocks noGrp="1"/>
          </p:cNvSpPr>
          <p:nvPr>
            <p:ph type="ftr" sz="quarter" idx="11"/>
          </p:nvPr>
        </p:nvSpPr>
        <p:spPr/>
        <p:txBody>
          <a:bodyPr/>
          <a:lstStyle/>
          <a:p>
            <a:r>
              <a:rPr lang="fr-CH"/>
              <a:t>Flukiger, CERN, 23.6.2017</a:t>
            </a:r>
          </a:p>
        </p:txBody>
      </p:sp>
      <p:sp>
        <p:nvSpPr>
          <p:cNvPr id="4" name="Espace réservé du numéro de diapositive 3"/>
          <p:cNvSpPr>
            <a:spLocks noGrp="1"/>
          </p:cNvSpPr>
          <p:nvPr>
            <p:ph type="sldNum" sz="quarter" idx="12"/>
          </p:nvPr>
        </p:nvSpPr>
        <p:spPr/>
        <p:txBody>
          <a:bodyPr/>
          <a:lstStyle/>
          <a:p>
            <a:fld id="{A7A773B0-9E9C-4FE3-96EB-10456A50FC3E}" type="slidenum">
              <a:rPr lang="fr-CH" smtClean="0"/>
              <a:t>16</a:t>
            </a:fld>
            <a:endParaRPr lang="fr-CH"/>
          </a:p>
        </p:txBody>
      </p:sp>
      <p:sp>
        <p:nvSpPr>
          <p:cNvPr id="6" name="Rectangle 5"/>
          <p:cNvSpPr/>
          <p:nvPr/>
        </p:nvSpPr>
        <p:spPr>
          <a:xfrm>
            <a:off x="97127" y="5344171"/>
            <a:ext cx="8872420" cy="1200329"/>
          </a:xfrm>
          <a:prstGeom prst="rect">
            <a:avLst/>
          </a:prstGeom>
        </p:spPr>
        <p:txBody>
          <a:bodyPr wrap="square">
            <a:spAutoFit/>
          </a:bodyPr>
          <a:lstStyle/>
          <a:p>
            <a:r>
              <a:rPr lang="fr-CH" i="1" dirty="0">
                <a:latin typeface="Arial Narrow" panose="020B0606020202030204" pitchFamily="34" charset="0"/>
              </a:rPr>
              <a:t>References contained in: </a:t>
            </a:r>
          </a:p>
          <a:p>
            <a:r>
              <a:rPr lang="fr-CH" i="1" dirty="0">
                <a:latin typeface="Arial Narrow" panose="020B0606020202030204" pitchFamily="34" charset="0"/>
              </a:rPr>
              <a:t>R. Flükiger, T. Spina, F. Cerutti, A. Ballarino, C. Scheuerlein, L Bottura, Y. Zubavichus, A. Ryazanov, R.Svetogovov, S. Shavkin, P. Degtyarenko, Y.Semenov, C. Senatore and R. Cerny, </a:t>
            </a:r>
          </a:p>
          <a:p>
            <a:r>
              <a:rPr lang="fr-CH" b="1" i="1" dirty="0">
                <a:latin typeface="Arial Narrow" panose="020B0606020202030204" pitchFamily="34" charset="0"/>
              </a:rPr>
              <a:t>Supercond. Sci. Technol., 30, 054003 (2017) </a:t>
            </a:r>
            <a:r>
              <a:rPr lang="fr-CH" i="1" dirty="0">
                <a:latin typeface="Arial Narrow" panose="020B0606020202030204" pitchFamily="34" charset="0"/>
              </a:rPr>
              <a:t> </a:t>
            </a:r>
            <a:r>
              <a:rPr lang="fr-CH" b="1" i="1" dirty="0">
                <a:latin typeface="Arial Narrow" panose="020B0606020202030204" pitchFamily="34" charset="0"/>
              </a:rPr>
              <a:t>           </a:t>
            </a:r>
          </a:p>
        </p:txBody>
      </p:sp>
      <p:sp>
        <p:nvSpPr>
          <p:cNvPr id="8" name="ZoneTexte 7"/>
          <p:cNvSpPr txBox="1"/>
          <p:nvPr/>
        </p:nvSpPr>
        <p:spPr>
          <a:xfrm>
            <a:off x="865239" y="285135"/>
            <a:ext cx="7875638" cy="523220"/>
          </a:xfrm>
          <a:prstGeom prst="rect">
            <a:avLst/>
          </a:prstGeom>
          <a:solidFill>
            <a:srgbClr val="FFFF00"/>
          </a:solidFill>
          <a:ln>
            <a:solidFill>
              <a:srgbClr val="FF0000"/>
            </a:solidFill>
          </a:ln>
        </p:spPr>
        <p:txBody>
          <a:bodyPr wrap="square" rtlCol="0">
            <a:spAutoFit/>
          </a:bodyPr>
          <a:lstStyle/>
          <a:p>
            <a:r>
              <a:rPr lang="fr-CH" sz="2800" b="1" dirty="0">
                <a:latin typeface="Arial Narrow" panose="020B0606020202030204" pitchFamily="34" charset="0"/>
              </a:rPr>
              <a:t>Variation of </a:t>
            </a:r>
            <a:r>
              <a:rPr lang="fr-CH" sz="2800" b="1" i="1" dirty="0">
                <a:latin typeface="Arial Narrow" panose="020B0606020202030204" pitchFamily="34" charset="0"/>
              </a:rPr>
              <a:t>T</a:t>
            </a:r>
            <a:r>
              <a:rPr lang="fr-CH" sz="2800" b="1" baseline="-25000" dirty="0">
                <a:latin typeface="Arial Narrow" panose="020B0606020202030204" pitchFamily="34" charset="0"/>
              </a:rPr>
              <a:t>c</a:t>
            </a:r>
            <a:r>
              <a:rPr lang="fr-CH" sz="2800" b="1" dirty="0">
                <a:latin typeface="Arial Narrow" panose="020B0606020202030204" pitchFamily="34" charset="0"/>
              </a:rPr>
              <a:t> with </a:t>
            </a:r>
            <a:r>
              <a:rPr lang="fr-CH" sz="2800" b="1" i="1" dirty="0">
                <a:latin typeface="Arial Narrow" panose="020B0606020202030204" pitchFamily="34" charset="0"/>
              </a:rPr>
              <a:t>dpa </a:t>
            </a:r>
            <a:r>
              <a:rPr lang="fr-CH" sz="2800" b="1" dirty="0">
                <a:latin typeface="Arial Narrow" panose="020B0606020202030204" pitchFamily="34" charset="0"/>
              </a:rPr>
              <a:t>from various experiments</a:t>
            </a:r>
          </a:p>
        </p:txBody>
      </p:sp>
      <p:sp>
        <p:nvSpPr>
          <p:cNvPr id="9" name="ZoneTexte 8"/>
          <p:cNvSpPr txBox="1"/>
          <p:nvPr/>
        </p:nvSpPr>
        <p:spPr>
          <a:xfrm>
            <a:off x="5476568" y="2930013"/>
            <a:ext cx="3667433" cy="2308324"/>
          </a:xfrm>
          <a:prstGeom prst="rect">
            <a:avLst/>
          </a:prstGeom>
          <a:solidFill>
            <a:srgbClr val="FFFFCC"/>
          </a:solidFill>
        </p:spPr>
        <p:txBody>
          <a:bodyPr wrap="square" rtlCol="0">
            <a:spAutoFit/>
          </a:bodyPr>
          <a:lstStyle/>
          <a:p>
            <a:r>
              <a:rPr lang="fr-CH" sz="2400" b="1" dirty="0">
                <a:latin typeface="Arial Narrow" panose="020B0606020202030204" pitchFamily="34" charset="0"/>
              </a:rPr>
              <a:t>Confirmation: </a:t>
            </a:r>
            <a:r>
              <a:rPr lang="fr-CH" sz="2400" b="1" i="1" dirty="0">
                <a:latin typeface="Arial Narrow" panose="020B0606020202030204" pitchFamily="34" charset="0"/>
              </a:rPr>
              <a:t>T</a:t>
            </a:r>
            <a:r>
              <a:rPr lang="fr-CH" sz="2400" b="1" baseline="-25000" dirty="0">
                <a:latin typeface="Arial Narrow" panose="020B0606020202030204" pitchFamily="34" charset="0"/>
              </a:rPr>
              <a:t>c</a:t>
            </a:r>
            <a:r>
              <a:rPr lang="fr-CH" sz="2400" b="1" dirty="0">
                <a:latin typeface="Arial Narrow" panose="020B0606020202030204" pitchFamily="34" charset="0"/>
              </a:rPr>
              <a:t> depends only on dpa, regardless on the particle and on the kind of energy loss</a:t>
            </a:r>
          </a:p>
          <a:p>
            <a:r>
              <a:rPr lang="fr-CH" sz="2400" b="1" dirty="0">
                <a:latin typeface="Arial Narrow" panose="020B0606020202030204" pitchFamily="34" charset="0"/>
              </a:rPr>
              <a:t>(steady loss or total loss at the Bragg peak) </a:t>
            </a:r>
          </a:p>
        </p:txBody>
      </p:sp>
      <p:sp>
        <p:nvSpPr>
          <p:cNvPr id="11" name="ZoneTexte 10"/>
          <p:cNvSpPr txBox="1"/>
          <p:nvPr/>
        </p:nvSpPr>
        <p:spPr>
          <a:xfrm>
            <a:off x="5545394" y="1142049"/>
            <a:ext cx="3598607" cy="830997"/>
          </a:xfrm>
          <a:prstGeom prst="rect">
            <a:avLst/>
          </a:prstGeom>
          <a:noFill/>
        </p:spPr>
        <p:txBody>
          <a:bodyPr wrap="square" rtlCol="0">
            <a:spAutoFit/>
          </a:bodyPr>
          <a:lstStyle/>
          <a:p>
            <a:r>
              <a:rPr lang="fr-CH" sz="2400" b="1" dirty="0">
                <a:latin typeface="Arial Narrow" panose="020B0606020202030204" pitchFamily="34" charset="0"/>
              </a:rPr>
              <a:t>Wires and bulk samples on the same curve.</a:t>
            </a:r>
          </a:p>
        </p:txBody>
      </p:sp>
    </p:spTree>
    <p:extLst>
      <p:ext uri="{BB962C8B-B14F-4D97-AF65-F5344CB8AC3E}">
        <p14:creationId xmlns:p14="http://schemas.microsoft.com/office/powerpoint/2010/main" val="3936007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17</a:t>
            </a:fld>
            <a:endParaRPr lang="fr-CH"/>
          </a:p>
        </p:txBody>
      </p:sp>
      <p:pic>
        <p:nvPicPr>
          <p:cNvPr id="4" name="Image 3"/>
          <p:cNvPicPr>
            <a:picLocks noChangeAspect="1"/>
          </p:cNvPicPr>
          <p:nvPr/>
        </p:nvPicPr>
        <p:blipFill rotWithShape="1">
          <a:blip r:embed="rId2"/>
          <a:srcRect l="22795" t="38578" r="50000" b="19749"/>
          <a:stretch/>
        </p:blipFill>
        <p:spPr>
          <a:xfrm>
            <a:off x="0" y="1142555"/>
            <a:ext cx="5594554" cy="4609316"/>
          </a:xfrm>
          <a:prstGeom prst="rect">
            <a:avLst/>
          </a:prstGeom>
          <a:ln>
            <a:solidFill>
              <a:srgbClr val="0070C0"/>
            </a:solidFill>
          </a:ln>
        </p:spPr>
      </p:pic>
      <p:sp>
        <p:nvSpPr>
          <p:cNvPr id="5" name="ZoneTexte 4"/>
          <p:cNvSpPr txBox="1"/>
          <p:nvPr/>
        </p:nvSpPr>
        <p:spPr>
          <a:xfrm>
            <a:off x="879373" y="226142"/>
            <a:ext cx="7620000" cy="523220"/>
          </a:xfrm>
          <a:prstGeom prst="rect">
            <a:avLst/>
          </a:prstGeom>
          <a:solidFill>
            <a:srgbClr val="FFFF00"/>
          </a:solidFill>
          <a:ln>
            <a:solidFill>
              <a:srgbClr val="FF0000"/>
            </a:solidFill>
          </a:ln>
        </p:spPr>
        <p:txBody>
          <a:bodyPr wrap="square" rtlCol="0">
            <a:spAutoFit/>
          </a:bodyPr>
          <a:lstStyle/>
          <a:p>
            <a:r>
              <a:rPr lang="fr-CH" sz="2800" b="1" dirty="0">
                <a:latin typeface="Arial Narrow" panose="020B0606020202030204" pitchFamily="34" charset="0"/>
              </a:rPr>
              <a:t>Effect of dpa on the Bragg-Williams order parameter</a:t>
            </a:r>
          </a:p>
        </p:txBody>
      </p:sp>
      <p:sp>
        <p:nvSpPr>
          <p:cNvPr id="6" name="ZoneTexte 5"/>
          <p:cNvSpPr txBox="1"/>
          <p:nvPr/>
        </p:nvSpPr>
        <p:spPr>
          <a:xfrm>
            <a:off x="5594554" y="1142555"/>
            <a:ext cx="3549446" cy="1569660"/>
          </a:xfrm>
          <a:prstGeom prst="rect">
            <a:avLst/>
          </a:prstGeom>
          <a:noFill/>
        </p:spPr>
        <p:txBody>
          <a:bodyPr wrap="square" rtlCol="0">
            <a:spAutoFit/>
          </a:bodyPr>
          <a:lstStyle/>
          <a:p>
            <a:r>
              <a:rPr lang="fr-CH" sz="2400" b="1" dirty="0">
                <a:latin typeface="Arial Narrow" panose="020B0606020202030204" pitchFamily="34" charset="0"/>
              </a:rPr>
              <a:t>Essentially the </a:t>
            </a:r>
            <a:r>
              <a:rPr lang="fr-CH" sz="2400" b="1" dirty="0">
                <a:solidFill>
                  <a:srgbClr val="0070C0"/>
                </a:solidFill>
                <a:latin typeface="Arial Narrow" panose="020B0606020202030204" pitchFamily="34" charset="0"/>
              </a:rPr>
              <a:t>same curve </a:t>
            </a:r>
            <a:r>
              <a:rPr lang="fr-CH" sz="2400" b="1" dirty="0">
                <a:latin typeface="Arial Narrow" panose="020B0606020202030204" pitchFamily="34" charset="0"/>
              </a:rPr>
              <a:t>for various particles:</a:t>
            </a:r>
          </a:p>
          <a:p>
            <a:r>
              <a:rPr lang="fr-CH" sz="2400" b="1" dirty="0">
                <a:solidFill>
                  <a:srgbClr val="FF0000"/>
                </a:solidFill>
                <a:latin typeface="Arial Narrow" panose="020B0606020202030204" pitchFamily="34" charset="0"/>
              </a:rPr>
              <a:t>Neutrons, protons and oxygen ions.</a:t>
            </a:r>
          </a:p>
        </p:txBody>
      </p:sp>
      <p:sp>
        <p:nvSpPr>
          <p:cNvPr id="7" name="Rectangle 6"/>
          <p:cNvSpPr/>
          <p:nvPr/>
        </p:nvSpPr>
        <p:spPr>
          <a:xfrm>
            <a:off x="117372" y="5798146"/>
            <a:ext cx="6755375" cy="646331"/>
          </a:xfrm>
          <a:prstGeom prst="rect">
            <a:avLst/>
          </a:prstGeom>
        </p:spPr>
        <p:txBody>
          <a:bodyPr wrap="square">
            <a:spAutoFit/>
          </a:bodyPr>
          <a:lstStyle/>
          <a:p>
            <a:r>
              <a:rPr lang="fr-CH" i="1" dirty="0">
                <a:latin typeface="Arial Narrow" panose="020B0606020202030204" pitchFamily="34" charset="0"/>
              </a:rPr>
              <a:t>References contained in: </a:t>
            </a:r>
          </a:p>
          <a:p>
            <a:r>
              <a:rPr lang="fr-CH" i="1" dirty="0">
                <a:latin typeface="Arial Narrow" panose="020B0606020202030204" pitchFamily="34" charset="0"/>
              </a:rPr>
              <a:t>R. Flükiger et al., </a:t>
            </a:r>
            <a:r>
              <a:rPr lang="fr-CH" b="1" i="1" dirty="0">
                <a:latin typeface="Arial Narrow" panose="020B0606020202030204" pitchFamily="34" charset="0"/>
              </a:rPr>
              <a:t>Supercond. Sci. Technol., 30, March 31 (2017)           </a:t>
            </a:r>
          </a:p>
        </p:txBody>
      </p:sp>
    </p:spTree>
    <p:extLst>
      <p:ext uri="{BB962C8B-B14F-4D97-AF65-F5344CB8AC3E}">
        <p14:creationId xmlns:p14="http://schemas.microsoft.com/office/powerpoint/2010/main" val="7093847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18</a:t>
            </a:fld>
            <a:endParaRPr lang="fr-CH"/>
          </a:p>
        </p:txBody>
      </p:sp>
      <p:sp>
        <p:nvSpPr>
          <p:cNvPr id="4" name="ZoneTexte 3"/>
          <p:cNvSpPr txBox="1"/>
          <p:nvPr/>
        </p:nvSpPr>
        <p:spPr>
          <a:xfrm>
            <a:off x="727283" y="244793"/>
            <a:ext cx="7629832" cy="523220"/>
          </a:xfrm>
          <a:prstGeom prst="rect">
            <a:avLst/>
          </a:prstGeom>
          <a:solidFill>
            <a:srgbClr val="FFFF00"/>
          </a:solidFill>
          <a:ln>
            <a:solidFill>
              <a:srgbClr val="FF0000"/>
            </a:solidFill>
          </a:ln>
        </p:spPr>
        <p:txBody>
          <a:bodyPr wrap="square" rtlCol="0">
            <a:spAutoFit/>
          </a:bodyPr>
          <a:lstStyle/>
          <a:p>
            <a:pPr algn="ctr"/>
            <a:r>
              <a:rPr lang="fr-CH" sz="2800" b="1" dirty="0"/>
              <a:t>First conclusions</a:t>
            </a:r>
          </a:p>
        </p:txBody>
      </p:sp>
      <p:sp>
        <p:nvSpPr>
          <p:cNvPr id="5" name="ZoneTexte 4"/>
          <p:cNvSpPr txBox="1"/>
          <p:nvPr/>
        </p:nvSpPr>
        <p:spPr>
          <a:xfrm>
            <a:off x="196646" y="1029755"/>
            <a:ext cx="8947354" cy="2123658"/>
          </a:xfrm>
          <a:prstGeom prst="rect">
            <a:avLst/>
          </a:prstGeom>
          <a:noFill/>
        </p:spPr>
        <p:txBody>
          <a:bodyPr wrap="square" rtlCol="0">
            <a:spAutoFit/>
          </a:bodyPr>
          <a:lstStyle/>
          <a:p>
            <a:r>
              <a:rPr lang="fr-CH" sz="2400" b="1" dirty="0">
                <a:latin typeface="Arial Narrow" panose="020B0606020202030204" pitchFamily="34" charset="0"/>
              </a:rPr>
              <a:t>We have experimentally proven by independent measurements that </a:t>
            </a:r>
          </a:p>
          <a:p>
            <a:pPr marL="342900" indent="-342900">
              <a:buFont typeface="Arial" panose="020B0604020202020204" pitchFamily="34" charset="0"/>
              <a:buChar char="•"/>
            </a:pPr>
            <a:r>
              <a:rPr lang="fr-CH" sz="2400" b="1" dirty="0">
                <a:latin typeface="Arial Narrow" panose="020B0606020202030204" pitchFamily="34" charset="0"/>
              </a:rPr>
              <a:t>The transition temperature </a:t>
            </a:r>
            <a:r>
              <a:rPr lang="fr-CH" sz="2400" b="1" i="1" dirty="0">
                <a:solidFill>
                  <a:srgbClr val="FF0000"/>
                </a:solidFill>
                <a:latin typeface="Arial Narrow" panose="020B0606020202030204" pitchFamily="34" charset="0"/>
              </a:rPr>
              <a:t>T</a:t>
            </a:r>
            <a:r>
              <a:rPr lang="fr-CH" sz="2400" b="1" baseline="-25000" dirty="0">
                <a:solidFill>
                  <a:srgbClr val="FF0000"/>
                </a:solidFill>
                <a:latin typeface="Arial Narrow" panose="020B0606020202030204" pitchFamily="34" charset="0"/>
              </a:rPr>
              <a:t>c</a:t>
            </a:r>
            <a:r>
              <a:rPr lang="fr-CH" sz="2400" b="1" dirty="0">
                <a:latin typeface="Arial Narrow" panose="020B0606020202030204" pitchFamily="34" charset="0"/>
              </a:rPr>
              <a:t>, </a:t>
            </a:r>
          </a:p>
          <a:p>
            <a:pPr marL="342900" indent="-342900">
              <a:buFont typeface="Arial" panose="020B0604020202020204" pitchFamily="34" charset="0"/>
              <a:buChar char="•"/>
            </a:pPr>
            <a:r>
              <a:rPr lang="fr-CH" sz="2400" b="1" dirty="0">
                <a:latin typeface="Arial Narrow" panose="020B0606020202030204" pitchFamily="34" charset="0"/>
              </a:rPr>
              <a:t>the order parameter </a:t>
            </a:r>
            <a:r>
              <a:rPr lang="fr-CH" sz="2400" b="1" i="1" dirty="0">
                <a:solidFill>
                  <a:srgbClr val="FF0000"/>
                </a:solidFill>
                <a:latin typeface="Arial Narrow" panose="020B0606020202030204" pitchFamily="34" charset="0"/>
              </a:rPr>
              <a:t>S</a:t>
            </a:r>
            <a:r>
              <a:rPr lang="fr-CH" sz="2400" b="1" dirty="0">
                <a:latin typeface="Arial Narrow" panose="020B0606020202030204" pitchFamily="34" charset="0"/>
              </a:rPr>
              <a:t> and </a:t>
            </a:r>
          </a:p>
          <a:p>
            <a:pPr marL="342900" indent="-342900">
              <a:buFont typeface="Arial" panose="020B0604020202020204" pitchFamily="34" charset="0"/>
              <a:buChar char="•"/>
            </a:pPr>
            <a:r>
              <a:rPr lang="fr-CH" sz="2400" b="1" dirty="0">
                <a:latin typeface="Arial Narrow" panose="020B0606020202030204" pitchFamily="34" charset="0"/>
              </a:rPr>
              <a:t>the lattice parameter </a:t>
            </a:r>
            <a:r>
              <a:rPr lang="fr-CH" sz="2400" b="1" i="1" dirty="0">
                <a:solidFill>
                  <a:srgbClr val="FF0000"/>
                </a:solidFill>
                <a:latin typeface="Arial Narrow" panose="020B0606020202030204" pitchFamily="34" charset="0"/>
              </a:rPr>
              <a:t>a</a:t>
            </a:r>
          </a:p>
          <a:p>
            <a:endParaRPr lang="fr-CH" sz="1200" b="1" dirty="0">
              <a:latin typeface="Arial Narrow" panose="020B0606020202030204" pitchFamily="34" charset="0"/>
            </a:endParaRPr>
          </a:p>
          <a:p>
            <a:r>
              <a:rPr lang="fr-CH" sz="2400" b="1" dirty="0">
                <a:latin typeface="Arial Narrow" panose="020B0606020202030204" pitchFamily="34" charset="0"/>
              </a:rPr>
              <a:t>of Nb</a:t>
            </a:r>
            <a:r>
              <a:rPr lang="fr-CH" sz="2400" b="1" baseline="-25000" dirty="0">
                <a:latin typeface="Arial Narrow" panose="020B0606020202030204" pitchFamily="34" charset="0"/>
              </a:rPr>
              <a:t>3</a:t>
            </a:r>
            <a:r>
              <a:rPr lang="fr-CH" sz="2400" b="1" dirty="0">
                <a:latin typeface="Arial Narrow" panose="020B0606020202030204" pitchFamily="34" charset="0"/>
              </a:rPr>
              <a:t>Sn depend only on the number of </a:t>
            </a:r>
            <a:r>
              <a:rPr lang="fr-CH" sz="2400" b="1" dirty="0">
                <a:solidFill>
                  <a:srgbClr val="0070C0"/>
                </a:solidFill>
                <a:latin typeface="Arial Narrow" panose="020B0606020202030204" pitchFamily="34" charset="0"/>
              </a:rPr>
              <a:t>Frenkel pairs </a:t>
            </a:r>
            <a:r>
              <a:rPr lang="fr-CH" sz="2400" b="1" i="1" dirty="0">
                <a:solidFill>
                  <a:srgbClr val="0070C0"/>
                </a:solidFill>
                <a:latin typeface="Arial Narrow" panose="020B0606020202030204" pitchFamily="34" charset="0"/>
              </a:rPr>
              <a:t>N</a:t>
            </a:r>
            <a:r>
              <a:rPr lang="fr-CH" sz="2400" b="1" i="1" baseline="-25000" dirty="0">
                <a:solidFill>
                  <a:srgbClr val="0070C0"/>
                </a:solidFill>
                <a:latin typeface="Arial Narrow" panose="020B0606020202030204" pitchFamily="34" charset="0"/>
              </a:rPr>
              <a:t>F</a:t>
            </a:r>
            <a:r>
              <a:rPr lang="fr-CH" sz="2400" b="1" dirty="0">
                <a:latin typeface="Arial Narrow" panose="020B0606020202030204" pitchFamily="34" charset="0"/>
              </a:rPr>
              <a:t>, and thus of </a:t>
            </a:r>
            <a:r>
              <a:rPr lang="fr-CH" sz="2400" b="1" i="1" dirty="0">
                <a:solidFill>
                  <a:srgbClr val="0070C0"/>
                </a:solidFill>
                <a:latin typeface="Arial Narrow" panose="020B0606020202030204" pitchFamily="34" charset="0"/>
              </a:rPr>
              <a:t>dpa</a:t>
            </a:r>
            <a:r>
              <a:rPr lang="fr-CH" sz="2400" b="1" dirty="0">
                <a:latin typeface="Arial Narrow" panose="020B0606020202030204" pitchFamily="34" charset="0"/>
              </a:rPr>
              <a:t>.</a:t>
            </a:r>
            <a:endParaRPr lang="fr-CH" b="1" dirty="0">
              <a:latin typeface="Arial Narrow" panose="020B0606020202030204" pitchFamily="34" charset="0"/>
            </a:endParaRPr>
          </a:p>
        </p:txBody>
      </p:sp>
      <p:sp>
        <p:nvSpPr>
          <p:cNvPr id="6" name="ZoneTexte 5"/>
          <p:cNvSpPr txBox="1"/>
          <p:nvPr/>
        </p:nvSpPr>
        <p:spPr>
          <a:xfrm>
            <a:off x="196646" y="3302869"/>
            <a:ext cx="8795570" cy="461665"/>
          </a:xfrm>
          <a:prstGeom prst="rect">
            <a:avLst/>
          </a:prstGeom>
          <a:noFill/>
        </p:spPr>
        <p:txBody>
          <a:bodyPr wrap="square" rtlCol="0">
            <a:spAutoFit/>
          </a:bodyPr>
          <a:lstStyle/>
          <a:p>
            <a:r>
              <a:rPr lang="fr-CH" sz="2400" b="1" i="1" dirty="0">
                <a:latin typeface="Arial Narrow" panose="020B0606020202030204" pitchFamily="34" charset="0"/>
              </a:rPr>
              <a:t>T</a:t>
            </a:r>
            <a:r>
              <a:rPr lang="fr-CH" sz="2400" b="1" i="1" baseline="-25000" dirty="0">
                <a:latin typeface="Arial Narrow" panose="020B0606020202030204" pitchFamily="34" charset="0"/>
              </a:rPr>
              <a:t>c</a:t>
            </a:r>
            <a:r>
              <a:rPr lang="fr-CH" sz="2400" b="1" dirty="0">
                <a:latin typeface="Arial Narrow" panose="020B0606020202030204" pitchFamily="34" charset="0"/>
              </a:rPr>
              <a:t> and </a:t>
            </a:r>
            <a:r>
              <a:rPr lang="fr-CH" sz="2400" b="1" i="1" dirty="0">
                <a:latin typeface="Arial Narrow" panose="020B0606020202030204" pitchFamily="34" charset="0"/>
              </a:rPr>
              <a:t>S</a:t>
            </a:r>
            <a:r>
              <a:rPr lang="fr-CH" sz="2400" b="1" dirty="0">
                <a:latin typeface="Arial Narrow" panose="020B0606020202030204" pitchFamily="34" charset="0"/>
              </a:rPr>
              <a:t> and are directly correlated, this constitutes an additional proof! </a:t>
            </a:r>
          </a:p>
        </p:txBody>
      </p:sp>
      <p:sp>
        <p:nvSpPr>
          <p:cNvPr id="7" name="ZoneTexte 6"/>
          <p:cNvSpPr txBox="1"/>
          <p:nvPr/>
        </p:nvSpPr>
        <p:spPr>
          <a:xfrm>
            <a:off x="174549" y="5076861"/>
            <a:ext cx="9065342" cy="1200329"/>
          </a:xfrm>
          <a:prstGeom prst="rect">
            <a:avLst/>
          </a:prstGeom>
          <a:noFill/>
        </p:spPr>
        <p:txBody>
          <a:bodyPr wrap="square" rtlCol="0">
            <a:spAutoFit/>
          </a:bodyPr>
          <a:lstStyle/>
          <a:p>
            <a:pPr algn="ctr"/>
            <a:r>
              <a:rPr lang="fr-CH" sz="2400" b="1" u="sng" dirty="0">
                <a:solidFill>
                  <a:srgbClr val="0070C0"/>
                </a:solidFill>
                <a:latin typeface="Arial Narrow" panose="020B0606020202030204" pitchFamily="34" charset="0"/>
              </a:rPr>
              <a:t>What about </a:t>
            </a:r>
            <a:r>
              <a:rPr lang="fr-CH" sz="2400" b="1" i="1" u="sng" dirty="0">
                <a:solidFill>
                  <a:srgbClr val="0070C0"/>
                </a:solidFill>
                <a:latin typeface="Arial Narrow" panose="020B0606020202030204" pitchFamily="34" charset="0"/>
              </a:rPr>
              <a:t>J</a:t>
            </a:r>
            <a:r>
              <a:rPr lang="fr-CH" sz="2400" b="1" baseline="-25000" dirty="0">
                <a:solidFill>
                  <a:srgbClr val="0070C0"/>
                </a:solidFill>
                <a:latin typeface="Arial Narrow" panose="020B0606020202030204" pitchFamily="34" charset="0"/>
              </a:rPr>
              <a:t>c</a:t>
            </a:r>
            <a:r>
              <a:rPr lang="fr-CH" sz="2400" b="1" dirty="0">
                <a:solidFill>
                  <a:srgbClr val="0070C0"/>
                </a:solidFill>
                <a:latin typeface="Arial Narrow" panose="020B0606020202030204" pitchFamily="34" charset="0"/>
              </a:rPr>
              <a:t>? </a:t>
            </a:r>
          </a:p>
          <a:p>
            <a:r>
              <a:rPr lang="fr-CH" sz="2400" b="1" dirty="0">
                <a:latin typeface="Arial Narrow" panose="020B0606020202030204" pitchFamily="34" charset="0"/>
              </a:rPr>
              <a:t>As expected, the prediction of </a:t>
            </a:r>
            <a:r>
              <a:rPr lang="fr-CH" sz="2400" b="1" i="1" dirty="0">
                <a:solidFill>
                  <a:srgbClr val="FF0000"/>
                </a:solidFill>
                <a:latin typeface="Arial Narrow" panose="020B0606020202030204" pitchFamily="34" charset="0"/>
              </a:rPr>
              <a:t>J</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vs. </a:t>
            </a:r>
            <a:r>
              <a:rPr lang="fr-CH" sz="2400" b="1" i="1" dirty="0">
                <a:solidFill>
                  <a:srgbClr val="FF0000"/>
                </a:solidFill>
                <a:latin typeface="Arial Narrow" panose="020B0606020202030204" pitchFamily="34" charset="0"/>
              </a:rPr>
              <a:t>dpa</a:t>
            </a:r>
            <a:r>
              <a:rPr lang="fr-CH" sz="2400" b="1" dirty="0">
                <a:solidFill>
                  <a:srgbClr val="FF0000"/>
                </a:solidFill>
                <a:latin typeface="Arial Narrow" panose="020B0606020202030204" pitchFamily="34" charset="0"/>
              </a:rPr>
              <a:t> </a:t>
            </a:r>
            <a:r>
              <a:rPr lang="fr-CH" sz="2400" b="1" dirty="0">
                <a:latin typeface="Arial Narrow" panose="020B0606020202030204" pitchFamily="34" charset="0"/>
              </a:rPr>
              <a:t>shows a considerably higher uncertainty, but a prediction can be done within certain limits (see later).  </a:t>
            </a:r>
          </a:p>
        </p:txBody>
      </p:sp>
      <p:sp>
        <p:nvSpPr>
          <p:cNvPr id="8" name="Rectangle 7"/>
          <p:cNvSpPr/>
          <p:nvPr/>
        </p:nvSpPr>
        <p:spPr>
          <a:xfrm>
            <a:off x="174396" y="3994857"/>
            <a:ext cx="8715080" cy="830997"/>
          </a:xfrm>
          <a:prstGeom prst="rect">
            <a:avLst/>
          </a:prstGeom>
          <a:solidFill>
            <a:srgbClr val="FFFFCC"/>
          </a:solidFill>
          <a:ln>
            <a:solidFill>
              <a:srgbClr val="FF0000"/>
            </a:solidFill>
          </a:ln>
        </p:spPr>
        <p:txBody>
          <a:bodyPr wrap="square">
            <a:spAutoFit/>
          </a:bodyPr>
          <a:lstStyle/>
          <a:p>
            <a:r>
              <a:rPr lang="fr-CH" sz="2400" b="1" dirty="0">
                <a:latin typeface="Arial Narrow" panose="020B0606020202030204" pitchFamily="34" charset="0"/>
              </a:rPr>
              <a:t>The prediction of these three quantities in future accelerators can be performed with a good precision</a:t>
            </a:r>
            <a:r>
              <a:rPr lang="fr-CH" b="1" dirty="0">
                <a:solidFill>
                  <a:srgbClr val="FF0000"/>
                </a:solidFill>
                <a:latin typeface="Arial Narrow" panose="020B0606020202030204" pitchFamily="34" charset="0"/>
              </a:rPr>
              <a:t>.</a:t>
            </a:r>
            <a:r>
              <a:rPr lang="fr-CH" b="1" dirty="0">
                <a:solidFill>
                  <a:srgbClr val="0070C0"/>
                </a:solidFill>
              </a:rPr>
              <a:t> </a:t>
            </a:r>
          </a:p>
        </p:txBody>
      </p:sp>
    </p:spTree>
    <p:extLst>
      <p:ext uri="{BB962C8B-B14F-4D97-AF65-F5344CB8AC3E}">
        <p14:creationId xmlns:p14="http://schemas.microsoft.com/office/powerpoint/2010/main" val="8159160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19</a:t>
            </a:fld>
            <a:endParaRPr lang="fr-CH"/>
          </a:p>
        </p:txBody>
      </p:sp>
      <p:sp>
        <p:nvSpPr>
          <p:cNvPr id="4" name="ZoneTexte 3"/>
          <p:cNvSpPr txBox="1"/>
          <p:nvPr/>
        </p:nvSpPr>
        <p:spPr>
          <a:xfrm>
            <a:off x="526026" y="2487561"/>
            <a:ext cx="8091948" cy="523220"/>
          </a:xfrm>
          <a:prstGeom prst="rect">
            <a:avLst/>
          </a:prstGeom>
          <a:solidFill>
            <a:srgbClr val="FFFF00"/>
          </a:solidFill>
          <a:ln>
            <a:solidFill>
              <a:srgbClr val="FF0000"/>
            </a:solidFill>
          </a:ln>
        </p:spPr>
        <p:txBody>
          <a:bodyPr wrap="square" rtlCol="0">
            <a:spAutoFit/>
          </a:bodyPr>
          <a:lstStyle/>
          <a:p>
            <a:r>
              <a:rPr lang="fr-CH" sz="2800" b="1" dirty="0">
                <a:latin typeface="Arial Narrow" panose="020B0606020202030204" pitchFamily="34" charset="0"/>
              </a:rPr>
              <a:t>Variation of superconducting properties in HiLumi-LHC</a:t>
            </a:r>
          </a:p>
        </p:txBody>
      </p:sp>
    </p:spTree>
    <p:extLst>
      <p:ext uri="{BB962C8B-B14F-4D97-AF65-F5344CB8AC3E}">
        <p14:creationId xmlns:p14="http://schemas.microsoft.com/office/powerpoint/2010/main" val="904260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141118" y="6356352"/>
            <a:ext cx="984448" cy="477736"/>
          </a:xfrm>
        </p:spPr>
        <p:txBody>
          <a:bodyPr/>
          <a:lstStyle/>
          <a:p>
            <a:fld id="{32330FFB-7A74-4B48-911C-4C7A5A1CA024}" type="slidenum">
              <a:rPr lang="en-GB" smtClean="0"/>
              <a:pPr/>
              <a:t>2</a:t>
            </a:fld>
            <a:endParaRPr lang="en-GB" dirty="0"/>
          </a:p>
        </p:txBody>
      </p:sp>
      <p:sp>
        <p:nvSpPr>
          <p:cNvPr id="4" name="TextBox 3"/>
          <p:cNvSpPr txBox="1"/>
          <p:nvPr/>
        </p:nvSpPr>
        <p:spPr>
          <a:xfrm>
            <a:off x="35496" y="3861048"/>
            <a:ext cx="2595769" cy="1569660"/>
          </a:xfrm>
          <a:prstGeom prst="rect">
            <a:avLst/>
          </a:prstGeom>
          <a:ln w="19050">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2400" b="1" dirty="0">
                <a:latin typeface="Arial Narrow" panose="020B0606020202030204" pitchFamily="34" charset="0"/>
              </a:rPr>
              <a:t>Proton irradiation study</a:t>
            </a:r>
          </a:p>
          <a:p>
            <a:pPr algn="ctr"/>
            <a:r>
              <a:rPr lang="it-IT" sz="2400" b="1" dirty="0">
                <a:latin typeface="Arial Narrow" panose="020B0606020202030204" pitchFamily="34" charset="0"/>
              </a:rPr>
              <a:t>@ CERN</a:t>
            </a:r>
          </a:p>
          <a:p>
            <a:pPr algn="ctr"/>
            <a:r>
              <a:rPr lang="it-IT" sz="2400" b="1" dirty="0">
                <a:latin typeface="Arial Narrow" panose="020B0606020202030204" pitchFamily="34" charset="0"/>
              </a:rPr>
              <a:t>(65 MeV, 24 GeV)</a:t>
            </a:r>
            <a:endParaRPr lang="en-US" sz="2400" b="1" dirty="0">
              <a:latin typeface="Arial Narrow" panose="020B0606020202030204" pitchFamily="34" charset="0"/>
            </a:endParaRPr>
          </a:p>
        </p:txBody>
      </p:sp>
      <p:sp>
        <p:nvSpPr>
          <p:cNvPr id="5" name="TextBox 4"/>
          <p:cNvSpPr txBox="1"/>
          <p:nvPr/>
        </p:nvSpPr>
        <p:spPr>
          <a:xfrm>
            <a:off x="2724767" y="3861048"/>
            <a:ext cx="3175161" cy="1569660"/>
          </a:xfrm>
          <a:prstGeom prst="rect">
            <a:avLst/>
          </a:prstGeom>
          <a:noFill/>
          <a:ln w="19050">
            <a:solidFill>
              <a:srgbClr val="0070C0"/>
            </a:solidFill>
          </a:ln>
        </p:spPr>
        <p:txBody>
          <a:bodyPr wrap="square" rtlCol="0">
            <a:spAutoFit/>
          </a:bodyPr>
          <a:lstStyle/>
          <a:p>
            <a:pPr algn="ctr"/>
            <a:r>
              <a:rPr lang="it-IT" sz="2400" b="1" dirty="0">
                <a:solidFill>
                  <a:srgbClr val="0000FF"/>
                </a:solidFill>
                <a:latin typeface="Arial Narrow" panose="020B0606020202030204" pitchFamily="34" charset="0"/>
                <a:cs typeface="Arial" panose="020B0604020202020204" pitchFamily="34" charset="0"/>
              </a:rPr>
              <a:t>Neutron irradiation study</a:t>
            </a:r>
          </a:p>
          <a:p>
            <a:pPr algn="ctr"/>
            <a:r>
              <a:rPr lang="it-IT" sz="2400" b="1" dirty="0">
                <a:solidFill>
                  <a:srgbClr val="0000FF"/>
                </a:solidFill>
                <a:latin typeface="Arial Narrow" panose="020B0606020202030204" pitchFamily="34" charset="0"/>
              </a:rPr>
              <a:t>@ Atominstitut Vienna </a:t>
            </a:r>
          </a:p>
          <a:p>
            <a:pPr algn="ctr"/>
            <a:r>
              <a:rPr lang="it-IT" sz="2400" b="1" dirty="0">
                <a:solidFill>
                  <a:srgbClr val="0000FF"/>
                </a:solidFill>
                <a:latin typeface="Arial Narrow" panose="020B0606020202030204" pitchFamily="34" charset="0"/>
              </a:rPr>
              <a:t>(T. Baumgartner, </a:t>
            </a:r>
          </a:p>
          <a:p>
            <a:pPr algn="ctr"/>
            <a:r>
              <a:rPr lang="it-IT" sz="2400" b="1" dirty="0">
                <a:solidFill>
                  <a:srgbClr val="0000FF"/>
                </a:solidFill>
                <a:latin typeface="Arial Narrow" panose="020B0606020202030204" pitchFamily="34" charset="0"/>
              </a:rPr>
              <a:t>M. Eisterer et al.)</a:t>
            </a:r>
            <a:endParaRPr lang="en-US" sz="2400" b="1" dirty="0">
              <a:solidFill>
                <a:srgbClr val="0000FF"/>
              </a:solidFill>
              <a:latin typeface="Arial Narrow" panose="020B0606020202030204" pitchFamily="34" charset="0"/>
            </a:endParaRPr>
          </a:p>
        </p:txBody>
      </p:sp>
      <p:sp>
        <p:nvSpPr>
          <p:cNvPr id="6" name="TextBox 5"/>
          <p:cNvSpPr txBox="1"/>
          <p:nvPr/>
        </p:nvSpPr>
        <p:spPr>
          <a:xfrm>
            <a:off x="245501" y="739038"/>
            <a:ext cx="8784976" cy="1569660"/>
          </a:xfrm>
          <a:prstGeom prst="rect">
            <a:avLst/>
          </a:prstGeom>
          <a:noFill/>
        </p:spPr>
        <p:txBody>
          <a:bodyPr wrap="square" rtlCol="0">
            <a:spAutoFit/>
          </a:bodyPr>
          <a:lstStyle/>
          <a:p>
            <a:r>
              <a:rPr lang="it-IT" sz="4000" b="1" dirty="0"/>
              <a:t>CERN</a:t>
            </a:r>
            <a:r>
              <a:rPr lang="it-IT" sz="2800" b="1" dirty="0"/>
              <a:t> </a:t>
            </a:r>
            <a:r>
              <a:rPr lang="it-IT" sz="2800" b="1" dirty="0">
                <a:latin typeface="Arial Narrow" panose="020B0606020202030204" pitchFamily="34" charset="0"/>
              </a:rPr>
              <a:t>launched a campaign to study the </a:t>
            </a:r>
            <a:r>
              <a:rPr lang="en-US" sz="2800" b="1" dirty="0">
                <a:latin typeface="Arial Narrow" panose="020B0606020202030204" pitchFamily="34" charset="0"/>
                <a:cs typeface="Arial" pitchFamily="34" charset="0"/>
              </a:rPr>
              <a:t>variation of the superconducting properties of Nb</a:t>
            </a:r>
            <a:r>
              <a:rPr lang="en-US" sz="2800" b="1" baseline="-25000" dirty="0">
                <a:latin typeface="Arial Narrow" panose="020B0606020202030204" pitchFamily="34" charset="0"/>
                <a:cs typeface="Arial" pitchFamily="34" charset="0"/>
              </a:rPr>
              <a:t>3</a:t>
            </a:r>
            <a:r>
              <a:rPr lang="en-US" sz="2800" b="1" dirty="0">
                <a:latin typeface="Arial Narrow" panose="020B0606020202030204" pitchFamily="34" charset="0"/>
                <a:cs typeface="Arial" pitchFamily="34" charset="0"/>
              </a:rPr>
              <a:t>Sn wires during the entire acceleration lifetime.</a:t>
            </a:r>
            <a:r>
              <a:rPr lang="it-IT" sz="2800" b="1" dirty="0">
                <a:latin typeface="Arial Narrow" panose="020B0606020202030204" pitchFamily="34" charset="0"/>
              </a:rPr>
              <a:t> </a:t>
            </a:r>
            <a:endParaRPr lang="en-US" sz="2800" b="1" dirty="0">
              <a:latin typeface="Arial Narrow" panose="020B0606020202030204" pitchFamily="34" charset="0"/>
            </a:endParaRPr>
          </a:p>
        </p:txBody>
      </p:sp>
      <p:cxnSp>
        <p:nvCxnSpPr>
          <p:cNvPr id="7" name="Straight Arrow Connector 6"/>
          <p:cNvCxnSpPr/>
          <p:nvPr/>
        </p:nvCxnSpPr>
        <p:spPr>
          <a:xfrm flipH="1">
            <a:off x="1335121" y="3177825"/>
            <a:ext cx="1296144" cy="57606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320175" y="3144461"/>
            <a:ext cx="1121786" cy="63107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679812" y="107921"/>
            <a:ext cx="3524299" cy="584775"/>
          </a:xfrm>
          <a:prstGeom prst="rect">
            <a:avLst/>
          </a:prstGeom>
          <a:solidFill>
            <a:srgbClr val="FFFF00"/>
          </a:solidFill>
          <a:ln/>
        </p:spPr>
        <p:style>
          <a:lnRef idx="2">
            <a:schemeClr val="accent1"/>
          </a:lnRef>
          <a:fillRef idx="1">
            <a:schemeClr val="lt1"/>
          </a:fillRef>
          <a:effectRef idx="0">
            <a:schemeClr val="accent1"/>
          </a:effectRef>
          <a:fontRef idx="minor">
            <a:schemeClr val="dk1"/>
          </a:fontRef>
        </p:style>
        <p:txBody>
          <a:bodyPr wrap="none">
            <a:spAutoFit/>
          </a:bodyPr>
          <a:lstStyle/>
          <a:p>
            <a:pPr algn="ctr"/>
            <a:r>
              <a:rPr lang="en-US" sz="3200" b="1" dirty="0">
                <a:latin typeface="Arial" pitchFamily="34" charset="0"/>
                <a:cs typeface="Arial" pitchFamily="34" charset="0"/>
              </a:rPr>
              <a:t>Working strategy</a:t>
            </a:r>
          </a:p>
        </p:txBody>
      </p:sp>
      <p:pic>
        <p:nvPicPr>
          <p:cNvPr id="11"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r="1060" b="1387"/>
          <a:stretch>
            <a:fillRect/>
          </a:stretch>
        </p:blipFill>
        <p:spPr bwMode="auto">
          <a:xfrm>
            <a:off x="59294" y="5443729"/>
            <a:ext cx="936104" cy="912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269756" y="2580588"/>
            <a:ext cx="5698996" cy="461665"/>
          </a:xfrm>
          <a:prstGeom prst="rect">
            <a:avLst/>
          </a:prstGeom>
          <a:solidFill>
            <a:srgbClr val="B9EDFF"/>
          </a:solidFill>
          <a:ln>
            <a:solidFill>
              <a:srgbClr val="FF0000"/>
            </a:solidFill>
          </a:ln>
        </p:spPr>
        <p:txBody>
          <a:bodyPr wrap="none">
            <a:spAutoFit/>
          </a:bodyPr>
          <a:lstStyle/>
          <a:p>
            <a:r>
              <a:rPr lang="it-IT" sz="2400" b="1" dirty="0">
                <a:latin typeface="Arial Narrow" panose="020B0606020202030204" pitchFamily="34" charset="0"/>
                <a:cs typeface="Arial" panose="020B0604020202020204" pitchFamily="34" charset="0"/>
              </a:rPr>
              <a:t>Same industrial multifilamentary Nb</a:t>
            </a:r>
            <a:r>
              <a:rPr lang="it-IT" sz="2400" b="1" baseline="-25000" dirty="0">
                <a:latin typeface="Arial Narrow" panose="020B0606020202030204" pitchFamily="34" charset="0"/>
                <a:cs typeface="Arial" panose="020B0604020202020204" pitchFamily="34" charset="0"/>
              </a:rPr>
              <a:t>3</a:t>
            </a:r>
            <a:r>
              <a:rPr lang="it-IT" sz="2400" b="1" dirty="0">
                <a:latin typeface="Arial Narrow" panose="020B0606020202030204" pitchFamily="34" charset="0"/>
                <a:cs typeface="Arial" panose="020B0604020202020204" pitchFamily="34" charset="0"/>
              </a:rPr>
              <a:t>Sn wires </a:t>
            </a:r>
            <a:endParaRPr lang="en-US" sz="2400" b="1" dirty="0">
              <a:latin typeface="Arial Narrow" panose="020B0606020202030204" pitchFamily="34" charset="0"/>
              <a:cs typeface="Arial" panose="020B0604020202020204" pitchFamily="34" charset="0"/>
            </a:endParaRPr>
          </a:p>
        </p:txBody>
      </p:sp>
      <p:pic>
        <p:nvPicPr>
          <p:cNvPr id="1026" name="Picture 2" descr="C:\Users\Tiziana\Desktop\loghi\ati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591" y="5451057"/>
            <a:ext cx="1368152" cy="833576"/>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a:t>Flukiger, CERN, 23.6.2017</a:t>
            </a:r>
            <a:endParaRPr lang="en-GB" dirty="0"/>
          </a:p>
        </p:txBody>
      </p:sp>
      <p:sp>
        <p:nvSpPr>
          <p:cNvPr id="12" name="ZoneTexte 11"/>
          <p:cNvSpPr txBox="1"/>
          <p:nvPr/>
        </p:nvSpPr>
        <p:spPr>
          <a:xfrm>
            <a:off x="6341807" y="2529144"/>
            <a:ext cx="2783759" cy="461665"/>
          </a:xfrm>
          <a:prstGeom prst="rect">
            <a:avLst/>
          </a:prstGeom>
          <a:solidFill>
            <a:srgbClr val="FFFF00"/>
          </a:solidFill>
          <a:ln>
            <a:solidFill>
              <a:srgbClr val="FF0000"/>
            </a:solidFill>
          </a:ln>
        </p:spPr>
        <p:txBody>
          <a:bodyPr wrap="square" rtlCol="0">
            <a:spAutoFit/>
          </a:bodyPr>
          <a:lstStyle/>
          <a:p>
            <a:r>
              <a:rPr lang="fr-CH" sz="2400" b="1" dirty="0">
                <a:latin typeface="Arial Narrow" panose="020B0606020202030204" pitchFamily="34" charset="0"/>
              </a:rPr>
              <a:t>Nb</a:t>
            </a:r>
            <a:r>
              <a:rPr lang="fr-CH" sz="2400" b="1" baseline="-25000" dirty="0">
                <a:latin typeface="Arial Narrow" panose="020B0606020202030204" pitchFamily="34" charset="0"/>
              </a:rPr>
              <a:t>3</a:t>
            </a:r>
            <a:r>
              <a:rPr lang="fr-CH" sz="2400" b="1" dirty="0">
                <a:latin typeface="Arial Narrow" panose="020B0606020202030204" pitchFamily="34" charset="0"/>
              </a:rPr>
              <a:t>Sn bulk samples</a:t>
            </a:r>
          </a:p>
        </p:txBody>
      </p:sp>
      <p:cxnSp>
        <p:nvCxnSpPr>
          <p:cNvPr id="14" name="Straight Arrow Connector 7"/>
          <p:cNvCxnSpPr>
            <a:cxnSpLocks/>
          </p:cNvCxnSpPr>
          <p:nvPr/>
        </p:nvCxnSpPr>
        <p:spPr>
          <a:xfrm>
            <a:off x="7580225" y="3041573"/>
            <a:ext cx="0" cy="80404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5968752" y="3861048"/>
            <a:ext cx="3156814" cy="1569660"/>
          </a:xfrm>
          <a:prstGeom prst="rect">
            <a:avLst/>
          </a:prstGeom>
          <a:solidFill>
            <a:srgbClr val="FFFFCC"/>
          </a:solidFill>
          <a:ln>
            <a:solidFill>
              <a:srgbClr val="0070C0"/>
            </a:solidFill>
          </a:ln>
        </p:spPr>
        <p:txBody>
          <a:bodyPr wrap="square" rtlCol="0">
            <a:spAutoFit/>
          </a:bodyPr>
          <a:lstStyle/>
          <a:p>
            <a:pPr algn="ctr"/>
            <a:r>
              <a:rPr lang="fr-CH" sz="2400" b="1" dirty="0">
                <a:latin typeface="Arial Narrow" panose="020B0606020202030204" pitchFamily="34" charset="0"/>
              </a:rPr>
              <a:t>Proton irradiation study</a:t>
            </a:r>
          </a:p>
          <a:p>
            <a:pPr algn="ctr"/>
            <a:r>
              <a:rPr lang="fr-CH" sz="2400" b="1" dirty="0">
                <a:latin typeface="Arial Narrow" panose="020B0606020202030204" pitchFamily="34" charset="0"/>
              </a:rPr>
              <a:t>NRC Kurchatov (Russia)</a:t>
            </a:r>
          </a:p>
          <a:p>
            <a:pPr algn="ctr"/>
            <a:r>
              <a:rPr lang="fr-CH" sz="2400" b="1" dirty="0">
                <a:latin typeface="Arial Narrow" panose="020B0606020202030204" pitchFamily="34" charset="0"/>
              </a:rPr>
              <a:t>(A. Ryazanov, </a:t>
            </a:r>
          </a:p>
          <a:p>
            <a:pPr algn="ctr"/>
            <a:r>
              <a:rPr lang="fr-CH" sz="2400" b="1" dirty="0">
                <a:latin typeface="Arial Narrow" panose="020B0606020202030204" pitchFamily="34" charset="0"/>
              </a:rPr>
              <a:t>Y. Zubavichus et al.) </a:t>
            </a:r>
          </a:p>
        </p:txBody>
      </p:sp>
    </p:spTree>
    <p:extLst>
      <p:ext uri="{BB962C8B-B14F-4D97-AF65-F5344CB8AC3E}">
        <p14:creationId xmlns:p14="http://schemas.microsoft.com/office/powerpoint/2010/main" val="260034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5" name="Tableau 6"/>
              <p:cNvGraphicFramePr>
                <a:graphicFrameLocks noGrp="1"/>
              </p:cNvGraphicFramePr>
              <p:nvPr>
                <p:extLst/>
              </p:nvPr>
            </p:nvGraphicFramePr>
            <p:xfrm>
              <a:off x="323527" y="3717032"/>
              <a:ext cx="4032448" cy="2304257"/>
            </p:xfrm>
            <a:graphic>
              <a:graphicData uri="http://schemas.openxmlformats.org/drawingml/2006/table">
                <a:tbl>
                  <a:tblPr/>
                  <a:tblGrid>
                    <a:gridCol w="2670103">
                      <a:extLst>
                        <a:ext uri="{9D8B030D-6E8A-4147-A177-3AD203B41FA5}">
                          <a16:colId xmlns:a16="http://schemas.microsoft.com/office/drawing/2014/main" xmlns="" val="20000"/>
                        </a:ext>
                      </a:extLst>
                    </a:gridCol>
                    <a:gridCol w="1362345">
                      <a:extLst>
                        <a:ext uri="{9D8B030D-6E8A-4147-A177-3AD203B41FA5}">
                          <a16:colId xmlns:a16="http://schemas.microsoft.com/office/drawing/2014/main" xmlns="" val="20001"/>
                        </a:ext>
                      </a:extLst>
                    </a:gridCol>
                  </a:tblGrid>
                  <a:tr h="768086">
                    <a:tc gridSpan="2">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it-IT" sz="2400" b="1" i="0" u="none" strike="noStrike" cap="none" normalizeH="0" baseline="0" dirty="0">
                              <a:ln>
                                <a:noFill/>
                              </a:ln>
                              <a:solidFill>
                                <a:schemeClr val="tx1"/>
                              </a:solidFill>
                              <a:effectLst/>
                              <a:latin typeface="Arial Narrow" panose="020B0606020202030204" pitchFamily="34" charset="0"/>
                              <a:cs typeface="Arial" panose="020B0604020202020204" pitchFamily="34" charset="0"/>
                            </a:rPr>
                            <a:t>Contribution to total</a:t>
                          </a:r>
                          <a:r>
                            <a:rPr kumimoji="0" lang="it-IT" sz="2800" b="1" i="0" u="none" strike="noStrike" cap="none" normalizeH="0" baseline="0" dirty="0">
                              <a:ln>
                                <a:noFill/>
                              </a:ln>
                              <a:solidFill>
                                <a:srgbClr val="FF0000"/>
                              </a:solidFill>
                              <a:effectLst/>
                              <a:latin typeface="Arial Narrow" panose="020B0606020202030204" pitchFamily="34" charset="0"/>
                              <a:cs typeface="Arial" panose="020B0604020202020204" pitchFamily="34" charset="0"/>
                            </a:rPr>
                            <a:t> dpa in Q1</a:t>
                          </a:r>
                          <a:endParaRPr kumimoji="0" lang="en-US" sz="2800" b="1" i="0" u="none" strike="noStrike" cap="none" normalizeH="0" baseline="0" dirty="0">
                            <a:ln>
                              <a:noFill/>
                            </a:ln>
                            <a:solidFill>
                              <a:srgbClr val="FF0000"/>
                            </a:solidFill>
                            <a:effectLst/>
                            <a:latin typeface="Arial Narrow" panose="020B0606020202030204" pitchFamily="34" charset="0"/>
                            <a:cs typeface="Arial" panose="020B0604020202020204" pitchFamily="34" charset="0"/>
                          </a:endParaRPr>
                        </a:p>
                      </a:txBody>
                      <a:tcPr marL="91448" marR="91448" marT="45728" marB="45728"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600" b="0" i="0" u="none" strike="noStrike" cap="none" normalizeH="0" baseline="0" dirty="0">
                            <a:ln>
                              <a:noFill/>
                            </a:ln>
                            <a:solidFill>
                              <a:schemeClr val="tx1"/>
                            </a:solidFill>
                            <a:effectLst/>
                            <a:latin typeface="Arial" charset="0"/>
                          </a:endParaRPr>
                        </a:p>
                      </a:txBody>
                      <a:tcPr anchor="b"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43414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rPr>
                            <a:t>Neutrons</a:t>
                          </a:r>
                        </a:p>
                      </a:txBody>
                      <a:tcPr marL="91448" marR="91448"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14:m>
                            <m:oMath xmlns:m="http://schemas.openxmlformats.org/officeDocument/2006/math">
                              <m:r>
                                <a:rPr lang="it-IT" sz="2000" b="1" i="1" smtClean="0">
                                  <a:solidFill>
                                    <a:srgbClr val="0000FF"/>
                                  </a:solidFill>
                                  <a:latin typeface="Cambria Math"/>
                                  <a:ea typeface="Cambria Math"/>
                                </a:rPr>
                                <m:t>~</m:t>
                              </m:r>
                            </m:oMath>
                          </a14:m>
                          <a:r>
                            <a:rPr kumimoji="0" lang="it-IT"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rPr>
                            <a:t>70 %</a:t>
                          </a:r>
                          <a:endParaRPr kumimoji="0" lang="en-US"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endParaRPr>
                        </a:p>
                      </a:txBody>
                      <a:tcPr marL="91448" marR="91448" marT="45728" marB="4572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extLst>
                      <a:ext uri="{0D108BD9-81ED-4DB2-BD59-A6C34878D82A}">
                        <a16:rowId xmlns:a16="http://schemas.microsoft.com/office/drawing/2014/main" xmlns="" val="10001"/>
                      </a:ext>
                    </a:extLst>
                  </a:tr>
                  <a:tr h="110202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defRPr/>
                          </a:pPr>
                          <a:r>
                            <a:rPr kumimoji="0" lang="en-US"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rPr>
                            <a:t>Charged particles </a:t>
                          </a:r>
                          <a:r>
                            <a:rPr kumimoji="0" lang="it-IT"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rPr>
                            <a:t>(protons, pions, ions above E</a:t>
                          </a:r>
                          <a:r>
                            <a:rPr kumimoji="0" lang="it-IT" sz="2000" b="1" i="0" u="none" strike="noStrike" cap="none" normalizeH="0" baseline="-25000" dirty="0">
                              <a:ln>
                                <a:noFill/>
                              </a:ln>
                              <a:solidFill>
                                <a:srgbClr val="0000FF"/>
                              </a:solidFill>
                              <a:effectLst/>
                              <a:latin typeface="Arial" panose="020B0604020202020204" pitchFamily="34" charset="0"/>
                              <a:cs typeface="Arial" panose="020B0604020202020204" pitchFamily="34" charset="0"/>
                            </a:rPr>
                            <a:t>th</a:t>
                          </a:r>
                          <a:r>
                            <a:rPr kumimoji="0" lang="it-IT"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rPr>
                            <a:t>)</a:t>
                          </a:r>
                          <a:endParaRPr kumimoji="0" lang="en-US" sz="2000" b="1" i="0" u="none" strike="noStrike" cap="none" normalizeH="0" baseline="-25000" dirty="0">
                            <a:ln>
                              <a:noFill/>
                            </a:ln>
                            <a:solidFill>
                              <a:srgbClr val="0000FF"/>
                            </a:solidFill>
                            <a:effectLst/>
                            <a:latin typeface="Arial" panose="020B0604020202020204" pitchFamily="34" charset="0"/>
                            <a:cs typeface="Arial" panose="020B0604020202020204" pitchFamily="34" charset="0"/>
                          </a:endParaRPr>
                        </a:p>
                      </a:txBody>
                      <a:tcPr marL="91448" marR="91448"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14:m>
                            <m:oMath xmlns:m="http://schemas.openxmlformats.org/officeDocument/2006/math">
                              <m:r>
                                <a:rPr lang="it-IT" sz="2000" b="1" i="1" smtClean="0">
                                  <a:solidFill>
                                    <a:srgbClr val="0000FF"/>
                                  </a:solidFill>
                                  <a:latin typeface="Cambria Math"/>
                                  <a:ea typeface="Cambria Math"/>
                                </a:rPr>
                                <m:t>~</m:t>
                              </m:r>
                            </m:oMath>
                          </a14:m>
                          <a:r>
                            <a:rPr kumimoji="0" lang="it-IT"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rPr>
                            <a:t>30 %</a:t>
                          </a:r>
                          <a:endParaRPr kumimoji="0" lang="en-US" sz="2000" b="1" i="0" u="none" strike="noStrike" cap="none" normalizeH="0" baseline="0" dirty="0">
                            <a:ln>
                              <a:noFill/>
                            </a:ln>
                            <a:solidFill>
                              <a:srgbClr val="0000FF"/>
                            </a:solidFill>
                            <a:effectLst/>
                            <a:latin typeface="Arial" panose="020B0604020202020204" pitchFamily="34" charset="0"/>
                            <a:cs typeface="Arial" panose="020B0604020202020204" pitchFamily="34" charset="0"/>
                          </a:endParaRPr>
                        </a:p>
                      </a:txBody>
                      <a:tcPr marL="91448" marR="91448" marT="45728" marB="4572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extLst>
                      <a:ext uri="{0D108BD9-81ED-4DB2-BD59-A6C34878D82A}">
                        <a16:rowId xmlns:a16="http://schemas.microsoft.com/office/drawing/2014/main" xmlns="" val="10002"/>
                      </a:ext>
                    </a:extLst>
                  </a:tr>
                </a:tbl>
              </a:graphicData>
            </a:graphic>
          </p:graphicFrame>
        </mc:Choice>
        <mc:Fallback xmlns="">
          <p:graphicFrame>
            <p:nvGraphicFramePr>
              <p:cNvPr id="15" name="Tableau 6"/>
              <p:cNvGraphicFramePr>
                <a:graphicFrameLocks noGrp="1"/>
              </p:cNvGraphicFramePr>
              <p:nvPr>
                <p:extLst>
                  <p:ext uri="{D42A27DB-BD31-4B8C-83A1-F6EECF244321}">
                    <p14:modId xmlns:p14="http://schemas.microsoft.com/office/powerpoint/2010/main" val="3269244236"/>
                  </p:ext>
                </p:extLst>
              </p:nvPr>
            </p:nvGraphicFramePr>
            <p:xfrm>
              <a:off x="323527" y="3717032"/>
              <a:ext cx="4032448" cy="2304257"/>
            </p:xfrm>
            <a:graphic>
              <a:graphicData uri="http://schemas.openxmlformats.org/drawingml/2006/table">
                <a:tbl>
                  <a:tblPr/>
                  <a:tblGrid>
                    <a:gridCol w="2670103"/>
                    <a:gridCol w="1362345"/>
                  </a:tblGrid>
                  <a:tr h="768086">
                    <a:tc gridSpan="2">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it-IT" sz="2400" b="1" i="0" u="none" strike="noStrike" cap="none" normalizeH="0" baseline="0" dirty="0" smtClean="0">
                              <a:ln>
                                <a:noFill/>
                              </a:ln>
                              <a:solidFill>
                                <a:schemeClr val="tx1"/>
                              </a:solidFill>
                              <a:effectLst/>
                              <a:latin typeface="Arial Narrow" panose="020B0606020202030204" pitchFamily="34" charset="0"/>
                              <a:cs typeface="Arial" panose="020B0604020202020204" pitchFamily="34" charset="0"/>
                            </a:rPr>
                            <a:t>Contribution to total</a:t>
                          </a:r>
                          <a:r>
                            <a:rPr kumimoji="0" lang="it-IT" sz="2800" b="1" i="0" u="none" strike="noStrike" cap="none" normalizeH="0" baseline="0" dirty="0" smtClean="0">
                              <a:ln>
                                <a:noFill/>
                              </a:ln>
                              <a:solidFill>
                                <a:srgbClr val="FF0000"/>
                              </a:solidFill>
                              <a:effectLst/>
                              <a:latin typeface="Arial Narrow" panose="020B0606020202030204" pitchFamily="34" charset="0"/>
                              <a:cs typeface="Arial" panose="020B0604020202020204" pitchFamily="34" charset="0"/>
                            </a:rPr>
                            <a:t> dpa in Q1</a:t>
                          </a:r>
                          <a:endParaRPr kumimoji="0" lang="en-US" sz="2800" b="1" i="0" u="none" strike="noStrike" cap="none" normalizeH="0" baseline="0" dirty="0" smtClean="0">
                            <a:ln>
                              <a:noFill/>
                            </a:ln>
                            <a:solidFill>
                              <a:srgbClr val="FF0000"/>
                            </a:solidFill>
                            <a:effectLst/>
                            <a:latin typeface="Arial Narrow" panose="020B0606020202030204" pitchFamily="34" charset="0"/>
                            <a:cs typeface="Arial" panose="020B0604020202020204" pitchFamily="34" charset="0"/>
                          </a:endParaRPr>
                        </a:p>
                      </a:txBody>
                      <a:tcPr marL="91448" marR="91448" marT="45728" marB="45728"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14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0" u="none" strike="noStrike" cap="none" normalizeH="0" baseline="0" dirty="0" smtClean="0">
                              <a:ln>
                                <a:noFill/>
                              </a:ln>
                              <a:solidFill>
                                <a:srgbClr val="0000FF"/>
                              </a:solidFill>
                              <a:effectLst/>
                              <a:latin typeface="Arial" panose="020B0604020202020204" pitchFamily="34" charset="0"/>
                              <a:cs typeface="Arial" panose="020B0604020202020204" pitchFamily="34" charset="0"/>
                            </a:rPr>
                            <a:t>Neutrons</a:t>
                          </a:r>
                        </a:p>
                      </a:txBody>
                      <a:tcPr marL="91448" marR="91448"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tc>
                      <a:txBody>
                        <a:bodyPr/>
                        <a:lstStyle/>
                        <a:p>
                          <a:endParaRPr lang="en-US"/>
                        </a:p>
                      </a:txBody>
                      <a:tcPr marL="91448" marR="91448" marT="45728" marB="4572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0">
                          <a:blip r:embed="rId4"/>
                          <a:stretch>
                            <a:fillRect l="-200893" t="-188889" r="-7143" b="-277778"/>
                          </a:stretch>
                        </a:blipFill>
                      </a:tcPr>
                    </a:tc>
                  </a:tr>
                  <a:tr h="110202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defRPr/>
                          </a:pPr>
                          <a:r>
                            <a:rPr kumimoji="0" lang="en-US" sz="2000" b="1" i="0" u="none" strike="noStrike" cap="none" normalizeH="0" baseline="0" dirty="0" smtClean="0">
                              <a:ln>
                                <a:noFill/>
                              </a:ln>
                              <a:solidFill>
                                <a:srgbClr val="0000FF"/>
                              </a:solidFill>
                              <a:effectLst/>
                              <a:latin typeface="Arial" panose="020B0604020202020204" pitchFamily="34" charset="0"/>
                              <a:cs typeface="Arial" panose="020B0604020202020204" pitchFamily="34" charset="0"/>
                            </a:rPr>
                            <a:t>Charged particles </a:t>
                          </a:r>
                          <a:r>
                            <a:rPr kumimoji="0" lang="it-IT" sz="2000" b="1" i="0" u="none" strike="noStrike" cap="none" normalizeH="0" baseline="0" dirty="0" smtClean="0">
                              <a:ln>
                                <a:noFill/>
                              </a:ln>
                              <a:solidFill>
                                <a:srgbClr val="0000FF"/>
                              </a:solidFill>
                              <a:effectLst/>
                              <a:latin typeface="Arial" panose="020B0604020202020204" pitchFamily="34" charset="0"/>
                              <a:cs typeface="Arial" panose="020B0604020202020204" pitchFamily="34" charset="0"/>
                            </a:rPr>
                            <a:t>(protons, pions, ions above E</a:t>
                          </a:r>
                          <a:r>
                            <a:rPr kumimoji="0" lang="it-IT" sz="2000" b="1" i="0" u="none" strike="noStrike" cap="none" normalizeH="0" baseline="-25000" dirty="0" smtClean="0">
                              <a:ln>
                                <a:noFill/>
                              </a:ln>
                              <a:solidFill>
                                <a:srgbClr val="0000FF"/>
                              </a:solidFill>
                              <a:effectLst/>
                              <a:latin typeface="Arial" panose="020B0604020202020204" pitchFamily="34" charset="0"/>
                              <a:cs typeface="Arial" panose="020B0604020202020204" pitchFamily="34" charset="0"/>
                            </a:rPr>
                            <a:t>th</a:t>
                          </a:r>
                          <a:r>
                            <a:rPr kumimoji="0" lang="it-IT" sz="2000" b="1" i="0" u="none" strike="noStrike" cap="none" normalizeH="0" baseline="0" dirty="0" smtClean="0">
                              <a:ln>
                                <a:noFill/>
                              </a:ln>
                              <a:solidFill>
                                <a:srgbClr val="0000FF"/>
                              </a:solidFill>
                              <a:effectLst/>
                              <a:latin typeface="Arial" panose="020B0604020202020204" pitchFamily="34" charset="0"/>
                              <a:cs typeface="Arial" panose="020B0604020202020204" pitchFamily="34" charset="0"/>
                            </a:rPr>
                            <a:t>)</a:t>
                          </a:r>
                          <a:endParaRPr kumimoji="0" lang="en-US" sz="2000" b="1" i="0" u="none" strike="noStrike" cap="none" normalizeH="0" baseline="-25000" dirty="0" smtClean="0">
                            <a:ln>
                              <a:noFill/>
                            </a:ln>
                            <a:solidFill>
                              <a:srgbClr val="0000FF"/>
                            </a:solidFill>
                            <a:effectLst/>
                            <a:latin typeface="Arial" panose="020B0604020202020204" pitchFamily="34" charset="0"/>
                            <a:cs typeface="Arial" panose="020B0604020202020204" pitchFamily="34" charset="0"/>
                          </a:endParaRPr>
                        </a:p>
                      </a:txBody>
                      <a:tcPr marL="91448" marR="91448"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AF"/>
                        </a:solidFill>
                      </a:tcPr>
                    </a:tc>
                    <a:tc>
                      <a:txBody>
                        <a:bodyPr/>
                        <a:lstStyle/>
                        <a:p>
                          <a:endParaRPr lang="en-US"/>
                        </a:p>
                      </a:txBody>
                      <a:tcPr marL="91448" marR="91448" marT="45728" marB="45728"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0">
                          <a:blip r:embed="rId4"/>
                          <a:stretch>
                            <a:fillRect l="-200893" t="-114917" r="-7143" b="-10497"/>
                          </a:stretch>
                        </a:blipFill>
                      </a:tcPr>
                    </a:tc>
                  </a:tr>
                </a:tbl>
              </a:graphicData>
            </a:graphic>
          </p:graphicFrame>
        </mc:Fallback>
      </mc:AlternateContent>
      <p:sp>
        <p:nvSpPr>
          <p:cNvPr id="3" name="Rectangle 2"/>
          <p:cNvSpPr/>
          <p:nvPr/>
        </p:nvSpPr>
        <p:spPr>
          <a:xfrm>
            <a:off x="251520" y="1988840"/>
            <a:ext cx="8712968" cy="52322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en-US" sz="2800" b="1" dirty="0">
                <a:latin typeface="Arial" panose="020B0604020202020204" pitchFamily="34" charset="0"/>
                <a:cs typeface="Arial" panose="020B0604020202020204" pitchFamily="34" charset="0"/>
              </a:rPr>
              <a:t>FLUKA calculations (with W shield) for Q1</a:t>
            </a:r>
            <a:endParaRPr lang="en-US" sz="2400" dirty="0">
              <a:latin typeface="Arial" panose="020B0604020202020204" pitchFamily="34" charset="0"/>
              <a:cs typeface="Arial" panose="020B0604020202020204" pitchFamily="34" charset="0"/>
            </a:endParaRPr>
          </a:p>
        </p:txBody>
      </p:sp>
      <p:sp>
        <p:nvSpPr>
          <p:cNvPr id="4" name="Rectangle 3"/>
          <p:cNvSpPr/>
          <p:nvPr/>
        </p:nvSpPr>
        <p:spPr>
          <a:xfrm>
            <a:off x="251520" y="836712"/>
            <a:ext cx="7416824" cy="523220"/>
          </a:xfrm>
          <a:prstGeom prst="rect">
            <a:avLst/>
          </a:prstGeom>
        </p:spPr>
        <p:txBody>
          <a:bodyPr wrap="square">
            <a:spAutoFit/>
          </a:bodyPr>
          <a:lstStyle/>
          <a:p>
            <a:r>
              <a:rPr lang="en-US" sz="2800" b="1" dirty="0">
                <a:latin typeface="Arial" panose="020B0604020202020204" pitchFamily="34" charset="0"/>
                <a:cs typeface="Arial" panose="020B0604020202020204" pitchFamily="34" charset="0"/>
              </a:rPr>
              <a:t>HL-LHC: Integrated luminosity: </a:t>
            </a:r>
            <a:r>
              <a:rPr lang="en-US" sz="2800" b="1" dirty="0">
                <a:solidFill>
                  <a:srgbClr val="FF0000"/>
                </a:solidFill>
                <a:latin typeface="Arial" panose="020B0604020202020204" pitchFamily="34" charset="0"/>
                <a:cs typeface="Arial" panose="020B0604020202020204" pitchFamily="34" charset="0"/>
              </a:rPr>
              <a:t>4’000 fb</a:t>
            </a:r>
            <a:r>
              <a:rPr lang="en-US" sz="2800" b="1" baseline="30000" dirty="0">
                <a:solidFill>
                  <a:srgbClr val="FF0000"/>
                </a:solidFill>
                <a:latin typeface="Arial" panose="020B0604020202020204" pitchFamily="34" charset="0"/>
                <a:cs typeface="Arial" panose="020B0604020202020204" pitchFamily="34" charset="0"/>
              </a:rPr>
              <a:t>-1</a:t>
            </a:r>
            <a:endParaRPr lang="fr-CH" sz="2800" dirty="0">
              <a:latin typeface="Arial" panose="020B0604020202020204" pitchFamily="34" charset="0"/>
              <a:cs typeface="Arial" panose="020B0604020202020204" pitchFamily="34" charset="0"/>
            </a:endParaRPr>
          </a:p>
        </p:txBody>
      </p:sp>
      <p:sp>
        <p:nvSpPr>
          <p:cNvPr id="27" name="Rectangle 26"/>
          <p:cNvSpPr/>
          <p:nvPr/>
        </p:nvSpPr>
        <p:spPr>
          <a:xfrm>
            <a:off x="683568" y="179929"/>
            <a:ext cx="8302624" cy="584775"/>
          </a:xfrm>
          <a:prstGeom prst="rect">
            <a:avLst/>
          </a:prstGeom>
          <a:solidFill>
            <a:srgbClr val="FFFF00"/>
          </a:solidFill>
          <a:ln>
            <a:solidFill>
              <a:srgbClr val="FF0000"/>
            </a:solidFill>
          </a:ln>
        </p:spPr>
        <p:txBody>
          <a:bodyPr wrap="square">
            <a:spAutoFit/>
          </a:bodyPr>
          <a:lstStyle/>
          <a:p>
            <a:pPr algn="ctr"/>
            <a:r>
              <a:rPr lang="en-US" sz="3200" b="1" dirty="0">
                <a:latin typeface="Arial Narrow" panose="020B0606020202030204" pitchFamily="34" charset="0"/>
                <a:cs typeface="Arial" pitchFamily="34" charset="0"/>
              </a:rPr>
              <a:t>Radiation environment in the HL-LHC quadrupoles</a:t>
            </a:r>
          </a:p>
        </p:txBody>
      </p:sp>
      <p:pic>
        <p:nvPicPr>
          <p:cNvPr id="11"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r="1060" b="1387"/>
          <a:stretch>
            <a:fillRect/>
          </a:stretch>
        </p:blipFill>
        <p:spPr bwMode="auto">
          <a:xfrm>
            <a:off x="0" y="33575"/>
            <a:ext cx="624041" cy="60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p:cNvSpPr>
            <a:spLocks noGrp="1"/>
          </p:cNvSpPr>
          <p:nvPr>
            <p:ph type="sldNum" sz="quarter" idx="12"/>
          </p:nvPr>
        </p:nvSpPr>
        <p:spPr>
          <a:xfrm>
            <a:off x="8382000" y="6486970"/>
            <a:ext cx="762000" cy="365125"/>
          </a:xfrm>
        </p:spPr>
        <p:txBody>
          <a:bodyPr/>
          <a:lstStyle/>
          <a:p>
            <a:fld id="{32330FFB-7A74-4B48-911C-4C7A5A1CA024}" type="slidenum">
              <a:rPr lang="en-GB" smtClean="0"/>
              <a:pPr/>
              <a:t>20</a:t>
            </a:fld>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251520" y="2708920"/>
                <a:ext cx="8712968" cy="531812"/>
              </a:xfrm>
              <a:prstGeom prst="rect">
                <a:avLst/>
              </a:prstGeom>
              <a:ln w="28575">
                <a:solidFill>
                  <a:srgbClr val="0000FF"/>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it-IT" sz="2800" b="1" dirty="0">
                    <a:latin typeface="Arial" panose="020B0604020202020204" pitchFamily="34" charset="0"/>
                    <a:cs typeface="Arial" panose="020B0604020202020204" pitchFamily="34" charset="0"/>
                  </a:rPr>
                  <a:t>Total </a:t>
                </a:r>
                <a:r>
                  <a:rPr lang="it-IT" sz="2800" b="1" dirty="0">
                    <a:solidFill>
                      <a:srgbClr val="FF0000"/>
                    </a:solidFill>
                    <a:latin typeface="Arial" panose="020B0604020202020204" pitchFamily="34" charset="0"/>
                    <a:cs typeface="Arial" panose="020B0604020202020204" pitchFamily="34" charset="0"/>
                  </a:rPr>
                  <a:t>dpa in Q1 </a:t>
                </a:r>
                <a14:m>
                  <m:oMath xmlns:m="http://schemas.openxmlformats.org/officeDocument/2006/math">
                    <m:r>
                      <a:rPr lang="it-IT" sz="2800" b="1" i="1" smtClean="0">
                        <a:solidFill>
                          <a:srgbClr val="FF0000"/>
                        </a:solidFill>
                        <a:latin typeface="Cambria Math"/>
                        <a:ea typeface="Cambria Math"/>
                      </a:rPr>
                      <m:t>~</m:t>
                    </m:r>
                    <m:r>
                      <a:rPr lang="fr-CH" sz="2800" b="1" i="1" smtClean="0">
                        <a:solidFill>
                          <a:srgbClr val="FF0000"/>
                        </a:solidFill>
                        <a:latin typeface="Cambria Math" panose="02040503050406030204" pitchFamily="18" charset="0"/>
                        <a:ea typeface="Cambria Math"/>
                      </a:rPr>
                      <m:t>𝟐</m:t>
                    </m:r>
                    <m:r>
                      <a:rPr lang="fr-CH" sz="2800" b="1" i="1" smtClean="0">
                        <a:solidFill>
                          <a:srgbClr val="FF0000"/>
                        </a:solidFill>
                        <a:latin typeface="Cambria Math" panose="02040503050406030204" pitchFamily="18" charset="0"/>
                        <a:ea typeface="Cambria Math"/>
                      </a:rPr>
                      <m:t>.</m:t>
                    </m:r>
                    <m:r>
                      <a:rPr lang="fr-CH" sz="2800" b="1" i="1" smtClean="0">
                        <a:solidFill>
                          <a:srgbClr val="FF0000"/>
                        </a:solidFill>
                        <a:latin typeface="Cambria Math" panose="02040503050406030204" pitchFamily="18" charset="0"/>
                        <a:ea typeface="Cambria Math"/>
                      </a:rPr>
                      <m:t>𝟒</m:t>
                    </m:r>
                    <m:r>
                      <a:rPr lang="it-IT" sz="2800" b="1" i="1" smtClean="0">
                        <a:solidFill>
                          <a:srgbClr val="FF0000"/>
                        </a:solidFill>
                        <a:latin typeface="Cambria Math"/>
                        <a:ea typeface="Cambria Math"/>
                      </a:rPr>
                      <m:t>×</m:t>
                    </m:r>
                    <m:sSup>
                      <m:sSupPr>
                        <m:ctrlPr>
                          <a:rPr lang="it-IT" sz="2800" b="1" i="1" smtClean="0">
                            <a:solidFill>
                              <a:srgbClr val="FF0000"/>
                            </a:solidFill>
                            <a:latin typeface="Cambria Math" panose="02040503050406030204" pitchFamily="18" charset="0"/>
                            <a:ea typeface="Cambria Math"/>
                          </a:rPr>
                        </m:ctrlPr>
                      </m:sSupPr>
                      <m:e>
                        <m:r>
                          <a:rPr lang="it-IT" sz="2800" b="1" i="1" smtClean="0">
                            <a:solidFill>
                              <a:srgbClr val="FF0000"/>
                            </a:solidFill>
                            <a:latin typeface="Cambria Math"/>
                            <a:ea typeface="Cambria Math"/>
                          </a:rPr>
                          <m:t>𝟏𝟎</m:t>
                        </m:r>
                      </m:e>
                      <m:sup>
                        <m:r>
                          <a:rPr lang="it-IT" sz="2800" b="1" i="1" smtClean="0">
                            <a:solidFill>
                              <a:srgbClr val="FF0000"/>
                            </a:solidFill>
                            <a:latin typeface="Cambria Math"/>
                            <a:ea typeface="Cambria Math"/>
                          </a:rPr>
                          <m:t>−</m:t>
                        </m:r>
                        <m:r>
                          <a:rPr lang="it-IT" sz="2800" b="1" i="1" smtClean="0">
                            <a:solidFill>
                              <a:srgbClr val="FF0000"/>
                            </a:solidFill>
                            <a:latin typeface="Cambria Math"/>
                            <a:ea typeface="Cambria Math"/>
                          </a:rPr>
                          <m:t>𝟒</m:t>
                        </m:r>
                      </m:sup>
                    </m:sSup>
                  </m:oMath>
                </a14:m>
                <a:r>
                  <a:rPr lang="fr-CH" sz="2800" b="1" dirty="0">
                    <a:latin typeface="Arial" panose="020B0604020202020204" pitchFamily="34" charset="0"/>
                    <a:ea typeface="Cambria Math"/>
                  </a:rPr>
                  <a:t> (</a:t>
                </a:r>
                <a:r>
                  <a:rPr lang="it-IT" sz="2800" dirty="0">
                    <a:latin typeface="Arial Narrow" panose="020B0606020202030204" pitchFamily="34" charset="0"/>
                    <a:cs typeface="Arial" panose="020B0604020202020204" pitchFamily="34" charset="0"/>
                  </a:rPr>
                  <a:t>A. Lechner, F. Cerutti, 2014) </a:t>
                </a:r>
                <a:endParaRPr lang="en-US" sz="2400" b="1" dirty="0">
                  <a:latin typeface="Arial" panose="020B0604020202020204" pitchFamily="34" charset="0"/>
                  <a:cs typeface="Arial" panose="020B0604020202020204"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51520" y="2708920"/>
                <a:ext cx="8712968" cy="531812"/>
              </a:xfrm>
              <a:prstGeom prst="rect">
                <a:avLst/>
              </a:prstGeom>
              <a:blipFill rotWithShape="0">
                <a:blip r:embed="rId6"/>
                <a:stretch>
                  <a:fillRect l="-1254" t="-7527" r="-1742" b="-24731"/>
                </a:stretch>
              </a:blipFill>
              <a:ln w="28575">
                <a:solidFill>
                  <a:srgbClr val="0000FF"/>
                </a:solidFill>
              </a:ln>
            </p:spPr>
            <p:txBody>
              <a:bodyPr/>
              <a:lstStyle/>
              <a:p>
                <a:r>
                  <a:rPr lang="en-GB">
                    <a:noFill/>
                  </a:rPr>
                  <a:t> </a:t>
                </a:r>
              </a:p>
            </p:txBody>
          </p:sp>
        </mc:Fallback>
      </mc:AlternateContent>
      <p:sp>
        <p:nvSpPr>
          <p:cNvPr id="16" name="TextBox 15"/>
          <p:cNvSpPr txBox="1"/>
          <p:nvPr/>
        </p:nvSpPr>
        <p:spPr>
          <a:xfrm>
            <a:off x="251520" y="1340768"/>
            <a:ext cx="8136904" cy="584775"/>
          </a:xfrm>
          <a:prstGeom prst="rect">
            <a:avLst/>
          </a:prstGeom>
          <a:noFill/>
        </p:spPr>
        <p:txBody>
          <a:bodyPr wrap="square" rtlCol="0">
            <a:spAutoFit/>
          </a:bodyPr>
          <a:lstStyle/>
          <a:p>
            <a:r>
              <a:rPr lang="it-IT" sz="3200" b="1" dirty="0">
                <a:latin typeface="Arial Narrow" panose="020B0606020202030204" pitchFamily="34" charset="0"/>
              </a:rPr>
              <a:t>W shield: </a:t>
            </a:r>
            <a:r>
              <a:rPr lang="it-IT" sz="2800" b="1" dirty="0">
                <a:latin typeface="Arial" panose="020B0604020202020204" pitchFamily="34" charset="0"/>
                <a:cs typeface="Arial" panose="020B0604020202020204" pitchFamily="34" charset="0"/>
              </a:rPr>
              <a:t>Reduces dose from 150 to 30 MGy</a:t>
            </a:r>
            <a:endParaRPr lang="en-US" sz="2800" b="1" dirty="0">
              <a:latin typeface="Arial" panose="020B0604020202020204" pitchFamily="34" charset="0"/>
              <a:cs typeface="Arial" panose="020B0604020202020204" pitchFamily="34" charset="0"/>
            </a:endParaRPr>
          </a:p>
        </p:txBody>
      </p:sp>
      <p:sp>
        <p:nvSpPr>
          <p:cNvPr id="2" name="Footer Placeholder 1"/>
          <p:cNvSpPr>
            <a:spLocks noGrp="1"/>
          </p:cNvSpPr>
          <p:nvPr>
            <p:ph type="ftr" sz="quarter" idx="11"/>
          </p:nvPr>
        </p:nvSpPr>
        <p:spPr>
          <a:xfrm>
            <a:off x="3131840" y="6492875"/>
            <a:ext cx="3086100" cy="365125"/>
          </a:xfrm>
        </p:spPr>
        <p:txBody>
          <a:bodyPr/>
          <a:lstStyle/>
          <a:p>
            <a:r>
              <a:rPr lang="en-US"/>
              <a:t>Flukiger, CERN, 23.6.2017</a:t>
            </a:r>
            <a:endParaRPr lang="en-GB" dirty="0"/>
          </a:p>
        </p:txBody>
      </p:sp>
      <p:sp>
        <p:nvSpPr>
          <p:cNvPr id="9" name="TextBox 8"/>
          <p:cNvSpPr txBox="1"/>
          <p:nvPr/>
        </p:nvSpPr>
        <p:spPr>
          <a:xfrm>
            <a:off x="4644008" y="3789040"/>
            <a:ext cx="4320480" cy="2232248"/>
          </a:xfrm>
          <a:prstGeom prst="rect">
            <a:avLst/>
          </a:prstGeom>
          <a:noFill/>
          <a:ln>
            <a:solidFill>
              <a:srgbClr val="0000FF"/>
            </a:solidFill>
          </a:ln>
        </p:spPr>
        <p:txBody>
          <a:bodyPr wrap="square" rtlCol="0">
            <a:spAutoFit/>
          </a:bodyPr>
          <a:lstStyle/>
          <a:p>
            <a:endParaRPr lang="en-GB" dirty="0"/>
          </a:p>
        </p:txBody>
      </p:sp>
      <p:sp>
        <p:nvSpPr>
          <p:cNvPr id="12" name="TextBox 11"/>
          <p:cNvSpPr txBox="1"/>
          <p:nvPr/>
        </p:nvSpPr>
        <p:spPr>
          <a:xfrm>
            <a:off x="4572000" y="3789040"/>
            <a:ext cx="4572000" cy="2308324"/>
          </a:xfrm>
          <a:prstGeom prst="rect">
            <a:avLst/>
          </a:prstGeom>
          <a:solidFill>
            <a:srgbClr val="FFFFAF"/>
          </a:solidFill>
          <a:ln w="38100">
            <a:solidFill>
              <a:srgbClr val="0000FF"/>
            </a:solidFill>
          </a:ln>
        </p:spPr>
        <p:txBody>
          <a:bodyPr wrap="square" rtlCol="0">
            <a:spAutoFit/>
          </a:bodyPr>
          <a:lstStyle/>
          <a:p>
            <a:pPr>
              <a:lnSpc>
                <a:spcPct val="150000"/>
              </a:lnSpc>
            </a:pPr>
            <a:r>
              <a:rPr lang="fr-CH" sz="2400" b="1" dirty="0">
                <a:latin typeface="Arial Narrow" panose="020B0606020202030204" pitchFamily="34" charset="0"/>
              </a:rPr>
              <a:t>Particle      </a:t>
            </a:r>
            <a:r>
              <a:rPr lang="fr-CH" sz="2400" b="1" dirty="0">
                <a:solidFill>
                  <a:srgbClr val="FF0000"/>
                </a:solidFill>
                <a:latin typeface="Arial" panose="020B0604020202020204" pitchFamily="34" charset="0"/>
                <a:cs typeface="Arial" panose="020B0604020202020204" pitchFamily="34" charset="0"/>
              </a:rPr>
              <a:t>Max. Fluence in Q1</a:t>
            </a:r>
          </a:p>
          <a:p>
            <a:pPr>
              <a:lnSpc>
                <a:spcPct val="150000"/>
              </a:lnSpc>
            </a:pPr>
            <a:r>
              <a:rPr lang="fr-CH" sz="2400" b="1" dirty="0">
                <a:latin typeface="Arial Narrow" panose="020B0606020202030204" pitchFamily="34" charset="0"/>
              </a:rPr>
              <a:t>Neutrons   1.8 x 10</a:t>
            </a:r>
            <a:r>
              <a:rPr lang="fr-CH" sz="2400" b="1" baseline="30000" dirty="0">
                <a:latin typeface="Arial Narrow" panose="020B0606020202030204" pitchFamily="34" charset="0"/>
              </a:rPr>
              <a:t>21 </a:t>
            </a:r>
            <a:r>
              <a:rPr lang="fr-CH" sz="2400" b="1" dirty="0">
                <a:latin typeface="Arial Narrow" panose="020B0606020202030204" pitchFamily="34" charset="0"/>
              </a:rPr>
              <a:t>n/m</a:t>
            </a:r>
            <a:r>
              <a:rPr lang="fr-CH" sz="2400" b="1" baseline="30000" dirty="0">
                <a:latin typeface="Arial Narrow" panose="020B0606020202030204" pitchFamily="34" charset="0"/>
              </a:rPr>
              <a:t>2</a:t>
            </a:r>
          </a:p>
          <a:p>
            <a:pPr>
              <a:lnSpc>
                <a:spcPct val="150000"/>
              </a:lnSpc>
            </a:pPr>
            <a:r>
              <a:rPr lang="fr-CH" sz="2400" b="1" dirty="0">
                <a:latin typeface="Arial Narrow" panose="020B0606020202030204" pitchFamily="34" charset="0"/>
              </a:rPr>
              <a:t>Protons      1.8 x 10</a:t>
            </a:r>
            <a:r>
              <a:rPr lang="fr-CH" sz="2400" b="1" baseline="30000" dirty="0">
                <a:latin typeface="Arial Narrow" panose="020B0606020202030204" pitchFamily="34" charset="0"/>
              </a:rPr>
              <a:t>19 </a:t>
            </a:r>
            <a:r>
              <a:rPr lang="fr-CH" sz="2400" b="1" dirty="0">
                <a:latin typeface="Arial Narrow" panose="020B0606020202030204" pitchFamily="34" charset="0"/>
              </a:rPr>
              <a:t>p/m</a:t>
            </a:r>
            <a:r>
              <a:rPr lang="fr-CH" sz="2400" b="1" baseline="30000" dirty="0">
                <a:latin typeface="Arial Narrow" panose="020B0606020202030204" pitchFamily="34" charset="0"/>
              </a:rPr>
              <a:t>2</a:t>
            </a:r>
          </a:p>
          <a:p>
            <a:pPr>
              <a:lnSpc>
                <a:spcPct val="150000"/>
              </a:lnSpc>
            </a:pPr>
            <a:r>
              <a:rPr lang="fr-CH" sz="2400" b="1" dirty="0">
                <a:latin typeface="Arial Narrow" panose="020B0606020202030204" pitchFamily="34" charset="0"/>
              </a:rPr>
              <a:t>Pions          1.8 x 10</a:t>
            </a:r>
            <a:r>
              <a:rPr lang="fr-CH" sz="2400" b="1" baseline="30000" dirty="0">
                <a:latin typeface="Arial Narrow" panose="020B0606020202030204" pitchFamily="34" charset="0"/>
              </a:rPr>
              <a:t>19 </a:t>
            </a:r>
            <a:r>
              <a:rPr lang="fr-CH" sz="2400" b="1" dirty="0">
                <a:latin typeface="Arial Narrow" panose="020B0606020202030204" pitchFamily="34" charset="0"/>
              </a:rPr>
              <a:t>pions/m</a:t>
            </a:r>
            <a:r>
              <a:rPr lang="fr-CH" sz="2400" b="1" baseline="30000" dirty="0">
                <a:latin typeface="Arial Narrow" panose="020B0606020202030204" pitchFamily="34" charset="0"/>
              </a:rPr>
              <a:t>2</a:t>
            </a:r>
            <a:endParaRPr lang="en-GB" sz="2400" b="1" dirty="0">
              <a:latin typeface="Arial Narrow" panose="020B0606020202030204" pitchFamily="34" charset="0"/>
            </a:endParaRPr>
          </a:p>
        </p:txBody>
      </p:sp>
      <p:cxnSp>
        <p:nvCxnSpPr>
          <p:cNvPr id="14" name="Straight Connector 13"/>
          <p:cNvCxnSpPr/>
          <p:nvPr/>
        </p:nvCxnSpPr>
        <p:spPr>
          <a:xfrm>
            <a:off x="4644008" y="4437112"/>
            <a:ext cx="4320480" cy="0"/>
          </a:xfrm>
          <a:prstGeom prst="line">
            <a:avLst/>
          </a:prstGeom>
          <a:ln w="38100"/>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837585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369750" y="6492875"/>
            <a:ext cx="762000" cy="365125"/>
          </a:xfrm>
        </p:spPr>
        <p:txBody>
          <a:bodyPr/>
          <a:lstStyle/>
          <a:p>
            <a:fld id="{32330FFB-7A74-4B48-911C-4C7A5A1CA024}" type="slidenum">
              <a:rPr lang="en-GB" smtClean="0"/>
              <a:pPr/>
              <a:t>21</a:t>
            </a:fld>
            <a:endParaRPr lang="en-GB"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888" t="28764" r="23567" b="15655"/>
          <a:stretch/>
        </p:blipFill>
        <p:spPr bwMode="auto">
          <a:xfrm>
            <a:off x="74013" y="1628800"/>
            <a:ext cx="6442203" cy="4847987"/>
          </a:xfrm>
          <a:prstGeom prst="rect">
            <a:avLst/>
          </a:prstGeom>
          <a:ln/>
        </p:spPr>
        <p:style>
          <a:lnRef idx="2">
            <a:schemeClr val="dk1"/>
          </a:lnRef>
          <a:fillRef idx="1">
            <a:schemeClr val="lt1"/>
          </a:fillRef>
          <a:effectRef idx="0">
            <a:schemeClr val="dk1"/>
          </a:effectRef>
          <a:fontRef idx="minor">
            <a:schemeClr val="dk1"/>
          </a:fontRef>
        </p:style>
      </p:pic>
      <p:sp>
        <p:nvSpPr>
          <p:cNvPr id="6" name="TextBox 5"/>
          <p:cNvSpPr txBox="1"/>
          <p:nvPr/>
        </p:nvSpPr>
        <p:spPr>
          <a:xfrm>
            <a:off x="755576" y="160312"/>
            <a:ext cx="7416824" cy="523220"/>
          </a:xfrm>
          <a:prstGeom prst="rect">
            <a:avLst/>
          </a:prstGeom>
          <a:solidFill>
            <a:srgbClr val="FFFF00"/>
          </a:solidFill>
          <a:ln>
            <a:solidFill>
              <a:schemeClr val="tx1"/>
            </a:solidFill>
          </a:ln>
        </p:spPr>
        <p:txBody>
          <a:bodyPr wrap="square" rtlCol="0">
            <a:spAutoFit/>
          </a:bodyPr>
          <a:lstStyle/>
          <a:p>
            <a:pPr algn="ctr"/>
            <a:r>
              <a:rPr lang="it-IT" sz="2800" b="1" dirty="0">
                <a:latin typeface="Arial" panose="020B0604020202020204" pitchFamily="34" charset="0"/>
                <a:cs typeface="Arial" panose="020B0604020202020204" pitchFamily="34" charset="0"/>
              </a:rPr>
              <a:t>Decrease of T</a:t>
            </a:r>
            <a:r>
              <a:rPr lang="it-IT" sz="2800" b="1" baseline="-25000" dirty="0">
                <a:latin typeface="Arial" panose="020B0604020202020204" pitchFamily="34" charset="0"/>
                <a:cs typeface="Arial" panose="020B0604020202020204" pitchFamily="34" charset="0"/>
              </a:rPr>
              <a:t>c</a:t>
            </a:r>
            <a:r>
              <a:rPr lang="it-IT" sz="2800" b="1" dirty="0">
                <a:latin typeface="Arial" panose="020B0604020202020204" pitchFamily="34" charset="0"/>
                <a:cs typeface="Arial" panose="020B0604020202020204" pitchFamily="34" charset="0"/>
              </a:rPr>
              <a:t> in Nb</a:t>
            </a:r>
            <a:r>
              <a:rPr lang="it-IT" sz="2800" b="1" baseline="-25000" dirty="0">
                <a:latin typeface="Arial" panose="020B0604020202020204" pitchFamily="34" charset="0"/>
                <a:cs typeface="Arial" panose="020B0604020202020204" pitchFamily="34" charset="0"/>
              </a:rPr>
              <a:t>3</a:t>
            </a:r>
            <a:r>
              <a:rPr lang="it-IT" sz="2800" b="1" dirty="0">
                <a:latin typeface="Arial" panose="020B0604020202020204" pitchFamily="34" charset="0"/>
                <a:cs typeface="Arial" panose="020B0604020202020204" pitchFamily="34" charset="0"/>
              </a:rPr>
              <a:t>Sn wires for HL-LHC</a:t>
            </a:r>
            <a:endParaRPr lang="en-US" sz="2800" b="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179512" y="980728"/>
                <a:ext cx="6514211" cy="461665"/>
              </a:xfrm>
              <a:prstGeom prst="rect">
                <a:avLst/>
              </a:prstGeom>
            </p:spPr>
            <p:txBody>
              <a:bodyPr wrap="square">
                <a:spAutoFit/>
              </a:bodyPr>
              <a:lstStyle/>
              <a:p>
                <a:r>
                  <a:rPr lang="en-US" sz="2400" b="1" dirty="0">
                    <a:latin typeface="Arial" panose="020B0604020202020204" pitchFamily="34" charset="0"/>
                    <a:cs typeface="Arial" panose="020B0604020202020204" pitchFamily="34" charset="0"/>
                  </a:rPr>
                  <a:t>Total dpa </a:t>
                </a:r>
                <a:r>
                  <a:rPr lang="en-US" sz="2400" b="1">
                    <a:latin typeface="Arial" panose="020B0604020202020204" pitchFamily="34" charset="0"/>
                    <a:cs typeface="Arial" panose="020B0604020202020204" pitchFamily="34" charset="0"/>
                  </a:rPr>
                  <a:t>in Q1: </a:t>
                </a:r>
                <a:r>
                  <a:rPr lang="en-US" sz="2400" b="1" dirty="0">
                    <a:latin typeface="Arial" panose="020B0604020202020204" pitchFamily="34" charset="0"/>
                    <a:cs typeface="Arial" panose="020B0604020202020204" pitchFamily="34" charset="0"/>
                  </a:rPr>
                  <a:t>2.4</a:t>
                </a:r>
                <a14:m>
                  <m:oMath xmlns:m="http://schemas.openxmlformats.org/officeDocument/2006/math">
                    <m:r>
                      <a:rPr lang="en-US" sz="2400" b="1" i="1">
                        <a:latin typeface="Cambria Math"/>
                      </a:rPr>
                      <m:t>×</m:t>
                    </m:r>
                  </m:oMath>
                </a14:m>
                <a:r>
                  <a:rPr lang="en-US" sz="2400" b="1" dirty="0">
                    <a:latin typeface="Arial" panose="020B0604020202020204" pitchFamily="34" charset="0"/>
                    <a:cs typeface="Arial" panose="020B0604020202020204" pitchFamily="34" charset="0"/>
                  </a:rPr>
                  <a:t>10</a:t>
                </a:r>
                <a:r>
                  <a:rPr lang="en-US" sz="2400" b="1" baseline="30000" dirty="0">
                    <a:latin typeface="Arial" panose="020B0604020202020204" pitchFamily="34" charset="0"/>
                    <a:cs typeface="Arial" panose="020B0604020202020204" pitchFamily="34" charset="0"/>
                  </a:rPr>
                  <a:t>-4 </a:t>
                </a:r>
                <a:r>
                  <a:rPr lang="en-US" sz="2400" b="1" dirty="0">
                    <a:latin typeface="Arial" panose="020B0604020202020204" pitchFamily="34" charset="0"/>
                    <a:cs typeface="Arial" panose="020B0604020202020204" pitchFamily="34" charset="0"/>
                  </a:rPr>
                  <a:t>for </a:t>
                </a:r>
                <a:r>
                  <a:rPr lang="it-IT" sz="2400" b="1" dirty="0">
                    <a:latin typeface="Arial" panose="020B0604020202020204" pitchFamily="34" charset="0"/>
                    <a:cs typeface="Arial" panose="020B0604020202020204" pitchFamily="34" charset="0"/>
                  </a:rPr>
                  <a:t>4’000 fb</a:t>
                </a:r>
                <a:r>
                  <a:rPr lang="it-IT" sz="2400" b="1" baseline="30000" dirty="0">
                    <a:latin typeface="Arial" panose="020B0604020202020204" pitchFamily="34" charset="0"/>
                    <a:cs typeface="Arial" panose="020B0604020202020204" pitchFamily="34" charset="0"/>
                  </a:rPr>
                  <a:t>-1</a:t>
                </a:r>
                <a:endParaRPr lang="en-US" sz="2400" b="1" dirty="0">
                  <a:latin typeface="Arial" panose="020B060402020202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79512" y="980728"/>
                <a:ext cx="6514211" cy="461665"/>
              </a:xfrm>
              <a:prstGeom prst="rect">
                <a:avLst/>
              </a:prstGeom>
              <a:blipFill rotWithShape="0">
                <a:blip r:embed="rId4"/>
                <a:stretch>
                  <a:fillRect l="-1403" t="-9211" b="-30263"/>
                </a:stretch>
              </a:blipFill>
            </p:spPr>
            <p:txBody>
              <a:bodyPr/>
              <a:lstStyle/>
              <a:p>
                <a:r>
                  <a:rPr lang="en-GB">
                    <a:noFill/>
                  </a:rPr>
                  <a:t> </a:t>
                </a:r>
              </a:p>
            </p:txBody>
          </p:sp>
        </mc:Fallback>
      </mc:AlternateContent>
      <p:sp>
        <p:nvSpPr>
          <p:cNvPr id="12" name="Down Arrow 11"/>
          <p:cNvSpPr/>
          <p:nvPr/>
        </p:nvSpPr>
        <p:spPr>
          <a:xfrm>
            <a:off x="7596336" y="2636912"/>
            <a:ext cx="2880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Rectangle 12"/>
              <p:cNvSpPr/>
              <p:nvPr/>
            </p:nvSpPr>
            <p:spPr>
              <a:xfrm>
                <a:off x="6642382" y="1628800"/>
                <a:ext cx="2534829" cy="830997"/>
              </a:xfrm>
              <a:prstGeom prst="rect">
                <a:avLst/>
              </a:prstGeom>
            </p:spPr>
            <p:txBody>
              <a:bodyPr wrap="square">
                <a:spAutoFit/>
              </a:bodyPr>
              <a:lstStyle/>
              <a:p>
                <a:r>
                  <a:rPr lang="en-US" sz="2400" b="1" dirty="0">
                    <a:latin typeface="Arial" panose="020B0604020202020204" pitchFamily="34" charset="0"/>
                    <a:cs typeface="Arial" panose="020B0604020202020204" pitchFamily="34" charset="0"/>
                  </a:rPr>
                  <a:t>Total dpa in Q1=2.4</a:t>
                </a:r>
                <a14:m>
                  <m:oMath xmlns:m="http://schemas.openxmlformats.org/officeDocument/2006/math">
                    <m:r>
                      <a:rPr lang="en-US" sz="2400" b="1" i="1">
                        <a:latin typeface="Cambria Math"/>
                      </a:rPr>
                      <m:t>×</m:t>
                    </m:r>
                  </m:oMath>
                </a14:m>
                <a:r>
                  <a:rPr lang="en-US" sz="2400" b="1" dirty="0">
                    <a:latin typeface="Arial" panose="020B0604020202020204" pitchFamily="34" charset="0"/>
                    <a:cs typeface="Arial" panose="020B0604020202020204" pitchFamily="34" charset="0"/>
                  </a:rPr>
                  <a:t>10</a:t>
                </a:r>
                <a:r>
                  <a:rPr lang="en-US" sz="2400" b="1" baseline="30000" dirty="0">
                    <a:latin typeface="Arial" panose="020B0604020202020204" pitchFamily="34" charset="0"/>
                    <a:cs typeface="Arial" panose="020B0604020202020204" pitchFamily="34" charset="0"/>
                  </a:rPr>
                  <a:t>-4</a:t>
                </a:r>
                <a:endParaRPr lang="en-US" sz="2400" b="1" dirty="0">
                  <a:latin typeface="Arial" panose="020B0604020202020204" pitchFamily="34" charset="0"/>
                  <a:cs typeface="Arial" panose="020B0604020202020204" pitchFamily="34" charset="0"/>
                </a:endParaRPr>
              </a:p>
            </p:txBody>
          </p:sp>
        </mc:Choice>
        <mc:Fallback xmlns="">
          <p:sp>
            <p:nvSpPr>
              <p:cNvPr id="13" name="Rectangle 12"/>
              <p:cNvSpPr>
                <a:spLocks noRot="1" noChangeAspect="1" noMove="1" noResize="1" noEditPoints="1" noAdjustHandles="1" noChangeArrowheads="1" noChangeShapeType="1" noTextEdit="1"/>
              </p:cNvSpPr>
              <p:nvPr/>
            </p:nvSpPr>
            <p:spPr>
              <a:xfrm>
                <a:off x="6642382" y="1628800"/>
                <a:ext cx="2534829" cy="830997"/>
              </a:xfrm>
              <a:prstGeom prst="rect">
                <a:avLst/>
              </a:prstGeom>
              <a:blipFill rotWithShape="0">
                <a:blip r:embed="rId5"/>
                <a:stretch>
                  <a:fillRect l="-3855" t="-5109" b="-16058"/>
                </a:stretch>
              </a:blipFill>
            </p:spPr>
            <p:txBody>
              <a:bodyPr/>
              <a:lstStyle/>
              <a:p>
                <a:r>
                  <a:rPr lang="en-GB">
                    <a:noFill/>
                  </a:rPr>
                  <a:t> </a:t>
                </a:r>
              </a:p>
            </p:txBody>
          </p:sp>
        </mc:Fallback>
      </mc:AlternateContent>
      <p:sp>
        <p:nvSpPr>
          <p:cNvPr id="28" name="Rectangle 27"/>
          <p:cNvSpPr/>
          <p:nvPr/>
        </p:nvSpPr>
        <p:spPr>
          <a:xfrm>
            <a:off x="6660232" y="3645024"/>
            <a:ext cx="2388731" cy="646331"/>
          </a:xfrm>
          <a:prstGeom prst="rect">
            <a:avLst/>
          </a:prstGeom>
          <a:ln w="12700">
            <a:solidFill>
              <a:srgbClr val="FF0000"/>
            </a:solidFill>
          </a:ln>
        </p:spPr>
        <p:style>
          <a:lnRef idx="2">
            <a:schemeClr val="dk1"/>
          </a:lnRef>
          <a:fillRef idx="1">
            <a:schemeClr val="lt1"/>
          </a:fillRef>
          <a:effectRef idx="0">
            <a:schemeClr val="dk1"/>
          </a:effectRef>
          <a:fontRef idx="minor">
            <a:schemeClr val="dk1"/>
          </a:fontRef>
        </p:style>
        <p:txBody>
          <a:bodyPr wrap="none">
            <a:spAutoFit/>
          </a:bodyPr>
          <a:lstStyle/>
          <a:p>
            <a:r>
              <a:rPr lang="en-US" sz="3600" b="1" dirty="0"/>
              <a:t>∆T</a:t>
            </a:r>
            <a:r>
              <a:rPr lang="en-US" sz="3600" b="1" baseline="-25000" dirty="0"/>
              <a:t>c</a:t>
            </a:r>
            <a:r>
              <a:rPr lang="en-US" sz="3600" b="1" dirty="0"/>
              <a:t> ≤ 0.25 K</a:t>
            </a:r>
          </a:p>
        </p:txBody>
      </p:sp>
      <p:sp>
        <p:nvSpPr>
          <p:cNvPr id="2" name="Footer Placeholder 1"/>
          <p:cNvSpPr>
            <a:spLocks noGrp="1"/>
          </p:cNvSpPr>
          <p:nvPr>
            <p:ph type="ftr" sz="quarter" idx="11"/>
          </p:nvPr>
        </p:nvSpPr>
        <p:spPr/>
        <p:txBody>
          <a:bodyPr/>
          <a:lstStyle/>
          <a:p>
            <a:r>
              <a:rPr lang="en-US"/>
              <a:t>Flukiger, CERN, 23.6.2017</a:t>
            </a:r>
            <a:endParaRPr lang="en-GB" dirty="0"/>
          </a:p>
        </p:txBody>
      </p:sp>
    </p:spTree>
    <p:extLst>
      <p:ext uri="{BB962C8B-B14F-4D97-AF65-F5344CB8AC3E}">
        <p14:creationId xmlns:p14="http://schemas.microsoft.com/office/powerpoint/2010/main" val="271828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382000" y="6464237"/>
            <a:ext cx="762000" cy="365125"/>
          </a:xfrm>
        </p:spPr>
        <p:txBody>
          <a:bodyPr/>
          <a:lstStyle/>
          <a:p>
            <a:fld id="{32330FFB-7A74-4B48-911C-4C7A5A1CA024}" type="slidenum">
              <a:rPr lang="en-GB" smtClean="0"/>
              <a:pPr/>
              <a:t>22</a:t>
            </a:fld>
            <a:endParaRPr lang="en-GB" dirty="0"/>
          </a:p>
        </p:txBody>
      </p:sp>
      <p:pic>
        <p:nvPicPr>
          <p:cNvPr id="4" name="Picture 3"/>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79511" y="1844824"/>
            <a:ext cx="4189961" cy="3384376"/>
          </a:xfrm>
          <a:prstGeom prst="rect">
            <a:avLst/>
          </a:prstGeom>
        </p:spPr>
        <p:style>
          <a:lnRef idx="2">
            <a:schemeClr val="dk1"/>
          </a:lnRef>
          <a:fillRef idx="1">
            <a:schemeClr val="lt1"/>
          </a:fillRef>
          <a:effectRef idx="0">
            <a:schemeClr val="dk1"/>
          </a:effectRef>
          <a:fontRef idx="minor">
            <a:schemeClr val="dk1"/>
          </a:fontRef>
        </p:style>
      </p:pic>
      <p:pic>
        <p:nvPicPr>
          <p:cNvPr id="5" name="Picture 4"/>
          <p:cNvPicPr/>
          <p:nvPr/>
        </p:nvPicPr>
        <p:blipFill>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4644008" y="1844824"/>
            <a:ext cx="4486495" cy="3384376"/>
          </a:xfrm>
          <a:prstGeom prst="rect">
            <a:avLst/>
          </a:prstGeom>
        </p:spPr>
        <p:style>
          <a:lnRef idx="2">
            <a:schemeClr val="dk1"/>
          </a:lnRef>
          <a:fillRef idx="1">
            <a:schemeClr val="lt1"/>
          </a:fillRef>
          <a:effectRef idx="0">
            <a:schemeClr val="dk1"/>
          </a:effectRef>
          <a:fontRef idx="minor">
            <a:schemeClr val="dk1"/>
          </a:fontRef>
        </p:style>
      </p:pic>
      <p:sp>
        <p:nvSpPr>
          <p:cNvPr id="6" name="TextBox 5"/>
          <p:cNvSpPr txBox="1"/>
          <p:nvPr/>
        </p:nvSpPr>
        <p:spPr>
          <a:xfrm>
            <a:off x="1043608" y="116632"/>
            <a:ext cx="7416824" cy="584775"/>
          </a:xfrm>
          <a:prstGeom prst="rect">
            <a:avLst/>
          </a:prstGeom>
          <a:solidFill>
            <a:srgbClr val="FFFF00"/>
          </a:solidFill>
          <a:ln>
            <a:solidFill>
              <a:schemeClr val="tx1"/>
            </a:solidFill>
          </a:ln>
        </p:spPr>
        <p:txBody>
          <a:bodyPr wrap="square" rtlCol="0">
            <a:spAutoFit/>
          </a:bodyPr>
          <a:lstStyle/>
          <a:p>
            <a:pPr algn="ctr"/>
            <a:r>
              <a:rPr lang="it-IT" sz="3200" b="1" dirty="0">
                <a:latin typeface="Arial Narrow" panose="020B0606020202030204" pitchFamily="34" charset="0"/>
                <a:cs typeface="Arial" panose="020B0604020202020204" pitchFamily="34" charset="0"/>
              </a:rPr>
              <a:t>Enhancement of the critical current density</a:t>
            </a:r>
            <a:endParaRPr lang="en-US" sz="3200" b="1" dirty="0">
              <a:latin typeface="Arial Narrow" panose="020B0606020202030204" pitchFamily="34" charset="0"/>
              <a:cs typeface="Arial" panose="020B0604020202020204" pitchFamily="34" charset="0"/>
            </a:endParaRPr>
          </a:p>
        </p:txBody>
      </p:sp>
      <p:sp>
        <p:nvSpPr>
          <p:cNvPr id="8" name="Right Arrow 7"/>
          <p:cNvSpPr/>
          <p:nvPr/>
        </p:nvSpPr>
        <p:spPr>
          <a:xfrm>
            <a:off x="4221268" y="3356992"/>
            <a:ext cx="63876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23528" y="836712"/>
            <a:ext cx="8640960" cy="830997"/>
          </a:xfrm>
          <a:prstGeom prst="rect">
            <a:avLst/>
          </a:prstGeom>
          <a:solidFill>
            <a:srgbClr val="33CCFF">
              <a:alpha val="41000"/>
            </a:srgbClr>
          </a:solidFill>
        </p:spPr>
        <p:style>
          <a:lnRef idx="1">
            <a:schemeClr val="accent1"/>
          </a:lnRef>
          <a:fillRef idx="2">
            <a:schemeClr val="accent1"/>
          </a:fillRef>
          <a:effectRef idx="1">
            <a:schemeClr val="accent1"/>
          </a:effectRef>
          <a:fontRef idx="minor">
            <a:schemeClr val="dk1"/>
          </a:fontRef>
        </p:style>
        <p:txBody>
          <a:bodyPr wrap="square">
            <a:spAutoFit/>
          </a:bodyPr>
          <a:lstStyle/>
          <a:p>
            <a:r>
              <a:rPr lang="it-IT" sz="2400" b="1" dirty="0">
                <a:solidFill>
                  <a:schemeClr val="tx1"/>
                </a:solidFill>
                <a:latin typeface="Arial Narrow" panose="020B0606020202030204" pitchFamily="34" charset="0"/>
                <a:cs typeface="Arial" panose="020B0604020202020204" pitchFamily="34" charset="0"/>
              </a:rPr>
              <a:t>In contrast to T</a:t>
            </a:r>
            <a:r>
              <a:rPr lang="it-IT" sz="2400" b="1" baseline="-25000" dirty="0">
                <a:solidFill>
                  <a:schemeClr val="tx1"/>
                </a:solidFill>
                <a:latin typeface="Arial Narrow" panose="020B0606020202030204" pitchFamily="34" charset="0"/>
                <a:cs typeface="Arial" panose="020B0604020202020204" pitchFamily="34" charset="0"/>
              </a:rPr>
              <a:t>c</a:t>
            </a:r>
            <a:r>
              <a:rPr lang="it-IT" sz="2400" b="1" dirty="0">
                <a:solidFill>
                  <a:schemeClr val="tx1"/>
                </a:solidFill>
                <a:latin typeface="Arial Narrow" panose="020B0606020202030204" pitchFamily="34" charset="0"/>
                <a:cs typeface="Arial" panose="020B0604020202020204" pitchFamily="34" charset="0"/>
              </a:rPr>
              <a:t>, the link between the variation of J</a:t>
            </a:r>
            <a:r>
              <a:rPr lang="it-IT" sz="2400" b="1" baseline="-25000" dirty="0">
                <a:solidFill>
                  <a:schemeClr val="tx1"/>
                </a:solidFill>
                <a:latin typeface="Arial Narrow" panose="020B0606020202030204" pitchFamily="34" charset="0"/>
                <a:cs typeface="Arial" panose="020B0604020202020204" pitchFamily="34" charset="0"/>
              </a:rPr>
              <a:t>c</a:t>
            </a:r>
            <a:r>
              <a:rPr lang="it-IT" sz="2400" b="1" dirty="0">
                <a:solidFill>
                  <a:schemeClr val="tx1"/>
                </a:solidFill>
                <a:latin typeface="Arial Narrow" panose="020B0606020202030204" pitchFamily="34" charset="0"/>
                <a:cs typeface="Arial" panose="020B0604020202020204" pitchFamily="34" charset="0"/>
              </a:rPr>
              <a:t> and dpa is not established by S but by the radiation induced defects (point pinning)</a:t>
            </a:r>
            <a:endParaRPr lang="en-US" sz="2400" b="1" dirty="0">
              <a:solidFill>
                <a:schemeClr val="tx1"/>
              </a:solidFill>
              <a:latin typeface="Arial Narrow" panose="020B0606020202030204" pitchFamily="34" charset="0"/>
              <a:cs typeface="Arial" panose="020B0604020202020204" pitchFamily="34" charset="0"/>
            </a:endParaRPr>
          </a:p>
        </p:txBody>
      </p:sp>
      <p:sp>
        <p:nvSpPr>
          <p:cNvPr id="10" name="Rectangle 9"/>
          <p:cNvSpPr/>
          <p:nvPr/>
        </p:nvSpPr>
        <p:spPr>
          <a:xfrm>
            <a:off x="395536" y="5661248"/>
            <a:ext cx="8280920" cy="83099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a:spAutoFit/>
          </a:bodyPr>
          <a:lstStyle/>
          <a:p>
            <a:r>
              <a:rPr lang="en-US" sz="2400" b="1" dirty="0">
                <a:latin typeface="Arial Narrow" panose="020B0606020202030204" pitchFamily="34" charset="0"/>
                <a:cs typeface="Arial" panose="020B0604020202020204" pitchFamily="34" charset="0"/>
              </a:rPr>
              <a:t>Increasing the dpa number enhances the quantity of stable point defects, which is influenced by the number of </a:t>
            </a:r>
            <a:r>
              <a:rPr lang="en-US" sz="2400" b="1" dirty="0">
                <a:solidFill>
                  <a:srgbClr val="FF0000"/>
                </a:solidFill>
                <a:latin typeface="Arial Narrow" panose="020B0606020202030204" pitchFamily="34" charset="0"/>
                <a:cs typeface="Arial" panose="020B0604020202020204" pitchFamily="34" charset="0"/>
              </a:rPr>
              <a:t>Frenkel Pairs</a:t>
            </a:r>
          </a:p>
        </p:txBody>
      </p:sp>
      <p:pic>
        <p:nvPicPr>
          <p:cNvPr id="12"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r="1060" b="1387"/>
          <a:stretch>
            <a:fillRect/>
          </a:stretch>
        </p:blipFill>
        <p:spPr bwMode="auto">
          <a:xfrm>
            <a:off x="31126" y="30591"/>
            <a:ext cx="624041" cy="60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2776" y="5301208"/>
            <a:ext cx="4512768" cy="307777"/>
          </a:xfrm>
          <a:prstGeom prst="rect">
            <a:avLst/>
          </a:prstGeom>
          <a:noFill/>
        </p:spPr>
        <p:txBody>
          <a:bodyPr wrap="square" rtlCol="0">
            <a:spAutoFit/>
          </a:bodyPr>
          <a:lstStyle/>
          <a:p>
            <a:pPr marL="228600" indent="-228600" algn="just">
              <a:tabLst>
                <a:tab pos="228600" algn="l"/>
                <a:tab pos="457200" algn="l"/>
              </a:tabLst>
            </a:pPr>
            <a:r>
              <a:rPr lang="fr-CH" sz="1400" b="1" dirty="0">
                <a:latin typeface="Arial Narrow" panose="020B0606020202030204" pitchFamily="34" charset="0"/>
              </a:rPr>
              <a:t>T. Spina et al,</a:t>
            </a:r>
            <a:r>
              <a:rPr lang="it-CH" sz="1400" b="1" i="1" dirty="0">
                <a:latin typeface="Arial Narrow" panose="020B0606020202030204" pitchFamily="34" charset="0"/>
                <a:ea typeface="Times New Roman" panose="02020603050405020304" pitchFamily="18" charset="0"/>
                <a:cs typeface="Arial" panose="020B0604020202020204" pitchFamily="34" charset="0"/>
              </a:rPr>
              <a:t> IEEE  Trans.Appl.Supercond., </a:t>
            </a:r>
            <a:r>
              <a:rPr lang="it-CH" sz="1400" b="1" dirty="0">
                <a:latin typeface="Arial Narrow" panose="020B0606020202030204" pitchFamily="34" charset="0"/>
                <a:ea typeface="Times New Roman" panose="02020603050405020304" pitchFamily="18" charset="0"/>
                <a:cs typeface="Arial" panose="020B0604020202020204" pitchFamily="34" charset="0"/>
              </a:rPr>
              <a:t>25,</a:t>
            </a:r>
            <a:r>
              <a:rPr lang="en-US" sz="1400" b="1" dirty="0">
                <a:latin typeface="Arial Narrow" panose="020B0606020202030204" pitchFamily="34" charset="0"/>
                <a:cs typeface="Arial" panose="020B0604020202020204" pitchFamily="34" charset="0"/>
              </a:rPr>
              <a:t>6000505 (2015)</a:t>
            </a:r>
            <a:endParaRPr lang="en-GB" sz="1400" dirty="0"/>
          </a:p>
        </p:txBody>
      </p:sp>
      <p:sp>
        <p:nvSpPr>
          <p:cNvPr id="7" name="TextBox 6"/>
          <p:cNvSpPr txBox="1"/>
          <p:nvPr/>
        </p:nvSpPr>
        <p:spPr>
          <a:xfrm>
            <a:off x="4572000" y="5301208"/>
            <a:ext cx="4572000" cy="307777"/>
          </a:xfrm>
          <a:prstGeom prst="rect">
            <a:avLst/>
          </a:prstGeom>
          <a:noFill/>
        </p:spPr>
        <p:txBody>
          <a:bodyPr wrap="square" rtlCol="0">
            <a:spAutoFit/>
          </a:bodyPr>
          <a:lstStyle/>
          <a:p>
            <a:r>
              <a:rPr lang="de-DE" sz="1400" b="1" dirty="0">
                <a:latin typeface="Arial Narrow" panose="020B0606020202030204" pitchFamily="34" charset="0"/>
              </a:rPr>
              <a:t>T. Baumgartner et al. , </a:t>
            </a:r>
            <a:r>
              <a:rPr lang="de-DE" sz="1400" b="1" i="1" dirty="0">
                <a:latin typeface="Arial Narrow" panose="020B0606020202030204" pitchFamily="34" charset="0"/>
              </a:rPr>
              <a:t>Supercond. </a:t>
            </a:r>
            <a:r>
              <a:rPr lang="en-US" sz="1400" b="1" i="1" dirty="0">
                <a:latin typeface="Arial Narrow" panose="020B0606020202030204" pitchFamily="34" charset="0"/>
              </a:rPr>
              <a:t>Science Technol., </a:t>
            </a:r>
            <a:r>
              <a:rPr lang="en-US" sz="1400" b="1" dirty="0">
                <a:latin typeface="Arial Narrow" panose="020B0606020202030204" pitchFamily="34" charset="0"/>
              </a:rPr>
              <a:t>27,1,2014</a:t>
            </a:r>
            <a:endParaRPr lang="en-GB" sz="1400" b="1" dirty="0">
              <a:latin typeface="Arial Narrow" panose="020B0606020202030204" pitchFamily="34" charset="0"/>
            </a:endParaRPr>
          </a:p>
        </p:txBody>
      </p:sp>
      <p:pic>
        <p:nvPicPr>
          <p:cNvPr id="14"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r="1060" b="1387"/>
          <a:stretch>
            <a:fillRect/>
          </a:stretch>
        </p:blipFill>
        <p:spPr bwMode="auto">
          <a:xfrm>
            <a:off x="1403648" y="2492896"/>
            <a:ext cx="476319" cy="464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C:\Users\Tiziana\Desktop\loghi\ati_log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66464" y="2636912"/>
            <a:ext cx="945496" cy="576064"/>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10"/>
          <p:cNvSpPr>
            <a:spLocks noGrp="1"/>
          </p:cNvSpPr>
          <p:nvPr>
            <p:ph type="ftr" sz="quarter" idx="11"/>
          </p:nvPr>
        </p:nvSpPr>
        <p:spPr>
          <a:xfrm>
            <a:off x="3028950" y="6448251"/>
            <a:ext cx="3086100" cy="365125"/>
          </a:xfrm>
        </p:spPr>
        <p:txBody>
          <a:bodyPr/>
          <a:lstStyle/>
          <a:p>
            <a:r>
              <a:rPr lang="en-US"/>
              <a:t>Flukiger, CERN, 23.6.2017</a:t>
            </a:r>
            <a:endParaRPr lang="en-GB" dirty="0"/>
          </a:p>
        </p:txBody>
      </p:sp>
      <p:cxnSp>
        <p:nvCxnSpPr>
          <p:cNvPr id="16" name="Connecteur droit 15"/>
          <p:cNvCxnSpPr/>
          <p:nvPr/>
        </p:nvCxnSpPr>
        <p:spPr>
          <a:xfrm flipV="1">
            <a:off x="6449961" y="1844824"/>
            <a:ext cx="0" cy="28943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5449099" y="3563728"/>
            <a:ext cx="152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576966" y="3356992"/>
            <a:ext cx="1282598" cy="461665"/>
          </a:xfrm>
          <a:prstGeom prst="rect">
            <a:avLst/>
          </a:prstGeom>
          <a:solidFill>
            <a:srgbClr val="FFFFCC"/>
          </a:solidFill>
          <a:ln>
            <a:solidFill>
              <a:srgbClr val="0070C0"/>
            </a:solidFill>
          </a:ln>
        </p:spPr>
        <p:txBody>
          <a:bodyPr wrap="square" rtlCol="0">
            <a:spAutoFit/>
          </a:bodyPr>
          <a:lstStyle/>
          <a:p>
            <a:r>
              <a:rPr lang="fr-CH" sz="2400" b="1" dirty="0"/>
              <a:t>J</a:t>
            </a:r>
            <a:r>
              <a:rPr lang="fr-CH" sz="2400" b="1" baseline="-25000" dirty="0"/>
              <a:t>c</a:t>
            </a:r>
            <a:r>
              <a:rPr lang="fr-CH" sz="2400" b="1" dirty="0"/>
              <a:t>: +20 %</a:t>
            </a:r>
          </a:p>
        </p:txBody>
      </p:sp>
      <p:sp>
        <p:nvSpPr>
          <p:cNvPr id="20" name="ZoneTexte 19"/>
          <p:cNvSpPr txBox="1"/>
          <p:nvPr/>
        </p:nvSpPr>
        <p:spPr>
          <a:xfrm>
            <a:off x="5598457" y="2113935"/>
            <a:ext cx="1081548" cy="707886"/>
          </a:xfrm>
          <a:prstGeom prst="rect">
            <a:avLst/>
          </a:prstGeom>
          <a:noFill/>
        </p:spPr>
        <p:txBody>
          <a:bodyPr wrap="square" rtlCol="0">
            <a:spAutoFit/>
          </a:bodyPr>
          <a:lstStyle/>
          <a:p>
            <a:r>
              <a:rPr lang="fr-CH" sz="2000" b="1" dirty="0"/>
              <a:t>PIT Ta</a:t>
            </a:r>
          </a:p>
          <a:p>
            <a:r>
              <a:rPr lang="fr-CH" sz="2000" b="1" dirty="0"/>
              <a:t>4.2K/</a:t>
            </a:r>
            <a:r>
              <a:rPr lang="fr-CH" sz="2000" b="1" dirty="0">
                <a:solidFill>
                  <a:srgbClr val="FF0000"/>
                </a:solidFill>
              </a:rPr>
              <a:t>6T</a:t>
            </a:r>
          </a:p>
        </p:txBody>
      </p:sp>
    </p:spTree>
    <p:extLst>
      <p:ext uri="{BB962C8B-B14F-4D97-AF65-F5344CB8AC3E}">
        <p14:creationId xmlns:p14="http://schemas.microsoft.com/office/powerpoint/2010/main" val="66972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23</a:t>
            </a:fld>
            <a:endParaRPr lang="fr-CH"/>
          </a:p>
        </p:txBody>
      </p:sp>
      <p:sp>
        <p:nvSpPr>
          <p:cNvPr id="5" name="ZoneTexte 4"/>
          <p:cNvSpPr txBox="1"/>
          <p:nvPr/>
        </p:nvSpPr>
        <p:spPr>
          <a:xfrm>
            <a:off x="1504335" y="491613"/>
            <a:ext cx="5987846" cy="523220"/>
          </a:xfrm>
          <a:prstGeom prst="rect">
            <a:avLst/>
          </a:prstGeom>
          <a:solidFill>
            <a:srgbClr val="FFFF00"/>
          </a:solidFill>
          <a:ln>
            <a:solidFill>
              <a:srgbClr val="FF0000"/>
            </a:solidFill>
          </a:ln>
        </p:spPr>
        <p:txBody>
          <a:bodyPr wrap="square" rtlCol="0">
            <a:spAutoFit/>
          </a:bodyPr>
          <a:lstStyle/>
          <a:p>
            <a:pPr algn="ctr"/>
            <a:r>
              <a:rPr lang="fr-CH" sz="2800" b="1" dirty="0">
                <a:latin typeface="Arial Narrow" panose="020B0606020202030204" pitchFamily="34" charset="0"/>
              </a:rPr>
              <a:t>Conclusion for HiLumi-LHC</a:t>
            </a:r>
          </a:p>
        </p:txBody>
      </p:sp>
      <p:sp>
        <p:nvSpPr>
          <p:cNvPr id="7" name="ZoneTexte 6"/>
          <p:cNvSpPr txBox="1"/>
          <p:nvPr/>
        </p:nvSpPr>
        <p:spPr>
          <a:xfrm>
            <a:off x="1618167" y="1479502"/>
            <a:ext cx="5909187" cy="2308324"/>
          </a:xfrm>
          <a:prstGeom prst="rect">
            <a:avLst/>
          </a:prstGeom>
          <a:solidFill>
            <a:srgbClr val="FFFFCC"/>
          </a:solidFill>
          <a:ln>
            <a:solidFill>
              <a:schemeClr val="accent1"/>
            </a:solidFill>
          </a:ln>
        </p:spPr>
        <p:txBody>
          <a:bodyPr wrap="square" rtlCol="0">
            <a:spAutoFit/>
          </a:bodyPr>
          <a:lstStyle/>
          <a:p>
            <a:r>
              <a:rPr lang="fr-CH" sz="2400" b="1" dirty="0">
                <a:latin typeface="Arial Narrow" panose="020B0606020202030204" pitchFamily="34" charset="0"/>
              </a:rPr>
              <a:t>For the luminosity of </a:t>
            </a:r>
            <a:r>
              <a:rPr lang="fr-CH" sz="2400" b="1" dirty="0">
                <a:solidFill>
                  <a:srgbClr val="0070C0"/>
                </a:solidFill>
                <a:latin typeface="Arial Narrow" panose="020B0606020202030204" pitchFamily="34" charset="0"/>
              </a:rPr>
              <a:t>4’000 fb-1: dpa = 2.5 x 10</a:t>
            </a:r>
            <a:r>
              <a:rPr lang="fr-CH" sz="2400" b="1" baseline="30000" dirty="0">
                <a:solidFill>
                  <a:srgbClr val="0070C0"/>
                </a:solidFill>
                <a:latin typeface="Arial Narrow" panose="020B0606020202030204" pitchFamily="34" charset="0"/>
              </a:rPr>
              <a:t>-4 </a:t>
            </a:r>
          </a:p>
          <a:p>
            <a:endParaRPr lang="fr-CH" sz="2400" b="1" dirty="0">
              <a:latin typeface="Arial Narrow" panose="020B0606020202030204" pitchFamily="34" charset="0"/>
            </a:endParaRPr>
          </a:p>
          <a:p>
            <a:pPr marL="342900" indent="-342900">
              <a:buFont typeface="Arial" panose="020B0604020202020204" pitchFamily="34" charset="0"/>
              <a:buChar char="•"/>
            </a:pPr>
            <a:r>
              <a:rPr lang="fr-CH" sz="2400" b="1" dirty="0">
                <a:latin typeface="Arial Narrow" panose="020B0606020202030204" pitchFamily="34" charset="0"/>
              </a:rPr>
              <a:t>T</a:t>
            </a:r>
            <a:r>
              <a:rPr lang="fr-CH" sz="2400" b="1" baseline="-25000" dirty="0">
                <a:latin typeface="Arial Narrow" panose="020B0606020202030204" pitchFamily="34" charset="0"/>
              </a:rPr>
              <a:t>c</a:t>
            </a:r>
            <a:r>
              <a:rPr lang="fr-CH" sz="2400" b="1" dirty="0">
                <a:latin typeface="Arial Narrow" panose="020B0606020202030204" pitchFamily="34" charset="0"/>
              </a:rPr>
              <a:t> will decreases by 0.25 K</a:t>
            </a:r>
          </a:p>
          <a:p>
            <a:pPr marL="342900" indent="-342900">
              <a:buFont typeface="Arial" panose="020B0604020202020204" pitchFamily="34" charset="0"/>
              <a:buChar char="•"/>
            </a:pPr>
            <a:r>
              <a:rPr lang="fr-CH" sz="2400" b="1" dirty="0">
                <a:latin typeface="Arial Narrow" panose="020B0606020202030204" pitchFamily="34" charset="0"/>
              </a:rPr>
              <a:t>B</a:t>
            </a:r>
            <a:r>
              <a:rPr lang="fr-CH" sz="2400" b="1" baseline="-25000" dirty="0">
                <a:latin typeface="Arial Narrow" panose="020B0606020202030204" pitchFamily="34" charset="0"/>
              </a:rPr>
              <a:t>c2</a:t>
            </a:r>
            <a:r>
              <a:rPr lang="fr-CH" sz="2400" b="1" dirty="0">
                <a:latin typeface="Arial Narrow" panose="020B0606020202030204" pitchFamily="34" charset="0"/>
              </a:rPr>
              <a:t> will only be enhanced by 1 – 2 %</a:t>
            </a:r>
          </a:p>
          <a:p>
            <a:pPr marL="342900" indent="-342900">
              <a:buFont typeface="Arial" panose="020B0604020202020204" pitchFamily="34" charset="0"/>
              <a:buChar char="•"/>
            </a:pPr>
            <a:r>
              <a:rPr lang="fr-CH" sz="2400" b="1" dirty="0">
                <a:latin typeface="Arial Narrow" panose="020B0606020202030204" pitchFamily="34" charset="0"/>
              </a:rPr>
              <a:t>J</a:t>
            </a:r>
            <a:r>
              <a:rPr lang="fr-CH" sz="2400" b="1" baseline="-25000" dirty="0">
                <a:latin typeface="Arial Narrow" panose="020B0606020202030204" pitchFamily="34" charset="0"/>
              </a:rPr>
              <a:t>c</a:t>
            </a:r>
            <a:r>
              <a:rPr lang="fr-CH" sz="2400" b="1" dirty="0">
                <a:latin typeface="Arial Narrow" panose="020B0606020202030204" pitchFamily="34" charset="0"/>
              </a:rPr>
              <a:t> will increase by 20 - 25 % at 6T</a:t>
            </a:r>
            <a:r>
              <a:rPr lang="fr-CH" sz="2400" b="1" dirty="0">
                <a:solidFill>
                  <a:srgbClr val="FF0000"/>
                </a:solidFill>
                <a:latin typeface="Arial Narrow" panose="020B0606020202030204" pitchFamily="34" charset="0"/>
              </a:rPr>
              <a:t> </a:t>
            </a:r>
            <a:r>
              <a:rPr lang="fr-CH" sz="2400" b="1" dirty="0">
                <a:latin typeface="Arial Narrow" panose="020B0606020202030204" pitchFamily="34" charset="0"/>
              </a:rPr>
              <a:t>and</a:t>
            </a:r>
          </a:p>
          <a:p>
            <a:r>
              <a:rPr lang="fr-CH" sz="2400" b="1" dirty="0">
                <a:latin typeface="Arial Narrow" panose="020B0606020202030204" pitchFamily="34" charset="0"/>
              </a:rPr>
              <a:t>                                by  ≤35% %  at 10T  </a:t>
            </a:r>
          </a:p>
        </p:txBody>
      </p:sp>
      <p:sp>
        <p:nvSpPr>
          <p:cNvPr id="4" name="ZoneTexte 3"/>
          <p:cNvSpPr txBox="1"/>
          <p:nvPr/>
        </p:nvSpPr>
        <p:spPr>
          <a:xfrm>
            <a:off x="235671" y="4242062"/>
            <a:ext cx="8776354" cy="1569660"/>
          </a:xfrm>
          <a:prstGeom prst="rect">
            <a:avLst/>
          </a:prstGeom>
          <a:noFill/>
        </p:spPr>
        <p:txBody>
          <a:bodyPr wrap="square" rtlCol="0">
            <a:spAutoFit/>
          </a:bodyPr>
          <a:lstStyle/>
          <a:p>
            <a:r>
              <a:rPr lang="fr-CH" sz="2400" b="1" dirty="0">
                <a:latin typeface="Arial Narrow" panose="020B0606020202030204" pitchFamily="34" charset="0"/>
              </a:rPr>
              <a:t>The enhancement of J</a:t>
            </a:r>
            <a:r>
              <a:rPr lang="fr-CH" sz="2400" b="1" baseline="-25000" dirty="0">
                <a:latin typeface="Arial Narrow" panose="020B0606020202030204" pitchFamily="34" charset="0"/>
              </a:rPr>
              <a:t>c</a:t>
            </a:r>
            <a:r>
              <a:rPr lang="fr-CH" sz="2400" b="1" dirty="0">
                <a:latin typeface="Arial Narrow" panose="020B0606020202030204" pitchFamily="34" charset="0"/>
              </a:rPr>
              <a:t> depends not only on N</a:t>
            </a:r>
            <a:r>
              <a:rPr lang="fr-CH" sz="2400" b="1" baseline="-25000" dirty="0">
                <a:latin typeface="Arial Narrow" panose="020B0606020202030204" pitchFamily="34" charset="0"/>
              </a:rPr>
              <a:t>F</a:t>
            </a:r>
            <a:r>
              <a:rPr lang="fr-CH" sz="2400" b="1" dirty="0">
                <a:latin typeface="Arial Narrow" panose="020B0606020202030204" pitchFamily="34" charset="0"/>
              </a:rPr>
              <a:t>, but also on the additional effect caused by the additives: Ta and Ti have a very different mass.  The situation is more complex, but within certain limits, a reasonable extrapolation can be done.</a:t>
            </a:r>
          </a:p>
        </p:txBody>
      </p:sp>
    </p:spTree>
    <p:extLst>
      <p:ext uri="{BB962C8B-B14F-4D97-AF65-F5344CB8AC3E}">
        <p14:creationId xmlns:p14="http://schemas.microsoft.com/office/powerpoint/2010/main" val="897810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24</a:t>
            </a:fld>
            <a:endParaRPr lang="fr-CH"/>
          </a:p>
        </p:txBody>
      </p:sp>
      <p:sp>
        <p:nvSpPr>
          <p:cNvPr id="4" name="Rectangle 3"/>
          <p:cNvSpPr/>
          <p:nvPr/>
        </p:nvSpPr>
        <p:spPr>
          <a:xfrm>
            <a:off x="511277" y="3105835"/>
            <a:ext cx="8465575" cy="523220"/>
          </a:xfrm>
          <a:prstGeom prst="rect">
            <a:avLst/>
          </a:prstGeom>
          <a:solidFill>
            <a:srgbClr val="FFFF00"/>
          </a:solidFill>
          <a:ln>
            <a:solidFill>
              <a:srgbClr val="FF0000"/>
            </a:solidFill>
          </a:ln>
        </p:spPr>
        <p:txBody>
          <a:bodyPr wrap="square">
            <a:spAutoFit/>
          </a:bodyPr>
          <a:lstStyle/>
          <a:p>
            <a:r>
              <a:rPr lang="fr-CH" sz="2800" b="1" dirty="0">
                <a:latin typeface="Arial Narrow" panose="020B0606020202030204" pitchFamily="34" charset="0"/>
              </a:rPr>
              <a:t>Estimated variation of superconducting properties in FCC</a:t>
            </a:r>
          </a:p>
        </p:txBody>
      </p:sp>
    </p:spTree>
    <p:extLst>
      <p:ext uri="{BB962C8B-B14F-4D97-AF65-F5344CB8AC3E}">
        <p14:creationId xmlns:p14="http://schemas.microsoft.com/office/powerpoint/2010/main" val="919856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76748" y="206477"/>
            <a:ext cx="7226710" cy="523220"/>
          </a:xfrm>
          <a:prstGeom prst="rect">
            <a:avLst/>
          </a:prstGeom>
          <a:solidFill>
            <a:srgbClr val="FFFF00"/>
          </a:solidFill>
          <a:ln>
            <a:solidFill>
              <a:schemeClr val="accent2"/>
            </a:solidFill>
          </a:ln>
        </p:spPr>
        <p:txBody>
          <a:bodyPr wrap="square" rtlCol="0">
            <a:spAutoFit/>
          </a:bodyPr>
          <a:lstStyle/>
          <a:p>
            <a:pPr algn="ctr"/>
            <a:r>
              <a:rPr lang="fr-CH" sz="2800" b="1" dirty="0">
                <a:latin typeface="Arial Narrow" panose="020B0606020202030204" pitchFamily="34" charset="0"/>
              </a:rPr>
              <a:t>The radioactive load in the FCC accelerator</a:t>
            </a:r>
          </a:p>
        </p:txBody>
      </p:sp>
      <p:sp>
        <p:nvSpPr>
          <p:cNvPr id="6" name="ZoneTexte 5"/>
          <p:cNvSpPr txBox="1"/>
          <p:nvPr/>
        </p:nvSpPr>
        <p:spPr>
          <a:xfrm>
            <a:off x="412952" y="3602865"/>
            <a:ext cx="8219770" cy="2677656"/>
          </a:xfrm>
          <a:prstGeom prst="rect">
            <a:avLst/>
          </a:prstGeom>
          <a:noFill/>
          <a:ln>
            <a:noFill/>
          </a:ln>
        </p:spPr>
        <p:txBody>
          <a:bodyPr wrap="square" rtlCol="0">
            <a:spAutoFit/>
          </a:bodyPr>
          <a:lstStyle/>
          <a:p>
            <a:r>
              <a:rPr lang="fr-CH" sz="2400" b="1" dirty="0">
                <a:latin typeface="Arial Narrow" panose="020B0606020202030204" pitchFamily="34" charset="0"/>
              </a:rPr>
              <a:t>* Insulator materials: </a:t>
            </a:r>
            <a:r>
              <a:rPr lang="fr-CH" sz="2400" b="1" dirty="0">
                <a:solidFill>
                  <a:srgbClr val="FF0000"/>
                </a:solidFill>
                <a:latin typeface="Arial Narrow" panose="020B0606020202030204" pitchFamily="34" charset="0"/>
              </a:rPr>
              <a:t>Most sensitive </a:t>
            </a:r>
            <a:r>
              <a:rPr lang="fr-CH" sz="2400" b="1" dirty="0">
                <a:latin typeface="Arial Narrow" panose="020B0606020202030204" pitchFamily="34" charset="0"/>
              </a:rPr>
              <a:t>to high doses: no recovery</a:t>
            </a:r>
          </a:p>
          <a:p>
            <a:r>
              <a:rPr lang="fr-CH" sz="2400" b="1" dirty="0">
                <a:latin typeface="Arial Narrow" panose="020B0606020202030204" pitchFamily="34" charset="0"/>
              </a:rPr>
              <a:t>* Stabilizing Cu: 	    RRR decreases with fluence, but can be </a:t>
            </a:r>
          </a:p>
          <a:p>
            <a:r>
              <a:rPr lang="fr-CH" sz="2400" b="1" dirty="0">
                <a:latin typeface="Arial Narrow" panose="020B0606020202030204" pitchFamily="34" charset="0"/>
              </a:rPr>
              <a:t>					    recovered at 300K</a:t>
            </a:r>
          </a:p>
          <a:p>
            <a:r>
              <a:rPr lang="fr-CH" sz="2400" b="1" dirty="0">
                <a:latin typeface="Arial Narrow" panose="020B0606020202030204" pitchFamily="34" charset="0"/>
              </a:rPr>
              <a:t>* SC quadrupoles:     </a:t>
            </a:r>
            <a:r>
              <a:rPr lang="fr-CH" sz="2400" b="1" dirty="0">
                <a:solidFill>
                  <a:srgbClr val="FF0000"/>
                </a:solidFill>
                <a:latin typeface="Arial Narrow" panose="020B0606020202030204" pitchFamily="34" charset="0"/>
              </a:rPr>
              <a:t>T</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a:t>
            </a:r>
            <a:r>
              <a:rPr lang="fr-CH" sz="2400" b="1" dirty="0">
                <a:latin typeface="Arial Narrow" panose="020B0606020202030204" pitchFamily="34" charset="0"/>
              </a:rPr>
              <a:t>slight decrease with fluence </a:t>
            </a:r>
          </a:p>
          <a:p>
            <a:r>
              <a:rPr lang="fr-CH" sz="2400" b="1" dirty="0">
                <a:solidFill>
                  <a:srgbClr val="FF0000"/>
                </a:solidFill>
                <a:latin typeface="Arial Narrow" panose="020B0606020202030204" pitchFamily="34" charset="0"/>
              </a:rPr>
              <a:t>					    B</a:t>
            </a:r>
            <a:r>
              <a:rPr lang="fr-CH" sz="2400" b="1" baseline="-25000" dirty="0">
                <a:solidFill>
                  <a:srgbClr val="FF0000"/>
                </a:solidFill>
                <a:latin typeface="Arial Narrow" panose="020B0606020202030204" pitchFamily="34" charset="0"/>
              </a:rPr>
              <a:t>c2</a:t>
            </a:r>
            <a:r>
              <a:rPr lang="fr-CH" sz="2400" b="1" dirty="0">
                <a:latin typeface="Arial Narrow" panose="020B0606020202030204" pitchFamily="34" charset="0"/>
              </a:rPr>
              <a:t> increases slightly with fluence</a:t>
            </a:r>
          </a:p>
          <a:p>
            <a:r>
              <a:rPr lang="fr-CH" sz="2400" b="1" dirty="0">
                <a:latin typeface="Arial Narrow" panose="020B0606020202030204" pitchFamily="34" charset="0"/>
              </a:rPr>
              <a:t>					    </a:t>
            </a:r>
            <a:r>
              <a:rPr lang="fr-CH" sz="2400" b="1" dirty="0">
                <a:solidFill>
                  <a:srgbClr val="FF0000"/>
                </a:solidFill>
                <a:latin typeface="Arial Narrow" panose="020B0606020202030204" pitchFamily="34" charset="0"/>
              </a:rPr>
              <a:t>J</a:t>
            </a:r>
            <a:r>
              <a:rPr lang="fr-CH" sz="2400" b="1" baseline="-25000" dirty="0">
                <a:solidFill>
                  <a:srgbClr val="FF0000"/>
                </a:solidFill>
                <a:latin typeface="Arial Narrow" panose="020B0606020202030204" pitchFamily="34" charset="0"/>
              </a:rPr>
              <a:t>c</a:t>
            </a:r>
            <a:r>
              <a:rPr lang="fr-CH" sz="2400" b="1" dirty="0">
                <a:latin typeface="Arial Narrow" panose="020B0606020202030204" pitchFamily="34" charset="0"/>
              </a:rPr>
              <a:t>  marked increase with fluence</a:t>
            </a:r>
          </a:p>
          <a:p>
            <a:r>
              <a:rPr lang="fr-CH" sz="2400" b="1" dirty="0">
                <a:latin typeface="Arial Narrow" panose="020B0606020202030204" pitchFamily="34" charset="0"/>
              </a:rPr>
              <a:t>* Mechanical structures: Small effects expected</a:t>
            </a:r>
          </a:p>
        </p:txBody>
      </p:sp>
      <p:sp>
        <p:nvSpPr>
          <p:cNvPr id="8" name="Rectangle 7"/>
          <p:cNvSpPr/>
          <p:nvPr/>
        </p:nvSpPr>
        <p:spPr>
          <a:xfrm>
            <a:off x="201559" y="973002"/>
            <a:ext cx="8642557" cy="2000548"/>
          </a:xfrm>
          <a:prstGeom prst="rect">
            <a:avLst/>
          </a:prstGeom>
        </p:spPr>
        <p:txBody>
          <a:bodyPr wrap="square">
            <a:spAutoFit/>
          </a:bodyPr>
          <a:lstStyle/>
          <a:p>
            <a:r>
              <a:rPr lang="fr-CH" sz="2400" b="1" dirty="0">
                <a:latin typeface="Arial Narrow" panose="020B0606020202030204" pitchFamily="34" charset="0"/>
              </a:rPr>
              <a:t>The following remarks reflect a very recent discussion (13.4.2017) with Francesco Cerutti (CERN) and his team.</a:t>
            </a:r>
          </a:p>
          <a:p>
            <a:endParaRPr lang="fr-CH" sz="1000" b="1" dirty="0">
              <a:latin typeface="Arial Narrow" panose="020B0606020202030204" pitchFamily="34" charset="0"/>
            </a:endParaRPr>
          </a:p>
          <a:p>
            <a:r>
              <a:rPr lang="fr-CH" sz="2400" b="1" dirty="0">
                <a:latin typeface="Arial Narrow" panose="020B0606020202030204" pitchFamily="34" charset="0"/>
              </a:rPr>
              <a:t>The data are subject to further changes, depending on the progress of the FCC project: they are a first approximate view of the radiation load.</a:t>
            </a:r>
          </a:p>
          <a:p>
            <a:endParaRPr lang="fr-CH" b="1" dirty="0">
              <a:latin typeface="Arial Narrow" panose="020B0606020202030204" pitchFamily="34" charset="0"/>
            </a:endParaRPr>
          </a:p>
        </p:txBody>
      </p:sp>
      <p:sp>
        <p:nvSpPr>
          <p:cNvPr id="9" name="Rectangle 8"/>
          <p:cNvSpPr/>
          <p:nvPr/>
        </p:nvSpPr>
        <p:spPr>
          <a:xfrm>
            <a:off x="604682" y="2941145"/>
            <a:ext cx="7836310" cy="461665"/>
          </a:xfrm>
          <a:prstGeom prst="rect">
            <a:avLst/>
          </a:prstGeom>
          <a:solidFill>
            <a:srgbClr val="92F7FC"/>
          </a:solidFill>
          <a:ln>
            <a:solidFill>
              <a:srgbClr val="FF0000"/>
            </a:solidFill>
          </a:ln>
        </p:spPr>
        <p:txBody>
          <a:bodyPr wrap="square">
            <a:spAutoFit/>
          </a:bodyPr>
          <a:lstStyle/>
          <a:p>
            <a:pPr algn="ctr"/>
            <a:r>
              <a:rPr lang="fr-CH" sz="2400" b="1" dirty="0">
                <a:solidFill>
                  <a:srgbClr val="FF0000"/>
                </a:solidFill>
                <a:latin typeface="Arial Narrow" panose="020B0606020202030204" pitchFamily="34" charset="0"/>
              </a:rPr>
              <a:t>Material classes: Changes during accelerator operation</a:t>
            </a:r>
          </a:p>
        </p:txBody>
      </p:sp>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25</a:t>
            </a:fld>
            <a:endParaRPr lang="fr-CH"/>
          </a:p>
        </p:txBody>
      </p:sp>
    </p:spTree>
    <p:extLst>
      <p:ext uri="{BB962C8B-B14F-4D97-AF65-F5344CB8AC3E}">
        <p14:creationId xmlns:p14="http://schemas.microsoft.com/office/powerpoint/2010/main" val="2622091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288026" y="235975"/>
            <a:ext cx="5712542" cy="523220"/>
          </a:xfrm>
          <a:prstGeom prst="rect">
            <a:avLst/>
          </a:prstGeom>
          <a:solidFill>
            <a:srgbClr val="FFFF00"/>
          </a:solidFill>
          <a:ln>
            <a:solidFill>
              <a:schemeClr val="accent2"/>
            </a:solidFill>
          </a:ln>
        </p:spPr>
        <p:txBody>
          <a:bodyPr wrap="square" rtlCol="0">
            <a:spAutoFit/>
          </a:bodyPr>
          <a:lstStyle/>
          <a:p>
            <a:pPr algn="ctr"/>
            <a:r>
              <a:rPr lang="fr-CH" sz="2800" b="1" dirty="0"/>
              <a:t>Effects on  the FCC quadrupoles </a:t>
            </a:r>
          </a:p>
        </p:txBody>
      </p:sp>
      <p:sp>
        <p:nvSpPr>
          <p:cNvPr id="4" name="ZoneTexte 3"/>
          <p:cNvSpPr txBox="1"/>
          <p:nvPr/>
        </p:nvSpPr>
        <p:spPr>
          <a:xfrm>
            <a:off x="234940" y="1057904"/>
            <a:ext cx="8722246" cy="2677656"/>
          </a:xfrm>
          <a:prstGeom prst="rect">
            <a:avLst/>
          </a:prstGeom>
          <a:noFill/>
        </p:spPr>
        <p:txBody>
          <a:bodyPr wrap="square" rtlCol="0">
            <a:spAutoFit/>
          </a:bodyPr>
          <a:lstStyle/>
          <a:p>
            <a:r>
              <a:rPr lang="fr-CH" sz="2400" b="1" dirty="0">
                <a:solidFill>
                  <a:srgbClr val="FF0000"/>
                </a:solidFill>
              </a:rPr>
              <a:t>Insulator:  </a:t>
            </a:r>
            <a:r>
              <a:rPr lang="fr-CH" sz="2400" b="1" dirty="0"/>
              <a:t>Most sensitive component on high energy irradiation</a:t>
            </a:r>
          </a:p>
          <a:p>
            <a:r>
              <a:rPr lang="fr-CH" sz="2400" b="1" dirty="0"/>
              <a:t>		       The damages are </a:t>
            </a:r>
            <a:r>
              <a:rPr lang="fr-CH" sz="2400" b="1" u="sng" dirty="0">
                <a:solidFill>
                  <a:srgbClr val="FF0000"/>
                </a:solidFill>
              </a:rPr>
              <a:t>irreversible</a:t>
            </a:r>
            <a:endParaRPr lang="fr-CH" sz="800" b="1" dirty="0"/>
          </a:p>
          <a:p>
            <a:r>
              <a:rPr lang="fr-CH" sz="2400" b="1" dirty="0"/>
              <a:t> </a:t>
            </a:r>
          </a:p>
          <a:p>
            <a:r>
              <a:rPr lang="fr-CH" sz="800" b="1" dirty="0"/>
              <a:t>  </a:t>
            </a:r>
            <a:r>
              <a:rPr lang="fr-CH" sz="2400" b="1" dirty="0"/>
              <a:t>                  Tolerable dose on the insulator : </a:t>
            </a:r>
          </a:p>
          <a:p>
            <a:r>
              <a:rPr lang="fr-CH" sz="2400" b="1" dirty="0"/>
              <a:t>				</a:t>
            </a:r>
            <a:r>
              <a:rPr lang="fr-CH" sz="2400" b="1" dirty="0">
                <a:solidFill>
                  <a:srgbClr val="C00000"/>
                </a:solidFill>
                <a:latin typeface="Arial" panose="020B0604020202020204" pitchFamily="34" charset="0"/>
                <a:cs typeface="Arial" panose="020B0604020202020204" pitchFamily="34" charset="0"/>
              </a:rPr>
              <a:t>5 MGy for 5’000 fb</a:t>
            </a:r>
            <a:r>
              <a:rPr lang="fr-CH" sz="2400" b="1" baseline="30000" dirty="0">
                <a:solidFill>
                  <a:srgbClr val="C00000"/>
                </a:solidFill>
                <a:latin typeface="Arial" panose="020B0604020202020204" pitchFamily="34" charset="0"/>
                <a:cs typeface="Arial" panose="020B0604020202020204" pitchFamily="34" charset="0"/>
              </a:rPr>
              <a:t>-1</a:t>
            </a:r>
          </a:p>
          <a:p>
            <a:r>
              <a:rPr lang="fr-CH" sz="2400" b="1" baseline="30000" dirty="0">
                <a:solidFill>
                  <a:srgbClr val="C00000"/>
                </a:solidFill>
                <a:latin typeface="Arial" panose="020B0604020202020204" pitchFamily="34" charset="0"/>
                <a:cs typeface="Arial" panose="020B0604020202020204" pitchFamily="34" charset="0"/>
              </a:rPr>
              <a:t>				</a:t>
            </a:r>
            <a:r>
              <a:rPr lang="fr-CH" sz="2400" b="1" dirty="0">
                <a:solidFill>
                  <a:srgbClr val="C00000"/>
                </a:solidFill>
                <a:latin typeface="Arial" panose="020B0604020202020204" pitchFamily="34" charset="0"/>
                <a:cs typeface="Arial" panose="020B0604020202020204" pitchFamily="34" charset="0"/>
              </a:rPr>
              <a:t>30 MGy for 30’000 fb</a:t>
            </a:r>
            <a:r>
              <a:rPr lang="fr-CH" sz="2400" b="1" baseline="30000" dirty="0">
                <a:solidFill>
                  <a:srgbClr val="C00000"/>
                </a:solidFill>
                <a:latin typeface="Arial" panose="020B0604020202020204" pitchFamily="34" charset="0"/>
                <a:cs typeface="Arial" panose="020B0604020202020204" pitchFamily="34" charset="0"/>
              </a:rPr>
              <a:t>-1</a:t>
            </a:r>
          </a:p>
          <a:p>
            <a:r>
              <a:rPr lang="fr-CH" sz="2400" b="1" dirty="0"/>
              <a:t>this will determine thickness of the W shield inside the quadrupole.</a:t>
            </a:r>
          </a:p>
        </p:txBody>
      </p:sp>
      <p:sp>
        <p:nvSpPr>
          <p:cNvPr id="8" name="Flèche : droite 7"/>
          <p:cNvSpPr/>
          <p:nvPr/>
        </p:nvSpPr>
        <p:spPr>
          <a:xfrm>
            <a:off x="309618" y="215441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ZoneTexte 9"/>
          <p:cNvSpPr txBox="1"/>
          <p:nvPr/>
        </p:nvSpPr>
        <p:spPr>
          <a:xfrm>
            <a:off x="875226" y="3940072"/>
            <a:ext cx="6528620" cy="2369880"/>
          </a:xfrm>
          <a:prstGeom prst="rect">
            <a:avLst/>
          </a:prstGeom>
          <a:noFill/>
          <a:ln w="19050">
            <a:solidFill>
              <a:schemeClr val="accent1"/>
            </a:solidFill>
          </a:ln>
        </p:spPr>
        <p:txBody>
          <a:bodyPr wrap="square" rtlCol="0">
            <a:spAutoFit/>
          </a:bodyPr>
          <a:lstStyle/>
          <a:p>
            <a:r>
              <a:rPr lang="fr-CH" sz="2400" b="1" dirty="0">
                <a:latin typeface="Arial Narrow" panose="020B0606020202030204" pitchFamily="34" charset="0"/>
              </a:rPr>
              <a:t>		</a:t>
            </a:r>
            <a:r>
              <a:rPr lang="fr-CH" sz="2800" b="1" dirty="0">
                <a:latin typeface="Arial Narrow" panose="020B0606020202030204" pitchFamily="34" charset="0"/>
              </a:rPr>
              <a:t>HiLumi LHC		        	  FCC</a:t>
            </a:r>
          </a:p>
          <a:p>
            <a:r>
              <a:rPr lang="fr-CH" sz="2400" b="1" dirty="0">
                <a:latin typeface="Arial Narrow" panose="020B0606020202030204" pitchFamily="34" charset="0"/>
              </a:rPr>
              <a:t>			3000 fb</a:t>
            </a:r>
            <a:r>
              <a:rPr lang="fr-CH" sz="2400" b="1" baseline="30000" dirty="0">
                <a:latin typeface="Arial Narrow" panose="020B0606020202030204" pitchFamily="34" charset="0"/>
              </a:rPr>
              <a:t>-1</a:t>
            </a:r>
            <a:r>
              <a:rPr lang="fr-CH" sz="2400" b="1" dirty="0">
                <a:latin typeface="Arial Narrow" panose="020B0606020202030204" pitchFamily="34" charset="0"/>
              </a:rPr>
              <a:t>		5’000 fb</a:t>
            </a:r>
            <a:r>
              <a:rPr lang="fr-CH" sz="2400" b="1" baseline="30000" dirty="0">
                <a:latin typeface="Arial Narrow" panose="020B0606020202030204" pitchFamily="34" charset="0"/>
              </a:rPr>
              <a:t>-1</a:t>
            </a:r>
            <a:r>
              <a:rPr lang="fr-CH" sz="2400" b="1" dirty="0">
                <a:latin typeface="Arial Narrow" panose="020B0606020202030204" pitchFamily="34" charset="0"/>
              </a:rPr>
              <a:t>	30’000 fb</a:t>
            </a:r>
            <a:r>
              <a:rPr lang="fr-CH" sz="2400" b="1" baseline="30000" dirty="0">
                <a:latin typeface="Arial Narrow" panose="020B0606020202030204" pitchFamily="34" charset="0"/>
              </a:rPr>
              <a:t>-1</a:t>
            </a:r>
          </a:p>
          <a:p>
            <a:r>
              <a:rPr lang="fr-CH" sz="2400" b="1" dirty="0">
                <a:latin typeface="Arial Narrow" panose="020B0606020202030204" pitchFamily="34" charset="0"/>
              </a:rPr>
              <a:t>_____________________________________________</a:t>
            </a:r>
          </a:p>
          <a:p>
            <a:r>
              <a:rPr lang="fr-CH" sz="2400" b="1" dirty="0">
                <a:latin typeface="Arial Narrow" panose="020B0606020202030204" pitchFamily="34" charset="0"/>
              </a:rPr>
              <a:t>Coil ID		155 mm		205 mm	248mm</a:t>
            </a:r>
          </a:p>
          <a:p>
            <a:r>
              <a:rPr lang="fr-CH" sz="2400" b="1" dirty="0">
                <a:latin typeface="Arial Narrow" panose="020B0606020202030204" pitchFamily="34" charset="0"/>
              </a:rPr>
              <a:t>DPA		2.5 x 10</a:t>
            </a:r>
            <a:r>
              <a:rPr lang="fr-CH" sz="2400" b="1" baseline="30000" dirty="0">
                <a:latin typeface="Arial Narrow" panose="020B0606020202030204" pitchFamily="34" charset="0"/>
              </a:rPr>
              <a:t>-4</a:t>
            </a:r>
            <a:r>
              <a:rPr lang="fr-CH" sz="2400" b="1" dirty="0">
                <a:latin typeface="Arial Narrow" panose="020B0606020202030204" pitchFamily="34" charset="0"/>
              </a:rPr>
              <a:t>		3 x 10</a:t>
            </a:r>
            <a:r>
              <a:rPr lang="fr-CH" sz="2400" b="1" baseline="30000" dirty="0">
                <a:latin typeface="Arial Narrow" panose="020B0606020202030204" pitchFamily="34" charset="0"/>
              </a:rPr>
              <a:t>-3</a:t>
            </a:r>
            <a:r>
              <a:rPr lang="fr-CH" sz="2400" b="1" dirty="0">
                <a:latin typeface="Arial Narrow" panose="020B0606020202030204" pitchFamily="34" charset="0"/>
              </a:rPr>
              <a:t>		2.5 x 10</a:t>
            </a:r>
            <a:r>
              <a:rPr lang="fr-CH" sz="2400" b="1" baseline="30000" dirty="0">
                <a:latin typeface="Arial Narrow" panose="020B0606020202030204" pitchFamily="34" charset="0"/>
              </a:rPr>
              <a:t>-3</a:t>
            </a:r>
          </a:p>
          <a:p>
            <a:r>
              <a:rPr lang="fr-CH" sz="2400" b="1" dirty="0">
                <a:latin typeface="Arial Narrow" panose="020B0606020202030204" pitchFamily="34" charset="0"/>
              </a:rPr>
              <a:t>W Shield 	6-12 mm		15 mm		55 mm	</a:t>
            </a:r>
          </a:p>
        </p:txBody>
      </p:sp>
      <p:cxnSp>
        <p:nvCxnSpPr>
          <p:cNvPr id="9" name="Connecteur droit 8"/>
          <p:cNvCxnSpPr/>
          <p:nvPr/>
        </p:nvCxnSpPr>
        <p:spPr>
          <a:xfrm>
            <a:off x="3815525" y="4029669"/>
            <a:ext cx="0" cy="2190446"/>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4"/>
          <p:cNvSpPr>
            <a:spLocks noGrp="1"/>
          </p:cNvSpPr>
          <p:nvPr>
            <p:ph type="ftr" sz="quarter" idx="11"/>
          </p:nvPr>
        </p:nvSpPr>
        <p:spPr/>
        <p:txBody>
          <a:bodyPr/>
          <a:lstStyle/>
          <a:p>
            <a:r>
              <a:rPr lang="fr-CH"/>
              <a:t>Flukiger, CERN, 23.6.2017</a:t>
            </a:r>
          </a:p>
        </p:txBody>
      </p:sp>
      <p:sp>
        <p:nvSpPr>
          <p:cNvPr id="7" name="Espace réservé du numéro de diapositive 6"/>
          <p:cNvSpPr>
            <a:spLocks noGrp="1"/>
          </p:cNvSpPr>
          <p:nvPr>
            <p:ph type="sldNum" sz="quarter" idx="12"/>
          </p:nvPr>
        </p:nvSpPr>
        <p:spPr/>
        <p:txBody>
          <a:bodyPr/>
          <a:lstStyle/>
          <a:p>
            <a:fld id="{A7A773B0-9E9C-4FE3-96EB-10456A50FC3E}" type="slidenum">
              <a:rPr lang="fr-CH" smtClean="0"/>
              <a:t>26</a:t>
            </a:fld>
            <a:endParaRPr lang="fr-CH"/>
          </a:p>
        </p:txBody>
      </p:sp>
    </p:spTree>
    <p:extLst>
      <p:ext uri="{BB962C8B-B14F-4D97-AF65-F5344CB8AC3E}">
        <p14:creationId xmlns:p14="http://schemas.microsoft.com/office/powerpoint/2010/main" val="3892137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a:srcRect l="18925" t="22329" r="27312" b="7515"/>
          <a:stretch/>
        </p:blipFill>
        <p:spPr>
          <a:xfrm>
            <a:off x="0" y="176981"/>
            <a:ext cx="9138161" cy="6528619"/>
          </a:xfrm>
          <a:prstGeom prst="rect">
            <a:avLst/>
          </a:prstGeom>
        </p:spPr>
      </p:pic>
      <p:sp>
        <p:nvSpPr>
          <p:cNvPr id="5" name="ZoneTexte 4"/>
          <p:cNvSpPr txBox="1"/>
          <p:nvPr/>
        </p:nvSpPr>
        <p:spPr>
          <a:xfrm>
            <a:off x="983225" y="6412779"/>
            <a:ext cx="6007510" cy="369332"/>
          </a:xfrm>
          <a:prstGeom prst="rect">
            <a:avLst/>
          </a:prstGeom>
          <a:solidFill>
            <a:srgbClr val="FFFF00"/>
          </a:solidFill>
        </p:spPr>
        <p:txBody>
          <a:bodyPr wrap="square" rtlCol="0">
            <a:spAutoFit/>
          </a:bodyPr>
          <a:lstStyle/>
          <a:p>
            <a:r>
              <a:rPr lang="fr-CH" b="1" dirty="0">
                <a:latin typeface="Arial Narrow" panose="020B0606020202030204" pitchFamily="34" charset="0"/>
              </a:rPr>
              <a:t>Maria Ilaria Besana and Francesco Cerutti, CERN</a:t>
            </a:r>
          </a:p>
        </p:txBody>
      </p:sp>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27</a:t>
            </a:fld>
            <a:endParaRPr lang="fr-CH"/>
          </a:p>
        </p:txBody>
      </p:sp>
    </p:spTree>
    <p:extLst>
      <p:ext uri="{BB962C8B-B14F-4D97-AF65-F5344CB8AC3E}">
        <p14:creationId xmlns:p14="http://schemas.microsoft.com/office/powerpoint/2010/main" val="4277180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19247" t="21948" r="27420" b="6942"/>
          <a:stretch/>
        </p:blipFill>
        <p:spPr>
          <a:xfrm>
            <a:off x="0" y="176981"/>
            <a:ext cx="9065342" cy="6681020"/>
          </a:xfrm>
          <a:prstGeom prst="rect">
            <a:avLst/>
          </a:prstGeom>
        </p:spPr>
      </p:pic>
      <p:sp>
        <p:nvSpPr>
          <p:cNvPr id="3" name="Rectangle 2"/>
          <p:cNvSpPr/>
          <p:nvPr/>
        </p:nvSpPr>
        <p:spPr>
          <a:xfrm>
            <a:off x="1053132" y="6498501"/>
            <a:ext cx="4599336" cy="369332"/>
          </a:xfrm>
          <a:prstGeom prst="rect">
            <a:avLst/>
          </a:prstGeom>
          <a:solidFill>
            <a:srgbClr val="FFFF00"/>
          </a:solidFill>
        </p:spPr>
        <p:txBody>
          <a:bodyPr wrap="none">
            <a:spAutoFit/>
          </a:bodyPr>
          <a:lstStyle/>
          <a:p>
            <a:r>
              <a:rPr lang="fr-CH" b="1" dirty="0">
                <a:latin typeface="Arial Narrow" panose="020B0606020202030204" pitchFamily="34" charset="0"/>
              </a:rPr>
              <a:t>Maria Ilaria Besana and Francesco Cerutti, CERN</a:t>
            </a:r>
          </a:p>
        </p:txBody>
      </p:sp>
      <p:sp>
        <p:nvSpPr>
          <p:cNvPr id="4" name="Espace réservé du pied de page 3"/>
          <p:cNvSpPr>
            <a:spLocks noGrp="1"/>
          </p:cNvSpPr>
          <p:nvPr>
            <p:ph type="ftr" sz="quarter" idx="11"/>
          </p:nvPr>
        </p:nvSpPr>
        <p:spPr/>
        <p:txBody>
          <a:bodyPr/>
          <a:lstStyle/>
          <a:p>
            <a:r>
              <a:rPr lang="fr-CH"/>
              <a:t>Flukiger, CERN, 23.6.2017</a:t>
            </a:r>
          </a:p>
        </p:txBody>
      </p:sp>
      <p:sp>
        <p:nvSpPr>
          <p:cNvPr id="5" name="Espace réservé du numéro de diapositive 4"/>
          <p:cNvSpPr>
            <a:spLocks noGrp="1"/>
          </p:cNvSpPr>
          <p:nvPr>
            <p:ph type="sldNum" sz="quarter" idx="12"/>
          </p:nvPr>
        </p:nvSpPr>
        <p:spPr/>
        <p:txBody>
          <a:bodyPr/>
          <a:lstStyle/>
          <a:p>
            <a:fld id="{A7A773B0-9E9C-4FE3-96EB-10456A50FC3E}" type="slidenum">
              <a:rPr lang="fr-CH" smtClean="0"/>
              <a:t>28</a:t>
            </a:fld>
            <a:endParaRPr lang="fr-CH"/>
          </a:p>
        </p:txBody>
      </p:sp>
    </p:spTree>
    <p:extLst>
      <p:ext uri="{BB962C8B-B14F-4D97-AF65-F5344CB8AC3E}">
        <p14:creationId xmlns:p14="http://schemas.microsoft.com/office/powerpoint/2010/main" val="30359337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19032" t="20991" r="27097" b="8088"/>
          <a:stretch/>
        </p:blipFill>
        <p:spPr>
          <a:xfrm>
            <a:off x="0" y="0"/>
            <a:ext cx="9144000" cy="6646606"/>
          </a:xfrm>
          <a:prstGeom prst="rect">
            <a:avLst/>
          </a:prstGeom>
        </p:spPr>
      </p:pic>
      <p:sp>
        <p:nvSpPr>
          <p:cNvPr id="3" name="Rectangle 2"/>
          <p:cNvSpPr/>
          <p:nvPr/>
        </p:nvSpPr>
        <p:spPr>
          <a:xfrm>
            <a:off x="964642" y="6351327"/>
            <a:ext cx="4599336" cy="369332"/>
          </a:xfrm>
          <a:prstGeom prst="rect">
            <a:avLst/>
          </a:prstGeom>
          <a:solidFill>
            <a:srgbClr val="FFFF00"/>
          </a:solidFill>
        </p:spPr>
        <p:txBody>
          <a:bodyPr wrap="none">
            <a:spAutoFit/>
          </a:bodyPr>
          <a:lstStyle/>
          <a:p>
            <a:r>
              <a:rPr lang="fr-CH" b="1" dirty="0">
                <a:latin typeface="Arial Narrow" panose="020B0606020202030204" pitchFamily="34" charset="0"/>
              </a:rPr>
              <a:t>Maria Ilaria Besana and Francesco Cerutti, CERN</a:t>
            </a:r>
          </a:p>
        </p:txBody>
      </p:sp>
      <p:sp>
        <p:nvSpPr>
          <p:cNvPr id="4" name="Espace réservé du pied de page 3"/>
          <p:cNvSpPr>
            <a:spLocks noGrp="1"/>
          </p:cNvSpPr>
          <p:nvPr>
            <p:ph type="ftr" sz="quarter" idx="11"/>
          </p:nvPr>
        </p:nvSpPr>
        <p:spPr/>
        <p:txBody>
          <a:bodyPr/>
          <a:lstStyle/>
          <a:p>
            <a:r>
              <a:rPr lang="fr-CH"/>
              <a:t>Flukiger, CERN, 23.6.2017</a:t>
            </a:r>
          </a:p>
        </p:txBody>
      </p:sp>
      <p:sp>
        <p:nvSpPr>
          <p:cNvPr id="5" name="Espace réservé du numéro de diapositive 4"/>
          <p:cNvSpPr>
            <a:spLocks noGrp="1"/>
          </p:cNvSpPr>
          <p:nvPr>
            <p:ph type="sldNum" sz="quarter" idx="12"/>
          </p:nvPr>
        </p:nvSpPr>
        <p:spPr/>
        <p:txBody>
          <a:bodyPr/>
          <a:lstStyle/>
          <a:p>
            <a:fld id="{A7A773B0-9E9C-4FE3-96EB-10456A50FC3E}" type="slidenum">
              <a:rPr lang="fr-CH" smtClean="0"/>
              <a:t>29</a:t>
            </a:fld>
            <a:endParaRPr lang="fr-CH"/>
          </a:p>
        </p:txBody>
      </p:sp>
    </p:spTree>
    <p:extLst>
      <p:ext uri="{BB962C8B-B14F-4D97-AF65-F5344CB8AC3E}">
        <p14:creationId xmlns:p14="http://schemas.microsoft.com/office/powerpoint/2010/main" val="1896653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3</a:t>
            </a:fld>
            <a:endParaRPr lang="fr-CH"/>
          </a:p>
        </p:txBody>
      </p:sp>
      <p:sp>
        <p:nvSpPr>
          <p:cNvPr id="4" name="ZoneTexte 3"/>
          <p:cNvSpPr txBox="1"/>
          <p:nvPr/>
        </p:nvSpPr>
        <p:spPr>
          <a:xfrm>
            <a:off x="3293808" y="586489"/>
            <a:ext cx="1582992" cy="584775"/>
          </a:xfrm>
          <a:prstGeom prst="rect">
            <a:avLst/>
          </a:prstGeom>
          <a:solidFill>
            <a:srgbClr val="FFFF00"/>
          </a:solidFill>
          <a:ln>
            <a:solidFill>
              <a:srgbClr val="FF0000"/>
            </a:solidFill>
          </a:ln>
        </p:spPr>
        <p:txBody>
          <a:bodyPr wrap="square" rtlCol="0">
            <a:spAutoFit/>
          </a:bodyPr>
          <a:lstStyle/>
          <a:p>
            <a:pPr algn="ctr"/>
            <a:r>
              <a:rPr lang="fr-CH" sz="3200" b="1" dirty="0">
                <a:latin typeface="Arial Narrow" panose="020B0606020202030204" pitchFamily="34" charset="0"/>
              </a:rPr>
              <a:t>Outline</a:t>
            </a:r>
          </a:p>
        </p:txBody>
      </p:sp>
      <p:sp>
        <p:nvSpPr>
          <p:cNvPr id="5" name="ZoneTexte 4"/>
          <p:cNvSpPr txBox="1"/>
          <p:nvPr/>
        </p:nvSpPr>
        <p:spPr>
          <a:xfrm>
            <a:off x="157317" y="1681316"/>
            <a:ext cx="8642555" cy="332398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fr-CH" sz="2800" b="1" dirty="0">
                <a:latin typeface="Arial Narrow" panose="020B0606020202030204" pitchFamily="34" charset="0"/>
              </a:rPr>
              <a:t>Motivation of this work</a:t>
            </a:r>
          </a:p>
          <a:p>
            <a:pPr marL="457200" indent="-457200">
              <a:lnSpc>
                <a:spcPct val="150000"/>
              </a:lnSpc>
              <a:buFont typeface="Arial" panose="020B0604020202020204" pitchFamily="34" charset="0"/>
              <a:buChar char="•"/>
            </a:pPr>
            <a:r>
              <a:rPr lang="fr-CH" sz="2800" b="1" dirty="0">
                <a:latin typeface="Arial Narrow" panose="020B0606020202030204" pitchFamily="34" charset="0"/>
              </a:rPr>
              <a:t>Definition of the «displacement per atom» (or dpa)</a:t>
            </a:r>
          </a:p>
          <a:p>
            <a:pPr marL="457200" indent="-457200">
              <a:lnSpc>
                <a:spcPct val="150000"/>
              </a:lnSpc>
              <a:buFont typeface="Arial" panose="020B0604020202020204" pitchFamily="34" charset="0"/>
              <a:buChar char="•"/>
            </a:pPr>
            <a:r>
              <a:rPr lang="fr-CH" sz="2800" b="1" dirty="0">
                <a:latin typeface="Arial Narrow" panose="020B0606020202030204" pitchFamily="34" charset="0"/>
              </a:rPr>
              <a:t>Relationship between dpa and some physical properties</a:t>
            </a:r>
          </a:p>
          <a:p>
            <a:pPr marL="457200" indent="-457200">
              <a:lnSpc>
                <a:spcPct val="150000"/>
              </a:lnSpc>
              <a:buFont typeface="Arial" panose="020B0604020202020204" pitchFamily="34" charset="0"/>
              <a:buChar char="•"/>
            </a:pPr>
            <a:r>
              <a:rPr lang="fr-CH" sz="2800" b="1" dirty="0">
                <a:latin typeface="Arial Narrow" panose="020B0606020202030204" pitchFamily="34" charset="0"/>
              </a:rPr>
              <a:t>Expected effects in HiLumi-LHC</a:t>
            </a:r>
          </a:p>
          <a:p>
            <a:pPr marL="457200" indent="-457200">
              <a:lnSpc>
                <a:spcPct val="150000"/>
              </a:lnSpc>
              <a:buFont typeface="Arial" panose="020B0604020202020204" pitchFamily="34" charset="0"/>
              <a:buChar char="•"/>
            </a:pPr>
            <a:r>
              <a:rPr lang="fr-CH" sz="2800" b="1" dirty="0">
                <a:latin typeface="Arial Narrow" panose="020B0606020202030204" pitchFamily="34" charset="0"/>
              </a:rPr>
              <a:t>Estimated effects in FCC  </a:t>
            </a:r>
          </a:p>
        </p:txBody>
      </p:sp>
    </p:spTree>
    <p:extLst>
      <p:ext uri="{BB962C8B-B14F-4D97-AF65-F5344CB8AC3E}">
        <p14:creationId xmlns:p14="http://schemas.microsoft.com/office/powerpoint/2010/main" val="1024686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6647" y="157316"/>
            <a:ext cx="8819535" cy="523220"/>
          </a:xfrm>
          <a:prstGeom prst="rect">
            <a:avLst/>
          </a:prstGeom>
          <a:solidFill>
            <a:srgbClr val="FFFF00"/>
          </a:solidFill>
          <a:ln>
            <a:solidFill>
              <a:srgbClr val="FF0000"/>
            </a:solidFill>
          </a:ln>
        </p:spPr>
        <p:txBody>
          <a:bodyPr wrap="square" rtlCol="0">
            <a:spAutoFit/>
          </a:bodyPr>
          <a:lstStyle/>
          <a:p>
            <a:r>
              <a:rPr lang="fr-CH" sz="2800" b="1" dirty="0">
                <a:latin typeface="Arial Narrow" panose="020B0606020202030204" pitchFamily="34" charset="0"/>
              </a:rPr>
              <a:t>Effects on the superconducting properties of the quadrupoles  </a:t>
            </a:r>
          </a:p>
        </p:txBody>
      </p:sp>
      <p:sp>
        <p:nvSpPr>
          <p:cNvPr id="3" name="ZoneTexte 2"/>
          <p:cNvSpPr txBox="1"/>
          <p:nvPr/>
        </p:nvSpPr>
        <p:spPr>
          <a:xfrm>
            <a:off x="104457" y="900413"/>
            <a:ext cx="8947354" cy="6340197"/>
          </a:xfrm>
          <a:prstGeom prst="rect">
            <a:avLst/>
          </a:prstGeom>
          <a:noFill/>
          <a:ln>
            <a:noFill/>
          </a:ln>
        </p:spPr>
        <p:txBody>
          <a:bodyPr wrap="square" rtlCol="0">
            <a:spAutoFit/>
          </a:bodyPr>
          <a:lstStyle/>
          <a:p>
            <a:r>
              <a:rPr lang="fr-CH" sz="2400" b="1" dirty="0">
                <a:latin typeface="Arial Narrow" panose="020B0606020202030204" pitchFamily="34" charset="0"/>
              </a:rPr>
              <a:t>The following results are based on the following articles, in the frame of collaborations of ATI Vienna (A) and </a:t>
            </a:r>
            <a:r>
              <a:rPr lang="en-US" sz="2400" b="1" dirty="0">
                <a:latin typeface="Arial Narrow" panose="020B0606020202030204" pitchFamily="34" charset="0"/>
              </a:rPr>
              <a:t>NRC KI, Kurchatov (Russia): </a:t>
            </a:r>
            <a:r>
              <a:rPr lang="en-US" sz="2400" b="1" dirty="0">
                <a:solidFill>
                  <a:srgbClr val="FF0000"/>
                </a:solidFill>
                <a:latin typeface="Arial Narrow" panose="020B0606020202030204" pitchFamily="34" charset="0"/>
              </a:rPr>
              <a:t>Inductive measurements at 6 and 10T:</a:t>
            </a:r>
          </a:p>
          <a:p>
            <a:endParaRPr lang="en-US" sz="1200" b="1" dirty="0">
              <a:solidFill>
                <a:srgbClr val="FF0000"/>
              </a:solidFill>
              <a:latin typeface="Arial Narrow" panose="020B0606020202030204" pitchFamily="34" charset="0"/>
            </a:endParaRPr>
          </a:p>
          <a:p>
            <a:r>
              <a:rPr lang="it-IT" sz="2000" dirty="0">
                <a:latin typeface="Arial Narrow" panose="020B0606020202030204" pitchFamily="34" charset="0"/>
              </a:rPr>
              <a:t>* </a:t>
            </a:r>
            <a:r>
              <a:rPr lang="it-IT" sz="2000" i="1" dirty="0">
                <a:latin typeface="Arial Narrow" panose="020B0606020202030204" pitchFamily="34" charset="0"/>
              </a:rPr>
              <a:t>T. Spina,  C. Scheuerlein, D. Richter, A  Ballarino,  F. Cerutti,  L.S. Esposito, A. Lechner,</a:t>
            </a:r>
          </a:p>
          <a:p>
            <a:r>
              <a:rPr lang="it-IT" sz="2000" i="1" dirty="0">
                <a:latin typeface="Arial Narrow" panose="020B0606020202030204" pitchFamily="34" charset="0"/>
              </a:rPr>
              <a:t>   L. Bottura, R. Flükiger</a:t>
            </a:r>
            <a:r>
              <a:rPr lang="it-IT" sz="2000" b="1" i="1" dirty="0">
                <a:latin typeface="Arial Narrow" panose="020B0606020202030204" pitchFamily="34" charset="0"/>
              </a:rPr>
              <a:t>, EUCAS 2016</a:t>
            </a:r>
            <a:r>
              <a:rPr lang="fr-CH" sz="2000" b="1" i="1" dirty="0">
                <a:latin typeface="Arial Narrow" panose="020B0606020202030204" pitchFamily="34" charset="0"/>
              </a:rPr>
              <a:t>      </a:t>
            </a:r>
          </a:p>
          <a:p>
            <a:endParaRPr lang="fr-CH" sz="1200" b="1" i="1" dirty="0">
              <a:latin typeface="Arial Narrow" panose="020B0606020202030204" pitchFamily="34" charset="0"/>
            </a:endParaRPr>
          </a:p>
          <a:p>
            <a:r>
              <a:rPr lang="fr-CH" sz="2000" i="1" dirty="0">
                <a:latin typeface="Arial Narrow" panose="020B0606020202030204" pitchFamily="34" charset="0"/>
              </a:rPr>
              <a:t>* T. Baumgartner, </a:t>
            </a:r>
            <a:r>
              <a:rPr lang="de-DE" sz="2000" i="1" dirty="0">
                <a:latin typeface="Arial Narrow" panose="020B0606020202030204" pitchFamily="34" charset="0"/>
              </a:rPr>
              <a:t> M. Eisterer, H. W. Weber, R. Flükiger, C. Scheuerlein and L. Bottura</a:t>
            </a:r>
            <a:r>
              <a:rPr lang="de-DE" sz="2000" b="1" i="1" dirty="0">
                <a:latin typeface="Arial Narrow" panose="020B0606020202030204" pitchFamily="34" charset="0"/>
              </a:rPr>
              <a:t>,</a:t>
            </a:r>
          </a:p>
          <a:p>
            <a:r>
              <a:rPr lang="de-DE" sz="2000" b="1" i="1" dirty="0">
                <a:latin typeface="Arial Narrow" panose="020B0606020202030204" pitchFamily="34" charset="0"/>
              </a:rPr>
              <a:t>   Sci. Reports, 5, 10236 (2015); FCC workshop, April 2016</a:t>
            </a:r>
          </a:p>
          <a:p>
            <a:endParaRPr lang="fr-CH" sz="1200" b="1" i="1" dirty="0">
              <a:latin typeface="Arial Narrow" panose="020B0606020202030204" pitchFamily="34" charset="0"/>
            </a:endParaRPr>
          </a:p>
          <a:p>
            <a:r>
              <a:rPr lang="fr-CH" sz="2000" i="1" dirty="0">
                <a:latin typeface="Arial Narrow" panose="020B0606020202030204" pitchFamily="34" charset="0"/>
              </a:rPr>
              <a:t>*  R. Flükiger, T. Spina, F. Cerutti, A. Ballarino, C. Scheuerlein, L Bottura, Y. Zubavichus, A.</a:t>
            </a:r>
          </a:p>
          <a:p>
            <a:r>
              <a:rPr lang="fr-CH" sz="2000" i="1" dirty="0">
                <a:latin typeface="Arial Narrow" panose="020B0606020202030204" pitchFamily="34" charset="0"/>
              </a:rPr>
              <a:t>   Ryazanov, R.Svetogovov, S. Shavkin, P. Degtyarenko, Y.Semenov, C. Senatore and R.</a:t>
            </a:r>
          </a:p>
          <a:p>
            <a:r>
              <a:rPr lang="fr-CH" sz="2000" i="1" dirty="0">
                <a:latin typeface="Arial Narrow" panose="020B0606020202030204" pitchFamily="34" charset="0"/>
              </a:rPr>
              <a:t>   Cerny, </a:t>
            </a:r>
            <a:r>
              <a:rPr lang="fr-CH" sz="2000" b="1" i="1" dirty="0">
                <a:latin typeface="Arial Narrow" panose="020B0606020202030204" pitchFamily="34" charset="0"/>
              </a:rPr>
              <a:t>Supercond. Sci. Technol., 30, 954003 (2017)           </a:t>
            </a:r>
          </a:p>
          <a:p>
            <a:endParaRPr lang="fr-CH" sz="2400" b="1" dirty="0">
              <a:latin typeface="Arial Narrow" panose="020B0606020202030204" pitchFamily="34" charset="0"/>
            </a:endParaRPr>
          </a:p>
          <a:p>
            <a:r>
              <a:rPr lang="fr-CH" sz="2000" b="1" dirty="0">
                <a:latin typeface="Arial Narrow" panose="020B0606020202030204" pitchFamily="34" charset="0"/>
              </a:rPr>
              <a:t>Earlier publication (so far the only paper with </a:t>
            </a:r>
            <a:r>
              <a:rPr lang="fr-CH" sz="2000" b="1" dirty="0">
                <a:solidFill>
                  <a:srgbClr val="FF0000"/>
                </a:solidFill>
                <a:latin typeface="Arial Narrow" panose="020B0606020202030204" pitchFamily="34" charset="0"/>
              </a:rPr>
              <a:t>transport J</a:t>
            </a:r>
            <a:r>
              <a:rPr lang="fr-CH" sz="2000" b="1" baseline="-25000" dirty="0">
                <a:solidFill>
                  <a:srgbClr val="FF0000"/>
                </a:solidFill>
                <a:latin typeface="Arial Narrow" panose="020B0606020202030204" pitchFamily="34" charset="0"/>
              </a:rPr>
              <a:t>c</a:t>
            </a:r>
            <a:r>
              <a:rPr lang="fr-CH" sz="2000" b="1" dirty="0">
                <a:solidFill>
                  <a:srgbClr val="FF0000"/>
                </a:solidFill>
                <a:latin typeface="Arial Narrow" panose="020B0606020202030204" pitchFamily="34" charset="0"/>
              </a:rPr>
              <a:t> measurements </a:t>
            </a:r>
            <a:r>
              <a:rPr lang="fr-CH" sz="2000" b="1" dirty="0">
                <a:latin typeface="Arial Narrow" panose="020B0606020202030204" pitchFamily="34" charset="0"/>
              </a:rPr>
              <a:t>on irradiated binary, Ta and Ti alloyed bronze Nb</a:t>
            </a:r>
            <a:r>
              <a:rPr lang="fr-CH" sz="2000" b="1" baseline="-25000" dirty="0">
                <a:latin typeface="Arial Narrow" panose="020B0606020202030204" pitchFamily="34" charset="0"/>
              </a:rPr>
              <a:t>3</a:t>
            </a:r>
            <a:r>
              <a:rPr lang="fr-CH" sz="2000" b="1" dirty="0">
                <a:latin typeface="Arial Narrow" panose="020B0606020202030204" pitchFamily="34" charset="0"/>
              </a:rPr>
              <a:t>Sn wires, up to 20T (14 MeV neutrons).</a:t>
            </a:r>
          </a:p>
          <a:p>
            <a:endParaRPr lang="fr-CH" sz="1400" b="1" dirty="0">
              <a:latin typeface="Arial Narrow" panose="020B0606020202030204" pitchFamily="34" charset="0"/>
            </a:endParaRPr>
          </a:p>
          <a:p>
            <a:r>
              <a:rPr lang="fr-CH" sz="2000" i="1" dirty="0">
                <a:latin typeface="Arial Narrow" panose="020B0606020202030204" pitchFamily="34" charset="0"/>
              </a:rPr>
              <a:t>* F. Weiss, R. Flükiger, W. Maurer, M.W. Guinan, </a:t>
            </a:r>
            <a:r>
              <a:rPr lang="fr-CH" sz="2000" b="1" i="1" dirty="0">
                <a:latin typeface="Arial Narrow" panose="020B0606020202030204" pitchFamily="34" charset="0"/>
              </a:rPr>
              <a:t>IEEE Trans. Magn.,MAG-23 (1987)</a:t>
            </a:r>
            <a:r>
              <a:rPr lang="fr-CH" sz="2000" b="1" i="1" dirty="0">
                <a:solidFill>
                  <a:srgbClr val="0070C0"/>
                </a:solidFill>
                <a:latin typeface="Arial Narrow" panose="020B0606020202030204" pitchFamily="34" charset="0"/>
              </a:rPr>
              <a:t> </a:t>
            </a:r>
            <a:r>
              <a:rPr lang="fr-CH" sz="2000" b="1" i="1" dirty="0">
                <a:latin typeface="Arial Narrow" panose="020B0606020202030204" pitchFamily="34" charset="0"/>
              </a:rPr>
              <a:t>976</a:t>
            </a:r>
          </a:p>
          <a:p>
            <a:r>
              <a:rPr lang="fr-CH" sz="1000" b="1" i="1" dirty="0">
                <a:latin typeface="Arial Narrow" panose="020B0606020202030204" pitchFamily="34" charset="0"/>
              </a:rPr>
              <a:t>                      </a:t>
            </a:r>
          </a:p>
          <a:p>
            <a:endParaRPr lang="fr-CH" sz="2000" b="1" dirty="0">
              <a:latin typeface="Arial Narrow" panose="020B0606020202030204" pitchFamily="34" charset="0"/>
            </a:endParaRPr>
          </a:p>
          <a:p>
            <a:endParaRPr lang="fr-CH" dirty="0"/>
          </a:p>
        </p:txBody>
      </p:sp>
      <p:sp>
        <p:nvSpPr>
          <p:cNvPr id="4" name="Espace réservé du pied de page 3"/>
          <p:cNvSpPr>
            <a:spLocks noGrp="1"/>
          </p:cNvSpPr>
          <p:nvPr>
            <p:ph type="ftr" sz="quarter" idx="11"/>
          </p:nvPr>
        </p:nvSpPr>
        <p:spPr/>
        <p:txBody>
          <a:bodyPr/>
          <a:lstStyle/>
          <a:p>
            <a:r>
              <a:rPr lang="fr-CH"/>
              <a:t>Flukiger, CERN, 23.6.2017</a:t>
            </a:r>
          </a:p>
        </p:txBody>
      </p:sp>
      <p:sp>
        <p:nvSpPr>
          <p:cNvPr id="5" name="Espace réservé du numéro de diapositive 4"/>
          <p:cNvSpPr>
            <a:spLocks noGrp="1"/>
          </p:cNvSpPr>
          <p:nvPr>
            <p:ph type="sldNum" sz="quarter" idx="12"/>
          </p:nvPr>
        </p:nvSpPr>
        <p:spPr/>
        <p:txBody>
          <a:bodyPr/>
          <a:lstStyle/>
          <a:p>
            <a:fld id="{A7A773B0-9E9C-4FE3-96EB-10456A50FC3E}" type="slidenum">
              <a:rPr lang="fr-CH" smtClean="0"/>
              <a:t>30</a:t>
            </a:fld>
            <a:endParaRPr lang="fr-CH"/>
          </a:p>
        </p:txBody>
      </p:sp>
    </p:spTree>
    <p:extLst>
      <p:ext uri="{BB962C8B-B14F-4D97-AF65-F5344CB8AC3E}">
        <p14:creationId xmlns:p14="http://schemas.microsoft.com/office/powerpoint/2010/main" val="3326923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189703" y="2428567"/>
            <a:ext cx="7256207" cy="523220"/>
          </a:xfrm>
          <a:prstGeom prst="rect">
            <a:avLst/>
          </a:prstGeom>
          <a:solidFill>
            <a:srgbClr val="FFFF00"/>
          </a:solidFill>
          <a:ln>
            <a:solidFill>
              <a:srgbClr val="FF0000"/>
            </a:solidFill>
          </a:ln>
        </p:spPr>
        <p:txBody>
          <a:bodyPr wrap="square" rtlCol="0">
            <a:spAutoFit/>
          </a:bodyPr>
          <a:lstStyle/>
          <a:p>
            <a:pPr algn="ctr"/>
            <a:r>
              <a:rPr lang="fr-CH" sz="2800" b="1" dirty="0">
                <a:latin typeface="Arial Narrow" panose="020B0606020202030204" pitchFamily="34" charset="0"/>
              </a:rPr>
              <a:t>Estimated variation of T</a:t>
            </a:r>
            <a:r>
              <a:rPr lang="fr-CH" sz="2800" b="1" baseline="-25000" dirty="0">
                <a:latin typeface="Arial Narrow" panose="020B0606020202030204" pitchFamily="34" charset="0"/>
              </a:rPr>
              <a:t>c</a:t>
            </a:r>
            <a:r>
              <a:rPr lang="fr-CH" sz="2800" b="1" dirty="0">
                <a:latin typeface="Arial Narrow" panose="020B0606020202030204" pitchFamily="34" charset="0"/>
              </a:rPr>
              <a:t> in FCC quadrupoles</a:t>
            </a:r>
          </a:p>
        </p:txBody>
      </p:sp>
      <p:sp>
        <p:nvSpPr>
          <p:cNvPr id="6" name="ZoneTexte 5"/>
          <p:cNvSpPr txBox="1"/>
          <p:nvPr/>
        </p:nvSpPr>
        <p:spPr>
          <a:xfrm>
            <a:off x="1032387" y="658761"/>
            <a:ext cx="5525729" cy="678426"/>
          </a:xfrm>
          <a:prstGeom prst="rect">
            <a:avLst/>
          </a:prstGeom>
          <a:noFill/>
        </p:spPr>
        <p:txBody>
          <a:bodyPr wrap="square" rtlCol="0">
            <a:spAutoFit/>
          </a:bodyPr>
          <a:lstStyle/>
          <a:p>
            <a:endParaRPr lang="fr-CH" dirty="0"/>
          </a:p>
        </p:txBody>
      </p:sp>
      <p:sp>
        <p:nvSpPr>
          <p:cNvPr id="3" name="Espace réservé du pied de page 2"/>
          <p:cNvSpPr>
            <a:spLocks noGrp="1"/>
          </p:cNvSpPr>
          <p:nvPr>
            <p:ph type="ftr" sz="quarter" idx="11"/>
          </p:nvPr>
        </p:nvSpPr>
        <p:spPr/>
        <p:txBody>
          <a:bodyPr/>
          <a:lstStyle/>
          <a:p>
            <a:r>
              <a:rPr lang="fr-CH"/>
              <a:t>Flukiger, CERN, 23.6.2017</a:t>
            </a:r>
          </a:p>
        </p:txBody>
      </p:sp>
      <p:sp>
        <p:nvSpPr>
          <p:cNvPr id="4" name="Espace réservé du numéro de diapositive 3"/>
          <p:cNvSpPr>
            <a:spLocks noGrp="1"/>
          </p:cNvSpPr>
          <p:nvPr>
            <p:ph type="sldNum" sz="quarter" idx="12"/>
          </p:nvPr>
        </p:nvSpPr>
        <p:spPr/>
        <p:txBody>
          <a:bodyPr/>
          <a:lstStyle/>
          <a:p>
            <a:fld id="{A7A773B0-9E9C-4FE3-96EB-10456A50FC3E}" type="slidenum">
              <a:rPr lang="fr-CH" smtClean="0"/>
              <a:t>31</a:t>
            </a:fld>
            <a:endParaRPr lang="fr-CH"/>
          </a:p>
        </p:txBody>
      </p:sp>
    </p:spTree>
    <p:extLst>
      <p:ext uri="{BB962C8B-B14F-4D97-AF65-F5344CB8AC3E}">
        <p14:creationId xmlns:p14="http://schemas.microsoft.com/office/powerpoint/2010/main" val="3177617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54032" y="166135"/>
            <a:ext cx="7256207" cy="523220"/>
          </a:xfrm>
          <a:prstGeom prst="rect">
            <a:avLst/>
          </a:prstGeom>
          <a:solidFill>
            <a:srgbClr val="FFFF00"/>
          </a:solidFill>
          <a:ln>
            <a:solidFill>
              <a:srgbClr val="FF0000"/>
            </a:solidFill>
          </a:ln>
        </p:spPr>
        <p:txBody>
          <a:bodyPr wrap="square" rtlCol="0">
            <a:spAutoFit/>
          </a:bodyPr>
          <a:lstStyle/>
          <a:p>
            <a:pPr algn="ctr"/>
            <a:r>
              <a:rPr lang="fr-CH" sz="2800" b="1" dirty="0">
                <a:latin typeface="Arial Narrow" panose="020B0606020202030204" pitchFamily="34" charset="0"/>
              </a:rPr>
              <a:t>Estimated variation of T</a:t>
            </a:r>
            <a:r>
              <a:rPr lang="fr-CH" sz="2800" b="1" baseline="-25000" dirty="0">
                <a:latin typeface="Arial Narrow" panose="020B0606020202030204" pitchFamily="34" charset="0"/>
              </a:rPr>
              <a:t>c</a:t>
            </a:r>
            <a:r>
              <a:rPr lang="fr-CH" sz="2800" b="1" dirty="0">
                <a:latin typeface="Arial Narrow" panose="020B0606020202030204" pitchFamily="34" charset="0"/>
              </a:rPr>
              <a:t> in FCC quadrupoles</a:t>
            </a:r>
          </a:p>
        </p:txBody>
      </p:sp>
      <p:sp>
        <p:nvSpPr>
          <p:cNvPr id="6" name="ZoneTexte 5"/>
          <p:cNvSpPr txBox="1"/>
          <p:nvPr/>
        </p:nvSpPr>
        <p:spPr>
          <a:xfrm>
            <a:off x="1013533" y="0"/>
            <a:ext cx="5525729" cy="678426"/>
          </a:xfrm>
          <a:prstGeom prst="rect">
            <a:avLst/>
          </a:prstGeom>
          <a:noFill/>
        </p:spPr>
        <p:txBody>
          <a:bodyPr wrap="square" rtlCol="0">
            <a:spAutoFit/>
          </a:bodyPr>
          <a:lstStyle/>
          <a:p>
            <a:endParaRPr lang="fr-CH" dirty="0"/>
          </a:p>
        </p:txBody>
      </p:sp>
      <p:sp>
        <p:nvSpPr>
          <p:cNvPr id="3" name="Espace réservé du pied de page 2"/>
          <p:cNvSpPr>
            <a:spLocks noGrp="1"/>
          </p:cNvSpPr>
          <p:nvPr>
            <p:ph type="ftr" sz="quarter" idx="11"/>
          </p:nvPr>
        </p:nvSpPr>
        <p:spPr/>
        <p:txBody>
          <a:bodyPr/>
          <a:lstStyle/>
          <a:p>
            <a:r>
              <a:rPr lang="fr-CH"/>
              <a:t>Flukiger, CERN, 23.6.2017</a:t>
            </a:r>
          </a:p>
        </p:txBody>
      </p:sp>
      <p:sp>
        <p:nvSpPr>
          <p:cNvPr id="4" name="Espace réservé du numéro de diapositive 3"/>
          <p:cNvSpPr>
            <a:spLocks noGrp="1"/>
          </p:cNvSpPr>
          <p:nvPr>
            <p:ph type="sldNum" sz="quarter" idx="12"/>
          </p:nvPr>
        </p:nvSpPr>
        <p:spPr/>
        <p:txBody>
          <a:bodyPr/>
          <a:lstStyle/>
          <a:p>
            <a:fld id="{A7A773B0-9E9C-4FE3-96EB-10456A50FC3E}" type="slidenum">
              <a:rPr lang="fr-CH" smtClean="0"/>
              <a:t>32</a:t>
            </a:fld>
            <a:endParaRPr lang="fr-CH"/>
          </a:p>
        </p:txBody>
      </p:sp>
      <p:sp>
        <p:nvSpPr>
          <p:cNvPr id="5" name="ZoneTexte 4"/>
          <p:cNvSpPr txBox="1"/>
          <p:nvPr/>
        </p:nvSpPr>
        <p:spPr>
          <a:xfrm>
            <a:off x="0" y="848412"/>
            <a:ext cx="9144000" cy="5355312"/>
          </a:xfrm>
          <a:prstGeom prst="rect">
            <a:avLst/>
          </a:prstGeom>
          <a:noFill/>
        </p:spPr>
        <p:txBody>
          <a:bodyPr wrap="square" rtlCol="0">
            <a:spAutoFit/>
          </a:bodyPr>
          <a:lstStyle/>
          <a:p>
            <a:r>
              <a:rPr lang="fr-CH" sz="2400" b="1" dirty="0">
                <a:latin typeface="Arial Narrow" panose="020B0606020202030204" pitchFamily="34" charset="0"/>
              </a:rPr>
              <a:t>This estimation is performed based on:</a:t>
            </a:r>
          </a:p>
          <a:p>
            <a:r>
              <a:rPr lang="fr-CH" sz="1200" b="1" dirty="0">
                <a:latin typeface="Arial Narrow" panose="020B0606020202030204" pitchFamily="34" charset="0"/>
              </a:rPr>
              <a:t> </a:t>
            </a:r>
          </a:p>
          <a:p>
            <a:pPr marL="342900" indent="-342900">
              <a:buFont typeface="Arial" panose="020B0604020202020204" pitchFamily="34" charset="0"/>
              <a:buChar char="•"/>
            </a:pPr>
            <a:r>
              <a:rPr lang="fr-CH" sz="2400" b="1" dirty="0">
                <a:latin typeface="Arial Narrow" panose="020B0606020202030204" pitchFamily="34" charset="0"/>
              </a:rPr>
              <a:t>calculation of the </a:t>
            </a:r>
            <a:r>
              <a:rPr lang="fr-CH" sz="2400" b="1" dirty="0">
                <a:solidFill>
                  <a:srgbClr val="FF0000"/>
                </a:solidFill>
                <a:latin typeface="Arial Narrow" panose="020B0606020202030204" pitchFamily="34" charset="0"/>
              </a:rPr>
              <a:t>dpa for FCC </a:t>
            </a:r>
            <a:r>
              <a:rPr lang="fr-CH" sz="2400" b="1" dirty="0">
                <a:latin typeface="Arial Narrow" panose="020B0606020202030204" pitchFamily="34" charset="0"/>
              </a:rPr>
              <a:t>by Maria Ilaria Besana and Francesco</a:t>
            </a:r>
          </a:p>
          <a:p>
            <a:r>
              <a:rPr lang="fr-CH" sz="2400" b="1" dirty="0">
                <a:latin typeface="Arial Narrow" panose="020B0606020202030204" pitchFamily="34" charset="0"/>
              </a:rPr>
              <a:t>     Cerutti, CERN</a:t>
            </a:r>
          </a:p>
          <a:p>
            <a:endParaRPr lang="fr-CH" sz="1200" b="1" dirty="0">
              <a:latin typeface="Arial Narrow" panose="020B0606020202030204" pitchFamily="34" charset="0"/>
            </a:endParaRPr>
          </a:p>
          <a:p>
            <a:pPr marL="342900" indent="-342900">
              <a:buFont typeface="Arial" panose="020B0604020202020204" pitchFamily="34" charset="0"/>
              <a:buChar char="•"/>
            </a:pPr>
            <a:r>
              <a:rPr lang="fr-CH" sz="2400" b="1" dirty="0">
                <a:latin typeface="Arial Narrow" panose="020B0606020202030204" pitchFamily="34" charset="0"/>
              </a:rPr>
              <a:t>recent results on </a:t>
            </a:r>
            <a:r>
              <a:rPr lang="fr-CH" sz="2400" b="1" dirty="0">
                <a:solidFill>
                  <a:srgbClr val="FF0000"/>
                </a:solidFill>
                <a:latin typeface="Arial Narrow" panose="020B0606020202030204" pitchFamily="34" charset="0"/>
              </a:rPr>
              <a:t>T</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vs. dpa </a:t>
            </a:r>
            <a:r>
              <a:rPr lang="fr-CH" sz="2400" b="1" dirty="0">
                <a:latin typeface="Arial Narrow" panose="020B0606020202030204" pitchFamily="34" charset="0"/>
              </a:rPr>
              <a:t>obtained by the collaboration with Kurchatov</a:t>
            </a:r>
          </a:p>
          <a:p>
            <a:pPr marL="342900" indent="-342900">
              <a:buFont typeface="Arial" panose="020B0604020202020204" pitchFamily="34" charset="0"/>
              <a:buChar char="•"/>
            </a:pPr>
            <a:endParaRPr lang="fr-CH" sz="1200" b="1" dirty="0">
              <a:latin typeface="Arial Narrow" panose="020B0606020202030204" pitchFamily="34" charset="0"/>
            </a:endParaRPr>
          </a:p>
          <a:p>
            <a:pPr marL="342900" indent="-342900">
              <a:buFont typeface="Arial" panose="020B0604020202020204" pitchFamily="34" charset="0"/>
              <a:buChar char="•"/>
            </a:pPr>
            <a:r>
              <a:rPr lang="fr-CH" sz="2400" b="1" dirty="0">
                <a:latin typeface="Arial Narrow" panose="020B0606020202030204" pitchFamily="34" charset="0"/>
              </a:rPr>
              <a:t>recent results on </a:t>
            </a:r>
            <a:r>
              <a:rPr lang="fr-CH" sz="2400" b="1" dirty="0">
                <a:solidFill>
                  <a:srgbClr val="FF0000"/>
                </a:solidFill>
                <a:latin typeface="Arial Narrow" panose="020B0606020202030204" pitchFamily="34" charset="0"/>
              </a:rPr>
              <a:t>J</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vs. neutron fluence </a:t>
            </a:r>
            <a:r>
              <a:rPr lang="fr-CH" sz="2400" b="1" dirty="0">
                <a:latin typeface="Arial Narrow" panose="020B0606020202030204" pitchFamily="34" charset="0"/>
              </a:rPr>
              <a:t>obtained by the collaboration  with the ATI Vienna, and finally </a:t>
            </a:r>
          </a:p>
          <a:p>
            <a:pPr marL="342900" indent="-342900">
              <a:lnSpc>
                <a:spcPct val="150000"/>
              </a:lnSpc>
              <a:buFont typeface="Arial" panose="020B0604020202020204" pitchFamily="34" charset="0"/>
              <a:buChar char="•"/>
            </a:pPr>
            <a:endParaRPr lang="fr-CH" sz="1200" b="1" dirty="0">
              <a:latin typeface="Arial Narrow" panose="020B0606020202030204" pitchFamily="34" charset="0"/>
            </a:endParaRPr>
          </a:p>
          <a:p>
            <a:pPr marL="342900" indent="-342900">
              <a:buFont typeface="Arial" panose="020B0604020202020204" pitchFamily="34" charset="0"/>
              <a:buChar char="•"/>
            </a:pPr>
            <a:r>
              <a:rPr lang="fr-CH" sz="2400" b="1" dirty="0">
                <a:latin typeface="Arial Narrow" panose="020B0606020202030204" pitchFamily="34" charset="0"/>
              </a:rPr>
              <a:t>an earlier determination (Weiss et a., 1987) of </a:t>
            </a:r>
            <a:r>
              <a:rPr lang="fr-CH" sz="2400" b="1" dirty="0">
                <a:solidFill>
                  <a:srgbClr val="FF0000"/>
                </a:solidFill>
                <a:latin typeface="Arial Narrow" panose="020B0606020202030204" pitchFamily="34" charset="0"/>
              </a:rPr>
              <a:t>J</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 T</a:t>
            </a:r>
            <a:r>
              <a:rPr lang="fr-CH" sz="2400" b="1" baseline="-25000" dirty="0">
                <a:solidFill>
                  <a:srgbClr val="FF0000"/>
                </a:solidFill>
                <a:latin typeface="Arial Narrow" panose="020B0606020202030204" pitchFamily="34" charset="0"/>
              </a:rPr>
              <a:t>c</a:t>
            </a:r>
            <a:r>
              <a:rPr lang="fr-CH" sz="2400" b="1" dirty="0">
                <a:solidFill>
                  <a:srgbClr val="FF0000"/>
                </a:solidFill>
                <a:latin typeface="Arial Narrow" panose="020B0606020202030204" pitchFamily="34" charset="0"/>
              </a:rPr>
              <a:t> and B</a:t>
            </a:r>
            <a:r>
              <a:rPr lang="fr-CH" sz="2400" b="1" baseline="-25000" dirty="0">
                <a:solidFill>
                  <a:srgbClr val="FF0000"/>
                </a:solidFill>
                <a:latin typeface="Arial Narrow" panose="020B0606020202030204" pitchFamily="34" charset="0"/>
              </a:rPr>
              <a:t>c2</a:t>
            </a:r>
            <a:r>
              <a:rPr lang="fr-CH" sz="2400" b="1" dirty="0">
                <a:solidFill>
                  <a:srgbClr val="FF0000"/>
                </a:solidFill>
                <a:latin typeface="Arial Narrow" panose="020B0606020202030204" pitchFamily="34" charset="0"/>
              </a:rPr>
              <a:t> vs. neutron fluence </a:t>
            </a:r>
            <a:r>
              <a:rPr lang="fr-CH" sz="2400" b="1" dirty="0">
                <a:latin typeface="Arial Narrow" panose="020B0606020202030204" pitchFamily="34" charset="0"/>
              </a:rPr>
              <a:t>on binary and ternary alloyed Nb</a:t>
            </a:r>
            <a:r>
              <a:rPr lang="fr-CH" sz="2400" b="1" baseline="-25000" dirty="0">
                <a:latin typeface="Arial Narrow" panose="020B0606020202030204" pitchFamily="34" charset="0"/>
              </a:rPr>
              <a:t>3</a:t>
            </a:r>
            <a:r>
              <a:rPr lang="fr-CH" sz="2400" b="1" dirty="0">
                <a:latin typeface="Arial Narrow" panose="020B0606020202030204" pitchFamily="34" charset="0"/>
              </a:rPr>
              <a:t>Sn wires (this «old» study is the most complete so far; it is the only one where </a:t>
            </a:r>
            <a:r>
              <a:rPr lang="fr-CH" sz="2400" b="1" dirty="0">
                <a:solidFill>
                  <a:srgbClr val="0070C0"/>
                </a:solidFill>
                <a:latin typeface="Arial Narrow" panose="020B0606020202030204" pitchFamily="34" charset="0"/>
              </a:rPr>
              <a:t>J</a:t>
            </a:r>
            <a:r>
              <a:rPr lang="fr-CH" sz="2400" b="1" baseline="-25000" dirty="0">
                <a:solidFill>
                  <a:srgbClr val="0070C0"/>
                </a:solidFill>
                <a:latin typeface="Arial Narrow" panose="020B0606020202030204" pitchFamily="34" charset="0"/>
              </a:rPr>
              <a:t>c</a:t>
            </a:r>
            <a:r>
              <a:rPr lang="fr-CH" sz="2400" b="1" dirty="0">
                <a:solidFill>
                  <a:srgbClr val="0070C0"/>
                </a:solidFill>
                <a:latin typeface="Arial Narrow" panose="020B0606020202030204" pitchFamily="34" charset="0"/>
              </a:rPr>
              <a:t> was measured by transport (</a:t>
            </a:r>
            <a:r>
              <a:rPr lang="fr-CH" sz="2400" b="1" dirty="0">
                <a:latin typeface="Arial Narrow" panose="020B0606020202030204" pitchFamily="34" charset="0"/>
              </a:rPr>
              <a:t>up to 20T), in contrast to all other articles, where it was measured </a:t>
            </a:r>
            <a:r>
              <a:rPr lang="fr-CH" sz="2400" b="1" dirty="0">
                <a:solidFill>
                  <a:srgbClr val="0070C0"/>
                </a:solidFill>
                <a:latin typeface="Arial Narrow" panose="020B0606020202030204" pitchFamily="34" charset="0"/>
              </a:rPr>
              <a:t>inductively</a:t>
            </a:r>
            <a:r>
              <a:rPr lang="fr-CH" sz="2400" b="1" dirty="0">
                <a:latin typeface="Arial Narrow" panose="020B0606020202030204" pitchFamily="34" charset="0"/>
              </a:rPr>
              <a:t>).</a:t>
            </a:r>
          </a:p>
        </p:txBody>
      </p:sp>
    </p:spTree>
    <p:extLst>
      <p:ext uri="{BB962C8B-B14F-4D97-AF65-F5344CB8AC3E}">
        <p14:creationId xmlns:p14="http://schemas.microsoft.com/office/powerpoint/2010/main" val="40762046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p:nvPr/>
        </p:nvPicPr>
        <p:blipFill>
          <a:blip r:embed="rId2" cstate="print">
            <a:extLst>
              <a:ext uri="{28A0092B-C50C-407E-A947-70E740481C1C}">
                <a14:useLocalDpi xmlns:a14="http://schemas.microsoft.com/office/drawing/2010/main" val="0"/>
              </a:ext>
            </a:extLst>
          </a:blip>
          <a:stretch>
            <a:fillRect/>
          </a:stretch>
        </p:blipFill>
        <p:spPr>
          <a:xfrm>
            <a:off x="92132" y="1052736"/>
            <a:ext cx="6892413" cy="4643666"/>
          </a:xfrm>
          <a:prstGeom prst="rect">
            <a:avLst/>
          </a:prstGeom>
          <a:ln w="57150">
            <a:noFill/>
          </a:ln>
        </p:spPr>
        <p:style>
          <a:lnRef idx="2">
            <a:schemeClr val="dk1"/>
          </a:lnRef>
          <a:fillRef idx="1">
            <a:schemeClr val="lt1"/>
          </a:fillRef>
          <a:effectRef idx="0">
            <a:schemeClr val="dk1"/>
          </a:effectRef>
          <a:fontRef idx="minor">
            <a:schemeClr val="dk1"/>
          </a:fontRef>
        </p:style>
      </p:pic>
      <p:cxnSp>
        <p:nvCxnSpPr>
          <p:cNvPr id="4" name="Connecteur droit 3"/>
          <p:cNvCxnSpPr>
            <a:cxnSpLocks/>
          </p:cNvCxnSpPr>
          <p:nvPr/>
        </p:nvCxnSpPr>
        <p:spPr>
          <a:xfrm flipV="1">
            <a:off x="1995949" y="1278156"/>
            <a:ext cx="0" cy="370223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cteur droit 4"/>
          <p:cNvCxnSpPr>
            <a:cxnSpLocks/>
          </p:cNvCxnSpPr>
          <p:nvPr/>
        </p:nvCxnSpPr>
        <p:spPr>
          <a:xfrm flipV="1">
            <a:off x="8264014" y="1052736"/>
            <a:ext cx="0" cy="3992764"/>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cteur droit 5"/>
          <p:cNvCxnSpPr>
            <a:cxnSpLocks/>
          </p:cNvCxnSpPr>
          <p:nvPr/>
        </p:nvCxnSpPr>
        <p:spPr>
          <a:xfrm flipH="1" flipV="1">
            <a:off x="1349890" y="1368690"/>
            <a:ext cx="4670653" cy="3893709"/>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1393911" y="2797285"/>
            <a:ext cx="1288025" cy="461665"/>
          </a:xfrm>
          <a:prstGeom prst="rect">
            <a:avLst/>
          </a:prstGeom>
          <a:noFill/>
        </p:spPr>
        <p:txBody>
          <a:bodyPr wrap="square" rtlCol="0">
            <a:spAutoFit/>
          </a:bodyPr>
          <a:lstStyle/>
          <a:p>
            <a:r>
              <a:rPr lang="fr-CH" sz="2400" b="1" dirty="0">
                <a:solidFill>
                  <a:srgbClr val="FF0000"/>
                </a:solidFill>
                <a:latin typeface="Arial Narrow" panose="020B0606020202030204" pitchFamily="34" charset="0"/>
              </a:rPr>
              <a:t>2.5x10</a:t>
            </a:r>
            <a:r>
              <a:rPr lang="fr-CH" sz="2400" b="1" baseline="30000" dirty="0">
                <a:solidFill>
                  <a:srgbClr val="FF0000"/>
                </a:solidFill>
                <a:latin typeface="Arial Narrow" panose="020B0606020202030204" pitchFamily="34" charset="0"/>
              </a:rPr>
              <a:t>-4</a:t>
            </a:r>
          </a:p>
        </p:txBody>
      </p:sp>
      <p:sp>
        <p:nvSpPr>
          <p:cNvPr id="11" name="ZoneTexte 10"/>
          <p:cNvSpPr txBox="1"/>
          <p:nvPr/>
        </p:nvSpPr>
        <p:spPr>
          <a:xfrm>
            <a:off x="7786986" y="3374569"/>
            <a:ext cx="1408758" cy="461665"/>
          </a:xfrm>
          <a:prstGeom prst="rect">
            <a:avLst/>
          </a:prstGeom>
          <a:noFill/>
        </p:spPr>
        <p:txBody>
          <a:bodyPr wrap="square" rtlCol="0">
            <a:spAutoFit/>
          </a:bodyPr>
          <a:lstStyle/>
          <a:p>
            <a:r>
              <a:rPr lang="fr-CH" sz="2400" b="1" dirty="0">
                <a:solidFill>
                  <a:srgbClr val="FF0000"/>
                </a:solidFill>
                <a:latin typeface="Arial Narrow" panose="020B0606020202030204" pitchFamily="34" charset="0"/>
              </a:rPr>
              <a:t>3.5 x10</a:t>
            </a:r>
            <a:r>
              <a:rPr lang="fr-CH" sz="2400" b="1" baseline="30000" dirty="0">
                <a:solidFill>
                  <a:srgbClr val="FF0000"/>
                </a:solidFill>
                <a:latin typeface="Arial Narrow" panose="020B0606020202030204" pitchFamily="34" charset="0"/>
              </a:rPr>
              <a:t>-3</a:t>
            </a:r>
          </a:p>
        </p:txBody>
      </p:sp>
      <p:sp>
        <p:nvSpPr>
          <p:cNvPr id="16" name="ZoneTexte 15"/>
          <p:cNvSpPr txBox="1"/>
          <p:nvPr/>
        </p:nvSpPr>
        <p:spPr>
          <a:xfrm rot="16200000">
            <a:off x="1160821" y="3914426"/>
            <a:ext cx="1670255" cy="461665"/>
          </a:xfrm>
          <a:prstGeom prst="rect">
            <a:avLst/>
          </a:prstGeom>
          <a:solidFill>
            <a:srgbClr val="92F7FC"/>
          </a:solidFill>
        </p:spPr>
        <p:txBody>
          <a:bodyPr wrap="square" rtlCol="0">
            <a:spAutoFit/>
          </a:bodyPr>
          <a:lstStyle/>
          <a:p>
            <a:r>
              <a:rPr lang="fr-CH" sz="2400" b="1" dirty="0">
                <a:latin typeface="Arial Narrow" panose="020B0606020202030204" pitchFamily="34" charset="0"/>
              </a:rPr>
              <a:t>HiLumi LHC</a:t>
            </a:r>
            <a:endParaRPr lang="fr-CH" sz="2400" b="1" dirty="0"/>
          </a:p>
        </p:txBody>
      </p:sp>
      <p:sp>
        <p:nvSpPr>
          <p:cNvPr id="17" name="ZoneTexte 16"/>
          <p:cNvSpPr txBox="1"/>
          <p:nvPr/>
        </p:nvSpPr>
        <p:spPr>
          <a:xfrm rot="16200000">
            <a:off x="7853929" y="4032767"/>
            <a:ext cx="776748" cy="461665"/>
          </a:xfrm>
          <a:prstGeom prst="rect">
            <a:avLst/>
          </a:prstGeom>
          <a:solidFill>
            <a:srgbClr val="92F7FC"/>
          </a:solidFill>
        </p:spPr>
        <p:txBody>
          <a:bodyPr wrap="square" rtlCol="0">
            <a:spAutoFit/>
          </a:bodyPr>
          <a:lstStyle/>
          <a:p>
            <a:r>
              <a:rPr lang="fr-CH" sz="2400" b="1" dirty="0">
                <a:latin typeface="Arial Narrow" panose="020B0606020202030204" pitchFamily="34" charset="0"/>
                <a:cs typeface="Arial" panose="020B0604020202020204" pitchFamily="34" charset="0"/>
              </a:rPr>
              <a:t>FCC</a:t>
            </a:r>
          </a:p>
        </p:txBody>
      </p:sp>
      <p:sp>
        <p:nvSpPr>
          <p:cNvPr id="18" name="ZoneTexte 17"/>
          <p:cNvSpPr txBox="1"/>
          <p:nvPr/>
        </p:nvSpPr>
        <p:spPr>
          <a:xfrm>
            <a:off x="178036" y="175320"/>
            <a:ext cx="8828315" cy="461665"/>
          </a:xfrm>
          <a:prstGeom prst="rect">
            <a:avLst/>
          </a:prstGeom>
          <a:solidFill>
            <a:srgbClr val="FFFF00"/>
          </a:solidFill>
          <a:ln>
            <a:solidFill>
              <a:srgbClr val="FF0000"/>
            </a:solidFill>
          </a:ln>
        </p:spPr>
        <p:txBody>
          <a:bodyPr wrap="square" rtlCol="0">
            <a:spAutoFit/>
          </a:bodyPr>
          <a:lstStyle/>
          <a:p>
            <a:pPr algn="ctr"/>
            <a:r>
              <a:rPr lang="fr-CH" sz="2400" b="1" dirty="0">
                <a:solidFill>
                  <a:srgbClr val="FF0000"/>
                </a:solidFill>
                <a:latin typeface="Arial Narrow" panose="020B0606020202030204" pitchFamily="34" charset="0"/>
                <a:cs typeface="Arial" panose="020B0604020202020204" pitchFamily="34" charset="0"/>
              </a:rPr>
              <a:t>dpa</a:t>
            </a:r>
            <a:r>
              <a:rPr lang="fr-CH" sz="2400" b="1" dirty="0">
                <a:latin typeface="Arial Narrow" panose="020B0606020202030204" pitchFamily="34" charset="0"/>
                <a:cs typeface="Arial" panose="020B0604020202020204" pitchFamily="34" charset="0"/>
              </a:rPr>
              <a:t>: «Universal» parameter for T</a:t>
            </a:r>
            <a:r>
              <a:rPr lang="fr-CH" sz="2400" b="1" baseline="-25000" dirty="0">
                <a:latin typeface="Arial Narrow" panose="020B0606020202030204" pitchFamily="34" charset="0"/>
                <a:cs typeface="Arial" panose="020B0604020202020204" pitchFamily="34" charset="0"/>
              </a:rPr>
              <a:t>c</a:t>
            </a:r>
            <a:r>
              <a:rPr lang="fr-CH" sz="2400" b="1" dirty="0">
                <a:latin typeface="Arial Narrow" panose="020B0606020202030204" pitchFamily="34" charset="0"/>
                <a:cs typeface="Arial" panose="020B0604020202020204" pitchFamily="34" charset="0"/>
              </a:rPr>
              <a:t> after neutron </a:t>
            </a:r>
            <a:r>
              <a:rPr lang="fr-CH" sz="2400" b="1" dirty="0">
                <a:solidFill>
                  <a:srgbClr val="0070C0"/>
                </a:solidFill>
                <a:latin typeface="Arial Narrow" panose="020B0606020202030204" pitchFamily="34" charset="0"/>
                <a:cs typeface="Arial" panose="020B0604020202020204" pitchFamily="34" charset="0"/>
              </a:rPr>
              <a:t>and</a:t>
            </a:r>
            <a:r>
              <a:rPr lang="fr-CH" sz="2400" b="1" dirty="0">
                <a:latin typeface="Arial Narrow" panose="020B0606020202030204" pitchFamily="34" charset="0"/>
                <a:cs typeface="Arial" panose="020B0604020202020204" pitchFamily="34" charset="0"/>
              </a:rPr>
              <a:t> proton irradiation</a:t>
            </a:r>
            <a:endParaRPr lang="fr-CH" sz="2400" b="1" baseline="-25000" dirty="0">
              <a:latin typeface="Arial Narrow" panose="020B0606020202030204" pitchFamily="34" charset="0"/>
              <a:cs typeface="Arial" panose="020B0604020202020204" pitchFamily="34" charset="0"/>
            </a:endParaRPr>
          </a:p>
        </p:txBody>
      </p:sp>
      <p:cxnSp>
        <p:nvCxnSpPr>
          <p:cNvPr id="7" name="Connecteur droit 6"/>
          <p:cNvCxnSpPr/>
          <p:nvPr/>
        </p:nvCxnSpPr>
        <p:spPr>
          <a:xfrm>
            <a:off x="1293530" y="2363564"/>
            <a:ext cx="989612"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6479460" y="953729"/>
            <a:ext cx="98323" cy="4100052"/>
          </a:xfrm>
          <a:prstGeom prst="rect">
            <a:avLst/>
          </a:prstGeom>
          <a:solidFill>
            <a:schemeClr val="bg1"/>
          </a:solidFill>
        </p:spPr>
        <p:txBody>
          <a:bodyPr wrap="square" rtlCol="0">
            <a:spAutoFit/>
          </a:bodyPr>
          <a:lstStyle/>
          <a:p>
            <a:endParaRPr lang="fr-CH" dirty="0"/>
          </a:p>
        </p:txBody>
      </p:sp>
      <p:cxnSp>
        <p:nvCxnSpPr>
          <p:cNvPr id="20" name="Connecteur droit 19"/>
          <p:cNvCxnSpPr/>
          <p:nvPr/>
        </p:nvCxnSpPr>
        <p:spPr>
          <a:xfrm>
            <a:off x="4994787" y="5045499"/>
            <a:ext cx="329540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a:cxnSpLocks/>
          </p:cNvCxnSpPr>
          <p:nvPr/>
        </p:nvCxnSpPr>
        <p:spPr>
          <a:xfrm>
            <a:off x="3893574" y="1092064"/>
            <a:ext cx="439661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92132" y="5703547"/>
            <a:ext cx="8714033" cy="923330"/>
          </a:xfrm>
          <a:prstGeom prst="rect">
            <a:avLst/>
          </a:prstGeom>
          <a:noFill/>
        </p:spPr>
        <p:txBody>
          <a:bodyPr wrap="square" rtlCol="0">
            <a:spAutoFit/>
          </a:bodyPr>
          <a:lstStyle/>
          <a:p>
            <a:r>
              <a:rPr lang="it-IT" i="1" dirty="0">
                <a:latin typeface="Arial Narrow" panose="020B0606020202030204" pitchFamily="34" charset="0"/>
              </a:rPr>
              <a:t>Extrapolated from: </a:t>
            </a:r>
          </a:p>
          <a:p>
            <a:r>
              <a:rPr lang="it-IT" i="1" dirty="0">
                <a:latin typeface="Arial Narrow" panose="020B0606020202030204" pitchFamily="34" charset="0"/>
              </a:rPr>
              <a:t>T. Spina,  C. Scheuerlein, D. Richter, A  Ballarino,  F. Cerutti,  L.S. Esposito, A. Lechner L. Bottura and  R. Flükiger</a:t>
            </a:r>
            <a:r>
              <a:rPr lang="it-IT" b="1" i="1" dirty="0">
                <a:latin typeface="Arial Narrow" panose="020B0606020202030204" pitchFamily="34" charset="0"/>
              </a:rPr>
              <a:t>, EUCAS 2016</a:t>
            </a:r>
            <a:r>
              <a:rPr lang="fr-CH" b="1" i="1" dirty="0">
                <a:latin typeface="Arial Narrow" panose="020B0606020202030204" pitchFamily="34" charset="0"/>
              </a:rPr>
              <a:t>      </a:t>
            </a:r>
          </a:p>
        </p:txBody>
      </p:sp>
      <p:sp>
        <p:nvSpPr>
          <p:cNvPr id="30" name="ZoneTexte 29"/>
          <p:cNvSpPr txBox="1"/>
          <p:nvPr/>
        </p:nvSpPr>
        <p:spPr>
          <a:xfrm>
            <a:off x="3685216" y="5399696"/>
            <a:ext cx="896620" cy="461665"/>
          </a:xfrm>
          <a:prstGeom prst="rect">
            <a:avLst/>
          </a:prstGeom>
          <a:solidFill>
            <a:schemeClr val="bg1"/>
          </a:solidFill>
        </p:spPr>
        <p:txBody>
          <a:bodyPr wrap="square" rtlCol="0">
            <a:spAutoFit/>
          </a:bodyPr>
          <a:lstStyle/>
          <a:p>
            <a:r>
              <a:rPr lang="fr-CH" sz="2400" b="1" dirty="0">
                <a:latin typeface="Arial" panose="020B0604020202020204" pitchFamily="34" charset="0"/>
                <a:cs typeface="Arial" panose="020B0604020202020204" pitchFamily="34" charset="0"/>
              </a:rPr>
              <a:t>dpa</a:t>
            </a:r>
          </a:p>
        </p:txBody>
      </p:sp>
      <p:sp>
        <p:nvSpPr>
          <p:cNvPr id="31" name="Flèche : droite 30"/>
          <p:cNvSpPr/>
          <p:nvPr/>
        </p:nvSpPr>
        <p:spPr>
          <a:xfrm>
            <a:off x="6830932" y="3945285"/>
            <a:ext cx="978408" cy="56063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3" name="ZoneTexte 32"/>
          <p:cNvSpPr txBox="1"/>
          <p:nvPr/>
        </p:nvSpPr>
        <p:spPr>
          <a:xfrm>
            <a:off x="6984545" y="5096134"/>
            <a:ext cx="2326441" cy="338554"/>
          </a:xfrm>
          <a:prstGeom prst="rect">
            <a:avLst/>
          </a:prstGeom>
          <a:noFill/>
        </p:spPr>
        <p:txBody>
          <a:bodyPr wrap="square" rtlCol="0">
            <a:spAutoFit/>
          </a:bodyPr>
          <a:lstStyle/>
          <a:p>
            <a:r>
              <a:rPr lang="fr-CH" sz="1600" dirty="0"/>
              <a:t>3.0x10</a:t>
            </a:r>
            <a:r>
              <a:rPr lang="fr-CH" sz="1600" baseline="30000" dirty="0"/>
              <a:t>-3</a:t>
            </a:r>
          </a:p>
        </p:txBody>
      </p:sp>
      <p:sp>
        <p:nvSpPr>
          <p:cNvPr id="34" name="ZoneTexte 33"/>
          <p:cNvSpPr txBox="1"/>
          <p:nvPr/>
        </p:nvSpPr>
        <p:spPr>
          <a:xfrm>
            <a:off x="6984545" y="5093122"/>
            <a:ext cx="2326441" cy="338554"/>
          </a:xfrm>
          <a:prstGeom prst="rect">
            <a:avLst/>
          </a:prstGeom>
          <a:noFill/>
        </p:spPr>
        <p:txBody>
          <a:bodyPr wrap="square" rtlCol="0">
            <a:spAutoFit/>
          </a:bodyPr>
          <a:lstStyle/>
          <a:p>
            <a:r>
              <a:rPr lang="fr-CH" sz="1600" dirty="0"/>
              <a:t>3.0x10</a:t>
            </a:r>
            <a:r>
              <a:rPr lang="fr-CH" sz="1600" baseline="30000" dirty="0"/>
              <a:t>-3        </a:t>
            </a:r>
            <a:r>
              <a:rPr lang="fr-CH" sz="1600" dirty="0"/>
              <a:t>3.5x10</a:t>
            </a:r>
            <a:r>
              <a:rPr lang="fr-CH" sz="1600" baseline="30000" dirty="0"/>
              <a:t>-3</a:t>
            </a:r>
          </a:p>
        </p:txBody>
      </p:sp>
      <p:sp>
        <p:nvSpPr>
          <p:cNvPr id="3" name="Espace réservé du pied de page 2"/>
          <p:cNvSpPr>
            <a:spLocks noGrp="1"/>
          </p:cNvSpPr>
          <p:nvPr>
            <p:ph type="ftr" sz="quarter" idx="11"/>
          </p:nvPr>
        </p:nvSpPr>
        <p:spPr/>
        <p:txBody>
          <a:bodyPr/>
          <a:lstStyle/>
          <a:p>
            <a:r>
              <a:rPr lang="fr-CH"/>
              <a:t>Flukiger, CERN, 23.6.2017</a:t>
            </a:r>
          </a:p>
        </p:txBody>
      </p:sp>
      <p:sp>
        <p:nvSpPr>
          <p:cNvPr id="9" name="Espace réservé du numéro de diapositive 8"/>
          <p:cNvSpPr>
            <a:spLocks noGrp="1"/>
          </p:cNvSpPr>
          <p:nvPr>
            <p:ph type="sldNum" sz="quarter" idx="12"/>
          </p:nvPr>
        </p:nvSpPr>
        <p:spPr/>
        <p:txBody>
          <a:bodyPr/>
          <a:lstStyle/>
          <a:p>
            <a:fld id="{A7A773B0-9E9C-4FE3-96EB-10456A50FC3E}" type="slidenum">
              <a:rPr lang="fr-CH" smtClean="0"/>
              <a:t>33</a:t>
            </a:fld>
            <a:endParaRPr lang="fr-CH"/>
          </a:p>
        </p:txBody>
      </p:sp>
    </p:spTree>
    <p:extLst>
      <p:ext uri="{BB962C8B-B14F-4D97-AF65-F5344CB8AC3E}">
        <p14:creationId xmlns:p14="http://schemas.microsoft.com/office/powerpoint/2010/main" val="61179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27204" t="51003" r="49678" b="16117"/>
          <a:stretch/>
        </p:blipFill>
        <p:spPr>
          <a:xfrm>
            <a:off x="1032385" y="1425678"/>
            <a:ext cx="5948519" cy="4616904"/>
          </a:xfrm>
          <a:prstGeom prst="rect">
            <a:avLst/>
          </a:prstGeom>
        </p:spPr>
      </p:pic>
      <p:cxnSp>
        <p:nvCxnSpPr>
          <p:cNvPr id="4" name="Connecteur droit 3"/>
          <p:cNvCxnSpPr>
            <a:cxnSpLocks/>
          </p:cNvCxnSpPr>
          <p:nvPr/>
        </p:nvCxnSpPr>
        <p:spPr>
          <a:xfrm flipV="1">
            <a:off x="4188541" y="1602658"/>
            <a:ext cx="0" cy="3805084"/>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cteur droit 5"/>
          <p:cNvCxnSpPr>
            <a:cxnSpLocks/>
          </p:cNvCxnSpPr>
          <p:nvPr/>
        </p:nvCxnSpPr>
        <p:spPr>
          <a:xfrm>
            <a:off x="1946787" y="2556387"/>
            <a:ext cx="4581832"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4930929" y="2271252"/>
            <a:ext cx="1612491" cy="523220"/>
          </a:xfrm>
          <a:prstGeom prst="rect">
            <a:avLst/>
          </a:prstGeom>
          <a:noFill/>
          <a:ln>
            <a:noFill/>
          </a:ln>
        </p:spPr>
        <p:txBody>
          <a:bodyPr wrap="square" rtlCol="0">
            <a:spAutoFit/>
          </a:bodyPr>
          <a:lstStyle/>
          <a:p>
            <a:r>
              <a:rPr lang="fr-CH" sz="2800" b="1" dirty="0"/>
              <a:t>T</a:t>
            </a:r>
            <a:r>
              <a:rPr lang="fr-CH" sz="2800" b="1" baseline="-25000" dirty="0"/>
              <a:t>c</a:t>
            </a:r>
            <a:r>
              <a:rPr lang="fr-CH" sz="2800" b="1" dirty="0"/>
              <a:t> ~ 16 K</a:t>
            </a:r>
          </a:p>
        </p:txBody>
      </p:sp>
      <p:sp>
        <p:nvSpPr>
          <p:cNvPr id="11" name="ZoneTexte 10"/>
          <p:cNvSpPr txBox="1"/>
          <p:nvPr/>
        </p:nvSpPr>
        <p:spPr>
          <a:xfrm>
            <a:off x="938980" y="158010"/>
            <a:ext cx="7305368" cy="523220"/>
          </a:xfrm>
          <a:prstGeom prst="rect">
            <a:avLst/>
          </a:prstGeom>
          <a:solidFill>
            <a:srgbClr val="FFFF00"/>
          </a:solidFill>
          <a:ln>
            <a:solidFill>
              <a:srgbClr val="FF0000"/>
            </a:solidFill>
          </a:ln>
        </p:spPr>
        <p:txBody>
          <a:bodyPr wrap="square" rtlCol="0">
            <a:spAutoFit/>
          </a:bodyPr>
          <a:lstStyle/>
          <a:p>
            <a:pPr algn="ctr"/>
            <a:r>
              <a:rPr lang="fr-CH" sz="2800" b="1" dirty="0">
                <a:latin typeface="Arial Narrow" panose="020B0606020202030204" pitchFamily="34" charset="0"/>
                <a:cs typeface="Arial" panose="020B0604020202020204" pitchFamily="34" charset="0"/>
              </a:rPr>
              <a:t>FCC: Expected value of T</a:t>
            </a:r>
            <a:r>
              <a:rPr lang="fr-CH" sz="2800" b="1" baseline="-25000" dirty="0">
                <a:latin typeface="Arial Narrow" panose="020B0606020202030204" pitchFamily="34" charset="0"/>
                <a:cs typeface="Arial" panose="020B0604020202020204" pitchFamily="34" charset="0"/>
              </a:rPr>
              <a:t>c</a:t>
            </a:r>
            <a:r>
              <a:rPr lang="fr-CH" sz="2800" b="1" dirty="0">
                <a:latin typeface="Arial Narrow" panose="020B0606020202030204" pitchFamily="34" charset="0"/>
                <a:cs typeface="Arial" panose="020B0604020202020204" pitchFamily="34" charset="0"/>
              </a:rPr>
              <a:t> in Nb</a:t>
            </a:r>
            <a:r>
              <a:rPr lang="fr-CH" sz="2800" b="1" baseline="-25000" dirty="0">
                <a:latin typeface="Arial Narrow" panose="020B0606020202030204" pitchFamily="34" charset="0"/>
                <a:cs typeface="Arial" panose="020B0604020202020204" pitchFamily="34" charset="0"/>
              </a:rPr>
              <a:t>3</a:t>
            </a:r>
            <a:r>
              <a:rPr lang="fr-CH" sz="2800" b="1" dirty="0">
                <a:latin typeface="Arial Narrow" panose="020B0606020202030204" pitchFamily="34" charset="0"/>
                <a:cs typeface="Arial" panose="020B0604020202020204" pitchFamily="34" charset="0"/>
              </a:rPr>
              <a:t>Sn for 30’000 fb</a:t>
            </a:r>
            <a:r>
              <a:rPr lang="fr-CH" sz="2800" b="1" baseline="30000" dirty="0">
                <a:latin typeface="Arial Narrow" panose="020B0606020202030204" pitchFamily="34" charset="0"/>
                <a:cs typeface="Arial" panose="020B0604020202020204" pitchFamily="34" charset="0"/>
              </a:rPr>
              <a:t>-1</a:t>
            </a:r>
            <a:endParaRPr lang="fr-CH" sz="2800" b="1" dirty="0">
              <a:latin typeface="Arial Narrow" panose="020B0606020202030204" pitchFamily="34" charset="0"/>
              <a:cs typeface="Arial" panose="020B0604020202020204" pitchFamily="34" charset="0"/>
            </a:endParaRPr>
          </a:p>
        </p:txBody>
      </p:sp>
      <p:sp>
        <p:nvSpPr>
          <p:cNvPr id="12" name="ZoneTexte 11"/>
          <p:cNvSpPr txBox="1"/>
          <p:nvPr/>
        </p:nvSpPr>
        <p:spPr>
          <a:xfrm>
            <a:off x="6590045" y="2239513"/>
            <a:ext cx="2094272" cy="830997"/>
          </a:xfrm>
          <a:prstGeom prst="rect">
            <a:avLst/>
          </a:prstGeom>
          <a:solidFill>
            <a:srgbClr val="92F7FC"/>
          </a:solidFill>
          <a:ln>
            <a:solidFill>
              <a:srgbClr val="FF0000"/>
            </a:solidFill>
          </a:ln>
        </p:spPr>
        <p:txBody>
          <a:bodyPr wrap="square" rtlCol="0">
            <a:spAutoFit/>
          </a:bodyPr>
          <a:lstStyle/>
          <a:p>
            <a:r>
              <a:rPr lang="fr-CH" sz="2400" b="1" dirty="0">
                <a:latin typeface="Arial Narrow" panose="020B0606020202030204" pitchFamily="34" charset="0"/>
              </a:rPr>
              <a:t>T</a:t>
            </a:r>
            <a:r>
              <a:rPr lang="fr-CH" sz="2400" b="1" baseline="-25000" dirty="0">
                <a:latin typeface="Arial Narrow" panose="020B0606020202030204" pitchFamily="34" charset="0"/>
              </a:rPr>
              <a:t>c</a:t>
            </a:r>
            <a:r>
              <a:rPr lang="fr-CH" sz="2400" b="1" dirty="0">
                <a:latin typeface="Arial Narrow" panose="020B0606020202030204" pitchFamily="34" charset="0"/>
              </a:rPr>
              <a:t> value  after 30’000 fb</a:t>
            </a:r>
            <a:r>
              <a:rPr lang="fr-CH" sz="2400" b="1" baseline="30000" dirty="0">
                <a:latin typeface="Arial Narrow" panose="020B0606020202030204" pitchFamily="34" charset="0"/>
              </a:rPr>
              <a:t>-1</a:t>
            </a:r>
          </a:p>
        </p:txBody>
      </p:sp>
      <p:sp>
        <p:nvSpPr>
          <p:cNvPr id="13" name="ZoneTexte 12"/>
          <p:cNvSpPr txBox="1"/>
          <p:nvPr/>
        </p:nvSpPr>
        <p:spPr>
          <a:xfrm>
            <a:off x="533373" y="6024235"/>
            <a:ext cx="6687559" cy="461665"/>
          </a:xfrm>
          <a:prstGeom prst="rect">
            <a:avLst/>
          </a:prstGeom>
          <a:noFill/>
        </p:spPr>
        <p:txBody>
          <a:bodyPr wrap="square" rtlCol="0">
            <a:spAutoFit/>
          </a:bodyPr>
          <a:lstStyle/>
          <a:p>
            <a:r>
              <a:rPr lang="fr-CH" sz="2400" b="1" dirty="0"/>
              <a:t>Master curve</a:t>
            </a:r>
            <a:r>
              <a:rPr lang="fr-CH" b="1" dirty="0"/>
              <a:t>:  </a:t>
            </a:r>
            <a:r>
              <a:rPr lang="fr-CH" dirty="0"/>
              <a:t>from</a:t>
            </a:r>
            <a:r>
              <a:rPr lang="fr-CH" i="1" dirty="0"/>
              <a:t> Flükiger et al., </a:t>
            </a:r>
            <a:r>
              <a:rPr lang="fr-CH" b="1" i="1" dirty="0"/>
              <a:t>SUST, 30, 054003 (2017)</a:t>
            </a:r>
          </a:p>
        </p:txBody>
      </p:sp>
      <p:sp>
        <p:nvSpPr>
          <p:cNvPr id="3" name="ZoneTexte 2"/>
          <p:cNvSpPr txBox="1"/>
          <p:nvPr/>
        </p:nvSpPr>
        <p:spPr>
          <a:xfrm>
            <a:off x="334297" y="846253"/>
            <a:ext cx="8809703" cy="461665"/>
          </a:xfrm>
          <a:prstGeom prst="rect">
            <a:avLst/>
          </a:prstGeom>
          <a:noFill/>
        </p:spPr>
        <p:txBody>
          <a:bodyPr wrap="square" rtlCol="0">
            <a:spAutoFit/>
          </a:bodyPr>
          <a:lstStyle/>
          <a:p>
            <a:r>
              <a:rPr lang="fr-CH" sz="2400" b="1" dirty="0">
                <a:latin typeface="Arial Narrow" panose="020B0606020202030204" pitchFamily="34" charset="0"/>
              </a:rPr>
              <a:t>For E ≥ 0.1 MeV neutrons, dpa = 3.5 x 10</a:t>
            </a:r>
            <a:r>
              <a:rPr lang="fr-CH" sz="2400" b="1" baseline="30000" dirty="0">
                <a:latin typeface="Arial Narrow" panose="020B0606020202030204" pitchFamily="34" charset="0"/>
              </a:rPr>
              <a:t>-3</a:t>
            </a:r>
            <a:r>
              <a:rPr lang="fr-CH" sz="2400" b="1" dirty="0">
                <a:latin typeface="Arial Narrow" panose="020B0606020202030204" pitchFamily="34" charset="0"/>
              </a:rPr>
              <a:t>, yields a T</a:t>
            </a:r>
            <a:r>
              <a:rPr lang="fr-CH" sz="2400" b="1" baseline="-25000" dirty="0">
                <a:latin typeface="Arial Narrow" panose="020B0606020202030204" pitchFamily="34" charset="0"/>
              </a:rPr>
              <a:t>c</a:t>
            </a:r>
            <a:r>
              <a:rPr lang="fr-CH" sz="2400" b="1" dirty="0">
                <a:latin typeface="Arial Narrow" panose="020B0606020202030204" pitchFamily="34" charset="0"/>
              </a:rPr>
              <a:t> value of 16 K </a:t>
            </a:r>
          </a:p>
        </p:txBody>
      </p:sp>
      <p:sp>
        <p:nvSpPr>
          <p:cNvPr id="5" name="Espace réservé du pied de page 4"/>
          <p:cNvSpPr>
            <a:spLocks noGrp="1"/>
          </p:cNvSpPr>
          <p:nvPr>
            <p:ph type="ftr" sz="quarter" idx="11"/>
          </p:nvPr>
        </p:nvSpPr>
        <p:spPr/>
        <p:txBody>
          <a:bodyPr/>
          <a:lstStyle/>
          <a:p>
            <a:r>
              <a:rPr lang="fr-CH"/>
              <a:t>Flukiger, CERN, 23.6.2017</a:t>
            </a:r>
            <a:endParaRPr lang="fr-CH" dirty="0"/>
          </a:p>
        </p:txBody>
      </p:sp>
      <p:sp>
        <p:nvSpPr>
          <p:cNvPr id="7" name="Espace réservé du numéro de diapositive 6"/>
          <p:cNvSpPr>
            <a:spLocks noGrp="1"/>
          </p:cNvSpPr>
          <p:nvPr>
            <p:ph type="sldNum" sz="quarter" idx="12"/>
          </p:nvPr>
        </p:nvSpPr>
        <p:spPr/>
        <p:txBody>
          <a:bodyPr/>
          <a:lstStyle/>
          <a:p>
            <a:fld id="{A7A773B0-9E9C-4FE3-96EB-10456A50FC3E}" type="slidenum">
              <a:rPr lang="fr-CH" smtClean="0"/>
              <a:t>34</a:t>
            </a:fld>
            <a:endParaRPr lang="fr-CH"/>
          </a:p>
        </p:txBody>
      </p:sp>
      <p:sp>
        <p:nvSpPr>
          <p:cNvPr id="15" name="Rectangle 14">
            <a:extLst>
              <a:ext uri="{FF2B5EF4-FFF2-40B4-BE49-F238E27FC236}">
                <a16:creationId xmlns:a16="http://schemas.microsoft.com/office/drawing/2014/main" xmlns="" id="{D73271F8-F48C-4B2C-8F9C-64F126A3C84A}"/>
              </a:ext>
            </a:extLst>
          </p:cNvPr>
          <p:cNvSpPr/>
          <p:nvPr/>
        </p:nvSpPr>
        <p:spPr>
          <a:xfrm>
            <a:off x="7005649" y="3734528"/>
            <a:ext cx="1628266" cy="523220"/>
          </a:xfrm>
          <a:prstGeom prst="rect">
            <a:avLst/>
          </a:prstGeom>
          <a:solidFill>
            <a:srgbClr val="92F7FC"/>
          </a:solidFill>
          <a:ln>
            <a:solidFill>
              <a:srgbClr val="FF0000"/>
            </a:solidFill>
          </a:ln>
        </p:spPr>
        <p:txBody>
          <a:bodyPr wrap="none">
            <a:spAutoFit/>
          </a:bodyPr>
          <a:lstStyle/>
          <a:p>
            <a:r>
              <a:rPr lang="fr-CH" sz="2800" b="1" dirty="0">
                <a:solidFill>
                  <a:srgbClr val="FF0000"/>
                </a:solidFill>
                <a:latin typeface="Symbol" panose="05050102010706020507" pitchFamily="18" charset="2"/>
              </a:rPr>
              <a:t>D</a:t>
            </a:r>
            <a:r>
              <a:rPr lang="fr-CH" sz="2800" b="1" dirty="0">
                <a:solidFill>
                  <a:srgbClr val="FF0000"/>
                </a:solidFill>
                <a:latin typeface="Arial Narrow" panose="020B0606020202030204" pitchFamily="34" charset="0"/>
                <a:cs typeface="Arial" panose="020B0604020202020204" pitchFamily="34" charset="0"/>
              </a:rPr>
              <a:t>T</a:t>
            </a:r>
            <a:r>
              <a:rPr lang="fr-CH" sz="2800" b="1" baseline="-25000" dirty="0">
                <a:solidFill>
                  <a:srgbClr val="FF0000"/>
                </a:solidFill>
                <a:latin typeface="Arial Narrow" panose="020B0606020202030204" pitchFamily="34" charset="0"/>
                <a:cs typeface="Arial" panose="020B0604020202020204" pitchFamily="34" charset="0"/>
              </a:rPr>
              <a:t>c</a:t>
            </a:r>
            <a:r>
              <a:rPr lang="fr-CH" sz="2800" b="1" dirty="0">
                <a:solidFill>
                  <a:srgbClr val="FF0000"/>
                </a:solidFill>
                <a:latin typeface="Arial Narrow" panose="020B0606020202030204" pitchFamily="34" charset="0"/>
              </a:rPr>
              <a:t> </a:t>
            </a:r>
            <a:r>
              <a:rPr lang="fr-CH" sz="2800" b="1" dirty="0">
                <a:solidFill>
                  <a:srgbClr val="FF0000"/>
                </a:solidFill>
                <a:latin typeface="Arial Narrow" panose="020B0606020202030204" pitchFamily="34" charset="0"/>
                <a:cs typeface="Arial" panose="020B0604020202020204" pitchFamily="34" charset="0"/>
              </a:rPr>
              <a:t>~ 16 K</a:t>
            </a:r>
          </a:p>
        </p:txBody>
      </p:sp>
      <p:sp>
        <p:nvSpPr>
          <p:cNvPr id="16" name="Rectangle 15">
            <a:extLst>
              <a:ext uri="{FF2B5EF4-FFF2-40B4-BE49-F238E27FC236}">
                <a16:creationId xmlns:a16="http://schemas.microsoft.com/office/drawing/2014/main" xmlns="" id="{086B4075-0535-4B2D-818E-22CD99CC8686}"/>
              </a:ext>
            </a:extLst>
          </p:cNvPr>
          <p:cNvSpPr/>
          <p:nvPr/>
        </p:nvSpPr>
        <p:spPr>
          <a:xfrm rot="16200000">
            <a:off x="3200903" y="3452692"/>
            <a:ext cx="1988045" cy="461665"/>
          </a:xfrm>
          <a:prstGeom prst="rect">
            <a:avLst/>
          </a:prstGeom>
        </p:spPr>
        <p:txBody>
          <a:bodyPr wrap="none">
            <a:spAutoFit/>
          </a:bodyPr>
          <a:lstStyle/>
          <a:p>
            <a:r>
              <a:rPr lang="fr-CH" sz="2400" b="1" dirty="0">
                <a:latin typeface="Arial Narrow" panose="020B0606020202030204" pitchFamily="34" charset="0"/>
              </a:rPr>
              <a:t>dpa = 3.5 x 10</a:t>
            </a:r>
            <a:r>
              <a:rPr lang="fr-CH" sz="2400" b="1" baseline="30000" dirty="0">
                <a:latin typeface="Arial Narrow" panose="020B0606020202030204" pitchFamily="34" charset="0"/>
              </a:rPr>
              <a:t>-3</a:t>
            </a:r>
            <a:endParaRPr lang="fr-CH" sz="2400" dirty="0"/>
          </a:p>
        </p:txBody>
      </p:sp>
    </p:spTree>
    <p:extLst>
      <p:ext uri="{BB962C8B-B14F-4D97-AF65-F5344CB8AC3E}">
        <p14:creationId xmlns:p14="http://schemas.microsoft.com/office/powerpoint/2010/main" val="6550925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53075" t="27683" r="23979" b="44059"/>
          <a:stretch/>
        </p:blipFill>
        <p:spPr>
          <a:xfrm>
            <a:off x="405103" y="1844084"/>
            <a:ext cx="5470524" cy="3789506"/>
          </a:xfrm>
          <a:prstGeom prst="rect">
            <a:avLst/>
          </a:prstGeom>
          <a:ln w="38100">
            <a:solidFill>
              <a:srgbClr val="FF0000"/>
            </a:solidFill>
          </a:ln>
        </p:spPr>
      </p:pic>
      <p:cxnSp>
        <p:nvCxnSpPr>
          <p:cNvPr id="4" name="Connecteur droit 3"/>
          <p:cNvCxnSpPr/>
          <p:nvPr/>
        </p:nvCxnSpPr>
        <p:spPr>
          <a:xfrm>
            <a:off x="1184787" y="3453073"/>
            <a:ext cx="327414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2821858" y="2895212"/>
            <a:ext cx="0" cy="2300749"/>
          </a:xfrm>
          <a:prstGeom prst="line">
            <a:avLst/>
          </a:prstGeom>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294967" y="265471"/>
            <a:ext cx="8436077" cy="523220"/>
          </a:xfrm>
          <a:prstGeom prst="rect">
            <a:avLst/>
          </a:prstGeom>
          <a:solidFill>
            <a:srgbClr val="FFFF00"/>
          </a:solidFill>
          <a:ln>
            <a:solidFill>
              <a:srgbClr val="FF0000"/>
            </a:solidFill>
          </a:ln>
        </p:spPr>
        <p:txBody>
          <a:bodyPr wrap="square" rtlCol="0">
            <a:spAutoFit/>
          </a:bodyPr>
          <a:lstStyle/>
          <a:p>
            <a:pPr algn="ctr"/>
            <a:r>
              <a:rPr lang="fr-CH" sz="2800" b="1" dirty="0"/>
              <a:t>Comparison</a:t>
            </a:r>
            <a:r>
              <a:rPr lang="fr-CH" dirty="0"/>
              <a:t> </a:t>
            </a:r>
            <a:r>
              <a:rPr lang="fr-CH" sz="2800" b="1" dirty="0"/>
              <a:t>with earlier neutron data at 16 MeV (1987)</a:t>
            </a:r>
          </a:p>
        </p:txBody>
      </p:sp>
      <p:sp>
        <p:nvSpPr>
          <p:cNvPr id="8" name="Rectangle 7"/>
          <p:cNvSpPr/>
          <p:nvPr/>
        </p:nvSpPr>
        <p:spPr>
          <a:xfrm>
            <a:off x="294967" y="5805211"/>
            <a:ext cx="4611329" cy="707886"/>
          </a:xfrm>
          <a:prstGeom prst="rect">
            <a:avLst/>
          </a:prstGeom>
        </p:spPr>
        <p:txBody>
          <a:bodyPr wrap="square">
            <a:spAutoFit/>
          </a:bodyPr>
          <a:lstStyle/>
          <a:p>
            <a:r>
              <a:rPr lang="fr-CH" sz="2000" i="1" dirty="0">
                <a:latin typeface="Arial Narrow" panose="020B0606020202030204" pitchFamily="34" charset="0"/>
              </a:rPr>
              <a:t>F. Weiss, R. Flükiger, W. Maurer, M.W. Guinan, </a:t>
            </a:r>
          </a:p>
          <a:p>
            <a:r>
              <a:rPr lang="fr-CH" sz="2000" b="1" i="1" dirty="0">
                <a:latin typeface="Arial Narrow" panose="020B0606020202030204" pitchFamily="34" charset="0"/>
              </a:rPr>
              <a:t>IEEE Trans. Magn.,MAG-23 (1987) 976</a:t>
            </a:r>
          </a:p>
        </p:txBody>
      </p:sp>
      <p:sp>
        <p:nvSpPr>
          <p:cNvPr id="10" name="ZoneTexte 9"/>
          <p:cNvSpPr txBox="1"/>
          <p:nvPr/>
        </p:nvSpPr>
        <p:spPr>
          <a:xfrm>
            <a:off x="6079985" y="1999880"/>
            <a:ext cx="2979174" cy="1200329"/>
          </a:xfrm>
          <a:prstGeom prst="rect">
            <a:avLst/>
          </a:prstGeom>
          <a:solidFill>
            <a:srgbClr val="92F7FC"/>
          </a:solidFill>
          <a:ln>
            <a:solidFill>
              <a:srgbClr val="FF0000"/>
            </a:solidFill>
          </a:ln>
        </p:spPr>
        <p:txBody>
          <a:bodyPr wrap="square" rtlCol="0">
            <a:spAutoFit/>
          </a:bodyPr>
          <a:lstStyle/>
          <a:p>
            <a:r>
              <a:rPr lang="fr-CH" sz="2400" b="1" dirty="0"/>
              <a:t>For 14 MeV neutrons, T</a:t>
            </a:r>
            <a:r>
              <a:rPr lang="fr-CH" sz="2400" b="1" baseline="-25000" dirty="0"/>
              <a:t>c</a:t>
            </a:r>
            <a:r>
              <a:rPr lang="fr-CH" sz="2400" b="1" dirty="0"/>
              <a:t> = 16 K is obtained at </a:t>
            </a:r>
            <a:r>
              <a:rPr lang="fr-CH" sz="2400" b="1" dirty="0">
                <a:solidFill>
                  <a:srgbClr val="FF0000"/>
                </a:solidFill>
              </a:rPr>
              <a:t>~ 1.5 x 10</a:t>
            </a:r>
            <a:r>
              <a:rPr lang="fr-CH" sz="2400" b="1" baseline="30000" dirty="0">
                <a:solidFill>
                  <a:srgbClr val="FF0000"/>
                </a:solidFill>
              </a:rPr>
              <a:t>22</a:t>
            </a:r>
            <a:r>
              <a:rPr lang="fr-CH" sz="2400" b="1" dirty="0">
                <a:solidFill>
                  <a:srgbClr val="FF0000"/>
                </a:solidFill>
              </a:rPr>
              <a:t> n/m</a:t>
            </a:r>
            <a:r>
              <a:rPr lang="fr-CH" sz="2400" b="1" baseline="30000" dirty="0">
                <a:solidFill>
                  <a:srgbClr val="FF0000"/>
                </a:solidFill>
              </a:rPr>
              <a:t>2</a:t>
            </a:r>
          </a:p>
        </p:txBody>
      </p:sp>
      <p:sp>
        <p:nvSpPr>
          <p:cNvPr id="12" name="ZoneTexte 11"/>
          <p:cNvSpPr txBox="1"/>
          <p:nvPr/>
        </p:nvSpPr>
        <p:spPr>
          <a:xfrm>
            <a:off x="294966" y="856855"/>
            <a:ext cx="8849033" cy="830997"/>
          </a:xfrm>
          <a:prstGeom prst="rect">
            <a:avLst/>
          </a:prstGeom>
          <a:noFill/>
        </p:spPr>
        <p:txBody>
          <a:bodyPr wrap="square" rtlCol="0">
            <a:spAutoFit/>
          </a:bodyPr>
          <a:lstStyle/>
          <a:p>
            <a:r>
              <a:rPr lang="fr-CH" sz="2400" b="1" dirty="0">
                <a:latin typeface="Arial Narrow" panose="020B0606020202030204" pitchFamily="34" charset="0"/>
              </a:rPr>
              <a:t>Data for various binary and ternary alloyed Nb</a:t>
            </a:r>
            <a:r>
              <a:rPr lang="fr-CH" sz="2400" b="1" baseline="-25000" dirty="0">
                <a:latin typeface="Arial Narrow" panose="020B0606020202030204" pitchFamily="34" charset="0"/>
              </a:rPr>
              <a:t>3</a:t>
            </a:r>
            <a:r>
              <a:rPr lang="fr-CH" sz="2400" b="1" dirty="0">
                <a:latin typeface="Arial Narrow" panose="020B0606020202030204" pitchFamily="34" charset="0"/>
              </a:rPr>
              <a:t>Sn wires</a:t>
            </a:r>
          </a:p>
          <a:p>
            <a:r>
              <a:rPr lang="fr-CH" sz="2400" b="1" dirty="0">
                <a:latin typeface="Arial Narrow" panose="020B0606020202030204" pitchFamily="34" charset="0"/>
              </a:rPr>
              <a:t>The value of T</a:t>
            </a:r>
            <a:r>
              <a:rPr lang="fr-CH" sz="2400" b="1" baseline="-25000" dirty="0">
                <a:latin typeface="Arial Narrow" panose="020B0606020202030204" pitchFamily="34" charset="0"/>
              </a:rPr>
              <a:t>c</a:t>
            </a:r>
            <a:r>
              <a:rPr lang="fr-CH" sz="2400" b="1" dirty="0">
                <a:latin typeface="Arial Narrow" panose="020B0606020202030204" pitchFamily="34" charset="0"/>
              </a:rPr>
              <a:t> = 16K is supposed to occur at the same dpa value.</a:t>
            </a:r>
          </a:p>
        </p:txBody>
      </p:sp>
      <p:sp>
        <p:nvSpPr>
          <p:cNvPr id="13" name="ZoneTexte 12"/>
          <p:cNvSpPr txBox="1"/>
          <p:nvPr/>
        </p:nvSpPr>
        <p:spPr>
          <a:xfrm>
            <a:off x="5973096" y="4687227"/>
            <a:ext cx="3170904" cy="1200329"/>
          </a:xfrm>
          <a:prstGeom prst="rect">
            <a:avLst/>
          </a:prstGeom>
          <a:noFill/>
          <a:ln>
            <a:solidFill>
              <a:srgbClr val="00B0F0"/>
            </a:solidFill>
          </a:ln>
        </p:spPr>
        <p:txBody>
          <a:bodyPr wrap="square" rtlCol="0">
            <a:spAutoFit/>
          </a:bodyPr>
          <a:lstStyle/>
          <a:p>
            <a:r>
              <a:rPr lang="fr-CH" sz="2400" b="1" dirty="0">
                <a:latin typeface="Arial Narrow" panose="020B0606020202030204" pitchFamily="34" charset="0"/>
              </a:rPr>
              <a:t>This value will be used for comparison in the next figures</a:t>
            </a:r>
          </a:p>
        </p:txBody>
      </p:sp>
      <p:sp>
        <p:nvSpPr>
          <p:cNvPr id="14" name="Flèche : bas 13"/>
          <p:cNvSpPr/>
          <p:nvPr/>
        </p:nvSpPr>
        <p:spPr>
          <a:xfrm>
            <a:off x="7320091" y="3319015"/>
            <a:ext cx="363794" cy="5801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 name="Espace réservé du pied de page 2"/>
          <p:cNvSpPr>
            <a:spLocks noGrp="1"/>
          </p:cNvSpPr>
          <p:nvPr>
            <p:ph type="ftr" sz="quarter" idx="11"/>
          </p:nvPr>
        </p:nvSpPr>
        <p:spPr/>
        <p:txBody>
          <a:bodyPr/>
          <a:lstStyle/>
          <a:p>
            <a:r>
              <a:rPr lang="fr-CH"/>
              <a:t>Flukiger, CERN, 23.6.2017</a:t>
            </a:r>
          </a:p>
        </p:txBody>
      </p:sp>
      <p:sp>
        <p:nvSpPr>
          <p:cNvPr id="5" name="Espace réservé du numéro de diapositive 4"/>
          <p:cNvSpPr>
            <a:spLocks noGrp="1"/>
          </p:cNvSpPr>
          <p:nvPr>
            <p:ph type="sldNum" sz="quarter" idx="12"/>
          </p:nvPr>
        </p:nvSpPr>
        <p:spPr/>
        <p:txBody>
          <a:bodyPr/>
          <a:lstStyle/>
          <a:p>
            <a:fld id="{A7A773B0-9E9C-4FE3-96EB-10456A50FC3E}" type="slidenum">
              <a:rPr lang="fr-CH" smtClean="0"/>
              <a:t>35</a:t>
            </a:fld>
            <a:endParaRPr lang="fr-CH"/>
          </a:p>
        </p:txBody>
      </p:sp>
      <p:sp>
        <p:nvSpPr>
          <p:cNvPr id="9" name="ZoneTexte 8"/>
          <p:cNvSpPr txBox="1"/>
          <p:nvPr/>
        </p:nvSpPr>
        <p:spPr>
          <a:xfrm>
            <a:off x="7239786" y="3912124"/>
            <a:ext cx="735291" cy="461665"/>
          </a:xfrm>
          <a:prstGeom prst="rect">
            <a:avLst/>
          </a:prstGeom>
          <a:noFill/>
        </p:spPr>
        <p:txBody>
          <a:bodyPr wrap="square" rtlCol="0">
            <a:spAutoFit/>
          </a:bodyPr>
          <a:lstStyle/>
          <a:p>
            <a:r>
              <a:rPr lang="fr-CH" sz="2400" b="1" dirty="0"/>
              <a:t>dpa</a:t>
            </a:r>
          </a:p>
        </p:txBody>
      </p:sp>
    </p:spTree>
    <p:extLst>
      <p:ext uri="{BB962C8B-B14F-4D97-AF65-F5344CB8AC3E}">
        <p14:creationId xmlns:p14="http://schemas.microsoft.com/office/powerpoint/2010/main" val="41586510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1119" y="2615070"/>
            <a:ext cx="6322435" cy="523220"/>
          </a:xfrm>
          <a:prstGeom prst="rect">
            <a:avLst/>
          </a:prstGeom>
          <a:solidFill>
            <a:srgbClr val="FFFF00"/>
          </a:solidFill>
          <a:ln>
            <a:solidFill>
              <a:srgbClr val="FF0000"/>
            </a:solidFill>
          </a:ln>
        </p:spPr>
        <p:txBody>
          <a:bodyPr wrap="none">
            <a:spAutoFit/>
          </a:bodyPr>
          <a:lstStyle/>
          <a:p>
            <a:pPr algn="ctr"/>
            <a:r>
              <a:rPr lang="fr-CH" sz="2800" b="1" dirty="0"/>
              <a:t>Variation of J</a:t>
            </a:r>
            <a:r>
              <a:rPr lang="fr-CH" sz="2800" b="1" baseline="-25000" dirty="0"/>
              <a:t>c</a:t>
            </a:r>
            <a:r>
              <a:rPr lang="fr-CH" sz="2800" b="1" dirty="0"/>
              <a:t> and B</a:t>
            </a:r>
            <a:r>
              <a:rPr lang="fr-CH" sz="2800" b="1" baseline="-25000" dirty="0"/>
              <a:t>c2</a:t>
            </a:r>
            <a:r>
              <a:rPr lang="fr-CH" sz="2800" b="1" dirty="0"/>
              <a:t> in FCC quadrupoles</a:t>
            </a:r>
          </a:p>
        </p:txBody>
      </p:sp>
      <p:sp>
        <p:nvSpPr>
          <p:cNvPr id="3" name="Espace réservé du pied de page 2"/>
          <p:cNvSpPr>
            <a:spLocks noGrp="1"/>
          </p:cNvSpPr>
          <p:nvPr>
            <p:ph type="ftr" sz="quarter" idx="11"/>
          </p:nvPr>
        </p:nvSpPr>
        <p:spPr/>
        <p:txBody>
          <a:bodyPr/>
          <a:lstStyle/>
          <a:p>
            <a:r>
              <a:rPr lang="fr-CH"/>
              <a:t>Flukiger, CERN, 23.6.2017</a:t>
            </a:r>
          </a:p>
        </p:txBody>
      </p:sp>
      <p:sp>
        <p:nvSpPr>
          <p:cNvPr id="4" name="Espace réservé du numéro de diapositive 3"/>
          <p:cNvSpPr>
            <a:spLocks noGrp="1"/>
          </p:cNvSpPr>
          <p:nvPr>
            <p:ph type="sldNum" sz="quarter" idx="12"/>
          </p:nvPr>
        </p:nvSpPr>
        <p:spPr/>
        <p:txBody>
          <a:bodyPr/>
          <a:lstStyle/>
          <a:p>
            <a:fld id="{A7A773B0-9E9C-4FE3-96EB-10456A50FC3E}" type="slidenum">
              <a:rPr lang="fr-CH" smtClean="0"/>
              <a:t>36</a:t>
            </a:fld>
            <a:endParaRPr lang="fr-CH"/>
          </a:p>
        </p:txBody>
      </p:sp>
    </p:spTree>
    <p:extLst>
      <p:ext uri="{BB962C8B-B14F-4D97-AF65-F5344CB8AC3E}">
        <p14:creationId xmlns:p14="http://schemas.microsoft.com/office/powerpoint/2010/main" val="12451310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28064" t="26917" r="35807" b="17732"/>
          <a:stretch/>
        </p:blipFill>
        <p:spPr>
          <a:xfrm>
            <a:off x="954546" y="0"/>
            <a:ext cx="7462682" cy="6464975"/>
          </a:xfrm>
          <a:prstGeom prst="rect">
            <a:avLst/>
          </a:prstGeom>
        </p:spPr>
      </p:pic>
      <p:sp>
        <p:nvSpPr>
          <p:cNvPr id="3" name="ZoneTexte 2"/>
          <p:cNvSpPr txBox="1"/>
          <p:nvPr/>
        </p:nvSpPr>
        <p:spPr>
          <a:xfrm>
            <a:off x="944714" y="4786667"/>
            <a:ext cx="7520857" cy="1015663"/>
          </a:xfrm>
          <a:prstGeom prst="rect">
            <a:avLst/>
          </a:prstGeom>
          <a:solidFill>
            <a:schemeClr val="bg1"/>
          </a:solidFill>
        </p:spPr>
        <p:txBody>
          <a:bodyPr wrap="square" rtlCol="0">
            <a:spAutoFit/>
          </a:bodyPr>
          <a:lstStyle/>
          <a:p>
            <a:endParaRPr lang="fr-CH" sz="2400" b="1" dirty="0"/>
          </a:p>
          <a:p>
            <a:endParaRPr lang="fr-CH" sz="2400" b="1" dirty="0"/>
          </a:p>
          <a:p>
            <a:endParaRPr lang="fr-CH" sz="1200" b="1" dirty="0"/>
          </a:p>
        </p:txBody>
      </p:sp>
      <p:pic>
        <p:nvPicPr>
          <p:cNvPr id="9" name="Image 8"/>
          <p:cNvPicPr>
            <a:picLocks noChangeAspect="1"/>
          </p:cNvPicPr>
          <p:nvPr/>
        </p:nvPicPr>
        <p:blipFill rotWithShape="1">
          <a:blip r:embed="rId2"/>
          <a:srcRect l="29114" t="62012" r="39056" b="34960"/>
          <a:stretch/>
        </p:blipFill>
        <p:spPr>
          <a:xfrm>
            <a:off x="954546" y="4129548"/>
            <a:ext cx="7815828" cy="353742"/>
          </a:xfrm>
          <a:prstGeom prst="rect">
            <a:avLst/>
          </a:prstGeom>
        </p:spPr>
      </p:pic>
      <p:sp>
        <p:nvSpPr>
          <p:cNvPr id="10" name="ZoneTexte 9"/>
          <p:cNvSpPr txBox="1"/>
          <p:nvPr/>
        </p:nvSpPr>
        <p:spPr>
          <a:xfrm>
            <a:off x="1995948" y="4689987"/>
            <a:ext cx="530942" cy="568039"/>
          </a:xfrm>
          <a:prstGeom prst="rect">
            <a:avLst/>
          </a:prstGeom>
          <a:solidFill>
            <a:schemeClr val="bg1"/>
          </a:solidFill>
        </p:spPr>
        <p:txBody>
          <a:bodyPr wrap="square" rtlCol="0">
            <a:spAutoFit/>
          </a:bodyPr>
          <a:lstStyle/>
          <a:p>
            <a:endParaRPr lang="fr-CH" dirty="0"/>
          </a:p>
        </p:txBody>
      </p:sp>
      <p:sp>
        <p:nvSpPr>
          <p:cNvPr id="11" name="ZoneTexte 10"/>
          <p:cNvSpPr txBox="1"/>
          <p:nvPr/>
        </p:nvSpPr>
        <p:spPr>
          <a:xfrm>
            <a:off x="4340940" y="4477931"/>
            <a:ext cx="1592826" cy="461665"/>
          </a:xfrm>
          <a:prstGeom prst="rect">
            <a:avLst/>
          </a:prstGeom>
          <a:solidFill>
            <a:schemeClr val="bg1"/>
          </a:solidFill>
        </p:spPr>
        <p:txBody>
          <a:bodyPr wrap="square" rtlCol="0">
            <a:spAutoFit/>
          </a:bodyPr>
          <a:lstStyle/>
          <a:p>
            <a:r>
              <a:rPr lang="fr-CH" sz="2400" b="1" dirty="0">
                <a:solidFill>
                  <a:srgbClr val="0070C0"/>
                </a:solidFill>
                <a:latin typeface="Arial Narrow" panose="020B0606020202030204" pitchFamily="34" charset="0"/>
              </a:rPr>
              <a:t>dpa (x 10</a:t>
            </a:r>
            <a:r>
              <a:rPr lang="fr-CH" sz="2400" b="1" baseline="30000" dirty="0">
                <a:solidFill>
                  <a:srgbClr val="0070C0"/>
                </a:solidFill>
                <a:latin typeface="Arial Narrow" panose="020B0606020202030204" pitchFamily="34" charset="0"/>
              </a:rPr>
              <a:t>-3</a:t>
            </a:r>
            <a:r>
              <a:rPr lang="fr-CH" sz="2400" b="1" dirty="0">
                <a:solidFill>
                  <a:srgbClr val="0070C0"/>
                </a:solidFill>
                <a:latin typeface="Arial Narrow" panose="020B0606020202030204" pitchFamily="34" charset="0"/>
              </a:rPr>
              <a:t>)</a:t>
            </a:r>
          </a:p>
        </p:txBody>
      </p:sp>
      <p:sp>
        <p:nvSpPr>
          <p:cNvPr id="12" name="ZoneTexte 11"/>
          <p:cNvSpPr txBox="1"/>
          <p:nvPr/>
        </p:nvSpPr>
        <p:spPr>
          <a:xfrm>
            <a:off x="1297858" y="5719691"/>
            <a:ext cx="2281084" cy="369332"/>
          </a:xfrm>
          <a:prstGeom prst="rect">
            <a:avLst/>
          </a:prstGeom>
          <a:solidFill>
            <a:schemeClr val="bg1"/>
          </a:solidFill>
        </p:spPr>
        <p:txBody>
          <a:bodyPr wrap="square" rtlCol="0">
            <a:spAutoFit/>
          </a:bodyPr>
          <a:lstStyle/>
          <a:p>
            <a:endParaRPr lang="fr-CH" dirty="0"/>
          </a:p>
        </p:txBody>
      </p:sp>
      <p:sp>
        <p:nvSpPr>
          <p:cNvPr id="13" name="ZoneTexte 12"/>
          <p:cNvSpPr txBox="1"/>
          <p:nvPr/>
        </p:nvSpPr>
        <p:spPr>
          <a:xfrm>
            <a:off x="4168877" y="5719691"/>
            <a:ext cx="1897626" cy="369332"/>
          </a:xfrm>
          <a:prstGeom prst="rect">
            <a:avLst/>
          </a:prstGeom>
          <a:solidFill>
            <a:schemeClr val="bg1"/>
          </a:solidFill>
        </p:spPr>
        <p:txBody>
          <a:bodyPr wrap="square" rtlCol="0">
            <a:spAutoFit/>
          </a:bodyPr>
          <a:lstStyle/>
          <a:p>
            <a:endParaRPr lang="fr-CH" dirty="0"/>
          </a:p>
        </p:txBody>
      </p:sp>
      <p:sp>
        <p:nvSpPr>
          <p:cNvPr id="15" name="ZoneTexte 14"/>
          <p:cNvSpPr txBox="1"/>
          <p:nvPr/>
        </p:nvSpPr>
        <p:spPr>
          <a:xfrm>
            <a:off x="7590503" y="894735"/>
            <a:ext cx="245807" cy="3175900"/>
          </a:xfrm>
          <a:prstGeom prst="rect">
            <a:avLst/>
          </a:prstGeom>
          <a:solidFill>
            <a:schemeClr val="bg1"/>
          </a:solidFill>
        </p:spPr>
        <p:txBody>
          <a:bodyPr wrap="square" rtlCol="0">
            <a:spAutoFit/>
          </a:bodyPr>
          <a:lstStyle/>
          <a:p>
            <a:endParaRPr lang="fr-CH" dirty="0"/>
          </a:p>
        </p:txBody>
      </p:sp>
      <p:cxnSp>
        <p:nvCxnSpPr>
          <p:cNvPr id="17" name="Connecteur droit 16"/>
          <p:cNvCxnSpPr/>
          <p:nvPr/>
        </p:nvCxnSpPr>
        <p:spPr>
          <a:xfrm>
            <a:off x="6676100" y="1032387"/>
            <a:ext cx="17894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8504902" y="1032387"/>
            <a:ext cx="0" cy="31659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178614" y="5009996"/>
            <a:ext cx="7731438" cy="523220"/>
          </a:xfrm>
          <a:prstGeom prst="rect">
            <a:avLst/>
          </a:prstGeom>
          <a:noFill/>
        </p:spPr>
        <p:txBody>
          <a:bodyPr wrap="square" rtlCol="0">
            <a:spAutoFit/>
          </a:bodyPr>
          <a:lstStyle/>
          <a:p>
            <a:r>
              <a:rPr lang="fr-CH" sz="2400" b="1" dirty="0"/>
              <a:t>Maximum of J</a:t>
            </a:r>
            <a:r>
              <a:rPr lang="fr-CH" sz="2400" b="1" baseline="-25000" dirty="0"/>
              <a:t>c</a:t>
            </a:r>
            <a:r>
              <a:rPr lang="fr-CH" sz="2400" b="1" dirty="0"/>
              <a:t> approximately at </a:t>
            </a:r>
            <a:r>
              <a:rPr lang="fr-CH" sz="2400" b="1" dirty="0">
                <a:solidFill>
                  <a:srgbClr val="0070C0"/>
                </a:solidFill>
              </a:rPr>
              <a:t> </a:t>
            </a:r>
            <a:r>
              <a:rPr lang="fr-CH" sz="2800" b="1" dirty="0">
                <a:solidFill>
                  <a:srgbClr val="0070C0"/>
                </a:solidFill>
                <a:latin typeface="Arial Narrow" panose="020B0606020202030204" pitchFamily="34" charset="0"/>
              </a:rPr>
              <a:t>dpa = 2.5 x 10</a:t>
            </a:r>
            <a:r>
              <a:rPr lang="fr-CH" sz="2800" b="1" baseline="30000" dirty="0">
                <a:solidFill>
                  <a:srgbClr val="0070C0"/>
                </a:solidFill>
                <a:latin typeface="Arial Narrow" panose="020B0606020202030204" pitchFamily="34" charset="0"/>
              </a:rPr>
              <a:t>-3</a:t>
            </a:r>
          </a:p>
        </p:txBody>
      </p:sp>
      <p:sp>
        <p:nvSpPr>
          <p:cNvPr id="21" name="ZoneTexte 20"/>
          <p:cNvSpPr txBox="1"/>
          <p:nvPr/>
        </p:nvSpPr>
        <p:spPr>
          <a:xfrm>
            <a:off x="0" y="6104103"/>
            <a:ext cx="9144000" cy="461665"/>
          </a:xfrm>
          <a:prstGeom prst="rect">
            <a:avLst/>
          </a:prstGeom>
          <a:solidFill>
            <a:schemeClr val="bg1"/>
          </a:solidFill>
        </p:spPr>
        <p:txBody>
          <a:bodyPr wrap="square" rtlCol="0">
            <a:spAutoFit/>
          </a:bodyPr>
          <a:lstStyle/>
          <a:p>
            <a:endParaRPr lang="fr-CH" sz="2400" b="1" dirty="0">
              <a:latin typeface="Arial Narrow" panose="020B0606020202030204" pitchFamily="34" charset="0"/>
            </a:endParaRPr>
          </a:p>
        </p:txBody>
      </p:sp>
      <p:sp>
        <p:nvSpPr>
          <p:cNvPr id="23" name="Flèche : bas 22"/>
          <p:cNvSpPr/>
          <p:nvPr/>
        </p:nvSpPr>
        <p:spPr>
          <a:xfrm>
            <a:off x="6425652" y="530847"/>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5" name="Rectangle 24"/>
          <p:cNvSpPr/>
          <p:nvPr/>
        </p:nvSpPr>
        <p:spPr>
          <a:xfrm flipH="1">
            <a:off x="8417228" y="2383219"/>
            <a:ext cx="1143274" cy="461665"/>
          </a:xfrm>
          <a:prstGeom prst="rect">
            <a:avLst/>
          </a:prstGeom>
        </p:spPr>
        <p:txBody>
          <a:bodyPr wrap="square">
            <a:spAutoFit/>
          </a:bodyPr>
          <a:lstStyle/>
          <a:p>
            <a:r>
              <a:rPr lang="fr-CH" sz="2400" b="1" dirty="0">
                <a:solidFill>
                  <a:srgbClr val="0070C0"/>
                </a:solidFill>
                <a:latin typeface="Arial" panose="020B0604020202020204" pitchFamily="34" charset="0"/>
                <a:cs typeface="Arial" panose="020B0604020202020204" pitchFamily="34" charset="0"/>
              </a:rPr>
              <a:t>FCC</a:t>
            </a:r>
          </a:p>
        </p:txBody>
      </p:sp>
      <p:sp>
        <p:nvSpPr>
          <p:cNvPr id="5" name="Rectangle 4"/>
          <p:cNvSpPr/>
          <p:nvPr/>
        </p:nvSpPr>
        <p:spPr>
          <a:xfrm>
            <a:off x="0" y="4883959"/>
            <a:ext cx="9144000" cy="707886"/>
          </a:xfrm>
          <a:prstGeom prst="rect">
            <a:avLst/>
          </a:prstGeom>
          <a:solidFill>
            <a:schemeClr val="bg1"/>
          </a:solidFill>
        </p:spPr>
        <p:txBody>
          <a:bodyPr wrap="square">
            <a:spAutoFit/>
          </a:bodyPr>
          <a:lstStyle/>
          <a:p>
            <a:r>
              <a:rPr lang="fr-CH" sz="2000" b="1" dirty="0">
                <a:latin typeface="Arial Narrow" panose="020B0606020202030204" pitchFamily="34" charset="0"/>
              </a:rPr>
              <a:t>J</a:t>
            </a:r>
            <a:r>
              <a:rPr lang="fr-CH" sz="2000" b="1" baseline="-25000" dirty="0">
                <a:latin typeface="Arial Narrow" panose="020B0606020202030204" pitchFamily="34" charset="0"/>
              </a:rPr>
              <a:t>c</a:t>
            </a:r>
            <a:r>
              <a:rPr lang="fr-CH" sz="2000" b="1" dirty="0">
                <a:latin typeface="Arial Narrow" panose="020B0606020202030204" pitchFamily="34" charset="0"/>
              </a:rPr>
              <a:t>/J</a:t>
            </a:r>
            <a:r>
              <a:rPr lang="fr-CH" sz="2000" b="1" baseline="-25000" dirty="0">
                <a:latin typeface="Arial Narrow" panose="020B0606020202030204" pitchFamily="34" charset="0"/>
              </a:rPr>
              <a:t>co</a:t>
            </a:r>
            <a:r>
              <a:rPr lang="fr-CH" sz="2000" b="1" dirty="0">
                <a:latin typeface="Arial Narrow" panose="020B0606020202030204" pitchFamily="34" charset="0"/>
              </a:rPr>
              <a:t> vs. Fluence: </a:t>
            </a:r>
            <a:r>
              <a:rPr lang="de-DE" sz="2000" i="1" dirty="0">
                <a:solidFill>
                  <a:srgbClr val="0070C0"/>
                </a:solidFill>
                <a:latin typeface="Arial Narrow" panose="020B0606020202030204" pitchFamily="34" charset="0"/>
              </a:rPr>
              <a:t>T. Baumgartner, M. Eisterer, H. W. Weber, R. Flükiger, C.Scheuerlein, L.Bottura, </a:t>
            </a:r>
            <a:r>
              <a:rPr lang="de-DE" sz="2000" b="1" i="1" dirty="0">
                <a:solidFill>
                  <a:srgbClr val="0070C0"/>
                </a:solidFill>
                <a:effectLst/>
                <a:latin typeface="Arial Narrow" panose="020B0606020202030204" pitchFamily="34" charset="0"/>
              </a:rPr>
              <a:t>Sci. Rep. 5,10236 (2015). </a:t>
            </a:r>
            <a:endParaRPr lang="de-DE" sz="2000" i="1" dirty="0">
              <a:effectLst/>
              <a:latin typeface="Arial Narrow" panose="020B0606020202030204" pitchFamily="34" charset="0"/>
            </a:endParaRPr>
          </a:p>
        </p:txBody>
      </p:sp>
      <p:cxnSp>
        <p:nvCxnSpPr>
          <p:cNvPr id="7" name="Connecteur droit avec flèche 6"/>
          <p:cNvCxnSpPr>
            <a:cxnSpLocks/>
          </p:cNvCxnSpPr>
          <p:nvPr/>
        </p:nvCxnSpPr>
        <p:spPr>
          <a:xfrm>
            <a:off x="8417228" y="2182761"/>
            <a:ext cx="0" cy="862582"/>
          </a:xfrm>
          <a:prstGeom prst="straightConnector1">
            <a:avLst/>
          </a:prstGeom>
          <a:ln w="5715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2792361" y="1219200"/>
            <a:ext cx="1548579" cy="830997"/>
          </a:xfrm>
          <a:prstGeom prst="rect">
            <a:avLst/>
          </a:prstGeom>
          <a:solidFill>
            <a:schemeClr val="bg1"/>
          </a:solidFill>
        </p:spPr>
        <p:txBody>
          <a:bodyPr wrap="square" rtlCol="0">
            <a:spAutoFit/>
          </a:bodyPr>
          <a:lstStyle/>
          <a:p>
            <a:r>
              <a:rPr lang="fr-CH" sz="2400" b="1" dirty="0">
                <a:latin typeface="Arial" panose="020B0604020202020204" pitchFamily="34" charset="0"/>
                <a:cs typeface="Arial" panose="020B0604020202020204" pitchFamily="34" charset="0"/>
              </a:rPr>
              <a:t>T = 4.2K</a:t>
            </a:r>
          </a:p>
          <a:p>
            <a:r>
              <a:rPr lang="fr-CH" sz="2400" b="1" dirty="0">
                <a:latin typeface="Arial" panose="020B0604020202020204" pitchFamily="34" charset="0"/>
                <a:cs typeface="Arial" panose="020B0604020202020204" pitchFamily="34" charset="0"/>
              </a:rPr>
              <a:t>B = 6T</a:t>
            </a:r>
          </a:p>
        </p:txBody>
      </p:sp>
      <p:sp>
        <p:nvSpPr>
          <p:cNvPr id="6" name="Espace réservé du numéro de diapositive 5"/>
          <p:cNvSpPr>
            <a:spLocks noGrp="1"/>
          </p:cNvSpPr>
          <p:nvPr>
            <p:ph type="sldNum" sz="quarter" idx="12"/>
          </p:nvPr>
        </p:nvSpPr>
        <p:spPr/>
        <p:txBody>
          <a:bodyPr/>
          <a:lstStyle/>
          <a:p>
            <a:fld id="{A7A773B0-9E9C-4FE3-96EB-10456A50FC3E}" type="slidenum">
              <a:rPr lang="fr-CH" smtClean="0"/>
              <a:t>37</a:t>
            </a:fld>
            <a:endParaRPr lang="fr-CH"/>
          </a:p>
        </p:txBody>
      </p:sp>
      <p:sp>
        <p:nvSpPr>
          <p:cNvPr id="16" name="ZoneTexte 15"/>
          <p:cNvSpPr txBox="1"/>
          <p:nvPr/>
        </p:nvSpPr>
        <p:spPr>
          <a:xfrm>
            <a:off x="8770374" y="4097739"/>
            <a:ext cx="373626" cy="1289329"/>
          </a:xfrm>
          <a:prstGeom prst="rect">
            <a:avLst/>
          </a:prstGeom>
          <a:solidFill>
            <a:schemeClr val="bg1"/>
          </a:solidFill>
        </p:spPr>
        <p:txBody>
          <a:bodyPr wrap="square" rtlCol="0">
            <a:spAutoFit/>
          </a:bodyPr>
          <a:lstStyle/>
          <a:p>
            <a:endParaRPr lang="fr-CH" dirty="0"/>
          </a:p>
        </p:txBody>
      </p:sp>
      <p:sp>
        <p:nvSpPr>
          <p:cNvPr id="18" name="ZoneTexte 17"/>
          <p:cNvSpPr txBox="1"/>
          <p:nvPr/>
        </p:nvSpPr>
        <p:spPr>
          <a:xfrm>
            <a:off x="8417228" y="4477931"/>
            <a:ext cx="421972" cy="461665"/>
          </a:xfrm>
          <a:prstGeom prst="rect">
            <a:avLst/>
          </a:prstGeom>
          <a:solidFill>
            <a:schemeClr val="bg1"/>
          </a:solidFill>
        </p:spPr>
        <p:txBody>
          <a:bodyPr wrap="square" rtlCol="0">
            <a:spAutoFit/>
          </a:bodyPr>
          <a:lstStyle/>
          <a:p>
            <a:endParaRPr lang="fr-CH" dirty="0"/>
          </a:p>
        </p:txBody>
      </p:sp>
      <p:sp>
        <p:nvSpPr>
          <p:cNvPr id="8" name="ZoneTexte 7"/>
          <p:cNvSpPr txBox="1"/>
          <p:nvPr/>
        </p:nvSpPr>
        <p:spPr>
          <a:xfrm>
            <a:off x="0" y="5608950"/>
            <a:ext cx="9144000" cy="1569660"/>
          </a:xfrm>
          <a:prstGeom prst="rect">
            <a:avLst/>
          </a:prstGeom>
          <a:solidFill>
            <a:schemeClr val="bg1"/>
          </a:solidFill>
        </p:spPr>
        <p:txBody>
          <a:bodyPr wrap="square" rtlCol="0">
            <a:spAutoFit/>
          </a:bodyPr>
          <a:lstStyle/>
          <a:p>
            <a:endParaRPr lang="fr-CH" sz="2400" b="1" dirty="0">
              <a:latin typeface="Arial Narrow" panose="020B0606020202030204" pitchFamily="34" charset="0"/>
            </a:endParaRPr>
          </a:p>
          <a:p>
            <a:r>
              <a:rPr lang="fr-CH" sz="2400" b="1" dirty="0">
                <a:latin typeface="Arial Narrow" panose="020B0606020202030204" pitchFamily="34" charset="0"/>
              </a:rPr>
              <a:t>The dpa values have been estimated in the present work, based on the data of Weiss et al. (1987) </a:t>
            </a:r>
          </a:p>
          <a:p>
            <a:endParaRPr lang="fr-CH" sz="2400" b="1" dirty="0">
              <a:latin typeface="Arial Narrow" panose="020B0606020202030204" pitchFamily="34" charset="0"/>
            </a:endParaRPr>
          </a:p>
        </p:txBody>
      </p:sp>
      <p:sp>
        <p:nvSpPr>
          <p:cNvPr id="4" name="Espace réservé du pied de page 3">
            <a:extLst>
              <a:ext uri="{FF2B5EF4-FFF2-40B4-BE49-F238E27FC236}">
                <a16:creationId xmlns:a16="http://schemas.microsoft.com/office/drawing/2014/main" xmlns="" id="{F5140E44-136D-4A3D-A81A-52B7BAD0EF96}"/>
              </a:ext>
            </a:extLst>
          </p:cNvPr>
          <p:cNvSpPr>
            <a:spLocks noGrp="1"/>
          </p:cNvSpPr>
          <p:nvPr>
            <p:ph type="ftr" sz="quarter" idx="11"/>
          </p:nvPr>
        </p:nvSpPr>
        <p:spPr/>
        <p:txBody>
          <a:bodyPr/>
          <a:lstStyle/>
          <a:p>
            <a:r>
              <a:rPr lang="fr-CH"/>
              <a:t>Flukiger, CERN, 23.6.2017</a:t>
            </a:r>
          </a:p>
        </p:txBody>
      </p:sp>
    </p:spTree>
    <p:extLst>
      <p:ext uri="{BB962C8B-B14F-4D97-AF65-F5344CB8AC3E}">
        <p14:creationId xmlns:p14="http://schemas.microsoft.com/office/powerpoint/2010/main" val="26251349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l="54731" t="47730" r="22940" b="22999"/>
          <a:stretch/>
        </p:blipFill>
        <p:spPr>
          <a:xfrm>
            <a:off x="678424" y="1571946"/>
            <a:ext cx="6562886" cy="4244392"/>
          </a:xfrm>
          <a:prstGeom prst="rect">
            <a:avLst/>
          </a:prstGeom>
          <a:ln>
            <a:solidFill>
              <a:srgbClr val="FF0000"/>
            </a:solidFill>
          </a:ln>
        </p:spPr>
      </p:pic>
      <p:cxnSp>
        <p:nvCxnSpPr>
          <p:cNvPr id="4" name="Connecteur droit 3"/>
          <p:cNvCxnSpPr/>
          <p:nvPr/>
        </p:nvCxnSpPr>
        <p:spPr>
          <a:xfrm flipV="1">
            <a:off x="2723310" y="1958580"/>
            <a:ext cx="0" cy="3323303"/>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cteur droit 5"/>
          <p:cNvCxnSpPr>
            <a:cxnSpLocks/>
          </p:cNvCxnSpPr>
          <p:nvPr/>
        </p:nvCxnSpPr>
        <p:spPr>
          <a:xfrm>
            <a:off x="1465006" y="4395020"/>
            <a:ext cx="234991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678424" y="5117700"/>
            <a:ext cx="6812268" cy="707886"/>
          </a:xfrm>
          <a:prstGeom prst="rect">
            <a:avLst/>
          </a:prstGeom>
          <a:solidFill>
            <a:schemeClr val="bg1"/>
          </a:solidFill>
          <a:ln>
            <a:solidFill>
              <a:schemeClr val="accent1"/>
            </a:solidFill>
          </a:ln>
        </p:spPr>
        <p:txBody>
          <a:bodyPr wrap="square" rtlCol="0">
            <a:spAutoFit/>
          </a:bodyPr>
          <a:lstStyle/>
          <a:p>
            <a:r>
              <a:rPr lang="fr-CH" sz="2400" b="1" dirty="0">
                <a:latin typeface="Arial Narrow" panose="020B0606020202030204" pitchFamily="34" charset="0"/>
              </a:rPr>
              <a:t>     10</a:t>
            </a:r>
            <a:r>
              <a:rPr lang="fr-CH" sz="2400" b="1" baseline="30000" dirty="0">
                <a:latin typeface="Arial Narrow" panose="020B0606020202030204" pitchFamily="34" charset="0"/>
              </a:rPr>
              <a:t>21</a:t>
            </a:r>
            <a:r>
              <a:rPr lang="fr-CH" sz="2400" b="1" dirty="0">
                <a:latin typeface="Arial Narrow" panose="020B0606020202030204" pitchFamily="34" charset="0"/>
              </a:rPr>
              <a:t>            10</a:t>
            </a:r>
            <a:r>
              <a:rPr lang="fr-CH" sz="2400" b="1" baseline="30000" dirty="0">
                <a:latin typeface="Arial Narrow" panose="020B0606020202030204" pitchFamily="34" charset="0"/>
              </a:rPr>
              <a:t>22</a:t>
            </a:r>
            <a:r>
              <a:rPr lang="fr-CH" sz="2400" b="1" dirty="0">
                <a:latin typeface="Arial Narrow" panose="020B0606020202030204" pitchFamily="34" charset="0"/>
              </a:rPr>
              <a:t>           10</a:t>
            </a:r>
            <a:r>
              <a:rPr lang="fr-CH" sz="2400" b="1" baseline="30000" dirty="0">
                <a:latin typeface="Arial Narrow" panose="020B0606020202030204" pitchFamily="34" charset="0"/>
              </a:rPr>
              <a:t>23</a:t>
            </a:r>
            <a:r>
              <a:rPr lang="fr-CH" sz="2400" b="1" dirty="0">
                <a:latin typeface="Arial Narrow" panose="020B0606020202030204" pitchFamily="34" charset="0"/>
              </a:rPr>
              <a:t>                       10</a:t>
            </a:r>
            <a:r>
              <a:rPr lang="fr-CH" sz="2400" b="1" baseline="30000" dirty="0">
                <a:latin typeface="Arial Narrow" panose="020B0606020202030204" pitchFamily="34" charset="0"/>
              </a:rPr>
              <a:t>22</a:t>
            </a:r>
            <a:r>
              <a:rPr lang="fr-CH" sz="2400" b="1" dirty="0">
                <a:latin typeface="Arial Narrow" panose="020B0606020202030204" pitchFamily="34" charset="0"/>
              </a:rPr>
              <a:t>          10</a:t>
            </a:r>
            <a:r>
              <a:rPr lang="fr-CH" sz="2400" b="1" baseline="30000" dirty="0">
                <a:latin typeface="Arial Narrow" panose="020B0606020202030204" pitchFamily="34" charset="0"/>
              </a:rPr>
              <a:t>23</a:t>
            </a:r>
          </a:p>
          <a:p>
            <a:r>
              <a:rPr lang="fr-CH" sz="2400" b="1" baseline="30000" dirty="0">
                <a:latin typeface="Arial Narrow" panose="020B0606020202030204" pitchFamily="34" charset="0"/>
              </a:rPr>
              <a:t> </a:t>
            </a:r>
          </a:p>
        </p:txBody>
      </p:sp>
      <p:sp>
        <p:nvSpPr>
          <p:cNvPr id="8" name="ZoneTexte 7"/>
          <p:cNvSpPr txBox="1"/>
          <p:nvPr/>
        </p:nvSpPr>
        <p:spPr>
          <a:xfrm>
            <a:off x="2228526" y="5451703"/>
            <a:ext cx="1445342" cy="461665"/>
          </a:xfrm>
          <a:prstGeom prst="rect">
            <a:avLst/>
          </a:prstGeom>
          <a:noFill/>
        </p:spPr>
        <p:txBody>
          <a:bodyPr wrap="square" rtlCol="0">
            <a:spAutoFit/>
          </a:bodyPr>
          <a:lstStyle/>
          <a:p>
            <a:r>
              <a:rPr lang="fr-CH" sz="2400" dirty="0">
                <a:latin typeface="Symbol" panose="05050102010706020507" pitchFamily="18" charset="2"/>
              </a:rPr>
              <a:t>f</a:t>
            </a:r>
            <a:r>
              <a:rPr lang="fr-CH" sz="2400" b="1" dirty="0">
                <a:latin typeface="Arial Narrow" panose="020B0606020202030204" pitchFamily="34" charset="0"/>
              </a:rPr>
              <a:t>t [n/m</a:t>
            </a:r>
            <a:r>
              <a:rPr lang="fr-CH" sz="2400" b="1" baseline="30000" dirty="0">
                <a:latin typeface="Arial Narrow" panose="020B0606020202030204" pitchFamily="34" charset="0"/>
              </a:rPr>
              <a:t>2</a:t>
            </a:r>
            <a:r>
              <a:rPr lang="fr-CH" sz="2400" b="1" dirty="0">
                <a:latin typeface="Arial Narrow" panose="020B0606020202030204" pitchFamily="34" charset="0"/>
              </a:rPr>
              <a:t>]</a:t>
            </a:r>
          </a:p>
        </p:txBody>
      </p:sp>
      <p:sp>
        <p:nvSpPr>
          <p:cNvPr id="9" name="Rectangle 8"/>
          <p:cNvSpPr/>
          <p:nvPr/>
        </p:nvSpPr>
        <p:spPr>
          <a:xfrm>
            <a:off x="5190599" y="5398573"/>
            <a:ext cx="1207382" cy="461665"/>
          </a:xfrm>
          <a:prstGeom prst="rect">
            <a:avLst/>
          </a:prstGeom>
        </p:spPr>
        <p:txBody>
          <a:bodyPr wrap="none">
            <a:spAutoFit/>
          </a:bodyPr>
          <a:lstStyle/>
          <a:p>
            <a:r>
              <a:rPr lang="fr-CH" sz="2400" dirty="0">
                <a:latin typeface="Symbol" panose="05050102010706020507" pitchFamily="18" charset="2"/>
              </a:rPr>
              <a:t>f</a:t>
            </a:r>
            <a:r>
              <a:rPr lang="fr-CH" sz="2400" b="1" dirty="0">
                <a:latin typeface="Arial Narrow" panose="020B0606020202030204" pitchFamily="34" charset="0"/>
              </a:rPr>
              <a:t>t [n/m</a:t>
            </a:r>
            <a:r>
              <a:rPr lang="fr-CH" sz="2400" b="1" baseline="30000" dirty="0">
                <a:latin typeface="Arial Narrow" panose="020B0606020202030204" pitchFamily="34" charset="0"/>
              </a:rPr>
              <a:t>2</a:t>
            </a:r>
            <a:r>
              <a:rPr lang="fr-CH" sz="2400" b="1" dirty="0">
                <a:latin typeface="Arial Narrow" panose="020B0606020202030204" pitchFamily="34" charset="0"/>
              </a:rPr>
              <a:t>]</a:t>
            </a:r>
          </a:p>
        </p:txBody>
      </p:sp>
      <p:sp>
        <p:nvSpPr>
          <p:cNvPr id="11" name="Rectangle 10"/>
          <p:cNvSpPr/>
          <p:nvPr/>
        </p:nvSpPr>
        <p:spPr>
          <a:xfrm rot="16200000">
            <a:off x="2132273" y="3065357"/>
            <a:ext cx="1182074" cy="400110"/>
          </a:xfrm>
          <a:prstGeom prst="rect">
            <a:avLst/>
          </a:prstGeom>
          <a:noFill/>
          <a:ln>
            <a:noFill/>
          </a:ln>
        </p:spPr>
        <p:txBody>
          <a:bodyPr wrap="square">
            <a:spAutoFit/>
          </a:bodyPr>
          <a:lstStyle/>
          <a:p>
            <a:r>
              <a:rPr lang="fr-CH" sz="2000" b="1" dirty="0">
                <a:latin typeface="Arial Narrow" panose="020B0606020202030204" pitchFamily="34" charset="0"/>
              </a:rPr>
              <a:t>1.5 x 10</a:t>
            </a:r>
            <a:r>
              <a:rPr lang="fr-CH" sz="2000" b="1" baseline="30000" dirty="0">
                <a:latin typeface="Arial Narrow" panose="020B0606020202030204" pitchFamily="34" charset="0"/>
              </a:rPr>
              <a:t>22</a:t>
            </a:r>
            <a:endParaRPr lang="fr-CH" sz="2000" dirty="0"/>
          </a:p>
        </p:txBody>
      </p:sp>
      <p:cxnSp>
        <p:nvCxnSpPr>
          <p:cNvPr id="14" name="Connecteur droit avec flèche 13"/>
          <p:cNvCxnSpPr>
            <a:cxnSpLocks/>
          </p:cNvCxnSpPr>
          <p:nvPr/>
        </p:nvCxnSpPr>
        <p:spPr>
          <a:xfrm>
            <a:off x="3696929" y="3932903"/>
            <a:ext cx="0" cy="462117"/>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2723310" y="3932903"/>
            <a:ext cx="1214509"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3758843" y="3871800"/>
            <a:ext cx="1009355" cy="523220"/>
          </a:xfrm>
          <a:prstGeom prst="rect">
            <a:avLst/>
          </a:prstGeom>
          <a:noFill/>
        </p:spPr>
        <p:txBody>
          <a:bodyPr wrap="square" rtlCol="0">
            <a:spAutoFit/>
          </a:bodyPr>
          <a:lstStyle/>
          <a:p>
            <a:r>
              <a:rPr lang="fr-CH" sz="2800" b="1" dirty="0">
                <a:solidFill>
                  <a:srgbClr val="0070C0"/>
                </a:solidFill>
                <a:latin typeface="Symbol" panose="05050102010706020507" pitchFamily="18" charset="2"/>
              </a:rPr>
              <a:t>D</a:t>
            </a:r>
            <a:r>
              <a:rPr lang="fr-CH" sz="2800" b="1" dirty="0">
                <a:solidFill>
                  <a:srgbClr val="0070C0"/>
                </a:solidFill>
              </a:rPr>
              <a:t>J</a:t>
            </a:r>
            <a:r>
              <a:rPr lang="fr-CH" sz="2800" b="1" baseline="-25000" dirty="0">
                <a:solidFill>
                  <a:srgbClr val="0070C0"/>
                </a:solidFill>
              </a:rPr>
              <a:t>c</a:t>
            </a:r>
            <a:r>
              <a:rPr lang="fr-CH" sz="2800" b="1" dirty="0">
                <a:solidFill>
                  <a:srgbClr val="0070C0"/>
                </a:solidFill>
              </a:rPr>
              <a:t> </a:t>
            </a:r>
            <a:endParaRPr lang="fr-CH" sz="2800" b="1" baseline="-25000" dirty="0">
              <a:solidFill>
                <a:srgbClr val="0070C0"/>
              </a:solidFill>
            </a:endParaRPr>
          </a:p>
        </p:txBody>
      </p:sp>
      <p:cxnSp>
        <p:nvCxnSpPr>
          <p:cNvPr id="21" name="Connecteur droit 20"/>
          <p:cNvCxnSpPr/>
          <p:nvPr/>
        </p:nvCxnSpPr>
        <p:spPr>
          <a:xfrm flipV="1">
            <a:off x="6046839" y="1740310"/>
            <a:ext cx="68826" cy="337739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cteur droit 22"/>
          <p:cNvCxnSpPr>
            <a:cxnSpLocks/>
          </p:cNvCxnSpPr>
          <p:nvPr/>
        </p:nvCxnSpPr>
        <p:spPr>
          <a:xfrm>
            <a:off x="4788534" y="3038168"/>
            <a:ext cx="238901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6081252" y="3932903"/>
            <a:ext cx="10962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V="1">
            <a:off x="6725265" y="3048000"/>
            <a:ext cx="0" cy="884903"/>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a:off x="6818229" y="3211641"/>
            <a:ext cx="973394" cy="523220"/>
          </a:xfrm>
          <a:prstGeom prst="rect">
            <a:avLst/>
          </a:prstGeom>
          <a:noFill/>
        </p:spPr>
        <p:txBody>
          <a:bodyPr wrap="square" rtlCol="0">
            <a:spAutoFit/>
          </a:bodyPr>
          <a:lstStyle/>
          <a:p>
            <a:r>
              <a:rPr lang="fr-CH" sz="2800" dirty="0">
                <a:solidFill>
                  <a:srgbClr val="0070C0"/>
                </a:solidFill>
                <a:latin typeface="Symbol" panose="05050102010706020507" pitchFamily="18" charset="2"/>
              </a:rPr>
              <a:t>D</a:t>
            </a:r>
            <a:r>
              <a:rPr lang="fr-CH" sz="2800" dirty="0">
                <a:solidFill>
                  <a:srgbClr val="0070C0"/>
                </a:solidFill>
              </a:rPr>
              <a:t>B</a:t>
            </a:r>
            <a:r>
              <a:rPr lang="fr-CH" sz="2800" baseline="-25000" dirty="0">
                <a:solidFill>
                  <a:srgbClr val="0070C0"/>
                </a:solidFill>
              </a:rPr>
              <a:t>c2</a:t>
            </a:r>
          </a:p>
        </p:txBody>
      </p:sp>
      <p:sp>
        <p:nvSpPr>
          <p:cNvPr id="30" name="ZoneTexte 29"/>
          <p:cNvSpPr txBox="1"/>
          <p:nvPr/>
        </p:nvSpPr>
        <p:spPr>
          <a:xfrm>
            <a:off x="181662" y="797181"/>
            <a:ext cx="8880988" cy="461665"/>
          </a:xfrm>
          <a:prstGeom prst="rect">
            <a:avLst/>
          </a:prstGeom>
          <a:noFill/>
        </p:spPr>
        <p:txBody>
          <a:bodyPr wrap="square" rtlCol="0">
            <a:spAutoFit/>
          </a:bodyPr>
          <a:lstStyle/>
          <a:p>
            <a:r>
              <a:rPr lang="fr-CH" sz="2400" b="1" dirty="0"/>
              <a:t>16 MeV neutrons on </a:t>
            </a:r>
            <a:r>
              <a:rPr lang="fr-CH" sz="2400" b="1" dirty="0">
                <a:solidFill>
                  <a:srgbClr val="FF0000"/>
                </a:solidFill>
              </a:rPr>
              <a:t>Ti </a:t>
            </a:r>
            <a:r>
              <a:rPr lang="fr-CH" sz="2400" b="1" dirty="0">
                <a:solidFill>
                  <a:srgbClr val="0070C0"/>
                </a:solidFill>
              </a:rPr>
              <a:t>alloyed Nb</a:t>
            </a:r>
            <a:r>
              <a:rPr lang="fr-CH" sz="2400" b="1" baseline="-25000" dirty="0">
                <a:solidFill>
                  <a:srgbClr val="0070C0"/>
                </a:solidFill>
              </a:rPr>
              <a:t>3</a:t>
            </a:r>
            <a:r>
              <a:rPr lang="fr-CH" sz="2400" b="1" dirty="0">
                <a:solidFill>
                  <a:srgbClr val="0070C0"/>
                </a:solidFill>
              </a:rPr>
              <a:t>Sn wire: </a:t>
            </a:r>
            <a:r>
              <a:rPr lang="fr-CH" sz="2400" b="1" dirty="0"/>
              <a:t>transport measurements</a:t>
            </a:r>
          </a:p>
        </p:txBody>
      </p:sp>
      <p:sp>
        <p:nvSpPr>
          <p:cNvPr id="31" name="ZoneTexte 30"/>
          <p:cNvSpPr txBox="1"/>
          <p:nvPr/>
        </p:nvSpPr>
        <p:spPr>
          <a:xfrm>
            <a:off x="1023873" y="5942594"/>
            <a:ext cx="2556387" cy="461665"/>
          </a:xfrm>
          <a:prstGeom prst="rect">
            <a:avLst/>
          </a:prstGeom>
          <a:solidFill>
            <a:srgbClr val="FFFFCC"/>
          </a:solidFill>
        </p:spPr>
        <p:txBody>
          <a:bodyPr wrap="square" rtlCol="0">
            <a:spAutoFit/>
          </a:bodyPr>
          <a:lstStyle/>
          <a:p>
            <a:r>
              <a:rPr lang="fr-CH" sz="2400" b="1" dirty="0">
                <a:solidFill>
                  <a:srgbClr val="0070C0"/>
                </a:solidFill>
                <a:latin typeface="Arial Narrow" panose="020B0606020202030204" pitchFamily="34" charset="0"/>
              </a:rPr>
              <a:t>J</a:t>
            </a:r>
            <a:r>
              <a:rPr lang="fr-CH" sz="2400" b="1" baseline="-25000" dirty="0">
                <a:solidFill>
                  <a:srgbClr val="0070C0"/>
                </a:solidFill>
                <a:latin typeface="Arial Narrow" panose="020B0606020202030204" pitchFamily="34" charset="0"/>
              </a:rPr>
              <a:t>c</a:t>
            </a:r>
            <a:r>
              <a:rPr lang="fr-CH" sz="2400" b="1" dirty="0">
                <a:solidFill>
                  <a:srgbClr val="0070C0"/>
                </a:solidFill>
                <a:latin typeface="Arial Narrow" panose="020B0606020202030204" pitchFamily="34" charset="0"/>
              </a:rPr>
              <a:t>(4.2K/16T): + 60%</a:t>
            </a:r>
          </a:p>
        </p:txBody>
      </p:sp>
      <p:sp>
        <p:nvSpPr>
          <p:cNvPr id="32" name="ZoneTexte 31"/>
          <p:cNvSpPr txBox="1"/>
          <p:nvPr/>
        </p:nvSpPr>
        <p:spPr>
          <a:xfrm>
            <a:off x="4389242" y="5900475"/>
            <a:ext cx="2831690" cy="461665"/>
          </a:xfrm>
          <a:prstGeom prst="rect">
            <a:avLst/>
          </a:prstGeom>
          <a:solidFill>
            <a:srgbClr val="FFFFCC"/>
          </a:solidFill>
        </p:spPr>
        <p:txBody>
          <a:bodyPr wrap="square" rtlCol="0">
            <a:spAutoFit/>
          </a:bodyPr>
          <a:lstStyle/>
          <a:p>
            <a:r>
              <a:rPr lang="fr-CH" sz="2400" b="1" dirty="0">
                <a:solidFill>
                  <a:srgbClr val="0070C0"/>
                </a:solidFill>
                <a:latin typeface="Arial Narrow" panose="020B0606020202030204" pitchFamily="34" charset="0"/>
                <a:cs typeface="Arial" panose="020B0604020202020204" pitchFamily="34" charset="0"/>
              </a:rPr>
              <a:t>B</a:t>
            </a:r>
            <a:r>
              <a:rPr lang="fr-CH" sz="2400" b="1" baseline="-25000" dirty="0">
                <a:solidFill>
                  <a:srgbClr val="0070C0"/>
                </a:solidFill>
                <a:latin typeface="Arial Narrow" panose="020B0606020202030204" pitchFamily="34" charset="0"/>
                <a:cs typeface="Arial" panose="020B0604020202020204" pitchFamily="34" charset="0"/>
              </a:rPr>
              <a:t>c2</a:t>
            </a:r>
            <a:r>
              <a:rPr lang="fr-CH" sz="2400" b="1" dirty="0">
                <a:solidFill>
                  <a:srgbClr val="0070C0"/>
                </a:solidFill>
                <a:latin typeface="Arial Narrow" panose="020B0606020202030204" pitchFamily="34" charset="0"/>
                <a:cs typeface="Arial" panose="020B0604020202020204" pitchFamily="34" charset="0"/>
              </a:rPr>
              <a:t>(</a:t>
            </a:r>
            <a:r>
              <a:rPr lang="fr-CH" sz="2400" b="1" dirty="0">
                <a:solidFill>
                  <a:srgbClr val="0070C0"/>
                </a:solidFill>
                <a:latin typeface="Arial Narrow" panose="020B0606020202030204" pitchFamily="34" charset="0"/>
                <a:cs typeface="Arial" panose="020B0604020202020204" pitchFamily="34" charset="0"/>
                <a:sym typeface="Wingdings" panose="05000000000000000000" pitchFamily="2" charset="2"/>
              </a:rPr>
              <a:t>4.2K):</a:t>
            </a:r>
            <a:r>
              <a:rPr lang="fr-CH" sz="2400" b="1" dirty="0">
                <a:solidFill>
                  <a:srgbClr val="0070C0"/>
                </a:solidFill>
                <a:latin typeface="Arial Narrow" panose="020B0606020202030204" pitchFamily="34" charset="0"/>
                <a:cs typeface="Arial" panose="020B0604020202020204" pitchFamily="34" charset="0"/>
              </a:rPr>
              <a:t> - 1.2T (-5%)</a:t>
            </a:r>
          </a:p>
        </p:txBody>
      </p:sp>
      <p:sp>
        <p:nvSpPr>
          <p:cNvPr id="33" name="ZoneTexte 32"/>
          <p:cNvSpPr txBox="1"/>
          <p:nvPr/>
        </p:nvSpPr>
        <p:spPr>
          <a:xfrm>
            <a:off x="1595627" y="158385"/>
            <a:ext cx="6015351" cy="523220"/>
          </a:xfrm>
          <a:prstGeom prst="rect">
            <a:avLst/>
          </a:prstGeom>
          <a:solidFill>
            <a:srgbClr val="FFFF00"/>
          </a:solidFill>
          <a:ln>
            <a:solidFill>
              <a:srgbClr val="FF0000"/>
            </a:solidFill>
          </a:ln>
        </p:spPr>
        <p:txBody>
          <a:bodyPr wrap="square" rtlCol="0">
            <a:spAutoFit/>
          </a:bodyPr>
          <a:lstStyle/>
          <a:p>
            <a:pPr algn="ctr"/>
            <a:r>
              <a:rPr lang="fr-CH" sz="2800" b="1" dirty="0">
                <a:latin typeface="Arial Narrow" panose="020B0606020202030204" pitchFamily="34" charset="0"/>
              </a:rPr>
              <a:t>Estimation of J</a:t>
            </a:r>
            <a:r>
              <a:rPr lang="fr-CH" sz="2800" b="1" baseline="-25000" dirty="0">
                <a:latin typeface="Arial Narrow" panose="020B0606020202030204" pitchFamily="34" charset="0"/>
              </a:rPr>
              <a:t>c</a:t>
            </a:r>
            <a:r>
              <a:rPr lang="fr-CH" sz="2800" b="1" dirty="0">
                <a:latin typeface="Arial Narrow" panose="020B0606020202030204" pitchFamily="34" charset="0"/>
              </a:rPr>
              <a:t> and B</a:t>
            </a:r>
            <a:r>
              <a:rPr lang="fr-CH" sz="2800" b="1" baseline="-25000" dirty="0">
                <a:latin typeface="Arial Narrow" panose="020B0606020202030204" pitchFamily="34" charset="0"/>
              </a:rPr>
              <a:t>c2</a:t>
            </a:r>
            <a:r>
              <a:rPr lang="fr-CH" sz="2800" b="1" dirty="0">
                <a:latin typeface="Arial Narrow" panose="020B0606020202030204" pitchFamily="34" charset="0"/>
              </a:rPr>
              <a:t> after 30’000 fb</a:t>
            </a:r>
            <a:r>
              <a:rPr lang="fr-CH" sz="2800" b="1" baseline="30000" dirty="0">
                <a:latin typeface="Arial Narrow" panose="020B0606020202030204" pitchFamily="34" charset="0"/>
              </a:rPr>
              <a:t>-1</a:t>
            </a:r>
          </a:p>
        </p:txBody>
      </p:sp>
      <p:sp>
        <p:nvSpPr>
          <p:cNvPr id="34" name="Rectangle 33"/>
          <p:cNvSpPr/>
          <p:nvPr/>
        </p:nvSpPr>
        <p:spPr>
          <a:xfrm>
            <a:off x="201324" y="1175241"/>
            <a:ext cx="8436078" cy="338554"/>
          </a:xfrm>
          <a:prstGeom prst="rect">
            <a:avLst/>
          </a:prstGeom>
        </p:spPr>
        <p:txBody>
          <a:bodyPr wrap="square">
            <a:spAutoFit/>
          </a:bodyPr>
          <a:lstStyle/>
          <a:p>
            <a:r>
              <a:rPr lang="fr-CH" sz="1600" b="1" i="1" dirty="0">
                <a:latin typeface="Arial Narrow" panose="020B0606020202030204" pitchFamily="34" charset="0"/>
              </a:rPr>
              <a:t>F. Weiss, R. Flükiger, W. Maurer, M.W. Guinan, IEEE Trans. Magn.,MAG-23 (1987) 976</a:t>
            </a:r>
          </a:p>
        </p:txBody>
      </p:sp>
      <p:sp>
        <p:nvSpPr>
          <p:cNvPr id="3" name="Espace réservé du pied de page 2"/>
          <p:cNvSpPr>
            <a:spLocks noGrp="1"/>
          </p:cNvSpPr>
          <p:nvPr>
            <p:ph type="ftr" sz="quarter" idx="11"/>
          </p:nvPr>
        </p:nvSpPr>
        <p:spPr/>
        <p:txBody>
          <a:bodyPr/>
          <a:lstStyle/>
          <a:p>
            <a:r>
              <a:rPr lang="fr-CH"/>
              <a:t>Flukiger, CERN, 23.6.2017</a:t>
            </a:r>
          </a:p>
        </p:txBody>
      </p:sp>
      <p:sp>
        <p:nvSpPr>
          <p:cNvPr id="5" name="Espace réservé du numéro de diapositive 4"/>
          <p:cNvSpPr>
            <a:spLocks noGrp="1"/>
          </p:cNvSpPr>
          <p:nvPr>
            <p:ph type="sldNum" sz="quarter" idx="12"/>
          </p:nvPr>
        </p:nvSpPr>
        <p:spPr>
          <a:xfrm>
            <a:off x="4770552" y="5932145"/>
            <a:ext cx="2057400" cy="365125"/>
          </a:xfrm>
        </p:spPr>
        <p:txBody>
          <a:bodyPr/>
          <a:lstStyle/>
          <a:p>
            <a:fld id="{A7A773B0-9E9C-4FE3-96EB-10456A50FC3E}" type="slidenum">
              <a:rPr lang="fr-CH" smtClean="0"/>
              <a:t>38</a:t>
            </a:fld>
            <a:endParaRPr lang="fr-CH"/>
          </a:p>
        </p:txBody>
      </p:sp>
    </p:spTree>
    <p:extLst>
      <p:ext uri="{BB962C8B-B14F-4D97-AF65-F5344CB8AC3E}">
        <p14:creationId xmlns:p14="http://schemas.microsoft.com/office/powerpoint/2010/main" val="13430195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62115" y="226142"/>
            <a:ext cx="8337755" cy="523220"/>
          </a:xfrm>
          <a:prstGeom prst="rect">
            <a:avLst/>
          </a:prstGeom>
          <a:solidFill>
            <a:srgbClr val="FFFF00"/>
          </a:solidFill>
          <a:ln>
            <a:solidFill>
              <a:srgbClr val="FF0000"/>
            </a:solidFill>
          </a:ln>
        </p:spPr>
        <p:txBody>
          <a:bodyPr wrap="square" rtlCol="0">
            <a:spAutoFit/>
          </a:bodyPr>
          <a:lstStyle/>
          <a:p>
            <a:r>
              <a:rPr lang="fr-CH" sz="2800" b="1" dirty="0"/>
              <a:t>Summary: Expected superconducting properties in FCC</a:t>
            </a:r>
          </a:p>
        </p:txBody>
      </p:sp>
      <p:sp>
        <p:nvSpPr>
          <p:cNvPr id="3" name="ZoneTexte 2"/>
          <p:cNvSpPr txBox="1"/>
          <p:nvPr/>
        </p:nvSpPr>
        <p:spPr>
          <a:xfrm>
            <a:off x="555117" y="2619307"/>
            <a:ext cx="7393857" cy="1200329"/>
          </a:xfrm>
          <a:prstGeom prst="rect">
            <a:avLst/>
          </a:prstGeom>
          <a:solidFill>
            <a:srgbClr val="92F7FC"/>
          </a:solidFill>
          <a:ln w="38100">
            <a:solidFill>
              <a:srgbClr val="0070C0"/>
            </a:solidFill>
          </a:ln>
        </p:spPr>
        <p:txBody>
          <a:bodyPr wrap="square" rtlCol="0">
            <a:spAutoFit/>
          </a:bodyPr>
          <a:lstStyle/>
          <a:p>
            <a:r>
              <a:rPr lang="fr-CH" sz="2400" b="1" dirty="0">
                <a:latin typeface="Arial Narrow" panose="020B0606020202030204" pitchFamily="34" charset="0"/>
              </a:rPr>
              <a:t>30’000 fb</a:t>
            </a:r>
            <a:r>
              <a:rPr lang="fr-CH" sz="2400" b="1" baseline="30000" dirty="0">
                <a:latin typeface="Arial Narrow" panose="020B0606020202030204" pitchFamily="34" charset="0"/>
              </a:rPr>
              <a:t>-1</a:t>
            </a:r>
            <a:r>
              <a:rPr lang="fr-CH" sz="2400" b="1" dirty="0">
                <a:latin typeface="Arial Narrow" panose="020B0606020202030204" pitchFamily="34" charset="0"/>
              </a:rPr>
              <a:t>:   T</a:t>
            </a:r>
            <a:r>
              <a:rPr lang="fr-CH" sz="2400" b="1" baseline="-25000" dirty="0">
                <a:latin typeface="Arial Narrow" panose="020B0606020202030204" pitchFamily="34" charset="0"/>
              </a:rPr>
              <a:t>c</a:t>
            </a:r>
            <a:r>
              <a:rPr lang="fr-CH" sz="2400" b="1" dirty="0">
                <a:latin typeface="Arial Narrow" panose="020B0606020202030204" pitchFamily="34" charset="0"/>
              </a:rPr>
              <a:t> = 16 K     ;    </a:t>
            </a:r>
            <a:r>
              <a:rPr lang="fr-CH" sz="2400" dirty="0">
                <a:latin typeface="Symbol" panose="05050102010706020507" pitchFamily="18" charset="2"/>
              </a:rPr>
              <a:t>D</a:t>
            </a:r>
            <a:r>
              <a:rPr lang="fr-CH" sz="2400" b="1" dirty="0">
                <a:latin typeface="Arial Narrow" panose="020B0606020202030204" pitchFamily="34" charset="0"/>
              </a:rPr>
              <a:t>T</a:t>
            </a:r>
            <a:r>
              <a:rPr lang="fr-CH" sz="2400" b="1" baseline="-25000" dirty="0">
                <a:latin typeface="Arial Narrow" panose="020B0606020202030204" pitchFamily="34" charset="0"/>
              </a:rPr>
              <a:t>c</a:t>
            </a:r>
            <a:r>
              <a:rPr lang="fr-CH" sz="2400" b="1" dirty="0">
                <a:latin typeface="Arial Narrow" panose="020B0606020202030204" pitchFamily="34" charset="0"/>
              </a:rPr>
              <a:t>  = </a:t>
            </a:r>
            <a:r>
              <a:rPr lang="fr-CH" sz="2400" b="1" dirty="0">
                <a:solidFill>
                  <a:srgbClr val="FF0000"/>
                </a:solidFill>
                <a:latin typeface="Arial Narrow" panose="020B0606020202030204" pitchFamily="34" charset="0"/>
              </a:rPr>
              <a:t>- 2 K</a:t>
            </a:r>
          </a:p>
          <a:p>
            <a:r>
              <a:rPr lang="fr-CH" sz="2400" b="1" dirty="0">
                <a:latin typeface="Arial Narrow" panose="020B0606020202030204" pitchFamily="34" charset="0"/>
              </a:rPr>
              <a:t>			                           </a:t>
            </a:r>
            <a:r>
              <a:rPr lang="fr-CH" sz="2400" dirty="0">
                <a:latin typeface="Symbol" panose="05050102010706020507" pitchFamily="18" charset="2"/>
              </a:rPr>
              <a:t>D</a:t>
            </a:r>
            <a:r>
              <a:rPr lang="fr-CH" sz="2400" b="1" dirty="0">
                <a:latin typeface="Arial Narrow" panose="020B0606020202030204" pitchFamily="34" charset="0"/>
              </a:rPr>
              <a:t>J</a:t>
            </a:r>
            <a:r>
              <a:rPr lang="fr-CH" sz="2400" b="1" baseline="-25000" dirty="0">
                <a:latin typeface="Arial Narrow" panose="020B0606020202030204" pitchFamily="34" charset="0"/>
              </a:rPr>
              <a:t>c</a:t>
            </a:r>
            <a:r>
              <a:rPr lang="fr-CH" sz="2400" b="1" dirty="0">
                <a:latin typeface="Arial Narrow" panose="020B0606020202030204" pitchFamily="34" charset="0"/>
              </a:rPr>
              <a:t>  = </a:t>
            </a:r>
            <a:r>
              <a:rPr lang="fr-CH" sz="2400" b="1" dirty="0">
                <a:solidFill>
                  <a:srgbClr val="FF0000"/>
                </a:solidFill>
                <a:latin typeface="Arial Narrow" panose="020B0606020202030204" pitchFamily="34" charset="0"/>
              </a:rPr>
              <a:t>+ 40 - 60  %           </a:t>
            </a:r>
          </a:p>
          <a:p>
            <a:r>
              <a:rPr lang="fr-CH" sz="2400" b="1" dirty="0">
                <a:latin typeface="Arial Narrow" panose="020B0606020202030204" pitchFamily="34" charset="0"/>
              </a:rPr>
              <a:t>                                               </a:t>
            </a:r>
            <a:r>
              <a:rPr lang="fr-CH" sz="2400" dirty="0">
                <a:latin typeface="Symbol" panose="05050102010706020507" pitchFamily="18" charset="2"/>
              </a:rPr>
              <a:t>D</a:t>
            </a:r>
            <a:r>
              <a:rPr lang="fr-CH" sz="2400" b="1" dirty="0">
                <a:latin typeface="Arial Narrow" panose="020B0606020202030204" pitchFamily="34" charset="0"/>
              </a:rPr>
              <a:t>B</a:t>
            </a:r>
            <a:r>
              <a:rPr lang="fr-CH" sz="2400" b="1" baseline="-25000" dirty="0">
                <a:latin typeface="Arial Narrow" panose="020B0606020202030204" pitchFamily="34" charset="0"/>
              </a:rPr>
              <a:t>c2</a:t>
            </a:r>
            <a:r>
              <a:rPr lang="fr-CH" sz="2400" b="1" dirty="0">
                <a:latin typeface="Arial Narrow" panose="020B0606020202030204" pitchFamily="34" charset="0"/>
              </a:rPr>
              <a:t> = </a:t>
            </a:r>
            <a:r>
              <a:rPr lang="fr-CH" sz="2400" b="1" dirty="0">
                <a:solidFill>
                  <a:srgbClr val="FF0000"/>
                </a:solidFill>
                <a:latin typeface="Arial Narrow" panose="020B0606020202030204" pitchFamily="34" charset="0"/>
              </a:rPr>
              <a:t>- 1.2 T</a:t>
            </a:r>
            <a:endParaRPr lang="fr-CH" dirty="0">
              <a:solidFill>
                <a:srgbClr val="FF0000"/>
              </a:solidFill>
            </a:endParaRPr>
          </a:p>
        </p:txBody>
      </p:sp>
      <p:sp>
        <p:nvSpPr>
          <p:cNvPr id="7" name="ZoneTexte 6"/>
          <p:cNvSpPr txBox="1"/>
          <p:nvPr/>
        </p:nvSpPr>
        <p:spPr>
          <a:xfrm>
            <a:off x="150728" y="4332639"/>
            <a:ext cx="8780206" cy="830997"/>
          </a:xfrm>
          <a:prstGeom prst="rect">
            <a:avLst/>
          </a:prstGeom>
          <a:noFill/>
        </p:spPr>
        <p:txBody>
          <a:bodyPr wrap="square" rtlCol="0">
            <a:spAutoFit/>
          </a:bodyPr>
          <a:lstStyle/>
          <a:p>
            <a:pPr marL="342900" indent="-342900">
              <a:buFont typeface="Arial" panose="020B0604020202020204" pitchFamily="34" charset="0"/>
              <a:buChar char="•"/>
            </a:pPr>
            <a:r>
              <a:rPr lang="fr-CH" sz="2400" b="1" dirty="0"/>
              <a:t>The effect on the insulator has been taken into account</a:t>
            </a:r>
          </a:p>
          <a:p>
            <a:pPr marL="342900" indent="-342900">
              <a:buFont typeface="Arial" panose="020B0604020202020204" pitchFamily="34" charset="0"/>
              <a:buChar char="•"/>
            </a:pPr>
            <a:r>
              <a:rPr lang="fr-CH" sz="2400" b="1" dirty="0"/>
              <a:t>The effect of secondary radiation has been taken into account</a:t>
            </a:r>
          </a:p>
        </p:txBody>
      </p:sp>
      <p:sp>
        <p:nvSpPr>
          <p:cNvPr id="5" name="Rectangle 4"/>
          <p:cNvSpPr/>
          <p:nvPr/>
        </p:nvSpPr>
        <p:spPr>
          <a:xfrm>
            <a:off x="0" y="1332159"/>
            <a:ext cx="9078012" cy="1200329"/>
          </a:xfrm>
          <a:prstGeom prst="rect">
            <a:avLst/>
          </a:prstGeom>
        </p:spPr>
        <p:txBody>
          <a:bodyPr wrap="square">
            <a:spAutoFit/>
          </a:bodyPr>
          <a:lstStyle/>
          <a:p>
            <a:r>
              <a:rPr lang="fr-CH" sz="2400" b="1" dirty="0">
                <a:latin typeface="Arial Narrow" panose="020B0606020202030204" pitchFamily="34" charset="0"/>
              </a:rPr>
              <a:t>* From a comparison between the recent data (≥ 1 MeV neutrons and </a:t>
            </a:r>
          </a:p>
          <a:p>
            <a:r>
              <a:rPr lang="fr-CH" sz="2400" b="1" dirty="0">
                <a:latin typeface="Arial Narrow" panose="020B0606020202030204" pitchFamily="34" charset="0"/>
              </a:rPr>
              <a:t>65 GPa protons) and older 14 MeV neutron data, </a:t>
            </a:r>
            <a:r>
              <a:rPr lang="fr-CH" sz="2400" b="1" dirty="0">
                <a:solidFill>
                  <a:srgbClr val="FF0000"/>
                </a:solidFill>
                <a:latin typeface="Arial Narrow" panose="020B0606020202030204" pitchFamily="34" charset="0"/>
              </a:rPr>
              <a:t>a first estimation </a:t>
            </a:r>
            <a:r>
              <a:rPr lang="fr-CH" sz="2400" b="1" dirty="0">
                <a:latin typeface="Arial Narrow" panose="020B0606020202030204" pitchFamily="34" charset="0"/>
              </a:rPr>
              <a:t>can</a:t>
            </a:r>
          </a:p>
          <a:p>
            <a:r>
              <a:rPr lang="fr-CH" sz="2400" b="1" dirty="0">
                <a:latin typeface="Arial Narrow" panose="020B0606020202030204" pitchFamily="34" charset="0"/>
              </a:rPr>
              <a:t>be made for the change of properties of Ti and Ta alloyed Nb</a:t>
            </a:r>
            <a:r>
              <a:rPr lang="fr-CH" sz="2400" b="1" baseline="-25000" dirty="0">
                <a:latin typeface="Arial Narrow" panose="020B0606020202030204" pitchFamily="34" charset="0"/>
              </a:rPr>
              <a:t>3</a:t>
            </a:r>
            <a:r>
              <a:rPr lang="fr-CH" sz="2400" b="1" dirty="0">
                <a:latin typeface="Arial Narrow" panose="020B0606020202030204" pitchFamily="34" charset="0"/>
              </a:rPr>
              <a:t>Sn wires:</a:t>
            </a:r>
          </a:p>
        </p:txBody>
      </p:sp>
      <p:sp>
        <p:nvSpPr>
          <p:cNvPr id="4" name="Espace réservé du pied de page 3"/>
          <p:cNvSpPr>
            <a:spLocks noGrp="1"/>
          </p:cNvSpPr>
          <p:nvPr>
            <p:ph type="ftr" sz="quarter" idx="11"/>
          </p:nvPr>
        </p:nvSpPr>
        <p:spPr/>
        <p:txBody>
          <a:bodyPr/>
          <a:lstStyle/>
          <a:p>
            <a:r>
              <a:rPr lang="fr-CH"/>
              <a:t>Flukiger, CERN, 23.6.2017</a:t>
            </a:r>
          </a:p>
        </p:txBody>
      </p:sp>
      <p:sp>
        <p:nvSpPr>
          <p:cNvPr id="6" name="Espace réservé du numéro de diapositive 5"/>
          <p:cNvSpPr>
            <a:spLocks noGrp="1"/>
          </p:cNvSpPr>
          <p:nvPr>
            <p:ph type="sldNum" sz="quarter" idx="12"/>
          </p:nvPr>
        </p:nvSpPr>
        <p:spPr/>
        <p:txBody>
          <a:bodyPr/>
          <a:lstStyle/>
          <a:p>
            <a:fld id="{A7A773B0-9E9C-4FE3-96EB-10456A50FC3E}" type="slidenum">
              <a:rPr lang="fr-CH" smtClean="0"/>
              <a:t>39</a:t>
            </a:fld>
            <a:endParaRPr lang="fr-CH"/>
          </a:p>
        </p:txBody>
      </p:sp>
      <p:sp>
        <p:nvSpPr>
          <p:cNvPr id="8" name="ZoneTexte 7"/>
          <p:cNvSpPr txBox="1"/>
          <p:nvPr/>
        </p:nvSpPr>
        <p:spPr>
          <a:xfrm>
            <a:off x="1414021" y="791852"/>
            <a:ext cx="5929460" cy="461665"/>
          </a:xfrm>
          <a:prstGeom prst="rect">
            <a:avLst/>
          </a:prstGeom>
          <a:noFill/>
        </p:spPr>
        <p:txBody>
          <a:bodyPr wrap="square" rtlCol="0">
            <a:spAutoFit/>
          </a:bodyPr>
          <a:lstStyle/>
          <a:p>
            <a:r>
              <a:rPr lang="fr-CH" sz="2400" b="1" dirty="0">
                <a:latin typeface="Arial Narrow" panose="020B0606020202030204" pitchFamily="34" charset="0"/>
              </a:rPr>
              <a:t>under the conditions </a:t>
            </a:r>
            <a:r>
              <a:rPr lang="fr-CH" sz="2400" b="1" dirty="0">
                <a:solidFill>
                  <a:srgbClr val="0070C0"/>
                </a:solidFill>
                <a:latin typeface="Arial Narrow" panose="020B0606020202030204" pitchFamily="34" charset="0"/>
              </a:rPr>
              <a:t>dpa = 3.5 x 10</a:t>
            </a:r>
            <a:r>
              <a:rPr lang="fr-CH" sz="2400" b="1" baseline="30000" dirty="0">
                <a:solidFill>
                  <a:srgbClr val="0070C0"/>
                </a:solidFill>
                <a:latin typeface="Arial Narrow" panose="020B0606020202030204" pitchFamily="34" charset="0"/>
              </a:rPr>
              <a:t>-3</a:t>
            </a:r>
            <a:r>
              <a:rPr lang="fr-CH" sz="2400" b="1" dirty="0">
                <a:solidFill>
                  <a:srgbClr val="0070C0"/>
                </a:solidFill>
                <a:latin typeface="Arial Narrow" panose="020B0606020202030204" pitchFamily="34" charset="0"/>
              </a:rPr>
              <a:t> for 30 ab</a:t>
            </a:r>
            <a:r>
              <a:rPr lang="fr-CH" sz="2400" b="1" baseline="30000" dirty="0">
                <a:solidFill>
                  <a:srgbClr val="0070C0"/>
                </a:solidFill>
                <a:latin typeface="Arial Narrow" panose="020B0606020202030204" pitchFamily="34" charset="0"/>
              </a:rPr>
              <a:t>-1</a:t>
            </a:r>
            <a:r>
              <a:rPr lang="fr-CH" sz="2400" b="1" dirty="0">
                <a:solidFill>
                  <a:srgbClr val="0070C0"/>
                </a:solidFill>
                <a:latin typeface="Arial Narrow" panose="020B0606020202030204" pitchFamily="34" charset="0"/>
              </a:rPr>
              <a:t> </a:t>
            </a:r>
          </a:p>
        </p:txBody>
      </p:sp>
      <p:sp>
        <p:nvSpPr>
          <p:cNvPr id="9" name="ZoneTexte 8"/>
          <p:cNvSpPr txBox="1"/>
          <p:nvPr/>
        </p:nvSpPr>
        <p:spPr>
          <a:xfrm>
            <a:off x="84842" y="5307290"/>
            <a:ext cx="8738648" cy="830997"/>
          </a:xfrm>
          <a:prstGeom prst="rect">
            <a:avLst/>
          </a:prstGeom>
          <a:noFill/>
        </p:spPr>
        <p:txBody>
          <a:bodyPr wrap="square" rtlCol="0">
            <a:spAutoFit/>
          </a:bodyPr>
          <a:lstStyle/>
          <a:p>
            <a:r>
              <a:rPr lang="fr-CH" sz="2400" b="1" dirty="0"/>
              <a:t>This result is a first estimation, based on experimental data, and  is subject to small changes. </a:t>
            </a:r>
          </a:p>
        </p:txBody>
      </p:sp>
    </p:spTree>
    <p:extLst>
      <p:ext uri="{BB962C8B-B14F-4D97-AF65-F5344CB8AC3E}">
        <p14:creationId xmlns:p14="http://schemas.microsoft.com/office/powerpoint/2010/main" val="2050445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346504" y="6448251"/>
            <a:ext cx="762000" cy="365125"/>
          </a:xfrm>
        </p:spPr>
        <p:txBody>
          <a:bodyPr/>
          <a:lstStyle/>
          <a:p>
            <a:fld id="{32330FFB-7A74-4B48-911C-4C7A5A1CA024}" type="slidenum">
              <a:rPr lang="en-GB" smtClean="0"/>
              <a:pPr/>
              <a:t>4</a:t>
            </a:fld>
            <a:endParaRPr lang="en-GB" dirty="0"/>
          </a:p>
        </p:txBody>
      </p:sp>
      <p:sp>
        <p:nvSpPr>
          <p:cNvPr id="4" name="Rectangle 3"/>
          <p:cNvSpPr/>
          <p:nvPr/>
        </p:nvSpPr>
        <p:spPr>
          <a:xfrm>
            <a:off x="2228987" y="116632"/>
            <a:ext cx="4758034" cy="584775"/>
          </a:xfrm>
          <a:prstGeom prst="rect">
            <a:avLst/>
          </a:prstGeom>
          <a:solidFill>
            <a:srgbClr val="FFFF00"/>
          </a:solidFill>
          <a:ln>
            <a:solidFill>
              <a:srgbClr val="FF0000"/>
            </a:solidFill>
          </a:ln>
        </p:spPr>
        <p:style>
          <a:lnRef idx="2">
            <a:schemeClr val="accent1"/>
          </a:lnRef>
          <a:fillRef idx="1">
            <a:schemeClr val="lt1"/>
          </a:fillRef>
          <a:effectRef idx="0">
            <a:schemeClr val="accent1"/>
          </a:effectRef>
          <a:fontRef idx="minor">
            <a:schemeClr val="dk1"/>
          </a:fontRef>
        </p:style>
        <p:txBody>
          <a:bodyPr wrap="none">
            <a:spAutoFit/>
          </a:bodyPr>
          <a:lstStyle/>
          <a:p>
            <a:pPr algn="ctr"/>
            <a:r>
              <a:rPr lang="en-US" sz="3200" b="1" dirty="0">
                <a:latin typeface="Arial" pitchFamily="34" charset="0"/>
                <a:cs typeface="Arial" pitchFamily="34" charset="0"/>
              </a:rPr>
              <a:t>Motivation of this work </a:t>
            </a:r>
          </a:p>
        </p:txBody>
      </p:sp>
      <p:sp>
        <p:nvSpPr>
          <p:cNvPr id="5" name="CasellaDiTesto 6"/>
          <p:cNvSpPr txBox="1"/>
          <p:nvPr/>
        </p:nvSpPr>
        <p:spPr>
          <a:xfrm>
            <a:off x="347516" y="976660"/>
            <a:ext cx="8616972" cy="168584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lnSpc>
                <a:spcPct val="150000"/>
              </a:lnSpc>
            </a:pPr>
            <a:r>
              <a:rPr lang="en-US" sz="2400" b="1" dirty="0">
                <a:solidFill>
                  <a:schemeClr val="tx1"/>
                </a:solidFill>
                <a:latin typeface="Arial" pitchFamily="34" charset="0"/>
                <a:cs typeface="Arial" pitchFamily="34" charset="0"/>
              </a:rPr>
              <a:t>Evaluate the </a:t>
            </a:r>
            <a:r>
              <a:rPr lang="en-US" sz="2400" b="1" dirty="0">
                <a:solidFill>
                  <a:srgbClr val="FF0000"/>
                </a:solidFill>
                <a:latin typeface="Arial" pitchFamily="34" charset="0"/>
                <a:cs typeface="Arial" pitchFamily="34" charset="0"/>
              </a:rPr>
              <a:t>damage</a:t>
            </a:r>
            <a:r>
              <a:rPr lang="en-US" sz="2400" b="1" dirty="0">
                <a:solidFill>
                  <a:schemeClr val="tx1"/>
                </a:solidFill>
                <a:latin typeface="Arial" pitchFamily="34" charset="0"/>
                <a:cs typeface="Arial" pitchFamily="34" charset="0"/>
              </a:rPr>
              <a:t> caused by high energy irradiation on the superconducting properties of Nb</a:t>
            </a:r>
            <a:r>
              <a:rPr lang="en-US" sz="2400" b="1" baseline="-25000" dirty="0">
                <a:solidFill>
                  <a:schemeClr val="tx1"/>
                </a:solidFill>
                <a:latin typeface="Arial" pitchFamily="34" charset="0"/>
                <a:cs typeface="Arial" pitchFamily="34" charset="0"/>
              </a:rPr>
              <a:t>3</a:t>
            </a:r>
            <a:r>
              <a:rPr lang="en-US" sz="2400" b="1" dirty="0">
                <a:solidFill>
                  <a:schemeClr val="tx1"/>
                </a:solidFill>
                <a:latin typeface="Arial" pitchFamily="34" charset="0"/>
                <a:cs typeface="Arial" pitchFamily="34" charset="0"/>
              </a:rPr>
              <a:t>Sn wires for the quadrupoles of </a:t>
            </a:r>
            <a:r>
              <a:rPr lang="en-US" sz="2400" b="1" dirty="0">
                <a:solidFill>
                  <a:srgbClr val="0070C0"/>
                </a:solidFill>
                <a:latin typeface="Arial" pitchFamily="34" charset="0"/>
                <a:cs typeface="Arial" pitchFamily="34" charset="0"/>
              </a:rPr>
              <a:t>HiLumi-LHC and FCC</a:t>
            </a:r>
          </a:p>
        </p:txBody>
      </p:sp>
      <p:pic>
        <p:nvPicPr>
          <p:cNvPr id="14"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r="1060" b="1387"/>
          <a:stretch>
            <a:fillRect/>
          </a:stretch>
        </p:blipFill>
        <p:spPr bwMode="auto">
          <a:xfrm>
            <a:off x="35496" y="44624"/>
            <a:ext cx="624041" cy="60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9766" y="3068960"/>
            <a:ext cx="3135726" cy="523220"/>
          </a:xfrm>
          <a:prstGeom prst="rect">
            <a:avLst/>
          </a:prstGeom>
          <a:noFill/>
        </p:spPr>
        <p:txBody>
          <a:bodyPr wrap="square" rtlCol="0">
            <a:spAutoFit/>
          </a:bodyPr>
          <a:lstStyle/>
          <a:p>
            <a:r>
              <a:rPr lang="it-IT" sz="2800" b="1" dirty="0">
                <a:solidFill>
                  <a:srgbClr val="FF0000"/>
                </a:solidFill>
              </a:rPr>
              <a:t>What is known:</a:t>
            </a:r>
            <a:endParaRPr lang="en-US" sz="2800" b="1" dirty="0">
              <a:solidFill>
                <a:srgbClr val="FF0000"/>
              </a:solidFill>
            </a:endParaRPr>
          </a:p>
        </p:txBody>
      </p:sp>
      <p:sp>
        <p:nvSpPr>
          <p:cNvPr id="9" name="TextBox 8"/>
          <p:cNvSpPr txBox="1"/>
          <p:nvPr/>
        </p:nvSpPr>
        <p:spPr>
          <a:xfrm>
            <a:off x="3275856" y="2996952"/>
            <a:ext cx="4505656"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it-IT" sz="3200" b="1" dirty="0"/>
              <a:t>Number of total </a:t>
            </a:r>
            <a:r>
              <a:rPr lang="it-IT" sz="3200" b="1" i="1" dirty="0">
                <a:solidFill>
                  <a:srgbClr val="FF0000"/>
                </a:solidFill>
              </a:rPr>
              <a:t>dpa </a:t>
            </a:r>
          </a:p>
          <a:p>
            <a:r>
              <a:rPr lang="it-IT" sz="3200" b="1" dirty="0"/>
              <a:t>(displacement per atom)</a:t>
            </a:r>
            <a:endParaRPr lang="en-US" sz="3200" b="1" dirty="0"/>
          </a:p>
        </p:txBody>
      </p:sp>
      <p:sp>
        <p:nvSpPr>
          <p:cNvPr id="8" name="TextBox 7"/>
          <p:cNvSpPr txBox="1"/>
          <p:nvPr/>
        </p:nvSpPr>
        <p:spPr>
          <a:xfrm>
            <a:off x="3419873" y="4149080"/>
            <a:ext cx="5616624" cy="707886"/>
          </a:xfrm>
          <a:prstGeom prst="rect">
            <a:avLst/>
          </a:prstGeom>
          <a:noFill/>
        </p:spPr>
        <p:txBody>
          <a:bodyPr wrap="square" rtlCol="0">
            <a:spAutoFit/>
          </a:bodyPr>
          <a:lstStyle/>
          <a:p>
            <a:r>
              <a:rPr lang="it-IT" sz="2000" i="1" dirty="0">
                <a:latin typeface="Arial" panose="020B0604020202020204" pitchFamily="34" charset="0"/>
                <a:cs typeface="Arial" panose="020B0604020202020204" pitchFamily="34" charset="0"/>
              </a:rPr>
              <a:t>From</a:t>
            </a:r>
            <a:r>
              <a:rPr lang="it-IT" sz="2000" b="1" i="1" dirty="0">
                <a:latin typeface="Arial" panose="020B0604020202020204" pitchFamily="34" charset="0"/>
                <a:cs typeface="Arial" panose="020B0604020202020204" pitchFamily="34" charset="0"/>
              </a:rPr>
              <a:t> FLUKA </a:t>
            </a:r>
            <a:r>
              <a:rPr lang="it-IT" sz="2000" i="1" dirty="0">
                <a:latin typeface="Arial" panose="020B0604020202020204" pitchFamily="34" charset="0"/>
                <a:cs typeface="Arial" panose="020B0604020202020204" pitchFamily="34" charset="0"/>
              </a:rPr>
              <a:t>calculations (</a:t>
            </a:r>
            <a:r>
              <a:rPr lang="it-IT" sz="2000" b="1" i="1" dirty="0">
                <a:latin typeface="Arial" panose="020B0604020202020204" pitchFamily="34" charset="0"/>
                <a:cs typeface="Arial" panose="020B0604020202020204" pitchFamily="34" charset="0"/>
              </a:rPr>
              <a:t>MonteCarlo</a:t>
            </a:r>
            <a:r>
              <a:rPr lang="it-IT" sz="2000" i="1" dirty="0">
                <a:latin typeface="Arial" panose="020B0604020202020204" pitchFamily="34" charset="0"/>
                <a:cs typeface="Arial" panose="020B0604020202020204" pitchFamily="34" charset="0"/>
              </a:rPr>
              <a:t> code):</a:t>
            </a:r>
          </a:p>
          <a:p>
            <a:r>
              <a:rPr lang="it-IT" sz="2000" i="1" dirty="0">
                <a:latin typeface="Arial" panose="020B0604020202020204" pitchFamily="34" charset="0"/>
                <a:cs typeface="Arial" panose="020B0604020202020204" pitchFamily="34" charset="0"/>
              </a:rPr>
              <a:t>(A. Lechner, F. Cerutti et al. 2014)</a:t>
            </a:r>
            <a:endParaRPr lang="en-US" sz="2000" i="1" dirty="0">
              <a:latin typeface="Arial" panose="020B0604020202020204" pitchFamily="34" charset="0"/>
              <a:cs typeface="Arial" panose="020B0604020202020204" pitchFamily="34" charset="0"/>
            </a:endParaRPr>
          </a:p>
        </p:txBody>
      </p:sp>
      <p:sp>
        <p:nvSpPr>
          <p:cNvPr id="12" name="TextBox 11"/>
          <p:cNvSpPr txBox="1"/>
          <p:nvPr/>
        </p:nvSpPr>
        <p:spPr>
          <a:xfrm>
            <a:off x="35497" y="5157192"/>
            <a:ext cx="3240359" cy="523220"/>
          </a:xfrm>
          <a:prstGeom prst="rect">
            <a:avLst/>
          </a:prstGeom>
          <a:noFill/>
        </p:spPr>
        <p:txBody>
          <a:bodyPr wrap="square" rtlCol="0">
            <a:spAutoFit/>
          </a:bodyPr>
          <a:lstStyle/>
          <a:p>
            <a:r>
              <a:rPr lang="it-IT" sz="2800" b="1" dirty="0"/>
              <a:t>Task</a:t>
            </a:r>
            <a:r>
              <a:rPr lang="it-IT" sz="2800" b="1" dirty="0">
                <a:solidFill>
                  <a:srgbClr val="FF0000"/>
                </a:solidFill>
              </a:rPr>
              <a:t>: to determine</a:t>
            </a:r>
            <a:endParaRPr lang="en-US" sz="2800" b="1" dirty="0">
              <a:solidFill>
                <a:srgbClr val="FF0000"/>
              </a:solidFill>
            </a:endParaRPr>
          </a:p>
        </p:txBody>
      </p:sp>
      <p:sp>
        <p:nvSpPr>
          <p:cNvPr id="13" name="TextBox 12"/>
          <p:cNvSpPr txBox="1"/>
          <p:nvPr/>
        </p:nvSpPr>
        <p:spPr>
          <a:xfrm>
            <a:off x="3347865" y="5013176"/>
            <a:ext cx="2016223"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it-IT" sz="3200" b="1" i="1" dirty="0">
                <a:solidFill>
                  <a:srgbClr val="FF0000"/>
                </a:solidFill>
              </a:rPr>
              <a:t>dpa</a:t>
            </a:r>
            <a:r>
              <a:rPr lang="it-IT" sz="3200" b="1" dirty="0"/>
              <a:t> vs. </a:t>
            </a:r>
            <a:r>
              <a:rPr lang="it-IT" sz="3200" b="1" dirty="0">
                <a:solidFill>
                  <a:srgbClr val="FF0000"/>
                </a:solidFill>
              </a:rPr>
              <a:t>∆T</a:t>
            </a:r>
            <a:r>
              <a:rPr lang="it-IT" sz="3200" b="1" baseline="-25000" dirty="0">
                <a:solidFill>
                  <a:srgbClr val="FF0000"/>
                </a:solidFill>
              </a:rPr>
              <a:t>c</a:t>
            </a:r>
            <a:r>
              <a:rPr lang="it-IT" sz="3200" b="1" dirty="0">
                <a:solidFill>
                  <a:srgbClr val="FF0000"/>
                </a:solidFill>
              </a:rPr>
              <a:t> </a:t>
            </a:r>
          </a:p>
          <a:p>
            <a:r>
              <a:rPr lang="it-IT" sz="3200" b="1" i="1" dirty="0">
                <a:solidFill>
                  <a:srgbClr val="FF0000"/>
                </a:solidFill>
              </a:rPr>
              <a:t>dp</a:t>
            </a:r>
            <a:r>
              <a:rPr lang="it-IT" sz="3200" b="1" dirty="0">
                <a:solidFill>
                  <a:srgbClr val="FF0000"/>
                </a:solidFill>
              </a:rPr>
              <a:t>a </a:t>
            </a:r>
            <a:r>
              <a:rPr lang="it-IT" sz="3200" b="1" dirty="0">
                <a:solidFill>
                  <a:schemeClr val="tx1"/>
                </a:solidFill>
              </a:rPr>
              <a:t>vs.</a:t>
            </a:r>
            <a:r>
              <a:rPr lang="it-IT" sz="3200" b="1" dirty="0"/>
              <a:t> </a:t>
            </a:r>
            <a:r>
              <a:rPr lang="it-IT" sz="3200" b="1" dirty="0">
                <a:solidFill>
                  <a:srgbClr val="FF0000"/>
                </a:solidFill>
              </a:rPr>
              <a:t>∆J</a:t>
            </a:r>
            <a:r>
              <a:rPr lang="it-IT" sz="3200" b="1" baseline="-25000" dirty="0">
                <a:solidFill>
                  <a:srgbClr val="FF0000"/>
                </a:solidFill>
              </a:rPr>
              <a:t>c</a:t>
            </a:r>
            <a:r>
              <a:rPr lang="it-IT" sz="3200" b="1" dirty="0">
                <a:solidFill>
                  <a:srgbClr val="FF0000"/>
                </a:solidFill>
              </a:rPr>
              <a:t> </a:t>
            </a:r>
          </a:p>
        </p:txBody>
      </p:sp>
      <p:pic>
        <p:nvPicPr>
          <p:cNvPr id="16" name="Picture 3" descr="C:\Users\Tiziana\Downloads\sur_fond50.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49244" y="44624"/>
            <a:ext cx="1475656" cy="529723"/>
          </a:xfrm>
          <a:prstGeom prst="rect">
            <a:avLst/>
          </a:prstGeom>
          <a:ln w="57150">
            <a:noFill/>
          </a:ln>
        </p:spPr>
        <p:style>
          <a:lnRef idx="2">
            <a:schemeClr val="dk1"/>
          </a:lnRef>
          <a:fillRef idx="1">
            <a:schemeClr val="lt1"/>
          </a:fillRef>
          <a:effectRef idx="0">
            <a:schemeClr val="dk1"/>
          </a:effectRef>
          <a:fontRef idx="minor">
            <a:schemeClr val="dk1"/>
          </a:fontRef>
        </p:style>
      </p:pic>
      <p:sp>
        <p:nvSpPr>
          <p:cNvPr id="6" name="Footer Placeholder 5"/>
          <p:cNvSpPr>
            <a:spLocks noGrp="1"/>
          </p:cNvSpPr>
          <p:nvPr>
            <p:ph type="ftr" sz="quarter" idx="11"/>
          </p:nvPr>
        </p:nvSpPr>
        <p:spPr/>
        <p:txBody>
          <a:bodyPr/>
          <a:lstStyle/>
          <a:p>
            <a:r>
              <a:rPr lang="en-US"/>
              <a:t>Flukiger, CERN, 23.6.2017</a:t>
            </a:r>
            <a:endParaRPr lang="en-GB" dirty="0"/>
          </a:p>
        </p:txBody>
      </p:sp>
      <p:sp>
        <p:nvSpPr>
          <p:cNvPr id="7" name="TextBox 6"/>
          <p:cNvSpPr txBox="1"/>
          <p:nvPr/>
        </p:nvSpPr>
        <p:spPr>
          <a:xfrm>
            <a:off x="5652120" y="4941168"/>
            <a:ext cx="3456384" cy="1384995"/>
          </a:xfrm>
          <a:prstGeom prst="rect">
            <a:avLst/>
          </a:prstGeom>
          <a:solidFill>
            <a:srgbClr val="D9F5FF"/>
          </a:solidFill>
          <a:ln w="12700">
            <a:solidFill>
              <a:srgbClr val="FF0000"/>
            </a:solidFill>
          </a:ln>
        </p:spPr>
        <p:txBody>
          <a:bodyPr wrap="square" rtlCol="0">
            <a:spAutoFit/>
          </a:bodyPr>
          <a:lstStyle/>
          <a:p>
            <a:r>
              <a:rPr lang="fr-CH" sz="2800" b="1" dirty="0">
                <a:latin typeface="Arial" panose="020B0604020202020204" pitchFamily="34" charset="0"/>
                <a:cs typeface="Arial" panose="020B0604020202020204" pitchFamily="34" charset="0"/>
              </a:rPr>
              <a:t>These correlations have never been studied before</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561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8" grpId="0"/>
      <p:bldP spid="12" grpId="0"/>
      <p:bldP spid="13"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62115" y="226142"/>
            <a:ext cx="8337755" cy="523220"/>
          </a:xfrm>
          <a:prstGeom prst="rect">
            <a:avLst/>
          </a:prstGeom>
          <a:solidFill>
            <a:srgbClr val="FFFF00"/>
          </a:solidFill>
          <a:ln>
            <a:solidFill>
              <a:srgbClr val="FF0000"/>
            </a:solidFill>
          </a:ln>
        </p:spPr>
        <p:txBody>
          <a:bodyPr wrap="square" rtlCol="0">
            <a:spAutoFit/>
          </a:bodyPr>
          <a:lstStyle/>
          <a:p>
            <a:r>
              <a:rPr lang="fr-CH" sz="2800" b="1" dirty="0"/>
              <a:t>Summary: Expected superconducting properties in FCC</a:t>
            </a:r>
          </a:p>
        </p:txBody>
      </p:sp>
      <p:sp>
        <p:nvSpPr>
          <p:cNvPr id="8" name="ZoneTexte 7"/>
          <p:cNvSpPr txBox="1"/>
          <p:nvPr/>
        </p:nvSpPr>
        <p:spPr>
          <a:xfrm>
            <a:off x="172064" y="1252935"/>
            <a:ext cx="8706464" cy="1785104"/>
          </a:xfrm>
          <a:prstGeom prst="rect">
            <a:avLst/>
          </a:prstGeom>
          <a:noFill/>
        </p:spPr>
        <p:txBody>
          <a:bodyPr wrap="square" rtlCol="0">
            <a:spAutoFit/>
          </a:bodyPr>
          <a:lstStyle/>
          <a:p>
            <a:pPr marL="342900" indent="-342900">
              <a:buFont typeface="Arial" panose="020B0604020202020204" pitchFamily="34" charset="0"/>
              <a:buChar char="•"/>
            </a:pPr>
            <a:r>
              <a:rPr lang="fr-CH" sz="2400" b="1" dirty="0">
                <a:latin typeface="Arial Narrow" panose="020B0606020202030204" pitchFamily="34" charset="0"/>
                <a:cs typeface="Arial" panose="020B0604020202020204" pitchFamily="34" charset="0"/>
              </a:rPr>
              <a:t>A first estimation is performed about the expected superconducting</a:t>
            </a:r>
          </a:p>
          <a:p>
            <a:r>
              <a:rPr lang="fr-CH" sz="2400" b="1" dirty="0">
                <a:latin typeface="Arial Narrow" panose="020B0606020202030204" pitchFamily="34" charset="0"/>
                <a:cs typeface="Arial" panose="020B0604020202020204" pitchFamily="34" charset="0"/>
              </a:rPr>
              <a:t>     properties in the FCC quadrupoles at </a:t>
            </a:r>
            <a:r>
              <a:rPr lang="fr-CH" sz="2400" b="1" dirty="0">
                <a:solidFill>
                  <a:srgbClr val="FF0000"/>
                </a:solidFill>
                <a:latin typeface="Arial Narrow" panose="020B0606020202030204" pitchFamily="34" charset="0"/>
                <a:cs typeface="Arial" panose="020B0604020202020204" pitchFamily="34" charset="0"/>
              </a:rPr>
              <a:t>4.2K/16T </a:t>
            </a:r>
            <a:r>
              <a:rPr lang="fr-CH" sz="2400" b="1" dirty="0">
                <a:latin typeface="Arial Narrow" panose="020B0606020202030204" pitchFamily="34" charset="0"/>
                <a:cs typeface="Arial" panose="020B0604020202020204" pitchFamily="34" charset="0"/>
              </a:rPr>
              <a:t>and </a:t>
            </a:r>
            <a:r>
              <a:rPr lang="fr-CH" sz="2400" b="1" dirty="0">
                <a:solidFill>
                  <a:srgbClr val="FF0000"/>
                </a:solidFill>
                <a:latin typeface="Arial Narrow" panose="020B0606020202030204" pitchFamily="34" charset="0"/>
                <a:cs typeface="Arial" panose="020B0604020202020204" pitchFamily="34" charset="0"/>
              </a:rPr>
              <a:t>dpa = 3.5 x 10</a:t>
            </a:r>
            <a:r>
              <a:rPr lang="fr-CH" sz="2400" b="1" baseline="30000" dirty="0">
                <a:solidFill>
                  <a:srgbClr val="FF0000"/>
                </a:solidFill>
                <a:latin typeface="Arial Narrow" panose="020B0606020202030204" pitchFamily="34" charset="0"/>
                <a:cs typeface="Arial" panose="020B0604020202020204" pitchFamily="34" charset="0"/>
              </a:rPr>
              <a:t>-3</a:t>
            </a:r>
            <a:r>
              <a:rPr lang="fr-CH" sz="2400" b="1" dirty="0">
                <a:latin typeface="Arial Narrow" panose="020B0606020202030204" pitchFamily="34" charset="0"/>
                <a:cs typeface="Arial" panose="020B0604020202020204" pitchFamily="34" charset="0"/>
              </a:rPr>
              <a:t>. </a:t>
            </a:r>
          </a:p>
          <a:p>
            <a:endParaRPr lang="fr-CH" sz="1400" b="1" dirty="0">
              <a:latin typeface="Arial Narrow" panose="020B0606020202030204" pitchFamily="34" charset="0"/>
              <a:cs typeface="Arial" panose="020B0604020202020204" pitchFamily="34" charset="0"/>
            </a:endParaRPr>
          </a:p>
          <a:p>
            <a:pPr marL="342900" indent="-342900">
              <a:buFont typeface="Arial" panose="020B0604020202020204" pitchFamily="34" charset="0"/>
              <a:buChar char="•"/>
            </a:pPr>
            <a:r>
              <a:rPr lang="fr-CH" sz="2400" b="1" dirty="0">
                <a:latin typeface="Arial Narrow" panose="020B0606020202030204" pitchFamily="34" charset="0"/>
                <a:cs typeface="Arial" panose="020B0604020202020204" pitchFamily="34" charset="0"/>
              </a:rPr>
              <a:t>The estimation has been made under the condition that no other,</a:t>
            </a:r>
          </a:p>
          <a:p>
            <a:r>
              <a:rPr lang="fr-CH" sz="2400" b="1" dirty="0">
                <a:latin typeface="Arial Narrow" panose="020B0606020202030204" pitchFamily="34" charset="0"/>
                <a:cs typeface="Arial" panose="020B0604020202020204" pitchFamily="34" charset="0"/>
              </a:rPr>
              <a:t>     unexpected effects will appear during the development phase.</a:t>
            </a:r>
            <a:endParaRPr lang="fr-CH" dirty="0"/>
          </a:p>
        </p:txBody>
      </p:sp>
      <p:sp>
        <p:nvSpPr>
          <p:cNvPr id="10" name="Rectangle 9"/>
          <p:cNvSpPr/>
          <p:nvPr/>
        </p:nvSpPr>
        <p:spPr>
          <a:xfrm>
            <a:off x="172064" y="3221279"/>
            <a:ext cx="8745693" cy="1569660"/>
          </a:xfrm>
          <a:prstGeom prst="rect">
            <a:avLst/>
          </a:prstGeom>
        </p:spPr>
        <p:txBody>
          <a:bodyPr wrap="square">
            <a:spAutoFit/>
          </a:bodyPr>
          <a:lstStyle/>
          <a:p>
            <a:pPr marL="342900" indent="-342900">
              <a:buFont typeface="Arial" panose="020B0604020202020204" pitchFamily="34" charset="0"/>
              <a:buChar char="•"/>
            </a:pPr>
            <a:r>
              <a:rPr lang="fr-CH" sz="2400" b="1" dirty="0">
                <a:latin typeface="Arial Narrow" panose="020B0606020202030204" pitchFamily="34" charset="0"/>
                <a:cs typeface="Arial" panose="020B0604020202020204" pitchFamily="34" charset="0"/>
              </a:rPr>
              <a:t>This first rough estimation was made under the condition that no</a:t>
            </a:r>
          </a:p>
          <a:p>
            <a:r>
              <a:rPr lang="fr-CH" sz="2400" b="1" dirty="0">
                <a:latin typeface="Arial Narrow" panose="020B0606020202030204" pitchFamily="34" charset="0"/>
                <a:cs typeface="Arial" panose="020B0604020202020204" pitchFamily="34" charset="0"/>
              </a:rPr>
              <a:t>     other effects will occur. In view of the complexity of the project, new</a:t>
            </a:r>
          </a:p>
          <a:p>
            <a:r>
              <a:rPr lang="fr-CH" sz="2400" b="1" dirty="0">
                <a:latin typeface="Arial Narrow" panose="020B0606020202030204" pitchFamily="34" charset="0"/>
                <a:cs typeface="Arial" panose="020B0604020202020204" pitchFamily="34" charset="0"/>
              </a:rPr>
              <a:t>     and unexpected problems may appear during the development</a:t>
            </a:r>
          </a:p>
          <a:p>
            <a:r>
              <a:rPr lang="fr-CH" sz="2400" b="1" dirty="0">
                <a:latin typeface="Arial Narrow" panose="020B0606020202030204" pitchFamily="34" charset="0"/>
                <a:cs typeface="Arial" panose="020B0604020202020204" pitchFamily="34" charset="0"/>
              </a:rPr>
              <a:t>     phase.</a:t>
            </a:r>
          </a:p>
        </p:txBody>
      </p:sp>
      <p:sp>
        <p:nvSpPr>
          <p:cNvPr id="3" name="Espace réservé du pied de page 2"/>
          <p:cNvSpPr>
            <a:spLocks noGrp="1"/>
          </p:cNvSpPr>
          <p:nvPr>
            <p:ph type="ftr" sz="quarter" idx="11"/>
          </p:nvPr>
        </p:nvSpPr>
        <p:spPr/>
        <p:txBody>
          <a:bodyPr/>
          <a:lstStyle/>
          <a:p>
            <a:r>
              <a:rPr lang="fr-CH"/>
              <a:t>Flukiger, CERN, 23.6.2017</a:t>
            </a:r>
          </a:p>
        </p:txBody>
      </p:sp>
      <p:sp>
        <p:nvSpPr>
          <p:cNvPr id="4" name="Espace réservé du numéro de diapositive 3"/>
          <p:cNvSpPr>
            <a:spLocks noGrp="1"/>
          </p:cNvSpPr>
          <p:nvPr>
            <p:ph type="sldNum" sz="quarter" idx="12"/>
          </p:nvPr>
        </p:nvSpPr>
        <p:spPr/>
        <p:txBody>
          <a:bodyPr/>
          <a:lstStyle/>
          <a:p>
            <a:fld id="{A7A773B0-9E9C-4FE3-96EB-10456A50FC3E}" type="slidenum">
              <a:rPr lang="fr-CH" smtClean="0"/>
              <a:t>40</a:t>
            </a:fld>
            <a:endParaRPr lang="fr-CH"/>
          </a:p>
        </p:txBody>
      </p:sp>
    </p:spTree>
    <p:extLst>
      <p:ext uri="{BB962C8B-B14F-4D97-AF65-F5344CB8AC3E}">
        <p14:creationId xmlns:p14="http://schemas.microsoft.com/office/powerpoint/2010/main" val="2424933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402710" y="6492875"/>
            <a:ext cx="762000" cy="365125"/>
          </a:xfrm>
        </p:spPr>
        <p:txBody>
          <a:bodyPr/>
          <a:lstStyle/>
          <a:p>
            <a:fld id="{32330FFB-7A74-4B48-911C-4C7A5A1CA024}" type="slidenum">
              <a:rPr lang="en-GB" smtClean="0"/>
              <a:pPr/>
              <a:t>5</a:t>
            </a:fld>
            <a:endParaRPr lang="en-GB" dirty="0"/>
          </a:p>
        </p:txBody>
      </p:sp>
      <p:sp>
        <p:nvSpPr>
          <p:cNvPr id="4" name="Rectangle 3"/>
          <p:cNvSpPr/>
          <p:nvPr/>
        </p:nvSpPr>
        <p:spPr>
          <a:xfrm>
            <a:off x="2667423" y="25460"/>
            <a:ext cx="4071949" cy="523220"/>
          </a:xfrm>
          <a:prstGeom prst="rect">
            <a:avLst/>
          </a:prstGeom>
          <a:solidFill>
            <a:srgbClr val="FFFF00"/>
          </a:solidFill>
          <a:ln/>
        </p:spPr>
        <p:style>
          <a:lnRef idx="2">
            <a:schemeClr val="accent1"/>
          </a:lnRef>
          <a:fillRef idx="1">
            <a:schemeClr val="lt1"/>
          </a:fillRef>
          <a:effectRef idx="0">
            <a:schemeClr val="accent1"/>
          </a:effectRef>
          <a:fontRef idx="minor">
            <a:schemeClr val="dk1"/>
          </a:fontRef>
        </p:style>
        <p:txBody>
          <a:bodyPr wrap="none">
            <a:spAutoFit/>
          </a:bodyPr>
          <a:lstStyle/>
          <a:p>
            <a:pPr algn="ctr"/>
            <a:r>
              <a:rPr lang="it-IT" sz="2800" b="1" dirty="0">
                <a:latin typeface="Arial Narrow" panose="020B0606020202030204" pitchFamily="34" charset="0"/>
                <a:cs typeface="Arial" pitchFamily="34" charset="0"/>
              </a:rPr>
              <a:t>The radiation damage event</a:t>
            </a:r>
            <a:endParaRPr lang="en-US" sz="2800" b="1" dirty="0">
              <a:latin typeface="Arial Narrow" panose="020B0606020202030204" pitchFamily="34" charset="0"/>
              <a:cs typeface="Arial" pitchFamily="34" charset="0"/>
            </a:endParaRPr>
          </a:p>
        </p:txBody>
      </p:sp>
      <p:pic>
        <p:nvPicPr>
          <p:cNvPr id="3075" name="Picture 3" descr="C:\Users\Tiziana\Desktop\Frenkel pair.tif"/>
          <p:cNvPicPr>
            <a:picLocks noChangeAspect="1" noChangeArrowheads="1"/>
          </p:cNvPicPr>
          <p:nvPr/>
        </p:nvPicPr>
        <p:blipFill rotWithShape="1">
          <a:blip r:embed="rId3">
            <a:extLst>
              <a:ext uri="{28A0092B-C50C-407E-A947-70E740481C1C}">
                <a14:useLocalDpi xmlns:a14="http://schemas.microsoft.com/office/drawing/2010/main" val="0"/>
              </a:ext>
            </a:extLst>
          </a:blip>
          <a:srcRect r="56643" b="47236"/>
          <a:stretch/>
        </p:blipFill>
        <p:spPr bwMode="auto">
          <a:xfrm>
            <a:off x="1259632" y="1354282"/>
            <a:ext cx="6480720" cy="3442870"/>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p:cNvSpPr/>
          <p:nvPr/>
        </p:nvSpPr>
        <p:spPr>
          <a:xfrm rot="3044329">
            <a:off x="3833885" y="2359191"/>
            <a:ext cx="429484" cy="1340278"/>
          </a:xfrm>
          <a:prstGeom prst="ellipse">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641528" y="4198704"/>
            <a:ext cx="4018704" cy="369332"/>
          </a:xfrm>
          <a:prstGeom prst="rect">
            <a:avLst/>
          </a:prstGeom>
          <a:noFill/>
        </p:spPr>
        <p:txBody>
          <a:bodyPr wrap="square" rtlCol="0">
            <a:spAutoFit/>
          </a:bodyPr>
          <a:lstStyle/>
          <a:p>
            <a:r>
              <a:rPr lang="it-IT" b="1" dirty="0">
                <a:solidFill>
                  <a:srgbClr val="0000FF"/>
                </a:solidFill>
              </a:rPr>
              <a:t>PKA (Primary Knock-on Atom)</a:t>
            </a:r>
            <a:endParaRPr lang="en-US" b="1" dirty="0">
              <a:solidFill>
                <a:srgbClr val="0000FF"/>
              </a:solidFill>
            </a:endParaRPr>
          </a:p>
        </p:txBody>
      </p:sp>
      <p:cxnSp>
        <p:nvCxnSpPr>
          <p:cNvPr id="19" name="Straight Arrow Connector 18"/>
          <p:cNvCxnSpPr/>
          <p:nvPr/>
        </p:nvCxnSpPr>
        <p:spPr>
          <a:xfrm flipV="1">
            <a:off x="3512182" y="3551857"/>
            <a:ext cx="160099" cy="762917"/>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907704" y="3046576"/>
            <a:ext cx="1097932" cy="523220"/>
          </a:xfrm>
          <a:prstGeom prst="rect">
            <a:avLst/>
          </a:prstGeom>
          <a:noFill/>
        </p:spPr>
        <p:txBody>
          <a:bodyPr wrap="square" rtlCol="0">
            <a:spAutoFit/>
          </a:bodyPr>
          <a:lstStyle/>
          <a:p>
            <a:r>
              <a:rPr lang="it-IT" sz="2800" b="1" dirty="0"/>
              <a:t>T&gt;E</a:t>
            </a:r>
            <a:r>
              <a:rPr lang="it-IT" sz="2800" b="1" baseline="-25000" dirty="0"/>
              <a:t>d</a:t>
            </a:r>
            <a:endParaRPr lang="en-US" sz="2800" b="1" baseline="-25000" dirty="0"/>
          </a:p>
        </p:txBody>
      </p:sp>
      <p:cxnSp>
        <p:nvCxnSpPr>
          <p:cNvPr id="22" name="Straight Arrow Connector 21"/>
          <p:cNvCxnSpPr>
            <a:stCxn id="16" idx="0"/>
          </p:cNvCxnSpPr>
          <p:nvPr/>
        </p:nvCxnSpPr>
        <p:spPr>
          <a:xfrm flipV="1">
            <a:off x="4567495" y="2182480"/>
            <a:ext cx="1696193" cy="422748"/>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263689" y="1626935"/>
            <a:ext cx="2880311" cy="707886"/>
          </a:xfrm>
          <a:prstGeom prst="rect">
            <a:avLst/>
          </a:prstGeom>
          <a:solidFill>
            <a:schemeClr val="bg1"/>
          </a:solidFill>
          <a:ln>
            <a:noFill/>
          </a:ln>
        </p:spPr>
        <p:txBody>
          <a:bodyPr wrap="square" rtlCol="0">
            <a:spAutoFit/>
          </a:bodyPr>
          <a:lstStyle/>
          <a:p>
            <a:r>
              <a:rPr lang="it-IT" sz="4000" b="1" dirty="0">
                <a:solidFill>
                  <a:srgbClr val="FF0000"/>
                </a:solidFill>
              </a:rPr>
              <a:t>Frenkel pair</a:t>
            </a:r>
            <a:endParaRPr lang="en-US" sz="4000" b="1" dirty="0">
              <a:solidFill>
                <a:srgbClr val="FF0000"/>
              </a:solidFill>
            </a:endParaRPr>
          </a:p>
        </p:txBody>
      </p:sp>
      <p:sp>
        <p:nvSpPr>
          <p:cNvPr id="25" name="Rectangle 24"/>
          <p:cNvSpPr/>
          <p:nvPr/>
        </p:nvSpPr>
        <p:spPr>
          <a:xfrm>
            <a:off x="107504" y="4869160"/>
            <a:ext cx="4484829" cy="1569660"/>
          </a:xfrm>
          <a:prstGeom prst="rect">
            <a:avLst/>
          </a:prstGeom>
          <a:ln w="38100">
            <a:solidFill>
              <a:srgbClr val="0000FF"/>
            </a:solidFill>
          </a:ln>
        </p:spPr>
        <p:txBody>
          <a:bodyPr wrap="square">
            <a:spAutoFit/>
          </a:bodyPr>
          <a:lstStyle/>
          <a:p>
            <a:pPr algn="just"/>
            <a:r>
              <a:rPr lang="en-US" sz="2400" b="1" dirty="0"/>
              <a:t>The radiation damage event is concluded when the PKA comes to rest in the lattice as an interstitial</a:t>
            </a:r>
          </a:p>
        </p:txBody>
      </p:sp>
      <p:sp>
        <p:nvSpPr>
          <p:cNvPr id="28" name="TextBox 27"/>
          <p:cNvSpPr txBox="1"/>
          <p:nvPr/>
        </p:nvSpPr>
        <p:spPr>
          <a:xfrm>
            <a:off x="1331640" y="4150821"/>
            <a:ext cx="1152128" cy="646331"/>
          </a:xfrm>
          <a:prstGeom prst="rect">
            <a:avLst/>
          </a:prstGeom>
          <a:solidFill>
            <a:schemeClr val="bg1"/>
          </a:solidFill>
        </p:spPr>
        <p:txBody>
          <a:bodyPr wrap="square" rtlCol="0">
            <a:spAutoFit/>
          </a:bodyPr>
          <a:lstStyle/>
          <a:p>
            <a:r>
              <a:rPr lang="it-IT" b="1" dirty="0"/>
              <a:t>Incident particle</a:t>
            </a:r>
            <a:endParaRPr lang="en-US" b="1" dirty="0"/>
          </a:p>
        </p:txBody>
      </p:sp>
      <p:sp>
        <p:nvSpPr>
          <p:cNvPr id="29" name="TextBox 28"/>
          <p:cNvSpPr txBox="1"/>
          <p:nvPr/>
        </p:nvSpPr>
        <p:spPr>
          <a:xfrm>
            <a:off x="3851920" y="1342509"/>
            <a:ext cx="1152128" cy="646331"/>
          </a:xfrm>
          <a:prstGeom prst="rect">
            <a:avLst/>
          </a:prstGeom>
          <a:solidFill>
            <a:schemeClr val="bg1"/>
          </a:solidFill>
        </p:spPr>
        <p:txBody>
          <a:bodyPr wrap="square" rtlCol="0">
            <a:spAutoFit/>
          </a:bodyPr>
          <a:lstStyle/>
          <a:p>
            <a:r>
              <a:rPr lang="it-IT" b="1" dirty="0"/>
              <a:t>Exiting particle</a:t>
            </a:r>
            <a:endParaRPr lang="en-US" b="1" dirty="0"/>
          </a:p>
        </p:txBody>
      </p:sp>
      <p:sp>
        <p:nvSpPr>
          <p:cNvPr id="31" name="Right Arrow 30"/>
          <p:cNvSpPr/>
          <p:nvPr/>
        </p:nvSpPr>
        <p:spPr>
          <a:xfrm>
            <a:off x="4716016" y="5589240"/>
            <a:ext cx="43204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255567" y="4883676"/>
            <a:ext cx="3888433" cy="1569660"/>
          </a:xfrm>
          <a:prstGeom prst="rect">
            <a:avLst/>
          </a:prstGeom>
          <a:solidFill>
            <a:srgbClr val="FFFFAF"/>
          </a:solidFill>
          <a:ln w="38100">
            <a:solidFill>
              <a:schemeClr val="accent1"/>
            </a:solidFill>
          </a:ln>
        </p:spPr>
        <p:txBody>
          <a:bodyPr wrap="square" rtlCol="0">
            <a:spAutoFit/>
          </a:bodyPr>
          <a:lstStyle/>
          <a:p>
            <a:pPr algn="just"/>
            <a:r>
              <a:rPr lang="it-IT" sz="2400" b="1" u="sng" dirty="0">
                <a:solidFill>
                  <a:srgbClr val="FF0000"/>
                </a:solidFill>
              </a:rPr>
              <a:t>Frenkel pairs</a:t>
            </a:r>
            <a:r>
              <a:rPr lang="it-IT" sz="2400" b="1" dirty="0">
                <a:solidFill>
                  <a:srgbClr val="FF0000"/>
                </a:solidFill>
              </a:rPr>
              <a:t>:</a:t>
            </a:r>
            <a:r>
              <a:rPr lang="it-IT" sz="2400" b="1" dirty="0"/>
              <a:t> link between the </a:t>
            </a:r>
            <a:r>
              <a:rPr lang="it-IT" sz="2400" b="1" i="1" dirty="0">
                <a:effectLst>
                  <a:outerShdw blurRad="38100" dist="38100" dir="2700000" algn="tl">
                    <a:srgbClr val="000000">
                      <a:alpha val="43137"/>
                    </a:srgbClr>
                  </a:outerShdw>
                </a:effectLst>
              </a:rPr>
              <a:t>dpa</a:t>
            </a:r>
            <a:r>
              <a:rPr lang="it-IT" sz="2400" b="1" dirty="0"/>
              <a:t> (displacement per atom) and </a:t>
            </a:r>
            <a:r>
              <a:rPr lang="it-IT" sz="2400" b="1" i="1" dirty="0">
                <a:effectLst>
                  <a:outerShdw blurRad="38100" dist="38100" dir="2700000" algn="tl">
                    <a:srgbClr val="000000">
                      <a:alpha val="43137"/>
                    </a:srgbClr>
                  </a:outerShdw>
                </a:effectLst>
              </a:rPr>
              <a:t>S</a:t>
            </a:r>
            <a:r>
              <a:rPr lang="it-IT" sz="2400" b="1" dirty="0"/>
              <a:t> (atomic order parameter)</a:t>
            </a:r>
            <a:endParaRPr lang="en-US" sz="2400" b="1" dirty="0"/>
          </a:p>
        </p:txBody>
      </p:sp>
      <p:sp>
        <p:nvSpPr>
          <p:cNvPr id="6" name="TextBox 5"/>
          <p:cNvSpPr txBox="1"/>
          <p:nvPr/>
        </p:nvSpPr>
        <p:spPr>
          <a:xfrm>
            <a:off x="0" y="548680"/>
            <a:ext cx="9144000" cy="830997"/>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Transfer of  the </a:t>
            </a:r>
            <a:r>
              <a:rPr lang="it-IT" sz="2400" b="1" dirty="0">
                <a:latin typeface="Arial" panose="020B0604020202020204" pitchFamily="34" charset="0"/>
                <a:cs typeface="Arial" panose="020B0604020202020204" pitchFamily="34" charset="0"/>
              </a:rPr>
              <a:t>kinetic energy, T, </a:t>
            </a:r>
            <a:r>
              <a:rPr lang="it-IT" sz="2400" dirty="0">
                <a:latin typeface="Arial" panose="020B0604020202020204" pitchFamily="34" charset="0"/>
                <a:cs typeface="Arial" panose="020B0604020202020204" pitchFamily="34" charset="0"/>
              </a:rPr>
              <a:t>from projectile to the solid and the resulting distribution of target atoms (</a:t>
            </a:r>
            <a:r>
              <a:rPr lang="it-IT" sz="2400" b="1" i="1" dirty="0">
                <a:latin typeface="Arial" panose="020B0604020202020204" pitchFamily="34" charset="0"/>
                <a:cs typeface="Arial" panose="020B0604020202020204" pitchFamily="34" charset="0"/>
              </a:rPr>
              <a:t>displacement cascade</a:t>
            </a:r>
            <a:r>
              <a:rPr lang="it-IT" sz="2400" dirty="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7" name="Footer Placeholder 6"/>
          <p:cNvSpPr>
            <a:spLocks noGrp="1"/>
          </p:cNvSpPr>
          <p:nvPr>
            <p:ph type="ftr" sz="quarter" idx="11"/>
          </p:nvPr>
        </p:nvSpPr>
        <p:spPr>
          <a:xfrm>
            <a:off x="3028950" y="6520259"/>
            <a:ext cx="3086100" cy="365125"/>
          </a:xfrm>
        </p:spPr>
        <p:txBody>
          <a:bodyPr/>
          <a:lstStyle/>
          <a:p>
            <a:r>
              <a:rPr lang="en-US"/>
              <a:t>Flukiger, CERN, 23.6.2017</a:t>
            </a:r>
            <a:endParaRPr lang="en-GB" dirty="0"/>
          </a:p>
        </p:txBody>
      </p:sp>
    </p:spTree>
    <p:extLst>
      <p:ext uri="{BB962C8B-B14F-4D97-AF65-F5344CB8AC3E}">
        <p14:creationId xmlns:p14="http://schemas.microsoft.com/office/powerpoint/2010/main" val="127417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P spid="31"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1226" y="1597388"/>
            <a:ext cx="8701548" cy="3447098"/>
          </a:xfrm>
          <a:prstGeom prst="rect">
            <a:avLst/>
          </a:prstGeom>
          <a:noFill/>
        </p:spPr>
        <p:txBody>
          <a:bodyPr wrap="square" rtlCol="0">
            <a:spAutoFit/>
          </a:bodyPr>
          <a:lstStyle/>
          <a:p>
            <a:r>
              <a:rPr lang="fr-CH" sz="2400" b="1" dirty="0">
                <a:latin typeface="Arial Narrow" panose="020B0606020202030204" pitchFamily="34" charset="0"/>
              </a:rPr>
              <a:t>In accelerators, high energy irradiation occurs simultaneously by several particles:</a:t>
            </a:r>
          </a:p>
          <a:p>
            <a:endParaRPr lang="fr-CH" sz="1200" b="1" dirty="0">
              <a:latin typeface="Arial Narrow" panose="020B0606020202030204" pitchFamily="34" charset="0"/>
            </a:endParaRPr>
          </a:p>
          <a:p>
            <a:r>
              <a:rPr lang="fr-CH" sz="2400" b="1" dirty="0">
                <a:solidFill>
                  <a:srgbClr val="FF0000"/>
                </a:solidFill>
                <a:latin typeface="Arial Narrow" panose="020B0606020202030204" pitchFamily="34" charset="0"/>
              </a:rPr>
              <a:t>Neutrons, protons, pions, electrons, photons</a:t>
            </a:r>
          </a:p>
          <a:p>
            <a:endParaRPr lang="fr-CH" sz="1200" b="1" dirty="0">
              <a:latin typeface="Arial Narrow" panose="020B0606020202030204" pitchFamily="34" charset="0"/>
            </a:endParaRPr>
          </a:p>
          <a:p>
            <a:r>
              <a:rPr lang="fr-CH" sz="2400" b="1" dirty="0">
                <a:latin typeface="Arial Narrow" panose="020B0606020202030204" pitchFamily="34" charset="0"/>
              </a:rPr>
              <a:t>Each one is defined by its energy and its </a:t>
            </a:r>
            <a:r>
              <a:rPr lang="fr-CH" sz="2400" b="1" dirty="0">
                <a:solidFill>
                  <a:srgbClr val="0070C0"/>
                </a:solidFill>
                <a:latin typeface="Arial Narrow" panose="020B0606020202030204" pitchFamily="34" charset="0"/>
              </a:rPr>
              <a:t>fluence </a:t>
            </a:r>
            <a:r>
              <a:rPr lang="fr-CH" sz="2400" b="1" dirty="0">
                <a:latin typeface="Arial Narrow" panose="020B0606020202030204" pitchFamily="34" charset="0"/>
              </a:rPr>
              <a:t>or </a:t>
            </a:r>
            <a:r>
              <a:rPr lang="fr-CH" sz="2400" b="1" dirty="0">
                <a:solidFill>
                  <a:srgbClr val="0070C0"/>
                </a:solidFill>
                <a:latin typeface="Arial Narrow" panose="020B0606020202030204" pitchFamily="34" charset="0"/>
              </a:rPr>
              <a:t>dose</a:t>
            </a:r>
            <a:r>
              <a:rPr lang="fr-CH" sz="2400" b="1" dirty="0">
                <a:latin typeface="Arial Narrow" panose="020B0606020202030204" pitchFamily="34" charset="0"/>
              </a:rPr>
              <a:t> (photons). </a:t>
            </a:r>
          </a:p>
          <a:p>
            <a:endParaRPr lang="fr-CH" sz="1400" b="1" dirty="0">
              <a:latin typeface="Arial Narrow" panose="020B0606020202030204" pitchFamily="34" charset="0"/>
            </a:endParaRPr>
          </a:p>
          <a:p>
            <a:r>
              <a:rPr lang="fr-CH" sz="2400" b="1" dirty="0">
                <a:latin typeface="Arial Narrow" panose="020B0606020202030204" pitchFamily="34" charset="0"/>
              </a:rPr>
              <a:t>In order to describe the cumulated radiation damage, these individual quantities have to be replaced by a more general quantity: the number of </a:t>
            </a:r>
            <a:r>
              <a:rPr lang="fr-CH" sz="2400" b="1" dirty="0">
                <a:solidFill>
                  <a:srgbClr val="FF0000"/>
                </a:solidFill>
                <a:latin typeface="Arial Narrow" panose="020B0606020202030204" pitchFamily="34" charset="0"/>
              </a:rPr>
              <a:t>displacements per atom</a:t>
            </a:r>
            <a:r>
              <a:rPr lang="fr-CH" sz="2400" b="1" dirty="0">
                <a:latin typeface="Arial Narrow" panose="020B0606020202030204" pitchFamily="34" charset="0"/>
              </a:rPr>
              <a:t>, or </a:t>
            </a:r>
            <a:r>
              <a:rPr lang="fr-CH" sz="2400" b="1" i="1" dirty="0">
                <a:solidFill>
                  <a:srgbClr val="FF0000"/>
                </a:solidFill>
                <a:latin typeface="Arial Narrow" panose="020B0606020202030204" pitchFamily="34" charset="0"/>
              </a:rPr>
              <a:t>dpa</a:t>
            </a:r>
            <a:r>
              <a:rPr lang="fr-CH" sz="2400" b="1" dirty="0">
                <a:latin typeface="Arial Narrow" panose="020B0606020202030204" pitchFamily="34" charset="0"/>
              </a:rPr>
              <a:t>.</a:t>
            </a:r>
          </a:p>
          <a:p>
            <a:endParaRPr lang="fr-CH" sz="1200" b="1" dirty="0"/>
          </a:p>
        </p:txBody>
      </p:sp>
      <p:sp>
        <p:nvSpPr>
          <p:cNvPr id="3" name="Rectangle 2"/>
          <p:cNvSpPr/>
          <p:nvPr/>
        </p:nvSpPr>
        <p:spPr>
          <a:xfrm>
            <a:off x="1140542" y="304488"/>
            <a:ext cx="6656439" cy="523220"/>
          </a:xfrm>
          <a:prstGeom prst="rect">
            <a:avLst/>
          </a:prstGeom>
          <a:solidFill>
            <a:srgbClr val="FFFF00"/>
          </a:solidFill>
          <a:ln>
            <a:solidFill>
              <a:srgbClr val="FF0000"/>
            </a:solidFill>
          </a:ln>
        </p:spPr>
        <p:txBody>
          <a:bodyPr wrap="square">
            <a:spAutoFit/>
          </a:bodyPr>
          <a:lstStyle/>
          <a:p>
            <a:r>
              <a:rPr lang="fr-CH" sz="2800" b="1" dirty="0">
                <a:latin typeface="Arial Narrow" panose="020B0606020202030204" pitchFamily="34" charset="0"/>
              </a:rPr>
              <a:t>Irradiation by multiple particles in accelerators</a:t>
            </a:r>
          </a:p>
        </p:txBody>
      </p:sp>
      <p:sp>
        <p:nvSpPr>
          <p:cNvPr id="5" name="Espace réservé du pied de page 4"/>
          <p:cNvSpPr>
            <a:spLocks noGrp="1"/>
          </p:cNvSpPr>
          <p:nvPr>
            <p:ph type="ftr" sz="quarter" idx="11"/>
          </p:nvPr>
        </p:nvSpPr>
        <p:spPr/>
        <p:txBody>
          <a:bodyPr/>
          <a:lstStyle/>
          <a:p>
            <a:r>
              <a:rPr lang="fr-CH"/>
              <a:t>Flukiger, CERN, 23.6.2017</a:t>
            </a:r>
          </a:p>
        </p:txBody>
      </p:sp>
      <p:sp>
        <p:nvSpPr>
          <p:cNvPr id="6" name="Espace réservé du numéro de diapositive 5"/>
          <p:cNvSpPr>
            <a:spLocks noGrp="1"/>
          </p:cNvSpPr>
          <p:nvPr>
            <p:ph type="sldNum" sz="quarter" idx="12"/>
          </p:nvPr>
        </p:nvSpPr>
        <p:spPr/>
        <p:txBody>
          <a:bodyPr/>
          <a:lstStyle/>
          <a:p>
            <a:fld id="{A7A773B0-9E9C-4FE3-96EB-10456A50FC3E}" type="slidenum">
              <a:rPr lang="fr-CH" smtClean="0"/>
              <a:t>6</a:t>
            </a:fld>
            <a:endParaRPr lang="fr-CH"/>
          </a:p>
        </p:txBody>
      </p:sp>
    </p:spTree>
    <p:extLst>
      <p:ext uri="{BB962C8B-B14F-4D97-AF65-F5344CB8AC3E}">
        <p14:creationId xmlns:p14="http://schemas.microsoft.com/office/powerpoint/2010/main" val="2855336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172400" y="6309320"/>
            <a:ext cx="762000" cy="365125"/>
          </a:xfrm>
        </p:spPr>
        <p:txBody>
          <a:bodyPr/>
          <a:lstStyle/>
          <a:p>
            <a:fld id="{32330FFB-7A74-4B48-911C-4C7A5A1CA024}" type="slidenum">
              <a:rPr lang="en-GB" smtClean="0"/>
              <a:pPr/>
              <a:t>7</a:t>
            </a:fld>
            <a:endParaRPr lang="en-GB" dirty="0"/>
          </a:p>
        </p:txBody>
      </p:sp>
      <mc:AlternateContent xmlns:mc="http://schemas.openxmlformats.org/markup-compatibility/2006" xmlns:a14="http://schemas.microsoft.com/office/drawing/2010/main">
        <mc:Choice Requires="a14">
          <p:sp>
            <p:nvSpPr>
              <p:cNvPr id="6" name="Rectangle 5"/>
              <p:cNvSpPr/>
              <p:nvPr/>
            </p:nvSpPr>
            <p:spPr>
              <a:xfrm>
                <a:off x="1773521" y="2056372"/>
                <a:ext cx="3233899" cy="1098891"/>
              </a:xfrm>
              <a:prstGeom prst="rect">
                <a:avLst/>
              </a:prstGeom>
              <a:solidFill>
                <a:srgbClr val="B9EDFF"/>
              </a:solidFill>
            </p:spPr>
            <p:style>
              <a:lnRef idx="2">
                <a:schemeClr val="dk1"/>
              </a:lnRef>
              <a:fillRef idx="1">
                <a:schemeClr val="lt1"/>
              </a:fillRef>
              <a:effectRef idx="0">
                <a:schemeClr val="dk1"/>
              </a:effectRef>
              <a:fontRef idx="minor">
                <a:schemeClr val="dk1"/>
              </a:fontRef>
            </p:style>
            <p:txBody>
              <a:bodyPr wrap="none">
                <a:spAutoFit/>
              </a:bodyPr>
              <a:lstStyle/>
              <a:p>
                <a:pPr/>
                <a14:m>
                  <m:oMathPara xmlns:m="http://schemas.openxmlformats.org/officeDocument/2006/math">
                    <m:oMathParaPr>
                      <m:jc m:val="centerGroup"/>
                    </m:oMathParaPr>
                    <m:oMath xmlns:m="http://schemas.openxmlformats.org/officeDocument/2006/math">
                      <m:r>
                        <a:rPr lang="en-US" sz="3200" b="1" i="1" smtClean="0">
                          <a:latin typeface="Cambria Math"/>
                        </a:rPr>
                        <m:t>𝒅𝒑𝒂</m:t>
                      </m:r>
                      <m:r>
                        <a:rPr lang="en-US" sz="3200" b="1" i="1" dirty="0" smtClean="0">
                          <a:latin typeface="Cambria Math"/>
                          <a:ea typeface="Cambria Math"/>
                        </a:rPr>
                        <m:t>≡</m:t>
                      </m:r>
                      <m:f>
                        <m:fPr>
                          <m:ctrlPr>
                            <a:rPr lang="en-US" sz="3200" b="1" i="1">
                              <a:latin typeface="Cambria Math" panose="02040503050406030204" pitchFamily="18" charset="0"/>
                            </a:rPr>
                          </m:ctrlPr>
                        </m:fPr>
                        <m:num>
                          <m:r>
                            <a:rPr lang="en-US" sz="3200" b="1" i="1">
                              <a:latin typeface="Cambria Math"/>
                            </a:rPr>
                            <m:t>𝑨</m:t>
                          </m:r>
                        </m:num>
                        <m:den>
                          <m:sSub>
                            <m:sSubPr>
                              <m:ctrlPr>
                                <a:rPr lang="en-US" sz="3200" b="1" i="1">
                                  <a:latin typeface="Cambria Math" panose="02040503050406030204" pitchFamily="18" charset="0"/>
                                </a:rPr>
                              </m:ctrlPr>
                            </m:sSubPr>
                            <m:e>
                              <m:r>
                                <a:rPr lang="it-IT" sz="3200" b="1" i="1" smtClean="0">
                                  <a:latin typeface="Cambria Math"/>
                                </a:rPr>
                                <m:t>𝑽</m:t>
                              </m:r>
                              <m:r>
                                <a:rPr lang="en-US" sz="3200" b="1" i="1">
                                  <a:latin typeface="Cambria Math"/>
                                </a:rPr>
                                <m:t>𝑵</m:t>
                              </m:r>
                            </m:e>
                            <m:sub>
                              <m:r>
                                <a:rPr lang="en-US" sz="3200" b="1" i="1">
                                  <a:latin typeface="Cambria Math"/>
                                </a:rPr>
                                <m:t>𝑨</m:t>
                              </m:r>
                            </m:sub>
                          </m:sSub>
                          <m:r>
                            <a:rPr lang="en-US" sz="3200" b="1" i="1">
                              <a:latin typeface="Cambria Math"/>
                            </a:rPr>
                            <m:t>𝝆</m:t>
                          </m:r>
                        </m:den>
                      </m:f>
                      <m:sSub>
                        <m:sSubPr>
                          <m:ctrlPr>
                            <a:rPr lang="en-US" sz="3200" b="1" i="1" smtClean="0">
                              <a:solidFill>
                                <a:schemeClr val="tx1"/>
                              </a:solidFill>
                              <a:latin typeface="Cambria Math" panose="02040503050406030204" pitchFamily="18" charset="0"/>
                            </a:rPr>
                          </m:ctrlPr>
                        </m:sSubPr>
                        <m:e>
                          <m:r>
                            <a:rPr lang="en-US" sz="3200" b="1" i="1">
                              <a:solidFill>
                                <a:schemeClr val="tx1"/>
                              </a:solidFill>
                              <a:latin typeface="Cambria Math"/>
                            </a:rPr>
                            <m:t>𝑵</m:t>
                          </m:r>
                        </m:e>
                        <m:sub>
                          <m:r>
                            <a:rPr lang="en-US" sz="3200" b="1" i="1">
                              <a:solidFill>
                                <a:schemeClr val="tx1"/>
                              </a:solidFill>
                              <a:latin typeface="Cambria Math"/>
                            </a:rPr>
                            <m:t>𝑭</m:t>
                          </m:r>
                        </m:sub>
                      </m:sSub>
                    </m:oMath>
                  </m:oMathPara>
                </a14:m>
                <a:endParaRPr lang="en-US" sz="3200" b="1" dirty="0"/>
              </a:p>
            </p:txBody>
          </p:sp>
        </mc:Choice>
        <mc:Fallback xmlns="">
          <p:sp>
            <p:nvSpPr>
              <p:cNvPr id="6" name="Rectangle 5"/>
              <p:cNvSpPr>
                <a:spLocks noRot="1" noChangeAspect="1" noMove="1" noResize="1" noEditPoints="1" noAdjustHandles="1" noChangeArrowheads="1" noChangeShapeType="1" noTextEdit="1"/>
              </p:cNvSpPr>
              <p:nvPr/>
            </p:nvSpPr>
            <p:spPr>
              <a:xfrm>
                <a:off x="1773521" y="2056372"/>
                <a:ext cx="3233899" cy="1098891"/>
              </a:xfrm>
              <a:prstGeom prst="rect">
                <a:avLst/>
              </a:prstGeom>
              <a:blipFill>
                <a:blip r:embed="rId3"/>
                <a:stretch>
                  <a:fillRect/>
                </a:stretch>
              </a:blipFill>
            </p:spPr>
            <p:txBody>
              <a:bodyPr/>
              <a:lstStyle/>
              <a:p>
                <a:r>
                  <a:rPr lang="fr-CH">
                    <a:noFill/>
                  </a:rPr>
                  <a:t> </a:t>
                </a:r>
              </a:p>
            </p:txBody>
          </p:sp>
        </mc:Fallback>
      </mc:AlternateContent>
      <p:sp>
        <p:nvSpPr>
          <p:cNvPr id="10" name="Oval 9"/>
          <p:cNvSpPr/>
          <p:nvPr/>
        </p:nvSpPr>
        <p:spPr>
          <a:xfrm>
            <a:off x="4301970" y="2371496"/>
            <a:ext cx="540060" cy="576064"/>
          </a:xfrm>
          <a:prstGeom prst="ellipse">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754719" y="2070139"/>
            <a:ext cx="2202847" cy="461665"/>
          </a:xfrm>
          <a:prstGeom prst="rect">
            <a:avLst/>
          </a:prstGeom>
          <a:noFill/>
        </p:spPr>
        <p:txBody>
          <a:bodyPr wrap="none" rtlCol="0">
            <a:spAutoFit/>
          </a:bodyPr>
          <a:lstStyle/>
          <a:p>
            <a:r>
              <a:rPr lang="it-IT" sz="2400" b="1" dirty="0">
                <a:solidFill>
                  <a:srgbClr val="FF0000"/>
                </a:solidFill>
                <a:latin typeface="Arial" panose="020B0604020202020204" pitchFamily="34" charset="0"/>
                <a:cs typeface="Arial" panose="020B0604020202020204" pitchFamily="34" charset="0"/>
              </a:rPr>
              <a:t>Frenkel pairs:</a:t>
            </a:r>
            <a:endParaRPr lang="en-US" sz="2400" b="1" dirty="0">
              <a:solidFill>
                <a:srgbClr val="FF0000"/>
              </a:solidFill>
              <a:latin typeface="Arial" panose="020B0604020202020204" pitchFamily="34" charset="0"/>
              <a:cs typeface="Arial" panose="020B0604020202020204" pitchFamily="34" charset="0"/>
            </a:endParaRPr>
          </a:p>
        </p:txBody>
      </p:sp>
      <p:cxnSp>
        <p:nvCxnSpPr>
          <p:cNvPr id="15" name="Straight Arrow Connector 14"/>
          <p:cNvCxnSpPr/>
          <p:nvPr/>
        </p:nvCxnSpPr>
        <p:spPr>
          <a:xfrm flipV="1">
            <a:off x="4889057" y="2292975"/>
            <a:ext cx="881856" cy="333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23528" y="1052736"/>
            <a:ext cx="8460432" cy="830997"/>
          </a:xfrm>
          <a:prstGeom prst="rect">
            <a:avLst/>
          </a:prstGeom>
          <a:noFill/>
        </p:spPr>
        <p:txBody>
          <a:bodyPr wrap="square" rtlCol="0">
            <a:spAutoFit/>
          </a:bodyPr>
          <a:lstStyle/>
          <a:p>
            <a:r>
              <a:rPr lang="it-IT" sz="2400" b="1" i="1" dirty="0">
                <a:latin typeface="Arial" panose="020B0604020202020204" pitchFamily="34" charset="0"/>
                <a:cs typeface="Arial" panose="020B0604020202020204" pitchFamily="34" charset="0"/>
              </a:rPr>
              <a:t>dpa</a:t>
            </a:r>
            <a:r>
              <a:rPr lang="it-IT" sz="2400" b="1" dirty="0">
                <a:latin typeface="Arial" panose="020B0604020202020204" pitchFamily="34" charset="0"/>
                <a:cs typeface="Arial" panose="020B0604020202020204" pitchFamily="34" charset="0"/>
              </a:rPr>
              <a:t>: calculated by the </a:t>
            </a:r>
            <a:r>
              <a:rPr lang="it-IT" sz="2400" b="1" dirty="0">
                <a:solidFill>
                  <a:srgbClr val="FF0000"/>
                </a:solidFill>
                <a:latin typeface="Arial" panose="020B0604020202020204" pitchFamily="34" charset="0"/>
                <a:cs typeface="Arial" panose="020B0604020202020204" pitchFamily="34" charset="0"/>
              </a:rPr>
              <a:t>FLUKA</a:t>
            </a:r>
            <a:r>
              <a:rPr lang="it-IT" sz="2400" b="1" dirty="0">
                <a:latin typeface="Arial" panose="020B0604020202020204" pitchFamily="34" charset="0"/>
                <a:cs typeface="Arial" panose="020B0604020202020204" pitchFamily="34" charset="0"/>
              </a:rPr>
              <a:t> code</a:t>
            </a:r>
            <a:r>
              <a:rPr lang="it-IT" sz="2400" b="1" dirty="0"/>
              <a:t>: </a:t>
            </a:r>
          </a:p>
          <a:p>
            <a:r>
              <a:rPr lang="it-IT" sz="2400" b="1" dirty="0">
                <a:latin typeface="Arial" panose="020B0604020202020204" pitchFamily="34" charset="0"/>
                <a:cs typeface="Arial" panose="020B0604020202020204" pitchFamily="34" charset="0"/>
              </a:rPr>
              <a:t>Multipurpose interaction, incl. a Monte Carlo simulation</a:t>
            </a:r>
            <a:endParaRPr lang="en-US" sz="2400" b="1" dirty="0">
              <a:latin typeface="Arial" panose="020B0604020202020204" pitchFamily="34" charset="0"/>
              <a:cs typeface="Arial" panose="020B0604020202020204" pitchFamily="34" charset="0"/>
            </a:endParaRPr>
          </a:p>
        </p:txBody>
      </p:sp>
      <p:sp>
        <p:nvSpPr>
          <p:cNvPr id="5" name="TextBox 4"/>
          <p:cNvSpPr txBox="1"/>
          <p:nvPr/>
        </p:nvSpPr>
        <p:spPr>
          <a:xfrm>
            <a:off x="5868144" y="980728"/>
            <a:ext cx="2901820" cy="461665"/>
          </a:xfrm>
          <a:prstGeom prst="rect">
            <a:avLst/>
          </a:prstGeom>
          <a:noFill/>
        </p:spPr>
        <p:txBody>
          <a:bodyPr wrap="none" rtlCol="0">
            <a:spAutoFit/>
          </a:bodyPr>
          <a:lstStyle/>
          <a:p>
            <a:r>
              <a:rPr lang="it-IT" sz="2400" dirty="0">
                <a:hlinkClick r:id="rId4"/>
              </a:rPr>
              <a:t>http://www.fluka.org</a:t>
            </a:r>
            <a:r>
              <a:rPr lang="it-IT" sz="2400" dirty="0"/>
              <a:t> </a:t>
            </a:r>
            <a:endParaRPr lang="en-US" sz="2400" dirty="0"/>
          </a:p>
        </p:txBody>
      </p:sp>
      <p:sp>
        <p:nvSpPr>
          <p:cNvPr id="2" name="TextBox 1"/>
          <p:cNvSpPr txBox="1"/>
          <p:nvPr/>
        </p:nvSpPr>
        <p:spPr>
          <a:xfrm>
            <a:off x="1043608" y="107921"/>
            <a:ext cx="7200800" cy="584775"/>
          </a:xfrm>
          <a:prstGeom prst="rect">
            <a:avLst/>
          </a:prstGeom>
          <a:solidFill>
            <a:srgbClr val="FFFF00"/>
          </a:solidFill>
          <a:ln>
            <a:solidFill>
              <a:srgbClr val="FF0000"/>
            </a:solidFill>
          </a:ln>
        </p:spPr>
        <p:txBody>
          <a:bodyPr wrap="square" rtlCol="0">
            <a:spAutoFit/>
          </a:bodyPr>
          <a:lstStyle/>
          <a:p>
            <a:pPr algn="ctr"/>
            <a:r>
              <a:rPr lang="fr-CH" sz="3200" b="1" dirty="0">
                <a:latin typeface="Arial Narrow" panose="020B0606020202030204" pitchFamily="34" charset="0"/>
              </a:rPr>
              <a:t>The «displacement per atom» or </a:t>
            </a:r>
            <a:r>
              <a:rPr lang="fr-CH" sz="3200" b="1" i="1" dirty="0">
                <a:latin typeface="Arial Narrow" panose="020B0606020202030204" pitchFamily="34" charset="0"/>
              </a:rPr>
              <a:t>dpa </a:t>
            </a:r>
            <a:endParaRPr lang="en-GB" sz="3200" b="1" i="1" dirty="0">
              <a:latin typeface="Arial Narrow" panose="020B0606020202030204" pitchFamily="34" charset="0"/>
            </a:endParaRPr>
          </a:p>
        </p:txBody>
      </p:sp>
      <p:sp>
        <p:nvSpPr>
          <p:cNvPr id="4" name="Footer Placeholder 3"/>
          <p:cNvSpPr>
            <a:spLocks noGrp="1"/>
          </p:cNvSpPr>
          <p:nvPr>
            <p:ph type="ftr" sz="quarter" idx="11"/>
          </p:nvPr>
        </p:nvSpPr>
        <p:spPr/>
        <p:txBody>
          <a:bodyPr/>
          <a:lstStyle/>
          <a:p>
            <a:r>
              <a:rPr lang="en-US"/>
              <a:t>Flukiger, CERN, 23.6.2017</a:t>
            </a:r>
            <a:endParaRPr lang="en-GB" dirty="0"/>
          </a:p>
        </p:txBody>
      </p:sp>
      <p:sp>
        <p:nvSpPr>
          <p:cNvPr id="7" name="Rectangle 6"/>
          <p:cNvSpPr/>
          <p:nvPr/>
        </p:nvSpPr>
        <p:spPr>
          <a:xfrm>
            <a:off x="130372" y="5054646"/>
            <a:ext cx="4052713" cy="584775"/>
          </a:xfrm>
          <a:prstGeom prst="rect">
            <a:avLst/>
          </a:prstGeom>
          <a:solidFill>
            <a:srgbClr val="FFFF00"/>
          </a:solidFill>
          <a:ln w="28575">
            <a:solidFill>
              <a:srgbClr val="FF0000"/>
            </a:solidFill>
          </a:ln>
        </p:spPr>
        <p:txBody>
          <a:bodyPr wrap="none">
            <a:spAutoFit/>
          </a:bodyPr>
          <a:lstStyle/>
          <a:p>
            <a:pPr algn="ctr"/>
            <a:r>
              <a:rPr lang="it-IT" sz="3200" b="1" dirty="0">
                <a:latin typeface="Arial" panose="020B0604020202020204" pitchFamily="34" charset="0"/>
                <a:cs typeface="Arial" panose="020B0604020202020204" pitchFamily="34" charset="0"/>
              </a:rPr>
              <a:t>Fluence              </a:t>
            </a:r>
            <a:r>
              <a:rPr lang="it-IT" sz="3200" b="1" i="1" dirty="0">
                <a:latin typeface="Arial" panose="020B0604020202020204" pitchFamily="34" charset="0"/>
                <a:cs typeface="Arial" panose="020B0604020202020204" pitchFamily="34" charset="0"/>
              </a:rPr>
              <a:t>dpa</a:t>
            </a:r>
            <a:endParaRPr lang="en-US" sz="3200" b="1" i="1" dirty="0">
              <a:latin typeface="Arial" panose="020B0604020202020204" pitchFamily="34" charset="0"/>
              <a:cs typeface="Arial" panose="020B0604020202020204" pitchFamily="34" charset="0"/>
            </a:endParaRPr>
          </a:p>
        </p:txBody>
      </p:sp>
      <p:sp>
        <p:nvSpPr>
          <p:cNvPr id="8" name="Flèche : droite 7"/>
          <p:cNvSpPr/>
          <p:nvPr/>
        </p:nvSpPr>
        <p:spPr>
          <a:xfrm>
            <a:off x="2081313" y="510306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 name="ZoneTexte 17"/>
          <p:cNvSpPr txBox="1"/>
          <p:nvPr/>
        </p:nvSpPr>
        <p:spPr>
          <a:xfrm>
            <a:off x="4568593" y="4846997"/>
            <a:ext cx="4230217" cy="923330"/>
          </a:xfrm>
          <a:prstGeom prst="rect">
            <a:avLst/>
          </a:prstGeom>
          <a:noFill/>
        </p:spPr>
        <p:txBody>
          <a:bodyPr wrap="square" rtlCol="0">
            <a:spAutoFit/>
          </a:bodyPr>
          <a:lstStyle/>
          <a:p>
            <a:r>
              <a:rPr lang="fr-CH" sz="2800" b="1" dirty="0">
                <a:solidFill>
                  <a:srgbClr val="0070C0"/>
                </a:solidFill>
                <a:latin typeface="Arial" panose="020B0604020202020204" pitchFamily="34" charset="0"/>
                <a:cs typeface="Arial" panose="020B0604020202020204" pitchFamily="34" charset="0"/>
              </a:rPr>
              <a:t>dpa</a:t>
            </a:r>
            <a:r>
              <a:rPr lang="fr-CH" sz="2800" b="1" dirty="0">
                <a:solidFill>
                  <a:srgbClr val="0070C0"/>
                </a:solidFill>
              </a:rPr>
              <a:t> = </a:t>
            </a:r>
            <a:r>
              <a:rPr lang="fr-CH" sz="3600" b="1" dirty="0">
                <a:solidFill>
                  <a:srgbClr val="0070C0"/>
                </a:solidFill>
                <a:latin typeface="Symbol" panose="05050102010706020507" pitchFamily="18" charset="2"/>
              </a:rPr>
              <a:t>S</a:t>
            </a:r>
            <a:r>
              <a:rPr lang="fr-CH" sz="2800" b="1" dirty="0">
                <a:solidFill>
                  <a:srgbClr val="0070C0"/>
                </a:solidFill>
                <a:latin typeface="Symbol" panose="05050102010706020507" pitchFamily="18" charset="2"/>
              </a:rPr>
              <a:t> (</a:t>
            </a:r>
            <a:r>
              <a:rPr lang="fr-CH" sz="2800" b="1" dirty="0">
                <a:solidFill>
                  <a:srgbClr val="0070C0"/>
                </a:solidFill>
                <a:latin typeface="Arial" panose="020B0604020202020204" pitchFamily="34" charset="0"/>
                <a:cs typeface="Arial" panose="020B0604020202020204" pitchFamily="34" charset="0"/>
              </a:rPr>
              <a:t>dpa)</a:t>
            </a:r>
            <a:r>
              <a:rPr lang="fr-CH" sz="2800" b="1" baseline="-25000" dirty="0">
                <a:solidFill>
                  <a:srgbClr val="0070C0"/>
                </a:solidFill>
                <a:latin typeface="Arial" panose="020B0604020202020204" pitchFamily="34" charset="0"/>
                <a:cs typeface="Arial" panose="020B0604020202020204" pitchFamily="34" charset="0"/>
              </a:rPr>
              <a:t>i</a:t>
            </a:r>
            <a:r>
              <a:rPr lang="fr-CH" sz="2800" b="1" dirty="0">
                <a:solidFill>
                  <a:srgbClr val="0070C0"/>
                </a:solidFill>
                <a:latin typeface="Arial" panose="020B0604020202020204" pitchFamily="34" charset="0"/>
                <a:cs typeface="Arial" panose="020B0604020202020204" pitchFamily="34" charset="0"/>
              </a:rPr>
              <a:t> </a:t>
            </a:r>
            <a:r>
              <a:rPr lang="fr-CH" dirty="0">
                <a:solidFill>
                  <a:srgbClr val="0070C0"/>
                </a:solidFill>
                <a:latin typeface="Arial" panose="020B0604020202020204" pitchFamily="34" charset="0"/>
                <a:cs typeface="Arial" panose="020B0604020202020204" pitchFamily="34" charset="0"/>
              </a:rPr>
              <a:t>  </a:t>
            </a:r>
          </a:p>
          <a:p>
            <a:r>
              <a:rPr lang="fr-CH" dirty="0">
                <a:latin typeface="Arial" panose="020B0604020202020204" pitchFamily="34" charset="0"/>
                <a:cs typeface="Arial" panose="020B0604020202020204" pitchFamily="34" charset="0"/>
              </a:rPr>
              <a:t>i are the various high energy particles</a:t>
            </a:r>
            <a:endParaRPr lang="fr-CH" dirty="0"/>
          </a:p>
        </p:txBody>
      </p:sp>
      <p:sp>
        <p:nvSpPr>
          <p:cNvPr id="17" name="Rectangle 16"/>
          <p:cNvSpPr/>
          <p:nvPr/>
        </p:nvSpPr>
        <p:spPr>
          <a:xfrm>
            <a:off x="0" y="3680870"/>
            <a:ext cx="9144000" cy="400110"/>
          </a:xfrm>
          <a:prstGeom prst="rect">
            <a:avLst/>
          </a:prstGeom>
        </p:spPr>
        <p:txBody>
          <a:bodyPr wrap="square">
            <a:spAutoFit/>
          </a:bodyPr>
          <a:lstStyle/>
          <a:p>
            <a:r>
              <a:rPr lang="en-US" sz="2000" b="1" dirty="0">
                <a:latin typeface="Arial Narrow" panose="020B0606020202030204" pitchFamily="34" charset="0"/>
              </a:rPr>
              <a:t>A: molar mass (g/mol), V: vol. (cm</a:t>
            </a:r>
            <a:r>
              <a:rPr lang="en-US" sz="2000" b="1" baseline="30000" dirty="0">
                <a:latin typeface="Arial Narrow" panose="020B0606020202030204" pitchFamily="34" charset="0"/>
              </a:rPr>
              <a:t>3</a:t>
            </a:r>
            <a:r>
              <a:rPr lang="en-US" sz="2000" b="1" dirty="0">
                <a:latin typeface="Arial Narrow" panose="020B0606020202030204" pitchFamily="34" charset="0"/>
              </a:rPr>
              <a:t>), N</a:t>
            </a:r>
            <a:r>
              <a:rPr lang="en-US" sz="2000" b="1" baseline="-25000" dirty="0">
                <a:latin typeface="Arial Narrow" panose="020B0606020202030204" pitchFamily="34" charset="0"/>
              </a:rPr>
              <a:t>A</a:t>
            </a:r>
            <a:r>
              <a:rPr lang="en-US" sz="2000" b="1" dirty="0">
                <a:latin typeface="Arial Narrow" panose="020B0606020202030204" pitchFamily="34" charset="0"/>
              </a:rPr>
              <a:t>: Avogadro number (mol</a:t>
            </a:r>
            <a:r>
              <a:rPr lang="en-US" sz="2000" b="1" baseline="30000" dirty="0">
                <a:latin typeface="Arial Narrow" panose="020B0606020202030204" pitchFamily="34" charset="0"/>
              </a:rPr>
              <a:t>-1</a:t>
            </a:r>
            <a:r>
              <a:rPr lang="en-US" sz="2000" b="1" dirty="0">
                <a:latin typeface="Arial Narrow" panose="020B0606020202030204" pitchFamily="34" charset="0"/>
              </a:rPr>
              <a:t>), ρ: mass density (g/cm</a:t>
            </a:r>
            <a:r>
              <a:rPr lang="en-US" sz="2000" b="1" baseline="30000" dirty="0">
                <a:latin typeface="Arial Narrow" panose="020B0606020202030204" pitchFamily="34" charset="0"/>
              </a:rPr>
              <a:t>3</a:t>
            </a:r>
            <a:r>
              <a:rPr lang="en-US" sz="2000" b="1" dirty="0">
                <a:latin typeface="Arial Narrow" panose="020B0606020202030204" pitchFamily="34" charset="0"/>
              </a:rPr>
              <a:t>)</a:t>
            </a:r>
            <a:endParaRPr lang="fr-CH" sz="2000" dirty="0"/>
          </a:p>
        </p:txBody>
      </p:sp>
    </p:spTree>
    <p:extLst>
      <p:ext uri="{BB962C8B-B14F-4D97-AF65-F5344CB8AC3E}">
        <p14:creationId xmlns:p14="http://schemas.microsoft.com/office/powerpoint/2010/main" val="3947483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597128" y="60261"/>
            <a:ext cx="5889522" cy="523220"/>
          </a:xfrm>
          <a:prstGeom prst="rect">
            <a:avLst/>
          </a:prstGeom>
          <a:solidFill>
            <a:srgbClr val="FFFF00"/>
          </a:solidFill>
          <a:ln>
            <a:solidFill>
              <a:srgbClr val="FF0000"/>
            </a:solidFill>
          </a:ln>
        </p:spPr>
        <p:txBody>
          <a:bodyPr wrap="square" rtlCol="0">
            <a:spAutoFit/>
          </a:bodyPr>
          <a:lstStyle/>
          <a:p>
            <a:r>
              <a:rPr lang="fr-CH" sz="2800" b="1" dirty="0"/>
              <a:t>Correlations in irradiated Nb</a:t>
            </a:r>
            <a:r>
              <a:rPr lang="fr-CH" sz="2800" b="1" baseline="-25000" dirty="0"/>
              <a:t>3</a:t>
            </a:r>
            <a:r>
              <a:rPr lang="fr-CH" sz="2800" b="1" dirty="0"/>
              <a:t>Sn wires</a:t>
            </a:r>
          </a:p>
        </p:txBody>
      </p:sp>
      <p:sp>
        <p:nvSpPr>
          <p:cNvPr id="3" name="ZoneTexte 2"/>
          <p:cNvSpPr txBox="1"/>
          <p:nvPr/>
        </p:nvSpPr>
        <p:spPr>
          <a:xfrm>
            <a:off x="202788" y="804721"/>
            <a:ext cx="8642555" cy="830997"/>
          </a:xfrm>
          <a:prstGeom prst="rect">
            <a:avLst/>
          </a:prstGeom>
          <a:noFill/>
        </p:spPr>
        <p:txBody>
          <a:bodyPr wrap="square" rtlCol="0">
            <a:spAutoFit/>
          </a:bodyPr>
          <a:lstStyle/>
          <a:p>
            <a:r>
              <a:rPr lang="fr-CH" sz="2400" b="1" dirty="0">
                <a:latin typeface="Arial Narrow" panose="020B0606020202030204" pitchFamily="34" charset="0"/>
              </a:rPr>
              <a:t>T</a:t>
            </a:r>
            <a:r>
              <a:rPr lang="fr-CH" sz="2400" baseline="-25000" dirty="0">
                <a:latin typeface="Arial Narrow" panose="020B0606020202030204" pitchFamily="34" charset="0"/>
              </a:rPr>
              <a:t>c</a:t>
            </a:r>
            <a:r>
              <a:rPr lang="fr-CH" sz="2400" b="1" baseline="-25000" dirty="0">
                <a:latin typeface="Arial Narrow" panose="020B0606020202030204" pitchFamily="34" charset="0"/>
              </a:rPr>
              <a:t> </a:t>
            </a:r>
            <a:r>
              <a:rPr lang="fr-CH" sz="2400" b="1" dirty="0">
                <a:latin typeface="Arial Narrow" panose="020B0606020202030204" pitchFamily="34" charset="0"/>
              </a:rPr>
              <a:t>in Nb</a:t>
            </a:r>
            <a:r>
              <a:rPr lang="fr-CH" sz="2400" b="1" baseline="-25000" dirty="0">
                <a:latin typeface="Arial Narrow" panose="020B0606020202030204" pitchFamily="34" charset="0"/>
              </a:rPr>
              <a:t>3</a:t>
            </a:r>
            <a:r>
              <a:rPr lang="fr-CH" sz="2400" b="1" dirty="0">
                <a:latin typeface="Arial Narrow" panose="020B0606020202030204" pitchFamily="34" charset="0"/>
              </a:rPr>
              <a:t>Sn depends directly on the atomic order parameter S, i.e. the occupation of Nb (chain) sites by Sn atoms </a:t>
            </a:r>
          </a:p>
        </p:txBody>
      </p:sp>
      <p:sp>
        <p:nvSpPr>
          <p:cNvPr id="4" name="ZoneTexte 3"/>
          <p:cNvSpPr txBox="1"/>
          <p:nvPr/>
        </p:nvSpPr>
        <p:spPr>
          <a:xfrm>
            <a:off x="3460955" y="1604941"/>
            <a:ext cx="1710813" cy="461665"/>
          </a:xfrm>
          <a:prstGeom prst="rect">
            <a:avLst/>
          </a:prstGeom>
          <a:noFill/>
        </p:spPr>
        <p:txBody>
          <a:bodyPr wrap="square" rtlCol="0">
            <a:spAutoFit/>
          </a:bodyPr>
          <a:lstStyle/>
          <a:p>
            <a:r>
              <a:rPr lang="fr-CH" sz="2400" b="1" i="1" dirty="0">
                <a:solidFill>
                  <a:srgbClr val="0070C0"/>
                </a:solidFill>
                <a:latin typeface="Arial" panose="020B0604020202020204" pitchFamily="34" charset="0"/>
                <a:cs typeface="Arial" panose="020B0604020202020204" pitchFamily="34" charset="0"/>
              </a:rPr>
              <a:t>T</a:t>
            </a:r>
            <a:r>
              <a:rPr lang="fr-CH" sz="2400" b="1" baseline="-25000" dirty="0">
                <a:solidFill>
                  <a:srgbClr val="0070C0"/>
                </a:solidFill>
                <a:latin typeface="Arial" panose="020B0604020202020204" pitchFamily="34" charset="0"/>
                <a:cs typeface="Arial" panose="020B0604020202020204" pitchFamily="34" charset="0"/>
              </a:rPr>
              <a:t>c </a:t>
            </a:r>
            <a:r>
              <a:rPr lang="fr-CH" sz="2400" b="1" dirty="0">
                <a:solidFill>
                  <a:srgbClr val="0070C0"/>
                </a:solidFill>
                <a:latin typeface="Arial" panose="020B0604020202020204" pitchFamily="34" charset="0"/>
                <a:cs typeface="Arial" panose="020B0604020202020204" pitchFamily="34" charset="0"/>
              </a:rPr>
              <a:t> = </a:t>
            </a:r>
            <a:r>
              <a:rPr lang="fr-CH" sz="2400" b="1" i="1" dirty="0">
                <a:solidFill>
                  <a:srgbClr val="0070C0"/>
                </a:solidFill>
                <a:latin typeface="Arial" panose="020B0604020202020204" pitchFamily="34" charset="0"/>
                <a:cs typeface="Arial" panose="020B0604020202020204" pitchFamily="34" charset="0"/>
              </a:rPr>
              <a:t>T</a:t>
            </a:r>
            <a:r>
              <a:rPr lang="fr-CH" sz="2400" b="1" baseline="-25000" dirty="0">
                <a:solidFill>
                  <a:srgbClr val="0070C0"/>
                </a:solidFill>
                <a:latin typeface="Arial" panose="020B0604020202020204" pitchFamily="34" charset="0"/>
                <a:cs typeface="Arial" panose="020B0604020202020204" pitchFamily="34" charset="0"/>
              </a:rPr>
              <a:t>c</a:t>
            </a:r>
            <a:r>
              <a:rPr lang="fr-CH" sz="2400" b="1" dirty="0">
                <a:solidFill>
                  <a:srgbClr val="0070C0"/>
                </a:solidFill>
                <a:latin typeface="Arial" panose="020B0604020202020204" pitchFamily="34" charset="0"/>
                <a:cs typeface="Arial" panose="020B0604020202020204" pitchFamily="34" charset="0"/>
              </a:rPr>
              <a:t> (</a:t>
            </a:r>
            <a:r>
              <a:rPr lang="fr-CH" sz="2400" b="1" i="1" dirty="0">
                <a:solidFill>
                  <a:srgbClr val="0070C0"/>
                </a:solidFill>
                <a:latin typeface="Arial" panose="020B0604020202020204" pitchFamily="34" charset="0"/>
                <a:cs typeface="Arial" panose="020B0604020202020204" pitchFamily="34" charset="0"/>
              </a:rPr>
              <a:t>S</a:t>
            </a:r>
            <a:r>
              <a:rPr lang="fr-CH" sz="2400" b="1" dirty="0">
                <a:solidFill>
                  <a:srgbClr val="0070C0"/>
                </a:solidFill>
                <a:latin typeface="Arial" panose="020B0604020202020204" pitchFamily="34" charset="0"/>
                <a:cs typeface="Arial" panose="020B0604020202020204" pitchFamily="34" charset="0"/>
              </a:rPr>
              <a:t>)    </a:t>
            </a:r>
            <a:r>
              <a:rPr lang="fr-CH" sz="2400" b="1" baseline="-25000" dirty="0">
                <a:solidFill>
                  <a:srgbClr val="0070C0"/>
                </a:solidFill>
                <a:latin typeface="Arial" panose="020B0604020202020204" pitchFamily="34" charset="0"/>
                <a:cs typeface="Arial" panose="020B0604020202020204" pitchFamily="34" charset="0"/>
              </a:rPr>
              <a:t> </a:t>
            </a:r>
            <a:endParaRPr lang="fr-CH" sz="2400" b="1" dirty="0">
              <a:solidFill>
                <a:srgbClr val="0070C0"/>
              </a:solidFill>
              <a:latin typeface="Arial" panose="020B0604020202020204" pitchFamily="34" charset="0"/>
              <a:cs typeface="Arial" panose="020B0604020202020204" pitchFamily="34" charset="0"/>
            </a:endParaRPr>
          </a:p>
        </p:txBody>
      </p:sp>
      <p:sp>
        <p:nvSpPr>
          <p:cNvPr id="5" name="ZoneTexte 4"/>
          <p:cNvSpPr txBox="1"/>
          <p:nvPr/>
        </p:nvSpPr>
        <p:spPr>
          <a:xfrm>
            <a:off x="60837" y="2058871"/>
            <a:ext cx="8976852" cy="461665"/>
          </a:xfrm>
          <a:prstGeom prst="rect">
            <a:avLst/>
          </a:prstGeom>
          <a:noFill/>
        </p:spPr>
        <p:txBody>
          <a:bodyPr wrap="square" rtlCol="0">
            <a:spAutoFit/>
          </a:bodyPr>
          <a:lstStyle/>
          <a:p>
            <a:r>
              <a:rPr lang="fr-CH" sz="2400" b="1" dirty="0">
                <a:latin typeface="Arial Narrow" panose="020B0606020202030204" pitchFamily="34" charset="0"/>
              </a:rPr>
              <a:t>Order parameter S: depends directly on the number of </a:t>
            </a:r>
            <a:r>
              <a:rPr lang="fr-CH" sz="2400" b="1" dirty="0">
                <a:solidFill>
                  <a:srgbClr val="0070C0"/>
                </a:solidFill>
                <a:latin typeface="Arial Narrow" panose="020B0606020202030204" pitchFamily="34" charset="0"/>
              </a:rPr>
              <a:t>Frenkel pairs, </a:t>
            </a:r>
            <a:r>
              <a:rPr lang="fr-CH" sz="2400" b="1" i="1" dirty="0">
                <a:solidFill>
                  <a:srgbClr val="0070C0"/>
                </a:solidFill>
                <a:latin typeface="Arial Narrow" panose="020B0606020202030204" pitchFamily="34" charset="0"/>
              </a:rPr>
              <a:t>N</a:t>
            </a:r>
            <a:r>
              <a:rPr lang="fr-CH" sz="2400" b="1" i="1" baseline="-25000" dirty="0">
                <a:solidFill>
                  <a:srgbClr val="0070C0"/>
                </a:solidFill>
                <a:latin typeface="Arial Narrow" panose="020B0606020202030204" pitchFamily="34" charset="0"/>
              </a:rPr>
              <a:t>F</a:t>
            </a:r>
          </a:p>
        </p:txBody>
      </p:sp>
      <mc:AlternateContent xmlns:mc="http://schemas.openxmlformats.org/markup-compatibility/2006" xmlns:a14="http://schemas.microsoft.com/office/drawing/2010/main">
        <mc:Choice Requires="a14">
          <p:sp>
            <p:nvSpPr>
              <p:cNvPr id="7" name="Rectangle 6"/>
              <p:cNvSpPr/>
              <p:nvPr/>
            </p:nvSpPr>
            <p:spPr>
              <a:xfrm>
                <a:off x="3299409" y="4150855"/>
                <a:ext cx="2391552" cy="663643"/>
              </a:xfrm>
              <a:prstGeom prst="rect">
                <a:avLst/>
              </a:prstGeom>
              <a:ln w="28575">
                <a:solidFill>
                  <a:srgbClr val="FF0000"/>
                </a:solidFill>
              </a:ln>
            </p:spPr>
            <p:txBody>
              <a:bodyPr wrap="none">
                <a:spAutoFit/>
              </a:bodyPr>
              <a:lstStyle/>
              <a:p>
                <a14:m>
                  <m:oMath xmlns:m="http://schemas.openxmlformats.org/officeDocument/2006/math">
                    <m:r>
                      <a:rPr lang="fr-CH" sz="2400" i="1">
                        <a:latin typeface="Cambria Math" panose="02040503050406030204" pitchFamily="18" charset="0"/>
                        <a:ea typeface="Calibri" panose="020F0502020204030204" pitchFamily="34" charset="0"/>
                        <a:cs typeface="Times New Roman" panose="02020603050405020304" pitchFamily="18" charset="0"/>
                      </a:rPr>
                      <m:t>𝑑𝑝𝑎</m:t>
                    </m:r>
                    <m:r>
                      <a:rPr lang="fr-CH" sz="2400" i="1">
                        <a:latin typeface="Cambria Math" panose="02040503050406030204" pitchFamily="18" charset="0"/>
                        <a:ea typeface="Calibri" panose="020F0502020204030204" pitchFamily="34" charset="0"/>
                        <a:cs typeface="Times New Roman" panose="02020603050405020304" pitchFamily="18" charset="0"/>
                      </a:rPr>
                      <m:t>=</m:t>
                    </m:r>
                    <m:f>
                      <m:fPr>
                        <m:ctrlPr>
                          <a:rPr lang="fr-CH" sz="2400" i="1">
                            <a:latin typeface="Cambria Math" panose="02040503050406030204" pitchFamily="18" charset="0"/>
                          </a:rPr>
                        </m:ctrlPr>
                      </m:fPr>
                      <m:num>
                        <m:r>
                          <a:rPr lang="fr-CH" sz="2400" i="1">
                            <a:latin typeface="Cambria Math" panose="02040503050406030204" pitchFamily="18" charset="0"/>
                            <a:ea typeface="Calibri" panose="020F0502020204030204" pitchFamily="34" charset="0"/>
                            <a:cs typeface="Times New Roman" panose="02020603050405020304" pitchFamily="18" charset="0"/>
                          </a:rPr>
                          <m:t>𝐴</m:t>
                        </m:r>
                      </m:num>
                      <m:den>
                        <m:r>
                          <a:rPr lang="fr-CH" sz="2400" i="1">
                            <a:latin typeface="Cambria Math" panose="02040503050406030204" pitchFamily="18" charset="0"/>
                            <a:ea typeface="Calibri" panose="020F0502020204030204" pitchFamily="34" charset="0"/>
                            <a:cs typeface="Times New Roman" panose="02020603050405020304" pitchFamily="18" charset="0"/>
                          </a:rPr>
                          <m:t>𝑉</m:t>
                        </m:r>
                        <m:r>
                          <a:rPr lang="fr-CH" sz="2400" i="1">
                            <a:latin typeface="Cambria Math" panose="02040503050406030204" pitchFamily="18" charset="0"/>
                            <a:ea typeface="Calibri" panose="020F0502020204030204" pitchFamily="34" charset="0"/>
                            <a:cs typeface="Times New Roman" panose="02020603050405020304" pitchFamily="18" charset="0"/>
                          </a:rPr>
                          <m:t> </m:t>
                        </m:r>
                        <m:sSub>
                          <m:sSubPr>
                            <m:ctrlPr>
                              <a:rPr lang="fr-CH" sz="2400" i="1">
                                <a:latin typeface="Cambria Math" panose="02040503050406030204" pitchFamily="18" charset="0"/>
                              </a:rPr>
                            </m:ctrlPr>
                          </m:sSubPr>
                          <m:e>
                            <m:r>
                              <a:rPr lang="fr-CH" sz="2400" i="1">
                                <a:latin typeface="Cambria Math" panose="02040503050406030204" pitchFamily="18" charset="0"/>
                                <a:ea typeface="Calibri" panose="020F0502020204030204" pitchFamily="34" charset="0"/>
                                <a:cs typeface="Times New Roman" panose="02020603050405020304" pitchFamily="18" charset="0"/>
                              </a:rPr>
                              <m:t>𝑁</m:t>
                            </m:r>
                          </m:e>
                          <m:sub>
                            <m:r>
                              <a:rPr lang="fr-CH" sz="2400" i="1">
                                <a:latin typeface="Cambria Math" panose="02040503050406030204" pitchFamily="18" charset="0"/>
                                <a:ea typeface="Calibri" panose="020F0502020204030204" pitchFamily="34" charset="0"/>
                                <a:cs typeface="Times New Roman" panose="02020603050405020304" pitchFamily="18" charset="0"/>
                              </a:rPr>
                              <m:t>𝐴</m:t>
                            </m:r>
                          </m:sub>
                        </m:sSub>
                        <m:r>
                          <a:rPr lang="fr-CH" sz="2400" i="1">
                            <a:latin typeface="Cambria Math" panose="02040503050406030204" pitchFamily="18" charset="0"/>
                            <a:ea typeface="Calibri" panose="020F0502020204030204" pitchFamily="34" charset="0"/>
                            <a:cs typeface="Times New Roman" panose="02020603050405020304" pitchFamily="18" charset="0"/>
                          </a:rPr>
                          <m:t> </m:t>
                        </m:r>
                        <m:r>
                          <a:rPr lang="fr-CH" sz="2400" i="1">
                            <a:latin typeface="Cambria Math" panose="02040503050406030204" pitchFamily="18" charset="0"/>
                            <a:ea typeface="Calibri" panose="020F0502020204030204" pitchFamily="34" charset="0"/>
                            <a:cs typeface="Times New Roman" panose="02020603050405020304" pitchFamily="18" charset="0"/>
                          </a:rPr>
                          <m:t>𝜌</m:t>
                        </m:r>
                      </m:den>
                    </m:f>
                    <m:r>
                      <a:rPr lang="fr-CH" sz="2400" i="1">
                        <a:latin typeface="Cambria Math" panose="02040503050406030204" pitchFamily="18" charset="0"/>
                        <a:ea typeface="Calibri" panose="020F0502020204030204" pitchFamily="34" charset="0"/>
                        <a:cs typeface="Times New Roman" panose="02020603050405020304" pitchFamily="18" charset="0"/>
                      </a:rPr>
                      <m:t> </m:t>
                    </m:r>
                    <m:sSub>
                      <m:sSubPr>
                        <m:ctrlPr>
                          <a:rPr lang="fr-CH" sz="2400" b="1" i="1" smtClean="0">
                            <a:solidFill>
                              <a:srgbClr val="FF0000"/>
                            </a:solidFill>
                            <a:latin typeface="Cambria Math" panose="02040503050406030204" pitchFamily="18" charset="0"/>
                          </a:rPr>
                        </m:ctrlPr>
                      </m:sSubPr>
                      <m:e>
                        <m:r>
                          <a:rPr lang="fr-CH" sz="2400" b="1" i="1">
                            <a:solidFill>
                              <a:srgbClr val="FF0000"/>
                            </a:solidFill>
                            <a:latin typeface="Cambria Math" panose="02040503050406030204" pitchFamily="18" charset="0"/>
                            <a:ea typeface="Calibri" panose="020F0502020204030204" pitchFamily="34" charset="0"/>
                            <a:cs typeface="Times New Roman" panose="02020603050405020304" pitchFamily="18" charset="0"/>
                          </a:rPr>
                          <m:t>𝑵</m:t>
                        </m:r>
                      </m:e>
                      <m:sub>
                        <m:r>
                          <a:rPr lang="fr-CH" sz="2400" b="1" i="1">
                            <a:solidFill>
                              <a:srgbClr val="FF0000"/>
                            </a:solidFill>
                            <a:latin typeface="Cambria Math" panose="02040503050406030204" pitchFamily="18" charset="0"/>
                            <a:ea typeface="Calibri" panose="020F0502020204030204" pitchFamily="34" charset="0"/>
                            <a:cs typeface="Times New Roman" panose="02020603050405020304" pitchFamily="18" charset="0"/>
                          </a:rPr>
                          <m:t>𝑭</m:t>
                        </m:r>
                      </m:sub>
                    </m:sSub>
                  </m:oMath>
                </a14:m>
                <a:r>
                  <a:rPr lang="fr-CH" dirty="0">
                    <a:latin typeface="Calibri" panose="020F0502020204030204" pitchFamily="34" charset="0"/>
                    <a:ea typeface="Calibri" panose="020F0502020204030204" pitchFamily="34" charset="0"/>
                    <a:cs typeface="Times New Roman" panose="02020603050405020304" pitchFamily="18" charset="0"/>
                  </a:rPr>
                  <a:t> </a:t>
                </a:r>
                <a:endParaRPr lang="fr-CH" dirty="0"/>
              </a:p>
            </p:txBody>
          </p:sp>
        </mc:Choice>
        <mc:Fallback xmlns="">
          <p:sp>
            <p:nvSpPr>
              <p:cNvPr id="7" name="Rectangle 6"/>
              <p:cNvSpPr>
                <a:spLocks noRot="1" noChangeAspect="1" noMove="1" noResize="1" noEditPoints="1" noAdjustHandles="1" noChangeArrowheads="1" noChangeShapeType="1" noTextEdit="1"/>
              </p:cNvSpPr>
              <p:nvPr/>
            </p:nvSpPr>
            <p:spPr>
              <a:xfrm>
                <a:off x="3299409" y="4150855"/>
                <a:ext cx="2391552" cy="663643"/>
              </a:xfrm>
              <a:prstGeom prst="rect">
                <a:avLst/>
              </a:prstGeom>
              <a:blipFill>
                <a:blip r:embed="rId2"/>
                <a:stretch>
                  <a:fillRect/>
                </a:stretch>
              </a:blipFill>
              <a:ln w="28575">
                <a:solidFill>
                  <a:srgbClr val="FF0000"/>
                </a:solidFill>
              </a:ln>
            </p:spPr>
            <p:txBody>
              <a:bodyPr/>
              <a:lstStyle/>
              <a:p>
                <a:r>
                  <a:rPr lang="fr-CH">
                    <a:noFill/>
                  </a:rPr>
                  <a:t> </a:t>
                </a:r>
              </a:p>
            </p:txBody>
          </p:sp>
        </mc:Fallback>
      </mc:AlternateContent>
      <p:sp>
        <p:nvSpPr>
          <p:cNvPr id="8" name="Espace réservé du pied de page 7"/>
          <p:cNvSpPr>
            <a:spLocks noGrp="1"/>
          </p:cNvSpPr>
          <p:nvPr>
            <p:ph type="ftr" sz="quarter" idx="11"/>
          </p:nvPr>
        </p:nvSpPr>
        <p:spPr>
          <a:xfrm>
            <a:off x="3028950" y="6370896"/>
            <a:ext cx="3086100" cy="365125"/>
          </a:xfrm>
          <a:gradFill>
            <a:gsLst>
              <a:gs pos="0">
                <a:schemeClr val="accent1">
                  <a:lumMod val="5000"/>
                  <a:lumOff val="95000"/>
                </a:schemeClr>
              </a:gs>
              <a:gs pos="1000">
                <a:schemeClr val="accent1">
                  <a:lumMod val="45000"/>
                  <a:lumOff val="55000"/>
                </a:schemeClr>
              </a:gs>
              <a:gs pos="15000">
                <a:srgbClr val="E5EBF7"/>
              </a:gs>
              <a:gs pos="39000">
                <a:schemeClr val="accent1">
                  <a:lumMod val="30000"/>
                  <a:lumOff val="70000"/>
                </a:schemeClr>
              </a:gs>
            </a:gsLst>
            <a:lin ang="5400000" scaled="1"/>
          </a:gradFill>
        </p:spPr>
        <p:txBody>
          <a:bodyPr/>
          <a:lstStyle/>
          <a:p>
            <a:r>
              <a:rPr lang="fr-CH"/>
              <a:t>Flukiger, CERN, 23.6.2017</a:t>
            </a:r>
            <a:endParaRPr lang="fr-CH" dirty="0"/>
          </a:p>
        </p:txBody>
      </p:sp>
      <p:sp>
        <p:nvSpPr>
          <p:cNvPr id="9" name="Espace réservé du numéro de diapositive 8"/>
          <p:cNvSpPr>
            <a:spLocks noGrp="1"/>
          </p:cNvSpPr>
          <p:nvPr>
            <p:ph type="sldNum" sz="quarter" idx="12"/>
          </p:nvPr>
        </p:nvSpPr>
        <p:spPr/>
        <p:txBody>
          <a:bodyPr/>
          <a:lstStyle/>
          <a:p>
            <a:fld id="{A7A773B0-9E9C-4FE3-96EB-10456A50FC3E}" type="slidenum">
              <a:rPr lang="fr-CH" smtClean="0"/>
              <a:t>8</a:t>
            </a:fld>
            <a:endParaRPr lang="fr-CH" dirty="0"/>
          </a:p>
        </p:txBody>
      </p:sp>
      <p:sp>
        <p:nvSpPr>
          <p:cNvPr id="10" name="ZoneTexte 9"/>
          <p:cNvSpPr txBox="1"/>
          <p:nvPr/>
        </p:nvSpPr>
        <p:spPr>
          <a:xfrm>
            <a:off x="3460955" y="2571267"/>
            <a:ext cx="2654095" cy="461665"/>
          </a:xfrm>
          <a:prstGeom prst="rect">
            <a:avLst/>
          </a:prstGeom>
          <a:noFill/>
        </p:spPr>
        <p:txBody>
          <a:bodyPr wrap="square" rtlCol="0">
            <a:spAutoFit/>
          </a:bodyPr>
          <a:lstStyle/>
          <a:p>
            <a:r>
              <a:rPr lang="fr-CH" sz="2400" b="1" i="1" dirty="0">
                <a:solidFill>
                  <a:srgbClr val="0070C0"/>
                </a:solidFill>
                <a:latin typeface="Arial" panose="020B0604020202020204" pitchFamily="34" charset="0"/>
                <a:cs typeface="Arial" panose="020B0604020202020204" pitchFamily="34" charset="0"/>
              </a:rPr>
              <a:t>T</a:t>
            </a:r>
            <a:r>
              <a:rPr lang="fr-CH" sz="2400" b="1" baseline="-25000" dirty="0">
                <a:solidFill>
                  <a:srgbClr val="0070C0"/>
                </a:solidFill>
                <a:latin typeface="Arial" panose="020B0604020202020204" pitchFamily="34" charset="0"/>
                <a:cs typeface="Arial" panose="020B0604020202020204" pitchFamily="34" charset="0"/>
              </a:rPr>
              <a:t>c </a:t>
            </a:r>
            <a:r>
              <a:rPr lang="fr-CH" sz="2400" b="1" dirty="0">
                <a:solidFill>
                  <a:srgbClr val="0070C0"/>
                </a:solidFill>
                <a:latin typeface="Arial" panose="020B0604020202020204" pitchFamily="34" charset="0"/>
                <a:cs typeface="Arial" panose="020B0604020202020204" pitchFamily="34" charset="0"/>
              </a:rPr>
              <a:t> = </a:t>
            </a:r>
            <a:r>
              <a:rPr lang="fr-CH" sz="2400" b="1" i="1" dirty="0">
                <a:solidFill>
                  <a:srgbClr val="0070C0"/>
                </a:solidFill>
                <a:latin typeface="Arial" panose="020B0604020202020204" pitchFamily="34" charset="0"/>
                <a:cs typeface="Arial" panose="020B0604020202020204" pitchFamily="34" charset="0"/>
              </a:rPr>
              <a:t>T</a:t>
            </a:r>
            <a:r>
              <a:rPr lang="fr-CH" sz="2400" b="1" baseline="-25000" dirty="0">
                <a:solidFill>
                  <a:srgbClr val="0070C0"/>
                </a:solidFill>
                <a:latin typeface="Arial" panose="020B0604020202020204" pitchFamily="34" charset="0"/>
                <a:cs typeface="Arial" panose="020B0604020202020204" pitchFamily="34" charset="0"/>
              </a:rPr>
              <a:t>c</a:t>
            </a:r>
            <a:r>
              <a:rPr lang="fr-CH" sz="2400" b="1" dirty="0">
                <a:solidFill>
                  <a:srgbClr val="0070C0"/>
                </a:solidFill>
                <a:latin typeface="Arial" panose="020B0604020202020204" pitchFamily="34" charset="0"/>
                <a:cs typeface="Arial" panose="020B0604020202020204" pitchFamily="34" charset="0"/>
              </a:rPr>
              <a:t> (</a:t>
            </a:r>
            <a:r>
              <a:rPr lang="fr-CH" sz="2400" b="1" i="1" dirty="0">
                <a:solidFill>
                  <a:srgbClr val="0070C0"/>
                </a:solidFill>
                <a:latin typeface="Arial" panose="020B0604020202020204" pitchFamily="34" charset="0"/>
                <a:cs typeface="Arial" panose="020B0604020202020204" pitchFamily="34" charset="0"/>
              </a:rPr>
              <a:t>N</a:t>
            </a:r>
            <a:r>
              <a:rPr lang="fr-CH" sz="2400" b="1" baseline="-25000" dirty="0">
                <a:solidFill>
                  <a:srgbClr val="0070C0"/>
                </a:solidFill>
                <a:latin typeface="Arial" panose="020B0604020202020204" pitchFamily="34" charset="0"/>
                <a:cs typeface="Arial" panose="020B0604020202020204" pitchFamily="34" charset="0"/>
              </a:rPr>
              <a:t>F</a:t>
            </a:r>
            <a:r>
              <a:rPr lang="fr-CH" sz="2400" b="1" dirty="0">
                <a:solidFill>
                  <a:srgbClr val="0070C0"/>
                </a:solidFill>
                <a:latin typeface="Arial" panose="020B0604020202020204" pitchFamily="34" charset="0"/>
                <a:cs typeface="Arial" panose="020B0604020202020204" pitchFamily="34" charset="0"/>
              </a:rPr>
              <a:t>)    </a:t>
            </a:r>
            <a:r>
              <a:rPr lang="fr-CH" sz="2400" b="1" baseline="-25000" dirty="0">
                <a:solidFill>
                  <a:srgbClr val="0070C0"/>
                </a:solidFill>
                <a:latin typeface="Arial" panose="020B0604020202020204" pitchFamily="34" charset="0"/>
                <a:cs typeface="Arial" panose="020B0604020202020204" pitchFamily="34" charset="0"/>
              </a:rPr>
              <a:t> </a:t>
            </a:r>
            <a:endParaRPr lang="fr-CH" sz="2400" b="1" dirty="0">
              <a:solidFill>
                <a:srgbClr val="0070C0"/>
              </a:solidFill>
              <a:latin typeface="Arial" panose="020B0604020202020204" pitchFamily="34" charset="0"/>
              <a:cs typeface="Arial" panose="020B0604020202020204" pitchFamily="34" charset="0"/>
            </a:endParaRPr>
          </a:p>
        </p:txBody>
      </p:sp>
      <p:sp>
        <p:nvSpPr>
          <p:cNvPr id="11" name="ZoneTexte 10"/>
          <p:cNvSpPr txBox="1"/>
          <p:nvPr/>
        </p:nvSpPr>
        <p:spPr>
          <a:xfrm>
            <a:off x="60837" y="2974467"/>
            <a:ext cx="8868697" cy="1200329"/>
          </a:xfrm>
          <a:prstGeom prst="rect">
            <a:avLst/>
          </a:prstGeom>
          <a:noFill/>
        </p:spPr>
        <p:txBody>
          <a:bodyPr wrap="square" rtlCol="0">
            <a:spAutoFit/>
          </a:bodyPr>
          <a:lstStyle/>
          <a:p>
            <a:r>
              <a:rPr lang="fr-CH" sz="2400" b="1" dirty="0">
                <a:latin typeface="Arial Narrow" panose="020B0606020202030204" pitchFamily="34" charset="0"/>
              </a:rPr>
              <a:t>The number of Frenkel pairs </a:t>
            </a:r>
            <a:r>
              <a:rPr lang="fr-CH" sz="2400" b="1" i="1" dirty="0">
                <a:solidFill>
                  <a:srgbClr val="0070C0"/>
                </a:solidFill>
                <a:latin typeface="Arial Narrow" panose="020B0606020202030204" pitchFamily="34" charset="0"/>
              </a:rPr>
              <a:t>N</a:t>
            </a:r>
            <a:r>
              <a:rPr lang="fr-CH" sz="2400" b="1" i="1" baseline="-25000" dirty="0">
                <a:solidFill>
                  <a:srgbClr val="0070C0"/>
                </a:solidFill>
                <a:latin typeface="Arial Narrow" panose="020B0606020202030204" pitchFamily="34" charset="0"/>
              </a:rPr>
              <a:t>F</a:t>
            </a:r>
            <a:r>
              <a:rPr lang="fr-CH" sz="2400" b="1" dirty="0">
                <a:solidFill>
                  <a:srgbClr val="0070C0"/>
                </a:solidFill>
                <a:latin typeface="Arial Narrow" panose="020B0606020202030204" pitchFamily="34" charset="0"/>
              </a:rPr>
              <a:t> </a:t>
            </a:r>
            <a:r>
              <a:rPr lang="fr-CH" sz="2400" b="1" dirty="0">
                <a:latin typeface="Arial Narrow" panose="020B0606020202030204" pitchFamily="34" charset="0"/>
              </a:rPr>
              <a:t>is proportional to the number of  </a:t>
            </a:r>
            <a:r>
              <a:rPr lang="fr-CH" sz="2400" b="1" i="1" dirty="0">
                <a:solidFill>
                  <a:srgbClr val="0070C0"/>
                </a:solidFill>
                <a:latin typeface="Arial Narrow" panose="020B0606020202030204" pitchFamily="34" charset="0"/>
              </a:rPr>
              <a:t>displacements per atom</a:t>
            </a:r>
            <a:r>
              <a:rPr lang="fr-CH" sz="2400" b="1" dirty="0">
                <a:latin typeface="Arial Narrow" panose="020B0606020202030204" pitchFamily="34" charset="0"/>
              </a:rPr>
              <a:t>, or </a:t>
            </a:r>
            <a:r>
              <a:rPr lang="fr-CH" sz="2400" b="1" i="1" dirty="0">
                <a:solidFill>
                  <a:srgbClr val="FF0000"/>
                </a:solidFill>
                <a:latin typeface="Arial Narrow" panose="020B0606020202030204" pitchFamily="34" charset="0"/>
              </a:rPr>
              <a:t>dpa. </a:t>
            </a:r>
            <a:r>
              <a:rPr lang="fr-CH" sz="2400" b="1" dirty="0">
                <a:latin typeface="Arial Narrow" panose="020B0606020202030204" pitchFamily="34" charset="0"/>
              </a:rPr>
              <a:t>It can be calculated with great accuracy using the </a:t>
            </a:r>
            <a:r>
              <a:rPr lang="fr-CH" sz="2400" b="1" dirty="0">
                <a:solidFill>
                  <a:srgbClr val="0070C0"/>
                </a:solidFill>
                <a:latin typeface="Arial Narrow" panose="020B0606020202030204" pitchFamily="34" charset="0"/>
              </a:rPr>
              <a:t>FLUKA code</a:t>
            </a:r>
            <a:r>
              <a:rPr lang="fr-CH" sz="2400" b="1" dirty="0">
                <a:latin typeface="Arial Narrow" panose="020B0606020202030204" pitchFamily="34" charset="0"/>
              </a:rPr>
              <a:t>, developed by  nuclear engineers at CERN:</a:t>
            </a:r>
          </a:p>
        </p:txBody>
      </p:sp>
      <p:sp>
        <p:nvSpPr>
          <p:cNvPr id="12" name="ZoneTexte 11"/>
          <p:cNvSpPr txBox="1"/>
          <p:nvPr/>
        </p:nvSpPr>
        <p:spPr>
          <a:xfrm>
            <a:off x="35641" y="4795964"/>
            <a:ext cx="9112046" cy="400110"/>
          </a:xfrm>
          <a:prstGeom prst="rect">
            <a:avLst/>
          </a:prstGeom>
          <a:noFill/>
        </p:spPr>
        <p:txBody>
          <a:bodyPr wrap="square" rtlCol="0">
            <a:spAutoFit/>
          </a:bodyPr>
          <a:lstStyle/>
          <a:p>
            <a:r>
              <a:rPr lang="en-US" sz="2000" b="1" dirty="0">
                <a:latin typeface="Arial Narrow" panose="020B0606020202030204" pitchFamily="34" charset="0"/>
              </a:rPr>
              <a:t>A: molar mass (g/mol), V: vol. (cm</a:t>
            </a:r>
            <a:r>
              <a:rPr lang="en-US" sz="2000" b="1" baseline="30000" dirty="0">
                <a:latin typeface="Arial Narrow" panose="020B0606020202030204" pitchFamily="34" charset="0"/>
              </a:rPr>
              <a:t>3</a:t>
            </a:r>
            <a:r>
              <a:rPr lang="en-US" sz="2000" b="1" dirty="0">
                <a:latin typeface="Arial Narrow" panose="020B0606020202030204" pitchFamily="34" charset="0"/>
              </a:rPr>
              <a:t>), N</a:t>
            </a:r>
            <a:r>
              <a:rPr lang="en-US" sz="2000" b="1" baseline="-25000" dirty="0">
                <a:latin typeface="Arial Narrow" panose="020B0606020202030204" pitchFamily="34" charset="0"/>
              </a:rPr>
              <a:t>A</a:t>
            </a:r>
            <a:r>
              <a:rPr lang="en-US" sz="2000" b="1" dirty="0">
                <a:latin typeface="Arial Narrow" panose="020B0606020202030204" pitchFamily="34" charset="0"/>
              </a:rPr>
              <a:t>: Avogadro number (mol</a:t>
            </a:r>
            <a:r>
              <a:rPr lang="en-US" sz="2000" b="1" baseline="30000" dirty="0">
                <a:latin typeface="Arial Narrow" panose="020B0606020202030204" pitchFamily="34" charset="0"/>
              </a:rPr>
              <a:t>-1</a:t>
            </a:r>
            <a:r>
              <a:rPr lang="en-US" sz="2000" b="1" dirty="0">
                <a:latin typeface="Arial Narrow" panose="020B0606020202030204" pitchFamily="34" charset="0"/>
              </a:rPr>
              <a:t>), ρ: mass density (g/cm</a:t>
            </a:r>
            <a:r>
              <a:rPr lang="en-US" sz="2000" b="1" baseline="30000" dirty="0">
                <a:latin typeface="Arial Narrow" panose="020B0606020202030204" pitchFamily="34" charset="0"/>
              </a:rPr>
              <a:t>3</a:t>
            </a:r>
            <a:r>
              <a:rPr lang="en-US" sz="2000" b="1" dirty="0">
                <a:latin typeface="Arial Narrow" panose="020B0606020202030204" pitchFamily="34" charset="0"/>
              </a:rPr>
              <a:t>)  </a:t>
            </a:r>
            <a:endParaRPr lang="fr-CH" sz="2000" b="1" dirty="0">
              <a:latin typeface="Arial Narrow" panose="020B0606020202030204" pitchFamily="34" charset="0"/>
            </a:endParaRPr>
          </a:p>
        </p:txBody>
      </p:sp>
      <p:sp>
        <p:nvSpPr>
          <p:cNvPr id="13" name="ZoneTexte 12"/>
          <p:cNvSpPr txBox="1"/>
          <p:nvPr/>
        </p:nvSpPr>
        <p:spPr>
          <a:xfrm>
            <a:off x="60837" y="5335073"/>
            <a:ext cx="8990372" cy="830997"/>
          </a:xfrm>
          <a:prstGeom prst="rect">
            <a:avLst/>
          </a:prstGeom>
          <a:noFill/>
        </p:spPr>
        <p:txBody>
          <a:bodyPr wrap="square" rtlCol="0">
            <a:spAutoFit/>
          </a:bodyPr>
          <a:lstStyle/>
          <a:p>
            <a:r>
              <a:rPr lang="fr-CH" sz="2400" b="1" dirty="0">
                <a:latin typeface="Arial Narrow" panose="020B0606020202030204" pitchFamily="34" charset="0"/>
              </a:rPr>
              <a:t>The calculation of dpa involves Monte Carlo simulations and  </a:t>
            </a:r>
            <a:r>
              <a:rPr lang="en-US" sz="2400" b="1" dirty="0">
                <a:latin typeface="Arial Narrow" panose="020B0606020202030204" pitchFamily="34" charset="0"/>
              </a:rPr>
              <a:t>takes into account the effect of secondary ions produced during irradiation. </a:t>
            </a:r>
            <a:endParaRPr lang="fr-CH" dirty="0"/>
          </a:p>
        </p:txBody>
      </p:sp>
    </p:spTree>
    <p:extLst>
      <p:ext uri="{BB962C8B-B14F-4D97-AF65-F5344CB8AC3E}">
        <p14:creationId xmlns:p14="http://schemas.microsoft.com/office/powerpoint/2010/main" val="1515509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fr-CH"/>
              <a:t>Flukiger, CERN, 23.6.2017</a:t>
            </a:r>
          </a:p>
        </p:txBody>
      </p:sp>
      <p:sp>
        <p:nvSpPr>
          <p:cNvPr id="3" name="Espace réservé du numéro de diapositive 2"/>
          <p:cNvSpPr>
            <a:spLocks noGrp="1"/>
          </p:cNvSpPr>
          <p:nvPr>
            <p:ph type="sldNum" sz="quarter" idx="12"/>
          </p:nvPr>
        </p:nvSpPr>
        <p:spPr/>
        <p:txBody>
          <a:bodyPr/>
          <a:lstStyle/>
          <a:p>
            <a:fld id="{A7A773B0-9E9C-4FE3-96EB-10456A50FC3E}" type="slidenum">
              <a:rPr lang="fr-CH" smtClean="0"/>
              <a:t>9</a:t>
            </a:fld>
            <a:endParaRPr lang="fr-CH"/>
          </a:p>
        </p:txBody>
      </p:sp>
      <p:sp>
        <p:nvSpPr>
          <p:cNvPr id="4" name="ZoneTexte 3"/>
          <p:cNvSpPr txBox="1"/>
          <p:nvPr/>
        </p:nvSpPr>
        <p:spPr>
          <a:xfrm>
            <a:off x="255638" y="1018753"/>
            <a:ext cx="8455742" cy="3046988"/>
          </a:xfrm>
          <a:prstGeom prst="rect">
            <a:avLst/>
          </a:prstGeom>
          <a:noFill/>
        </p:spPr>
        <p:txBody>
          <a:bodyPr wrap="square" rtlCol="0">
            <a:spAutoFit/>
          </a:bodyPr>
          <a:lstStyle/>
          <a:p>
            <a:r>
              <a:rPr lang="fr-CH" sz="2400" b="1" dirty="0">
                <a:latin typeface="Arial Narrow" panose="020B0606020202030204" pitchFamily="34" charset="0"/>
              </a:rPr>
              <a:t>It follows that knowing the value of </a:t>
            </a:r>
            <a:r>
              <a:rPr lang="fr-CH" sz="2400" b="1" i="1" dirty="0">
                <a:solidFill>
                  <a:srgbClr val="0070C0"/>
                </a:solidFill>
                <a:latin typeface="Arial Narrow" panose="020B0606020202030204" pitchFamily="34" charset="0"/>
              </a:rPr>
              <a:t>dpa</a:t>
            </a:r>
            <a:r>
              <a:rPr lang="fr-CH" sz="2400" b="1" dirty="0">
                <a:latin typeface="Arial Narrow" panose="020B0606020202030204" pitchFamily="34" charset="0"/>
              </a:rPr>
              <a:t>, calculated by the FLUKA code, it is possible to describe the behavior of all physical quantities depending on the number of </a:t>
            </a:r>
            <a:r>
              <a:rPr lang="fr-CH" sz="2400" b="1" dirty="0">
                <a:solidFill>
                  <a:srgbClr val="0070C0"/>
                </a:solidFill>
                <a:latin typeface="Arial Narrow" panose="020B0606020202030204" pitchFamily="34" charset="0"/>
              </a:rPr>
              <a:t>Frenkel pairs</a:t>
            </a:r>
            <a:r>
              <a:rPr lang="fr-CH" sz="2400" b="1" dirty="0">
                <a:latin typeface="Arial Narrow" panose="020B0606020202030204" pitchFamily="34" charset="0"/>
              </a:rPr>
              <a:t>.</a:t>
            </a:r>
          </a:p>
          <a:p>
            <a:endParaRPr lang="fr-CH" sz="1200" b="1" dirty="0">
              <a:latin typeface="Arial Narrow" panose="020B0606020202030204" pitchFamily="34" charset="0"/>
            </a:endParaRPr>
          </a:p>
          <a:p>
            <a:r>
              <a:rPr lang="fr-CH" sz="2400" b="1" dirty="0">
                <a:latin typeface="Arial Narrow" panose="020B0606020202030204" pitchFamily="34" charset="0"/>
              </a:rPr>
              <a:t>Quantities depending on the number of Frenkel pairs:</a:t>
            </a:r>
          </a:p>
          <a:p>
            <a:endParaRPr lang="fr-CH" sz="1200" b="1" dirty="0">
              <a:latin typeface="Arial Narrow" panose="020B0606020202030204" pitchFamily="34" charset="0"/>
            </a:endParaRPr>
          </a:p>
          <a:p>
            <a:r>
              <a:rPr lang="fr-CH" sz="2400" b="1" dirty="0">
                <a:latin typeface="Arial Narrow" panose="020B0606020202030204" pitchFamily="34" charset="0"/>
              </a:rPr>
              <a:t> 	* The atomic order parameter, </a:t>
            </a:r>
            <a:r>
              <a:rPr lang="fr-CH" sz="2400" b="1" i="1" dirty="0">
                <a:solidFill>
                  <a:srgbClr val="FF0000"/>
                </a:solidFill>
                <a:latin typeface="Arial Narrow" panose="020B0606020202030204" pitchFamily="34" charset="0"/>
              </a:rPr>
              <a:t>S</a:t>
            </a:r>
          </a:p>
          <a:p>
            <a:r>
              <a:rPr lang="fr-CH" sz="2400" b="1" dirty="0">
                <a:latin typeface="Arial Narrow" panose="020B0606020202030204" pitchFamily="34" charset="0"/>
              </a:rPr>
              <a:t>	* The value of </a:t>
            </a:r>
            <a:r>
              <a:rPr lang="fr-CH" sz="2400" b="1" i="1" dirty="0">
                <a:solidFill>
                  <a:srgbClr val="FF0000"/>
                </a:solidFill>
                <a:latin typeface="Arial Narrow" panose="020B0606020202030204" pitchFamily="34" charset="0"/>
              </a:rPr>
              <a:t>T</a:t>
            </a:r>
            <a:r>
              <a:rPr lang="fr-CH" sz="2400" b="1" i="1" baseline="-25000" dirty="0">
                <a:solidFill>
                  <a:srgbClr val="FF0000"/>
                </a:solidFill>
                <a:latin typeface="Arial Narrow" panose="020B0606020202030204" pitchFamily="34" charset="0"/>
              </a:rPr>
              <a:t>c</a:t>
            </a:r>
          </a:p>
          <a:p>
            <a:r>
              <a:rPr lang="fr-CH" sz="2400" b="1" dirty="0">
                <a:latin typeface="Arial Narrow" panose="020B0606020202030204" pitchFamily="34" charset="0"/>
              </a:rPr>
              <a:t>	* The lattice parameter </a:t>
            </a:r>
            <a:r>
              <a:rPr lang="fr-CH" sz="2400" b="1" i="1" dirty="0">
                <a:solidFill>
                  <a:srgbClr val="FF0000"/>
                </a:solidFill>
                <a:latin typeface="Arial Narrow" panose="020B0606020202030204" pitchFamily="34" charset="0"/>
              </a:rPr>
              <a:t>a</a:t>
            </a:r>
            <a:r>
              <a:rPr lang="fr-CH" sz="2400" b="1" dirty="0">
                <a:latin typeface="Arial Narrow" panose="020B0606020202030204" pitchFamily="34" charset="0"/>
              </a:rPr>
              <a:t>	</a:t>
            </a:r>
            <a:endParaRPr lang="fr-CH" sz="2400" b="1" dirty="0">
              <a:solidFill>
                <a:srgbClr val="FF0000"/>
              </a:solidFill>
              <a:latin typeface="Arial Narrow" panose="020B0606020202030204" pitchFamily="34" charset="0"/>
            </a:endParaRPr>
          </a:p>
        </p:txBody>
      </p:sp>
      <p:sp>
        <p:nvSpPr>
          <p:cNvPr id="5" name="ZoneTexte 4"/>
          <p:cNvSpPr txBox="1"/>
          <p:nvPr/>
        </p:nvSpPr>
        <p:spPr>
          <a:xfrm>
            <a:off x="963561" y="176981"/>
            <a:ext cx="7374194" cy="523220"/>
          </a:xfrm>
          <a:prstGeom prst="rect">
            <a:avLst/>
          </a:prstGeom>
          <a:solidFill>
            <a:srgbClr val="FFFF00"/>
          </a:solidFill>
          <a:ln>
            <a:solidFill>
              <a:srgbClr val="FF0000"/>
            </a:solidFill>
          </a:ln>
        </p:spPr>
        <p:txBody>
          <a:bodyPr wrap="square" rtlCol="0">
            <a:spAutoFit/>
          </a:bodyPr>
          <a:lstStyle/>
          <a:p>
            <a:r>
              <a:rPr lang="fr-CH" sz="2800" b="1" dirty="0">
                <a:latin typeface="Arial Narrow" panose="020B0606020202030204" pitchFamily="34" charset="0"/>
              </a:rPr>
              <a:t>The importance of the number of Frenkel defects</a:t>
            </a:r>
          </a:p>
        </p:txBody>
      </p:sp>
      <p:sp>
        <p:nvSpPr>
          <p:cNvPr id="6" name="ZoneTexte 5"/>
          <p:cNvSpPr txBox="1"/>
          <p:nvPr/>
        </p:nvSpPr>
        <p:spPr>
          <a:xfrm>
            <a:off x="432619" y="4254323"/>
            <a:ext cx="8278761" cy="1200329"/>
          </a:xfrm>
          <a:prstGeom prst="rect">
            <a:avLst/>
          </a:prstGeom>
          <a:noFill/>
        </p:spPr>
        <p:txBody>
          <a:bodyPr wrap="square" rtlCol="0">
            <a:spAutoFit/>
          </a:bodyPr>
          <a:lstStyle/>
          <a:p>
            <a:r>
              <a:rPr lang="fr-CH" sz="2400" b="1" dirty="0"/>
              <a:t>Recently, we have shown that the function </a:t>
            </a:r>
            <a:r>
              <a:rPr lang="fr-CH" sz="2400" b="1" i="1" dirty="0">
                <a:solidFill>
                  <a:srgbClr val="FF0000"/>
                </a:solidFill>
              </a:rPr>
              <a:t>T</a:t>
            </a:r>
            <a:r>
              <a:rPr lang="fr-CH" sz="2400" b="1" baseline="-25000" dirty="0">
                <a:solidFill>
                  <a:srgbClr val="FF0000"/>
                </a:solidFill>
              </a:rPr>
              <a:t>c</a:t>
            </a:r>
            <a:r>
              <a:rPr lang="fr-CH" sz="2400" b="1" dirty="0">
                <a:solidFill>
                  <a:srgbClr val="FF0000"/>
                </a:solidFill>
              </a:rPr>
              <a:t> = </a:t>
            </a:r>
            <a:r>
              <a:rPr lang="fr-CH" sz="2400" b="1" i="1" dirty="0">
                <a:solidFill>
                  <a:srgbClr val="FF0000"/>
                </a:solidFill>
              </a:rPr>
              <a:t>T</a:t>
            </a:r>
            <a:r>
              <a:rPr lang="fr-CH" sz="2400" b="1" baseline="-25000" dirty="0">
                <a:solidFill>
                  <a:srgbClr val="FF0000"/>
                </a:solidFill>
              </a:rPr>
              <a:t>c</a:t>
            </a:r>
            <a:r>
              <a:rPr lang="fr-CH" sz="2400" b="1" dirty="0">
                <a:solidFill>
                  <a:srgbClr val="FF0000"/>
                </a:solidFill>
              </a:rPr>
              <a:t> (</a:t>
            </a:r>
            <a:r>
              <a:rPr lang="fr-CH" sz="2400" b="1" i="1" dirty="0">
                <a:solidFill>
                  <a:srgbClr val="FF0000"/>
                </a:solidFill>
              </a:rPr>
              <a:t>dpa)</a:t>
            </a:r>
            <a:r>
              <a:rPr lang="fr-CH" sz="2400" b="1" dirty="0">
                <a:solidFill>
                  <a:srgbClr val="FF0000"/>
                </a:solidFill>
              </a:rPr>
              <a:t> </a:t>
            </a:r>
            <a:r>
              <a:rPr lang="fr-CH" sz="2400" b="1" dirty="0"/>
              <a:t>for Nb</a:t>
            </a:r>
            <a:r>
              <a:rPr lang="fr-CH" sz="2400" b="1" baseline="-25000" dirty="0"/>
              <a:t>3</a:t>
            </a:r>
            <a:r>
              <a:rPr lang="fr-CH" sz="2400" b="1" dirty="0"/>
              <a:t>Sn wires irradiated by neutrons and protons falls on the same curve.</a:t>
            </a:r>
          </a:p>
        </p:txBody>
      </p:sp>
    </p:spTree>
    <p:extLst>
      <p:ext uri="{BB962C8B-B14F-4D97-AF65-F5344CB8AC3E}">
        <p14:creationId xmlns:p14="http://schemas.microsoft.com/office/powerpoint/2010/main" val="36120617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35.4|21.3"/>
</p:tagLst>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3079</TotalTime>
  <Words>3293</Words>
  <Application>Microsoft Office PowerPoint</Application>
  <PresentationFormat>On-screen Show (4:3)</PresentationFormat>
  <Paragraphs>400</Paragraphs>
  <Slides>40</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Arial Narrow</vt:lpstr>
      <vt:lpstr>Calibri</vt:lpstr>
      <vt:lpstr>Calibri Light</vt:lpstr>
      <vt:lpstr>Cambria Math</vt:lpstr>
      <vt:lpstr>Symbol</vt:lpstr>
      <vt:lpstr>Times New Roman</vt:lpstr>
      <vt:lpstr>Wingdings</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Microsoft</dc:creator>
  <cp:lastModifiedBy>Rene Flukiger</cp:lastModifiedBy>
  <cp:revision>174</cp:revision>
  <cp:lastPrinted>2017-04-14T14:10:01Z</cp:lastPrinted>
  <dcterms:created xsi:type="dcterms:W3CDTF">2017-04-13T10:52:34Z</dcterms:created>
  <dcterms:modified xsi:type="dcterms:W3CDTF">2017-06-23T11:35:00Z</dcterms:modified>
</cp:coreProperties>
</file>