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38" r:id="rId2"/>
    <p:sldId id="352" r:id="rId3"/>
    <p:sldId id="341" r:id="rId4"/>
    <p:sldId id="351" r:id="rId5"/>
    <p:sldId id="337" r:id="rId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28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66" autoAdjust="0"/>
  </p:normalViewPr>
  <p:slideViewPr>
    <p:cSldViewPr snapToGrid="0" snapToObjects="1">
      <p:cViewPr>
        <p:scale>
          <a:sx n="100" d="100"/>
          <a:sy n="100" d="100"/>
        </p:scale>
        <p:origin x="1146" y="72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Nb3Sn!$U$1</c:f>
              <c:strCache>
                <c:ptCount val="1"/>
                <c:pt idx="0">
                  <c:v>1.9 K (irradiated)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Nb3Sn!$S$2:$S$162</c:f>
              <c:numCache>
                <c:formatCode>General</c:formatCode>
                <c:ptCount val="161"/>
                <c:pt idx="0">
                  <c:v>4</c:v>
                </c:pt>
                <c:pt idx="1">
                  <c:v>4.0999999999999996</c:v>
                </c:pt>
                <c:pt idx="2">
                  <c:v>4.1999999999999993</c:v>
                </c:pt>
                <c:pt idx="3">
                  <c:v>4.2999999999999989</c:v>
                </c:pt>
                <c:pt idx="4">
                  <c:v>4.3999999999999986</c:v>
                </c:pt>
                <c:pt idx="5">
                  <c:v>4.4999999999999982</c:v>
                </c:pt>
                <c:pt idx="6">
                  <c:v>4.5999999999999979</c:v>
                </c:pt>
                <c:pt idx="7">
                  <c:v>4.6999999999999975</c:v>
                </c:pt>
                <c:pt idx="8">
                  <c:v>4.7999999999999972</c:v>
                </c:pt>
                <c:pt idx="9">
                  <c:v>4.8999999999999968</c:v>
                </c:pt>
                <c:pt idx="10">
                  <c:v>4.9999999999999964</c:v>
                </c:pt>
                <c:pt idx="11">
                  <c:v>5.0999999999999961</c:v>
                </c:pt>
                <c:pt idx="12">
                  <c:v>5.1999999999999957</c:v>
                </c:pt>
                <c:pt idx="13">
                  <c:v>5.2999999999999954</c:v>
                </c:pt>
                <c:pt idx="14">
                  <c:v>5.399999999999995</c:v>
                </c:pt>
                <c:pt idx="15">
                  <c:v>5.4999999999999947</c:v>
                </c:pt>
                <c:pt idx="16">
                  <c:v>5.5999999999999943</c:v>
                </c:pt>
                <c:pt idx="17">
                  <c:v>5.699999999999994</c:v>
                </c:pt>
                <c:pt idx="18">
                  <c:v>5.7999999999999936</c:v>
                </c:pt>
                <c:pt idx="19">
                  <c:v>5.8999999999999932</c:v>
                </c:pt>
                <c:pt idx="20">
                  <c:v>5.9999999999999929</c:v>
                </c:pt>
                <c:pt idx="21">
                  <c:v>6.0999999999999925</c:v>
                </c:pt>
                <c:pt idx="22">
                  <c:v>6.1999999999999922</c:v>
                </c:pt>
                <c:pt idx="23">
                  <c:v>6.2999999999999918</c:v>
                </c:pt>
                <c:pt idx="24">
                  <c:v>6.3999999999999915</c:v>
                </c:pt>
                <c:pt idx="25">
                  <c:v>6.4999999999999911</c:v>
                </c:pt>
                <c:pt idx="26">
                  <c:v>6.5999999999999908</c:v>
                </c:pt>
                <c:pt idx="27">
                  <c:v>6.6999999999999904</c:v>
                </c:pt>
                <c:pt idx="28">
                  <c:v>6.7999999999999901</c:v>
                </c:pt>
                <c:pt idx="29">
                  <c:v>6.8999999999999897</c:v>
                </c:pt>
                <c:pt idx="30">
                  <c:v>6.9999999999999893</c:v>
                </c:pt>
                <c:pt idx="31">
                  <c:v>7.099999999999989</c:v>
                </c:pt>
                <c:pt idx="32">
                  <c:v>7.1999999999999886</c:v>
                </c:pt>
                <c:pt idx="33">
                  <c:v>7.2999999999999883</c:v>
                </c:pt>
                <c:pt idx="34">
                  <c:v>7.3999999999999879</c:v>
                </c:pt>
                <c:pt idx="35">
                  <c:v>7.4999999999999876</c:v>
                </c:pt>
                <c:pt idx="36">
                  <c:v>7.5999999999999872</c:v>
                </c:pt>
                <c:pt idx="37">
                  <c:v>7.6999999999999869</c:v>
                </c:pt>
                <c:pt idx="38">
                  <c:v>7.7999999999999865</c:v>
                </c:pt>
                <c:pt idx="39">
                  <c:v>7.8999999999999861</c:v>
                </c:pt>
                <c:pt idx="40">
                  <c:v>7.9999999999999858</c:v>
                </c:pt>
                <c:pt idx="41">
                  <c:v>8.0999999999999854</c:v>
                </c:pt>
                <c:pt idx="42">
                  <c:v>8.1999999999999851</c:v>
                </c:pt>
                <c:pt idx="43">
                  <c:v>8.2999999999999847</c:v>
                </c:pt>
                <c:pt idx="44">
                  <c:v>8.3999999999999844</c:v>
                </c:pt>
                <c:pt idx="45">
                  <c:v>8.499999999999984</c:v>
                </c:pt>
                <c:pt idx="46">
                  <c:v>8.5999999999999837</c:v>
                </c:pt>
                <c:pt idx="47">
                  <c:v>8.6999999999999833</c:v>
                </c:pt>
                <c:pt idx="48">
                  <c:v>8.7999999999999829</c:v>
                </c:pt>
                <c:pt idx="49">
                  <c:v>8.8999999999999826</c:v>
                </c:pt>
                <c:pt idx="50">
                  <c:v>8.9999999999999822</c:v>
                </c:pt>
                <c:pt idx="51">
                  <c:v>9.0999999999999819</c:v>
                </c:pt>
                <c:pt idx="52">
                  <c:v>9.1999999999999815</c:v>
                </c:pt>
                <c:pt idx="53">
                  <c:v>9.2999999999999812</c:v>
                </c:pt>
                <c:pt idx="54">
                  <c:v>9.3999999999999808</c:v>
                </c:pt>
                <c:pt idx="55">
                  <c:v>9.4999999999999805</c:v>
                </c:pt>
                <c:pt idx="56">
                  <c:v>9.5999999999999801</c:v>
                </c:pt>
                <c:pt idx="57">
                  <c:v>9.6999999999999797</c:v>
                </c:pt>
                <c:pt idx="58">
                  <c:v>9.7999999999999794</c:v>
                </c:pt>
                <c:pt idx="59">
                  <c:v>9.899999999999979</c:v>
                </c:pt>
                <c:pt idx="60">
                  <c:v>9.9999999999999787</c:v>
                </c:pt>
                <c:pt idx="61">
                  <c:v>10.099999999999978</c:v>
                </c:pt>
                <c:pt idx="62">
                  <c:v>10.199999999999978</c:v>
                </c:pt>
                <c:pt idx="63">
                  <c:v>10.299999999999978</c:v>
                </c:pt>
                <c:pt idx="64">
                  <c:v>10.399999999999977</c:v>
                </c:pt>
                <c:pt idx="65">
                  <c:v>10.499999999999977</c:v>
                </c:pt>
                <c:pt idx="66">
                  <c:v>10.599999999999977</c:v>
                </c:pt>
                <c:pt idx="67">
                  <c:v>10.699999999999976</c:v>
                </c:pt>
                <c:pt idx="68">
                  <c:v>10.799999999999976</c:v>
                </c:pt>
                <c:pt idx="69">
                  <c:v>10.899999999999975</c:v>
                </c:pt>
                <c:pt idx="70">
                  <c:v>10.999999999999975</c:v>
                </c:pt>
                <c:pt idx="71">
                  <c:v>11.099999999999975</c:v>
                </c:pt>
                <c:pt idx="72">
                  <c:v>11.199999999999974</c:v>
                </c:pt>
                <c:pt idx="73">
                  <c:v>11.299999999999974</c:v>
                </c:pt>
                <c:pt idx="74">
                  <c:v>11.399999999999974</c:v>
                </c:pt>
                <c:pt idx="75">
                  <c:v>11.499999999999973</c:v>
                </c:pt>
                <c:pt idx="76">
                  <c:v>11.599999999999973</c:v>
                </c:pt>
                <c:pt idx="77">
                  <c:v>11.699999999999973</c:v>
                </c:pt>
                <c:pt idx="78">
                  <c:v>11.799999999999972</c:v>
                </c:pt>
                <c:pt idx="79">
                  <c:v>11.899999999999972</c:v>
                </c:pt>
                <c:pt idx="80">
                  <c:v>11.999999999999972</c:v>
                </c:pt>
                <c:pt idx="81">
                  <c:v>12.099999999999971</c:v>
                </c:pt>
                <c:pt idx="82">
                  <c:v>12.199999999999971</c:v>
                </c:pt>
                <c:pt idx="83">
                  <c:v>12.299999999999971</c:v>
                </c:pt>
                <c:pt idx="84">
                  <c:v>12.39999999999997</c:v>
                </c:pt>
                <c:pt idx="85">
                  <c:v>12.49999999999997</c:v>
                </c:pt>
                <c:pt idx="86">
                  <c:v>12.599999999999969</c:v>
                </c:pt>
                <c:pt idx="87">
                  <c:v>12.699999999999969</c:v>
                </c:pt>
                <c:pt idx="88">
                  <c:v>12.799999999999969</c:v>
                </c:pt>
                <c:pt idx="89">
                  <c:v>12.899999999999968</c:v>
                </c:pt>
                <c:pt idx="90">
                  <c:v>12.999999999999968</c:v>
                </c:pt>
                <c:pt idx="91">
                  <c:v>13.099999999999968</c:v>
                </c:pt>
                <c:pt idx="92">
                  <c:v>13.199999999999967</c:v>
                </c:pt>
                <c:pt idx="93">
                  <c:v>13.299999999999967</c:v>
                </c:pt>
                <c:pt idx="94">
                  <c:v>13.399999999999967</c:v>
                </c:pt>
                <c:pt idx="95">
                  <c:v>13.499999999999966</c:v>
                </c:pt>
                <c:pt idx="96">
                  <c:v>13.599999999999966</c:v>
                </c:pt>
                <c:pt idx="97">
                  <c:v>13.699999999999966</c:v>
                </c:pt>
                <c:pt idx="98">
                  <c:v>13.799999999999965</c:v>
                </c:pt>
                <c:pt idx="99">
                  <c:v>13.899999999999965</c:v>
                </c:pt>
                <c:pt idx="100">
                  <c:v>13.999999999999964</c:v>
                </c:pt>
                <c:pt idx="101">
                  <c:v>14.099999999999964</c:v>
                </c:pt>
                <c:pt idx="102">
                  <c:v>14.199999999999964</c:v>
                </c:pt>
                <c:pt idx="103">
                  <c:v>14.299999999999963</c:v>
                </c:pt>
                <c:pt idx="104">
                  <c:v>14.399999999999963</c:v>
                </c:pt>
                <c:pt idx="105">
                  <c:v>14.499999999999963</c:v>
                </c:pt>
                <c:pt idx="106">
                  <c:v>14.599999999999962</c:v>
                </c:pt>
                <c:pt idx="107">
                  <c:v>14.699999999999962</c:v>
                </c:pt>
                <c:pt idx="108">
                  <c:v>14.799999999999962</c:v>
                </c:pt>
                <c:pt idx="109">
                  <c:v>14.899999999999961</c:v>
                </c:pt>
                <c:pt idx="110">
                  <c:v>14.999999999999961</c:v>
                </c:pt>
                <c:pt idx="111">
                  <c:v>15.099999999999961</c:v>
                </c:pt>
                <c:pt idx="112">
                  <c:v>15.19999999999996</c:v>
                </c:pt>
                <c:pt idx="113">
                  <c:v>15.29999999999996</c:v>
                </c:pt>
                <c:pt idx="114">
                  <c:v>15.399999999999959</c:v>
                </c:pt>
                <c:pt idx="115">
                  <c:v>15.499999999999959</c:v>
                </c:pt>
                <c:pt idx="116">
                  <c:v>15.599999999999959</c:v>
                </c:pt>
                <c:pt idx="117">
                  <c:v>15.699999999999958</c:v>
                </c:pt>
                <c:pt idx="118">
                  <c:v>15.799999999999958</c:v>
                </c:pt>
                <c:pt idx="119">
                  <c:v>15.899999999999958</c:v>
                </c:pt>
                <c:pt idx="120">
                  <c:v>15.999999999999957</c:v>
                </c:pt>
                <c:pt idx="121">
                  <c:v>16.099999999999959</c:v>
                </c:pt>
                <c:pt idx="122">
                  <c:v>16.19999999999996</c:v>
                </c:pt>
                <c:pt idx="123">
                  <c:v>16.299999999999962</c:v>
                </c:pt>
                <c:pt idx="124">
                  <c:v>16.399999999999963</c:v>
                </c:pt>
                <c:pt idx="125">
                  <c:v>16.499999999999964</c:v>
                </c:pt>
                <c:pt idx="126">
                  <c:v>16.599999999999966</c:v>
                </c:pt>
                <c:pt idx="127">
                  <c:v>16.699999999999967</c:v>
                </c:pt>
                <c:pt idx="128">
                  <c:v>16.799999999999969</c:v>
                </c:pt>
                <c:pt idx="129">
                  <c:v>16.89999999999997</c:v>
                </c:pt>
                <c:pt idx="130">
                  <c:v>16.999999999999972</c:v>
                </c:pt>
                <c:pt idx="131">
                  <c:v>17.099999999999973</c:v>
                </c:pt>
                <c:pt idx="132">
                  <c:v>17.199999999999974</c:v>
                </c:pt>
                <c:pt idx="133">
                  <c:v>17.299999999999976</c:v>
                </c:pt>
                <c:pt idx="134">
                  <c:v>17.399999999999977</c:v>
                </c:pt>
                <c:pt idx="135">
                  <c:v>17.499999999999979</c:v>
                </c:pt>
                <c:pt idx="136">
                  <c:v>17.59999999999998</c:v>
                </c:pt>
                <c:pt idx="137">
                  <c:v>17.699999999999982</c:v>
                </c:pt>
                <c:pt idx="138">
                  <c:v>17.799999999999983</c:v>
                </c:pt>
                <c:pt idx="139">
                  <c:v>17.899999999999984</c:v>
                </c:pt>
                <c:pt idx="140">
                  <c:v>17.999999999999986</c:v>
                </c:pt>
                <c:pt idx="141">
                  <c:v>18.099999999999987</c:v>
                </c:pt>
                <c:pt idx="142">
                  <c:v>18.199999999999989</c:v>
                </c:pt>
                <c:pt idx="143">
                  <c:v>18.29999999999999</c:v>
                </c:pt>
                <c:pt idx="144">
                  <c:v>18.399999999999991</c:v>
                </c:pt>
                <c:pt idx="145">
                  <c:v>18.499999999999993</c:v>
                </c:pt>
                <c:pt idx="146">
                  <c:v>18.599999999999994</c:v>
                </c:pt>
                <c:pt idx="147">
                  <c:v>18.699999999999996</c:v>
                </c:pt>
                <c:pt idx="148">
                  <c:v>18.799999999999997</c:v>
                </c:pt>
                <c:pt idx="149">
                  <c:v>18.899999999999999</c:v>
                </c:pt>
                <c:pt idx="150">
                  <c:v>19</c:v>
                </c:pt>
                <c:pt idx="151">
                  <c:v>19.100000000000001</c:v>
                </c:pt>
                <c:pt idx="152">
                  <c:v>19.200000000000003</c:v>
                </c:pt>
                <c:pt idx="153">
                  <c:v>19.300000000000004</c:v>
                </c:pt>
                <c:pt idx="154">
                  <c:v>19.400000000000006</c:v>
                </c:pt>
                <c:pt idx="155">
                  <c:v>19.500000000000007</c:v>
                </c:pt>
                <c:pt idx="156">
                  <c:v>19.600000000000009</c:v>
                </c:pt>
                <c:pt idx="157">
                  <c:v>19.70000000000001</c:v>
                </c:pt>
                <c:pt idx="158">
                  <c:v>19.800000000000011</c:v>
                </c:pt>
                <c:pt idx="159">
                  <c:v>19.900000000000013</c:v>
                </c:pt>
                <c:pt idx="160">
                  <c:v>20.000000000000014</c:v>
                </c:pt>
              </c:numCache>
            </c:numRef>
          </c:xVal>
          <c:yVal>
            <c:numRef>
              <c:f>Nb3Sn!$U$2:$U$162</c:f>
              <c:numCache>
                <c:formatCode>General</c:formatCode>
                <c:ptCount val="161"/>
                <c:pt idx="0">
                  <c:v>24556.963259404893</c:v>
                </c:pt>
                <c:pt idx="1">
                  <c:v>24043.58104763701</c:v>
                </c:pt>
                <c:pt idx="2">
                  <c:v>23547.024825653014</c:v>
                </c:pt>
                <c:pt idx="3">
                  <c:v>23066.361771093558</c:v>
                </c:pt>
                <c:pt idx="4">
                  <c:v>22600.732306897364</c:v>
                </c:pt>
                <c:pt idx="5">
                  <c:v>22149.342808419158</c:v>
                </c:pt>
                <c:pt idx="6">
                  <c:v>21711.459181921426</c:v>
                </c:pt>
                <c:pt idx="7">
                  <c:v>21286.401193788755</c:v>
                </c:pt>
                <c:pt idx="8">
                  <c:v>20873.537448708095</c:v>
                </c:pt>
                <c:pt idx="9">
                  <c:v>20472.280930664903</c:v>
                </c:pt>
                <c:pt idx="10">
                  <c:v>20082.085033551914</c:v>
                </c:pt>
                <c:pt idx="11">
                  <c:v>19702.440018970519</c:v>
                </c:pt>
                <c:pt idx="12">
                  <c:v>19332.869847820974</c:v>
                </c:pt>
                <c:pt idx="13">
                  <c:v>18972.92933984505</c:v>
                </c:pt>
                <c:pt idx="14">
                  <c:v>18622.20162165798</c:v>
                </c:pt>
                <c:pt idx="15">
                  <c:v>18280.295829193296</c:v>
                </c:pt>
                <c:pt idx="16">
                  <c:v>17946.845035051647</c:v>
                </c:pt>
                <c:pt idx="17">
                  <c:v>17621.504375129978</c:v>
                </c:pt>
                <c:pt idx="18">
                  <c:v>17303.949352222389</c:v>
                </c:pt>
                <c:pt idx="19">
                  <c:v>16993.874297120979</c:v>
                </c:pt>
                <c:pt idx="20">
                  <c:v>16690.990970179151</c:v>
                </c:pt>
                <c:pt idx="21">
                  <c:v>16395.027288394816</c:v>
                </c:pt>
                <c:pt idx="22">
                  <c:v>16105.726164878368</c:v>
                </c:pt>
                <c:pt idx="23">
                  <c:v>15822.844449133268</c:v>
                </c:pt>
                <c:pt idx="24">
                  <c:v>15546.151957933023</c:v>
                </c:pt>
                <c:pt idx="25">
                  <c:v>15275.430587756206</c:v>
                </c:pt>
                <c:pt idx="26">
                  <c:v>15010.473500767559</c:v>
                </c:pt>
                <c:pt idx="27">
                  <c:v>14751.084377229508</c:v>
                </c:pt>
                <c:pt idx="28">
                  <c:v>14497.076728012191</c:v>
                </c:pt>
                <c:pt idx="29">
                  <c:v>14248.273261557822</c:v>
                </c:pt>
                <c:pt idx="30">
                  <c:v>14004.505300259087</c:v>
                </c:pt>
                <c:pt idx="31">
                  <c:v>13765.612241742892</c:v>
                </c:pt>
                <c:pt idx="32">
                  <c:v>13531.441061019928</c:v>
                </c:pt>
                <c:pt idx="33">
                  <c:v>13301.845849874628</c:v>
                </c:pt>
                <c:pt idx="34">
                  <c:v>13076.687390236963</c:v>
                </c:pt>
                <c:pt idx="35">
                  <c:v>12855.832758602912</c:v>
                </c:pt>
                <c:pt idx="36">
                  <c:v>12639.15495885901</c:v>
                </c:pt>
                <c:pt idx="37">
                  <c:v>12426.532581123733</c:v>
                </c:pt>
                <c:pt idx="38">
                  <c:v>12217.849484447184</c:v>
                </c:pt>
                <c:pt idx="39">
                  <c:v>12012.994501415296</c:v>
                </c:pt>
                <c:pt idx="40">
                  <c:v>11811.861162887217</c:v>
                </c:pt>
                <c:pt idx="41">
                  <c:v>11614.347441258216</c:v>
                </c:pt>
                <c:pt idx="42">
                  <c:v>11420.355510787153</c:v>
                </c:pt>
                <c:pt idx="43">
                  <c:v>11229.791523659058</c:v>
                </c:pt>
                <c:pt idx="44">
                  <c:v>11042.565400571801</c:v>
                </c:pt>
                <c:pt idx="45">
                  <c:v>10858.590634742324</c:v>
                </c:pt>
                <c:pt idx="46">
                  <c:v>10677.78410832392</c:v>
                </c:pt>
                <c:pt idx="47">
                  <c:v>10500.065920312716</c:v>
                </c:pt>
                <c:pt idx="48">
                  <c:v>10325.359225099763</c:v>
                </c:pt>
                <c:pt idx="49">
                  <c:v>10153.59008089601</c:v>
                </c:pt>
                <c:pt idx="50">
                  <c:v>9984.6873073216193</c:v>
                </c:pt>
                <c:pt idx="51">
                  <c:v>9818.5823515091488</c:v>
                </c:pt>
                <c:pt idx="52">
                  <c:v>9655.209162123072</c:v>
                </c:pt>
                <c:pt idx="53">
                  <c:v>9494.5040707460594</c:v>
                </c:pt>
                <c:pt idx="54">
                  <c:v>9336.4056801260213</c:v>
                </c:pt>
                <c:pt idx="55">
                  <c:v>9180.8547588178535</c:v>
                </c:pt>
                <c:pt idx="56">
                  <c:v>9027.794141789931</c:v>
                </c:pt>
                <c:pt idx="57">
                  <c:v>8877.1686365985843</c:v>
                </c:pt>
                <c:pt idx="58">
                  <c:v>8728.9249347639798</c:v>
                </c:pt>
                <c:pt idx="59">
                  <c:v>8583.0115280084483</c:v>
                </c:pt>
                <c:pt idx="60">
                  <c:v>8439.3786290436656</c:v>
                </c:pt>
                <c:pt idx="61">
                  <c:v>8297.9780966162034</c:v>
                </c:pt>
                <c:pt idx="62">
                  <c:v>8158.7633645422411</c:v>
                </c:pt>
                <c:pt idx="63">
                  <c:v>8021.689374481738</c:v>
                </c:pt>
                <c:pt idx="64">
                  <c:v>7886.7125122202833</c:v>
                </c:pt>
                <c:pt idx="65">
                  <c:v>7753.7905472432785</c:v>
                </c:pt>
                <c:pt idx="66">
                  <c:v>7622.8825754022891</c:v>
                </c:pt>
                <c:pt idx="67">
                  <c:v>7493.9489644873502</c:v>
                </c:pt>
                <c:pt idx="68">
                  <c:v>7366.9513025318784</c:v>
                </c:pt>
                <c:pt idx="69">
                  <c:v>7241.8523486886415</c:v>
                </c:pt>
                <c:pt idx="70">
                  <c:v>7118.6159865263007</c:v>
                </c:pt>
                <c:pt idx="71">
                  <c:v>6997.2071796060227</c:v>
                </c:pt>
                <c:pt idx="72">
                  <c:v>6877.5919292071167</c:v>
                </c:pt>
                <c:pt idx="73">
                  <c:v>6759.7372340791953</c:v>
                </c:pt>
                <c:pt idx="74">
                  <c:v>6643.6110521064829</c:v>
                </c:pt>
                <c:pt idx="75">
                  <c:v>6529.1822637771929</c:v>
                </c:pt>
                <c:pt idx="76">
                  <c:v>6416.4206373578472</c:v>
                </c:pt>
                <c:pt idx="77">
                  <c:v>6305.296795678747</c:v>
                </c:pt>
                <c:pt idx="78">
                  <c:v>6195.7821844427954</c:v>
                </c:pt>
                <c:pt idx="79">
                  <c:v>6087.8490419752252</c:v>
                </c:pt>
                <c:pt idx="80">
                  <c:v>5981.4703703370878</c:v>
                </c:pt>
                <c:pt idx="81">
                  <c:v>5876.6199077299589</c:v>
                </c:pt>
                <c:pt idx="82">
                  <c:v>5773.2721021238058</c:v>
                </c:pt>
                <c:pt idx="83">
                  <c:v>5671.4020860440914</c:v>
                </c:pt>
                <c:pt idx="84">
                  <c:v>5570.9856524579973</c:v>
                </c:pt>
                <c:pt idx="85">
                  <c:v>5471.9992317032475</c:v>
                </c:pt>
                <c:pt idx="86">
                  <c:v>5374.4198694063634</c:v>
                </c:pt>
                <c:pt idx="87">
                  <c:v>5278.2252053402317</c:v>
                </c:pt>
                <c:pt idx="88">
                  <c:v>5183.3934531739196</c:v>
                </c:pt>
                <c:pt idx="89">
                  <c:v>5089.9033810701985</c:v>
                </c:pt>
                <c:pt idx="90">
                  <c:v>4997.7342930889718</c:v>
                </c:pt>
                <c:pt idx="91">
                  <c:v>4906.8660113570359</c:v>
                </c:pt>
                <c:pt idx="92">
                  <c:v>4817.2788589669199</c:v>
                </c:pt>
                <c:pt idx="93">
                  <c:v>4728.9536435695882</c:v>
                </c:pt>
                <c:pt idx="94">
                  <c:v>4641.8716416277703</c:v>
                </c:pt>
                <c:pt idx="95">
                  <c:v>4556.0145832984917</c:v>
                </c:pt>
                <c:pt idx="96">
                  <c:v>4471.3646379151251</c:v>
                </c:pt>
                <c:pt idx="97">
                  <c:v>4387.9044000408412</c:v>
                </c:pt>
                <c:pt idx="98">
                  <c:v>4305.6168760669534</c:v>
                </c:pt>
                <c:pt idx="99">
                  <c:v>4224.4854713309205</c:v>
                </c:pt>
                <c:pt idx="100">
                  <c:v>4144.4939777302707</c:v>
                </c:pt>
                <c:pt idx="101">
                  <c:v>4065.6265618098232</c:v>
                </c:pt>
                <c:pt idx="102">
                  <c:v>3987.8677533008877</c:v>
                </c:pt>
                <c:pt idx="103">
                  <c:v>3911.2024340921089</c:v>
                </c:pt>
                <c:pt idx="104">
                  <c:v>3835.6158276127994</c:v>
                </c:pt>
                <c:pt idx="105">
                  <c:v>3761.0934886104737</c:v>
                </c:pt>
                <c:pt idx="106">
                  <c:v>3687.621293305298</c:v>
                </c:pt>
                <c:pt idx="107">
                  <c:v>3615.1854299050101</c:v>
                </c:pt>
                <c:pt idx="108">
                  <c:v>3543.7723894647183</c:v>
                </c:pt>
                <c:pt idx="109">
                  <c:v>3473.368957076726</c:v>
                </c:pt>
                <c:pt idx="110">
                  <c:v>3403.9622033762921</c:v>
                </c:pt>
                <c:pt idx="111">
                  <c:v>3335.5394763499353</c:v>
                </c:pt>
                <c:pt idx="112">
                  <c:v>3268.0883934335056</c:v>
                </c:pt>
                <c:pt idx="113">
                  <c:v>3201.5968338879275</c:v>
                </c:pt>
                <c:pt idx="114">
                  <c:v>3136.0529314410401</c:v>
                </c:pt>
                <c:pt idx="115">
                  <c:v>3071.4450671845534</c:v>
                </c:pt>
                <c:pt idx="116">
                  <c:v>3007.7618627156598</c:v>
                </c:pt>
                <c:pt idx="117">
                  <c:v>2944.9921735132953</c:v>
                </c:pt>
                <c:pt idx="118">
                  <c:v>2883.1250825395837</c:v>
                </c:pt>
                <c:pt idx="119">
                  <c:v>2822.1498940573765</c:v>
                </c:pt>
                <c:pt idx="120">
                  <c:v>2762.0561276552435</c:v>
                </c:pt>
                <c:pt idx="121">
                  <c:v>2702.8335124716932</c:v>
                </c:pt>
                <c:pt idx="122">
                  <c:v>2644.4719816107163</c:v>
                </c:pt>
                <c:pt idx="123">
                  <c:v>2586.9616667411979</c:v>
                </c:pt>
                <c:pt idx="124">
                  <c:v>2530.2928928729743</c:v>
                </c:pt>
                <c:pt idx="125">
                  <c:v>2474.4561733027213</c:v>
                </c:pt>
                <c:pt idx="126">
                  <c:v>2419.4422047231292</c:v>
                </c:pt>
                <c:pt idx="127">
                  <c:v>2365.2418624890925</c:v>
                </c:pt>
                <c:pt idx="128">
                  <c:v>2311.8461960349746</c:v>
                </c:pt>
                <c:pt idx="129">
                  <c:v>2259.2464244372004</c:v>
                </c:pt>
                <c:pt idx="130">
                  <c:v>2207.4339321167331</c:v>
                </c:pt>
                <c:pt idx="131">
                  <c:v>2156.4002646762037</c:v>
                </c:pt>
                <c:pt idx="132">
                  <c:v>2106.1371248666819</c:v>
                </c:pt>
                <c:pt idx="133">
                  <c:v>2056.6363686793302</c:v>
                </c:pt>
                <c:pt idx="134">
                  <c:v>2007.890001557314</c:v>
                </c:pt>
                <c:pt idx="135">
                  <c:v>1959.8901747236143</c:v>
                </c:pt>
                <c:pt idx="136">
                  <c:v>1912.6291816205196</c:v>
                </c:pt>
                <c:pt idx="137">
                  <c:v>1866.0994544567818</c:v>
                </c:pt>
                <c:pt idx="138">
                  <c:v>1820.2935608585569</c:v>
                </c:pt>
                <c:pt idx="139">
                  <c:v>1775.2042006204445</c:v>
                </c:pt>
                <c:pt idx="140">
                  <c:v>1730.8242025530731</c:v>
                </c:pt>
                <c:pt idx="141">
                  <c:v>1687.1465214238169</c:v>
                </c:pt>
                <c:pt idx="142">
                  <c:v>1644.1642349874023</c:v>
                </c:pt>
                <c:pt idx="143">
                  <c:v>1601.8705411032424</c:v>
                </c:pt>
                <c:pt idx="144">
                  <c:v>1560.2587549365112</c:v>
                </c:pt>
                <c:pt idx="145">
                  <c:v>1519.3223062400668</c:v>
                </c:pt>
                <c:pt idx="146">
                  <c:v>1479.0547367144434</c:v>
                </c:pt>
                <c:pt idx="147">
                  <c:v>1439.4496974432661</c:v>
                </c:pt>
                <c:pt idx="148">
                  <c:v>1400.5009464015109</c:v>
                </c:pt>
                <c:pt idx="149">
                  <c:v>1362.2023460341684</c:v>
                </c:pt>
                <c:pt idx="150">
                  <c:v>1324.5478609029419</c:v>
                </c:pt>
                <c:pt idx="151">
                  <c:v>1287.5315553987066</c:v>
                </c:pt>
                <c:pt idx="152">
                  <c:v>1251.1475915175638</c:v>
                </c:pt>
                <c:pt idx="153">
                  <c:v>1215.390226698365</c:v>
                </c:pt>
                <c:pt idx="154">
                  <c:v>1180.2538117197082</c:v>
                </c:pt>
                <c:pt idx="155">
                  <c:v>1145.732788654452</c:v>
                </c:pt>
                <c:pt idx="156">
                  <c:v>1111.8216888798891</c:v>
                </c:pt>
                <c:pt idx="157">
                  <c:v>1078.5151311417653</c:v>
                </c:pt>
                <c:pt idx="158">
                  <c:v>1045.8078196704241</c:v>
                </c:pt>
                <c:pt idx="159">
                  <c:v>1013.6945423474057</c:v>
                </c:pt>
                <c:pt idx="160">
                  <c:v>982.17016892088918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Nb3Sn!$T$1</c:f>
              <c:strCache>
                <c:ptCount val="1"/>
                <c:pt idx="0">
                  <c:v>1.9 K (EuroCirCol)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Nb3Sn!$S$2:$S$162</c:f>
              <c:numCache>
                <c:formatCode>General</c:formatCode>
                <c:ptCount val="161"/>
                <c:pt idx="0">
                  <c:v>4</c:v>
                </c:pt>
                <c:pt idx="1">
                  <c:v>4.0999999999999996</c:v>
                </c:pt>
                <c:pt idx="2">
                  <c:v>4.1999999999999993</c:v>
                </c:pt>
                <c:pt idx="3">
                  <c:v>4.2999999999999989</c:v>
                </c:pt>
                <c:pt idx="4">
                  <c:v>4.3999999999999986</c:v>
                </c:pt>
                <c:pt idx="5">
                  <c:v>4.4999999999999982</c:v>
                </c:pt>
                <c:pt idx="6">
                  <c:v>4.5999999999999979</c:v>
                </c:pt>
                <c:pt idx="7">
                  <c:v>4.6999999999999975</c:v>
                </c:pt>
                <c:pt idx="8">
                  <c:v>4.7999999999999972</c:v>
                </c:pt>
                <c:pt idx="9">
                  <c:v>4.8999999999999968</c:v>
                </c:pt>
                <c:pt idx="10">
                  <c:v>4.9999999999999964</c:v>
                </c:pt>
                <c:pt idx="11">
                  <c:v>5.0999999999999961</c:v>
                </c:pt>
                <c:pt idx="12">
                  <c:v>5.1999999999999957</c:v>
                </c:pt>
                <c:pt idx="13">
                  <c:v>5.2999999999999954</c:v>
                </c:pt>
                <c:pt idx="14">
                  <c:v>5.399999999999995</c:v>
                </c:pt>
                <c:pt idx="15">
                  <c:v>5.4999999999999947</c:v>
                </c:pt>
                <c:pt idx="16">
                  <c:v>5.5999999999999943</c:v>
                </c:pt>
                <c:pt idx="17">
                  <c:v>5.699999999999994</c:v>
                </c:pt>
                <c:pt idx="18">
                  <c:v>5.7999999999999936</c:v>
                </c:pt>
                <c:pt idx="19">
                  <c:v>5.8999999999999932</c:v>
                </c:pt>
                <c:pt idx="20">
                  <c:v>5.9999999999999929</c:v>
                </c:pt>
                <c:pt idx="21">
                  <c:v>6.0999999999999925</c:v>
                </c:pt>
                <c:pt idx="22">
                  <c:v>6.1999999999999922</c:v>
                </c:pt>
                <c:pt idx="23">
                  <c:v>6.2999999999999918</c:v>
                </c:pt>
                <c:pt idx="24">
                  <c:v>6.3999999999999915</c:v>
                </c:pt>
                <c:pt idx="25">
                  <c:v>6.4999999999999911</c:v>
                </c:pt>
                <c:pt idx="26">
                  <c:v>6.5999999999999908</c:v>
                </c:pt>
                <c:pt idx="27">
                  <c:v>6.6999999999999904</c:v>
                </c:pt>
                <c:pt idx="28">
                  <c:v>6.7999999999999901</c:v>
                </c:pt>
                <c:pt idx="29">
                  <c:v>6.8999999999999897</c:v>
                </c:pt>
                <c:pt idx="30">
                  <c:v>6.9999999999999893</c:v>
                </c:pt>
                <c:pt idx="31">
                  <c:v>7.099999999999989</c:v>
                </c:pt>
                <c:pt idx="32">
                  <c:v>7.1999999999999886</c:v>
                </c:pt>
                <c:pt idx="33">
                  <c:v>7.2999999999999883</c:v>
                </c:pt>
                <c:pt idx="34">
                  <c:v>7.3999999999999879</c:v>
                </c:pt>
                <c:pt idx="35">
                  <c:v>7.4999999999999876</c:v>
                </c:pt>
                <c:pt idx="36">
                  <c:v>7.5999999999999872</c:v>
                </c:pt>
                <c:pt idx="37">
                  <c:v>7.6999999999999869</c:v>
                </c:pt>
                <c:pt idx="38">
                  <c:v>7.7999999999999865</c:v>
                </c:pt>
                <c:pt idx="39">
                  <c:v>7.8999999999999861</c:v>
                </c:pt>
                <c:pt idx="40">
                  <c:v>7.9999999999999858</c:v>
                </c:pt>
                <c:pt idx="41">
                  <c:v>8.0999999999999854</c:v>
                </c:pt>
                <c:pt idx="42">
                  <c:v>8.1999999999999851</c:v>
                </c:pt>
                <c:pt idx="43">
                  <c:v>8.2999999999999847</c:v>
                </c:pt>
                <c:pt idx="44">
                  <c:v>8.3999999999999844</c:v>
                </c:pt>
                <c:pt idx="45">
                  <c:v>8.499999999999984</c:v>
                </c:pt>
                <c:pt idx="46">
                  <c:v>8.5999999999999837</c:v>
                </c:pt>
                <c:pt idx="47">
                  <c:v>8.6999999999999833</c:v>
                </c:pt>
                <c:pt idx="48">
                  <c:v>8.7999999999999829</c:v>
                </c:pt>
                <c:pt idx="49">
                  <c:v>8.8999999999999826</c:v>
                </c:pt>
                <c:pt idx="50">
                  <c:v>8.9999999999999822</c:v>
                </c:pt>
                <c:pt idx="51">
                  <c:v>9.0999999999999819</c:v>
                </c:pt>
                <c:pt idx="52">
                  <c:v>9.1999999999999815</c:v>
                </c:pt>
                <c:pt idx="53">
                  <c:v>9.2999999999999812</c:v>
                </c:pt>
                <c:pt idx="54">
                  <c:v>9.3999999999999808</c:v>
                </c:pt>
                <c:pt idx="55">
                  <c:v>9.4999999999999805</c:v>
                </c:pt>
                <c:pt idx="56">
                  <c:v>9.5999999999999801</c:v>
                </c:pt>
                <c:pt idx="57">
                  <c:v>9.6999999999999797</c:v>
                </c:pt>
                <c:pt idx="58">
                  <c:v>9.7999999999999794</c:v>
                </c:pt>
                <c:pt idx="59">
                  <c:v>9.899999999999979</c:v>
                </c:pt>
                <c:pt idx="60">
                  <c:v>9.9999999999999787</c:v>
                </c:pt>
                <c:pt idx="61">
                  <c:v>10.099999999999978</c:v>
                </c:pt>
                <c:pt idx="62">
                  <c:v>10.199999999999978</c:v>
                </c:pt>
                <c:pt idx="63">
                  <c:v>10.299999999999978</c:v>
                </c:pt>
                <c:pt idx="64">
                  <c:v>10.399999999999977</c:v>
                </c:pt>
                <c:pt idx="65">
                  <c:v>10.499999999999977</c:v>
                </c:pt>
                <c:pt idx="66">
                  <c:v>10.599999999999977</c:v>
                </c:pt>
                <c:pt idx="67">
                  <c:v>10.699999999999976</c:v>
                </c:pt>
                <c:pt idx="68">
                  <c:v>10.799999999999976</c:v>
                </c:pt>
                <c:pt idx="69">
                  <c:v>10.899999999999975</c:v>
                </c:pt>
                <c:pt idx="70">
                  <c:v>10.999999999999975</c:v>
                </c:pt>
                <c:pt idx="71">
                  <c:v>11.099999999999975</c:v>
                </c:pt>
                <c:pt idx="72">
                  <c:v>11.199999999999974</c:v>
                </c:pt>
                <c:pt idx="73">
                  <c:v>11.299999999999974</c:v>
                </c:pt>
                <c:pt idx="74">
                  <c:v>11.399999999999974</c:v>
                </c:pt>
                <c:pt idx="75">
                  <c:v>11.499999999999973</c:v>
                </c:pt>
                <c:pt idx="76">
                  <c:v>11.599999999999973</c:v>
                </c:pt>
                <c:pt idx="77">
                  <c:v>11.699999999999973</c:v>
                </c:pt>
                <c:pt idx="78">
                  <c:v>11.799999999999972</c:v>
                </c:pt>
                <c:pt idx="79">
                  <c:v>11.899999999999972</c:v>
                </c:pt>
                <c:pt idx="80">
                  <c:v>11.999999999999972</c:v>
                </c:pt>
                <c:pt idx="81">
                  <c:v>12.099999999999971</c:v>
                </c:pt>
                <c:pt idx="82">
                  <c:v>12.199999999999971</c:v>
                </c:pt>
                <c:pt idx="83">
                  <c:v>12.299999999999971</c:v>
                </c:pt>
                <c:pt idx="84">
                  <c:v>12.39999999999997</c:v>
                </c:pt>
                <c:pt idx="85">
                  <c:v>12.49999999999997</c:v>
                </c:pt>
                <c:pt idx="86">
                  <c:v>12.599999999999969</c:v>
                </c:pt>
                <c:pt idx="87">
                  <c:v>12.699999999999969</c:v>
                </c:pt>
                <c:pt idx="88">
                  <c:v>12.799999999999969</c:v>
                </c:pt>
                <c:pt idx="89">
                  <c:v>12.899999999999968</c:v>
                </c:pt>
                <c:pt idx="90">
                  <c:v>12.999999999999968</c:v>
                </c:pt>
                <c:pt idx="91">
                  <c:v>13.099999999999968</c:v>
                </c:pt>
                <c:pt idx="92">
                  <c:v>13.199999999999967</c:v>
                </c:pt>
                <c:pt idx="93">
                  <c:v>13.299999999999967</c:v>
                </c:pt>
                <c:pt idx="94">
                  <c:v>13.399999999999967</c:v>
                </c:pt>
                <c:pt idx="95">
                  <c:v>13.499999999999966</c:v>
                </c:pt>
                <c:pt idx="96">
                  <c:v>13.599999999999966</c:v>
                </c:pt>
                <c:pt idx="97">
                  <c:v>13.699999999999966</c:v>
                </c:pt>
                <c:pt idx="98">
                  <c:v>13.799999999999965</c:v>
                </c:pt>
                <c:pt idx="99">
                  <c:v>13.899999999999965</c:v>
                </c:pt>
                <c:pt idx="100">
                  <c:v>13.999999999999964</c:v>
                </c:pt>
                <c:pt idx="101">
                  <c:v>14.099999999999964</c:v>
                </c:pt>
                <c:pt idx="102">
                  <c:v>14.199999999999964</c:v>
                </c:pt>
                <c:pt idx="103">
                  <c:v>14.299999999999963</c:v>
                </c:pt>
                <c:pt idx="104">
                  <c:v>14.399999999999963</c:v>
                </c:pt>
                <c:pt idx="105">
                  <c:v>14.499999999999963</c:v>
                </c:pt>
                <c:pt idx="106">
                  <c:v>14.599999999999962</c:v>
                </c:pt>
                <c:pt idx="107">
                  <c:v>14.699999999999962</c:v>
                </c:pt>
                <c:pt idx="108">
                  <c:v>14.799999999999962</c:v>
                </c:pt>
                <c:pt idx="109">
                  <c:v>14.899999999999961</c:v>
                </c:pt>
                <c:pt idx="110">
                  <c:v>14.999999999999961</c:v>
                </c:pt>
                <c:pt idx="111">
                  <c:v>15.099999999999961</c:v>
                </c:pt>
                <c:pt idx="112">
                  <c:v>15.19999999999996</c:v>
                </c:pt>
                <c:pt idx="113">
                  <c:v>15.29999999999996</c:v>
                </c:pt>
                <c:pt idx="114">
                  <c:v>15.399999999999959</c:v>
                </c:pt>
                <c:pt idx="115">
                  <c:v>15.499999999999959</c:v>
                </c:pt>
                <c:pt idx="116">
                  <c:v>15.599999999999959</c:v>
                </c:pt>
                <c:pt idx="117">
                  <c:v>15.699999999999958</c:v>
                </c:pt>
                <c:pt idx="118">
                  <c:v>15.799999999999958</c:v>
                </c:pt>
                <c:pt idx="119">
                  <c:v>15.899999999999958</c:v>
                </c:pt>
                <c:pt idx="120">
                  <c:v>15.999999999999957</c:v>
                </c:pt>
                <c:pt idx="121">
                  <c:v>16.099999999999959</c:v>
                </c:pt>
                <c:pt idx="122">
                  <c:v>16.19999999999996</c:v>
                </c:pt>
                <c:pt idx="123">
                  <c:v>16.299999999999962</c:v>
                </c:pt>
                <c:pt idx="124">
                  <c:v>16.399999999999963</c:v>
                </c:pt>
                <c:pt idx="125">
                  <c:v>16.499999999999964</c:v>
                </c:pt>
                <c:pt idx="126">
                  <c:v>16.599999999999966</c:v>
                </c:pt>
                <c:pt idx="127">
                  <c:v>16.699999999999967</c:v>
                </c:pt>
                <c:pt idx="128">
                  <c:v>16.799999999999969</c:v>
                </c:pt>
                <c:pt idx="129">
                  <c:v>16.89999999999997</c:v>
                </c:pt>
                <c:pt idx="130">
                  <c:v>16.999999999999972</c:v>
                </c:pt>
                <c:pt idx="131">
                  <c:v>17.099999999999973</c:v>
                </c:pt>
                <c:pt idx="132">
                  <c:v>17.199999999999974</c:v>
                </c:pt>
                <c:pt idx="133">
                  <c:v>17.299999999999976</c:v>
                </c:pt>
                <c:pt idx="134">
                  <c:v>17.399999999999977</c:v>
                </c:pt>
                <c:pt idx="135">
                  <c:v>17.499999999999979</c:v>
                </c:pt>
                <c:pt idx="136">
                  <c:v>17.59999999999998</c:v>
                </c:pt>
                <c:pt idx="137">
                  <c:v>17.699999999999982</c:v>
                </c:pt>
                <c:pt idx="138">
                  <c:v>17.799999999999983</c:v>
                </c:pt>
                <c:pt idx="139">
                  <c:v>17.899999999999984</c:v>
                </c:pt>
                <c:pt idx="140">
                  <c:v>17.999999999999986</c:v>
                </c:pt>
                <c:pt idx="141">
                  <c:v>18.099999999999987</c:v>
                </c:pt>
                <c:pt idx="142">
                  <c:v>18.199999999999989</c:v>
                </c:pt>
                <c:pt idx="143">
                  <c:v>18.29999999999999</c:v>
                </c:pt>
                <c:pt idx="144">
                  <c:v>18.399999999999991</c:v>
                </c:pt>
                <c:pt idx="145">
                  <c:v>18.499999999999993</c:v>
                </c:pt>
                <c:pt idx="146">
                  <c:v>18.599999999999994</c:v>
                </c:pt>
                <c:pt idx="147">
                  <c:v>18.699999999999996</c:v>
                </c:pt>
                <c:pt idx="148">
                  <c:v>18.799999999999997</c:v>
                </c:pt>
                <c:pt idx="149">
                  <c:v>18.899999999999999</c:v>
                </c:pt>
                <c:pt idx="150">
                  <c:v>19</c:v>
                </c:pt>
                <c:pt idx="151">
                  <c:v>19.100000000000001</c:v>
                </c:pt>
                <c:pt idx="152">
                  <c:v>19.200000000000003</c:v>
                </c:pt>
                <c:pt idx="153">
                  <c:v>19.300000000000004</c:v>
                </c:pt>
                <c:pt idx="154">
                  <c:v>19.400000000000006</c:v>
                </c:pt>
                <c:pt idx="155">
                  <c:v>19.500000000000007</c:v>
                </c:pt>
                <c:pt idx="156">
                  <c:v>19.600000000000009</c:v>
                </c:pt>
                <c:pt idx="157">
                  <c:v>19.70000000000001</c:v>
                </c:pt>
                <c:pt idx="158">
                  <c:v>19.800000000000011</c:v>
                </c:pt>
                <c:pt idx="159">
                  <c:v>19.900000000000013</c:v>
                </c:pt>
                <c:pt idx="160">
                  <c:v>20.000000000000014</c:v>
                </c:pt>
              </c:numCache>
            </c:numRef>
          </c:xVal>
          <c:yVal>
            <c:numRef>
              <c:f>Nb3Sn!$T$2:$T$162</c:f>
              <c:numCache>
                <c:formatCode>General</c:formatCode>
                <c:ptCount val="161"/>
                <c:pt idx="0">
                  <c:v>17627.43467905276</c:v>
                </c:pt>
                <c:pt idx="1">
                  <c:v>17267.707481000441</c:v>
                </c:pt>
                <c:pt idx="2">
                  <c:v>16919.773597491396</c:v>
                </c:pt>
                <c:pt idx="3">
                  <c:v>16582.977114331574</c:v>
                </c:pt>
                <c:pt idx="4">
                  <c:v>16256.713671403904</c:v>
                </c:pt>
                <c:pt idx="5">
                  <c:v>15940.425326870742</c:v>
                </c:pt>
                <c:pt idx="6">
                  <c:v>15633.596035212555</c:v>
                </c:pt>
                <c:pt idx="7">
                  <c:v>15335.747654092114</c:v>
                </c:pt>
                <c:pt idx="8">
                  <c:v>15046.436408348349</c:v>
                </c:pt>
                <c:pt idx="9">
                  <c:v>14765.249750422023</c:v>
                </c:pt>
                <c:pt idx="10">
                  <c:v>14491.803565638887</c:v>
                </c:pt>
                <c:pt idx="11">
                  <c:v>14225.739678374117</c:v>
                </c:pt>
                <c:pt idx="12">
                  <c:v>13966.723621475436</c:v>
                </c:pt>
                <c:pt idx="13">
                  <c:v>13714.442636654172</c:v>
                </c:pt>
                <c:pt idx="14">
                  <c:v>13468.603878044261</c:v>
                </c:pt>
                <c:pt idx="15">
                  <c:v>13228.932794924685</c:v>
                </c:pt>
                <c:pt idx="16">
                  <c:v>12995.17167281882</c:v>
                </c:pt>
                <c:pt idx="17">
                  <c:v>12767.078314921608</c:v>
                </c:pt>
                <c:pt idx="18">
                  <c:v>12544.424848141027</c:v>
                </c:pt>
                <c:pt idx="19">
                  <c:v>12326.996640038884</c:v>
                </c:pt>
                <c:pt idx="20">
                  <c:v>12114.591314670977</c:v>
                </c:pt>
                <c:pt idx="21">
                  <c:v>11907.017856802404</c:v>
                </c:pt>
                <c:pt idx="22">
                  <c:v>11704.0957952471</c:v>
                </c:pt>
                <c:pt idx="23">
                  <c:v>11505.654457181823</c:v>
                </c:pt>
                <c:pt idx="24">
                  <c:v>11311.532286239715</c:v>
                </c:pt>
                <c:pt idx="25">
                  <c:v>11121.576218018528</c:v>
                </c:pt>
                <c:pt idx="26">
                  <c:v>10935.641107361429</c:v>
                </c:pt>
                <c:pt idx="27">
                  <c:v>10753.589202399618</c:v>
                </c:pt>
                <c:pt idx="28">
                  <c:v>10575.289660898155</c:v>
                </c:pt>
                <c:pt idx="29">
                  <c:v>10400.618104930652</c:v>
                </c:pt>
                <c:pt idx="30">
                  <c:v>10229.456210333832</c:v>
                </c:pt>
                <c:pt idx="31">
                  <c:v>10061.691327767514</c:v>
                </c:pt>
                <c:pt idx="32">
                  <c:v>9897.2161325357538</c:v>
                </c:pt>
                <c:pt idx="33">
                  <c:v>9735.9283006166515</c:v>
                </c:pt>
                <c:pt idx="34">
                  <c:v>9577.730208606863</c:v>
                </c:pt>
                <c:pt idx="35">
                  <c:v>9422.5286555155708</c:v>
                </c:pt>
                <c:pt idx="36">
                  <c:v>9270.2346045463109</c:v>
                </c:pt>
                <c:pt idx="37">
                  <c:v>9120.7629431860587</c:v>
                </c:pt>
                <c:pt idx="38">
                  <c:v>8974.032260082111</c:v>
                </c:pt>
                <c:pt idx="39">
                  <c:v>8829.9646373313353</c:v>
                </c:pt>
                <c:pt idx="40">
                  <c:v>8688.4854569350318</c:v>
                </c:pt>
                <c:pt idx="41">
                  <c:v>8549.523220287796</c:v>
                </c:pt>
                <c:pt idx="42">
                  <c:v>8413.0093796719812</c:v>
                </c:pt>
                <c:pt idx="43">
                  <c:v>8278.8781808220938</c:v>
                </c:pt>
                <c:pt idx="44">
                  <c:v>8147.0665157068079</c:v>
                </c:pt>
                <c:pt idx="45">
                  <c:v>8017.5137847511578</c:v>
                </c:pt>
                <c:pt idx="46">
                  <c:v>7890.16176778917</c:v>
                </c:pt>
                <c:pt idx="47">
                  <c:v>7764.9545030981963</c:v>
                </c:pt>
                <c:pt idx="48">
                  <c:v>7641.83817392125</c:v>
                </c:pt>
                <c:pt idx="49">
                  <c:v>7520.7610019335752</c:v>
                </c:pt>
                <c:pt idx="50">
                  <c:v>7401.6731471548665</c:v>
                </c:pt>
                <c:pt idx="51">
                  <c:v>7284.5266138494007</c:v>
                </c:pt>
                <c:pt idx="52">
                  <c:v>7169.2751619936216</c:v>
                </c:pt>
                <c:pt idx="53">
                  <c:v>7055.8742239244893</c:v>
                </c:pt>
                <c:pt idx="54">
                  <c:v>6944.2808258125988</c:v>
                </c:pt>
                <c:pt idx="55">
                  <c:v>6834.4535136320737</c:v>
                </c:pt>
                <c:pt idx="56">
                  <c:v>6726.3522833248326</c:v>
                </c:pt>
                <c:pt idx="57">
                  <c:v>6619.9385148800047</c:v>
                </c:pt>
                <c:pt idx="58">
                  <c:v>6515.1749100706256</c:v>
                </c:pt>
                <c:pt idx="59">
                  <c:v>6412.0254336091948</c:v>
                </c:pt>
                <c:pt idx="60">
                  <c:v>6310.4552575014213</c:v>
                </c:pt>
                <c:pt idx="61">
                  <c:v>6210.4307083938456</c:v>
                </c:pt>
                <c:pt idx="62">
                  <c:v>6111.919217725982</c:v>
                </c:pt>
                <c:pt idx="63">
                  <c:v>6014.8892745113235</c:v>
                </c:pt>
                <c:pt idx="64">
                  <c:v>5919.3103805841483</c:v>
                </c:pt>
                <c:pt idx="65">
                  <c:v>5825.1530081607007</c:v>
                </c:pt>
                <c:pt idx="66">
                  <c:v>5732.3885595739548</c:v>
                </c:pt>
                <c:pt idx="67">
                  <c:v>5640.989329050969</c:v>
                </c:pt>
                <c:pt idx="68">
                  <c:v>5550.9284664108909</c:v>
                </c:pt>
                <c:pt idx="69">
                  <c:v>5462.1799425701111</c:v>
                </c:pt>
                <c:pt idx="70">
                  <c:v>5374.7185167485832</c:v>
                </c:pt>
                <c:pt idx="71">
                  <c:v>5288.5197052785979</c:v>
                </c:pt>
                <c:pt idx="72">
                  <c:v>5203.5597519238399</c:v>
                </c:pt>
                <c:pt idx="73">
                  <c:v>5119.815599622586</c:v>
                </c:pt>
                <c:pt idx="74">
                  <c:v>5037.2648635745763</c:v>
                </c:pt>
                <c:pt idx="75">
                  <c:v>4955.885805596331</c:v>
                </c:pt>
                <c:pt idx="76">
                  <c:v>4875.6573096744714</c:v>
                </c:pt>
                <c:pt idx="77">
                  <c:v>4796.5588586510976</c:v>
                </c:pt>
                <c:pt idx="78">
                  <c:v>4718.5705119794884</c:v>
                </c:pt>
                <c:pt idx="79">
                  <c:v>4641.6728844922145</c:v>
                </c:pt>
                <c:pt idx="80">
                  <c:v>4565.8471261273253</c:v>
                </c:pt>
                <c:pt idx="81">
                  <c:v>4491.0749025617006</c:v>
                </c:pt>
                <c:pt idx="82">
                  <c:v>4417.3383767036885</c:v>
                </c:pt>
                <c:pt idx="83">
                  <c:v>4344.6201910000782</c:v>
                </c:pt>
                <c:pt idx="84">
                  <c:v>4272.9034505151749</c:v>
                </c:pt>
                <c:pt idx="85">
                  <c:v>4202.1717067422278</c:v>
                </c:pt>
                <c:pt idx="86">
                  <c:v>4132.4089421098361</c:v>
                </c:pt>
                <c:pt idx="87">
                  <c:v>4063.5995551481346</c:v>
                </c:pt>
                <c:pt idx="88">
                  <c:v>3995.728346281629</c:v>
                </c:pt>
                <c:pt idx="89">
                  <c:v>3928.7805042174318</c:v>
                </c:pt>
                <c:pt idx="90">
                  <c:v>3862.7415928994478</c:v>
                </c:pt>
                <c:pt idx="91">
                  <c:v>3797.5975390007857</c:v>
                </c:pt>
                <c:pt idx="92">
                  <c:v>3733.33461992814</c:v>
                </c:pt>
                <c:pt idx="93">
                  <c:v>3669.9394523134197</c:v>
                </c:pt>
                <c:pt idx="94">
                  <c:v>3607.398980969278</c:v>
                </c:pt>
                <c:pt idx="95">
                  <c:v>3545.7004682864576</c:v>
                </c:pt>
                <c:pt idx="96">
                  <c:v>3484.8314840520652</c:v>
                </c:pt>
                <c:pt idx="97">
                  <c:v>3424.7798956690676</c:v>
                </c:pt>
                <c:pt idx="98">
                  <c:v>3365.5338587583278</c:v>
                </c:pt>
                <c:pt idx="99">
                  <c:v>3307.081808125492</c:v>
                </c:pt>
                <c:pt idx="100">
                  <c:v>3249.4124490760314</c:v>
                </c:pt>
                <c:pt idx="101">
                  <c:v>3192.514749062555</c:v>
                </c:pt>
                <c:pt idx="102">
                  <c:v>3136.3779296493794</c:v>
                </c:pt>
                <c:pt idx="103">
                  <c:v>3080.9914587801372</c:v>
                </c:pt>
                <c:pt idx="104">
                  <c:v>3026.3450433348935</c:v>
                </c:pt>
                <c:pt idx="105">
                  <c:v>2972.4286219639689</c:v>
                </c:pt>
                <c:pt idx="106">
                  <c:v>2919.2323581863234</c:v>
                </c:pt>
                <c:pt idx="107">
                  <c:v>2866.7466337409232</c:v>
                </c:pt>
                <c:pt idx="108">
                  <c:v>2814.9620421801633</c:v>
                </c:pt>
                <c:pt idx="109">
                  <c:v>2763.8693826949034</c:v>
                </c:pt>
                <c:pt idx="110">
                  <c:v>2713.4596541612218</c:v>
                </c:pt>
                <c:pt idx="111">
                  <c:v>2663.7240493994732</c:v>
                </c:pt>
                <c:pt idx="112">
                  <c:v>2614.6539496367009</c:v>
                </c:pt>
                <c:pt idx="113">
                  <c:v>2566.2409191638717</c:v>
                </c:pt>
                <c:pt idx="114">
                  <c:v>2518.4767001798332</c:v>
                </c:pt>
                <c:pt idx="115">
                  <c:v>2471.3532078142835</c:v>
                </c:pt>
                <c:pt idx="116">
                  <c:v>2424.8625253223631</c:v>
                </c:pt>
                <c:pt idx="117">
                  <c:v>2378.996899443925</c:v>
                </c:pt>
                <c:pt idx="118">
                  <c:v>2333.7487359207403</c:v>
                </c:pt>
                <c:pt idx="119">
                  <c:v>2289.1105951653258</c:v>
                </c:pt>
                <c:pt idx="120">
                  <c:v>2245.0751880753078</c:v>
                </c:pt>
                <c:pt idx="121">
                  <c:v>2201.6353719875201</c:v>
                </c:pt>
                <c:pt idx="122">
                  <c:v>2158.7841467663361</c:v>
                </c:pt>
                <c:pt idx="123">
                  <c:v>2116.5146510209497</c:v>
                </c:pt>
                <c:pt idx="124">
                  <c:v>2074.8201584465673</c:v>
                </c:pt>
                <c:pt idx="125">
                  <c:v>2033.6940742847175</c:v>
                </c:pt>
                <c:pt idx="126">
                  <c:v>1993.12993189808</c:v>
                </c:pt>
                <c:pt idx="127">
                  <c:v>1953.1213894554342</c:v>
                </c:pt>
                <c:pt idx="128">
                  <c:v>1913.6622267225569</c:v>
                </c:pt>
                <c:pt idx="129">
                  <c:v>1874.7463419550324</c:v>
                </c:pt>
                <c:pt idx="130">
                  <c:v>1836.3677488891672</c:v>
                </c:pt>
                <c:pt idx="131">
                  <c:v>1798.5205738273107</c:v>
                </c:pt>
                <c:pt idx="132">
                  <c:v>1761.1990528140966</c:v>
                </c:pt>
                <c:pt idx="133">
                  <c:v>1724.3975289002303</c:v>
                </c:pt>
                <c:pt idx="134">
                  <c:v>1688.1104494906106</c:v>
                </c:pt>
                <c:pt idx="135">
                  <c:v>1652.3323637737017</c:v>
                </c:pt>
                <c:pt idx="136">
                  <c:v>1617.0579202292099</c:v>
                </c:pt>
                <c:pt idx="137">
                  <c:v>1582.2818642112297</c:v>
                </c:pt>
                <c:pt idx="138">
                  <c:v>1547.9990356041569</c:v>
                </c:pt>
                <c:pt idx="139">
                  <c:v>1514.2043665487681</c:v>
                </c:pt>
                <c:pt idx="140">
                  <c:v>1480.8928792359752</c:v>
                </c:pt>
                <c:pt idx="141">
                  <c:v>1448.0596837658675</c:v>
                </c:pt>
                <c:pt idx="142">
                  <c:v>1415.699976069749</c:v>
                </c:pt>
                <c:pt idx="143">
                  <c:v>1383.8090358929783</c:v>
                </c:pt>
                <c:pt idx="144">
                  <c:v>1352.3822248364861</c:v>
                </c:pt>
                <c:pt idx="145">
                  <c:v>1321.414984454964</c:v>
                </c:pt>
                <c:pt idx="146">
                  <c:v>1290.9028344097692</c:v>
                </c:pt>
                <c:pt idx="147">
                  <c:v>1260.8413706746685</c:v>
                </c:pt>
                <c:pt idx="148">
                  <c:v>1231.2262637926522</c:v>
                </c:pt>
                <c:pt idx="149">
                  <c:v>1202.0532571820647</c:v>
                </c:pt>
                <c:pt idx="150">
                  <c:v>1173.3181654904192</c:v>
                </c:pt>
                <c:pt idx="151">
                  <c:v>1145.016872994288</c:v>
                </c:pt>
                <c:pt idx="152">
                  <c:v>1117.1453320437452</c:v>
                </c:pt>
                <c:pt idx="153">
                  <c:v>1089.6995615498874</c:v>
                </c:pt>
                <c:pt idx="154">
                  <c:v>1062.6756455140144</c:v>
                </c:pt>
                <c:pt idx="155">
                  <c:v>1036.0697315971088</c:v>
                </c:pt>
                <c:pt idx="156">
                  <c:v>1009.8780297283064</c:v>
                </c:pt>
                <c:pt idx="157">
                  <c:v>984.0968107510887</c:v>
                </c:pt>
                <c:pt idx="158">
                  <c:v>958.7224051059892</c:v>
                </c:pt>
                <c:pt idx="159">
                  <c:v>933.75120154863748</c:v>
                </c:pt>
                <c:pt idx="160">
                  <c:v>909.17964590202746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Nb3Sn!$C$50</c:f>
              <c:strCache>
                <c:ptCount val="1"/>
                <c:pt idx="0">
                  <c:v>Load line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x"/>
              <c:size val="11"/>
              <c:spPr>
                <a:noFill/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</c:dPt>
          <c:xVal>
            <c:numRef>
              <c:f>Nb3Sn!$B$51:$B$54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16.25</c:v>
                </c:pt>
                <c:pt idx="3">
                  <c:v>16.899999999999999</c:v>
                </c:pt>
              </c:numCache>
            </c:numRef>
          </c:xVal>
          <c:yVal>
            <c:numRef>
              <c:f>Nb3Sn!$C$51:$C$54</c:f>
              <c:numCache>
                <c:formatCode>General</c:formatCode>
                <c:ptCount val="4"/>
                <c:pt idx="0">
                  <c:v>0</c:v>
                </c:pt>
                <c:pt idx="1">
                  <c:v>1710.0616849817834</c:v>
                </c:pt>
                <c:pt idx="2">
                  <c:v>2137.5771062272293</c:v>
                </c:pt>
                <c:pt idx="3">
                  <c:v>2223.080190476318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6663920"/>
        <c:axId val="356664312"/>
      </c:scatterChart>
      <c:valAx>
        <c:axId val="356663920"/>
        <c:scaling>
          <c:orientation val="minMax"/>
          <c:max val="20"/>
          <c:min val="0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6664312"/>
        <c:crosses val="autoZero"/>
        <c:crossBetween val="midCat"/>
      </c:valAx>
      <c:valAx>
        <c:axId val="356664312"/>
        <c:scaling>
          <c:orientation val="minMax"/>
          <c:max val="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Jc in A/mm2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66639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4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245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5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9" y="1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5"/>
            <a:ext cx="5335270" cy="4466987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9" y="9428585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10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41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18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91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32C37-1304-4880-A958-9165C5DDA1E1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A2E3B-32E6-4014-8A67-F0A11937079F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4D91E-3B5A-4805-8951-CC8B86D5D4DE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B9A5-259C-4924-AF17-2E3736499041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DE602-1342-4B90-BEEE-E6916D4D718F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901A-27B0-4105-B959-146AA0A884F6}" type="datetime1">
              <a:rPr lang="en-US" smtClean="0"/>
              <a:t>6/23/2017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31A2D-81A5-4EEA-9CE2-7F41B1BF0001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CE93E-3112-4083-84BB-2F2D2763448E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CD25F-EB88-4927-B272-D99CF7D2E20B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3691-495B-4559-A784-B424B33E5E18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DE7F-2A2F-45D2-8407-49A59CB8A9C3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cxnSp>
        <p:nvCxnSpPr>
          <p:cNvPr id="10" name="Gerade Verbindung 29"/>
          <p:cNvCxnSpPr/>
          <p:nvPr userDrawn="1"/>
        </p:nvCxnSpPr>
        <p:spPr>
          <a:xfrm flipV="1">
            <a:off x="0" y="836712"/>
            <a:ext cx="121920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974059/files/CERN-2014-005-p269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indico.cern.ch/event/629956/" TargetMode="External"/><Relationship Id="rId5" Type="http://schemas.openxmlformats.org/officeDocument/2006/relationships/hyperlink" Target="https://doi.org/10.1109/TASC.2014.2301216" TargetMode="External"/><Relationship Id="rId4" Type="http://schemas.openxmlformats.org/officeDocument/2006/relationships/hyperlink" Target="http://dx.doi.org/10.1103/PhysRevSTAB.11.08240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264851"/>
            <a:ext cx="1219200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Impact of irradiation on margins of high-luminosity IR triplet magnets</a:t>
            </a:r>
            <a:endParaRPr lang="en-US" sz="2100" b="1" dirty="0"/>
          </a:p>
          <a:p>
            <a:pPr algn="ctr"/>
            <a:r>
              <a:rPr lang="en-US" sz="2100" b="1" dirty="0"/>
              <a:t>Daniel Schoerling</a:t>
            </a:r>
          </a:p>
          <a:p>
            <a:pPr algn="ctr"/>
            <a:endParaRPr lang="en-US" sz="2100" b="1" dirty="0" smtClean="0"/>
          </a:p>
          <a:p>
            <a:pPr algn="ctr"/>
            <a:r>
              <a:rPr lang="en-US" sz="2100" b="1" dirty="0"/>
              <a:t>23</a:t>
            </a:r>
            <a:r>
              <a:rPr lang="en-US" sz="2100" b="1" baseline="30000" dirty="0" smtClean="0"/>
              <a:t>rd</a:t>
            </a:r>
            <a:r>
              <a:rPr lang="en-US" sz="2100" b="1" dirty="0" smtClean="0"/>
              <a:t> </a:t>
            </a:r>
            <a:r>
              <a:rPr lang="en-US" sz="2100" b="1" dirty="0"/>
              <a:t>of June 2017</a:t>
            </a:r>
          </a:p>
          <a:p>
            <a:pPr algn="ctr"/>
            <a:endParaRPr lang="en-US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87" y="677420"/>
            <a:ext cx="2585541" cy="12423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6214" y="773328"/>
            <a:ext cx="2920598" cy="1221432"/>
          </a:xfrm>
          <a:prstGeom prst="rect">
            <a:avLst/>
          </a:prstGeom>
        </p:spPr>
      </p:pic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915" y="520257"/>
            <a:ext cx="1745112" cy="172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High </a:t>
            </a:r>
            <a:r>
              <a:rPr lang="en-US" sz="4000" dirty="0"/>
              <a:t>luminosity</a:t>
            </a:r>
            <a:r>
              <a:rPr lang="de-CH" sz="4000" dirty="0"/>
              <a:t> IRs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288364" y="4431460"/>
          <a:ext cx="6958164" cy="16764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658239"/>
                <a:gridCol w="1059985"/>
                <a:gridCol w="1059985"/>
                <a:gridCol w="1059985"/>
                <a:gridCol w="1059985"/>
                <a:gridCol w="1059985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MQXA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MQXB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MQXC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D1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D2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units</a:t>
                      </a:r>
                      <a:endParaRPr kumimoji="0" lang="en-GB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G,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115 T/m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 T/m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 T/m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1.97 T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1.97 T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908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13.2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Aperture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827622"/>
            <a:ext cx="121919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the design of the 2 IRs (</a:t>
            </a:r>
            <a:r>
              <a:rPr lang="en-GB" i="1" dirty="0">
                <a:sym typeface="Symbol" panose="05050102010706020507" pitchFamily="18" charset="2"/>
              </a:rPr>
              <a:t></a:t>
            </a:r>
            <a:r>
              <a:rPr lang="en-GB" dirty="0">
                <a:sym typeface="Symbol" panose="05050102010706020507" pitchFamily="18" charset="2"/>
              </a:rPr>
              <a:t>* = 0.3 m, </a:t>
            </a:r>
            <a:r>
              <a:rPr lang="en-GB" i="1" dirty="0">
                <a:sym typeface="Symbol" panose="05050102010706020507" pitchFamily="18" charset="2"/>
              </a:rPr>
              <a:t>L</a:t>
            </a:r>
            <a:r>
              <a:rPr lang="en-GB" dirty="0">
                <a:sym typeface="Symbol" panose="05050102010706020507" pitchFamily="18" charset="2"/>
              </a:rPr>
              <a:t>* = 45 m) </a:t>
            </a:r>
            <a:r>
              <a:rPr lang="en-GB" dirty="0"/>
              <a:t>a table with the quadrupole strength limit vs aperture has been established [1]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separation and recombination dipoles D1 and D2 can be normal-conducting (an alternative design with 4-5 T dipole magnets to be evaluated)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Nested H/V orbit correctors with a </a:t>
            </a:r>
            <a:r>
              <a:rPr lang="en-GB" dirty="0" smtClean="0"/>
              <a:t>field of </a:t>
            </a:r>
            <a:r>
              <a:rPr lang="en-GB" dirty="0"/>
              <a:t>3 T, length 1.3 m, are proposed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Radiation and heat load limits: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Peak power limit: 5 </a:t>
            </a:r>
            <a:r>
              <a:rPr lang="en-GB" dirty="0" err="1"/>
              <a:t>mW</a:t>
            </a:r>
            <a:r>
              <a:rPr lang="en-GB" dirty="0"/>
              <a:t>/cm</a:t>
            </a:r>
            <a:r>
              <a:rPr lang="en-GB" baseline="30000" dirty="0"/>
              <a:t>3</a:t>
            </a:r>
            <a:r>
              <a:rPr lang="en-GB" dirty="0"/>
              <a:t> (compare [2] and [3])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Radiation limit: 30 </a:t>
            </a:r>
            <a:r>
              <a:rPr lang="en-GB" dirty="0" err="1"/>
              <a:t>MGy</a:t>
            </a:r>
            <a:r>
              <a:rPr lang="en-GB" dirty="0"/>
              <a:t> (baseline) and 250 </a:t>
            </a:r>
            <a:r>
              <a:rPr lang="en-GB" dirty="0" err="1"/>
              <a:t>MGy</a:t>
            </a:r>
            <a:r>
              <a:rPr lang="en-GB" dirty="0"/>
              <a:t> (ultimate)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Displacement-Per-Atom </a:t>
            </a:r>
            <a:r>
              <a:rPr lang="en-GB" dirty="0">
                <a:solidFill>
                  <a:schemeClr val="tx2"/>
                </a:solidFill>
              </a:rPr>
              <a:t>(DPA) limit: 3.5 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 10</a:t>
            </a:r>
            <a:r>
              <a:rPr lang="en-GB" baseline="30000" dirty="0">
                <a:solidFill>
                  <a:schemeClr val="tx2"/>
                </a:solidFill>
                <a:sym typeface="Symbol" panose="05050102010706020507" pitchFamily="18" charset="2"/>
              </a:rPr>
              <a:t>-3 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(</a:t>
            </a:r>
            <a:r>
              <a:rPr lang="en-GB" dirty="0" err="1">
                <a:solidFill>
                  <a:schemeClr val="tx2"/>
                </a:solidFill>
                <a:sym typeface="Symbol" panose="05050102010706020507" pitchFamily="18" charset="2"/>
              </a:rPr>
              <a:t>Ti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-doped, limit under discussion)</a:t>
            </a:r>
            <a:endParaRPr lang="en-GB" baseline="30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55 mm tungsten shielding (baseline) and 15 mm (ultimate) fulfil the limits (cooling, DPA, aperture, activation to be confirmed, see simulations [4])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Reduction of aperture for thin shielding to be evaluated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Alternative IR design under study (baseline to be decided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20000" y="6150114"/>
            <a:ext cx="103311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[1] E. Todesco in CAS-CERN Accelerator School, </a:t>
            </a:r>
            <a:r>
              <a:rPr lang="en-GB" sz="800" dirty="0" err="1">
                <a:solidFill>
                  <a:schemeClr val="bg1"/>
                </a:solidFill>
              </a:rPr>
              <a:t>Erice</a:t>
            </a:r>
            <a:r>
              <a:rPr lang="en-GB" sz="800" dirty="0">
                <a:solidFill>
                  <a:schemeClr val="bg1"/>
                </a:solidFill>
              </a:rPr>
              <a:t>, Italy, 24 April – 4 May 2013, </a:t>
            </a:r>
            <a:r>
              <a:rPr lang="en-GB" sz="800" dirty="0">
                <a:solidFill>
                  <a:schemeClr val="bg1"/>
                </a:solidFill>
                <a:hlinkClick r:id="rId3"/>
              </a:rPr>
              <a:t>CERN–2014–005</a:t>
            </a:r>
            <a:r>
              <a:rPr lang="en-GB" sz="800" dirty="0">
                <a:solidFill>
                  <a:schemeClr val="bg1"/>
                </a:solidFill>
              </a:rPr>
              <a:t> (CERN, Geneva, 2014); here was assumed: Nb</a:t>
            </a:r>
            <a:r>
              <a:rPr lang="en-GB" sz="800" baseline="-25000" dirty="0">
                <a:solidFill>
                  <a:schemeClr val="bg1"/>
                </a:solidFill>
              </a:rPr>
              <a:t>3</a:t>
            </a:r>
            <a:r>
              <a:rPr lang="en-GB" sz="800" dirty="0">
                <a:solidFill>
                  <a:schemeClr val="bg1"/>
                </a:solidFill>
              </a:rPr>
              <a:t>Sn , 25% </a:t>
            </a:r>
            <a:r>
              <a:rPr lang="en-GB" sz="800" dirty="0" err="1">
                <a:solidFill>
                  <a:schemeClr val="bg1"/>
                </a:solidFill>
              </a:rPr>
              <a:t>NCu</a:t>
            </a:r>
            <a:r>
              <a:rPr lang="en-GB" sz="800" dirty="0">
                <a:solidFill>
                  <a:schemeClr val="bg1"/>
                </a:solidFill>
              </a:rPr>
              <a:t> in the coil cross-section, 20% load line margin, 15% below the maximum achievable gradient</a:t>
            </a:r>
          </a:p>
          <a:p>
            <a:r>
              <a:rPr lang="en-GB" sz="800" dirty="0">
                <a:solidFill>
                  <a:schemeClr val="bg1"/>
                </a:solidFill>
              </a:rPr>
              <a:t>[2] M. La China and D. Tommasini, Phys Rev STAB 11, </a:t>
            </a:r>
            <a:r>
              <a:rPr lang="en-GB" sz="800" dirty="0">
                <a:solidFill>
                  <a:schemeClr val="bg1"/>
                </a:solidFill>
                <a:hlinkClick r:id="rId4"/>
              </a:rPr>
              <a:t>082401 </a:t>
            </a:r>
            <a:r>
              <a:rPr lang="en-GB" sz="800" dirty="0">
                <a:solidFill>
                  <a:schemeClr val="bg1"/>
                </a:solidFill>
              </a:rPr>
              <a:t>(2008) </a:t>
            </a:r>
          </a:p>
          <a:p>
            <a:r>
              <a:rPr lang="en-GB" sz="800" dirty="0">
                <a:solidFill>
                  <a:schemeClr val="bg1"/>
                </a:solidFill>
              </a:rPr>
              <a:t>[3] P.P. </a:t>
            </a:r>
            <a:r>
              <a:rPr lang="en-GB" sz="800" dirty="0" err="1">
                <a:solidFill>
                  <a:schemeClr val="bg1"/>
                </a:solidFill>
              </a:rPr>
              <a:t>Granieri</a:t>
            </a:r>
            <a:r>
              <a:rPr lang="en-GB" sz="800" dirty="0">
                <a:solidFill>
                  <a:schemeClr val="bg1"/>
                </a:solidFill>
              </a:rPr>
              <a:t>, IEEE Trans. Appl. </a:t>
            </a:r>
            <a:r>
              <a:rPr lang="en-GB" sz="800" dirty="0" err="1">
                <a:solidFill>
                  <a:schemeClr val="bg1"/>
                </a:solidFill>
              </a:rPr>
              <a:t>Supercond</a:t>
            </a:r>
            <a:r>
              <a:rPr lang="en-GB" sz="800" dirty="0">
                <a:solidFill>
                  <a:schemeClr val="bg1"/>
                </a:solidFill>
              </a:rPr>
              <a:t>., </a:t>
            </a:r>
            <a:r>
              <a:rPr lang="en-GB" sz="800" dirty="0">
                <a:solidFill>
                  <a:schemeClr val="bg1"/>
                </a:solidFill>
                <a:hlinkClick r:id="rId5"/>
              </a:rPr>
              <a:t>Vol. 24, No. 3, June 2014</a:t>
            </a:r>
            <a:r>
              <a:rPr lang="en-GB" sz="800" dirty="0">
                <a:solidFill>
                  <a:schemeClr val="bg1"/>
                </a:solidFill>
              </a:rPr>
              <a:t>; </a:t>
            </a:r>
          </a:p>
          <a:p>
            <a:r>
              <a:rPr lang="en-GB" sz="800" dirty="0">
                <a:solidFill>
                  <a:schemeClr val="bg1"/>
                </a:solidFill>
              </a:rPr>
              <a:t>[4] M.I. Besana, 28. April 2017, </a:t>
            </a:r>
            <a:r>
              <a:rPr lang="en-GB" sz="800" dirty="0">
                <a:solidFill>
                  <a:schemeClr val="bg1"/>
                </a:solidFill>
                <a:hlinkClick r:id="rId6"/>
              </a:rPr>
              <a:t>FCC-</a:t>
            </a:r>
            <a:r>
              <a:rPr lang="en-GB" sz="800" dirty="0" err="1">
                <a:solidFill>
                  <a:schemeClr val="bg1"/>
                </a:solidFill>
                <a:hlinkClick r:id="rId6"/>
              </a:rPr>
              <a:t>hh</a:t>
            </a:r>
            <a:r>
              <a:rPr lang="en-GB" sz="800" dirty="0">
                <a:solidFill>
                  <a:schemeClr val="bg1"/>
                </a:solidFill>
                <a:hlinkClick r:id="rId6"/>
              </a:rPr>
              <a:t> magnet-beam dynamics coordination meeting 02</a:t>
            </a:r>
            <a:endParaRPr lang="en-US" sz="8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9534892" y="4098819"/>
          <a:ext cx="1368743" cy="2011680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710248"/>
                <a:gridCol w="658495"/>
              </a:tblGrid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Aperture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(mm)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(T/m)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465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err="1"/>
              <a:t>Introduction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9728" y="1292000"/>
            <a:ext cx="32927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We suggest to use as DPA limit 3.5 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10</a:t>
            </a:r>
            <a:r>
              <a:rPr lang="en-GB" baseline="30000" dirty="0" smtClean="0"/>
              <a:t>-3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540" y="1110082"/>
            <a:ext cx="6304802" cy="47286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648" y="2644707"/>
            <a:ext cx="4572638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37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 smtClean="0"/>
              <a:t>Effects on margins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20000" y="6386383"/>
            <a:ext cx="62434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[1] </a:t>
            </a:r>
            <a:r>
              <a:rPr lang="en-GB" sz="1100" dirty="0" smtClean="0">
                <a:solidFill>
                  <a:schemeClr val="bg1"/>
                </a:solidFill>
              </a:rPr>
              <a:t>M. China and D. Tommasini, Phys. Rev ST </a:t>
            </a:r>
            <a:r>
              <a:rPr lang="en-GB" sz="1100" dirty="0" err="1" smtClean="0">
                <a:solidFill>
                  <a:schemeClr val="bg1"/>
                </a:solidFill>
              </a:rPr>
              <a:t>Accel</a:t>
            </a:r>
            <a:r>
              <a:rPr lang="en-GB" sz="1100" dirty="0" smtClean="0">
                <a:solidFill>
                  <a:schemeClr val="bg1"/>
                </a:solidFill>
              </a:rPr>
              <a:t>. Beams 11, 082401 (2008)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956270"/>
            <a:ext cx="12100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margins are: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29540" y="176955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EuroCirCol</a:t>
            </a:r>
            <a:r>
              <a:rPr lang="en-GB" dirty="0" smtClean="0"/>
              <a:t> parameters, before irradiation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9540" y="284493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EuroCirCol</a:t>
            </a:r>
            <a:r>
              <a:rPr lang="en-GB" dirty="0" smtClean="0"/>
              <a:t> parameters, after irradiation</a:t>
            </a:r>
            <a:endParaRPr lang="en-GB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4678733"/>
              </p:ext>
            </p:extLst>
          </p:nvPr>
        </p:nvGraphicFramePr>
        <p:xfrm>
          <a:off x="5509260" y="1525905"/>
          <a:ext cx="6682740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518102"/>
              </p:ext>
            </p:extLst>
          </p:nvPr>
        </p:nvGraphicFramePr>
        <p:xfrm>
          <a:off x="720000" y="4951507"/>
          <a:ext cx="4584701" cy="952500"/>
        </p:xfrm>
        <a:graphic>
          <a:graphicData uri="http://schemas.openxmlformats.org/drawingml/2006/table">
            <a:tbl>
              <a:tblPr/>
              <a:tblGrid>
                <a:gridCol w="1551501"/>
                <a:gridCol w="1357960"/>
                <a:gridCol w="609178"/>
                <a:gridCol w="1066062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EuroCirCol Parameter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irradiation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alpha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267845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374983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921170"/>
              </p:ext>
            </p:extLst>
          </p:nvPr>
        </p:nvGraphicFramePr>
        <p:xfrm>
          <a:off x="2698750" y="1811655"/>
          <a:ext cx="2908300" cy="571500"/>
        </p:xfrm>
        <a:graphic>
          <a:graphicData uri="http://schemas.openxmlformats.org/drawingml/2006/table">
            <a:tbl>
              <a:tblPr/>
              <a:tblGrid>
                <a:gridCol w="1550882"/>
                <a:gridCol w="135741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 margin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 in 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Load line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812382"/>
              </p:ext>
            </p:extLst>
          </p:nvPr>
        </p:nvGraphicFramePr>
        <p:xfrm>
          <a:off x="2698750" y="2934049"/>
          <a:ext cx="2908300" cy="571500"/>
        </p:xfrm>
        <a:graphic>
          <a:graphicData uri="http://schemas.openxmlformats.org/drawingml/2006/table">
            <a:tbl>
              <a:tblPr/>
              <a:tblGrid>
                <a:gridCol w="1550882"/>
                <a:gridCol w="135741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 margin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 in 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Load line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65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err="1" smtClean="0"/>
              <a:t>Conclusion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18312"/>
            <a:ext cx="1200150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i="1" dirty="0" err="1" smtClean="0"/>
              <a:t>J</a:t>
            </a:r>
            <a:r>
              <a:rPr lang="en-GB" baseline="-25000" dirty="0" err="1" smtClean="0"/>
              <a:t>c</a:t>
            </a:r>
            <a:r>
              <a:rPr lang="en-GB" dirty="0" smtClean="0"/>
              <a:t> </a:t>
            </a:r>
            <a:r>
              <a:rPr lang="en-GB" dirty="0"/>
              <a:t>performance </a:t>
            </a:r>
            <a:r>
              <a:rPr lang="en-GB" dirty="0" smtClean="0"/>
              <a:t>after irradiation up to the specified limits for </a:t>
            </a:r>
            <a:r>
              <a:rPr lang="en-GB" dirty="0" err="1" smtClean="0"/>
              <a:t>Ti</a:t>
            </a:r>
            <a:r>
              <a:rPr lang="en-GB" dirty="0" smtClean="0"/>
              <a:t>-doped conductor is </a:t>
            </a:r>
            <a:r>
              <a:rPr lang="en-GB" dirty="0"/>
              <a:t>better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only </a:t>
            </a:r>
            <a:r>
              <a:rPr lang="en-GB" dirty="0" smtClean="0"/>
              <a:t>‘magnet’ </a:t>
            </a:r>
            <a:r>
              <a:rPr lang="en-GB" dirty="0"/>
              <a:t>margin which </a:t>
            </a:r>
            <a:r>
              <a:rPr lang="en-GB" dirty="0" smtClean="0"/>
              <a:t>might be </a:t>
            </a:r>
            <a:r>
              <a:rPr lang="en-GB" dirty="0"/>
              <a:t>reduced until this limit is the temperature </a:t>
            </a:r>
            <a:r>
              <a:rPr lang="en-GB" dirty="0" smtClean="0"/>
              <a:t>margin (around </a:t>
            </a:r>
            <a:r>
              <a:rPr lang="en-GB" dirty="0" smtClean="0"/>
              <a:t>0.3 </a:t>
            </a:r>
            <a:r>
              <a:rPr lang="en-GB" dirty="0" smtClean="0"/>
              <a:t>K). This further reduction in temperature margin should be taken into account for the heat deposition (0.5 </a:t>
            </a:r>
            <a:r>
              <a:rPr lang="en-GB" dirty="0" smtClean="0"/>
              <a:t>K+0.3 </a:t>
            </a:r>
            <a:r>
              <a:rPr lang="en-GB" dirty="0" smtClean="0"/>
              <a:t>K = </a:t>
            </a:r>
            <a:r>
              <a:rPr lang="en-GB" dirty="0" smtClean="0"/>
              <a:t>0.8 </a:t>
            </a:r>
            <a:r>
              <a:rPr lang="en-GB" dirty="0" smtClean="0"/>
              <a:t>K)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For FCC </a:t>
            </a:r>
            <a:r>
              <a:rPr lang="en-GB" dirty="0"/>
              <a:t>high-luminosity IR quadrupoles (triplets), we are far from the limit for both 15 mm and 55 mm thick shielding with an integrated luminosity of 5 ab</a:t>
            </a:r>
            <a:r>
              <a:rPr lang="en-GB" baseline="30000" dirty="0"/>
              <a:t>-1</a:t>
            </a:r>
            <a:r>
              <a:rPr lang="en-GB" dirty="0"/>
              <a:t> 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We are close to the </a:t>
            </a:r>
            <a:r>
              <a:rPr lang="en-GB" dirty="0"/>
              <a:t>limit for an integrated luminosity of 30 </a:t>
            </a:r>
            <a:r>
              <a:rPr lang="en-GB" dirty="0" smtClean="0"/>
              <a:t>ab</a:t>
            </a:r>
            <a:r>
              <a:rPr lang="en-GB" baseline="30000" dirty="0" smtClean="0"/>
              <a:t>-1</a:t>
            </a:r>
            <a:r>
              <a:rPr lang="en-GB" dirty="0" smtClean="0"/>
              <a:t>. A number of open questions may be addressed in the next years: How far are we really from the cliff? What is the uncertainty and repeatability over a large(r) production?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39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42274</TotalTime>
  <Words>553</Words>
  <Application>Microsoft Office PowerPoint</Application>
  <PresentationFormat>Widescreen</PresentationFormat>
  <Paragraphs>126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971</cp:revision>
  <cp:lastPrinted>2017-05-18T12:02:10Z</cp:lastPrinted>
  <dcterms:created xsi:type="dcterms:W3CDTF">2012-11-30T11:04:26Z</dcterms:created>
  <dcterms:modified xsi:type="dcterms:W3CDTF">2017-06-23T09:33:57Z</dcterms:modified>
</cp:coreProperties>
</file>