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sldIdLst>
    <p:sldId id="282" r:id="rId2"/>
    <p:sldId id="284" r:id="rId3"/>
    <p:sldId id="280" r:id="rId4"/>
    <p:sldId id="285" r:id="rId5"/>
    <p:sldId id="266" r:id="rId6"/>
    <p:sldId id="265" r:id="rId7"/>
    <p:sldId id="311" r:id="rId8"/>
    <p:sldId id="309" r:id="rId9"/>
    <p:sldId id="307" r:id="rId10"/>
    <p:sldId id="308" r:id="rId11"/>
    <p:sldId id="297" r:id="rId12"/>
    <p:sldId id="271" r:id="rId13"/>
    <p:sldId id="305" r:id="rId14"/>
    <p:sldId id="303" r:id="rId15"/>
    <p:sldId id="270" r:id="rId16"/>
    <p:sldId id="301" r:id="rId17"/>
    <p:sldId id="306" r:id="rId18"/>
    <p:sldId id="287" r:id="rId19"/>
    <p:sldId id="298" r:id="rId20"/>
    <p:sldId id="299" r:id="rId21"/>
    <p:sldId id="292" r:id="rId22"/>
    <p:sldId id="293" r:id="rId23"/>
    <p:sldId id="294" r:id="rId24"/>
    <p:sldId id="267" r:id="rId25"/>
    <p:sldId id="281" r:id="rId26"/>
    <p:sldId id="258" r:id="rId27"/>
    <p:sldId id="289" r:id="rId28"/>
    <p:sldId id="268" r:id="rId29"/>
    <p:sldId id="300" r:id="rId30"/>
    <p:sldId id="302" r:id="rId31"/>
    <p:sldId id="272" r:id="rId32"/>
  </p:sldIdLst>
  <p:sldSz cx="9144000" cy="6858000" type="screen4x3"/>
  <p:notesSz cx="7772400" cy="10058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882"/>
    <p:restoredTop sz="94681"/>
  </p:normalViewPr>
  <p:slideViewPr>
    <p:cSldViewPr snapToGrid="0" snapToObjects="1">
      <p:cViewPr>
        <p:scale>
          <a:sx n="92" d="100"/>
          <a:sy n="92" d="100"/>
        </p:scale>
        <p:origin x="1344" y="512"/>
      </p:cViewPr>
      <p:guideLst/>
    </p:cSldViewPr>
  </p:slideViewPr>
  <p:notesTextViewPr>
    <p:cViewPr>
      <p:scale>
        <a:sx n="1" d="1"/>
        <a:sy n="1" d="1"/>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notesMaster" Target="notesMasters/notesMaster1.xml"/><Relationship Id="rId34" Type="http://schemas.openxmlformats.org/officeDocument/2006/relationships/presProps" Target="presProps.xml"/><Relationship Id="rId35" Type="http://schemas.openxmlformats.org/officeDocument/2006/relationships/viewProps" Target="viewProps.xml"/><Relationship Id="rId36" Type="http://schemas.openxmlformats.org/officeDocument/2006/relationships/theme" Target="theme/theme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4" name="PlaceHolder 1"/>
          <p:cNvSpPr>
            <a:spLocks noGrp="1"/>
          </p:cNvSpPr>
          <p:nvPr>
            <p:ph type="body"/>
          </p:nvPr>
        </p:nvSpPr>
        <p:spPr>
          <a:xfrm>
            <a:off x="777240" y="4777560"/>
            <a:ext cx="6217560" cy="4525920"/>
          </a:xfrm>
          <a:prstGeom prst="rect">
            <a:avLst/>
          </a:prstGeom>
        </p:spPr>
        <p:txBody>
          <a:bodyPr lIns="0" tIns="0" rIns="0" bIns="0"/>
          <a:lstStyle/>
          <a:p>
            <a:r>
              <a:rPr lang="en-US" sz="2000" b="0" strike="noStrike" spc="-1">
                <a:solidFill>
                  <a:srgbClr val="000000"/>
                </a:solidFill>
                <a:uFill>
                  <a:solidFill>
                    <a:srgbClr val="FFFFFF"/>
                  </a:solidFill>
                </a:uFill>
                <a:latin typeface="Arial"/>
              </a:rPr>
              <a:t>Click to edit the notes format</a:t>
            </a:r>
          </a:p>
        </p:txBody>
      </p:sp>
      <p:sp>
        <p:nvSpPr>
          <p:cNvPr id="75" name="PlaceHolder 2"/>
          <p:cNvSpPr>
            <a:spLocks noGrp="1"/>
          </p:cNvSpPr>
          <p:nvPr>
            <p:ph type="hdr"/>
          </p:nvPr>
        </p:nvSpPr>
        <p:spPr>
          <a:xfrm>
            <a:off x="0" y="0"/>
            <a:ext cx="3372840" cy="502560"/>
          </a:xfrm>
          <a:prstGeom prst="rect">
            <a:avLst/>
          </a:prstGeom>
        </p:spPr>
        <p:txBody>
          <a:bodyPr lIns="0" tIns="0" rIns="0" bIns="0"/>
          <a:lstStyle/>
          <a:p>
            <a:r>
              <a:rPr lang="en-US" sz="1400" b="0" strike="noStrike" spc="-1" dirty="0">
                <a:solidFill>
                  <a:srgbClr val="000000"/>
                </a:solidFill>
                <a:uFill>
                  <a:solidFill>
                    <a:srgbClr val="FFFFFF"/>
                  </a:solidFill>
                </a:uFill>
                <a:latin typeface="Times New Roman"/>
              </a:rPr>
              <a:t>&lt;header&gt;</a:t>
            </a:r>
          </a:p>
        </p:txBody>
      </p:sp>
      <p:sp>
        <p:nvSpPr>
          <p:cNvPr id="76" name="PlaceHolder 3"/>
          <p:cNvSpPr>
            <a:spLocks noGrp="1"/>
          </p:cNvSpPr>
          <p:nvPr>
            <p:ph type="dt"/>
          </p:nvPr>
        </p:nvSpPr>
        <p:spPr>
          <a:xfrm>
            <a:off x="4399200" y="0"/>
            <a:ext cx="3372840" cy="502560"/>
          </a:xfrm>
          <a:prstGeom prst="rect">
            <a:avLst/>
          </a:prstGeom>
        </p:spPr>
        <p:txBody>
          <a:bodyPr lIns="0" tIns="0" rIns="0" bIns="0"/>
          <a:lstStyle/>
          <a:p>
            <a:pPr algn="r"/>
            <a:r>
              <a:rPr lang="en-US" sz="1400" b="0" strike="noStrike" spc="-1" dirty="0">
                <a:solidFill>
                  <a:srgbClr val="000000"/>
                </a:solidFill>
                <a:uFill>
                  <a:solidFill>
                    <a:srgbClr val="FFFFFF"/>
                  </a:solidFill>
                </a:uFill>
                <a:latin typeface="Times New Roman"/>
              </a:rPr>
              <a:t>&lt;date/time&gt;</a:t>
            </a:r>
          </a:p>
        </p:txBody>
      </p:sp>
      <p:sp>
        <p:nvSpPr>
          <p:cNvPr id="77" name="PlaceHolder 4"/>
          <p:cNvSpPr>
            <a:spLocks noGrp="1"/>
          </p:cNvSpPr>
          <p:nvPr>
            <p:ph type="ftr"/>
          </p:nvPr>
        </p:nvSpPr>
        <p:spPr>
          <a:xfrm>
            <a:off x="0" y="9555480"/>
            <a:ext cx="3372840" cy="502560"/>
          </a:xfrm>
          <a:prstGeom prst="rect">
            <a:avLst/>
          </a:prstGeom>
        </p:spPr>
        <p:txBody>
          <a:bodyPr lIns="0" tIns="0" rIns="0" bIns="0" anchor="b"/>
          <a:lstStyle/>
          <a:p>
            <a:r>
              <a:rPr lang="en-US" sz="1400" b="0" strike="noStrike" spc="-1" dirty="0">
                <a:solidFill>
                  <a:srgbClr val="000000"/>
                </a:solidFill>
                <a:uFill>
                  <a:solidFill>
                    <a:srgbClr val="FFFFFF"/>
                  </a:solidFill>
                </a:uFill>
                <a:latin typeface="Times New Roman"/>
              </a:rPr>
              <a:t>&lt;footer&gt;</a:t>
            </a:r>
          </a:p>
        </p:txBody>
      </p:sp>
      <p:sp>
        <p:nvSpPr>
          <p:cNvPr id="78" name="PlaceHolder 5"/>
          <p:cNvSpPr>
            <a:spLocks noGrp="1"/>
          </p:cNvSpPr>
          <p:nvPr>
            <p:ph type="sldNum"/>
          </p:nvPr>
        </p:nvSpPr>
        <p:spPr>
          <a:xfrm>
            <a:off x="4399200" y="9555480"/>
            <a:ext cx="3372840" cy="502560"/>
          </a:xfrm>
          <a:prstGeom prst="rect">
            <a:avLst/>
          </a:prstGeom>
        </p:spPr>
        <p:txBody>
          <a:bodyPr lIns="0" tIns="0" rIns="0" bIns="0" anchor="b"/>
          <a:lstStyle/>
          <a:p>
            <a:pPr algn="r"/>
            <a:fld id="{FF63F405-500D-4E8A-BACE-E62CBABC594E}" type="slidenum">
              <a:rPr lang="en-US" sz="1400" b="0" strike="noStrike" spc="-1">
                <a:solidFill>
                  <a:srgbClr val="000000"/>
                </a:solidFill>
                <a:uFill>
                  <a:solidFill>
                    <a:srgbClr val="FFFFFF"/>
                  </a:solidFill>
                </a:uFill>
                <a:latin typeface="Times New Roman"/>
              </a:rPr>
              <a:t>‹#›</a:t>
            </a:fld>
            <a:endParaRPr lang="en-US" sz="1400" b="0" strike="noStrike" spc="-1" dirty="0">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11875891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24013" y="1257300"/>
            <a:ext cx="4524375" cy="3394075"/>
          </a:xfrm>
          <a:prstGeom prst="rect">
            <a:avLst/>
          </a:prstGeom>
          <a:noFill/>
          <a:ln w="12700">
            <a:solidFill>
              <a:prstClr val="black"/>
            </a:solidFill>
          </a:ln>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idx="10"/>
          </p:nvPr>
        </p:nvSpPr>
        <p:spPr/>
        <p:txBody>
          <a:bodyPr/>
          <a:lstStyle/>
          <a:p>
            <a:pPr algn="r"/>
            <a:fld id="{FF63F405-500D-4E8A-BACE-E62CBABC594E}" type="slidenum">
              <a:rPr lang="en-US" sz="1400" b="0" strike="noStrike" spc="-1" smtClean="0">
                <a:solidFill>
                  <a:srgbClr val="000000"/>
                </a:solidFill>
                <a:uFill>
                  <a:solidFill>
                    <a:srgbClr val="FFFFFF"/>
                  </a:solidFill>
                </a:uFill>
                <a:latin typeface="Times New Roman"/>
              </a:rPr>
              <a:t>13</a:t>
            </a:fld>
            <a:endParaRPr lang="en-US" sz="1400" b="0" strike="noStrike" spc="-1" dirty="0">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13566988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 name="PlaceHolder 1"/>
          <p:cNvSpPr>
            <a:spLocks noGrp="1"/>
          </p:cNvSpPr>
          <p:nvPr>
            <p:ph type="body"/>
          </p:nvPr>
        </p:nvSpPr>
        <p:spPr>
          <a:xfrm>
            <a:off x="777960" y="4840200"/>
            <a:ext cx="6214320" cy="3958560"/>
          </a:xfrm>
          <a:prstGeom prst="rect">
            <a:avLst/>
          </a:prstGeom>
        </p:spPr>
        <p:txBody>
          <a:bodyPr lIns="0" tIns="0" rIns="0" bIns="0"/>
          <a:lstStyle/>
          <a:p>
            <a:endParaRPr lang="en-US" sz="2000" b="0" strike="noStrike" spc="-1" dirty="0">
              <a:solidFill>
                <a:srgbClr val="000000"/>
              </a:solidFill>
              <a:uFill>
                <a:solidFill>
                  <a:srgbClr val="FFFFFF"/>
                </a:solidFill>
              </a:uFill>
              <a:latin typeface="Arial"/>
            </a:endParaRPr>
          </a:p>
        </p:txBody>
      </p:sp>
      <p:sp>
        <p:nvSpPr>
          <p:cNvPr id="172" name="CustomShape 2"/>
          <p:cNvSpPr/>
          <p:nvPr/>
        </p:nvSpPr>
        <p:spPr>
          <a:xfrm>
            <a:off x="4402080" y="9553680"/>
            <a:ext cx="3366360" cy="502560"/>
          </a:xfrm>
          <a:prstGeom prst="rect">
            <a:avLst/>
          </a:prstGeom>
          <a:noFill/>
          <a:ln>
            <a:noFill/>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1646711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
        <p:nvSpPr>
          <p:cNvPr id="2" name="CustomShape 3"/>
          <p:cNvSpPr/>
          <p:nvPr userDrawn="1"/>
        </p:nvSpPr>
        <p:spPr>
          <a:xfrm>
            <a:off x="7839000" y="6496920"/>
            <a:ext cx="1075320" cy="240120"/>
          </a:xfrm>
          <a:prstGeom prst="rect">
            <a:avLst/>
          </a:prstGeom>
          <a:noFill/>
          <a:ln>
            <a:noFill/>
          </a:ln>
        </p:spPr>
        <p:txBody>
          <a:bodyPr lIns="0" tIns="0" rIns="0" bIns="0"/>
          <a:lstStyle/>
          <a:p>
            <a:pPr>
              <a:lnSpc>
                <a:spcPct val="100000"/>
              </a:lnSpc>
            </a:pPr>
            <a:r>
              <a:rPr lang="en-US" sz="900" dirty="0" smtClean="0">
                <a:solidFill>
                  <a:srgbClr val="004C97"/>
                </a:solidFill>
                <a:latin typeface="Arial"/>
                <a:ea typeface="ＭＳ Ｐゴシック"/>
              </a:rPr>
              <a:t>9/26//</a:t>
            </a:r>
            <a:r>
              <a:rPr lang="en-US" sz="900" dirty="0" smtClean="0">
                <a:solidFill>
                  <a:srgbClr val="004C97"/>
                </a:solidFill>
                <a:latin typeface="Arial"/>
                <a:ea typeface="ＭＳ Ｐゴシック"/>
              </a:rPr>
              <a:t>2017</a:t>
            </a:r>
            <a:endParaRPr dirty="0"/>
          </a:p>
        </p:txBody>
      </p:sp>
      <p:sp>
        <p:nvSpPr>
          <p:cNvPr id="3" name="CustomShape 5"/>
          <p:cNvSpPr/>
          <p:nvPr userDrawn="1"/>
        </p:nvSpPr>
        <p:spPr>
          <a:xfrm>
            <a:off x="228600" y="6515280"/>
            <a:ext cx="446760" cy="240120"/>
          </a:xfrm>
          <a:prstGeom prst="rect">
            <a:avLst/>
          </a:prstGeom>
          <a:noFill/>
          <a:ln>
            <a:noFill/>
          </a:ln>
        </p:spPr>
        <p:txBody>
          <a:bodyPr lIns="0" tIns="0" rIns="0" bIns="0"/>
          <a:lstStyle/>
          <a:p>
            <a:pPr>
              <a:lnSpc>
                <a:spcPct val="100000"/>
              </a:lnSpc>
            </a:pPr>
            <a:fld id="{221F0485-A4AE-40F7-9742-75DE3F58A407}" type="slidenum">
              <a:rPr lang="en-US" sz="900">
                <a:solidFill>
                  <a:srgbClr val="004C97"/>
                </a:solidFill>
                <a:latin typeface="Arial"/>
                <a:ea typeface="ＭＳ Ｐゴシック"/>
              </a:rPr>
              <a:t>‹#›</a:t>
            </a:fld>
            <a:endParaRPr/>
          </a:p>
        </p:txBody>
      </p:sp>
      <p:sp>
        <p:nvSpPr>
          <p:cNvPr id="4" name="CustomShape 4"/>
          <p:cNvSpPr/>
          <p:nvPr userDrawn="1"/>
        </p:nvSpPr>
        <p:spPr>
          <a:xfrm>
            <a:off x="563376" y="6533639"/>
            <a:ext cx="6696406" cy="221761"/>
          </a:xfrm>
          <a:prstGeom prst="rect">
            <a:avLst/>
          </a:prstGeom>
          <a:noFill/>
          <a:ln>
            <a:noFill/>
          </a:ln>
        </p:spPr>
        <p:txBody>
          <a:bodyPr lIns="0" tIns="0" rIns="0" bIns="0"/>
          <a:lstStyle/>
          <a:p>
            <a:pPr>
              <a:lnSpc>
                <a:spcPct val="100000"/>
              </a:lnSpc>
            </a:pPr>
            <a:r>
              <a:rPr lang="en-US" sz="900" dirty="0">
                <a:solidFill>
                  <a:schemeClr val="tx2"/>
                </a:solidFill>
                <a:latin typeface="Arial"/>
                <a:ea typeface="ＭＳ Ｐゴシック"/>
              </a:rPr>
              <a:t>Hans Wenzel      </a:t>
            </a:r>
            <a:r>
              <a:rPr lang="en-US" sz="900" dirty="0" smtClean="0">
                <a:solidFill>
                  <a:schemeClr val="tx2"/>
                </a:solidFill>
                <a:latin typeface="Arial"/>
                <a:ea typeface="ＭＳ Ｐゴシック"/>
              </a:rPr>
              <a:t>	</a:t>
            </a:r>
            <a:r>
              <a:rPr lang="en-US" sz="900" dirty="0" smtClean="0">
                <a:solidFill>
                  <a:schemeClr val="tx2"/>
                </a:solidFill>
                <a:latin typeface="Arial"/>
                <a:ea typeface="ＭＳ Ｐゴシック"/>
              </a:rPr>
              <a:t>	</a:t>
            </a:r>
            <a:r>
              <a:rPr lang="en-US" sz="900" baseline="0" dirty="0" smtClean="0">
                <a:solidFill>
                  <a:schemeClr val="tx2"/>
                </a:solidFill>
                <a:latin typeface="+mn-lt"/>
                <a:ea typeface="+mn-ea"/>
              </a:rPr>
              <a:t>Geant4 Collaboration meeting Wollongong, Australia 25-29 Sept. 2017</a:t>
            </a:r>
            <a:r>
              <a:rPr lang="en-US" sz="900" dirty="0" smtClean="0">
                <a:solidFill>
                  <a:schemeClr val="tx2"/>
                </a:solidFill>
                <a:latin typeface="Arial"/>
                <a:ea typeface="ＭＳ Ｐゴシック"/>
              </a:rPr>
              <a:t>           </a:t>
            </a:r>
            <a:endParaRPr dirty="0">
              <a:solidFill>
                <a:schemeClr val="tx2"/>
              </a:solidFill>
            </a:endParaRPr>
          </a:p>
        </p:txBody>
      </p:sp>
      <p:pic>
        <p:nvPicPr>
          <p:cNvPr id="5" name="Picture 4"/>
          <p:cNvPicPr/>
          <p:nvPr userDrawn="1"/>
        </p:nvPicPr>
        <p:blipFill>
          <a:blip r:embed="rId2"/>
          <a:stretch/>
        </p:blipFill>
        <p:spPr>
          <a:xfrm>
            <a:off x="228600" y="0"/>
            <a:ext cx="1880280" cy="733320"/>
          </a:xfrm>
          <a:prstGeom prst="rect">
            <a:avLst/>
          </a:prstGeom>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4" name="PlaceHolder 1"/>
          <p:cNvSpPr>
            <a:spLocks noGrp="1"/>
          </p:cNvSpPr>
          <p:nvPr>
            <p:ph type="title"/>
          </p:nvPr>
        </p:nvSpPr>
        <p:spPr>
          <a:xfrm>
            <a:off x="457200" y="273600"/>
            <a:ext cx="8228520" cy="114408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25" name="PlaceHolder 2"/>
          <p:cNvSpPr>
            <a:spLocks noGrp="1"/>
          </p:cNvSpPr>
          <p:nvPr>
            <p:ph type="body"/>
          </p:nvPr>
        </p:nvSpPr>
        <p:spPr>
          <a:xfrm>
            <a:off x="457200" y="1604520"/>
            <a:ext cx="822924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26" name="PlaceHolder 3"/>
          <p:cNvSpPr>
            <a:spLocks noGrp="1"/>
          </p:cNvSpPr>
          <p:nvPr>
            <p:ph type="body"/>
          </p:nvPr>
        </p:nvSpPr>
        <p:spPr>
          <a:xfrm>
            <a:off x="457200" y="3682080"/>
            <a:ext cx="822924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7" name="PlaceHolder 1"/>
          <p:cNvSpPr>
            <a:spLocks noGrp="1"/>
          </p:cNvSpPr>
          <p:nvPr>
            <p:ph type="title"/>
          </p:nvPr>
        </p:nvSpPr>
        <p:spPr>
          <a:xfrm>
            <a:off x="457200" y="273600"/>
            <a:ext cx="8228520" cy="114408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28" name="PlaceHolder 2"/>
          <p:cNvSpPr>
            <a:spLocks noGrp="1"/>
          </p:cNvSpPr>
          <p:nvPr>
            <p:ph type="body"/>
          </p:nvPr>
        </p:nvSpPr>
        <p:spPr>
          <a:xfrm>
            <a:off x="457200" y="1604520"/>
            <a:ext cx="40158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29" name="PlaceHolder 3"/>
          <p:cNvSpPr>
            <a:spLocks noGrp="1"/>
          </p:cNvSpPr>
          <p:nvPr>
            <p:ph type="body"/>
          </p:nvPr>
        </p:nvSpPr>
        <p:spPr>
          <a:xfrm>
            <a:off x="4674240" y="1604520"/>
            <a:ext cx="40158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30" name="PlaceHolder 4"/>
          <p:cNvSpPr>
            <a:spLocks noGrp="1"/>
          </p:cNvSpPr>
          <p:nvPr>
            <p:ph type="body"/>
          </p:nvPr>
        </p:nvSpPr>
        <p:spPr>
          <a:xfrm>
            <a:off x="4674240" y="3682080"/>
            <a:ext cx="40158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31" name="PlaceHolder 5"/>
          <p:cNvSpPr>
            <a:spLocks noGrp="1"/>
          </p:cNvSpPr>
          <p:nvPr>
            <p:ph type="body"/>
          </p:nvPr>
        </p:nvSpPr>
        <p:spPr>
          <a:xfrm>
            <a:off x="457200" y="3682080"/>
            <a:ext cx="40158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2" name="PlaceHolder 1"/>
          <p:cNvSpPr>
            <a:spLocks noGrp="1"/>
          </p:cNvSpPr>
          <p:nvPr>
            <p:ph type="title"/>
          </p:nvPr>
        </p:nvSpPr>
        <p:spPr>
          <a:xfrm>
            <a:off x="457200" y="273600"/>
            <a:ext cx="8228520" cy="114408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33" name="PlaceHolder 2"/>
          <p:cNvSpPr>
            <a:spLocks noGrp="1"/>
          </p:cNvSpPr>
          <p:nvPr>
            <p:ph type="body"/>
          </p:nvPr>
        </p:nvSpPr>
        <p:spPr>
          <a:xfrm>
            <a:off x="457200" y="1604520"/>
            <a:ext cx="8229240" cy="397728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34" name="PlaceHolder 3"/>
          <p:cNvSpPr>
            <a:spLocks noGrp="1"/>
          </p:cNvSpPr>
          <p:nvPr>
            <p:ph type="body"/>
          </p:nvPr>
        </p:nvSpPr>
        <p:spPr>
          <a:xfrm>
            <a:off x="457200" y="1604520"/>
            <a:ext cx="8229240" cy="397728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pic>
        <p:nvPicPr>
          <p:cNvPr id="35" name="Picture 34"/>
          <p:cNvPicPr/>
          <p:nvPr/>
        </p:nvPicPr>
        <p:blipFill>
          <a:blip r:embed="rId2"/>
          <a:stretch/>
        </p:blipFill>
        <p:spPr>
          <a:xfrm>
            <a:off x="2077920" y="1604520"/>
            <a:ext cx="4987080" cy="3977280"/>
          </a:xfrm>
          <a:prstGeom prst="rect">
            <a:avLst/>
          </a:prstGeom>
          <a:ln>
            <a:noFill/>
          </a:ln>
        </p:spPr>
      </p:pic>
      <p:pic>
        <p:nvPicPr>
          <p:cNvPr id="36" name="Picture 35"/>
          <p:cNvPicPr/>
          <p:nvPr/>
        </p:nvPicPr>
        <p:blipFill>
          <a:blip r:embed="rId2"/>
          <a:stretch/>
        </p:blipFill>
        <p:spPr>
          <a:xfrm>
            <a:off x="2077920" y="1604520"/>
            <a:ext cx="4987080" cy="3977280"/>
          </a:xfrm>
          <a:prstGeom prst="rect">
            <a:avLst/>
          </a:prstGeom>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3" name="PlaceHolder 1"/>
          <p:cNvSpPr>
            <a:spLocks noGrp="1"/>
          </p:cNvSpPr>
          <p:nvPr>
            <p:ph type="title"/>
          </p:nvPr>
        </p:nvSpPr>
        <p:spPr>
          <a:xfrm>
            <a:off x="457200" y="273600"/>
            <a:ext cx="8228520" cy="114408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4" name="PlaceHolder 2"/>
          <p:cNvSpPr>
            <a:spLocks noGrp="1"/>
          </p:cNvSpPr>
          <p:nvPr>
            <p:ph type="subTitle"/>
          </p:nvPr>
        </p:nvSpPr>
        <p:spPr>
          <a:xfrm>
            <a:off x="457200" y="1604520"/>
            <a:ext cx="8229240" cy="3977280"/>
          </a:xfrm>
          <a:prstGeom prst="rect">
            <a:avLst/>
          </a:prstGeom>
        </p:spPr>
        <p:txBody>
          <a:bodyPr lIns="0" tIns="0" rIns="0" bIns="0" anchor="ctr"/>
          <a:lstStyle/>
          <a:p>
            <a:pPr algn="ctr"/>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5" name="PlaceHolder 1"/>
          <p:cNvSpPr>
            <a:spLocks noGrp="1"/>
          </p:cNvSpPr>
          <p:nvPr>
            <p:ph type="title"/>
          </p:nvPr>
        </p:nvSpPr>
        <p:spPr>
          <a:xfrm>
            <a:off x="457200" y="273600"/>
            <a:ext cx="8228520" cy="114408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6" name="PlaceHolder 2"/>
          <p:cNvSpPr>
            <a:spLocks noGrp="1"/>
          </p:cNvSpPr>
          <p:nvPr>
            <p:ph type="body"/>
          </p:nvPr>
        </p:nvSpPr>
        <p:spPr>
          <a:xfrm>
            <a:off x="457200" y="1604520"/>
            <a:ext cx="8229240" cy="397728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457200" y="273600"/>
            <a:ext cx="8228520" cy="114408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8" name="PlaceHolder 2"/>
          <p:cNvSpPr>
            <a:spLocks noGrp="1"/>
          </p:cNvSpPr>
          <p:nvPr>
            <p:ph type="body"/>
          </p:nvPr>
        </p:nvSpPr>
        <p:spPr>
          <a:xfrm>
            <a:off x="457200" y="1604520"/>
            <a:ext cx="4015800" cy="397728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9" name="PlaceHolder 3"/>
          <p:cNvSpPr>
            <a:spLocks noGrp="1"/>
          </p:cNvSpPr>
          <p:nvPr>
            <p:ph type="body"/>
          </p:nvPr>
        </p:nvSpPr>
        <p:spPr>
          <a:xfrm>
            <a:off x="4674240" y="1604520"/>
            <a:ext cx="4015800" cy="397728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0" name="PlaceHolder 1"/>
          <p:cNvSpPr>
            <a:spLocks noGrp="1"/>
          </p:cNvSpPr>
          <p:nvPr>
            <p:ph type="title"/>
          </p:nvPr>
        </p:nvSpPr>
        <p:spPr>
          <a:xfrm>
            <a:off x="457200" y="273600"/>
            <a:ext cx="8228520" cy="114408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pic>
        <p:nvPicPr>
          <p:cNvPr id="9" name="Picture 8"/>
          <p:cNvPicPr/>
          <p:nvPr userDrawn="1"/>
        </p:nvPicPr>
        <p:blipFill>
          <a:blip r:embed="rId2"/>
          <a:stretch/>
        </p:blipFill>
        <p:spPr>
          <a:xfrm>
            <a:off x="130320" y="88560"/>
            <a:ext cx="1836266" cy="625424"/>
          </a:xfrm>
          <a:prstGeom prst="rect">
            <a:avLst/>
          </a:prstGeom>
          <a:ln>
            <a:noFill/>
          </a:ln>
        </p:spPr>
      </p:pic>
      <p:sp>
        <p:nvSpPr>
          <p:cNvPr id="11" name="CustomShape 3"/>
          <p:cNvSpPr/>
          <p:nvPr userDrawn="1"/>
        </p:nvSpPr>
        <p:spPr>
          <a:xfrm>
            <a:off x="7839000" y="6496920"/>
            <a:ext cx="1075320" cy="240120"/>
          </a:xfrm>
          <a:prstGeom prst="rect">
            <a:avLst/>
          </a:prstGeom>
          <a:noFill/>
          <a:ln>
            <a:noFill/>
          </a:ln>
        </p:spPr>
        <p:txBody>
          <a:bodyPr lIns="0" tIns="0" rIns="0" bIns="0"/>
          <a:lstStyle/>
          <a:p>
            <a:pPr>
              <a:lnSpc>
                <a:spcPct val="100000"/>
              </a:lnSpc>
            </a:pPr>
            <a:r>
              <a:rPr lang="en-US" sz="900" dirty="0" smtClean="0">
                <a:solidFill>
                  <a:srgbClr val="004C97"/>
                </a:solidFill>
                <a:latin typeface="Arial"/>
                <a:ea typeface="ＭＳ Ｐゴシック"/>
              </a:rPr>
              <a:t>9/26/2017</a:t>
            </a:r>
            <a:endParaRPr dirty="0"/>
          </a:p>
        </p:txBody>
      </p:sp>
      <p:sp>
        <p:nvSpPr>
          <p:cNvPr id="12" name="CustomShape 5"/>
          <p:cNvSpPr/>
          <p:nvPr userDrawn="1"/>
        </p:nvSpPr>
        <p:spPr>
          <a:xfrm>
            <a:off x="228600" y="6515280"/>
            <a:ext cx="446760" cy="240120"/>
          </a:xfrm>
          <a:prstGeom prst="rect">
            <a:avLst/>
          </a:prstGeom>
          <a:noFill/>
          <a:ln>
            <a:noFill/>
          </a:ln>
        </p:spPr>
        <p:txBody>
          <a:bodyPr lIns="0" tIns="0" rIns="0" bIns="0"/>
          <a:lstStyle/>
          <a:p>
            <a:pPr>
              <a:lnSpc>
                <a:spcPct val="100000"/>
              </a:lnSpc>
            </a:pPr>
            <a:fld id="{221F0485-A4AE-40F7-9742-75DE3F58A407}" type="slidenum">
              <a:rPr lang="en-US" sz="900">
                <a:solidFill>
                  <a:srgbClr val="004C97"/>
                </a:solidFill>
                <a:latin typeface="Arial"/>
                <a:ea typeface="ＭＳ Ｐゴシック"/>
              </a:rPr>
              <a:t>‹#›</a:t>
            </a:fld>
            <a:endParaRPr/>
          </a:p>
        </p:txBody>
      </p:sp>
      <p:sp>
        <p:nvSpPr>
          <p:cNvPr id="13" name="CustomShape 4"/>
          <p:cNvSpPr/>
          <p:nvPr userDrawn="1"/>
        </p:nvSpPr>
        <p:spPr>
          <a:xfrm>
            <a:off x="563376" y="6533639"/>
            <a:ext cx="6696406" cy="221761"/>
          </a:xfrm>
          <a:prstGeom prst="rect">
            <a:avLst/>
          </a:prstGeom>
          <a:noFill/>
          <a:ln>
            <a:noFill/>
          </a:ln>
        </p:spPr>
        <p:txBody>
          <a:bodyPr lIns="0" tIns="0" rIns="0" bIns="0"/>
          <a:lstStyle/>
          <a:p>
            <a:pPr>
              <a:lnSpc>
                <a:spcPct val="100000"/>
              </a:lnSpc>
            </a:pPr>
            <a:r>
              <a:rPr lang="en-US" sz="900" dirty="0">
                <a:solidFill>
                  <a:schemeClr val="tx2"/>
                </a:solidFill>
                <a:latin typeface="Arial"/>
                <a:ea typeface="ＭＳ Ｐゴシック"/>
              </a:rPr>
              <a:t>Hans Wenzel      </a:t>
            </a:r>
            <a:r>
              <a:rPr lang="en-US" sz="900" dirty="0" smtClean="0">
                <a:solidFill>
                  <a:schemeClr val="tx2"/>
                </a:solidFill>
                <a:latin typeface="Arial"/>
                <a:ea typeface="ＭＳ Ｐゴシック"/>
              </a:rPr>
              <a:t>	</a:t>
            </a:r>
            <a:r>
              <a:rPr lang="en-US" sz="900" dirty="0" smtClean="0">
                <a:solidFill>
                  <a:schemeClr val="tx2"/>
                </a:solidFill>
                <a:latin typeface="Arial"/>
                <a:ea typeface="ＭＳ Ｐゴシック"/>
              </a:rPr>
              <a:t>	</a:t>
            </a:r>
            <a:r>
              <a:rPr lang="en-US" sz="900" baseline="0" dirty="0" smtClean="0">
                <a:solidFill>
                  <a:schemeClr val="tx2"/>
                </a:solidFill>
                <a:latin typeface="+mn-lt"/>
                <a:ea typeface="+mn-ea"/>
              </a:rPr>
              <a:t>Geant4 Collaboration meeting Wollongong, Australia 25-29 Sept. 2017</a:t>
            </a:r>
            <a:r>
              <a:rPr lang="en-US" sz="900" dirty="0" smtClean="0">
                <a:solidFill>
                  <a:schemeClr val="tx2"/>
                </a:solidFill>
                <a:latin typeface="Arial"/>
                <a:ea typeface="ＭＳ Ｐゴシック"/>
              </a:rPr>
              <a:t>           </a:t>
            </a:r>
            <a:endParaRPr dirty="0">
              <a:solidFill>
                <a:schemeClr val="tx2"/>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1" name="PlaceHolder 1"/>
          <p:cNvSpPr>
            <a:spLocks noGrp="1"/>
          </p:cNvSpPr>
          <p:nvPr>
            <p:ph type="subTitle"/>
          </p:nvPr>
        </p:nvSpPr>
        <p:spPr>
          <a:xfrm>
            <a:off x="457200" y="273600"/>
            <a:ext cx="8228520" cy="5304600"/>
          </a:xfrm>
          <a:prstGeom prst="rect">
            <a:avLst/>
          </a:prstGeom>
        </p:spPr>
        <p:txBody>
          <a:bodyPr lIns="0" tIns="0" rIns="0" bIns="0" anchor="ctr"/>
          <a:lstStyle/>
          <a:p>
            <a:pPr algn="ctr"/>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2" name="PlaceHolder 1"/>
          <p:cNvSpPr>
            <a:spLocks noGrp="1"/>
          </p:cNvSpPr>
          <p:nvPr>
            <p:ph type="title"/>
          </p:nvPr>
        </p:nvSpPr>
        <p:spPr>
          <a:xfrm>
            <a:off x="457200" y="273600"/>
            <a:ext cx="8228520" cy="114408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13" name="PlaceHolder 2"/>
          <p:cNvSpPr>
            <a:spLocks noGrp="1"/>
          </p:cNvSpPr>
          <p:nvPr>
            <p:ph type="body"/>
          </p:nvPr>
        </p:nvSpPr>
        <p:spPr>
          <a:xfrm>
            <a:off x="457200" y="1604520"/>
            <a:ext cx="40158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14" name="PlaceHolder 3"/>
          <p:cNvSpPr>
            <a:spLocks noGrp="1"/>
          </p:cNvSpPr>
          <p:nvPr>
            <p:ph type="body"/>
          </p:nvPr>
        </p:nvSpPr>
        <p:spPr>
          <a:xfrm>
            <a:off x="457200" y="3682080"/>
            <a:ext cx="40158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15" name="PlaceHolder 4"/>
          <p:cNvSpPr>
            <a:spLocks noGrp="1"/>
          </p:cNvSpPr>
          <p:nvPr>
            <p:ph type="body"/>
          </p:nvPr>
        </p:nvSpPr>
        <p:spPr>
          <a:xfrm>
            <a:off x="4674240" y="1604520"/>
            <a:ext cx="4015800" cy="397728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6" name="PlaceHolder 1"/>
          <p:cNvSpPr>
            <a:spLocks noGrp="1"/>
          </p:cNvSpPr>
          <p:nvPr>
            <p:ph type="title"/>
          </p:nvPr>
        </p:nvSpPr>
        <p:spPr>
          <a:xfrm>
            <a:off x="457200" y="273600"/>
            <a:ext cx="8228520" cy="114408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17" name="PlaceHolder 2"/>
          <p:cNvSpPr>
            <a:spLocks noGrp="1"/>
          </p:cNvSpPr>
          <p:nvPr>
            <p:ph type="body"/>
          </p:nvPr>
        </p:nvSpPr>
        <p:spPr>
          <a:xfrm>
            <a:off x="457200" y="1604520"/>
            <a:ext cx="4015800" cy="397728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18" name="PlaceHolder 3"/>
          <p:cNvSpPr>
            <a:spLocks noGrp="1"/>
          </p:cNvSpPr>
          <p:nvPr>
            <p:ph type="body"/>
          </p:nvPr>
        </p:nvSpPr>
        <p:spPr>
          <a:xfrm>
            <a:off x="4674240" y="1604520"/>
            <a:ext cx="40158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19" name="PlaceHolder 4"/>
          <p:cNvSpPr>
            <a:spLocks noGrp="1"/>
          </p:cNvSpPr>
          <p:nvPr>
            <p:ph type="body"/>
          </p:nvPr>
        </p:nvSpPr>
        <p:spPr>
          <a:xfrm>
            <a:off x="4674240" y="3682080"/>
            <a:ext cx="40158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0" name="PlaceHolder 1"/>
          <p:cNvSpPr>
            <a:spLocks noGrp="1"/>
          </p:cNvSpPr>
          <p:nvPr>
            <p:ph type="title"/>
          </p:nvPr>
        </p:nvSpPr>
        <p:spPr>
          <a:xfrm>
            <a:off x="457200" y="273600"/>
            <a:ext cx="8228520" cy="1144080"/>
          </a:xfrm>
          <a:prstGeom prst="rect">
            <a:avLst/>
          </a:prstGeom>
        </p:spPr>
        <p:txBody>
          <a:bodyPr lIns="0" tIns="0" rIns="0" bIns="0" anchor="ctr"/>
          <a:lstStyle/>
          <a:p>
            <a:pPr algn="ctr"/>
            <a:endParaRPr lang="en-US" sz="4400" b="0" strike="noStrike" spc="-1">
              <a:solidFill>
                <a:srgbClr val="000000"/>
              </a:solidFill>
              <a:uFill>
                <a:solidFill>
                  <a:srgbClr val="FFFFFF"/>
                </a:solidFill>
              </a:uFill>
              <a:latin typeface="Arial"/>
            </a:endParaRPr>
          </a:p>
        </p:txBody>
      </p:sp>
      <p:sp>
        <p:nvSpPr>
          <p:cNvPr id="21" name="PlaceHolder 2"/>
          <p:cNvSpPr>
            <a:spLocks noGrp="1"/>
          </p:cNvSpPr>
          <p:nvPr>
            <p:ph type="body"/>
          </p:nvPr>
        </p:nvSpPr>
        <p:spPr>
          <a:xfrm>
            <a:off x="457200" y="1604520"/>
            <a:ext cx="40158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22" name="PlaceHolder 3"/>
          <p:cNvSpPr>
            <a:spLocks noGrp="1"/>
          </p:cNvSpPr>
          <p:nvPr>
            <p:ph type="body"/>
          </p:nvPr>
        </p:nvSpPr>
        <p:spPr>
          <a:xfrm>
            <a:off x="4674240" y="1604520"/>
            <a:ext cx="401580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
        <p:nvSpPr>
          <p:cNvPr id="23" name="PlaceHolder 4"/>
          <p:cNvSpPr>
            <a:spLocks noGrp="1"/>
          </p:cNvSpPr>
          <p:nvPr>
            <p:ph type="body"/>
          </p:nvPr>
        </p:nvSpPr>
        <p:spPr>
          <a:xfrm>
            <a:off x="457200" y="3682080"/>
            <a:ext cx="8229240" cy="1896840"/>
          </a:xfrm>
          <a:prstGeom prst="rect">
            <a:avLst/>
          </a:prstGeom>
        </p:spPr>
        <p:txBody>
          <a:bodyPr lIns="0" tIns="0" rIns="0" bIns="0"/>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3" name="Picture 2"/>
          <p:cNvPicPr/>
          <p:nvPr/>
        </p:nvPicPr>
        <p:blipFill>
          <a:blip r:embed="rId14"/>
          <a:stretch/>
        </p:blipFill>
        <p:spPr>
          <a:xfrm>
            <a:off x="0" y="0"/>
            <a:ext cx="9140760" cy="6854760"/>
          </a:xfrm>
          <a:prstGeom prst="rect">
            <a:avLst/>
          </a:prstGeom>
          <a:ln>
            <a:noFill/>
          </a:ln>
        </p:spPr>
      </p:pic>
      <p:sp>
        <p:nvSpPr>
          <p:cNvPr id="4" name="PlaceHolder 1"/>
          <p:cNvSpPr>
            <a:spLocks noGrp="1"/>
          </p:cNvSpPr>
          <p:nvPr>
            <p:ph type="title"/>
          </p:nvPr>
        </p:nvSpPr>
        <p:spPr>
          <a:xfrm>
            <a:off x="457200" y="273600"/>
            <a:ext cx="8229240" cy="1144800"/>
          </a:xfrm>
          <a:prstGeom prst="rect">
            <a:avLst/>
          </a:prstGeom>
        </p:spPr>
        <p:txBody>
          <a:bodyPr lIns="0" tIns="0" rIns="0" bIns="0" anchor="ctr"/>
          <a:lstStyle/>
          <a:p>
            <a:pPr algn="ctr"/>
            <a:r>
              <a:rPr lang="en-US" sz="4400" b="0" strike="noStrike" spc="-1">
                <a:solidFill>
                  <a:srgbClr val="000000"/>
                </a:solidFill>
                <a:uFill>
                  <a:solidFill>
                    <a:srgbClr val="FFFFFF"/>
                  </a:solidFill>
                </a:uFill>
                <a:latin typeface="Arial"/>
              </a:rPr>
              <a:t>Click to edit the title text format</a:t>
            </a:r>
          </a:p>
        </p:txBody>
      </p:sp>
      <p:sp>
        <p:nvSpPr>
          <p:cNvPr id="2" name="PlaceHolder 2"/>
          <p:cNvSpPr>
            <a:spLocks noGrp="1"/>
          </p:cNvSpPr>
          <p:nvPr>
            <p:ph type="body"/>
          </p:nvPr>
        </p:nvSpPr>
        <p:spPr>
          <a:xfrm>
            <a:off x="457200" y="1604520"/>
            <a:ext cx="8229240" cy="3977280"/>
          </a:xfrm>
          <a:prstGeom prst="rect">
            <a:avLst/>
          </a:prstGeom>
        </p:spPr>
        <p:txBody>
          <a:bodyPr lIns="0" tIns="0" rIns="0" bIns="0"/>
          <a:lstStyle/>
          <a:p>
            <a:pPr marL="432000" indent="-324000">
              <a:buClr>
                <a:srgbClr val="000000"/>
              </a:buClr>
              <a:buSzPct val="45000"/>
              <a:buFont typeface="Wingdings" charset="2"/>
              <a:buChar char=""/>
            </a:pPr>
            <a:r>
              <a:rPr lang="en-US" sz="3200" b="0" strike="noStrike" spc="-1">
                <a:solidFill>
                  <a:srgbClr val="000000"/>
                </a:solidFill>
                <a:uFill>
                  <a:solidFill>
                    <a:srgbClr val="FFFFFF"/>
                  </a:solidFill>
                </a:uFill>
                <a:latin typeface="Arial"/>
              </a:rPr>
              <a:t>Click to edit the outline text format</a:t>
            </a:r>
          </a:p>
          <a:p>
            <a:pPr marL="864000" lvl="1" indent="-324000">
              <a:buClr>
                <a:srgbClr val="000000"/>
              </a:buClr>
              <a:buSzPct val="75000"/>
              <a:buFont typeface="Symbol" charset="2"/>
              <a:buChar char=""/>
            </a:pPr>
            <a:r>
              <a:rPr lang="en-US" sz="2800" b="0" strike="noStrike" spc="-1">
                <a:solidFill>
                  <a:srgbClr val="000000"/>
                </a:solidFill>
                <a:uFill>
                  <a:solidFill>
                    <a:srgbClr val="FFFFFF"/>
                  </a:solidFill>
                </a:uFill>
                <a:latin typeface="Arial"/>
              </a:rPr>
              <a:t>Second Outline Level</a:t>
            </a:r>
          </a:p>
          <a:p>
            <a:pPr marL="1296000" lvl="2" indent="-288000">
              <a:buClr>
                <a:srgbClr val="000000"/>
              </a:buClr>
              <a:buSzPct val="45000"/>
              <a:buFont typeface="Wingdings" charset="2"/>
              <a:buChar char=""/>
            </a:pPr>
            <a:r>
              <a:rPr lang="en-US" sz="2400" b="0" strike="noStrike" spc="-1">
                <a:solidFill>
                  <a:srgbClr val="000000"/>
                </a:solidFill>
                <a:uFill>
                  <a:solidFill>
                    <a:srgbClr val="FFFFFF"/>
                  </a:solidFill>
                </a:uFill>
                <a:latin typeface="Arial"/>
              </a:rPr>
              <a:t>Third Outline Level</a:t>
            </a:r>
          </a:p>
          <a:p>
            <a:pPr marL="1728000" lvl="3" indent="-216000">
              <a:buClr>
                <a:srgbClr val="000000"/>
              </a:buClr>
              <a:buSzPct val="75000"/>
              <a:buFont typeface="Symbol" charset="2"/>
              <a:buChar char=""/>
            </a:pPr>
            <a:r>
              <a:rPr lang="en-US" sz="2000" b="0" strike="noStrike" spc="-1">
                <a:solidFill>
                  <a:srgbClr val="000000"/>
                </a:solidFill>
                <a:uFill>
                  <a:solidFill>
                    <a:srgbClr val="FFFFFF"/>
                  </a:solidFill>
                </a:uFill>
                <a:latin typeface="Arial"/>
              </a:rPr>
              <a:t>Fourth Outline Level</a:t>
            </a:r>
          </a:p>
          <a:p>
            <a:pPr marL="2160000" lvl="4" indent="-216000">
              <a:buClr>
                <a:srgbClr val="000000"/>
              </a:buClr>
              <a:buSzPct val="45000"/>
              <a:buFont typeface="Wingdings" charset="2"/>
              <a:buChar char=""/>
            </a:pPr>
            <a:r>
              <a:rPr lang="en-US" sz="2000" b="0" strike="noStrike" spc="-1">
                <a:solidFill>
                  <a:srgbClr val="000000"/>
                </a:solidFill>
                <a:uFill>
                  <a:solidFill>
                    <a:srgbClr val="FFFFFF"/>
                  </a:solidFill>
                </a:uFill>
                <a:latin typeface="Arial"/>
              </a:rPr>
              <a:t>Fifth Outline Level</a:t>
            </a:r>
          </a:p>
          <a:p>
            <a:pPr marL="2592000" lvl="5" indent="-216000">
              <a:buClr>
                <a:srgbClr val="000000"/>
              </a:buClr>
              <a:buSzPct val="45000"/>
              <a:buFont typeface="Wingdings" charset="2"/>
              <a:buChar char=""/>
            </a:pPr>
            <a:r>
              <a:rPr lang="en-US" sz="2000" b="0" strike="noStrike" spc="-1">
                <a:solidFill>
                  <a:srgbClr val="000000"/>
                </a:solidFill>
                <a:uFill>
                  <a:solidFill>
                    <a:srgbClr val="FFFFFF"/>
                  </a:solidFill>
                </a:uFill>
                <a:latin typeface="Arial"/>
              </a:rPr>
              <a:t>Sixth Outline Level</a:t>
            </a:r>
          </a:p>
          <a:p>
            <a:pPr marL="3024000" lvl="6" indent="-216000">
              <a:buClr>
                <a:srgbClr val="000000"/>
              </a:buClr>
              <a:buSzPct val="45000"/>
              <a:buFont typeface="Wingdings" charset="2"/>
              <a:buChar char=""/>
            </a:pPr>
            <a:r>
              <a:rPr lang="en-US" sz="2000" b="0" strike="noStrike" spc="-1">
                <a:solidFill>
                  <a:srgbClr val="000000"/>
                </a:solidFill>
                <a:uFill>
                  <a:solidFill>
                    <a:srgbClr val="FFFFFF"/>
                  </a:solidFill>
                </a:uFill>
                <a:latin typeface="Arial"/>
              </a:rPr>
              <a:t>Seventh Outline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8.jpg"/><Relationship Id="rId3" Type="http://schemas.openxmlformats.org/officeDocument/2006/relationships/image" Target="../media/image9.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0.png"/><Relationship Id="rId3"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13.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4.png"/><Relationship Id="rId3" Type="http://schemas.openxmlformats.org/officeDocument/2006/relationships/image" Target="../media/image1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https://g4devel.fnal.gov:8181/"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7.png"/><Relationship Id="rId3" Type="http://schemas.openxmlformats.org/officeDocument/2006/relationships/image" Target="../media/image1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9.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20.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21.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22.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3.png"/></Relationships>
</file>

<file path=ppt/slides/_rels/slide26.xml.rels><?xml version="1.0" encoding="UTF-8" standalone="yes"?>
<Relationships xmlns="http://schemas.openxmlformats.org/package/2006/relationships"><Relationship Id="rId3" Type="http://schemas.openxmlformats.org/officeDocument/2006/relationships/image" Target="../media/image24.png"/><Relationship Id="rId4" Type="http://schemas.openxmlformats.org/officeDocument/2006/relationships/image" Target="../media/image25.png"/><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26.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27.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8.png"/></Relationships>
</file>

<file path=ppt/slides/_rels/slide3.xml.rels><?xml version="1.0" encoding="UTF-8" standalone="yes"?>
<Relationships xmlns="http://schemas.openxmlformats.org/package/2006/relationships"><Relationship Id="rId3" Type="http://schemas.openxmlformats.org/officeDocument/2006/relationships/hyperlink" Target="http://www.nndc.bnl.gov/exfor/exfor.htm" TargetMode="External"/><Relationship Id="rId4" Type="http://schemas.openxmlformats.org/officeDocument/2006/relationships/hyperlink" Target="https://inspirehep.net/" TargetMode="External"/><Relationship Id="rId5" Type="http://schemas.openxmlformats.org/officeDocument/2006/relationships/hyperlink" Target="http://pdg.lbl.gov/" TargetMode="External"/><Relationship Id="rId6" Type="http://schemas.openxmlformats.org/officeDocument/2006/relationships/hyperlink" Target="https://spshadrons.web.cern.ch/spshadrons/" TargetMode="External"/><Relationship Id="rId7" Type="http://schemas.openxmlformats.org/officeDocument/2006/relationships/hyperlink" Target="https://www.oecd-nea.org/dbdata/bara.html" TargetMode="External"/><Relationship Id="rId1" Type="http://schemas.openxmlformats.org/officeDocument/2006/relationships/slideLayout" Target="../slideLayouts/slideLayout1.xml"/><Relationship Id="rId2" Type="http://schemas.openxmlformats.org/officeDocument/2006/relationships/hyperlink" Target="https://hepdata.net/"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0"/>
          <p:cNvSpPr/>
          <p:nvPr/>
        </p:nvSpPr>
        <p:spPr>
          <a:xfrm>
            <a:off x="228599" y="1690650"/>
            <a:ext cx="6920345" cy="4576002"/>
          </a:xfrm>
          <a:prstGeom prst="round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Box 2"/>
          <p:cNvSpPr txBox="1"/>
          <p:nvPr/>
        </p:nvSpPr>
        <p:spPr>
          <a:xfrm>
            <a:off x="1381180" y="143528"/>
            <a:ext cx="7622875" cy="584776"/>
          </a:xfrm>
          <a:prstGeom prst="rect">
            <a:avLst/>
          </a:prstGeom>
          <a:noFill/>
        </p:spPr>
        <p:txBody>
          <a:bodyPr wrap="none" rtlCol="0">
            <a:spAutoFit/>
          </a:bodyPr>
          <a:lstStyle/>
          <a:p>
            <a:r>
              <a:rPr lang="en-US" sz="3200" b="1" dirty="0">
                <a:solidFill>
                  <a:schemeClr val="tx2"/>
                </a:solidFill>
              </a:rPr>
              <a:t>      </a:t>
            </a:r>
            <a:r>
              <a:rPr lang="en-US" sz="2800" b="1" dirty="0" smtClean="0">
                <a:solidFill>
                  <a:schemeClr val="accent1"/>
                </a:solidFill>
              </a:rPr>
              <a:t>D</a:t>
            </a:r>
            <a:r>
              <a:rPr lang="en-US" dirty="0" smtClean="0">
                <a:solidFill>
                  <a:schemeClr val="accent1"/>
                </a:solidFill>
              </a:rPr>
              <a:t>atabase </a:t>
            </a:r>
            <a:r>
              <a:rPr lang="en-US" sz="2800" b="1" dirty="0" smtClean="0">
                <a:solidFill>
                  <a:schemeClr val="accent1"/>
                </a:solidFill>
              </a:rPr>
              <a:t>o</a:t>
            </a:r>
            <a:r>
              <a:rPr lang="en-US" dirty="0" smtClean="0">
                <a:solidFill>
                  <a:schemeClr val="accent1"/>
                </a:solidFill>
              </a:rPr>
              <a:t>f </a:t>
            </a:r>
            <a:r>
              <a:rPr lang="en-US" sz="2800" b="1" dirty="0" smtClean="0">
                <a:solidFill>
                  <a:schemeClr val="accent1"/>
                </a:solidFill>
              </a:rPr>
              <a:t>S</a:t>
            </a:r>
            <a:r>
              <a:rPr lang="en-US" dirty="0" smtClean="0">
                <a:solidFill>
                  <a:schemeClr val="accent1"/>
                </a:solidFill>
              </a:rPr>
              <a:t>cientific </a:t>
            </a:r>
            <a:r>
              <a:rPr lang="en-US" sz="2800" b="1" dirty="0" smtClean="0">
                <a:solidFill>
                  <a:schemeClr val="accent1"/>
                </a:solidFill>
              </a:rPr>
              <a:t>Si</a:t>
            </a:r>
            <a:r>
              <a:rPr lang="en-US" dirty="0" smtClean="0">
                <a:solidFill>
                  <a:schemeClr val="accent1"/>
                </a:solidFill>
              </a:rPr>
              <a:t>mulation </a:t>
            </a:r>
            <a:r>
              <a:rPr lang="en-US" dirty="0">
                <a:solidFill>
                  <a:schemeClr val="accent1"/>
                </a:solidFill>
              </a:rPr>
              <a:t>and </a:t>
            </a:r>
            <a:r>
              <a:rPr lang="en-US" sz="2800" b="1" dirty="0">
                <a:solidFill>
                  <a:schemeClr val="accent1"/>
                </a:solidFill>
              </a:rPr>
              <a:t>E</a:t>
            </a:r>
            <a:r>
              <a:rPr lang="en-US" dirty="0">
                <a:solidFill>
                  <a:schemeClr val="accent1"/>
                </a:solidFill>
              </a:rPr>
              <a:t>xperimental </a:t>
            </a:r>
            <a:r>
              <a:rPr lang="en-US" sz="2800" b="1" dirty="0">
                <a:solidFill>
                  <a:schemeClr val="accent1"/>
                </a:solidFill>
              </a:rPr>
              <a:t>R</a:t>
            </a:r>
            <a:r>
              <a:rPr lang="en-US" dirty="0">
                <a:solidFill>
                  <a:schemeClr val="accent1"/>
                </a:solidFill>
              </a:rPr>
              <a:t>esults</a:t>
            </a:r>
            <a:endParaRPr lang="en-US" sz="2000" dirty="0">
              <a:solidFill>
                <a:schemeClr val="accent1"/>
              </a:solidFill>
            </a:endParaRPr>
          </a:p>
        </p:txBody>
      </p:sp>
      <p:sp>
        <p:nvSpPr>
          <p:cNvPr id="12" name="Rectangle 11"/>
          <p:cNvSpPr/>
          <p:nvPr/>
        </p:nvSpPr>
        <p:spPr>
          <a:xfrm>
            <a:off x="806399" y="1690650"/>
            <a:ext cx="8197655" cy="2862322"/>
          </a:xfrm>
          <a:prstGeom prst="rect">
            <a:avLst/>
          </a:prstGeom>
        </p:spPr>
        <p:txBody>
          <a:bodyPr wrap="square">
            <a:spAutoFit/>
          </a:bodyPr>
          <a:lstStyle/>
          <a:p>
            <a:r>
              <a:rPr lang="en-US" sz="2000" b="1" u="sng" dirty="0">
                <a:solidFill>
                  <a:schemeClr val="accent1"/>
                </a:solidFill>
              </a:rPr>
              <a:t>Outline</a:t>
            </a:r>
            <a:r>
              <a:rPr lang="en-US" sz="2000" b="1" u="sng" dirty="0" smtClean="0">
                <a:solidFill>
                  <a:schemeClr val="accent1"/>
                </a:solidFill>
              </a:rPr>
              <a:t>:</a:t>
            </a:r>
          </a:p>
          <a:p>
            <a:endParaRPr lang="en-US" sz="2000" dirty="0">
              <a:solidFill>
                <a:schemeClr val="accent1"/>
              </a:solidFill>
            </a:endParaRPr>
          </a:p>
          <a:p>
            <a:pPr marL="285750" indent="-285750">
              <a:buFont typeface="Arial" panose="020B0604020202020204" pitchFamily="34" charset="0"/>
              <a:buChar char="•"/>
            </a:pPr>
            <a:r>
              <a:rPr lang="en-US" sz="2000" dirty="0" smtClean="0">
                <a:solidFill>
                  <a:schemeClr val="accent1"/>
                </a:solidFill>
              </a:rPr>
              <a:t>What is </a:t>
            </a:r>
            <a:r>
              <a:rPr lang="en-US" sz="2000" dirty="0" err="1" smtClean="0">
                <a:solidFill>
                  <a:schemeClr val="accent1"/>
                </a:solidFill>
              </a:rPr>
              <a:t>DoSSiER</a:t>
            </a:r>
            <a:r>
              <a:rPr lang="en-US" sz="2000" dirty="0" smtClean="0">
                <a:solidFill>
                  <a:schemeClr val="accent1"/>
                </a:solidFill>
              </a:rPr>
              <a:t>?</a:t>
            </a:r>
          </a:p>
          <a:p>
            <a:pPr marL="285750" indent="-285750">
              <a:buFont typeface="Arial" panose="020B0604020202020204" pitchFamily="34" charset="0"/>
              <a:buChar char="•"/>
            </a:pPr>
            <a:r>
              <a:rPr lang="en-US" sz="2000" dirty="0" smtClean="0">
                <a:solidFill>
                  <a:schemeClr val="accent1"/>
                </a:solidFill>
              </a:rPr>
              <a:t>Why do we need a repository for experimental data?</a:t>
            </a:r>
            <a:endParaRPr lang="en-US" sz="2000" dirty="0" smtClean="0">
              <a:solidFill>
                <a:schemeClr val="accent1"/>
              </a:solidFill>
            </a:endParaRPr>
          </a:p>
          <a:p>
            <a:pPr marL="285750" indent="-285750">
              <a:buFont typeface="Arial" panose="020B0604020202020204" pitchFamily="34" charset="0"/>
              <a:buChar char="•"/>
            </a:pPr>
            <a:r>
              <a:rPr lang="en-US" sz="2000" dirty="0" smtClean="0">
                <a:solidFill>
                  <a:schemeClr val="accent1"/>
                </a:solidFill>
              </a:rPr>
              <a:t>Requirements</a:t>
            </a:r>
            <a:endParaRPr lang="en-US" sz="2000" dirty="0">
              <a:solidFill>
                <a:schemeClr val="accent1"/>
              </a:solidFill>
            </a:endParaRPr>
          </a:p>
          <a:p>
            <a:pPr marL="285750" indent="-285750">
              <a:buFont typeface="Arial" panose="020B0604020202020204" pitchFamily="34" charset="0"/>
              <a:buChar char="•"/>
            </a:pPr>
            <a:r>
              <a:rPr lang="en-US" sz="2000" dirty="0">
                <a:solidFill>
                  <a:schemeClr val="accent1"/>
                </a:solidFill>
              </a:rPr>
              <a:t>Components</a:t>
            </a:r>
          </a:p>
          <a:p>
            <a:pPr marL="285750" indent="-285750">
              <a:buFont typeface="Arial" panose="020B0604020202020204" pitchFamily="34" charset="0"/>
              <a:buChar char="•"/>
            </a:pPr>
            <a:r>
              <a:rPr lang="en-US" sz="2000" dirty="0">
                <a:solidFill>
                  <a:schemeClr val="accent1"/>
                </a:solidFill>
              </a:rPr>
              <a:t>Choice of </a:t>
            </a:r>
            <a:r>
              <a:rPr lang="en-US" sz="2000" dirty="0" smtClean="0">
                <a:solidFill>
                  <a:schemeClr val="accent1"/>
                </a:solidFill>
              </a:rPr>
              <a:t>technologies</a:t>
            </a:r>
          </a:p>
          <a:p>
            <a:pPr marL="285750" indent="-285750">
              <a:buFont typeface="Arial" panose="020B0604020202020204" pitchFamily="34" charset="0"/>
              <a:buChar char="•"/>
            </a:pPr>
            <a:r>
              <a:rPr lang="en-US" sz="2000" dirty="0" smtClean="0">
                <a:solidFill>
                  <a:schemeClr val="accent1"/>
                </a:solidFill>
              </a:rPr>
              <a:t>Steps to  create a new test </a:t>
            </a:r>
          </a:p>
          <a:p>
            <a:pPr marL="285750" indent="-285750">
              <a:buFont typeface="Arial" panose="020B0604020202020204" pitchFamily="34" charset="0"/>
              <a:buChar char="•"/>
            </a:pPr>
            <a:r>
              <a:rPr lang="en-US" sz="2000" dirty="0" smtClean="0">
                <a:solidFill>
                  <a:schemeClr val="accent1"/>
                </a:solidFill>
              </a:rPr>
              <a:t>Summary and Conclusions.</a:t>
            </a:r>
            <a:endParaRPr lang="en-US" sz="2000" dirty="0" smtClean="0">
              <a:solidFill>
                <a:schemeClr val="accent1"/>
              </a:solidFill>
            </a:endParaRPr>
          </a:p>
        </p:txBody>
      </p:sp>
    </p:spTree>
    <p:extLst>
      <p:ext uri="{BB962C8B-B14F-4D97-AF65-F5344CB8AC3E}">
        <p14:creationId xmlns:p14="http://schemas.microsoft.com/office/powerpoint/2010/main" val="162366974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ed Rectangle 9"/>
          <p:cNvSpPr/>
          <p:nvPr/>
        </p:nvSpPr>
        <p:spPr>
          <a:xfrm>
            <a:off x="57843" y="3325091"/>
            <a:ext cx="3061418" cy="923330"/>
          </a:xfrm>
          <a:prstGeom prst="round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CustomShape 1"/>
          <p:cNvSpPr/>
          <p:nvPr/>
        </p:nvSpPr>
        <p:spPr>
          <a:xfrm>
            <a:off x="194400" y="1515218"/>
            <a:ext cx="8745480" cy="345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r>
              <a:rPr lang="en-US" sz="2400" strike="noStrike" dirty="0">
                <a:latin typeface="Arial"/>
              </a:rPr>
              <a:t> </a:t>
            </a:r>
            <a:r>
              <a:rPr lang="en-US" sz="2000" strike="noStrike" dirty="0">
                <a:solidFill>
                  <a:schemeClr val="accent1"/>
                </a:solidFill>
                <a:latin typeface="Arial"/>
              </a:rPr>
              <a:t>python  ./</a:t>
            </a:r>
            <a:r>
              <a:rPr lang="en-US" sz="2000" strike="noStrike" dirty="0" err="1">
                <a:solidFill>
                  <a:schemeClr val="accent1"/>
                </a:solidFill>
                <a:latin typeface="Arial"/>
              </a:rPr>
              <a:t>plot_histofiles.py</a:t>
            </a:r>
            <a:r>
              <a:rPr lang="en-US" sz="2000" strike="noStrike" dirty="0">
                <a:solidFill>
                  <a:schemeClr val="accent1"/>
                </a:solidFill>
                <a:latin typeface="Arial"/>
              </a:rPr>
              <a:t> --</a:t>
            </a:r>
            <a:r>
              <a:rPr lang="en-US" sz="2000" strike="noStrike" dirty="0" err="1">
                <a:solidFill>
                  <a:schemeClr val="accent1"/>
                </a:solidFill>
                <a:latin typeface="Arial"/>
              </a:rPr>
              <a:t>metadatafile</a:t>
            </a:r>
            <a:r>
              <a:rPr lang="en-US" sz="2000" strike="noStrike" dirty="0">
                <a:solidFill>
                  <a:schemeClr val="accent1"/>
                </a:solidFill>
                <a:latin typeface="Arial"/>
              </a:rPr>
              <a:t> meta_pion-_G4Al_totalxserr.json </a:t>
            </a:r>
            <a:r>
              <a:rPr lang="en-US" sz="2000" strike="noStrike" dirty="0" smtClean="0">
                <a:solidFill>
                  <a:schemeClr val="accent1"/>
                </a:solidFill>
                <a:latin typeface="Arial"/>
              </a:rPr>
              <a:t>\</a:t>
            </a:r>
          </a:p>
          <a:p>
            <a:r>
              <a:rPr lang="en-US" sz="2000" strike="noStrike" dirty="0" smtClean="0">
                <a:solidFill>
                  <a:schemeClr val="accent1"/>
                </a:solidFill>
                <a:latin typeface="Arial"/>
              </a:rPr>
              <a:t>-</a:t>
            </a:r>
            <a:r>
              <a:rPr lang="en-US" sz="2000" strike="noStrike" dirty="0">
                <a:solidFill>
                  <a:schemeClr val="accent1"/>
                </a:solidFill>
                <a:latin typeface="Arial"/>
              </a:rPr>
              <a:t>c convert  </a:t>
            </a:r>
            <a:r>
              <a:rPr lang="en-US" sz="2000" strike="noStrike" dirty="0" smtClean="0">
                <a:solidFill>
                  <a:schemeClr val="accent1"/>
                </a:solidFill>
                <a:latin typeface="Arial"/>
              </a:rPr>
              <a:t>\</a:t>
            </a:r>
          </a:p>
          <a:p>
            <a:r>
              <a:rPr lang="en-US" sz="2000" strike="noStrike" dirty="0" smtClean="0">
                <a:solidFill>
                  <a:schemeClr val="accent1"/>
                </a:solidFill>
                <a:latin typeface="Arial"/>
              </a:rPr>
              <a:t>--</a:t>
            </a:r>
            <a:r>
              <a:rPr lang="en-US" sz="2000" strike="noStrike" dirty="0">
                <a:solidFill>
                  <a:schemeClr val="accent1"/>
                </a:solidFill>
                <a:latin typeface="Arial"/>
              </a:rPr>
              <a:t>output pion-_G4Al.json pion_xs.root:pion-_G4Al_totalxserr</a:t>
            </a:r>
            <a:endParaRPr sz="4000" dirty="0">
              <a:solidFill>
                <a:schemeClr val="accent1"/>
              </a:solidFill>
            </a:endParaRPr>
          </a:p>
        </p:txBody>
      </p:sp>
      <p:pic>
        <p:nvPicPr>
          <p:cNvPr id="5" name="Picture 4"/>
          <p:cNvPicPr/>
          <p:nvPr/>
        </p:nvPicPr>
        <p:blipFill>
          <a:blip r:embed="rId2"/>
          <a:stretch/>
        </p:blipFill>
        <p:spPr>
          <a:xfrm>
            <a:off x="3860280" y="3184538"/>
            <a:ext cx="5042880" cy="2905920"/>
          </a:xfrm>
          <a:prstGeom prst="rect">
            <a:avLst/>
          </a:prstGeom>
          <a:ln>
            <a:noFill/>
          </a:ln>
        </p:spPr>
      </p:pic>
      <p:sp>
        <p:nvSpPr>
          <p:cNvPr id="6" name="TextShape 5"/>
          <p:cNvSpPr txBox="1"/>
          <p:nvPr/>
        </p:nvSpPr>
        <p:spPr>
          <a:xfrm>
            <a:off x="2133600" y="101886"/>
            <a:ext cx="6497782" cy="373680"/>
          </a:xfrm>
          <a:prstGeom prst="rect">
            <a:avLst/>
          </a:prstGeom>
          <a:noFill/>
          <a:ln>
            <a:noFill/>
          </a:ln>
        </p:spPr>
        <p:txBody>
          <a:bodyPr lIns="90000" tIns="45000" rIns="90000" bIns="45000"/>
          <a:lstStyle/>
          <a:p>
            <a:pPr>
              <a:lnSpc>
                <a:spcPct val="100000"/>
              </a:lnSpc>
            </a:pPr>
            <a:r>
              <a:rPr lang="en-US" sz="2000" strike="noStrike" dirty="0" smtClean="0">
                <a:solidFill>
                  <a:srgbClr val="4F81BD"/>
                </a:solidFill>
                <a:latin typeface="Arial"/>
                <a:ea typeface="DejaVu Sans"/>
              </a:rPr>
              <a:t>e.g. Extracting </a:t>
            </a:r>
            <a:r>
              <a:rPr lang="en-US" sz="2000" strike="noStrike" dirty="0" err="1">
                <a:solidFill>
                  <a:srgbClr val="4F81BD"/>
                </a:solidFill>
                <a:latin typeface="Arial"/>
                <a:ea typeface="DejaVu Sans"/>
              </a:rPr>
              <a:t>TGraph</a:t>
            </a:r>
            <a:r>
              <a:rPr lang="en-US" sz="2000" strike="noStrike" dirty="0">
                <a:solidFill>
                  <a:srgbClr val="4F81BD"/>
                </a:solidFill>
                <a:latin typeface="Arial"/>
                <a:ea typeface="DejaVu Sans"/>
              </a:rPr>
              <a:t> from a root file and creating </a:t>
            </a:r>
            <a:r>
              <a:rPr lang="en-US" sz="2000" strike="noStrike" dirty="0" err="1">
                <a:solidFill>
                  <a:srgbClr val="4F81BD"/>
                </a:solidFill>
                <a:latin typeface="Arial"/>
                <a:ea typeface="DejaVu Sans"/>
              </a:rPr>
              <a:t>json</a:t>
            </a:r>
            <a:r>
              <a:rPr lang="en-US" sz="2000" strike="noStrike" dirty="0">
                <a:solidFill>
                  <a:srgbClr val="4F81BD"/>
                </a:solidFill>
                <a:latin typeface="Arial"/>
                <a:ea typeface="DejaVu Sans"/>
              </a:rPr>
              <a:t> file for upload to </a:t>
            </a:r>
            <a:r>
              <a:rPr lang="en-US" sz="2000" strike="noStrike" dirty="0" err="1">
                <a:solidFill>
                  <a:srgbClr val="4F81BD"/>
                </a:solidFill>
                <a:latin typeface="Arial"/>
                <a:ea typeface="DejaVu Sans"/>
              </a:rPr>
              <a:t>DoSSiER</a:t>
            </a:r>
            <a:endParaRPr dirty="0"/>
          </a:p>
        </p:txBody>
      </p:sp>
      <p:sp>
        <p:nvSpPr>
          <p:cNvPr id="7" name="TextShape 6"/>
          <p:cNvSpPr txBox="1"/>
          <p:nvPr/>
        </p:nvSpPr>
        <p:spPr>
          <a:xfrm>
            <a:off x="294120" y="2707178"/>
            <a:ext cx="7173000" cy="346320"/>
          </a:xfrm>
          <a:prstGeom prst="rect">
            <a:avLst/>
          </a:prstGeom>
          <a:noFill/>
          <a:ln>
            <a:noFill/>
          </a:ln>
        </p:spPr>
        <p:txBody>
          <a:bodyPr lIns="90000" tIns="45000" rIns="90000" bIns="45000"/>
          <a:lstStyle/>
          <a:p>
            <a:r>
              <a:rPr lang="en-US" dirty="0">
                <a:latin typeface="Arial"/>
              </a:rPr>
              <a:t>The Meta Data file: (in addition from the meta data provided by root)  </a:t>
            </a:r>
            <a:endParaRPr dirty="0"/>
          </a:p>
        </p:txBody>
      </p:sp>
      <p:sp>
        <p:nvSpPr>
          <p:cNvPr id="9" name="TextBox 8"/>
          <p:cNvSpPr txBox="1"/>
          <p:nvPr/>
        </p:nvSpPr>
        <p:spPr>
          <a:xfrm>
            <a:off x="194400" y="3325091"/>
            <a:ext cx="3061418" cy="923330"/>
          </a:xfrm>
          <a:prstGeom prst="rect">
            <a:avLst/>
          </a:prstGeom>
          <a:noFill/>
        </p:spPr>
        <p:txBody>
          <a:bodyPr wrap="square" rtlCol="0">
            <a:spAutoFit/>
          </a:bodyPr>
          <a:lstStyle/>
          <a:p>
            <a:r>
              <a:rPr lang="en-US" dirty="0" smtClean="0">
                <a:solidFill>
                  <a:schemeClr val="accent1"/>
                </a:solidFill>
              </a:rPr>
              <a:t>Note: meta data format will change to more human readable form!</a:t>
            </a:r>
            <a:endParaRPr lang="en-US" dirty="0">
              <a:solidFill>
                <a:schemeClr val="accent1"/>
              </a:solidFill>
            </a:endParaRPr>
          </a:p>
        </p:txBody>
      </p:sp>
      <p:sp>
        <p:nvSpPr>
          <p:cNvPr id="8" name="TextBox 7"/>
          <p:cNvSpPr txBox="1"/>
          <p:nvPr/>
        </p:nvSpPr>
        <p:spPr>
          <a:xfrm>
            <a:off x="417240" y="898566"/>
            <a:ext cx="5404043" cy="646331"/>
          </a:xfrm>
          <a:prstGeom prst="rect">
            <a:avLst/>
          </a:prstGeom>
          <a:noFill/>
        </p:spPr>
        <p:txBody>
          <a:bodyPr wrap="none" rtlCol="0">
            <a:spAutoFit/>
          </a:bodyPr>
          <a:lstStyle/>
          <a:p>
            <a:r>
              <a:rPr lang="en-US" dirty="0" smtClean="0"/>
              <a:t>Command used to add one record to the database </a:t>
            </a:r>
          </a:p>
          <a:p>
            <a:r>
              <a:rPr lang="en-US" dirty="0" smtClean="0"/>
              <a:t>(cross sections for pion- on </a:t>
            </a:r>
            <a:r>
              <a:rPr lang="en-US" dirty="0" err="1" smtClean="0"/>
              <a:t>Aluminium</a:t>
            </a:r>
            <a:r>
              <a:rPr lang="en-US" dirty="0" smtClean="0"/>
              <a:t>)</a:t>
            </a:r>
            <a:endParaRPr lang="en-US" dirty="0"/>
          </a:p>
        </p:txBody>
      </p:sp>
    </p:spTree>
    <p:extLst>
      <p:ext uri="{BB962C8B-B14F-4D97-AF65-F5344CB8AC3E}">
        <p14:creationId xmlns:p14="http://schemas.microsoft.com/office/powerpoint/2010/main" val="20820811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hape 150"/>
          <p:cNvSpPr txBox="1">
            <a:spLocks/>
          </p:cNvSpPr>
          <p:nvPr/>
        </p:nvSpPr>
        <p:spPr>
          <a:xfrm>
            <a:off x="2211886" y="225907"/>
            <a:ext cx="7747800" cy="548100"/>
          </a:xfrm>
          <a:prstGeom prst="rect">
            <a:avLst/>
          </a:prstGeom>
        </p:spPr>
        <p:txBody>
          <a:bodyPr lIns="91425" tIns="91425" rIns="91425" bIns="91425" anchor="t" anchorCtr="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spcBef>
                <a:spcPts val="0"/>
              </a:spcBef>
            </a:pPr>
            <a:r>
              <a:rPr lang="en" sz="2400" dirty="0" smtClean="0">
                <a:solidFill>
                  <a:schemeClr val="accent1"/>
                </a:solidFill>
              </a:rPr>
              <a:t>Information about DoSSiER Dictionaries</a:t>
            </a:r>
            <a:endParaRPr lang="en" sz="2400" dirty="0">
              <a:solidFill>
                <a:schemeClr val="accent1"/>
              </a:solidFill>
            </a:endParaRPr>
          </a:p>
        </p:txBody>
      </p:sp>
      <p:sp>
        <p:nvSpPr>
          <p:cNvPr id="5" name="Shape 151"/>
          <p:cNvSpPr txBox="1">
            <a:spLocks/>
          </p:cNvSpPr>
          <p:nvPr/>
        </p:nvSpPr>
        <p:spPr>
          <a:xfrm>
            <a:off x="629989" y="839749"/>
            <a:ext cx="8501188" cy="944700"/>
          </a:xfrm>
          <a:prstGeom prst="rect">
            <a:avLst/>
          </a:prstGeom>
        </p:spPr>
        <p:txBody>
          <a:bodyPr lIns="91425" tIns="91425" rIns="91425" bIns="91425" anchor="t" anchorCtr="0">
            <a:no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457200" indent="-330200">
              <a:lnSpc>
                <a:spcPct val="150000"/>
              </a:lnSpc>
              <a:spcBef>
                <a:spcPts val="0"/>
              </a:spcBef>
              <a:buSzPct val="100000"/>
            </a:pPr>
            <a:r>
              <a:rPr lang="en" sz="1600" dirty="0" smtClean="0">
                <a:solidFill>
                  <a:schemeClr val="accent1"/>
                </a:solidFill>
              </a:rPr>
              <a:t>DoSSiER uses “dictionaries” of different objects so that the metadata of results can be referenced by their ID </a:t>
            </a:r>
            <a:r>
              <a:rPr lang="en" sz="1600" dirty="0" smtClean="0">
                <a:solidFill>
                  <a:schemeClr val="accent1"/>
                </a:solidFill>
              </a:rPr>
              <a:t>keys</a:t>
            </a:r>
            <a:r>
              <a:rPr lang="en-US" sz="1600" dirty="0" smtClean="0">
                <a:solidFill>
                  <a:schemeClr val="accent1"/>
                </a:solidFill>
              </a:rPr>
              <a:t> or unique name, expandable, no duplication.</a:t>
            </a:r>
            <a:endParaRPr lang="en" sz="1600" dirty="0">
              <a:solidFill>
                <a:schemeClr val="accent1"/>
              </a:solidFill>
            </a:endParaRPr>
          </a:p>
        </p:txBody>
      </p:sp>
      <p:sp>
        <p:nvSpPr>
          <p:cNvPr id="6" name="Shape 152"/>
          <p:cNvSpPr txBox="1">
            <a:spLocks/>
          </p:cNvSpPr>
          <p:nvPr/>
        </p:nvSpPr>
        <p:spPr>
          <a:xfrm>
            <a:off x="8709387" y="5513487"/>
            <a:ext cx="548700" cy="393600"/>
          </a:xfrm>
          <a:prstGeom prst="rect">
            <a:avLst/>
          </a:prstGeom>
        </p:spPr>
        <p:txBody>
          <a:bodyPr lIns="91425" tIns="91425" rIns="91425" bIns="91425"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 dirty="0"/>
          </a:p>
        </p:txBody>
      </p:sp>
      <p:pic>
        <p:nvPicPr>
          <p:cNvPr id="8" name="Shape 154" descr="material.jpg"/>
          <p:cNvPicPr preferRelativeResize="0"/>
          <p:nvPr/>
        </p:nvPicPr>
        <p:blipFill>
          <a:blip r:embed="rId2">
            <a:alphaModFix/>
          </a:blip>
          <a:stretch>
            <a:fillRect/>
          </a:stretch>
        </p:blipFill>
        <p:spPr>
          <a:xfrm>
            <a:off x="5417127" y="3258116"/>
            <a:ext cx="3714050" cy="2919275"/>
          </a:xfrm>
          <a:prstGeom prst="rect">
            <a:avLst/>
          </a:prstGeom>
          <a:noFill/>
          <a:ln>
            <a:noFill/>
          </a:ln>
        </p:spPr>
      </p:pic>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0436" y="1850191"/>
            <a:ext cx="4488873" cy="4313345"/>
          </a:xfrm>
          <a:prstGeom prst="rect">
            <a:avLst/>
          </a:prstGeom>
        </p:spPr>
      </p:pic>
      <p:cxnSp>
        <p:nvCxnSpPr>
          <p:cNvPr id="9" name="Straight Connector 8"/>
          <p:cNvCxnSpPr/>
          <p:nvPr/>
        </p:nvCxnSpPr>
        <p:spPr>
          <a:xfrm flipV="1">
            <a:off x="4502727" y="1784449"/>
            <a:ext cx="914400" cy="45720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4502727" y="1784449"/>
            <a:ext cx="927223" cy="45720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8976933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8849" y="964505"/>
            <a:ext cx="6204478" cy="4472025"/>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87649" y="3175713"/>
            <a:ext cx="2767904" cy="2884447"/>
          </a:xfrm>
          <a:prstGeom prst="rect">
            <a:avLst/>
          </a:prstGeom>
        </p:spPr>
      </p:pic>
      <p:sp>
        <p:nvSpPr>
          <p:cNvPr id="2" name="TextBox 1"/>
          <p:cNvSpPr txBox="1"/>
          <p:nvPr/>
        </p:nvSpPr>
        <p:spPr>
          <a:xfrm>
            <a:off x="2196935" y="142504"/>
            <a:ext cx="6636753" cy="400110"/>
          </a:xfrm>
          <a:prstGeom prst="rect">
            <a:avLst/>
          </a:prstGeom>
          <a:noFill/>
        </p:spPr>
        <p:txBody>
          <a:bodyPr wrap="none" rtlCol="0">
            <a:spAutoFit/>
          </a:bodyPr>
          <a:lstStyle/>
          <a:p>
            <a:r>
              <a:rPr lang="en-US" sz="2000" dirty="0" smtClean="0">
                <a:solidFill>
                  <a:schemeClr val="accent1"/>
                </a:solidFill>
              </a:rPr>
              <a:t>Retrieving dictionary data (reaction) via the web-service  </a:t>
            </a:r>
            <a:endParaRPr lang="en-US" sz="2000" dirty="0">
              <a:solidFill>
                <a:schemeClr val="accent1"/>
              </a:solidFill>
            </a:endParaRPr>
          </a:p>
        </p:txBody>
      </p:sp>
    </p:spTree>
    <p:extLst>
      <p:ext uri="{BB962C8B-B14F-4D97-AF65-F5344CB8AC3E}">
        <p14:creationId xmlns:p14="http://schemas.microsoft.com/office/powerpoint/2010/main" val="195321320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7127" y="871188"/>
            <a:ext cx="2932545" cy="5363357"/>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24400" y="847142"/>
            <a:ext cx="4187283" cy="5387403"/>
          </a:xfrm>
          <a:prstGeom prst="rect">
            <a:avLst/>
          </a:prstGeom>
        </p:spPr>
      </p:pic>
      <p:cxnSp>
        <p:nvCxnSpPr>
          <p:cNvPr id="5" name="Straight Arrow Connector 4"/>
          <p:cNvCxnSpPr>
            <a:endCxn id="3" idx="1"/>
          </p:cNvCxnSpPr>
          <p:nvPr/>
        </p:nvCxnSpPr>
        <p:spPr>
          <a:xfrm>
            <a:off x="2673927" y="3532909"/>
            <a:ext cx="2050473" cy="7935"/>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2036618" y="166255"/>
            <a:ext cx="7308411" cy="461665"/>
          </a:xfrm>
          <a:prstGeom prst="rect">
            <a:avLst/>
          </a:prstGeom>
          <a:noFill/>
        </p:spPr>
        <p:txBody>
          <a:bodyPr wrap="none" rtlCol="0">
            <a:spAutoFit/>
          </a:bodyPr>
          <a:lstStyle/>
          <a:p>
            <a:r>
              <a:rPr lang="en-US" sz="2400" dirty="0" smtClean="0">
                <a:solidFill>
                  <a:schemeClr val="accent1"/>
                </a:solidFill>
              </a:rPr>
              <a:t>Change to human readable </a:t>
            </a:r>
            <a:r>
              <a:rPr lang="en-US" sz="2400" dirty="0" err="1" smtClean="0">
                <a:solidFill>
                  <a:schemeClr val="accent1"/>
                </a:solidFill>
              </a:rPr>
              <a:t>json</a:t>
            </a:r>
            <a:r>
              <a:rPr lang="en-US" sz="2400" dirty="0" smtClean="0">
                <a:solidFill>
                  <a:schemeClr val="accent1"/>
                </a:solidFill>
              </a:rPr>
              <a:t> interchange format </a:t>
            </a:r>
            <a:endParaRPr lang="en-US" sz="2400" dirty="0">
              <a:solidFill>
                <a:schemeClr val="accent1"/>
              </a:solidFill>
            </a:endParaRPr>
          </a:p>
        </p:txBody>
      </p:sp>
      <p:sp>
        <p:nvSpPr>
          <p:cNvPr id="8" name="Rounded Rectangle 7"/>
          <p:cNvSpPr/>
          <p:nvPr/>
        </p:nvSpPr>
        <p:spPr>
          <a:xfrm>
            <a:off x="6525491" y="3668762"/>
            <a:ext cx="2618509" cy="2507672"/>
          </a:xfrm>
          <a:prstGeom prst="round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6591553" y="3768436"/>
            <a:ext cx="2552447" cy="2308324"/>
          </a:xfrm>
          <a:prstGeom prst="rect">
            <a:avLst/>
          </a:prstGeom>
          <a:noFill/>
        </p:spPr>
        <p:txBody>
          <a:bodyPr wrap="square" rtlCol="0">
            <a:spAutoFit/>
          </a:bodyPr>
          <a:lstStyle/>
          <a:p>
            <a:pPr marL="285750" indent="-285750">
              <a:buFont typeface="Arial" charset="0"/>
              <a:buChar char="•"/>
            </a:pPr>
            <a:r>
              <a:rPr lang="en-US" dirty="0" smtClean="0">
                <a:solidFill>
                  <a:schemeClr val="accent1"/>
                </a:solidFill>
              </a:rPr>
              <a:t>Human readable</a:t>
            </a:r>
          </a:p>
          <a:p>
            <a:pPr marL="285750" indent="-285750">
              <a:buFont typeface="Arial" charset="0"/>
              <a:buChar char="•"/>
            </a:pPr>
            <a:r>
              <a:rPr lang="en-US" dirty="0" smtClean="0">
                <a:solidFill>
                  <a:schemeClr val="accent1"/>
                </a:solidFill>
              </a:rPr>
              <a:t>Less error prone</a:t>
            </a:r>
          </a:p>
          <a:p>
            <a:pPr marL="285750" indent="-285750">
              <a:buFont typeface="Arial" charset="0"/>
              <a:buChar char="•"/>
            </a:pPr>
            <a:r>
              <a:rPr lang="en-US" dirty="0" smtClean="0">
                <a:solidFill>
                  <a:schemeClr val="accent1"/>
                </a:solidFill>
              </a:rPr>
              <a:t>Makes current exchange format for simplified </a:t>
            </a:r>
            <a:r>
              <a:rPr lang="en-US" dirty="0" err="1" smtClean="0">
                <a:solidFill>
                  <a:schemeClr val="accent1"/>
                </a:solidFill>
              </a:rPr>
              <a:t>calo</a:t>
            </a:r>
            <a:r>
              <a:rPr lang="en-US" dirty="0" smtClean="0">
                <a:solidFill>
                  <a:schemeClr val="accent1"/>
                </a:solidFill>
              </a:rPr>
              <a:t> obsolete</a:t>
            </a:r>
          </a:p>
          <a:p>
            <a:pPr marL="285750" indent="-285750">
              <a:buFont typeface="Arial" charset="0"/>
              <a:buChar char="•"/>
            </a:pPr>
            <a:r>
              <a:rPr lang="en-US" dirty="0" smtClean="0">
                <a:solidFill>
                  <a:schemeClr val="accent1"/>
                </a:solidFill>
              </a:rPr>
              <a:t>Deployed on Development sever</a:t>
            </a:r>
            <a:endParaRPr lang="en-US" dirty="0">
              <a:solidFill>
                <a:schemeClr val="accent1"/>
              </a:solidFill>
            </a:endParaRPr>
          </a:p>
        </p:txBody>
      </p:sp>
    </p:spTree>
    <p:extLst>
      <p:ext uri="{BB962C8B-B14F-4D97-AF65-F5344CB8AC3E}">
        <p14:creationId xmlns:p14="http://schemas.microsoft.com/office/powerpoint/2010/main" val="62205301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hape 204"/>
          <p:cNvSpPr txBox="1">
            <a:spLocks/>
          </p:cNvSpPr>
          <p:nvPr/>
        </p:nvSpPr>
        <p:spPr>
          <a:xfrm>
            <a:off x="2378141" y="136875"/>
            <a:ext cx="7747800" cy="548100"/>
          </a:xfrm>
          <a:prstGeom prst="rect">
            <a:avLst/>
          </a:prstGeom>
        </p:spPr>
        <p:txBody>
          <a:bodyPr lIns="91425" tIns="91425" rIns="91425" bIns="91425" anchor="t" anchorCtr="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spcBef>
                <a:spcPts val="0"/>
              </a:spcBef>
            </a:pPr>
            <a:r>
              <a:rPr lang="en" sz="2400" dirty="0" smtClean="0">
                <a:solidFill>
                  <a:schemeClr val="accent1"/>
                </a:solidFill>
              </a:rPr>
              <a:t>Images of the Web Page File Upload</a:t>
            </a:r>
            <a:endParaRPr lang="en" sz="2400" dirty="0">
              <a:solidFill>
                <a:schemeClr val="accent1"/>
              </a:solidFill>
            </a:endParaRPr>
          </a:p>
        </p:txBody>
      </p:sp>
      <p:pic>
        <p:nvPicPr>
          <p:cNvPr id="5" name="Shape 205" descr="snapshot9.png"/>
          <p:cNvPicPr preferRelativeResize="0"/>
          <p:nvPr/>
        </p:nvPicPr>
        <p:blipFill>
          <a:blip r:embed="rId2">
            <a:alphaModFix/>
          </a:blip>
          <a:stretch>
            <a:fillRect/>
          </a:stretch>
        </p:blipFill>
        <p:spPr>
          <a:xfrm>
            <a:off x="277091" y="2077724"/>
            <a:ext cx="7747799" cy="2386737"/>
          </a:xfrm>
          <a:prstGeom prst="rect">
            <a:avLst/>
          </a:prstGeom>
          <a:noFill/>
          <a:ln>
            <a:noFill/>
          </a:ln>
        </p:spPr>
      </p:pic>
      <p:pic>
        <p:nvPicPr>
          <p:cNvPr id="6" name="Shape 206" descr="snapshot11.png"/>
          <p:cNvPicPr preferRelativeResize="0"/>
          <p:nvPr/>
        </p:nvPicPr>
        <p:blipFill>
          <a:blip r:embed="rId3">
            <a:alphaModFix/>
          </a:blip>
          <a:stretch>
            <a:fillRect/>
          </a:stretch>
        </p:blipFill>
        <p:spPr>
          <a:xfrm>
            <a:off x="658091" y="4600799"/>
            <a:ext cx="8155624" cy="1224100"/>
          </a:xfrm>
          <a:prstGeom prst="rect">
            <a:avLst/>
          </a:prstGeom>
          <a:noFill/>
          <a:ln>
            <a:noFill/>
          </a:ln>
        </p:spPr>
      </p:pic>
    </p:spTree>
    <p:extLst>
      <p:ext uri="{BB962C8B-B14F-4D97-AF65-F5344CB8AC3E}">
        <p14:creationId xmlns:p14="http://schemas.microsoft.com/office/powerpoint/2010/main" val="165502801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47794" y="1181844"/>
            <a:ext cx="8538391" cy="4278094"/>
          </a:xfrm>
          <a:prstGeom prst="rect">
            <a:avLst/>
          </a:prstGeom>
          <a:noFill/>
        </p:spPr>
        <p:txBody>
          <a:bodyPr wrap="square" rtlCol="0">
            <a:spAutoFit/>
          </a:bodyPr>
          <a:lstStyle/>
          <a:p>
            <a:pPr marL="285750" indent="-285750">
              <a:buFont typeface="Arial"/>
              <a:buChar char="•"/>
            </a:pPr>
            <a:r>
              <a:rPr lang="en-US" dirty="0" smtClean="0">
                <a:solidFill>
                  <a:schemeClr val="accent1"/>
                </a:solidFill>
              </a:rPr>
              <a:t>DoSSiER: </a:t>
            </a:r>
            <a:r>
              <a:rPr lang="en-US" sz="2000" b="1" dirty="0">
                <a:solidFill>
                  <a:schemeClr val="accent1"/>
                </a:solidFill>
              </a:rPr>
              <a:t>D</a:t>
            </a:r>
            <a:r>
              <a:rPr lang="en-US" sz="1400" dirty="0">
                <a:solidFill>
                  <a:schemeClr val="accent1"/>
                </a:solidFill>
              </a:rPr>
              <a:t>atabase </a:t>
            </a:r>
            <a:r>
              <a:rPr lang="en-US" sz="2000" b="1" dirty="0">
                <a:solidFill>
                  <a:schemeClr val="accent1"/>
                </a:solidFill>
              </a:rPr>
              <a:t>o</a:t>
            </a:r>
            <a:r>
              <a:rPr lang="en-US" sz="1400" dirty="0">
                <a:solidFill>
                  <a:schemeClr val="accent1"/>
                </a:solidFill>
              </a:rPr>
              <a:t>f </a:t>
            </a:r>
            <a:r>
              <a:rPr lang="en-US" sz="2000" b="1" dirty="0">
                <a:solidFill>
                  <a:schemeClr val="accent1"/>
                </a:solidFill>
              </a:rPr>
              <a:t>S</a:t>
            </a:r>
            <a:r>
              <a:rPr lang="en-US" sz="1400" dirty="0">
                <a:solidFill>
                  <a:schemeClr val="accent1"/>
                </a:solidFill>
              </a:rPr>
              <a:t>cientific </a:t>
            </a:r>
            <a:r>
              <a:rPr lang="en-US" sz="2000" b="1" dirty="0">
                <a:solidFill>
                  <a:schemeClr val="accent1"/>
                </a:solidFill>
              </a:rPr>
              <a:t>Si</a:t>
            </a:r>
            <a:r>
              <a:rPr lang="en-US" sz="1400" dirty="0">
                <a:solidFill>
                  <a:schemeClr val="accent1"/>
                </a:solidFill>
              </a:rPr>
              <a:t>mulation and </a:t>
            </a:r>
            <a:r>
              <a:rPr lang="en-US" sz="2000" b="1" dirty="0">
                <a:solidFill>
                  <a:schemeClr val="accent1"/>
                </a:solidFill>
              </a:rPr>
              <a:t>E</a:t>
            </a:r>
            <a:r>
              <a:rPr lang="en-US" sz="1400" dirty="0">
                <a:solidFill>
                  <a:schemeClr val="accent1"/>
                </a:solidFill>
              </a:rPr>
              <a:t>xperimental </a:t>
            </a:r>
            <a:r>
              <a:rPr lang="en-US" sz="2000" b="1" dirty="0" smtClean="0">
                <a:solidFill>
                  <a:schemeClr val="accent1"/>
                </a:solidFill>
              </a:rPr>
              <a:t>R</a:t>
            </a:r>
            <a:r>
              <a:rPr lang="en-US" sz="1400" dirty="0" smtClean="0">
                <a:solidFill>
                  <a:schemeClr val="accent1"/>
                </a:solidFill>
              </a:rPr>
              <a:t>esults</a:t>
            </a:r>
            <a:r>
              <a:rPr lang="en-US" sz="2000" dirty="0" smtClean="0">
                <a:solidFill>
                  <a:schemeClr val="accent1"/>
                </a:solidFill>
              </a:rPr>
              <a:t> </a:t>
            </a:r>
            <a:r>
              <a:rPr lang="en-US" dirty="0" smtClean="0">
                <a:solidFill>
                  <a:schemeClr val="accent1"/>
                </a:solidFill>
              </a:rPr>
              <a:t>is </a:t>
            </a:r>
            <a:r>
              <a:rPr lang="en-US" dirty="0">
                <a:solidFill>
                  <a:schemeClr val="accent1"/>
                </a:solidFill>
              </a:rPr>
              <a:t>actively being developed with participation by Geant4 groups at </a:t>
            </a:r>
            <a:r>
              <a:rPr lang="en-US" dirty="0" smtClean="0">
                <a:solidFill>
                  <a:schemeClr val="accent1"/>
                </a:solidFill>
              </a:rPr>
              <a:t>Fermilab </a:t>
            </a:r>
            <a:r>
              <a:rPr lang="en-US" dirty="0">
                <a:solidFill>
                  <a:schemeClr val="accent1"/>
                </a:solidFill>
              </a:rPr>
              <a:t>and SLAC. </a:t>
            </a:r>
            <a:r>
              <a:rPr lang="en-US" dirty="0">
                <a:solidFill>
                  <a:schemeClr val="accent1"/>
                </a:solidFill>
                <a:hlinkClick r:id="rId2"/>
              </a:rPr>
              <a:t>https://g4devel.fnal.gov:8181</a:t>
            </a:r>
            <a:r>
              <a:rPr lang="en-US" dirty="0" smtClean="0">
                <a:solidFill>
                  <a:schemeClr val="accent1"/>
                </a:solidFill>
                <a:hlinkClick r:id="rId2"/>
              </a:rPr>
              <a:t>/</a:t>
            </a:r>
            <a:r>
              <a:rPr lang="en-US" dirty="0" smtClean="0">
                <a:solidFill>
                  <a:schemeClr val="accent1"/>
                </a:solidFill>
              </a:rPr>
              <a:t> (https protoco</a:t>
            </a:r>
            <a:r>
              <a:rPr lang="en-US" dirty="0">
                <a:solidFill>
                  <a:schemeClr val="accent1"/>
                </a:solidFill>
              </a:rPr>
              <a:t>l</a:t>
            </a:r>
            <a:r>
              <a:rPr lang="en-US" dirty="0" smtClean="0">
                <a:solidFill>
                  <a:schemeClr val="accent1"/>
                </a:solidFill>
              </a:rPr>
              <a:t>; for end to end encryption)</a:t>
            </a:r>
            <a:endParaRPr lang="en-US" dirty="0" smtClean="0">
              <a:solidFill>
                <a:schemeClr val="accent1"/>
              </a:solidFill>
            </a:endParaRPr>
          </a:p>
          <a:p>
            <a:pPr marL="285750" indent="-285750">
              <a:buFont typeface="Arial"/>
              <a:buChar char="•"/>
            </a:pPr>
            <a:r>
              <a:rPr lang="en-US" dirty="0" smtClean="0">
                <a:solidFill>
                  <a:schemeClr val="accent1"/>
                </a:solidFill>
              </a:rPr>
              <a:t>We already identified features in Geant4 that needed fixing. </a:t>
            </a:r>
            <a:endParaRPr lang="en-US" dirty="0">
              <a:solidFill>
                <a:schemeClr val="accent1"/>
              </a:solidFill>
            </a:endParaRPr>
          </a:p>
          <a:p>
            <a:pPr marL="285750" indent="-285750">
              <a:buFont typeface="Arial"/>
              <a:buChar char="•"/>
            </a:pPr>
            <a:r>
              <a:rPr lang="en-US" dirty="0">
                <a:solidFill>
                  <a:schemeClr val="accent1"/>
                </a:solidFill>
              </a:rPr>
              <a:t>Experimental data and results from simulation </a:t>
            </a:r>
            <a:r>
              <a:rPr lang="en-US" dirty="0" smtClean="0">
                <a:solidFill>
                  <a:schemeClr val="accent1"/>
                </a:solidFill>
              </a:rPr>
              <a:t>are </a:t>
            </a:r>
            <a:r>
              <a:rPr lang="en-US" dirty="0">
                <a:solidFill>
                  <a:schemeClr val="accent1"/>
                </a:solidFill>
              </a:rPr>
              <a:t>stored in  a relational database. </a:t>
            </a:r>
          </a:p>
          <a:p>
            <a:pPr marL="285750" indent="-285750">
              <a:buFont typeface="Arial"/>
              <a:buChar char="•"/>
            </a:pPr>
            <a:r>
              <a:rPr lang="en-US" dirty="0">
                <a:solidFill>
                  <a:schemeClr val="accent1"/>
                </a:solidFill>
              </a:rPr>
              <a:t>Data can be imported  and exported using json/xml formats. </a:t>
            </a:r>
            <a:r>
              <a:rPr lang="en-US" dirty="0" smtClean="0">
                <a:solidFill>
                  <a:schemeClr val="accent1"/>
                </a:solidFill>
              </a:rPr>
              <a:t>(python scripts </a:t>
            </a:r>
            <a:r>
              <a:rPr lang="en-US" dirty="0">
                <a:solidFill>
                  <a:schemeClr val="accent1"/>
                </a:solidFill>
              </a:rPr>
              <a:t>are provided to extract data from root files or ASCII tables and convert to json/xml.)</a:t>
            </a:r>
          </a:p>
          <a:p>
            <a:pPr marL="285750" indent="-285750">
              <a:buFont typeface="Arial"/>
              <a:buChar char="•"/>
            </a:pPr>
            <a:r>
              <a:rPr lang="en-US" dirty="0">
                <a:solidFill>
                  <a:schemeClr val="accent1"/>
                </a:solidFill>
              </a:rPr>
              <a:t>Web application: </a:t>
            </a:r>
            <a:endParaRPr lang="en-US" dirty="0" smtClean="0">
              <a:solidFill>
                <a:schemeClr val="accent1"/>
              </a:solidFill>
            </a:endParaRPr>
          </a:p>
          <a:p>
            <a:pPr marL="742950" lvl="1" indent="-285750">
              <a:buFont typeface="Arial"/>
              <a:buChar char="•"/>
            </a:pPr>
            <a:r>
              <a:rPr lang="en-US" dirty="0" smtClean="0">
                <a:solidFill>
                  <a:schemeClr val="accent1"/>
                </a:solidFill>
              </a:rPr>
              <a:t>allows </a:t>
            </a:r>
            <a:r>
              <a:rPr lang="en-US" dirty="0">
                <a:solidFill>
                  <a:schemeClr val="accent1"/>
                </a:solidFill>
              </a:rPr>
              <a:t>to select and search. </a:t>
            </a:r>
            <a:endParaRPr lang="en-US" dirty="0" smtClean="0">
              <a:solidFill>
                <a:schemeClr val="accent1"/>
              </a:solidFill>
            </a:endParaRPr>
          </a:p>
          <a:p>
            <a:pPr marL="742950" lvl="1" indent="-285750">
              <a:buFont typeface="Arial"/>
              <a:buChar char="•"/>
            </a:pPr>
            <a:r>
              <a:rPr lang="en-US" dirty="0">
                <a:solidFill>
                  <a:schemeClr val="accent1"/>
                </a:solidFill>
              </a:rPr>
              <a:t>a</a:t>
            </a:r>
            <a:r>
              <a:rPr lang="en-US" dirty="0" smtClean="0">
                <a:solidFill>
                  <a:schemeClr val="accent1"/>
                </a:solidFill>
              </a:rPr>
              <a:t>llows </a:t>
            </a:r>
            <a:r>
              <a:rPr lang="en-US" dirty="0">
                <a:solidFill>
                  <a:schemeClr val="accent1"/>
                </a:solidFill>
              </a:rPr>
              <a:t>to overlay experimental and simulated data. </a:t>
            </a:r>
            <a:endParaRPr lang="en-US" dirty="0" smtClean="0">
              <a:solidFill>
                <a:schemeClr val="accent1"/>
              </a:solidFill>
            </a:endParaRPr>
          </a:p>
          <a:p>
            <a:pPr marL="742950" lvl="1" indent="-285750">
              <a:buFont typeface="Arial"/>
              <a:buChar char="•"/>
            </a:pPr>
            <a:r>
              <a:rPr lang="en-US" dirty="0">
                <a:solidFill>
                  <a:schemeClr val="accent1"/>
                </a:solidFill>
              </a:rPr>
              <a:t>a</a:t>
            </a:r>
            <a:r>
              <a:rPr lang="en-US" dirty="0" smtClean="0">
                <a:solidFill>
                  <a:schemeClr val="accent1"/>
                </a:solidFill>
              </a:rPr>
              <a:t>uthentication </a:t>
            </a:r>
            <a:r>
              <a:rPr lang="en-US" dirty="0">
                <a:solidFill>
                  <a:schemeClr val="accent1"/>
                </a:solidFill>
              </a:rPr>
              <a:t>is necessary to have access to internal data and functions (e.g. upload, edit, delete). </a:t>
            </a:r>
          </a:p>
          <a:p>
            <a:pPr marL="285750" indent="-285750">
              <a:buFont typeface="Arial"/>
              <a:buChar char="•"/>
            </a:pPr>
            <a:r>
              <a:rPr lang="en-US" dirty="0">
                <a:solidFill>
                  <a:schemeClr val="accent1"/>
                </a:solidFill>
              </a:rPr>
              <a:t>Web service: </a:t>
            </a:r>
            <a:r>
              <a:rPr lang="en-US" dirty="0" smtClean="0">
                <a:solidFill>
                  <a:schemeClr val="accent1"/>
                </a:solidFill>
              </a:rPr>
              <a:t>allows to </a:t>
            </a:r>
            <a:r>
              <a:rPr lang="en-US" dirty="0">
                <a:solidFill>
                  <a:schemeClr val="accent1"/>
                </a:solidFill>
              </a:rPr>
              <a:t>programmatically access the </a:t>
            </a:r>
            <a:r>
              <a:rPr lang="en-US" dirty="0" smtClean="0">
                <a:solidFill>
                  <a:schemeClr val="accent1"/>
                </a:solidFill>
              </a:rPr>
              <a:t>repository (</a:t>
            </a:r>
            <a:r>
              <a:rPr lang="en-US" dirty="0" smtClean="0">
                <a:solidFill>
                  <a:schemeClr val="accent1"/>
                </a:solidFill>
              </a:rPr>
              <a:t>read only</a:t>
            </a:r>
            <a:r>
              <a:rPr lang="en-US" dirty="0" smtClean="0">
                <a:solidFill>
                  <a:schemeClr val="accent1"/>
                </a:solidFill>
              </a:rPr>
              <a:t>).</a:t>
            </a:r>
          </a:p>
          <a:p>
            <a:pPr marL="285750" indent="-285750">
              <a:buFont typeface="Arial"/>
              <a:buChar char="•"/>
            </a:pPr>
            <a:endParaRPr lang="en-US" dirty="0">
              <a:solidFill>
                <a:schemeClr val="accent1"/>
              </a:solidFill>
            </a:endParaRPr>
          </a:p>
        </p:txBody>
      </p:sp>
      <p:sp>
        <p:nvSpPr>
          <p:cNvPr id="5" name="TextBox 4"/>
          <p:cNvSpPr txBox="1"/>
          <p:nvPr/>
        </p:nvSpPr>
        <p:spPr>
          <a:xfrm>
            <a:off x="2176069" y="130930"/>
            <a:ext cx="6930102" cy="584775"/>
          </a:xfrm>
          <a:prstGeom prst="rect">
            <a:avLst/>
          </a:prstGeom>
          <a:noFill/>
        </p:spPr>
        <p:txBody>
          <a:bodyPr wrap="none" rtlCol="0">
            <a:spAutoFit/>
          </a:bodyPr>
          <a:lstStyle/>
          <a:p>
            <a:r>
              <a:rPr lang="en-US" sz="3200" dirty="0" smtClean="0">
                <a:solidFill>
                  <a:schemeClr val="accent1"/>
                </a:solidFill>
              </a:rPr>
              <a:t>DoSSiER Summary </a:t>
            </a:r>
            <a:r>
              <a:rPr lang="en-US" sz="3200" dirty="0">
                <a:solidFill>
                  <a:schemeClr val="accent1"/>
                </a:solidFill>
              </a:rPr>
              <a:t>and Conclusions</a:t>
            </a:r>
          </a:p>
        </p:txBody>
      </p:sp>
    </p:spTree>
    <p:extLst>
      <p:ext uri="{BB962C8B-B14F-4D97-AF65-F5344CB8AC3E}">
        <p14:creationId xmlns:p14="http://schemas.microsoft.com/office/powerpoint/2010/main" val="101292614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47794" y="1181844"/>
            <a:ext cx="8538391" cy="2031325"/>
          </a:xfrm>
          <a:prstGeom prst="rect">
            <a:avLst/>
          </a:prstGeom>
          <a:noFill/>
        </p:spPr>
        <p:txBody>
          <a:bodyPr wrap="square" rtlCol="0">
            <a:spAutoFit/>
          </a:bodyPr>
          <a:lstStyle/>
          <a:p>
            <a:pPr marL="285750" indent="-285750">
              <a:buFont typeface="Arial"/>
              <a:buChar char="•"/>
            </a:pPr>
            <a:r>
              <a:rPr lang="en-US" dirty="0" smtClean="0">
                <a:solidFill>
                  <a:schemeClr val="accent1"/>
                </a:solidFill>
              </a:rPr>
              <a:t>Finding good  experimental data and adding to DoSSiER  is a continuing effort.</a:t>
            </a:r>
          </a:p>
          <a:p>
            <a:pPr marL="285750" indent="-285750">
              <a:buFont typeface="Arial"/>
              <a:buChar char="•"/>
            </a:pPr>
            <a:r>
              <a:rPr lang="en-US" dirty="0" smtClean="0">
                <a:solidFill>
                  <a:schemeClr val="accent1"/>
                </a:solidFill>
              </a:rPr>
              <a:t>So is developing new test to validate  the Simulation vs. this data</a:t>
            </a:r>
            <a:r>
              <a:rPr lang="en-US" dirty="0" smtClean="0">
                <a:solidFill>
                  <a:schemeClr val="accent1"/>
                </a:solidFill>
              </a:rPr>
              <a:t>.</a:t>
            </a:r>
          </a:p>
          <a:p>
            <a:pPr marL="285750" indent="-285750">
              <a:buFont typeface="Arial"/>
              <a:buChar char="•"/>
            </a:pPr>
            <a:r>
              <a:rPr lang="en-US" dirty="0" smtClean="0">
                <a:solidFill>
                  <a:schemeClr val="accent1"/>
                </a:solidFill>
              </a:rPr>
              <a:t>We need more </a:t>
            </a:r>
            <a:r>
              <a:rPr lang="en-US" dirty="0" err="1" smtClean="0">
                <a:solidFill>
                  <a:schemeClr val="accent1"/>
                </a:solidFill>
              </a:rPr>
              <a:t>Geant</a:t>
            </a:r>
            <a:r>
              <a:rPr lang="en-US" dirty="0" smtClean="0">
                <a:solidFill>
                  <a:schemeClr val="accent1"/>
                </a:solidFill>
              </a:rPr>
              <a:t> 4 collaborators to upload their data, pretty easy with he ancillary python tools developed by Andrea,  new uploads require only minor changes to the meta data</a:t>
            </a:r>
            <a:r>
              <a:rPr lang="en-US" dirty="0" smtClean="0">
                <a:solidFill>
                  <a:schemeClr val="accent1"/>
                </a:solidFill>
                <a:sym typeface="Wingdings"/>
              </a:rPr>
              <a:t> will provide tutorial! </a:t>
            </a:r>
            <a:r>
              <a:rPr lang="en-US" dirty="0">
                <a:solidFill>
                  <a:schemeClr val="accent1"/>
                </a:solidFill>
                <a:sym typeface="Wingdings"/>
              </a:rPr>
              <a:t>W</a:t>
            </a:r>
            <a:r>
              <a:rPr lang="en-US" dirty="0" smtClean="0">
                <a:solidFill>
                  <a:schemeClr val="accent1"/>
                </a:solidFill>
                <a:sym typeface="Wingdings"/>
              </a:rPr>
              <a:t>ould like to have all geant4 tests in </a:t>
            </a:r>
            <a:r>
              <a:rPr lang="en-US" dirty="0" err="1" smtClean="0">
                <a:solidFill>
                  <a:schemeClr val="accent1"/>
                </a:solidFill>
                <a:sym typeface="Wingdings"/>
              </a:rPr>
              <a:t>DoSSiER</a:t>
            </a:r>
            <a:r>
              <a:rPr lang="en-US" dirty="0" smtClean="0">
                <a:solidFill>
                  <a:schemeClr val="accent1"/>
                </a:solidFill>
                <a:sym typeface="Wingdings"/>
              </a:rPr>
              <a:t>.</a:t>
            </a:r>
            <a:endParaRPr lang="en-US" dirty="0" smtClean="0">
              <a:solidFill>
                <a:schemeClr val="accent1"/>
              </a:solidFill>
            </a:endParaRPr>
          </a:p>
          <a:p>
            <a:pPr marL="285750" indent="-285750">
              <a:buFont typeface="Arial"/>
              <a:buChar char="•"/>
            </a:pPr>
            <a:r>
              <a:rPr lang="en-US" dirty="0" smtClean="0">
                <a:solidFill>
                  <a:schemeClr val="accent1"/>
                </a:solidFill>
                <a:sym typeface="Wingdings"/>
              </a:rPr>
              <a:t>C</a:t>
            </a:r>
            <a:r>
              <a:rPr lang="is-IS" dirty="0" smtClean="0">
                <a:solidFill>
                  <a:schemeClr val="accent1"/>
                </a:solidFill>
                <a:sym typeface="Wingdings"/>
              </a:rPr>
              <a:t>hange to ‘human readable json format well under way.</a:t>
            </a:r>
            <a:endParaRPr lang="is-IS" dirty="0" smtClean="0">
              <a:solidFill>
                <a:schemeClr val="accent1"/>
              </a:solidFill>
              <a:sym typeface="Wingdings"/>
            </a:endParaRPr>
          </a:p>
        </p:txBody>
      </p:sp>
      <p:sp>
        <p:nvSpPr>
          <p:cNvPr id="5" name="TextBox 4"/>
          <p:cNvSpPr txBox="1"/>
          <p:nvPr/>
        </p:nvSpPr>
        <p:spPr>
          <a:xfrm>
            <a:off x="2176069" y="130930"/>
            <a:ext cx="6930102" cy="584775"/>
          </a:xfrm>
          <a:prstGeom prst="rect">
            <a:avLst/>
          </a:prstGeom>
          <a:noFill/>
        </p:spPr>
        <p:txBody>
          <a:bodyPr wrap="none" rtlCol="0">
            <a:spAutoFit/>
          </a:bodyPr>
          <a:lstStyle/>
          <a:p>
            <a:r>
              <a:rPr lang="en-US" sz="3200" dirty="0" smtClean="0">
                <a:solidFill>
                  <a:schemeClr val="accent1"/>
                </a:solidFill>
              </a:rPr>
              <a:t>DoSSiER Summary </a:t>
            </a:r>
            <a:r>
              <a:rPr lang="en-US" sz="3200" dirty="0">
                <a:solidFill>
                  <a:schemeClr val="accent1"/>
                </a:solidFill>
              </a:rPr>
              <a:t>and Conclusions</a:t>
            </a:r>
          </a:p>
        </p:txBody>
      </p:sp>
    </p:spTree>
    <p:extLst>
      <p:ext uri="{BB962C8B-B14F-4D97-AF65-F5344CB8AC3E}">
        <p14:creationId xmlns:p14="http://schemas.microsoft.com/office/powerpoint/2010/main" val="143155494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p:nvPr>
        </p:nvSpPr>
        <p:spPr/>
        <p:txBody>
          <a:bodyPr/>
          <a:lstStyle/>
          <a:p>
            <a:r>
              <a:rPr lang="en-US" dirty="0" smtClean="0"/>
              <a:t>backup</a:t>
            </a:r>
            <a:endParaRPr lang="en-US" dirty="0"/>
          </a:p>
        </p:txBody>
      </p:sp>
    </p:spTree>
    <p:extLst>
      <p:ext uri="{BB962C8B-B14F-4D97-AF65-F5344CB8AC3E}">
        <p14:creationId xmlns:p14="http://schemas.microsoft.com/office/powerpoint/2010/main" val="8909242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143496" y="-142037"/>
            <a:ext cx="8228520" cy="1144080"/>
          </a:xfrm>
        </p:spPr>
        <p:txBody>
          <a:bodyPr/>
          <a:lstStyle/>
          <a:p>
            <a:r>
              <a:rPr lang="en-US" sz="3200" dirty="0" smtClean="0">
                <a:solidFill>
                  <a:schemeClr val="accent1"/>
                </a:solidFill>
              </a:rPr>
              <a:t>Motivation: e.g. Neutrino physics</a:t>
            </a:r>
            <a:endParaRPr lang="en-US" sz="3200" dirty="0">
              <a:solidFill>
                <a:schemeClr val="accent1"/>
              </a:solidFill>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0634" y="1002043"/>
            <a:ext cx="8467106" cy="4973039"/>
          </a:xfrm>
          <a:prstGeom prst="rect">
            <a:avLst/>
          </a:prstGeom>
        </p:spPr>
      </p:pic>
    </p:spTree>
    <p:extLst>
      <p:ext uri="{BB962C8B-B14F-4D97-AF65-F5344CB8AC3E}">
        <p14:creationId xmlns:p14="http://schemas.microsoft.com/office/powerpoint/2010/main" val="154052303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099129"/>
            <a:ext cx="4736834" cy="3223490"/>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36835" y="3268886"/>
            <a:ext cx="4128920" cy="2809795"/>
          </a:xfrm>
          <a:prstGeom prst="rect">
            <a:avLst/>
          </a:prstGeom>
        </p:spPr>
      </p:pic>
      <p:sp>
        <p:nvSpPr>
          <p:cNvPr id="6" name="TextBox 5"/>
          <p:cNvSpPr txBox="1"/>
          <p:nvPr/>
        </p:nvSpPr>
        <p:spPr>
          <a:xfrm>
            <a:off x="2299855" y="249381"/>
            <a:ext cx="4806124" cy="461665"/>
          </a:xfrm>
          <a:prstGeom prst="rect">
            <a:avLst/>
          </a:prstGeom>
          <a:noFill/>
        </p:spPr>
        <p:txBody>
          <a:bodyPr wrap="none" rtlCol="0">
            <a:spAutoFit/>
          </a:bodyPr>
          <a:lstStyle/>
          <a:p>
            <a:r>
              <a:rPr lang="en-US" sz="2400" dirty="0" smtClean="0">
                <a:solidFill>
                  <a:schemeClr val="accent1"/>
                </a:solidFill>
              </a:rPr>
              <a:t>Sometimes the result is surprising</a:t>
            </a:r>
            <a:endParaRPr lang="en-US" sz="2400" dirty="0">
              <a:solidFill>
                <a:schemeClr val="accent1"/>
              </a:solidFill>
            </a:endParaRPr>
          </a:p>
        </p:txBody>
      </p:sp>
      <p:sp>
        <p:nvSpPr>
          <p:cNvPr id="7" name="TextBox 6"/>
          <p:cNvSpPr txBox="1"/>
          <p:nvPr/>
        </p:nvSpPr>
        <p:spPr>
          <a:xfrm>
            <a:off x="332510" y="4322619"/>
            <a:ext cx="4404326" cy="1477328"/>
          </a:xfrm>
          <a:prstGeom prst="rect">
            <a:avLst/>
          </a:prstGeom>
          <a:noFill/>
        </p:spPr>
        <p:txBody>
          <a:bodyPr wrap="square" rtlCol="0">
            <a:spAutoFit/>
          </a:bodyPr>
          <a:lstStyle/>
          <a:p>
            <a:r>
              <a:rPr lang="en-US" dirty="0" smtClean="0"/>
              <a:t>Kaon cross sections in reference physics list uses old Geisha tables</a:t>
            </a:r>
            <a:r>
              <a:rPr lang="en-US" dirty="0" smtClean="0">
                <a:sym typeface="Wingdings"/>
              </a:rPr>
              <a:t></a:t>
            </a:r>
          </a:p>
          <a:p>
            <a:r>
              <a:rPr lang="en-US" dirty="0" smtClean="0">
                <a:sym typeface="Wingdings"/>
              </a:rPr>
              <a:t>Bug not caught because results were not compared to data and test used different method to access physics list</a:t>
            </a:r>
            <a:endParaRPr lang="en-US" dirty="0"/>
          </a:p>
        </p:txBody>
      </p:sp>
    </p:spTree>
    <p:extLst>
      <p:ext uri="{BB962C8B-B14F-4D97-AF65-F5344CB8AC3E}">
        <p14:creationId xmlns:p14="http://schemas.microsoft.com/office/powerpoint/2010/main" val="20952995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2"/>
          <p:cNvSpPr txBox="1">
            <a:spLocks/>
          </p:cNvSpPr>
          <p:nvPr/>
        </p:nvSpPr>
        <p:spPr>
          <a:xfrm>
            <a:off x="344279" y="1013324"/>
            <a:ext cx="8229600" cy="1146175"/>
          </a:xfrm>
          <a:prstGeom prst="rect">
            <a:avLst/>
          </a:prstGeom>
        </p:spPr>
        <p:txBody>
          <a:bodyPr lIns="0" tIns="0" rIns="0" bIns="0"/>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endParaRPr lang="en-US" sz="2400" dirty="0" smtClean="0">
              <a:solidFill>
                <a:schemeClr val="accent1"/>
              </a:solidFill>
            </a:endParaRPr>
          </a:p>
          <a:p>
            <a:r>
              <a:rPr lang="en-US" sz="2400" dirty="0" smtClean="0">
                <a:solidFill>
                  <a:schemeClr val="accent1"/>
                </a:solidFill>
              </a:rPr>
              <a:t>Name says it  all: </a:t>
            </a:r>
            <a:r>
              <a:rPr lang="en-US" sz="2400" b="1" dirty="0" smtClean="0">
                <a:solidFill>
                  <a:schemeClr val="accent1"/>
                </a:solidFill>
              </a:rPr>
              <a:t>D</a:t>
            </a:r>
            <a:r>
              <a:rPr lang="en-US" sz="1600" dirty="0" smtClean="0">
                <a:solidFill>
                  <a:schemeClr val="accent1"/>
                </a:solidFill>
              </a:rPr>
              <a:t>atabase </a:t>
            </a:r>
            <a:r>
              <a:rPr lang="en-US" sz="2400" b="1" dirty="0">
                <a:solidFill>
                  <a:schemeClr val="accent1"/>
                </a:solidFill>
              </a:rPr>
              <a:t>o</a:t>
            </a:r>
            <a:r>
              <a:rPr lang="en-US" sz="1600" dirty="0">
                <a:solidFill>
                  <a:schemeClr val="accent1"/>
                </a:solidFill>
              </a:rPr>
              <a:t>f </a:t>
            </a:r>
            <a:r>
              <a:rPr lang="en-US" sz="2400" b="1" dirty="0">
                <a:solidFill>
                  <a:schemeClr val="accent1"/>
                </a:solidFill>
              </a:rPr>
              <a:t>S</a:t>
            </a:r>
            <a:r>
              <a:rPr lang="en-US" sz="1600" dirty="0">
                <a:solidFill>
                  <a:schemeClr val="accent1"/>
                </a:solidFill>
              </a:rPr>
              <a:t>cientific </a:t>
            </a:r>
            <a:r>
              <a:rPr lang="en-US" sz="2400" b="1" dirty="0">
                <a:solidFill>
                  <a:schemeClr val="accent1"/>
                </a:solidFill>
              </a:rPr>
              <a:t>Si</a:t>
            </a:r>
            <a:r>
              <a:rPr lang="en-US" sz="1600" dirty="0">
                <a:solidFill>
                  <a:schemeClr val="accent1"/>
                </a:solidFill>
              </a:rPr>
              <a:t>mulation and </a:t>
            </a:r>
            <a:r>
              <a:rPr lang="en-US" sz="2400" b="1" dirty="0">
                <a:solidFill>
                  <a:schemeClr val="accent1"/>
                </a:solidFill>
              </a:rPr>
              <a:t>E</a:t>
            </a:r>
            <a:r>
              <a:rPr lang="en-US" sz="1600" dirty="0">
                <a:solidFill>
                  <a:schemeClr val="accent1"/>
                </a:solidFill>
              </a:rPr>
              <a:t>xperimental </a:t>
            </a:r>
            <a:r>
              <a:rPr lang="en-US" sz="2400" b="1" dirty="0" smtClean="0">
                <a:solidFill>
                  <a:schemeClr val="accent1"/>
                </a:solidFill>
              </a:rPr>
              <a:t>R</a:t>
            </a:r>
            <a:r>
              <a:rPr lang="en-US" sz="1600" dirty="0" smtClean="0">
                <a:solidFill>
                  <a:schemeClr val="accent1"/>
                </a:solidFill>
              </a:rPr>
              <a:t>esults</a:t>
            </a:r>
            <a:endParaRPr lang="en-US" sz="2400" dirty="0" smtClean="0">
              <a:solidFill>
                <a:schemeClr val="accent1"/>
              </a:solidFill>
            </a:endParaRPr>
          </a:p>
          <a:p>
            <a:r>
              <a:rPr lang="en-US" sz="2400" dirty="0" smtClean="0">
                <a:solidFill>
                  <a:schemeClr val="accent1"/>
                </a:solidFill>
              </a:rPr>
              <a:t>Collection of experimental data that can be used to validate all aspects of Geant4.</a:t>
            </a:r>
          </a:p>
          <a:p>
            <a:r>
              <a:rPr lang="en-US" sz="2400" dirty="0">
                <a:solidFill>
                  <a:schemeClr val="accent1"/>
                </a:solidFill>
              </a:rPr>
              <a:t>T</a:t>
            </a:r>
            <a:r>
              <a:rPr lang="en-US" sz="2400" dirty="0" smtClean="0">
                <a:solidFill>
                  <a:schemeClr val="accent1"/>
                </a:solidFill>
              </a:rPr>
              <a:t>ests </a:t>
            </a:r>
            <a:r>
              <a:rPr lang="en-US" sz="2400" dirty="0" smtClean="0">
                <a:solidFill>
                  <a:schemeClr val="accent1"/>
                </a:solidFill>
              </a:rPr>
              <a:t>that compare the simulation with the experimental data.</a:t>
            </a:r>
          </a:p>
          <a:p>
            <a:r>
              <a:rPr lang="en-US" sz="2400" dirty="0">
                <a:solidFill>
                  <a:schemeClr val="accent1"/>
                </a:solidFill>
              </a:rPr>
              <a:t>T</a:t>
            </a:r>
            <a:r>
              <a:rPr lang="en-US" sz="2400" dirty="0" smtClean="0">
                <a:solidFill>
                  <a:schemeClr val="accent1"/>
                </a:solidFill>
              </a:rPr>
              <a:t>est </a:t>
            </a:r>
            <a:r>
              <a:rPr lang="en-US" sz="2400" dirty="0" smtClean="0">
                <a:solidFill>
                  <a:schemeClr val="accent1"/>
                </a:solidFill>
              </a:rPr>
              <a:t>results and experimental data </a:t>
            </a:r>
            <a:r>
              <a:rPr lang="en-US" sz="2400" dirty="0" smtClean="0">
                <a:solidFill>
                  <a:schemeClr val="accent1"/>
                </a:solidFill>
              </a:rPr>
              <a:t>are stored in </a:t>
            </a:r>
            <a:r>
              <a:rPr lang="en-US" sz="2400" dirty="0" smtClean="0">
                <a:solidFill>
                  <a:schemeClr val="accent1"/>
                </a:solidFill>
              </a:rPr>
              <a:t>a database </a:t>
            </a:r>
            <a:r>
              <a:rPr lang="en-US" sz="2400" dirty="0" smtClean="0">
                <a:solidFill>
                  <a:schemeClr val="accent1"/>
                </a:solidFill>
              </a:rPr>
              <a:t>and easily </a:t>
            </a:r>
            <a:r>
              <a:rPr lang="en-US" sz="2400" dirty="0" smtClean="0">
                <a:solidFill>
                  <a:schemeClr val="accent1"/>
                </a:solidFill>
              </a:rPr>
              <a:t>available as web pages (web application) or programmatically (web service) </a:t>
            </a:r>
            <a:r>
              <a:rPr lang="en-US" sz="2400" dirty="0" smtClean="0">
                <a:solidFill>
                  <a:schemeClr val="accent1"/>
                </a:solidFill>
                <a:sym typeface="Wingdings"/>
              </a:rPr>
              <a:t> DoSSiER</a:t>
            </a:r>
            <a:r>
              <a:rPr lang="en-US" sz="2400" dirty="0">
                <a:solidFill>
                  <a:schemeClr val="accent1"/>
                </a:solidFill>
                <a:sym typeface="Wingdings"/>
              </a:rPr>
              <a:t>.</a:t>
            </a:r>
            <a:r>
              <a:rPr lang="en-US" sz="2400" dirty="0" smtClean="0">
                <a:solidFill>
                  <a:schemeClr val="accent1"/>
                </a:solidFill>
                <a:sym typeface="Wingdings"/>
              </a:rPr>
              <a:t> Continuously run the tests: regression and validation testing</a:t>
            </a:r>
            <a:r>
              <a:rPr lang="en-US" sz="2400" dirty="0" smtClean="0">
                <a:solidFill>
                  <a:schemeClr val="accent1"/>
                </a:solidFill>
                <a:sym typeface="Wingdings"/>
              </a:rPr>
              <a:t>.</a:t>
            </a:r>
          </a:p>
          <a:p>
            <a:r>
              <a:rPr lang="en-US" sz="2400" dirty="0" smtClean="0">
                <a:solidFill>
                  <a:schemeClr val="accent1"/>
                </a:solidFill>
                <a:sym typeface="Wingdings"/>
              </a:rPr>
              <a:t>Should provide a one stop location covering all aspects of Geant4 (</a:t>
            </a:r>
            <a:r>
              <a:rPr lang="en-US" sz="2400" dirty="0" err="1" smtClean="0">
                <a:solidFill>
                  <a:schemeClr val="accent1"/>
                </a:solidFill>
                <a:sym typeface="Wingdings"/>
              </a:rPr>
              <a:t>em</a:t>
            </a:r>
            <a:r>
              <a:rPr lang="en-US" sz="2400" dirty="0" smtClean="0">
                <a:solidFill>
                  <a:schemeClr val="accent1"/>
                </a:solidFill>
                <a:sym typeface="Wingdings"/>
              </a:rPr>
              <a:t>, hadronic, medical, </a:t>
            </a:r>
            <a:r>
              <a:rPr lang="is-IS" sz="2400" dirty="0" smtClean="0">
                <a:solidFill>
                  <a:schemeClr val="accent1"/>
                </a:solidFill>
                <a:sym typeface="Wingdings"/>
              </a:rPr>
              <a:t>…..)</a:t>
            </a:r>
            <a:r>
              <a:rPr lang="en-US" sz="2400" dirty="0" smtClean="0">
                <a:solidFill>
                  <a:schemeClr val="accent1"/>
                </a:solidFill>
                <a:sym typeface="Wingdings"/>
              </a:rPr>
              <a:t> </a:t>
            </a:r>
            <a:endParaRPr lang="en-US" sz="2400" dirty="0" smtClean="0">
              <a:solidFill>
                <a:schemeClr val="accent1"/>
              </a:solidFill>
            </a:endParaRPr>
          </a:p>
          <a:p>
            <a:endParaRPr lang="en-US" sz="2400" dirty="0">
              <a:solidFill>
                <a:schemeClr val="accent1"/>
              </a:solidFill>
            </a:endParaRPr>
          </a:p>
        </p:txBody>
      </p:sp>
      <p:sp>
        <p:nvSpPr>
          <p:cNvPr id="3" name="TextBox 2"/>
          <p:cNvSpPr txBox="1"/>
          <p:nvPr/>
        </p:nvSpPr>
        <p:spPr>
          <a:xfrm>
            <a:off x="2157559" y="160911"/>
            <a:ext cx="3627916" cy="584775"/>
          </a:xfrm>
          <a:prstGeom prst="rect">
            <a:avLst/>
          </a:prstGeom>
          <a:noFill/>
        </p:spPr>
        <p:txBody>
          <a:bodyPr wrap="none" rtlCol="0">
            <a:spAutoFit/>
          </a:bodyPr>
          <a:lstStyle/>
          <a:p>
            <a:r>
              <a:rPr lang="en-US" sz="3200" dirty="0" smtClean="0">
                <a:solidFill>
                  <a:schemeClr val="accent1"/>
                </a:solidFill>
              </a:rPr>
              <a:t>What is </a:t>
            </a:r>
            <a:r>
              <a:rPr lang="en-US" sz="3200" dirty="0" err="1" smtClean="0">
                <a:solidFill>
                  <a:schemeClr val="accent1"/>
                </a:solidFill>
              </a:rPr>
              <a:t>DoSSiER</a:t>
            </a:r>
            <a:r>
              <a:rPr lang="en-US" sz="3200" dirty="0" smtClean="0">
                <a:solidFill>
                  <a:schemeClr val="accent1"/>
                </a:solidFill>
              </a:rPr>
              <a:t>?</a:t>
            </a:r>
            <a:endParaRPr lang="en-US" sz="3200" dirty="0">
              <a:solidFill>
                <a:schemeClr val="accent1"/>
              </a:solidFill>
            </a:endParaRPr>
          </a:p>
        </p:txBody>
      </p:sp>
      <p:sp>
        <p:nvSpPr>
          <p:cNvPr id="6" name="CustomShape 5"/>
          <p:cNvSpPr/>
          <p:nvPr/>
        </p:nvSpPr>
        <p:spPr>
          <a:xfrm>
            <a:off x="228600" y="6515280"/>
            <a:ext cx="446760" cy="240120"/>
          </a:xfrm>
          <a:prstGeom prst="rect">
            <a:avLst/>
          </a:prstGeom>
          <a:noFill/>
          <a:ln>
            <a:noFill/>
          </a:ln>
        </p:spPr>
        <p:txBody>
          <a:bodyPr lIns="0" tIns="0" rIns="0" bIns="0"/>
          <a:lstStyle/>
          <a:p>
            <a:pPr>
              <a:lnSpc>
                <a:spcPct val="100000"/>
              </a:lnSpc>
            </a:pPr>
            <a:fld id="{221F0485-A4AE-40F7-9742-75DE3F58A407}" type="slidenum">
              <a:rPr lang="en-US" sz="900">
                <a:solidFill>
                  <a:srgbClr val="004C97"/>
                </a:solidFill>
                <a:latin typeface="Arial"/>
                <a:ea typeface="ＭＳ Ｐゴシック"/>
              </a:rPr>
              <a:t>2</a:t>
            </a:fld>
            <a:endParaRPr/>
          </a:p>
        </p:txBody>
      </p:sp>
    </p:spTree>
    <p:extLst>
      <p:ext uri="{BB962C8B-B14F-4D97-AF65-F5344CB8AC3E}">
        <p14:creationId xmlns:p14="http://schemas.microsoft.com/office/powerpoint/2010/main" val="103367978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58984" y="1440873"/>
            <a:ext cx="6685015" cy="4509374"/>
          </a:xfrm>
          <a:prstGeom prst="rect">
            <a:avLst/>
          </a:prstGeom>
        </p:spPr>
      </p:pic>
      <p:sp>
        <p:nvSpPr>
          <p:cNvPr id="5" name="TextBox 4"/>
          <p:cNvSpPr txBox="1"/>
          <p:nvPr/>
        </p:nvSpPr>
        <p:spPr>
          <a:xfrm>
            <a:off x="180109" y="900545"/>
            <a:ext cx="5951309" cy="369332"/>
          </a:xfrm>
          <a:prstGeom prst="rect">
            <a:avLst/>
          </a:prstGeom>
          <a:noFill/>
        </p:spPr>
        <p:txBody>
          <a:bodyPr wrap="none" rtlCol="0">
            <a:spAutoFit/>
          </a:bodyPr>
          <a:lstStyle/>
          <a:p>
            <a:r>
              <a:rPr lang="en-US" dirty="0" smtClean="0">
                <a:solidFill>
                  <a:schemeClr val="accent1"/>
                </a:solidFill>
              </a:rPr>
              <a:t>From Witek’s presentation at Geant 4 hadronics meeting</a:t>
            </a:r>
            <a:endParaRPr lang="en-US" dirty="0">
              <a:solidFill>
                <a:schemeClr val="accent1"/>
              </a:solidFill>
            </a:endParaRPr>
          </a:p>
        </p:txBody>
      </p:sp>
      <p:sp>
        <p:nvSpPr>
          <p:cNvPr id="6" name="TextBox 5"/>
          <p:cNvSpPr txBox="1"/>
          <p:nvPr/>
        </p:nvSpPr>
        <p:spPr>
          <a:xfrm>
            <a:off x="180109" y="1537855"/>
            <a:ext cx="2168039" cy="4524315"/>
          </a:xfrm>
          <a:prstGeom prst="rect">
            <a:avLst/>
          </a:prstGeom>
          <a:noFill/>
        </p:spPr>
        <p:txBody>
          <a:bodyPr wrap="square" rtlCol="0">
            <a:spAutoFit/>
          </a:bodyPr>
          <a:lstStyle/>
          <a:p>
            <a:r>
              <a:rPr lang="en-US" dirty="0" smtClean="0">
                <a:solidFill>
                  <a:schemeClr val="accent1"/>
                </a:solidFill>
              </a:rPr>
              <a:t>Good argument for continuously adding data and perform new tests. Sometimes new introduced bugs can worsen results that were previously validated or validated with different test. Sometimes the same thing is not really the same thing. </a:t>
            </a:r>
            <a:endParaRPr lang="en-US" dirty="0">
              <a:solidFill>
                <a:schemeClr val="accent1"/>
              </a:solidFill>
            </a:endParaRPr>
          </a:p>
        </p:txBody>
      </p:sp>
    </p:spTree>
    <p:extLst>
      <p:ext uri="{BB962C8B-B14F-4D97-AF65-F5344CB8AC3E}">
        <p14:creationId xmlns:p14="http://schemas.microsoft.com/office/powerpoint/2010/main" val="1681468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16727" y="-114327"/>
            <a:ext cx="8228520" cy="1144080"/>
          </a:xfrm>
        </p:spPr>
        <p:txBody>
          <a:bodyPr/>
          <a:lstStyle/>
          <a:p>
            <a:r>
              <a:rPr lang="en-US" sz="4000" dirty="0" smtClean="0">
                <a:solidFill>
                  <a:schemeClr val="accent1"/>
                </a:solidFill>
              </a:rPr>
              <a:t>Detector Simulation</a:t>
            </a:r>
            <a:endParaRPr lang="en-US" sz="4000" dirty="0">
              <a:solidFill>
                <a:schemeClr val="accent1"/>
              </a:solidFill>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0326" y="930701"/>
            <a:ext cx="8603673" cy="5315158"/>
          </a:xfrm>
          <a:prstGeom prst="rect">
            <a:avLst/>
          </a:prstGeom>
        </p:spPr>
      </p:pic>
    </p:spTree>
    <p:extLst>
      <p:ext uri="{BB962C8B-B14F-4D97-AF65-F5344CB8AC3E}">
        <p14:creationId xmlns:p14="http://schemas.microsoft.com/office/powerpoint/2010/main" val="83238315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16727" y="-114327"/>
            <a:ext cx="8228520" cy="1144080"/>
          </a:xfrm>
        </p:spPr>
        <p:txBody>
          <a:bodyPr/>
          <a:lstStyle/>
          <a:p>
            <a:r>
              <a:rPr lang="en-US" sz="4000" dirty="0" smtClean="0">
                <a:solidFill>
                  <a:schemeClr val="accent1"/>
                </a:solidFill>
              </a:rPr>
              <a:t>Detector Simulation</a:t>
            </a:r>
            <a:endParaRPr lang="en-US" sz="4000" dirty="0">
              <a:solidFill>
                <a:schemeClr val="accent1"/>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1782" y="903210"/>
            <a:ext cx="8742218" cy="5283211"/>
          </a:xfrm>
          <a:prstGeom prst="rect">
            <a:avLst/>
          </a:prstGeom>
        </p:spPr>
      </p:pic>
    </p:spTree>
    <p:extLst>
      <p:ext uri="{BB962C8B-B14F-4D97-AF65-F5344CB8AC3E}">
        <p14:creationId xmlns:p14="http://schemas.microsoft.com/office/powerpoint/2010/main" val="3350913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16727" y="-114327"/>
            <a:ext cx="8228520" cy="1144080"/>
          </a:xfrm>
        </p:spPr>
        <p:txBody>
          <a:bodyPr/>
          <a:lstStyle/>
          <a:p>
            <a:r>
              <a:rPr lang="en-US" sz="4000" dirty="0" smtClean="0">
                <a:solidFill>
                  <a:schemeClr val="accent1"/>
                </a:solidFill>
              </a:rPr>
              <a:t>Detector Simulation</a:t>
            </a:r>
            <a:endParaRPr lang="en-US" sz="4000" dirty="0">
              <a:solidFill>
                <a:schemeClr val="accent1"/>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029753"/>
            <a:ext cx="9144000" cy="3701143"/>
          </a:xfrm>
          <a:prstGeom prst="rect">
            <a:avLst/>
          </a:prstGeom>
        </p:spPr>
      </p:pic>
    </p:spTree>
    <p:extLst>
      <p:ext uri="{BB962C8B-B14F-4D97-AF65-F5344CB8AC3E}">
        <p14:creationId xmlns:p14="http://schemas.microsoft.com/office/powerpoint/2010/main" val="40456588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23"/>
          <p:cNvSpPr/>
          <p:nvPr/>
        </p:nvSpPr>
        <p:spPr>
          <a:xfrm>
            <a:off x="4774467" y="896293"/>
            <a:ext cx="4256436" cy="2642702"/>
          </a:xfrm>
          <a:prstGeom prst="round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p:cNvSpPr txBox="1"/>
          <p:nvPr/>
        </p:nvSpPr>
        <p:spPr>
          <a:xfrm>
            <a:off x="4917597" y="947168"/>
            <a:ext cx="4138621" cy="2862322"/>
          </a:xfrm>
          <a:prstGeom prst="rect">
            <a:avLst/>
          </a:prstGeom>
          <a:noFill/>
        </p:spPr>
        <p:txBody>
          <a:bodyPr wrap="square" rtlCol="0">
            <a:spAutoFit/>
          </a:bodyPr>
          <a:lstStyle/>
          <a:p>
            <a:r>
              <a:rPr lang="en-US" b="1" u="sng" dirty="0">
                <a:solidFill>
                  <a:schemeClr val="accent1"/>
                </a:solidFill>
              </a:rPr>
              <a:t>Beam:</a:t>
            </a:r>
            <a:r>
              <a:rPr lang="en-US" dirty="0">
                <a:solidFill>
                  <a:schemeClr val="accent1"/>
                </a:solidFill>
              </a:rPr>
              <a:t> </a:t>
            </a:r>
            <a:r>
              <a:rPr lang="en-US" dirty="0" smtClean="0">
                <a:solidFill>
                  <a:schemeClr val="accent1"/>
                </a:solidFill>
              </a:rPr>
              <a:t>mono energetic </a:t>
            </a:r>
            <a:r>
              <a:rPr lang="en-US" dirty="0">
                <a:solidFill>
                  <a:schemeClr val="accent1"/>
                </a:solidFill>
              </a:rPr>
              <a:t>neutrons</a:t>
            </a:r>
          </a:p>
          <a:p>
            <a:r>
              <a:rPr lang="en-US" b="1" u="sng" dirty="0">
                <a:solidFill>
                  <a:schemeClr val="accent1"/>
                </a:solidFill>
              </a:rPr>
              <a:t>Target:</a:t>
            </a:r>
            <a:r>
              <a:rPr lang="en-US" dirty="0">
                <a:solidFill>
                  <a:schemeClr val="accent1"/>
                </a:solidFill>
              </a:rPr>
              <a:t> </a:t>
            </a:r>
            <a:r>
              <a:rPr lang="en-US" dirty="0" smtClean="0">
                <a:solidFill>
                  <a:schemeClr val="accent1"/>
                </a:solidFill>
              </a:rPr>
              <a:t>Carbon.</a:t>
            </a:r>
            <a:endParaRPr lang="en-US" dirty="0">
              <a:solidFill>
                <a:schemeClr val="accent1"/>
              </a:solidFill>
            </a:endParaRPr>
          </a:p>
          <a:p>
            <a:r>
              <a:rPr lang="en-US" b="1" u="sng" dirty="0">
                <a:solidFill>
                  <a:schemeClr val="accent1"/>
                </a:solidFill>
              </a:rPr>
              <a:t>Secondary:</a:t>
            </a:r>
            <a:r>
              <a:rPr lang="en-US" dirty="0">
                <a:solidFill>
                  <a:schemeClr val="accent1"/>
                </a:solidFill>
              </a:rPr>
              <a:t> </a:t>
            </a:r>
            <a:r>
              <a:rPr lang="en-US" dirty="0" smtClean="0">
                <a:solidFill>
                  <a:schemeClr val="accent1"/>
                </a:solidFill>
              </a:rPr>
              <a:t>protons.</a:t>
            </a:r>
            <a:endParaRPr lang="en-US" dirty="0">
              <a:solidFill>
                <a:schemeClr val="accent1"/>
              </a:solidFill>
            </a:endParaRPr>
          </a:p>
          <a:p>
            <a:r>
              <a:rPr lang="en-US" b="1" u="sng" dirty="0">
                <a:solidFill>
                  <a:schemeClr val="accent1"/>
                </a:solidFill>
              </a:rPr>
              <a:t>Observable:</a:t>
            </a:r>
            <a:r>
              <a:rPr lang="en-US" dirty="0">
                <a:solidFill>
                  <a:schemeClr val="accent1"/>
                </a:solidFill>
              </a:rPr>
              <a:t> differential cross section</a:t>
            </a:r>
          </a:p>
          <a:p>
            <a:r>
              <a:rPr lang="en-US" b="1" u="sng" dirty="0">
                <a:solidFill>
                  <a:schemeClr val="accent1"/>
                </a:solidFill>
              </a:rPr>
              <a:t>Reaction:</a:t>
            </a:r>
            <a:r>
              <a:rPr lang="en-US" dirty="0">
                <a:solidFill>
                  <a:schemeClr val="accent1"/>
                </a:solidFill>
              </a:rPr>
              <a:t> particle production</a:t>
            </a:r>
          </a:p>
          <a:p>
            <a:r>
              <a:rPr lang="en-US" b="1" u="sng" dirty="0" smtClean="0">
                <a:solidFill>
                  <a:schemeClr val="accent1"/>
                </a:solidFill>
              </a:rPr>
              <a:t>Model</a:t>
            </a:r>
            <a:r>
              <a:rPr lang="en-US" b="1" u="sng" dirty="0" smtClean="0">
                <a:solidFill>
                  <a:schemeClr val="accent1"/>
                </a:solidFill>
              </a:rPr>
              <a:t>: </a:t>
            </a:r>
            <a:r>
              <a:rPr lang="en-US" dirty="0">
                <a:solidFill>
                  <a:schemeClr val="accent1"/>
                </a:solidFill>
              </a:rPr>
              <a:t>e.g. </a:t>
            </a:r>
            <a:r>
              <a:rPr lang="en-US" dirty="0" smtClean="0">
                <a:solidFill>
                  <a:schemeClr val="accent1"/>
                </a:solidFill>
              </a:rPr>
              <a:t>BIC</a:t>
            </a:r>
          </a:p>
          <a:p>
            <a:r>
              <a:rPr lang="en-US" b="1" u="sng" dirty="0" smtClean="0">
                <a:solidFill>
                  <a:schemeClr val="accent1"/>
                </a:solidFill>
              </a:rPr>
              <a:t>Version:</a:t>
            </a:r>
            <a:r>
              <a:rPr lang="en-US" dirty="0" smtClean="0">
                <a:solidFill>
                  <a:schemeClr val="accent1"/>
                </a:solidFill>
              </a:rPr>
              <a:t> geant4.10.1.p02</a:t>
            </a:r>
            <a:endParaRPr lang="en-US" dirty="0">
              <a:solidFill>
                <a:schemeClr val="accent1"/>
              </a:solidFill>
            </a:endParaRPr>
          </a:p>
          <a:p>
            <a:r>
              <a:rPr lang="en-US" dirty="0" smtClean="0">
                <a:solidFill>
                  <a:schemeClr val="accent1"/>
                </a:solidFill>
              </a:rPr>
              <a:t>In </a:t>
            </a:r>
            <a:r>
              <a:rPr lang="en-US" dirty="0">
                <a:solidFill>
                  <a:schemeClr val="accent1"/>
                </a:solidFill>
              </a:rPr>
              <a:t>addition parnames/parvalue pairs can be added</a:t>
            </a:r>
          </a:p>
          <a:p>
            <a:endParaRPr lang="en-US" dirty="0"/>
          </a:p>
        </p:txBody>
      </p:sp>
      <p:sp>
        <p:nvSpPr>
          <p:cNvPr id="8" name="CustomShape 5"/>
          <p:cNvSpPr/>
          <p:nvPr/>
        </p:nvSpPr>
        <p:spPr>
          <a:xfrm>
            <a:off x="228600" y="6515280"/>
            <a:ext cx="446760" cy="240120"/>
          </a:xfrm>
          <a:prstGeom prst="rect">
            <a:avLst/>
          </a:prstGeom>
          <a:noFill/>
          <a:ln>
            <a:noFill/>
          </a:ln>
        </p:spPr>
        <p:txBody>
          <a:bodyPr lIns="0" tIns="0" rIns="0" bIns="0"/>
          <a:lstStyle/>
          <a:p>
            <a:pPr>
              <a:lnSpc>
                <a:spcPct val="100000"/>
              </a:lnSpc>
            </a:pPr>
            <a:fld id="{221F0485-A4AE-40F7-9742-75DE3F58A407}" type="slidenum">
              <a:rPr lang="en-US" sz="900">
                <a:solidFill>
                  <a:srgbClr val="004C97"/>
                </a:solidFill>
                <a:latin typeface="Arial"/>
                <a:ea typeface="ＭＳ Ｐゴシック"/>
              </a:rPr>
              <a:t>24</a:t>
            </a:fld>
            <a:endParaRPr/>
          </a:p>
        </p:txBody>
      </p:sp>
      <p:grpSp>
        <p:nvGrpSpPr>
          <p:cNvPr id="9" name="Group 8"/>
          <p:cNvGrpSpPr/>
          <p:nvPr/>
        </p:nvGrpSpPr>
        <p:grpSpPr>
          <a:xfrm>
            <a:off x="-9287" y="1004936"/>
            <a:ext cx="4459501" cy="2398793"/>
            <a:chOff x="-106741" y="2009870"/>
            <a:chExt cx="4768583" cy="2570902"/>
          </a:xfrm>
        </p:grpSpPr>
        <p:grpSp>
          <p:nvGrpSpPr>
            <p:cNvPr id="10" name="Group 9"/>
            <p:cNvGrpSpPr/>
            <p:nvPr/>
          </p:nvGrpSpPr>
          <p:grpSpPr>
            <a:xfrm>
              <a:off x="411656" y="2009870"/>
              <a:ext cx="4250186" cy="2334853"/>
              <a:chOff x="411656" y="1530036"/>
              <a:chExt cx="4250186" cy="2334853"/>
            </a:xfrm>
          </p:grpSpPr>
          <p:grpSp>
            <p:nvGrpSpPr>
              <p:cNvPr id="12" name="Group 11"/>
              <p:cNvGrpSpPr/>
              <p:nvPr/>
            </p:nvGrpSpPr>
            <p:grpSpPr>
              <a:xfrm>
                <a:off x="411656" y="1530036"/>
                <a:ext cx="4250186" cy="1756372"/>
                <a:chOff x="1037038" y="1276539"/>
                <a:chExt cx="4250186" cy="1756372"/>
              </a:xfrm>
            </p:grpSpPr>
            <p:sp>
              <p:nvSpPr>
                <p:cNvPr id="14" name="Rectangle 13"/>
                <p:cNvSpPr/>
                <p:nvPr/>
              </p:nvSpPr>
              <p:spPr>
                <a:xfrm>
                  <a:off x="3078178" y="1276539"/>
                  <a:ext cx="54321" cy="17563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5" name="Straight Arrow Connector 14"/>
                <p:cNvCxnSpPr>
                  <a:endCxn id="9" idx="1"/>
                </p:cNvCxnSpPr>
                <p:nvPr/>
              </p:nvCxnSpPr>
              <p:spPr>
                <a:xfrm flipV="1">
                  <a:off x="1077362" y="2154725"/>
                  <a:ext cx="2000816" cy="9053"/>
                </a:xfrm>
                <a:prstGeom prst="straightConnector1">
                  <a:avLst/>
                </a:prstGeom>
                <a:ln w="3175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stCxn id="9" idx="3"/>
                </p:cNvCxnSpPr>
                <p:nvPr/>
              </p:nvCxnSpPr>
              <p:spPr>
                <a:xfrm>
                  <a:off x="3132499" y="2154725"/>
                  <a:ext cx="2154725" cy="679010"/>
                </a:xfrm>
                <a:prstGeom prst="straightConnector1">
                  <a:avLst/>
                </a:prstGeom>
                <a:ln w="317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1037038" y="1600845"/>
                  <a:ext cx="1796725" cy="560760"/>
                </a:xfrm>
                <a:prstGeom prst="rect">
                  <a:avLst/>
                </a:prstGeom>
                <a:noFill/>
              </p:spPr>
              <p:txBody>
                <a:bodyPr wrap="none" rtlCol="0">
                  <a:spAutoFit/>
                </a:bodyPr>
                <a:lstStyle/>
                <a:p>
                  <a:r>
                    <a:rPr lang="en-US" sz="2800" dirty="0">
                      <a:solidFill>
                        <a:srgbClr val="00B050"/>
                      </a:solidFill>
                    </a:rPr>
                    <a:t>n </a:t>
                  </a:r>
                  <a:r>
                    <a:rPr lang="en-US" sz="2000" dirty="0">
                      <a:solidFill>
                        <a:srgbClr val="00B050"/>
                      </a:solidFill>
                    </a:rPr>
                    <a:t>(500 MeV)</a:t>
                  </a:r>
                </a:p>
              </p:txBody>
            </p:sp>
            <p:sp>
              <p:nvSpPr>
                <p:cNvPr id="18" name="TextBox 17"/>
                <p:cNvSpPr txBox="1"/>
                <p:nvPr/>
              </p:nvSpPr>
              <p:spPr>
                <a:xfrm>
                  <a:off x="4110273" y="1971010"/>
                  <a:ext cx="385042" cy="523220"/>
                </a:xfrm>
                <a:prstGeom prst="rect">
                  <a:avLst/>
                </a:prstGeom>
                <a:noFill/>
              </p:spPr>
              <p:txBody>
                <a:bodyPr wrap="none" rtlCol="0">
                  <a:spAutoFit/>
                </a:bodyPr>
                <a:lstStyle/>
                <a:p>
                  <a:r>
                    <a:rPr lang="en-US" sz="2800" dirty="0">
                      <a:solidFill>
                        <a:srgbClr val="FF0000"/>
                      </a:solidFill>
                    </a:rPr>
                    <a:t>p</a:t>
                  </a:r>
                </a:p>
              </p:txBody>
            </p:sp>
          </p:grpSp>
          <p:sp>
            <p:nvSpPr>
              <p:cNvPr id="13" name="TextBox 12"/>
              <p:cNvSpPr txBox="1"/>
              <p:nvPr/>
            </p:nvSpPr>
            <p:spPr>
              <a:xfrm>
                <a:off x="2284941" y="3341669"/>
                <a:ext cx="444352" cy="523220"/>
              </a:xfrm>
              <a:prstGeom prst="rect">
                <a:avLst/>
              </a:prstGeom>
              <a:noFill/>
            </p:spPr>
            <p:txBody>
              <a:bodyPr wrap="none" rtlCol="0">
                <a:spAutoFit/>
              </a:bodyPr>
              <a:lstStyle/>
              <a:p>
                <a:r>
                  <a:rPr lang="en-US" sz="2800" dirty="0">
                    <a:solidFill>
                      <a:schemeClr val="tx2"/>
                    </a:solidFill>
                  </a:rPr>
                  <a:t>C</a:t>
                </a:r>
              </a:p>
            </p:txBody>
          </p:sp>
        </p:grpSp>
        <p:sp>
          <p:nvSpPr>
            <p:cNvPr id="11" name="TextBox 10"/>
            <p:cNvSpPr txBox="1"/>
            <p:nvPr/>
          </p:nvSpPr>
          <p:spPr>
            <a:xfrm>
              <a:off x="-106741" y="4151955"/>
              <a:ext cx="4191999" cy="428817"/>
            </a:xfrm>
            <a:prstGeom prst="rect">
              <a:avLst/>
            </a:prstGeom>
            <a:noFill/>
          </p:spPr>
          <p:txBody>
            <a:bodyPr wrap="none" rtlCol="0">
              <a:spAutoFit/>
            </a:bodyPr>
            <a:lstStyle/>
            <a:p>
              <a:r>
                <a:rPr lang="en-US" sz="2000" dirty="0">
                  <a:solidFill>
                    <a:schemeClr val="accent1"/>
                  </a:solidFill>
                </a:rPr>
                <a:t>Example: n induced </a:t>
              </a:r>
              <a:r>
                <a:rPr lang="en-US" sz="2000" dirty="0" smtClean="0">
                  <a:solidFill>
                    <a:schemeClr val="accent1"/>
                  </a:solidFill>
                </a:rPr>
                <a:t>p </a:t>
              </a:r>
              <a:r>
                <a:rPr lang="en-US" sz="2000" dirty="0">
                  <a:solidFill>
                    <a:schemeClr val="accent1"/>
                  </a:solidFill>
                </a:rPr>
                <a:t>production</a:t>
              </a:r>
            </a:p>
          </p:txBody>
        </p:sp>
      </p:grpSp>
      <p:sp>
        <p:nvSpPr>
          <p:cNvPr id="19" name="Rectangle 18"/>
          <p:cNvSpPr/>
          <p:nvPr/>
        </p:nvSpPr>
        <p:spPr>
          <a:xfrm>
            <a:off x="45033" y="896293"/>
            <a:ext cx="4589900" cy="248065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TextBox 20"/>
          <p:cNvSpPr txBox="1"/>
          <p:nvPr/>
        </p:nvSpPr>
        <p:spPr>
          <a:xfrm>
            <a:off x="2080013" y="125473"/>
            <a:ext cx="6950889" cy="523220"/>
          </a:xfrm>
          <a:prstGeom prst="rect">
            <a:avLst/>
          </a:prstGeom>
          <a:noFill/>
        </p:spPr>
        <p:txBody>
          <a:bodyPr wrap="square" rtlCol="0">
            <a:spAutoFit/>
          </a:bodyPr>
          <a:lstStyle/>
          <a:p>
            <a:r>
              <a:rPr lang="en-US" sz="2800" dirty="0">
                <a:solidFill>
                  <a:schemeClr val="accent1"/>
                </a:solidFill>
              </a:rPr>
              <a:t>Meta data to classify a </a:t>
            </a:r>
            <a:r>
              <a:rPr lang="en-US" sz="2800" dirty="0" smtClean="0">
                <a:solidFill>
                  <a:schemeClr val="accent1"/>
                </a:solidFill>
              </a:rPr>
              <a:t>result</a:t>
            </a:r>
            <a:endParaRPr lang="en-US" sz="2800" dirty="0">
              <a:solidFill>
                <a:schemeClr val="accent1"/>
              </a:solidFill>
            </a:endParaRPr>
          </a:p>
        </p:txBody>
      </p:sp>
      <p:sp>
        <p:nvSpPr>
          <p:cNvPr id="22" name="TextBox 21"/>
          <p:cNvSpPr txBox="1"/>
          <p:nvPr/>
        </p:nvSpPr>
        <p:spPr>
          <a:xfrm>
            <a:off x="56566" y="3538995"/>
            <a:ext cx="9153788" cy="2554545"/>
          </a:xfrm>
          <a:prstGeom prst="rect">
            <a:avLst/>
          </a:prstGeom>
          <a:noFill/>
        </p:spPr>
        <p:txBody>
          <a:bodyPr wrap="none" rtlCol="0">
            <a:spAutoFit/>
          </a:bodyPr>
          <a:lstStyle/>
          <a:p>
            <a:r>
              <a:rPr lang="en-US" sz="2000" dirty="0">
                <a:solidFill>
                  <a:schemeClr val="accent1"/>
                </a:solidFill>
              </a:rPr>
              <a:t>Note:</a:t>
            </a:r>
          </a:p>
          <a:p>
            <a:pPr marL="285750" indent="-285750">
              <a:buFont typeface="Arial" panose="020B0604020202020204" pitchFamily="34" charset="0"/>
              <a:buChar char="•"/>
            </a:pPr>
            <a:r>
              <a:rPr lang="en-US" sz="2000" dirty="0">
                <a:solidFill>
                  <a:schemeClr val="accent1"/>
                </a:solidFill>
              </a:rPr>
              <a:t>Values for metadata stored in dictionaries:</a:t>
            </a:r>
          </a:p>
          <a:p>
            <a:r>
              <a:rPr lang="en-US" sz="2000" dirty="0">
                <a:solidFill>
                  <a:schemeClr val="accent1"/>
                </a:solidFill>
              </a:rPr>
              <a:t>	(Beams, Materials, Particles, Observable, </a:t>
            </a:r>
            <a:r>
              <a:rPr lang="en-US" sz="2000" dirty="0" smtClean="0">
                <a:solidFill>
                  <a:schemeClr val="accent1"/>
                </a:solidFill>
              </a:rPr>
              <a:t>Reaction, </a:t>
            </a:r>
            <a:r>
              <a:rPr lang="en-US" sz="2000" dirty="0" smtClean="0">
                <a:solidFill>
                  <a:schemeClr val="accent1"/>
                </a:solidFill>
              </a:rPr>
              <a:t>Model, Version…).</a:t>
            </a:r>
            <a:endParaRPr lang="en-US" sz="2000" dirty="0">
              <a:solidFill>
                <a:schemeClr val="accent1"/>
              </a:solidFill>
            </a:endParaRPr>
          </a:p>
          <a:p>
            <a:pPr marL="285750" indent="-285750">
              <a:buFont typeface="Arial" panose="020B0604020202020204" pitchFamily="34" charset="0"/>
              <a:buChar char="•"/>
            </a:pPr>
            <a:r>
              <a:rPr lang="en-US" sz="2000" dirty="0">
                <a:solidFill>
                  <a:schemeClr val="accent1"/>
                </a:solidFill>
              </a:rPr>
              <a:t>Meta data used to match experimental and simulated </a:t>
            </a:r>
            <a:r>
              <a:rPr lang="en-US" sz="2000" dirty="0" smtClean="0">
                <a:solidFill>
                  <a:schemeClr val="accent1"/>
                </a:solidFill>
              </a:rPr>
              <a:t>results.</a:t>
            </a:r>
            <a:endParaRPr lang="en-US" sz="2000" dirty="0">
              <a:solidFill>
                <a:schemeClr val="accent1"/>
              </a:solidFill>
            </a:endParaRPr>
          </a:p>
          <a:p>
            <a:pPr marL="285750" indent="-285750">
              <a:buFont typeface="Arial" panose="020B0604020202020204" pitchFamily="34" charset="0"/>
              <a:buChar char="•"/>
            </a:pPr>
            <a:r>
              <a:rPr lang="en-US" sz="2000" dirty="0">
                <a:solidFill>
                  <a:schemeClr val="accent1"/>
                </a:solidFill>
              </a:rPr>
              <a:t>Complicated Beams (e.g. neutrino flux files, test beams consisting of many</a:t>
            </a:r>
          </a:p>
          <a:p>
            <a:r>
              <a:rPr lang="en-US" sz="2000" dirty="0">
                <a:solidFill>
                  <a:schemeClr val="accent1"/>
                </a:solidFill>
              </a:rPr>
              <a:t>	particles can be described by the schema</a:t>
            </a:r>
            <a:r>
              <a:rPr lang="en-US" sz="2000" dirty="0" smtClean="0">
                <a:solidFill>
                  <a:schemeClr val="accent1"/>
                </a:solidFill>
              </a:rPr>
              <a:t>).</a:t>
            </a:r>
            <a:endParaRPr lang="en-US" sz="2000" dirty="0">
              <a:solidFill>
                <a:schemeClr val="accent1"/>
              </a:solidFill>
            </a:endParaRPr>
          </a:p>
          <a:p>
            <a:pPr marL="285750" indent="-285750">
              <a:buFont typeface="Arial" panose="020B0604020202020204" pitchFamily="34" charset="0"/>
              <a:buChar char="•"/>
            </a:pPr>
            <a:r>
              <a:rPr lang="en-US" sz="2000" dirty="0" smtClean="0">
                <a:solidFill>
                  <a:schemeClr val="accent1"/>
                </a:solidFill>
              </a:rPr>
              <a:t>Ditto </a:t>
            </a:r>
            <a:r>
              <a:rPr lang="en-US" sz="2000" dirty="0">
                <a:solidFill>
                  <a:schemeClr val="accent1"/>
                </a:solidFill>
              </a:rPr>
              <a:t>for Materials </a:t>
            </a:r>
            <a:r>
              <a:rPr lang="en-US" sz="2000" dirty="0" smtClean="0">
                <a:solidFill>
                  <a:schemeClr val="accent1"/>
                </a:solidFill>
              </a:rPr>
              <a:t>.</a:t>
            </a:r>
            <a:endParaRPr lang="en-US" sz="2000" dirty="0">
              <a:solidFill>
                <a:schemeClr val="accent1"/>
              </a:solidFill>
            </a:endParaRPr>
          </a:p>
          <a:p>
            <a:pPr marL="285750" indent="-285750">
              <a:buFont typeface="Arial" panose="020B0604020202020204" pitchFamily="34" charset="0"/>
              <a:buChar char="•"/>
            </a:pPr>
            <a:r>
              <a:rPr lang="en-US" sz="2000" dirty="0">
                <a:solidFill>
                  <a:schemeClr val="accent1"/>
                </a:solidFill>
              </a:rPr>
              <a:t>Dictionaries can evolve as needed. </a:t>
            </a:r>
          </a:p>
        </p:txBody>
      </p:sp>
    </p:spTree>
    <p:extLst>
      <p:ext uri="{BB962C8B-B14F-4D97-AF65-F5344CB8AC3E}">
        <p14:creationId xmlns:p14="http://schemas.microsoft.com/office/powerpoint/2010/main" val="64847918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5364" y="773656"/>
            <a:ext cx="8736794" cy="5213785"/>
          </a:xfrm>
          <a:prstGeom prst="rect">
            <a:avLst/>
          </a:prstGeom>
        </p:spPr>
      </p:pic>
      <p:sp>
        <p:nvSpPr>
          <p:cNvPr id="3" name="TextBox 2"/>
          <p:cNvSpPr txBox="1"/>
          <p:nvPr/>
        </p:nvSpPr>
        <p:spPr>
          <a:xfrm>
            <a:off x="2286000" y="138545"/>
            <a:ext cx="3084499" cy="523220"/>
          </a:xfrm>
          <a:prstGeom prst="rect">
            <a:avLst/>
          </a:prstGeom>
          <a:noFill/>
        </p:spPr>
        <p:txBody>
          <a:bodyPr wrap="none" rtlCol="0">
            <a:spAutoFit/>
          </a:bodyPr>
          <a:lstStyle/>
          <a:p>
            <a:r>
              <a:rPr lang="en-US" sz="2800" dirty="0" smtClean="0">
                <a:solidFill>
                  <a:schemeClr val="accent1"/>
                </a:solidFill>
              </a:rPr>
              <a:t>Experimental data</a:t>
            </a:r>
            <a:endParaRPr lang="en-US" sz="2800" dirty="0">
              <a:solidFill>
                <a:schemeClr val="accent1"/>
              </a:solidFill>
            </a:endParaRPr>
          </a:p>
        </p:txBody>
      </p:sp>
      <p:sp>
        <p:nvSpPr>
          <p:cNvPr id="4" name="Oval 3"/>
          <p:cNvSpPr/>
          <p:nvPr/>
        </p:nvSpPr>
        <p:spPr>
          <a:xfrm>
            <a:off x="8465127" y="2272145"/>
            <a:ext cx="318655" cy="152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7218218" y="1482436"/>
            <a:ext cx="877163" cy="369332"/>
          </a:xfrm>
          <a:prstGeom prst="rect">
            <a:avLst/>
          </a:prstGeom>
          <a:noFill/>
        </p:spPr>
        <p:txBody>
          <a:bodyPr wrap="none" rtlCol="0">
            <a:spAutoFit/>
          </a:bodyPr>
          <a:lstStyle/>
          <a:p>
            <a:r>
              <a:rPr lang="en-US" dirty="0" smtClean="0">
                <a:solidFill>
                  <a:srgbClr val="FF0000"/>
                </a:solidFill>
              </a:rPr>
              <a:t>Inspire</a:t>
            </a:r>
            <a:endParaRPr lang="en-US" dirty="0">
              <a:solidFill>
                <a:srgbClr val="FF0000"/>
              </a:solidFill>
            </a:endParaRPr>
          </a:p>
        </p:txBody>
      </p:sp>
      <p:cxnSp>
        <p:nvCxnSpPr>
          <p:cNvPr id="7" name="Straight Arrow Connector 6"/>
          <p:cNvCxnSpPr/>
          <p:nvPr/>
        </p:nvCxnSpPr>
        <p:spPr>
          <a:xfrm>
            <a:off x="7897091" y="1759527"/>
            <a:ext cx="568036" cy="51261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768661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 name="CustomShape 1"/>
          <p:cNvSpPr/>
          <p:nvPr/>
        </p:nvSpPr>
        <p:spPr>
          <a:xfrm>
            <a:off x="-1391040" y="44280"/>
            <a:ext cx="7425720" cy="873720"/>
          </a:xfrm>
          <a:prstGeom prst="rect">
            <a:avLst/>
          </a:prstGeom>
          <a:noFill/>
          <a:ln>
            <a:noFill/>
          </a:ln>
        </p:spPr>
        <p:style>
          <a:lnRef idx="0">
            <a:scrgbClr r="0" g="0" b="0"/>
          </a:lnRef>
          <a:fillRef idx="0">
            <a:scrgbClr r="0" g="0" b="0"/>
          </a:fillRef>
          <a:effectRef idx="0">
            <a:scrgbClr r="0" g="0" b="0"/>
          </a:effectRef>
          <a:fontRef idx="minor"/>
        </p:style>
      </p:sp>
      <p:sp>
        <p:nvSpPr>
          <p:cNvPr id="102" name="CustomShape 2"/>
          <p:cNvSpPr/>
          <p:nvPr/>
        </p:nvSpPr>
        <p:spPr>
          <a:xfrm>
            <a:off x="374040" y="918360"/>
            <a:ext cx="9016560" cy="818640"/>
          </a:xfrm>
          <a:prstGeom prst="rect">
            <a:avLst/>
          </a:prstGeom>
          <a:noFill/>
          <a:ln>
            <a:noFill/>
          </a:ln>
        </p:spPr>
        <p:style>
          <a:lnRef idx="0">
            <a:scrgbClr r="0" g="0" b="0"/>
          </a:lnRef>
          <a:fillRef idx="0">
            <a:scrgbClr r="0" g="0" b="0"/>
          </a:fillRef>
          <a:effectRef idx="0">
            <a:scrgbClr r="0" g="0" b="0"/>
          </a:effectRef>
          <a:fontRef idx="minor"/>
        </p:style>
      </p:sp>
      <p:sp>
        <p:nvSpPr>
          <p:cNvPr id="103" name="CustomShape 3"/>
          <p:cNvSpPr/>
          <p:nvPr/>
        </p:nvSpPr>
        <p:spPr>
          <a:xfrm>
            <a:off x="806400" y="1690560"/>
            <a:ext cx="4569840" cy="4356720"/>
          </a:xfrm>
          <a:prstGeom prst="rect">
            <a:avLst/>
          </a:prstGeom>
          <a:noFill/>
          <a:ln>
            <a:noFill/>
          </a:ln>
        </p:spPr>
        <p:style>
          <a:lnRef idx="0">
            <a:scrgbClr r="0" g="0" b="0"/>
          </a:lnRef>
          <a:fillRef idx="0">
            <a:scrgbClr r="0" g="0" b="0"/>
          </a:fillRef>
          <a:effectRef idx="0">
            <a:scrgbClr r="0" g="0" b="0"/>
          </a:effectRef>
          <a:fontRef idx="minor"/>
        </p:style>
      </p:sp>
      <p:sp>
        <p:nvSpPr>
          <p:cNvPr id="104" name="CustomShape 4"/>
          <p:cNvSpPr/>
          <p:nvPr/>
        </p:nvSpPr>
        <p:spPr>
          <a:xfrm>
            <a:off x="-914400" y="-138240"/>
            <a:ext cx="10020600" cy="1143720"/>
          </a:xfrm>
          <a:prstGeom prst="rect">
            <a:avLst/>
          </a:prstGeom>
          <a:noFill/>
          <a:ln>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2400" b="0" strike="noStrike" spc="-1" dirty="0" smtClean="0">
                <a:solidFill>
                  <a:srgbClr val="0066CC"/>
                </a:solidFill>
                <a:uFill>
                  <a:solidFill>
                    <a:srgbClr val="FFFFFF"/>
                  </a:solidFill>
                </a:uFill>
                <a:latin typeface="Arial"/>
                <a:ea typeface="DejaVu Sans"/>
              </a:rPr>
              <a:t>			  Overlay</a:t>
            </a:r>
            <a:r>
              <a:rPr lang="en-US" sz="2400" b="0" strike="noStrike" spc="-1" dirty="0">
                <a:solidFill>
                  <a:srgbClr val="0066CC"/>
                </a:solidFill>
                <a:uFill>
                  <a:solidFill>
                    <a:srgbClr val="FFFFFF"/>
                  </a:solidFill>
                </a:uFill>
                <a:latin typeface="Arial"/>
                <a:ea typeface="DejaVu Sans"/>
              </a:rPr>
              <a:t>: simulation and matching experimental data</a:t>
            </a:r>
            <a:endParaRPr lang="en-US" sz="1800" b="0" strike="noStrike" spc="-1" dirty="0">
              <a:solidFill>
                <a:srgbClr val="000000"/>
              </a:solidFill>
              <a:uFill>
                <a:solidFill>
                  <a:srgbClr val="FFFFFF"/>
                </a:solidFill>
              </a:uFill>
              <a:latin typeface="Arial"/>
            </a:endParaRPr>
          </a:p>
        </p:txBody>
      </p:sp>
      <p:sp>
        <p:nvSpPr>
          <p:cNvPr id="106" name="CustomShape 6"/>
          <p:cNvSpPr/>
          <p:nvPr/>
        </p:nvSpPr>
        <p:spPr>
          <a:xfrm>
            <a:off x="228240" y="6522120"/>
            <a:ext cx="444600" cy="237960"/>
          </a:xfrm>
          <a:prstGeom prst="rect">
            <a:avLst/>
          </a:prstGeom>
          <a:noFill/>
          <a:ln>
            <a:noFill/>
          </a:ln>
        </p:spPr>
        <p:style>
          <a:lnRef idx="0">
            <a:scrgbClr r="0" g="0" b="0"/>
          </a:lnRef>
          <a:fillRef idx="0">
            <a:scrgbClr r="0" g="0" b="0"/>
          </a:fillRef>
          <a:effectRef idx="0">
            <a:scrgbClr r="0" g="0" b="0"/>
          </a:effectRef>
          <a:fontRef idx="minor"/>
        </p:style>
      </p:sp>
      <p:pic>
        <p:nvPicPr>
          <p:cNvPr id="107" name="Picture 106"/>
          <p:cNvPicPr/>
          <p:nvPr/>
        </p:nvPicPr>
        <p:blipFill>
          <a:blip r:embed="rId3"/>
          <a:stretch/>
        </p:blipFill>
        <p:spPr>
          <a:xfrm>
            <a:off x="822960" y="1895760"/>
            <a:ext cx="8283240" cy="4321800"/>
          </a:xfrm>
          <a:prstGeom prst="rect">
            <a:avLst/>
          </a:prstGeom>
          <a:ln>
            <a:noFill/>
          </a:ln>
        </p:spPr>
      </p:pic>
      <p:pic>
        <p:nvPicPr>
          <p:cNvPr id="108" name="Picture 107"/>
          <p:cNvPicPr/>
          <p:nvPr/>
        </p:nvPicPr>
        <p:blipFill>
          <a:blip r:embed="rId4"/>
          <a:stretch/>
        </p:blipFill>
        <p:spPr>
          <a:xfrm>
            <a:off x="333000" y="822960"/>
            <a:ext cx="3454200" cy="1024200"/>
          </a:xfrm>
          <a:prstGeom prst="rect">
            <a:avLst/>
          </a:prstGeom>
          <a:ln>
            <a:noFill/>
          </a:ln>
        </p:spPr>
      </p:pic>
      <p:sp>
        <p:nvSpPr>
          <p:cNvPr id="109" name="CustomShape 7"/>
          <p:cNvSpPr/>
          <p:nvPr/>
        </p:nvSpPr>
        <p:spPr>
          <a:xfrm>
            <a:off x="4357800" y="872640"/>
            <a:ext cx="4785840" cy="3157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r>
              <a:rPr lang="en-US" sz="1600" b="0" strike="noStrike" spc="-1" dirty="0">
                <a:solidFill>
                  <a:srgbClr val="3333FF"/>
                </a:solidFill>
                <a:uFill>
                  <a:solidFill>
                    <a:srgbClr val="FFFFFF"/>
                  </a:solidFill>
                </a:uFill>
                <a:latin typeface="Arial"/>
              </a:rPr>
              <a:t>Select Pion Cross Sections in Geant 4 test browser</a:t>
            </a:r>
            <a:endParaRPr lang="en-US" sz="1800" b="0" strike="noStrike" spc="-1" dirty="0">
              <a:solidFill>
                <a:srgbClr val="000000"/>
              </a:solidFill>
              <a:uFill>
                <a:solidFill>
                  <a:srgbClr val="FFFFFF"/>
                </a:solidFill>
              </a:uFill>
              <a:latin typeface="Arial"/>
            </a:endParaRPr>
          </a:p>
        </p:txBody>
      </p:sp>
      <p:sp>
        <p:nvSpPr>
          <p:cNvPr id="110" name="Line 8"/>
          <p:cNvSpPr/>
          <p:nvPr/>
        </p:nvSpPr>
        <p:spPr>
          <a:xfrm flipH="1">
            <a:off x="1737360" y="1024200"/>
            <a:ext cx="2620440" cy="713160"/>
          </a:xfrm>
          <a:prstGeom prst="line">
            <a:avLst/>
          </a:prstGeom>
          <a:ln>
            <a:solidFill>
              <a:srgbClr val="FF3333"/>
            </a:solidFill>
            <a:tailEnd type="triangle" w="med" len="med"/>
          </a:ln>
        </p:spPr>
        <p:style>
          <a:lnRef idx="0">
            <a:scrgbClr r="0" g="0" b="0"/>
          </a:lnRef>
          <a:fillRef idx="0">
            <a:scrgbClr r="0" g="0" b="0"/>
          </a:fillRef>
          <a:effectRef idx="0">
            <a:scrgbClr r="0" g="0" b="0"/>
          </a:effectRef>
          <a:fontRef idx="minor"/>
        </p:style>
      </p:sp>
      <p:sp>
        <p:nvSpPr>
          <p:cNvPr id="111" name="CustomShape 9"/>
          <p:cNvSpPr/>
          <p:nvPr/>
        </p:nvSpPr>
        <p:spPr>
          <a:xfrm>
            <a:off x="5503320" y="4846320"/>
            <a:ext cx="3457440" cy="1218600"/>
          </a:xfrm>
          <a:custGeom>
            <a:avLst/>
            <a:gdLst/>
            <a:ahLst/>
            <a:cxnLst/>
            <a:rect l="l" t="t" r="r" b="b"/>
            <a:pathLst>
              <a:path w="9607" h="3388">
                <a:moveTo>
                  <a:pt x="564" y="0"/>
                </a:moveTo>
                <a:cubicBezTo>
                  <a:pt x="282" y="0"/>
                  <a:pt x="0" y="282"/>
                  <a:pt x="0" y="564"/>
                </a:cubicBezTo>
                <a:lnTo>
                  <a:pt x="0" y="2822"/>
                </a:lnTo>
                <a:cubicBezTo>
                  <a:pt x="0" y="3104"/>
                  <a:pt x="282" y="3387"/>
                  <a:pt x="564" y="3387"/>
                </a:cubicBezTo>
                <a:lnTo>
                  <a:pt x="9041" y="3387"/>
                </a:lnTo>
                <a:cubicBezTo>
                  <a:pt x="9323" y="3387"/>
                  <a:pt x="9606" y="3104"/>
                  <a:pt x="9606" y="2822"/>
                </a:cubicBezTo>
                <a:lnTo>
                  <a:pt x="9606" y="564"/>
                </a:lnTo>
                <a:cubicBezTo>
                  <a:pt x="9606" y="282"/>
                  <a:pt x="9323" y="0"/>
                  <a:pt x="9041" y="0"/>
                </a:cubicBezTo>
                <a:lnTo>
                  <a:pt x="564" y="0"/>
                </a:lnTo>
              </a:path>
            </a:pathLst>
          </a:custGeom>
          <a:solidFill>
            <a:srgbClr val="CCFF99"/>
          </a:solidFill>
          <a:ln>
            <a:solidFill>
              <a:srgbClr val="3465A4"/>
            </a:solidFill>
          </a:ln>
        </p:spPr>
        <p:style>
          <a:lnRef idx="0">
            <a:scrgbClr r="0" g="0" b="0"/>
          </a:lnRef>
          <a:fillRef idx="0">
            <a:scrgbClr r="0" g="0" b="0"/>
          </a:fillRef>
          <a:effectRef idx="0">
            <a:scrgbClr r="0" g="0" b="0"/>
          </a:effectRef>
          <a:fontRef idx="minor"/>
        </p:style>
      </p:sp>
      <p:sp>
        <p:nvSpPr>
          <p:cNvPr id="112" name="CustomShape 10"/>
          <p:cNvSpPr/>
          <p:nvPr/>
        </p:nvSpPr>
        <p:spPr>
          <a:xfrm>
            <a:off x="5503320" y="4846320"/>
            <a:ext cx="3474360" cy="11484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r>
              <a:rPr lang="en-US" sz="1500" b="0" strike="noStrike" spc="-1" dirty="0">
                <a:solidFill>
                  <a:srgbClr val="000000"/>
                </a:solidFill>
                <a:uFill>
                  <a:solidFill>
                    <a:srgbClr val="FFFFFF"/>
                  </a:solidFill>
                </a:uFill>
                <a:latin typeface="Arial"/>
              </a:rPr>
              <a:t>Results from Geant 4 simulations and all the experiments where the meta data (particle, target material energy range …) matches the selection are </a:t>
            </a:r>
            <a:r>
              <a:rPr lang="en-US" sz="1500" b="0" strike="noStrike" spc="-1" dirty="0" smtClean="0">
                <a:solidFill>
                  <a:srgbClr val="000000"/>
                </a:solidFill>
                <a:uFill>
                  <a:solidFill>
                    <a:srgbClr val="FFFFFF"/>
                  </a:solidFill>
                </a:uFill>
                <a:latin typeface="Arial"/>
              </a:rPr>
              <a:t>overlaid </a:t>
            </a:r>
            <a:r>
              <a:rPr lang="en-US" sz="1500" b="0" strike="noStrike" spc="-1" dirty="0">
                <a:solidFill>
                  <a:srgbClr val="000000"/>
                </a:solidFill>
                <a:uFill>
                  <a:solidFill>
                    <a:srgbClr val="FFFFFF"/>
                  </a:solidFill>
                </a:uFill>
                <a:latin typeface="Arial"/>
              </a:rPr>
              <a:t>automatically.</a:t>
            </a:r>
            <a:endParaRPr lang="en-US" sz="1800" b="0" strike="noStrike" spc="-1" dirty="0">
              <a:solidFill>
                <a:srgbClr val="000000"/>
              </a:solidFill>
              <a:uFill>
                <a:solidFill>
                  <a:srgbClr val="FFFFFF"/>
                </a:solidFill>
              </a:uFill>
              <a:latin typeface="Arial"/>
            </a:endParaRPr>
          </a:p>
        </p:txBody>
      </p:sp>
      <p:cxnSp>
        <p:nvCxnSpPr>
          <p:cNvPr id="3" name="Straight Arrow Connector 2"/>
          <p:cNvCxnSpPr/>
          <p:nvPr/>
        </p:nvCxnSpPr>
        <p:spPr>
          <a:xfrm flipH="1">
            <a:off x="3645726" y="3218213"/>
            <a:ext cx="2030679" cy="127066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5692965" y="2794303"/>
            <a:ext cx="2390398" cy="646331"/>
          </a:xfrm>
          <a:prstGeom prst="rect">
            <a:avLst/>
          </a:prstGeom>
          <a:noFill/>
        </p:spPr>
        <p:txBody>
          <a:bodyPr wrap="none" rtlCol="0">
            <a:spAutoFit/>
          </a:bodyPr>
          <a:lstStyle/>
          <a:p>
            <a:r>
              <a:rPr lang="en-US" dirty="0" smtClean="0"/>
              <a:t>Java script allows for </a:t>
            </a:r>
          </a:p>
          <a:p>
            <a:r>
              <a:rPr lang="en-US" dirty="0" smtClean="0"/>
              <a:t>interactive graphs</a:t>
            </a:r>
            <a:endParaRPr lang="en-US" dirty="0"/>
          </a:p>
        </p:txBody>
      </p:sp>
      <p:cxnSp>
        <p:nvCxnSpPr>
          <p:cNvPr id="7" name="Straight Arrow Connector 6"/>
          <p:cNvCxnSpPr/>
          <p:nvPr/>
        </p:nvCxnSpPr>
        <p:spPr>
          <a:xfrm flipH="1" flipV="1">
            <a:off x="2707574" y="2675520"/>
            <a:ext cx="938152" cy="2017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3672394" y="2485492"/>
            <a:ext cx="2710999" cy="369332"/>
          </a:xfrm>
          <a:prstGeom prst="rect">
            <a:avLst/>
          </a:prstGeom>
          <a:noFill/>
        </p:spPr>
        <p:txBody>
          <a:bodyPr wrap="none" rtlCol="0">
            <a:spAutoFit/>
          </a:bodyPr>
          <a:lstStyle/>
          <a:p>
            <a:r>
              <a:rPr lang="en-US" dirty="0" smtClean="0"/>
              <a:t>Menus created on the fly</a:t>
            </a:r>
            <a:endParaRPr lang="en-US" dirty="0"/>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7242" y="-130161"/>
            <a:ext cx="8228520" cy="1144080"/>
          </a:xfrm>
        </p:spPr>
        <p:txBody>
          <a:bodyPr/>
          <a:lstStyle/>
          <a:p>
            <a:r>
              <a:rPr lang="en-US" sz="3600" dirty="0" smtClean="0">
                <a:solidFill>
                  <a:schemeClr val="accent1"/>
                </a:solidFill>
              </a:rPr>
              <a:t>Display as tables</a:t>
            </a:r>
            <a:endParaRPr lang="en-US" sz="3600" dirty="0">
              <a:solidFill>
                <a:schemeClr val="accent1"/>
              </a:solidFill>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016000"/>
            <a:ext cx="9144000" cy="4821894"/>
          </a:xfrm>
          <a:prstGeom prst="rect">
            <a:avLst/>
          </a:prstGeom>
        </p:spPr>
      </p:pic>
    </p:spTree>
    <p:extLst>
      <p:ext uri="{BB962C8B-B14F-4D97-AF65-F5344CB8AC3E}">
        <p14:creationId xmlns:p14="http://schemas.microsoft.com/office/powerpoint/2010/main" val="171010189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130252" y="922421"/>
            <a:ext cx="2917748" cy="5182624"/>
          </a:xfrm>
          <a:prstGeom prst="roundRect">
            <a:avLst/>
          </a:prstGeom>
          <a:solidFill>
            <a:schemeClr val="tx2">
              <a:lumMod val="20000"/>
              <a:lumOff val="80000"/>
            </a:schemeClr>
          </a:solidFill>
          <a:ln>
            <a:solidFill>
              <a:schemeClr val="tx2">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 name="Title 1"/>
          <p:cNvSpPr txBox="1">
            <a:spLocks/>
          </p:cNvSpPr>
          <p:nvPr/>
        </p:nvSpPr>
        <p:spPr>
          <a:xfrm>
            <a:off x="428337" y="229759"/>
            <a:ext cx="8228013" cy="114300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dirty="0">
                <a:solidFill>
                  <a:schemeClr val="accent1"/>
                </a:solidFill>
              </a:rPr>
              <a:t>	</a:t>
            </a:r>
            <a:r>
              <a:rPr lang="en-US" sz="3200" dirty="0" smtClean="0">
                <a:solidFill>
                  <a:schemeClr val="accent1"/>
                </a:solidFill>
              </a:rPr>
              <a:t>	Test </a:t>
            </a:r>
            <a:r>
              <a:rPr lang="en-US" sz="3200" dirty="0">
                <a:solidFill>
                  <a:schemeClr val="accent1"/>
                </a:solidFill>
              </a:rPr>
              <a:t>Result Browser</a:t>
            </a:r>
          </a:p>
        </p:txBody>
      </p:sp>
      <p:sp>
        <p:nvSpPr>
          <p:cNvPr id="7" name="TextBox 6"/>
          <p:cNvSpPr txBox="1"/>
          <p:nvPr/>
        </p:nvSpPr>
        <p:spPr>
          <a:xfrm>
            <a:off x="294104" y="986528"/>
            <a:ext cx="2985261" cy="5078314"/>
          </a:xfrm>
          <a:prstGeom prst="rect">
            <a:avLst/>
          </a:prstGeom>
          <a:noFill/>
          <a:ln>
            <a:solidFill>
              <a:schemeClr val="tx2">
                <a:lumMod val="40000"/>
                <a:lumOff val="60000"/>
                <a:alpha val="0"/>
              </a:schemeClr>
            </a:solidFill>
          </a:ln>
        </p:spPr>
        <p:txBody>
          <a:bodyPr wrap="square" rtlCol="0">
            <a:spAutoFit/>
          </a:bodyPr>
          <a:lstStyle/>
          <a:p>
            <a:pPr marL="0" lvl="1"/>
            <a:r>
              <a:rPr lang="en-US" dirty="0">
                <a:solidFill>
                  <a:schemeClr val="accent1"/>
                </a:solidFill>
              </a:rPr>
              <a:t>This allows to </a:t>
            </a:r>
            <a:r>
              <a:rPr lang="en-US" dirty="0" smtClean="0">
                <a:solidFill>
                  <a:schemeClr val="accent1"/>
                </a:solidFill>
              </a:rPr>
              <a:t>select Geant4 simulation</a:t>
            </a:r>
            <a:r>
              <a:rPr lang="en-US" dirty="0">
                <a:solidFill>
                  <a:schemeClr val="accent1"/>
                </a:solidFill>
              </a:rPr>
              <a:t> results of interest, and to compare them to the experimental data as applicable. Shown on the right is neutron </a:t>
            </a:r>
            <a:r>
              <a:rPr lang="en-US" sz="1800" dirty="0" smtClean="0">
                <a:solidFill>
                  <a:schemeClr val="accent1"/>
                </a:solidFill>
                <a:latin typeface="Helvetica"/>
                <a:cs typeface="Helvetica"/>
              </a:rPr>
              <a:t>induced </a:t>
            </a:r>
            <a:r>
              <a:rPr lang="en-US" sz="1800" dirty="0">
                <a:solidFill>
                  <a:schemeClr val="accent1"/>
                </a:solidFill>
                <a:latin typeface="Helvetica"/>
                <a:cs typeface="Helvetica"/>
              </a:rPr>
              <a:t>deuteron </a:t>
            </a:r>
            <a:r>
              <a:rPr lang="en-US" sz="1800" dirty="0" smtClean="0">
                <a:solidFill>
                  <a:schemeClr val="accent1"/>
                </a:solidFill>
                <a:latin typeface="Helvetica"/>
                <a:cs typeface="Helvetica"/>
              </a:rPr>
              <a:t>(</a:t>
            </a:r>
            <a:r>
              <a:rPr lang="en-US" sz="1800" dirty="0">
                <a:solidFill>
                  <a:schemeClr val="accent1"/>
                </a:solidFill>
                <a:latin typeface="Helvetica"/>
                <a:cs typeface="Helvetica"/>
              </a:rPr>
              <a:t>default selection</a:t>
            </a:r>
            <a:r>
              <a:rPr lang="en-US" sz="1800" dirty="0" smtClean="0">
                <a:solidFill>
                  <a:schemeClr val="accent1"/>
                </a:solidFill>
                <a:latin typeface="Helvetica"/>
                <a:cs typeface="Helvetica"/>
              </a:rPr>
              <a:t>).</a:t>
            </a:r>
            <a:endParaRPr lang="en-US" sz="1800" dirty="0">
              <a:solidFill>
                <a:schemeClr val="accent1"/>
              </a:solidFill>
              <a:latin typeface="Helvetica"/>
              <a:cs typeface="Helvetica"/>
            </a:endParaRPr>
          </a:p>
          <a:p>
            <a:pPr marL="0" lvl="1"/>
            <a:endParaRPr lang="en-US" sz="1800" dirty="0">
              <a:solidFill>
                <a:schemeClr val="accent1"/>
              </a:solidFill>
              <a:latin typeface="Helvetica"/>
              <a:cs typeface="Helvetica"/>
            </a:endParaRPr>
          </a:p>
          <a:p>
            <a:pPr marL="0" lvl="1"/>
            <a:r>
              <a:rPr lang="en-US" sz="1800" dirty="0">
                <a:solidFill>
                  <a:schemeClr val="accent1"/>
                </a:solidFill>
                <a:latin typeface="Helvetica"/>
                <a:cs typeface="Helvetica"/>
              </a:rPr>
              <a:t>Different Models:</a:t>
            </a:r>
          </a:p>
          <a:p>
            <a:pPr marL="285750" lvl="1" indent="-285750">
              <a:buFont typeface="Arial"/>
              <a:buChar char="•"/>
            </a:pPr>
            <a:r>
              <a:rPr lang="en-US" sz="1800" dirty="0">
                <a:solidFill>
                  <a:schemeClr val="accent1"/>
                </a:solidFill>
                <a:latin typeface="Helvetica"/>
                <a:cs typeface="Helvetica"/>
              </a:rPr>
              <a:t>BIC(blue),</a:t>
            </a:r>
          </a:p>
          <a:p>
            <a:pPr marL="285750" lvl="1" indent="-285750">
              <a:buFont typeface="Arial"/>
              <a:buChar char="•"/>
            </a:pPr>
            <a:r>
              <a:rPr lang="en-US" sz="1800" dirty="0">
                <a:solidFill>
                  <a:schemeClr val="accent1"/>
                </a:solidFill>
                <a:latin typeface="Helvetica"/>
                <a:cs typeface="Helvetica"/>
              </a:rPr>
              <a:t>Bertini (red)</a:t>
            </a:r>
          </a:p>
          <a:p>
            <a:pPr marL="285750" lvl="1" indent="-285750">
              <a:buFont typeface="Arial"/>
              <a:buChar char="•"/>
            </a:pPr>
            <a:r>
              <a:rPr lang="en-US" sz="1800" dirty="0">
                <a:solidFill>
                  <a:schemeClr val="accent1"/>
                </a:solidFill>
                <a:latin typeface="Helvetica"/>
                <a:cs typeface="Helvetica"/>
              </a:rPr>
              <a:t>INCL++(magenta)</a:t>
            </a:r>
          </a:p>
          <a:p>
            <a:pPr marL="285750" lvl="1" indent="-285750">
              <a:buFont typeface="Arial"/>
              <a:buChar char="•"/>
            </a:pPr>
            <a:r>
              <a:rPr lang="en-US" sz="1800" dirty="0">
                <a:solidFill>
                  <a:schemeClr val="accent1"/>
                </a:solidFill>
                <a:latin typeface="Helvetica"/>
                <a:cs typeface="Helvetica"/>
              </a:rPr>
              <a:t>Experimental Data (green)</a:t>
            </a:r>
          </a:p>
          <a:p>
            <a:pPr marL="285750" lvl="1" indent="-285750">
              <a:buFont typeface="Arial"/>
              <a:buChar char="•"/>
            </a:pPr>
            <a:endParaRPr lang="en-US" sz="1800" dirty="0">
              <a:solidFill>
                <a:srgbClr val="004C97"/>
              </a:solidFill>
              <a:latin typeface="Helvetica"/>
              <a:cs typeface="Helvetica"/>
            </a:endParaRPr>
          </a:p>
          <a:p>
            <a:pPr marL="0" lvl="1"/>
            <a:endParaRPr lang="en-US" sz="1800" dirty="0">
              <a:solidFill>
                <a:srgbClr val="004C97"/>
              </a:solidFill>
              <a:latin typeface="Helvetica"/>
              <a:cs typeface="Helvetica"/>
            </a:endParaRPr>
          </a:p>
          <a:p>
            <a:endParaRPr lang="en-US" dirty="0"/>
          </a:p>
        </p:txBody>
      </p:sp>
      <p:pic>
        <p:nvPicPr>
          <p:cNvPr id="8" name="Picture 7" descr="Screen Shot 2016-08-02 at 4.12.38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13940" y="880246"/>
            <a:ext cx="5893285" cy="5310351"/>
          </a:xfrm>
          <a:prstGeom prst="rect">
            <a:avLst/>
          </a:prstGeom>
        </p:spPr>
      </p:pic>
      <p:sp>
        <p:nvSpPr>
          <p:cNvPr id="10" name="CustomShape 5"/>
          <p:cNvSpPr/>
          <p:nvPr/>
        </p:nvSpPr>
        <p:spPr>
          <a:xfrm>
            <a:off x="228600" y="6515280"/>
            <a:ext cx="446760" cy="240120"/>
          </a:xfrm>
          <a:prstGeom prst="rect">
            <a:avLst/>
          </a:prstGeom>
          <a:noFill/>
          <a:ln>
            <a:noFill/>
          </a:ln>
        </p:spPr>
        <p:txBody>
          <a:bodyPr lIns="0" tIns="0" rIns="0" bIns="0"/>
          <a:lstStyle/>
          <a:p>
            <a:pPr>
              <a:lnSpc>
                <a:spcPct val="100000"/>
              </a:lnSpc>
            </a:pPr>
            <a:endParaRPr/>
          </a:p>
        </p:txBody>
      </p:sp>
      <p:sp>
        <p:nvSpPr>
          <p:cNvPr id="12" name="Oval 11"/>
          <p:cNvSpPr/>
          <p:nvPr/>
        </p:nvSpPr>
        <p:spPr>
          <a:xfrm>
            <a:off x="3152287" y="1839651"/>
            <a:ext cx="823185" cy="275167"/>
          </a:xfrm>
          <a:prstGeom prst="ellipse">
            <a:avLst/>
          </a:prstGeom>
          <a:noFill/>
          <a:ln>
            <a:solidFill>
              <a:srgbClr val="0C598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35154979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hape 180"/>
          <p:cNvSpPr txBox="1">
            <a:spLocks/>
          </p:cNvSpPr>
          <p:nvPr/>
        </p:nvSpPr>
        <p:spPr>
          <a:xfrm>
            <a:off x="2225741" y="233857"/>
            <a:ext cx="7747800" cy="548100"/>
          </a:xfrm>
          <a:prstGeom prst="rect">
            <a:avLst/>
          </a:prstGeom>
        </p:spPr>
        <p:txBody>
          <a:bodyPr lIns="91425" tIns="91425" rIns="91425" bIns="91425" anchor="t" anchorCtr="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spcBef>
                <a:spcPts val="0"/>
              </a:spcBef>
            </a:pPr>
            <a:r>
              <a:rPr lang="en" sz="2400" dirty="0" smtClean="0">
                <a:solidFill>
                  <a:schemeClr val="accent1"/>
                </a:solidFill>
              </a:rPr>
              <a:t>Web Page Search</a:t>
            </a:r>
            <a:r>
              <a:rPr lang="en-US" sz="2400" dirty="0" smtClean="0">
                <a:solidFill>
                  <a:schemeClr val="accent1"/>
                </a:solidFill>
              </a:rPr>
              <a:t> (Nicole Serpico)</a:t>
            </a:r>
            <a:endParaRPr lang="en" sz="2400" dirty="0">
              <a:solidFill>
                <a:schemeClr val="accent1"/>
              </a:solidFill>
            </a:endParaRPr>
          </a:p>
        </p:txBody>
      </p:sp>
      <p:sp>
        <p:nvSpPr>
          <p:cNvPr id="5" name="Shape 181"/>
          <p:cNvSpPr txBox="1">
            <a:spLocks/>
          </p:cNvSpPr>
          <p:nvPr/>
        </p:nvSpPr>
        <p:spPr>
          <a:xfrm>
            <a:off x="223404" y="1945739"/>
            <a:ext cx="2683200" cy="3449100"/>
          </a:xfrm>
          <a:prstGeom prst="rect">
            <a:avLst/>
          </a:prstGeom>
        </p:spPr>
        <p:txBody>
          <a:bodyPr lIns="91425" tIns="91425" rIns="91425" bIns="91425" anchor="t" anchorCtr="0">
            <a:no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457200" indent="-330200">
              <a:spcBef>
                <a:spcPts val="0"/>
              </a:spcBef>
              <a:buClr>
                <a:srgbClr val="434343"/>
              </a:buClr>
              <a:buSzPct val="100000"/>
              <a:buFont typeface="Calibri"/>
              <a:buChar char="•"/>
            </a:pPr>
            <a:r>
              <a:rPr lang="en" sz="1600" dirty="0" smtClean="0">
                <a:solidFill>
                  <a:schemeClr val="accent1"/>
                </a:solidFill>
              </a:rPr>
              <a:t>Options are selected from searchable drop down menus</a:t>
            </a:r>
          </a:p>
          <a:p>
            <a:pPr marL="457200" indent="-330200">
              <a:spcBef>
                <a:spcPts val="0"/>
              </a:spcBef>
              <a:buClr>
                <a:srgbClr val="434343"/>
              </a:buClr>
              <a:buSzPct val="100000"/>
              <a:buFont typeface="Calibri"/>
              <a:buChar char="•"/>
            </a:pPr>
            <a:r>
              <a:rPr lang="en" sz="1600" dirty="0" smtClean="0">
                <a:solidFill>
                  <a:schemeClr val="accent1"/>
                </a:solidFill>
              </a:rPr>
              <a:t>Beam energy is inputted or just left blank</a:t>
            </a:r>
          </a:p>
          <a:p>
            <a:pPr marL="457200" indent="-330200">
              <a:spcBef>
                <a:spcPts val="0"/>
              </a:spcBef>
              <a:buClr>
                <a:srgbClr val="434343"/>
              </a:buClr>
              <a:buSzPct val="100000"/>
              <a:buFont typeface="Calibri"/>
              <a:buChar char="•"/>
            </a:pPr>
            <a:r>
              <a:rPr lang="en" sz="1600" dirty="0" smtClean="0">
                <a:solidFill>
                  <a:schemeClr val="accent1"/>
                </a:solidFill>
              </a:rPr>
              <a:t>Test or experimental data is chosen</a:t>
            </a:r>
          </a:p>
          <a:p>
            <a:pPr marL="457200" indent="-330200">
              <a:spcBef>
                <a:spcPts val="0"/>
              </a:spcBef>
              <a:buClr>
                <a:srgbClr val="434343"/>
              </a:buClr>
              <a:buSzPct val="100000"/>
              <a:buFont typeface="Calibri"/>
              <a:buChar char="•"/>
            </a:pPr>
            <a:r>
              <a:rPr lang="en" sz="1600" dirty="0" smtClean="0">
                <a:solidFill>
                  <a:schemeClr val="accent1"/>
                </a:solidFill>
              </a:rPr>
              <a:t>The results include the ID of the matching experiment or test, which links to the display of the corresponding data</a:t>
            </a:r>
            <a:endParaRPr lang="en" sz="1600" dirty="0">
              <a:solidFill>
                <a:schemeClr val="accent1"/>
              </a:solidFill>
            </a:endParaRPr>
          </a:p>
        </p:txBody>
      </p:sp>
      <p:pic>
        <p:nvPicPr>
          <p:cNvPr id="6" name="Shape 182"/>
          <p:cNvPicPr preferRelativeResize="0"/>
          <p:nvPr/>
        </p:nvPicPr>
        <p:blipFill rotWithShape="1">
          <a:blip r:embed="rId2">
            <a:alphaModFix/>
          </a:blip>
          <a:srcRect l="15757" t="7859" r="7825"/>
          <a:stretch/>
        </p:blipFill>
        <p:spPr>
          <a:xfrm>
            <a:off x="2936828" y="1964314"/>
            <a:ext cx="5647400" cy="3796124"/>
          </a:xfrm>
          <a:prstGeom prst="rect">
            <a:avLst/>
          </a:prstGeom>
          <a:noFill/>
          <a:ln>
            <a:noFill/>
          </a:ln>
        </p:spPr>
      </p:pic>
    </p:spTree>
    <p:extLst>
      <p:ext uri="{BB962C8B-B14F-4D97-AF65-F5344CB8AC3E}">
        <p14:creationId xmlns:p14="http://schemas.microsoft.com/office/powerpoint/2010/main" val="9758399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6345" y="741334"/>
            <a:ext cx="8636357" cy="5909310"/>
          </a:xfrm>
          <a:prstGeom prst="rect">
            <a:avLst/>
          </a:prstGeom>
          <a:noFill/>
        </p:spPr>
        <p:txBody>
          <a:bodyPr wrap="square" rtlCol="0">
            <a:spAutoFit/>
          </a:bodyPr>
          <a:lstStyle/>
          <a:p>
            <a:pPr marL="342900" indent="-342900">
              <a:buFont typeface="Arial" charset="0"/>
              <a:buChar char="•"/>
            </a:pPr>
            <a:r>
              <a:rPr lang="en-US" sz="2400" dirty="0" smtClean="0">
                <a:solidFill>
                  <a:schemeClr val="accent1"/>
                </a:solidFill>
              </a:rPr>
              <a:t>Existing databases:</a:t>
            </a:r>
            <a:endParaRPr lang="en-US" sz="2400" u="sng" dirty="0">
              <a:solidFill>
                <a:schemeClr val="accent1"/>
              </a:solidFill>
              <a:hlinkClick r:id="rId2"/>
            </a:endParaRPr>
          </a:p>
          <a:p>
            <a:pPr marL="800100" lvl="1" indent="-342900">
              <a:buFont typeface="Arial" charset="0"/>
              <a:buChar char="•"/>
            </a:pPr>
            <a:r>
              <a:rPr lang="en-US" sz="2400" dirty="0">
                <a:solidFill>
                  <a:schemeClr val="accent1"/>
                </a:solidFill>
              </a:rPr>
              <a:t>HEPData</a:t>
            </a:r>
            <a:r>
              <a:rPr lang="en-US" sz="2400" dirty="0" smtClean="0">
                <a:solidFill>
                  <a:schemeClr val="accent1"/>
                </a:solidFill>
              </a:rPr>
              <a:t>: </a:t>
            </a:r>
            <a:r>
              <a:rPr lang="en-US" sz="2400" dirty="0" smtClean="0">
                <a:solidFill>
                  <a:schemeClr val="accent1"/>
                </a:solidFill>
                <a:hlinkClick r:id="rId2"/>
              </a:rPr>
              <a:t>https://hepdata.net/</a:t>
            </a:r>
            <a:endParaRPr lang="en-US" sz="2400" dirty="0" smtClean="0">
              <a:solidFill>
                <a:schemeClr val="accent1"/>
              </a:solidFill>
            </a:endParaRPr>
          </a:p>
          <a:p>
            <a:pPr marL="800100" lvl="1" indent="-342900">
              <a:buFont typeface="Arial" charset="0"/>
              <a:buChar char="•"/>
            </a:pPr>
            <a:r>
              <a:rPr lang="en-US" sz="2400" dirty="0" smtClean="0">
                <a:solidFill>
                  <a:schemeClr val="accent1"/>
                </a:solidFill>
              </a:rPr>
              <a:t>ExFor: </a:t>
            </a:r>
            <a:r>
              <a:rPr lang="en-US" sz="2400" dirty="0" smtClean="0">
                <a:solidFill>
                  <a:schemeClr val="accent1"/>
                </a:solidFill>
                <a:hlinkClick r:id="rId3"/>
              </a:rPr>
              <a:t>http://www.nndc.bnl.gov/exfor/exfor.htm</a:t>
            </a:r>
            <a:endParaRPr lang="en-US" sz="2400" dirty="0" smtClean="0">
              <a:solidFill>
                <a:schemeClr val="accent1"/>
              </a:solidFill>
            </a:endParaRPr>
          </a:p>
          <a:p>
            <a:pPr marL="800100" lvl="1" indent="-342900">
              <a:buFont typeface="Arial" charset="0"/>
              <a:buChar char="•"/>
            </a:pPr>
            <a:r>
              <a:rPr lang="en-US" sz="2400" dirty="0" smtClean="0">
                <a:solidFill>
                  <a:schemeClr val="accent1"/>
                </a:solidFill>
              </a:rPr>
              <a:t>Inspire: </a:t>
            </a:r>
            <a:r>
              <a:rPr lang="en-US" sz="2400" dirty="0" smtClean="0">
                <a:solidFill>
                  <a:schemeClr val="accent1"/>
                </a:solidFill>
                <a:hlinkClick r:id="rId4"/>
              </a:rPr>
              <a:t>https://inspirehep.net/</a:t>
            </a:r>
            <a:r>
              <a:rPr lang="en-US" sz="2400" dirty="0">
                <a:solidFill>
                  <a:schemeClr val="accent1"/>
                </a:solidFill>
                <a:sym typeface="Wingdings"/>
              </a:rPr>
              <a:t>  cross link for references</a:t>
            </a:r>
            <a:endParaRPr lang="en-US" sz="2400" dirty="0" smtClean="0">
              <a:solidFill>
                <a:schemeClr val="accent1"/>
              </a:solidFill>
            </a:endParaRPr>
          </a:p>
          <a:p>
            <a:pPr marL="800100" lvl="1" indent="-342900">
              <a:buFont typeface="Arial" charset="0"/>
              <a:buChar char="•"/>
            </a:pPr>
            <a:r>
              <a:rPr lang="en-US" sz="2400" dirty="0" smtClean="0">
                <a:solidFill>
                  <a:schemeClr val="accent1"/>
                </a:solidFill>
              </a:rPr>
              <a:t>Particle Data Group: </a:t>
            </a:r>
            <a:r>
              <a:rPr lang="en-US" sz="2400" dirty="0" smtClean="0">
                <a:solidFill>
                  <a:schemeClr val="accent1"/>
                </a:solidFill>
                <a:hlinkClick r:id="rId5"/>
              </a:rPr>
              <a:t>http://pdg.lbl.gov/</a:t>
            </a:r>
            <a:endParaRPr lang="en-US" sz="2400" dirty="0" smtClean="0">
              <a:solidFill>
                <a:schemeClr val="accent1"/>
              </a:solidFill>
            </a:endParaRPr>
          </a:p>
          <a:p>
            <a:pPr marL="342900" indent="-342900">
              <a:buFont typeface="Arial" charset="0"/>
              <a:buChar char="•"/>
            </a:pPr>
            <a:r>
              <a:rPr lang="en-US" sz="2400" dirty="0">
                <a:solidFill>
                  <a:schemeClr val="accent1"/>
                </a:solidFill>
              </a:rPr>
              <a:t>Directly from article/thesis</a:t>
            </a:r>
            <a:r>
              <a:rPr lang="en-US" sz="2400" dirty="0" smtClean="0">
                <a:solidFill>
                  <a:schemeClr val="accent1"/>
                </a:solidFill>
              </a:rPr>
              <a:t>: if only paper copy OCR, engauge</a:t>
            </a:r>
            <a:r>
              <a:rPr lang="en-US" sz="2400" dirty="0">
                <a:solidFill>
                  <a:schemeClr val="accent1"/>
                </a:solidFill>
              </a:rPr>
              <a:t> </a:t>
            </a:r>
            <a:r>
              <a:rPr lang="en-US" sz="2400" dirty="0" smtClean="0">
                <a:solidFill>
                  <a:schemeClr val="accent1"/>
                </a:solidFill>
              </a:rPr>
              <a:t>digitizer</a:t>
            </a:r>
            <a:r>
              <a:rPr lang="is-IS" sz="2400" dirty="0" smtClean="0">
                <a:solidFill>
                  <a:schemeClr val="accent1"/>
                </a:solidFill>
              </a:rPr>
              <a:t>….</a:t>
            </a:r>
            <a:endParaRPr lang="en-US" sz="2400" dirty="0">
              <a:solidFill>
                <a:schemeClr val="accent1"/>
              </a:solidFill>
            </a:endParaRPr>
          </a:p>
          <a:p>
            <a:pPr marL="342900" indent="-342900">
              <a:buFont typeface="Arial" charset="0"/>
              <a:buChar char="•"/>
            </a:pPr>
            <a:r>
              <a:rPr lang="en-US" sz="2400" dirty="0" smtClean="0">
                <a:solidFill>
                  <a:schemeClr val="accent1"/>
                </a:solidFill>
              </a:rPr>
              <a:t>Both e.g. geant4 or Genie developers have data collections.</a:t>
            </a:r>
          </a:p>
          <a:p>
            <a:pPr marL="342900" indent="-342900">
              <a:buFont typeface="Arial" charset="0"/>
              <a:buChar char="•"/>
            </a:pPr>
            <a:r>
              <a:rPr lang="en-US" sz="2400" dirty="0" smtClean="0">
                <a:solidFill>
                  <a:schemeClr val="accent1"/>
                </a:solidFill>
              </a:rPr>
              <a:t>Experimental web sites: </a:t>
            </a:r>
            <a:r>
              <a:rPr lang="en-US" sz="2400" dirty="0" smtClean="0">
                <a:solidFill>
                  <a:schemeClr val="accent1"/>
                </a:solidFill>
                <a:hlinkClick r:id="rId6"/>
              </a:rPr>
              <a:t>https://spshadrons.web.cern.ch/spshadrons/</a:t>
            </a:r>
            <a:endParaRPr lang="en-US" sz="2400" dirty="0" smtClean="0">
              <a:solidFill>
                <a:schemeClr val="accent1"/>
              </a:solidFill>
            </a:endParaRPr>
          </a:p>
          <a:p>
            <a:pPr marL="342900" indent="-342900">
              <a:buFont typeface="Arial" charset="0"/>
              <a:buChar char="•"/>
            </a:pPr>
            <a:r>
              <a:rPr lang="en-US" sz="2400" dirty="0" smtClean="0">
                <a:solidFill>
                  <a:schemeClr val="accent1"/>
                </a:solidFill>
              </a:rPr>
              <a:t>Compilations: </a:t>
            </a:r>
            <a:r>
              <a:rPr lang="en-US" sz="2400" dirty="0" smtClean="0">
                <a:solidFill>
                  <a:schemeClr val="accent1"/>
                </a:solidFill>
                <a:hlinkClick r:id="rId7"/>
              </a:rPr>
              <a:t>https://www.oecd-nea.org/dbdata/bara.html</a:t>
            </a:r>
            <a:endParaRPr lang="en-US" sz="2400" dirty="0">
              <a:solidFill>
                <a:schemeClr val="accent1"/>
              </a:solidFill>
            </a:endParaRPr>
          </a:p>
          <a:p>
            <a:pPr marL="342900" indent="-342900">
              <a:buFont typeface="Arial" charset="0"/>
              <a:buChar char="•"/>
            </a:pPr>
            <a:r>
              <a:rPr lang="en-US" sz="2400" dirty="0" smtClean="0">
                <a:solidFill>
                  <a:schemeClr val="accent1"/>
                </a:solidFill>
              </a:rPr>
              <a:t>Labor intensive and error </a:t>
            </a:r>
            <a:r>
              <a:rPr lang="en-US" sz="2400" dirty="0" smtClean="0">
                <a:solidFill>
                  <a:schemeClr val="accent1"/>
                </a:solidFill>
              </a:rPr>
              <a:t>prone, biased. Currently ~ 3500 experimental data curves in the db. (compared to 128K simulated results)</a:t>
            </a:r>
            <a:endParaRPr lang="en-US" sz="2400" dirty="0" smtClean="0">
              <a:solidFill>
                <a:schemeClr val="accent1"/>
              </a:solidFill>
            </a:endParaRPr>
          </a:p>
          <a:p>
            <a:endParaRPr lang="en-US" dirty="0"/>
          </a:p>
        </p:txBody>
      </p:sp>
      <p:sp>
        <p:nvSpPr>
          <p:cNvPr id="3" name="TextBox 2"/>
          <p:cNvSpPr txBox="1"/>
          <p:nvPr/>
        </p:nvSpPr>
        <p:spPr>
          <a:xfrm>
            <a:off x="2220686" y="95003"/>
            <a:ext cx="6559809" cy="584775"/>
          </a:xfrm>
          <a:prstGeom prst="rect">
            <a:avLst/>
          </a:prstGeom>
          <a:noFill/>
        </p:spPr>
        <p:txBody>
          <a:bodyPr wrap="none" rtlCol="0">
            <a:spAutoFit/>
          </a:bodyPr>
          <a:lstStyle/>
          <a:p>
            <a:r>
              <a:rPr lang="en-US" sz="3200" dirty="0" smtClean="0">
                <a:solidFill>
                  <a:schemeClr val="accent1"/>
                </a:solidFill>
              </a:rPr>
              <a:t>Many sources </a:t>
            </a:r>
            <a:r>
              <a:rPr lang="en-US" sz="3200" dirty="0" smtClean="0">
                <a:solidFill>
                  <a:schemeClr val="accent1"/>
                </a:solidFill>
              </a:rPr>
              <a:t>of experimental data</a:t>
            </a:r>
            <a:endParaRPr lang="en-US" sz="3200" dirty="0">
              <a:solidFill>
                <a:schemeClr val="accent1"/>
              </a:solidFill>
            </a:endParaRPr>
          </a:p>
        </p:txBody>
      </p:sp>
    </p:spTree>
    <p:extLst>
      <p:ext uri="{BB962C8B-B14F-4D97-AF65-F5344CB8AC3E}">
        <p14:creationId xmlns:p14="http://schemas.microsoft.com/office/powerpoint/2010/main" val="213251558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hape 197"/>
          <p:cNvSpPr txBox="1">
            <a:spLocks/>
          </p:cNvSpPr>
          <p:nvPr/>
        </p:nvSpPr>
        <p:spPr>
          <a:xfrm>
            <a:off x="2198032" y="136875"/>
            <a:ext cx="7747800" cy="548100"/>
          </a:xfrm>
          <a:prstGeom prst="rect">
            <a:avLst/>
          </a:prstGeom>
        </p:spPr>
        <p:txBody>
          <a:bodyPr lIns="91425" tIns="91425" rIns="91425" bIns="91425" anchor="t" anchorCtr="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spcBef>
                <a:spcPts val="0"/>
              </a:spcBef>
            </a:pPr>
            <a:r>
              <a:rPr lang="en" sz="2400" dirty="0" smtClean="0">
                <a:solidFill>
                  <a:schemeClr val="accent1"/>
                </a:solidFill>
              </a:rPr>
              <a:t>Web Page File Upload</a:t>
            </a:r>
            <a:r>
              <a:rPr lang="en-US" sz="2400" dirty="0" smtClean="0">
                <a:solidFill>
                  <a:schemeClr val="accent1"/>
                </a:solidFill>
              </a:rPr>
              <a:t> (Nicole </a:t>
            </a:r>
            <a:r>
              <a:rPr lang="en-US" sz="2400" dirty="0" err="1" smtClean="0">
                <a:solidFill>
                  <a:schemeClr val="accent1"/>
                </a:solidFill>
              </a:rPr>
              <a:t>Serpico</a:t>
            </a:r>
            <a:r>
              <a:rPr lang="en-US" sz="2400" dirty="0" smtClean="0">
                <a:solidFill>
                  <a:schemeClr val="accent1"/>
                </a:solidFill>
              </a:rPr>
              <a:t>)</a:t>
            </a:r>
            <a:endParaRPr lang="en" sz="2400" dirty="0">
              <a:solidFill>
                <a:schemeClr val="accent1"/>
              </a:solidFill>
            </a:endParaRPr>
          </a:p>
        </p:txBody>
      </p:sp>
      <p:sp>
        <p:nvSpPr>
          <p:cNvPr id="5" name="Shape 198"/>
          <p:cNvSpPr txBox="1">
            <a:spLocks/>
          </p:cNvSpPr>
          <p:nvPr/>
        </p:nvSpPr>
        <p:spPr>
          <a:xfrm>
            <a:off x="427833" y="2236684"/>
            <a:ext cx="7962900" cy="3449100"/>
          </a:xfrm>
          <a:prstGeom prst="rect">
            <a:avLst/>
          </a:prstGeom>
        </p:spPr>
        <p:txBody>
          <a:bodyPr lIns="91425" tIns="91425" rIns="91425" bIns="91425" anchor="t" anchorCtr="0">
            <a:no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457200" indent="-330200">
              <a:lnSpc>
                <a:spcPct val="150000"/>
              </a:lnSpc>
              <a:spcBef>
                <a:spcPts val="0"/>
              </a:spcBef>
              <a:buSzPct val="100000"/>
            </a:pPr>
            <a:r>
              <a:rPr lang="en" sz="1600" dirty="0" smtClean="0">
                <a:solidFill>
                  <a:schemeClr val="accent1"/>
                </a:solidFill>
              </a:rPr>
              <a:t>Accessed through the G4Expert secure web page</a:t>
            </a:r>
          </a:p>
          <a:p>
            <a:pPr marL="457200" indent="-330200">
              <a:lnSpc>
                <a:spcPct val="150000"/>
              </a:lnSpc>
              <a:spcBef>
                <a:spcPts val="0"/>
              </a:spcBef>
              <a:buSzPct val="100000"/>
            </a:pPr>
            <a:r>
              <a:rPr lang="en" sz="1600" dirty="0" smtClean="0">
                <a:solidFill>
                  <a:schemeClr val="accent1"/>
                </a:solidFill>
              </a:rPr>
              <a:t>Multiple file upload that can handle hundreds of small files (∼100 results) as well as </a:t>
            </a:r>
            <a:r>
              <a:rPr lang="en-US" sz="1600" dirty="0">
                <a:solidFill>
                  <a:schemeClr val="accent1"/>
                </a:solidFill>
              </a:rPr>
              <a:t>l</a:t>
            </a:r>
            <a:r>
              <a:rPr lang="en-US" sz="1600" dirty="0" smtClean="0">
                <a:solidFill>
                  <a:schemeClr val="accent1"/>
                </a:solidFill>
              </a:rPr>
              <a:t>arge</a:t>
            </a:r>
            <a:r>
              <a:rPr lang="en" sz="1600" dirty="0" smtClean="0">
                <a:solidFill>
                  <a:schemeClr val="accent1"/>
                </a:solidFill>
              </a:rPr>
              <a:t> </a:t>
            </a:r>
            <a:r>
              <a:rPr lang="en" sz="1600" dirty="0" smtClean="0">
                <a:solidFill>
                  <a:schemeClr val="accent1"/>
                </a:solidFill>
              </a:rPr>
              <a:t>files (∼50,000 results or ∼0.5 GB).</a:t>
            </a:r>
          </a:p>
          <a:p>
            <a:pPr marL="457200" indent="-330200">
              <a:lnSpc>
                <a:spcPct val="150000"/>
              </a:lnSpc>
              <a:spcBef>
                <a:spcPts val="0"/>
              </a:spcBef>
              <a:buSzPct val="100000"/>
            </a:pPr>
            <a:r>
              <a:rPr lang="en" sz="1600" dirty="0" smtClean="0">
                <a:solidFill>
                  <a:schemeClr val="accent1"/>
                </a:solidFill>
              </a:rPr>
              <a:t>Goes through each uploaded file twice: first checks to make sure it doesn’t have any </a:t>
            </a:r>
            <a:r>
              <a:rPr lang="en-US" sz="1600" dirty="0" smtClean="0">
                <a:solidFill>
                  <a:schemeClr val="accent1"/>
                </a:solidFill>
              </a:rPr>
              <a:t>formatting </a:t>
            </a:r>
            <a:r>
              <a:rPr lang="en" sz="1600" dirty="0" smtClean="0">
                <a:solidFill>
                  <a:schemeClr val="accent1"/>
                </a:solidFill>
              </a:rPr>
              <a:t>errors</a:t>
            </a:r>
            <a:r>
              <a:rPr lang="en" sz="1600" dirty="0" smtClean="0">
                <a:solidFill>
                  <a:schemeClr val="accent1"/>
                </a:solidFill>
              </a:rPr>
              <a:t>, then after doing that, uploads the file to the database</a:t>
            </a:r>
            <a:r>
              <a:rPr lang="en" sz="1600" dirty="0" smtClean="0">
                <a:solidFill>
                  <a:schemeClr val="accent1"/>
                </a:solidFill>
              </a:rPr>
              <a:t>.</a:t>
            </a:r>
            <a:endParaRPr lang="en-US" sz="1600" dirty="0" smtClean="0">
              <a:solidFill>
                <a:schemeClr val="accent1"/>
              </a:solidFill>
            </a:endParaRPr>
          </a:p>
          <a:p>
            <a:pPr marL="457200" indent="-330200">
              <a:lnSpc>
                <a:spcPct val="150000"/>
              </a:lnSpc>
              <a:spcBef>
                <a:spcPts val="0"/>
              </a:spcBef>
              <a:buSzPct val="100000"/>
            </a:pPr>
            <a:r>
              <a:rPr lang="en-US" sz="1600" dirty="0" smtClean="0">
                <a:solidFill>
                  <a:schemeClr val="accent1"/>
                </a:solidFill>
              </a:rPr>
              <a:t>Still need to elevate errors that happen when adding to the database.</a:t>
            </a:r>
            <a:endParaRPr lang="en" sz="1600" dirty="0" smtClean="0">
              <a:solidFill>
                <a:schemeClr val="accent1"/>
              </a:solidFill>
            </a:endParaRPr>
          </a:p>
          <a:p>
            <a:pPr marL="457200" indent="-330200">
              <a:lnSpc>
                <a:spcPct val="150000"/>
              </a:lnSpc>
              <a:spcBef>
                <a:spcPts val="0"/>
              </a:spcBef>
              <a:buSzPct val="100000"/>
            </a:pPr>
            <a:r>
              <a:rPr lang="en" sz="1600" dirty="0" smtClean="0">
                <a:solidFill>
                  <a:schemeClr val="accent1"/>
                </a:solidFill>
              </a:rPr>
              <a:t>Links to a summary page that details which files were successfully uploaded and which had errors. If a file contains errors the summary page shows where those errors are so they can be easily corrected.</a:t>
            </a:r>
            <a:endParaRPr lang="en" sz="1600" dirty="0">
              <a:solidFill>
                <a:schemeClr val="accent1"/>
              </a:solidFill>
            </a:endParaRPr>
          </a:p>
        </p:txBody>
      </p:sp>
      <p:sp>
        <p:nvSpPr>
          <p:cNvPr id="6" name="Shape 199"/>
          <p:cNvSpPr txBox="1">
            <a:spLocks/>
          </p:cNvSpPr>
          <p:nvPr/>
        </p:nvSpPr>
        <p:spPr>
          <a:xfrm>
            <a:off x="8390733" y="4543668"/>
            <a:ext cx="548700" cy="393600"/>
          </a:xfrm>
          <a:prstGeom prst="rect">
            <a:avLst/>
          </a:prstGeom>
        </p:spPr>
        <p:txBody>
          <a:bodyPr lIns="91425" tIns="91425" rIns="91425" bIns="91425"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 dirty="0"/>
          </a:p>
        </p:txBody>
      </p:sp>
    </p:spTree>
    <p:extLst>
      <p:ext uri="{BB962C8B-B14F-4D97-AF65-F5344CB8AC3E}">
        <p14:creationId xmlns:p14="http://schemas.microsoft.com/office/powerpoint/2010/main" val="61594211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149601" y="147726"/>
            <a:ext cx="3251788" cy="584775"/>
          </a:xfrm>
          <a:prstGeom prst="rect">
            <a:avLst/>
          </a:prstGeom>
          <a:noFill/>
        </p:spPr>
        <p:txBody>
          <a:bodyPr wrap="none" rtlCol="0">
            <a:spAutoFit/>
          </a:bodyPr>
          <a:lstStyle/>
          <a:p>
            <a:r>
              <a:rPr lang="en-US" sz="3200" dirty="0">
                <a:solidFill>
                  <a:schemeClr val="accent1"/>
                </a:solidFill>
              </a:rPr>
              <a:t>The Web service</a:t>
            </a:r>
          </a:p>
        </p:txBody>
      </p:sp>
      <p:sp>
        <p:nvSpPr>
          <p:cNvPr id="6" name="Rectangle 5"/>
          <p:cNvSpPr/>
          <p:nvPr/>
        </p:nvSpPr>
        <p:spPr>
          <a:xfrm>
            <a:off x="363355" y="1343537"/>
            <a:ext cx="8780645" cy="4801314"/>
          </a:xfrm>
          <a:prstGeom prst="rect">
            <a:avLst/>
          </a:prstGeom>
        </p:spPr>
        <p:txBody>
          <a:bodyPr wrap="square">
            <a:spAutoFit/>
          </a:bodyPr>
          <a:lstStyle/>
          <a:p>
            <a:pPr marL="285750" indent="-285750">
              <a:buFont typeface="Arial" panose="020B0604020202020204" pitchFamily="34" charset="0"/>
              <a:buChar char="•"/>
            </a:pPr>
            <a:r>
              <a:rPr lang="en-US" b="1" dirty="0">
                <a:solidFill>
                  <a:schemeClr val="accent1"/>
                </a:solidFill>
              </a:rPr>
              <a:t>Based on: Java API for REST </a:t>
            </a:r>
            <a:r>
              <a:rPr lang="en-US" dirty="0">
                <a:solidFill>
                  <a:schemeClr val="accent1"/>
                </a:solidFill>
              </a:rPr>
              <a:t>- </a:t>
            </a:r>
            <a:r>
              <a:rPr lang="en-US" b="1" dirty="0">
                <a:solidFill>
                  <a:schemeClr val="accent1"/>
                </a:solidFill>
              </a:rPr>
              <a:t>ful  (</a:t>
            </a:r>
            <a:r>
              <a:rPr lang="en-US" dirty="0">
                <a:solidFill>
                  <a:schemeClr val="accent1"/>
                </a:solidFill>
              </a:rPr>
              <a:t>Representational State Transfer) </a:t>
            </a:r>
            <a:r>
              <a:rPr lang="en-US" b="1" dirty="0">
                <a:solidFill>
                  <a:schemeClr val="accent1"/>
                </a:solidFill>
              </a:rPr>
              <a:t>Services (JAX-RS)</a:t>
            </a:r>
          </a:p>
          <a:p>
            <a:pPr marL="285750" indent="-285750">
              <a:buFont typeface="Arial" panose="020B0604020202020204" pitchFamily="34" charset="0"/>
              <a:buChar char="•"/>
            </a:pPr>
            <a:r>
              <a:rPr lang="en-US" dirty="0">
                <a:solidFill>
                  <a:schemeClr val="accent1"/>
                </a:solidFill>
              </a:rPr>
              <a:t>Deployed on the development server: https://g4devel.fnal.gov:8181/</a:t>
            </a:r>
          </a:p>
          <a:p>
            <a:pPr marL="285750" indent="-285750">
              <a:buFont typeface="Arial" panose="020B0604020202020204" pitchFamily="34" charset="0"/>
              <a:buChar char="•"/>
            </a:pPr>
            <a:r>
              <a:rPr lang="en-US" dirty="0">
                <a:solidFill>
                  <a:schemeClr val="accent1"/>
                </a:solidFill>
              </a:rPr>
              <a:t>Allows to programmatically retrieve results in json or xml format (with dictionaries expanded or not)</a:t>
            </a:r>
            <a:r>
              <a:rPr lang="en-US" dirty="0">
                <a:solidFill>
                  <a:schemeClr val="accent1"/>
                </a:solidFill>
                <a:sym typeface="Wingdings" panose="05000000000000000000" pitchFamily="2" charset="2"/>
              </a:rPr>
              <a:t> </a:t>
            </a:r>
            <a:r>
              <a:rPr lang="en-US" dirty="0">
                <a:solidFill>
                  <a:schemeClr val="accent1"/>
                </a:solidFill>
              </a:rPr>
              <a:t>these are the same formats used for </a:t>
            </a:r>
            <a:r>
              <a:rPr lang="en-US" dirty="0" smtClean="0">
                <a:solidFill>
                  <a:schemeClr val="accent1"/>
                </a:solidFill>
              </a:rPr>
              <a:t>uploads!</a:t>
            </a:r>
            <a:endParaRPr lang="en-US" dirty="0">
              <a:solidFill>
                <a:schemeClr val="accent1"/>
              </a:solidFill>
            </a:endParaRPr>
          </a:p>
          <a:p>
            <a:pPr marL="285750" indent="-285750">
              <a:buFont typeface="Arial" panose="020B0604020202020204" pitchFamily="34" charset="0"/>
              <a:buChar char="•"/>
            </a:pPr>
            <a:r>
              <a:rPr lang="en-US" dirty="0">
                <a:solidFill>
                  <a:schemeClr val="accent1"/>
                </a:solidFill>
              </a:rPr>
              <a:t>C++ clients already used by </a:t>
            </a:r>
            <a:r>
              <a:rPr lang="en-US" dirty="0" smtClean="0">
                <a:solidFill>
                  <a:schemeClr val="accent1"/>
                </a:solidFill>
              </a:rPr>
              <a:t>selected Geant4 </a:t>
            </a:r>
            <a:r>
              <a:rPr lang="en-US" dirty="0">
                <a:solidFill>
                  <a:schemeClr val="accent1"/>
                </a:solidFill>
              </a:rPr>
              <a:t>validation jobs</a:t>
            </a:r>
            <a:r>
              <a:rPr lang="en-US" dirty="0" smtClean="0">
                <a:solidFill>
                  <a:schemeClr val="accent1"/>
                </a:solidFill>
              </a:rPr>
              <a:t>!</a:t>
            </a:r>
          </a:p>
          <a:p>
            <a:pPr marL="285750" indent="-285750">
              <a:buFont typeface="Arial" panose="020B0604020202020204" pitchFamily="34" charset="0"/>
              <a:buChar char="•"/>
            </a:pPr>
            <a:r>
              <a:rPr lang="en-US" dirty="0" smtClean="0">
                <a:solidFill>
                  <a:schemeClr val="accent1"/>
                </a:solidFill>
              </a:rPr>
              <a:t>Dictionaries are retrieved by python upload tool to create look up tables so that dictionary can be accessed by keyword (not number</a:t>
            </a:r>
            <a:r>
              <a:rPr lang="en-US" dirty="0" smtClean="0">
                <a:solidFill>
                  <a:schemeClr val="accent1"/>
                </a:solidFill>
              </a:rPr>
              <a:t>)</a:t>
            </a:r>
            <a:r>
              <a:rPr lang="en-US" dirty="0" smtClean="0">
                <a:solidFill>
                  <a:schemeClr val="accent1"/>
                </a:solidFill>
                <a:sym typeface="Wingdings"/>
              </a:rPr>
              <a:t> change to human readable </a:t>
            </a:r>
            <a:r>
              <a:rPr lang="en-US" dirty="0" err="1" smtClean="0">
                <a:solidFill>
                  <a:schemeClr val="accent1"/>
                </a:solidFill>
                <a:sym typeface="Wingdings"/>
              </a:rPr>
              <a:t>json</a:t>
            </a:r>
            <a:r>
              <a:rPr lang="en-US" dirty="0" smtClean="0">
                <a:solidFill>
                  <a:schemeClr val="accent1"/>
                </a:solidFill>
                <a:sym typeface="Wingdings"/>
              </a:rPr>
              <a:t> interchange format.</a:t>
            </a:r>
            <a:endParaRPr lang="en-US" dirty="0">
              <a:solidFill>
                <a:schemeClr val="accent1"/>
              </a:solidFill>
            </a:endParaRPr>
          </a:p>
          <a:p>
            <a:pPr marL="285750" indent="-285750">
              <a:buFont typeface="Arial" panose="020B0604020202020204" pitchFamily="34" charset="0"/>
              <a:buChar char="•"/>
            </a:pPr>
            <a:r>
              <a:rPr lang="en-US" dirty="0" smtClean="0">
                <a:solidFill>
                  <a:schemeClr val="accent1"/>
                </a:solidFill>
              </a:rPr>
              <a:t>Over the summer Niccole added:</a:t>
            </a:r>
            <a:endParaRPr lang="en-US" dirty="0">
              <a:solidFill>
                <a:schemeClr val="accent1"/>
              </a:solidFill>
            </a:endParaRPr>
          </a:p>
          <a:p>
            <a:pPr marL="742950" lvl="1" indent="-285750">
              <a:buFont typeface="Arial" panose="020B0604020202020204" pitchFamily="34" charset="0"/>
              <a:buChar char="•"/>
            </a:pPr>
            <a:r>
              <a:rPr lang="en-US" dirty="0">
                <a:solidFill>
                  <a:schemeClr val="accent1"/>
                </a:solidFill>
              </a:rPr>
              <a:t>Search functions </a:t>
            </a:r>
            <a:r>
              <a:rPr lang="en-US" dirty="0" smtClean="0">
                <a:solidFill>
                  <a:schemeClr val="accent1"/>
                </a:solidFill>
              </a:rPr>
              <a:t>like in INSPIRE/SPIRES.</a:t>
            </a:r>
            <a:endParaRPr lang="en-US" dirty="0">
              <a:solidFill>
                <a:schemeClr val="accent1"/>
              </a:solidFill>
            </a:endParaRPr>
          </a:p>
          <a:p>
            <a:pPr marL="742950" lvl="1" indent="-285750">
              <a:buFont typeface="Arial" panose="020B0604020202020204" pitchFamily="34" charset="0"/>
              <a:buChar char="•"/>
            </a:pPr>
            <a:r>
              <a:rPr lang="en-US" dirty="0">
                <a:solidFill>
                  <a:schemeClr val="accent1"/>
                </a:solidFill>
              </a:rPr>
              <a:t>Programmatic upload to </a:t>
            </a:r>
            <a:r>
              <a:rPr lang="en-US" dirty="0" smtClean="0">
                <a:solidFill>
                  <a:schemeClr val="accent1"/>
                </a:solidFill>
              </a:rPr>
              <a:t>database</a:t>
            </a:r>
            <a:r>
              <a:rPr lang="en-US" dirty="0">
                <a:solidFill>
                  <a:schemeClr val="accent1"/>
                </a:solidFill>
              </a:rPr>
              <a:t> </a:t>
            </a:r>
            <a:r>
              <a:rPr lang="en-US" dirty="0" smtClean="0">
                <a:solidFill>
                  <a:schemeClr val="accent1"/>
                </a:solidFill>
              </a:rPr>
              <a:t>works but not enabled until we can secure the application</a:t>
            </a:r>
            <a:r>
              <a:rPr lang="en-US" dirty="0" smtClean="0">
                <a:solidFill>
                  <a:schemeClr val="accent1"/>
                </a:solidFill>
              </a:rPr>
              <a:t>.</a:t>
            </a:r>
          </a:p>
          <a:p>
            <a:pPr marL="742950" lvl="1" indent="-285750">
              <a:buFont typeface="Arial" panose="020B0604020202020204" pitchFamily="34" charset="0"/>
              <a:buChar char="•"/>
            </a:pPr>
            <a:r>
              <a:rPr lang="en-US" dirty="0" smtClean="0">
                <a:solidFill>
                  <a:schemeClr val="accent1"/>
                </a:solidFill>
              </a:rPr>
              <a:t>Provide examples in python and java to  deal with https.</a:t>
            </a:r>
            <a:endParaRPr lang="en-US" dirty="0" smtClean="0">
              <a:solidFill>
                <a:schemeClr val="accent1"/>
              </a:solidFill>
            </a:endParaRPr>
          </a:p>
          <a:p>
            <a:pPr marL="742950" lvl="1" indent="-285750">
              <a:buFont typeface="Arial" panose="020B0604020202020204" pitchFamily="34" charset="0"/>
              <a:buChar char="•"/>
            </a:pPr>
            <a:r>
              <a:rPr lang="en-US" dirty="0" smtClean="0">
                <a:solidFill>
                  <a:schemeClr val="accent1"/>
                </a:solidFill>
              </a:rPr>
              <a:t>Improved multiple file upload web application. </a:t>
            </a:r>
            <a:endParaRPr lang="en-US" dirty="0">
              <a:solidFill>
                <a:schemeClr val="accent1"/>
              </a:solidFill>
            </a:endParaRPr>
          </a:p>
          <a:p>
            <a:pPr marL="285750" indent="-285750">
              <a:buFont typeface="Arial" panose="020B0604020202020204" pitchFamily="34" charset="0"/>
              <a:buChar char="•"/>
            </a:pPr>
            <a:endParaRPr lang="en-US" dirty="0">
              <a:solidFill>
                <a:schemeClr val="accent1"/>
              </a:solidFill>
            </a:endParaRPr>
          </a:p>
          <a:p>
            <a:endParaRPr lang="en-US" dirty="0">
              <a:solidFill>
                <a:schemeClr val="accent1"/>
              </a:solidFill>
            </a:endParaRPr>
          </a:p>
        </p:txBody>
      </p:sp>
    </p:spTree>
    <p:extLst>
      <p:ext uri="{BB962C8B-B14F-4D97-AF65-F5344CB8AC3E}">
        <p14:creationId xmlns:p14="http://schemas.microsoft.com/office/powerpoint/2010/main" val="7209926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2"/>
          <p:cNvSpPr txBox="1">
            <a:spLocks/>
          </p:cNvSpPr>
          <p:nvPr/>
        </p:nvSpPr>
        <p:spPr>
          <a:xfrm>
            <a:off x="307730" y="953491"/>
            <a:ext cx="8606589" cy="1146175"/>
          </a:xfrm>
          <a:prstGeom prst="rect">
            <a:avLst/>
          </a:prstGeom>
        </p:spPr>
        <p:txBody>
          <a:bodyPr lIns="0" tIns="0" rIns="0" bIns="0"/>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342900" indent="-342900"/>
            <a:r>
              <a:rPr lang="en-US" sz="2000" dirty="0" smtClean="0">
                <a:solidFill>
                  <a:schemeClr val="accent1"/>
                </a:solidFill>
              </a:rPr>
              <a:t>Provide repository:</a:t>
            </a:r>
          </a:p>
          <a:p>
            <a:pPr marL="1085850" lvl="1" indent="-342900"/>
            <a:r>
              <a:rPr lang="en-US" sz="2000" dirty="0" smtClean="0">
                <a:solidFill>
                  <a:schemeClr val="accent1"/>
                </a:solidFill>
              </a:rPr>
              <a:t>to store experimental validation data as raw data.</a:t>
            </a:r>
          </a:p>
          <a:p>
            <a:pPr marL="1085850" lvl="1" indent="-342900"/>
            <a:r>
              <a:rPr lang="en-US" sz="2000" dirty="0" smtClean="0">
                <a:solidFill>
                  <a:schemeClr val="accent1"/>
                </a:solidFill>
              </a:rPr>
              <a:t>to store simulation results  as raw data and as static plots. </a:t>
            </a:r>
          </a:p>
          <a:p>
            <a:pPr marL="342900" indent="-342900"/>
            <a:r>
              <a:rPr lang="en-US" sz="2000" dirty="0" smtClean="0">
                <a:solidFill>
                  <a:schemeClr val="accent1"/>
                </a:solidFill>
              </a:rPr>
              <a:t>Provide display web-application which:</a:t>
            </a:r>
          </a:p>
          <a:p>
            <a:pPr marL="800100" lvl="1" indent="-342900"/>
            <a:r>
              <a:rPr lang="en-US" sz="2000" dirty="0" smtClean="0">
                <a:solidFill>
                  <a:schemeClr val="accent1"/>
                </a:solidFill>
              </a:rPr>
              <a:t>allows to select and overlay compatible tests,</a:t>
            </a:r>
          </a:p>
          <a:p>
            <a:pPr marL="800100" lvl="1" indent="-342900"/>
            <a:r>
              <a:rPr lang="en-US" sz="2000" dirty="0" smtClean="0">
                <a:solidFill>
                  <a:schemeClr val="accent1"/>
                </a:solidFill>
              </a:rPr>
              <a:t>allows to overlay experimental data,</a:t>
            </a:r>
          </a:p>
          <a:p>
            <a:pPr marL="800100" lvl="1" indent="-342900"/>
            <a:r>
              <a:rPr lang="en-US" sz="2000" dirty="0" smtClean="0">
                <a:solidFill>
                  <a:schemeClr val="accent1"/>
                </a:solidFill>
              </a:rPr>
              <a:t>allows automatic upload into repository,</a:t>
            </a:r>
          </a:p>
          <a:p>
            <a:pPr marL="800100" lvl="1" indent="-342900"/>
            <a:r>
              <a:rPr lang="en-US" sz="2000" dirty="0" smtClean="0">
                <a:solidFill>
                  <a:schemeClr val="accent1"/>
                </a:solidFill>
              </a:rPr>
              <a:t>allows to display static images,</a:t>
            </a:r>
          </a:p>
          <a:p>
            <a:pPr marL="800100" lvl="1" indent="-342900"/>
            <a:r>
              <a:rPr lang="en-US" sz="2000" dirty="0" smtClean="0">
                <a:solidFill>
                  <a:schemeClr val="accent1"/>
                </a:solidFill>
              </a:rPr>
              <a:t>provides search functions and easy navigation.</a:t>
            </a:r>
          </a:p>
          <a:p>
            <a:r>
              <a:rPr lang="en-US" sz="2000" dirty="0" smtClean="0">
                <a:solidFill>
                  <a:schemeClr val="accent1"/>
                </a:solidFill>
              </a:rPr>
              <a:t>Provide REST-ful Web service which:</a:t>
            </a:r>
          </a:p>
          <a:p>
            <a:pPr lvl="1"/>
            <a:r>
              <a:rPr lang="en-US" sz="1800" dirty="0" smtClean="0">
                <a:solidFill>
                  <a:schemeClr val="accent1"/>
                </a:solidFill>
              </a:rPr>
              <a:t>allows programmatic access to the data </a:t>
            </a:r>
            <a:endParaRPr lang="en-US" sz="2000" dirty="0">
              <a:solidFill>
                <a:schemeClr val="accent1"/>
              </a:solidFill>
            </a:endParaRPr>
          </a:p>
          <a:p>
            <a:pPr marL="342900" indent="-342900"/>
            <a:r>
              <a:rPr lang="en-US" sz="2000" dirty="0">
                <a:solidFill>
                  <a:schemeClr val="accent1"/>
                </a:solidFill>
              </a:rPr>
              <a:t>Modern look, meaningful search, easy to navigate menus.</a:t>
            </a:r>
          </a:p>
          <a:p>
            <a:pPr marL="342900" indent="-342900"/>
            <a:r>
              <a:rPr lang="en-US" sz="2000" dirty="0">
                <a:solidFill>
                  <a:schemeClr val="accent1"/>
                </a:solidFill>
              </a:rPr>
              <a:t>Based on modern internet technology and industry standards.</a:t>
            </a:r>
          </a:p>
          <a:p>
            <a:pPr marL="342900" indent="-342900"/>
            <a:r>
              <a:rPr lang="en-US" sz="2000" dirty="0">
                <a:solidFill>
                  <a:schemeClr val="accent1"/>
                </a:solidFill>
              </a:rPr>
              <a:t>Secure</a:t>
            </a:r>
            <a:r>
              <a:rPr lang="en-US" sz="2000" dirty="0" smtClean="0">
                <a:solidFill>
                  <a:schemeClr val="accent1"/>
                </a:solidFill>
              </a:rPr>
              <a:t>!</a:t>
            </a:r>
          </a:p>
          <a:p>
            <a:pPr marL="342900" indent="-342900"/>
            <a:r>
              <a:rPr lang="en-US" sz="2000" dirty="0" smtClean="0">
                <a:solidFill>
                  <a:schemeClr val="accent1"/>
                </a:solidFill>
              </a:rPr>
              <a:t>Must have defined deliveries/timeline.</a:t>
            </a:r>
            <a:endParaRPr lang="en-US" sz="2000" dirty="0" smtClean="0">
              <a:solidFill>
                <a:schemeClr val="accent1"/>
              </a:solidFill>
            </a:endParaRPr>
          </a:p>
          <a:p>
            <a:pPr marL="342900" indent="-342900"/>
            <a:endParaRPr lang="en-US" sz="2000" dirty="0" smtClean="0">
              <a:solidFill>
                <a:schemeClr val="accent1"/>
              </a:solidFill>
            </a:endParaRPr>
          </a:p>
          <a:p>
            <a:pPr marL="342900" indent="-342900"/>
            <a:endParaRPr lang="en-US" sz="2000" dirty="0">
              <a:solidFill>
                <a:schemeClr val="accent1"/>
              </a:solidFill>
            </a:endParaRPr>
          </a:p>
          <a:p>
            <a:endParaRPr lang="en-US" sz="2200" dirty="0" smtClean="0">
              <a:solidFill>
                <a:schemeClr val="accent1"/>
              </a:solidFill>
            </a:endParaRPr>
          </a:p>
        </p:txBody>
      </p:sp>
      <p:sp>
        <p:nvSpPr>
          <p:cNvPr id="3" name="TextBox 2"/>
          <p:cNvSpPr txBox="1"/>
          <p:nvPr/>
        </p:nvSpPr>
        <p:spPr>
          <a:xfrm>
            <a:off x="2058484" y="147043"/>
            <a:ext cx="2735044" cy="584775"/>
          </a:xfrm>
          <a:prstGeom prst="rect">
            <a:avLst/>
          </a:prstGeom>
          <a:noFill/>
        </p:spPr>
        <p:txBody>
          <a:bodyPr wrap="none" rtlCol="0">
            <a:spAutoFit/>
          </a:bodyPr>
          <a:lstStyle/>
          <a:p>
            <a:r>
              <a:rPr lang="en-US" sz="3200" dirty="0">
                <a:solidFill>
                  <a:schemeClr val="accent1"/>
                </a:solidFill>
              </a:rPr>
              <a:t>Requirements</a:t>
            </a:r>
          </a:p>
        </p:txBody>
      </p:sp>
    </p:spTree>
    <p:extLst>
      <p:ext uri="{BB962C8B-B14F-4D97-AF65-F5344CB8AC3E}">
        <p14:creationId xmlns:p14="http://schemas.microsoft.com/office/powerpoint/2010/main" val="13716711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98111" y="-125260"/>
            <a:ext cx="8228520" cy="1144080"/>
          </a:xfrm>
        </p:spPr>
        <p:txBody>
          <a:bodyPr/>
          <a:lstStyle/>
          <a:p>
            <a:r>
              <a:rPr lang="en-US" sz="3600" dirty="0" smtClean="0">
                <a:solidFill>
                  <a:schemeClr val="tx2"/>
                </a:solidFill>
              </a:rPr>
              <a:t>Components</a:t>
            </a:r>
            <a:endParaRPr lang="en-US" sz="3600" dirty="0">
              <a:solidFill>
                <a:schemeClr val="tx2"/>
              </a:solidFill>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0021" y="913004"/>
            <a:ext cx="7925700" cy="4542080"/>
          </a:xfrm>
          <a:prstGeom prst="rect">
            <a:avLst/>
          </a:prstGeom>
        </p:spPr>
      </p:pic>
      <p:sp>
        <p:nvSpPr>
          <p:cNvPr id="4" name="TextBox 3"/>
          <p:cNvSpPr txBox="1"/>
          <p:nvPr/>
        </p:nvSpPr>
        <p:spPr>
          <a:xfrm>
            <a:off x="273576" y="5713821"/>
            <a:ext cx="8898590" cy="646331"/>
          </a:xfrm>
          <a:prstGeom prst="rect">
            <a:avLst/>
          </a:prstGeom>
          <a:noFill/>
        </p:spPr>
        <p:txBody>
          <a:bodyPr wrap="none" rtlCol="0">
            <a:spAutoFit/>
          </a:bodyPr>
          <a:lstStyle/>
          <a:p>
            <a:r>
              <a:rPr lang="en-US" dirty="0" smtClean="0">
                <a:solidFill>
                  <a:schemeClr val="accent1"/>
                </a:solidFill>
              </a:rPr>
              <a:t>+ python ancillary tools: e.g. converter between various data formats: root, ascii, json </a:t>
            </a:r>
          </a:p>
          <a:p>
            <a:r>
              <a:rPr lang="en-US" dirty="0" smtClean="0">
                <a:solidFill>
                  <a:schemeClr val="accent1"/>
                </a:solidFill>
              </a:rPr>
              <a:t>to DoSSiER </a:t>
            </a:r>
            <a:r>
              <a:rPr lang="en-US" dirty="0" err="1" smtClean="0">
                <a:solidFill>
                  <a:schemeClr val="accent1"/>
                </a:solidFill>
              </a:rPr>
              <a:t>json</a:t>
            </a:r>
            <a:r>
              <a:rPr lang="en-US" dirty="0" smtClean="0">
                <a:solidFill>
                  <a:schemeClr val="accent1"/>
                </a:solidFill>
              </a:rPr>
              <a:t> </a:t>
            </a:r>
            <a:r>
              <a:rPr lang="en-US" dirty="0" smtClean="0">
                <a:solidFill>
                  <a:schemeClr val="accent1"/>
                </a:solidFill>
              </a:rPr>
              <a:t>format. Needs to be changed for new </a:t>
            </a:r>
            <a:r>
              <a:rPr lang="en-US" dirty="0" err="1" smtClean="0">
                <a:solidFill>
                  <a:schemeClr val="accent1"/>
                </a:solidFill>
              </a:rPr>
              <a:t>json</a:t>
            </a:r>
            <a:r>
              <a:rPr lang="en-US" dirty="0" smtClean="0">
                <a:solidFill>
                  <a:schemeClr val="accent1"/>
                </a:solidFill>
              </a:rPr>
              <a:t> format!  </a:t>
            </a:r>
            <a:endParaRPr lang="en-US" dirty="0">
              <a:solidFill>
                <a:schemeClr val="accent1"/>
              </a:solidFill>
            </a:endParaRPr>
          </a:p>
        </p:txBody>
      </p:sp>
    </p:spTree>
    <p:extLst>
      <p:ext uri="{BB962C8B-B14F-4D97-AF65-F5344CB8AC3E}">
        <p14:creationId xmlns:p14="http://schemas.microsoft.com/office/powerpoint/2010/main" val="9388831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504919" y="146492"/>
            <a:ext cx="4501728" cy="892552"/>
          </a:xfrm>
          <a:prstGeom prst="rect">
            <a:avLst/>
          </a:prstGeom>
          <a:noFill/>
        </p:spPr>
        <p:txBody>
          <a:bodyPr wrap="none" rtlCol="0">
            <a:spAutoFit/>
          </a:bodyPr>
          <a:lstStyle/>
          <a:p>
            <a:r>
              <a:rPr lang="en-US" sz="3200" b="1" dirty="0">
                <a:solidFill>
                  <a:schemeClr val="tx2"/>
                </a:solidFill>
              </a:rPr>
              <a:t>      </a:t>
            </a:r>
            <a:r>
              <a:rPr lang="en-US" sz="2800" dirty="0">
                <a:solidFill>
                  <a:srgbClr val="1F497D"/>
                </a:solidFill>
              </a:rPr>
              <a:t>Choice of technologies</a:t>
            </a:r>
          </a:p>
          <a:p>
            <a:endParaRPr lang="en-US" sz="2000" dirty="0">
              <a:solidFill>
                <a:schemeClr val="tx2"/>
              </a:solidFill>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079500"/>
            <a:ext cx="9144000" cy="4685148"/>
          </a:xfrm>
          <a:prstGeom prst="rect">
            <a:avLst/>
          </a:prstGeom>
        </p:spPr>
      </p:pic>
    </p:spTree>
    <p:extLst>
      <p:ext uri="{BB962C8B-B14F-4D97-AF65-F5344CB8AC3E}">
        <p14:creationId xmlns:p14="http://schemas.microsoft.com/office/powerpoint/2010/main" val="86365068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369127" y="207818"/>
            <a:ext cx="4339650" cy="523220"/>
          </a:xfrm>
          <a:prstGeom prst="rect">
            <a:avLst/>
          </a:prstGeom>
          <a:noFill/>
        </p:spPr>
        <p:txBody>
          <a:bodyPr wrap="none" rtlCol="0">
            <a:spAutoFit/>
          </a:bodyPr>
          <a:lstStyle/>
          <a:p>
            <a:r>
              <a:rPr lang="en-US" sz="2800" dirty="0" smtClean="0">
                <a:solidFill>
                  <a:schemeClr val="accent1"/>
                </a:solidFill>
              </a:rPr>
              <a:t>Steps to create a new test</a:t>
            </a:r>
            <a:endParaRPr lang="en-US" sz="2800" dirty="0">
              <a:solidFill>
                <a:schemeClr val="accent1"/>
              </a:solidFill>
            </a:endParaRPr>
          </a:p>
        </p:txBody>
      </p:sp>
      <p:sp>
        <p:nvSpPr>
          <p:cNvPr id="4" name="TextBox 3"/>
          <p:cNvSpPr txBox="1"/>
          <p:nvPr/>
        </p:nvSpPr>
        <p:spPr>
          <a:xfrm>
            <a:off x="277091" y="1066800"/>
            <a:ext cx="8769927" cy="4247317"/>
          </a:xfrm>
          <a:prstGeom prst="rect">
            <a:avLst/>
          </a:prstGeom>
          <a:noFill/>
        </p:spPr>
        <p:txBody>
          <a:bodyPr wrap="square" rtlCol="0">
            <a:spAutoFit/>
          </a:bodyPr>
          <a:lstStyle/>
          <a:p>
            <a:pPr marL="342900" indent="-342900">
              <a:buFont typeface="+mj-lt"/>
              <a:buAutoNum type="arabicPeriod"/>
            </a:pPr>
            <a:r>
              <a:rPr lang="en-US" dirty="0" smtClean="0">
                <a:solidFill>
                  <a:schemeClr val="accent1"/>
                </a:solidFill>
              </a:rPr>
              <a:t>Create a new test description in </a:t>
            </a:r>
            <a:r>
              <a:rPr lang="en-US" dirty="0" err="1" smtClean="0">
                <a:solidFill>
                  <a:schemeClr val="accent1"/>
                </a:solidFill>
              </a:rPr>
              <a:t>db</a:t>
            </a:r>
            <a:r>
              <a:rPr lang="en-US" dirty="0" smtClean="0">
                <a:solidFill>
                  <a:schemeClr val="accent1"/>
                </a:solidFill>
              </a:rPr>
              <a:t>:</a:t>
            </a:r>
          </a:p>
          <a:p>
            <a:pPr marL="800100" lvl="1" indent="-342900">
              <a:buFont typeface="Arial" charset="0"/>
              <a:buChar char="•"/>
            </a:pPr>
            <a:r>
              <a:rPr lang="en-US" dirty="0" smtClean="0">
                <a:solidFill>
                  <a:schemeClr val="accent1"/>
                </a:solidFill>
              </a:rPr>
              <a:t>Required meta data:</a:t>
            </a:r>
          </a:p>
          <a:p>
            <a:pPr marL="1257300" lvl="2" indent="-342900">
              <a:buFont typeface="Arial" charset="0"/>
              <a:buChar char="•"/>
            </a:pPr>
            <a:r>
              <a:rPr lang="en-US" dirty="0" smtClean="0">
                <a:solidFill>
                  <a:schemeClr val="accent1"/>
                </a:solidFill>
              </a:rPr>
              <a:t>Id, Name of test, Description, Responsible(s), working group, references to experimental data, keywords</a:t>
            </a:r>
          </a:p>
          <a:p>
            <a:pPr marL="800100" lvl="1" indent="-342900">
              <a:buFont typeface="Arial" charset="0"/>
              <a:buChar char="•"/>
            </a:pPr>
            <a:r>
              <a:rPr lang="en-US" dirty="0">
                <a:solidFill>
                  <a:schemeClr val="accent1"/>
                </a:solidFill>
              </a:rPr>
              <a:t>D</a:t>
            </a:r>
            <a:r>
              <a:rPr lang="en-US" dirty="0" smtClean="0">
                <a:solidFill>
                  <a:schemeClr val="accent1"/>
                </a:solidFill>
              </a:rPr>
              <a:t>one manually by myself </a:t>
            </a:r>
            <a:r>
              <a:rPr lang="en-US" dirty="0" smtClean="0">
                <a:solidFill>
                  <a:schemeClr val="accent1"/>
                </a:solidFill>
                <a:sym typeface="Wingdings"/>
              </a:rPr>
              <a:t> not a very high frequency. </a:t>
            </a:r>
          </a:p>
          <a:p>
            <a:pPr marL="342900" indent="-342900">
              <a:buFont typeface="+mj-lt"/>
              <a:buAutoNum type="arabicPeriod"/>
            </a:pPr>
            <a:r>
              <a:rPr lang="en-US" dirty="0" smtClean="0">
                <a:solidFill>
                  <a:schemeClr val="accent1"/>
                </a:solidFill>
                <a:sym typeface="Wingdings"/>
              </a:rPr>
              <a:t>Provide your test data (e.g. as root files) and metadata  use python tool to obtain </a:t>
            </a:r>
            <a:r>
              <a:rPr lang="en-US" dirty="0" err="1" smtClean="0">
                <a:solidFill>
                  <a:schemeClr val="accent1"/>
                </a:solidFill>
                <a:sym typeface="Wingdings"/>
              </a:rPr>
              <a:t>json</a:t>
            </a:r>
            <a:r>
              <a:rPr lang="en-US" dirty="0" smtClean="0">
                <a:solidFill>
                  <a:schemeClr val="accent1"/>
                </a:solidFill>
                <a:sym typeface="Wingdings"/>
              </a:rPr>
              <a:t> files, that can be uploaded to the data base.</a:t>
            </a:r>
          </a:p>
          <a:p>
            <a:pPr marL="342900" indent="-342900">
              <a:buFont typeface="+mj-lt"/>
              <a:buAutoNum type="arabicPeriod"/>
            </a:pPr>
            <a:r>
              <a:rPr lang="en-US" dirty="0" smtClean="0">
                <a:solidFill>
                  <a:schemeClr val="accent1"/>
                </a:solidFill>
                <a:sym typeface="Wingdings"/>
              </a:rPr>
              <a:t>Authenticate and use web application to upload the data into Dossier.</a:t>
            </a:r>
          </a:p>
          <a:p>
            <a:pPr marL="342900" indent="-342900">
              <a:buFont typeface="+mj-lt"/>
              <a:buAutoNum type="arabicPeriod"/>
            </a:pPr>
            <a:r>
              <a:rPr lang="en-US" dirty="0" smtClean="0">
                <a:solidFill>
                  <a:schemeClr val="accent1"/>
                </a:solidFill>
                <a:sym typeface="Wingdings"/>
              </a:rPr>
              <a:t>Decide on default selection  manually done by myself. </a:t>
            </a:r>
          </a:p>
          <a:p>
            <a:pPr marL="342900" indent="-342900">
              <a:buFont typeface="+mj-lt"/>
              <a:buAutoNum type="arabicPeriod"/>
            </a:pPr>
            <a:endParaRPr lang="en-US" dirty="0">
              <a:solidFill>
                <a:schemeClr val="accent1"/>
              </a:solidFill>
              <a:sym typeface="Wingdings"/>
            </a:endParaRPr>
          </a:p>
          <a:p>
            <a:pPr marL="342900" indent="-342900">
              <a:buFont typeface="+mj-lt"/>
              <a:buAutoNum type="arabicPeriod"/>
            </a:pPr>
            <a:r>
              <a:rPr lang="en-US" dirty="0" smtClean="0">
                <a:solidFill>
                  <a:schemeClr val="accent1"/>
                </a:solidFill>
                <a:sym typeface="Wingdings"/>
              </a:rPr>
              <a:t>For future uploads just repeat step 2 and 3. Usually very minor changes to meta data needed.</a:t>
            </a:r>
          </a:p>
          <a:p>
            <a:pPr marL="342900" indent="-342900">
              <a:buFont typeface="Arial" charset="0"/>
              <a:buChar char="•"/>
            </a:pPr>
            <a:endParaRPr lang="en-US" dirty="0" smtClean="0">
              <a:solidFill>
                <a:schemeClr val="accent1"/>
              </a:solidFill>
              <a:sym typeface="Wingdings"/>
            </a:endParaRPr>
          </a:p>
          <a:p>
            <a:pPr marL="342900" indent="-342900">
              <a:buFont typeface="Arial" charset="0"/>
              <a:buChar char="•"/>
            </a:pPr>
            <a:endParaRPr lang="en-US" dirty="0" smtClean="0">
              <a:solidFill>
                <a:schemeClr val="accent1"/>
              </a:solidFill>
              <a:sym typeface="Wingdings"/>
            </a:endParaRPr>
          </a:p>
          <a:p>
            <a:pPr marL="742950" lvl="1" indent="-285750">
              <a:buFont typeface="Arial" charset="0"/>
              <a:buChar char="•"/>
            </a:pPr>
            <a:endParaRPr lang="en-US" dirty="0">
              <a:solidFill>
                <a:schemeClr val="accent1"/>
              </a:solidFill>
            </a:endParaRPr>
          </a:p>
        </p:txBody>
      </p:sp>
    </p:spTree>
    <p:extLst>
      <p:ext uri="{BB962C8B-B14F-4D97-AF65-F5344CB8AC3E}">
        <p14:creationId xmlns:p14="http://schemas.microsoft.com/office/powerpoint/2010/main" val="1942282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3963" y="967509"/>
            <a:ext cx="8686801" cy="5003800"/>
          </a:xfrm>
          <a:prstGeom prst="rect">
            <a:avLst/>
          </a:prstGeom>
        </p:spPr>
      </p:pic>
    </p:spTree>
    <p:extLst>
      <p:ext uri="{BB962C8B-B14F-4D97-AF65-F5344CB8AC3E}">
        <p14:creationId xmlns:p14="http://schemas.microsoft.com/office/powerpoint/2010/main" val="4056272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stomShape 1"/>
          <p:cNvSpPr/>
          <p:nvPr/>
        </p:nvSpPr>
        <p:spPr>
          <a:xfrm>
            <a:off x="0" y="1213680"/>
            <a:ext cx="9248040" cy="3958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r>
              <a:rPr lang="en-US" sz="1000" strike="noStrike" dirty="0">
                <a:latin typeface="Courier New"/>
              </a:rPr>
              <a:t>Usage:  </a:t>
            </a:r>
            <a:r>
              <a:rPr lang="en-US" sz="1000" strike="noStrike" dirty="0" err="1">
                <a:latin typeface="Courier New"/>
              </a:rPr>
              <a:t>plot_histofiles.py</a:t>
            </a:r>
            <a:r>
              <a:rPr lang="en-US" sz="1000" strike="noStrike" dirty="0">
                <a:latin typeface="Courier New"/>
              </a:rPr>
              <a:t>  [--</a:t>
            </a:r>
            <a:r>
              <a:rPr lang="en-US" sz="1000" strike="noStrike" dirty="0" err="1">
                <a:latin typeface="Courier New"/>
              </a:rPr>
              <a:t>comand</a:t>
            </a:r>
            <a:r>
              <a:rPr lang="en-US" sz="1000" strike="noStrike" dirty="0">
                <a:latin typeface="Courier New"/>
              </a:rPr>
              <a:t>|-c &lt;</a:t>
            </a:r>
            <a:r>
              <a:rPr lang="en-US" sz="1000" strike="noStrike" dirty="0" err="1">
                <a:latin typeface="Courier New"/>
              </a:rPr>
              <a:t>cmd</a:t>
            </a:r>
            <a:r>
              <a:rPr lang="en-US" sz="1000" strike="noStrike" dirty="0">
                <a:latin typeface="Courier New"/>
              </a:rPr>
              <a:t>&gt;] [--output|-o &lt;</a:t>
            </a:r>
            <a:r>
              <a:rPr lang="en-US" sz="1000" strike="noStrike" dirty="0" err="1">
                <a:latin typeface="Courier New"/>
              </a:rPr>
              <a:t>ofile</a:t>
            </a:r>
            <a:r>
              <a:rPr lang="en-US" sz="1000" strike="noStrike" dirty="0">
                <a:latin typeface="Courier New"/>
              </a:rPr>
              <a:t>&gt;] [--metadata|-m k[:type]=v] [--</a:t>
            </a:r>
            <a:r>
              <a:rPr lang="en-US" sz="1000" strike="noStrike" dirty="0" err="1">
                <a:latin typeface="Courier New"/>
              </a:rPr>
              <a:t>metadatafile</a:t>
            </a:r>
            <a:r>
              <a:rPr lang="en-US" sz="1000" strike="noStrike" dirty="0">
                <a:latin typeface="Courier New"/>
              </a:rPr>
              <a:t> &lt;</a:t>
            </a:r>
            <a:r>
              <a:rPr lang="en-US" sz="1000" strike="noStrike" dirty="0" err="1">
                <a:latin typeface="Courier New"/>
              </a:rPr>
              <a:t>mdf</a:t>
            </a:r>
            <a:r>
              <a:rPr lang="en-US" sz="1000" strike="noStrike" dirty="0">
                <a:latin typeface="Courier New"/>
              </a:rPr>
              <a:t>&gt;] &lt;files&gt;</a:t>
            </a:r>
            <a:endParaRPr dirty="0"/>
          </a:p>
          <a:p>
            <a:r>
              <a:rPr lang="en-US" sz="1000" strike="noStrike" dirty="0">
                <a:latin typeface="Courier New"/>
              </a:rPr>
              <a:t>where:</a:t>
            </a:r>
            <a:endParaRPr dirty="0"/>
          </a:p>
          <a:p>
            <a:r>
              <a:rPr lang="en-US" sz="1000" strike="noStrike" dirty="0">
                <a:latin typeface="Courier New"/>
              </a:rPr>
              <a:t>  &lt;files&gt; are the files to read.</a:t>
            </a:r>
            <a:endParaRPr dirty="0"/>
          </a:p>
          <a:p>
            <a:r>
              <a:rPr lang="en-US" sz="1000" strike="noStrike" dirty="0">
                <a:latin typeface="Courier New"/>
              </a:rPr>
              <a:t>       File extension determines format. CSV is the text format</a:t>
            </a:r>
            <a:endParaRPr dirty="0"/>
          </a:p>
          <a:p>
            <a:r>
              <a:rPr lang="en-US" sz="1000" strike="noStrike" dirty="0">
                <a:latin typeface="Courier New"/>
              </a:rPr>
              <a:t>       from G4Analyais. For ROOT format, you need t specify the</a:t>
            </a:r>
            <a:endParaRPr dirty="0"/>
          </a:p>
          <a:p>
            <a:r>
              <a:rPr lang="en-US" sz="1000" strike="noStrike" dirty="0">
                <a:latin typeface="Courier New"/>
              </a:rPr>
              <a:t>       name of the file to be read in. Ex: file.root:h1</a:t>
            </a:r>
            <a:endParaRPr dirty="0"/>
          </a:p>
          <a:p>
            <a:r>
              <a:rPr lang="en-US" sz="1000" strike="noStrike" dirty="0">
                <a:latin typeface="Courier New"/>
              </a:rPr>
              <a:t>       pickle format is supported (file should be created with command "save")</a:t>
            </a:r>
            <a:endParaRPr dirty="0"/>
          </a:p>
          <a:p>
            <a:r>
              <a:rPr lang="en-US" sz="1000" strike="noStrike" dirty="0">
                <a:latin typeface="Courier New"/>
              </a:rPr>
              <a:t>  &lt;</a:t>
            </a:r>
            <a:r>
              <a:rPr lang="en-US" sz="1000" strike="noStrike" dirty="0" err="1">
                <a:latin typeface="Courier New"/>
              </a:rPr>
              <a:t>cmd</a:t>
            </a:r>
            <a:r>
              <a:rPr lang="en-US" sz="1000" strike="noStrike" dirty="0">
                <a:latin typeface="Courier New"/>
              </a:rPr>
              <a:t>&gt; is one of ("plot", "convert","save","</a:t>
            </a:r>
            <a:r>
              <a:rPr lang="en-US" sz="1000" strike="noStrike" dirty="0" err="1">
                <a:latin typeface="Courier New"/>
              </a:rPr>
              <a:t>genmd</a:t>
            </a:r>
            <a:r>
              <a:rPr lang="en-US" sz="1000" strike="noStrike" dirty="0">
                <a:latin typeface="Courier New"/>
              </a:rPr>
              <a:t>","list")</a:t>
            </a:r>
            <a:endParaRPr dirty="0"/>
          </a:p>
          <a:p>
            <a:r>
              <a:rPr lang="en-US" sz="1000" strike="noStrike" dirty="0">
                <a:latin typeface="Courier New"/>
              </a:rPr>
              <a:t>      "plot" (default) to plot the content of the file</a:t>
            </a:r>
            <a:endParaRPr dirty="0"/>
          </a:p>
          <a:p>
            <a:r>
              <a:rPr lang="en-US" sz="1000" strike="noStrike" dirty="0">
                <a:latin typeface="Courier New"/>
              </a:rPr>
              <a:t>      (requires </a:t>
            </a:r>
            <a:r>
              <a:rPr lang="en-US" sz="1000" strike="noStrike" dirty="0" err="1">
                <a:latin typeface="Courier New"/>
              </a:rPr>
              <a:t>matplotlib</a:t>
            </a:r>
            <a:r>
              <a:rPr lang="en-US" sz="1000" strike="noStrike" dirty="0">
                <a:latin typeface="Courier New"/>
              </a:rPr>
              <a:t>)</a:t>
            </a:r>
            <a:endParaRPr dirty="0"/>
          </a:p>
          <a:p>
            <a:r>
              <a:rPr lang="en-US" sz="1000" strike="noStrike" dirty="0">
                <a:latin typeface="Courier New"/>
              </a:rPr>
              <a:t>      "convert" creates an output file in JSON format suitable</a:t>
            </a:r>
            <a:endParaRPr dirty="0"/>
          </a:p>
          <a:p>
            <a:r>
              <a:rPr lang="en-US" sz="1000" strike="noStrike" dirty="0">
                <a:latin typeface="Courier New"/>
              </a:rPr>
              <a:t>      for </a:t>
            </a:r>
            <a:r>
              <a:rPr lang="en-US" sz="1000" strike="noStrike" dirty="0" err="1">
                <a:latin typeface="Courier New"/>
              </a:rPr>
              <a:t>FNALdb</a:t>
            </a:r>
            <a:r>
              <a:rPr lang="en-US" sz="1000" strike="noStrike" dirty="0">
                <a:latin typeface="Courier New"/>
              </a:rPr>
              <a:t> upload</a:t>
            </a:r>
            <a:endParaRPr dirty="0"/>
          </a:p>
          <a:p>
            <a:r>
              <a:rPr lang="en-US" sz="1000" strike="noStrike" dirty="0">
                <a:latin typeface="Courier New"/>
              </a:rPr>
              <a:t>      "save" saves histograms in internal format to pickle file "</a:t>
            </a:r>
            <a:r>
              <a:rPr lang="en-US" sz="1000" strike="noStrike" dirty="0" err="1">
                <a:latin typeface="Courier New"/>
              </a:rPr>
              <a:t>histos.pkl</a:t>
            </a:r>
            <a:r>
              <a:rPr lang="en-US" sz="1000" strike="noStrike" dirty="0">
                <a:latin typeface="Courier New"/>
              </a:rPr>
              <a:t>"</a:t>
            </a:r>
            <a:endParaRPr dirty="0"/>
          </a:p>
          <a:p>
            <a:r>
              <a:rPr lang="en-US" sz="1000" strike="noStrike" dirty="0">
                <a:latin typeface="Courier New"/>
              </a:rPr>
              <a:t>      "</a:t>
            </a:r>
            <a:r>
              <a:rPr lang="en-US" sz="1000" strike="noStrike" dirty="0" err="1">
                <a:latin typeface="Courier New"/>
              </a:rPr>
              <a:t>genmd</a:t>
            </a:r>
            <a:r>
              <a:rPr lang="en-US" sz="1000" strike="noStrike" dirty="0">
                <a:latin typeface="Courier New"/>
              </a:rPr>
              <a:t>" generates a metadata skeleton file as specified in &lt;files&gt;</a:t>
            </a:r>
            <a:endParaRPr dirty="0"/>
          </a:p>
          <a:p>
            <a:r>
              <a:rPr lang="en-US" sz="1000" strike="noStrike" dirty="0">
                <a:latin typeface="Courier New"/>
              </a:rPr>
              <a:t>      "list" shows content of ROOT File (</a:t>
            </a:r>
            <a:r>
              <a:rPr lang="en-US" sz="1000" strike="noStrike" dirty="0" err="1">
                <a:latin typeface="Courier New"/>
              </a:rPr>
              <a:t>TKey</a:t>
            </a:r>
            <a:r>
              <a:rPr lang="en-US" sz="1000" strike="noStrike" dirty="0">
                <a:latin typeface="Courier New"/>
              </a:rPr>
              <a:t>). Only for ROOT format.</a:t>
            </a:r>
            <a:endParaRPr dirty="0"/>
          </a:p>
          <a:p>
            <a:r>
              <a:rPr lang="en-US" sz="1000" strike="noStrike" dirty="0">
                <a:latin typeface="Courier New"/>
              </a:rPr>
              <a:t>  &lt;</a:t>
            </a:r>
            <a:r>
              <a:rPr lang="en-US" sz="1000" strike="noStrike" dirty="0" err="1">
                <a:latin typeface="Courier New"/>
              </a:rPr>
              <a:t>ofile</a:t>
            </a:r>
            <a:r>
              <a:rPr lang="en-US" sz="1000" strike="noStrike" dirty="0">
                <a:latin typeface="Courier New"/>
              </a:rPr>
              <a:t>&gt; is the output file name (default="</a:t>
            </a:r>
            <a:r>
              <a:rPr lang="en-US" sz="1000" strike="noStrike" dirty="0" err="1">
                <a:latin typeface="Courier New"/>
              </a:rPr>
              <a:t>output.json</a:t>
            </a:r>
            <a:r>
              <a:rPr lang="en-US" sz="1000" strike="noStrike" dirty="0">
                <a:latin typeface="Courier New"/>
              </a:rPr>
              <a:t>") for</a:t>
            </a:r>
            <a:endParaRPr dirty="0"/>
          </a:p>
          <a:p>
            <a:r>
              <a:rPr lang="en-US" sz="1000" strike="noStrike" dirty="0">
                <a:latin typeface="Courier New"/>
              </a:rPr>
              <a:t>      converted output for </a:t>
            </a:r>
            <a:r>
              <a:rPr lang="en-US" sz="1000" strike="noStrike" dirty="0" err="1">
                <a:latin typeface="Courier New"/>
              </a:rPr>
              <a:t>FNALdb</a:t>
            </a:r>
            <a:endParaRPr dirty="0"/>
          </a:p>
          <a:p>
            <a:r>
              <a:rPr lang="en-US" sz="1000" strike="noStrike" dirty="0">
                <a:latin typeface="Courier New"/>
              </a:rPr>
              <a:t> &lt;</a:t>
            </a:r>
            <a:r>
              <a:rPr lang="en-US" sz="1000" strike="noStrike" dirty="0" err="1">
                <a:latin typeface="Courier New"/>
              </a:rPr>
              <a:t>hn:k</a:t>
            </a:r>
            <a:r>
              <a:rPr lang="en-US" sz="1000" strike="noStrike" dirty="0">
                <a:latin typeface="Courier New"/>
              </a:rPr>
              <a:t>[:type]=v&gt; is a key-value pair to add as metadata to </a:t>
            </a:r>
            <a:r>
              <a:rPr lang="en-US" sz="1000" strike="noStrike" dirty="0" err="1">
                <a:latin typeface="Courier New"/>
              </a:rPr>
              <a:t>FNALdb</a:t>
            </a:r>
            <a:r>
              <a:rPr lang="en-US" sz="1000" strike="noStrike" dirty="0">
                <a:latin typeface="Courier New"/>
              </a:rPr>
              <a:t> output</a:t>
            </a:r>
            <a:endParaRPr dirty="0"/>
          </a:p>
          <a:p>
            <a:r>
              <a:rPr lang="en-US" sz="1000" strike="noStrike" dirty="0">
                <a:latin typeface="Courier New"/>
              </a:rPr>
              <a:t>      </a:t>
            </a:r>
            <a:r>
              <a:rPr lang="en-US" sz="1000" strike="noStrike" dirty="0" err="1">
                <a:latin typeface="Courier New"/>
              </a:rPr>
              <a:t>hn</a:t>
            </a:r>
            <a:r>
              <a:rPr lang="en-US" sz="1000" strike="noStrike" dirty="0">
                <a:latin typeface="Courier New"/>
              </a:rPr>
              <a:t> is a </a:t>
            </a:r>
            <a:r>
              <a:rPr lang="en-US" sz="1000" strike="noStrike" dirty="0" err="1">
                <a:latin typeface="Courier New"/>
              </a:rPr>
              <a:t>regexp</a:t>
            </a:r>
            <a:r>
              <a:rPr lang="en-US" sz="1000" strike="noStrike" dirty="0">
                <a:latin typeface="Courier New"/>
              </a:rPr>
              <a:t> to </a:t>
            </a:r>
            <a:r>
              <a:rPr lang="en-US" sz="1000" strike="noStrike" dirty="0" err="1">
                <a:latin typeface="Courier New"/>
              </a:rPr>
              <a:t>assing</a:t>
            </a:r>
            <a:r>
              <a:rPr lang="en-US" sz="1000" strike="noStrike" dirty="0">
                <a:latin typeface="Courier New"/>
              </a:rPr>
              <a:t> the metadata to histogram based on names.</a:t>
            </a:r>
            <a:endParaRPr dirty="0"/>
          </a:p>
          <a:p>
            <a:r>
              <a:rPr lang="en-US" sz="1000" strike="noStrike" dirty="0">
                <a:latin typeface="Courier New"/>
              </a:rPr>
              <a:t>      k is the key of the metadata, type (default INT) can be INT if the value has to</a:t>
            </a:r>
            <a:endParaRPr dirty="0"/>
          </a:p>
          <a:p>
            <a:r>
              <a:rPr lang="en-US" sz="1000" strike="noStrike" dirty="0">
                <a:latin typeface="Courier New"/>
              </a:rPr>
              <a:t>      interpreted as integer value of STR if it must be interpreted as string</a:t>
            </a:r>
            <a:endParaRPr dirty="0"/>
          </a:p>
          <a:p>
            <a:r>
              <a:rPr lang="en-US" sz="1000" strike="noStrike" dirty="0">
                <a:latin typeface="Courier New"/>
              </a:rPr>
              <a:t>      or FLT if it is a floating point value</a:t>
            </a:r>
            <a:endParaRPr dirty="0"/>
          </a:p>
          <a:p>
            <a:r>
              <a:rPr lang="en-US" sz="1000" strike="noStrike" dirty="0">
                <a:latin typeface="Courier New"/>
              </a:rPr>
              <a:t>      e.g. -m .*A:INT=1 means add to all objects the integer metadata 1 with key A</a:t>
            </a:r>
            <a:endParaRPr dirty="0"/>
          </a:p>
          <a:p>
            <a:r>
              <a:rPr lang="en-US" sz="1000" strike="noStrike" dirty="0">
                <a:latin typeface="Courier New"/>
              </a:rPr>
              <a:t> &lt;</a:t>
            </a:r>
            <a:r>
              <a:rPr lang="en-US" sz="1000" strike="noStrike" dirty="0" err="1">
                <a:latin typeface="Courier New"/>
              </a:rPr>
              <a:t>mdf</a:t>
            </a:r>
            <a:r>
              <a:rPr lang="en-US" sz="1000" strike="noStrike" dirty="0">
                <a:latin typeface="Courier New"/>
              </a:rPr>
              <a:t>&gt; is a </a:t>
            </a:r>
            <a:r>
              <a:rPr lang="en-US" sz="1000" strike="noStrike" dirty="0" err="1">
                <a:latin typeface="Courier New"/>
              </a:rPr>
              <a:t>json</a:t>
            </a:r>
            <a:r>
              <a:rPr lang="en-US" sz="1000" strike="noStrike" dirty="0">
                <a:latin typeface="Courier New"/>
              </a:rPr>
              <a:t> of pickle file containing the </a:t>
            </a:r>
            <a:r>
              <a:rPr lang="en-US" sz="1000" strike="noStrike" dirty="0" err="1">
                <a:latin typeface="Courier New"/>
              </a:rPr>
              <a:t>metadatada</a:t>
            </a:r>
            <a:r>
              <a:rPr lang="en-US" sz="1000" strike="noStrike" dirty="0">
                <a:latin typeface="Courier New"/>
              </a:rPr>
              <a:t> in a format of the type:</a:t>
            </a:r>
            <a:endParaRPr dirty="0"/>
          </a:p>
          <a:p>
            <a:r>
              <a:rPr lang="en-US" sz="1000" strike="noStrike" dirty="0">
                <a:latin typeface="Courier New"/>
              </a:rPr>
              <a:t>       { "</a:t>
            </a:r>
            <a:r>
              <a:rPr lang="en-US" sz="1000" strike="noStrike" dirty="0" err="1">
                <a:latin typeface="Courier New"/>
              </a:rPr>
              <a:t>regexpName</a:t>
            </a:r>
            <a:r>
              <a:rPr lang="en-US" sz="1000" strike="noStrike" dirty="0">
                <a:latin typeface="Courier New"/>
              </a:rPr>
              <a:t>" : { metadata } } where </a:t>
            </a:r>
            <a:r>
              <a:rPr lang="en-US" sz="1000" strike="noStrike" dirty="0" err="1">
                <a:latin typeface="Courier New"/>
              </a:rPr>
              <a:t>regexpName</a:t>
            </a:r>
            <a:r>
              <a:rPr lang="en-US" sz="1000" strike="noStrike" dirty="0">
                <a:latin typeface="Courier New"/>
              </a:rPr>
              <a:t> is a regular expression that</a:t>
            </a:r>
            <a:endParaRPr dirty="0"/>
          </a:p>
          <a:p>
            <a:r>
              <a:rPr lang="en-US" sz="1000" strike="noStrike" dirty="0">
                <a:latin typeface="Courier New"/>
              </a:rPr>
              <a:t>       matches a converted object name (the name being the ROOT </a:t>
            </a:r>
            <a:r>
              <a:rPr lang="en-US" sz="1000" strike="noStrike" dirty="0" err="1">
                <a:latin typeface="Courier New"/>
              </a:rPr>
              <a:t>TObject</a:t>
            </a:r>
            <a:r>
              <a:rPr lang="en-US" sz="1000" strike="noStrike" dirty="0">
                <a:latin typeface="Courier New"/>
              </a:rPr>
              <a:t> name or CSV full-filename)</a:t>
            </a:r>
            <a:endParaRPr dirty="0"/>
          </a:p>
        </p:txBody>
      </p:sp>
      <p:sp>
        <p:nvSpPr>
          <p:cNvPr id="6" name="CustomShape 2"/>
          <p:cNvSpPr/>
          <p:nvPr/>
        </p:nvSpPr>
        <p:spPr>
          <a:xfrm>
            <a:off x="9735076" y="6600600"/>
            <a:ext cx="1074240" cy="239040"/>
          </a:xfrm>
          <a:prstGeom prst="rect">
            <a:avLst/>
          </a:prstGeom>
          <a:noFill/>
          <a:ln>
            <a:noFill/>
          </a:ln>
        </p:spPr>
        <p:style>
          <a:lnRef idx="0">
            <a:scrgbClr r="0" g="0" b="0"/>
          </a:lnRef>
          <a:fillRef idx="0">
            <a:scrgbClr r="0" g="0" b="0"/>
          </a:fillRef>
          <a:effectRef idx="0">
            <a:scrgbClr r="0" g="0" b="0"/>
          </a:effectRef>
          <a:fontRef idx="minor"/>
        </p:style>
        <p:txBody>
          <a:bodyPr lIns="0" tIns="0" rIns="0" bIns="0"/>
          <a:lstStyle/>
          <a:p>
            <a:pPr>
              <a:lnSpc>
                <a:spcPct val="100000"/>
              </a:lnSpc>
            </a:pPr>
            <a:r>
              <a:rPr lang="en-US" sz="900" strike="noStrike">
                <a:solidFill>
                  <a:srgbClr val="004C97"/>
                </a:solidFill>
                <a:latin typeface="Arial"/>
                <a:ea typeface="ＭＳ Ｐゴシック"/>
              </a:rPr>
              <a:t>9/14/2016</a:t>
            </a:r>
            <a:endParaRPr/>
          </a:p>
        </p:txBody>
      </p:sp>
      <p:sp>
        <p:nvSpPr>
          <p:cNvPr id="9" name="TextShape 5"/>
          <p:cNvSpPr txBox="1"/>
          <p:nvPr/>
        </p:nvSpPr>
        <p:spPr>
          <a:xfrm>
            <a:off x="2222235" y="199800"/>
            <a:ext cx="4871291" cy="459360"/>
          </a:xfrm>
          <a:prstGeom prst="rect">
            <a:avLst/>
          </a:prstGeom>
          <a:noFill/>
          <a:ln>
            <a:noFill/>
          </a:ln>
        </p:spPr>
        <p:txBody>
          <a:bodyPr lIns="90000" tIns="45000" rIns="90000" bIns="45000"/>
          <a:lstStyle/>
          <a:p>
            <a:r>
              <a:rPr lang="en-US" sz="2600" dirty="0" smtClean="0">
                <a:solidFill>
                  <a:schemeClr val="accent1"/>
                </a:solidFill>
                <a:latin typeface="Arial"/>
              </a:rPr>
              <a:t>Python Upload </a:t>
            </a:r>
            <a:r>
              <a:rPr lang="en-US" sz="2600" dirty="0">
                <a:solidFill>
                  <a:schemeClr val="accent1"/>
                </a:solidFill>
                <a:latin typeface="Arial"/>
              </a:rPr>
              <a:t>Tool: usage</a:t>
            </a:r>
            <a:endParaRPr dirty="0">
              <a:solidFill>
                <a:schemeClr val="accent1"/>
              </a:solidFill>
            </a:endParaRPr>
          </a:p>
        </p:txBody>
      </p:sp>
    </p:spTree>
    <p:extLst>
      <p:ext uri="{BB962C8B-B14F-4D97-AF65-F5344CB8AC3E}">
        <p14:creationId xmlns:p14="http://schemas.microsoft.com/office/powerpoint/2010/main" val="106456821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44836</TotalTime>
  <Words>1814</Words>
  <Application>Microsoft Macintosh PowerPoint</Application>
  <PresentationFormat>On-screen Show (4:3)</PresentationFormat>
  <Paragraphs>194</Paragraphs>
  <Slides>31</Slides>
  <Notes>2</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31</vt:i4>
      </vt:variant>
    </vt:vector>
  </HeadingPairs>
  <TitlesOfParts>
    <vt:vector size="41" baseType="lpstr">
      <vt:lpstr>Calibri</vt:lpstr>
      <vt:lpstr>Courier New</vt:lpstr>
      <vt:lpstr>DejaVu Sans</vt:lpstr>
      <vt:lpstr>Helvetica</vt:lpstr>
      <vt:lpstr>ＭＳ Ｐゴシック</vt:lpstr>
      <vt:lpstr>Symbol</vt:lpstr>
      <vt:lpstr>Times New Roman</vt:lpstr>
      <vt:lpstr>Wingdings</vt:lpstr>
      <vt:lpstr>Arial</vt:lpstr>
      <vt:lpstr>Office Theme</vt:lpstr>
      <vt:lpstr>PowerPoint Presentation</vt:lpstr>
      <vt:lpstr>PowerPoint Presentation</vt:lpstr>
      <vt:lpstr>PowerPoint Presentation</vt:lpstr>
      <vt:lpstr>PowerPoint Presentation</vt:lpstr>
      <vt:lpstr>Components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Motivation: e.g. Neutrino physics</vt:lpstr>
      <vt:lpstr>PowerPoint Presentation</vt:lpstr>
      <vt:lpstr>PowerPoint Presentation</vt:lpstr>
      <vt:lpstr>Detector Simulation</vt:lpstr>
      <vt:lpstr>Detector Simulation</vt:lpstr>
      <vt:lpstr>Detector Simulation</vt:lpstr>
      <vt:lpstr>PowerPoint Presentation</vt:lpstr>
      <vt:lpstr>PowerPoint Presentation</vt:lpstr>
      <vt:lpstr>PowerPoint Presentation</vt:lpstr>
      <vt:lpstr>Display as tables</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15.0025</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Hans-Joachim Wenzel</cp:lastModifiedBy>
  <cp:revision>79</cp:revision>
  <cp:lastPrinted>2017-09-24T23:53:11Z</cp:lastPrinted>
  <dcterms:modified xsi:type="dcterms:W3CDTF">2017-09-25T22:38:56Z</dcterms:modified>
  <dc:language>en-US</dc:language>
</cp:coreProperties>
</file>