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63" r:id="rId3"/>
    <p:sldId id="270" r:id="rId4"/>
    <p:sldId id="260" r:id="rId5"/>
    <p:sldId id="267" r:id="rId6"/>
    <p:sldId id="271" r:id="rId7"/>
    <p:sldId id="275" r:id="rId8"/>
    <p:sldId id="276" r:id="rId9"/>
    <p:sldId id="277" r:id="rId10"/>
    <p:sldId id="279" r:id="rId11"/>
    <p:sldId id="280" r:id="rId12"/>
    <p:sldId id="281" r:id="rId13"/>
    <p:sldId id="288" r:id="rId14"/>
    <p:sldId id="291" r:id="rId15"/>
    <p:sldId id="289" r:id="rId16"/>
    <p:sldId id="290" r:id="rId17"/>
    <p:sldId id="283" r:id="rId18"/>
    <p:sldId id="284" r:id="rId19"/>
    <p:sldId id="285" r:id="rId20"/>
    <p:sldId id="286" r:id="rId21"/>
    <p:sldId id="287" r:id="rId22"/>
    <p:sldId id="292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99"/>
    <a:srgbClr val="B3B3B3"/>
    <a:srgbClr val="CCCCCC"/>
    <a:srgbClr val="E6E6E6"/>
    <a:srgbClr val="EBEBE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95"/>
    <p:restoredTop sz="94618"/>
  </p:normalViewPr>
  <p:slideViewPr>
    <p:cSldViewPr snapToGrid="0" snapToObjects="1">
      <p:cViewPr>
        <p:scale>
          <a:sx n="114" d="100"/>
          <a:sy n="114" d="100"/>
        </p:scale>
        <p:origin x="440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F8B03-AA8F-3F48-ABD2-E431C0431DCC}" type="datetimeFigureOut">
              <a:rPr lang="en-US" smtClean="0"/>
              <a:t>9/29/17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1138A5-4321-2E46-954C-BA4D5325C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883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1138A5-4321-2E46-954C-BA4D5325CB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3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models are not a</a:t>
            </a:r>
            <a:r>
              <a:rPr lang="en-US" baseline="0" dirty="0" smtClean="0"/>
              <a:t> port from Geant4, but code derived from theoretical models. Geant4 implementation was checked for consistency and fixed wherever needed. The implementations in </a:t>
            </a:r>
            <a:r>
              <a:rPr lang="en-US" baseline="0" dirty="0" err="1" smtClean="0"/>
              <a:t>GeantV</a:t>
            </a:r>
            <a:r>
              <a:rPr lang="en-US" baseline="0" dirty="0" smtClean="0"/>
              <a:t>/Geant4 are very different due to framework constraints, but also sampling methods (rejection vs. tables) and in future vectorization.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0EAF4-F1F2-DB4E-8474-12EF2C63444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9744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 smtClean="0"/>
              <a:t>We don’t want to re-invent</a:t>
            </a:r>
            <a:r>
              <a:rPr lang="en-US" baseline="0" dirty="0" smtClean="0"/>
              <a:t> HPC, just to study if we can optimize the use of resources in a cluster, taking into account that </a:t>
            </a:r>
            <a:r>
              <a:rPr lang="en-US" baseline="0" dirty="0" err="1" smtClean="0"/>
              <a:t>GeantV</a:t>
            </a:r>
            <a:r>
              <a:rPr lang="en-US" baseline="0" dirty="0" smtClean="0"/>
              <a:t> is topology aware and does not have much input. What we see so far is quite encouraging</a:t>
            </a:r>
            <a:r>
              <a:rPr lang="mr-IN" baseline="0" dirty="0" smtClean="0"/>
              <a:t>…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6453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33F2-109B-434A-A2AE-4319C1461D6F}" type="datetime1">
              <a:rPr lang="en-US" smtClean="0"/>
              <a:t>9/29/17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22A1-A061-AA4E-BE76-7C0F395EF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799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727E9-D9F3-FA44-BCAD-4B02BF43DC7D}" type="datetime1">
              <a:rPr lang="en-US" smtClean="0"/>
              <a:t>9/29/17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22A1-A061-AA4E-BE76-7C0F395EF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75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1A76-6B18-8F43-9317-39C89A78BB6C}" type="datetime1">
              <a:rPr lang="en-US" smtClean="0"/>
              <a:t>9/29/17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22A1-A061-AA4E-BE76-7C0F395EF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04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3845" y="365125"/>
            <a:ext cx="9661906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3E979-442C-A84F-9BD1-81E504588174}" type="datetime1">
              <a:rPr lang="en-US" smtClean="0"/>
              <a:t>9/29/17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22A1-A061-AA4E-BE76-7C0F395EF83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15751" y="365125"/>
            <a:ext cx="1276098" cy="12591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02" y="6959"/>
            <a:ext cx="1053845" cy="18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214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C160E-3B6F-D64D-9B52-79A3FCF6B74E}" type="datetime1">
              <a:rPr lang="en-US" smtClean="0"/>
              <a:t>9/29/17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22A1-A061-AA4E-BE76-7C0F395EF83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15751" y="365125"/>
            <a:ext cx="1276098" cy="1259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04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1FFEB-89FE-064A-A180-C1976F434748}" type="datetime1">
              <a:rPr lang="en-US" smtClean="0"/>
              <a:t>9/29/17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22A1-A061-AA4E-BE76-7C0F395EF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895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9167D-FE0D-FA49-82C0-B2C873011412}" type="datetime1">
              <a:rPr lang="en-US" smtClean="0"/>
              <a:t>9/29/17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22A1-A061-AA4E-BE76-7C0F395EF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61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6146" y="365125"/>
            <a:ext cx="955096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370BA-C675-DB40-B393-1173DBE0DA6E}" type="datetime1">
              <a:rPr lang="en-US" smtClean="0"/>
              <a:t>9/29/17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22A1-A061-AA4E-BE76-7C0F395EF83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02" y="6959"/>
            <a:ext cx="1053845" cy="18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08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B941-3BD9-5348-BB8C-76AD0375054D}" type="datetime1">
              <a:rPr lang="en-US" smtClean="0"/>
              <a:t>9/29/17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22A1-A061-AA4E-BE76-7C0F395EF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392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162DA-7EE1-724B-B407-D01EC36B01E8}" type="datetime1">
              <a:rPr lang="en-US" smtClean="0"/>
              <a:t>9/29/17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22A1-A061-AA4E-BE76-7C0F395EF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276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F7E01-3DCB-B145-8060-485E69B44FC8}" type="datetime1">
              <a:rPr lang="en-US" smtClean="0"/>
              <a:t>9/29/17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22A1-A061-AA4E-BE76-7C0F395EF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803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4736F-1949-CE4B-951E-4DB2CF6B1297}" type="datetime1">
              <a:rPr lang="en-US" smtClean="0"/>
              <a:t>9/29/17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422A1-A061-AA4E-BE76-7C0F395EF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910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4" Type="http://schemas.openxmlformats.org/officeDocument/2006/relationships/image" Target="../media/image28.tiff"/><Relationship Id="rId5" Type="http://schemas.openxmlformats.org/officeDocument/2006/relationships/image" Target="../media/image29.tif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emf"/><Relationship Id="rId3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Update on </a:t>
            </a:r>
            <a:r>
              <a:rPr lang="en-US" dirty="0" err="1" smtClean="0"/>
              <a:t>GeantV</a:t>
            </a:r>
            <a:r>
              <a:rPr lang="en-US" dirty="0"/>
              <a:t/>
            </a:r>
            <a:br>
              <a:rPr lang="en-US" dirty="0"/>
            </a:br>
            <a:r>
              <a:rPr lang="en-US" sz="2800" dirty="0" err="1" smtClean="0"/>
              <a:t>F.Carminati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for </a:t>
            </a:r>
            <a:r>
              <a:rPr lang="en-US" sz="2800" dirty="0" smtClean="0"/>
              <a:t>the </a:t>
            </a:r>
            <a:r>
              <a:rPr lang="en-US" sz="2800" dirty="0" err="1" smtClean="0"/>
              <a:t>GeantV</a:t>
            </a:r>
            <a:r>
              <a:rPr lang="en-US" sz="2800" dirty="0" smtClean="0"/>
              <a:t> collaboration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22</a:t>
            </a:r>
            <a:r>
              <a:rPr lang="en-US" baseline="30000" dirty="0">
                <a:solidFill>
                  <a:srgbClr val="0070C0"/>
                </a:solidFill>
              </a:rPr>
              <a:t>nd</a:t>
            </a:r>
            <a:r>
              <a:rPr lang="en-US" dirty="0">
                <a:solidFill>
                  <a:srgbClr val="0070C0"/>
                </a:solidFill>
              </a:rPr>
              <a:t> Geant4 Collaboration Meeting – 25</a:t>
            </a:r>
            <a:r>
              <a:rPr lang="en-US" baseline="30000" dirty="0">
                <a:solidFill>
                  <a:srgbClr val="0070C0"/>
                </a:solidFill>
              </a:rPr>
              <a:t>th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- 29</a:t>
            </a:r>
            <a:r>
              <a:rPr lang="en-US" baseline="30000" dirty="0" smtClean="0">
                <a:solidFill>
                  <a:srgbClr val="0070C0"/>
                </a:solidFill>
              </a:rPr>
              <a:t>th</a:t>
            </a:r>
            <a:r>
              <a:rPr lang="en-US" dirty="0" smtClean="0">
                <a:solidFill>
                  <a:srgbClr val="0070C0"/>
                </a:solidFill>
              </a:rPr>
              <a:t> September 2017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64" y="307612"/>
            <a:ext cx="1463450" cy="25265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433" y="5044707"/>
            <a:ext cx="967554" cy="9523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5771" y="5044707"/>
            <a:ext cx="2196234" cy="552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01498" y="5044707"/>
            <a:ext cx="1226555" cy="122655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85035" y="5044707"/>
            <a:ext cx="912697" cy="91269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82273" y="5044707"/>
            <a:ext cx="1138742" cy="926178"/>
          </a:xfrm>
          <a:prstGeom prst="rect">
            <a:avLst/>
          </a:prstGeom>
        </p:spPr>
      </p:pic>
      <p:pic>
        <p:nvPicPr>
          <p:cNvPr id="13" name="Picture 12" descr="intel-parallel-computing-centers-allinea-software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6172" y="5044707"/>
            <a:ext cx="1231703" cy="92716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38164" y="5044707"/>
            <a:ext cx="1504430" cy="93326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48561" y="5044707"/>
            <a:ext cx="912697" cy="912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614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interfaces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Similarities with Geant4: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User detector construction, generator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Scoring interfaces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New features:</a:t>
            </a:r>
          </a:p>
          <a:p>
            <a:pPr lvl="1"/>
            <a:r>
              <a:rPr lang="en-US" dirty="0" smtClean="0"/>
              <a:t>Concurrent scoring, limited number of events in flight</a:t>
            </a:r>
          </a:p>
          <a:p>
            <a:pPr lvl="1"/>
            <a:r>
              <a:rPr lang="en-US" dirty="0" smtClean="0"/>
              <a:t>Multi-particle interfaces, tracks from multiple events mixed</a:t>
            </a:r>
          </a:p>
          <a:p>
            <a:pPr lvl="1"/>
            <a:r>
              <a:rPr lang="en-US" dirty="0" smtClean="0"/>
              <a:t>Data structures per thread and per event + merging</a:t>
            </a:r>
          </a:p>
          <a:p>
            <a:r>
              <a:rPr lang="en-US" dirty="0" err="1">
                <a:solidFill>
                  <a:srgbClr val="C00000"/>
                </a:solidFill>
              </a:rPr>
              <a:t>GeantV</a:t>
            </a:r>
            <a:r>
              <a:rPr lang="en-US" dirty="0">
                <a:solidFill>
                  <a:srgbClr val="C00000"/>
                </a:solidFill>
              </a:rPr>
              <a:t> support:</a:t>
            </a:r>
          </a:p>
          <a:p>
            <a:pPr lvl="1"/>
            <a:r>
              <a:rPr lang="en-US" dirty="0" smtClean="0"/>
              <a:t>Examples demonstrating efficient data access patterns</a:t>
            </a:r>
          </a:p>
          <a:p>
            <a:pPr lvl="1"/>
            <a:r>
              <a:rPr lang="en-US" dirty="0" smtClean="0"/>
              <a:t>On-demand merging service</a:t>
            </a:r>
          </a:p>
          <a:p>
            <a:pPr lvl="1"/>
            <a:r>
              <a:rPr lang="en-US" dirty="0" smtClean="0"/>
              <a:t>Hit factory &amp; concurrent I/O</a:t>
            </a:r>
          </a:p>
          <a:p>
            <a:pPr lvl="1"/>
            <a:r>
              <a:rPr lang="en-US" dirty="0" smtClean="0"/>
              <a:t>Task-based parallelism support and example of external event loop - ongoing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518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concurrent </a:t>
            </a:r>
            <a:r>
              <a:rPr lang="en-US" dirty="0" smtClean="0"/>
              <a:t>scoring (transient)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11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3366647" y="2724536"/>
            <a:ext cx="667789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366647" y="2724537"/>
            <a:ext cx="1122218" cy="4153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TaskData</a:t>
            </a:r>
            <a:r>
              <a:rPr lang="en-US" sz="1400" dirty="0" smtClean="0"/>
              <a:t> *td</a:t>
            </a:r>
            <a:endParaRPr lang="en-US" sz="14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3366646" y="3792928"/>
            <a:ext cx="667789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366646" y="3792929"/>
            <a:ext cx="1122218" cy="4153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TaskData</a:t>
            </a:r>
            <a:r>
              <a:rPr lang="en-US" sz="1400" dirty="0" smtClean="0"/>
              <a:t> *td</a:t>
            </a:r>
            <a:endParaRPr lang="en-US" sz="1400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595745" y="2350463"/>
            <a:ext cx="94487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 rot="16200000">
            <a:off x="2096886" y="3830872"/>
            <a:ext cx="1312026" cy="45136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TDManager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3366646" y="4861319"/>
            <a:ext cx="667789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3366646" y="4861320"/>
            <a:ext cx="1122218" cy="4153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TaskData</a:t>
            </a:r>
            <a:r>
              <a:rPr lang="en-US" sz="1400" dirty="0" smtClean="0"/>
              <a:t> *td</a:t>
            </a:r>
            <a:endParaRPr lang="en-US" sz="1400" dirty="0"/>
          </a:p>
        </p:txBody>
      </p:sp>
      <p:grpSp>
        <p:nvGrpSpPr>
          <p:cNvPr id="47" name="Group 46"/>
          <p:cNvGrpSpPr/>
          <p:nvPr/>
        </p:nvGrpSpPr>
        <p:grpSpPr>
          <a:xfrm>
            <a:off x="0" y="2162733"/>
            <a:ext cx="3394365" cy="785934"/>
            <a:chOff x="0" y="2791395"/>
            <a:chExt cx="3394365" cy="785934"/>
          </a:xfrm>
        </p:grpSpPr>
        <p:sp>
          <p:nvSpPr>
            <p:cNvPr id="22" name="TextBox 21"/>
            <p:cNvSpPr txBox="1"/>
            <p:nvPr/>
          </p:nvSpPr>
          <p:spPr>
            <a:xfrm>
              <a:off x="0" y="3238775"/>
              <a:ext cx="33943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C00000"/>
                  </a:solidFill>
                </a:rPr>
                <a:t>Data registration -&gt; handler</a:t>
              </a:r>
              <a:endParaRPr lang="en-US" sz="1600" b="1" dirty="0">
                <a:solidFill>
                  <a:srgbClr val="C00000"/>
                </a:solidFill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286789" y="2791395"/>
              <a:ext cx="1620982" cy="387664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/>
                <a:t>UserApp</a:t>
              </a:r>
              <a:r>
                <a:rPr lang="en-US" sz="1400" dirty="0" smtClean="0"/>
                <a:t>::</a:t>
              </a:r>
            </a:p>
            <a:p>
              <a:pPr algn="ctr"/>
              <a:r>
                <a:rPr lang="en-US" sz="1400" dirty="0" smtClean="0"/>
                <a:t>Initialize()</a:t>
              </a: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5209449" y="2435461"/>
            <a:ext cx="2978579" cy="2519362"/>
            <a:chOff x="5209449" y="3064123"/>
            <a:chExt cx="2978579" cy="2519362"/>
          </a:xfrm>
        </p:grpSpPr>
        <p:sp>
          <p:nvSpPr>
            <p:cNvPr id="36" name="Rounded Rectangle 35"/>
            <p:cNvSpPr/>
            <p:nvPr/>
          </p:nvSpPr>
          <p:spPr>
            <a:xfrm>
              <a:off x="5496094" y="3064123"/>
              <a:ext cx="1735979" cy="387664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/>
                <a:t>UserApp</a:t>
              </a:r>
              <a:r>
                <a:rPr lang="en-US" sz="1400" dirty="0" smtClean="0"/>
                <a:t>::</a:t>
              </a:r>
            </a:p>
            <a:p>
              <a:pPr algn="ctr"/>
              <a:r>
                <a:rPr lang="en-US" sz="1400" dirty="0" err="1" smtClean="0"/>
                <a:t>SteppingActions</a:t>
              </a:r>
              <a:r>
                <a:rPr lang="en-US" sz="1400" dirty="0" smtClean="0"/>
                <a:t>(td)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209449" y="3440755"/>
              <a:ext cx="297857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C00000"/>
                  </a:solidFill>
                </a:rPr>
                <a:t>Retrieve user data using handler, </a:t>
              </a:r>
            </a:p>
            <a:p>
              <a:r>
                <a:rPr lang="en-US" sz="1600" b="1" dirty="0" smtClean="0">
                  <a:solidFill>
                    <a:srgbClr val="C00000"/>
                  </a:solidFill>
                </a:rPr>
                <a:t>score inclusive or per event info</a:t>
              </a:r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5496093" y="4144755"/>
              <a:ext cx="1735979" cy="387664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/>
                <a:t>UserApp</a:t>
              </a:r>
              <a:r>
                <a:rPr lang="en-US" sz="1400" dirty="0" smtClean="0"/>
                <a:t>::</a:t>
              </a:r>
            </a:p>
            <a:p>
              <a:pPr algn="ctr"/>
              <a:r>
                <a:rPr lang="en-US" sz="1400" dirty="0" err="1" smtClean="0"/>
                <a:t>SteppingActions</a:t>
              </a:r>
              <a:r>
                <a:rPr lang="en-US" sz="1400" dirty="0" smtClean="0"/>
                <a:t>(td)</a:t>
              </a:r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5496093" y="5195821"/>
              <a:ext cx="1735979" cy="387664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/>
                <a:t>UserApp</a:t>
              </a:r>
              <a:r>
                <a:rPr lang="en-US" sz="1400" dirty="0" smtClean="0"/>
                <a:t>::</a:t>
              </a:r>
            </a:p>
            <a:p>
              <a:pPr algn="ctr"/>
              <a:r>
                <a:rPr lang="en-US" sz="1400" dirty="0" err="1" smtClean="0"/>
                <a:t>SteppingActions</a:t>
              </a:r>
              <a:r>
                <a:rPr lang="en-US" sz="1400" dirty="0" smtClean="0"/>
                <a:t>(td)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2565857" y="2008927"/>
            <a:ext cx="3249156" cy="3586280"/>
            <a:chOff x="2565857" y="2637589"/>
            <a:chExt cx="3249156" cy="3586280"/>
          </a:xfrm>
        </p:grpSpPr>
        <p:sp>
          <p:nvSpPr>
            <p:cNvPr id="10" name="Rectangle 9"/>
            <p:cNvSpPr/>
            <p:nvPr/>
          </p:nvSpPr>
          <p:spPr>
            <a:xfrm>
              <a:off x="3366647" y="3783083"/>
              <a:ext cx="1122218" cy="304003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/>
                <a:t>UserData</a:t>
              </a:r>
              <a:r>
                <a:rPr lang="en-US" sz="1400" dirty="0" smtClean="0"/>
                <a:t>&lt;T&gt;</a:t>
              </a:r>
              <a:endParaRPr lang="en-US" sz="1400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366646" y="4851475"/>
              <a:ext cx="1122218" cy="304003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/>
                <a:t>UserData</a:t>
              </a:r>
              <a:r>
                <a:rPr lang="en-US" sz="1400" dirty="0" smtClean="0"/>
                <a:t>&lt;T&gt;</a:t>
              </a:r>
              <a:endParaRPr lang="en-US" sz="1400" dirty="0"/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3113112" y="3064186"/>
              <a:ext cx="1708270" cy="387664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/>
                <a:t>UserApp</a:t>
              </a:r>
              <a:r>
                <a:rPr lang="en-US" sz="1400" dirty="0" smtClean="0"/>
                <a:t>::</a:t>
              </a:r>
            </a:p>
            <a:p>
              <a:pPr algn="ctr"/>
              <a:r>
                <a:rPr lang="en-US" sz="1400" dirty="0" err="1" smtClean="0"/>
                <a:t>AttachUserData</a:t>
              </a:r>
              <a:r>
                <a:rPr lang="en-US" sz="1400" dirty="0" smtClean="0"/>
                <a:t>(td)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366646" y="5919866"/>
              <a:ext cx="1122218" cy="304003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/>
                <a:t>UserData</a:t>
              </a:r>
              <a:r>
                <a:rPr lang="en-US" sz="1400" dirty="0" smtClean="0"/>
                <a:t>&lt;T&gt;</a:t>
              </a:r>
              <a:endParaRPr lang="en-US" sz="1400" dirty="0"/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3113112" y="4144755"/>
              <a:ext cx="1708270" cy="387664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/>
                <a:t>UserApp</a:t>
              </a:r>
              <a:r>
                <a:rPr lang="en-US" sz="1400" dirty="0" smtClean="0"/>
                <a:t>::</a:t>
              </a:r>
            </a:p>
            <a:p>
              <a:pPr algn="ctr"/>
              <a:r>
                <a:rPr lang="en-US" sz="1400" dirty="0" err="1" smtClean="0"/>
                <a:t>AttachUserData</a:t>
              </a:r>
              <a:r>
                <a:rPr lang="en-US" sz="1400" dirty="0" smtClean="0"/>
                <a:t>(td)</a:t>
              </a:r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3113112" y="5195821"/>
              <a:ext cx="1708270" cy="387664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/>
                <a:t>UserApp</a:t>
              </a:r>
              <a:r>
                <a:rPr lang="en-US" sz="1400" dirty="0" smtClean="0"/>
                <a:t>::</a:t>
              </a:r>
            </a:p>
            <a:p>
              <a:pPr algn="ctr"/>
              <a:r>
                <a:rPr lang="en-US" sz="1400" dirty="0" err="1" smtClean="0"/>
                <a:t>AttachUserData</a:t>
              </a:r>
              <a:r>
                <a:rPr lang="en-US" sz="1400" dirty="0" smtClean="0"/>
                <a:t>(td)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565857" y="2637589"/>
              <a:ext cx="32491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smtClean="0">
                  <a:solidFill>
                    <a:srgbClr val="C00000"/>
                  </a:solidFill>
                </a:rPr>
                <a:t>Create/attach </a:t>
              </a:r>
              <a:r>
                <a:rPr lang="en-US" sz="1600" b="1" dirty="0" smtClean="0">
                  <a:solidFill>
                    <a:srgbClr val="C00000"/>
                  </a:solidFill>
                </a:rPr>
                <a:t>user </a:t>
              </a:r>
              <a:r>
                <a:rPr lang="en-US" sz="1600" b="1" smtClean="0">
                  <a:solidFill>
                    <a:srgbClr val="C00000"/>
                  </a:solidFill>
                </a:rPr>
                <a:t>data to task data</a:t>
              </a:r>
              <a:endParaRPr lang="en-US" sz="1600" b="1" dirty="0" smtClean="0">
                <a:solidFill>
                  <a:srgbClr val="C00000"/>
                </a:solidFill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7683032" y="3503852"/>
            <a:ext cx="3004018" cy="972439"/>
            <a:chOff x="7683032" y="4132514"/>
            <a:chExt cx="3004018" cy="972439"/>
          </a:xfrm>
        </p:grpSpPr>
        <p:sp>
          <p:nvSpPr>
            <p:cNvPr id="41" name="Rounded Rectangle 40"/>
            <p:cNvSpPr/>
            <p:nvPr/>
          </p:nvSpPr>
          <p:spPr>
            <a:xfrm>
              <a:off x="7906783" y="4132514"/>
              <a:ext cx="1735979" cy="387664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/>
                <a:t>UserApp</a:t>
              </a:r>
              <a:r>
                <a:rPr lang="en-US" sz="1400" dirty="0" smtClean="0"/>
                <a:t>::</a:t>
              </a:r>
            </a:p>
            <a:p>
              <a:pPr algn="ctr"/>
              <a:r>
                <a:rPr lang="en-US" sz="1400" dirty="0" err="1" smtClean="0"/>
                <a:t>FinishEvent</a:t>
              </a:r>
              <a:r>
                <a:rPr lang="en-US" sz="1400" dirty="0" smtClean="0"/>
                <a:t>(event)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83032" y="4520178"/>
              <a:ext cx="30040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C00000"/>
                  </a:solidFill>
                </a:rPr>
                <a:t>Merge event user data providing handler to a service (on demand)</a:t>
              </a:r>
              <a:endParaRPr lang="en-US" sz="1600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95745" y="4080924"/>
            <a:ext cx="1312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chemeClr val="accent1">
                    <a:lumMod val="75000"/>
                  </a:schemeClr>
                </a:solidFill>
              </a:rPr>
              <a:t>workers</a:t>
            </a:r>
            <a:endParaRPr lang="en-US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77732" y="1779337"/>
            <a:ext cx="194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chemeClr val="accent1">
                    <a:lumMod val="75000"/>
                  </a:schemeClr>
                </a:solidFill>
              </a:rPr>
              <a:t>main thread/task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9033290" y="2177088"/>
            <a:ext cx="3158710" cy="871907"/>
            <a:chOff x="9033290" y="2805750"/>
            <a:chExt cx="3158710" cy="871907"/>
          </a:xfrm>
        </p:grpSpPr>
        <p:sp>
          <p:nvSpPr>
            <p:cNvPr id="43" name="Rounded Rectangle 42"/>
            <p:cNvSpPr/>
            <p:nvPr/>
          </p:nvSpPr>
          <p:spPr>
            <a:xfrm>
              <a:off x="9900458" y="2805750"/>
              <a:ext cx="1735979" cy="387664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/>
                <a:t>UserApp</a:t>
              </a:r>
              <a:r>
                <a:rPr lang="en-US" sz="1400" dirty="0" smtClean="0"/>
                <a:t>::</a:t>
              </a:r>
            </a:p>
            <a:p>
              <a:pPr algn="ctr"/>
              <a:r>
                <a:rPr lang="en-US" sz="1400" dirty="0" err="1" smtClean="0"/>
                <a:t>FinishRun</a:t>
              </a:r>
              <a:r>
                <a:rPr lang="en-US" sz="1400" dirty="0" smtClean="0"/>
                <a:t>()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033290" y="3339103"/>
              <a:ext cx="315871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C00000"/>
                  </a:solidFill>
                </a:rPr>
                <a:t>Merge </a:t>
              </a:r>
              <a:r>
                <a:rPr lang="en-US" sz="1600" b="1" smtClean="0">
                  <a:solidFill>
                    <a:srgbClr val="C00000"/>
                  </a:solidFill>
                </a:rPr>
                <a:t>run user data (on demand)</a:t>
              </a:r>
              <a:endParaRPr lang="en-US" sz="1600" b="1" dirty="0" smtClean="0">
                <a:solidFill>
                  <a:srgbClr val="C00000"/>
                </a:solidFill>
              </a:endParaRPr>
            </a:p>
          </p:txBody>
        </p:sp>
      </p:grpSp>
      <p:sp>
        <p:nvSpPr>
          <p:cNvPr id="53" name="Rounded Rectangle 52"/>
          <p:cNvSpPr/>
          <p:nvPr/>
        </p:nvSpPr>
        <p:spPr>
          <a:xfrm>
            <a:off x="359719" y="5719171"/>
            <a:ext cx="1754505" cy="48029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MyData</a:t>
            </a:r>
            <a:endParaRPr lang="en-US" dirty="0"/>
          </a:p>
        </p:txBody>
      </p:sp>
      <p:sp>
        <p:nvSpPr>
          <p:cNvPr id="54" name="Rounded Rectangle 53"/>
          <p:cNvSpPr/>
          <p:nvPr/>
        </p:nvSpPr>
        <p:spPr>
          <a:xfrm>
            <a:off x="3625597" y="5719171"/>
            <a:ext cx="2498066" cy="48029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vector&lt;</a:t>
            </a:r>
            <a:r>
              <a:rPr lang="en-US" sz="1600" dirty="0" err="1" smtClean="0"/>
              <a:t>MyDataPerEvent</a:t>
            </a:r>
            <a:r>
              <a:rPr lang="en-US" sz="1600" dirty="0" smtClean="0"/>
              <a:t>&gt;</a:t>
            </a:r>
            <a:endParaRPr lang="en-US" sz="1600" dirty="0"/>
          </a:p>
        </p:txBody>
      </p:sp>
      <p:cxnSp>
        <p:nvCxnSpPr>
          <p:cNvPr id="56" name="Straight Arrow Connector 55"/>
          <p:cNvCxnSpPr>
            <a:stCxn id="54" idx="1"/>
            <a:endCxn id="53" idx="3"/>
          </p:cNvCxnSpPr>
          <p:nvPr/>
        </p:nvCxnSpPr>
        <p:spPr>
          <a:xfrm flipH="1">
            <a:off x="2114224" y="5959318"/>
            <a:ext cx="1511373" cy="0"/>
          </a:xfrm>
          <a:prstGeom prst="straightConnector1">
            <a:avLst/>
          </a:prstGeom>
          <a:ln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308781" y="5596290"/>
            <a:ext cx="1339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[0..nslots]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646745" y="5313030"/>
            <a:ext cx="1339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 per run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4650342" y="5314607"/>
            <a:ext cx="1679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 </a:t>
            </a:r>
            <a:r>
              <a:rPr lang="en-US" smtClean="0"/>
              <a:t>per event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6392561" y="5589986"/>
            <a:ext cx="4465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Merge(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evslot</a:t>
            </a:r>
            <a:r>
              <a:rPr lang="en-US" dirty="0" smtClean="0"/>
              <a:t>, </a:t>
            </a:r>
            <a:r>
              <a:rPr lang="en-US" dirty="0" err="1" smtClean="0"/>
              <a:t>const</a:t>
            </a:r>
            <a:r>
              <a:rPr lang="en-US" dirty="0" smtClean="0"/>
              <a:t> </a:t>
            </a:r>
            <a:r>
              <a:rPr lang="en-US" dirty="0" err="1" smtClean="0"/>
              <a:t>MyData</a:t>
            </a:r>
            <a:r>
              <a:rPr lang="en-US" dirty="0" smtClean="0"/>
              <a:t> &amp;other )</a:t>
            </a:r>
          </a:p>
          <a:p>
            <a:r>
              <a:rPr lang="en-US" dirty="0" smtClean="0"/>
              <a:t>Clear(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evslot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828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application: examples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97280" y="1845734"/>
            <a:ext cx="5831840" cy="402336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</a:t>
            </a:r>
            <a:r>
              <a:rPr lang="en-US" dirty="0" smtClean="0"/>
              <a:t>ully </a:t>
            </a:r>
            <a:r>
              <a:rPr lang="en-US" dirty="0"/>
              <a:t>configurable </a:t>
            </a:r>
            <a:r>
              <a:rPr lang="en-US" dirty="0" err="1"/>
              <a:t>GeantV</a:t>
            </a:r>
            <a:r>
              <a:rPr lang="en-US" dirty="0"/>
              <a:t> example </a:t>
            </a:r>
            <a:r>
              <a:rPr lang="en-US" dirty="0" smtClean="0"/>
              <a:t>applications</a:t>
            </a:r>
          </a:p>
          <a:p>
            <a:pPr lvl="1"/>
            <a:r>
              <a:rPr lang="en-US" dirty="0" smtClean="0"/>
              <a:t>Including</a:t>
            </a:r>
            <a:r>
              <a:rPr lang="en-US" dirty="0"/>
              <a:t> </a:t>
            </a:r>
            <a:r>
              <a:rPr lang="en-US" dirty="0" smtClean="0"/>
              <a:t>configurable </a:t>
            </a:r>
            <a:r>
              <a:rPr lang="en-US" dirty="0"/>
              <a:t>user defined detector construction, </a:t>
            </a:r>
            <a:r>
              <a:rPr lang="en-US" dirty="0" smtClean="0"/>
              <a:t>geometry, physics </a:t>
            </a:r>
            <a:r>
              <a:rPr lang="en-US" dirty="0"/>
              <a:t>list with custom physics process, </a:t>
            </a:r>
            <a:r>
              <a:rPr lang="en-US" dirty="0" smtClean="0"/>
              <a:t>primary generator</a:t>
            </a:r>
          </a:p>
          <a:p>
            <a:pPr lvl="1"/>
            <a:r>
              <a:rPr lang="en-US" dirty="0" smtClean="0"/>
              <a:t>Showing how to do scoring</a:t>
            </a:r>
          </a:p>
          <a:p>
            <a:pPr lvl="1"/>
            <a:r>
              <a:rPr lang="en-US" dirty="0" smtClean="0"/>
              <a:t>Geant4 equivalent also demonstrated and compared</a:t>
            </a:r>
          </a:p>
          <a:p>
            <a:r>
              <a:rPr lang="en-US" dirty="0" smtClean="0"/>
              <a:t>Current examples</a:t>
            </a:r>
          </a:p>
          <a:p>
            <a:pPr lvl="1"/>
            <a:r>
              <a:rPr lang="en-US" dirty="0" smtClean="0"/>
              <a:t>Simple calorimeter</a:t>
            </a:r>
            <a:endParaRPr lang="en-US" dirty="0"/>
          </a:p>
          <a:p>
            <a:pPr lvl="1"/>
            <a:r>
              <a:rPr lang="en-US" dirty="0" smtClean="0"/>
              <a:t>More examples being prepared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12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080" y="1845734"/>
            <a:ext cx="4579620" cy="20455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080" y="3857414"/>
            <a:ext cx="4648200" cy="2487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332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Hadronic 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the alpha release we will have no hadronic physics</a:t>
            </a:r>
          </a:p>
          <a:p>
            <a:r>
              <a:rPr lang="en-US" dirty="0" smtClean="0"/>
              <a:t>For the beta release we are planning two actions</a:t>
            </a:r>
          </a:p>
          <a:p>
            <a:r>
              <a:rPr lang="en-US" dirty="0" err="1" smtClean="0"/>
              <a:t>Bertini</a:t>
            </a:r>
            <a:r>
              <a:rPr lang="en-US" dirty="0" smtClean="0"/>
              <a:t> is self contained enough to be interfaced to GEANTV as an external package</a:t>
            </a:r>
          </a:p>
          <a:p>
            <a:pPr lvl="1"/>
            <a:r>
              <a:rPr lang="en-US" dirty="0" smtClean="0"/>
              <a:t>With some surgery &amp; mostly for testing purposes</a:t>
            </a:r>
          </a:p>
          <a:p>
            <a:r>
              <a:rPr lang="en-US" dirty="0" smtClean="0"/>
              <a:t>EPOS (</a:t>
            </a:r>
            <a:r>
              <a:rPr lang="en-US" dirty="0" err="1" smtClean="0"/>
              <a:t>T.Pierog</a:t>
            </a:r>
            <a:r>
              <a:rPr lang="en-US" dirty="0"/>
              <a:t>, Karlsruhe Institute of </a:t>
            </a:r>
            <a:r>
              <a:rPr lang="en-US" dirty="0" smtClean="0"/>
              <a:t>Technology, KIT) will be interfaced both to GEANT4 and to GEANTV as an external library</a:t>
            </a:r>
          </a:p>
          <a:p>
            <a:r>
              <a:rPr lang="en-US" dirty="0" smtClean="0"/>
              <a:t>Depending on manpower, we should be able to make it for the beta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22A1-A061-AA4E-BE76-7C0F395EF83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01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22A1-A061-AA4E-BE76-7C0F395EF831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688" y="2756376"/>
            <a:ext cx="4780800" cy="35999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736" y="2515347"/>
            <a:ext cx="4794059" cy="360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4417" y="1931717"/>
            <a:ext cx="4807426" cy="360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8969" y="1374450"/>
            <a:ext cx="4795555" cy="360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29076" y="2455406"/>
            <a:ext cx="447163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Neutron transport could be a sweet-spot for vectorization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We are preparing two “normalized tests”: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 smtClean="0"/>
              <a:t>The TARC experiment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 smtClean="0"/>
              <a:t>The “</a:t>
            </a:r>
            <a:r>
              <a:rPr lang="en-US" dirty="0" err="1" smtClean="0"/>
              <a:t>Troitsk</a:t>
            </a:r>
            <a:r>
              <a:rPr lang="en-US" dirty="0" smtClean="0"/>
              <a:t>” experiment (ADS proposed setup)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These exist in GEANT4 and we will reproduce them in GEANTV</a:t>
            </a:r>
          </a:p>
        </p:txBody>
      </p:sp>
    </p:spTree>
    <p:extLst>
      <p:ext uri="{BB962C8B-B14F-4D97-AF65-F5344CB8AC3E}">
        <p14:creationId xmlns:p14="http://schemas.microsoft.com/office/powerpoint/2010/main" val="1069852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87"/>
          <p:cNvGrpSpPr/>
          <p:nvPr/>
        </p:nvGrpSpPr>
        <p:grpSpPr>
          <a:xfrm>
            <a:off x="3501083" y="3423270"/>
            <a:ext cx="5402241" cy="1397893"/>
            <a:chOff x="3501083" y="3423270"/>
            <a:chExt cx="5402241" cy="1397893"/>
          </a:xfrm>
        </p:grpSpPr>
        <p:sp>
          <p:nvSpPr>
            <p:cNvPr id="6" name="Oval 5"/>
            <p:cNvSpPr/>
            <p:nvPr/>
          </p:nvSpPr>
          <p:spPr>
            <a:xfrm>
              <a:off x="5452943" y="3423270"/>
              <a:ext cx="1527717" cy="70252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mtClean="0"/>
                <a:t>VecGeom</a:t>
              </a:r>
              <a:endParaRPr lang="en-US" dirty="0"/>
            </a:p>
          </p:txBody>
        </p:sp>
        <p:cxnSp>
          <p:nvCxnSpPr>
            <p:cNvPr id="11" name="Straight Arrow Connector 10"/>
            <p:cNvCxnSpPr>
              <a:stCxn id="4" idx="6"/>
              <a:endCxn id="6" idx="2"/>
            </p:cNvCxnSpPr>
            <p:nvPr/>
          </p:nvCxnSpPr>
          <p:spPr>
            <a:xfrm flipV="1">
              <a:off x="3501083" y="3774534"/>
              <a:ext cx="1951860" cy="1046629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5" idx="2"/>
              <a:endCxn id="6" idx="6"/>
            </p:cNvCxnSpPr>
            <p:nvPr/>
          </p:nvCxnSpPr>
          <p:spPr>
            <a:xfrm flipH="1" flipV="1">
              <a:off x="6980660" y="3774534"/>
              <a:ext cx="1922664" cy="907156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/>
          <p:cNvGrpSpPr/>
          <p:nvPr/>
        </p:nvGrpSpPr>
        <p:grpSpPr>
          <a:xfrm>
            <a:off x="3321832" y="1690688"/>
            <a:ext cx="5686934" cy="2609164"/>
            <a:chOff x="3321832" y="1690688"/>
            <a:chExt cx="5686934" cy="2609164"/>
          </a:xfrm>
        </p:grpSpPr>
        <p:cxnSp>
          <p:nvCxnSpPr>
            <p:cNvPr id="30" name="Straight Arrow Connector 29"/>
            <p:cNvCxnSpPr>
              <a:stCxn id="4" idx="7"/>
              <a:endCxn id="7" idx="2"/>
            </p:cNvCxnSpPr>
            <p:nvPr/>
          </p:nvCxnSpPr>
          <p:spPr>
            <a:xfrm flipV="1">
              <a:off x="3321832" y="1690688"/>
              <a:ext cx="2131111" cy="2570446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>
              <a:stCxn id="5" idx="1"/>
              <a:endCxn id="7" idx="6"/>
            </p:cNvCxnSpPr>
            <p:nvPr/>
          </p:nvCxnSpPr>
          <p:spPr>
            <a:xfrm flipH="1" flipV="1">
              <a:off x="6980660" y="1690688"/>
              <a:ext cx="2028106" cy="2609164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Group 90"/>
          <p:cNvGrpSpPr/>
          <p:nvPr/>
        </p:nvGrpSpPr>
        <p:grpSpPr>
          <a:xfrm>
            <a:off x="3321832" y="5063528"/>
            <a:ext cx="5686934" cy="1146115"/>
            <a:chOff x="3321832" y="5063528"/>
            <a:chExt cx="5686934" cy="1146115"/>
          </a:xfrm>
        </p:grpSpPr>
        <p:sp>
          <p:nvSpPr>
            <p:cNvPr id="27" name="Oval 26"/>
            <p:cNvSpPr/>
            <p:nvPr/>
          </p:nvSpPr>
          <p:spPr>
            <a:xfrm>
              <a:off x="5452942" y="5507116"/>
              <a:ext cx="1527717" cy="70252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EPOS</a:t>
              </a:r>
              <a:endParaRPr lang="en-US" dirty="0"/>
            </a:p>
          </p:txBody>
        </p:sp>
        <p:cxnSp>
          <p:nvCxnSpPr>
            <p:cNvPr id="44" name="Straight Arrow Connector 43"/>
            <p:cNvCxnSpPr>
              <a:stCxn id="4" idx="5"/>
              <a:endCxn id="27" idx="2"/>
            </p:cNvCxnSpPr>
            <p:nvPr/>
          </p:nvCxnSpPr>
          <p:spPr>
            <a:xfrm>
              <a:off x="3321832" y="5381192"/>
              <a:ext cx="2131110" cy="477188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>
              <a:stCxn id="5" idx="3"/>
              <a:endCxn id="27" idx="6"/>
            </p:cNvCxnSpPr>
            <p:nvPr/>
          </p:nvCxnSpPr>
          <p:spPr>
            <a:xfrm flipH="1">
              <a:off x="6980659" y="5063528"/>
              <a:ext cx="2028107" cy="794852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oup 89"/>
          <p:cNvGrpSpPr/>
          <p:nvPr/>
        </p:nvGrpSpPr>
        <p:grpSpPr>
          <a:xfrm>
            <a:off x="3321832" y="2711859"/>
            <a:ext cx="5686934" cy="1587993"/>
            <a:chOff x="3321832" y="2711859"/>
            <a:chExt cx="5686934" cy="1587993"/>
          </a:xfrm>
        </p:grpSpPr>
        <p:cxnSp>
          <p:nvCxnSpPr>
            <p:cNvPr id="80" name="Straight Arrow Connector 79"/>
            <p:cNvCxnSpPr>
              <a:stCxn id="4" idx="7"/>
              <a:endCxn id="26" idx="2"/>
            </p:cNvCxnSpPr>
            <p:nvPr/>
          </p:nvCxnSpPr>
          <p:spPr>
            <a:xfrm flipV="1">
              <a:off x="3321832" y="2711859"/>
              <a:ext cx="2131110" cy="1549275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>
              <a:stCxn id="5" idx="1"/>
              <a:endCxn id="26" idx="6"/>
            </p:cNvCxnSpPr>
            <p:nvPr/>
          </p:nvCxnSpPr>
          <p:spPr>
            <a:xfrm flipH="1" flipV="1">
              <a:off x="6980659" y="2711859"/>
              <a:ext cx="2028107" cy="1587993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reflection on simulation evolution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22A1-A061-AA4E-BE76-7C0F395EF831}" type="slidenum">
              <a:rPr lang="en-US" smtClean="0"/>
              <a:t>15</a:t>
            </a:fld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8903324" y="4141690"/>
            <a:ext cx="720000" cy="1080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GV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89" name="Group 88"/>
          <p:cNvGrpSpPr/>
          <p:nvPr/>
        </p:nvGrpSpPr>
        <p:grpSpPr>
          <a:xfrm>
            <a:off x="5452943" y="1339424"/>
            <a:ext cx="1527717" cy="2083846"/>
            <a:chOff x="5452943" y="1339424"/>
            <a:chExt cx="1527717" cy="2083846"/>
          </a:xfrm>
        </p:grpSpPr>
        <p:sp>
          <p:nvSpPr>
            <p:cNvPr id="7" name="Oval 6"/>
            <p:cNvSpPr/>
            <p:nvPr/>
          </p:nvSpPr>
          <p:spPr>
            <a:xfrm>
              <a:off x="5452943" y="1339424"/>
              <a:ext cx="1527717" cy="70252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VecCore</a:t>
              </a:r>
              <a:endParaRPr lang="en-US" dirty="0"/>
            </a:p>
          </p:txBody>
        </p:sp>
        <p:cxnSp>
          <p:nvCxnSpPr>
            <p:cNvPr id="23" name="Straight Arrow Connector 22"/>
            <p:cNvCxnSpPr>
              <a:stCxn id="6" idx="0"/>
              <a:endCxn id="7" idx="4"/>
            </p:cNvCxnSpPr>
            <p:nvPr/>
          </p:nvCxnSpPr>
          <p:spPr>
            <a:xfrm flipV="1">
              <a:off x="6216802" y="2041951"/>
              <a:ext cx="0" cy="1381319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Oval 25"/>
          <p:cNvSpPr/>
          <p:nvPr/>
        </p:nvSpPr>
        <p:spPr>
          <a:xfrm>
            <a:off x="5452942" y="2360595"/>
            <a:ext cx="1527717" cy="7025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VecMath</a:t>
            </a:r>
            <a:r>
              <a:rPr lang="en-US" dirty="0" smtClean="0"/>
              <a:t>(?)</a:t>
            </a:r>
            <a:endParaRPr lang="en-US" dirty="0"/>
          </a:p>
        </p:txBody>
      </p:sp>
      <p:grpSp>
        <p:nvGrpSpPr>
          <p:cNvPr id="92" name="Group 91"/>
          <p:cNvGrpSpPr/>
          <p:nvPr/>
        </p:nvGrpSpPr>
        <p:grpSpPr>
          <a:xfrm>
            <a:off x="5452942" y="1939068"/>
            <a:ext cx="1527717" cy="3919312"/>
            <a:chOff x="5452942" y="1939068"/>
            <a:chExt cx="1527717" cy="3919312"/>
          </a:xfrm>
        </p:grpSpPr>
        <p:cxnSp>
          <p:nvCxnSpPr>
            <p:cNvPr id="51" name="Curved Connector 50"/>
            <p:cNvCxnSpPr>
              <a:stCxn id="27" idx="2"/>
              <a:endCxn id="7" idx="3"/>
            </p:cNvCxnSpPr>
            <p:nvPr/>
          </p:nvCxnSpPr>
          <p:spPr>
            <a:xfrm rot="10800000" flipH="1">
              <a:off x="5452942" y="1939068"/>
              <a:ext cx="223730" cy="3919312"/>
            </a:xfrm>
            <a:prstGeom prst="curvedConnector4">
              <a:avLst>
                <a:gd name="adj1" fmla="val -466026"/>
                <a:gd name="adj2" fmla="val 84750"/>
              </a:avLst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urved Connector 65"/>
            <p:cNvCxnSpPr>
              <a:stCxn id="27" idx="6"/>
              <a:endCxn id="7" idx="5"/>
            </p:cNvCxnSpPr>
            <p:nvPr/>
          </p:nvCxnSpPr>
          <p:spPr>
            <a:xfrm flipH="1" flipV="1">
              <a:off x="6756931" y="1939068"/>
              <a:ext cx="223728" cy="3919312"/>
            </a:xfrm>
            <a:prstGeom prst="curvedConnector4">
              <a:avLst>
                <a:gd name="adj1" fmla="val -401235"/>
                <a:gd name="adj2" fmla="val 83328"/>
              </a:avLst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urved Connector 73"/>
            <p:cNvCxnSpPr>
              <a:stCxn id="27" idx="7"/>
              <a:endCxn id="26" idx="6"/>
            </p:cNvCxnSpPr>
            <p:nvPr/>
          </p:nvCxnSpPr>
          <p:spPr>
            <a:xfrm rot="5400000" flipH="1" flipV="1">
              <a:off x="5419724" y="4049065"/>
              <a:ext cx="2898140" cy="223729"/>
            </a:xfrm>
            <a:prstGeom prst="curvedConnector4">
              <a:avLst>
                <a:gd name="adj1" fmla="val 42165"/>
                <a:gd name="adj2" fmla="val 202177"/>
              </a:avLst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urved Connector 76"/>
            <p:cNvCxnSpPr>
              <a:stCxn id="27" idx="1"/>
              <a:endCxn id="26" idx="2"/>
            </p:cNvCxnSpPr>
            <p:nvPr/>
          </p:nvCxnSpPr>
          <p:spPr>
            <a:xfrm rot="16200000" flipV="1">
              <a:off x="4115737" y="4049064"/>
              <a:ext cx="2898140" cy="223729"/>
            </a:xfrm>
            <a:prstGeom prst="curvedConnector4">
              <a:avLst>
                <a:gd name="adj1" fmla="val 42165"/>
                <a:gd name="adj2" fmla="val 202177"/>
              </a:avLst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Oval 3"/>
          <p:cNvSpPr/>
          <p:nvPr/>
        </p:nvSpPr>
        <p:spPr>
          <a:xfrm>
            <a:off x="2277083" y="4029163"/>
            <a:ext cx="1224000" cy="1584000"/>
          </a:xfrm>
          <a:prstGeom prst="ellipse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8" name="Oval 107"/>
          <p:cNvSpPr/>
          <p:nvPr/>
        </p:nvSpPr>
        <p:spPr>
          <a:xfrm>
            <a:off x="2205083" y="3957163"/>
            <a:ext cx="1368000" cy="1728000"/>
          </a:xfrm>
          <a:prstGeom prst="ellipse">
            <a:avLst/>
          </a:prstGeom>
          <a:solidFill>
            <a:srgbClr val="99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7" name="Oval 106"/>
          <p:cNvSpPr/>
          <p:nvPr/>
        </p:nvSpPr>
        <p:spPr>
          <a:xfrm>
            <a:off x="2133083" y="3885163"/>
            <a:ext cx="1512000" cy="1872000"/>
          </a:xfrm>
          <a:prstGeom prst="ellipse">
            <a:avLst/>
          </a:prstGeom>
          <a:solidFill>
            <a:srgbClr val="B3B3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6" name="Oval 105"/>
          <p:cNvSpPr/>
          <p:nvPr/>
        </p:nvSpPr>
        <p:spPr>
          <a:xfrm>
            <a:off x="2061083" y="3813163"/>
            <a:ext cx="1656000" cy="2016000"/>
          </a:xfrm>
          <a:prstGeom prst="ellipse">
            <a:avLst/>
          </a:prstGeom>
          <a:solidFill>
            <a:srgbClr val="CC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1" name="Oval 100"/>
          <p:cNvSpPr/>
          <p:nvPr/>
        </p:nvSpPr>
        <p:spPr>
          <a:xfrm>
            <a:off x="1989083" y="3741163"/>
            <a:ext cx="1800000" cy="2160000"/>
          </a:xfrm>
          <a:prstGeom prst="ellipse">
            <a:avLst/>
          </a:prstGeom>
          <a:solidFill>
            <a:srgbClr val="E6E6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G4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3" name="Picture 9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150" y="514396"/>
            <a:ext cx="11941338" cy="5843232"/>
          </a:xfrm>
          <a:prstGeom prst="rect">
            <a:avLst/>
          </a:prstGeom>
        </p:spPr>
      </p:pic>
      <p:sp>
        <p:nvSpPr>
          <p:cNvPr id="94" name="Oval 93"/>
          <p:cNvSpPr/>
          <p:nvPr/>
        </p:nvSpPr>
        <p:spPr>
          <a:xfrm>
            <a:off x="89279" y="1463485"/>
            <a:ext cx="5542156" cy="416416"/>
          </a:xfrm>
          <a:prstGeom prst="ellipse">
            <a:avLst/>
          </a:prstGeom>
          <a:noFill/>
          <a:ln w="254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/>
          <p:cNvSpPr/>
          <p:nvPr/>
        </p:nvSpPr>
        <p:spPr>
          <a:xfrm>
            <a:off x="66623" y="4954146"/>
            <a:ext cx="5542156" cy="495859"/>
          </a:xfrm>
          <a:prstGeom prst="ellipse">
            <a:avLst/>
          </a:prstGeom>
          <a:noFill/>
          <a:ln w="254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/>
          <p:cNvSpPr/>
          <p:nvPr/>
        </p:nvSpPr>
        <p:spPr>
          <a:xfrm>
            <a:off x="66623" y="5396054"/>
            <a:ext cx="5542156" cy="416416"/>
          </a:xfrm>
          <a:prstGeom prst="ellipse">
            <a:avLst/>
          </a:prstGeom>
          <a:noFill/>
          <a:ln w="254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186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08" grpId="0" animBg="1"/>
      <p:bldP spid="107" grpId="0" animBg="1"/>
      <p:bldP spid="106" grpId="0" animBg="1"/>
      <p:bldP spid="101" grpId="0" animBg="1"/>
      <p:bldP spid="94" grpId="0" animBg="1"/>
      <p:bldP spid="95" grpId="0" animBg="1"/>
      <p:bldP spid="9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fate of the toolkit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GEANT4 has been conceived as a toolkit</a:t>
            </a:r>
          </a:p>
          <a:p>
            <a:pPr lvl="1"/>
            <a:r>
              <a:rPr lang="en-US" dirty="0" smtClean="0"/>
              <a:t>But it has always been a </a:t>
            </a:r>
            <a:r>
              <a:rPr lang="en-US" i="1" dirty="0" smtClean="0"/>
              <a:t>logical </a:t>
            </a:r>
            <a:r>
              <a:rPr lang="en-US" dirty="0" smtClean="0"/>
              <a:t>rather than a </a:t>
            </a:r>
            <a:r>
              <a:rPr lang="en-US" i="1" dirty="0" smtClean="0"/>
              <a:t>physical </a:t>
            </a:r>
            <a:r>
              <a:rPr lang="en-US" dirty="0" smtClean="0"/>
              <a:t>toolkit</a:t>
            </a:r>
          </a:p>
          <a:p>
            <a:r>
              <a:rPr lang="en-US" dirty="0" err="1" smtClean="0"/>
              <a:t>VegGeom</a:t>
            </a:r>
            <a:r>
              <a:rPr lang="en-US" dirty="0" smtClean="0"/>
              <a:t> has pried open the door for a </a:t>
            </a:r>
            <a:r>
              <a:rPr lang="en-US" dirty="0" err="1" smtClean="0"/>
              <a:t>modularisation</a:t>
            </a:r>
            <a:r>
              <a:rPr lang="en-US" dirty="0" smtClean="0"/>
              <a:t> of GEANT4</a:t>
            </a:r>
          </a:p>
          <a:p>
            <a:r>
              <a:rPr lang="en-US" dirty="0" smtClean="0"/>
              <a:t>The advantages are potentially large</a:t>
            </a:r>
          </a:p>
          <a:p>
            <a:pPr lvl="1"/>
            <a:r>
              <a:rPr lang="en-US" dirty="0" smtClean="0"/>
              <a:t>Can concentrate on the “core business” (physics)</a:t>
            </a:r>
          </a:p>
          <a:p>
            <a:pPr lvl="1"/>
            <a:r>
              <a:rPr lang="en-US" dirty="0" smtClean="0"/>
              <a:t>Be more open to external contributions</a:t>
            </a:r>
          </a:p>
          <a:p>
            <a:pPr lvl="1"/>
            <a:r>
              <a:rPr lang="en-US" dirty="0" smtClean="0"/>
              <a:t>Allow a simpler evolutionary path</a:t>
            </a:r>
          </a:p>
          <a:p>
            <a:r>
              <a:rPr lang="en-US" dirty="0" smtClean="0"/>
              <a:t>The GEANT4 collaboration should decide whether this is a specific situation or if it wants to embrace this evolution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22A1-A061-AA4E-BE76-7C0F395EF83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19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292" t="2292" r="53878" b="29791"/>
          <a:stretch/>
        </p:blipFill>
        <p:spPr>
          <a:xfrm>
            <a:off x="5498237" y="3693803"/>
            <a:ext cx="4160404" cy="31018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7423" y="83023"/>
            <a:ext cx="9671627" cy="1325563"/>
          </a:xfrm>
        </p:spPr>
        <p:txBody>
          <a:bodyPr/>
          <a:lstStyle/>
          <a:p>
            <a:r>
              <a:rPr lang="en-US" dirty="0" smtClean="0"/>
              <a:t>ML prototype for </a:t>
            </a:r>
            <a:r>
              <a:rPr lang="en-US" dirty="0" err="1" smtClean="0"/>
              <a:t>fastsim</a:t>
            </a:r>
            <a:r>
              <a:rPr lang="en-US" dirty="0" smtClean="0"/>
              <a:t> in the alpha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6617" y="1708285"/>
            <a:ext cx="7835870" cy="4214001"/>
          </a:xfrm>
        </p:spPr>
        <p:txBody>
          <a:bodyPr>
            <a:normAutofit lnSpcReduction="10000"/>
          </a:bodyPr>
          <a:lstStyle/>
          <a:p>
            <a:r>
              <a:rPr lang="en-US" sz="2400" b="1" dirty="0" smtClean="0">
                <a:latin typeface="+mj-lt"/>
              </a:rPr>
              <a:t>Fast simulation “hooks” </a:t>
            </a:r>
            <a:r>
              <a:rPr lang="en-US" sz="2400" b="1" i="1" dirty="0" err="1" smtClean="0">
                <a:latin typeface="+mj-lt"/>
              </a:rPr>
              <a:t>à</a:t>
            </a:r>
            <a:r>
              <a:rPr lang="en-US" sz="2400" b="1" i="1" dirty="0" smtClean="0">
                <a:latin typeface="+mj-lt"/>
              </a:rPr>
              <a:t> la G4 </a:t>
            </a:r>
            <a:r>
              <a:rPr lang="en-US" sz="2400" b="1" dirty="0" smtClean="0">
                <a:latin typeface="+mj-lt"/>
              </a:rPr>
              <a:t>designed according to v3 flow</a:t>
            </a:r>
          </a:p>
          <a:p>
            <a:pPr lvl="1"/>
            <a:r>
              <a:rPr lang="en-US" dirty="0" smtClean="0">
                <a:latin typeface="+mj-lt"/>
              </a:rPr>
              <a:t>First implementation of the user interfaces</a:t>
            </a:r>
          </a:p>
          <a:p>
            <a:r>
              <a:rPr lang="en-US" sz="2400" b="1" dirty="0" smtClean="0">
                <a:latin typeface="+mj-lt"/>
              </a:rPr>
              <a:t>First ML prototype for simulation of high granularity calorimeters</a:t>
            </a:r>
          </a:p>
          <a:p>
            <a:r>
              <a:rPr lang="en-US" sz="2400" dirty="0" smtClean="0">
                <a:latin typeface="+mj-lt"/>
              </a:rPr>
              <a:t>Complete GAN based model for the simulation of particle showers in calorimeter (including particle type, energy, and trajectory)</a:t>
            </a:r>
          </a:p>
          <a:p>
            <a:r>
              <a:rPr lang="en-US" sz="2400" dirty="0" smtClean="0">
                <a:latin typeface="+mj-lt"/>
              </a:rPr>
              <a:t>First algorithm meta-optimization according to calorimeter geometry</a:t>
            </a:r>
          </a:p>
          <a:p>
            <a:r>
              <a:rPr lang="en-US" sz="2400" dirty="0" smtClean="0">
                <a:latin typeface="+mj-lt"/>
              </a:rPr>
              <a:t>Integration of the inference step as simulation stage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8232225" y="1751689"/>
            <a:ext cx="3959775" cy="2660473"/>
            <a:chOff x="6000323" y="2166881"/>
            <a:chExt cx="2969831" cy="199535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00323" y="2166881"/>
              <a:ext cx="2969831" cy="1995355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8542143" y="3991377"/>
              <a:ext cx="116377" cy="153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60959" tIns="60959" rIns="60959" bIns="60959" numCol="1" spcCol="38100" rtlCol="0" anchor="t">
              <a:spAutoFit/>
            </a:bodyPr>
            <a:lstStyle/>
            <a:p>
              <a:pPr defTabSz="1219170" hangingPunct="0"/>
              <a:r>
                <a:rPr lang="en-US" sz="533" dirty="0"/>
                <a:t>Z</a:t>
              </a:r>
              <a:endParaRPr lang="en-US" sz="533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6009696" y="2309573"/>
              <a:ext cx="187310" cy="153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60959" tIns="60959" rIns="60959" bIns="60959" numCol="1" spcCol="38100" rtlCol="0" anchor="t">
              <a:spAutoFit/>
            </a:bodyPr>
            <a:lstStyle/>
            <a:p>
              <a:pPr defTabSz="1219170" hangingPunct="0"/>
              <a:r>
                <a:rPr lang="en-US" sz="533" dirty="0" err="1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a.u</a:t>
              </a:r>
              <a:r>
                <a:rPr lang="en-US" sz="533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.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8672749" y="1919631"/>
            <a:ext cx="17134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Geant4</a:t>
            </a:r>
          </a:p>
          <a:p>
            <a:r>
              <a:rPr lang="en-US" sz="800" dirty="0">
                <a:solidFill>
                  <a:srgbClr val="002060"/>
                </a:solidFill>
              </a:rPr>
              <a:t>GAN generated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9279306" y="3756110"/>
            <a:ext cx="22137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Shower longitudinal section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013837" y="6469237"/>
            <a:ext cx="24641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100 GeV electrons</a:t>
            </a:r>
            <a:endParaRPr lang="en-US" sz="20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9164328" y="4365091"/>
            <a:ext cx="3036267" cy="2028799"/>
            <a:chOff x="9164328" y="4365091"/>
            <a:chExt cx="3036267" cy="202879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64328" y="4365091"/>
              <a:ext cx="3036267" cy="2028799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10927221" y="5083450"/>
              <a:ext cx="113273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/>
                <a:t>Single energy response</a:t>
              </a:r>
              <a:endParaRPr lang="en-US" sz="1200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250426" y="6099905"/>
            <a:ext cx="2334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S.Vallecorsa</a:t>
            </a:r>
            <a:r>
              <a:rPr lang="en-US" dirty="0" smtClean="0"/>
              <a:t> INTEL IPCC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345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486633" y="3517304"/>
            <a:ext cx="2192000" cy="1020362"/>
          </a:xfrm>
          <a:prstGeom prst="roundRect">
            <a:avLst>
              <a:gd name="adj" fmla="val 16667"/>
            </a:avLst>
          </a:prstGeom>
          <a:solidFill>
            <a:srgbClr val="FFD966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algn="ctr">
              <a:buClr>
                <a:schemeClr val="dk1"/>
              </a:buClr>
            </a:pPr>
            <a:r>
              <a:rPr lang="ru" sz="1600" b="1">
                <a:solidFill>
                  <a:schemeClr val="dk1"/>
                </a:solidFill>
              </a:rPr>
              <a:t>Worker #2</a:t>
            </a:r>
          </a:p>
          <a:p>
            <a:pPr algn="ctr">
              <a:buClr>
                <a:schemeClr val="dk1"/>
              </a:buClr>
            </a:pPr>
            <a:endParaRPr sz="1600">
              <a:solidFill>
                <a:schemeClr val="dk1"/>
              </a:solidFill>
            </a:endParaRPr>
          </a:p>
          <a:p>
            <a:pPr algn="ctr">
              <a:buClr>
                <a:schemeClr val="dk1"/>
              </a:buClr>
            </a:pPr>
            <a:r>
              <a:rPr lang="ru" sz="1600">
                <a:solidFill>
                  <a:schemeClr val="dk1"/>
                </a:solidFill>
              </a:rPr>
              <a:t>Worker ID</a:t>
            </a:r>
          </a:p>
          <a:p>
            <a:pPr algn="ctr">
              <a:buClr>
                <a:schemeClr val="dk1"/>
              </a:buClr>
            </a:pPr>
            <a:r>
              <a:rPr lang="ru" sz="1600">
                <a:solidFill>
                  <a:schemeClr val="dk1"/>
                </a:solidFill>
              </a:rPr>
              <a:t>Assigned jobs</a:t>
            </a:r>
          </a:p>
        </p:txBody>
      </p:sp>
      <p:sp>
        <p:nvSpPr>
          <p:cNvPr id="61" name="Shape 61"/>
          <p:cNvSpPr/>
          <p:nvPr/>
        </p:nvSpPr>
        <p:spPr>
          <a:xfrm>
            <a:off x="486633" y="2052320"/>
            <a:ext cx="2192000" cy="1020362"/>
          </a:xfrm>
          <a:prstGeom prst="roundRect">
            <a:avLst>
              <a:gd name="adj" fmla="val 16667"/>
            </a:avLst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>
              <a:buClr>
                <a:schemeClr val="dk1"/>
              </a:buClr>
            </a:pPr>
            <a:endParaRPr sz="1600" b="1" dirty="0">
              <a:solidFill>
                <a:schemeClr val="dk1"/>
              </a:solidFill>
            </a:endParaRPr>
          </a:p>
          <a:p>
            <a:pPr algn="ctr">
              <a:buClr>
                <a:schemeClr val="dk1"/>
              </a:buClr>
            </a:pPr>
            <a:r>
              <a:rPr lang="ru" sz="1600" b="1" dirty="0">
                <a:solidFill>
                  <a:schemeClr val="dk1"/>
                </a:solidFill>
              </a:rPr>
              <a:t>Worker #1</a:t>
            </a:r>
          </a:p>
          <a:p>
            <a:pPr algn="ctr">
              <a:buClr>
                <a:schemeClr val="dk1"/>
              </a:buClr>
            </a:pPr>
            <a:endParaRPr sz="1600" dirty="0">
              <a:solidFill>
                <a:schemeClr val="dk1"/>
              </a:solidFill>
            </a:endParaRPr>
          </a:p>
          <a:p>
            <a:pPr algn="ctr">
              <a:buClr>
                <a:schemeClr val="dk1"/>
              </a:buClr>
            </a:pPr>
            <a:r>
              <a:rPr lang="ru" sz="1600" dirty="0">
                <a:solidFill>
                  <a:schemeClr val="dk1"/>
                </a:solidFill>
              </a:rPr>
              <a:t>Worker ID</a:t>
            </a:r>
          </a:p>
          <a:p>
            <a:pPr algn="ctr">
              <a:buClr>
                <a:schemeClr val="dk1"/>
              </a:buClr>
            </a:pPr>
            <a:r>
              <a:rPr lang="ru" sz="1600" dirty="0">
                <a:solidFill>
                  <a:schemeClr val="dk1"/>
                </a:solidFill>
              </a:rPr>
              <a:t>Assigned jobs</a:t>
            </a:r>
          </a:p>
          <a:p>
            <a:endParaRPr sz="1600" dirty="0"/>
          </a:p>
        </p:txBody>
      </p:sp>
      <p:sp>
        <p:nvSpPr>
          <p:cNvPr id="62" name="Shape 62"/>
          <p:cNvSpPr/>
          <p:nvPr/>
        </p:nvSpPr>
        <p:spPr>
          <a:xfrm>
            <a:off x="5836100" y="2239813"/>
            <a:ext cx="1700000" cy="151692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algn="ctr">
              <a:buClr>
                <a:schemeClr val="dk1"/>
              </a:buClr>
            </a:pPr>
            <a:r>
              <a:rPr lang="en-US" sz="1600" b="1" dirty="0" smtClean="0">
                <a:solidFill>
                  <a:schemeClr val="dk1"/>
                </a:solidFill>
              </a:rPr>
              <a:t>Scheduler</a:t>
            </a:r>
            <a:endParaRPr lang="ru" sz="1600" b="1" dirty="0">
              <a:solidFill>
                <a:schemeClr val="dk1"/>
              </a:solidFill>
            </a:endParaRPr>
          </a:p>
          <a:p>
            <a:pPr>
              <a:buClr>
                <a:schemeClr val="dk1"/>
              </a:buClr>
            </a:pPr>
            <a:endParaRPr sz="1600" dirty="0">
              <a:solidFill>
                <a:schemeClr val="dk1"/>
              </a:solidFill>
            </a:endParaRPr>
          </a:p>
          <a:p>
            <a:pPr algn="ctr">
              <a:buClr>
                <a:schemeClr val="dk1"/>
              </a:buClr>
            </a:pPr>
            <a:r>
              <a:rPr lang="ru" sz="1600" i="1" dirty="0">
                <a:solidFill>
                  <a:schemeClr val="dk1"/>
                </a:solidFill>
              </a:rPr>
              <a:t>Worker list </a:t>
            </a:r>
          </a:p>
          <a:p>
            <a:pPr algn="ctr">
              <a:buClr>
                <a:schemeClr val="dk1"/>
              </a:buClr>
            </a:pPr>
            <a:r>
              <a:rPr lang="ru" sz="1600" i="1" dirty="0">
                <a:solidFill>
                  <a:schemeClr val="dk1"/>
                </a:solidFill>
              </a:rPr>
              <a:t>and</a:t>
            </a:r>
          </a:p>
          <a:p>
            <a:pPr algn="ctr">
              <a:buClr>
                <a:schemeClr val="dk1"/>
              </a:buClr>
            </a:pPr>
            <a:r>
              <a:rPr lang="ru" sz="1600" i="1" dirty="0">
                <a:solidFill>
                  <a:schemeClr val="dk1"/>
                </a:solidFill>
              </a:rPr>
              <a:t>Job pool</a:t>
            </a:r>
          </a:p>
        </p:txBody>
      </p:sp>
      <p:sp>
        <p:nvSpPr>
          <p:cNvPr id="63" name="Shape 63"/>
          <p:cNvSpPr/>
          <p:nvPr/>
        </p:nvSpPr>
        <p:spPr>
          <a:xfrm>
            <a:off x="2007016" y="4669433"/>
            <a:ext cx="1846000" cy="758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4" name="Shape 64"/>
          <p:cNvSpPr/>
          <p:nvPr/>
        </p:nvSpPr>
        <p:spPr>
          <a:xfrm>
            <a:off x="290767" y="4669433"/>
            <a:ext cx="1217600" cy="704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5" name="Shape 65"/>
          <p:cNvSpPr/>
          <p:nvPr/>
        </p:nvSpPr>
        <p:spPr>
          <a:xfrm>
            <a:off x="8820433" y="1810567"/>
            <a:ext cx="2384400" cy="108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r>
              <a:rPr lang="ru" sz="2400"/>
              <a:t>Data</a:t>
            </a:r>
          </a:p>
        </p:txBody>
      </p:sp>
      <p:sp>
        <p:nvSpPr>
          <p:cNvPr id="66" name="Shape 66"/>
          <p:cNvSpPr/>
          <p:nvPr/>
        </p:nvSpPr>
        <p:spPr>
          <a:xfrm>
            <a:off x="8820433" y="2180100"/>
            <a:ext cx="2384400" cy="108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r>
              <a:rPr lang="ru" sz="1333"/>
              <a:t>Worker IDs</a:t>
            </a:r>
          </a:p>
          <a:p>
            <a:r>
              <a:rPr lang="ru" sz="1333"/>
              <a:t>Pending jobs</a:t>
            </a:r>
          </a:p>
          <a:p>
            <a:r>
              <a:rPr lang="ru" sz="1333"/>
              <a:t>Time of last contact</a:t>
            </a:r>
          </a:p>
          <a:p>
            <a:r>
              <a:rPr lang="ru" sz="1333"/>
              <a:t>...</a:t>
            </a:r>
          </a:p>
        </p:txBody>
      </p:sp>
      <p:cxnSp>
        <p:nvCxnSpPr>
          <p:cNvPr id="68" name="Shape 68"/>
          <p:cNvCxnSpPr/>
          <p:nvPr/>
        </p:nvCxnSpPr>
        <p:spPr>
          <a:xfrm flipH="1">
            <a:off x="3471767" y="3413783"/>
            <a:ext cx="2145200" cy="742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69" name="Shape 69"/>
          <p:cNvCxnSpPr>
            <a:stCxn id="66" idx="1"/>
            <a:endCxn id="62" idx="3"/>
          </p:cNvCxnSpPr>
          <p:nvPr/>
        </p:nvCxnSpPr>
        <p:spPr>
          <a:xfrm flipH="1">
            <a:off x="7536100" y="2724900"/>
            <a:ext cx="1284333" cy="273373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oval" w="lg" len="lg"/>
          </a:ln>
        </p:spPr>
      </p:cxnSp>
      <p:sp>
        <p:nvSpPr>
          <p:cNvPr id="70" name="Shape 70"/>
          <p:cNvSpPr/>
          <p:nvPr/>
        </p:nvSpPr>
        <p:spPr>
          <a:xfrm>
            <a:off x="424300" y="4816100"/>
            <a:ext cx="1217600" cy="704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r>
              <a:rPr lang="ru" sz="1333"/>
              <a:t>Job ID</a:t>
            </a:r>
          </a:p>
          <a:p>
            <a:r>
              <a:rPr lang="ru" sz="1333"/>
              <a:t>Events</a:t>
            </a:r>
          </a:p>
        </p:txBody>
      </p:sp>
      <p:sp>
        <p:nvSpPr>
          <p:cNvPr id="71" name="Shape 71"/>
          <p:cNvSpPr/>
          <p:nvPr/>
        </p:nvSpPr>
        <p:spPr>
          <a:xfrm>
            <a:off x="2194549" y="4789500"/>
            <a:ext cx="1846000" cy="758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r>
              <a:rPr lang="ru" sz="1333"/>
              <a:t>Number of Events which are “Done”</a:t>
            </a:r>
          </a:p>
        </p:txBody>
      </p:sp>
      <p:sp>
        <p:nvSpPr>
          <p:cNvPr id="72" name="Shape 72"/>
          <p:cNvSpPr/>
          <p:nvPr/>
        </p:nvSpPr>
        <p:spPr>
          <a:xfrm>
            <a:off x="8820433" y="3438400"/>
            <a:ext cx="2384400" cy="58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r>
              <a:rPr lang="ru" sz="1600"/>
              <a:t>List of Events that should be processed</a:t>
            </a:r>
          </a:p>
        </p:txBody>
      </p:sp>
      <p:cxnSp>
        <p:nvCxnSpPr>
          <p:cNvPr id="73" name="Shape 73"/>
          <p:cNvCxnSpPr/>
          <p:nvPr/>
        </p:nvCxnSpPr>
        <p:spPr>
          <a:xfrm flipH="1">
            <a:off x="3471767" y="3332883"/>
            <a:ext cx="2026400" cy="707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lg" len="lg"/>
            <a:tailEnd type="none" w="lg" len="lg"/>
          </a:ln>
        </p:spPr>
      </p:cxnSp>
      <p:sp>
        <p:nvSpPr>
          <p:cNvPr id="74" name="Shape 74"/>
          <p:cNvSpPr txBox="1"/>
          <p:nvPr/>
        </p:nvSpPr>
        <p:spPr>
          <a:xfrm>
            <a:off x="7152640" y="3996420"/>
            <a:ext cx="4407940" cy="229262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/>
          <a:p>
            <a:r>
              <a:rPr lang="en-US" sz="2400" b="1" i="1" dirty="0" smtClean="0"/>
              <a:t>Going beyond data parallelism</a:t>
            </a:r>
            <a:r>
              <a:rPr lang="ru" sz="2400" dirty="0" smtClean="0"/>
              <a:t>:</a:t>
            </a:r>
            <a:endParaRPr lang="ru" sz="2400" dirty="0"/>
          </a:p>
          <a:p>
            <a:pPr marL="609585" indent="-406390">
              <a:buSzPct val="100000"/>
              <a:buChar char="●"/>
            </a:pPr>
            <a:r>
              <a:rPr lang="en-US" sz="1600" dirty="0" smtClean="0"/>
              <a:t>Scheduling the work from the application</a:t>
            </a:r>
          </a:p>
          <a:p>
            <a:pPr marL="609585" indent="-406390">
              <a:buSzPct val="100000"/>
              <a:buChar char="●"/>
            </a:pPr>
            <a:r>
              <a:rPr lang="en-US" sz="1600" dirty="0" smtClean="0"/>
              <a:t>Optimizing work per machine using topology discovery</a:t>
            </a:r>
            <a:r>
              <a:rPr lang="ru" sz="1600" dirty="0" smtClean="0"/>
              <a:t>;</a:t>
            </a:r>
            <a:endParaRPr lang="ru" sz="1600" dirty="0"/>
          </a:p>
          <a:p>
            <a:pPr marL="609585" indent="-406390">
              <a:buSzPct val="100000"/>
              <a:buChar char="●"/>
            </a:pPr>
            <a:r>
              <a:rPr lang="en-US" sz="1600" dirty="0" smtClean="0"/>
              <a:t>Handle un-even load, policies for work (re)distribution</a:t>
            </a:r>
          </a:p>
          <a:p>
            <a:pPr marL="609585" indent="-406390">
              <a:buSzPct val="100000"/>
              <a:buChar char="●"/>
            </a:pPr>
            <a:r>
              <a:rPr lang="en-US" sz="1600" dirty="0" smtClean="0"/>
              <a:t>Resilience to hanging/dead workers</a:t>
            </a:r>
            <a:endParaRPr lang="ru" sz="1600" dirty="0"/>
          </a:p>
        </p:txBody>
      </p:sp>
      <p:pic>
        <p:nvPicPr>
          <p:cNvPr id="76" name="Shape 76"/>
          <p:cNvPicPr preferRelativeResize="0"/>
          <p:nvPr/>
        </p:nvPicPr>
        <p:blipFill>
          <a:blip r:embed="rId3">
            <a:alphaModFix amt="40000"/>
          </a:blip>
          <a:stretch>
            <a:fillRect/>
          </a:stretch>
        </p:blipFill>
        <p:spPr>
          <a:xfrm>
            <a:off x="3432069" y="2218633"/>
            <a:ext cx="1435600" cy="104798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7" name="Shape 77"/>
          <p:cNvCxnSpPr/>
          <p:nvPr/>
        </p:nvCxnSpPr>
        <p:spPr>
          <a:xfrm flipH="1">
            <a:off x="3157767" y="2394733"/>
            <a:ext cx="2145200" cy="742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78" name="Shape 78"/>
          <p:cNvCxnSpPr/>
          <p:nvPr/>
        </p:nvCxnSpPr>
        <p:spPr>
          <a:xfrm flipH="1">
            <a:off x="3157767" y="2327016"/>
            <a:ext cx="2026400" cy="707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lg" len="lg"/>
            <a:tailEnd type="none" w="lg" len="lg"/>
          </a:ln>
        </p:spPr>
      </p:cxnSp>
      <p:pic>
        <p:nvPicPr>
          <p:cNvPr id="79" name="Shape 7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13999" y="185966"/>
            <a:ext cx="2741967" cy="1681733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Shape 80"/>
          <p:cNvPicPr preferRelativeResize="0"/>
          <p:nvPr/>
        </p:nvPicPr>
        <p:blipFill>
          <a:blip r:embed="rId5">
            <a:alphaModFix amt="40000"/>
          </a:blip>
          <a:stretch>
            <a:fillRect/>
          </a:stretch>
        </p:blipFill>
        <p:spPr>
          <a:xfrm>
            <a:off x="3550482" y="3375477"/>
            <a:ext cx="1365415" cy="961599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Shape 81"/>
          <p:cNvSpPr txBox="1"/>
          <p:nvPr/>
        </p:nvSpPr>
        <p:spPr>
          <a:xfrm rot="20441984">
            <a:off x="2863312" y="2194891"/>
            <a:ext cx="3147567" cy="631307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/>
          <a:p>
            <a:r>
              <a:rPr lang="ru" sz="1200" b="1" dirty="0"/>
              <a:t>Job request,</a:t>
            </a:r>
            <a:r>
              <a:rPr lang="en-US" sz="1200" b="1" dirty="0"/>
              <a:t> </a:t>
            </a:r>
            <a:r>
              <a:rPr lang="ru" sz="1200" b="1" dirty="0"/>
              <a:t>confirmation,</a:t>
            </a:r>
            <a:r>
              <a:rPr lang="en-US" sz="1200" b="1" dirty="0"/>
              <a:t> </a:t>
            </a:r>
            <a:r>
              <a:rPr lang="ru" sz="1200" b="1" dirty="0" smtClean="0"/>
              <a:t>heartbeat</a:t>
            </a:r>
            <a:endParaRPr lang="ru" sz="12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GeantV</a:t>
            </a:r>
            <a:r>
              <a:rPr lang="en-US" dirty="0" smtClean="0"/>
              <a:t> HPC mode</a:t>
            </a:r>
            <a:endParaRPr lang="en-US" dirty="0"/>
          </a:p>
        </p:txBody>
      </p:sp>
      <p:sp>
        <p:nvSpPr>
          <p:cNvPr id="28" name="Shape 74"/>
          <p:cNvSpPr txBox="1"/>
          <p:nvPr/>
        </p:nvSpPr>
        <p:spPr>
          <a:xfrm>
            <a:off x="2126534" y="5478050"/>
            <a:ext cx="4407940" cy="827531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/>
          <a:p>
            <a:r>
              <a:rPr lang="en-US" sz="2400" b="1" i="1" dirty="0" smtClean="0"/>
              <a:t>Applicable to other CPU-bound applications than </a:t>
            </a:r>
            <a:r>
              <a:rPr lang="en-US" sz="2400" b="1" i="1" dirty="0" err="1" smtClean="0"/>
              <a:t>GeantV</a:t>
            </a:r>
            <a:endParaRPr lang="ru" sz="2400" dirty="0"/>
          </a:p>
        </p:txBody>
      </p:sp>
      <p:sp>
        <p:nvSpPr>
          <p:cNvPr id="29" name="Shape 81"/>
          <p:cNvSpPr txBox="1"/>
          <p:nvPr/>
        </p:nvSpPr>
        <p:spPr>
          <a:xfrm rot="20441984">
            <a:off x="3454077" y="3329943"/>
            <a:ext cx="2114311" cy="631307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/>
          <a:p>
            <a:r>
              <a:rPr lang="en-US" sz="1200" b="1" smtClean="0"/>
              <a:t>handshake at start-up</a:t>
            </a:r>
            <a:endParaRPr lang="ru" sz="1200" b="1" dirty="0"/>
          </a:p>
        </p:txBody>
      </p:sp>
    </p:spTree>
    <p:extLst>
      <p:ext uri="{BB962C8B-B14F-4D97-AF65-F5344CB8AC3E}">
        <p14:creationId xmlns:p14="http://schemas.microsoft.com/office/powerpoint/2010/main" val="989105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GeantV</a:t>
            </a:r>
            <a:r>
              <a:rPr lang="en-US" dirty="0" smtClean="0"/>
              <a:t> HPC mode: preliminary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19</a:t>
            </a:fld>
            <a:endParaRPr lang="en-US" dirty="0"/>
          </a:p>
        </p:txBody>
      </p:sp>
      <p:pic>
        <p:nvPicPr>
          <p:cNvPr id="6" name="Shape 8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58800" y="1910081"/>
            <a:ext cx="5013844" cy="3988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Shape 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93610" y="1752131"/>
            <a:ext cx="5739275" cy="430445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8728365" y="4328160"/>
            <a:ext cx="2559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</a:t>
            </a:r>
            <a:r>
              <a:rPr lang="en-US" sz="1400" dirty="0" err="1" smtClean="0"/>
              <a:t>max_time</a:t>
            </a:r>
            <a:r>
              <a:rPr lang="en-US" sz="1400" dirty="0" smtClean="0"/>
              <a:t>/</a:t>
            </a:r>
            <a:r>
              <a:rPr lang="en-US" sz="1400" dirty="0" err="1" smtClean="0"/>
              <a:t>avg_time</a:t>
            </a:r>
            <a:r>
              <a:rPr lang="en-US" sz="1400" dirty="0" smtClean="0"/>
              <a:t> -1)*100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71086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 a reminder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22A1-A061-AA4E-BE76-7C0F395EF831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3577" y="981655"/>
            <a:ext cx="2452578" cy="2704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0402907" y="1951060"/>
            <a:ext cx="1651414" cy="58477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</a:rPr>
              <a:t>CPU:</a:t>
            </a:r>
          </a:p>
          <a:p>
            <a:pPr marL="285750" indent="-285750" defTabSz="914400">
              <a:buFont typeface="Arial" charset="0"/>
              <a:buChar char="•"/>
            </a:pPr>
            <a:r>
              <a:rPr lang="en-US" sz="1400" dirty="0">
                <a:solidFill>
                  <a:prstClr val="black"/>
                </a:solidFill>
              </a:rPr>
              <a:t>x60 from 2016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67273" y="339415"/>
            <a:ext cx="5381527" cy="36933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</a:rPr>
              <a:t>Technology at ~20%/year will bring x6-10 in 10-11 years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7833577" y="3879770"/>
            <a:ext cx="4172964" cy="160057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400"/>
              </a:spcBef>
            </a:pPr>
            <a:r>
              <a:rPr lang="en-US" sz="1600" smtClean="0"/>
              <a:t>Simple model based on today’s computing models, but with expected HL-LHC operating parameters (pile-up, trigger rates, etc.)</a:t>
            </a:r>
          </a:p>
          <a:p>
            <a:pPr>
              <a:spcBef>
                <a:spcPts val="1400"/>
              </a:spcBef>
            </a:pPr>
            <a:r>
              <a:rPr lang="en-US" sz="1600" dirty="0" smtClean="0">
                <a:solidFill>
                  <a:srgbClr val="FF0000"/>
                </a:solidFill>
              </a:rPr>
              <a:t>At least x10 above what is realistic to expect from technology with reasonably constant cost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2" name="Shape 186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CB4B4D-7CA3-9044-876B-883B54F8677D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13" name="Group 233"/>
          <p:cNvGrpSpPr/>
          <p:nvPr/>
        </p:nvGrpSpPr>
        <p:grpSpPr>
          <a:xfrm>
            <a:off x="561947" y="1454202"/>
            <a:ext cx="3969778" cy="4044853"/>
            <a:chOff x="0" y="-1175"/>
            <a:chExt cx="6104717" cy="6242515"/>
          </a:xfrm>
        </p:grpSpPr>
        <p:grpSp>
          <p:nvGrpSpPr>
            <p:cNvPr id="14" name="Group 196"/>
            <p:cNvGrpSpPr/>
            <p:nvPr/>
          </p:nvGrpSpPr>
          <p:grpSpPr>
            <a:xfrm>
              <a:off x="107235" y="91281"/>
              <a:ext cx="5904381" cy="5912095"/>
              <a:chOff x="-139" y="-1"/>
              <a:chExt cx="5904379" cy="5912093"/>
            </a:xfrm>
          </p:grpSpPr>
          <p:grpSp>
            <p:nvGrpSpPr>
              <p:cNvPr id="51" name="Group 189"/>
              <p:cNvGrpSpPr/>
              <p:nvPr/>
            </p:nvGrpSpPr>
            <p:grpSpPr>
              <a:xfrm>
                <a:off x="-139" y="-1"/>
                <a:ext cx="5904379" cy="5912093"/>
                <a:chOff x="-138" y="0"/>
                <a:chExt cx="5904378" cy="5912091"/>
              </a:xfrm>
            </p:grpSpPr>
            <p:pic>
              <p:nvPicPr>
                <p:cNvPr id="58" name="image11.gif"/>
                <p:cNvPicPr>
                  <a:picLocks noChangeAspect="1"/>
                </p:cNvPicPr>
                <p:nvPr/>
              </p:nvPicPr>
              <p:blipFill>
                <a:blip r:embed="rId3">
                  <a:extLst/>
                </a:blip>
                <a:srcRect l="1295" t="3008" r="2502" b="1592"/>
                <a:stretch>
                  <a:fillRect/>
                </a:stretch>
              </p:blipFill>
              <p:spPr>
                <a:xfrm>
                  <a:off x="-139" y="80301"/>
                  <a:ext cx="5904379" cy="583179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96" h="21500" extrusionOk="0">
                      <a:moveTo>
                        <a:pt x="52" y="3"/>
                      </a:moveTo>
                      <a:cubicBezTo>
                        <a:pt x="32" y="8"/>
                        <a:pt x="25" y="31"/>
                        <a:pt x="41" y="73"/>
                      </a:cubicBezTo>
                      <a:cubicBezTo>
                        <a:pt x="56" y="114"/>
                        <a:pt x="47" y="175"/>
                        <a:pt x="19" y="209"/>
                      </a:cubicBezTo>
                      <a:cubicBezTo>
                        <a:pt x="8" y="222"/>
                        <a:pt x="1" y="232"/>
                        <a:pt x="0" y="240"/>
                      </a:cubicBezTo>
                      <a:cubicBezTo>
                        <a:pt x="-4" y="264"/>
                        <a:pt x="39" y="269"/>
                        <a:pt x="154" y="265"/>
                      </a:cubicBezTo>
                      <a:cubicBezTo>
                        <a:pt x="256" y="261"/>
                        <a:pt x="364" y="280"/>
                        <a:pt x="392" y="309"/>
                      </a:cubicBezTo>
                      <a:cubicBezTo>
                        <a:pt x="430" y="347"/>
                        <a:pt x="458" y="346"/>
                        <a:pt x="507" y="306"/>
                      </a:cubicBezTo>
                      <a:cubicBezTo>
                        <a:pt x="543" y="276"/>
                        <a:pt x="713" y="251"/>
                        <a:pt x="893" y="250"/>
                      </a:cubicBezTo>
                      <a:cubicBezTo>
                        <a:pt x="1206" y="249"/>
                        <a:pt x="1213" y="246"/>
                        <a:pt x="1227" y="129"/>
                      </a:cubicBezTo>
                      <a:lnTo>
                        <a:pt x="1241" y="9"/>
                      </a:lnTo>
                      <a:lnTo>
                        <a:pt x="922" y="16"/>
                      </a:lnTo>
                      <a:cubicBezTo>
                        <a:pt x="635" y="22"/>
                        <a:pt x="598" y="33"/>
                        <a:pt x="549" y="130"/>
                      </a:cubicBezTo>
                      <a:cubicBezTo>
                        <a:pt x="474" y="277"/>
                        <a:pt x="408" y="276"/>
                        <a:pt x="390" y="125"/>
                      </a:cubicBezTo>
                      <a:cubicBezTo>
                        <a:pt x="376" y="1"/>
                        <a:pt x="279" y="-43"/>
                        <a:pt x="222" y="50"/>
                      </a:cubicBezTo>
                      <a:cubicBezTo>
                        <a:pt x="200" y="85"/>
                        <a:pt x="179" y="85"/>
                        <a:pt x="144" y="50"/>
                      </a:cubicBezTo>
                      <a:cubicBezTo>
                        <a:pt x="107" y="13"/>
                        <a:pt x="73" y="-2"/>
                        <a:pt x="52" y="3"/>
                      </a:cubicBezTo>
                      <a:close/>
                      <a:moveTo>
                        <a:pt x="1741" y="16"/>
                      </a:moveTo>
                      <a:cubicBezTo>
                        <a:pt x="1463" y="10"/>
                        <a:pt x="1414" y="21"/>
                        <a:pt x="1414" y="87"/>
                      </a:cubicBezTo>
                      <a:cubicBezTo>
                        <a:pt x="1414" y="129"/>
                        <a:pt x="1395" y="183"/>
                        <a:pt x="1370" y="208"/>
                      </a:cubicBezTo>
                      <a:cubicBezTo>
                        <a:pt x="1341" y="237"/>
                        <a:pt x="1364" y="256"/>
                        <a:pt x="1436" y="262"/>
                      </a:cubicBezTo>
                      <a:cubicBezTo>
                        <a:pt x="1496" y="267"/>
                        <a:pt x="1558" y="249"/>
                        <a:pt x="1574" y="224"/>
                      </a:cubicBezTo>
                      <a:cubicBezTo>
                        <a:pt x="1591" y="195"/>
                        <a:pt x="1622" y="194"/>
                        <a:pt x="1655" y="220"/>
                      </a:cubicBezTo>
                      <a:cubicBezTo>
                        <a:pt x="1684" y="244"/>
                        <a:pt x="1787" y="258"/>
                        <a:pt x="1886" y="255"/>
                      </a:cubicBezTo>
                      <a:cubicBezTo>
                        <a:pt x="2046" y="249"/>
                        <a:pt x="2066" y="237"/>
                        <a:pt x="2066" y="136"/>
                      </a:cubicBezTo>
                      <a:cubicBezTo>
                        <a:pt x="2066" y="26"/>
                        <a:pt x="2057" y="22"/>
                        <a:pt x="1741" y="16"/>
                      </a:cubicBezTo>
                      <a:close/>
                      <a:moveTo>
                        <a:pt x="2559" y="136"/>
                      </a:moveTo>
                      <a:lnTo>
                        <a:pt x="2571" y="5193"/>
                      </a:lnTo>
                      <a:cubicBezTo>
                        <a:pt x="2581" y="9682"/>
                        <a:pt x="2574" y="10257"/>
                        <a:pt x="2513" y="10302"/>
                      </a:cubicBezTo>
                      <a:cubicBezTo>
                        <a:pt x="2451" y="10348"/>
                        <a:pt x="2451" y="10356"/>
                        <a:pt x="2513" y="10380"/>
                      </a:cubicBezTo>
                      <a:cubicBezTo>
                        <a:pt x="2590" y="10410"/>
                        <a:pt x="2611" y="11755"/>
                        <a:pt x="2572" y="12442"/>
                      </a:cubicBezTo>
                      <a:cubicBezTo>
                        <a:pt x="2566" y="12557"/>
                        <a:pt x="2556" y="12652"/>
                        <a:pt x="2546" y="12721"/>
                      </a:cubicBezTo>
                      <a:cubicBezTo>
                        <a:pt x="2536" y="12790"/>
                        <a:pt x="2526" y="12833"/>
                        <a:pt x="2513" y="12838"/>
                      </a:cubicBezTo>
                      <a:cubicBezTo>
                        <a:pt x="2451" y="12862"/>
                        <a:pt x="2451" y="12871"/>
                        <a:pt x="2513" y="12916"/>
                      </a:cubicBezTo>
                      <a:cubicBezTo>
                        <a:pt x="2574" y="12962"/>
                        <a:pt x="2581" y="13399"/>
                        <a:pt x="2571" y="16756"/>
                      </a:cubicBezTo>
                      <a:lnTo>
                        <a:pt x="2559" y="20546"/>
                      </a:lnTo>
                      <a:lnTo>
                        <a:pt x="11584" y="20546"/>
                      </a:lnTo>
                      <a:lnTo>
                        <a:pt x="20609" y="20546"/>
                      </a:lnTo>
                      <a:lnTo>
                        <a:pt x="20609" y="20309"/>
                      </a:lnTo>
                      <a:lnTo>
                        <a:pt x="20609" y="20071"/>
                      </a:lnTo>
                      <a:lnTo>
                        <a:pt x="20832" y="20059"/>
                      </a:lnTo>
                      <a:lnTo>
                        <a:pt x="21057" y="20044"/>
                      </a:lnTo>
                      <a:lnTo>
                        <a:pt x="21047" y="18799"/>
                      </a:lnTo>
                      <a:cubicBezTo>
                        <a:pt x="21042" y="18112"/>
                        <a:pt x="21033" y="17540"/>
                        <a:pt x="21024" y="17530"/>
                      </a:cubicBezTo>
                      <a:cubicBezTo>
                        <a:pt x="21014" y="17521"/>
                        <a:pt x="20915" y="17510"/>
                        <a:pt x="20806" y="17504"/>
                      </a:cubicBezTo>
                      <a:lnTo>
                        <a:pt x="20609" y="17491"/>
                      </a:lnTo>
                      <a:lnTo>
                        <a:pt x="20609" y="15206"/>
                      </a:lnTo>
                      <a:lnTo>
                        <a:pt x="20609" y="12921"/>
                      </a:lnTo>
                      <a:lnTo>
                        <a:pt x="21102" y="12900"/>
                      </a:lnTo>
                      <a:lnTo>
                        <a:pt x="21596" y="12879"/>
                      </a:lnTo>
                      <a:lnTo>
                        <a:pt x="21102" y="12854"/>
                      </a:lnTo>
                      <a:lnTo>
                        <a:pt x="20609" y="12831"/>
                      </a:lnTo>
                      <a:lnTo>
                        <a:pt x="20609" y="11609"/>
                      </a:lnTo>
                      <a:lnTo>
                        <a:pt x="20609" y="10386"/>
                      </a:lnTo>
                      <a:lnTo>
                        <a:pt x="21102" y="10365"/>
                      </a:lnTo>
                      <a:lnTo>
                        <a:pt x="21596" y="10345"/>
                      </a:lnTo>
                      <a:lnTo>
                        <a:pt x="21102" y="10320"/>
                      </a:lnTo>
                      <a:lnTo>
                        <a:pt x="20609" y="10297"/>
                      </a:lnTo>
                      <a:lnTo>
                        <a:pt x="20600" y="6608"/>
                      </a:lnTo>
                      <a:cubicBezTo>
                        <a:pt x="20594" y="4579"/>
                        <a:pt x="20601" y="2889"/>
                        <a:pt x="20616" y="2852"/>
                      </a:cubicBezTo>
                      <a:cubicBezTo>
                        <a:pt x="20666" y="2732"/>
                        <a:pt x="20668" y="2672"/>
                        <a:pt x="20626" y="2646"/>
                      </a:cubicBezTo>
                      <a:cubicBezTo>
                        <a:pt x="20604" y="2632"/>
                        <a:pt x="20587" y="2401"/>
                        <a:pt x="20587" y="2131"/>
                      </a:cubicBezTo>
                      <a:cubicBezTo>
                        <a:pt x="20587" y="1745"/>
                        <a:pt x="20601" y="1629"/>
                        <a:pt x="20655" y="1583"/>
                      </a:cubicBezTo>
                      <a:cubicBezTo>
                        <a:pt x="20694" y="1551"/>
                        <a:pt x="20715" y="1500"/>
                        <a:pt x="20703" y="1469"/>
                      </a:cubicBezTo>
                      <a:cubicBezTo>
                        <a:pt x="20671" y="1386"/>
                        <a:pt x="20826" y="1258"/>
                        <a:pt x="20892" y="1313"/>
                      </a:cubicBezTo>
                      <a:cubicBezTo>
                        <a:pt x="20930" y="1345"/>
                        <a:pt x="20933" y="1342"/>
                        <a:pt x="20902" y="1305"/>
                      </a:cubicBezTo>
                      <a:cubicBezTo>
                        <a:pt x="20848" y="1239"/>
                        <a:pt x="20929" y="1073"/>
                        <a:pt x="20995" y="1114"/>
                      </a:cubicBezTo>
                      <a:cubicBezTo>
                        <a:pt x="21021" y="1130"/>
                        <a:pt x="21006" y="1075"/>
                        <a:pt x="20963" y="991"/>
                      </a:cubicBezTo>
                      <a:cubicBezTo>
                        <a:pt x="20909" y="887"/>
                        <a:pt x="20880" y="859"/>
                        <a:pt x="20866" y="906"/>
                      </a:cubicBezTo>
                      <a:cubicBezTo>
                        <a:pt x="20822" y="1047"/>
                        <a:pt x="20759" y="1088"/>
                        <a:pt x="20667" y="1038"/>
                      </a:cubicBezTo>
                      <a:cubicBezTo>
                        <a:pt x="20587" y="995"/>
                        <a:pt x="20582" y="950"/>
                        <a:pt x="20594" y="564"/>
                      </a:cubicBezTo>
                      <a:lnTo>
                        <a:pt x="20609" y="136"/>
                      </a:lnTo>
                      <a:lnTo>
                        <a:pt x="11584" y="136"/>
                      </a:lnTo>
                      <a:lnTo>
                        <a:pt x="2559" y="136"/>
                      </a:lnTo>
                      <a:close/>
                      <a:moveTo>
                        <a:pt x="296" y="2537"/>
                      </a:moveTo>
                      <a:cubicBezTo>
                        <a:pt x="278" y="2543"/>
                        <a:pt x="263" y="2587"/>
                        <a:pt x="263" y="2663"/>
                      </a:cubicBezTo>
                      <a:cubicBezTo>
                        <a:pt x="263" y="2749"/>
                        <a:pt x="293" y="2804"/>
                        <a:pt x="356" y="2833"/>
                      </a:cubicBezTo>
                      <a:cubicBezTo>
                        <a:pt x="416" y="2860"/>
                        <a:pt x="461" y="2860"/>
                        <a:pt x="482" y="2830"/>
                      </a:cubicBezTo>
                      <a:cubicBezTo>
                        <a:pt x="500" y="2804"/>
                        <a:pt x="671" y="2783"/>
                        <a:pt x="864" y="2783"/>
                      </a:cubicBezTo>
                      <a:cubicBezTo>
                        <a:pt x="1208" y="2783"/>
                        <a:pt x="1213" y="2781"/>
                        <a:pt x="1227" y="2663"/>
                      </a:cubicBezTo>
                      <a:lnTo>
                        <a:pt x="1241" y="2543"/>
                      </a:lnTo>
                      <a:lnTo>
                        <a:pt x="916" y="2551"/>
                      </a:lnTo>
                      <a:cubicBezTo>
                        <a:pt x="622" y="2557"/>
                        <a:pt x="591" y="2567"/>
                        <a:pt x="556" y="2662"/>
                      </a:cubicBezTo>
                      <a:cubicBezTo>
                        <a:pt x="507" y="2795"/>
                        <a:pt x="365" y="2778"/>
                        <a:pt x="345" y="2637"/>
                      </a:cubicBezTo>
                      <a:cubicBezTo>
                        <a:pt x="335" y="2564"/>
                        <a:pt x="314" y="2531"/>
                        <a:pt x="296" y="2537"/>
                      </a:cubicBezTo>
                      <a:close/>
                      <a:moveTo>
                        <a:pt x="1741" y="2551"/>
                      </a:moveTo>
                      <a:cubicBezTo>
                        <a:pt x="1433" y="2545"/>
                        <a:pt x="1414" y="2551"/>
                        <a:pt x="1414" y="2646"/>
                      </a:cubicBezTo>
                      <a:cubicBezTo>
                        <a:pt x="1414" y="2702"/>
                        <a:pt x="1428" y="2760"/>
                        <a:pt x="1444" y="2777"/>
                      </a:cubicBezTo>
                      <a:cubicBezTo>
                        <a:pt x="1488" y="2821"/>
                        <a:pt x="1540" y="2812"/>
                        <a:pt x="1574" y="2758"/>
                      </a:cubicBezTo>
                      <a:cubicBezTo>
                        <a:pt x="1592" y="2728"/>
                        <a:pt x="1622" y="2727"/>
                        <a:pt x="1655" y="2754"/>
                      </a:cubicBezTo>
                      <a:cubicBezTo>
                        <a:pt x="1684" y="2777"/>
                        <a:pt x="1787" y="2792"/>
                        <a:pt x="1886" y="2789"/>
                      </a:cubicBezTo>
                      <a:cubicBezTo>
                        <a:pt x="2046" y="2783"/>
                        <a:pt x="2066" y="2772"/>
                        <a:pt x="2066" y="2671"/>
                      </a:cubicBezTo>
                      <a:cubicBezTo>
                        <a:pt x="2066" y="2562"/>
                        <a:pt x="2057" y="2558"/>
                        <a:pt x="1741" y="2551"/>
                      </a:cubicBezTo>
                      <a:close/>
                      <a:moveTo>
                        <a:pt x="1984" y="5077"/>
                      </a:moveTo>
                      <a:cubicBezTo>
                        <a:pt x="1973" y="5081"/>
                        <a:pt x="1960" y="5090"/>
                        <a:pt x="1948" y="5102"/>
                      </a:cubicBezTo>
                      <a:cubicBezTo>
                        <a:pt x="1914" y="5137"/>
                        <a:pt x="1868" y="5141"/>
                        <a:pt x="1820" y="5115"/>
                      </a:cubicBezTo>
                      <a:cubicBezTo>
                        <a:pt x="1778" y="5092"/>
                        <a:pt x="1719" y="5091"/>
                        <a:pt x="1682" y="5114"/>
                      </a:cubicBezTo>
                      <a:cubicBezTo>
                        <a:pt x="1645" y="5137"/>
                        <a:pt x="1597" y="5135"/>
                        <a:pt x="1563" y="5107"/>
                      </a:cubicBezTo>
                      <a:cubicBezTo>
                        <a:pt x="1533" y="5082"/>
                        <a:pt x="1486" y="5075"/>
                        <a:pt x="1460" y="5091"/>
                      </a:cubicBezTo>
                      <a:cubicBezTo>
                        <a:pt x="1408" y="5124"/>
                        <a:pt x="1397" y="5309"/>
                        <a:pt x="1444" y="5357"/>
                      </a:cubicBezTo>
                      <a:cubicBezTo>
                        <a:pt x="1488" y="5401"/>
                        <a:pt x="1540" y="5392"/>
                        <a:pt x="1574" y="5338"/>
                      </a:cubicBezTo>
                      <a:cubicBezTo>
                        <a:pt x="1594" y="5305"/>
                        <a:pt x="1622" y="5307"/>
                        <a:pt x="1664" y="5342"/>
                      </a:cubicBezTo>
                      <a:cubicBezTo>
                        <a:pt x="1706" y="5377"/>
                        <a:pt x="1749" y="5380"/>
                        <a:pt x="1809" y="5347"/>
                      </a:cubicBezTo>
                      <a:cubicBezTo>
                        <a:pt x="1870" y="5315"/>
                        <a:pt x="1910" y="5315"/>
                        <a:pt x="1948" y="5354"/>
                      </a:cubicBezTo>
                      <a:cubicBezTo>
                        <a:pt x="1969" y="5375"/>
                        <a:pt x="1984" y="5384"/>
                        <a:pt x="1999" y="5382"/>
                      </a:cubicBezTo>
                      <a:cubicBezTo>
                        <a:pt x="2014" y="5379"/>
                        <a:pt x="2027" y="5367"/>
                        <a:pt x="2044" y="5341"/>
                      </a:cubicBezTo>
                      <a:cubicBezTo>
                        <a:pt x="2117" y="5224"/>
                        <a:pt x="2064" y="5052"/>
                        <a:pt x="1984" y="5077"/>
                      </a:cubicBezTo>
                      <a:close/>
                      <a:moveTo>
                        <a:pt x="925" y="5082"/>
                      </a:moveTo>
                      <a:cubicBezTo>
                        <a:pt x="871" y="5075"/>
                        <a:pt x="830" y="5131"/>
                        <a:pt x="830" y="5228"/>
                      </a:cubicBezTo>
                      <a:cubicBezTo>
                        <a:pt x="830" y="5359"/>
                        <a:pt x="904" y="5412"/>
                        <a:pt x="987" y="5342"/>
                      </a:cubicBezTo>
                      <a:cubicBezTo>
                        <a:pt x="1032" y="5304"/>
                        <a:pt x="1054" y="5305"/>
                        <a:pt x="1077" y="5342"/>
                      </a:cubicBezTo>
                      <a:cubicBezTo>
                        <a:pt x="1094" y="5370"/>
                        <a:pt x="1137" y="5381"/>
                        <a:pt x="1173" y="5367"/>
                      </a:cubicBezTo>
                      <a:cubicBezTo>
                        <a:pt x="1209" y="5353"/>
                        <a:pt x="1251" y="5375"/>
                        <a:pt x="1267" y="5418"/>
                      </a:cubicBezTo>
                      <a:cubicBezTo>
                        <a:pt x="1288" y="5472"/>
                        <a:pt x="1302" y="5478"/>
                        <a:pt x="1315" y="5437"/>
                      </a:cubicBezTo>
                      <a:cubicBezTo>
                        <a:pt x="1326" y="5405"/>
                        <a:pt x="1314" y="5356"/>
                        <a:pt x="1286" y="5328"/>
                      </a:cubicBezTo>
                      <a:cubicBezTo>
                        <a:pt x="1259" y="5301"/>
                        <a:pt x="1235" y="5240"/>
                        <a:pt x="1235" y="5197"/>
                      </a:cubicBezTo>
                      <a:cubicBezTo>
                        <a:pt x="1235" y="5095"/>
                        <a:pt x="1151" y="5045"/>
                        <a:pt x="1089" y="5108"/>
                      </a:cubicBezTo>
                      <a:cubicBezTo>
                        <a:pt x="1054" y="5143"/>
                        <a:pt x="1023" y="5142"/>
                        <a:pt x="983" y="5108"/>
                      </a:cubicBezTo>
                      <a:cubicBezTo>
                        <a:pt x="963" y="5091"/>
                        <a:pt x="943" y="5084"/>
                        <a:pt x="925" y="5082"/>
                      </a:cubicBezTo>
                      <a:close/>
                      <a:moveTo>
                        <a:pt x="669" y="5083"/>
                      </a:moveTo>
                      <a:cubicBezTo>
                        <a:pt x="650" y="5100"/>
                        <a:pt x="627" y="5167"/>
                        <a:pt x="623" y="5253"/>
                      </a:cubicBezTo>
                      <a:cubicBezTo>
                        <a:pt x="618" y="5343"/>
                        <a:pt x="638" y="5386"/>
                        <a:pt x="684" y="5386"/>
                      </a:cubicBezTo>
                      <a:cubicBezTo>
                        <a:pt x="726" y="5386"/>
                        <a:pt x="740" y="5360"/>
                        <a:pt x="723" y="5314"/>
                      </a:cubicBezTo>
                      <a:cubicBezTo>
                        <a:pt x="708" y="5275"/>
                        <a:pt x="697" y="5200"/>
                        <a:pt x="697" y="5148"/>
                      </a:cubicBezTo>
                      <a:cubicBezTo>
                        <a:pt x="697" y="5113"/>
                        <a:pt x="693" y="5092"/>
                        <a:pt x="687" y="5083"/>
                      </a:cubicBezTo>
                      <a:cubicBezTo>
                        <a:pt x="682" y="5076"/>
                        <a:pt x="676" y="5077"/>
                        <a:pt x="669" y="5083"/>
                      </a:cubicBezTo>
                      <a:close/>
                      <a:moveTo>
                        <a:pt x="2003" y="7610"/>
                      </a:moveTo>
                      <a:cubicBezTo>
                        <a:pt x="1985" y="7609"/>
                        <a:pt x="1966" y="7618"/>
                        <a:pt x="1947" y="7638"/>
                      </a:cubicBezTo>
                      <a:cubicBezTo>
                        <a:pt x="1910" y="7674"/>
                        <a:pt x="1869" y="7675"/>
                        <a:pt x="1809" y="7642"/>
                      </a:cubicBezTo>
                      <a:cubicBezTo>
                        <a:pt x="1750" y="7610"/>
                        <a:pt x="1705" y="7611"/>
                        <a:pt x="1666" y="7644"/>
                      </a:cubicBezTo>
                      <a:cubicBezTo>
                        <a:pt x="1627" y="7677"/>
                        <a:pt x="1596" y="7677"/>
                        <a:pt x="1561" y="7642"/>
                      </a:cubicBezTo>
                      <a:cubicBezTo>
                        <a:pt x="1535" y="7615"/>
                        <a:pt x="1490" y="7606"/>
                        <a:pt x="1463" y="7623"/>
                      </a:cubicBezTo>
                      <a:cubicBezTo>
                        <a:pt x="1410" y="7656"/>
                        <a:pt x="1397" y="7843"/>
                        <a:pt x="1444" y="7891"/>
                      </a:cubicBezTo>
                      <a:cubicBezTo>
                        <a:pt x="1488" y="7935"/>
                        <a:pt x="1540" y="7926"/>
                        <a:pt x="1574" y="7872"/>
                      </a:cubicBezTo>
                      <a:cubicBezTo>
                        <a:pt x="1591" y="7843"/>
                        <a:pt x="1624" y="7840"/>
                        <a:pt x="1655" y="7865"/>
                      </a:cubicBezTo>
                      <a:cubicBezTo>
                        <a:pt x="1684" y="7887"/>
                        <a:pt x="1781" y="7908"/>
                        <a:pt x="1874" y="7909"/>
                      </a:cubicBezTo>
                      <a:cubicBezTo>
                        <a:pt x="2017" y="7912"/>
                        <a:pt x="2048" y="7894"/>
                        <a:pt x="2071" y="7799"/>
                      </a:cubicBezTo>
                      <a:cubicBezTo>
                        <a:pt x="2097" y="7697"/>
                        <a:pt x="2057" y="7613"/>
                        <a:pt x="2003" y="7610"/>
                      </a:cubicBezTo>
                      <a:close/>
                      <a:moveTo>
                        <a:pt x="1179" y="7618"/>
                      </a:moveTo>
                      <a:cubicBezTo>
                        <a:pt x="1164" y="7609"/>
                        <a:pt x="1147" y="7609"/>
                        <a:pt x="1132" y="7619"/>
                      </a:cubicBezTo>
                      <a:cubicBezTo>
                        <a:pt x="1103" y="7637"/>
                        <a:pt x="1077" y="7691"/>
                        <a:pt x="1077" y="7767"/>
                      </a:cubicBezTo>
                      <a:cubicBezTo>
                        <a:pt x="1077" y="7866"/>
                        <a:pt x="1098" y="7897"/>
                        <a:pt x="1163" y="7897"/>
                      </a:cubicBezTo>
                      <a:cubicBezTo>
                        <a:pt x="1210" y="7897"/>
                        <a:pt x="1259" y="7924"/>
                        <a:pt x="1270" y="7957"/>
                      </a:cubicBezTo>
                      <a:cubicBezTo>
                        <a:pt x="1281" y="7989"/>
                        <a:pt x="1301" y="8005"/>
                        <a:pt x="1315" y="7991"/>
                      </a:cubicBezTo>
                      <a:cubicBezTo>
                        <a:pt x="1329" y="7977"/>
                        <a:pt x="1318" y="7919"/>
                        <a:pt x="1291" y="7863"/>
                      </a:cubicBezTo>
                      <a:cubicBezTo>
                        <a:pt x="1265" y="7807"/>
                        <a:pt x="1231" y="7724"/>
                        <a:pt x="1216" y="7679"/>
                      </a:cubicBezTo>
                      <a:cubicBezTo>
                        <a:pt x="1206" y="7647"/>
                        <a:pt x="1194" y="7628"/>
                        <a:pt x="1179" y="7618"/>
                      </a:cubicBezTo>
                      <a:close/>
                      <a:moveTo>
                        <a:pt x="909" y="7619"/>
                      </a:moveTo>
                      <a:cubicBezTo>
                        <a:pt x="901" y="7611"/>
                        <a:pt x="889" y="7619"/>
                        <a:pt x="871" y="7637"/>
                      </a:cubicBezTo>
                      <a:cubicBezTo>
                        <a:pt x="843" y="7665"/>
                        <a:pt x="834" y="7708"/>
                        <a:pt x="851" y="7735"/>
                      </a:cubicBezTo>
                      <a:cubicBezTo>
                        <a:pt x="897" y="7811"/>
                        <a:pt x="920" y="7794"/>
                        <a:pt x="920" y="7685"/>
                      </a:cubicBezTo>
                      <a:cubicBezTo>
                        <a:pt x="920" y="7648"/>
                        <a:pt x="917" y="7627"/>
                        <a:pt x="909" y="7619"/>
                      </a:cubicBezTo>
                      <a:close/>
                      <a:moveTo>
                        <a:pt x="923" y="7830"/>
                      </a:moveTo>
                      <a:cubicBezTo>
                        <a:pt x="900" y="7830"/>
                        <a:pt x="869" y="7850"/>
                        <a:pt x="854" y="7875"/>
                      </a:cubicBezTo>
                      <a:cubicBezTo>
                        <a:pt x="838" y="7900"/>
                        <a:pt x="857" y="7920"/>
                        <a:pt x="896" y="7920"/>
                      </a:cubicBezTo>
                      <a:cubicBezTo>
                        <a:pt x="934" y="7920"/>
                        <a:pt x="965" y="7900"/>
                        <a:pt x="965" y="7875"/>
                      </a:cubicBezTo>
                      <a:cubicBezTo>
                        <a:pt x="965" y="7850"/>
                        <a:pt x="946" y="7830"/>
                        <a:pt x="923" y="7830"/>
                      </a:cubicBezTo>
                      <a:close/>
                      <a:moveTo>
                        <a:pt x="1148" y="10182"/>
                      </a:moveTo>
                      <a:cubicBezTo>
                        <a:pt x="1068" y="10182"/>
                        <a:pt x="1121" y="10431"/>
                        <a:pt x="1212" y="10481"/>
                      </a:cubicBezTo>
                      <a:cubicBezTo>
                        <a:pt x="1261" y="10508"/>
                        <a:pt x="1313" y="10523"/>
                        <a:pt x="1325" y="10512"/>
                      </a:cubicBezTo>
                      <a:cubicBezTo>
                        <a:pt x="1331" y="10507"/>
                        <a:pt x="1327" y="10496"/>
                        <a:pt x="1317" y="10485"/>
                      </a:cubicBezTo>
                      <a:cubicBezTo>
                        <a:pt x="1306" y="10474"/>
                        <a:pt x="1290" y="10461"/>
                        <a:pt x="1269" y="10449"/>
                      </a:cubicBezTo>
                      <a:cubicBezTo>
                        <a:pt x="1226" y="10424"/>
                        <a:pt x="1190" y="10355"/>
                        <a:pt x="1190" y="10294"/>
                      </a:cubicBezTo>
                      <a:cubicBezTo>
                        <a:pt x="1190" y="10233"/>
                        <a:pt x="1171" y="10182"/>
                        <a:pt x="1148" y="10182"/>
                      </a:cubicBezTo>
                      <a:close/>
                      <a:moveTo>
                        <a:pt x="1510" y="10197"/>
                      </a:moveTo>
                      <a:cubicBezTo>
                        <a:pt x="1454" y="10189"/>
                        <a:pt x="1414" y="10243"/>
                        <a:pt x="1414" y="10342"/>
                      </a:cubicBezTo>
                      <a:cubicBezTo>
                        <a:pt x="1414" y="10446"/>
                        <a:pt x="1426" y="10448"/>
                        <a:pt x="1741" y="10440"/>
                      </a:cubicBezTo>
                      <a:cubicBezTo>
                        <a:pt x="2056" y="10431"/>
                        <a:pt x="2066" y="10429"/>
                        <a:pt x="2066" y="10319"/>
                      </a:cubicBezTo>
                      <a:cubicBezTo>
                        <a:pt x="2066" y="10218"/>
                        <a:pt x="2046" y="10206"/>
                        <a:pt x="1874" y="10199"/>
                      </a:cubicBezTo>
                      <a:cubicBezTo>
                        <a:pt x="1769" y="10195"/>
                        <a:pt x="1672" y="10211"/>
                        <a:pt x="1658" y="10234"/>
                      </a:cubicBezTo>
                      <a:cubicBezTo>
                        <a:pt x="1641" y="10261"/>
                        <a:pt x="1608" y="10258"/>
                        <a:pt x="1571" y="10226"/>
                      </a:cubicBezTo>
                      <a:cubicBezTo>
                        <a:pt x="1550" y="10209"/>
                        <a:pt x="1528" y="10200"/>
                        <a:pt x="1510" y="10197"/>
                      </a:cubicBezTo>
                      <a:close/>
                      <a:moveTo>
                        <a:pt x="1504" y="12721"/>
                      </a:moveTo>
                      <a:cubicBezTo>
                        <a:pt x="1486" y="12731"/>
                        <a:pt x="1475" y="12776"/>
                        <a:pt x="1478" y="12850"/>
                      </a:cubicBezTo>
                      <a:lnTo>
                        <a:pt x="1482" y="12981"/>
                      </a:lnTo>
                      <a:lnTo>
                        <a:pt x="1774" y="12974"/>
                      </a:lnTo>
                      <a:cubicBezTo>
                        <a:pt x="2053" y="12966"/>
                        <a:pt x="2066" y="12961"/>
                        <a:pt x="2066" y="12853"/>
                      </a:cubicBezTo>
                      <a:cubicBezTo>
                        <a:pt x="2066" y="12752"/>
                        <a:pt x="2046" y="12739"/>
                        <a:pt x="1886" y="12734"/>
                      </a:cubicBezTo>
                      <a:cubicBezTo>
                        <a:pt x="1768" y="12731"/>
                        <a:pt x="1690" y="12755"/>
                        <a:pt x="1655" y="12802"/>
                      </a:cubicBezTo>
                      <a:cubicBezTo>
                        <a:pt x="1606" y="12869"/>
                        <a:pt x="1598" y="12869"/>
                        <a:pt x="1571" y="12796"/>
                      </a:cubicBezTo>
                      <a:cubicBezTo>
                        <a:pt x="1547" y="12735"/>
                        <a:pt x="1522" y="12711"/>
                        <a:pt x="1504" y="12721"/>
                      </a:cubicBezTo>
                      <a:close/>
                      <a:moveTo>
                        <a:pt x="1733" y="15299"/>
                      </a:moveTo>
                      <a:cubicBezTo>
                        <a:pt x="1715" y="15306"/>
                        <a:pt x="1700" y="15352"/>
                        <a:pt x="1700" y="15431"/>
                      </a:cubicBezTo>
                      <a:cubicBezTo>
                        <a:pt x="1700" y="15560"/>
                        <a:pt x="1705" y="15565"/>
                        <a:pt x="1881" y="15555"/>
                      </a:cubicBezTo>
                      <a:cubicBezTo>
                        <a:pt x="2044" y="15546"/>
                        <a:pt x="2066" y="15532"/>
                        <a:pt x="2066" y="15432"/>
                      </a:cubicBezTo>
                      <a:cubicBezTo>
                        <a:pt x="2066" y="15282"/>
                        <a:pt x="1921" y="15250"/>
                        <a:pt x="1900" y="15396"/>
                      </a:cubicBezTo>
                      <a:cubicBezTo>
                        <a:pt x="1881" y="15529"/>
                        <a:pt x="1801" y="15533"/>
                        <a:pt x="1783" y="15400"/>
                      </a:cubicBezTo>
                      <a:cubicBezTo>
                        <a:pt x="1772" y="15325"/>
                        <a:pt x="1751" y="15292"/>
                        <a:pt x="1733" y="15299"/>
                      </a:cubicBezTo>
                      <a:close/>
                      <a:moveTo>
                        <a:pt x="1951" y="17830"/>
                      </a:moveTo>
                      <a:cubicBezTo>
                        <a:pt x="1925" y="17830"/>
                        <a:pt x="1915" y="17851"/>
                        <a:pt x="1931" y="17876"/>
                      </a:cubicBezTo>
                      <a:cubicBezTo>
                        <a:pt x="1946" y="17901"/>
                        <a:pt x="1968" y="17921"/>
                        <a:pt x="1979" y="17921"/>
                      </a:cubicBezTo>
                      <a:cubicBezTo>
                        <a:pt x="1989" y="17921"/>
                        <a:pt x="1999" y="17901"/>
                        <a:pt x="1999" y="17876"/>
                      </a:cubicBezTo>
                      <a:cubicBezTo>
                        <a:pt x="1999" y="17851"/>
                        <a:pt x="1977" y="17830"/>
                        <a:pt x="1951" y="17830"/>
                      </a:cubicBezTo>
                      <a:close/>
                      <a:moveTo>
                        <a:pt x="2000" y="18012"/>
                      </a:moveTo>
                      <a:cubicBezTo>
                        <a:pt x="1977" y="18012"/>
                        <a:pt x="1946" y="18032"/>
                        <a:pt x="1931" y="18057"/>
                      </a:cubicBezTo>
                      <a:cubicBezTo>
                        <a:pt x="1915" y="18082"/>
                        <a:pt x="1934" y="18103"/>
                        <a:pt x="1973" y="18103"/>
                      </a:cubicBezTo>
                      <a:cubicBezTo>
                        <a:pt x="2011" y="18103"/>
                        <a:pt x="2042" y="18082"/>
                        <a:pt x="2042" y="18057"/>
                      </a:cubicBezTo>
                      <a:cubicBezTo>
                        <a:pt x="2042" y="18032"/>
                        <a:pt x="2024" y="18012"/>
                        <a:pt x="2000" y="18012"/>
                      </a:cubicBezTo>
                      <a:close/>
                      <a:moveTo>
                        <a:pt x="1999" y="20388"/>
                      </a:moveTo>
                      <a:cubicBezTo>
                        <a:pt x="1964" y="20391"/>
                        <a:pt x="1925" y="20435"/>
                        <a:pt x="1916" y="20517"/>
                      </a:cubicBezTo>
                      <a:cubicBezTo>
                        <a:pt x="1904" y="20621"/>
                        <a:pt x="1918" y="20641"/>
                        <a:pt x="1984" y="20628"/>
                      </a:cubicBezTo>
                      <a:cubicBezTo>
                        <a:pt x="2037" y="20618"/>
                        <a:pt x="2066" y="20574"/>
                        <a:pt x="2066" y="20501"/>
                      </a:cubicBezTo>
                      <a:cubicBezTo>
                        <a:pt x="2066" y="20420"/>
                        <a:pt x="2034" y="20384"/>
                        <a:pt x="1999" y="20388"/>
                      </a:cubicBezTo>
                      <a:close/>
                      <a:moveTo>
                        <a:pt x="13687" y="21174"/>
                      </a:moveTo>
                      <a:cubicBezTo>
                        <a:pt x="13653" y="21161"/>
                        <a:pt x="13619" y="21188"/>
                        <a:pt x="13602" y="21241"/>
                      </a:cubicBezTo>
                      <a:cubicBezTo>
                        <a:pt x="13593" y="21267"/>
                        <a:pt x="13589" y="21300"/>
                        <a:pt x="13590" y="21339"/>
                      </a:cubicBezTo>
                      <a:cubicBezTo>
                        <a:pt x="13597" y="21512"/>
                        <a:pt x="13651" y="21541"/>
                        <a:pt x="13741" y="21418"/>
                      </a:cubicBezTo>
                      <a:cubicBezTo>
                        <a:pt x="13796" y="21343"/>
                        <a:pt x="13801" y="21343"/>
                        <a:pt x="13830" y="21418"/>
                      </a:cubicBezTo>
                      <a:cubicBezTo>
                        <a:pt x="13838" y="21440"/>
                        <a:pt x="13853" y="21459"/>
                        <a:pt x="13869" y="21474"/>
                      </a:cubicBezTo>
                      <a:cubicBezTo>
                        <a:pt x="13885" y="21488"/>
                        <a:pt x="13902" y="21497"/>
                        <a:pt x="13918" y="21497"/>
                      </a:cubicBezTo>
                      <a:cubicBezTo>
                        <a:pt x="13950" y="21497"/>
                        <a:pt x="13990" y="21462"/>
                        <a:pt x="14007" y="21418"/>
                      </a:cubicBezTo>
                      <a:cubicBezTo>
                        <a:pt x="14035" y="21344"/>
                        <a:pt x="14042" y="21344"/>
                        <a:pt x="14100" y="21423"/>
                      </a:cubicBezTo>
                      <a:cubicBezTo>
                        <a:pt x="14194" y="21552"/>
                        <a:pt x="14319" y="21485"/>
                        <a:pt x="14280" y="21327"/>
                      </a:cubicBezTo>
                      <a:cubicBezTo>
                        <a:pt x="14239" y="21164"/>
                        <a:pt x="14222" y="21151"/>
                        <a:pt x="14124" y="21212"/>
                      </a:cubicBezTo>
                      <a:cubicBezTo>
                        <a:pt x="14063" y="21250"/>
                        <a:pt x="14030" y="21251"/>
                        <a:pt x="13991" y="21212"/>
                      </a:cubicBezTo>
                      <a:cubicBezTo>
                        <a:pt x="13952" y="21172"/>
                        <a:pt x="13918" y="21172"/>
                        <a:pt x="13853" y="21213"/>
                      </a:cubicBezTo>
                      <a:cubicBezTo>
                        <a:pt x="13798" y="21248"/>
                        <a:pt x="13757" y="21252"/>
                        <a:pt x="13740" y="21224"/>
                      </a:cubicBezTo>
                      <a:cubicBezTo>
                        <a:pt x="13723" y="21197"/>
                        <a:pt x="13705" y="21180"/>
                        <a:pt x="13687" y="21174"/>
                      </a:cubicBezTo>
                      <a:close/>
                      <a:moveTo>
                        <a:pt x="2964" y="21177"/>
                      </a:moveTo>
                      <a:cubicBezTo>
                        <a:pt x="2952" y="21172"/>
                        <a:pt x="2939" y="21173"/>
                        <a:pt x="2925" y="21178"/>
                      </a:cubicBezTo>
                      <a:cubicBezTo>
                        <a:pt x="2907" y="21185"/>
                        <a:pt x="2888" y="21202"/>
                        <a:pt x="2871" y="21229"/>
                      </a:cubicBezTo>
                      <a:cubicBezTo>
                        <a:pt x="2860" y="21247"/>
                        <a:pt x="2851" y="21257"/>
                        <a:pt x="2838" y="21257"/>
                      </a:cubicBezTo>
                      <a:cubicBezTo>
                        <a:pt x="2825" y="21257"/>
                        <a:pt x="2810" y="21247"/>
                        <a:pt x="2793" y="21229"/>
                      </a:cubicBezTo>
                      <a:cubicBezTo>
                        <a:pt x="2766" y="21202"/>
                        <a:pt x="2703" y="21180"/>
                        <a:pt x="2652" y="21181"/>
                      </a:cubicBezTo>
                      <a:cubicBezTo>
                        <a:pt x="2568" y="21182"/>
                        <a:pt x="2565" y="21187"/>
                        <a:pt x="2638" y="21229"/>
                      </a:cubicBezTo>
                      <a:cubicBezTo>
                        <a:pt x="2698" y="21265"/>
                        <a:pt x="2706" y="21295"/>
                        <a:pt x="2671" y="21361"/>
                      </a:cubicBezTo>
                      <a:cubicBezTo>
                        <a:pt x="2646" y="21408"/>
                        <a:pt x="2628" y="21462"/>
                        <a:pt x="2629" y="21482"/>
                      </a:cubicBezTo>
                      <a:cubicBezTo>
                        <a:pt x="2630" y="21503"/>
                        <a:pt x="2660" y="21464"/>
                        <a:pt x="2697" y="21396"/>
                      </a:cubicBezTo>
                      <a:cubicBezTo>
                        <a:pt x="2779" y="21243"/>
                        <a:pt x="2797" y="21240"/>
                        <a:pt x="2851" y="21383"/>
                      </a:cubicBezTo>
                      <a:cubicBezTo>
                        <a:pt x="2917" y="21557"/>
                        <a:pt x="3031" y="21529"/>
                        <a:pt x="3031" y="21339"/>
                      </a:cubicBezTo>
                      <a:cubicBezTo>
                        <a:pt x="3031" y="21250"/>
                        <a:pt x="3002" y="21191"/>
                        <a:pt x="2964" y="21177"/>
                      </a:cubicBezTo>
                      <a:close/>
                      <a:moveTo>
                        <a:pt x="2141" y="21181"/>
                      </a:moveTo>
                      <a:cubicBezTo>
                        <a:pt x="2121" y="21181"/>
                        <a:pt x="2106" y="21251"/>
                        <a:pt x="2106" y="21339"/>
                      </a:cubicBezTo>
                      <a:cubicBezTo>
                        <a:pt x="2106" y="21467"/>
                        <a:pt x="2124" y="21497"/>
                        <a:pt x="2196" y="21497"/>
                      </a:cubicBezTo>
                      <a:cubicBezTo>
                        <a:pt x="2266" y="21497"/>
                        <a:pt x="2273" y="21485"/>
                        <a:pt x="2231" y="21443"/>
                      </a:cubicBezTo>
                      <a:cubicBezTo>
                        <a:pt x="2202" y="21413"/>
                        <a:pt x="2177" y="21342"/>
                        <a:pt x="2177" y="21285"/>
                      </a:cubicBezTo>
                      <a:cubicBezTo>
                        <a:pt x="2177" y="21228"/>
                        <a:pt x="2161" y="21181"/>
                        <a:pt x="2141" y="21181"/>
                      </a:cubicBezTo>
                      <a:close/>
                      <a:moveTo>
                        <a:pt x="4387" y="21181"/>
                      </a:moveTo>
                      <a:cubicBezTo>
                        <a:pt x="4377" y="21181"/>
                        <a:pt x="4367" y="21198"/>
                        <a:pt x="4361" y="21226"/>
                      </a:cubicBezTo>
                      <a:cubicBezTo>
                        <a:pt x="4354" y="21255"/>
                        <a:pt x="4352" y="21295"/>
                        <a:pt x="4352" y="21339"/>
                      </a:cubicBezTo>
                      <a:cubicBezTo>
                        <a:pt x="4352" y="21445"/>
                        <a:pt x="4372" y="21497"/>
                        <a:pt x="4414" y="21497"/>
                      </a:cubicBezTo>
                      <a:cubicBezTo>
                        <a:pt x="4454" y="21497"/>
                        <a:pt x="4466" y="21468"/>
                        <a:pt x="4449" y="21424"/>
                      </a:cubicBezTo>
                      <a:cubicBezTo>
                        <a:pt x="4434" y="21385"/>
                        <a:pt x="4423" y="21314"/>
                        <a:pt x="4423" y="21266"/>
                      </a:cubicBezTo>
                      <a:cubicBezTo>
                        <a:pt x="4423" y="21218"/>
                        <a:pt x="4407" y="21181"/>
                        <a:pt x="4387" y="21181"/>
                      </a:cubicBezTo>
                      <a:close/>
                      <a:moveTo>
                        <a:pt x="4908" y="21181"/>
                      </a:moveTo>
                      <a:cubicBezTo>
                        <a:pt x="4812" y="21181"/>
                        <a:pt x="4811" y="21182"/>
                        <a:pt x="4896" y="21247"/>
                      </a:cubicBezTo>
                      <a:cubicBezTo>
                        <a:pt x="5006" y="21330"/>
                        <a:pt x="5007" y="21330"/>
                        <a:pt x="5007" y="21248"/>
                      </a:cubicBezTo>
                      <a:cubicBezTo>
                        <a:pt x="5007" y="21209"/>
                        <a:pt x="4965" y="21181"/>
                        <a:pt x="4908" y="21181"/>
                      </a:cubicBezTo>
                      <a:close/>
                      <a:moveTo>
                        <a:pt x="5207" y="21181"/>
                      </a:moveTo>
                      <a:cubicBezTo>
                        <a:pt x="5127" y="21181"/>
                        <a:pt x="5119" y="21300"/>
                        <a:pt x="5197" y="21332"/>
                      </a:cubicBezTo>
                      <a:cubicBezTo>
                        <a:pt x="5228" y="21344"/>
                        <a:pt x="5254" y="21356"/>
                        <a:pt x="5255" y="21358"/>
                      </a:cubicBezTo>
                      <a:cubicBezTo>
                        <a:pt x="5256" y="21360"/>
                        <a:pt x="5260" y="21320"/>
                        <a:pt x="5264" y="21270"/>
                      </a:cubicBezTo>
                      <a:cubicBezTo>
                        <a:pt x="5267" y="21219"/>
                        <a:pt x="5243" y="21181"/>
                        <a:pt x="5207" y="21181"/>
                      </a:cubicBezTo>
                      <a:close/>
                      <a:moveTo>
                        <a:pt x="6631" y="21181"/>
                      </a:moveTo>
                      <a:cubicBezTo>
                        <a:pt x="6611" y="21181"/>
                        <a:pt x="6596" y="21251"/>
                        <a:pt x="6596" y="21339"/>
                      </a:cubicBezTo>
                      <a:cubicBezTo>
                        <a:pt x="6596" y="21392"/>
                        <a:pt x="6602" y="21432"/>
                        <a:pt x="6612" y="21459"/>
                      </a:cubicBezTo>
                      <a:cubicBezTo>
                        <a:pt x="6623" y="21485"/>
                        <a:pt x="6638" y="21497"/>
                        <a:pt x="6659" y="21497"/>
                      </a:cubicBezTo>
                      <a:cubicBezTo>
                        <a:pt x="6698" y="21497"/>
                        <a:pt x="6712" y="21468"/>
                        <a:pt x="6695" y="21424"/>
                      </a:cubicBezTo>
                      <a:cubicBezTo>
                        <a:pt x="6680" y="21385"/>
                        <a:pt x="6667" y="21314"/>
                        <a:pt x="6667" y="21266"/>
                      </a:cubicBezTo>
                      <a:cubicBezTo>
                        <a:pt x="6667" y="21218"/>
                        <a:pt x="6651" y="21181"/>
                        <a:pt x="6631" y="21181"/>
                      </a:cubicBezTo>
                      <a:close/>
                      <a:moveTo>
                        <a:pt x="7184" y="21181"/>
                      </a:moveTo>
                      <a:cubicBezTo>
                        <a:pt x="7152" y="21181"/>
                        <a:pt x="7113" y="21216"/>
                        <a:pt x="7097" y="21260"/>
                      </a:cubicBezTo>
                      <a:cubicBezTo>
                        <a:pt x="7068" y="21334"/>
                        <a:pt x="7061" y="21332"/>
                        <a:pt x="7003" y="21253"/>
                      </a:cubicBezTo>
                      <a:cubicBezTo>
                        <a:pt x="6967" y="21204"/>
                        <a:pt x="6912" y="21180"/>
                        <a:pt x="6872" y="21196"/>
                      </a:cubicBezTo>
                      <a:cubicBezTo>
                        <a:pt x="6794" y="21226"/>
                        <a:pt x="6781" y="21296"/>
                        <a:pt x="6846" y="21336"/>
                      </a:cubicBezTo>
                      <a:cubicBezTo>
                        <a:pt x="6870" y="21351"/>
                        <a:pt x="6877" y="21393"/>
                        <a:pt x="6863" y="21430"/>
                      </a:cubicBezTo>
                      <a:cubicBezTo>
                        <a:pt x="6830" y="21518"/>
                        <a:pt x="6911" y="21514"/>
                        <a:pt x="6985" y="21424"/>
                      </a:cubicBezTo>
                      <a:cubicBezTo>
                        <a:pt x="7039" y="21359"/>
                        <a:pt x="7050" y="21360"/>
                        <a:pt x="7104" y="21434"/>
                      </a:cubicBezTo>
                      <a:cubicBezTo>
                        <a:pt x="7151" y="21498"/>
                        <a:pt x="7180" y="21506"/>
                        <a:pt x="7241" y="21468"/>
                      </a:cubicBezTo>
                      <a:cubicBezTo>
                        <a:pt x="7297" y="21433"/>
                        <a:pt x="7342" y="21433"/>
                        <a:pt x="7399" y="21469"/>
                      </a:cubicBezTo>
                      <a:cubicBezTo>
                        <a:pt x="7461" y="21508"/>
                        <a:pt x="7488" y="21504"/>
                        <a:pt x="7521" y="21452"/>
                      </a:cubicBezTo>
                      <a:cubicBezTo>
                        <a:pt x="7634" y="21273"/>
                        <a:pt x="7489" y="21085"/>
                        <a:pt x="7367" y="21253"/>
                      </a:cubicBezTo>
                      <a:cubicBezTo>
                        <a:pt x="7308" y="21332"/>
                        <a:pt x="7301" y="21334"/>
                        <a:pt x="7273" y="21260"/>
                      </a:cubicBezTo>
                      <a:cubicBezTo>
                        <a:pt x="7256" y="21216"/>
                        <a:pt x="7216" y="21181"/>
                        <a:pt x="7184" y="21181"/>
                      </a:cubicBezTo>
                      <a:close/>
                      <a:moveTo>
                        <a:pt x="8875" y="21181"/>
                      </a:moveTo>
                      <a:cubicBezTo>
                        <a:pt x="8856" y="21181"/>
                        <a:pt x="8840" y="21251"/>
                        <a:pt x="8840" y="21339"/>
                      </a:cubicBezTo>
                      <a:cubicBezTo>
                        <a:pt x="8840" y="21392"/>
                        <a:pt x="8846" y="21432"/>
                        <a:pt x="8856" y="21459"/>
                      </a:cubicBezTo>
                      <a:cubicBezTo>
                        <a:pt x="8867" y="21485"/>
                        <a:pt x="8883" y="21497"/>
                        <a:pt x="8904" y="21497"/>
                      </a:cubicBezTo>
                      <a:cubicBezTo>
                        <a:pt x="8943" y="21497"/>
                        <a:pt x="8956" y="21468"/>
                        <a:pt x="8939" y="21424"/>
                      </a:cubicBezTo>
                      <a:cubicBezTo>
                        <a:pt x="8924" y="21385"/>
                        <a:pt x="8913" y="21314"/>
                        <a:pt x="8913" y="21266"/>
                      </a:cubicBezTo>
                      <a:cubicBezTo>
                        <a:pt x="8913" y="21218"/>
                        <a:pt x="8895" y="21181"/>
                        <a:pt x="8875" y="21181"/>
                      </a:cubicBezTo>
                      <a:close/>
                      <a:moveTo>
                        <a:pt x="9148" y="21181"/>
                      </a:moveTo>
                      <a:cubicBezTo>
                        <a:pt x="9086" y="21181"/>
                        <a:pt x="9041" y="21307"/>
                        <a:pt x="9093" y="21339"/>
                      </a:cubicBezTo>
                      <a:cubicBezTo>
                        <a:pt x="9115" y="21353"/>
                        <a:pt x="9122" y="21393"/>
                        <a:pt x="9109" y="21430"/>
                      </a:cubicBezTo>
                      <a:cubicBezTo>
                        <a:pt x="9075" y="21518"/>
                        <a:pt x="9156" y="21514"/>
                        <a:pt x="9230" y="21424"/>
                      </a:cubicBezTo>
                      <a:cubicBezTo>
                        <a:pt x="9284" y="21358"/>
                        <a:pt x="9295" y="21359"/>
                        <a:pt x="9347" y="21430"/>
                      </a:cubicBezTo>
                      <a:cubicBezTo>
                        <a:pt x="9416" y="21525"/>
                        <a:pt x="9562" y="21484"/>
                        <a:pt x="9523" y="21380"/>
                      </a:cubicBezTo>
                      <a:cubicBezTo>
                        <a:pt x="9508" y="21340"/>
                        <a:pt x="9498" y="21279"/>
                        <a:pt x="9498" y="21244"/>
                      </a:cubicBezTo>
                      <a:cubicBezTo>
                        <a:pt x="9498" y="21176"/>
                        <a:pt x="9428" y="21166"/>
                        <a:pt x="9379" y="21204"/>
                      </a:cubicBezTo>
                      <a:cubicBezTo>
                        <a:pt x="9363" y="21217"/>
                        <a:pt x="9349" y="21236"/>
                        <a:pt x="9340" y="21260"/>
                      </a:cubicBezTo>
                      <a:cubicBezTo>
                        <a:pt x="9311" y="21335"/>
                        <a:pt x="9308" y="21335"/>
                        <a:pt x="9253" y="21260"/>
                      </a:cubicBezTo>
                      <a:cubicBezTo>
                        <a:pt x="9221" y="21216"/>
                        <a:pt x="9174" y="21181"/>
                        <a:pt x="9148" y="21181"/>
                      </a:cubicBezTo>
                      <a:close/>
                      <a:moveTo>
                        <a:pt x="9698" y="21181"/>
                      </a:moveTo>
                      <a:cubicBezTo>
                        <a:pt x="9641" y="21181"/>
                        <a:pt x="9578" y="21399"/>
                        <a:pt x="9617" y="21462"/>
                      </a:cubicBezTo>
                      <a:cubicBezTo>
                        <a:pt x="9625" y="21475"/>
                        <a:pt x="9637" y="21486"/>
                        <a:pt x="9652" y="21491"/>
                      </a:cubicBezTo>
                      <a:cubicBezTo>
                        <a:pt x="9667" y="21497"/>
                        <a:pt x="9684" y="21499"/>
                        <a:pt x="9701" y="21497"/>
                      </a:cubicBezTo>
                      <a:cubicBezTo>
                        <a:pt x="9735" y="21492"/>
                        <a:pt x="9767" y="21473"/>
                        <a:pt x="9777" y="21442"/>
                      </a:cubicBezTo>
                      <a:cubicBezTo>
                        <a:pt x="9808" y="21348"/>
                        <a:pt x="9758" y="21181"/>
                        <a:pt x="9698" y="21181"/>
                      </a:cubicBezTo>
                      <a:close/>
                      <a:moveTo>
                        <a:pt x="11392" y="21181"/>
                      </a:moveTo>
                      <a:cubicBezTo>
                        <a:pt x="11360" y="21193"/>
                        <a:pt x="11339" y="21230"/>
                        <a:pt x="11346" y="21282"/>
                      </a:cubicBezTo>
                      <a:cubicBezTo>
                        <a:pt x="11353" y="21338"/>
                        <a:pt x="11341" y="21409"/>
                        <a:pt x="11321" y="21440"/>
                      </a:cubicBezTo>
                      <a:cubicBezTo>
                        <a:pt x="11270" y="21523"/>
                        <a:pt x="11382" y="21511"/>
                        <a:pt x="11478" y="21423"/>
                      </a:cubicBezTo>
                      <a:cubicBezTo>
                        <a:pt x="11553" y="21355"/>
                        <a:pt x="11562" y="21355"/>
                        <a:pt x="11588" y="21423"/>
                      </a:cubicBezTo>
                      <a:cubicBezTo>
                        <a:pt x="11626" y="21521"/>
                        <a:pt x="11725" y="21518"/>
                        <a:pt x="11764" y="21418"/>
                      </a:cubicBezTo>
                      <a:cubicBezTo>
                        <a:pt x="11792" y="21344"/>
                        <a:pt x="11796" y="21344"/>
                        <a:pt x="11854" y="21423"/>
                      </a:cubicBezTo>
                      <a:cubicBezTo>
                        <a:pt x="11936" y="21536"/>
                        <a:pt x="12056" y="21486"/>
                        <a:pt x="12056" y="21339"/>
                      </a:cubicBezTo>
                      <a:cubicBezTo>
                        <a:pt x="12056" y="21209"/>
                        <a:pt x="11950" y="21144"/>
                        <a:pt x="11860" y="21219"/>
                      </a:cubicBezTo>
                      <a:cubicBezTo>
                        <a:pt x="11838" y="21237"/>
                        <a:pt x="11821" y="21246"/>
                        <a:pt x="11803" y="21245"/>
                      </a:cubicBezTo>
                      <a:cubicBezTo>
                        <a:pt x="11785" y="21245"/>
                        <a:pt x="11768" y="21233"/>
                        <a:pt x="11748" y="21213"/>
                      </a:cubicBezTo>
                      <a:cubicBezTo>
                        <a:pt x="11706" y="21171"/>
                        <a:pt x="11675" y="21171"/>
                        <a:pt x="11607" y="21213"/>
                      </a:cubicBezTo>
                      <a:cubicBezTo>
                        <a:pt x="11553" y="21248"/>
                        <a:pt x="11511" y="21252"/>
                        <a:pt x="11494" y="21224"/>
                      </a:cubicBezTo>
                      <a:cubicBezTo>
                        <a:pt x="11467" y="21180"/>
                        <a:pt x="11425" y="21168"/>
                        <a:pt x="11392" y="21181"/>
                      </a:cubicBezTo>
                      <a:close/>
                      <a:moveTo>
                        <a:pt x="17851" y="21181"/>
                      </a:moveTo>
                      <a:cubicBezTo>
                        <a:pt x="17798" y="21181"/>
                        <a:pt x="17802" y="21194"/>
                        <a:pt x="17865" y="21241"/>
                      </a:cubicBezTo>
                      <a:cubicBezTo>
                        <a:pt x="17938" y="21294"/>
                        <a:pt x="17939" y="21304"/>
                        <a:pt x="17874" y="21358"/>
                      </a:cubicBezTo>
                      <a:cubicBezTo>
                        <a:pt x="17835" y="21391"/>
                        <a:pt x="17803" y="21437"/>
                        <a:pt x="17803" y="21459"/>
                      </a:cubicBezTo>
                      <a:cubicBezTo>
                        <a:pt x="17803" y="21473"/>
                        <a:pt x="17813" y="21480"/>
                        <a:pt x="17829" y="21487"/>
                      </a:cubicBezTo>
                      <a:cubicBezTo>
                        <a:pt x="17845" y="21493"/>
                        <a:pt x="17868" y="21498"/>
                        <a:pt x="17891" y="21497"/>
                      </a:cubicBezTo>
                      <a:cubicBezTo>
                        <a:pt x="17938" y="21495"/>
                        <a:pt x="17989" y="21477"/>
                        <a:pt x="18006" y="21449"/>
                      </a:cubicBezTo>
                      <a:cubicBezTo>
                        <a:pt x="18026" y="21416"/>
                        <a:pt x="18056" y="21419"/>
                        <a:pt x="18099" y="21456"/>
                      </a:cubicBezTo>
                      <a:cubicBezTo>
                        <a:pt x="18148" y="21496"/>
                        <a:pt x="18177" y="21495"/>
                        <a:pt x="18228" y="21452"/>
                      </a:cubicBezTo>
                      <a:cubicBezTo>
                        <a:pt x="18282" y="21407"/>
                        <a:pt x="18310" y="21407"/>
                        <a:pt x="18366" y="21453"/>
                      </a:cubicBezTo>
                      <a:cubicBezTo>
                        <a:pt x="18391" y="21475"/>
                        <a:pt x="18413" y="21486"/>
                        <a:pt x="18431" y="21487"/>
                      </a:cubicBezTo>
                      <a:cubicBezTo>
                        <a:pt x="18450" y="21488"/>
                        <a:pt x="18466" y="21478"/>
                        <a:pt x="18485" y="21459"/>
                      </a:cubicBezTo>
                      <a:cubicBezTo>
                        <a:pt x="18522" y="21422"/>
                        <a:pt x="18553" y="21423"/>
                        <a:pt x="18595" y="21459"/>
                      </a:cubicBezTo>
                      <a:cubicBezTo>
                        <a:pt x="18620" y="21479"/>
                        <a:pt x="18645" y="21490"/>
                        <a:pt x="18668" y="21493"/>
                      </a:cubicBezTo>
                      <a:cubicBezTo>
                        <a:pt x="18735" y="21500"/>
                        <a:pt x="18785" y="21432"/>
                        <a:pt x="18777" y="21320"/>
                      </a:cubicBezTo>
                      <a:cubicBezTo>
                        <a:pt x="18768" y="21191"/>
                        <a:pt x="18757" y="21183"/>
                        <a:pt x="18575" y="21187"/>
                      </a:cubicBezTo>
                      <a:cubicBezTo>
                        <a:pt x="18470" y="21189"/>
                        <a:pt x="18373" y="21208"/>
                        <a:pt x="18360" y="21229"/>
                      </a:cubicBezTo>
                      <a:cubicBezTo>
                        <a:pt x="18347" y="21251"/>
                        <a:pt x="18299" y="21244"/>
                        <a:pt x="18253" y="21215"/>
                      </a:cubicBezTo>
                      <a:cubicBezTo>
                        <a:pt x="18187" y="21173"/>
                        <a:pt x="18153" y="21177"/>
                        <a:pt x="18096" y="21224"/>
                      </a:cubicBezTo>
                      <a:cubicBezTo>
                        <a:pt x="18041" y="21271"/>
                        <a:pt x="18011" y="21272"/>
                        <a:pt x="17971" y="21232"/>
                      </a:cubicBezTo>
                      <a:cubicBezTo>
                        <a:pt x="17943" y="21203"/>
                        <a:pt x="17888" y="21181"/>
                        <a:pt x="17851" y="21181"/>
                      </a:cubicBezTo>
                      <a:close/>
                      <a:moveTo>
                        <a:pt x="20125" y="21181"/>
                      </a:moveTo>
                      <a:cubicBezTo>
                        <a:pt x="20036" y="21181"/>
                        <a:pt x="20036" y="21185"/>
                        <a:pt x="20111" y="21241"/>
                      </a:cubicBezTo>
                      <a:cubicBezTo>
                        <a:pt x="20184" y="21294"/>
                        <a:pt x="20183" y="21304"/>
                        <a:pt x="20118" y="21358"/>
                      </a:cubicBezTo>
                      <a:cubicBezTo>
                        <a:pt x="20079" y="21391"/>
                        <a:pt x="20047" y="21437"/>
                        <a:pt x="20047" y="21459"/>
                      </a:cubicBezTo>
                      <a:cubicBezTo>
                        <a:pt x="20047" y="21473"/>
                        <a:pt x="20057" y="21480"/>
                        <a:pt x="20073" y="21487"/>
                      </a:cubicBezTo>
                      <a:cubicBezTo>
                        <a:pt x="20090" y="21493"/>
                        <a:pt x="20113" y="21498"/>
                        <a:pt x="20137" y="21497"/>
                      </a:cubicBezTo>
                      <a:cubicBezTo>
                        <a:pt x="20183" y="21495"/>
                        <a:pt x="20233" y="21477"/>
                        <a:pt x="20250" y="21449"/>
                      </a:cubicBezTo>
                      <a:cubicBezTo>
                        <a:pt x="20270" y="21416"/>
                        <a:pt x="20298" y="21418"/>
                        <a:pt x="20340" y="21453"/>
                      </a:cubicBezTo>
                      <a:cubicBezTo>
                        <a:pt x="20362" y="21472"/>
                        <a:pt x="20385" y="21482"/>
                        <a:pt x="20404" y="21484"/>
                      </a:cubicBezTo>
                      <a:cubicBezTo>
                        <a:pt x="20460" y="21491"/>
                        <a:pt x="20497" y="21428"/>
                        <a:pt x="20497" y="21313"/>
                      </a:cubicBezTo>
                      <a:cubicBezTo>
                        <a:pt x="20497" y="21176"/>
                        <a:pt x="20421" y="21138"/>
                        <a:pt x="20330" y="21229"/>
                      </a:cubicBezTo>
                      <a:cubicBezTo>
                        <a:pt x="20313" y="21247"/>
                        <a:pt x="20298" y="21257"/>
                        <a:pt x="20285" y="21257"/>
                      </a:cubicBezTo>
                      <a:cubicBezTo>
                        <a:pt x="20273" y="21257"/>
                        <a:pt x="20263" y="21247"/>
                        <a:pt x="20252" y="21229"/>
                      </a:cubicBezTo>
                      <a:cubicBezTo>
                        <a:pt x="20235" y="21202"/>
                        <a:pt x="20178" y="21181"/>
                        <a:pt x="20125" y="21181"/>
                      </a:cubicBezTo>
                      <a:close/>
                      <a:moveTo>
                        <a:pt x="20684" y="21181"/>
                      </a:moveTo>
                      <a:cubicBezTo>
                        <a:pt x="20665" y="21181"/>
                        <a:pt x="20651" y="21251"/>
                        <a:pt x="20651" y="21339"/>
                      </a:cubicBezTo>
                      <a:cubicBezTo>
                        <a:pt x="20651" y="21392"/>
                        <a:pt x="20654" y="21432"/>
                        <a:pt x="20664" y="21459"/>
                      </a:cubicBezTo>
                      <a:cubicBezTo>
                        <a:pt x="20675" y="21485"/>
                        <a:pt x="20691" y="21497"/>
                        <a:pt x="20712" y="21497"/>
                      </a:cubicBezTo>
                      <a:cubicBezTo>
                        <a:pt x="20751" y="21497"/>
                        <a:pt x="20764" y="21468"/>
                        <a:pt x="20747" y="21424"/>
                      </a:cubicBezTo>
                      <a:cubicBezTo>
                        <a:pt x="20732" y="21385"/>
                        <a:pt x="20722" y="21314"/>
                        <a:pt x="20722" y="21266"/>
                      </a:cubicBezTo>
                      <a:cubicBezTo>
                        <a:pt x="20722" y="21218"/>
                        <a:pt x="20704" y="21181"/>
                        <a:pt x="20684" y="21181"/>
                      </a:cubicBezTo>
                      <a:close/>
                      <a:moveTo>
                        <a:pt x="2458" y="21185"/>
                      </a:moveTo>
                      <a:cubicBezTo>
                        <a:pt x="2447" y="21183"/>
                        <a:pt x="2434" y="21185"/>
                        <a:pt x="2417" y="21188"/>
                      </a:cubicBezTo>
                      <a:cubicBezTo>
                        <a:pt x="2360" y="21199"/>
                        <a:pt x="2334" y="21248"/>
                        <a:pt x="2328" y="21352"/>
                      </a:cubicBezTo>
                      <a:cubicBezTo>
                        <a:pt x="2326" y="21405"/>
                        <a:pt x="2332" y="21443"/>
                        <a:pt x="2344" y="21466"/>
                      </a:cubicBezTo>
                      <a:cubicBezTo>
                        <a:pt x="2357" y="21490"/>
                        <a:pt x="2375" y="21501"/>
                        <a:pt x="2394" y="21497"/>
                      </a:cubicBezTo>
                      <a:cubicBezTo>
                        <a:pt x="2432" y="21490"/>
                        <a:pt x="2474" y="21429"/>
                        <a:pt x="2484" y="21323"/>
                      </a:cubicBezTo>
                      <a:cubicBezTo>
                        <a:pt x="2493" y="21229"/>
                        <a:pt x="2489" y="21192"/>
                        <a:pt x="2458" y="21185"/>
                      </a:cubicBezTo>
                      <a:close/>
                      <a:moveTo>
                        <a:pt x="20999" y="21185"/>
                      </a:moveTo>
                      <a:cubicBezTo>
                        <a:pt x="20989" y="21183"/>
                        <a:pt x="20977" y="21185"/>
                        <a:pt x="20960" y="21188"/>
                      </a:cubicBezTo>
                      <a:cubicBezTo>
                        <a:pt x="20873" y="21205"/>
                        <a:pt x="20831" y="21325"/>
                        <a:pt x="20873" y="21437"/>
                      </a:cubicBezTo>
                      <a:cubicBezTo>
                        <a:pt x="20916" y="21550"/>
                        <a:pt x="21012" y="21478"/>
                        <a:pt x="21027" y="21320"/>
                      </a:cubicBezTo>
                      <a:cubicBezTo>
                        <a:pt x="21036" y="21229"/>
                        <a:pt x="21030" y="21192"/>
                        <a:pt x="20999" y="21185"/>
                      </a:cubicBezTo>
                      <a:close/>
                      <a:moveTo>
                        <a:pt x="15756" y="21187"/>
                      </a:moveTo>
                      <a:cubicBezTo>
                        <a:pt x="15590" y="21190"/>
                        <a:pt x="15567" y="21202"/>
                        <a:pt x="15627" y="21245"/>
                      </a:cubicBezTo>
                      <a:cubicBezTo>
                        <a:pt x="15693" y="21294"/>
                        <a:pt x="15694" y="21304"/>
                        <a:pt x="15628" y="21358"/>
                      </a:cubicBezTo>
                      <a:cubicBezTo>
                        <a:pt x="15589" y="21391"/>
                        <a:pt x="15557" y="21437"/>
                        <a:pt x="15557" y="21459"/>
                      </a:cubicBezTo>
                      <a:cubicBezTo>
                        <a:pt x="15557" y="21515"/>
                        <a:pt x="15725" y="21506"/>
                        <a:pt x="15760" y="21449"/>
                      </a:cubicBezTo>
                      <a:cubicBezTo>
                        <a:pt x="15780" y="21417"/>
                        <a:pt x="15810" y="21419"/>
                        <a:pt x="15855" y="21456"/>
                      </a:cubicBezTo>
                      <a:cubicBezTo>
                        <a:pt x="15902" y="21495"/>
                        <a:pt x="15933" y="21497"/>
                        <a:pt x="15968" y="21462"/>
                      </a:cubicBezTo>
                      <a:cubicBezTo>
                        <a:pt x="16003" y="21426"/>
                        <a:pt x="16040" y="21426"/>
                        <a:pt x="16100" y="21463"/>
                      </a:cubicBezTo>
                      <a:cubicBezTo>
                        <a:pt x="16132" y="21483"/>
                        <a:pt x="16156" y="21494"/>
                        <a:pt x="16177" y="21494"/>
                      </a:cubicBezTo>
                      <a:cubicBezTo>
                        <a:pt x="16198" y="21494"/>
                        <a:pt x="16217" y="21483"/>
                        <a:pt x="16238" y="21462"/>
                      </a:cubicBezTo>
                      <a:cubicBezTo>
                        <a:pt x="16277" y="21422"/>
                        <a:pt x="16307" y="21423"/>
                        <a:pt x="16350" y="21459"/>
                      </a:cubicBezTo>
                      <a:cubicBezTo>
                        <a:pt x="16374" y="21479"/>
                        <a:pt x="16400" y="21489"/>
                        <a:pt x="16424" y="21491"/>
                      </a:cubicBezTo>
                      <a:cubicBezTo>
                        <a:pt x="16494" y="21499"/>
                        <a:pt x="16549" y="21432"/>
                        <a:pt x="16537" y="21327"/>
                      </a:cubicBezTo>
                      <a:cubicBezTo>
                        <a:pt x="16524" y="21213"/>
                        <a:pt x="16505" y="21203"/>
                        <a:pt x="16321" y="21196"/>
                      </a:cubicBezTo>
                      <a:cubicBezTo>
                        <a:pt x="16210" y="21191"/>
                        <a:pt x="16097" y="21207"/>
                        <a:pt x="16068" y="21231"/>
                      </a:cubicBezTo>
                      <a:cubicBezTo>
                        <a:pt x="16034" y="21259"/>
                        <a:pt x="16005" y="21259"/>
                        <a:pt x="15987" y="21229"/>
                      </a:cubicBezTo>
                      <a:cubicBezTo>
                        <a:pt x="15971" y="21204"/>
                        <a:pt x="15867" y="21185"/>
                        <a:pt x="15756" y="21187"/>
                      </a:cubicBezTo>
                      <a:close/>
                      <a:moveTo>
                        <a:pt x="4651" y="21191"/>
                      </a:moveTo>
                      <a:cubicBezTo>
                        <a:pt x="4613" y="21203"/>
                        <a:pt x="4579" y="21249"/>
                        <a:pt x="4577" y="21317"/>
                      </a:cubicBezTo>
                      <a:cubicBezTo>
                        <a:pt x="4575" y="21379"/>
                        <a:pt x="4581" y="21443"/>
                        <a:pt x="4590" y="21462"/>
                      </a:cubicBezTo>
                      <a:cubicBezTo>
                        <a:pt x="4597" y="21476"/>
                        <a:pt x="4606" y="21487"/>
                        <a:pt x="4615" y="21493"/>
                      </a:cubicBezTo>
                      <a:cubicBezTo>
                        <a:pt x="4624" y="21498"/>
                        <a:pt x="4634" y="21501"/>
                        <a:pt x="4644" y="21500"/>
                      </a:cubicBezTo>
                      <a:cubicBezTo>
                        <a:pt x="4705" y="21492"/>
                        <a:pt x="4775" y="21367"/>
                        <a:pt x="4748" y="21263"/>
                      </a:cubicBezTo>
                      <a:cubicBezTo>
                        <a:pt x="4732" y="21200"/>
                        <a:pt x="4689" y="21179"/>
                        <a:pt x="4651" y="21191"/>
                      </a:cubicBezTo>
                      <a:close/>
                      <a:moveTo>
                        <a:pt x="4953" y="21382"/>
                      </a:moveTo>
                      <a:cubicBezTo>
                        <a:pt x="4939" y="21369"/>
                        <a:pt x="4913" y="21395"/>
                        <a:pt x="4896" y="21440"/>
                      </a:cubicBezTo>
                      <a:cubicBezTo>
                        <a:pt x="4872" y="21504"/>
                        <a:pt x="4879" y="21508"/>
                        <a:pt x="4923" y="21463"/>
                      </a:cubicBezTo>
                      <a:cubicBezTo>
                        <a:pt x="4954" y="21433"/>
                        <a:pt x="4967" y="21396"/>
                        <a:pt x="4953" y="21382"/>
                      </a:cubicBezTo>
                      <a:close/>
                      <a:moveTo>
                        <a:pt x="11157" y="21411"/>
                      </a:moveTo>
                      <a:cubicBezTo>
                        <a:pt x="11141" y="21411"/>
                        <a:pt x="11126" y="21422"/>
                        <a:pt x="11105" y="21443"/>
                      </a:cubicBezTo>
                      <a:cubicBezTo>
                        <a:pt x="11084" y="21464"/>
                        <a:pt x="11075" y="21477"/>
                        <a:pt x="11083" y="21485"/>
                      </a:cubicBezTo>
                      <a:cubicBezTo>
                        <a:pt x="11091" y="21494"/>
                        <a:pt x="11115" y="21497"/>
                        <a:pt x="11157" y="21497"/>
                      </a:cubicBezTo>
                      <a:cubicBezTo>
                        <a:pt x="11241" y="21497"/>
                        <a:pt x="11253" y="21485"/>
                        <a:pt x="11211" y="21443"/>
                      </a:cubicBezTo>
                      <a:cubicBezTo>
                        <a:pt x="11190" y="21422"/>
                        <a:pt x="11174" y="21411"/>
                        <a:pt x="11157" y="21411"/>
                      </a:cubicBezTo>
                      <a:close/>
                      <a:moveTo>
                        <a:pt x="13403" y="21411"/>
                      </a:moveTo>
                      <a:cubicBezTo>
                        <a:pt x="13386" y="21411"/>
                        <a:pt x="13370" y="21422"/>
                        <a:pt x="13349" y="21443"/>
                      </a:cubicBezTo>
                      <a:cubicBezTo>
                        <a:pt x="13328" y="21464"/>
                        <a:pt x="13319" y="21477"/>
                        <a:pt x="13327" y="21485"/>
                      </a:cubicBezTo>
                      <a:cubicBezTo>
                        <a:pt x="13336" y="21494"/>
                        <a:pt x="13361" y="21497"/>
                        <a:pt x="13403" y="21497"/>
                      </a:cubicBezTo>
                      <a:cubicBezTo>
                        <a:pt x="13487" y="21497"/>
                        <a:pt x="13497" y="21485"/>
                        <a:pt x="13455" y="21443"/>
                      </a:cubicBezTo>
                      <a:cubicBezTo>
                        <a:pt x="13434" y="21422"/>
                        <a:pt x="13419" y="21411"/>
                        <a:pt x="13403" y="21411"/>
                      </a:cubicBezTo>
                      <a:close/>
                      <a:moveTo>
                        <a:pt x="5253" y="21427"/>
                      </a:moveTo>
                      <a:cubicBezTo>
                        <a:pt x="5246" y="21424"/>
                        <a:pt x="5231" y="21426"/>
                        <a:pt x="5211" y="21434"/>
                      </a:cubicBezTo>
                      <a:cubicBezTo>
                        <a:pt x="5173" y="21449"/>
                        <a:pt x="5142" y="21468"/>
                        <a:pt x="5142" y="21478"/>
                      </a:cubicBezTo>
                      <a:cubicBezTo>
                        <a:pt x="5142" y="21515"/>
                        <a:pt x="5227" y="21495"/>
                        <a:pt x="5253" y="21452"/>
                      </a:cubicBezTo>
                      <a:cubicBezTo>
                        <a:pt x="5261" y="21439"/>
                        <a:pt x="5261" y="21430"/>
                        <a:pt x="5253" y="21427"/>
                      </a:cubicBezTo>
                      <a:close/>
                    </a:path>
                  </a:pathLst>
                </a:cu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9" name="image12.png"/>
                <p:cNvPicPr>
                  <a:picLocks noChangeAspect="1"/>
                </p:cNvPicPr>
                <p:nvPr/>
              </p:nvPicPr>
              <p:blipFill>
                <a:blip r:embed="rId4">
                  <a:extLst/>
                </a:blip>
                <a:stretch>
                  <a:fillRect/>
                </a:stretch>
              </p:blipFill>
              <p:spPr>
                <a:xfrm>
                  <a:off x="4431433" y="-1"/>
                  <a:ext cx="1081740" cy="431252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sp>
            <p:nvSpPr>
              <p:cNvPr id="52" name="Shape 190"/>
              <p:cNvSpPr/>
              <p:nvPr/>
            </p:nvSpPr>
            <p:spPr>
              <a:xfrm>
                <a:off x="1972445" y="1763138"/>
                <a:ext cx="2127233" cy="51514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799" tIns="50799" rIns="50799" bIns="50799" numCol="1" anchor="ctr">
                <a:spAutoFit/>
              </a:bodyPr>
              <a:lstStyle>
                <a:lvl1pPr algn="l" defTabSz="1300480">
                  <a:defRPr sz="2400" b="1">
                    <a:solidFill>
                      <a:srgbClr val="268B35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r>
                  <a:rPr sz="1687"/>
                  <a:t>transistors</a:t>
                </a:r>
              </a:p>
            </p:txBody>
          </p:sp>
          <p:sp>
            <p:nvSpPr>
              <p:cNvPr id="53" name="Shape 191"/>
              <p:cNvSpPr/>
              <p:nvPr/>
            </p:nvSpPr>
            <p:spPr>
              <a:xfrm>
                <a:off x="4557826" y="2881314"/>
                <a:ext cx="1076983" cy="51514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799" tIns="50799" rIns="50799" bIns="50799" numCol="1" anchor="ctr">
                <a:spAutoFit/>
              </a:bodyPr>
              <a:lstStyle>
                <a:lvl1pPr algn="l" defTabSz="1300480">
                  <a:defRPr sz="2400" b="1">
                    <a:solidFill>
                      <a:srgbClr val="020B77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r>
                  <a:rPr sz="1687"/>
                  <a:t>clock</a:t>
                </a:r>
              </a:p>
            </p:txBody>
          </p:sp>
          <p:sp>
            <p:nvSpPr>
              <p:cNvPr id="54" name="Shape 192"/>
              <p:cNvSpPr/>
              <p:nvPr/>
            </p:nvSpPr>
            <p:spPr>
              <a:xfrm>
                <a:off x="1591897" y="4555515"/>
                <a:ext cx="1279791" cy="51514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799" tIns="50799" rIns="50799" bIns="50799" numCol="1" anchor="ctr">
                <a:spAutoFit/>
              </a:bodyPr>
              <a:lstStyle>
                <a:lvl1pPr algn="l" defTabSz="1300480">
                  <a:defRPr sz="2400" b="1">
                    <a:solidFill>
                      <a:srgbClr val="2433E1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r>
                  <a:rPr sz="1687"/>
                  <a:t>power</a:t>
                </a:r>
              </a:p>
            </p:txBody>
          </p:sp>
          <p:pic>
            <p:nvPicPr>
              <p:cNvPr id="55" name="image11.gif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12920" t="26528" r="59190" b="60180"/>
              <a:stretch>
                <a:fillRect/>
              </a:stretch>
            </p:blipFill>
            <p:spPr>
              <a:xfrm rot="10800000">
                <a:off x="3920808" y="4813088"/>
                <a:ext cx="1711725" cy="81240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56" name="Shape 194"/>
              <p:cNvSpPr/>
              <p:nvPr/>
            </p:nvSpPr>
            <p:spPr>
              <a:xfrm>
                <a:off x="3320632" y="4976814"/>
                <a:ext cx="779672" cy="51514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799" tIns="50799" rIns="50799" bIns="50799" numCol="1" anchor="ctr">
                <a:spAutoFit/>
              </a:bodyPr>
              <a:lstStyle>
                <a:lvl1pPr algn="l" defTabSz="1300480">
                  <a:defRPr sz="2400" b="1">
                    <a:solidFill>
                      <a:srgbClr val="8B3465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r>
                  <a:rPr sz="1687"/>
                  <a:t>ILP</a:t>
                </a:r>
              </a:p>
            </p:txBody>
          </p:sp>
          <p:sp>
            <p:nvSpPr>
              <p:cNvPr id="57" name="Shape 195"/>
              <p:cNvSpPr/>
              <p:nvPr/>
            </p:nvSpPr>
            <p:spPr>
              <a:xfrm>
                <a:off x="5634809" y="4819996"/>
                <a:ext cx="174296" cy="798846"/>
              </a:xfrm>
              <a:prstGeom prst="rect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367">
                  <a:defRPr sz="1800">
                    <a:solidFill>
                      <a:srgbClr val="F3F1D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sz="1266">
                  <a:solidFill>
                    <a:srgbClr val="F3F1D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5" name="Shape 197"/>
            <p:cNvSpPr/>
            <p:nvPr/>
          </p:nvSpPr>
          <p:spPr>
            <a:xfrm>
              <a:off x="0" y="5537220"/>
              <a:ext cx="716800" cy="409601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367">
                <a:defRPr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68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Shape 198"/>
            <p:cNvSpPr/>
            <p:nvPr/>
          </p:nvSpPr>
          <p:spPr>
            <a:xfrm>
              <a:off x="0" y="5484447"/>
              <a:ext cx="716800" cy="515147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799" tIns="50799" rIns="50799" bIns="50799" numCol="1" anchor="ctr">
              <a:spAutoFit/>
            </a:bodyPr>
            <a:lstStyle/>
            <a:p>
              <a:pPr defTabSz="914367">
                <a:defRPr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sz="1687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10</a:t>
              </a:r>
              <a:r>
                <a:rPr sz="1687" baseline="31999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-1</a:t>
              </a:r>
            </a:p>
          </p:txBody>
        </p:sp>
        <p:sp>
          <p:nvSpPr>
            <p:cNvPr id="17" name="Shape 199"/>
            <p:cNvSpPr/>
            <p:nvPr/>
          </p:nvSpPr>
          <p:spPr>
            <a:xfrm>
              <a:off x="0" y="4851520"/>
              <a:ext cx="716800" cy="409601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367">
                <a:defRPr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68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Shape 200"/>
            <p:cNvSpPr/>
            <p:nvPr/>
          </p:nvSpPr>
          <p:spPr>
            <a:xfrm>
              <a:off x="0" y="4798747"/>
              <a:ext cx="716800" cy="515147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799" tIns="50799" rIns="50799" bIns="50799" numCol="1" anchor="ctr">
              <a:spAutoFit/>
            </a:bodyPr>
            <a:lstStyle>
              <a:lvl1pPr algn="l" defTabSz="1300480">
                <a:defRPr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1687"/>
                <a:t>1</a:t>
              </a:r>
            </a:p>
          </p:txBody>
        </p:sp>
        <p:sp>
          <p:nvSpPr>
            <p:cNvPr id="19" name="Shape 201"/>
            <p:cNvSpPr/>
            <p:nvPr/>
          </p:nvSpPr>
          <p:spPr>
            <a:xfrm>
              <a:off x="0" y="4165817"/>
              <a:ext cx="716800" cy="409601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367">
                <a:defRPr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68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Shape 202"/>
            <p:cNvSpPr/>
            <p:nvPr/>
          </p:nvSpPr>
          <p:spPr>
            <a:xfrm>
              <a:off x="0" y="4113044"/>
              <a:ext cx="716800" cy="515147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799" tIns="50799" rIns="50799" bIns="50799" numCol="1" anchor="ctr">
              <a:spAutoFit/>
            </a:bodyPr>
            <a:lstStyle>
              <a:lvl1pPr algn="l" defTabSz="1300480">
                <a:defRPr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1687"/>
                <a:t>10</a:t>
              </a:r>
            </a:p>
          </p:txBody>
        </p:sp>
        <p:sp>
          <p:nvSpPr>
            <p:cNvPr id="21" name="Shape 203"/>
            <p:cNvSpPr/>
            <p:nvPr/>
          </p:nvSpPr>
          <p:spPr>
            <a:xfrm>
              <a:off x="0" y="3480115"/>
              <a:ext cx="716800" cy="409601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367">
                <a:defRPr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68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Shape 204"/>
            <p:cNvSpPr/>
            <p:nvPr/>
          </p:nvSpPr>
          <p:spPr>
            <a:xfrm>
              <a:off x="0" y="3427341"/>
              <a:ext cx="716800" cy="515147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799" tIns="50799" rIns="50799" bIns="50799" numCol="1" anchor="ctr">
              <a:spAutoFit/>
            </a:bodyPr>
            <a:lstStyle/>
            <a:p>
              <a:pPr defTabSz="914367">
                <a:defRPr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sz="1687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10</a:t>
              </a:r>
              <a:r>
                <a:rPr sz="1687" baseline="31999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</a:p>
          </p:txBody>
        </p:sp>
        <p:sp>
          <p:nvSpPr>
            <p:cNvPr id="23" name="Shape 205"/>
            <p:cNvSpPr/>
            <p:nvPr/>
          </p:nvSpPr>
          <p:spPr>
            <a:xfrm>
              <a:off x="0" y="2794411"/>
              <a:ext cx="716800" cy="409601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367">
                <a:defRPr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68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Shape 206"/>
            <p:cNvSpPr/>
            <p:nvPr/>
          </p:nvSpPr>
          <p:spPr>
            <a:xfrm>
              <a:off x="0" y="2741638"/>
              <a:ext cx="716800" cy="515147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799" tIns="50799" rIns="50799" bIns="50799" numCol="1" anchor="ctr">
              <a:spAutoFit/>
            </a:bodyPr>
            <a:lstStyle/>
            <a:p>
              <a:pPr defTabSz="914367">
                <a:defRPr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sz="1687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10</a:t>
              </a:r>
              <a:r>
                <a:rPr sz="1687" baseline="31999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</a:p>
          </p:txBody>
        </p:sp>
        <p:sp>
          <p:nvSpPr>
            <p:cNvPr id="25" name="Shape 207"/>
            <p:cNvSpPr/>
            <p:nvPr/>
          </p:nvSpPr>
          <p:spPr>
            <a:xfrm>
              <a:off x="0" y="2108708"/>
              <a:ext cx="716800" cy="409601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367">
                <a:defRPr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68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Shape 208"/>
            <p:cNvSpPr/>
            <p:nvPr/>
          </p:nvSpPr>
          <p:spPr>
            <a:xfrm>
              <a:off x="0" y="2055935"/>
              <a:ext cx="716800" cy="515147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799" tIns="50799" rIns="50799" bIns="50799" numCol="1" anchor="ctr">
              <a:spAutoFit/>
            </a:bodyPr>
            <a:lstStyle/>
            <a:p>
              <a:pPr defTabSz="914367">
                <a:defRPr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sz="1687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10</a:t>
              </a:r>
              <a:r>
                <a:rPr sz="1687" baseline="31999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4</a:t>
              </a:r>
            </a:p>
          </p:txBody>
        </p:sp>
        <p:sp>
          <p:nvSpPr>
            <p:cNvPr id="27" name="Shape 209"/>
            <p:cNvSpPr/>
            <p:nvPr/>
          </p:nvSpPr>
          <p:spPr>
            <a:xfrm>
              <a:off x="0" y="1423005"/>
              <a:ext cx="716800" cy="409601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367">
                <a:defRPr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68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Shape 210"/>
            <p:cNvSpPr/>
            <p:nvPr/>
          </p:nvSpPr>
          <p:spPr>
            <a:xfrm>
              <a:off x="0" y="1370232"/>
              <a:ext cx="716800" cy="515147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799" tIns="50799" rIns="50799" bIns="50799" numCol="1" anchor="ctr">
              <a:spAutoFit/>
            </a:bodyPr>
            <a:lstStyle/>
            <a:p>
              <a:pPr defTabSz="914367">
                <a:defRPr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sz="1687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10</a:t>
              </a:r>
              <a:r>
                <a:rPr sz="1687" baseline="31999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5</a:t>
              </a:r>
            </a:p>
          </p:txBody>
        </p:sp>
        <p:sp>
          <p:nvSpPr>
            <p:cNvPr id="29" name="Shape 211"/>
            <p:cNvSpPr/>
            <p:nvPr/>
          </p:nvSpPr>
          <p:spPr>
            <a:xfrm>
              <a:off x="0" y="737302"/>
              <a:ext cx="716800" cy="409601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367">
                <a:defRPr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68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Shape 212"/>
            <p:cNvSpPr/>
            <p:nvPr/>
          </p:nvSpPr>
          <p:spPr>
            <a:xfrm>
              <a:off x="0" y="684529"/>
              <a:ext cx="716800" cy="515147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799" tIns="50799" rIns="50799" bIns="50799" numCol="1" anchor="ctr">
              <a:spAutoFit/>
            </a:bodyPr>
            <a:lstStyle/>
            <a:p>
              <a:pPr defTabSz="914367">
                <a:defRPr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sz="1687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10</a:t>
              </a:r>
              <a:r>
                <a:rPr sz="1687" baseline="31999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6</a:t>
              </a:r>
            </a:p>
          </p:txBody>
        </p:sp>
        <p:sp>
          <p:nvSpPr>
            <p:cNvPr id="31" name="Shape 213"/>
            <p:cNvSpPr/>
            <p:nvPr/>
          </p:nvSpPr>
          <p:spPr>
            <a:xfrm>
              <a:off x="599209" y="5785700"/>
              <a:ext cx="512001" cy="426770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367">
                <a:defRPr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68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Shape 214"/>
            <p:cNvSpPr/>
            <p:nvPr/>
          </p:nvSpPr>
          <p:spPr>
            <a:xfrm>
              <a:off x="599209" y="5756833"/>
              <a:ext cx="512001" cy="484507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799" tIns="50799" rIns="50799" bIns="50799" numCol="1" anchor="ctr">
              <a:spAutoFit/>
            </a:bodyPr>
            <a:lstStyle>
              <a:lvl1pPr algn="l" defTabSz="1300480">
                <a:defRPr sz="2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1547"/>
                <a:t>70</a:t>
              </a:r>
            </a:p>
          </p:txBody>
        </p:sp>
        <p:sp>
          <p:nvSpPr>
            <p:cNvPr id="33" name="Shape 215"/>
            <p:cNvSpPr/>
            <p:nvPr/>
          </p:nvSpPr>
          <p:spPr>
            <a:xfrm>
              <a:off x="1233509" y="5785700"/>
              <a:ext cx="512001" cy="426770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367">
                <a:defRPr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68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Shape 216"/>
            <p:cNvSpPr/>
            <p:nvPr/>
          </p:nvSpPr>
          <p:spPr>
            <a:xfrm>
              <a:off x="1233508" y="5756832"/>
              <a:ext cx="512001" cy="484507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799" tIns="50799" rIns="50799" bIns="50799" numCol="1" anchor="ctr">
              <a:spAutoFit/>
            </a:bodyPr>
            <a:lstStyle>
              <a:lvl1pPr algn="l" defTabSz="1300480">
                <a:defRPr sz="2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1547"/>
                <a:t>75</a:t>
              </a:r>
            </a:p>
          </p:txBody>
        </p:sp>
        <p:sp>
          <p:nvSpPr>
            <p:cNvPr id="35" name="Shape 217"/>
            <p:cNvSpPr/>
            <p:nvPr/>
          </p:nvSpPr>
          <p:spPr>
            <a:xfrm>
              <a:off x="1832759" y="5785700"/>
              <a:ext cx="512001" cy="426770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367">
                <a:defRPr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68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Shape 218"/>
            <p:cNvSpPr/>
            <p:nvPr/>
          </p:nvSpPr>
          <p:spPr>
            <a:xfrm>
              <a:off x="1832759" y="5756832"/>
              <a:ext cx="512001" cy="484507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799" tIns="50799" rIns="50799" bIns="50799" numCol="1" anchor="ctr">
              <a:spAutoFit/>
            </a:bodyPr>
            <a:lstStyle>
              <a:lvl1pPr algn="l" defTabSz="1300480">
                <a:defRPr sz="2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1547"/>
                <a:t>80</a:t>
              </a:r>
            </a:p>
          </p:txBody>
        </p:sp>
        <p:sp>
          <p:nvSpPr>
            <p:cNvPr id="37" name="Shape 219"/>
            <p:cNvSpPr/>
            <p:nvPr/>
          </p:nvSpPr>
          <p:spPr>
            <a:xfrm>
              <a:off x="2467061" y="5785700"/>
              <a:ext cx="512001" cy="426770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367">
                <a:defRPr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68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Shape 220"/>
            <p:cNvSpPr/>
            <p:nvPr/>
          </p:nvSpPr>
          <p:spPr>
            <a:xfrm>
              <a:off x="2467061" y="5756832"/>
              <a:ext cx="512001" cy="484507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799" tIns="50799" rIns="50799" bIns="50799" numCol="1" anchor="ctr">
              <a:spAutoFit/>
            </a:bodyPr>
            <a:lstStyle>
              <a:lvl1pPr algn="l" defTabSz="1300480">
                <a:defRPr sz="2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1547"/>
                <a:t>85</a:t>
              </a:r>
            </a:p>
          </p:txBody>
        </p:sp>
        <p:sp>
          <p:nvSpPr>
            <p:cNvPr id="39" name="Shape 221"/>
            <p:cNvSpPr/>
            <p:nvPr/>
          </p:nvSpPr>
          <p:spPr>
            <a:xfrm>
              <a:off x="3082738" y="5785700"/>
              <a:ext cx="512001" cy="426770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367">
                <a:defRPr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68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Shape 222"/>
            <p:cNvSpPr/>
            <p:nvPr/>
          </p:nvSpPr>
          <p:spPr>
            <a:xfrm>
              <a:off x="3082738" y="5756832"/>
              <a:ext cx="512001" cy="484507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799" tIns="50799" rIns="50799" bIns="50799" numCol="1" anchor="ctr">
              <a:spAutoFit/>
            </a:bodyPr>
            <a:lstStyle>
              <a:lvl1pPr algn="l" defTabSz="1300480">
                <a:defRPr sz="2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1547"/>
                <a:t>90</a:t>
              </a:r>
            </a:p>
          </p:txBody>
        </p:sp>
        <p:sp>
          <p:nvSpPr>
            <p:cNvPr id="41" name="Shape 223"/>
            <p:cNvSpPr/>
            <p:nvPr/>
          </p:nvSpPr>
          <p:spPr>
            <a:xfrm>
              <a:off x="3717040" y="5785700"/>
              <a:ext cx="512001" cy="426770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367">
                <a:defRPr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68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Shape 224"/>
            <p:cNvSpPr/>
            <p:nvPr/>
          </p:nvSpPr>
          <p:spPr>
            <a:xfrm>
              <a:off x="3717040" y="5756832"/>
              <a:ext cx="512001" cy="484507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799" tIns="50799" rIns="50799" bIns="50799" numCol="1" anchor="ctr">
              <a:spAutoFit/>
            </a:bodyPr>
            <a:lstStyle>
              <a:lvl1pPr algn="l" defTabSz="1300480">
                <a:defRPr sz="2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1547"/>
                <a:t>95</a:t>
              </a:r>
            </a:p>
          </p:txBody>
        </p:sp>
        <p:sp>
          <p:nvSpPr>
            <p:cNvPr id="43" name="Shape 225"/>
            <p:cNvSpPr/>
            <p:nvPr/>
          </p:nvSpPr>
          <p:spPr>
            <a:xfrm>
              <a:off x="4322368" y="5785700"/>
              <a:ext cx="512001" cy="426770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367">
                <a:defRPr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68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Shape 226"/>
            <p:cNvSpPr/>
            <p:nvPr/>
          </p:nvSpPr>
          <p:spPr>
            <a:xfrm>
              <a:off x="4322368" y="5756832"/>
              <a:ext cx="512001" cy="484507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799" tIns="50799" rIns="50799" bIns="50799" numCol="1" anchor="ctr">
              <a:spAutoFit/>
            </a:bodyPr>
            <a:lstStyle>
              <a:lvl1pPr algn="l" defTabSz="1300480">
                <a:defRPr sz="2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1547"/>
                <a:t>00</a:t>
              </a:r>
            </a:p>
          </p:txBody>
        </p:sp>
        <p:sp>
          <p:nvSpPr>
            <p:cNvPr id="45" name="Shape 227"/>
            <p:cNvSpPr/>
            <p:nvPr/>
          </p:nvSpPr>
          <p:spPr>
            <a:xfrm>
              <a:off x="4956669" y="5785700"/>
              <a:ext cx="512001" cy="426770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367">
                <a:defRPr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68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Shape 228"/>
            <p:cNvSpPr/>
            <p:nvPr/>
          </p:nvSpPr>
          <p:spPr>
            <a:xfrm>
              <a:off x="4956668" y="5756832"/>
              <a:ext cx="512001" cy="484507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799" tIns="50799" rIns="50799" bIns="50799" numCol="1" anchor="ctr">
              <a:spAutoFit/>
            </a:bodyPr>
            <a:lstStyle>
              <a:lvl1pPr algn="l" defTabSz="1300480">
                <a:defRPr sz="2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1547"/>
                <a:t>05</a:t>
              </a:r>
            </a:p>
          </p:txBody>
        </p:sp>
        <p:sp>
          <p:nvSpPr>
            <p:cNvPr id="47" name="Shape 229"/>
            <p:cNvSpPr/>
            <p:nvPr/>
          </p:nvSpPr>
          <p:spPr>
            <a:xfrm>
              <a:off x="5592716" y="5785700"/>
              <a:ext cx="512001" cy="426770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367">
                <a:defRPr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68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Shape 230"/>
            <p:cNvSpPr/>
            <p:nvPr/>
          </p:nvSpPr>
          <p:spPr>
            <a:xfrm>
              <a:off x="5592716" y="5756832"/>
              <a:ext cx="512001" cy="484507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799" tIns="50799" rIns="50799" bIns="50799" numCol="1" anchor="ctr">
              <a:spAutoFit/>
            </a:bodyPr>
            <a:lstStyle>
              <a:lvl1pPr algn="l" defTabSz="1300480">
                <a:defRPr sz="2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1547"/>
                <a:t>10</a:t>
              </a:r>
            </a:p>
          </p:txBody>
        </p:sp>
        <p:sp>
          <p:nvSpPr>
            <p:cNvPr id="49" name="Shape 231"/>
            <p:cNvSpPr/>
            <p:nvPr/>
          </p:nvSpPr>
          <p:spPr>
            <a:xfrm>
              <a:off x="0" y="51598"/>
              <a:ext cx="716800" cy="409601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367">
                <a:defRPr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68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Shape 232"/>
            <p:cNvSpPr/>
            <p:nvPr/>
          </p:nvSpPr>
          <p:spPr>
            <a:xfrm>
              <a:off x="0" y="-1175"/>
              <a:ext cx="716800" cy="515147"/>
            </a:xfrm>
            <a:prstGeom prst="rect">
              <a:avLst/>
            </a:prstGeom>
            <a:solidFill>
              <a:srgbClr val="F1F2F6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799" tIns="50799" rIns="50799" bIns="50799" numCol="1" anchor="ctr">
              <a:spAutoFit/>
            </a:bodyPr>
            <a:lstStyle/>
            <a:p>
              <a:pPr defTabSz="914367">
                <a:defRPr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sz="1687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10</a:t>
              </a:r>
              <a:r>
                <a:rPr sz="1687" baseline="31999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7</a:t>
              </a: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5025540" y="1062226"/>
            <a:ext cx="1889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</a:rPr>
              <a:t>We would like really to be here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61" name="Straight Arrow Connector 60"/>
          <p:cNvCxnSpPr>
            <a:stCxn id="60" idx="1"/>
          </p:cNvCxnSpPr>
          <p:nvPr/>
        </p:nvCxnSpPr>
        <p:spPr>
          <a:xfrm flipH="1">
            <a:off x="4409320" y="1385392"/>
            <a:ext cx="616220" cy="324045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4520557" y="3777811"/>
            <a:ext cx="2006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>
                <a:solidFill>
                  <a:prstClr val="black"/>
                </a:solidFill>
              </a:rPr>
              <a:t>We used to be here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63" name="Straight Arrow Connector 62"/>
          <p:cNvCxnSpPr>
            <a:stCxn id="62" idx="0"/>
          </p:cNvCxnSpPr>
          <p:nvPr/>
        </p:nvCxnSpPr>
        <p:spPr>
          <a:xfrm flipH="1" flipV="1">
            <a:off x="4352647" y="3204625"/>
            <a:ext cx="1171226" cy="573186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5167273" y="2610563"/>
            <a:ext cx="15285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</a:rPr>
              <a:t>We are now probably here</a:t>
            </a:r>
          </a:p>
        </p:txBody>
      </p:sp>
      <p:cxnSp>
        <p:nvCxnSpPr>
          <p:cNvPr id="65" name="Straight Arrow Connector 64"/>
          <p:cNvCxnSpPr>
            <a:stCxn id="64" idx="1"/>
          </p:cNvCxnSpPr>
          <p:nvPr/>
        </p:nvCxnSpPr>
        <p:spPr>
          <a:xfrm flipH="1" flipV="1">
            <a:off x="4437636" y="2872797"/>
            <a:ext cx="729637" cy="60932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4182245" y="2488048"/>
            <a:ext cx="3642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4000" dirty="0">
                <a:solidFill>
                  <a:srgbClr val="4F81BD"/>
                </a:solidFill>
              </a:rPr>
              <a:t>}</a:t>
            </a:r>
            <a:endParaRPr lang="en-US" sz="1400" dirty="0">
              <a:solidFill>
                <a:srgbClr val="4F81BD"/>
              </a:solidFill>
            </a:endParaRPr>
          </a:p>
        </p:txBody>
      </p:sp>
      <p:sp>
        <p:nvSpPr>
          <p:cNvPr id="75" name="Content Placeholder 2"/>
          <p:cNvSpPr txBox="1">
            <a:spLocks/>
          </p:cNvSpPr>
          <p:nvPr/>
        </p:nvSpPr>
        <p:spPr>
          <a:xfrm>
            <a:off x="2051245" y="5538318"/>
            <a:ext cx="8234910" cy="1292025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More than 50% of WLCG power used for simulations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Faster full simulation &amp; more fast simulation !</a:t>
            </a:r>
          </a:p>
          <a:p>
            <a:r>
              <a:rPr lang="en-US" dirty="0" err="1" smtClean="0"/>
              <a:t>GeantV</a:t>
            </a:r>
            <a:r>
              <a:rPr lang="en-US" dirty="0" smtClean="0"/>
              <a:t>: path towards a faster toolkit 2-5 x Geant4</a:t>
            </a:r>
          </a:p>
          <a:p>
            <a:r>
              <a:rPr lang="en-US" dirty="0" smtClean="0"/>
              <a:t>Alpha and beta releases (2017 and 2018) for the community to test </a:t>
            </a:r>
          </a:p>
        </p:txBody>
      </p:sp>
    </p:spTree>
    <p:extLst>
      <p:ext uri="{BB962C8B-B14F-4D97-AF65-F5344CB8AC3E}">
        <p14:creationId xmlns:p14="http://schemas.microsoft.com/office/powerpoint/2010/main" val="411755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GeantV</a:t>
            </a:r>
            <a:r>
              <a:rPr lang="en-US" dirty="0" smtClean="0">
                <a:solidFill>
                  <a:schemeClr val="tx1"/>
                </a:solidFill>
              </a:rPr>
              <a:t> developments on a tight schedule towards the end-of-year release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Program of work became much more focused on releases</a:t>
            </a:r>
            <a:endParaRPr lang="en-US" dirty="0" smtClean="0">
              <a:solidFill>
                <a:srgbClr val="00B050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Most components almost ready (core, EM physics, interfaces &amp; examples), others still under development (field propagation, hadronic physics, more complex examples with new EM physics, complete flow including GPU)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alpha release will feature mainly shower EM physics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Delivering part of the design performance (</a:t>
            </a:r>
            <a:r>
              <a:rPr lang="en-US" dirty="0" err="1" smtClean="0">
                <a:solidFill>
                  <a:schemeClr val="tx1"/>
                </a:solidFill>
              </a:rPr>
              <a:t>vectorized</a:t>
            </a:r>
            <a:r>
              <a:rPr lang="en-US" dirty="0" smtClean="0">
                <a:solidFill>
                  <a:schemeClr val="tx1"/>
                </a:solidFill>
              </a:rPr>
              <a:t> geometry but scalar physics)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Interfaces </a:t>
            </a:r>
            <a:r>
              <a:rPr lang="en-US" dirty="0">
                <a:solidFill>
                  <a:schemeClr val="tx1"/>
                </a:solidFill>
              </a:rPr>
              <a:t>m</a:t>
            </a:r>
            <a:r>
              <a:rPr lang="en-US" dirty="0" smtClean="0">
                <a:solidFill>
                  <a:schemeClr val="tx1"/>
                </a:solidFill>
              </a:rPr>
              <a:t>ature enough to make the product usable by experiments for testing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Many more features and design performance expected in the beta version</a:t>
            </a:r>
          </a:p>
          <a:p>
            <a:r>
              <a:rPr lang="en-US" dirty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mportant R&amp;D still ongoing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Event loop steered by user application + CMSSW demonstrator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Generic fast simulation approach + integration as simulation stage</a:t>
            </a: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GeantV</a:t>
            </a:r>
            <a:r>
              <a:rPr lang="en-US" dirty="0" smtClean="0">
                <a:solidFill>
                  <a:schemeClr val="tx1"/>
                </a:solidFill>
              </a:rPr>
              <a:t> optimization for HPC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39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914379" y="2967335"/>
            <a:ext cx="436324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50" dirty="0" smtClean="0">
                <a:ln w="0">
                  <a:noFill/>
                </a:ln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Thank you !</a:t>
            </a:r>
            <a:endParaRPr lang="en-US" sz="6600" b="1" cap="none" spc="50" dirty="0">
              <a:ln w="0">
                <a:noFill/>
              </a:ln>
              <a:solidFill>
                <a:srgbClr val="FF000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5372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GeantV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90687"/>
            <a:ext cx="11508059" cy="4665661"/>
          </a:xfrm>
        </p:spPr>
        <p:txBody>
          <a:bodyPr numCol="2">
            <a:noAutofit/>
          </a:bodyPr>
          <a:lstStyle/>
          <a:p>
            <a:pPr marL="0" indent="0">
              <a:buNone/>
              <a:tabLst>
                <a:tab pos="1828800" algn="l"/>
                <a:tab pos="4789488" algn="l"/>
              </a:tabLst>
            </a:pPr>
            <a:r>
              <a:rPr lang="en-US" sz="1200" dirty="0" err="1"/>
              <a:t>Harphool</a:t>
            </a:r>
            <a:r>
              <a:rPr lang="en-US" sz="1200" dirty="0"/>
              <a:t> </a:t>
            </a:r>
            <a:r>
              <a:rPr lang="en-US" sz="1200" dirty="0" err="1"/>
              <a:t>Kumawat</a:t>
            </a:r>
            <a:r>
              <a:rPr lang="en-US" sz="1200" dirty="0"/>
              <a:t>	</a:t>
            </a:r>
            <a:r>
              <a:rPr lang="en-US" sz="1200" dirty="0" err="1"/>
              <a:t>harphool.kumawat@cern.ch</a:t>
            </a:r>
            <a:r>
              <a:rPr lang="en-US" sz="1200" dirty="0"/>
              <a:t>	BARC	</a:t>
            </a:r>
          </a:p>
          <a:p>
            <a:pPr marL="0" indent="0">
              <a:buNone/>
              <a:tabLst>
                <a:tab pos="1828800" algn="l"/>
                <a:tab pos="4789488" algn="l"/>
              </a:tabLst>
            </a:pPr>
            <a:r>
              <a:rPr lang="en-US" sz="1200" dirty="0"/>
              <a:t>Abhijit Bhattacharyya	</a:t>
            </a:r>
            <a:r>
              <a:rPr lang="en-US" sz="1200" dirty="0" err="1"/>
              <a:t>abhijit.bhattacharyya@cern.ch</a:t>
            </a:r>
            <a:r>
              <a:rPr lang="en-US" sz="1200" dirty="0"/>
              <a:t>	BARC	</a:t>
            </a:r>
          </a:p>
          <a:p>
            <a:pPr marL="0" indent="0">
              <a:buNone/>
              <a:tabLst>
                <a:tab pos="1828800" algn="l"/>
                <a:tab pos="4789488" algn="l"/>
              </a:tabLst>
            </a:pPr>
            <a:r>
              <a:rPr lang="en-US" sz="1200" dirty="0"/>
              <a:t>Raman Sehgal	</a:t>
            </a:r>
            <a:r>
              <a:rPr lang="en-US" sz="1200" dirty="0" err="1"/>
              <a:t>raman.sehgal@cern.ch</a:t>
            </a:r>
            <a:r>
              <a:rPr lang="en-US" sz="1200" dirty="0"/>
              <a:t>	BARC	</a:t>
            </a:r>
          </a:p>
          <a:p>
            <a:pPr marL="0" indent="0">
              <a:buNone/>
              <a:tabLst>
                <a:tab pos="1828800" algn="l"/>
                <a:tab pos="4789488" algn="l"/>
              </a:tabLst>
            </a:pPr>
            <a:r>
              <a:rPr lang="en-US" sz="1200" dirty="0" err="1"/>
              <a:t>Shiba</a:t>
            </a:r>
            <a:r>
              <a:rPr lang="en-US" sz="1200" dirty="0"/>
              <a:t> </a:t>
            </a:r>
            <a:r>
              <a:rPr lang="en-US" sz="1200" dirty="0" err="1"/>
              <a:t>Behera</a:t>
            </a:r>
            <a:r>
              <a:rPr lang="en-US" sz="1200" dirty="0"/>
              <a:t>	</a:t>
            </a:r>
            <a:r>
              <a:rPr lang="en-US" sz="1200" dirty="0" err="1"/>
              <a:t>shiba.prasad.behera@cern.ch</a:t>
            </a:r>
            <a:r>
              <a:rPr lang="en-US" sz="1200" dirty="0"/>
              <a:t>	BARC	</a:t>
            </a:r>
          </a:p>
          <a:p>
            <a:pPr marL="0" indent="0">
              <a:buNone/>
              <a:tabLst>
                <a:tab pos="1828800" algn="l"/>
                <a:tab pos="4789488" algn="l"/>
              </a:tabLst>
            </a:pPr>
            <a:r>
              <a:rPr lang="en-US" sz="1200" dirty="0"/>
              <a:t>Alberto </a:t>
            </a:r>
            <a:r>
              <a:rPr lang="en-US" sz="1200" dirty="0" err="1"/>
              <a:t>Ribon</a:t>
            </a:r>
            <a:r>
              <a:rPr lang="en-US" sz="1200" dirty="0"/>
              <a:t>	</a:t>
            </a:r>
            <a:r>
              <a:rPr lang="en-US" sz="1200" dirty="0" err="1"/>
              <a:t>Alberto.Ribon@cern.ch</a:t>
            </a:r>
            <a:r>
              <a:rPr lang="en-US" sz="1200" dirty="0"/>
              <a:t>	CERN	</a:t>
            </a:r>
          </a:p>
          <a:p>
            <a:pPr marL="0" indent="0">
              <a:buNone/>
              <a:tabLst>
                <a:tab pos="1828800" algn="l"/>
                <a:tab pos="4789488" algn="l"/>
              </a:tabLst>
            </a:pPr>
            <a:r>
              <a:rPr lang="en-US" sz="1200" dirty="0"/>
              <a:t>Andrei </a:t>
            </a:r>
            <a:r>
              <a:rPr lang="en-US" sz="1200" dirty="0" err="1"/>
              <a:t>Gheata</a:t>
            </a:r>
            <a:r>
              <a:rPr lang="en-US" sz="1200" dirty="0"/>
              <a:t>	</a:t>
            </a:r>
            <a:r>
              <a:rPr lang="en-US" sz="1200" dirty="0" err="1"/>
              <a:t>Andrei.Gheata@cern.ch</a:t>
            </a:r>
            <a:r>
              <a:rPr lang="en-US" sz="1200" dirty="0"/>
              <a:t>	CERN	</a:t>
            </a:r>
          </a:p>
          <a:p>
            <a:pPr marL="0" indent="0">
              <a:buNone/>
              <a:tabLst>
                <a:tab pos="1828800" algn="l"/>
                <a:tab pos="4789488" algn="l"/>
              </a:tabLst>
            </a:pPr>
            <a:r>
              <a:rPr lang="en-US" sz="1200" dirty="0"/>
              <a:t>Dmitri </a:t>
            </a:r>
            <a:r>
              <a:rPr lang="en-US" sz="1200" dirty="0" err="1"/>
              <a:t>Konstantinov</a:t>
            </a:r>
            <a:r>
              <a:rPr lang="en-US" sz="1200" dirty="0"/>
              <a:t>	</a:t>
            </a:r>
            <a:r>
              <a:rPr lang="en-US" sz="1200" dirty="0" err="1"/>
              <a:t>Dmitri.Konstantinov@cern.ch</a:t>
            </a:r>
            <a:r>
              <a:rPr lang="en-US" sz="1200" dirty="0"/>
              <a:t>	CERN	</a:t>
            </a:r>
          </a:p>
          <a:p>
            <a:pPr marL="0" indent="0">
              <a:buNone/>
              <a:tabLst>
                <a:tab pos="1828800" algn="l"/>
                <a:tab pos="4789488" algn="l"/>
              </a:tabLst>
            </a:pPr>
            <a:r>
              <a:rPr lang="en-US" sz="1200" dirty="0"/>
              <a:t>Farah Hariri	</a:t>
            </a:r>
            <a:r>
              <a:rPr lang="en-US" sz="1200" dirty="0" err="1" smtClean="0"/>
              <a:t>farah.hariri@cern.ch</a:t>
            </a:r>
            <a:r>
              <a:rPr lang="en-US" sz="1200" dirty="0"/>
              <a:t>	CERN	</a:t>
            </a:r>
          </a:p>
          <a:p>
            <a:pPr marL="0" indent="0">
              <a:buNone/>
              <a:tabLst>
                <a:tab pos="1828800" algn="l"/>
                <a:tab pos="4789488" algn="l"/>
              </a:tabLst>
            </a:pPr>
            <a:r>
              <a:rPr lang="en-US" sz="1200" dirty="0"/>
              <a:t>Federico Carminati	</a:t>
            </a:r>
            <a:r>
              <a:rPr lang="en-US" sz="1200" dirty="0" err="1"/>
              <a:t>Federico.Carminati@cern.ch</a:t>
            </a:r>
            <a:r>
              <a:rPr lang="en-US" sz="1200" dirty="0"/>
              <a:t>	CERN	</a:t>
            </a:r>
          </a:p>
          <a:p>
            <a:pPr marL="0" indent="0">
              <a:buNone/>
              <a:tabLst>
                <a:tab pos="1828800" algn="l"/>
                <a:tab pos="4789488" algn="l"/>
              </a:tabLst>
            </a:pPr>
            <a:r>
              <a:rPr lang="en-US" sz="1200" dirty="0"/>
              <a:t>Gabriele Cosmo	</a:t>
            </a:r>
            <a:r>
              <a:rPr lang="en-US" sz="1200" dirty="0" err="1"/>
              <a:t>Gabriele.Cosmo@cern.ch</a:t>
            </a:r>
            <a:r>
              <a:rPr lang="en-US" sz="1200" dirty="0"/>
              <a:t>	CERN	</a:t>
            </a:r>
          </a:p>
          <a:p>
            <a:pPr marL="0" indent="0">
              <a:buNone/>
              <a:tabLst>
                <a:tab pos="1828800" algn="l"/>
                <a:tab pos="4789488" algn="l"/>
              </a:tabLst>
            </a:pPr>
            <a:r>
              <a:rPr lang="en-US" sz="1200" dirty="0"/>
              <a:t>Guilherme Amadio	</a:t>
            </a:r>
            <a:r>
              <a:rPr lang="en-US" sz="1200" dirty="0" err="1"/>
              <a:t>guilherme.amadio@cern.ch</a:t>
            </a:r>
            <a:r>
              <a:rPr lang="en-US" sz="1200" dirty="0"/>
              <a:t>	CERN	</a:t>
            </a:r>
          </a:p>
          <a:p>
            <a:pPr marL="0" indent="0">
              <a:buNone/>
              <a:tabLst>
                <a:tab pos="1828800" algn="l"/>
                <a:tab pos="4789488" algn="l"/>
              </a:tabLst>
            </a:pPr>
            <a:r>
              <a:rPr lang="en-US" sz="1200" dirty="0"/>
              <a:t>Gul Rukh </a:t>
            </a:r>
            <a:r>
              <a:rPr lang="en-US" sz="1200" dirty="0" err="1"/>
              <a:t>Khattak</a:t>
            </a:r>
            <a:r>
              <a:rPr lang="en-US" sz="1200" dirty="0"/>
              <a:t>	</a:t>
            </a:r>
            <a:r>
              <a:rPr lang="en-US" sz="1200" dirty="0" err="1" smtClean="0"/>
              <a:t>gul.rukh.khattak@cern.ch</a:t>
            </a:r>
            <a:r>
              <a:rPr lang="en-US" sz="1200" dirty="0"/>
              <a:t>	CERN	</a:t>
            </a:r>
          </a:p>
          <a:p>
            <a:pPr marL="0" indent="0">
              <a:buNone/>
              <a:tabLst>
                <a:tab pos="1828800" algn="l"/>
                <a:tab pos="4789488" algn="l"/>
              </a:tabLst>
            </a:pPr>
            <a:r>
              <a:rPr lang="en-US" sz="1200" dirty="0" err="1"/>
              <a:t>Ilias</a:t>
            </a:r>
            <a:r>
              <a:rPr lang="en-US" sz="1200" dirty="0"/>
              <a:t> </a:t>
            </a:r>
            <a:r>
              <a:rPr lang="en-US" sz="1200" dirty="0" err="1" smtClean="0"/>
              <a:t>Goulas</a:t>
            </a:r>
            <a:r>
              <a:rPr lang="en-US" sz="1200" dirty="0" smtClean="0"/>
              <a:t>	</a:t>
            </a:r>
            <a:r>
              <a:rPr lang="en-US" sz="1200" dirty="0" err="1" smtClean="0"/>
              <a:t>Ilias.Goulas@cern.ch</a:t>
            </a:r>
            <a:r>
              <a:rPr lang="en-US" sz="1200" dirty="0"/>
              <a:t>	CERN	</a:t>
            </a:r>
          </a:p>
          <a:p>
            <a:pPr marL="0" indent="0">
              <a:buNone/>
              <a:tabLst>
                <a:tab pos="1828800" algn="l"/>
                <a:tab pos="4789488" algn="l"/>
              </a:tabLst>
            </a:pPr>
            <a:r>
              <a:rPr lang="en-US" sz="1200" dirty="0"/>
              <a:t>John </a:t>
            </a:r>
            <a:r>
              <a:rPr lang="en-US" sz="1200" dirty="0" err="1"/>
              <a:t>Apostolakis</a:t>
            </a:r>
            <a:r>
              <a:rPr lang="en-US" sz="1200" dirty="0"/>
              <a:t>	</a:t>
            </a:r>
            <a:r>
              <a:rPr lang="en-US" sz="1200" dirty="0" err="1"/>
              <a:t>John.Apostolakis@cern.ch</a:t>
            </a:r>
            <a:r>
              <a:rPr lang="en-US" sz="1200" dirty="0"/>
              <a:t>	CERN	</a:t>
            </a:r>
          </a:p>
          <a:p>
            <a:pPr marL="0" indent="0">
              <a:buNone/>
              <a:tabLst>
                <a:tab pos="1828800" algn="l"/>
                <a:tab pos="4789488" algn="l"/>
              </a:tabLst>
            </a:pPr>
            <a:r>
              <a:rPr lang="en-US" sz="1200" dirty="0" err="1"/>
              <a:t>Marilena</a:t>
            </a:r>
            <a:r>
              <a:rPr lang="en-US" sz="1200" dirty="0"/>
              <a:t> </a:t>
            </a:r>
            <a:r>
              <a:rPr lang="en-US" sz="1200" dirty="0" err="1"/>
              <a:t>Bandieramonte</a:t>
            </a:r>
            <a:r>
              <a:rPr lang="en-US" sz="1200" dirty="0"/>
              <a:t>	</a:t>
            </a:r>
            <a:r>
              <a:rPr lang="en-US" sz="1200" dirty="0" err="1"/>
              <a:t>marilena.bandieramonte@cern.ch</a:t>
            </a:r>
            <a:r>
              <a:rPr lang="en-US" sz="1200" dirty="0"/>
              <a:t>	CERN	</a:t>
            </a:r>
          </a:p>
          <a:p>
            <a:pPr marL="0" indent="0">
              <a:buNone/>
              <a:tabLst>
                <a:tab pos="1828800" algn="l"/>
                <a:tab pos="4789488" algn="l"/>
              </a:tabLst>
            </a:pPr>
            <a:r>
              <a:rPr lang="en-US" sz="1200" dirty="0" err="1"/>
              <a:t>Mihaela</a:t>
            </a:r>
            <a:r>
              <a:rPr lang="en-US" sz="1200" dirty="0"/>
              <a:t> </a:t>
            </a:r>
            <a:r>
              <a:rPr lang="en-US" sz="1200" dirty="0" err="1"/>
              <a:t>Gheata</a:t>
            </a:r>
            <a:r>
              <a:rPr lang="en-US" sz="1200" dirty="0"/>
              <a:t>	</a:t>
            </a:r>
            <a:r>
              <a:rPr lang="en-US" sz="1200" dirty="0" err="1"/>
              <a:t>Mihaela.Gheata@cern.ch</a:t>
            </a:r>
            <a:r>
              <a:rPr lang="en-US" sz="1200" dirty="0"/>
              <a:t>	</a:t>
            </a:r>
            <a:r>
              <a:rPr lang="en-US" sz="1200" dirty="0" smtClean="0"/>
              <a:t>CERN</a:t>
            </a:r>
            <a:br>
              <a:rPr lang="en-US" sz="1200" dirty="0" smtClean="0"/>
            </a:br>
            <a:r>
              <a:rPr lang="en-US" sz="1200" dirty="0"/>
              <a:t>	</a:t>
            </a:r>
          </a:p>
          <a:p>
            <a:pPr marL="0" indent="0">
              <a:buNone/>
              <a:tabLst>
                <a:tab pos="1828800" algn="l"/>
                <a:tab pos="4789488" algn="l"/>
              </a:tabLst>
            </a:pPr>
            <a:r>
              <a:rPr lang="en-US" sz="1200" dirty="0" err="1" smtClean="0"/>
              <a:t>Mihaly</a:t>
            </a:r>
            <a:r>
              <a:rPr lang="en-US" sz="1200" dirty="0" smtClean="0"/>
              <a:t> Novak	</a:t>
            </a:r>
            <a:r>
              <a:rPr lang="en-US" sz="1200" dirty="0" err="1" smtClean="0"/>
              <a:t>mihaly.novak@cern.ch</a:t>
            </a:r>
            <a:r>
              <a:rPr lang="en-US" sz="1200" dirty="0" smtClean="0"/>
              <a:t>	CERN	</a:t>
            </a:r>
          </a:p>
          <a:p>
            <a:pPr marL="0" indent="0">
              <a:buNone/>
              <a:tabLst>
                <a:tab pos="1828800" algn="l"/>
                <a:tab pos="4789488" algn="l"/>
              </a:tabLst>
            </a:pPr>
            <a:r>
              <a:rPr lang="en-US" sz="1200" dirty="0" smtClean="0"/>
              <a:t>Oksana </a:t>
            </a:r>
            <a:r>
              <a:rPr lang="en-US" sz="1200" dirty="0" err="1" smtClean="0"/>
              <a:t>Shadura</a:t>
            </a:r>
            <a:r>
              <a:rPr lang="en-US" sz="1200" dirty="0" smtClean="0"/>
              <a:t>	</a:t>
            </a:r>
            <a:r>
              <a:rPr lang="en-US" sz="1200" dirty="0" err="1" smtClean="0"/>
              <a:t>oksana.shadura@cern.ch</a:t>
            </a:r>
            <a:r>
              <a:rPr lang="en-US" sz="1200" dirty="0" smtClean="0"/>
              <a:t>	CERN	</a:t>
            </a:r>
          </a:p>
          <a:p>
            <a:pPr marL="0" indent="0">
              <a:buNone/>
              <a:tabLst>
                <a:tab pos="1828800" algn="l"/>
                <a:tab pos="4789488" algn="l"/>
              </a:tabLst>
            </a:pPr>
            <a:r>
              <a:rPr lang="en-US" sz="1200" dirty="0" smtClean="0"/>
              <a:t>Patricia Mendez Lorenzo	</a:t>
            </a:r>
            <a:r>
              <a:rPr lang="en-US" sz="1200" dirty="0" err="1" smtClean="0"/>
              <a:t>Patricia.Mendez@cern.ch</a:t>
            </a:r>
            <a:r>
              <a:rPr lang="en-US" sz="1200" dirty="0" smtClean="0"/>
              <a:t>	CERN	</a:t>
            </a:r>
          </a:p>
          <a:p>
            <a:pPr marL="0" indent="0">
              <a:buNone/>
              <a:tabLst>
                <a:tab pos="1828800" algn="l"/>
                <a:tab pos="4789488" algn="l"/>
              </a:tabLst>
            </a:pPr>
            <a:r>
              <a:rPr lang="en-US" sz="1200" dirty="0" err="1" smtClean="0"/>
              <a:t>Przemyslaw</a:t>
            </a:r>
            <a:r>
              <a:rPr lang="en-US" sz="1200" dirty="0" smtClean="0"/>
              <a:t> </a:t>
            </a:r>
            <a:r>
              <a:rPr lang="en-US" sz="1200" dirty="0" err="1" smtClean="0"/>
              <a:t>Ryszard</a:t>
            </a:r>
            <a:r>
              <a:rPr lang="en-US" sz="1200" dirty="0" smtClean="0"/>
              <a:t> </a:t>
            </a:r>
            <a:r>
              <a:rPr lang="en-US" sz="1200" dirty="0" err="1" smtClean="0"/>
              <a:t>Karpinski</a:t>
            </a:r>
            <a:r>
              <a:rPr lang="en-US" sz="1200" dirty="0" smtClean="0"/>
              <a:t>	</a:t>
            </a:r>
            <a:r>
              <a:rPr lang="en-US" sz="1200" dirty="0" err="1" smtClean="0"/>
              <a:t>przemyslaw.karpinski@cern.ch</a:t>
            </a:r>
            <a:r>
              <a:rPr lang="en-US" sz="1200" dirty="0" smtClean="0"/>
              <a:t>	CERN	</a:t>
            </a:r>
          </a:p>
          <a:p>
            <a:pPr marL="0" indent="0">
              <a:buNone/>
              <a:tabLst>
                <a:tab pos="1828800" algn="l"/>
                <a:tab pos="4789488" algn="l"/>
              </a:tabLst>
            </a:pPr>
            <a:r>
              <a:rPr lang="en-US" sz="1200" dirty="0" smtClean="0"/>
              <a:t>Rene </a:t>
            </a:r>
            <a:r>
              <a:rPr lang="en-US" sz="1200" dirty="0" err="1" smtClean="0"/>
              <a:t>Brun</a:t>
            </a:r>
            <a:r>
              <a:rPr lang="en-US" sz="1200" dirty="0" smtClean="0"/>
              <a:t>	</a:t>
            </a:r>
            <a:r>
              <a:rPr lang="en-US" sz="1200" dirty="0" err="1" smtClean="0"/>
              <a:t>Rene.Brun@cern.ch</a:t>
            </a:r>
            <a:r>
              <a:rPr lang="en-US" sz="1200" dirty="0" smtClean="0"/>
              <a:t>	CERN	</a:t>
            </a:r>
          </a:p>
          <a:p>
            <a:pPr marL="0" indent="0">
              <a:buNone/>
              <a:tabLst>
                <a:tab pos="1828800" algn="l"/>
                <a:tab pos="4789488" algn="l"/>
              </a:tabLst>
            </a:pPr>
            <a:r>
              <a:rPr lang="en-US" sz="1200" dirty="0" smtClean="0"/>
              <a:t>Sandro Christian Wenzel	</a:t>
            </a:r>
            <a:r>
              <a:rPr lang="en-US" sz="1200" dirty="0" err="1" smtClean="0"/>
              <a:t>sandro.wenzel@cern.ch</a:t>
            </a:r>
            <a:r>
              <a:rPr lang="en-US" sz="1200" dirty="0" smtClean="0"/>
              <a:t>	CERN	</a:t>
            </a:r>
          </a:p>
          <a:p>
            <a:pPr marL="0" indent="0">
              <a:buNone/>
              <a:tabLst>
                <a:tab pos="1828800" algn="l"/>
                <a:tab pos="4789488" algn="l"/>
              </a:tabLst>
            </a:pPr>
            <a:r>
              <a:rPr lang="en-US" sz="1200" dirty="0" smtClean="0"/>
              <a:t>Sofia </a:t>
            </a:r>
            <a:r>
              <a:rPr lang="en-US" sz="1200" dirty="0" err="1" smtClean="0"/>
              <a:t>Vallecorsa</a:t>
            </a:r>
            <a:r>
              <a:rPr lang="en-US" sz="1200" dirty="0" smtClean="0"/>
              <a:t>	</a:t>
            </a:r>
            <a:r>
              <a:rPr lang="en-US" sz="1200" dirty="0" err="1" smtClean="0"/>
              <a:t>Sofia.Vallecorsa@cern.ch</a:t>
            </a:r>
            <a:r>
              <a:rPr lang="en-US" sz="1200" dirty="0" smtClean="0"/>
              <a:t>	CERN	</a:t>
            </a:r>
          </a:p>
          <a:p>
            <a:pPr marL="0" indent="0">
              <a:buNone/>
              <a:tabLst>
                <a:tab pos="1828800" algn="l"/>
                <a:tab pos="4789488" algn="l"/>
              </a:tabLst>
            </a:pPr>
            <a:r>
              <a:rPr lang="en-US" sz="1200" dirty="0" smtClean="0"/>
              <a:t>Vladimir </a:t>
            </a:r>
            <a:r>
              <a:rPr lang="en-US" sz="1200" dirty="0" err="1" smtClean="0"/>
              <a:t>Ivantchenko</a:t>
            </a:r>
            <a:r>
              <a:rPr lang="en-US" sz="1200" dirty="0" smtClean="0"/>
              <a:t>	</a:t>
            </a:r>
            <a:r>
              <a:rPr lang="en-US" sz="1200" dirty="0" err="1" smtClean="0"/>
              <a:t>Vladimir.Ivantchenko@cern.ch</a:t>
            </a:r>
            <a:r>
              <a:rPr lang="en-US" sz="1200" dirty="0" smtClean="0"/>
              <a:t>	CERN	</a:t>
            </a:r>
          </a:p>
          <a:p>
            <a:pPr marL="0" indent="0">
              <a:buNone/>
              <a:tabLst>
                <a:tab pos="1828800" algn="l"/>
                <a:tab pos="4789488" algn="l"/>
              </a:tabLst>
            </a:pPr>
            <a:r>
              <a:rPr lang="en-US" sz="1200" dirty="0" err="1" smtClean="0"/>
              <a:t>Witold</a:t>
            </a:r>
            <a:r>
              <a:rPr lang="en-US" sz="1200" dirty="0" smtClean="0"/>
              <a:t> </a:t>
            </a:r>
            <a:r>
              <a:rPr lang="en-US" sz="1200" dirty="0" err="1" smtClean="0"/>
              <a:t>Pokorski</a:t>
            </a:r>
            <a:r>
              <a:rPr lang="en-US" sz="1200" dirty="0" smtClean="0"/>
              <a:t>	</a:t>
            </a:r>
            <a:r>
              <a:rPr lang="en-US" sz="1200" dirty="0" err="1" smtClean="0"/>
              <a:t>Witold.Pokorski@cern.ch</a:t>
            </a:r>
            <a:r>
              <a:rPr lang="en-US" sz="1200" dirty="0" smtClean="0"/>
              <a:t>	CERN	</a:t>
            </a:r>
          </a:p>
          <a:p>
            <a:pPr marL="0" indent="0">
              <a:buNone/>
              <a:tabLst>
                <a:tab pos="1828800" algn="l"/>
                <a:tab pos="4789488" algn="l"/>
              </a:tabLst>
            </a:pPr>
            <a:r>
              <a:rPr lang="en-US" sz="1200" dirty="0" smtClean="0"/>
              <a:t>Daniel Elvira	</a:t>
            </a:r>
            <a:r>
              <a:rPr lang="en-US" sz="1200" dirty="0" err="1" smtClean="0"/>
              <a:t>daniel@fnal.gov</a:t>
            </a:r>
            <a:r>
              <a:rPr lang="en-US" sz="1200" dirty="0" smtClean="0"/>
              <a:t>	FNAL	</a:t>
            </a:r>
          </a:p>
          <a:p>
            <a:pPr marL="0" indent="0">
              <a:buNone/>
              <a:tabLst>
                <a:tab pos="1828800" algn="l"/>
                <a:tab pos="4789488" algn="l"/>
              </a:tabLst>
            </a:pPr>
            <a:r>
              <a:rPr lang="en-US" sz="1200" dirty="0" smtClean="0"/>
              <a:t>Guilherme Lima</a:t>
            </a:r>
            <a:r>
              <a:rPr lang="en-US" sz="1200" dirty="0"/>
              <a:t>	</a:t>
            </a:r>
            <a:r>
              <a:rPr lang="en-US" sz="1200" dirty="0" err="1" smtClean="0"/>
              <a:t>lima@fnal.gov</a:t>
            </a:r>
            <a:r>
              <a:rPr lang="en-US" sz="1200" dirty="0" smtClean="0"/>
              <a:t> 	FNAL	</a:t>
            </a:r>
          </a:p>
          <a:p>
            <a:pPr marL="0" indent="0">
              <a:buNone/>
              <a:tabLst>
                <a:tab pos="1828800" algn="l"/>
                <a:tab pos="4789488" algn="l"/>
              </a:tabLst>
            </a:pPr>
            <a:r>
              <a:rPr lang="en-US" sz="1200" dirty="0" smtClean="0"/>
              <a:t>Krzysztof </a:t>
            </a:r>
            <a:r>
              <a:rPr lang="en-US" sz="1200" dirty="0" err="1" smtClean="0"/>
              <a:t>Genser</a:t>
            </a:r>
            <a:r>
              <a:rPr lang="en-US" sz="1200" dirty="0" smtClean="0"/>
              <a:t>	</a:t>
            </a:r>
            <a:r>
              <a:rPr lang="en-US" sz="1200" dirty="0" err="1" smtClean="0"/>
              <a:t>genser@fnal.gov</a:t>
            </a:r>
            <a:r>
              <a:rPr lang="en-US" sz="1200" dirty="0" smtClean="0"/>
              <a:t>	FNAL	</a:t>
            </a:r>
          </a:p>
          <a:p>
            <a:pPr marL="0" indent="0">
              <a:buNone/>
              <a:tabLst>
                <a:tab pos="1828800" algn="l"/>
                <a:tab pos="4789488" algn="l"/>
              </a:tabLst>
            </a:pPr>
            <a:r>
              <a:rPr lang="en-US" sz="1200" dirty="0" smtClean="0"/>
              <a:t>Philippe Canal	</a:t>
            </a:r>
            <a:r>
              <a:rPr lang="en-US" sz="1200" dirty="0" err="1" smtClean="0"/>
              <a:t>pcanal@fnal.gov</a:t>
            </a:r>
            <a:r>
              <a:rPr lang="en-US" sz="1200" dirty="0" smtClean="0"/>
              <a:t>	FNAL	</a:t>
            </a:r>
          </a:p>
          <a:p>
            <a:pPr marL="0" indent="0">
              <a:buNone/>
              <a:tabLst>
                <a:tab pos="1828800" algn="l"/>
                <a:tab pos="4789488" algn="l"/>
              </a:tabLst>
            </a:pPr>
            <a:r>
              <a:rPr lang="en-US" sz="1200" dirty="0" smtClean="0"/>
              <a:t>Soon Yung Jun	</a:t>
            </a:r>
            <a:r>
              <a:rPr lang="en-US" sz="1200" dirty="0" err="1" smtClean="0"/>
              <a:t>syjun@fnal.gov</a:t>
            </a:r>
            <a:r>
              <a:rPr lang="en-US" sz="1200" dirty="0" smtClean="0"/>
              <a:t>	FNAL	</a:t>
            </a:r>
          </a:p>
          <a:p>
            <a:pPr marL="0" indent="0">
              <a:buNone/>
              <a:tabLst>
                <a:tab pos="1828800" algn="l"/>
                <a:tab pos="4789488" algn="l"/>
              </a:tabLst>
            </a:pPr>
            <a:r>
              <a:rPr lang="en-US" sz="1200" dirty="0" smtClean="0"/>
              <a:t>Laurent </a:t>
            </a:r>
            <a:r>
              <a:rPr lang="en-US" sz="1200" dirty="0" err="1" smtClean="0"/>
              <a:t>Duhem</a:t>
            </a:r>
            <a:r>
              <a:rPr lang="en-US" sz="1200" dirty="0" smtClean="0"/>
              <a:t>	</a:t>
            </a:r>
            <a:r>
              <a:rPr lang="en-US" sz="1200" dirty="0" err="1" smtClean="0"/>
              <a:t>laurent.duhem@cern.ch</a:t>
            </a:r>
            <a:r>
              <a:rPr lang="en-US" sz="1200" dirty="0" smtClean="0"/>
              <a:t>	Intel	</a:t>
            </a:r>
          </a:p>
          <a:p>
            <a:pPr marL="0" indent="0">
              <a:buNone/>
              <a:tabLst>
                <a:tab pos="1828800" algn="l"/>
                <a:tab pos="4789488" algn="l"/>
              </a:tabLst>
            </a:pPr>
            <a:endParaRPr lang="en-US" sz="1200" dirty="0" smtClean="0"/>
          </a:p>
          <a:p>
            <a:pPr marL="0" indent="0">
              <a:buNone/>
              <a:tabLst>
                <a:tab pos="1828800" algn="l"/>
                <a:tab pos="4789488" algn="l"/>
              </a:tabLst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22A1-A061-AA4E-BE76-7C0F395EF831}" type="slidenum">
              <a:rPr lang="en-US" smtClean="0"/>
              <a:t>22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199" y="6398243"/>
            <a:ext cx="6869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geant.web.cern.ch</a:t>
            </a:r>
            <a:r>
              <a:rPr lang="en-US" dirty="0"/>
              <a:t>/content/publication-author-list-</a:t>
            </a:r>
            <a:r>
              <a:rPr lang="en-US" dirty="0" err="1"/>
              <a:t>geantv</a:t>
            </a:r>
            <a:r>
              <a:rPr lang="en-US" dirty="0"/>
              <a:t>-team</a:t>
            </a:r>
          </a:p>
        </p:txBody>
      </p:sp>
    </p:spTree>
    <p:extLst>
      <p:ext uri="{BB962C8B-B14F-4D97-AF65-F5344CB8AC3E}">
        <p14:creationId xmlns:p14="http://schemas.microsoft.com/office/powerpoint/2010/main" val="1869816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9" name="Straight Connector 308"/>
          <p:cNvCxnSpPr>
            <a:stCxn id="307" idx="3"/>
            <a:endCxn id="280" idx="3"/>
          </p:cNvCxnSpPr>
          <p:nvPr/>
        </p:nvCxnSpPr>
        <p:spPr>
          <a:xfrm flipV="1">
            <a:off x="1409152" y="4285039"/>
            <a:ext cx="10224220" cy="16268"/>
          </a:xfrm>
          <a:prstGeom prst="line">
            <a:avLst/>
          </a:prstGeom>
          <a:ln w="3175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092820" y="142733"/>
            <a:ext cx="10556043" cy="1450757"/>
          </a:xfrm>
        </p:spPr>
        <p:txBody>
          <a:bodyPr/>
          <a:lstStyle/>
          <a:p>
            <a:r>
              <a:rPr lang="en-US" dirty="0" smtClean="0"/>
              <a:t>New transporter with scalar and vector processing combined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3</a:t>
            </a:fld>
            <a:endParaRPr lang="uk-UA"/>
          </a:p>
        </p:txBody>
      </p:sp>
      <p:sp>
        <p:nvSpPr>
          <p:cNvPr id="9" name="Rectangle 8"/>
          <p:cNvSpPr/>
          <p:nvPr/>
        </p:nvSpPr>
        <p:spPr>
          <a:xfrm rot="5400000">
            <a:off x="877316" y="3230577"/>
            <a:ext cx="1887462" cy="599822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rgbClr val="002060"/>
                </a:solidFill>
              </a:rPr>
              <a:t>GeometryStage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5000666" y="3226514"/>
            <a:ext cx="1887462" cy="599822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rgbClr val="002060"/>
                </a:solidFill>
              </a:rPr>
              <a:t>PropagationStage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rot="5400000">
            <a:off x="8022981" y="3196521"/>
            <a:ext cx="1887462" cy="599822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rgbClr val="002060"/>
                </a:solidFill>
              </a:rPr>
              <a:t>PhysicsStage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672923" y="2582694"/>
            <a:ext cx="802543" cy="443045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/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Select</a:t>
            </a:r>
            <a:endParaRPr lang="en-US" sz="1400" dirty="0">
              <a:solidFill>
                <a:schemeClr val="tx1"/>
              </a:solidFill>
            </a:endParaRPr>
          </a:p>
        </p:txBody>
      </p:sp>
      <p:grpSp>
        <p:nvGrpSpPr>
          <p:cNvPr id="104" name="Group 103"/>
          <p:cNvGrpSpPr/>
          <p:nvPr/>
        </p:nvGrpSpPr>
        <p:grpSpPr>
          <a:xfrm>
            <a:off x="1526698" y="2257424"/>
            <a:ext cx="589704" cy="325271"/>
            <a:chOff x="2064934" y="1353615"/>
            <a:chExt cx="589704" cy="325271"/>
          </a:xfrm>
        </p:grpSpPr>
        <p:sp>
          <p:nvSpPr>
            <p:cNvPr id="100" name="Rectangle 99"/>
            <p:cNvSpPr/>
            <p:nvPr/>
          </p:nvSpPr>
          <p:spPr>
            <a:xfrm rot="5400000">
              <a:off x="1976211" y="1442338"/>
              <a:ext cx="325270" cy="147823"/>
            </a:xfrm>
            <a:prstGeom prst="rect">
              <a:avLst/>
            </a:prstGeom>
            <a:solidFill>
              <a:srgbClr val="00B05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002060"/>
                </a:solidFill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 rot="5400000">
              <a:off x="2124671" y="1442339"/>
              <a:ext cx="325270" cy="147823"/>
            </a:xfrm>
            <a:prstGeom prst="rect">
              <a:avLst/>
            </a:prstGeom>
            <a:solidFill>
              <a:srgbClr val="FFC0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002060"/>
                </a:solidFill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 rot="5400000">
              <a:off x="2272494" y="1442339"/>
              <a:ext cx="325270" cy="147823"/>
            </a:xfrm>
            <a:prstGeom prst="rect">
              <a:avLst/>
            </a:prstGeom>
            <a:solidFill>
              <a:srgbClr val="C000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002060"/>
                </a:solidFill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 rot="5400000">
              <a:off x="2418091" y="1442339"/>
              <a:ext cx="325271" cy="147823"/>
            </a:xfrm>
            <a:prstGeom prst="rect">
              <a:avLst/>
            </a:prstGeom>
            <a:solidFill>
              <a:srgbClr val="00B0F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5644486" y="2239491"/>
            <a:ext cx="589704" cy="325271"/>
            <a:chOff x="2064934" y="1353615"/>
            <a:chExt cx="589704" cy="325271"/>
          </a:xfrm>
        </p:grpSpPr>
        <p:sp>
          <p:nvSpPr>
            <p:cNvPr id="106" name="Rectangle 105"/>
            <p:cNvSpPr/>
            <p:nvPr/>
          </p:nvSpPr>
          <p:spPr>
            <a:xfrm rot="5400000">
              <a:off x="1976211" y="1442338"/>
              <a:ext cx="325270" cy="147823"/>
            </a:xfrm>
            <a:prstGeom prst="rect">
              <a:avLst/>
            </a:prstGeom>
            <a:solidFill>
              <a:srgbClr val="00B05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002060"/>
                </a:solidFill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 rot="5400000">
              <a:off x="2124671" y="1442339"/>
              <a:ext cx="325270" cy="147823"/>
            </a:xfrm>
            <a:prstGeom prst="rect">
              <a:avLst/>
            </a:prstGeom>
            <a:solidFill>
              <a:srgbClr val="FFC0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002060"/>
                </a:solidFill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 rot="5400000">
              <a:off x="2272494" y="1442339"/>
              <a:ext cx="325270" cy="147823"/>
            </a:xfrm>
            <a:prstGeom prst="rect">
              <a:avLst/>
            </a:prstGeom>
            <a:solidFill>
              <a:srgbClr val="C000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002060"/>
                </a:solidFill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 rot="5400000">
              <a:off x="2418091" y="1442339"/>
              <a:ext cx="325271" cy="147823"/>
            </a:xfrm>
            <a:prstGeom prst="rect">
              <a:avLst/>
            </a:prstGeom>
            <a:solidFill>
              <a:srgbClr val="00B0F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8658539" y="2211308"/>
            <a:ext cx="589704" cy="325271"/>
            <a:chOff x="2064934" y="1353615"/>
            <a:chExt cx="589704" cy="325271"/>
          </a:xfrm>
        </p:grpSpPr>
        <p:sp>
          <p:nvSpPr>
            <p:cNvPr id="111" name="Rectangle 110"/>
            <p:cNvSpPr/>
            <p:nvPr/>
          </p:nvSpPr>
          <p:spPr>
            <a:xfrm rot="5400000">
              <a:off x="1976211" y="1442338"/>
              <a:ext cx="325270" cy="147823"/>
            </a:xfrm>
            <a:prstGeom prst="rect">
              <a:avLst/>
            </a:prstGeom>
            <a:solidFill>
              <a:srgbClr val="00B05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002060"/>
                </a:solidFill>
              </a:endParaRPr>
            </a:p>
          </p:txBody>
        </p:sp>
        <p:sp>
          <p:nvSpPr>
            <p:cNvPr id="112" name="Rectangle 111"/>
            <p:cNvSpPr/>
            <p:nvPr/>
          </p:nvSpPr>
          <p:spPr>
            <a:xfrm rot="5400000">
              <a:off x="2124671" y="1442339"/>
              <a:ext cx="325270" cy="147823"/>
            </a:xfrm>
            <a:prstGeom prst="rect">
              <a:avLst/>
            </a:prstGeom>
            <a:solidFill>
              <a:srgbClr val="FFC0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002060"/>
                </a:solidFill>
              </a:endParaRPr>
            </a:p>
          </p:txBody>
        </p:sp>
        <p:sp>
          <p:nvSpPr>
            <p:cNvPr id="113" name="Rectangle 112"/>
            <p:cNvSpPr/>
            <p:nvPr/>
          </p:nvSpPr>
          <p:spPr>
            <a:xfrm rot="5400000">
              <a:off x="2272494" y="1442339"/>
              <a:ext cx="325270" cy="147823"/>
            </a:xfrm>
            <a:prstGeom prst="rect">
              <a:avLst/>
            </a:prstGeom>
            <a:solidFill>
              <a:srgbClr val="C000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002060"/>
                </a:solidFill>
              </a:endParaRPr>
            </a:p>
          </p:txBody>
        </p:sp>
        <p:sp>
          <p:nvSpPr>
            <p:cNvPr id="114" name="Rectangle 113"/>
            <p:cNvSpPr/>
            <p:nvPr/>
          </p:nvSpPr>
          <p:spPr>
            <a:xfrm rot="5400000">
              <a:off x="2418091" y="1442339"/>
              <a:ext cx="325271" cy="147823"/>
            </a:xfrm>
            <a:prstGeom prst="rect">
              <a:avLst/>
            </a:prstGeom>
            <a:solidFill>
              <a:srgbClr val="00B0F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988828" y="1667387"/>
            <a:ext cx="1053662" cy="590038"/>
            <a:chOff x="974976" y="763578"/>
            <a:chExt cx="1053662" cy="590038"/>
          </a:xfrm>
        </p:grpSpPr>
        <p:cxnSp>
          <p:nvCxnSpPr>
            <p:cNvPr id="116" name="Elbow Connector 115"/>
            <p:cNvCxnSpPr>
              <a:endCxn id="100" idx="1"/>
            </p:cNvCxnSpPr>
            <p:nvPr/>
          </p:nvCxnSpPr>
          <p:spPr>
            <a:xfrm>
              <a:off x="997527" y="1153591"/>
              <a:ext cx="589231" cy="200024"/>
            </a:xfrm>
            <a:prstGeom prst="bentConnector2">
              <a:avLst/>
            </a:prstGeom>
            <a:ln>
              <a:solidFill>
                <a:srgbClr val="00B05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Elbow Connector 121"/>
            <p:cNvCxnSpPr>
              <a:endCxn id="101" idx="1"/>
            </p:cNvCxnSpPr>
            <p:nvPr/>
          </p:nvCxnSpPr>
          <p:spPr>
            <a:xfrm>
              <a:off x="983675" y="1014643"/>
              <a:ext cx="751543" cy="338973"/>
            </a:xfrm>
            <a:prstGeom prst="bentConnector2">
              <a:avLst/>
            </a:prstGeom>
            <a:ln>
              <a:solidFill>
                <a:srgbClr val="FFC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Elbow Connector 123"/>
            <p:cNvCxnSpPr>
              <a:endCxn id="102" idx="1"/>
            </p:cNvCxnSpPr>
            <p:nvPr/>
          </p:nvCxnSpPr>
          <p:spPr>
            <a:xfrm>
              <a:off x="974976" y="896416"/>
              <a:ext cx="908065" cy="457200"/>
            </a:xfrm>
            <a:prstGeom prst="bentConnector2">
              <a:avLst/>
            </a:prstGeom>
            <a:ln>
              <a:solidFill>
                <a:srgbClr val="C00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Elbow Connector 125"/>
            <p:cNvCxnSpPr>
              <a:endCxn id="103" idx="1"/>
            </p:cNvCxnSpPr>
            <p:nvPr/>
          </p:nvCxnSpPr>
          <p:spPr>
            <a:xfrm>
              <a:off x="983675" y="763578"/>
              <a:ext cx="1044963" cy="590037"/>
            </a:xfrm>
            <a:prstGeom prst="bentConnector2">
              <a:avLst/>
            </a:prstGeom>
            <a:ln>
              <a:solidFill>
                <a:srgbClr val="00B0F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8" name="Rectangle 127"/>
          <p:cNvSpPr/>
          <p:nvPr/>
        </p:nvSpPr>
        <p:spPr>
          <a:xfrm>
            <a:off x="115711" y="1621796"/>
            <a:ext cx="873117" cy="599822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rgbClr val="002060"/>
                </a:solidFill>
              </a:rPr>
              <a:t>Event server</a:t>
            </a:r>
            <a:endParaRPr lang="en-US" sz="1400" dirty="0">
              <a:solidFill>
                <a:srgbClr val="002060"/>
              </a:solidFill>
            </a:endParaRPr>
          </a:p>
        </p:txBody>
      </p:sp>
      <p:grpSp>
        <p:nvGrpSpPr>
          <p:cNvPr id="154" name="Group 153"/>
          <p:cNvGrpSpPr/>
          <p:nvPr/>
        </p:nvGrpSpPr>
        <p:grpSpPr>
          <a:xfrm>
            <a:off x="2116392" y="2651969"/>
            <a:ext cx="556531" cy="304805"/>
            <a:chOff x="2116392" y="1748160"/>
            <a:chExt cx="556531" cy="304805"/>
          </a:xfrm>
        </p:grpSpPr>
        <p:cxnSp>
          <p:nvCxnSpPr>
            <p:cNvPr id="150" name="Straight Arrow Connector 149"/>
            <p:cNvCxnSpPr/>
            <p:nvPr/>
          </p:nvCxnSpPr>
          <p:spPr>
            <a:xfrm>
              <a:off x="2116402" y="1748160"/>
              <a:ext cx="556521" cy="0"/>
            </a:xfrm>
            <a:prstGeom prst="straightConnector1">
              <a:avLst/>
            </a:prstGeom>
            <a:ln>
              <a:solidFill>
                <a:srgbClr val="00B0F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Arrow Connector 150"/>
            <p:cNvCxnSpPr/>
            <p:nvPr/>
          </p:nvCxnSpPr>
          <p:spPr>
            <a:xfrm>
              <a:off x="2116397" y="1858995"/>
              <a:ext cx="556521" cy="0"/>
            </a:xfrm>
            <a:prstGeom prst="straightConnector1">
              <a:avLst/>
            </a:prstGeom>
            <a:ln>
              <a:solidFill>
                <a:srgbClr val="C00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Arrow Connector 151"/>
            <p:cNvCxnSpPr/>
            <p:nvPr/>
          </p:nvCxnSpPr>
          <p:spPr>
            <a:xfrm>
              <a:off x="2116392" y="1955975"/>
              <a:ext cx="556521" cy="0"/>
            </a:xfrm>
            <a:prstGeom prst="straightConnector1">
              <a:avLst/>
            </a:prstGeom>
            <a:ln>
              <a:solidFill>
                <a:srgbClr val="FFC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Arrow Connector 152"/>
            <p:cNvCxnSpPr/>
            <p:nvPr/>
          </p:nvCxnSpPr>
          <p:spPr>
            <a:xfrm>
              <a:off x="2116397" y="2052965"/>
              <a:ext cx="556521" cy="0"/>
            </a:xfrm>
            <a:prstGeom prst="straightConnector1">
              <a:avLst/>
            </a:prstGeom>
            <a:ln>
              <a:solidFill>
                <a:srgbClr val="00B05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5" name="Rectangle 134"/>
          <p:cNvSpPr/>
          <p:nvPr/>
        </p:nvSpPr>
        <p:spPr>
          <a:xfrm>
            <a:off x="2591210" y="3951989"/>
            <a:ext cx="965967" cy="249202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2060"/>
                </a:solidFill>
              </a:rPr>
              <a:t>Volume1</a:t>
            </a:r>
            <a:endParaRPr lang="en-US" sz="1400" dirty="0">
              <a:solidFill>
                <a:srgbClr val="002060"/>
              </a:solidFill>
            </a:endParaRPr>
          </a:p>
        </p:txBody>
      </p:sp>
      <p:grpSp>
        <p:nvGrpSpPr>
          <p:cNvPr id="157" name="Group 156"/>
          <p:cNvGrpSpPr/>
          <p:nvPr/>
        </p:nvGrpSpPr>
        <p:grpSpPr>
          <a:xfrm>
            <a:off x="3688429" y="3951989"/>
            <a:ext cx="965968" cy="484303"/>
            <a:chOff x="2591209" y="3048180"/>
            <a:chExt cx="965968" cy="484303"/>
          </a:xfrm>
        </p:grpSpPr>
        <p:sp>
          <p:nvSpPr>
            <p:cNvPr id="158" name="Rectangle 157"/>
            <p:cNvSpPr/>
            <p:nvPr/>
          </p:nvSpPr>
          <p:spPr>
            <a:xfrm>
              <a:off x="2591210" y="3048180"/>
              <a:ext cx="965967" cy="249202"/>
            </a:xfrm>
            <a:prstGeom prst="rect">
              <a:avLst/>
            </a:prstGeom>
            <a:solidFill>
              <a:schemeClr val="bg1"/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002060"/>
                  </a:solidFill>
                </a:rPr>
                <a:t>Volume2</a:t>
              </a:r>
              <a:endParaRPr lang="en-US" sz="1400" dirty="0">
                <a:solidFill>
                  <a:srgbClr val="002060"/>
                </a:solidFill>
              </a:endParaRPr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2591209" y="3283281"/>
              <a:ext cx="965967" cy="249202"/>
            </a:xfrm>
            <a:prstGeom prst="rect">
              <a:avLst/>
            </a:prstGeom>
            <a:solidFill>
              <a:srgbClr val="92D050"/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smtClean="0">
                  <a:solidFill>
                    <a:srgbClr val="002060"/>
                  </a:solidFill>
                </a:rPr>
                <a:t>Basketizer</a:t>
              </a:r>
              <a:endParaRPr lang="en-US" sz="11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60" name="Group 159"/>
          <p:cNvGrpSpPr/>
          <p:nvPr/>
        </p:nvGrpSpPr>
        <p:grpSpPr>
          <a:xfrm rot="5400000">
            <a:off x="2608119" y="3252242"/>
            <a:ext cx="926248" cy="473246"/>
            <a:chOff x="2116392" y="1748160"/>
            <a:chExt cx="556531" cy="304805"/>
          </a:xfrm>
        </p:grpSpPr>
        <p:cxnSp>
          <p:nvCxnSpPr>
            <p:cNvPr id="161" name="Straight Arrow Connector 160"/>
            <p:cNvCxnSpPr/>
            <p:nvPr/>
          </p:nvCxnSpPr>
          <p:spPr>
            <a:xfrm>
              <a:off x="2116402" y="1748160"/>
              <a:ext cx="556521" cy="0"/>
            </a:xfrm>
            <a:prstGeom prst="straightConnector1">
              <a:avLst/>
            </a:prstGeom>
            <a:ln>
              <a:solidFill>
                <a:srgbClr val="00B0F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Arrow Connector 161"/>
            <p:cNvCxnSpPr/>
            <p:nvPr/>
          </p:nvCxnSpPr>
          <p:spPr>
            <a:xfrm>
              <a:off x="2116397" y="1858995"/>
              <a:ext cx="556521" cy="0"/>
            </a:xfrm>
            <a:prstGeom prst="straightConnector1">
              <a:avLst/>
            </a:prstGeom>
            <a:ln>
              <a:solidFill>
                <a:srgbClr val="C00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Arrow Connector 162"/>
            <p:cNvCxnSpPr/>
            <p:nvPr/>
          </p:nvCxnSpPr>
          <p:spPr>
            <a:xfrm>
              <a:off x="2116392" y="1955975"/>
              <a:ext cx="556521" cy="0"/>
            </a:xfrm>
            <a:prstGeom prst="straightConnector1">
              <a:avLst/>
            </a:prstGeom>
            <a:ln>
              <a:solidFill>
                <a:srgbClr val="FFC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Arrow Connector 163"/>
            <p:cNvCxnSpPr/>
            <p:nvPr/>
          </p:nvCxnSpPr>
          <p:spPr>
            <a:xfrm>
              <a:off x="2116397" y="2052965"/>
              <a:ext cx="556521" cy="0"/>
            </a:xfrm>
            <a:prstGeom prst="straightConnector1">
              <a:avLst/>
            </a:prstGeom>
            <a:ln>
              <a:solidFill>
                <a:srgbClr val="00B05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5" name="Group 164"/>
          <p:cNvGrpSpPr/>
          <p:nvPr/>
        </p:nvGrpSpPr>
        <p:grpSpPr>
          <a:xfrm>
            <a:off x="3475466" y="2622372"/>
            <a:ext cx="888792" cy="1333485"/>
            <a:chOff x="942706" y="831272"/>
            <a:chExt cx="888792" cy="1333485"/>
          </a:xfrm>
        </p:grpSpPr>
        <p:cxnSp>
          <p:nvCxnSpPr>
            <p:cNvPr id="166" name="Elbow Connector 165"/>
            <p:cNvCxnSpPr/>
            <p:nvPr/>
          </p:nvCxnSpPr>
          <p:spPr>
            <a:xfrm rot="16200000" flipH="1">
              <a:off x="679855" y="1481453"/>
              <a:ext cx="955528" cy="403311"/>
            </a:xfrm>
            <a:prstGeom prst="bentConnector3">
              <a:avLst>
                <a:gd name="adj1" fmla="val -3648"/>
              </a:avLst>
            </a:prstGeom>
            <a:ln>
              <a:solidFill>
                <a:srgbClr val="00B05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Elbow Connector 166"/>
            <p:cNvCxnSpPr/>
            <p:nvPr/>
          </p:nvCxnSpPr>
          <p:spPr>
            <a:xfrm rot="16200000" flipH="1">
              <a:off x="719841" y="1360360"/>
              <a:ext cx="1043140" cy="565653"/>
            </a:xfrm>
            <a:prstGeom prst="bentConnector3">
              <a:avLst>
                <a:gd name="adj1" fmla="val -4455"/>
              </a:avLst>
            </a:prstGeom>
            <a:ln>
              <a:solidFill>
                <a:srgbClr val="FFC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Elbow Connector 167"/>
            <p:cNvCxnSpPr>
              <a:stCxn id="18" idx="3"/>
              <a:endCxn id="158" idx="0"/>
            </p:cNvCxnSpPr>
            <p:nvPr/>
          </p:nvCxnSpPr>
          <p:spPr>
            <a:xfrm>
              <a:off x="942706" y="995188"/>
              <a:ext cx="695948" cy="1147772"/>
            </a:xfrm>
            <a:prstGeom prst="bentConnector2">
              <a:avLst/>
            </a:prstGeom>
            <a:ln>
              <a:solidFill>
                <a:srgbClr val="C00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Elbow Connector 168"/>
            <p:cNvCxnSpPr/>
            <p:nvPr/>
          </p:nvCxnSpPr>
          <p:spPr>
            <a:xfrm rot="16200000" flipH="1">
              <a:off x="745323" y="1069623"/>
              <a:ext cx="1324525" cy="847824"/>
            </a:xfrm>
            <a:prstGeom prst="bentConnector3">
              <a:avLst>
                <a:gd name="adj1" fmla="val 838"/>
              </a:avLst>
            </a:prstGeom>
            <a:ln>
              <a:solidFill>
                <a:srgbClr val="00B0F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1" name="Group 180"/>
          <p:cNvGrpSpPr/>
          <p:nvPr/>
        </p:nvGrpSpPr>
        <p:grpSpPr>
          <a:xfrm>
            <a:off x="2390219" y="5407946"/>
            <a:ext cx="9329640" cy="795403"/>
            <a:chOff x="1224063" y="4418934"/>
            <a:chExt cx="9329640" cy="795403"/>
          </a:xfrm>
        </p:grpSpPr>
        <p:sp>
          <p:nvSpPr>
            <p:cNvPr id="136" name="Rectangle 135"/>
            <p:cNvSpPr/>
            <p:nvPr/>
          </p:nvSpPr>
          <p:spPr>
            <a:xfrm>
              <a:off x="1224063" y="4418934"/>
              <a:ext cx="8568726" cy="29837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002060"/>
                  </a:solidFill>
                </a:rPr>
                <a:t>Scalar code</a:t>
              </a:r>
              <a:endParaRPr lang="en-US" sz="1400" dirty="0">
                <a:solidFill>
                  <a:srgbClr val="002060"/>
                </a:solidFill>
              </a:endParaRPr>
            </a:p>
          </p:txBody>
        </p:sp>
        <p:sp>
          <p:nvSpPr>
            <p:cNvPr id="180" name="Rectangle 179"/>
            <p:cNvSpPr/>
            <p:nvPr/>
          </p:nvSpPr>
          <p:spPr>
            <a:xfrm>
              <a:off x="1804537" y="4903236"/>
              <a:ext cx="8749166" cy="31110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>
                  <a:solidFill>
                    <a:srgbClr val="002060"/>
                  </a:solidFill>
                </a:rPr>
                <a:t>Vectorized</a:t>
              </a:r>
              <a:r>
                <a:rPr lang="en-US" sz="1400" dirty="0" smtClean="0">
                  <a:solidFill>
                    <a:srgbClr val="002060"/>
                  </a:solidFill>
                </a:rPr>
                <a:t> code</a:t>
              </a:r>
              <a:endParaRPr lang="en-US" sz="14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 rot="5400000">
            <a:off x="2476225" y="4556145"/>
            <a:ext cx="1183153" cy="473246"/>
            <a:chOff x="2116392" y="1748160"/>
            <a:chExt cx="556531" cy="304805"/>
          </a:xfrm>
        </p:grpSpPr>
        <p:cxnSp>
          <p:nvCxnSpPr>
            <p:cNvPr id="183" name="Straight Arrow Connector 182"/>
            <p:cNvCxnSpPr/>
            <p:nvPr/>
          </p:nvCxnSpPr>
          <p:spPr>
            <a:xfrm>
              <a:off x="2116402" y="1748160"/>
              <a:ext cx="556521" cy="0"/>
            </a:xfrm>
            <a:prstGeom prst="straightConnector1">
              <a:avLst/>
            </a:prstGeom>
            <a:ln>
              <a:solidFill>
                <a:srgbClr val="00B0F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Arrow Connector 183"/>
            <p:cNvCxnSpPr/>
            <p:nvPr/>
          </p:nvCxnSpPr>
          <p:spPr>
            <a:xfrm>
              <a:off x="2116397" y="1858995"/>
              <a:ext cx="556521" cy="0"/>
            </a:xfrm>
            <a:prstGeom prst="straightConnector1">
              <a:avLst/>
            </a:prstGeom>
            <a:ln>
              <a:solidFill>
                <a:srgbClr val="C00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Arrow Connector 184"/>
            <p:cNvCxnSpPr/>
            <p:nvPr/>
          </p:nvCxnSpPr>
          <p:spPr>
            <a:xfrm>
              <a:off x="2116392" y="1955975"/>
              <a:ext cx="556521" cy="0"/>
            </a:xfrm>
            <a:prstGeom prst="straightConnector1">
              <a:avLst/>
            </a:prstGeom>
            <a:ln>
              <a:solidFill>
                <a:srgbClr val="FFC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Arrow Connector 185"/>
            <p:cNvCxnSpPr/>
            <p:nvPr/>
          </p:nvCxnSpPr>
          <p:spPr>
            <a:xfrm>
              <a:off x="2116397" y="2052965"/>
              <a:ext cx="556521" cy="0"/>
            </a:xfrm>
            <a:prstGeom prst="straightConnector1">
              <a:avLst/>
            </a:prstGeom>
            <a:ln>
              <a:solidFill>
                <a:srgbClr val="00B05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7" name="Group 186"/>
          <p:cNvGrpSpPr/>
          <p:nvPr/>
        </p:nvGrpSpPr>
        <p:grpSpPr>
          <a:xfrm rot="5400000">
            <a:off x="3440966" y="4938549"/>
            <a:ext cx="1434153" cy="473246"/>
            <a:chOff x="2116392" y="1748160"/>
            <a:chExt cx="556531" cy="304805"/>
          </a:xfrm>
        </p:grpSpPr>
        <p:cxnSp>
          <p:nvCxnSpPr>
            <p:cNvPr id="188" name="Straight Arrow Connector 187"/>
            <p:cNvCxnSpPr/>
            <p:nvPr/>
          </p:nvCxnSpPr>
          <p:spPr>
            <a:xfrm>
              <a:off x="2116402" y="1748160"/>
              <a:ext cx="556521" cy="0"/>
            </a:xfrm>
            <a:prstGeom prst="straightConnector1">
              <a:avLst/>
            </a:prstGeom>
            <a:ln w="38100">
              <a:solidFill>
                <a:srgbClr val="00B0F0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Arrow Connector 188"/>
            <p:cNvCxnSpPr/>
            <p:nvPr/>
          </p:nvCxnSpPr>
          <p:spPr>
            <a:xfrm>
              <a:off x="2116397" y="1858995"/>
              <a:ext cx="556521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Arrow Connector 189"/>
            <p:cNvCxnSpPr/>
            <p:nvPr/>
          </p:nvCxnSpPr>
          <p:spPr>
            <a:xfrm>
              <a:off x="2116392" y="1955975"/>
              <a:ext cx="556521" cy="0"/>
            </a:xfrm>
            <a:prstGeom prst="straightConnector1">
              <a:avLst/>
            </a:prstGeom>
            <a:ln w="38100">
              <a:solidFill>
                <a:srgbClr val="FFC000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Arrow Connector 190"/>
            <p:cNvCxnSpPr/>
            <p:nvPr/>
          </p:nvCxnSpPr>
          <p:spPr>
            <a:xfrm>
              <a:off x="2116397" y="2052965"/>
              <a:ext cx="556521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2" name="Group 191"/>
          <p:cNvGrpSpPr/>
          <p:nvPr/>
        </p:nvGrpSpPr>
        <p:grpSpPr>
          <a:xfrm rot="5400000">
            <a:off x="4168558" y="1986424"/>
            <a:ext cx="1667478" cy="2227793"/>
            <a:chOff x="1424124" y="2203939"/>
            <a:chExt cx="1001901" cy="1434874"/>
          </a:xfrm>
        </p:grpSpPr>
        <p:cxnSp>
          <p:nvCxnSpPr>
            <p:cNvPr id="193" name="Straight Arrow Connector 192"/>
            <p:cNvCxnSpPr>
              <a:endCxn id="108" idx="0"/>
            </p:cNvCxnSpPr>
            <p:nvPr/>
          </p:nvCxnSpPr>
          <p:spPr>
            <a:xfrm rot="16200000" flipV="1">
              <a:off x="1338675" y="2289390"/>
              <a:ext cx="1099076" cy="928174"/>
            </a:xfrm>
            <a:prstGeom prst="straightConnector1">
              <a:avLst/>
            </a:prstGeom>
            <a:ln>
              <a:solidFill>
                <a:srgbClr val="00B0F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Arrow Connector 193"/>
            <p:cNvCxnSpPr>
              <a:stCxn id="158" idx="0"/>
              <a:endCxn id="108" idx="2"/>
            </p:cNvCxnSpPr>
            <p:nvPr/>
          </p:nvCxnSpPr>
          <p:spPr>
            <a:xfrm rot="16200000" flipV="1">
              <a:off x="1390607" y="2421112"/>
              <a:ext cx="1139604" cy="931232"/>
            </a:xfrm>
            <a:prstGeom prst="straightConnector1">
              <a:avLst/>
            </a:prstGeom>
            <a:ln>
              <a:solidFill>
                <a:srgbClr val="C00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Arrow Connector 194"/>
            <p:cNvCxnSpPr>
              <a:endCxn id="107" idx="2"/>
            </p:cNvCxnSpPr>
            <p:nvPr/>
          </p:nvCxnSpPr>
          <p:spPr>
            <a:xfrm rot="16200000" flipV="1">
              <a:off x="1320280" y="2498203"/>
              <a:ext cx="1135863" cy="928175"/>
            </a:xfrm>
            <a:prstGeom prst="straightConnector1">
              <a:avLst/>
            </a:prstGeom>
            <a:ln>
              <a:solidFill>
                <a:srgbClr val="FFC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Arrow Connector 195"/>
            <p:cNvCxnSpPr>
              <a:endCxn id="106" idx="2"/>
            </p:cNvCxnSpPr>
            <p:nvPr/>
          </p:nvCxnSpPr>
          <p:spPr>
            <a:xfrm rot="16200000" flipV="1">
              <a:off x="1313795" y="2600308"/>
              <a:ext cx="1148835" cy="928175"/>
            </a:xfrm>
            <a:prstGeom prst="straightConnector1">
              <a:avLst/>
            </a:prstGeom>
            <a:ln>
              <a:solidFill>
                <a:srgbClr val="00B05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" name="Group 204"/>
          <p:cNvGrpSpPr/>
          <p:nvPr/>
        </p:nvGrpSpPr>
        <p:grpSpPr>
          <a:xfrm rot="5400000">
            <a:off x="3692391" y="1410518"/>
            <a:ext cx="1521907" cy="3289972"/>
            <a:chOff x="1440928" y="1519799"/>
            <a:chExt cx="914418" cy="2118998"/>
          </a:xfrm>
        </p:grpSpPr>
        <p:cxnSp>
          <p:nvCxnSpPr>
            <p:cNvPr id="206" name="Straight Arrow Connector 205"/>
            <p:cNvCxnSpPr>
              <a:endCxn id="109" idx="2"/>
            </p:cNvCxnSpPr>
            <p:nvPr/>
          </p:nvCxnSpPr>
          <p:spPr>
            <a:xfrm rot="16200000" flipV="1">
              <a:off x="1005004" y="1955723"/>
              <a:ext cx="1783202" cy="911354"/>
            </a:xfrm>
            <a:prstGeom prst="straightConnector1">
              <a:avLst/>
            </a:prstGeom>
            <a:ln>
              <a:solidFill>
                <a:srgbClr val="00B0F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Arrow Connector 206"/>
            <p:cNvCxnSpPr>
              <a:endCxn id="108" idx="2"/>
            </p:cNvCxnSpPr>
            <p:nvPr/>
          </p:nvCxnSpPr>
          <p:spPr>
            <a:xfrm rot="16200000" flipV="1">
              <a:off x="985559" y="2068949"/>
              <a:ext cx="1825162" cy="914412"/>
            </a:xfrm>
            <a:prstGeom prst="straightConnector1">
              <a:avLst/>
            </a:prstGeom>
            <a:ln>
              <a:solidFill>
                <a:srgbClr val="C00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Arrow Connector 207"/>
            <p:cNvCxnSpPr>
              <a:endCxn id="107" idx="2"/>
            </p:cNvCxnSpPr>
            <p:nvPr/>
          </p:nvCxnSpPr>
          <p:spPr>
            <a:xfrm rot="16200000" flipV="1">
              <a:off x="985900" y="2163818"/>
              <a:ext cx="1821422" cy="911354"/>
            </a:xfrm>
            <a:prstGeom prst="straightConnector1">
              <a:avLst/>
            </a:prstGeom>
            <a:ln>
              <a:solidFill>
                <a:srgbClr val="FFC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Arrow Connector 208"/>
            <p:cNvCxnSpPr>
              <a:endCxn id="106" idx="2"/>
            </p:cNvCxnSpPr>
            <p:nvPr/>
          </p:nvCxnSpPr>
          <p:spPr>
            <a:xfrm rot="16200000" flipV="1">
              <a:off x="979415" y="2265924"/>
              <a:ext cx="1834393" cy="911354"/>
            </a:xfrm>
            <a:prstGeom prst="straightConnector1">
              <a:avLst/>
            </a:prstGeom>
            <a:ln>
              <a:solidFill>
                <a:srgbClr val="00B05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4" name="Group 213"/>
          <p:cNvGrpSpPr/>
          <p:nvPr/>
        </p:nvGrpSpPr>
        <p:grpSpPr>
          <a:xfrm>
            <a:off x="6430963" y="3632483"/>
            <a:ext cx="965968" cy="770751"/>
            <a:chOff x="2591209" y="2761732"/>
            <a:chExt cx="965968" cy="770751"/>
          </a:xfrm>
        </p:grpSpPr>
        <p:sp>
          <p:nvSpPr>
            <p:cNvPr id="215" name="Rectangle 214"/>
            <p:cNvSpPr/>
            <p:nvPr/>
          </p:nvSpPr>
          <p:spPr>
            <a:xfrm>
              <a:off x="2591210" y="2761732"/>
              <a:ext cx="965967" cy="535649"/>
            </a:xfrm>
            <a:prstGeom prst="rect">
              <a:avLst/>
            </a:prstGeom>
            <a:solidFill>
              <a:schemeClr val="bg1"/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002060"/>
                  </a:solidFill>
                </a:rPr>
                <a:t>Linear prop.</a:t>
              </a:r>
              <a:endParaRPr lang="en-US" sz="1400" dirty="0">
                <a:solidFill>
                  <a:srgbClr val="002060"/>
                </a:solidFill>
              </a:endParaRPr>
            </a:p>
          </p:txBody>
        </p:sp>
        <p:sp>
          <p:nvSpPr>
            <p:cNvPr id="216" name="Rectangle 215"/>
            <p:cNvSpPr/>
            <p:nvPr/>
          </p:nvSpPr>
          <p:spPr>
            <a:xfrm>
              <a:off x="2591209" y="3283281"/>
              <a:ext cx="965967" cy="249202"/>
            </a:xfrm>
            <a:prstGeom prst="rect">
              <a:avLst/>
            </a:prstGeom>
            <a:solidFill>
              <a:srgbClr val="92D050"/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smtClean="0">
                  <a:solidFill>
                    <a:srgbClr val="002060"/>
                  </a:solidFill>
                </a:rPr>
                <a:t>Basketizer</a:t>
              </a:r>
              <a:endParaRPr lang="en-US" sz="11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217" name="Group 216"/>
          <p:cNvGrpSpPr/>
          <p:nvPr/>
        </p:nvGrpSpPr>
        <p:grpSpPr>
          <a:xfrm>
            <a:off x="7552925" y="3632481"/>
            <a:ext cx="965968" cy="770751"/>
            <a:chOff x="2591209" y="2717730"/>
            <a:chExt cx="965968" cy="814753"/>
          </a:xfrm>
        </p:grpSpPr>
        <p:sp>
          <p:nvSpPr>
            <p:cNvPr id="218" name="Rectangle 217"/>
            <p:cNvSpPr/>
            <p:nvPr/>
          </p:nvSpPr>
          <p:spPr>
            <a:xfrm>
              <a:off x="2591210" y="2717730"/>
              <a:ext cx="965967" cy="579652"/>
            </a:xfrm>
            <a:prstGeom prst="rect">
              <a:avLst/>
            </a:prstGeom>
            <a:solidFill>
              <a:schemeClr val="bg1"/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002060"/>
                  </a:solidFill>
                </a:rPr>
                <a:t>Field prop.</a:t>
              </a:r>
              <a:endParaRPr lang="en-US" sz="1400" dirty="0">
                <a:solidFill>
                  <a:srgbClr val="002060"/>
                </a:solidFill>
              </a:endParaRPr>
            </a:p>
          </p:txBody>
        </p:sp>
        <p:sp>
          <p:nvSpPr>
            <p:cNvPr id="219" name="Rectangle 218"/>
            <p:cNvSpPr/>
            <p:nvPr/>
          </p:nvSpPr>
          <p:spPr>
            <a:xfrm>
              <a:off x="2591209" y="3283281"/>
              <a:ext cx="965967" cy="249202"/>
            </a:xfrm>
            <a:prstGeom prst="rect">
              <a:avLst/>
            </a:prstGeom>
            <a:solidFill>
              <a:srgbClr val="92D050"/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smtClean="0">
                  <a:solidFill>
                    <a:srgbClr val="002060"/>
                  </a:solidFill>
                </a:rPr>
                <a:t>Basketizer</a:t>
              </a:r>
              <a:endParaRPr lang="en-US" sz="11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220" name="Group 219"/>
          <p:cNvGrpSpPr/>
          <p:nvPr/>
        </p:nvGrpSpPr>
        <p:grpSpPr>
          <a:xfrm>
            <a:off x="6275931" y="2651813"/>
            <a:ext cx="556531" cy="304805"/>
            <a:chOff x="2116392" y="1748160"/>
            <a:chExt cx="556531" cy="304805"/>
          </a:xfrm>
        </p:grpSpPr>
        <p:cxnSp>
          <p:nvCxnSpPr>
            <p:cNvPr id="221" name="Straight Arrow Connector 220"/>
            <p:cNvCxnSpPr/>
            <p:nvPr/>
          </p:nvCxnSpPr>
          <p:spPr>
            <a:xfrm>
              <a:off x="2116402" y="1748160"/>
              <a:ext cx="556521" cy="0"/>
            </a:xfrm>
            <a:prstGeom prst="straightConnector1">
              <a:avLst/>
            </a:prstGeom>
            <a:ln>
              <a:solidFill>
                <a:srgbClr val="00B0F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Arrow Connector 221"/>
            <p:cNvCxnSpPr/>
            <p:nvPr/>
          </p:nvCxnSpPr>
          <p:spPr>
            <a:xfrm>
              <a:off x="2116397" y="1858995"/>
              <a:ext cx="556521" cy="0"/>
            </a:xfrm>
            <a:prstGeom prst="straightConnector1">
              <a:avLst/>
            </a:prstGeom>
            <a:ln>
              <a:solidFill>
                <a:srgbClr val="C00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Arrow Connector 222"/>
            <p:cNvCxnSpPr/>
            <p:nvPr/>
          </p:nvCxnSpPr>
          <p:spPr>
            <a:xfrm>
              <a:off x="2116392" y="1955975"/>
              <a:ext cx="556521" cy="0"/>
            </a:xfrm>
            <a:prstGeom prst="straightConnector1">
              <a:avLst/>
            </a:prstGeom>
            <a:ln>
              <a:solidFill>
                <a:srgbClr val="FFC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Arrow Connector 223"/>
            <p:cNvCxnSpPr/>
            <p:nvPr/>
          </p:nvCxnSpPr>
          <p:spPr>
            <a:xfrm>
              <a:off x="2116397" y="2052965"/>
              <a:ext cx="556521" cy="0"/>
            </a:xfrm>
            <a:prstGeom prst="straightConnector1">
              <a:avLst/>
            </a:prstGeom>
            <a:ln>
              <a:solidFill>
                <a:srgbClr val="00B05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5" name="Rounded Rectangle 224"/>
          <p:cNvSpPr/>
          <p:nvPr/>
        </p:nvSpPr>
        <p:spPr>
          <a:xfrm>
            <a:off x="6829642" y="2582694"/>
            <a:ext cx="802543" cy="443045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/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Select</a:t>
            </a:r>
            <a:endParaRPr lang="en-US" sz="1400" dirty="0">
              <a:solidFill>
                <a:schemeClr val="tx1"/>
              </a:solidFill>
            </a:endParaRPr>
          </a:p>
        </p:txBody>
      </p:sp>
      <p:grpSp>
        <p:nvGrpSpPr>
          <p:cNvPr id="226" name="Group 225"/>
          <p:cNvGrpSpPr/>
          <p:nvPr/>
        </p:nvGrpSpPr>
        <p:grpSpPr>
          <a:xfrm rot="5400000">
            <a:off x="6730035" y="3106236"/>
            <a:ext cx="579245" cy="473246"/>
            <a:chOff x="2116392" y="1748160"/>
            <a:chExt cx="556531" cy="304805"/>
          </a:xfrm>
        </p:grpSpPr>
        <p:cxnSp>
          <p:nvCxnSpPr>
            <p:cNvPr id="227" name="Straight Arrow Connector 226"/>
            <p:cNvCxnSpPr/>
            <p:nvPr/>
          </p:nvCxnSpPr>
          <p:spPr>
            <a:xfrm>
              <a:off x="2116402" y="1748160"/>
              <a:ext cx="556521" cy="0"/>
            </a:xfrm>
            <a:prstGeom prst="straightConnector1">
              <a:avLst/>
            </a:prstGeom>
            <a:ln>
              <a:solidFill>
                <a:srgbClr val="00B0F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Arrow Connector 227"/>
            <p:cNvCxnSpPr/>
            <p:nvPr/>
          </p:nvCxnSpPr>
          <p:spPr>
            <a:xfrm>
              <a:off x="2116397" y="1858995"/>
              <a:ext cx="556521" cy="0"/>
            </a:xfrm>
            <a:prstGeom prst="straightConnector1">
              <a:avLst/>
            </a:prstGeom>
            <a:ln>
              <a:solidFill>
                <a:srgbClr val="C00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Arrow Connector 228"/>
            <p:cNvCxnSpPr/>
            <p:nvPr/>
          </p:nvCxnSpPr>
          <p:spPr>
            <a:xfrm>
              <a:off x="2116392" y="1955975"/>
              <a:ext cx="556521" cy="0"/>
            </a:xfrm>
            <a:prstGeom prst="straightConnector1">
              <a:avLst/>
            </a:prstGeom>
            <a:ln>
              <a:solidFill>
                <a:srgbClr val="FFC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Arrow Connector 229"/>
            <p:cNvCxnSpPr/>
            <p:nvPr/>
          </p:nvCxnSpPr>
          <p:spPr>
            <a:xfrm>
              <a:off x="2116397" y="2052965"/>
              <a:ext cx="556521" cy="0"/>
            </a:xfrm>
            <a:prstGeom prst="straightConnector1">
              <a:avLst/>
            </a:prstGeom>
            <a:ln>
              <a:solidFill>
                <a:srgbClr val="00B05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1" name="Group 230"/>
          <p:cNvGrpSpPr/>
          <p:nvPr/>
        </p:nvGrpSpPr>
        <p:grpSpPr>
          <a:xfrm>
            <a:off x="7663837" y="2707054"/>
            <a:ext cx="743481" cy="925417"/>
            <a:chOff x="1088016" y="906170"/>
            <a:chExt cx="743481" cy="1254718"/>
          </a:xfrm>
        </p:grpSpPr>
        <p:cxnSp>
          <p:nvCxnSpPr>
            <p:cNvPr id="232" name="Elbow Connector 231"/>
            <p:cNvCxnSpPr/>
            <p:nvPr/>
          </p:nvCxnSpPr>
          <p:spPr>
            <a:xfrm rot="16200000" flipH="1">
              <a:off x="765479" y="1567078"/>
              <a:ext cx="916331" cy="271257"/>
            </a:xfrm>
            <a:prstGeom prst="bentConnector3">
              <a:avLst>
                <a:gd name="adj1" fmla="val 801"/>
              </a:avLst>
            </a:prstGeom>
            <a:ln>
              <a:solidFill>
                <a:srgbClr val="00B05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Elbow Connector 232"/>
            <p:cNvCxnSpPr/>
            <p:nvPr/>
          </p:nvCxnSpPr>
          <p:spPr>
            <a:xfrm rot="16200000" flipH="1">
              <a:off x="785815" y="1444975"/>
              <a:ext cx="1042761" cy="378881"/>
            </a:xfrm>
            <a:prstGeom prst="bentConnector3">
              <a:avLst>
                <a:gd name="adj1" fmla="val -440"/>
              </a:avLst>
            </a:prstGeom>
            <a:ln>
              <a:solidFill>
                <a:srgbClr val="FFC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Elbow Connector 233"/>
            <p:cNvCxnSpPr/>
            <p:nvPr/>
          </p:nvCxnSpPr>
          <p:spPr>
            <a:xfrm rot="16200000" flipH="1">
              <a:off x="802166" y="1324401"/>
              <a:ext cx="1146005" cy="526970"/>
            </a:xfrm>
            <a:prstGeom prst="bentConnector3">
              <a:avLst>
                <a:gd name="adj1" fmla="val -813"/>
              </a:avLst>
            </a:prstGeom>
            <a:ln>
              <a:solidFill>
                <a:srgbClr val="C00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Elbow Connector 234"/>
            <p:cNvCxnSpPr/>
            <p:nvPr/>
          </p:nvCxnSpPr>
          <p:spPr>
            <a:xfrm rot="16200000" flipH="1">
              <a:off x="849814" y="1174112"/>
              <a:ext cx="1249626" cy="713741"/>
            </a:xfrm>
            <a:prstGeom prst="bentConnector3">
              <a:avLst>
                <a:gd name="adj1" fmla="val -1110"/>
              </a:avLst>
            </a:prstGeom>
            <a:ln>
              <a:solidFill>
                <a:srgbClr val="00B0F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6" name="Group 235"/>
          <p:cNvGrpSpPr/>
          <p:nvPr/>
        </p:nvGrpSpPr>
        <p:grpSpPr>
          <a:xfrm rot="5400000">
            <a:off x="6184092" y="4901621"/>
            <a:ext cx="1434153" cy="473246"/>
            <a:chOff x="2116392" y="1748160"/>
            <a:chExt cx="556531" cy="304805"/>
          </a:xfrm>
        </p:grpSpPr>
        <p:cxnSp>
          <p:nvCxnSpPr>
            <p:cNvPr id="237" name="Straight Arrow Connector 236"/>
            <p:cNvCxnSpPr/>
            <p:nvPr/>
          </p:nvCxnSpPr>
          <p:spPr>
            <a:xfrm>
              <a:off x="2116402" y="1748160"/>
              <a:ext cx="556521" cy="0"/>
            </a:xfrm>
            <a:prstGeom prst="straightConnector1">
              <a:avLst/>
            </a:prstGeom>
            <a:ln w="38100">
              <a:solidFill>
                <a:srgbClr val="00B0F0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Arrow Connector 237"/>
            <p:cNvCxnSpPr/>
            <p:nvPr/>
          </p:nvCxnSpPr>
          <p:spPr>
            <a:xfrm>
              <a:off x="2116397" y="1858995"/>
              <a:ext cx="556521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Arrow Connector 238"/>
            <p:cNvCxnSpPr/>
            <p:nvPr/>
          </p:nvCxnSpPr>
          <p:spPr>
            <a:xfrm>
              <a:off x="2116392" y="1955975"/>
              <a:ext cx="556521" cy="0"/>
            </a:xfrm>
            <a:prstGeom prst="straightConnector1">
              <a:avLst/>
            </a:prstGeom>
            <a:ln w="38100">
              <a:solidFill>
                <a:srgbClr val="FFC000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Arrow Connector 239"/>
            <p:cNvCxnSpPr/>
            <p:nvPr/>
          </p:nvCxnSpPr>
          <p:spPr>
            <a:xfrm>
              <a:off x="2116397" y="2052965"/>
              <a:ext cx="556521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1" name="Group 240"/>
          <p:cNvGrpSpPr/>
          <p:nvPr/>
        </p:nvGrpSpPr>
        <p:grpSpPr>
          <a:xfrm rot="5400000">
            <a:off x="7281877" y="4901621"/>
            <a:ext cx="1434153" cy="473246"/>
            <a:chOff x="2116392" y="1748160"/>
            <a:chExt cx="556531" cy="304805"/>
          </a:xfrm>
        </p:grpSpPr>
        <p:cxnSp>
          <p:nvCxnSpPr>
            <p:cNvPr id="242" name="Straight Arrow Connector 241"/>
            <p:cNvCxnSpPr/>
            <p:nvPr/>
          </p:nvCxnSpPr>
          <p:spPr>
            <a:xfrm>
              <a:off x="2116402" y="1748160"/>
              <a:ext cx="556521" cy="0"/>
            </a:xfrm>
            <a:prstGeom prst="straightConnector1">
              <a:avLst/>
            </a:prstGeom>
            <a:ln w="38100">
              <a:solidFill>
                <a:srgbClr val="00B0F0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Arrow Connector 242"/>
            <p:cNvCxnSpPr/>
            <p:nvPr/>
          </p:nvCxnSpPr>
          <p:spPr>
            <a:xfrm>
              <a:off x="2116397" y="1858995"/>
              <a:ext cx="556521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Arrow Connector 243"/>
            <p:cNvCxnSpPr/>
            <p:nvPr/>
          </p:nvCxnSpPr>
          <p:spPr>
            <a:xfrm>
              <a:off x="2116392" y="1955975"/>
              <a:ext cx="556521" cy="0"/>
            </a:xfrm>
            <a:prstGeom prst="straightConnector1">
              <a:avLst/>
            </a:prstGeom>
            <a:ln w="38100">
              <a:solidFill>
                <a:srgbClr val="FFC000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Arrow Connector 244"/>
            <p:cNvCxnSpPr/>
            <p:nvPr/>
          </p:nvCxnSpPr>
          <p:spPr>
            <a:xfrm>
              <a:off x="2116397" y="2052965"/>
              <a:ext cx="556521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9" name="Group 258"/>
          <p:cNvGrpSpPr/>
          <p:nvPr/>
        </p:nvGrpSpPr>
        <p:grpSpPr>
          <a:xfrm rot="5400000">
            <a:off x="4443855" y="-468300"/>
            <a:ext cx="1182678" cy="6744259"/>
            <a:chOff x="979443" y="3354099"/>
            <a:chExt cx="1320433" cy="3089272"/>
          </a:xfrm>
        </p:grpSpPr>
        <p:cxnSp>
          <p:nvCxnSpPr>
            <p:cNvPr id="260" name="Straight Arrow Connector 259"/>
            <p:cNvCxnSpPr>
              <a:endCxn id="103" idx="0"/>
            </p:cNvCxnSpPr>
            <p:nvPr/>
          </p:nvCxnSpPr>
          <p:spPr>
            <a:xfrm rot="16200000" flipH="1" flipV="1">
              <a:off x="194834" y="4138710"/>
              <a:ext cx="2881613" cy="1312391"/>
            </a:xfrm>
            <a:prstGeom prst="straightConnector1">
              <a:avLst/>
            </a:prstGeom>
            <a:ln>
              <a:solidFill>
                <a:srgbClr val="00B0F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Arrow Connector 260"/>
            <p:cNvCxnSpPr>
              <a:endCxn id="102" idx="0"/>
            </p:cNvCxnSpPr>
            <p:nvPr/>
          </p:nvCxnSpPr>
          <p:spPr>
            <a:xfrm rot="16200000" flipH="1" flipV="1">
              <a:off x="207820" y="4210348"/>
              <a:ext cx="2863679" cy="1320433"/>
            </a:xfrm>
            <a:prstGeom prst="straightConnector1">
              <a:avLst/>
            </a:prstGeom>
            <a:ln>
              <a:solidFill>
                <a:srgbClr val="C00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Arrow Connector 261"/>
            <p:cNvCxnSpPr>
              <a:endCxn id="101" idx="0"/>
            </p:cNvCxnSpPr>
            <p:nvPr/>
          </p:nvCxnSpPr>
          <p:spPr>
            <a:xfrm rot="16200000" flipH="1" flipV="1">
              <a:off x="218172" y="4291467"/>
              <a:ext cx="2839922" cy="1317378"/>
            </a:xfrm>
            <a:prstGeom prst="straightConnector1">
              <a:avLst/>
            </a:prstGeom>
            <a:ln>
              <a:solidFill>
                <a:srgbClr val="FFC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Arrow Connector 262"/>
            <p:cNvCxnSpPr>
              <a:endCxn id="312" idx="3"/>
            </p:cNvCxnSpPr>
            <p:nvPr/>
          </p:nvCxnSpPr>
          <p:spPr>
            <a:xfrm rot="16200000" flipH="1" flipV="1">
              <a:off x="256609" y="4403158"/>
              <a:ext cx="2804587" cy="1275839"/>
            </a:xfrm>
            <a:prstGeom prst="straightConnector1">
              <a:avLst/>
            </a:prstGeom>
            <a:ln>
              <a:solidFill>
                <a:srgbClr val="00B05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8" name="Group 267"/>
          <p:cNvGrpSpPr/>
          <p:nvPr/>
        </p:nvGrpSpPr>
        <p:grpSpPr>
          <a:xfrm rot="5400000">
            <a:off x="7306313" y="1719550"/>
            <a:ext cx="1233881" cy="2327505"/>
            <a:chOff x="1613967" y="2139705"/>
            <a:chExt cx="741375" cy="1499092"/>
          </a:xfrm>
        </p:grpSpPr>
        <p:cxnSp>
          <p:nvCxnSpPr>
            <p:cNvPr id="269" name="Straight Arrow Connector 268"/>
            <p:cNvCxnSpPr>
              <a:endCxn id="114" idx="2"/>
            </p:cNvCxnSpPr>
            <p:nvPr/>
          </p:nvCxnSpPr>
          <p:spPr>
            <a:xfrm rot="16200000" flipV="1">
              <a:off x="1401479" y="2352195"/>
              <a:ext cx="1163295" cy="738315"/>
            </a:xfrm>
            <a:prstGeom prst="straightConnector1">
              <a:avLst/>
            </a:prstGeom>
            <a:ln>
              <a:solidFill>
                <a:srgbClr val="00B0F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Arrow Connector 269"/>
            <p:cNvCxnSpPr>
              <a:endCxn id="113" idx="2"/>
            </p:cNvCxnSpPr>
            <p:nvPr/>
          </p:nvCxnSpPr>
          <p:spPr>
            <a:xfrm rot="16200000" flipV="1">
              <a:off x="1382027" y="2465421"/>
              <a:ext cx="1205255" cy="741375"/>
            </a:xfrm>
            <a:prstGeom prst="straightConnector1">
              <a:avLst/>
            </a:prstGeom>
            <a:ln>
              <a:solidFill>
                <a:srgbClr val="C00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Arrow Connector 270"/>
            <p:cNvCxnSpPr>
              <a:endCxn id="112" idx="2"/>
            </p:cNvCxnSpPr>
            <p:nvPr/>
          </p:nvCxnSpPr>
          <p:spPr>
            <a:xfrm rot="16200000" flipV="1">
              <a:off x="1382370" y="2560289"/>
              <a:ext cx="1201515" cy="738317"/>
            </a:xfrm>
            <a:prstGeom prst="straightConnector1">
              <a:avLst/>
            </a:prstGeom>
            <a:ln>
              <a:solidFill>
                <a:srgbClr val="FFC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Arrow Connector 271"/>
            <p:cNvCxnSpPr>
              <a:endCxn id="111" idx="2"/>
            </p:cNvCxnSpPr>
            <p:nvPr/>
          </p:nvCxnSpPr>
          <p:spPr>
            <a:xfrm rot="16200000" flipV="1">
              <a:off x="1375884" y="2662395"/>
              <a:ext cx="1214486" cy="738317"/>
            </a:xfrm>
            <a:prstGeom prst="straightConnector1">
              <a:avLst/>
            </a:prstGeom>
            <a:ln>
              <a:solidFill>
                <a:srgbClr val="00B05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7" name="Rectangle 276"/>
          <p:cNvSpPr/>
          <p:nvPr/>
        </p:nvSpPr>
        <p:spPr>
          <a:xfrm>
            <a:off x="9570526" y="3918931"/>
            <a:ext cx="965967" cy="249202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2060"/>
                </a:solidFill>
              </a:rPr>
              <a:t>Process1</a:t>
            </a:r>
            <a:endParaRPr lang="en-US" sz="1400" dirty="0">
              <a:solidFill>
                <a:srgbClr val="002060"/>
              </a:solidFill>
            </a:endParaRPr>
          </a:p>
        </p:txBody>
      </p:sp>
      <p:grpSp>
        <p:nvGrpSpPr>
          <p:cNvPr id="278" name="Group 277"/>
          <p:cNvGrpSpPr/>
          <p:nvPr/>
        </p:nvGrpSpPr>
        <p:grpSpPr>
          <a:xfrm>
            <a:off x="10667405" y="3925337"/>
            <a:ext cx="965968" cy="484303"/>
            <a:chOff x="2591209" y="3048180"/>
            <a:chExt cx="965968" cy="484303"/>
          </a:xfrm>
        </p:grpSpPr>
        <p:sp>
          <p:nvSpPr>
            <p:cNvPr id="279" name="Rectangle 278"/>
            <p:cNvSpPr/>
            <p:nvPr/>
          </p:nvSpPr>
          <p:spPr>
            <a:xfrm>
              <a:off x="2591210" y="3048180"/>
              <a:ext cx="965967" cy="249202"/>
            </a:xfrm>
            <a:prstGeom prst="rect">
              <a:avLst/>
            </a:prstGeom>
            <a:solidFill>
              <a:schemeClr val="bg1"/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002060"/>
                  </a:solidFill>
                </a:rPr>
                <a:t>Process2</a:t>
              </a:r>
              <a:endParaRPr lang="en-US" sz="1400" dirty="0">
                <a:solidFill>
                  <a:srgbClr val="002060"/>
                </a:solidFill>
              </a:endParaRPr>
            </a:p>
          </p:txBody>
        </p:sp>
        <p:sp>
          <p:nvSpPr>
            <p:cNvPr id="280" name="Rectangle 279"/>
            <p:cNvSpPr/>
            <p:nvPr/>
          </p:nvSpPr>
          <p:spPr>
            <a:xfrm>
              <a:off x="2591209" y="3283281"/>
              <a:ext cx="965967" cy="249202"/>
            </a:xfrm>
            <a:prstGeom prst="rect">
              <a:avLst/>
            </a:prstGeom>
            <a:solidFill>
              <a:srgbClr val="92D050"/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smtClean="0">
                  <a:solidFill>
                    <a:srgbClr val="002060"/>
                  </a:solidFill>
                </a:rPr>
                <a:t>Basketizer</a:t>
              </a:r>
              <a:endParaRPr lang="en-US" sz="11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281" name="Group 280"/>
          <p:cNvGrpSpPr/>
          <p:nvPr/>
        </p:nvGrpSpPr>
        <p:grpSpPr>
          <a:xfrm rot="5400000">
            <a:off x="9474171" y="4556134"/>
            <a:ext cx="1183153" cy="473246"/>
            <a:chOff x="2116392" y="1748160"/>
            <a:chExt cx="556531" cy="304805"/>
          </a:xfrm>
        </p:grpSpPr>
        <p:cxnSp>
          <p:nvCxnSpPr>
            <p:cNvPr id="282" name="Straight Arrow Connector 281"/>
            <p:cNvCxnSpPr/>
            <p:nvPr/>
          </p:nvCxnSpPr>
          <p:spPr>
            <a:xfrm>
              <a:off x="2116402" y="1748160"/>
              <a:ext cx="556521" cy="0"/>
            </a:xfrm>
            <a:prstGeom prst="straightConnector1">
              <a:avLst/>
            </a:prstGeom>
            <a:ln>
              <a:solidFill>
                <a:srgbClr val="00B0F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Arrow Connector 282"/>
            <p:cNvCxnSpPr/>
            <p:nvPr/>
          </p:nvCxnSpPr>
          <p:spPr>
            <a:xfrm>
              <a:off x="2116397" y="1858995"/>
              <a:ext cx="556521" cy="0"/>
            </a:xfrm>
            <a:prstGeom prst="straightConnector1">
              <a:avLst/>
            </a:prstGeom>
            <a:ln>
              <a:solidFill>
                <a:srgbClr val="C00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Arrow Connector 283"/>
            <p:cNvCxnSpPr/>
            <p:nvPr/>
          </p:nvCxnSpPr>
          <p:spPr>
            <a:xfrm>
              <a:off x="2116392" y="1955975"/>
              <a:ext cx="556521" cy="0"/>
            </a:xfrm>
            <a:prstGeom prst="straightConnector1">
              <a:avLst/>
            </a:prstGeom>
            <a:ln>
              <a:solidFill>
                <a:srgbClr val="FFC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Arrow Connector 284"/>
            <p:cNvCxnSpPr/>
            <p:nvPr/>
          </p:nvCxnSpPr>
          <p:spPr>
            <a:xfrm>
              <a:off x="2116397" y="2052965"/>
              <a:ext cx="556521" cy="0"/>
            </a:xfrm>
            <a:prstGeom prst="straightConnector1">
              <a:avLst/>
            </a:prstGeom>
            <a:ln>
              <a:solidFill>
                <a:srgbClr val="00B05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6" name="Group 285"/>
          <p:cNvGrpSpPr/>
          <p:nvPr/>
        </p:nvGrpSpPr>
        <p:grpSpPr>
          <a:xfrm rot="5400000">
            <a:off x="10413953" y="4914320"/>
            <a:ext cx="1434153" cy="473246"/>
            <a:chOff x="2116392" y="1748160"/>
            <a:chExt cx="556531" cy="304805"/>
          </a:xfrm>
        </p:grpSpPr>
        <p:cxnSp>
          <p:nvCxnSpPr>
            <p:cNvPr id="287" name="Straight Arrow Connector 286"/>
            <p:cNvCxnSpPr/>
            <p:nvPr/>
          </p:nvCxnSpPr>
          <p:spPr>
            <a:xfrm>
              <a:off x="2116402" y="1748160"/>
              <a:ext cx="556521" cy="0"/>
            </a:xfrm>
            <a:prstGeom prst="straightConnector1">
              <a:avLst/>
            </a:prstGeom>
            <a:ln w="38100">
              <a:solidFill>
                <a:srgbClr val="00B0F0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Arrow Connector 287"/>
            <p:cNvCxnSpPr/>
            <p:nvPr/>
          </p:nvCxnSpPr>
          <p:spPr>
            <a:xfrm>
              <a:off x="2116397" y="1858995"/>
              <a:ext cx="556521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Arrow Connector 288"/>
            <p:cNvCxnSpPr/>
            <p:nvPr/>
          </p:nvCxnSpPr>
          <p:spPr>
            <a:xfrm>
              <a:off x="2116392" y="1955975"/>
              <a:ext cx="556521" cy="0"/>
            </a:xfrm>
            <a:prstGeom prst="straightConnector1">
              <a:avLst/>
            </a:prstGeom>
            <a:ln w="38100">
              <a:solidFill>
                <a:srgbClr val="FFC000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Arrow Connector 289"/>
            <p:cNvCxnSpPr/>
            <p:nvPr/>
          </p:nvCxnSpPr>
          <p:spPr>
            <a:xfrm>
              <a:off x="2116397" y="2052965"/>
              <a:ext cx="556521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ounded Rectangle 290"/>
          <p:cNvSpPr/>
          <p:nvPr/>
        </p:nvSpPr>
        <p:spPr>
          <a:xfrm>
            <a:off x="9683362" y="2567598"/>
            <a:ext cx="802543" cy="443045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/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Select</a:t>
            </a:r>
            <a:endParaRPr lang="en-US" sz="1400" dirty="0">
              <a:solidFill>
                <a:schemeClr val="tx1"/>
              </a:solidFill>
            </a:endParaRPr>
          </a:p>
        </p:txBody>
      </p:sp>
      <p:grpSp>
        <p:nvGrpSpPr>
          <p:cNvPr id="292" name="Group 291"/>
          <p:cNvGrpSpPr/>
          <p:nvPr/>
        </p:nvGrpSpPr>
        <p:grpSpPr>
          <a:xfrm rot="5400000">
            <a:off x="9614255" y="3242104"/>
            <a:ext cx="880413" cy="473246"/>
            <a:chOff x="2116392" y="1748160"/>
            <a:chExt cx="556531" cy="304805"/>
          </a:xfrm>
        </p:grpSpPr>
        <p:cxnSp>
          <p:nvCxnSpPr>
            <p:cNvPr id="293" name="Straight Arrow Connector 292"/>
            <p:cNvCxnSpPr/>
            <p:nvPr/>
          </p:nvCxnSpPr>
          <p:spPr>
            <a:xfrm>
              <a:off x="2116402" y="1748160"/>
              <a:ext cx="556521" cy="0"/>
            </a:xfrm>
            <a:prstGeom prst="straightConnector1">
              <a:avLst/>
            </a:prstGeom>
            <a:ln>
              <a:solidFill>
                <a:srgbClr val="00B0F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Arrow Connector 293"/>
            <p:cNvCxnSpPr/>
            <p:nvPr/>
          </p:nvCxnSpPr>
          <p:spPr>
            <a:xfrm>
              <a:off x="2116397" y="1858995"/>
              <a:ext cx="556521" cy="0"/>
            </a:xfrm>
            <a:prstGeom prst="straightConnector1">
              <a:avLst/>
            </a:prstGeom>
            <a:ln>
              <a:solidFill>
                <a:srgbClr val="C00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Arrow Connector 294"/>
            <p:cNvCxnSpPr/>
            <p:nvPr/>
          </p:nvCxnSpPr>
          <p:spPr>
            <a:xfrm>
              <a:off x="2116392" y="1955975"/>
              <a:ext cx="556521" cy="0"/>
            </a:xfrm>
            <a:prstGeom prst="straightConnector1">
              <a:avLst/>
            </a:prstGeom>
            <a:ln>
              <a:solidFill>
                <a:srgbClr val="FFC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Arrow Connector 295"/>
            <p:cNvCxnSpPr/>
            <p:nvPr/>
          </p:nvCxnSpPr>
          <p:spPr>
            <a:xfrm>
              <a:off x="2116397" y="2052965"/>
              <a:ext cx="556521" cy="0"/>
            </a:xfrm>
            <a:prstGeom prst="straightConnector1">
              <a:avLst/>
            </a:prstGeom>
            <a:ln>
              <a:solidFill>
                <a:srgbClr val="00B05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7" name="Group 296"/>
          <p:cNvGrpSpPr/>
          <p:nvPr/>
        </p:nvGrpSpPr>
        <p:grpSpPr>
          <a:xfrm>
            <a:off x="10516586" y="2652417"/>
            <a:ext cx="743481" cy="1242260"/>
            <a:chOff x="1088016" y="906170"/>
            <a:chExt cx="743481" cy="1254718"/>
          </a:xfrm>
        </p:grpSpPr>
        <p:cxnSp>
          <p:nvCxnSpPr>
            <p:cNvPr id="298" name="Elbow Connector 297"/>
            <p:cNvCxnSpPr/>
            <p:nvPr/>
          </p:nvCxnSpPr>
          <p:spPr>
            <a:xfrm rot="16200000" flipH="1">
              <a:off x="765479" y="1567078"/>
              <a:ext cx="916331" cy="271257"/>
            </a:xfrm>
            <a:prstGeom prst="bentConnector3">
              <a:avLst>
                <a:gd name="adj1" fmla="val 801"/>
              </a:avLst>
            </a:prstGeom>
            <a:ln>
              <a:solidFill>
                <a:srgbClr val="00B05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Elbow Connector 298"/>
            <p:cNvCxnSpPr/>
            <p:nvPr/>
          </p:nvCxnSpPr>
          <p:spPr>
            <a:xfrm rot="16200000" flipH="1">
              <a:off x="785815" y="1444975"/>
              <a:ext cx="1042761" cy="378881"/>
            </a:xfrm>
            <a:prstGeom prst="bentConnector3">
              <a:avLst>
                <a:gd name="adj1" fmla="val -440"/>
              </a:avLst>
            </a:prstGeom>
            <a:ln>
              <a:solidFill>
                <a:srgbClr val="FFC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Elbow Connector 299"/>
            <p:cNvCxnSpPr/>
            <p:nvPr/>
          </p:nvCxnSpPr>
          <p:spPr>
            <a:xfrm rot="16200000" flipH="1">
              <a:off x="802166" y="1324401"/>
              <a:ext cx="1146005" cy="526970"/>
            </a:xfrm>
            <a:prstGeom prst="bentConnector3">
              <a:avLst>
                <a:gd name="adj1" fmla="val -813"/>
              </a:avLst>
            </a:prstGeom>
            <a:ln>
              <a:solidFill>
                <a:srgbClr val="C00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Elbow Connector 300"/>
            <p:cNvCxnSpPr/>
            <p:nvPr/>
          </p:nvCxnSpPr>
          <p:spPr>
            <a:xfrm rot="16200000" flipH="1">
              <a:off x="849814" y="1174112"/>
              <a:ext cx="1249626" cy="713741"/>
            </a:xfrm>
            <a:prstGeom prst="bentConnector3">
              <a:avLst>
                <a:gd name="adj1" fmla="val -1110"/>
              </a:avLst>
            </a:prstGeom>
            <a:ln>
              <a:solidFill>
                <a:srgbClr val="00B0F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2" name="Group 301"/>
          <p:cNvGrpSpPr/>
          <p:nvPr/>
        </p:nvGrpSpPr>
        <p:grpSpPr>
          <a:xfrm>
            <a:off x="9251696" y="2610248"/>
            <a:ext cx="463525" cy="395757"/>
            <a:chOff x="2116392" y="1748160"/>
            <a:chExt cx="556531" cy="304805"/>
          </a:xfrm>
        </p:grpSpPr>
        <p:cxnSp>
          <p:nvCxnSpPr>
            <p:cNvPr id="303" name="Straight Arrow Connector 302"/>
            <p:cNvCxnSpPr/>
            <p:nvPr/>
          </p:nvCxnSpPr>
          <p:spPr>
            <a:xfrm>
              <a:off x="2116402" y="1748160"/>
              <a:ext cx="556521" cy="0"/>
            </a:xfrm>
            <a:prstGeom prst="straightConnector1">
              <a:avLst/>
            </a:prstGeom>
            <a:ln>
              <a:solidFill>
                <a:srgbClr val="00B0F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Arrow Connector 303"/>
            <p:cNvCxnSpPr/>
            <p:nvPr/>
          </p:nvCxnSpPr>
          <p:spPr>
            <a:xfrm>
              <a:off x="2116397" y="1858995"/>
              <a:ext cx="556521" cy="0"/>
            </a:xfrm>
            <a:prstGeom prst="straightConnector1">
              <a:avLst/>
            </a:prstGeom>
            <a:ln>
              <a:solidFill>
                <a:srgbClr val="C00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Arrow Connector 304"/>
            <p:cNvCxnSpPr/>
            <p:nvPr/>
          </p:nvCxnSpPr>
          <p:spPr>
            <a:xfrm>
              <a:off x="2116392" y="1955975"/>
              <a:ext cx="556521" cy="0"/>
            </a:xfrm>
            <a:prstGeom prst="straightConnector1">
              <a:avLst/>
            </a:prstGeom>
            <a:ln>
              <a:solidFill>
                <a:srgbClr val="FFC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Arrow Connector 305"/>
            <p:cNvCxnSpPr/>
            <p:nvPr/>
          </p:nvCxnSpPr>
          <p:spPr>
            <a:xfrm>
              <a:off x="2116397" y="2052965"/>
              <a:ext cx="556521" cy="0"/>
            </a:xfrm>
            <a:prstGeom prst="straightConnector1">
              <a:avLst/>
            </a:prstGeom>
            <a:ln>
              <a:solidFill>
                <a:srgbClr val="00B05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7" name="TextBox 306"/>
          <p:cNvSpPr txBox="1"/>
          <p:nvPr/>
        </p:nvSpPr>
        <p:spPr>
          <a:xfrm>
            <a:off x="115589" y="4147418"/>
            <a:ext cx="12935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Handlers</a:t>
            </a:r>
            <a:endParaRPr lang="en-US" sz="1400"/>
          </a:p>
        </p:txBody>
      </p:sp>
      <p:sp>
        <p:nvSpPr>
          <p:cNvPr id="312" name="TextBox 311"/>
          <p:cNvSpPr txBox="1"/>
          <p:nvPr/>
        </p:nvSpPr>
        <p:spPr>
          <a:xfrm>
            <a:off x="212759" y="2303377"/>
            <a:ext cx="1450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Stage buffers</a:t>
            </a:r>
            <a:endParaRPr lang="en-US" sz="1400"/>
          </a:p>
        </p:txBody>
      </p:sp>
      <p:cxnSp>
        <p:nvCxnSpPr>
          <p:cNvPr id="332" name="Straight Connector 331"/>
          <p:cNvCxnSpPr/>
          <p:nvPr/>
        </p:nvCxnSpPr>
        <p:spPr>
          <a:xfrm>
            <a:off x="212759" y="5046317"/>
            <a:ext cx="79862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3" name="Straight Connector 332"/>
          <p:cNvCxnSpPr/>
          <p:nvPr/>
        </p:nvCxnSpPr>
        <p:spPr>
          <a:xfrm>
            <a:off x="212759" y="5171008"/>
            <a:ext cx="79862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4" name="Straight Connector 333"/>
          <p:cNvCxnSpPr/>
          <p:nvPr/>
        </p:nvCxnSpPr>
        <p:spPr>
          <a:xfrm>
            <a:off x="212759" y="5283255"/>
            <a:ext cx="798620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5" name="Straight Connector 334"/>
          <p:cNvCxnSpPr/>
          <p:nvPr/>
        </p:nvCxnSpPr>
        <p:spPr>
          <a:xfrm>
            <a:off x="212759" y="5407946"/>
            <a:ext cx="79862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6" name="TextBox 335"/>
          <p:cNvSpPr txBox="1"/>
          <p:nvPr/>
        </p:nvSpPr>
        <p:spPr>
          <a:xfrm>
            <a:off x="137606" y="5448737"/>
            <a:ext cx="16280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Threads on </a:t>
            </a:r>
            <a:r>
              <a:rPr lang="en-US" sz="1400" smtClean="0"/>
              <a:t>same propagator/socket</a:t>
            </a:r>
            <a:endParaRPr lang="en-US" sz="1400" dirty="0"/>
          </a:p>
        </p:txBody>
      </p:sp>
      <p:sp>
        <p:nvSpPr>
          <p:cNvPr id="337" name="TextBox 336"/>
          <p:cNvSpPr txBox="1"/>
          <p:nvPr/>
        </p:nvSpPr>
        <p:spPr>
          <a:xfrm>
            <a:off x="2262823" y="4534624"/>
            <a:ext cx="12935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Scalar </a:t>
            </a:r>
            <a:r>
              <a:rPr lang="en-US" sz="1400" dirty="0" err="1" smtClean="0"/>
              <a:t>DoIt</a:t>
            </a:r>
            <a:r>
              <a:rPr lang="en-US" sz="1400" dirty="0" smtClean="0"/>
              <a:t>()</a:t>
            </a:r>
            <a:endParaRPr lang="en-US" sz="1400" dirty="0"/>
          </a:p>
        </p:txBody>
      </p:sp>
      <p:sp>
        <p:nvSpPr>
          <p:cNvPr id="338" name="TextBox 337"/>
          <p:cNvSpPr txBox="1"/>
          <p:nvPr/>
        </p:nvSpPr>
        <p:spPr>
          <a:xfrm>
            <a:off x="4091156" y="4534624"/>
            <a:ext cx="15314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Vector </a:t>
            </a:r>
            <a:r>
              <a:rPr lang="en-US" sz="1400" dirty="0" err="1" smtClean="0"/>
              <a:t>DoIt</a:t>
            </a:r>
            <a:r>
              <a:rPr lang="en-US" sz="1400" dirty="0" smtClean="0"/>
              <a:t>()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18181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repeatCount="500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22" presetClass="entr" presetSubtype="4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repeatCount="5000" fill="remove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"/>
                                            </p:cond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" presetID="22" presetClass="entr" presetSubtype="1" repeatCount="5000" fill="remove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"/>
                                            </p:cond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22" presetClass="entr" presetSubtype="1" repeatCount="5000" fill="remove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"/>
                                            </p:cond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0" presetID="22" presetClass="entr" presetSubtype="1" repeatCount="5000" fill="remove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0"/>
                                            </p:cond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22" presetClass="entr" presetSubtype="1" repeatCount="5000" fill="remove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3"/>
                                            </p:cond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6" presetID="22" presetClass="entr" presetSubtype="8" repeatCount="5000" fill="remove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6"/>
                                            </p:cond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9" presetID="22" presetClass="entr" presetSubtype="8" repeatCount="5000" fill="remove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9"/>
                                            </p:cond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22" presetClass="entr" presetSubtype="4" repeatCount="5000" fill="remove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2"/>
                                            </p:cond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22" presetClass="entr" presetSubtype="8" repeatCount="5000" fill="remove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5"/>
                                            </p:cond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8" presetID="22" presetClass="entr" presetSubtype="1" repeatCount="5000" fill="remove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8"/>
                                            </p:cond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1" presetID="22" presetClass="entr" presetSubtype="1" repeatCount="5000" fill="remove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1"/>
                                            </p:cond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4" presetID="22" presetClass="entr" presetSubtype="1" repeatCount="5000" fill="remove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4"/>
                                            </p:cond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7" presetID="22" presetClass="entr" presetSubtype="1" repeatCount="5000" fill="remove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7"/>
                                            </p:cond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0" presetID="22" presetClass="entr" presetSubtype="2" repeatCount="5000" fill="remove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0"/>
                                            </p:cond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3" presetID="22" presetClass="entr" presetSubtype="8" repeatCount="5000" fill="remove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3"/>
                                            </p:cond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6" presetID="22" presetClass="entr" presetSubtype="4" repeatCount="5000" fill="remove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6"/>
                                            </p:cond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9" presetID="22" presetClass="entr" presetSubtype="8" repeatCount="5000" fill="remove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9"/>
                                            </p:cond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2" presetID="22" presetClass="entr" presetSubtype="1" repeatCount="5000" fill="remove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10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2"/>
                                            </p:cond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5" presetID="22" presetClass="entr" presetSubtype="1" repeatCount="5000" fill="remove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5"/>
                                            </p:cond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8" presetID="22" presetClass="entr" presetSubtype="1" repeatCount="5000" fill="remove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1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8"/>
                                            </p:cond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1" presetID="22" presetClass="entr" presetSubtype="1" repeatCount="5000" fill="remove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1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1"/>
                                            </p:cond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2059" y="1763694"/>
            <a:ext cx="6597081" cy="4240212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NUMA awareness vs. OS policy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idx="1"/>
          </p:nvPr>
        </p:nvSpPr>
        <p:spPr>
          <a:xfrm>
            <a:off x="479817" y="4680239"/>
            <a:ext cx="4630065" cy="1676111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Topology detection using </a:t>
            </a:r>
            <a:r>
              <a:rPr lang="en-US" i="1" dirty="0" err="1" smtClean="0"/>
              <a:t>hwloc</a:t>
            </a:r>
            <a:endParaRPr lang="en-US" i="1" dirty="0" smtClean="0"/>
          </a:p>
          <a:p>
            <a:r>
              <a:rPr lang="en-US" dirty="0" smtClean="0"/>
              <a:t>A propagator will use threads bound to the same NUMA node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4</a:t>
            </a:fld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10161430" y="3490175"/>
            <a:ext cx="1287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~9% gain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1223403" y="1690688"/>
            <a:ext cx="3327942" cy="2594873"/>
            <a:chOff x="4274128" y="2909455"/>
            <a:chExt cx="4398817" cy="3888877"/>
          </a:xfrm>
        </p:grpSpPr>
        <p:sp>
          <p:nvSpPr>
            <p:cNvPr id="100" name="Rectangle 99"/>
            <p:cNvSpPr/>
            <p:nvPr/>
          </p:nvSpPr>
          <p:spPr>
            <a:xfrm>
              <a:off x="5680365" y="2909455"/>
              <a:ext cx="1205344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err="1" smtClean="0"/>
                <a:t>GeantV</a:t>
              </a:r>
              <a:r>
                <a:rPr lang="en-US" sz="1000" dirty="0" smtClean="0"/>
                <a:t> </a:t>
              </a:r>
            </a:p>
            <a:p>
              <a:pPr algn="ctr"/>
              <a:r>
                <a:rPr lang="en-US" sz="1000" dirty="0" smtClean="0"/>
                <a:t>run manager</a:t>
              </a:r>
              <a:endParaRPr lang="en-US" sz="1000" dirty="0"/>
            </a:p>
          </p:txBody>
        </p:sp>
        <p:grpSp>
          <p:nvGrpSpPr>
            <p:cNvPr id="101" name="Group 100"/>
            <p:cNvGrpSpPr/>
            <p:nvPr/>
          </p:nvGrpSpPr>
          <p:grpSpPr>
            <a:xfrm>
              <a:off x="4752109" y="4812539"/>
              <a:ext cx="1122217" cy="1333875"/>
              <a:chOff x="1371600" y="3704172"/>
              <a:chExt cx="1122217" cy="1333875"/>
            </a:xfrm>
          </p:grpSpPr>
          <p:sp>
            <p:nvSpPr>
              <p:cNvPr id="102" name="Rectangle 101"/>
              <p:cNvSpPr/>
              <p:nvPr/>
            </p:nvSpPr>
            <p:spPr>
              <a:xfrm>
                <a:off x="1371600" y="3704172"/>
                <a:ext cx="1122217" cy="32750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smtClean="0"/>
                  <a:t>Scheduler</a:t>
                </a:r>
                <a:endParaRPr lang="en-US" sz="1000" dirty="0"/>
              </a:p>
            </p:txBody>
          </p:sp>
          <p:grpSp>
            <p:nvGrpSpPr>
              <p:cNvPr id="103" name="Group 102"/>
              <p:cNvGrpSpPr/>
              <p:nvPr/>
            </p:nvGrpSpPr>
            <p:grpSpPr>
              <a:xfrm>
                <a:off x="1704110" y="4031673"/>
                <a:ext cx="457200" cy="665018"/>
                <a:chOff x="1676400" y="4031673"/>
                <a:chExt cx="457200" cy="665018"/>
              </a:xfrm>
            </p:grpSpPr>
            <p:cxnSp>
              <p:nvCxnSpPr>
                <p:cNvPr id="105" name="Straight Connector 104"/>
                <p:cNvCxnSpPr/>
                <p:nvPr/>
              </p:nvCxnSpPr>
              <p:spPr>
                <a:xfrm>
                  <a:off x="1676400" y="4031673"/>
                  <a:ext cx="0" cy="665018"/>
                </a:xfrm>
                <a:prstGeom prst="line">
                  <a:avLst/>
                </a:prstGeom>
                <a:ln w="2222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>
                <a:xfrm>
                  <a:off x="1828800" y="4031673"/>
                  <a:ext cx="0" cy="665018"/>
                </a:xfrm>
                <a:prstGeom prst="line">
                  <a:avLst/>
                </a:prstGeom>
                <a:ln w="2222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/>
                <p:cNvCxnSpPr/>
                <p:nvPr/>
              </p:nvCxnSpPr>
              <p:spPr>
                <a:xfrm>
                  <a:off x="1981200" y="4031673"/>
                  <a:ext cx="0" cy="665018"/>
                </a:xfrm>
                <a:prstGeom prst="line">
                  <a:avLst/>
                </a:prstGeom>
                <a:ln w="2222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/>
                <p:cNvCxnSpPr/>
                <p:nvPr/>
              </p:nvCxnSpPr>
              <p:spPr>
                <a:xfrm>
                  <a:off x="2133600" y="4031673"/>
                  <a:ext cx="0" cy="665018"/>
                </a:xfrm>
                <a:prstGeom prst="line">
                  <a:avLst/>
                </a:prstGeom>
                <a:ln w="2222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4" name="Rectangle 103"/>
              <p:cNvSpPr/>
              <p:nvPr/>
            </p:nvSpPr>
            <p:spPr>
              <a:xfrm>
                <a:off x="1371600" y="4710546"/>
                <a:ext cx="1122217" cy="327501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smtClean="0"/>
                  <a:t>Basketizer</a:t>
                </a:r>
                <a:endParaRPr lang="en-US" sz="1000" dirty="0"/>
              </a:p>
            </p:txBody>
          </p:sp>
        </p:grpSp>
        <p:grpSp>
          <p:nvGrpSpPr>
            <p:cNvPr id="109" name="Group 108"/>
            <p:cNvGrpSpPr/>
            <p:nvPr/>
          </p:nvGrpSpPr>
          <p:grpSpPr>
            <a:xfrm>
              <a:off x="6082141" y="4812539"/>
              <a:ext cx="1122217" cy="1333875"/>
              <a:chOff x="1371600" y="3704172"/>
              <a:chExt cx="1122217" cy="1333875"/>
            </a:xfrm>
          </p:grpSpPr>
          <p:sp>
            <p:nvSpPr>
              <p:cNvPr id="110" name="Rectangle 109"/>
              <p:cNvSpPr/>
              <p:nvPr/>
            </p:nvSpPr>
            <p:spPr>
              <a:xfrm>
                <a:off x="1371600" y="3704172"/>
                <a:ext cx="1122217" cy="32750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smtClean="0"/>
                  <a:t>Scheduler</a:t>
                </a:r>
                <a:endParaRPr lang="en-US" sz="1000" dirty="0"/>
              </a:p>
            </p:txBody>
          </p:sp>
          <p:grpSp>
            <p:nvGrpSpPr>
              <p:cNvPr id="111" name="Group 110"/>
              <p:cNvGrpSpPr/>
              <p:nvPr/>
            </p:nvGrpSpPr>
            <p:grpSpPr>
              <a:xfrm>
                <a:off x="1704110" y="4031673"/>
                <a:ext cx="457200" cy="665018"/>
                <a:chOff x="1676400" y="4031673"/>
                <a:chExt cx="457200" cy="665018"/>
              </a:xfrm>
            </p:grpSpPr>
            <p:cxnSp>
              <p:nvCxnSpPr>
                <p:cNvPr id="113" name="Straight Connector 112"/>
                <p:cNvCxnSpPr/>
                <p:nvPr/>
              </p:nvCxnSpPr>
              <p:spPr>
                <a:xfrm>
                  <a:off x="1676400" y="4031673"/>
                  <a:ext cx="0" cy="665018"/>
                </a:xfrm>
                <a:prstGeom prst="line">
                  <a:avLst/>
                </a:prstGeom>
                <a:ln w="2222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/>
                <p:cNvCxnSpPr/>
                <p:nvPr/>
              </p:nvCxnSpPr>
              <p:spPr>
                <a:xfrm>
                  <a:off x="1828800" y="4031673"/>
                  <a:ext cx="0" cy="665018"/>
                </a:xfrm>
                <a:prstGeom prst="line">
                  <a:avLst/>
                </a:prstGeom>
                <a:ln w="2222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/>
                <p:cNvCxnSpPr/>
                <p:nvPr/>
              </p:nvCxnSpPr>
              <p:spPr>
                <a:xfrm>
                  <a:off x="1981200" y="4031673"/>
                  <a:ext cx="0" cy="665018"/>
                </a:xfrm>
                <a:prstGeom prst="line">
                  <a:avLst/>
                </a:prstGeom>
                <a:ln w="2222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/>
                <p:cNvCxnSpPr/>
                <p:nvPr/>
              </p:nvCxnSpPr>
              <p:spPr>
                <a:xfrm>
                  <a:off x="2133600" y="4031673"/>
                  <a:ext cx="0" cy="665018"/>
                </a:xfrm>
                <a:prstGeom prst="line">
                  <a:avLst/>
                </a:prstGeom>
                <a:ln w="2222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2" name="Rectangle 111"/>
              <p:cNvSpPr/>
              <p:nvPr/>
            </p:nvSpPr>
            <p:spPr>
              <a:xfrm>
                <a:off x="1371600" y="4710546"/>
                <a:ext cx="1122217" cy="327501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smtClean="0"/>
                  <a:t>Basketizer</a:t>
                </a:r>
                <a:endParaRPr lang="en-US" sz="1000" dirty="0"/>
              </a:p>
            </p:txBody>
          </p:sp>
        </p:grpSp>
        <p:sp>
          <p:nvSpPr>
            <p:cNvPr id="117" name="Rectangle 116"/>
            <p:cNvSpPr/>
            <p:nvPr/>
          </p:nvSpPr>
          <p:spPr>
            <a:xfrm>
              <a:off x="4752108" y="4128659"/>
              <a:ext cx="1122217" cy="6096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P</a:t>
              </a:r>
              <a:r>
                <a:rPr lang="en-US" sz="1000" dirty="0" smtClean="0"/>
                <a:t>ropagator</a:t>
              </a:r>
              <a:endParaRPr lang="en-US" sz="1000" dirty="0"/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6082140" y="4128659"/>
              <a:ext cx="1122217" cy="6096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P</a:t>
              </a:r>
              <a:r>
                <a:rPr lang="en-US" sz="1000" dirty="0" smtClean="0"/>
                <a:t>ropagator</a:t>
              </a:r>
              <a:endParaRPr lang="en-US" sz="1000" dirty="0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7495309" y="4128660"/>
              <a:ext cx="526473" cy="427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rgbClr val="0070C0"/>
                  </a:solidFill>
                </a:rPr>
                <a:t>(</a:t>
              </a:r>
              <a:r>
                <a:rPr lang="is-IS" sz="1000" b="1" dirty="0" smtClean="0">
                  <a:solidFill>
                    <a:srgbClr val="0070C0"/>
                  </a:solidFill>
                </a:rPr>
                <a:t>…)</a:t>
              </a:r>
              <a:endParaRPr lang="en-US" sz="1000" b="1" dirty="0">
                <a:solidFill>
                  <a:srgbClr val="0070C0"/>
                </a:solidFill>
              </a:endParaRPr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4752097" y="3621048"/>
              <a:ext cx="3449794" cy="433331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NUMA discovery service</a:t>
              </a:r>
            </a:p>
            <a:p>
              <a:pPr algn="ctr"/>
              <a:r>
                <a:rPr lang="en-US" sz="1000" dirty="0" smtClean="0"/>
                <a:t>(</a:t>
              </a:r>
              <a:r>
                <a:rPr lang="en-US" sz="1000" dirty="0" err="1" smtClean="0"/>
                <a:t>libhwloc</a:t>
              </a:r>
              <a:r>
                <a:rPr lang="en-US" sz="1000" dirty="0" smtClean="0"/>
                <a:t>)</a:t>
              </a:r>
              <a:endParaRPr lang="en-US" sz="1000" dirty="0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4274128" y="5164674"/>
              <a:ext cx="4398817" cy="1633658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r>
                <a:rPr lang="en-US" sz="1000" smtClean="0">
                  <a:solidFill>
                    <a:schemeClr val="tx1"/>
                  </a:solidFill>
                </a:rPr>
                <a:t>node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4752097" y="5475351"/>
              <a:ext cx="1122224" cy="927490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r>
                <a:rPr lang="en-US" sz="1000" smtClean="0">
                  <a:solidFill>
                    <a:schemeClr val="tx1"/>
                  </a:solidFill>
                </a:rPr>
                <a:t>socket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6073953" y="5475351"/>
              <a:ext cx="1122224" cy="927490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r>
                <a:rPr lang="en-US" sz="1000" smtClean="0">
                  <a:solidFill>
                    <a:schemeClr val="tx1"/>
                  </a:solidFill>
                </a:rPr>
                <a:t>socket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7347301" y="5447341"/>
              <a:ext cx="1122224" cy="927490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r>
                <a:rPr lang="en-US" sz="1000" smtClean="0">
                  <a:solidFill>
                    <a:schemeClr val="tx1"/>
                  </a:solidFill>
                </a:rPr>
                <a:t>socket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2135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GeantV</a:t>
            </a:r>
            <a:r>
              <a:rPr lang="en-US" dirty="0" smtClean="0"/>
              <a:t> roadmap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1386505"/>
              </p:ext>
            </p:extLst>
          </p:nvPr>
        </p:nvGraphicFramePr>
        <p:xfrm>
          <a:off x="142237" y="1846263"/>
          <a:ext cx="11907522" cy="454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3058"/>
                <a:gridCol w="1323058"/>
                <a:gridCol w="1323058"/>
                <a:gridCol w="1323058"/>
                <a:gridCol w="1323058"/>
                <a:gridCol w="1323058"/>
                <a:gridCol w="1323058"/>
                <a:gridCol w="1323058"/>
                <a:gridCol w="132305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RELEASE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CORE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USER</a:t>
                      </a:r>
                      <a:r>
                        <a:rPr lang="en-US" sz="1400" baseline="0" dirty="0" smtClean="0"/>
                        <a:t> INTRFACES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GEOMETRY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PROPAGATOR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EM PHYSICS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HADRONIC PHYSICS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FAST SIMULATION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OTHER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alpha (2017)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stable interfaces  allowing experiments to create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own examples</a:t>
                      </a: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v3,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vector</a:t>
                      </a:r>
                      <a:r>
                        <a:rPr lang="en-US" sz="1400" baseline="0" dirty="0" smtClean="0"/>
                        <a:t>s (all)</a:t>
                      </a:r>
                    </a:p>
                    <a:p>
                      <a:pPr algn="ctr"/>
                      <a:r>
                        <a:rPr lang="en-US" sz="1400" baseline="0" dirty="0" smtClean="0"/>
                        <a:t>NUMA, TBB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functional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vectorized</a:t>
                      </a:r>
                      <a:r>
                        <a:rPr lang="en-US" sz="1400" dirty="0" smtClean="0"/>
                        <a:t>, most solids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RK </a:t>
                      </a:r>
                      <a:r>
                        <a:rPr lang="en-US" sz="1400" dirty="0" err="1" smtClean="0"/>
                        <a:t>vectorized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shower (e</a:t>
                      </a:r>
                      <a:r>
                        <a:rPr lang="en-US" sz="1400" baseline="30000" dirty="0" smtClean="0"/>
                        <a:t>+</a:t>
                      </a:r>
                      <a:r>
                        <a:rPr lang="en-US" sz="1400" baseline="0" dirty="0" smtClean="0"/>
                        <a:t>, e</a:t>
                      </a:r>
                      <a:r>
                        <a:rPr lang="en-US" sz="1400" baseline="30000" dirty="0" smtClean="0"/>
                        <a:t>-</a:t>
                      </a:r>
                      <a:r>
                        <a:rPr lang="en-US" sz="1400" baseline="0" dirty="0" smtClean="0"/>
                        <a:t>, 𝛾), most processes, scalar/validated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elastic scattering</a:t>
                      </a:r>
                    </a:p>
                    <a:p>
                      <a:pPr algn="ctr"/>
                      <a:r>
                        <a:rPr lang="en-US" sz="1400" dirty="0" smtClean="0"/>
                        <a:t>validated,</a:t>
                      </a:r>
                      <a:r>
                        <a:rPr lang="en-US" sz="1400" baseline="0" dirty="0" smtClean="0"/>
                        <a:t> scalar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Simulation</a:t>
                      </a:r>
                      <a:r>
                        <a:rPr lang="en-US" sz="1400" baseline="0" dirty="0" smtClean="0"/>
                        <a:t> stage hooked in core v3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examples, demonstrators vs. Geant4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beta (2018)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most of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GeantV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features/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optimisations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. Allowing to actually integrate experimental simulations with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GeantV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as toolkit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vector</a:t>
                      </a:r>
                      <a:r>
                        <a:rPr lang="en-US" sz="1400" baseline="0" dirty="0" smtClean="0"/>
                        <a:t>s (all)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 NUMA, TBB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 HPC, device</a:t>
                      </a:r>
                      <a:r>
                        <a:rPr lang="en-US" sz="1400" baseline="30000" dirty="0" smtClean="0"/>
                        <a:t>1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finalized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vectorized</a:t>
                      </a:r>
                      <a:r>
                        <a:rPr lang="en-US" sz="1400" dirty="0" smtClean="0"/>
                        <a:t>,</a:t>
                      </a:r>
                      <a:r>
                        <a:rPr lang="en-US" sz="1400" baseline="0" dirty="0" smtClean="0"/>
                        <a:t> full set, fully validated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RK </a:t>
                      </a:r>
                      <a:r>
                        <a:rPr lang="en-US" sz="1400" dirty="0" err="1" smtClean="0"/>
                        <a:t>vectorized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shower (e</a:t>
                      </a:r>
                      <a:r>
                        <a:rPr lang="en-US" sz="1400" baseline="30000" dirty="0" smtClean="0"/>
                        <a:t>+</a:t>
                      </a:r>
                      <a:r>
                        <a:rPr lang="en-US" sz="1400" baseline="0" dirty="0" smtClean="0"/>
                        <a:t>, e</a:t>
                      </a:r>
                      <a:r>
                        <a:rPr lang="en-US" sz="1400" baseline="30000" dirty="0" smtClean="0"/>
                        <a:t>-</a:t>
                      </a:r>
                      <a:r>
                        <a:rPr lang="en-US" sz="1400" baseline="0" dirty="0" smtClean="0"/>
                        <a:t>, 𝛾), all processes, most vectorized</a:t>
                      </a:r>
                      <a:r>
                        <a:rPr lang="en-US" sz="1400" baseline="30000" dirty="0" smtClean="0"/>
                        <a:t>2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elastic scattering,</a:t>
                      </a:r>
                      <a:r>
                        <a:rPr lang="en-US" sz="1400" baseline="0" dirty="0" smtClean="0"/>
                        <a:t> vectorized</a:t>
                      </a:r>
                      <a:r>
                        <a:rPr lang="en-US" sz="1400" baseline="30000" dirty="0" smtClean="0"/>
                        <a:t>2</a:t>
                      </a:r>
                      <a:endParaRPr lang="en-US" sz="1400" baseline="0" dirty="0" smtClean="0"/>
                    </a:p>
                    <a:p>
                      <a:pPr algn="ctr"/>
                      <a:r>
                        <a:rPr lang="en-US" sz="1400" baseline="0" dirty="0" err="1" smtClean="0"/>
                        <a:t>Bertini</a:t>
                      </a:r>
                      <a:r>
                        <a:rPr lang="en-US" sz="1400" baseline="0" dirty="0" smtClean="0"/>
                        <a:t>, EPOS, QGS</a:t>
                      </a:r>
                      <a:r>
                        <a:rPr lang="en-US" sz="1400" baseline="30000" dirty="0" smtClean="0"/>
                        <a:t>3 </a:t>
                      </a:r>
                      <a:r>
                        <a:rPr lang="en-US" sz="1400" baseline="0" dirty="0" smtClean="0"/>
                        <a:t>(?)</a:t>
                      </a:r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Inference from ML-based module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Reproducibility, error handling  at event/track level, integration with exp. frameworks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47526" y="5710019"/>
            <a:ext cx="7945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aseline="30000" dirty="0" smtClean="0"/>
              <a:t>1</a:t>
            </a:r>
            <a:r>
              <a:rPr lang="en-US" sz="1200" dirty="0" smtClean="0"/>
              <a:t> </a:t>
            </a:r>
            <a:r>
              <a:rPr lang="en-US" sz="1200" dirty="0"/>
              <a:t>n</a:t>
            </a:r>
            <a:r>
              <a:rPr lang="en-US" sz="1200" dirty="0" smtClean="0"/>
              <a:t>on-standard processor &amp; GPU</a:t>
            </a:r>
          </a:p>
          <a:p>
            <a:r>
              <a:rPr lang="en-US" sz="1200" baseline="30000" dirty="0" smtClean="0"/>
              <a:t>2</a:t>
            </a:r>
            <a:r>
              <a:rPr lang="en-US" sz="1200" dirty="0" smtClean="0"/>
              <a:t> full assessment of vectorization potential not available for all models</a:t>
            </a:r>
          </a:p>
          <a:p>
            <a:r>
              <a:rPr lang="en-US" sz="1200" baseline="30000" dirty="0" smtClean="0"/>
              <a:t>3</a:t>
            </a:r>
            <a:r>
              <a:rPr lang="en-US" sz="1200" dirty="0" smtClean="0"/>
              <a:t> partial implementation</a:t>
            </a:r>
            <a:endParaRPr lang="en-US" sz="1200" baseline="30000" dirty="0"/>
          </a:p>
        </p:txBody>
      </p:sp>
    </p:spTree>
    <p:extLst>
      <p:ext uri="{BB962C8B-B14F-4D97-AF65-F5344CB8AC3E}">
        <p14:creationId xmlns:p14="http://schemas.microsoft.com/office/powerpoint/2010/main" val="1612698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control &amp; scalability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6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93040" y="5166424"/>
            <a:ext cx="553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Stack-like control using a special </a:t>
            </a:r>
            <a:r>
              <a:rPr lang="en-US" dirty="0" smtClean="0"/>
              <a:t>filter </a:t>
            </a:r>
            <a:r>
              <a:rPr lang="en-US" dirty="0"/>
              <a:t>inserted in the stepping </a:t>
            </a:r>
            <a:r>
              <a:rPr lang="en-US" dirty="0" smtClean="0"/>
              <a:t>loop preventing inflating the memory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Higher </a:t>
            </a:r>
            <a:r>
              <a:rPr lang="en-US" dirty="0"/>
              <a:t>generation </a:t>
            </a:r>
            <a:r>
              <a:rPr lang="en-US" dirty="0" err="1"/>
              <a:t>secondaries</a:t>
            </a:r>
            <a:r>
              <a:rPr lang="en-US" dirty="0"/>
              <a:t> flushed with </a:t>
            </a:r>
            <a:r>
              <a:rPr lang="en-US" dirty="0" smtClean="0"/>
              <a:t>priority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410960" y="5166424"/>
            <a:ext cx="58827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difference in profile for N/2N threads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Memory </a:t>
            </a:r>
            <a:r>
              <a:rPr lang="en-US" dirty="0"/>
              <a:t>operations are high in the profile, </a:t>
            </a:r>
            <a:r>
              <a:rPr lang="en-US" dirty="0" smtClean="0"/>
              <a:t>expected to </a:t>
            </a:r>
            <a:r>
              <a:rPr lang="en-US" dirty="0"/>
              <a:t>improve when having </a:t>
            </a:r>
            <a:r>
              <a:rPr lang="en-US" dirty="0" smtClean="0"/>
              <a:t>more </a:t>
            </a:r>
            <a:r>
              <a:rPr lang="en-US" dirty="0"/>
              <a:t>(vector) work on physics side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550703" y="1822361"/>
            <a:ext cx="5043808" cy="3344063"/>
            <a:chOff x="550703" y="1822361"/>
            <a:chExt cx="5043808" cy="3344063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0703" y="1822361"/>
              <a:ext cx="5043808" cy="3344063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872297" y="2588260"/>
              <a:ext cx="2895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complex geometry setup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661315" y="3261350"/>
              <a:ext cx="35304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high number of steps/</a:t>
              </a:r>
              <a:r>
                <a:rPr lang="en-US" dirty="0" err="1" smtClean="0"/>
                <a:t>secondaries</a:t>
              </a:r>
              <a:endParaRPr lang="en-US" dirty="0"/>
            </a:p>
          </p:txBody>
        </p:sp>
      </p:grpSp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0960" y="1822361"/>
            <a:ext cx="4801523" cy="33440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45238" y="1387193"/>
            <a:ext cx="1932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2 sockets * 8 cores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2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771232"/>
          </a:xfrm>
        </p:spPr>
        <p:txBody>
          <a:bodyPr/>
          <a:lstStyle/>
          <a:p>
            <a:r>
              <a:rPr lang="en-US" dirty="0" err="1" smtClean="0"/>
              <a:t>GeantV</a:t>
            </a:r>
            <a:r>
              <a:rPr lang="en-US" dirty="0" smtClean="0"/>
              <a:t> EM physics status 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251013" y="968191"/>
          <a:ext cx="11779622" cy="530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116"/>
                <a:gridCol w="1864659"/>
                <a:gridCol w="4570199"/>
                <a:gridCol w="4358648"/>
              </a:tblGrid>
              <a:tr h="185420"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particle</a:t>
                      </a:r>
                      <a:endParaRPr lang="en-US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smtClean="0"/>
                        <a:t>processes</a:t>
                      </a:r>
                      <a:endParaRPr lang="en-US" sz="120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models(s)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mtClean="0"/>
                        <a:t>GeantV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Geant4</a:t>
                      </a:r>
                      <a:endParaRPr lang="en-US" sz="1200" dirty="0"/>
                    </a:p>
                  </a:txBody>
                  <a:tcPr/>
                </a:tc>
              </a:tr>
              <a:tr h="123613">
                <a:tc rowSpan="5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</a:t>
                      </a:r>
                      <a:r>
                        <a:rPr lang="en-US" sz="1200" baseline="300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ionisation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</a:t>
                      </a:r>
                      <a:r>
                        <a:rPr lang="da-DK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øller</a:t>
                      </a:r>
                      <a:r>
                        <a:rPr lang="mr-IN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[100eV-100TeV]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</a:t>
                      </a:r>
                      <a:r>
                        <a:rPr lang="da-DK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øller</a:t>
                      </a:r>
                      <a:r>
                        <a:rPr lang="mr-IN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[100eV-100TeV]</a:t>
                      </a:r>
                    </a:p>
                  </a:txBody>
                  <a:tcPr/>
                </a:tc>
              </a:tr>
              <a:tr h="1828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bremsstrahlung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Seltzer-Berger [1keV-1GeV]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Seltzer-Berger [1keV-1GeV]</a:t>
                      </a:r>
                    </a:p>
                  </a:txBody>
                  <a:tcPr/>
                </a:tc>
              </a:tr>
              <a:tr h="1828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Tsai (Bethe-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Heitler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w. LPM. [1GeV-100TeV]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Tsai (Bethe-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Heitler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w. LPM. [1GeV-100TeV]</a:t>
                      </a:r>
                    </a:p>
                  </a:txBody>
                  <a:tcPr/>
                </a:tc>
              </a:tr>
              <a:tr h="1676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Coulomb sc.</a:t>
                      </a:r>
                      <a:endParaRPr lang="en-US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GS MSC model [100eV-100TeV]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GS MSC model [100eV-100TeV]</a:t>
                      </a:r>
                    </a:p>
                  </a:txBody>
                  <a:tcPr/>
                </a:tc>
              </a:tr>
              <a:tr h="1676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Mixed model [100MeV-100TeV]</a:t>
                      </a:r>
                    </a:p>
                  </a:txBody>
                  <a:tcPr/>
                </a:tc>
              </a:tr>
              <a:tr h="0">
                <a:tc rowSpan="6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</a:t>
                      </a:r>
                      <a:r>
                        <a:rPr lang="en-US" sz="1200" baseline="30000" dirty="0" smtClean="0"/>
                        <a:t>+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ionisation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mr-IN" sz="1200" dirty="0" err="1" smtClean="0"/>
                        <a:t>Bhabha</a:t>
                      </a:r>
                      <a:r>
                        <a:rPr lang="mr-IN" sz="1200" dirty="0" smtClean="0"/>
                        <a:t> [100eV-100TeV]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mr-IN" sz="1200" dirty="0" err="1" smtClean="0"/>
                        <a:t>Bhabha</a:t>
                      </a:r>
                      <a:r>
                        <a:rPr lang="mr-IN" sz="1200" dirty="0" smtClean="0"/>
                        <a:t> [100eV-100TeV]</a:t>
                      </a:r>
                    </a:p>
                  </a:txBody>
                  <a:tcPr/>
                </a:tc>
              </a:tr>
              <a:tr h="1676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bremsstrahlung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Seltzer-Berger [1keV-1GeV]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Seltzer-Berger [1keV-1GeV]</a:t>
                      </a:r>
                    </a:p>
                  </a:txBody>
                  <a:tcPr/>
                </a:tc>
              </a:tr>
              <a:tr h="1676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Tsai (Bethe-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Heitler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w. LPM. [1GeV-100TeV]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Tsai (Bethe-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Heitler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w. LPM. [1GeV-100TeV]</a:t>
                      </a:r>
                    </a:p>
                  </a:txBody>
                  <a:tcPr/>
                </a:tc>
              </a:tr>
              <a:tr h="152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Coulomb sc.</a:t>
                      </a:r>
                      <a:endParaRPr lang="en-US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GS MSC model [100eV-100TeV]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GS MSC model [100eV-100TeV]</a:t>
                      </a:r>
                    </a:p>
                  </a:txBody>
                  <a:tcPr/>
                </a:tc>
              </a:tr>
              <a:tr h="152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Mixed model [100MeV-100TeV]</a:t>
                      </a:r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annihilation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err="1" smtClean="0">
                          <a:solidFill>
                            <a:srgbClr val="FF0000"/>
                          </a:solidFill>
                        </a:rPr>
                        <a:t>Heitler</a:t>
                      </a:r>
                      <a:r>
                        <a:rPr lang="de-DE" sz="1200" dirty="0" smtClean="0">
                          <a:solidFill>
                            <a:srgbClr val="FF0000"/>
                          </a:solidFill>
                        </a:rPr>
                        <a:t> (2𝛾) [0-100TeV]</a:t>
                      </a:r>
                    </a:p>
                  </a:txBody>
                  <a:tcPr/>
                </a:tc>
              </a:tr>
              <a:tr h="0">
                <a:tc rowSpan="5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𝛾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photoelectric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70C0"/>
                          </a:solidFill>
                        </a:rPr>
                        <a:t>new Livermore (*)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SANDIA par. [100eV-100TeV] + </a:t>
                      </a:r>
                      <a:r>
                        <a:rPr lang="en-US" sz="1200" dirty="0" err="1" smtClean="0">
                          <a:solidFill>
                            <a:srgbClr val="FF0000"/>
                          </a:solidFill>
                        </a:rPr>
                        <a:t>deEx</a:t>
                      </a: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.</a:t>
                      </a:r>
                    </a:p>
                  </a:txBody>
                  <a:tcPr/>
                </a:tc>
              </a:tr>
              <a:tr h="2730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incoherent sc.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Klein-</a:t>
                      </a:r>
                      <a:r>
                        <a:rPr lang="en-US" sz="1200" dirty="0" err="1" smtClean="0"/>
                        <a:t>Nishina</a:t>
                      </a:r>
                      <a:r>
                        <a:rPr lang="en-US" sz="1200" baseline="30000" dirty="0" smtClean="0"/>
                        <a:t>+</a:t>
                      </a:r>
                      <a:r>
                        <a:rPr lang="en-US" sz="1200" dirty="0" smtClean="0"/>
                        <a:t> [100eV-100TeV]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Klein-</a:t>
                      </a:r>
                      <a:r>
                        <a:rPr lang="en-US" sz="1200" dirty="0" err="1" smtClean="0"/>
                        <a:t>Nishina</a:t>
                      </a:r>
                      <a:r>
                        <a:rPr lang="en-US" sz="1200" baseline="30000" dirty="0" smtClean="0"/>
                        <a:t>+</a:t>
                      </a:r>
                      <a:r>
                        <a:rPr lang="en-US" sz="1200" dirty="0" smtClean="0"/>
                        <a:t> [100eV-100TeV]</a:t>
                      </a:r>
                    </a:p>
                  </a:txBody>
                  <a:tcPr/>
                </a:tc>
              </a:tr>
              <a:tr h="152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e</a:t>
                      </a:r>
                      <a:r>
                        <a:rPr lang="en-US" sz="1200" baseline="30000" dirty="0" err="1" smtClean="0"/>
                        <a:t>+</a:t>
                      </a:r>
                      <a:r>
                        <a:rPr lang="en-US" sz="1200" baseline="0" dirty="0" err="1" smtClean="0"/>
                        <a:t>e</a:t>
                      </a:r>
                      <a:r>
                        <a:rPr lang="en-US" sz="1200" baseline="30000" dirty="0" smtClean="0"/>
                        <a:t>-</a:t>
                      </a:r>
                      <a:r>
                        <a:rPr lang="en-US" sz="1200" baseline="0" dirty="0" smtClean="0"/>
                        <a:t> pair production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Bethe-</a:t>
                      </a:r>
                      <a:r>
                        <a:rPr lang="en-US" sz="1200" dirty="0" err="1" smtClean="0"/>
                        <a:t>Heitler</a:t>
                      </a:r>
                      <a:r>
                        <a:rPr lang="en-US" sz="1200" baseline="30000" dirty="0" smtClean="0"/>
                        <a:t>+</a:t>
                      </a:r>
                      <a:r>
                        <a:rPr lang="en-US" sz="1200" dirty="0" smtClean="0"/>
                        <a:t> [100eV-100TeV]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Bethe-</a:t>
                      </a:r>
                      <a:r>
                        <a:rPr lang="en-US" sz="1200" dirty="0" err="1" smtClean="0"/>
                        <a:t>Heitler</a:t>
                      </a:r>
                      <a:r>
                        <a:rPr lang="en-US" sz="1200" baseline="30000" dirty="0" smtClean="0"/>
                        <a:t>+</a:t>
                      </a:r>
                      <a:r>
                        <a:rPr lang="en-US" sz="1200" dirty="0" smtClean="0"/>
                        <a:t> [100eV-100TeV]</a:t>
                      </a:r>
                    </a:p>
                  </a:txBody>
                  <a:tcPr/>
                </a:tc>
              </a:tr>
              <a:tr h="152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70C0"/>
                          </a:solidFill>
                        </a:rPr>
                        <a:t>Bethe-</a:t>
                      </a:r>
                      <a:r>
                        <a:rPr lang="en-US" sz="1200" dirty="0" err="1" smtClean="0">
                          <a:solidFill>
                            <a:srgbClr val="0070C0"/>
                          </a:solidFill>
                        </a:rPr>
                        <a:t>Heitler</a:t>
                      </a:r>
                      <a:r>
                        <a:rPr lang="en-US" sz="1200" baseline="30000" dirty="0" smtClean="0">
                          <a:solidFill>
                            <a:srgbClr val="0070C0"/>
                          </a:solidFill>
                        </a:rPr>
                        <a:t>+</a:t>
                      </a:r>
                      <a:r>
                        <a:rPr lang="en-US" sz="1200" dirty="0" smtClean="0">
                          <a:solidFill>
                            <a:srgbClr val="0070C0"/>
                          </a:solidFill>
                        </a:rPr>
                        <a:t> w. LPM [80GeV-100TeV] (*)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Bethe-</a:t>
                      </a:r>
                      <a:r>
                        <a:rPr lang="en-US" sz="1200" dirty="0" err="1" smtClean="0">
                          <a:solidFill>
                            <a:srgbClr val="FF0000"/>
                          </a:solidFill>
                        </a:rPr>
                        <a:t>Heitler</a:t>
                      </a:r>
                      <a:r>
                        <a:rPr lang="en-US" sz="1200" baseline="300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 w. LPM [80GeV-100TeV]</a:t>
                      </a:r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coherent </a:t>
                      </a:r>
                      <a:r>
                        <a:rPr lang="en-US" sz="1200" dirty="0" err="1" smtClean="0"/>
                        <a:t>sc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Livermore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+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energy loss </a:t>
                      </a:r>
                      <a:r>
                        <a:rPr lang="en-US" sz="1200" dirty="0" err="1" smtClean="0"/>
                        <a:t>fluct</a:t>
                      </a:r>
                      <a:r>
                        <a:rPr lang="en-US" sz="1200" dirty="0" smtClean="0"/>
                        <a:t>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Urban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717741" y="487554"/>
            <a:ext cx="2312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* </a:t>
            </a:r>
            <a:r>
              <a:rPr lang="en-US" smtClean="0">
                <a:solidFill>
                  <a:srgbClr val="0070C0"/>
                </a:solidFill>
              </a:rPr>
              <a:t>under development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89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 Physics validation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8</a:t>
            </a:fld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112572" y="1824907"/>
            <a:ext cx="4163154" cy="3764669"/>
            <a:chOff x="112572" y="1824907"/>
            <a:chExt cx="4163154" cy="3764669"/>
          </a:xfrm>
        </p:grpSpPr>
        <p:grpSp>
          <p:nvGrpSpPr>
            <p:cNvPr id="7" name="Group 6"/>
            <p:cNvGrpSpPr/>
            <p:nvPr/>
          </p:nvGrpSpPr>
          <p:grpSpPr>
            <a:xfrm>
              <a:off x="112572" y="1824907"/>
              <a:ext cx="4163154" cy="2914208"/>
              <a:chOff x="112572" y="1824907"/>
              <a:chExt cx="4163154" cy="2914208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1175964" y="2401033"/>
                <a:ext cx="996439" cy="546388"/>
                <a:chOff x="1736820" y="3144982"/>
                <a:chExt cx="1172634" cy="651289"/>
              </a:xfrm>
            </p:grpSpPr>
            <p:grpSp>
              <p:nvGrpSpPr>
                <p:cNvPr id="33" name="Group 32"/>
                <p:cNvGrpSpPr/>
                <p:nvPr/>
              </p:nvGrpSpPr>
              <p:grpSpPr>
                <a:xfrm>
                  <a:off x="1736821" y="3178627"/>
                  <a:ext cx="1172633" cy="617644"/>
                  <a:chOff x="6294967" y="2832847"/>
                  <a:chExt cx="1602883" cy="735814"/>
                </a:xfrm>
              </p:grpSpPr>
              <p:sp>
                <p:nvSpPr>
                  <p:cNvPr id="6" name="Rectangle 5"/>
                  <p:cNvSpPr/>
                  <p:nvPr/>
                </p:nvSpPr>
                <p:spPr>
                  <a:xfrm>
                    <a:off x="7082118" y="2832847"/>
                    <a:ext cx="71717" cy="681318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8" name="Straight Arrow Connector 7"/>
                  <p:cNvCxnSpPr>
                    <a:endCxn id="6" idx="1"/>
                  </p:cNvCxnSpPr>
                  <p:nvPr/>
                </p:nvCxnSpPr>
                <p:spPr>
                  <a:xfrm>
                    <a:off x="6294967" y="3173506"/>
                    <a:ext cx="787151" cy="0"/>
                  </a:xfrm>
                  <a:prstGeom prst="straightConnector1">
                    <a:avLst/>
                  </a:prstGeom>
                  <a:ln>
                    <a:solidFill>
                      <a:srgbClr val="0070C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31" name="Group 30"/>
                  <p:cNvGrpSpPr/>
                  <p:nvPr/>
                </p:nvGrpSpPr>
                <p:grpSpPr>
                  <a:xfrm rot="2681308">
                    <a:off x="6980370" y="3459669"/>
                    <a:ext cx="917480" cy="108992"/>
                    <a:chOff x="7659253" y="3883041"/>
                    <a:chExt cx="2949480" cy="431062"/>
                  </a:xfrm>
                </p:grpSpPr>
                <p:grpSp>
                  <p:nvGrpSpPr>
                    <p:cNvPr id="28" name="Group 27"/>
                    <p:cNvGrpSpPr/>
                    <p:nvPr/>
                  </p:nvGrpSpPr>
                  <p:grpSpPr>
                    <a:xfrm>
                      <a:off x="7659253" y="3883041"/>
                      <a:ext cx="2434928" cy="431062"/>
                      <a:chOff x="7659253" y="3883041"/>
                      <a:chExt cx="2434928" cy="431062"/>
                    </a:xfrm>
                  </p:grpSpPr>
                  <p:grpSp>
                    <p:nvGrpSpPr>
                      <p:cNvPr id="26" name="Group 25"/>
                      <p:cNvGrpSpPr/>
                      <p:nvPr/>
                    </p:nvGrpSpPr>
                    <p:grpSpPr>
                      <a:xfrm>
                        <a:off x="7659253" y="3883041"/>
                        <a:ext cx="2182852" cy="431062"/>
                        <a:chOff x="7659253" y="3883041"/>
                        <a:chExt cx="2182852" cy="431062"/>
                      </a:xfrm>
                    </p:grpSpPr>
                    <p:sp>
                      <p:nvSpPr>
                        <p:cNvPr id="14" name="Freeform 13"/>
                        <p:cNvSpPr/>
                        <p:nvPr/>
                      </p:nvSpPr>
                      <p:spPr>
                        <a:xfrm>
                          <a:off x="7659253" y="3883042"/>
                          <a:ext cx="545713" cy="431061"/>
                        </a:xfrm>
                        <a:custGeom>
                          <a:avLst/>
                          <a:gdLst>
                            <a:gd name="connsiteX0" fmla="*/ 0 w 720436"/>
                            <a:gd name="connsiteY0" fmla="*/ 318896 h 346605"/>
                            <a:gd name="connsiteX1" fmla="*/ 180109 w 720436"/>
                            <a:gd name="connsiteY1" fmla="*/ 263478 h 346605"/>
                            <a:gd name="connsiteX2" fmla="*/ 263236 w 720436"/>
                            <a:gd name="connsiteY2" fmla="*/ 55660 h 346605"/>
                            <a:gd name="connsiteX3" fmla="*/ 360218 w 720436"/>
                            <a:gd name="connsiteY3" fmla="*/ 242 h 346605"/>
                            <a:gd name="connsiteX4" fmla="*/ 471054 w 720436"/>
                            <a:gd name="connsiteY4" fmla="*/ 69514 h 346605"/>
                            <a:gd name="connsiteX5" fmla="*/ 554181 w 720436"/>
                            <a:gd name="connsiteY5" fmla="*/ 291187 h 346605"/>
                            <a:gd name="connsiteX6" fmla="*/ 720436 w 720436"/>
                            <a:gd name="connsiteY6" fmla="*/ 346605 h 346605"/>
                            <a:gd name="connsiteX7" fmla="*/ 720436 w 720436"/>
                            <a:gd name="connsiteY7" fmla="*/ 346605 h 346605"/>
                            <a:gd name="connsiteX0" fmla="*/ 0 w 720436"/>
                            <a:gd name="connsiteY0" fmla="*/ 356996 h 356996"/>
                            <a:gd name="connsiteX1" fmla="*/ 180109 w 720436"/>
                            <a:gd name="connsiteY1" fmla="*/ 263478 h 356996"/>
                            <a:gd name="connsiteX2" fmla="*/ 263236 w 720436"/>
                            <a:gd name="connsiteY2" fmla="*/ 55660 h 356996"/>
                            <a:gd name="connsiteX3" fmla="*/ 360218 w 720436"/>
                            <a:gd name="connsiteY3" fmla="*/ 242 h 356996"/>
                            <a:gd name="connsiteX4" fmla="*/ 471054 w 720436"/>
                            <a:gd name="connsiteY4" fmla="*/ 69514 h 356996"/>
                            <a:gd name="connsiteX5" fmla="*/ 554181 w 720436"/>
                            <a:gd name="connsiteY5" fmla="*/ 291187 h 356996"/>
                            <a:gd name="connsiteX6" fmla="*/ 720436 w 720436"/>
                            <a:gd name="connsiteY6" fmla="*/ 346605 h 356996"/>
                            <a:gd name="connsiteX7" fmla="*/ 720436 w 720436"/>
                            <a:gd name="connsiteY7" fmla="*/ 346605 h 356996"/>
                            <a:gd name="connsiteX0" fmla="*/ 0 w 720436"/>
                            <a:gd name="connsiteY0" fmla="*/ 357040 h 357040"/>
                            <a:gd name="connsiteX1" fmla="*/ 192809 w 720436"/>
                            <a:gd name="connsiteY1" fmla="*/ 280455 h 357040"/>
                            <a:gd name="connsiteX2" fmla="*/ 263236 w 720436"/>
                            <a:gd name="connsiteY2" fmla="*/ 55704 h 357040"/>
                            <a:gd name="connsiteX3" fmla="*/ 360218 w 720436"/>
                            <a:gd name="connsiteY3" fmla="*/ 286 h 357040"/>
                            <a:gd name="connsiteX4" fmla="*/ 471054 w 720436"/>
                            <a:gd name="connsiteY4" fmla="*/ 69558 h 357040"/>
                            <a:gd name="connsiteX5" fmla="*/ 554181 w 720436"/>
                            <a:gd name="connsiteY5" fmla="*/ 291231 h 357040"/>
                            <a:gd name="connsiteX6" fmla="*/ 720436 w 720436"/>
                            <a:gd name="connsiteY6" fmla="*/ 346649 h 357040"/>
                            <a:gd name="connsiteX7" fmla="*/ 720436 w 720436"/>
                            <a:gd name="connsiteY7" fmla="*/ 346649 h 357040"/>
                            <a:gd name="connsiteX0" fmla="*/ 0 w 720436"/>
                            <a:gd name="connsiteY0" fmla="*/ 356802 h 356802"/>
                            <a:gd name="connsiteX1" fmla="*/ 192809 w 720436"/>
                            <a:gd name="connsiteY1" fmla="*/ 280217 h 356802"/>
                            <a:gd name="connsiteX2" fmla="*/ 288636 w 720436"/>
                            <a:gd name="connsiteY2" fmla="*/ 76633 h 356802"/>
                            <a:gd name="connsiteX3" fmla="*/ 360218 w 720436"/>
                            <a:gd name="connsiteY3" fmla="*/ 48 h 356802"/>
                            <a:gd name="connsiteX4" fmla="*/ 471054 w 720436"/>
                            <a:gd name="connsiteY4" fmla="*/ 69320 h 356802"/>
                            <a:gd name="connsiteX5" fmla="*/ 554181 w 720436"/>
                            <a:gd name="connsiteY5" fmla="*/ 290993 h 356802"/>
                            <a:gd name="connsiteX6" fmla="*/ 720436 w 720436"/>
                            <a:gd name="connsiteY6" fmla="*/ 346411 h 356802"/>
                            <a:gd name="connsiteX7" fmla="*/ 720436 w 720436"/>
                            <a:gd name="connsiteY7" fmla="*/ 346411 h 356802"/>
                            <a:gd name="connsiteX0" fmla="*/ 0 w 720436"/>
                            <a:gd name="connsiteY0" fmla="*/ 356870 h 356870"/>
                            <a:gd name="connsiteX1" fmla="*/ 192809 w 720436"/>
                            <a:gd name="connsiteY1" fmla="*/ 280285 h 356870"/>
                            <a:gd name="connsiteX2" fmla="*/ 288636 w 720436"/>
                            <a:gd name="connsiteY2" fmla="*/ 76701 h 356870"/>
                            <a:gd name="connsiteX3" fmla="*/ 360218 w 720436"/>
                            <a:gd name="connsiteY3" fmla="*/ 116 h 356870"/>
                            <a:gd name="connsiteX4" fmla="*/ 441420 w 720436"/>
                            <a:gd name="connsiteY4" fmla="*/ 90555 h 356870"/>
                            <a:gd name="connsiteX5" fmla="*/ 554181 w 720436"/>
                            <a:gd name="connsiteY5" fmla="*/ 291061 h 356870"/>
                            <a:gd name="connsiteX6" fmla="*/ 720436 w 720436"/>
                            <a:gd name="connsiteY6" fmla="*/ 346479 h 356870"/>
                            <a:gd name="connsiteX7" fmla="*/ 720436 w 720436"/>
                            <a:gd name="connsiteY7" fmla="*/ 346479 h 356870"/>
                            <a:gd name="connsiteX0" fmla="*/ 0 w 720436"/>
                            <a:gd name="connsiteY0" fmla="*/ 356870 h 356870"/>
                            <a:gd name="connsiteX1" fmla="*/ 192809 w 720436"/>
                            <a:gd name="connsiteY1" fmla="*/ 280285 h 356870"/>
                            <a:gd name="connsiteX2" fmla="*/ 288636 w 720436"/>
                            <a:gd name="connsiteY2" fmla="*/ 76701 h 356870"/>
                            <a:gd name="connsiteX3" fmla="*/ 360218 w 720436"/>
                            <a:gd name="connsiteY3" fmla="*/ 116 h 356870"/>
                            <a:gd name="connsiteX4" fmla="*/ 441420 w 720436"/>
                            <a:gd name="connsiteY4" fmla="*/ 90555 h 356870"/>
                            <a:gd name="connsiteX5" fmla="*/ 524547 w 720436"/>
                            <a:gd name="connsiteY5" fmla="*/ 295294 h 356870"/>
                            <a:gd name="connsiteX6" fmla="*/ 720436 w 720436"/>
                            <a:gd name="connsiteY6" fmla="*/ 346479 h 356870"/>
                            <a:gd name="connsiteX7" fmla="*/ 720436 w 720436"/>
                            <a:gd name="connsiteY7" fmla="*/ 346479 h 356870"/>
                            <a:gd name="connsiteX0" fmla="*/ 0 w 720436"/>
                            <a:gd name="connsiteY0" fmla="*/ 356817 h 356817"/>
                            <a:gd name="connsiteX1" fmla="*/ 82742 w 720436"/>
                            <a:gd name="connsiteY1" fmla="*/ 98199 h 356817"/>
                            <a:gd name="connsiteX2" fmla="*/ 288636 w 720436"/>
                            <a:gd name="connsiteY2" fmla="*/ 76648 h 356817"/>
                            <a:gd name="connsiteX3" fmla="*/ 360218 w 720436"/>
                            <a:gd name="connsiteY3" fmla="*/ 63 h 356817"/>
                            <a:gd name="connsiteX4" fmla="*/ 441420 w 720436"/>
                            <a:gd name="connsiteY4" fmla="*/ 90502 h 356817"/>
                            <a:gd name="connsiteX5" fmla="*/ 524547 w 720436"/>
                            <a:gd name="connsiteY5" fmla="*/ 295241 h 356817"/>
                            <a:gd name="connsiteX6" fmla="*/ 720436 w 720436"/>
                            <a:gd name="connsiteY6" fmla="*/ 346426 h 356817"/>
                            <a:gd name="connsiteX7" fmla="*/ 720436 w 720436"/>
                            <a:gd name="connsiteY7" fmla="*/ 346426 h 356817"/>
                            <a:gd name="connsiteX0" fmla="*/ 0 w 775469"/>
                            <a:gd name="connsiteY0" fmla="*/ 445717 h 445717"/>
                            <a:gd name="connsiteX1" fmla="*/ 137775 w 775469"/>
                            <a:gd name="connsiteY1" fmla="*/ 98199 h 445717"/>
                            <a:gd name="connsiteX2" fmla="*/ 343669 w 775469"/>
                            <a:gd name="connsiteY2" fmla="*/ 76648 h 445717"/>
                            <a:gd name="connsiteX3" fmla="*/ 415251 w 775469"/>
                            <a:gd name="connsiteY3" fmla="*/ 63 h 445717"/>
                            <a:gd name="connsiteX4" fmla="*/ 496453 w 775469"/>
                            <a:gd name="connsiteY4" fmla="*/ 90502 h 445717"/>
                            <a:gd name="connsiteX5" fmla="*/ 579580 w 775469"/>
                            <a:gd name="connsiteY5" fmla="*/ 295241 h 445717"/>
                            <a:gd name="connsiteX6" fmla="*/ 775469 w 775469"/>
                            <a:gd name="connsiteY6" fmla="*/ 346426 h 445717"/>
                            <a:gd name="connsiteX7" fmla="*/ 775469 w 775469"/>
                            <a:gd name="connsiteY7" fmla="*/ 346426 h 445717"/>
                            <a:gd name="connsiteX0" fmla="*/ 0 w 775469"/>
                            <a:gd name="connsiteY0" fmla="*/ 445717 h 445717"/>
                            <a:gd name="connsiteX1" fmla="*/ 137775 w 775469"/>
                            <a:gd name="connsiteY1" fmla="*/ 98199 h 445717"/>
                            <a:gd name="connsiteX2" fmla="*/ 343669 w 775469"/>
                            <a:gd name="connsiteY2" fmla="*/ 76648 h 445717"/>
                            <a:gd name="connsiteX3" fmla="*/ 415251 w 775469"/>
                            <a:gd name="connsiteY3" fmla="*/ 63 h 445717"/>
                            <a:gd name="connsiteX4" fmla="*/ 496453 w 775469"/>
                            <a:gd name="connsiteY4" fmla="*/ 90502 h 445717"/>
                            <a:gd name="connsiteX5" fmla="*/ 579580 w 775469"/>
                            <a:gd name="connsiteY5" fmla="*/ 295241 h 445717"/>
                            <a:gd name="connsiteX6" fmla="*/ 775469 w 775469"/>
                            <a:gd name="connsiteY6" fmla="*/ 346426 h 445717"/>
                            <a:gd name="connsiteX7" fmla="*/ 775469 w 775469"/>
                            <a:gd name="connsiteY7" fmla="*/ 346426 h 445717"/>
                            <a:gd name="connsiteX0" fmla="*/ 0 w 775469"/>
                            <a:gd name="connsiteY0" fmla="*/ 450948 h 450948"/>
                            <a:gd name="connsiteX1" fmla="*/ 137775 w 775469"/>
                            <a:gd name="connsiteY1" fmla="*/ 103430 h 450948"/>
                            <a:gd name="connsiteX2" fmla="*/ 242069 w 775469"/>
                            <a:gd name="connsiteY2" fmla="*/ 242746 h 450948"/>
                            <a:gd name="connsiteX3" fmla="*/ 415251 w 775469"/>
                            <a:gd name="connsiteY3" fmla="*/ 5294 h 450948"/>
                            <a:gd name="connsiteX4" fmla="*/ 496453 w 775469"/>
                            <a:gd name="connsiteY4" fmla="*/ 95733 h 450948"/>
                            <a:gd name="connsiteX5" fmla="*/ 579580 w 775469"/>
                            <a:gd name="connsiteY5" fmla="*/ 300472 h 450948"/>
                            <a:gd name="connsiteX6" fmla="*/ 775469 w 775469"/>
                            <a:gd name="connsiteY6" fmla="*/ 351657 h 450948"/>
                            <a:gd name="connsiteX7" fmla="*/ 775469 w 775469"/>
                            <a:gd name="connsiteY7" fmla="*/ 351657 h 450948"/>
                            <a:gd name="connsiteX0" fmla="*/ 0 w 775469"/>
                            <a:gd name="connsiteY0" fmla="*/ 450948 h 450948"/>
                            <a:gd name="connsiteX1" fmla="*/ 137775 w 775469"/>
                            <a:gd name="connsiteY1" fmla="*/ 103430 h 450948"/>
                            <a:gd name="connsiteX2" fmla="*/ 242069 w 775469"/>
                            <a:gd name="connsiteY2" fmla="*/ 242746 h 450948"/>
                            <a:gd name="connsiteX3" fmla="*/ 415251 w 775469"/>
                            <a:gd name="connsiteY3" fmla="*/ 5294 h 450948"/>
                            <a:gd name="connsiteX4" fmla="*/ 496453 w 775469"/>
                            <a:gd name="connsiteY4" fmla="*/ 95733 h 450948"/>
                            <a:gd name="connsiteX5" fmla="*/ 579580 w 775469"/>
                            <a:gd name="connsiteY5" fmla="*/ 300472 h 450948"/>
                            <a:gd name="connsiteX6" fmla="*/ 775469 w 775469"/>
                            <a:gd name="connsiteY6" fmla="*/ 351657 h 450948"/>
                            <a:gd name="connsiteX7" fmla="*/ 775469 w 775469"/>
                            <a:gd name="connsiteY7" fmla="*/ 351657 h 450948"/>
                            <a:gd name="connsiteX0" fmla="*/ 0 w 775469"/>
                            <a:gd name="connsiteY0" fmla="*/ 369982 h 674639"/>
                            <a:gd name="connsiteX1" fmla="*/ 137775 w 775469"/>
                            <a:gd name="connsiteY1" fmla="*/ 22464 h 674639"/>
                            <a:gd name="connsiteX2" fmla="*/ 242069 w 775469"/>
                            <a:gd name="connsiteY2" fmla="*/ 161780 h 674639"/>
                            <a:gd name="connsiteX3" fmla="*/ 317884 w 775469"/>
                            <a:gd name="connsiteY3" fmla="*/ 673628 h 674639"/>
                            <a:gd name="connsiteX4" fmla="*/ 496453 w 775469"/>
                            <a:gd name="connsiteY4" fmla="*/ 14767 h 674639"/>
                            <a:gd name="connsiteX5" fmla="*/ 579580 w 775469"/>
                            <a:gd name="connsiteY5" fmla="*/ 219506 h 674639"/>
                            <a:gd name="connsiteX6" fmla="*/ 775469 w 775469"/>
                            <a:gd name="connsiteY6" fmla="*/ 270691 h 674639"/>
                            <a:gd name="connsiteX7" fmla="*/ 775469 w 775469"/>
                            <a:gd name="connsiteY7" fmla="*/ 270691 h 674639"/>
                            <a:gd name="connsiteX0" fmla="*/ 0 w 775469"/>
                            <a:gd name="connsiteY0" fmla="*/ 356853 h 702050"/>
                            <a:gd name="connsiteX1" fmla="*/ 137775 w 775469"/>
                            <a:gd name="connsiteY1" fmla="*/ 9335 h 702050"/>
                            <a:gd name="connsiteX2" fmla="*/ 242069 w 775469"/>
                            <a:gd name="connsiteY2" fmla="*/ 148651 h 702050"/>
                            <a:gd name="connsiteX3" fmla="*/ 317884 w 775469"/>
                            <a:gd name="connsiteY3" fmla="*/ 660499 h 702050"/>
                            <a:gd name="connsiteX4" fmla="*/ 403320 w 775469"/>
                            <a:gd name="connsiteY4" fmla="*/ 619705 h 702050"/>
                            <a:gd name="connsiteX5" fmla="*/ 579580 w 775469"/>
                            <a:gd name="connsiteY5" fmla="*/ 206377 h 702050"/>
                            <a:gd name="connsiteX6" fmla="*/ 775469 w 775469"/>
                            <a:gd name="connsiteY6" fmla="*/ 257562 h 702050"/>
                            <a:gd name="connsiteX7" fmla="*/ 775469 w 775469"/>
                            <a:gd name="connsiteY7" fmla="*/ 257562 h 702050"/>
                            <a:gd name="connsiteX0" fmla="*/ 0 w 775469"/>
                            <a:gd name="connsiteY0" fmla="*/ 356853 h 702050"/>
                            <a:gd name="connsiteX1" fmla="*/ 137775 w 775469"/>
                            <a:gd name="connsiteY1" fmla="*/ 9335 h 702050"/>
                            <a:gd name="connsiteX2" fmla="*/ 242069 w 775469"/>
                            <a:gd name="connsiteY2" fmla="*/ 148651 h 702050"/>
                            <a:gd name="connsiteX3" fmla="*/ 317884 w 775469"/>
                            <a:gd name="connsiteY3" fmla="*/ 660499 h 702050"/>
                            <a:gd name="connsiteX4" fmla="*/ 403320 w 775469"/>
                            <a:gd name="connsiteY4" fmla="*/ 619705 h 702050"/>
                            <a:gd name="connsiteX5" fmla="*/ 579580 w 775469"/>
                            <a:gd name="connsiteY5" fmla="*/ 206377 h 702050"/>
                            <a:gd name="connsiteX6" fmla="*/ 775469 w 775469"/>
                            <a:gd name="connsiteY6" fmla="*/ 257562 h 702050"/>
                            <a:gd name="connsiteX0" fmla="*/ 0 w 579580"/>
                            <a:gd name="connsiteY0" fmla="*/ 356853 h 702050"/>
                            <a:gd name="connsiteX1" fmla="*/ 137775 w 579580"/>
                            <a:gd name="connsiteY1" fmla="*/ 9335 h 702050"/>
                            <a:gd name="connsiteX2" fmla="*/ 242069 w 579580"/>
                            <a:gd name="connsiteY2" fmla="*/ 148651 h 702050"/>
                            <a:gd name="connsiteX3" fmla="*/ 317884 w 579580"/>
                            <a:gd name="connsiteY3" fmla="*/ 660499 h 702050"/>
                            <a:gd name="connsiteX4" fmla="*/ 403320 w 579580"/>
                            <a:gd name="connsiteY4" fmla="*/ 619705 h 702050"/>
                            <a:gd name="connsiteX5" fmla="*/ 579580 w 579580"/>
                            <a:gd name="connsiteY5" fmla="*/ 206377 h 702050"/>
                            <a:gd name="connsiteX0" fmla="*/ 0 w 579580"/>
                            <a:gd name="connsiteY0" fmla="*/ 356853 h 702050"/>
                            <a:gd name="connsiteX1" fmla="*/ 137775 w 579580"/>
                            <a:gd name="connsiteY1" fmla="*/ 9335 h 702050"/>
                            <a:gd name="connsiteX2" fmla="*/ 242069 w 579580"/>
                            <a:gd name="connsiteY2" fmla="*/ 148651 h 702050"/>
                            <a:gd name="connsiteX3" fmla="*/ 317884 w 579580"/>
                            <a:gd name="connsiteY3" fmla="*/ 660499 h 702050"/>
                            <a:gd name="connsiteX4" fmla="*/ 403320 w 579580"/>
                            <a:gd name="connsiteY4" fmla="*/ 619705 h 702050"/>
                            <a:gd name="connsiteX5" fmla="*/ 579580 w 579580"/>
                            <a:gd name="connsiteY5" fmla="*/ 206377 h 702050"/>
                            <a:gd name="connsiteX0" fmla="*/ 0 w 579580"/>
                            <a:gd name="connsiteY0" fmla="*/ 356853 h 702050"/>
                            <a:gd name="connsiteX1" fmla="*/ 137775 w 579580"/>
                            <a:gd name="connsiteY1" fmla="*/ 9335 h 702050"/>
                            <a:gd name="connsiteX2" fmla="*/ 242069 w 579580"/>
                            <a:gd name="connsiteY2" fmla="*/ 148651 h 702050"/>
                            <a:gd name="connsiteX3" fmla="*/ 317884 w 579580"/>
                            <a:gd name="connsiteY3" fmla="*/ 660499 h 702050"/>
                            <a:gd name="connsiteX4" fmla="*/ 403320 w 579580"/>
                            <a:gd name="connsiteY4" fmla="*/ 619705 h 702050"/>
                            <a:gd name="connsiteX5" fmla="*/ 579580 w 579580"/>
                            <a:gd name="connsiteY5" fmla="*/ 206377 h 702050"/>
                            <a:gd name="connsiteX0" fmla="*/ 0 w 579580"/>
                            <a:gd name="connsiteY0" fmla="*/ 356853 h 703718"/>
                            <a:gd name="connsiteX1" fmla="*/ 137775 w 579580"/>
                            <a:gd name="connsiteY1" fmla="*/ 9335 h 703718"/>
                            <a:gd name="connsiteX2" fmla="*/ 242069 w 579580"/>
                            <a:gd name="connsiteY2" fmla="*/ 148651 h 703718"/>
                            <a:gd name="connsiteX3" fmla="*/ 317884 w 579580"/>
                            <a:gd name="connsiteY3" fmla="*/ 660499 h 703718"/>
                            <a:gd name="connsiteX4" fmla="*/ 454120 w 579580"/>
                            <a:gd name="connsiteY4" fmla="*/ 623938 h 703718"/>
                            <a:gd name="connsiteX5" fmla="*/ 579580 w 579580"/>
                            <a:gd name="connsiteY5" fmla="*/ 206377 h 703718"/>
                            <a:gd name="connsiteX0" fmla="*/ 0 w 579580"/>
                            <a:gd name="connsiteY0" fmla="*/ 348187 h 685533"/>
                            <a:gd name="connsiteX1" fmla="*/ 137775 w 579580"/>
                            <a:gd name="connsiteY1" fmla="*/ 669 h 685533"/>
                            <a:gd name="connsiteX2" fmla="*/ 267469 w 579580"/>
                            <a:gd name="connsiteY2" fmla="*/ 271219 h 685533"/>
                            <a:gd name="connsiteX3" fmla="*/ 317884 w 579580"/>
                            <a:gd name="connsiteY3" fmla="*/ 651833 h 685533"/>
                            <a:gd name="connsiteX4" fmla="*/ 454120 w 579580"/>
                            <a:gd name="connsiteY4" fmla="*/ 615272 h 685533"/>
                            <a:gd name="connsiteX5" fmla="*/ 579580 w 579580"/>
                            <a:gd name="connsiteY5" fmla="*/ 197711 h 685533"/>
                            <a:gd name="connsiteX0" fmla="*/ 0 w 579580"/>
                            <a:gd name="connsiteY0" fmla="*/ 348217 h 685563"/>
                            <a:gd name="connsiteX1" fmla="*/ 137775 w 579580"/>
                            <a:gd name="connsiteY1" fmla="*/ 699 h 685563"/>
                            <a:gd name="connsiteX2" fmla="*/ 267469 w 579580"/>
                            <a:gd name="connsiteY2" fmla="*/ 271249 h 685563"/>
                            <a:gd name="connsiteX3" fmla="*/ 317884 w 579580"/>
                            <a:gd name="connsiteY3" fmla="*/ 651863 h 685563"/>
                            <a:gd name="connsiteX4" fmla="*/ 454120 w 579580"/>
                            <a:gd name="connsiteY4" fmla="*/ 615302 h 685563"/>
                            <a:gd name="connsiteX5" fmla="*/ 579580 w 579580"/>
                            <a:gd name="connsiteY5" fmla="*/ 197741 h 685563"/>
                            <a:gd name="connsiteX0" fmla="*/ 0 w 562647"/>
                            <a:gd name="connsiteY0" fmla="*/ 348217 h 680873"/>
                            <a:gd name="connsiteX1" fmla="*/ 137775 w 562647"/>
                            <a:gd name="connsiteY1" fmla="*/ 699 h 680873"/>
                            <a:gd name="connsiteX2" fmla="*/ 267469 w 562647"/>
                            <a:gd name="connsiteY2" fmla="*/ 271249 h 680873"/>
                            <a:gd name="connsiteX3" fmla="*/ 317884 w 562647"/>
                            <a:gd name="connsiteY3" fmla="*/ 651863 h 680873"/>
                            <a:gd name="connsiteX4" fmla="*/ 454120 w 562647"/>
                            <a:gd name="connsiteY4" fmla="*/ 615302 h 680873"/>
                            <a:gd name="connsiteX5" fmla="*/ 562647 w 562647"/>
                            <a:gd name="connsiteY5" fmla="*/ 303574 h 680873"/>
                            <a:gd name="connsiteX0" fmla="*/ 0 w 562647"/>
                            <a:gd name="connsiteY0" fmla="*/ 347519 h 674554"/>
                            <a:gd name="connsiteX1" fmla="*/ 137775 w 562647"/>
                            <a:gd name="connsiteY1" fmla="*/ 1 h 674554"/>
                            <a:gd name="connsiteX2" fmla="*/ 267469 w 562647"/>
                            <a:gd name="connsiteY2" fmla="*/ 346751 h 674554"/>
                            <a:gd name="connsiteX3" fmla="*/ 317884 w 562647"/>
                            <a:gd name="connsiteY3" fmla="*/ 651165 h 674554"/>
                            <a:gd name="connsiteX4" fmla="*/ 454120 w 562647"/>
                            <a:gd name="connsiteY4" fmla="*/ 614604 h 674554"/>
                            <a:gd name="connsiteX5" fmla="*/ 562647 w 562647"/>
                            <a:gd name="connsiteY5" fmla="*/ 302876 h 674554"/>
                            <a:gd name="connsiteX0" fmla="*/ 0 w 524547"/>
                            <a:gd name="connsiteY0" fmla="*/ 347519 h 672866"/>
                            <a:gd name="connsiteX1" fmla="*/ 137775 w 524547"/>
                            <a:gd name="connsiteY1" fmla="*/ 1 h 672866"/>
                            <a:gd name="connsiteX2" fmla="*/ 267469 w 524547"/>
                            <a:gd name="connsiteY2" fmla="*/ 346751 h 672866"/>
                            <a:gd name="connsiteX3" fmla="*/ 317884 w 524547"/>
                            <a:gd name="connsiteY3" fmla="*/ 651165 h 672866"/>
                            <a:gd name="connsiteX4" fmla="*/ 454120 w 524547"/>
                            <a:gd name="connsiteY4" fmla="*/ 614604 h 672866"/>
                            <a:gd name="connsiteX5" fmla="*/ 524547 w 524547"/>
                            <a:gd name="connsiteY5" fmla="*/ 345210 h 672866"/>
                            <a:gd name="connsiteX0" fmla="*/ 0 w 524547"/>
                            <a:gd name="connsiteY0" fmla="*/ 347519 h 667778"/>
                            <a:gd name="connsiteX1" fmla="*/ 137775 w 524547"/>
                            <a:gd name="connsiteY1" fmla="*/ 1 h 667778"/>
                            <a:gd name="connsiteX2" fmla="*/ 267469 w 524547"/>
                            <a:gd name="connsiteY2" fmla="*/ 346751 h 667778"/>
                            <a:gd name="connsiteX3" fmla="*/ 317884 w 524547"/>
                            <a:gd name="connsiteY3" fmla="*/ 651165 h 667778"/>
                            <a:gd name="connsiteX4" fmla="*/ 432953 w 524547"/>
                            <a:gd name="connsiteY4" fmla="*/ 597671 h 667778"/>
                            <a:gd name="connsiteX5" fmla="*/ 524547 w 524547"/>
                            <a:gd name="connsiteY5" fmla="*/ 345210 h 667778"/>
                            <a:gd name="connsiteX0" fmla="*/ 0 w 524547"/>
                            <a:gd name="connsiteY0" fmla="*/ 347519 h 674973"/>
                            <a:gd name="connsiteX1" fmla="*/ 137775 w 524547"/>
                            <a:gd name="connsiteY1" fmla="*/ 1 h 674973"/>
                            <a:gd name="connsiteX2" fmla="*/ 267469 w 524547"/>
                            <a:gd name="connsiteY2" fmla="*/ 346751 h 674973"/>
                            <a:gd name="connsiteX3" fmla="*/ 381384 w 524547"/>
                            <a:gd name="connsiteY3" fmla="*/ 659632 h 674973"/>
                            <a:gd name="connsiteX4" fmla="*/ 432953 w 524547"/>
                            <a:gd name="connsiteY4" fmla="*/ 597671 h 674973"/>
                            <a:gd name="connsiteX5" fmla="*/ 524547 w 524547"/>
                            <a:gd name="connsiteY5" fmla="*/ 345210 h 674973"/>
                            <a:gd name="connsiteX0" fmla="*/ 0 w 524547"/>
                            <a:gd name="connsiteY0" fmla="*/ 347519 h 680861"/>
                            <a:gd name="connsiteX1" fmla="*/ 137775 w 524547"/>
                            <a:gd name="connsiteY1" fmla="*/ 1 h 680861"/>
                            <a:gd name="connsiteX2" fmla="*/ 267469 w 524547"/>
                            <a:gd name="connsiteY2" fmla="*/ 346751 h 680861"/>
                            <a:gd name="connsiteX3" fmla="*/ 381384 w 524547"/>
                            <a:gd name="connsiteY3" fmla="*/ 659632 h 680861"/>
                            <a:gd name="connsiteX4" fmla="*/ 471053 w 524547"/>
                            <a:gd name="connsiteY4" fmla="*/ 618837 h 680861"/>
                            <a:gd name="connsiteX5" fmla="*/ 524547 w 524547"/>
                            <a:gd name="connsiteY5" fmla="*/ 345210 h 680861"/>
                            <a:gd name="connsiteX0" fmla="*/ 0 w 524547"/>
                            <a:gd name="connsiteY0" fmla="*/ 347534 h 681816"/>
                            <a:gd name="connsiteX1" fmla="*/ 137775 w 524547"/>
                            <a:gd name="connsiteY1" fmla="*/ 16 h 681816"/>
                            <a:gd name="connsiteX2" fmla="*/ 280169 w 524547"/>
                            <a:gd name="connsiteY2" fmla="*/ 334066 h 681816"/>
                            <a:gd name="connsiteX3" fmla="*/ 381384 w 524547"/>
                            <a:gd name="connsiteY3" fmla="*/ 659647 h 681816"/>
                            <a:gd name="connsiteX4" fmla="*/ 471053 w 524547"/>
                            <a:gd name="connsiteY4" fmla="*/ 618852 h 681816"/>
                            <a:gd name="connsiteX5" fmla="*/ 524547 w 524547"/>
                            <a:gd name="connsiteY5" fmla="*/ 345225 h 681816"/>
                            <a:gd name="connsiteX0" fmla="*/ 0 w 524547"/>
                            <a:gd name="connsiteY0" fmla="*/ 347536 h 681818"/>
                            <a:gd name="connsiteX1" fmla="*/ 137775 w 524547"/>
                            <a:gd name="connsiteY1" fmla="*/ 18 h 681818"/>
                            <a:gd name="connsiteX2" fmla="*/ 280169 w 524547"/>
                            <a:gd name="connsiteY2" fmla="*/ 334068 h 681818"/>
                            <a:gd name="connsiteX3" fmla="*/ 381384 w 524547"/>
                            <a:gd name="connsiteY3" fmla="*/ 659649 h 681818"/>
                            <a:gd name="connsiteX4" fmla="*/ 471053 w 524547"/>
                            <a:gd name="connsiteY4" fmla="*/ 618854 h 681818"/>
                            <a:gd name="connsiteX5" fmla="*/ 524547 w 524547"/>
                            <a:gd name="connsiteY5" fmla="*/ 345227 h 681818"/>
                            <a:gd name="connsiteX0" fmla="*/ 0 w 566880"/>
                            <a:gd name="connsiteY0" fmla="*/ 347536 h 681971"/>
                            <a:gd name="connsiteX1" fmla="*/ 137775 w 566880"/>
                            <a:gd name="connsiteY1" fmla="*/ 18 h 681971"/>
                            <a:gd name="connsiteX2" fmla="*/ 280169 w 566880"/>
                            <a:gd name="connsiteY2" fmla="*/ 334068 h 681971"/>
                            <a:gd name="connsiteX3" fmla="*/ 381384 w 566880"/>
                            <a:gd name="connsiteY3" fmla="*/ 659649 h 681971"/>
                            <a:gd name="connsiteX4" fmla="*/ 471053 w 566880"/>
                            <a:gd name="connsiteY4" fmla="*/ 618854 h 681971"/>
                            <a:gd name="connsiteX5" fmla="*/ 566880 w 566880"/>
                            <a:gd name="connsiteY5" fmla="*/ 340993 h 681971"/>
                            <a:gd name="connsiteX0" fmla="*/ 0 w 566880"/>
                            <a:gd name="connsiteY0" fmla="*/ 347523 h 680391"/>
                            <a:gd name="connsiteX1" fmla="*/ 137775 w 566880"/>
                            <a:gd name="connsiteY1" fmla="*/ 5 h 680391"/>
                            <a:gd name="connsiteX2" fmla="*/ 280169 w 566880"/>
                            <a:gd name="connsiteY2" fmla="*/ 355222 h 680391"/>
                            <a:gd name="connsiteX3" fmla="*/ 381384 w 566880"/>
                            <a:gd name="connsiteY3" fmla="*/ 659636 h 680391"/>
                            <a:gd name="connsiteX4" fmla="*/ 471053 w 566880"/>
                            <a:gd name="connsiteY4" fmla="*/ 618841 h 680391"/>
                            <a:gd name="connsiteX5" fmla="*/ 566880 w 566880"/>
                            <a:gd name="connsiteY5" fmla="*/ 340980 h 680391"/>
                            <a:gd name="connsiteX0" fmla="*/ 0 w 566880"/>
                            <a:gd name="connsiteY0" fmla="*/ 347519 h 681014"/>
                            <a:gd name="connsiteX1" fmla="*/ 137775 w 566880"/>
                            <a:gd name="connsiteY1" fmla="*/ 1 h 681014"/>
                            <a:gd name="connsiteX2" fmla="*/ 275936 w 566880"/>
                            <a:gd name="connsiteY2" fmla="*/ 346751 h 681014"/>
                            <a:gd name="connsiteX3" fmla="*/ 381384 w 566880"/>
                            <a:gd name="connsiteY3" fmla="*/ 659632 h 681014"/>
                            <a:gd name="connsiteX4" fmla="*/ 471053 w 566880"/>
                            <a:gd name="connsiteY4" fmla="*/ 618837 h 681014"/>
                            <a:gd name="connsiteX5" fmla="*/ 566880 w 566880"/>
                            <a:gd name="connsiteY5" fmla="*/ 340976 h 681014"/>
                            <a:gd name="connsiteX0" fmla="*/ 0 w 566880"/>
                            <a:gd name="connsiteY0" fmla="*/ 347526 h 681648"/>
                            <a:gd name="connsiteX1" fmla="*/ 137775 w 566880"/>
                            <a:gd name="connsiteY1" fmla="*/ 8 h 681648"/>
                            <a:gd name="connsiteX2" fmla="*/ 275936 w 566880"/>
                            <a:gd name="connsiteY2" fmla="*/ 338291 h 681648"/>
                            <a:gd name="connsiteX3" fmla="*/ 381384 w 566880"/>
                            <a:gd name="connsiteY3" fmla="*/ 659639 h 681648"/>
                            <a:gd name="connsiteX4" fmla="*/ 471053 w 566880"/>
                            <a:gd name="connsiteY4" fmla="*/ 618844 h 681648"/>
                            <a:gd name="connsiteX5" fmla="*/ 566880 w 566880"/>
                            <a:gd name="connsiteY5" fmla="*/ 340983 h 681648"/>
                            <a:gd name="connsiteX0" fmla="*/ 0 w 554180"/>
                            <a:gd name="connsiteY0" fmla="*/ 347526 h 681495"/>
                            <a:gd name="connsiteX1" fmla="*/ 137775 w 554180"/>
                            <a:gd name="connsiteY1" fmla="*/ 8 h 681495"/>
                            <a:gd name="connsiteX2" fmla="*/ 275936 w 554180"/>
                            <a:gd name="connsiteY2" fmla="*/ 338291 h 681495"/>
                            <a:gd name="connsiteX3" fmla="*/ 381384 w 554180"/>
                            <a:gd name="connsiteY3" fmla="*/ 659639 h 681495"/>
                            <a:gd name="connsiteX4" fmla="*/ 471053 w 554180"/>
                            <a:gd name="connsiteY4" fmla="*/ 618844 h 681495"/>
                            <a:gd name="connsiteX5" fmla="*/ 554180 w 554180"/>
                            <a:gd name="connsiteY5" fmla="*/ 345217 h 681495"/>
                            <a:gd name="connsiteX0" fmla="*/ 0 w 554180"/>
                            <a:gd name="connsiteY0" fmla="*/ 347526 h 681495"/>
                            <a:gd name="connsiteX1" fmla="*/ 137775 w 554180"/>
                            <a:gd name="connsiteY1" fmla="*/ 8 h 681495"/>
                            <a:gd name="connsiteX2" fmla="*/ 275936 w 554180"/>
                            <a:gd name="connsiteY2" fmla="*/ 338291 h 681495"/>
                            <a:gd name="connsiteX3" fmla="*/ 381384 w 554180"/>
                            <a:gd name="connsiteY3" fmla="*/ 659639 h 681495"/>
                            <a:gd name="connsiteX4" fmla="*/ 471053 w 554180"/>
                            <a:gd name="connsiteY4" fmla="*/ 618844 h 681495"/>
                            <a:gd name="connsiteX5" fmla="*/ 554180 w 554180"/>
                            <a:gd name="connsiteY5" fmla="*/ 345217 h 681495"/>
                            <a:gd name="connsiteX0" fmla="*/ 0 w 545713"/>
                            <a:gd name="connsiteY0" fmla="*/ 347526 h 681495"/>
                            <a:gd name="connsiteX1" fmla="*/ 137775 w 545713"/>
                            <a:gd name="connsiteY1" fmla="*/ 8 h 681495"/>
                            <a:gd name="connsiteX2" fmla="*/ 275936 w 545713"/>
                            <a:gd name="connsiteY2" fmla="*/ 338291 h 681495"/>
                            <a:gd name="connsiteX3" fmla="*/ 381384 w 545713"/>
                            <a:gd name="connsiteY3" fmla="*/ 659639 h 681495"/>
                            <a:gd name="connsiteX4" fmla="*/ 471053 w 545713"/>
                            <a:gd name="connsiteY4" fmla="*/ 618844 h 681495"/>
                            <a:gd name="connsiteX5" fmla="*/ 545713 w 545713"/>
                            <a:gd name="connsiteY5" fmla="*/ 345217 h 681495"/>
                            <a:gd name="connsiteX0" fmla="*/ 0 w 545713"/>
                            <a:gd name="connsiteY0" fmla="*/ 220533 h 554502"/>
                            <a:gd name="connsiteX1" fmla="*/ 137775 w 545713"/>
                            <a:gd name="connsiteY1" fmla="*/ 15 h 554502"/>
                            <a:gd name="connsiteX2" fmla="*/ 275936 w 545713"/>
                            <a:gd name="connsiteY2" fmla="*/ 211298 h 554502"/>
                            <a:gd name="connsiteX3" fmla="*/ 381384 w 545713"/>
                            <a:gd name="connsiteY3" fmla="*/ 532646 h 554502"/>
                            <a:gd name="connsiteX4" fmla="*/ 471053 w 545713"/>
                            <a:gd name="connsiteY4" fmla="*/ 491851 h 554502"/>
                            <a:gd name="connsiteX5" fmla="*/ 545713 w 545713"/>
                            <a:gd name="connsiteY5" fmla="*/ 218224 h 554502"/>
                            <a:gd name="connsiteX0" fmla="*/ 0 w 545713"/>
                            <a:gd name="connsiteY0" fmla="*/ 220533 h 532649"/>
                            <a:gd name="connsiteX1" fmla="*/ 137775 w 545713"/>
                            <a:gd name="connsiteY1" fmla="*/ 15 h 532649"/>
                            <a:gd name="connsiteX2" fmla="*/ 275936 w 545713"/>
                            <a:gd name="connsiteY2" fmla="*/ 211298 h 532649"/>
                            <a:gd name="connsiteX3" fmla="*/ 381384 w 545713"/>
                            <a:gd name="connsiteY3" fmla="*/ 532646 h 532649"/>
                            <a:gd name="connsiteX4" fmla="*/ 545713 w 545713"/>
                            <a:gd name="connsiteY4" fmla="*/ 218224 h 532649"/>
                            <a:gd name="connsiteX0" fmla="*/ 0 w 545713"/>
                            <a:gd name="connsiteY0" fmla="*/ 220531 h 431050"/>
                            <a:gd name="connsiteX1" fmla="*/ 137775 w 545713"/>
                            <a:gd name="connsiteY1" fmla="*/ 13 h 431050"/>
                            <a:gd name="connsiteX2" fmla="*/ 275936 w 545713"/>
                            <a:gd name="connsiteY2" fmla="*/ 211296 h 431050"/>
                            <a:gd name="connsiteX3" fmla="*/ 406784 w 545713"/>
                            <a:gd name="connsiteY3" fmla="*/ 431044 h 431050"/>
                            <a:gd name="connsiteX4" fmla="*/ 545713 w 545713"/>
                            <a:gd name="connsiteY4" fmla="*/ 218222 h 431050"/>
                            <a:gd name="connsiteX0" fmla="*/ 0 w 545713"/>
                            <a:gd name="connsiteY0" fmla="*/ 220531 h 431050"/>
                            <a:gd name="connsiteX1" fmla="*/ 137775 w 545713"/>
                            <a:gd name="connsiteY1" fmla="*/ 13 h 431050"/>
                            <a:gd name="connsiteX2" fmla="*/ 275936 w 545713"/>
                            <a:gd name="connsiteY2" fmla="*/ 211296 h 431050"/>
                            <a:gd name="connsiteX3" fmla="*/ 406784 w 545713"/>
                            <a:gd name="connsiteY3" fmla="*/ 431044 h 431050"/>
                            <a:gd name="connsiteX4" fmla="*/ 545713 w 545713"/>
                            <a:gd name="connsiteY4" fmla="*/ 218222 h 431050"/>
                            <a:gd name="connsiteX0" fmla="*/ 0 w 545713"/>
                            <a:gd name="connsiteY0" fmla="*/ 220531 h 431054"/>
                            <a:gd name="connsiteX1" fmla="*/ 137775 w 545713"/>
                            <a:gd name="connsiteY1" fmla="*/ 13 h 431054"/>
                            <a:gd name="connsiteX2" fmla="*/ 275936 w 545713"/>
                            <a:gd name="connsiteY2" fmla="*/ 211296 h 431054"/>
                            <a:gd name="connsiteX3" fmla="*/ 406784 w 545713"/>
                            <a:gd name="connsiteY3" fmla="*/ 431044 h 431054"/>
                            <a:gd name="connsiteX4" fmla="*/ 545713 w 545713"/>
                            <a:gd name="connsiteY4" fmla="*/ 218222 h 431054"/>
                            <a:gd name="connsiteX0" fmla="*/ 0 w 545713"/>
                            <a:gd name="connsiteY0" fmla="*/ 220531 h 431054"/>
                            <a:gd name="connsiteX1" fmla="*/ 137775 w 545713"/>
                            <a:gd name="connsiteY1" fmla="*/ 13 h 431054"/>
                            <a:gd name="connsiteX2" fmla="*/ 275936 w 545713"/>
                            <a:gd name="connsiteY2" fmla="*/ 211296 h 431054"/>
                            <a:gd name="connsiteX3" fmla="*/ 406784 w 545713"/>
                            <a:gd name="connsiteY3" fmla="*/ 431044 h 431054"/>
                            <a:gd name="connsiteX4" fmla="*/ 545713 w 545713"/>
                            <a:gd name="connsiteY4" fmla="*/ 218222 h 431054"/>
                            <a:gd name="connsiteX0" fmla="*/ 0 w 545713"/>
                            <a:gd name="connsiteY0" fmla="*/ 220533 h 431056"/>
                            <a:gd name="connsiteX1" fmla="*/ 137775 w 545713"/>
                            <a:gd name="connsiteY1" fmla="*/ 15 h 431056"/>
                            <a:gd name="connsiteX2" fmla="*/ 275936 w 545713"/>
                            <a:gd name="connsiteY2" fmla="*/ 211298 h 431056"/>
                            <a:gd name="connsiteX3" fmla="*/ 406784 w 545713"/>
                            <a:gd name="connsiteY3" fmla="*/ 431046 h 431056"/>
                            <a:gd name="connsiteX4" fmla="*/ 545713 w 545713"/>
                            <a:gd name="connsiteY4" fmla="*/ 218224 h 431056"/>
                            <a:gd name="connsiteX0" fmla="*/ 0 w 545713"/>
                            <a:gd name="connsiteY0" fmla="*/ 220533 h 431061"/>
                            <a:gd name="connsiteX1" fmla="*/ 137775 w 545713"/>
                            <a:gd name="connsiteY1" fmla="*/ 15 h 431061"/>
                            <a:gd name="connsiteX2" fmla="*/ 275936 w 545713"/>
                            <a:gd name="connsiteY2" fmla="*/ 211298 h 431061"/>
                            <a:gd name="connsiteX3" fmla="*/ 406784 w 545713"/>
                            <a:gd name="connsiteY3" fmla="*/ 431046 h 431061"/>
                            <a:gd name="connsiteX4" fmla="*/ 545713 w 545713"/>
                            <a:gd name="connsiteY4" fmla="*/ 218224 h 43106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545713" h="431061">
                              <a:moveTo>
                                <a:pt x="0" y="220533"/>
                              </a:moveTo>
                              <a:cubicBezTo>
                                <a:pt x="42719" y="87760"/>
                                <a:pt x="91786" y="1554"/>
                                <a:pt x="137775" y="15"/>
                              </a:cubicBezTo>
                              <a:cubicBezTo>
                                <a:pt x="183764" y="-1524"/>
                                <a:pt x="235334" y="109826"/>
                                <a:pt x="275936" y="211298"/>
                              </a:cubicBezTo>
                              <a:cubicBezTo>
                                <a:pt x="316538" y="312770"/>
                                <a:pt x="361821" y="429892"/>
                                <a:pt x="406784" y="431046"/>
                              </a:cubicBezTo>
                              <a:cubicBezTo>
                                <a:pt x="451747" y="432200"/>
                                <a:pt x="494544" y="368395"/>
                                <a:pt x="545713" y="218224"/>
                              </a:cubicBezTo>
                            </a:path>
                          </a:pathLst>
                        </a:custGeom>
                        <a:noFill/>
                        <a:ln w="12700">
                          <a:solidFill>
                            <a:srgbClr val="FF00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21" name="Freeform 20"/>
                        <p:cNvSpPr/>
                        <p:nvPr/>
                      </p:nvSpPr>
                      <p:spPr>
                        <a:xfrm>
                          <a:off x="8204966" y="3883041"/>
                          <a:ext cx="545713" cy="431061"/>
                        </a:xfrm>
                        <a:custGeom>
                          <a:avLst/>
                          <a:gdLst>
                            <a:gd name="connsiteX0" fmla="*/ 0 w 720436"/>
                            <a:gd name="connsiteY0" fmla="*/ 318896 h 346605"/>
                            <a:gd name="connsiteX1" fmla="*/ 180109 w 720436"/>
                            <a:gd name="connsiteY1" fmla="*/ 263478 h 346605"/>
                            <a:gd name="connsiteX2" fmla="*/ 263236 w 720436"/>
                            <a:gd name="connsiteY2" fmla="*/ 55660 h 346605"/>
                            <a:gd name="connsiteX3" fmla="*/ 360218 w 720436"/>
                            <a:gd name="connsiteY3" fmla="*/ 242 h 346605"/>
                            <a:gd name="connsiteX4" fmla="*/ 471054 w 720436"/>
                            <a:gd name="connsiteY4" fmla="*/ 69514 h 346605"/>
                            <a:gd name="connsiteX5" fmla="*/ 554181 w 720436"/>
                            <a:gd name="connsiteY5" fmla="*/ 291187 h 346605"/>
                            <a:gd name="connsiteX6" fmla="*/ 720436 w 720436"/>
                            <a:gd name="connsiteY6" fmla="*/ 346605 h 346605"/>
                            <a:gd name="connsiteX7" fmla="*/ 720436 w 720436"/>
                            <a:gd name="connsiteY7" fmla="*/ 346605 h 346605"/>
                            <a:gd name="connsiteX0" fmla="*/ 0 w 720436"/>
                            <a:gd name="connsiteY0" fmla="*/ 356996 h 356996"/>
                            <a:gd name="connsiteX1" fmla="*/ 180109 w 720436"/>
                            <a:gd name="connsiteY1" fmla="*/ 263478 h 356996"/>
                            <a:gd name="connsiteX2" fmla="*/ 263236 w 720436"/>
                            <a:gd name="connsiteY2" fmla="*/ 55660 h 356996"/>
                            <a:gd name="connsiteX3" fmla="*/ 360218 w 720436"/>
                            <a:gd name="connsiteY3" fmla="*/ 242 h 356996"/>
                            <a:gd name="connsiteX4" fmla="*/ 471054 w 720436"/>
                            <a:gd name="connsiteY4" fmla="*/ 69514 h 356996"/>
                            <a:gd name="connsiteX5" fmla="*/ 554181 w 720436"/>
                            <a:gd name="connsiteY5" fmla="*/ 291187 h 356996"/>
                            <a:gd name="connsiteX6" fmla="*/ 720436 w 720436"/>
                            <a:gd name="connsiteY6" fmla="*/ 346605 h 356996"/>
                            <a:gd name="connsiteX7" fmla="*/ 720436 w 720436"/>
                            <a:gd name="connsiteY7" fmla="*/ 346605 h 356996"/>
                            <a:gd name="connsiteX0" fmla="*/ 0 w 720436"/>
                            <a:gd name="connsiteY0" fmla="*/ 357040 h 357040"/>
                            <a:gd name="connsiteX1" fmla="*/ 192809 w 720436"/>
                            <a:gd name="connsiteY1" fmla="*/ 280455 h 357040"/>
                            <a:gd name="connsiteX2" fmla="*/ 263236 w 720436"/>
                            <a:gd name="connsiteY2" fmla="*/ 55704 h 357040"/>
                            <a:gd name="connsiteX3" fmla="*/ 360218 w 720436"/>
                            <a:gd name="connsiteY3" fmla="*/ 286 h 357040"/>
                            <a:gd name="connsiteX4" fmla="*/ 471054 w 720436"/>
                            <a:gd name="connsiteY4" fmla="*/ 69558 h 357040"/>
                            <a:gd name="connsiteX5" fmla="*/ 554181 w 720436"/>
                            <a:gd name="connsiteY5" fmla="*/ 291231 h 357040"/>
                            <a:gd name="connsiteX6" fmla="*/ 720436 w 720436"/>
                            <a:gd name="connsiteY6" fmla="*/ 346649 h 357040"/>
                            <a:gd name="connsiteX7" fmla="*/ 720436 w 720436"/>
                            <a:gd name="connsiteY7" fmla="*/ 346649 h 357040"/>
                            <a:gd name="connsiteX0" fmla="*/ 0 w 720436"/>
                            <a:gd name="connsiteY0" fmla="*/ 356802 h 356802"/>
                            <a:gd name="connsiteX1" fmla="*/ 192809 w 720436"/>
                            <a:gd name="connsiteY1" fmla="*/ 280217 h 356802"/>
                            <a:gd name="connsiteX2" fmla="*/ 288636 w 720436"/>
                            <a:gd name="connsiteY2" fmla="*/ 76633 h 356802"/>
                            <a:gd name="connsiteX3" fmla="*/ 360218 w 720436"/>
                            <a:gd name="connsiteY3" fmla="*/ 48 h 356802"/>
                            <a:gd name="connsiteX4" fmla="*/ 471054 w 720436"/>
                            <a:gd name="connsiteY4" fmla="*/ 69320 h 356802"/>
                            <a:gd name="connsiteX5" fmla="*/ 554181 w 720436"/>
                            <a:gd name="connsiteY5" fmla="*/ 290993 h 356802"/>
                            <a:gd name="connsiteX6" fmla="*/ 720436 w 720436"/>
                            <a:gd name="connsiteY6" fmla="*/ 346411 h 356802"/>
                            <a:gd name="connsiteX7" fmla="*/ 720436 w 720436"/>
                            <a:gd name="connsiteY7" fmla="*/ 346411 h 356802"/>
                            <a:gd name="connsiteX0" fmla="*/ 0 w 720436"/>
                            <a:gd name="connsiteY0" fmla="*/ 356870 h 356870"/>
                            <a:gd name="connsiteX1" fmla="*/ 192809 w 720436"/>
                            <a:gd name="connsiteY1" fmla="*/ 280285 h 356870"/>
                            <a:gd name="connsiteX2" fmla="*/ 288636 w 720436"/>
                            <a:gd name="connsiteY2" fmla="*/ 76701 h 356870"/>
                            <a:gd name="connsiteX3" fmla="*/ 360218 w 720436"/>
                            <a:gd name="connsiteY3" fmla="*/ 116 h 356870"/>
                            <a:gd name="connsiteX4" fmla="*/ 441420 w 720436"/>
                            <a:gd name="connsiteY4" fmla="*/ 90555 h 356870"/>
                            <a:gd name="connsiteX5" fmla="*/ 554181 w 720436"/>
                            <a:gd name="connsiteY5" fmla="*/ 291061 h 356870"/>
                            <a:gd name="connsiteX6" fmla="*/ 720436 w 720436"/>
                            <a:gd name="connsiteY6" fmla="*/ 346479 h 356870"/>
                            <a:gd name="connsiteX7" fmla="*/ 720436 w 720436"/>
                            <a:gd name="connsiteY7" fmla="*/ 346479 h 356870"/>
                            <a:gd name="connsiteX0" fmla="*/ 0 w 720436"/>
                            <a:gd name="connsiteY0" fmla="*/ 356870 h 356870"/>
                            <a:gd name="connsiteX1" fmla="*/ 192809 w 720436"/>
                            <a:gd name="connsiteY1" fmla="*/ 280285 h 356870"/>
                            <a:gd name="connsiteX2" fmla="*/ 288636 w 720436"/>
                            <a:gd name="connsiteY2" fmla="*/ 76701 h 356870"/>
                            <a:gd name="connsiteX3" fmla="*/ 360218 w 720436"/>
                            <a:gd name="connsiteY3" fmla="*/ 116 h 356870"/>
                            <a:gd name="connsiteX4" fmla="*/ 441420 w 720436"/>
                            <a:gd name="connsiteY4" fmla="*/ 90555 h 356870"/>
                            <a:gd name="connsiteX5" fmla="*/ 524547 w 720436"/>
                            <a:gd name="connsiteY5" fmla="*/ 295294 h 356870"/>
                            <a:gd name="connsiteX6" fmla="*/ 720436 w 720436"/>
                            <a:gd name="connsiteY6" fmla="*/ 346479 h 356870"/>
                            <a:gd name="connsiteX7" fmla="*/ 720436 w 720436"/>
                            <a:gd name="connsiteY7" fmla="*/ 346479 h 356870"/>
                            <a:gd name="connsiteX0" fmla="*/ 0 w 720436"/>
                            <a:gd name="connsiteY0" fmla="*/ 356817 h 356817"/>
                            <a:gd name="connsiteX1" fmla="*/ 82742 w 720436"/>
                            <a:gd name="connsiteY1" fmla="*/ 98199 h 356817"/>
                            <a:gd name="connsiteX2" fmla="*/ 288636 w 720436"/>
                            <a:gd name="connsiteY2" fmla="*/ 76648 h 356817"/>
                            <a:gd name="connsiteX3" fmla="*/ 360218 w 720436"/>
                            <a:gd name="connsiteY3" fmla="*/ 63 h 356817"/>
                            <a:gd name="connsiteX4" fmla="*/ 441420 w 720436"/>
                            <a:gd name="connsiteY4" fmla="*/ 90502 h 356817"/>
                            <a:gd name="connsiteX5" fmla="*/ 524547 w 720436"/>
                            <a:gd name="connsiteY5" fmla="*/ 295241 h 356817"/>
                            <a:gd name="connsiteX6" fmla="*/ 720436 w 720436"/>
                            <a:gd name="connsiteY6" fmla="*/ 346426 h 356817"/>
                            <a:gd name="connsiteX7" fmla="*/ 720436 w 720436"/>
                            <a:gd name="connsiteY7" fmla="*/ 346426 h 356817"/>
                            <a:gd name="connsiteX0" fmla="*/ 0 w 775469"/>
                            <a:gd name="connsiteY0" fmla="*/ 445717 h 445717"/>
                            <a:gd name="connsiteX1" fmla="*/ 137775 w 775469"/>
                            <a:gd name="connsiteY1" fmla="*/ 98199 h 445717"/>
                            <a:gd name="connsiteX2" fmla="*/ 343669 w 775469"/>
                            <a:gd name="connsiteY2" fmla="*/ 76648 h 445717"/>
                            <a:gd name="connsiteX3" fmla="*/ 415251 w 775469"/>
                            <a:gd name="connsiteY3" fmla="*/ 63 h 445717"/>
                            <a:gd name="connsiteX4" fmla="*/ 496453 w 775469"/>
                            <a:gd name="connsiteY4" fmla="*/ 90502 h 445717"/>
                            <a:gd name="connsiteX5" fmla="*/ 579580 w 775469"/>
                            <a:gd name="connsiteY5" fmla="*/ 295241 h 445717"/>
                            <a:gd name="connsiteX6" fmla="*/ 775469 w 775469"/>
                            <a:gd name="connsiteY6" fmla="*/ 346426 h 445717"/>
                            <a:gd name="connsiteX7" fmla="*/ 775469 w 775469"/>
                            <a:gd name="connsiteY7" fmla="*/ 346426 h 445717"/>
                            <a:gd name="connsiteX0" fmla="*/ 0 w 775469"/>
                            <a:gd name="connsiteY0" fmla="*/ 445717 h 445717"/>
                            <a:gd name="connsiteX1" fmla="*/ 137775 w 775469"/>
                            <a:gd name="connsiteY1" fmla="*/ 98199 h 445717"/>
                            <a:gd name="connsiteX2" fmla="*/ 343669 w 775469"/>
                            <a:gd name="connsiteY2" fmla="*/ 76648 h 445717"/>
                            <a:gd name="connsiteX3" fmla="*/ 415251 w 775469"/>
                            <a:gd name="connsiteY3" fmla="*/ 63 h 445717"/>
                            <a:gd name="connsiteX4" fmla="*/ 496453 w 775469"/>
                            <a:gd name="connsiteY4" fmla="*/ 90502 h 445717"/>
                            <a:gd name="connsiteX5" fmla="*/ 579580 w 775469"/>
                            <a:gd name="connsiteY5" fmla="*/ 295241 h 445717"/>
                            <a:gd name="connsiteX6" fmla="*/ 775469 w 775469"/>
                            <a:gd name="connsiteY6" fmla="*/ 346426 h 445717"/>
                            <a:gd name="connsiteX7" fmla="*/ 775469 w 775469"/>
                            <a:gd name="connsiteY7" fmla="*/ 346426 h 445717"/>
                            <a:gd name="connsiteX0" fmla="*/ 0 w 775469"/>
                            <a:gd name="connsiteY0" fmla="*/ 450948 h 450948"/>
                            <a:gd name="connsiteX1" fmla="*/ 137775 w 775469"/>
                            <a:gd name="connsiteY1" fmla="*/ 103430 h 450948"/>
                            <a:gd name="connsiteX2" fmla="*/ 242069 w 775469"/>
                            <a:gd name="connsiteY2" fmla="*/ 242746 h 450948"/>
                            <a:gd name="connsiteX3" fmla="*/ 415251 w 775469"/>
                            <a:gd name="connsiteY3" fmla="*/ 5294 h 450948"/>
                            <a:gd name="connsiteX4" fmla="*/ 496453 w 775469"/>
                            <a:gd name="connsiteY4" fmla="*/ 95733 h 450948"/>
                            <a:gd name="connsiteX5" fmla="*/ 579580 w 775469"/>
                            <a:gd name="connsiteY5" fmla="*/ 300472 h 450948"/>
                            <a:gd name="connsiteX6" fmla="*/ 775469 w 775469"/>
                            <a:gd name="connsiteY6" fmla="*/ 351657 h 450948"/>
                            <a:gd name="connsiteX7" fmla="*/ 775469 w 775469"/>
                            <a:gd name="connsiteY7" fmla="*/ 351657 h 450948"/>
                            <a:gd name="connsiteX0" fmla="*/ 0 w 775469"/>
                            <a:gd name="connsiteY0" fmla="*/ 450948 h 450948"/>
                            <a:gd name="connsiteX1" fmla="*/ 137775 w 775469"/>
                            <a:gd name="connsiteY1" fmla="*/ 103430 h 450948"/>
                            <a:gd name="connsiteX2" fmla="*/ 242069 w 775469"/>
                            <a:gd name="connsiteY2" fmla="*/ 242746 h 450948"/>
                            <a:gd name="connsiteX3" fmla="*/ 415251 w 775469"/>
                            <a:gd name="connsiteY3" fmla="*/ 5294 h 450948"/>
                            <a:gd name="connsiteX4" fmla="*/ 496453 w 775469"/>
                            <a:gd name="connsiteY4" fmla="*/ 95733 h 450948"/>
                            <a:gd name="connsiteX5" fmla="*/ 579580 w 775469"/>
                            <a:gd name="connsiteY5" fmla="*/ 300472 h 450948"/>
                            <a:gd name="connsiteX6" fmla="*/ 775469 w 775469"/>
                            <a:gd name="connsiteY6" fmla="*/ 351657 h 450948"/>
                            <a:gd name="connsiteX7" fmla="*/ 775469 w 775469"/>
                            <a:gd name="connsiteY7" fmla="*/ 351657 h 450948"/>
                            <a:gd name="connsiteX0" fmla="*/ 0 w 775469"/>
                            <a:gd name="connsiteY0" fmla="*/ 369982 h 674639"/>
                            <a:gd name="connsiteX1" fmla="*/ 137775 w 775469"/>
                            <a:gd name="connsiteY1" fmla="*/ 22464 h 674639"/>
                            <a:gd name="connsiteX2" fmla="*/ 242069 w 775469"/>
                            <a:gd name="connsiteY2" fmla="*/ 161780 h 674639"/>
                            <a:gd name="connsiteX3" fmla="*/ 317884 w 775469"/>
                            <a:gd name="connsiteY3" fmla="*/ 673628 h 674639"/>
                            <a:gd name="connsiteX4" fmla="*/ 496453 w 775469"/>
                            <a:gd name="connsiteY4" fmla="*/ 14767 h 674639"/>
                            <a:gd name="connsiteX5" fmla="*/ 579580 w 775469"/>
                            <a:gd name="connsiteY5" fmla="*/ 219506 h 674639"/>
                            <a:gd name="connsiteX6" fmla="*/ 775469 w 775469"/>
                            <a:gd name="connsiteY6" fmla="*/ 270691 h 674639"/>
                            <a:gd name="connsiteX7" fmla="*/ 775469 w 775469"/>
                            <a:gd name="connsiteY7" fmla="*/ 270691 h 674639"/>
                            <a:gd name="connsiteX0" fmla="*/ 0 w 775469"/>
                            <a:gd name="connsiteY0" fmla="*/ 356853 h 702050"/>
                            <a:gd name="connsiteX1" fmla="*/ 137775 w 775469"/>
                            <a:gd name="connsiteY1" fmla="*/ 9335 h 702050"/>
                            <a:gd name="connsiteX2" fmla="*/ 242069 w 775469"/>
                            <a:gd name="connsiteY2" fmla="*/ 148651 h 702050"/>
                            <a:gd name="connsiteX3" fmla="*/ 317884 w 775469"/>
                            <a:gd name="connsiteY3" fmla="*/ 660499 h 702050"/>
                            <a:gd name="connsiteX4" fmla="*/ 403320 w 775469"/>
                            <a:gd name="connsiteY4" fmla="*/ 619705 h 702050"/>
                            <a:gd name="connsiteX5" fmla="*/ 579580 w 775469"/>
                            <a:gd name="connsiteY5" fmla="*/ 206377 h 702050"/>
                            <a:gd name="connsiteX6" fmla="*/ 775469 w 775469"/>
                            <a:gd name="connsiteY6" fmla="*/ 257562 h 702050"/>
                            <a:gd name="connsiteX7" fmla="*/ 775469 w 775469"/>
                            <a:gd name="connsiteY7" fmla="*/ 257562 h 702050"/>
                            <a:gd name="connsiteX0" fmla="*/ 0 w 775469"/>
                            <a:gd name="connsiteY0" fmla="*/ 356853 h 702050"/>
                            <a:gd name="connsiteX1" fmla="*/ 137775 w 775469"/>
                            <a:gd name="connsiteY1" fmla="*/ 9335 h 702050"/>
                            <a:gd name="connsiteX2" fmla="*/ 242069 w 775469"/>
                            <a:gd name="connsiteY2" fmla="*/ 148651 h 702050"/>
                            <a:gd name="connsiteX3" fmla="*/ 317884 w 775469"/>
                            <a:gd name="connsiteY3" fmla="*/ 660499 h 702050"/>
                            <a:gd name="connsiteX4" fmla="*/ 403320 w 775469"/>
                            <a:gd name="connsiteY4" fmla="*/ 619705 h 702050"/>
                            <a:gd name="connsiteX5" fmla="*/ 579580 w 775469"/>
                            <a:gd name="connsiteY5" fmla="*/ 206377 h 702050"/>
                            <a:gd name="connsiteX6" fmla="*/ 775469 w 775469"/>
                            <a:gd name="connsiteY6" fmla="*/ 257562 h 702050"/>
                            <a:gd name="connsiteX0" fmla="*/ 0 w 579580"/>
                            <a:gd name="connsiteY0" fmla="*/ 356853 h 702050"/>
                            <a:gd name="connsiteX1" fmla="*/ 137775 w 579580"/>
                            <a:gd name="connsiteY1" fmla="*/ 9335 h 702050"/>
                            <a:gd name="connsiteX2" fmla="*/ 242069 w 579580"/>
                            <a:gd name="connsiteY2" fmla="*/ 148651 h 702050"/>
                            <a:gd name="connsiteX3" fmla="*/ 317884 w 579580"/>
                            <a:gd name="connsiteY3" fmla="*/ 660499 h 702050"/>
                            <a:gd name="connsiteX4" fmla="*/ 403320 w 579580"/>
                            <a:gd name="connsiteY4" fmla="*/ 619705 h 702050"/>
                            <a:gd name="connsiteX5" fmla="*/ 579580 w 579580"/>
                            <a:gd name="connsiteY5" fmla="*/ 206377 h 702050"/>
                            <a:gd name="connsiteX0" fmla="*/ 0 w 579580"/>
                            <a:gd name="connsiteY0" fmla="*/ 356853 h 702050"/>
                            <a:gd name="connsiteX1" fmla="*/ 137775 w 579580"/>
                            <a:gd name="connsiteY1" fmla="*/ 9335 h 702050"/>
                            <a:gd name="connsiteX2" fmla="*/ 242069 w 579580"/>
                            <a:gd name="connsiteY2" fmla="*/ 148651 h 702050"/>
                            <a:gd name="connsiteX3" fmla="*/ 317884 w 579580"/>
                            <a:gd name="connsiteY3" fmla="*/ 660499 h 702050"/>
                            <a:gd name="connsiteX4" fmla="*/ 403320 w 579580"/>
                            <a:gd name="connsiteY4" fmla="*/ 619705 h 702050"/>
                            <a:gd name="connsiteX5" fmla="*/ 579580 w 579580"/>
                            <a:gd name="connsiteY5" fmla="*/ 206377 h 702050"/>
                            <a:gd name="connsiteX0" fmla="*/ 0 w 579580"/>
                            <a:gd name="connsiteY0" fmla="*/ 356853 h 702050"/>
                            <a:gd name="connsiteX1" fmla="*/ 137775 w 579580"/>
                            <a:gd name="connsiteY1" fmla="*/ 9335 h 702050"/>
                            <a:gd name="connsiteX2" fmla="*/ 242069 w 579580"/>
                            <a:gd name="connsiteY2" fmla="*/ 148651 h 702050"/>
                            <a:gd name="connsiteX3" fmla="*/ 317884 w 579580"/>
                            <a:gd name="connsiteY3" fmla="*/ 660499 h 702050"/>
                            <a:gd name="connsiteX4" fmla="*/ 403320 w 579580"/>
                            <a:gd name="connsiteY4" fmla="*/ 619705 h 702050"/>
                            <a:gd name="connsiteX5" fmla="*/ 579580 w 579580"/>
                            <a:gd name="connsiteY5" fmla="*/ 206377 h 702050"/>
                            <a:gd name="connsiteX0" fmla="*/ 0 w 579580"/>
                            <a:gd name="connsiteY0" fmla="*/ 356853 h 703718"/>
                            <a:gd name="connsiteX1" fmla="*/ 137775 w 579580"/>
                            <a:gd name="connsiteY1" fmla="*/ 9335 h 703718"/>
                            <a:gd name="connsiteX2" fmla="*/ 242069 w 579580"/>
                            <a:gd name="connsiteY2" fmla="*/ 148651 h 703718"/>
                            <a:gd name="connsiteX3" fmla="*/ 317884 w 579580"/>
                            <a:gd name="connsiteY3" fmla="*/ 660499 h 703718"/>
                            <a:gd name="connsiteX4" fmla="*/ 454120 w 579580"/>
                            <a:gd name="connsiteY4" fmla="*/ 623938 h 703718"/>
                            <a:gd name="connsiteX5" fmla="*/ 579580 w 579580"/>
                            <a:gd name="connsiteY5" fmla="*/ 206377 h 703718"/>
                            <a:gd name="connsiteX0" fmla="*/ 0 w 579580"/>
                            <a:gd name="connsiteY0" fmla="*/ 348187 h 685533"/>
                            <a:gd name="connsiteX1" fmla="*/ 137775 w 579580"/>
                            <a:gd name="connsiteY1" fmla="*/ 669 h 685533"/>
                            <a:gd name="connsiteX2" fmla="*/ 267469 w 579580"/>
                            <a:gd name="connsiteY2" fmla="*/ 271219 h 685533"/>
                            <a:gd name="connsiteX3" fmla="*/ 317884 w 579580"/>
                            <a:gd name="connsiteY3" fmla="*/ 651833 h 685533"/>
                            <a:gd name="connsiteX4" fmla="*/ 454120 w 579580"/>
                            <a:gd name="connsiteY4" fmla="*/ 615272 h 685533"/>
                            <a:gd name="connsiteX5" fmla="*/ 579580 w 579580"/>
                            <a:gd name="connsiteY5" fmla="*/ 197711 h 685533"/>
                            <a:gd name="connsiteX0" fmla="*/ 0 w 579580"/>
                            <a:gd name="connsiteY0" fmla="*/ 348217 h 685563"/>
                            <a:gd name="connsiteX1" fmla="*/ 137775 w 579580"/>
                            <a:gd name="connsiteY1" fmla="*/ 699 h 685563"/>
                            <a:gd name="connsiteX2" fmla="*/ 267469 w 579580"/>
                            <a:gd name="connsiteY2" fmla="*/ 271249 h 685563"/>
                            <a:gd name="connsiteX3" fmla="*/ 317884 w 579580"/>
                            <a:gd name="connsiteY3" fmla="*/ 651863 h 685563"/>
                            <a:gd name="connsiteX4" fmla="*/ 454120 w 579580"/>
                            <a:gd name="connsiteY4" fmla="*/ 615302 h 685563"/>
                            <a:gd name="connsiteX5" fmla="*/ 579580 w 579580"/>
                            <a:gd name="connsiteY5" fmla="*/ 197741 h 685563"/>
                            <a:gd name="connsiteX0" fmla="*/ 0 w 562647"/>
                            <a:gd name="connsiteY0" fmla="*/ 348217 h 680873"/>
                            <a:gd name="connsiteX1" fmla="*/ 137775 w 562647"/>
                            <a:gd name="connsiteY1" fmla="*/ 699 h 680873"/>
                            <a:gd name="connsiteX2" fmla="*/ 267469 w 562647"/>
                            <a:gd name="connsiteY2" fmla="*/ 271249 h 680873"/>
                            <a:gd name="connsiteX3" fmla="*/ 317884 w 562647"/>
                            <a:gd name="connsiteY3" fmla="*/ 651863 h 680873"/>
                            <a:gd name="connsiteX4" fmla="*/ 454120 w 562647"/>
                            <a:gd name="connsiteY4" fmla="*/ 615302 h 680873"/>
                            <a:gd name="connsiteX5" fmla="*/ 562647 w 562647"/>
                            <a:gd name="connsiteY5" fmla="*/ 303574 h 680873"/>
                            <a:gd name="connsiteX0" fmla="*/ 0 w 562647"/>
                            <a:gd name="connsiteY0" fmla="*/ 347519 h 674554"/>
                            <a:gd name="connsiteX1" fmla="*/ 137775 w 562647"/>
                            <a:gd name="connsiteY1" fmla="*/ 1 h 674554"/>
                            <a:gd name="connsiteX2" fmla="*/ 267469 w 562647"/>
                            <a:gd name="connsiteY2" fmla="*/ 346751 h 674554"/>
                            <a:gd name="connsiteX3" fmla="*/ 317884 w 562647"/>
                            <a:gd name="connsiteY3" fmla="*/ 651165 h 674554"/>
                            <a:gd name="connsiteX4" fmla="*/ 454120 w 562647"/>
                            <a:gd name="connsiteY4" fmla="*/ 614604 h 674554"/>
                            <a:gd name="connsiteX5" fmla="*/ 562647 w 562647"/>
                            <a:gd name="connsiteY5" fmla="*/ 302876 h 674554"/>
                            <a:gd name="connsiteX0" fmla="*/ 0 w 524547"/>
                            <a:gd name="connsiteY0" fmla="*/ 347519 h 672866"/>
                            <a:gd name="connsiteX1" fmla="*/ 137775 w 524547"/>
                            <a:gd name="connsiteY1" fmla="*/ 1 h 672866"/>
                            <a:gd name="connsiteX2" fmla="*/ 267469 w 524547"/>
                            <a:gd name="connsiteY2" fmla="*/ 346751 h 672866"/>
                            <a:gd name="connsiteX3" fmla="*/ 317884 w 524547"/>
                            <a:gd name="connsiteY3" fmla="*/ 651165 h 672866"/>
                            <a:gd name="connsiteX4" fmla="*/ 454120 w 524547"/>
                            <a:gd name="connsiteY4" fmla="*/ 614604 h 672866"/>
                            <a:gd name="connsiteX5" fmla="*/ 524547 w 524547"/>
                            <a:gd name="connsiteY5" fmla="*/ 345210 h 672866"/>
                            <a:gd name="connsiteX0" fmla="*/ 0 w 524547"/>
                            <a:gd name="connsiteY0" fmla="*/ 347519 h 667778"/>
                            <a:gd name="connsiteX1" fmla="*/ 137775 w 524547"/>
                            <a:gd name="connsiteY1" fmla="*/ 1 h 667778"/>
                            <a:gd name="connsiteX2" fmla="*/ 267469 w 524547"/>
                            <a:gd name="connsiteY2" fmla="*/ 346751 h 667778"/>
                            <a:gd name="connsiteX3" fmla="*/ 317884 w 524547"/>
                            <a:gd name="connsiteY3" fmla="*/ 651165 h 667778"/>
                            <a:gd name="connsiteX4" fmla="*/ 432953 w 524547"/>
                            <a:gd name="connsiteY4" fmla="*/ 597671 h 667778"/>
                            <a:gd name="connsiteX5" fmla="*/ 524547 w 524547"/>
                            <a:gd name="connsiteY5" fmla="*/ 345210 h 667778"/>
                            <a:gd name="connsiteX0" fmla="*/ 0 w 524547"/>
                            <a:gd name="connsiteY0" fmla="*/ 347519 h 674973"/>
                            <a:gd name="connsiteX1" fmla="*/ 137775 w 524547"/>
                            <a:gd name="connsiteY1" fmla="*/ 1 h 674973"/>
                            <a:gd name="connsiteX2" fmla="*/ 267469 w 524547"/>
                            <a:gd name="connsiteY2" fmla="*/ 346751 h 674973"/>
                            <a:gd name="connsiteX3" fmla="*/ 381384 w 524547"/>
                            <a:gd name="connsiteY3" fmla="*/ 659632 h 674973"/>
                            <a:gd name="connsiteX4" fmla="*/ 432953 w 524547"/>
                            <a:gd name="connsiteY4" fmla="*/ 597671 h 674973"/>
                            <a:gd name="connsiteX5" fmla="*/ 524547 w 524547"/>
                            <a:gd name="connsiteY5" fmla="*/ 345210 h 674973"/>
                            <a:gd name="connsiteX0" fmla="*/ 0 w 524547"/>
                            <a:gd name="connsiteY0" fmla="*/ 347519 h 680861"/>
                            <a:gd name="connsiteX1" fmla="*/ 137775 w 524547"/>
                            <a:gd name="connsiteY1" fmla="*/ 1 h 680861"/>
                            <a:gd name="connsiteX2" fmla="*/ 267469 w 524547"/>
                            <a:gd name="connsiteY2" fmla="*/ 346751 h 680861"/>
                            <a:gd name="connsiteX3" fmla="*/ 381384 w 524547"/>
                            <a:gd name="connsiteY3" fmla="*/ 659632 h 680861"/>
                            <a:gd name="connsiteX4" fmla="*/ 471053 w 524547"/>
                            <a:gd name="connsiteY4" fmla="*/ 618837 h 680861"/>
                            <a:gd name="connsiteX5" fmla="*/ 524547 w 524547"/>
                            <a:gd name="connsiteY5" fmla="*/ 345210 h 680861"/>
                            <a:gd name="connsiteX0" fmla="*/ 0 w 524547"/>
                            <a:gd name="connsiteY0" fmla="*/ 347534 h 681816"/>
                            <a:gd name="connsiteX1" fmla="*/ 137775 w 524547"/>
                            <a:gd name="connsiteY1" fmla="*/ 16 h 681816"/>
                            <a:gd name="connsiteX2" fmla="*/ 280169 w 524547"/>
                            <a:gd name="connsiteY2" fmla="*/ 334066 h 681816"/>
                            <a:gd name="connsiteX3" fmla="*/ 381384 w 524547"/>
                            <a:gd name="connsiteY3" fmla="*/ 659647 h 681816"/>
                            <a:gd name="connsiteX4" fmla="*/ 471053 w 524547"/>
                            <a:gd name="connsiteY4" fmla="*/ 618852 h 681816"/>
                            <a:gd name="connsiteX5" fmla="*/ 524547 w 524547"/>
                            <a:gd name="connsiteY5" fmla="*/ 345225 h 681816"/>
                            <a:gd name="connsiteX0" fmla="*/ 0 w 524547"/>
                            <a:gd name="connsiteY0" fmla="*/ 347536 h 681818"/>
                            <a:gd name="connsiteX1" fmla="*/ 137775 w 524547"/>
                            <a:gd name="connsiteY1" fmla="*/ 18 h 681818"/>
                            <a:gd name="connsiteX2" fmla="*/ 280169 w 524547"/>
                            <a:gd name="connsiteY2" fmla="*/ 334068 h 681818"/>
                            <a:gd name="connsiteX3" fmla="*/ 381384 w 524547"/>
                            <a:gd name="connsiteY3" fmla="*/ 659649 h 681818"/>
                            <a:gd name="connsiteX4" fmla="*/ 471053 w 524547"/>
                            <a:gd name="connsiteY4" fmla="*/ 618854 h 681818"/>
                            <a:gd name="connsiteX5" fmla="*/ 524547 w 524547"/>
                            <a:gd name="connsiteY5" fmla="*/ 345227 h 681818"/>
                            <a:gd name="connsiteX0" fmla="*/ 0 w 566880"/>
                            <a:gd name="connsiteY0" fmla="*/ 347536 h 681971"/>
                            <a:gd name="connsiteX1" fmla="*/ 137775 w 566880"/>
                            <a:gd name="connsiteY1" fmla="*/ 18 h 681971"/>
                            <a:gd name="connsiteX2" fmla="*/ 280169 w 566880"/>
                            <a:gd name="connsiteY2" fmla="*/ 334068 h 681971"/>
                            <a:gd name="connsiteX3" fmla="*/ 381384 w 566880"/>
                            <a:gd name="connsiteY3" fmla="*/ 659649 h 681971"/>
                            <a:gd name="connsiteX4" fmla="*/ 471053 w 566880"/>
                            <a:gd name="connsiteY4" fmla="*/ 618854 h 681971"/>
                            <a:gd name="connsiteX5" fmla="*/ 566880 w 566880"/>
                            <a:gd name="connsiteY5" fmla="*/ 340993 h 681971"/>
                            <a:gd name="connsiteX0" fmla="*/ 0 w 566880"/>
                            <a:gd name="connsiteY0" fmla="*/ 347523 h 680391"/>
                            <a:gd name="connsiteX1" fmla="*/ 137775 w 566880"/>
                            <a:gd name="connsiteY1" fmla="*/ 5 h 680391"/>
                            <a:gd name="connsiteX2" fmla="*/ 280169 w 566880"/>
                            <a:gd name="connsiteY2" fmla="*/ 355222 h 680391"/>
                            <a:gd name="connsiteX3" fmla="*/ 381384 w 566880"/>
                            <a:gd name="connsiteY3" fmla="*/ 659636 h 680391"/>
                            <a:gd name="connsiteX4" fmla="*/ 471053 w 566880"/>
                            <a:gd name="connsiteY4" fmla="*/ 618841 h 680391"/>
                            <a:gd name="connsiteX5" fmla="*/ 566880 w 566880"/>
                            <a:gd name="connsiteY5" fmla="*/ 340980 h 680391"/>
                            <a:gd name="connsiteX0" fmla="*/ 0 w 566880"/>
                            <a:gd name="connsiteY0" fmla="*/ 347519 h 681014"/>
                            <a:gd name="connsiteX1" fmla="*/ 137775 w 566880"/>
                            <a:gd name="connsiteY1" fmla="*/ 1 h 681014"/>
                            <a:gd name="connsiteX2" fmla="*/ 275936 w 566880"/>
                            <a:gd name="connsiteY2" fmla="*/ 346751 h 681014"/>
                            <a:gd name="connsiteX3" fmla="*/ 381384 w 566880"/>
                            <a:gd name="connsiteY3" fmla="*/ 659632 h 681014"/>
                            <a:gd name="connsiteX4" fmla="*/ 471053 w 566880"/>
                            <a:gd name="connsiteY4" fmla="*/ 618837 h 681014"/>
                            <a:gd name="connsiteX5" fmla="*/ 566880 w 566880"/>
                            <a:gd name="connsiteY5" fmla="*/ 340976 h 681014"/>
                            <a:gd name="connsiteX0" fmla="*/ 0 w 566880"/>
                            <a:gd name="connsiteY0" fmla="*/ 347526 h 681648"/>
                            <a:gd name="connsiteX1" fmla="*/ 137775 w 566880"/>
                            <a:gd name="connsiteY1" fmla="*/ 8 h 681648"/>
                            <a:gd name="connsiteX2" fmla="*/ 275936 w 566880"/>
                            <a:gd name="connsiteY2" fmla="*/ 338291 h 681648"/>
                            <a:gd name="connsiteX3" fmla="*/ 381384 w 566880"/>
                            <a:gd name="connsiteY3" fmla="*/ 659639 h 681648"/>
                            <a:gd name="connsiteX4" fmla="*/ 471053 w 566880"/>
                            <a:gd name="connsiteY4" fmla="*/ 618844 h 681648"/>
                            <a:gd name="connsiteX5" fmla="*/ 566880 w 566880"/>
                            <a:gd name="connsiteY5" fmla="*/ 340983 h 681648"/>
                            <a:gd name="connsiteX0" fmla="*/ 0 w 554180"/>
                            <a:gd name="connsiteY0" fmla="*/ 347526 h 681495"/>
                            <a:gd name="connsiteX1" fmla="*/ 137775 w 554180"/>
                            <a:gd name="connsiteY1" fmla="*/ 8 h 681495"/>
                            <a:gd name="connsiteX2" fmla="*/ 275936 w 554180"/>
                            <a:gd name="connsiteY2" fmla="*/ 338291 h 681495"/>
                            <a:gd name="connsiteX3" fmla="*/ 381384 w 554180"/>
                            <a:gd name="connsiteY3" fmla="*/ 659639 h 681495"/>
                            <a:gd name="connsiteX4" fmla="*/ 471053 w 554180"/>
                            <a:gd name="connsiteY4" fmla="*/ 618844 h 681495"/>
                            <a:gd name="connsiteX5" fmla="*/ 554180 w 554180"/>
                            <a:gd name="connsiteY5" fmla="*/ 345217 h 681495"/>
                            <a:gd name="connsiteX0" fmla="*/ 0 w 554180"/>
                            <a:gd name="connsiteY0" fmla="*/ 347526 h 681495"/>
                            <a:gd name="connsiteX1" fmla="*/ 137775 w 554180"/>
                            <a:gd name="connsiteY1" fmla="*/ 8 h 681495"/>
                            <a:gd name="connsiteX2" fmla="*/ 275936 w 554180"/>
                            <a:gd name="connsiteY2" fmla="*/ 338291 h 681495"/>
                            <a:gd name="connsiteX3" fmla="*/ 381384 w 554180"/>
                            <a:gd name="connsiteY3" fmla="*/ 659639 h 681495"/>
                            <a:gd name="connsiteX4" fmla="*/ 471053 w 554180"/>
                            <a:gd name="connsiteY4" fmla="*/ 618844 h 681495"/>
                            <a:gd name="connsiteX5" fmla="*/ 554180 w 554180"/>
                            <a:gd name="connsiteY5" fmla="*/ 345217 h 681495"/>
                            <a:gd name="connsiteX0" fmla="*/ 0 w 545713"/>
                            <a:gd name="connsiteY0" fmla="*/ 347526 h 681495"/>
                            <a:gd name="connsiteX1" fmla="*/ 137775 w 545713"/>
                            <a:gd name="connsiteY1" fmla="*/ 8 h 681495"/>
                            <a:gd name="connsiteX2" fmla="*/ 275936 w 545713"/>
                            <a:gd name="connsiteY2" fmla="*/ 338291 h 681495"/>
                            <a:gd name="connsiteX3" fmla="*/ 381384 w 545713"/>
                            <a:gd name="connsiteY3" fmla="*/ 659639 h 681495"/>
                            <a:gd name="connsiteX4" fmla="*/ 471053 w 545713"/>
                            <a:gd name="connsiteY4" fmla="*/ 618844 h 681495"/>
                            <a:gd name="connsiteX5" fmla="*/ 545713 w 545713"/>
                            <a:gd name="connsiteY5" fmla="*/ 345217 h 681495"/>
                            <a:gd name="connsiteX0" fmla="*/ 0 w 545713"/>
                            <a:gd name="connsiteY0" fmla="*/ 220533 h 554502"/>
                            <a:gd name="connsiteX1" fmla="*/ 137775 w 545713"/>
                            <a:gd name="connsiteY1" fmla="*/ 15 h 554502"/>
                            <a:gd name="connsiteX2" fmla="*/ 275936 w 545713"/>
                            <a:gd name="connsiteY2" fmla="*/ 211298 h 554502"/>
                            <a:gd name="connsiteX3" fmla="*/ 381384 w 545713"/>
                            <a:gd name="connsiteY3" fmla="*/ 532646 h 554502"/>
                            <a:gd name="connsiteX4" fmla="*/ 471053 w 545713"/>
                            <a:gd name="connsiteY4" fmla="*/ 491851 h 554502"/>
                            <a:gd name="connsiteX5" fmla="*/ 545713 w 545713"/>
                            <a:gd name="connsiteY5" fmla="*/ 218224 h 554502"/>
                            <a:gd name="connsiteX0" fmla="*/ 0 w 545713"/>
                            <a:gd name="connsiteY0" fmla="*/ 220533 h 532649"/>
                            <a:gd name="connsiteX1" fmla="*/ 137775 w 545713"/>
                            <a:gd name="connsiteY1" fmla="*/ 15 h 532649"/>
                            <a:gd name="connsiteX2" fmla="*/ 275936 w 545713"/>
                            <a:gd name="connsiteY2" fmla="*/ 211298 h 532649"/>
                            <a:gd name="connsiteX3" fmla="*/ 381384 w 545713"/>
                            <a:gd name="connsiteY3" fmla="*/ 532646 h 532649"/>
                            <a:gd name="connsiteX4" fmla="*/ 545713 w 545713"/>
                            <a:gd name="connsiteY4" fmla="*/ 218224 h 532649"/>
                            <a:gd name="connsiteX0" fmla="*/ 0 w 545713"/>
                            <a:gd name="connsiteY0" fmla="*/ 220531 h 431050"/>
                            <a:gd name="connsiteX1" fmla="*/ 137775 w 545713"/>
                            <a:gd name="connsiteY1" fmla="*/ 13 h 431050"/>
                            <a:gd name="connsiteX2" fmla="*/ 275936 w 545713"/>
                            <a:gd name="connsiteY2" fmla="*/ 211296 h 431050"/>
                            <a:gd name="connsiteX3" fmla="*/ 406784 w 545713"/>
                            <a:gd name="connsiteY3" fmla="*/ 431044 h 431050"/>
                            <a:gd name="connsiteX4" fmla="*/ 545713 w 545713"/>
                            <a:gd name="connsiteY4" fmla="*/ 218222 h 431050"/>
                            <a:gd name="connsiteX0" fmla="*/ 0 w 545713"/>
                            <a:gd name="connsiteY0" fmla="*/ 220531 h 431050"/>
                            <a:gd name="connsiteX1" fmla="*/ 137775 w 545713"/>
                            <a:gd name="connsiteY1" fmla="*/ 13 h 431050"/>
                            <a:gd name="connsiteX2" fmla="*/ 275936 w 545713"/>
                            <a:gd name="connsiteY2" fmla="*/ 211296 h 431050"/>
                            <a:gd name="connsiteX3" fmla="*/ 406784 w 545713"/>
                            <a:gd name="connsiteY3" fmla="*/ 431044 h 431050"/>
                            <a:gd name="connsiteX4" fmla="*/ 545713 w 545713"/>
                            <a:gd name="connsiteY4" fmla="*/ 218222 h 431050"/>
                            <a:gd name="connsiteX0" fmla="*/ 0 w 545713"/>
                            <a:gd name="connsiteY0" fmla="*/ 220531 h 431054"/>
                            <a:gd name="connsiteX1" fmla="*/ 137775 w 545713"/>
                            <a:gd name="connsiteY1" fmla="*/ 13 h 431054"/>
                            <a:gd name="connsiteX2" fmla="*/ 275936 w 545713"/>
                            <a:gd name="connsiteY2" fmla="*/ 211296 h 431054"/>
                            <a:gd name="connsiteX3" fmla="*/ 406784 w 545713"/>
                            <a:gd name="connsiteY3" fmla="*/ 431044 h 431054"/>
                            <a:gd name="connsiteX4" fmla="*/ 545713 w 545713"/>
                            <a:gd name="connsiteY4" fmla="*/ 218222 h 431054"/>
                            <a:gd name="connsiteX0" fmla="*/ 0 w 545713"/>
                            <a:gd name="connsiteY0" fmla="*/ 220531 h 431054"/>
                            <a:gd name="connsiteX1" fmla="*/ 137775 w 545713"/>
                            <a:gd name="connsiteY1" fmla="*/ 13 h 431054"/>
                            <a:gd name="connsiteX2" fmla="*/ 275936 w 545713"/>
                            <a:gd name="connsiteY2" fmla="*/ 211296 h 431054"/>
                            <a:gd name="connsiteX3" fmla="*/ 406784 w 545713"/>
                            <a:gd name="connsiteY3" fmla="*/ 431044 h 431054"/>
                            <a:gd name="connsiteX4" fmla="*/ 545713 w 545713"/>
                            <a:gd name="connsiteY4" fmla="*/ 218222 h 431054"/>
                            <a:gd name="connsiteX0" fmla="*/ 0 w 545713"/>
                            <a:gd name="connsiteY0" fmla="*/ 220533 h 431056"/>
                            <a:gd name="connsiteX1" fmla="*/ 137775 w 545713"/>
                            <a:gd name="connsiteY1" fmla="*/ 15 h 431056"/>
                            <a:gd name="connsiteX2" fmla="*/ 275936 w 545713"/>
                            <a:gd name="connsiteY2" fmla="*/ 211298 h 431056"/>
                            <a:gd name="connsiteX3" fmla="*/ 406784 w 545713"/>
                            <a:gd name="connsiteY3" fmla="*/ 431046 h 431056"/>
                            <a:gd name="connsiteX4" fmla="*/ 545713 w 545713"/>
                            <a:gd name="connsiteY4" fmla="*/ 218224 h 431056"/>
                            <a:gd name="connsiteX0" fmla="*/ 0 w 545713"/>
                            <a:gd name="connsiteY0" fmla="*/ 220533 h 431061"/>
                            <a:gd name="connsiteX1" fmla="*/ 137775 w 545713"/>
                            <a:gd name="connsiteY1" fmla="*/ 15 h 431061"/>
                            <a:gd name="connsiteX2" fmla="*/ 275936 w 545713"/>
                            <a:gd name="connsiteY2" fmla="*/ 211298 h 431061"/>
                            <a:gd name="connsiteX3" fmla="*/ 406784 w 545713"/>
                            <a:gd name="connsiteY3" fmla="*/ 431046 h 431061"/>
                            <a:gd name="connsiteX4" fmla="*/ 545713 w 545713"/>
                            <a:gd name="connsiteY4" fmla="*/ 218224 h 43106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545713" h="431061">
                              <a:moveTo>
                                <a:pt x="0" y="220533"/>
                              </a:moveTo>
                              <a:cubicBezTo>
                                <a:pt x="42719" y="87760"/>
                                <a:pt x="91786" y="1554"/>
                                <a:pt x="137775" y="15"/>
                              </a:cubicBezTo>
                              <a:cubicBezTo>
                                <a:pt x="183764" y="-1524"/>
                                <a:pt x="235334" y="109826"/>
                                <a:pt x="275936" y="211298"/>
                              </a:cubicBezTo>
                              <a:cubicBezTo>
                                <a:pt x="316538" y="312770"/>
                                <a:pt x="361821" y="429892"/>
                                <a:pt x="406784" y="431046"/>
                              </a:cubicBezTo>
                              <a:cubicBezTo>
                                <a:pt x="451747" y="432200"/>
                                <a:pt x="494544" y="368395"/>
                                <a:pt x="545713" y="218224"/>
                              </a:cubicBezTo>
                            </a:path>
                          </a:pathLst>
                        </a:custGeom>
                        <a:noFill/>
                        <a:ln w="12700">
                          <a:solidFill>
                            <a:srgbClr val="FF00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24" name="Freeform 23"/>
                        <p:cNvSpPr/>
                        <p:nvPr/>
                      </p:nvSpPr>
                      <p:spPr>
                        <a:xfrm>
                          <a:off x="8750679" y="3883042"/>
                          <a:ext cx="545713" cy="431061"/>
                        </a:xfrm>
                        <a:custGeom>
                          <a:avLst/>
                          <a:gdLst>
                            <a:gd name="connsiteX0" fmla="*/ 0 w 720436"/>
                            <a:gd name="connsiteY0" fmla="*/ 318896 h 346605"/>
                            <a:gd name="connsiteX1" fmla="*/ 180109 w 720436"/>
                            <a:gd name="connsiteY1" fmla="*/ 263478 h 346605"/>
                            <a:gd name="connsiteX2" fmla="*/ 263236 w 720436"/>
                            <a:gd name="connsiteY2" fmla="*/ 55660 h 346605"/>
                            <a:gd name="connsiteX3" fmla="*/ 360218 w 720436"/>
                            <a:gd name="connsiteY3" fmla="*/ 242 h 346605"/>
                            <a:gd name="connsiteX4" fmla="*/ 471054 w 720436"/>
                            <a:gd name="connsiteY4" fmla="*/ 69514 h 346605"/>
                            <a:gd name="connsiteX5" fmla="*/ 554181 w 720436"/>
                            <a:gd name="connsiteY5" fmla="*/ 291187 h 346605"/>
                            <a:gd name="connsiteX6" fmla="*/ 720436 w 720436"/>
                            <a:gd name="connsiteY6" fmla="*/ 346605 h 346605"/>
                            <a:gd name="connsiteX7" fmla="*/ 720436 w 720436"/>
                            <a:gd name="connsiteY7" fmla="*/ 346605 h 346605"/>
                            <a:gd name="connsiteX0" fmla="*/ 0 w 720436"/>
                            <a:gd name="connsiteY0" fmla="*/ 356996 h 356996"/>
                            <a:gd name="connsiteX1" fmla="*/ 180109 w 720436"/>
                            <a:gd name="connsiteY1" fmla="*/ 263478 h 356996"/>
                            <a:gd name="connsiteX2" fmla="*/ 263236 w 720436"/>
                            <a:gd name="connsiteY2" fmla="*/ 55660 h 356996"/>
                            <a:gd name="connsiteX3" fmla="*/ 360218 w 720436"/>
                            <a:gd name="connsiteY3" fmla="*/ 242 h 356996"/>
                            <a:gd name="connsiteX4" fmla="*/ 471054 w 720436"/>
                            <a:gd name="connsiteY4" fmla="*/ 69514 h 356996"/>
                            <a:gd name="connsiteX5" fmla="*/ 554181 w 720436"/>
                            <a:gd name="connsiteY5" fmla="*/ 291187 h 356996"/>
                            <a:gd name="connsiteX6" fmla="*/ 720436 w 720436"/>
                            <a:gd name="connsiteY6" fmla="*/ 346605 h 356996"/>
                            <a:gd name="connsiteX7" fmla="*/ 720436 w 720436"/>
                            <a:gd name="connsiteY7" fmla="*/ 346605 h 356996"/>
                            <a:gd name="connsiteX0" fmla="*/ 0 w 720436"/>
                            <a:gd name="connsiteY0" fmla="*/ 357040 h 357040"/>
                            <a:gd name="connsiteX1" fmla="*/ 192809 w 720436"/>
                            <a:gd name="connsiteY1" fmla="*/ 280455 h 357040"/>
                            <a:gd name="connsiteX2" fmla="*/ 263236 w 720436"/>
                            <a:gd name="connsiteY2" fmla="*/ 55704 h 357040"/>
                            <a:gd name="connsiteX3" fmla="*/ 360218 w 720436"/>
                            <a:gd name="connsiteY3" fmla="*/ 286 h 357040"/>
                            <a:gd name="connsiteX4" fmla="*/ 471054 w 720436"/>
                            <a:gd name="connsiteY4" fmla="*/ 69558 h 357040"/>
                            <a:gd name="connsiteX5" fmla="*/ 554181 w 720436"/>
                            <a:gd name="connsiteY5" fmla="*/ 291231 h 357040"/>
                            <a:gd name="connsiteX6" fmla="*/ 720436 w 720436"/>
                            <a:gd name="connsiteY6" fmla="*/ 346649 h 357040"/>
                            <a:gd name="connsiteX7" fmla="*/ 720436 w 720436"/>
                            <a:gd name="connsiteY7" fmla="*/ 346649 h 357040"/>
                            <a:gd name="connsiteX0" fmla="*/ 0 w 720436"/>
                            <a:gd name="connsiteY0" fmla="*/ 356802 h 356802"/>
                            <a:gd name="connsiteX1" fmla="*/ 192809 w 720436"/>
                            <a:gd name="connsiteY1" fmla="*/ 280217 h 356802"/>
                            <a:gd name="connsiteX2" fmla="*/ 288636 w 720436"/>
                            <a:gd name="connsiteY2" fmla="*/ 76633 h 356802"/>
                            <a:gd name="connsiteX3" fmla="*/ 360218 w 720436"/>
                            <a:gd name="connsiteY3" fmla="*/ 48 h 356802"/>
                            <a:gd name="connsiteX4" fmla="*/ 471054 w 720436"/>
                            <a:gd name="connsiteY4" fmla="*/ 69320 h 356802"/>
                            <a:gd name="connsiteX5" fmla="*/ 554181 w 720436"/>
                            <a:gd name="connsiteY5" fmla="*/ 290993 h 356802"/>
                            <a:gd name="connsiteX6" fmla="*/ 720436 w 720436"/>
                            <a:gd name="connsiteY6" fmla="*/ 346411 h 356802"/>
                            <a:gd name="connsiteX7" fmla="*/ 720436 w 720436"/>
                            <a:gd name="connsiteY7" fmla="*/ 346411 h 356802"/>
                            <a:gd name="connsiteX0" fmla="*/ 0 w 720436"/>
                            <a:gd name="connsiteY0" fmla="*/ 356870 h 356870"/>
                            <a:gd name="connsiteX1" fmla="*/ 192809 w 720436"/>
                            <a:gd name="connsiteY1" fmla="*/ 280285 h 356870"/>
                            <a:gd name="connsiteX2" fmla="*/ 288636 w 720436"/>
                            <a:gd name="connsiteY2" fmla="*/ 76701 h 356870"/>
                            <a:gd name="connsiteX3" fmla="*/ 360218 w 720436"/>
                            <a:gd name="connsiteY3" fmla="*/ 116 h 356870"/>
                            <a:gd name="connsiteX4" fmla="*/ 441420 w 720436"/>
                            <a:gd name="connsiteY4" fmla="*/ 90555 h 356870"/>
                            <a:gd name="connsiteX5" fmla="*/ 554181 w 720436"/>
                            <a:gd name="connsiteY5" fmla="*/ 291061 h 356870"/>
                            <a:gd name="connsiteX6" fmla="*/ 720436 w 720436"/>
                            <a:gd name="connsiteY6" fmla="*/ 346479 h 356870"/>
                            <a:gd name="connsiteX7" fmla="*/ 720436 w 720436"/>
                            <a:gd name="connsiteY7" fmla="*/ 346479 h 356870"/>
                            <a:gd name="connsiteX0" fmla="*/ 0 w 720436"/>
                            <a:gd name="connsiteY0" fmla="*/ 356870 h 356870"/>
                            <a:gd name="connsiteX1" fmla="*/ 192809 w 720436"/>
                            <a:gd name="connsiteY1" fmla="*/ 280285 h 356870"/>
                            <a:gd name="connsiteX2" fmla="*/ 288636 w 720436"/>
                            <a:gd name="connsiteY2" fmla="*/ 76701 h 356870"/>
                            <a:gd name="connsiteX3" fmla="*/ 360218 w 720436"/>
                            <a:gd name="connsiteY3" fmla="*/ 116 h 356870"/>
                            <a:gd name="connsiteX4" fmla="*/ 441420 w 720436"/>
                            <a:gd name="connsiteY4" fmla="*/ 90555 h 356870"/>
                            <a:gd name="connsiteX5" fmla="*/ 524547 w 720436"/>
                            <a:gd name="connsiteY5" fmla="*/ 295294 h 356870"/>
                            <a:gd name="connsiteX6" fmla="*/ 720436 w 720436"/>
                            <a:gd name="connsiteY6" fmla="*/ 346479 h 356870"/>
                            <a:gd name="connsiteX7" fmla="*/ 720436 w 720436"/>
                            <a:gd name="connsiteY7" fmla="*/ 346479 h 356870"/>
                            <a:gd name="connsiteX0" fmla="*/ 0 w 720436"/>
                            <a:gd name="connsiteY0" fmla="*/ 356817 h 356817"/>
                            <a:gd name="connsiteX1" fmla="*/ 82742 w 720436"/>
                            <a:gd name="connsiteY1" fmla="*/ 98199 h 356817"/>
                            <a:gd name="connsiteX2" fmla="*/ 288636 w 720436"/>
                            <a:gd name="connsiteY2" fmla="*/ 76648 h 356817"/>
                            <a:gd name="connsiteX3" fmla="*/ 360218 w 720436"/>
                            <a:gd name="connsiteY3" fmla="*/ 63 h 356817"/>
                            <a:gd name="connsiteX4" fmla="*/ 441420 w 720436"/>
                            <a:gd name="connsiteY4" fmla="*/ 90502 h 356817"/>
                            <a:gd name="connsiteX5" fmla="*/ 524547 w 720436"/>
                            <a:gd name="connsiteY5" fmla="*/ 295241 h 356817"/>
                            <a:gd name="connsiteX6" fmla="*/ 720436 w 720436"/>
                            <a:gd name="connsiteY6" fmla="*/ 346426 h 356817"/>
                            <a:gd name="connsiteX7" fmla="*/ 720436 w 720436"/>
                            <a:gd name="connsiteY7" fmla="*/ 346426 h 356817"/>
                            <a:gd name="connsiteX0" fmla="*/ 0 w 775469"/>
                            <a:gd name="connsiteY0" fmla="*/ 445717 h 445717"/>
                            <a:gd name="connsiteX1" fmla="*/ 137775 w 775469"/>
                            <a:gd name="connsiteY1" fmla="*/ 98199 h 445717"/>
                            <a:gd name="connsiteX2" fmla="*/ 343669 w 775469"/>
                            <a:gd name="connsiteY2" fmla="*/ 76648 h 445717"/>
                            <a:gd name="connsiteX3" fmla="*/ 415251 w 775469"/>
                            <a:gd name="connsiteY3" fmla="*/ 63 h 445717"/>
                            <a:gd name="connsiteX4" fmla="*/ 496453 w 775469"/>
                            <a:gd name="connsiteY4" fmla="*/ 90502 h 445717"/>
                            <a:gd name="connsiteX5" fmla="*/ 579580 w 775469"/>
                            <a:gd name="connsiteY5" fmla="*/ 295241 h 445717"/>
                            <a:gd name="connsiteX6" fmla="*/ 775469 w 775469"/>
                            <a:gd name="connsiteY6" fmla="*/ 346426 h 445717"/>
                            <a:gd name="connsiteX7" fmla="*/ 775469 w 775469"/>
                            <a:gd name="connsiteY7" fmla="*/ 346426 h 445717"/>
                            <a:gd name="connsiteX0" fmla="*/ 0 w 775469"/>
                            <a:gd name="connsiteY0" fmla="*/ 445717 h 445717"/>
                            <a:gd name="connsiteX1" fmla="*/ 137775 w 775469"/>
                            <a:gd name="connsiteY1" fmla="*/ 98199 h 445717"/>
                            <a:gd name="connsiteX2" fmla="*/ 343669 w 775469"/>
                            <a:gd name="connsiteY2" fmla="*/ 76648 h 445717"/>
                            <a:gd name="connsiteX3" fmla="*/ 415251 w 775469"/>
                            <a:gd name="connsiteY3" fmla="*/ 63 h 445717"/>
                            <a:gd name="connsiteX4" fmla="*/ 496453 w 775469"/>
                            <a:gd name="connsiteY4" fmla="*/ 90502 h 445717"/>
                            <a:gd name="connsiteX5" fmla="*/ 579580 w 775469"/>
                            <a:gd name="connsiteY5" fmla="*/ 295241 h 445717"/>
                            <a:gd name="connsiteX6" fmla="*/ 775469 w 775469"/>
                            <a:gd name="connsiteY6" fmla="*/ 346426 h 445717"/>
                            <a:gd name="connsiteX7" fmla="*/ 775469 w 775469"/>
                            <a:gd name="connsiteY7" fmla="*/ 346426 h 445717"/>
                            <a:gd name="connsiteX0" fmla="*/ 0 w 775469"/>
                            <a:gd name="connsiteY0" fmla="*/ 450948 h 450948"/>
                            <a:gd name="connsiteX1" fmla="*/ 137775 w 775469"/>
                            <a:gd name="connsiteY1" fmla="*/ 103430 h 450948"/>
                            <a:gd name="connsiteX2" fmla="*/ 242069 w 775469"/>
                            <a:gd name="connsiteY2" fmla="*/ 242746 h 450948"/>
                            <a:gd name="connsiteX3" fmla="*/ 415251 w 775469"/>
                            <a:gd name="connsiteY3" fmla="*/ 5294 h 450948"/>
                            <a:gd name="connsiteX4" fmla="*/ 496453 w 775469"/>
                            <a:gd name="connsiteY4" fmla="*/ 95733 h 450948"/>
                            <a:gd name="connsiteX5" fmla="*/ 579580 w 775469"/>
                            <a:gd name="connsiteY5" fmla="*/ 300472 h 450948"/>
                            <a:gd name="connsiteX6" fmla="*/ 775469 w 775469"/>
                            <a:gd name="connsiteY6" fmla="*/ 351657 h 450948"/>
                            <a:gd name="connsiteX7" fmla="*/ 775469 w 775469"/>
                            <a:gd name="connsiteY7" fmla="*/ 351657 h 450948"/>
                            <a:gd name="connsiteX0" fmla="*/ 0 w 775469"/>
                            <a:gd name="connsiteY0" fmla="*/ 450948 h 450948"/>
                            <a:gd name="connsiteX1" fmla="*/ 137775 w 775469"/>
                            <a:gd name="connsiteY1" fmla="*/ 103430 h 450948"/>
                            <a:gd name="connsiteX2" fmla="*/ 242069 w 775469"/>
                            <a:gd name="connsiteY2" fmla="*/ 242746 h 450948"/>
                            <a:gd name="connsiteX3" fmla="*/ 415251 w 775469"/>
                            <a:gd name="connsiteY3" fmla="*/ 5294 h 450948"/>
                            <a:gd name="connsiteX4" fmla="*/ 496453 w 775469"/>
                            <a:gd name="connsiteY4" fmla="*/ 95733 h 450948"/>
                            <a:gd name="connsiteX5" fmla="*/ 579580 w 775469"/>
                            <a:gd name="connsiteY5" fmla="*/ 300472 h 450948"/>
                            <a:gd name="connsiteX6" fmla="*/ 775469 w 775469"/>
                            <a:gd name="connsiteY6" fmla="*/ 351657 h 450948"/>
                            <a:gd name="connsiteX7" fmla="*/ 775469 w 775469"/>
                            <a:gd name="connsiteY7" fmla="*/ 351657 h 450948"/>
                            <a:gd name="connsiteX0" fmla="*/ 0 w 775469"/>
                            <a:gd name="connsiteY0" fmla="*/ 369982 h 674639"/>
                            <a:gd name="connsiteX1" fmla="*/ 137775 w 775469"/>
                            <a:gd name="connsiteY1" fmla="*/ 22464 h 674639"/>
                            <a:gd name="connsiteX2" fmla="*/ 242069 w 775469"/>
                            <a:gd name="connsiteY2" fmla="*/ 161780 h 674639"/>
                            <a:gd name="connsiteX3" fmla="*/ 317884 w 775469"/>
                            <a:gd name="connsiteY3" fmla="*/ 673628 h 674639"/>
                            <a:gd name="connsiteX4" fmla="*/ 496453 w 775469"/>
                            <a:gd name="connsiteY4" fmla="*/ 14767 h 674639"/>
                            <a:gd name="connsiteX5" fmla="*/ 579580 w 775469"/>
                            <a:gd name="connsiteY5" fmla="*/ 219506 h 674639"/>
                            <a:gd name="connsiteX6" fmla="*/ 775469 w 775469"/>
                            <a:gd name="connsiteY6" fmla="*/ 270691 h 674639"/>
                            <a:gd name="connsiteX7" fmla="*/ 775469 w 775469"/>
                            <a:gd name="connsiteY7" fmla="*/ 270691 h 674639"/>
                            <a:gd name="connsiteX0" fmla="*/ 0 w 775469"/>
                            <a:gd name="connsiteY0" fmla="*/ 356853 h 702050"/>
                            <a:gd name="connsiteX1" fmla="*/ 137775 w 775469"/>
                            <a:gd name="connsiteY1" fmla="*/ 9335 h 702050"/>
                            <a:gd name="connsiteX2" fmla="*/ 242069 w 775469"/>
                            <a:gd name="connsiteY2" fmla="*/ 148651 h 702050"/>
                            <a:gd name="connsiteX3" fmla="*/ 317884 w 775469"/>
                            <a:gd name="connsiteY3" fmla="*/ 660499 h 702050"/>
                            <a:gd name="connsiteX4" fmla="*/ 403320 w 775469"/>
                            <a:gd name="connsiteY4" fmla="*/ 619705 h 702050"/>
                            <a:gd name="connsiteX5" fmla="*/ 579580 w 775469"/>
                            <a:gd name="connsiteY5" fmla="*/ 206377 h 702050"/>
                            <a:gd name="connsiteX6" fmla="*/ 775469 w 775469"/>
                            <a:gd name="connsiteY6" fmla="*/ 257562 h 702050"/>
                            <a:gd name="connsiteX7" fmla="*/ 775469 w 775469"/>
                            <a:gd name="connsiteY7" fmla="*/ 257562 h 702050"/>
                            <a:gd name="connsiteX0" fmla="*/ 0 w 775469"/>
                            <a:gd name="connsiteY0" fmla="*/ 356853 h 702050"/>
                            <a:gd name="connsiteX1" fmla="*/ 137775 w 775469"/>
                            <a:gd name="connsiteY1" fmla="*/ 9335 h 702050"/>
                            <a:gd name="connsiteX2" fmla="*/ 242069 w 775469"/>
                            <a:gd name="connsiteY2" fmla="*/ 148651 h 702050"/>
                            <a:gd name="connsiteX3" fmla="*/ 317884 w 775469"/>
                            <a:gd name="connsiteY3" fmla="*/ 660499 h 702050"/>
                            <a:gd name="connsiteX4" fmla="*/ 403320 w 775469"/>
                            <a:gd name="connsiteY4" fmla="*/ 619705 h 702050"/>
                            <a:gd name="connsiteX5" fmla="*/ 579580 w 775469"/>
                            <a:gd name="connsiteY5" fmla="*/ 206377 h 702050"/>
                            <a:gd name="connsiteX6" fmla="*/ 775469 w 775469"/>
                            <a:gd name="connsiteY6" fmla="*/ 257562 h 702050"/>
                            <a:gd name="connsiteX0" fmla="*/ 0 w 579580"/>
                            <a:gd name="connsiteY0" fmla="*/ 356853 h 702050"/>
                            <a:gd name="connsiteX1" fmla="*/ 137775 w 579580"/>
                            <a:gd name="connsiteY1" fmla="*/ 9335 h 702050"/>
                            <a:gd name="connsiteX2" fmla="*/ 242069 w 579580"/>
                            <a:gd name="connsiteY2" fmla="*/ 148651 h 702050"/>
                            <a:gd name="connsiteX3" fmla="*/ 317884 w 579580"/>
                            <a:gd name="connsiteY3" fmla="*/ 660499 h 702050"/>
                            <a:gd name="connsiteX4" fmla="*/ 403320 w 579580"/>
                            <a:gd name="connsiteY4" fmla="*/ 619705 h 702050"/>
                            <a:gd name="connsiteX5" fmla="*/ 579580 w 579580"/>
                            <a:gd name="connsiteY5" fmla="*/ 206377 h 702050"/>
                            <a:gd name="connsiteX0" fmla="*/ 0 w 579580"/>
                            <a:gd name="connsiteY0" fmla="*/ 356853 h 702050"/>
                            <a:gd name="connsiteX1" fmla="*/ 137775 w 579580"/>
                            <a:gd name="connsiteY1" fmla="*/ 9335 h 702050"/>
                            <a:gd name="connsiteX2" fmla="*/ 242069 w 579580"/>
                            <a:gd name="connsiteY2" fmla="*/ 148651 h 702050"/>
                            <a:gd name="connsiteX3" fmla="*/ 317884 w 579580"/>
                            <a:gd name="connsiteY3" fmla="*/ 660499 h 702050"/>
                            <a:gd name="connsiteX4" fmla="*/ 403320 w 579580"/>
                            <a:gd name="connsiteY4" fmla="*/ 619705 h 702050"/>
                            <a:gd name="connsiteX5" fmla="*/ 579580 w 579580"/>
                            <a:gd name="connsiteY5" fmla="*/ 206377 h 702050"/>
                            <a:gd name="connsiteX0" fmla="*/ 0 w 579580"/>
                            <a:gd name="connsiteY0" fmla="*/ 356853 h 702050"/>
                            <a:gd name="connsiteX1" fmla="*/ 137775 w 579580"/>
                            <a:gd name="connsiteY1" fmla="*/ 9335 h 702050"/>
                            <a:gd name="connsiteX2" fmla="*/ 242069 w 579580"/>
                            <a:gd name="connsiteY2" fmla="*/ 148651 h 702050"/>
                            <a:gd name="connsiteX3" fmla="*/ 317884 w 579580"/>
                            <a:gd name="connsiteY3" fmla="*/ 660499 h 702050"/>
                            <a:gd name="connsiteX4" fmla="*/ 403320 w 579580"/>
                            <a:gd name="connsiteY4" fmla="*/ 619705 h 702050"/>
                            <a:gd name="connsiteX5" fmla="*/ 579580 w 579580"/>
                            <a:gd name="connsiteY5" fmla="*/ 206377 h 702050"/>
                            <a:gd name="connsiteX0" fmla="*/ 0 w 579580"/>
                            <a:gd name="connsiteY0" fmla="*/ 356853 h 703718"/>
                            <a:gd name="connsiteX1" fmla="*/ 137775 w 579580"/>
                            <a:gd name="connsiteY1" fmla="*/ 9335 h 703718"/>
                            <a:gd name="connsiteX2" fmla="*/ 242069 w 579580"/>
                            <a:gd name="connsiteY2" fmla="*/ 148651 h 703718"/>
                            <a:gd name="connsiteX3" fmla="*/ 317884 w 579580"/>
                            <a:gd name="connsiteY3" fmla="*/ 660499 h 703718"/>
                            <a:gd name="connsiteX4" fmla="*/ 454120 w 579580"/>
                            <a:gd name="connsiteY4" fmla="*/ 623938 h 703718"/>
                            <a:gd name="connsiteX5" fmla="*/ 579580 w 579580"/>
                            <a:gd name="connsiteY5" fmla="*/ 206377 h 703718"/>
                            <a:gd name="connsiteX0" fmla="*/ 0 w 579580"/>
                            <a:gd name="connsiteY0" fmla="*/ 348187 h 685533"/>
                            <a:gd name="connsiteX1" fmla="*/ 137775 w 579580"/>
                            <a:gd name="connsiteY1" fmla="*/ 669 h 685533"/>
                            <a:gd name="connsiteX2" fmla="*/ 267469 w 579580"/>
                            <a:gd name="connsiteY2" fmla="*/ 271219 h 685533"/>
                            <a:gd name="connsiteX3" fmla="*/ 317884 w 579580"/>
                            <a:gd name="connsiteY3" fmla="*/ 651833 h 685533"/>
                            <a:gd name="connsiteX4" fmla="*/ 454120 w 579580"/>
                            <a:gd name="connsiteY4" fmla="*/ 615272 h 685533"/>
                            <a:gd name="connsiteX5" fmla="*/ 579580 w 579580"/>
                            <a:gd name="connsiteY5" fmla="*/ 197711 h 685533"/>
                            <a:gd name="connsiteX0" fmla="*/ 0 w 579580"/>
                            <a:gd name="connsiteY0" fmla="*/ 348217 h 685563"/>
                            <a:gd name="connsiteX1" fmla="*/ 137775 w 579580"/>
                            <a:gd name="connsiteY1" fmla="*/ 699 h 685563"/>
                            <a:gd name="connsiteX2" fmla="*/ 267469 w 579580"/>
                            <a:gd name="connsiteY2" fmla="*/ 271249 h 685563"/>
                            <a:gd name="connsiteX3" fmla="*/ 317884 w 579580"/>
                            <a:gd name="connsiteY3" fmla="*/ 651863 h 685563"/>
                            <a:gd name="connsiteX4" fmla="*/ 454120 w 579580"/>
                            <a:gd name="connsiteY4" fmla="*/ 615302 h 685563"/>
                            <a:gd name="connsiteX5" fmla="*/ 579580 w 579580"/>
                            <a:gd name="connsiteY5" fmla="*/ 197741 h 685563"/>
                            <a:gd name="connsiteX0" fmla="*/ 0 w 562647"/>
                            <a:gd name="connsiteY0" fmla="*/ 348217 h 680873"/>
                            <a:gd name="connsiteX1" fmla="*/ 137775 w 562647"/>
                            <a:gd name="connsiteY1" fmla="*/ 699 h 680873"/>
                            <a:gd name="connsiteX2" fmla="*/ 267469 w 562647"/>
                            <a:gd name="connsiteY2" fmla="*/ 271249 h 680873"/>
                            <a:gd name="connsiteX3" fmla="*/ 317884 w 562647"/>
                            <a:gd name="connsiteY3" fmla="*/ 651863 h 680873"/>
                            <a:gd name="connsiteX4" fmla="*/ 454120 w 562647"/>
                            <a:gd name="connsiteY4" fmla="*/ 615302 h 680873"/>
                            <a:gd name="connsiteX5" fmla="*/ 562647 w 562647"/>
                            <a:gd name="connsiteY5" fmla="*/ 303574 h 680873"/>
                            <a:gd name="connsiteX0" fmla="*/ 0 w 562647"/>
                            <a:gd name="connsiteY0" fmla="*/ 347519 h 674554"/>
                            <a:gd name="connsiteX1" fmla="*/ 137775 w 562647"/>
                            <a:gd name="connsiteY1" fmla="*/ 1 h 674554"/>
                            <a:gd name="connsiteX2" fmla="*/ 267469 w 562647"/>
                            <a:gd name="connsiteY2" fmla="*/ 346751 h 674554"/>
                            <a:gd name="connsiteX3" fmla="*/ 317884 w 562647"/>
                            <a:gd name="connsiteY3" fmla="*/ 651165 h 674554"/>
                            <a:gd name="connsiteX4" fmla="*/ 454120 w 562647"/>
                            <a:gd name="connsiteY4" fmla="*/ 614604 h 674554"/>
                            <a:gd name="connsiteX5" fmla="*/ 562647 w 562647"/>
                            <a:gd name="connsiteY5" fmla="*/ 302876 h 674554"/>
                            <a:gd name="connsiteX0" fmla="*/ 0 w 524547"/>
                            <a:gd name="connsiteY0" fmla="*/ 347519 h 672866"/>
                            <a:gd name="connsiteX1" fmla="*/ 137775 w 524547"/>
                            <a:gd name="connsiteY1" fmla="*/ 1 h 672866"/>
                            <a:gd name="connsiteX2" fmla="*/ 267469 w 524547"/>
                            <a:gd name="connsiteY2" fmla="*/ 346751 h 672866"/>
                            <a:gd name="connsiteX3" fmla="*/ 317884 w 524547"/>
                            <a:gd name="connsiteY3" fmla="*/ 651165 h 672866"/>
                            <a:gd name="connsiteX4" fmla="*/ 454120 w 524547"/>
                            <a:gd name="connsiteY4" fmla="*/ 614604 h 672866"/>
                            <a:gd name="connsiteX5" fmla="*/ 524547 w 524547"/>
                            <a:gd name="connsiteY5" fmla="*/ 345210 h 672866"/>
                            <a:gd name="connsiteX0" fmla="*/ 0 w 524547"/>
                            <a:gd name="connsiteY0" fmla="*/ 347519 h 667778"/>
                            <a:gd name="connsiteX1" fmla="*/ 137775 w 524547"/>
                            <a:gd name="connsiteY1" fmla="*/ 1 h 667778"/>
                            <a:gd name="connsiteX2" fmla="*/ 267469 w 524547"/>
                            <a:gd name="connsiteY2" fmla="*/ 346751 h 667778"/>
                            <a:gd name="connsiteX3" fmla="*/ 317884 w 524547"/>
                            <a:gd name="connsiteY3" fmla="*/ 651165 h 667778"/>
                            <a:gd name="connsiteX4" fmla="*/ 432953 w 524547"/>
                            <a:gd name="connsiteY4" fmla="*/ 597671 h 667778"/>
                            <a:gd name="connsiteX5" fmla="*/ 524547 w 524547"/>
                            <a:gd name="connsiteY5" fmla="*/ 345210 h 667778"/>
                            <a:gd name="connsiteX0" fmla="*/ 0 w 524547"/>
                            <a:gd name="connsiteY0" fmla="*/ 347519 h 674973"/>
                            <a:gd name="connsiteX1" fmla="*/ 137775 w 524547"/>
                            <a:gd name="connsiteY1" fmla="*/ 1 h 674973"/>
                            <a:gd name="connsiteX2" fmla="*/ 267469 w 524547"/>
                            <a:gd name="connsiteY2" fmla="*/ 346751 h 674973"/>
                            <a:gd name="connsiteX3" fmla="*/ 381384 w 524547"/>
                            <a:gd name="connsiteY3" fmla="*/ 659632 h 674973"/>
                            <a:gd name="connsiteX4" fmla="*/ 432953 w 524547"/>
                            <a:gd name="connsiteY4" fmla="*/ 597671 h 674973"/>
                            <a:gd name="connsiteX5" fmla="*/ 524547 w 524547"/>
                            <a:gd name="connsiteY5" fmla="*/ 345210 h 674973"/>
                            <a:gd name="connsiteX0" fmla="*/ 0 w 524547"/>
                            <a:gd name="connsiteY0" fmla="*/ 347519 h 680861"/>
                            <a:gd name="connsiteX1" fmla="*/ 137775 w 524547"/>
                            <a:gd name="connsiteY1" fmla="*/ 1 h 680861"/>
                            <a:gd name="connsiteX2" fmla="*/ 267469 w 524547"/>
                            <a:gd name="connsiteY2" fmla="*/ 346751 h 680861"/>
                            <a:gd name="connsiteX3" fmla="*/ 381384 w 524547"/>
                            <a:gd name="connsiteY3" fmla="*/ 659632 h 680861"/>
                            <a:gd name="connsiteX4" fmla="*/ 471053 w 524547"/>
                            <a:gd name="connsiteY4" fmla="*/ 618837 h 680861"/>
                            <a:gd name="connsiteX5" fmla="*/ 524547 w 524547"/>
                            <a:gd name="connsiteY5" fmla="*/ 345210 h 680861"/>
                            <a:gd name="connsiteX0" fmla="*/ 0 w 524547"/>
                            <a:gd name="connsiteY0" fmla="*/ 347534 h 681816"/>
                            <a:gd name="connsiteX1" fmla="*/ 137775 w 524547"/>
                            <a:gd name="connsiteY1" fmla="*/ 16 h 681816"/>
                            <a:gd name="connsiteX2" fmla="*/ 280169 w 524547"/>
                            <a:gd name="connsiteY2" fmla="*/ 334066 h 681816"/>
                            <a:gd name="connsiteX3" fmla="*/ 381384 w 524547"/>
                            <a:gd name="connsiteY3" fmla="*/ 659647 h 681816"/>
                            <a:gd name="connsiteX4" fmla="*/ 471053 w 524547"/>
                            <a:gd name="connsiteY4" fmla="*/ 618852 h 681816"/>
                            <a:gd name="connsiteX5" fmla="*/ 524547 w 524547"/>
                            <a:gd name="connsiteY5" fmla="*/ 345225 h 681816"/>
                            <a:gd name="connsiteX0" fmla="*/ 0 w 524547"/>
                            <a:gd name="connsiteY0" fmla="*/ 347536 h 681818"/>
                            <a:gd name="connsiteX1" fmla="*/ 137775 w 524547"/>
                            <a:gd name="connsiteY1" fmla="*/ 18 h 681818"/>
                            <a:gd name="connsiteX2" fmla="*/ 280169 w 524547"/>
                            <a:gd name="connsiteY2" fmla="*/ 334068 h 681818"/>
                            <a:gd name="connsiteX3" fmla="*/ 381384 w 524547"/>
                            <a:gd name="connsiteY3" fmla="*/ 659649 h 681818"/>
                            <a:gd name="connsiteX4" fmla="*/ 471053 w 524547"/>
                            <a:gd name="connsiteY4" fmla="*/ 618854 h 681818"/>
                            <a:gd name="connsiteX5" fmla="*/ 524547 w 524547"/>
                            <a:gd name="connsiteY5" fmla="*/ 345227 h 681818"/>
                            <a:gd name="connsiteX0" fmla="*/ 0 w 566880"/>
                            <a:gd name="connsiteY0" fmla="*/ 347536 h 681971"/>
                            <a:gd name="connsiteX1" fmla="*/ 137775 w 566880"/>
                            <a:gd name="connsiteY1" fmla="*/ 18 h 681971"/>
                            <a:gd name="connsiteX2" fmla="*/ 280169 w 566880"/>
                            <a:gd name="connsiteY2" fmla="*/ 334068 h 681971"/>
                            <a:gd name="connsiteX3" fmla="*/ 381384 w 566880"/>
                            <a:gd name="connsiteY3" fmla="*/ 659649 h 681971"/>
                            <a:gd name="connsiteX4" fmla="*/ 471053 w 566880"/>
                            <a:gd name="connsiteY4" fmla="*/ 618854 h 681971"/>
                            <a:gd name="connsiteX5" fmla="*/ 566880 w 566880"/>
                            <a:gd name="connsiteY5" fmla="*/ 340993 h 681971"/>
                            <a:gd name="connsiteX0" fmla="*/ 0 w 566880"/>
                            <a:gd name="connsiteY0" fmla="*/ 347523 h 680391"/>
                            <a:gd name="connsiteX1" fmla="*/ 137775 w 566880"/>
                            <a:gd name="connsiteY1" fmla="*/ 5 h 680391"/>
                            <a:gd name="connsiteX2" fmla="*/ 280169 w 566880"/>
                            <a:gd name="connsiteY2" fmla="*/ 355222 h 680391"/>
                            <a:gd name="connsiteX3" fmla="*/ 381384 w 566880"/>
                            <a:gd name="connsiteY3" fmla="*/ 659636 h 680391"/>
                            <a:gd name="connsiteX4" fmla="*/ 471053 w 566880"/>
                            <a:gd name="connsiteY4" fmla="*/ 618841 h 680391"/>
                            <a:gd name="connsiteX5" fmla="*/ 566880 w 566880"/>
                            <a:gd name="connsiteY5" fmla="*/ 340980 h 680391"/>
                            <a:gd name="connsiteX0" fmla="*/ 0 w 566880"/>
                            <a:gd name="connsiteY0" fmla="*/ 347519 h 681014"/>
                            <a:gd name="connsiteX1" fmla="*/ 137775 w 566880"/>
                            <a:gd name="connsiteY1" fmla="*/ 1 h 681014"/>
                            <a:gd name="connsiteX2" fmla="*/ 275936 w 566880"/>
                            <a:gd name="connsiteY2" fmla="*/ 346751 h 681014"/>
                            <a:gd name="connsiteX3" fmla="*/ 381384 w 566880"/>
                            <a:gd name="connsiteY3" fmla="*/ 659632 h 681014"/>
                            <a:gd name="connsiteX4" fmla="*/ 471053 w 566880"/>
                            <a:gd name="connsiteY4" fmla="*/ 618837 h 681014"/>
                            <a:gd name="connsiteX5" fmla="*/ 566880 w 566880"/>
                            <a:gd name="connsiteY5" fmla="*/ 340976 h 681014"/>
                            <a:gd name="connsiteX0" fmla="*/ 0 w 566880"/>
                            <a:gd name="connsiteY0" fmla="*/ 347526 h 681648"/>
                            <a:gd name="connsiteX1" fmla="*/ 137775 w 566880"/>
                            <a:gd name="connsiteY1" fmla="*/ 8 h 681648"/>
                            <a:gd name="connsiteX2" fmla="*/ 275936 w 566880"/>
                            <a:gd name="connsiteY2" fmla="*/ 338291 h 681648"/>
                            <a:gd name="connsiteX3" fmla="*/ 381384 w 566880"/>
                            <a:gd name="connsiteY3" fmla="*/ 659639 h 681648"/>
                            <a:gd name="connsiteX4" fmla="*/ 471053 w 566880"/>
                            <a:gd name="connsiteY4" fmla="*/ 618844 h 681648"/>
                            <a:gd name="connsiteX5" fmla="*/ 566880 w 566880"/>
                            <a:gd name="connsiteY5" fmla="*/ 340983 h 681648"/>
                            <a:gd name="connsiteX0" fmla="*/ 0 w 554180"/>
                            <a:gd name="connsiteY0" fmla="*/ 347526 h 681495"/>
                            <a:gd name="connsiteX1" fmla="*/ 137775 w 554180"/>
                            <a:gd name="connsiteY1" fmla="*/ 8 h 681495"/>
                            <a:gd name="connsiteX2" fmla="*/ 275936 w 554180"/>
                            <a:gd name="connsiteY2" fmla="*/ 338291 h 681495"/>
                            <a:gd name="connsiteX3" fmla="*/ 381384 w 554180"/>
                            <a:gd name="connsiteY3" fmla="*/ 659639 h 681495"/>
                            <a:gd name="connsiteX4" fmla="*/ 471053 w 554180"/>
                            <a:gd name="connsiteY4" fmla="*/ 618844 h 681495"/>
                            <a:gd name="connsiteX5" fmla="*/ 554180 w 554180"/>
                            <a:gd name="connsiteY5" fmla="*/ 345217 h 681495"/>
                            <a:gd name="connsiteX0" fmla="*/ 0 w 554180"/>
                            <a:gd name="connsiteY0" fmla="*/ 347526 h 681495"/>
                            <a:gd name="connsiteX1" fmla="*/ 137775 w 554180"/>
                            <a:gd name="connsiteY1" fmla="*/ 8 h 681495"/>
                            <a:gd name="connsiteX2" fmla="*/ 275936 w 554180"/>
                            <a:gd name="connsiteY2" fmla="*/ 338291 h 681495"/>
                            <a:gd name="connsiteX3" fmla="*/ 381384 w 554180"/>
                            <a:gd name="connsiteY3" fmla="*/ 659639 h 681495"/>
                            <a:gd name="connsiteX4" fmla="*/ 471053 w 554180"/>
                            <a:gd name="connsiteY4" fmla="*/ 618844 h 681495"/>
                            <a:gd name="connsiteX5" fmla="*/ 554180 w 554180"/>
                            <a:gd name="connsiteY5" fmla="*/ 345217 h 681495"/>
                            <a:gd name="connsiteX0" fmla="*/ 0 w 545713"/>
                            <a:gd name="connsiteY0" fmla="*/ 347526 h 681495"/>
                            <a:gd name="connsiteX1" fmla="*/ 137775 w 545713"/>
                            <a:gd name="connsiteY1" fmla="*/ 8 h 681495"/>
                            <a:gd name="connsiteX2" fmla="*/ 275936 w 545713"/>
                            <a:gd name="connsiteY2" fmla="*/ 338291 h 681495"/>
                            <a:gd name="connsiteX3" fmla="*/ 381384 w 545713"/>
                            <a:gd name="connsiteY3" fmla="*/ 659639 h 681495"/>
                            <a:gd name="connsiteX4" fmla="*/ 471053 w 545713"/>
                            <a:gd name="connsiteY4" fmla="*/ 618844 h 681495"/>
                            <a:gd name="connsiteX5" fmla="*/ 545713 w 545713"/>
                            <a:gd name="connsiteY5" fmla="*/ 345217 h 681495"/>
                            <a:gd name="connsiteX0" fmla="*/ 0 w 545713"/>
                            <a:gd name="connsiteY0" fmla="*/ 220533 h 554502"/>
                            <a:gd name="connsiteX1" fmla="*/ 137775 w 545713"/>
                            <a:gd name="connsiteY1" fmla="*/ 15 h 554502"/>
                            <a:gd name="connsiteX2" fmla="*/ 275936 w 545713"/>
                            <a:gd name="connsiteY2" fmla="*/ 211298 h 554502"/>
                            <a:gd name="connsiteX3" fmla="*/ 381384 w 545713"/>
                            <a:gd name="connsiteY3" fmla="*/ 532646 h 554502"/>
                            <a:gd name="connsiteX4" fmla="*/ 471053 w 545713"/>
                            <a:gd name="connsiteY4" fmla="*/ 491851 h 554502"/>
                            <a:gd name="connsiteX5" fmla="*/ 545713 w 545713"/>
                            <a:gd name="connsiteY5" fmla="*/ 218224 h 554502"/>
                            <a:gd name="connsiteX0" fmla="*/ 0 w 545713"/>
                            <a:gd name="connsiteY0" fmla="*/ 220533 h 532649"/>
                            <a:gd name="connsiteX1" fmla="*/ 137775 w 545713"/>
                            <a:gd name="connsiteY1" fmla="*/ 15 h 532649"/>
                            <a:gd name="connsiteX2" fmla="*/ 275936 w 545713"/>
                            <a:gd name="connsiteY2" fmla="*/ 211298 h 532649"/>
                            <a:gd name="connsiteX3" fmla="*/ 381384 w 545713"/>
                            <a:gd name="connsiteY3" fmla="*/ 532646 h 532649"/>
                            <a:gd name="connsiteX4" fmla="*/ 545713 w 545713"/>
                            <a:gd name="connsiteY4" fmla="*/ 218224 h 532649"/>
                            <a:gd name="connsiteX0" fmla="*/ 0 w 545713"/>
                            <a:gd name="connsiteY0" fmla="*/ 220531 h 431050"/>
                            <a:gd name="connsiteX1" fmla="*/ 137775 w 545713"/>
                            <a:gd name="connsiteY1" fmla="*/ 13 h 431050"/>
                            <a:gd name="connsiteX2" fmla="*/ 275936 w 545713"/>
                            <a:gd name="connsiteY2" fmla="*/ 211296 h 431050"/>
                            <a:gd name="connsiteX3" fmla="*/ 406784 w 545713"/>
                            <a:gd name="connsiteY3" fmla="*/ 431044 h 431050"/>
                            <a:gd name="connsiteX4" fmla="*/ 545713 w 545713"/>
                            <a:gd name="connsiteY4" fmla="*/ 218222 h 431050"/>
                            <a:gd name="connsiteX0" fmla="*/ 0 w 545713"/>
                            <a:gd name="connsiteY0" fmla="*/ 220531 h 431050"/>
                            <a:gd name="connsiteX1" fmla="*/ 137775 w 545713"/>
                            <a:gd name="connsiteY1" fmla="*/ 13 h 431050"/>
                            <a:gd name="connsiteX2" fmla="*/ 275936 w 545713"/>
                            <a:gd name="connsiteY2" fmla="*/ 211296 h 431050"/>
                            <a:gd name="connsiteX3" fmla="*/ 406784 w 545713"/>
                            <a:gd name="connsiteY3" fmla="*/ 431044 h 431050"/>
                            <a:gd name="connsiteX4" fmla="*/ 545713 w 545713"/>
                            <a:gd name="connsiteY4" fmla="*/ 218222 h 431050"/>
                            <a:gd name="connsiteX0" fmla="*/ 0 w 545713"/>
                            <a:gd name="connsiteY0" fmla="*/ 220531 h 431054"/>
                            <a:gd name="connsiteX1" fmla="*/ 137775 w 545713"/>
                            <a:gd name="connsiteY1" fmla="*/ 13 h 431054"/>
                            <a:gd name="connsiteX2" fmla="*/ 275936 w 545713"/>
                            <a:gd name="connsiteY2" fmla="*/ 211296 h 431054"/>
                            <a:gd name="connsiteX3" fmla="*/ 406784 w 545713"/>
                            <a:gd name="connsiteY3" fmla="*/ 431044 h 431054"/>
                            <a:gd name="connsiteX4" fmla="*/ 545713 w 545713"/>
                            <a:gd name="connsiteY4" fmla="*/ 218222 h 431054"/>
                            <a:gd name="connsiteX0" fmla="*/ 0 w 545713"/>
                            <a:gd name="connsiteY0" fmla="*/ 220531 h 431054"/>
                            <a:gd name="connsiteX1" fmla="*/ 137775 w 545713"/>
                            <a:gd name="connsiteY1" fmla="*/ 13 h 431054"/>
                            <a:gd name="connsiteX2" fmla="*/ 275936 w 545713"/>
                            <a:gd name="connsiteY2" fmla="*/ 211296 h 431054"/>
                            <a:gd name="connsiteX3" fmla="*/ 406784 w 545713"/>
                            <a:gd name="connsiteY3" fmla="*/ 431044 h 431054"/>
                            <a:gd name="connsiteX4" fmla="*/ 545713 w 545713"/>
                            <a:gd name="connsiteY4" fmla="*/ 218222 h 431054"/>
                            <a:gd name="connsiteX0" fmla="*/ 0 w 545713"/>
                            <a:gd name="connsiteY0" fmla="*/ 220533 h 431056"/>
                            <a:gd name="connsiteX1" fmla="*/ 137775 w 545713"/>
                            <a:gd name="connsiteY1" fmla="*/ 15 h 431056"/>
                            <a:gd name="connsiteX2" fmla="*/ 275936 w 545713"/>
                            <a:gd name="connsiteY2" fmla="*/ 211298 h 431056"/>
                            <a:gd name="connsiteX3" fmla="*/ 406784 w 545713"/>
                            <a:gd name="connsiteY3" fmla="*/ 431046 h 431056"/>
                            <a:gd name="connsiteX4" fmla="*/ 545713 w 545713"/>
                            <a:gd name="connsiteY4" fmla="*/ 218224 h 431056"/>
                            <a:gd name="connsiteX0" fmla="*/ 0 w 545713"/>
                            <a:gd name="connsiteY0" fmla="*/ 220533 h 431061"/>
                            <a:gd name="connsiteX1" fmla="*/ 137775 w 545713"/>
                            <a:gd name="connsiteY1" fmla="*/ 15 h 431061"/>
                            <a:gd name="connsiteX2" fmla="*/ 275936 w 545713"/>
                            <a:gd name="connsiteY2" fmla="*/ 211298 h 431061"/>
                            <a:gd name="connsiteX3" fmla="*/ 406784 w 545713"/>
                            <a:gd name="connsiteY3" fmla="*/ 431046 h 431061"/>
                            <a:gd name="connsiteX4" fmla="*/ 545713 w 545713"/>
                            <a:gd name="connsiteY4" fmla="*/ 218224 h 43106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545713" h="431061">
                              <a:moveTo>
                                <a:pt x="0" y="220533"/>
                              </a:moveTo>
                              <a:cubicBezTo>
                                <a:pt x="42719" y="87760"/>
                                <a:pt x="91786" y="1554"/>
                                <a:pt x="137775" y="15"/>
                              </a:cubicBezTo>
                              <a:cubicBezTo>
                                <a:pt x="183764" y="-1524"/>
                                <a:pt x="235334" y="109826"/>
                                <a:pt x="275936" y="211298"/>
                              </a:cubicBezTo>
                              <a:cubicBezTo>
                                <a:pt x="316538" y="312770"/>
                                <a:pt x="361821" y="429892"/>
                                <a:pt x="406784" y="431046"/>
                              </a:cubicBezTo>
                              <a:cubicBezTo>
                                <a:pt x="451747" y="432200"/>
                                <a:pt x="494544" y="368395"/>
                                <a:pt x="545713" y="218224"/>
                              </a:cubicBezTo>
                            </a:path>
                          </a:pathLst>
                        </a:custGeom>
                        <a:noFill/>
                        <a:ln w="12700">
                          <a:solidFill>
                            <a:srgbClr val="FF00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25" name="Freeform 24"/>
                        <p:cNvSpPr/>
                        <p:nvPr/>
                      </p:nvSpPr>
                      <p:spPr>
                        <a:xfrm>
                          <a:off x="9296392" y="3883041"/>
                          <a:ext cx="545713" cy="431061"/>
                        </a:xfrm>
                        <a:custGeom>
                          <a:avLst/>
                          <a:gdLst>
                            <a:gd name="connsiteX0" fmla="*/ 0 w 720436"/>
                            <a:gd name="connsiteY0" fmla="*/ 318896 h 346605"/>
                            <a:gd name="connsiteX1" fmla="*/ 180109 w 720436"/>
                            <a:gd name="connsiteY1" fmla="*/ 263478 h 346605"/>
                            <a:gd name="connsiteX2" fmla="*/ 263236 w 720436"/>
                            <a:gd name="connsiteY2" fmla="*/ 55660 h 346605"/>
                            <a:gd name="connsiteX3" fmla="*/ 360218 w 720436"/>
                            <a:gd name="connsiteY3" fmla="*/ 242 h 346605"/>
                            <a:gd name="connsiteX4" fmla="*/ 471054 w 720436"/>
                            <a:gd name="connsiteY4" fmla="*/ 69514 h 346605"/>
                            <a:gd name="connsiteX5" fmla="*/ 554181 w 720436"/>
                            <a:gd name="connsiteY5" fmla="*/ 291187 h 346605"/>
                            <a:gd name="connsiteX6" fmla="*/ 720436 w 720436"/>
                            <a:gd name="connsiteY6" fmla="*/ 346605 h 346605"/>
                            <a:gd name="connsiteX7" fmla="*/ 720436 w 720436"/>
                            <a:gd name="connsiteY7" fmla="*/ 346605 h 346605"/>
                            <a:gd name="connsiteX0" fmla="*/ 0 w 720436"/>
                            <a:gd name="connsiteY0" fmla="*/ 356996 h 356996"/>
                            <a:gd name="connsiteX1" fmla="*/ 180109 w 720436"/>
                            <a:gd name="connsiteY1" fmla="*/ 263478 h 356996"/>
                            <a:gd name="connsiteX2" fmla="*/ 263236 w 720436"/>
                            <a:gd name="connsiteY2" fmla="*/ 55660 h 356996"/>
                            <a:gd name="connsiteX3" fmla="*/ 360218 w 720436"/>
                            <a:gd name="connsiteY3" fmla="*/ 242 h 356996"/>
                            <a:gd name="connsiteX4" fmla="*/ 471054 w 720436"/>
                            <a:gd name="connsiteY4" fmla="*/ 69514 h 356996"/>
                            <a:gd name="connsiteX5" fmla="*/ 554181 w 720436"/>
                            <a:gd name="connsiteY5" fmla="*/ 291187 h 356996"/>
                            <a:gd name="connsiteX6" fmla="*/ 720436 w 720436"/>
                            <a:gd name="connsiteY6" fmla="*/ 346605 h 356996"/>
                            <a:gd name="connsiteX7" fmla="*/ 720436 w 720436"/>
                            <a:gd name="connsiteY7" fmla="*/ 346605 h 356996"/>
                            <a:gd name="connsiteX0" fmla="*/ 0 w 720436"/>
                            <a:gd name="connsiteY0" fmla="*/ 357040 h 357040"/>
                            <a:gd name="connsiteX1" fmla="*/ 192809 w 720436"/>
                            <a:gd name="connsiteY1" fmla="*/ 280455 h 357040"/>
                            <a:gd name="connsiteX2" fmla="*/ 263236 w 720436"/>
                            <a:gd name="connsiteY2" fmla="*/ 55704 h 357040"/>
                            <a:gd name="connsiteX3" fmla="*/ 360218 w 720436"/>
                            <a:gd name="connsiteY3" fmla="*/ 286 h 357040"/>
                            <a:gd name="connsiteX4" fmla="*/ 471054 w 720436"/>
                            <a:gd name="connsiteY4" fmla="*/ 69558 h 357040"/>
                            <a:gd name="connsiteX5" fmla="*/ 554181 w 720436"/>
                            <a:gd name="connsiteY5" fmla="*/ 291231 h 357040"/>
                            <a:gd name="connsiteX6" fmla="*/ 720436 w 720436"/>
                            <a:gd name="connsiteY6" fmla="*/ 346649 h 357040"/>
                            <a:gd name="connsiteX7" fmla="*/ 720436 w 720436"/>
                            <a:gd name="connsiteY7" fmla="*/ 346649 h 357040"/>
                            <a:gd name="connsiteX0" fmla="*/ 0 w 720436"/>
                            <a:gd name="connsiteY0" fmla="*/ 356802 h 356802"/>
                            <a:gd name="connsiteX1" fmla="*/ 192809 w 720436"/>
                            <a:gd name="connsiteY1" fmla="*/ 280217 h 356802"/>
                            <a:gd name="connsiteX2" fmla="*/ 288636 w 720436"/>
                            <a:gd name="connsiteY2" fmla="*/ 76633 h 356802"/>
                            <a:gd name="connsiteX3" fmla="*/ 360218 w 720436"/>
                            <a:gd name="connsiteY3" fmla="*/ 48 h 356802"/>
                            <a:gd name="connsiteX4" fmla="*/ 471054 w 720436"/>
                            <a:gd name="connsiteY4" fmla="*/ 69320 h 356802"/>
                            <a:gd name="connsiteX5" fmla="*/ 554181 w 720436"/>
                            <a:gd name="connsiteY5" fmla="*/ 290993 h 356802"/>
                            <a:gd name="connsiteX6" fmla="*/ 720436 w 720436"/>
                            <a:gd name="connsiteY6" fmla="*/ 346411 h 356802"/>
                            <a:gd name="connsiteX7" fmla="*/ 720436 w 720436"/>
                            <a:gd name="connsiteY7" fmla="*/ 346411 h 356802"/>
                            <a:gd name="connsiteX0" fmla="*/ 0 w 720436"/>
                            <a:gd name="connsiteY0" fmla="*/ 356870 h 356870"/>
                            <a:gd name="connsiteX1" fmla="*/ 192809 w 720436"/>
                            <a:gd name="connsiteY1" fmla="*/ 280285 h 356870"/>
                            <a:gd name="connsiteX2" fmla="*/ 288636 w 720436"/>
                            <a:gd name="connsiteY2" fmla="*/ 76701 h 356870"/>
                            <a:gd name="connsiteX3" fmla="*/ 360218 w 720436"/>
                            <a:gd name="connsiteY3" fmla="*/ 116 h 356870"/>
                            <a:gd name="connsiteX4" fmla="*/ 441420 w 720436"/>
                            <a:gd name="connsiteY4" fmla="*/ 90555 h 356870"/>
                            <a:gd name="connsiteX5" fmla="*/ 554181 w 720436"/>
                            <a:gd name="connsiteY5" fmla="*/ 291061 h 356870"/>
                            <a:gd name="connsiteX6" fmla="*/ 720436 w 720436"/>
                            <a:gd name="connsiteY6" fmla="*/ 346479 h 356870"/>
                            <a:gd name="connsiteX7" fmla="*/ 720436 w 720436"/>
                            <a:gd name="connsiteY7" fmla="*/ 346479 h 356870"/>
                            <a:gd name="connsiteX0" fmla="*/ 0 w 720436"/>
                            <a:gd name="connsiteY0" fmla="*/ 356870 h 356870"/>
                            <a:gd name="connsiteX1" fmla="*/ 192809 w 720436"/>
                            <a:gd name="connsiteY1" fmla="*/ 280285 h 356870"/>
                            <a:gd name="connsiteX2" fmla="*/ 288636 w 720436"/>
                            <a:gd name="connsiteY2" fmla="*/ 76701 h 356870"/>
                            <a:gd name="connsiteX3" fmla="*/ 360218 w 720436"/>
                            <a:gd name="connsiteY3" fmla="*/ 116 h 356870"/>
                            <a:gd name="connsiteX4" fmla="*/ 441420 w 720436"/>
                            <a:gd name="connsiteY4" fmla="*/ 90555 h 356870"/>
                            <a:gd name="connsiteX5" fmla="*/ 524547 w 720436"/>
                            <a:gd name="connsiteY5" fmla="*/ 295294 h 356870"/>
                            <a:gd name="connsiteX6" fmla="*/ 720436 w 720436"/>
                            <a:gd name="connsiteY6" fmla="*/ 346479 h 356870"/>
                            <a:gd name="connsiteX7" fmla="*/ 720436 w 720436"/>
                            <a:gd name="connsiteY7" fmla="*/ 346479 h 356870"/>
                            <a:gd name="connsiteX0" fmla="*/ 0 w 720436"/>
                            <a:gd name="connsiteY0" fmla="*/ 356817 h 356817"/>
                            <a:gd name="connsiteX1" fmla="*/ 82742 w 720436"/>
                            <a:gd name="connsiteY1" fmla="*/ 98199 h 356817"/>
                            <a:gd name="connsiteX2" fmla="*/ 288636 w 720436"/>
                            <a:gd name="connsiteY2" fmla="*/ 76648 h 356817"/>
                            <a:gd name="connsiteX3" fmla="*/ 360218 w 720436"/>
                            <a:gd name="connsiteY3" fmla="*/ 63 h 356817"/>
                            <a:gd name="connsiteX4" fmla="*/ 441420 w 720436"/>
                            <a:gd name="connsiteY4" fmla="*/ 90502 h 356817"/>
                            <a:gd name="connsiteX5" fmla="*/ 524547 w 720436"/>
                            <a:gd name="connsiteY5" fmla="*/ 295241 h 356817"/>
                            <a:gd name="connsiteX6" fmla="*/ 720436 w 720436"/>
                            <a:gd name="connsiteY6" fmla="*/ 346426 h 356817"/>
                            <a:gd name="connsiteX7" fmla="*/ 720436 w 720436"/>
                            <a:gd name="connsiteY7" fmla="*/ 346426 h 356817"/>
                            <a:gd name="connsiteX0" fmla="*/ 0 w 775469"/>
                            <a:gd name="connsiteY0" fmla="*/ 445717 h 445717"/>
                            <a:gd name="connsiteX1" fmla="*/ 137775 w 775469"/>
                            <a:gd name="connsiteY1" fmla="*/ 98199 h 445717"/>
                            <a:gd name="connsiteX2" fmla="*/ 343669 w 775469"/>
                            <a:gd name="connsiteY2" fmla="*/ 76648 h 445717"/>
                            <a:gd name="connsiteX3" fmla="*/ 415251 w 775469"/>
                            <a:gd name="connsiteY3" fmla="*/ 63 h 445717"/>
                            <a:gd name="connsiteX4" fmla="*/ 496453 w 775469"/>
                            <a:gd name="connsiteY4" fmla="*/ 90502 h 445717"/>
                            <a:gd name="connsiteX5" fmla="*/ 579580 w 775469"/>
                            <a:gd name="connsiteY5" fmla="*/ 295241 h 445717"/>
                            <a:gd name="connsiteX6" fmla="*/ 775469 w 775469"/>
                            <a:gd name="connsiteY6" fmla="*/ 346426 h 445717"/>
                            <a:gd name="connsiteX7" fmla="*/ 775469 w 775469"/>
                            <a:gd name="connsiteY7" fmla="*/ 346426 h 445717"/>
                            <a:gd name="connsiteX0" fmla="*/ 0 w 775469"/>
                            <a:gd name="connsiteY0" fmla="*/ 445717 h 445717"/>
                            <a:gd name="connsiteX1" fmla="*/ 137775 w 775469"/>
                            <a:gd name="connsiteY1" fmla="*/ 98199 h 445717"/>
                            <a:gd name="connsiteX2" fmla="*/ 343669 w 775469"/>
                            <a:gd name="connsiteY2" fmla="*/ 76648 h 445717"/>
                            <a:gd name="connsiteX3" fmla="*/ 415251 w 775469"/>
                            <a:gd name="connsiteY3" fmla="*/ 63 h 445717"/>
                            <a:gd name="connsiteX4" fmla="*/ 496453 w 775469"/>
                            <a:gd name="connsiteY4" fmla="*/ 90502 h 445717"/>
                            <a:gd name="connsiteX5" fmla="*/ 579580 w 775469"/>
                            <a:gd name="connsiteY5" fmla="*/ 295241 h 445717"/>
                            <a:gd name="connsiteX6" fmla="*/ 775469 w 775469"/>
                            <a:gd name="connsiteY6" fmla="*/ 346426 h 445717"/>
                            <a:gd name="connsiteX7" fmla="*/ 775469 w 775469"/>
                            <a:gd name="connsiteY7" fmla="*/ 346426 h 445717"/>
                            <a:gd name="connsiteX0" fmla="*/ 0 w 775469"/>
                            <a:gd name="connsiteY0" fmla="*/ 450948 h 450948"/>
                            <a:gd name="connsiteX1" fmla="*/ 137775 w 775469"/>
                            <a:gd name="connsiteY1" fmla="*/ 103430 h 450948"/>
                            <a:gd name="connsiteX2" fmla="*/ 242069 w 775469"/>
                            <a:gd name="connsiteY2" fmla="*/ 242746 h 450948"/>
                            <a:gd name="connsiteX3" fmla="*/ 415251 w 775469"/>
                            <a:gd name="connsiteY3" fmla="*/ 5294 h 450948"/>
                            <a:gd name="connsiteX4" fmla="*/ 496453 w 775469"/>
                            <a:gd name="connsiteY4" fmla="*/ 95733 h 450948"/>
                            <a:gd name="connsiteX5" fmla="*/ 579580 w 775469"/>
                            <a:gd name="connsiteY5" fmla="*/ 300472 h 450948"/>
                            <a:gd name="connsiteX6" fmla="*/ 775469 w 775469"/>
                            <a:gd name="connsiteY6" fmla="*/ 351657 h 450948"/>
                            <a:gd name="connsiteX7" fmla="*/ 775469 w 775469"/>
                            <a:gd name="connsiteY7" fmla="*/ 351657 h 450948"/>
                            <a:gd name="connsiteX0" fmla="*/ 0 w 775469"/>
                            <a:gd name="connsiteY0" fmla="*/ 450948 h 450948"/>
                            <a:gd name="connsiteX1" fmla="*/ 137775 w 775469"/>
                            <a:gd name="connsiteY1" fmla="*/ 103430 h 450948"/>
                            <a:gd name="connsiteX2" fmla="*/ 242069 w 775469"/>
                            <a:gd name="connsiteY2" fmla="*/ 242746 h 450948"/>
                            <a:gd name="connsiteX3" fmla="*/ 415251 w 775469"/>
                            <a:gd name="connsiteY3" fmla="*/ 5294 h 450948"/>
                            <a:gd name="connsiteX4" fmla="*/ 496453 w 775469"/>
                            <a:gd name="connsiteY4" fmla="*/ 95733 h 450948"/>
                            <a:gd name="connsiteX5" fmla="*/ 579580 w 775469"/>
                            <a:gd name="connsiteY5" fmla="*/ 300472 h 450948"/>
                            <a:gd name="connsiteX6" fmla="*/ 775469 w 775469"/>
                            <a:gd name="connsiteY6" fmla="*/ 351657 h 450948"/>
                            <a:gd name="connsiteX7" fmla="*/ 775469 w 775469"/>
                            <a:gd name="connsiteY7" fmla="*/ 351657 h 450948"/>
                            <a:gd name="connsiteX0" fmla="*/ 0 w 775469"/>
                            <a:gd name="connsiteY0" fmla="*/ 369982 h 674639"/>
                            <a:gd name="connsiteX1" fmla="*/ 137775 w 775469"/>
                            <a:gd name="connsiteY1" fmla="*/ 22464 h 674639"/>
                            <a:gd name="connsiteX2" fmla="*/ 242069 w 775469"/>
                            <a:gd name="connsiteY2" fmla="*/ 161780 h 674639"/>
                            <a:gd name="connsiteX3" fmla="*/ 317884 w 775469"/>
                            <a:gd name="connsiteY3" fmla="*/ 673628 h 674639"/>
                            <a:gd name="connsiteX4" fmla="*/ 496453 w 775469"/>
                            <a:gd name="connsiteY4" fmla="*/ 14767 h 674639"/>
                            <a:gd name="connsiteX5" fmla="*/ 579580 w 775469"/>
                            <a:gd name="connsiteY5" fmla="*/ 219506 h 674639"/>
                            <a:gd name="connsiteX6" fmla="*/ 775469 w 775469"/>
                            <a:gd name="connsiteY6" fmla="*/ 270691 h 674639"/>
                            <a:gd name="connsiteX7" fmla="*/ 775469 w 775469"/>
                            <a:gd name="connsiteY7" fmla="*/ 270691 h 674639"/>
                            <a:gd name="connsiteX0" fmla="*/ 0 w 775469"/>
                            <a:gd name="connsiteY0" fmla="*/ 356853 h 702050"/>
                            <a:gd name="connsiteX1" fmla="*/ 137775 w 775469"/>
                            <a:gd name="connsiteY1" fmla="*/ 9335 h 702050"/>
                            <a:gd name="connsiteX2" fmla="*/ 242069 w 775469"/>
                            <a:gd name="connsiteY2" fmla="*/ 148651 h 702050"/>
                            <a:gd name="connsiteX3" fmla="*/ 317884 w 775469"/>
                            <a:gd name="connsiteY3" fmla="*/ 660499 h 702050"/>
                            <a:gd name="connsiteX4" fmla="*/ 403320 w 775469"/>
                            <a:gd name="connsiteY4" fmla="*/ 619705 h 702050"/>
                            <a:gd name="connsiteX5" fmla="*/ 579580 w 775469"/>
                            <a:gd name="connsiteY5" fmla="*/ 206377 h 702050"/>
                            <a:gd name="connsiteX6" fmla="*/ 775469 w 775469"/>
                            <a:gd name="connsiteY6" fmla="*/ 257562 h 702050"/>
                            <a:gd name="connsiteX7" fmla="*/ 775469 w 775469"/>
                            <a:gd name="connsiteY7" fmla="*/ 257562 h 702050"/>
                            <a:gd name="connsiteX0" fmla="*/ 0 w 775469"/>
                            <a:gd name="connsiteY0" fmla="*/ 356853 h 702050"/>
                            <a:gd name="connsiteX1" fmla="*/ 137775 w 775469"/>
                            <a:gd name="connsiteY1" fmla="*/ 9335 h 702050"/>
                            <a:gd name="connsiteX2" fmla="*/ 242069 w 775469"/>
                            <a:gd name="connsiteY2" fmla="*/ 148651 h 702050"/>
                            <a:gd name="connsiteX3" fmla="*/ 317884 w 775469"/>
                            <a:gd name="connsiteY3" fmla="*/ 660499 h 702050"/>
                            <a:gd name="connsiteX4" fmla="*/ 403320 w 775469"/>
                            <a:gd name="connsiteY4" fmla="*/ 619705 h 702050"/>
                            <a:gd name="connsiteX5" fmla="*/ 579580 w 775469"/>
                            <a:gd name="connsiteY5" fmla="*/ 206377 h 702050"/>
                            <a:gd name="connsiteX6" fmla="*/ 775469 w 775469"/>
                            <a:gd name="connsiteY6" fmla="*/ 257562 h 702050"/>
                            <a:gd name="connsiteX0" fmla="*/ 0 w 579580"/>
                            <a:gd name="connsiteY0" fmla="*/ 356853 h 702050"/>
                            <a:gd name="connsiteX1" fmla="*/ 137775 w 579580"/>
                            <a:gd name="connsiteY1" fmla="*/ 9335 h 702050"/>
                            <a:gd name="connsiteX2" fmla="*/ 242069 w 579580"/>
                            <a:gd name="connsiteY2" fmla="*/ 148651 h 702050"/>
                            <a:gd name="connsiteX3" fmla="*/ 317884 w 579580"/>
                            <a:gd name="connsiteY3" fmla="*/ 660499 h 702050"/>
                            <a:gd name="connsiteX4" fmla="*/ 403320 w 579580"/>
                            <a:gd name="connsiteY4" fmla="*/ 619705 h 702050"/>
                            <a:gd name="connsiteX5" fmla="*/ 579580 w 579580"/>
                            <a:gd name="connsiteY5" fmla="*/ 206377 h 702050"/>
                            <a:gd name="connsiteX0" fmla="*/ 0 w 579580"/>
                            <a:gd name="connsiteY0" fmla="*/ 356853 h 702050"/>
                            <a:gd name="connsiteX1" fmla="*/ 137775 w 579580"/>
                            <a:gd name="connsiteY1" fmla="*/ 9335 h 702050"/>
                            <a:gd name="connsiteX2" fmla="*/ 242069 w 579580"/>
                            <a:gd name="connsiteY2" fmla="*/ 148651 h 702050"/>
                            <a:gd name="connsiteX3" fmla="*/ 317884 w 579580"/>
                            <a:gd name="connsiteY3" fmla="*/ 660499 h 702050"/>
                            <a:gd name="connsiteX4" fmla="*/ 403320 w 579580"/>
                            <a:gd name="connsiteY4" fmla="*/ 619705 h 702050"/>
                            <a:gd name="connsiteX5" fmla="*/ 579580 w 579580"/>
                            <a:gd name="connsiteY5" fmla="*/ 206377 h 702050"/>
                            <a:gd name="connsiteX0" fmla="*/ 0 w 579580"/>
                            <a:gd name="connsiteY0" fmla="*/ 356853 h 702050"/>
                            <a:gd name="connsiteX1" fmla="*/ 137775 w 579580"/>
                            <a:gd name="connsiteY1" fmla="*/ 9335 h 702050"/>
                            <a:gd name="connsiteX2" fmla="*/ 242069 w 579580"/>
                            <a:gd name="connsiteY2" fmla="*/ 148651 h 702050"/>
                            <a:gd name="connsiteX3" fmla="*/ 317884 w 579580"/>
                            <a:gd name="connsiteY3" fmla="*/ 660499 h 702050"/>
                            <a:gd name="connsiteX4" fmla="*/ 403320 w 579580"/>
                            <a:gd name="connsiteY4" fmla="*/ 619705 h 702050"/>
                            <a:gd name="connsiteX5" fmla="*/ 579580 w 579580"/>
                            <a:gd name="connsiteY5" fmla="*/ 206377 h 702050"/>
                            <a:gd name="connsiteX0" fmla="*/ 0 w 579580"/>
                            <a:gd name="connsiteY0" fmla="*/ 356853 h 703718"/>
                            <a:gd name="connsiteX1" fmla="*/ 137775 w 579580"/>
                            <a:gd name="connsiteY1" fmla="*/ 9335 h 703718"/>
                            <a:gd name="connsiteX2" fmla="*/ 242069 w 579580"/>
                            <a:gd name="connsiteY2" fmla="*/ 148651 h 703718"/>
                            <a:gd name="connsiteX3" fmla="*/ 317884 w 579580"/>
                            <a:gd name="connsiteY3" fmla="*/ 660499 h 703718"/>
                            <a:gd name="connsiteX4" fmla="*/ 454120 w 579580"/>
                            <a:gd name="connsiteY4" fmla="*/ 623938 h 703718"/>
                            <a:gd name="connsiteX5" fmla="*/ 579580 w 579580"/>
                            <a:gd name="connsiteY5" fmla="*/ 206377 h 703718"/>
                            <a:gd name="connsiteX0" fmla="*/ 0 w 579580"/>
                            <a:gd name="connsiteY0" fmla="*/ 348187 h 685533"/>
                            <a:gd name="connsiteX1" fmla="*/ 137775 w 579580"/>
                            <a:gd name="connsiteY1" fmla="*/ 669 h 685533"/>
                            <a:gd name="connsiteX2" fmla="*/ 267469 w 579580"/>
                            <a:gd name="connsiteY2" fmla="*/ 271219 h 685533"/>
                            <a:gd name="connsiteX3" fmla="*/ 317884 w 579580"/>
                            <a:gd name="connsiteY3" fmla="*/ 651833 h 685533"/>
                            <a:gd name="connsiteX4" fmla="*/ 454120 w 579580"/>
                            <a:gd name="connsiteY4" fmla="*/ 615272 h 685533"/>
                            <a:gd name="connsiteX5" fmla="*/ 579580 w 579580"/>
                            <a:gd name="connsiteY5" fmla="*/ 197711 h 685533"/>
                            <a:gd name="connsiteX0" fmla="*/ 0 w 579580"/>
                            <a:gd name="connsiteY0" fmla="*/ 348217 h 685563"/>
                            <a:gd name="connsiteX1" fmla="*/ 137775 w 579580"/>
                            <a:gd name="connsiteY1" fmla="*/ 699 h 685563"/>
                            <a:gd name="connsiteX2" fmla="*/ 267469 w 579580"/>
                            <a:gd name="connsiteY2" fmla="*/ 271249 h 685563"/>
                            <a:gd name="connsiteX3" fmla="*/ 317884 w 579580"/>
                            <a:gd name="connsiteY3" fmla="*/ 651863 h 685563"/>
                            <a:gd name="connsiteX4" fmla="*/ 454120 w 579580"/>
                            <a:gd name="connsiteY4" fmla="*/ 615302 h 685563"/>
                            <a:gd name="connsiteX5" fmla="*/ 579580 w 579580"/>
                            <a:gd name="connsiteY5" fmla="*/ 197741 h 685563"/>
                            <a:gd name="connsiteX0" fmla="*/ 0 w 562647"/>
                            <a:gd name="connsiteY0" fmla="*/ 348217 h 680873"/>
                            <a:gd name="connsiteX1" fmla="*/ 137775 w 562647"/>
                            <a:gd name="connsiteY1" fmla="*/ 699 h 680873"/>
                            <a:gd name="connsiteX2" fmla="*/ 267469 w 562647"/>
                            <a:gd name="connsiteY2" fmla="*/ 271249 h 680873"/>
                            <a:gd name="connsiteX3" fmla="*/ 317884 w 562647"/>
                            <a:gd name="connsiteY3" fmla="*/ 651863 h 680873"/>
                            <a:gd name="connsiteX4" fmla="*/ 454120 w 562647"/>
                            <a:gd name="connsiteY4" fmla="*/ 615302 h 680873"/>
                            <a:gd name="connsiteX5" fmla="*/ 562647 w 562647"/>
                            <a:gd name="connsiteY5" fmla="*/ 303574 h 680873"/>
                            <a:gd name="connsiteX0" fmla="*/ 0 w 562647"/>
                            <a:gd name="connsiteY0" fmla="*/ 347519 h 674554"/>
                            <a:gd name="connsiteX1" fmla="*/ 137775 w 562647"/>
                            <a:gd name="connsiteY1" fmla="*/ 1 h 674554"/>
                            <a:gd name="connsiteX2" fmla="*/ 267469 w 562647"/>
                            <a:gd name="connsiteY2" fmla="*/ 346751 h 674554"/>
                            <a:gd name="connsiteX3" fmla="*/ 317884 w 562647"/>
                            <a:gd name="connsiteY3" fmla="*/ 651165 h 674554"/>
                            <a:gd name="connsiteX4" fmla="*/ 454120 w 562647"/>
                            <a:gd name="connsiteY4" fmla="*/ 614604 h 674554"/>
                            <a:gd name="connsiteX5" fmla="*/ 562647 w 562647"/>
                            <a:gd name="connsiteY5" fmla="*/ 302876 h 674554"/>
                            <a:gd name="connsiteX0" fmla="*/ 0 w 524547"/>
                            <a:gd name="connsiteY0" fmla="*/ 347519 h 672866"/>
                            <a:gd name="connsiteX1" fmla="*/ 137775 w 524547"/>
                            <a:gd name="connsiteY1" fmla="*/ 1 h 672866"/>
                            <a:gd name="connsiteX2" fmla="*/ 267469 w 524547"/>
                            <a:gd name="connsiteY2" fmla="*/ 346751 h 672866"/>
                            <a:gd name="connsiteX3" fmla="*/ 317884 w 524547"/>
                            <a:gd name="connsiteY3" fmla="*/ 651165 h 672866"/>
                            <a:gd name="connsiteX4" fmla="*/ 454120 w 524547"/>
                            <a:gd name="connsiteY4" fmla="*/ 614604 h 672866"/>
                            <a:gd name="connsiteX5" fmla="*/ 524547 w 524547"/>
                            <a:gd name="connsiteY5" fmla="*/ 345210 h 672866"/>
                            <a:gd name="connsiteX0" fmla="*/ 0 w 524547"/>
                            <a:gd name="connsiteY0" fmla="*/ 347519 h 667778"/>
                            <a:gd name="connsiteX1" fmla="*/ 137775 w 524547"/>
                            <a:gd name="connsiteY1" fmla="*/ 1 h 667778"/>
                            <a:gd name="connsiteX2" fmla="*/ 267469 w 524547"/>
                            <a:gd name="connsiteY2" fmla="*/ 346751 h 667778"/>
                            <a:gd name="connsiteX3" fmla="*/ 317884 w 524547"/>
                            <a:gd name="connsiteY3" fmla="*/ 651165 h 667778"/>
                            <a:gd name="connsiteX4" fmla="*/ 432953 w 524547"/>
                            <a:gd name="connsiteY4" fmla="*/ 597671 h 667778"/>
                            <a:gd name="connsiteX5" fmla="*/ 524547 w 524547"/>
                            <a:gd name="connsiteY5" fmla="*/ 345210 h 667778"/>
                            <a:gd name="connsiteX0" fmla="*/ 0 w 524547"/>
                            <a:gd name="connsiteY0" fmla="*/ 347519 h 674973"/>
                            <a:gd name="connsiteX1" fmla="*/ 137775 w 524547"/>
                            <a:gd name="connsiteY1" fmla="*/ 1 h 674973"/>
                            <a:gd name="connsiteX2" fmla="*/ 267469 w 524547"/>
                            <a:gd name="connsiteY2" fmla="*/ 346751 h 674973"/>
                            <a:gd name="connsiteX3" fmla="*/ 381384 w 524547"/>
                            <a:gd name="connsiteY3" fmla="*/ 659632 h 674973"/>
                            <a:gd name="connsiteX4" fmla="*/ 432953 w 524547"/>
                            <a:gd name="connsiteY4" fmla="*/ 597671 h 674973"/>
                            <a:gd name="connsiteX5" fmla="*/ 524547 w 524547"/>
                            <a:gd name="connsiteY5" fmla="*/ 345210 h 674973"/>
                            <a:gd name="connsiteX0" fmla="*/ 0 w 524547"/>
                            <a:gd name="connsiteY0" fmla="*/ 347519 h 680861"/>
                            <a:gd name="connsiteX1" fmla="*/ 137775 w 524547"/>
                            <a:gd name="connsiteY1" fmla="*/ 1 h 680861"/>
                            <a:gd name="connsiteX2" fmla="*/ 267469 w 524547"/>
                            <a:gd name="connsiteY2" fmla="*/ 346751 h 680861"/>
                            <a:gd name="connsiteX3" fmla="*/ 381384 w 524547"/>
                            <a:gd name="connsiteY3" fmla="*/ 659632 h 680861"/>
                            <a:gd name="connsiteX4" fmla="*/ 471053 w 524547"/>
                            <a:gd name="connsiteY4" fmla="*/ 618837 h 680861"/>
                            <a:gd name="connsiteX5" fmla="*/ 524547 w 524547"/>
                            <a:gd name="connsiteY5" fmla="*/ 345210 h 680861"/>
                            <a:gd name="connsiteX0" fmla="*/ 0 w 524547"/>
                            <a:gd name="connsiteY0" fmla="*/ 347534 h 681816"/>
                            <a:gd name="connsiteX1" fmla="*/ 137775 w 524547"/>
                            <a:gd name="connsiteY1" fmla="*/ 16 h 681816"/>
                            <a:gd name="connsiteX2" fmla="*/ 280169 w 524547"/>
                            <a:gd name="connsiteY2" fmla="*/ 334066 h 681816"/>
                            <a:gd name="connsiteX3" fmla="*/ 381384 w 524547"/>
                            <a:gd name="connsiteY3" fmla="*/ 659647 h 681816"/>
                            <a:gd name="connsiteX4" fmla="*/ 471053 w 524547"/>
                            <a:gd name="connsiteY4" fmla="*/ 618852 h 681816"/>
                            <a:gd name="connsiteX5" fmla="*/ 524547 w 524547"/>
                            <a:gd name="connsiteY5" fmla="*/ 345225 h 681816"/>
                            <a:gd name="connsiteX0" fmla="*/ 0 w 524547"/>
                            <a:gd name="connsiteY0" fmla="*/ 347536 h 681818"/>
                            <a:gd name="connsiteX1" fmla="*/ 137775 w 524547"/>
                            <a:gd name="connsiteY1" fmla="*/ 18 h 681818"/>
                            <a:gd name="connsiteX2" fmla="*/ 280169 w 524547"/>
                            <a:gd name="connsiteY2" fmla="*/ 334068 h 681818"/>
                            <a:gd name="connsiteX3" fmla="*/ 381384 w 524547"/>
                            <a:gd name="connsiteY3" fmla="*/ 659649 h 681818"/>
                            <a:gd name="connsiteX4" fmla="*/ 471053 w 524547"/>
                            <a:gd name="connsiteY4" fmla="*/ 618854 h 681818"/>
                            <a:gd name="connsiteX5" fmla="*/ 524547 w 524547"/>
                            <a:gd name="connsiteY5" fmla="*/ 345227 h 681818"/>
                            <a:gd name="connsiteX0" fmla="*/ 0 w 566880"/>
                            <a:gd name="connsiteY0" fmla="*/ 347536 h 681971"/>
                            <a:gd name="connsiteX1" fmla="*/ 137775 w 566880"/>
                            <a:gd name="connsiteY1" fmla="*/ 18 h 681971"/>
                            <a:gd name="connsiteX2" fmla="*/ 280169 w 566880"/>
                            <a:gd name="connsiteY2" fmla="*/ 334068 h 681971"/>
                            <a:gd name="connsiteX3" fmla="*/ 381384 w 566880"/>
                            <a:gd name="connsiteY3" fmla="*/ 659649 h 681971"/>
                            <a:gd name="connsiteX4" fmla="*/ 471053 w 566880"/>
                            <a:gd name="connsiteY4" fmla="*/ 618854 h 681971"/>
                            <a:gd name="connsiteX5" fmla="*/ 566880 w 566880"/>
                            <a:gd name="connsiteY5" fmla="*/ 340993 h 681971"/>
                            <a:gd name="connsiteX0" fmla="*/ 0 w 566880"/>
                            <a:gd name="connsiteY0" fmla="*/ 347523 h 680391"/>
                            <a:gd name="connsiteX1" fmla="*/ 137775 w 566880"/>
                            <a:gd name="connsiteY1" fmla="*/ 5 h 680391"/>
                            <a:gd name="connsiteX2" fmla="*/ 280169 w 566880"/>
                            <a:gd name="connsiteY2" fmla="*/ 355222 h 680391"/>
                            <a:gd name="connsiteX3" fmla="*/ 381384 w 566880"/>
                            <a:gd name="connsiteY3" fmla="*/ 659636 h 680391"/>
                            <a:gd name="connsiteX4" fmla="*/ 471053 w 566880"/>
                            <a:gd name="connsiteY4" fmla="*/ 618841 h 680391"/>
                            <a:gd name="connsiteX5" fmla="*/ 566880 w 566880"/>
                            <a:gd name="connsiteY5" fmla="*/ 340980 h 680391"/>
                            <a:gd name="connsiteX0" fmla="*/ 0 w 566880"/>
                            <a:gd name="connsiteY0" fmla="*/ 347519 h 681014"/>
                            <a:gd name="connsiteX1" fmla="*/ 137775 w 566880"/>
                            <a:gd name="connsiteY1" fmla="*/ 1 h 681014"/>
                            <a:gd name="connsiteX2" fmla="*/ 275936 w 566880"/>
                            <a:gd name="connsiteY2" fmla="*/ 346751 h 681014"/>
                            <a:gd name="connsiteX3" fmla="*/ 381384 w 566880"/>
                            <a:gd name="connsiteY3" fmla="*/ 659632 h 681014"/>
                            <a:gd name="connsiteX4" fmla="*/ 471053 w 566880"/>
                            <a:gd name="connsiteY4" fmla="*/ 618837 h 681014"/>
                            <a:gd name="connsiteX5" fmla="*/ 566880 w 566880"/>
                            <a:gd name="connsiteY5" fmla="*/ 340976 h 681014"/>
                            <a:gd name="connsiteX0" fmla="*/ 0 w 566880"/>
                            <a:gd name="connsiteY0" fmla="*/ 347526 h 681648"/>
                            <a:gd name="connsiteX1" fmla="*/ 137775 w 566880"/>
                            <a:gd name="connsiteY1" fmla="*/ 8 h 681648"/>
                            <a:gd name="connsiteX2" fmla="*/ 275936 w 566880"/>
                            <a:gd name="connsiteY2" fmla="*/ 338291 h 681648"/>
                            <a:gd name="connsiteX3" fmla="*/ 381384 w 566880"/>
                            <a:gd name="connsiteY3" fmla="*/ 659639 h 681648"/>
                            <a:gd name="connsiteX4" fmla="*/ 471053 w 566880"/>
                            <a:gd name="connsiteY4" fmla="*/ 618844 h 681648"/>
                            <a:gd name="connsiteX5" fmla="*/ 566880 w 566880"/>
                            <a:gd name="connsiteY5" fmla="*/ 340983 h 681648"/>
                            <a:gd name="connsiteX0" fmla="*/ 0 w 554180"/>
                            <a:gd name="connsiteY0" fmla="*/ 347526 h 681495"/>
                            <a:gd name="connsiteX1" fmla="*/ 137775 w 554180"/>
                            <a:gd name="connsiteY1" fmla="*/ 8 h 681495"/>
                            <a:gd name="connsiteX2" fmla="*/ 275936 w 554180"/>
                            <a:gd name="connsiteY2" fmla="*/ 338291 h 681495"/>
                            <a:gd name="connsiteX3" fmla="*/ 381384 w 554180"/>
                            <a:gd name="connsiteY3" fmla="*/ 659639 h 681495"/>
                            <a:gd name="connsiteX4" fmla="*/ 471053 w 554180"/>
                            <a:gd name="connsiteY4" fmla="*/ 618844 h 681495"/>
                            <a:gd name="connsiteX5" fmla="*/ 554180 w 554180"/>
                            <a:gd name="connsiteY5" fmla="*/ 345217 h 681495"/>
                            <a:gd name="connsiteX0" fmla="*/ 0 w 554180"/>
                            <a:gd name="connsiteY0" fmla="*/ 347526 h 681495"/>
                            <a:gd name="connsiteX1" fmla="*/ 137775 w 554180"/>
                            <a:gd name="connsiteY1" fmla="*/ 8 h 681495"/>
                            <a:gd name="connsiteX2" fmla="*/ 275936 w 554180"/>
                            <a:gd name="connsiteY2" fmla="*/ 338291 h 681495"/>
                            <a:gd name="connsiteX3" fmla="*/ 381384 w 554180"/>
                            <a:gd name="connsiteY3" fmla="*/ 659639 h 681495"/>
                            <a:gd name="connsiteX4" fmla="*/ 471053 w 554180"/>
                            <a:gd name="connsiteY4" fmla="*/ 618844 h 681495"/>
                            <a:gd name="connsiteX5" fmla="*/ 554180 w 554180"/>
                            <a:gd name="connsiteY5" fmla="*/ 345217 h 681495"/>
                            <a:gd name="connsiteX0" fmla="*/ 0 w 545713"/>
                            <a:gd name="connsiteY0" fmla="*/ 347526 h 681495"/>
                            <a:gd name="connsiteX1" fmla="*/ 137775 w 545713"/>
                            <a:gd name="connsiteY1" fmla="*/ 8 h 681495"/>
                            <a:gd name="connsiteX2" fmla="*/ 275936 w 545713"/>
                            <a:gd name="connsiteY2" fmla="*/ 338291 h 681495"/>
                            <a:gd name="connsiteX3" fmla="*/ 381384 w 545713"/>
                            <a:gd name="connsiteY3" fmla="*/ 659639 h 681495"/>
                            <a:gd name="connsiteX4" fmla="*/ 471053 w 545713"/>
                            <a:gd name="connsiteY4" fmla="*/ 618844 h 681495"/>
                            <a:gd name="connsiteX5" fmla="*/ 545713 w 545713"/>
                            <a:gd name="connsiteY5" fmla="*/ 345217 h 681495"/>
                            <a:gd name="connsiteX0" fmla="*/ 0 w 545713"/>
                            <a:gd name="connsiteY0" fmla="*/ 220533 h 554502"/>
                            <a:gd name="connsiteX1" fmla="*/ 137775 w 545713"/>
                            <a:gd name="connsiteY1" fmla="*/ 15 h 554502"/>
                            <a:gd name="connsiteX2" fmla="*/ 275936 w 545713"/>
                            <a:gd name="connsiteY2" fmla="*/ 211298 h 554502"/>
                            <a:gd name="connsiteX3" fmla="*/ 381384 w 545713"/>
                            <a:gd name="connsiteY3" fmla="*/ 532646 h 554502"/>
                            <a:gd name="connsiteX4" fmla="*/ 471053 w 545713"/>
                            <a:gd name="connsiteY4" fmla="*/ 491851 h 554502"/>
                            <a:gd name="connsiteX5" fmla="*/ 545713 w 545713"/>
                            <a:gd name="connsiteY5" fmla="*/ 218224 h 554502"/>
                            <a:gd name="connsiteX0" fmla="*/ 0 w 545713"/>
                            <a:gd name="connsiteY0" fmla="*/ 220533 h 532649"/>
                            <a:gd name="connsiteX1" fmla="*/ 137775 w 545713"/>
                            <a:gd name="connsiteY1" fmla="*/ 15 h 532649"/>
                            <a:gd name="connsiteX2" fmla="*/ 275936 w 545713"/>
                            <a:gd name="connsiteY2" fmla="*/ 211298 h 532649"/>
                            <a:gd name="connsiteX3" fmla="*/ 381384 w 545713"/>
                            <a:gd name="connsiteY3" fmla="*/ 532646 h 532649"/>
                            <a:gd name="connsiteX4" fmla="*/ 545713 w 545713"/>
                            <a:gd name="connsiteY4" fmla="*/ 218224 h 532649"/>
                            <a:gd name="connsiteX0" fmla="*/ 0 w 545713"/>
                            <a:gd name="connsiteY0" fmla="*/ 220531 h 431050"/>
                            <a:gd name="connsiteX1" fmla="*/ 137775 w 545713"/>
                            <a:gd name="connsiteY1" fmla="*/ 13 h 431050"/>
                            <a:gd name="connsiteX2" fmla="*/ 275936 w 545713"/>
                            <a:gd name="connsiteY2" fmla="*/ 211296 h 431050"/>
                            <a:gd name="connsiteX3" fmla="*/ 406784 w 545713"/>
                            <a:gd name="connsiteY3" fmla="*/ 431044 h 431050"/>
                            <a:gd name="connsiteX4" fmla="*/ 545713 w 545713"/>
                            <a:gd name="connsiteY4" fmla="*/ 218222 h 431050"/>
                            <a:gd name="connsiteX0" fmla="*/ 0 w 545713"/>
                            <a:gd name="connsiteY0" fmla="*/ 220531 h 431050"/>
                            <a:gd name="connsiteX1" fmla="*/ 137775 w 545713"/>
                            <a:gd name="connsiteY1" fmla="*/ 13 h 431050"/>
                            <a:gd name="connsiteX2" fmla="*/ 275936 w 545713"/>
                            <a:gd name="connsiteY2" fmla="*/ 211296 h 431050"/>
                            <a:gd name="connsiteX3" fmla="*/ 406784 w 545713"/>
                            <a:gd name="connsiteY3" fmla="*/ 431044 h 431050"/>
                            <a:gd name="connsiteX4" fmla="*/ 545713 w 545713"/>
                            <a:gd name="connsiteY4" fmla="*/ 218222 h 431050"/>
                            <a:gd name="connsiteX0" fmla="*/ 0 w 545713"/>
                            <a:gd name="connsiteY0" fmla="*/ 220531 h 431054"/>
                            <a:gd name="connsiteX1" fmla="*/ 137775 w 545713"/>
                            <a:gd name="connsiteY1" fmla="*/ 13 h 431054"/>
                            <a:gd name="connsiteX2" fmla="*/ 275936 w 545713"/>
                            <a:gd name="connsiteY2" fmla="*/ 211296 h 431054"/>
                            <a:gd name="connsiteX3" fmla="*/ 406784 w 545713"/>
                            <a:gd name="connsiteY3" fmla="*/ 431044 h 431054"/>
                            <a:gd name="connsiteX4" fmla="*/ 545713 w 545713"/>
                            <a:gd name="connsiteY4" fmla="*/ 218222 h 431054"/>
                            <a:gd name="connsiteX0" fmla="*/ 0 w 545713"/>
                            <a:gd name="connsiteY0" fmla="*/ 220531 h 431054"/>
                            <a:gd name="connsiteX1" fmla="*/ 137775 w 545713"/>
                            <a:gd name="connsiteY1" fmla="*/ 13 h 431054"/>
                            <a:gd name="connsiteX2" fmla="*/ 275936 w 545713"/>
                            <a:gd name="connsiteY2" fmla="*/ 211296 h 431054"/>
                            <a:gd name="connsiteX3" fmla="*/ 406784 w 545713"/>
                            <a:gd name="connsiteY3" fmla="*/ 431044 h 431054"/>
                            <a:gd name="connsiteX4" fmla="*/ 545713 w 545713"/>
                            <a:gd name="connsiteY4" fmla="*/ 218222 h 431054"/>
                            <a:gd name="connsiteX0" fmla="*/ 0 w 545713"/>
                            <a:gd name="connsiteY0" fmla="*/ 220533 h 431056"/>
                            <a:gd name="connsiteX1" fmla="*/ 137775 w 545713"/>
                            <a:gd name="connsiteY1" fmla="*/ 15 h 431056"/>
                            <a:gd name="connsiteX2" fmla="*/ 275936 w 545713"/>
                            <a:gd name="connsiteY2" fmla="*/ 211298 h 431056"/>
                            <a:gd name="connsiteX3" fmla="*/ 406784 w 545713"/>
                            <a:gd name="connsiteY3" fmla="*/ 431046 h 431056"/>
                            <a:gd name="connsiteX4" fmla="*/ 545713 w 545713"/>
                            <a:gd name="connsiteY4" fmla="*/ 218224 h 431056"/>
                            <a:gd name="connsiteX0" fmla="*/ 0 w 545713"/>
                            <a:gd name="connsiteY0" fmla="*/ 220533 h 431061"/>
                            <a:gd name="connsiteX1" fmla="*/ 137775 w 545713"/>
                            <a:gd name="connsiteY1" fmla="*/ 15 h 431061"/>
                            <a:gd name="connsiteX2" fmla="*/ 275936 w 545713"/>
                            <a:gd name="connsiteY2" fmla="*/ 211298 h 431061"/>
                            <a:gd name="connsiteX3" fmla="*/ 406784 w 545713"/>
                            <a:gd name="connsiteY3" fmla="*/ 431046 h 431061"/>
                            <a:gd name="connsiteX4" fmla="*/ 545713 w 545713"/>
                            <a:gd name="connsiteY4" fmla="*/ 218224 h 43106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545713" h="431061">
                              <a:moveTo>
                                <a:pt x="0" y="220533"/>
                              </a:moveTo>
                              <a:cubicBezTo>
                                <a:pt x="42719" y="87760"/>
                                <a:pt x="91786" y="1554"/>
                                <a:pt x="137775" y="15"/>
                              </a:cubicBezTo>
                              <a:cubicBezTo>
                                <a:pt x="183764" y="-1524"/>
                                <a:pt x="235334" y="109826"/>
                                <a:pt x="275936" y="211298"/>
                              </a:cubicBezTo>
                              <a:cubicBezTo>
                                <a:pt x="316538" y="312770"/>
                                <a:pt x="361821" y="429892"/>
                                <a:pt x="406784" y="431046"/>
                              </a:cubicBezTo>
                              <a:cubicBezTo>
                                <a:pt x="451747" y="432200"/>
                                <a:pt x="494544" y="368395"/>
                                <a:pt x="545713" y="218224"/>
                              </a:cubicBezTo>
                            </a:path>
                          </a:pathLst>
                        </a:custGeom>
                        <a:noFill/>
                        <a:ln w="12700">
                          <a:solidFill>
                            <a:srgbClr val="FF00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sp>
                    <p:nvSpPr>
                      <p:cNvPr id="27" name="Freeform 26"/>
                      <p:cNvSpPr/>
                      <p:nvPr/>
                    </p:nvSpPr>
                    <p:spPr>
                      <a:xfrm>
                        <a:off x="9842106" y="3994985"/>
                        <a:ext cx="252075" cy="108588"/>
                      </a:xfrm>
                      <a:custGeom>
                        <a:avLst/>
                        <a:gdLst>
                          <a:gd name="connsiteX0" fmla="*/ 0 w 720436"/>
                          <a:gd name="connsiteY0" fmla="*/ 318896 h 346605"/>
                          <a:gd name="connsiteX1" fmla="*/ 180109 w 720436"/>
                          <a:gd name="connsiteY1" fmla="*/ 263478 h 346605"/>
                          <a:gd name="connsiteX2" fmla="*/ 263236 w 720436"/>
                          <a:gd name="connsiteY2" fmla="*/ 55660 h 346605"/>
                          <a:gd name="connsiteX3" fmla="*/ 360218 w 720436"/>
                          <a:gd name="connsiteY3" fmla="*/ 242 h 346605"/>
                          <a:gd name="connsiteX4" fmla="*/ 471054 w 720436"/>
                          <a:gd name="connsiteY4" fmla="*/ 69514 h 346605"/>
                          <a:gd name="connsiteX5" fmla="*/ 554181 w 720436"/>
                          <a:gd name="connsiteY5" fmla="*/ 291187 h 346605"/>
                          <a:gd name="connsiteX6" fmla="*/ 720436 w 720436"/>
                          <a:gd name="connsiteY6" fmla="*/ 346605 h 346605"/>
                          <a:gd name="connsiteX7" fmla="*/ 720436 w 720436"/>
                          <a:gd name="connsiteY7" fmla="*/ 346605 h 346605"/>
                          <a:gd name="connsiteX0" fmla="*/ 0 w 720436"/>
                          <a:gd name="connsiteY0" fmla="*/ 356996 h 356996"/>
                          <a:gd name="connsiteX1" fmla="*/ 180109 w 720436"/>
                          <a:gd name="connsiteY1" fmla="*/ 263478 h 356996"/>
                          <a:gd name="connsiteX2" fmla="*/ 263236 w 720436"/>
                          <a:gd name="connsiteY2" fmla="*/ 55660 h 356996"/>
                          <a:gd name="connsiteX3" fmla="*/ 360218 w 720436"/>
                          <a:gd name="connsiteY3" fmla="*/ 242 h 356996"/>
                          <a:gd name="connsiteX4" fmla="*/ 471054 w 720436"/>
                          <a:gd name="connsiteY4" fmla="*/ 69514 h 356996"/>
                          <a:gd name="connsiteX5" fmla="*/ 554181 w 720436"/>
                          <a:gd name="connsiteY5" fmla="*/ 291187 h 356996"/>
                          <a:gd name="connsiteX6" fmla="*/ 720436 w 720436"/>
                          <a:gd name="connsiteY6" fmla="*/ 346605 h 356996"/>
                          <a:gd name="connsiteX7" fmla="*/ 720436 w 720436"/>
                          <a:gd name="connsiteY7" fmla="*/ 346605 h 356996"/>
                          <a:gd name="connsiteX0" fmla="*/ 0 w 720436"/>
                          <a:gd name="connsiteY0" fmla="*/ 357040 h 357040"/>
                          <a:gd name="connsiteX1" fmla="*/ 192809 w 720436"/>
                          <a:gd name="connsiteY1" fmla="*/ 280455 h 357040"/>
                          <a:gd name="connsiteX2" fmla="*/ 263236 w 720436"/>
                          <a:gd name="connsiteY2" fmla="*/ 55704 h 357040"/>
                          <a:gd name="connsiteX3" fmla="*/ 360218 w 720436"/>
                          <a:gd name="connsiteY3" fmla="*/ 286 h 357040"/>
                          <a:gd name="connsiteX4" fmla="*/ 471054 w 720436"/>
                          <a:gd name="connsiteY4" fmla="*/ 69558 h 357040"/>
                          <a:gd name="connsiteX5" fmla="*/ 554181 w 720436"/>
                          <a:gd name="connsiteY5" fmla="*/ 291231 h 357040"/>
                          <a:gd name="connsiteX6" fmla="*/ 720436 w 720436"/>
                          <a:gd name="connsiteY6" fmla="*/ 346649 h 357040"/>
                          <a:gd name="connsiteX7" fmla="*/ 720436 w 720436"/>
                          <a:gd name="connsiteY7" fmla="*/ 346649 h 357040"/>
                          <a:gd name="connsiteX0" fmla="*/ 0 w 720436"/>
                          <a:gd name="connsiteY0" fmla="*/ 356802 h 356802"/>
                          <a:gd name="connsiteX1" fmla="*/ 192809 w 720436"/>
                          <a:gd name="connsiteY1" fmla="*/ 280217 h 356802"/>
                          <a:gd name="connsiteX2" fmla="*/ 288636 w 720436"/>
                          <a:gd name="connsiteY2" fmla="*/ 76633 h 356802"/>
                          <a:gd name="connsiteX3" fmla="*/ 360218 w 720436"/>
                          <a:gd name="connsiteY3" fmla="*/ 48 h 356802"/>
                          <a:gd name="connsiteX4" fmla="*/ 471054 w 720436"/>
                          <a:gd name="connsiteY4" fmla="*/ 69320 h 356802"/>
                          <a:gd name="connsiteX5" fmla="*/ 554181 w 720436"/>
                          <a:gd name="connsiteY5" fmla="*/ 290993 h 356802"/>
                          <a:gd name="connsiteX6" fmla="*/ 720436 w 720436"/>
                          <a:gd name="connsiteY6" fmla="*/ 346411 h 356802"/>
                          <a:gd name="connsiteX7" fmla="*/ 720436 w 720436"/>
                          <a:gd name="connsiteY7" fmla="*/ 346411 h 356802"/>
                          <a:gd name="connsiteX0" fmla="*/ 0 w 720436"/>
                          <a:gd name="connsiteY0" fmla="*/ 356870 h 356870"/>
                          <a:gd name="connsiteX1" fmla="*/ 192809 w 720436"/>
                          <a:gd name="connsiteY1" fmla="*/ 280285 h 356870"/>
                          <a:gd name="connsiteX2" fmla="*/ 288636 w 720436"/>
                          <a:gd name="connsiteY2" fmla="*/ 76701 h 356870"/>
                          <a:gd name="connsiteX3" fmla="*/ 360218 w 720436"/>
                          <a:gd name="connsiteY3" fmla="*/ 116 h 356870"/>
                          <a:gd name="connsiteX4" fmla="*/ 441420 w 720436"/>
                          <a:gd name="connsiteY4" fmla="*/ 90555 h 356870"/>
                          <a:gd name="connsiteX5" fmla="*/ 554181 w 720436"/>
                          <a:gd name="connsiteY5" fmla="*/ 291061 h 356870"/>
                          <a:gd name="connsiteX6" fmla="*/ 720436 w 720436"/>
                          <a:gd name="connsiteY6" fmla="*/ 346479 h 356870"/>
                          <a:gd name="connsiteX7" fmla="*/ 720436 w 720436"/>
                          <a:gd name="connsiteY7" fmla="*/ 346479 h 356870"/>
                          <a:gd name="connsiteX0" fmla="*/ 0 w 720436"/>
                          <a:gd name="connsiteY0" fmla="*/ 356870 h 356870"/>
                          <a:gd name="connsiteX1" fmla="*/ 192809 w 720436"/>
                          <a:gd name="connsiteY1" fmla="*/ 280285 h 356870"/>
                          <a:gd name="connsiteX2" fmla="*/ 288636 w 720436"/>
                          <a:gd name="connsiteY2" fmla="*/ 76701 h 356870"/>
                          <a:gd name="connsiteX3" fmla="*/ 360218 w 720436"/>
                          <a:gd name="connsiteY3" fmla="*/ 116 h 356870"/>
                          <a:gd name="connsiteX4" fmla="*/ 441420 w 720436"/>
                          <a:gd name="connsiteY4" fmla="*/ 90555 h 356870"/>
                          <a:gd name="connsiteX5" fmla="*/ 524547 w 720436"/>
                          <a:gd name="connsiteY5" fmla="*/ 295294 h 356870"/>
                          <a:gd name="connsiteX6" fmla="*/ 720436 w 720436"/>
                          <a:gd name="connsiteY6" fmla="*/ 346479 h 356870"/>
                          <a:gd name="connsiteX7" fmla="*/ 720436 w 720436"/>
                          <a:gd name="connsiteY7" fmla="*/ 346479 h 356870"/>
                          <a:gd name="connsiteX0" fmla="*/ 0 w 720436"/>
                          <a:gd name="connsiteY0" fmla="*/ 356817 h 356817"/>
                          <a:gd name="connsiteX1" fmla="*/ 82742 w 720436"/>
                          <a:gd name="connsiteY1" fmla="*/ 98199 h 356817"/>
                          <a:gd name="connsiteX2" fmla="*/ 288636 w 720436"/>
                          <a:gd name="connsiteY2" fmla="*/ 76648 h 356817"/>
                          <a:gd name="connsiteX3" fmla="*/ 360218 w 720436"/>
                          <a:gd name="connsiteY3" fmla="*/ 63 h 356817"/>
                          <a:gd name="connsiteX4" fmla="*/ 441420 w 720436"/>
                          <a:gd name="connsiteY4" fmla="*/ 90502 h 356817"/>
                          <a:gd name="connsiteX5" fmla="*/ 524547 w 720436"/>
                          <a:gd name="connsiteY5" fmla="*/ 295241 h 356817"/>
                          <a:gd name="connsiteX6" fmla="*/ 720436 w 720436"/>
                          <a:gd name="connsiteY6" fmla="*/ 346426 h 356817"/>
                          <a:gd name="connsiteX7" fmla="*/ 720436 w 720436"/>
                          <a:gd name="connsiteY7" fmla="*/ 346426 h 356817"/>
                          <a:gd name="connsiteX0" fmla="*/ 0 w 775469"/>
                          <a:gd name="connsiteY0" fmla="*/ 445717 h 445717"/>
                          <a:gd name="connsiteX1" fmla="*/ 137775 w 775469"/>
                          <a:gd name="connsiteY1" fmla="*/ 98199 h 445717"/>
                          <a:gd name="connsiteX2" fmla="*/ 343669 w 775469"/>
                          <a:gd name="connsiteY2" fmla="*/ 76648 h 445717"/>
                          <a:gd name="connsiteX3" fmla="*/ 415251 w 775469"/>
                          <a:gd name="connsiteY3" fmla="*/ 63 h 445717"/>
                          <a:gd name="connsiteX4" fmla="*/ 496453 w 775469"/>
                          <a:gd name="connsiteY4" fmla="*/ 90502 h 445717"/>
                          <a:gd name="connsiteX5" fmla="*/ 579580 w 775469"/>
                          <a:gd name="connsiteY5" fmla="*/ 295241 h 445717"/>
                          <a:gd name="connsiteX6" fmla="*/ 775469 w 775469"/>
                          <a:gd name="connsiteY6" fmla="*/ 346426 h 445717"/>
                          <a:gd name="connsiteX7" fmla="*/ 775469 w 775469"/>
                          <a:gd name="connsiteY7" fmla="*/ 346426 h 445717"/>
                          <a:gd name="connsiteX0" fmla="*/ 0 w 775469"/>
                          <a:gd name="connsiteY0" fmla="*/ 445717 h 445717"/>
                          <a:gd name="connsiteX1" fmla="*/ 137775 w 775469"/>
                          <a:gd name="connsiteY1" fmla="*/ 98199 h 445717"/>
                          <a:gd name="connsiteX2" fmla="*/ 343669 w 775469"/>
                          <a:gd name="connsiteY2" fmla="*/ 76648 h 445717"/>
                          <a:gd name="connsiteX3" fmla="*/ 415251 w 775469"/>
                          <a:gd name="connsiteY3" fmla="*/ 63 h 445717"/>
                          <a:gd name="connsiteX4" fmla="*/ 496453 w 775469"/>
                          <a:gd name="connsiteY4" fmla="*/ 90502 h 445717"/>
                          <a:gd name="connsiteX5" fmla="*/ 579580 w 775469"/>
                          <a:gd name="connsiteY5" fmla="*/ 295241 h 445717"/>
                          <a:gd name="connsiteX6" fmla="*/ 775469 w 775469"/>
                          <a:gd name="connsiteY6" fmla="*/ 346426 h 445717"/>
                          <a:gd name="connsiteX7" fmla="*/ 775469 w 775469"/>
                          <a:gd name="connsiteY7" fmla="*/ 346426 h 445717"/>
                          <a:gd name="connsiteX0" fmla="*/ 0 w 775469"/>
                          <a:gd name="connsiteY0" fmla="*/ 450948 h 450948"/>
                          <a:gd name="connsiteX1" fmla="*/ 137775 w 775469"/>
                          <a:gd name="connsiteY1" fmla="*/ 103430 h 450948"/>
                          <a:gd name="connsiteX2" fmla="*/ 242069 w 775469"/>
                          <a:gd name="connsiteY2" fmla="*/ 242746 h 450948"/>
                          <a:gd name="connsiteX3" fmla="*/ 415251 w 775469"/>
                          <a:gd name="connsiteY3" fmla="*/ 5294 h 450948"/>
                          <a:gd name="connsiteX4" fmla="*/ 496453 w 775469"/>
                          <a:gd name="connsiteY4" fmla="*/ 95733 h 450948"/>
                          <a:gd name="connsiteX5" fmla="*/ 579580 w 775469"/>
                          <a:gd name="connsiteY5" fmla="*/ 300472 h 450948"/>
                          <a:gd name="connsiteX6" fmla="*/ 775469 w 775469"/>
                          <a:gd name="connsiteY6" fmla="*/ 351657 h 450948"/>
                          <a:gd name="connsiteX7" fmla="*/ 775469 w 775469"/>
                          <a:gd name="connsiteY7" fmla="*/ 351657 h 450948"/>
                          <a:gd name="connsiteX0" fmla="*/ 0 w 775469"/>
                          <a:gd name="connsiteY0" fmla="*/ 450948 h 450948"/>
                          <a:gd name="connsiteX1" fmla="*/ 137775 w 775469"/>
                          <a:gd name="connsiteY1" fmla="*/ 103430 h 450948"/>
                          <a:gd name="connsiteX2" fmla="*/ 242069 w 775469"/>
                          <a:gd name="connsiteY2" fmla="*/ 242746 h 450948"/>
                          <a:gd name="connsiteX3" fmla="*/ 415251 w 775469"/>
                          <a:gd name="connsiteY3" fmla="*/ 5294 h 450948"/>
                          <a:gd name="connsiteX4" fmla="*/ 496453 w 775469"/>
                          <a:gd name="connsiteY4" fmla="*/ 95733 h 450948"/>
                          <a:gd name="connsiteX5" fmla="*/ 579580 w 775469"/>
                          <a:gd name="connsiteY5" fmla="*/ 300472 h 450948"/>
                          <a:gd name="connsiteX6" fmla="*/ 775469 w 775469"/>
                          <a:gd name="connsiteY6" fmla="*/ 351657 h 450948"/>
                          <a:gd name="connsiteX7" fmla="*/ 775469 w 775469"/>
                          <a:gd name="connsiteY7" fmla="*/ 351657 h 450948"/>
                          <a:gd name="connsiteX0" fmla="*/ 0 w 775469"/>
                          <a:gd name="connsiteY0" fmla="*/ 369982 h 674639"/>
                          <a:gd name="connsiteX1" fmla="*/ 137775 w 775469"/>
                          <a:gd name="connsiteY1" fmla="*/ 22464 h 674639"/>
                          <a:gd name="connsiteX2" fmla="*/ 242069 w 775469"/>
                          <a:gd name="connsiteY2" fmla="*/ 161780 h 674639"/>
                          <a:gd name="connsiteX3" fmla="*/ 317884 w 775469"/>
                          <a:gd name="connsiteY3" fmla="*/ 673628 h 674639"/>
                          <a:gd name="connsiteX4" fmla="*/ 496453 w 775469"/>
                          <a:gd name="connsiteY4" fmla="*/ 14767 h 674639"/>
                          <a:gd name="connsiteX5" fmla="*/ 579580 w 775469"/>
                          <a:gd name="connsiteY5" fmla="*/ 219506 h 674639"/>
                          <a:gd name="connsiteX6" fmla="*/ 775469 w 775469"/>
                          <a:gd name="connsiteY6" fmla="*/ 270691 h 674639"/>
                          <a:gd name="connsiteX7" fmla="*/ 775469 w 775469"/>
                          <a:gd name="connsiteY7" fmla="*/ 270691 h 674639"/>
                          <a:gd name="connsiteX0" fmla="*/ 0 w 775469"/>
                          <a:gd name="connsiteY0" fmla="*/ 356853 h 702050"/>
                          <a:gd name="connsiteX1" fmla="*/ 137775 w 775469"/>
                          <a:gd name="connsiteY1" fmla="*/ 9335 h 702050"/>
                          <a:gd name="connsiteX2" fmla="*/ 242069 w 775469"/>
                          <a:gd name="connsiteY2" fmla="*/ 148651 h 702050"/>
                          <a:gd name="connsiteX3" fmla="*/ 317884 w 775469"/>
                          <a:gd name="connsiteY3" fmla="*/ 660499 h 702050"/>
                          <a:gd name="connsiteX4" fmla="*/ 403320 w 775469"/>
                          <a:gd name="connsiteY4" fmla="*/ 619705 h 702050"/>
                          <a:gd name="connsiteX5" fmla="*/ 579580 w 775469"/>
                          <a:gd name="connsiteY5" fmla="*/ 206377 h 702050"/>
                          <a:gd name="connsiteX6" fmla="*/ 775469 w 775469"/>
                          <a:gd name="connsiteY6" fmla="*/ 257562 h 702050"/>
                          <a:gd name="connsiteX7" fmla="*/ 775469 w 775469"/>
                          <a:gd name="connsiteY7" fmla="*/ 257562 h 702050"/>
                          <a:gd name="connsiteX0" fmla="*/ 0 w 775469"/>
                          <a:gd name="connsiteY0" fmla="*/ 356853 h 702050"/>
                          <a:gd name="connsiteX1" fmla="*/ 137775 w 775469"/>
                          <a:gd name="connsiteY1" fmla="*/ 9335 h 702050"/>
                          <a:gd name="connsiteX2" fmla="*/ 242069 w 775469"/>
                          <a:gd name="connsiteY2" fmla="*/ 148651 h 702050"/>
                          <a:gd name="connsiteX3" fmla="*/ 317884 w 775469"/>
                          <a:gd name="connsiteY3" fmla="*/ 660499 h 702050"/>
                          <a:gd name="connsiteX4" fmla="*/ 403320 w 775469"/>
                          <a:gd name="connsiteY4" fmla="*/ 619705 h 702050"/>
                          <a:gd name="connsiteX5" fmla="*/ 579580 w 775469"/>
                          <a:gd name="connsiteY5" fmla="*/ 206377 h 702050"/>
                          <a:gd name="connsiteX6" fmla="*/ 775469 w 775469"/>
                          <a:gd name="connsiteY6" fmla="*/ 257562 h 702050"/>
                          <a:gd name="connsiteX0" fmla="*/ 0 w 579580"/>
                          <a:gd name="connsiteY0" fmla="*/ 356853 h 702050"/>
                          <a:gd name="connsiteX1" fmla="*/ 137775 w 579580"/>
                          <a:gd name="connsiteY1" fmla="*/ 9335 h 702050"/>
                          <a:gd name="connsiteX2" fmla="*/ 242069 w 579580"/>
                          <a:gd name="connsiteY2" fmla="*/ 148651 h 702050"/>
                          <a:gd name="connsiteX3" fmla="*/ 317884 w 579580"/>
                          <a:gd name="connsiteY3" fmla="*/ 660499 h 702050"/>
                          <a:gd name="connsiteX4" fmla="*/ 403320 w 579580"/>
                          <a:gd name="connsiteY4" fmla="*/ 619705 h 702050"/>
                          <a:gd name="connsiteX5" fmla="*/ 579580 w 579580"/>
                          <a:gd name="connsiteY5" fmla="*/ 206377 h 702050"/>
                          <a:gd name="connsiteX0" fmla="*/ 0 w 579580"/>
                          <a:gd name="connsiteY0" fmla="*/ 356853 h 702050"/>
                          <a:gd name="connsiteX1" fmla="*/ 137775 w 579580"/>
                          <a:gd name="connsiteY1" fmla="*/ 9335 h 702050"/>
                          <a:gd name="connsiteX2" fmla="*/ 242069 w 579580"/>
                          <a:gd name="connsiteY2" fmla="*/ 148651 h 702050"/>
                          <a:gd name="connsiteX3" fmla="*/ 317884 w 579580"/>
                          <a:gd name="connsiteY3" fmla="*/ 660499 h 702050"/>
                          <a:gd name="connsiteX4" fmla="*/ 403320 w 579580"/>
                          <a:gd name="connsiteY4" fmla="*/ 619705 h 702050"/>
                          <a:gd name="connsiteX5" fmla="*/ 579580 w 579580"/>
                          <a:gd name="connsiteY5" fmla="*/ 206377 h 702050"/>
                          <a:gd name="connsiteX0" fmla="*/ 0 w 579580"/>
                          <a:gd name="connsiteY0" fmla="*/ 356853 h 702050"/>
                          <a:gd name="connsiteX1" fmla="*/ 137775 w 579580"/>
                          <a:gd name="connsiteY1" fmla="*/ 9335 h 702050"/>
                          <a:gd name="connsiteX2" fmla="*/ 242069 w 579580"/>
                          <a:gd name="connsiteY2" fmla="*/ 148651 h 702050"/>
                          <a:gd name="connsiteX3" fmla="*/ 317884 w 579580"/>
                          <a:gd name="connsiteY3" fmla="*/ 660499 h 702050"/>
                          <a:gd name="connsiteX4" fmla="*/ 403320 w 579580"/>
                          <a:gd name="connsiteY4" fmla="*/ 619705 h 702050"/>
                          <a:gd name="connsiteX5" fmla="*/ 579580 w 579580"/>
                          <a:gd name="connsiteY5" fmla="*/ 206377 h 702050"/>
                          <a:gd name="connsiteX0" fmla="*/ 0 w 579580"/>
                          <a:gd name="connsiteY0" fmla="*/ 356853 h 703718"/>
                          <a:gd name="connsiteX1" fmla="*/ 137775 w 579580"/>
                          <a:gd name="connsiteY1" fmla="*/ 9335 h 703718"/>
                          <a:gd name="connsiteX2" fmla="*/ 242069 w 579580"/>
                          <a:gd name="connsiteY2" fmla="*/ 148651 h 703718"/>
                          <a:gd name="connsiteX3" fmla="*/ 317884 w 579580"/>
                          <a:gd name="connsiteY3" fmla="*/ 660499 h 703718"/>
                          <a:gd name="connsiteX4" fmla="*/ 454120 w 579580"/>
                          <a:gd name="connsiteY4" fmla="*/ 623938 h 703718"/>
                          <a:gd name="connsiteX5" fmla="*/ 579580 w 579580"/>
                          <a:gd name="connsiteY5" fmla="*/ 206377 h 703718"/>
                          <a:gd name="connsiteX0" fmla="*/ 0 w 579580"/>
                          <a:gd name="connsiteY0" fmla="*/ 348187 h 685533"/>
                          <a:gd name="connsiteX1" fmla="*/ 137775 w 579580"/>
                          <a:gd name="connsiteY1" fmla="*/ 669 h 685533"/>
                          <a:gd name="connsiteX2" fmla="*/ 267469 w 579580"/>
                          <a:gd name="connsiteY2" fmla="*/ 271219 h 685533"/>
                          <a:gd name="connsiteX3" fmla="*/ 317884 w 579580"/>
                          <a:gd name="connsiteY3" fmla="*/ 651833 h 685533"/>
                          <a:gd name="connsiteX4" fmla="*/ 454120 w 579580"/>
                          <a:gd name="connsiteY4" fmla="*/ 615272 h 685533"/>
                          <a:gd name="connsiteX5" fmla="*/ 579580 w 579580"/>
                          <a:gd name="connsiteY5" fmla="*/ 197711 h 685533"/>
                          <a:gd name="connsiteX0" fmla="*/ 0 w 579580"/>
                          <a:gd name="connsiteY0" fmla="*/ 348217 h 685563"/>
                          <a:gd name="connsiteX1" fmla="*/ 137775 w 579580"/>
                          <a:gd name="connsiteY1" fmla="*/ 699 h 685563"/>
                          <a:gd name="connsiteX2" fmla="*/ 267469 w 579580"/>
                          <a:gd name="connsiteY2" fmla="*/ 271249 h 685563"/>
                          <a:gd name="connsiteX3" fmla="*/ 317884 w 579580"/>
                          <a:gd name="connsiteY3" fmla="*/ 651863 h 685563"/>
                          <a:gd name="connsiteX4" fmla="*/ 454120 w 579580"/>
                          <a:gd name="connsiteY4" fmla="*/ 615302 h 685563"/>
                          <a:gd name="connsiteX5" fmla="*/ 579580 w 579580"/>
                          <a:gd name="connsiteY5" fmla="*/ 197741 h 685563"/>
                          <a:gd name="connsiteX0" fmla="*/ 0 w 562647"/>
                          <a:gd name="connsiteY0" fmla="*/ 348217 h 680873"/>
                          <a:gd name="connsiteX1" fmla="*/ 137775 w 562647"/>
                          <a:gd name="connsiteY1" fmla="*/ 699 h 680873"/>
                          <a:gd name="connsiteX2" fmla="*/ 267469 w 562647"/>
                          <a:gd name="connsiteY2" fmla="*/ 271249 h 680873"/>
                          <a:gd name="connsiteX3" fmla="*/ 317884 w 562647"/>
                          <a:gd name="connsiteY3" fmla="*/ 651863 h 680873"/>
                          <a:gd name="connsiteX4" fmla="*/ 454120 w 562647"/>
                          <a:gd name="connsiteY4" fmla="*/ 615302 h 680873"/>
                          <a:gd name="connsiteX5" fmla="*/ 562647 w 562647"/>
                          <a:gd name="connsiteY5" fmla="*/ 303574 h 680873"/>
                          <a:gd name="connsiteX0" fmla="*/ 0 w 562647"/>
                          <a:gd name="connsiteY0" fmla="*/ 347519 h 674554"/>
                          <a:gd name="connsiteX1" fmla="*/ 137775 w 562647"/>
                          <a:gd name="connsiteY1" fmla="*/ 1 h 674554"/>
                          <a:gd name="connsiteX2" fmla="*/ 267469 w 562647"/>
                          <a:gd name="connsiteY2" fmla="*/ 346751 h 674554"/>
                          <a:gd name="connsiteX3" fmla="*/ 317884 w 562647"/>
                          <a:gd name="connsiteY3" fmla="*/ 651165 h 674554"/>
                          <a:gd name="connsiteX4" fmla="*/ 454120 w 562647"/>
                          <a:gd name="connsiteY4" fmla="*/ 614604 h 674554"/>
                          <a:gd name="connsiteX5" fmla="*/ 562647 w 562647"/>
                          <a:gd name="connsiteY5" fmla="*/ 302876 h 674554"/>
                          <a:gd name="connsiteX0" fmla="*/ 0 w 524547"/>
                          <a:gd name="connsiteY0" fmla="*/ 347519 h 672866"/>
                          <a:gd name="connsiteX1" fmla="*/ 137775 w 524547"/>
                          <a:gd name="connsiteY1" fmla="*/ 1 h 672866"/>
                          <a:gd name="connsiteX2" fmla="*/ 267469 w 524547"/>
                          <a:gd name="connsiteY2" fmla="*/ 346751 h 672866"/>
                          <a:gd name="connsiteX3" fmla="*/ 317884 w 524547"/>
                          <a:gd name="connsiteY3" fmla="*/ 651165 h 672866"/>
                          <a:gd name="connsiteX4" fmla="*/ 454120 w 524547"/>
                          <a:gd name="connsiteY4" fmla="*/ 614604 h 672866"/>
                          <a:gd name="connsiteX5" fmla="*/ 524547 w 524547"/>
                          <a:gd name="connsiteY5" fmla="*/ 345210 h 672866"/>
                          <a:gd name="connsiteX0" fmla="*/ 0 w 524547"/>
                          <a:gd name="connsiteY0" fmla="*/ 347519 h 667778"/>
                          <a:gd name="connsiteX1" fmla="*/ 137775 w 524547"/>
                          <a:gd name="connsiteY1" fmla="*/ 1 h 667778"/>
                          <a:gd name="connsiteX2" fmla="*/ 267469 w 524547"/>
                          <a:gd name="connsiteY2" fmla="*/ 346751 h 667778"/>
                          <a:gd name="connsiteX3" fmla="*/ 317884 w 524547"/>
                          <a:gd name="connsiteY3" fmla="*/ 651165 h 667778"/>
                          <a:gd name="connsiteX4" fmla="*/ 432953 w 524547"/>
                          <a:gd name="connsiteY4" fmla="*/ 597671 h 667778"/>
                          <a:gd name="connsiteX5" fmla="*/ 524547 w 524547"/>
                          <a:gd name="connsiteY5" fmla="*/ 345210 h 667778"/>
                          <a:gd name="connsiteX0" fmla="*/ 0 w 524547"/>
                          <a:gd name="connsiteY0" fmla="*/ 347519 h 674973"/>
                          <a:gd name="connsiteX1" fmla="*/ 137775 w 524547"/>
                          <a:gd name="connsiteY1" fmla="*/ 1 h 674973"/>
                          <a:gd name="connsiteX2" fmla="*/ 267469 w 524547"/>
                          <a:gd name="connsiteY2" fmla="*/ 346751 h 674973"/>
                          <a:gd name="connsiteX3" fmla="*/ 381384 w 524547"/>
                          <a:gd name="connsiteY3" fmla="*/ 659632 h 674973"/>
                          <a:gd name="connsiteX4" fmla="*/ 432953 w 524547"/>
                          <a:gd name="connsiteY4" fmla="*/ 597671 h 674973"/>
                          <a:gd name="connsiteX5" fmla="*/ 524547 w 524547"/>
                          <a:gd name="connsiteY5" fmla="*/ 345210 h 674973"/>
                          <a:gd name="connsiteX0" fmla="*/ 0 w 524547"/>
                          <a:gd name="connsiteY0" fmla="*/ 347519 h 680861"/>
                          <a:gd name="connsiteX1" fmla="*/ 137775 w 524547"/>
                          <a:gd name="connsiteY1" fmla="*/ 1 h 680861"/>
                          <a:gd name="connsiteX2" fmla="*/ 267469 w 524547"/>
                          <a:gd name="connsiteY2" fmla="*/ 346751 h 680861"/>
                          <a:gd name="connsiteX3" fmla="*/ 381384 w 524547"/>
                          <a:gd name="connsiteY3" fmla="*/ 659632 h 680861"/>
                          <a:gd name="connsiteX4" fmla="*/ 471053 w 524547"/>
                          <a:gd name="connsiteY4" fmla="*/ 618837 h 680861"/>
                          <a:gd name="connsiteX5" fmla="*/ 524547 w 524547"/>
                          <a:gd name="connsiteY5" fmla="*/ 345210 h 680861"/>
                          <a:gd name="connsiteX0" fmla="*/ 0 w 524547"/>
                          <a:gd name="connsiteY0" fmla="*/ 347534 h 681816"/>
                          <a:gd name="connsiteX1" fmla="*/ 137775 w 524547"/>
                          <a:gd name="connsiteY1" fmla="*/ 16 h 681816"/>
                          <a:gd name="connsiteX2" fmla="*/ 280169 w 524547"/>
                          <a:gd name="connsiteY2" fmla="*/ 334066 h 681816"/>
                          <a:gd name="connsiteX3" fmla="*/ 381384 w 524547"/>
                          <a:gd name="connsiteY3" fmla="*/ 659647 h 681816"/>
                          <a:gd name="connsiteX4" fmla="*/ 471053 w 524547"/>
                          <a:gd name="connsiteY4" fmla="*/ 618852 h 681816"/>
                          <a:gd name="connsiteX5" fmla="*/ 524547 w 524547"/>
                          <a:gd name="connsiteY5" fmla="*/ 345225 h 681816"/>
                          <a:gd name="connsiteX0" fmla="*/ 0 w 524547"/>
                          <a:gd name="connsiteY0" fmla="*/ 347536 h 681818"/>
                          <a:gd name="connsiteX1" fmla="*/ 137775 w 524547"/>
                          <a:gd name="connsiteY1" fmla="*/ 18 h 681818"/>
                          <a:gd name="connsiteX2" fmla="*/ 280169 w 524547"/>
                          <a:gd name="connsiteY2" fmla="*/ 334068 h 681818"/>
                          <a:gd name="connsiteX3" fmla="*/ 381384 w 524547"/>
                          <a:gd name="connsiteY3" fmla="*/ 659649 h 681818"/>
                          <a:gd name="connsiteX4" fmla="*/ 471053 w 524547"/>
                          <a:gd name="connsiteY4" fmla="*/ 618854 h 681818"/>
                          <a:gd name="connsiteX5" fmla="*/ 524547 w 524547"/>
                          <a:gd name="connsiteY5" fmla="*/ 345227 h 681818"/>
                          <a:gd name="connsiteX0" fmla="*/ 0 w 566880"/>
                          <a:gd name="connsiteY0" fmla="*/ 347536 h 681971"/>
                          <a:gd name="connsiteX1" fmla="*/ 137775 w 566880"/>
                          <a:gd name="connsiteY1" fmla="*/ 18 h 681971"/>
                          <a:gd name="connsiteX2" fmla="*/ 280169 w 566880"/>
                          <a:gd name="connsiteY2" fmla="*/ 334068 h 681971"/>
                          <a:gd name="connsiteX3" fmla="*/ 381384 w 566880"/>
                          <a:gd name="connsiteY3" fmla="*/ 659649 h 681971"/>
                          <a:gd name="connsiteX4" fmla="*/ 471053 w 566880"/>
                          <a:gd name="connsiteY4" fmla="*/ 618854 h 681971"/>
                          <a:gd name="connsiteX5" fmla="*/ 566880 w 566880"/>
                          <a:gd name="connsiteY5" fmla="*/ 340993 h 681971"/>
                          <a:gd name="connsiteX0" fmla="*/ 0 w 566880"/>
                          <a:gd name="connsiteY0" fmla="*/ 347523 h 680391"/>
                          <a:gd name="connsiteX1" fmla="*/ 137775 w 566880"/>
                          <a:gd name="connsiteY1" fmla="*/ 5 h 680391"/>
                          <a:gd name="connsiteX2" fmla="*/ 280169 w 566880"/>
                          <a:gd name="connsiteY2" fmla="*/ 355222 h 680391"/>
                          <a:gd name="connsiteX3" fmla="*/ 381384 w 566880"/>
                          <a:gd name="connsiteY3" fmla="*/ 659636 h 680391"/>
                          <a:gd name="connsiteX4" fmla="*/ 471053 w 566880"/>
                          <a:gd name="connsiteY4" fmla="*/ 618841 h 680391"/>
                          <a:gd name="connsiteX5" fmla="*/ 566880 w 566880"/>
                          <a:gd name="connsiteY5" fmla="*/ 340980 h 680391"/>
                          <a:gd name="connsiteX0" fmla="*/ 0 w 566880"/>
                          <a:gd name="connsiteY0" fmla="*/ 347519 h 681014"/>
                          <a:gd name="connsiteX1" fmla="*/ 137775 w 566880"/>
                          <a:gd name="connsiteY1" fmla="*/ 1 h 681014"/>
                          <a:gd name="connsiteX2" fmla="*/ 275936 w 566880"/>
                          <a:gd name="connsiteY2" fmla="*/ 346751 h 681014"/>
                          <a:gd name="connsiteX3" fmla="*/ 381384 w 566880"/>
                          <a:gd name="connsiteY3" fmla="*/ 659632 h 681014"/>
                          <a:gd name="connsiteX4" fmla="*/ 471053 w 566880"/>
                          <a:gd name="connsiteY4" fmla="*/ 618837 h 681014"/>
                          <a:gd name="connsiteX5" fmla="*/ 566880 w 566880"/>
                          <a:gd name="connsiteY5" fmla="*/ 340976 h 681014"/>
                          <a:gd name="connsiteX0" fmla="*/ 0 w 566880"/>
                          <a:gd name="connsiteY0" fmla="*/ 347526 h 681648"/>
                          <a:gd name="connsiteX1" fmla="*/ 137775 w 566880"/>
                          <a:gd name="connsiteY1" fmla="*/ 8 h 681648"/>
                          <a:gd name="connsiteX2" fmla="*/ 275936 w 566880"/>
                          <a:gd name="connsiteY2" fmla="*/ 338291 h 681648"/>
                          <a:gd name="connsiteX3" fmla="*/ 381384 w 566880"/>
                          <a:gd name="connsiteY3" fmla="*/ 659639 h 681648"/>
                          <a:gd name="connsiteX4" fmla="*/ 471053 w 566880"/>
                          <a:gd name="connsiteY4" fmla="*/ 618844 h 681648"/>
                          <a:gd name="connsiteX5" fmla="*/ 566880 w 566880"/>
                          <a:gd name="connsiteY5" fmla="*/ 340983 h 681648"/>
                          <a:gd name="connsiteX0" fmla="*/ 0 w 554180"/>
                          <a:gd name="connsiteY0" fmla="*/ 347526 h 681495"/>
                          <a:gd name="connsiteX1" fmla="*/ 137775 w 554180"/>
                          <a:gd name="connsiteY1" fmla="*/ 8 h 681495"/>
                          <a:gd name="connsiteX2" fmla="*/ 275936 w 554180"/>
                          <a:gd name="connsiteY2" fmla="*/ 338291 h 681495"/>
                          <a:gd name="connsiteX3" fmla="*/ 381384 w 554180"/>
                          <a:gd name="connsiteY3" fmla="*/ 659639 h 681495"/>
                          <a:gd name="connsiteX4" fmla="*/ 471053 w 554180"/>
                          <a:gd name="connsiteY4" fmla="*/ 618844 h 681495"/>
                          <a:gd name="connsiteX5" fmla="*/ 554180 w 554180"/>
                          <a:gd name="connsiteY5" fmla="*/ 345217 h 681495"/>
                          <a:gd name="connsiteX0" fmla="*/ 0 w 554180"/>
                          <a:gd name="connsiteY0" fmla="*/ 347526 h 681495"/>
                          <a:gd name="connsiteX1" fmla="*/ 137775 w 554180"/>
                          <a:gd name="connsiteY1" fmla="*/ 8 h 681495"/>
                          <a:gd name="connsiteX2" fmla="*/ 275936 w 554180"/>
                          <a:gd name="connsiteY2" fmla="*/ 338291 h 681495"/>
                          <a:gd name="connsiteX3" fmla="*/ 381384 w 554180"/>
                          <a:gd name="connsiteY3" fmla="*/ 659639 h 681495"/>
                          <a:gd name="connsiteX4" fmla="*/ 471053 w 554180"/>
                          <a:gd name="connsiteY4" fmla="*/ 618844 h 681495"/>
                          <a:gd name="connsiteX5" fmla="*/ 554180 w 554180"/>
                          <a:gd name="connsiteY5" fmla="*/ 345217 h 681495"/>
                          <a:gd name="connsiteX0" fmla="*/ 0 w 545713"/>
                          <a:gd name="connsiteY0" fmla="*/ 347526 h 681495"/>
                          <a:gd name="connsiteX1" fmla="*/ 137775 w 545713"/>
                          <a:gd name="connsiteY1" fmla="*/ 8 h 681495"/>
                          <a:gd name="connsiteX2" fmla="*/ 275936 w 545713"/>
                          <a:gd name="connsiteY2" fmla="*/ 338291 h 681495"/>
                          <a:gd name="connsiteX3" fmla="*/ 381384 w 545713"/>
                          <a:gd name="connsiteY3" fmla="*/ 659639 h 681495"/>
                          <a:gd name="connsiteX4" fmla="*/ 471053 w 545713"/>
                          <a:gd name="connsiteY4" fmla="*/ 618844 h 681495"/>
                          <a:gd name="connsiteX5" fmla="*/ 545713 w 545713"/>
                          <a:gd name="connsiteY5" fmla="*/ 345217 h 681495"/>
                          <a:gd name="connsiteX0" fmla="*/ 0 w 545713"/>
                          <a:gd name="connsiteY0" fmla="*/ 220533 h 554502"/>
                          <a:gd name="connsiteX1" fmla="*/ 137775 w 545713"/>
                          <a:gd name="connsiteY1" fmla="*/ 15 h 554502"/>
                          <a:gd name="connsiteX2" fmla="*/ 275936 w 545713"/>
                          <a:gd name="connsiteY2" fmla="*/ 211298 h 554502"/>
                          <a:gd name="connsiteX3" fmla="*/ 381384 w 545713"/>
                          <a:gd name="connsiteY3" fmla="*/ 532646 h 554502"/>
                          <a:gd name="connsiteX4" fmla="*/ 471053 w 545713"/>
                          <a:gd name="connsiteY4" fmla="*/ 491851 h 554502"/>
                          <a:gd name="connsiteX5" fmla="*/ 545713 w 545713"/>
                          <a:gd name="connsiteY5" fmla="*/ 218224 h 554502"/>
                          <a:gd name="connsiteX0" fmla="*/ 0 w 545713"/>
                          <a:gd name="connsiteY0" fmla="*/ 220533 h 532649"/>
                          <a:gd name="connsiteX1" fmla="*/ 137775 w 545713"/>
                          <a:gd name="connsiteY1" fmla="*/ 15 h 532649"/>
                          <a:gd name="connsiteX2" fmla="*/ 275936 w 545713"/>
                          <a:gd name="connsiteY2" fmla="*/ 211298 h 532649"/>
                          <a:gd name="connsiteX3" fmla="*/ 381384 w 545713"/>
                          <a:gd name="connsiteY3" fmla="*/ 532646 h 532649"/>
                          <a:gd name="connsiteX4" fmla="*/ 545713 w 545713"/>
                          <a:gd name="connsiteY4" fmla="*/ 218224 h 532649"/>
                          <a:gd name="connsiteX0" fmla="*/ 0 w 545713"/>
                          <a:gd name="connsiteY0" fmla="*/ 220531 h 431050"/>
                          <a:gd name="connsiteX1" fmla="*/ 137775 w 545713"/>
                          <a:gd name="connsiteY1" fmla="*/ 13 h 431050"/>
                          <a:gd name="connsiteX2" fmla="*/ 275936 w 545713"/>
                          <a:gd name="connsiteY2" fmla="*/ 211296 h 431050"/>
                          <a:gd name="connsiteX3" fmla="*/ 406784 w 545713"/>
                          <a:gd name="connsiteY3" fmla="*/ 431044 h 431050"/>
                          <a:gd name="connsiteX4" fmla="*/ 545713 w 545713"/>
                          <a:gd name="connsiteY4" fmla="*/ 218222 h 431050"/>
                          <a:gd name="connsiteX0" fmla="*/ 0 w 545713"/>
                          <a:gd name="connsiteY0" fmla="*/ 220531 h 431050"/>
                          <a:gd name="connsiteX1" fmla="*/ 137775 w 545713"/>
                          <a:gd name="connsiteY1" fmla="*/ 13 h 431050"/>
                          <a:gd name="connsiteX2" fmla="*/ 275936 w 545713"/>
                          <a:gd name="connsiteY2" fmla="*/ 211296 h 431050"/>
                          <a:gd name="connsiteX3" fmla="*/ 406784 w 545713"/>
                          <a:gd name="connsiteY3" fmla="*/ 431044 h 431050"/>
                          <a:gd name="connsiteX4" fmla="*/ 545713 w 545713"/>
                          <a:gd name="connsiteY4" fmla="*/ 218222 h 431050"/>
                          <a:gd name="connsiteX0" fmla="*/ 0 w 545713"/>
                          <a:gd name="connsiteY0" fmla="*/ 220531 h 431054"/>
                          <a:gd name="connsiteX1" fmla="*/ 137775 w 545713"/>
                          <a:gd name="connsiteY1" fmla="*/ 13 h 431054"/>
                          <a:gd name="connsiteX2" fmla="*/ 275936 w 545713"/>
                          <a:gd name="connsiteY2" fmla="*/ 211296 h 431054"/>
                          <a:gd name="connsiteX3" fmla="*/ 406784 w 545713"/>
                          <a:gd name="connsiteY3" fmla="*/ 431044 h 431054"/>
                          <a:gd name="connsiteX4" fmla="*/ 545713 w 545713"/>
                          <a:gd name="connsiteY4" fmla="*/ 218222 h 431054"/>
                          <a:gd name="connsiteX0" fmla="*/ 0 w 545713"/>
                          <a:gd name="connsiteY0" fmla="*/ 220531 h 431054"/>
                          <a:gd name="connsiteX1" fmla="*/ 137775 w 545713"/>
                          <a:gd name="connsiteY1" fmla="*/ 13 h 431054"/>
                          <a:gd name="connsiteX2" fmla="*/ 275936 w 545713"/>
                          <a:gd name="connsiteY2" fmla="*/ 211296 h 431054"/>
                          <a:gd name="connsiteX3" fmla="*/ 406784 w 545713"/>
                          <a:gd name="connsiteY3" fmla="*/ 431044 h 431054"/>
                          <a:gd name="connsiteX4" fmla="*/ 545713 w 545713"/>
                          <a:gd name="connsiteY4" fmla="*/ 218222 h 431054"/>
                          <a:gd name="connsiteX0" fmla="*/ 0 w 545713"/>
                          <a:gd name="connsiteY0" fmla="*/ 220533 h 431056"/>
                          <a:gd name="connsiteX1" fmla="*/ 137775 w 545713"/>
                          <a:gd name="connsiteY1" fmla="*/ 15 h 431056"/>
                          <a:gd name="connsiteX2" fmla="*/ 275936 w 545713"/>
                          <a:gd name="connsiteY2" fmla="*/ 211298 h 431056"/>
                          <a:gd name="connsiteX3" fmla="*/ 406784 w 545713"/>
                          <a:gd name="connsiteY3" fmla="*/ 431046 h 431056"/>
                          <a:gd name="connsiteX4" fmla="*/ 545713 w 545713"/>
                          <a:gd name="connsiteY4" fmla="*/ 218224 h 431056"/>
                          <a:gd name="connsiteX0" fmla="*/ 0 w 545713"/>
                          <a:gd name="connsiteY0" fmla="*/ 220533 h 431061"/>
                          <a:gd name="connsiteX1" fmla="*/ 137775 w 545713"/>
                          <a:gd name="connsiteY1" fmla="*/ 15 h 431061"/>
                          <a:gd name="connsiteX2" fmla="*/ 275936 w 545713"/>
                          <a:gd name="connsiteY2" fmla="*/ 211298 h 431061"/>
                          <a:gd name="connsiteX3" fmla="*/ 406784 w 545713"/>
                          <a:gd name="connsiteY3" fmla="*/ 431046 h 431061"/>
                          <a:gd name="connsiteX4" fmla="*/ 545713 w 545713"/>
                          <a:gd name="connsiteY4" fmla="*/ 218224 h 431061"/>
                          <a:gd name="connsiteX0" fmla="*/ 0 w 406784"/>
                          <a:gd name="connsiteY0" fmla="*/ 220533 h 431046"/>
                          <a:gd name="connsiteX1" fmla="*/ 137775 w 406784"/>
                          <a:gd name="connsiteY1" fmla="*/ 15 h 431046"/>
                          <a:gd name="connsiteX2" fmla="*/ 275936 w 406784"/>
                          <a:gd name="connsiteY2" fmla="*/ 211298 h 431046"/>
                          <a:gd name="connsiteX3" fmla="*/ 406784 w 406784"/>
                          <a:gd name="connsiteY3" fmla="*/ 431046 h 431046"/>
                          <a:gd name="connsiteX0" fmla="*/ 0 w 275936"/>
                          <a:gd name="connsiteY0" fmla="*/ 220533 h 220533"/>
                          <a:gd name="connsiteX1" fmla="*/ 137775 w 275936"/>
                          <a:gd name="connsiteY1" fmla="*/ 15 h 220533"/>
                          <a:gd name="connsiteX2" fmla="*/ 275936 w 275936"/>
                          <a:gd name="connsiteY2" fmla="*/ 211298 h 220533"/>
                          <a:gd name="connsiteX0" fmla="*/ 0 w 470669"/>
                          <a:gd name="connsiteY0" fmla="*/ 220550 h 232482"/>
                          <a:gd name="connsiteX1" fmla="*/ 137775 w 470669"/>
                          <a:gd name="connsiteY1" fmla="*/ 32 h 232482"/>
                          <a:gd name="connsiteX2" fmla="*/ 470669 w 470669"/>
                          <a:gd name="connsiteY2" fmla="*/ 232482 h 232482"/>
                          <a:gd name="connsiteX0" fmla="*/ 0 w 470669"/>
                          <a:gd name="connsiteY0" fmla="*/ 109257 h 121189"/>
                          <a:gd name="connsiteX1" fmla="*/ 252075 w 470669"/>
                          <a:gd name="connsiteY1" fmla="*/ 3039 h 121189"/>
                          <a:gd name="connsiteX2" fmla="*/ 470669 w 470669"/>
                          <a:gd name="connsiteY2" fmla="*/ 121189 h 121189"/>
                          <a:gd name="connsiteX0" fmla="*/ 0 w 610369"/>
                          <a:gd name="connsiteY0" fmla="*/ 122614 h 122614"/>
                          <a:gd name="connsiteX1" fmla="*/ 252075 w 610369"/>
                          <a:gd name="connsiteY1" fmla="*/ 16396 h 122614"/>
                          <a:gd name="connsiteX2" fmla="*/ 610369 w 610369"/>
                          <a:gd name="connsiteY2" fmla="*/ 66812 h 122614"/>
                          <a:gd name="connsiteX0" fmla="*/ 0 w 610369"/>
                          <a:gd name="connsiteY0" fmla="*/ 107265 h 107265"/>
                          <a:gd name="connsiteX1" fmla="*/ 252075 w 610369"/>
                          <a:gd name="connsiteY1" fmla="*/ 1047 h 107265"/>
                          <a:gd name="connsiteX2" fmla="*/ 610369 w 610369"/>
                          <a:gd name="connsiteY2" fmla="*/ 51463 h 107265"/>
                          <a:gd name="connsiteX0" fmla="*/ 0 w 611917"/>
                          <a:gd name="connsiteY0" fmla="*/ 110456 h 110456"/>
                          <a:gd name="connsiteX1" fmla="*/ 252075 w 611917"/>
                          <a:gd name="connsiteY1" fmla="*/ 4238 h 110456"/>
                          <a:gd name="connsiteX2" fmla="*/ 576128 w 611917"/>
                          <a:gd name="connsiteY2" fmla="*/ 24316 h 110456"/>
                          <a:gd name="connsiteX3" fmla="*/ 610369 w 611917"/>
                          <a:gd name="connsiteY3" fmla="*/ 54654 h 110456"/>
                          <a:gd name="connsiteX0" fmla="*/ 0 w 618678"/>
                          <a:gd name="connsiteY0" fmla="*/ 110456 h 110456"/>
                          <a:gd name="connsiteX1" fmla="*/ 252075 w 618678"/>
                          <a:gd name="connsiteY1" fmla="*/ 4238 h 110456"/>
                          <a:gd name="connsiteX2" fmla="*/ 576128 w 618678"/>
                          <a:gd name="connsiteY2" fmla="*/ 24316 h 110456"/>
                          <a:gd name="connsiteX3" fmla="*/ 610369 w 618678"/>
                          <a:gd name="connsiteY3" fmla="*/ 54654 h 110456"/>
                          <a:gd name="connsiteX0" fmla="*/ 0 w 576128"/>
                          <a:gd name="connsiteY0" fmla="*/ 110456 h 110456"/>
                          <a:gd name="connsiteX1" fmla="*/ 252075 w 576128"/>
                          <a:gd name="connsiteY1" fmla="*/ 4238 h 110456"/>
                          <a:gd name="connsiteX2" fmla="*/ 576128 w 576128"/>
                          <a:gd name="connsiteY2" fmla="*/ 24316 h 110456"/>
                          <a:gd name="connsiteX0" fmla="*/ 0 w 576128"/>
                          <a:gd name="connsiteY0" fmla="*/ 110938 h 110938"/>
                          <a:gd name="connsiteX1" fmla="*/ 252075 w 576128"/>
                          <a:gd name="connsiteY1" fmla="*/ 4720 h 110938"/>
                          <a:gd name="connsiteX2" fmla="*/ 576128 w 576128"/>
                          <a:gd name="connsiteY2" fmla="*/ 24798 h 110938"/>
                          <a:gd name="connsiteX0" fmla="*/ 0 w 580361"/>
                          <a:gd name="connsiteY0" fmla="*/ 114469 h 114469"/>
                          <a:gd name="connsiteX1" fmla="*/ 252075 w 580361"/>
                          <a:gd name="connsiteY1" fmla="*/ 8251 h 114469"/>
                          <a:gd name="connsiteX2" fmla="*/ 580361 w 580361"/>
                          <a:gd name="connsiteY2" fmla="*/ 15629 h 114469"/>
                          <a:gd name="connsiteX0" fmla="*/ 0 w 580361"/>
                          <a:gd name="connsiteY0" fmla="*/ 112009 h 112009"/>
                          <a:gd name="connsiteX1" fmla="*/ 252075 w 580361"/>
                          <a:gd name="connsiteY1" fmla="*/ 5791 h 112009"/>
                          <a:gd name="connsiteX2" fmla="*/ 580361 w 580361"/>
                          <a:gd name="connsiteY2" fmla="*/ 13169 h 112009"/>
                          <a:gd name="connsiteX0" fmla="*/ 0 w 252075"/>
                          <a:gd name="connsiteY0" fmla="*/ 106218 h 106218"/>
                          <a:gd name="connsiteX1" fmla="*/ 252075 w 252075"/>
                          <a:gd name="connsiteY1" fmla="*/ 0 h 106218"/>
                          <a:gd name="connsiteX0" fmla="*/ 0 w 252075"/>
                          <a:gd name="connsiteY0" fmla="*/ 110443 h 110443"/>
                          <a:gd name="connsiteX1" fmla="*/ 252075 w 252075"/>
                          <a:gd name="connsiteY1" fmla="*/ 4225 h 110443"/>
                          <a:gd name="connsiteX0" fmla="*/ 0 w 252075"/>
                          <a:gd name="connsiteY0" fmla="*/ 108588 h 108588"/>
                          <a:gd name="connsiteX1" fmla="*/ 252075 w 252075"/>
                          <a:gd name="connsiteY1" fmla="*/ 2370 h 1085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252075" h="108588">
                            <a:moveTo>
                              <a:pt x="0" y="108588"/>
                            </a:moveTo>
                            <a:cubicBezTo>
                              <a:pt x="42719" y="-24185"/>
                              <a:pt x="117248" y="1909"/>
                              <a:pt x="252075" y="2370"/>
                            </a:cubicBezTo>
                          </a:path>
                        </a:pathLst>
                      </a:custGeom>
                      <a:noFill/>
                      <a:ln w="12700"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cxnSp>
                  <p:nvCxnSpPr>
                    <p:cNvPr id="30" name="Straight Arrow Connector 29"/>
                    <p:cNvCxnSpPr>
                      <a:stCxn id="27" idx="1"/>
                    </p:cNvCxnSpPr>
                    <p:nvPr/>
                  </p:nvCxnSpPr>
                  <p:spPr>
                    <a:xfrm>
                      <a:off x="10094181" y="3997355"/>
                      <a:ext cx="514552" cy="3145"/>
                    </a:xfrm>
                    <a:prstGeom prst="straightConnector1">
                      <a:avLst/>
                    </a:prstGeom>
                    <a:ln w="12700">
                      <a:solidFill>
                        <a:srgbClr val="FF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34" name="TextBox 33"/>
                <p:cNvSpPr txBox="1"/>
                <p:nvPr/>
              </p:nvSpPr>
              <p:spPr>
                <a:xfrm>
                  <a:off x="1736820" y="3144982"/>
                  <a:ext cx="452208" cy="4402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e</a:t>
                  </a:r>
                  <a:r>
                    <a:rPr lang="en-US" baseline="30000" dirty="0" smtClean="0"/>
                    <a:t>-</a:t>
                  </a:r>
                  <a:endParaRPr lang="en-US" dirty="0"/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2507375" y="3326028"/>
                  <a:ext cx="37305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/>
                    <a:t>𝛾</a:t>
                  </a:r>
                </a:p>
              </p:txBody>
            </p:sp>
          </p:grpSp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2572" y="1824907"/>
                <a:ext cx="4163154" cy="2914208"/>
              </a:xfrm>
              <a:prstGeom prst="rect">
                <a:avLst/>
              </a:prstGeom>
            </p:spPr>
          </p:pic>
        </p:grpSp>
        <p:sp>
          <p:nvSpPr>
            <p:cNvPr id="13" name="TextBox 12"/>
            <p:cNvSpPr txBox="1"/>
            <p:nvPr/>
          </p:nvSpPr>
          <p:spPr>
            <a:xfrm>
              <a:off x="1097280" y="4943245"/>
              <a:ext cx="22278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Thin layer, bremsstrahlung test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855599" y="2992484"/>
            <a:ext cx="4097414" cy="3319789"/>
            <a:chOff x="3855599" y="2992484"/>
            <a:chExt cx="4097414" cy="3319789"/>
          </a:xfrm>
        </p:grpSpPr>
        <p:grpSp>
          <p:nvGrpSpPr>
            <p:cNvPr id="10" name="Group 9"/>
            <p:cNvGrpSpPr/>
            <p:nvPr/>
          </p:nvGrpSpPr>
          <p:grpSpPr>
            <a:xfrm>
              <a:off x="3855599" y="3444083"/>
              <a:ext cx="4097414" cy="2868190"/>
              <a:chOff x="3938729" y="3430228"/>
              <a:chExt cx="4097414" cy="2868190"/>
            </a:xfrm>
          </p:grpSpPr>
          <p:grpSp>
            <p:nvGrpSpPr>
              <p:cNvPr id="77" name="Group 76"/>
              <p:cNvGrpSpPr/>
              <p:nvPr/>
            </p:nvGrpSpPr>
            <p:grpSpPr>
              <a:xfrm>
                <a:off x="5807814" y="4407658"/>
                <a:ext cx="993861" cy="645211"/>
                <a:chOff x="7574419" y="2347018"/>
                <a:chExt cx="993861" cy="645211"/>
              </a:xfrm>
            </p:grpSpPr>
            <p:sp>
              <p:nvSpPr>
                <p:cNvPr id="61" name="Rectangle 60"/>
                <p:cNvSpPr/>
                <p:nvPr/>
              </p:nvSpPr>
              <p:spPr>
                <a:xfrm>
                  <a:off x="8063754" y="2375244"/>
                  <a:ext cx="44583" cy="479786"/>
                </a:xfrm>
                <a:prstGeom prst="rect">
                  <a:avLst/>
                </a:prstGeom>
                <a:solidFill>
                  <a:srgbClr val="D8B41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62" name="Straight Arrow Connector 61"/>
                <p:cNvCxnSpPr>
                  <a:endCxn id="61" idx="1"/>
                </p:cNvCxnSpPr>
                <p:nvPr/>
              </p:nvCxnSpPr>
              <p:spPr>
                <a:xfrm>
                  <a:off x="7574419" y="2615137"/>
                  <a:ext cx="489335" cy="0"/>
                </a:xfrm>
                <a:prstGeom prst="straightConnector1">
                  <a:avLst/>
                </a:prstGeom>
                <a:ln>
                  <a:solidFill>
                    <a:srgbClr val="0070C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9" name="TextBox 58"/>
                <p:cNvSpPr txBox="1"/>
                <p:nvPr/>
              </p:nvSpPr>
              <p:spPr>
                <a:xfrm>
                  <a:off x="7574420" y="2347018"/>
                  <a:ext cx="38426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e</a:t>
                  </a:r>
                  <a:r>
                    <a:rPr lang="en-US" baseline="30000" dirty="0" smtClean="0"/>
                    <a:t>-</a:t>
                  </a:r>
                  <a:endParaRPr lang="en-US" dirty="0"/>
                </a:p>
              </p:txBody>
            </p:sp>
            <p:cxnSp>
              <p:nvCxnSpPr>
                <p:cNvPr id="73" name="Straight Arrow Connector 72"/>
                <p:cNvCxnSpPr>
                  <a:stCxn id="61" idx="3"/>
                </p:cNvCxnSpPr>
                <p:nvPr/>
              </p:nvCxnSpPr>
              <p:spPr>
                <a:xfrm>
                  <a:off x="8108337" y="2615137"/>
                  <a:ext cx="301372" cy="377092"/>
                </a:xfrm>
                <a:prstGeom prst="straightConnector1">
                  <a:avLst/>
                </a:prstGeom>
                <a:ln>
                  <a:solidFill>
                    <a:srgbClr val="0070C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6" name="TextBox 75"/>
                <p:cNvSpPr txBox="1"/>
                <p:nvPr/>
              </p:nvSpPr>
              <p:spPr>
                <a:xfrm>
                  <a:off x="8184020" y="2499418"/>
                  <a:ext cx="38426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e</a:t>
                  </a:r>
                  <a:r>
                    <a:rPr lang="en-US" baseline="30000" dirty="0" smtClean="0"/>
                    <a:t>-</a:t>
                  </a:r>
                  <a:endParaRPr lang="en-US" dirty="0"/>
                </a:p>
              </p:txBody>
            </p:sp>
          </p:grpSp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38729" y="3430228"/>
                <a:ext cx="4097414" cy="2868190"/>
              </a:xfrm>
              <a:prstGeom prst="rect">
                <a:avLst/>
              </a:prstGeom>
            </p:spPr>
          </p:pic>
        </p:grpSp>
        <p:sp>
          <p:nvSpPr>
            <p:cNvPr id="43" name="TextBox 42"/>
            <p:cNvSpPr txBox="1"/>
            <p:nvPr/>
          </p:nvSpPr>
          <p:spPr>
            <a:xfrm>
              <a:off x="4995039" y="2992484"/>
              <a:ext cx="22278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Thin layer</a:t>
              </a:r>
              <a:r>
                <a:rPr lang="en-US" smtClean="0"/>
                <a:t>, MSC </a:t>
              </a:r>
              <a:r>
                <a:rPr lang="en-US" dirty="0" smtClean="0"/>
                <a:t>test</a:t>
              </a:r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753273" y="1677778"/>
            <a:ext cx="4572000" cy="3941755"/>
            <a:chOff x="7753273" y="1677778"/>
            <a:chExt cx="4572000" cy="3941755"/>
          </a:xfrm>
        </p:grpSpPr>
        <p:grpSp>
          <p:nvGrpSpPr>
            <p:cNvPr id="12" name="Group 11"/>
            <p:cNvGrpSpPr/>
            <p:nvPr/>
          </p:nvGrpSpPr>
          <p:grpSpPr>
            <a:xfrm>
              <a:off x="7753273" y="1677778"/>
              <a:ext cx="4572000" cy="3200400"/>
              <a:chOff x="7753273" y="1677778"/>
              <a:chExt cx="4572000" cy="3200400"/>
            </a:xfrm>
          </p:grpSpPr>
          <p:grpSp>
            <p:nvGrpSpPr>
              <p:cNvPr id="78" name="Group 77"/>
              <p:cNvGrpSpPr/>
              <p:nvPr/>
            </p:nvGrpSpPr>
            <p:grpSpPr>
              <a:xfrm>
                <a:off x="10159678" y="3491818"/>
                <a:ext cx="1472600" cy="508012"/>
                <a:chOff x="7574419" y="2347018"/>
                <a:chExt cx="1472600" cy="508012"/>
              </a:xfrm>
            </p:grpSpPr>
            <p:sp>
              <p:nvSpPr>
                <p:cNvPr id="79" name="Rectangle 78"/>
                <p:cNvSpPr/>
                <p:nvPr/>
              </p:nvSpPr>
              <p:spPr>
                <a:xfrm flipH="1">
                  <a:off x="8108337" y="2375244"/>
                  <a:ext cx="938682" cy="479786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80" name="Straight Arrow Connector 79"/>
                <p:cNvCxnSpPr/>
                <p:nvPr/>
              </p:nvCxnSpPr>
              <p:spPr>
                <a:xfrm>
                  <a:off x="7574419" y="2615137"/>
                  <a:ext cx="489335" cy="0"/>
                </a:xfrm>
                <a:prstGeom prst="straightConnector1">
                  <a:avLst/>
                </a:prstGeom>
                <a:ln>
                  <a:solidFill>
                    <a:srgbClr val="0070C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1" name="TextBox 80"/>
                <p:cNvSpPr txBox="1"/>
                <p:nvPr/>
              </p:nvSpPr>
              <p:spPr>
                <a:xfrm>
                  <a:off x="7574420" y="2347018"/>
                  <a:ext cx="38426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e</a:t>
                  </a:r>
                  <a:r>
                    <a:rPr lang="en-US" baseline="30000" dirty="0" smtClean="0"/>
                    <a:t>-</a:t>
                  </a:r>
                  <a:endParaRPr lang="en-US" dirty="0"/>
                </a:p>
              </p:txBody>
            </p:sp>
          </p:grpSp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53273" y="1677778"/>
                <a:ext cx="4572000" cy="3200400"/>
              </a:xfrm>
              <a:prstGeom prst="rect">
                <a:avLst/>
              </a:prstGeom>
            </p:spPr>
          </p:pic>
        </p:grpSp>
        <p:sp>
          <p:nvSpPr>
            <p:cNvPr id="44" name="TextBox 43"/>
            <p:cNvSpPr txBox="1"/>
            <p:nvPr/>
          </p:nvSpPr>
          <p:spPr>
            <a:xfrm>
              <a:off x="9062016" y="4973202"/>
              <a:ext cx="22278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Semi-infinite block, MSC test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48665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 Physics validation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9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26472" y="1839562"/>
            <a:ext cx="4572000" cy="3473015"/>
            <a:chOff x="526472" y="1839562"/>
            <a:chExt cx="4572000" cy="3473015"/>
          </a:xfrm>
        </p:grpSpPr>
        <p:sp>
          <p:nvSpPr>
            <p:cNvPr id="18" name="TextBox 17"/>
            <p:cNvSpPr txBox="1"/>
            <p:nvPr/>
          </p:nvSpPr>
          <p:spPr>
            <a:xfrm>
              <a:off x="1097280" y="4943245"/>
              <a:ext cx="22278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Multi-layered target</a:t>
              </a:r>
              <a:endParaRPr lang="en-US" dirty="0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526472" y="1839562"/>
              <a:ext cx="4572000" cy="3200400"/>
              <a:chOff x="526472" y="1839562"/>
              <a:chExt cx="4572000" cy="3200400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3538319" y="3524099"/>
                <a:ext cx="745385" cy="508012"/>
                <a:chOff x="5807814" y="4407658"/>
                <a:chExt cx="745385" cy="508012"/>
              </a:xfrm>
            </p:grpSpPr>
            <p:grpSp>
              <p:nvGrpSpPr>
                <p:cNvPr id="77" name="Group 76"/>
                <p:cNvGrpSpPr/>
                <p:nvPr/>
              </p:nvGrpSpPr>
              <p:grpSpPr>
                <a:xfrm>
                  <a:off x="5807814" y="4407658"/>
                  <a:ext cx="745385" cy="508012"/>
                  <a:chOff x="7574419" y="2347018"/>
                  <a:chExt cx="745385" cy="508012"/>
                </a:xfrm>
              </p:grpSpPr>
              <p:sp>
                <p:nvSpPr>
                  <p:cNvPr id="61" name="Rectangle 60"/>
                  <p:cNvSpPr/>
                  <p:nvPr/>
                </p:nvSpPr>
                <p:spPr>
                  <a:xfrm>
                    <a:off x="7958679" y="2375244"/>
                    <a:ext cx="361125" cy="479786"/>
                  </a:xfrm>
                  <a:prstGeom prst="rect">
                    <a:avLst/>
                  </a:prstGeom>
                  <a:solidFill>
                    <a:srgbClr val="D8B418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62" name="Straight Arrow Connector 61"/>
                  <p:cNvCxnSpPr>
                    <a:endCxn id="61" idx="1"/>
                  </p:cNvCxnSpPr>
                  <p:nvPr/>
                </p:nvCxnSpPr>
                <p:spPr>
                  <a:xfrm>
                    <a:off x="7574419" y="2615137"/>
                    <a:ext cx="384260" cy="0"/>
                  </a:xfrm>
                  <a:prstGeom prst="straightConnector1">
                    <a:avLst/>
                  </a:prstGeom>
                  <a:ln>
                    <a:solidFill>
                      <a:srgbClr val="0070C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9" name="TextBox 58"/>
                  <p:cNvSpPr txBox="1"/>
                  <p:nvPr/>
                </p:nvSpPr>
                <p:spPr>
                  <a:xfrm>
                    <a:off x="7574420" y="2347018"/>
                    <a:ext cx="38426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/>
                      <a:t>e</a:t>
                    </a:r>
                    <a:r>
                      <a:rPr lang="en-US" baseline="30000" dirty="0" smtClean="0"/>
                      <a:t>-</a:t>
                    </a:r>
                    <a:endParaRPr lang="en-US" dirty="0"/>
                  </a:p>
                </p:txBody>
              </p:sp>
            </p:grpSp>
            <p:sp>
              <p:nvSpPr>
                <p:cNvPr id="39" name="Rectangle 38"/>
                <p:cNvSpPr/>
                <p:nvPr/>
              </p:nvSpPr>
              <p:spPr>
                <a:xfrm flipH="1">
                  <a:off x="6302306" y="4435884"/>
                  <a:ext cx="140659" cy="479786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6472" y="1839562"/>
                <a:ext cx="4572000" cy="3200400"/>
              </a:xfrm>
              <a:prstGeom prst="rect">
                <a:avLst/>
              </a:prstGeom>
            </p:spPr>
          </p:pic>
        </p:grpSp>
      </p:grpSp>
      <p:grpSp>
        <p:nvGrpSpPr>
          <p:cNvPr id="9" name="Group 8"/>
          <p:cNvGrpSpPr/>
          <p:nvPr/>
        </p:nvGrpSpPr>
        <p:grpSpPr>
          <a:xfrm>
            <a:off x="5582941" y="1839562"/>
            <a:ext cx="6506146" cy="3973983"/>
            <a:chOff x="5582941" y="1839562"/>
            <a:chExt cx="6506146" cy="3973983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6514" y="1839562"/>
              <a:ext cx="5985164" cy="1087582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73101" y="3024128"/>
              <a:ext cx="2515986" cy="999943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9798973" y="4943245"/>
              <a:ext cx="22427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ATLAS simplified </a:t>
              </a:r>
              <a:r>
                <a:rPr lang="en-US" smtClean="0"/>
                <a:t>sampling calorimeter</a:t>
              </a:r>
              <a:endParaRPr lang="en-US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2941" y="3024128"/>
              <a:ext cx="3990160" cy="27894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2752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1604</TotalTime>
  <Words>1656</Words>
  <Application>Microsoft Macintosh PowerPoint</Application>
  <PresentationFormat>Widescreen</PresentationFormat>
  <Paragraphs>410</Paragraphs>
  <Slides>22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Century Gothic</vt:lpstr>
      <vt:lpstr>Mangal</vt:lpstr>
      <vt:lpstr>Office Theme</vt:lpstr>
      <vt:lpstr>Update on GeantV F.Carminati for the GeantV collaboration</vt:lpstr>
      <vt:lpstr>Just a reminder</vt:lpstr>
      <vt:lpstr>New transporter with scalar and vector processing combined</vt:lpstr>
      <vt:lpstr>NUMA awareness vs. OS policy</vt:lpstr>
      <vt:lpstr>GeantV roadmap</vt:lpstr>
      <vt:lpstr>Memory control &amp; scalability</vt:lpstr>
      <vt:lpstr>GeantV EM physics status </vt:lpstr>
      <vt:lpstr>EM Physics validation</vt:lpstr>
      <vt:lpstr>EM Physics validation</vt:lpstr>
      <vt:lpstr>User interfaces</vt:lpstr>
      <vt:lpstr>Example: concurrent scoring (transient)</vt:lpstr>
      <vt:lpstr>User application: examples</vt:lpstr>
      <vt:lpstr>Hadronic physics</vt:lpstr>
      <vt:lpstr>Neutrons</vt:lpstr>
      <vt:lpstr>A reflection on simulation evolution</vt:lpstr>
      <vt:lpstr>The fate of the toolkit</vt:lpstr>
      <vt:lpstr>ML prototype for fastsim in the alpha</vt:lpstr>
      <vt:lpstr>GeantV HPC mode</vt:lpstr>
      <vt:lpstr>GeantV HPC mode: preliminary results</vt:lpstr>
      <vt:lpstr>Outlook</vt:lpstr>
      <vt:lpstr>PowerPoint Presentation</vt:lpstr>
      <vt:lpstr>GeantV Team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GeantV (Intel code modernization)</dc:title>
  <dc:creator>Andrei Gheata</dc:creator>
  <cp:lastModifiedBy>Federico Carminati</cp:lastModifiedBy>
  <cp:revision>101</cp:revision>
  <cp:lastPrinted>2017-09-13T10:59:11Z</cp:lastPrinted>
  <dcterms:created xsi:type="dcterms:W3CDTF">2017-09-13T06:44:45Z</dcterms:created>
  <dcterms:modified xsi:type="dcterms:W3CDTF">2017-09-29T00:15:20Z</dcterms:modified>
</cp:coreProperties>
</file>