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theme/theme2.xml" ContentType="application/vnd.openxmlformats-officedocument.theme+xml"/>
  <Override PartName="/ppt/media/image7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324863"/>
        </a:solidFill>
        <a:effectLst/>
        <a:uFillTx/>
        <a:latin typeface="Palatino"/>
        <a:ea typeface="Palatino"/>
        <a:cs typeface="Palatino"/>
        <a:sym typeface="Palatino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solidFill>
                <a:srgbClr val="7695B6"/>
              </a:solidFill>
              <a:prstDash val="solid"/>
              <a:miter lim="400000"/>
            </a:ln>
          </a:left>
          <a:right>
            <a:ln w="12700" cap="flat">
              <a:solidFill>
                <a:srgbClr val="7695B6"/>
              </a:solidFill>
              <a:prstDash val="solid"/>
              <a:miter lim="400000"/>
            </a:ln>
          </a:right>
          <a:top>
            <a:ln w="12700" cap="flat">
              <a:solidFill>
                <a:srgbClr val="7695B6"/>
              </a:solidFill>
              <a:prstDash val="solid"/>
              <a:miter lim="400000"/>
            </a:ln>
          </a:top>
          <a:bottom>
            <a:ln w="12700" cap="flat">
              <a:solidFill>
                <a:srgbClr val="7695B6"/>
              </a:solidFill>
              <a:prstDash val="solid"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solidFill>
                <a:srgbClr val="7695B6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6D3CB">
                  <a:alpha val="85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D6D3CB">
                  <a:alpha val="85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D6D3CB">
                  <a:alpha val="85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695B6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695B6"/>
              </a:solidFill>
              <a:prstDash val="solid"/>
              <a:miter lim="400000"/>
            </a:ln>
          </a:top>
          <a:bottom>
            <a:ln w="12700" cap="flat">
              <a:solidFill>
                <a:srgbClr val="7695B6"/>
              </a:solidFill>
              <a:prstDash val="solid"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695B6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7695B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EEBE2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BD8CD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615F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EEBE2">
              <a:alpha val="85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solidFill>
                <a:srgbClr val="A8A49D"/>
              </a:solidFill>
              <a:prstDash val="solid"/>
              <a:miter lim="400000"/>
            </a:ln>
          </a:left>
          <a:right>
            <a:ln w="12700" cap="flat">
              <a:solidFill>
                <a:srgbClr val="A8A49D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A8A49D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4C1BA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EEBE2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D6D3CB"/>
              </a:solidFill>
              <a:prstDash val="solid"/>
              <a:miter lim="400000"/>
            </a:ln>
          </a:insideV>
        </a:tcBdr>
        <a:fill>
          <a:solidFill>
            <a:srgbClr val="8C8982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8A49D"/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6F4E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8A49D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EEBE2">
              <a:alpha val="8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D6D3CB"/>
              </a:solidFill>
              <a:prstDash val="solid"/>
              <a:miter lim="400000"/>
            </a:ln>
          </a:right>
          <a:top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D6D3CB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D6D3CB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D6D3CB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6D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D6D3CB"/>
              </a:solidFill>
              <a:prstDash val="solid"/>
              <a:miter lim="400000"/>
            </a:ln>
          </a:bottom>
          <a:insideH>
            <a:ln w="25400" cap="flat">
              <a:solidFill>
                <a:srgbClr val="D6D3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43" name="Shape 4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タイトル &amp; 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"/>
          <p:cNvSpPr/>
          <p:nvPr/>
        </p:nvSpPr>
        <p:spPr>
          <a:xfrm>
            <a:off x="406400" y="86233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5" name="Line"/>
          <p:cNvSpPr/>
          <p:nvPr/>
        </p:nvSpPr>
        <p:spPr>
          <a:xfrm>
            <a:off x="406400" y="86741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6" name="日付"/>
          <p:cNvSpPr txBox="1"/>
          <p:nvPr>
            <p:ph type="body" sz="quarter" idx="13"/>
          </p:nvPr>
        </p:nvSpPr>
        <p:spPr>
          <a:xfrm>
            <a:off x="369422" y="8807450"/>
            <a:ext cx="12255501" cy="4064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i="1" sz="1800">
                <a:solidFill>
                  <a:srgbClr val="5C86B9"/>
                </a:solidFill>
              </a:defRPr>
            </a:lvl1pPr>
          </a:lstStyle>
          <a:p>
            <a:pPr/>
            <a:r>
              <a:t>日付</a:t>
            </a:r>
          </a:p>
        </p:txBody>
      </p:sp>
      <p:sp>
        <p:nvSpPr>
          <p:cNvPr id="17" name="Title Text"/>
          <p:cNvSpPr txBox="1"/>
          <p:nvPr>
            <p:ph type="title"/>
          </p:nvPr>
        </p:nvSpPr>
        <p:spPr>
          <a:xfrm>
            <a:off x="355600" y="5905500"/>
            <a:ext cx="12293600" cy="210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8" name="Body Level One…"/>
          <p:cNvSpPr txBox="1"/>
          <p:nvPr>
            <p:ph type="body" sz="quarter" idx="1"/>
          </p:nvPr>
        </p:nvSpPr>
        <p:spPr>
          <a:xfrm>
            <a:off x="355600" y="8001000"/>
            <a:ext cx="12293600" cy="508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1pPr>
            <a:lvl2pPr marL="0" indent="2286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2pPr>
            <a:lvl3pPr marL="0" indent="4572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3pPr>
            <a:lvl4pPr marL="0" indent="6858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4pPr>
            <a:lvl5pPr marL="0" indent="9144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画像（3 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Image"/>
          <p:cNvSpPr/>
          <p:nvPr>
            <p:ph type="pic" sz="half" idx="13"/>
          </p:nvPr>
        </p:nvSpPr>
        <p:spPr>
          <a:xfrm>
            <a:off x="6502400" y="4813300"/>
            <a:ext cx="6121400" cy="4356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0" name="Image"/>
          <p:cNvSpPr/>
          <p:nvPr>
            <p:ph type="pic" sz="half" idx="14"/>
          </p:nvPr>
        </p:nvSpPr>
        <p:spPr>
          <a:xfrm>
            <a:off x="6502400" y="444500"/>
            <a:ext cx="6121400" cy="4368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Image"/>
          <p:cNvSpPr/>
          <p:nvPr>
            <p:ph type="pic" idx="15"/>
          </p:nvPr>
        </p:nvSpPr>
        <p:spPr>
          <a:xfrm>
            <a:off x="368300" y="444500"/>
            <a:ext cx="6121400" cy="8724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“ここに引用を入力してください。”"/>
          <p:cNvSpPr txBox="1"/>
          <p:nvPr>
            <p:ph type="body" sz="quarter" idx="13"/>
          </p:nvPr>
        </p:nvSpPr>
        <p:spPr>
          <a:xfrm>
            <a:off x="1270000" y="4305300"/>
            <a:ext cx="10464800" cy="6096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buClrTx/>
              <a:buSzTx/>
              <a:buFontTx/>
              <a:buNone/>
              <a:defRPr sz="30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120" name="–Johnny Appleseed"/>
          <p:cNvSpPr txBox="1"/>
          <p:nvPr>
            <p:ph type="body" sz="quarter" idx="14"/>
          </p:nvPr>
        </p:nvSpPr>
        <p:spPr>
          <a:xfrm>
            <a:off x="1270000" y="6362700"/>
            <a:ext cx="10464800" cy="6096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1200"/>
              </a:spcBef>
              <a:buClrTx/>
              <a:buSzTx/>
              <a:buFontTx/>
              <a:buNone/>
              <a:defRPr i="1" sz="3000">
                <a:solidFill>
                  <a:srgbClr val="5C86B9"/>
                </a:solidFill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5537" dir="5392174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 &amp; サブタイトル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riangle"/>
          <p:cNvSpPr/>
          <p:nvPr/>
        </p:nvSpPr>
        <p:spPr>
          <a:xfrm>
            <a:off x="508000" y="6591300"/>
            <a:ext cx="11999453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44" name="Triangle"/>
          <p:cNvSpPr/>
          <p:nvPr/>
        </p:nvSpPr>
        <p:spPr>
          <a:xfrm>
            <a:off x="508000" y="4089400"/>
            <a:ext cx="12000019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45" name="Triangle"/>
          <p:cNvSpPr/>
          <p:nvPr/>
        </p:nvSpPr>
        <p:spPr>
          <a:xfrm rot="16200000">
            <a:off x="7172923" y="5347634"/>
            <a:ext cx="1642759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46" name="Lorem Ipsum Dolor"/>
          <p:cNvSpPr/>
          <p:nvPr>
            <p:ph type="body" sz="quarter" idx="13"/>
          </p:nvPr>
        </p:nvSpPr>
        <p:spPr>
          <a:xfrm>
            <a:off x="508000" y="3505200"/>
            <a:ext cx="7200900" cy="5080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i="1" sz="2400">
                <a:solidFill>
                  <a:srgbClr val="414141"/>
                </a:solidFill>
              </a:defRPr>
            </a:lvl1pPr>
          </a:lstStyle>
          <a:p>
            <a:pPr/>
            <a:r>
              <a:t>Lorem Ipsum Dolor</a:t>
            </a:r>
          </a:p>
        </p:txBody>
      </p:sp>
      <p:sp>
        <p:nvSpPr>
          <p:cNvPr id="147" name="Title Text"/>
          <p:cNvSpPr txBox="1"/>
          <p:nvPr>
            <p:ph type="title"/>
          </p:nvPr>
        </p:nvSpPr>
        <p:spPr>
          <a:xfrm>
            <a:off x="508000" y="4140200"/>
            <a:ext cx="7200900" cy="24130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600"/>
              </a:spcBef>
              <a:defRPr spc="0" sz="700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8" name="Body Level One…"/>
          <p:cNvSpPr txBox="1"/>
          <p:nvPr>
            <p:ph type="body" sz="quarter" idx="1"/>
          </p:nvPr>
        </p:nvSpPr>
        <p:spPr>
          <a:xfrm>
            <a:off x="8280400" y="4140200"/>
            <a:ext cx="4241800" cy="2413000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414141"/>
                </a:solidFill>
              </a:defRPr>
            </a:lvl1pPr>
            <a:lvl2pPr marL="0" indent="228600"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414141"/>
                </a:solidFill>
              </a:defRPr>
            </a:lvl2pPr>
            <a:lvl3pPr marL="0" indent="457200"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414141"/>
                </a:solidFill>
              </a:defRPr>
            </a:lvl3pPr>
            <a:lvl4pPr marL="0" indent="685800"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414141"/>
                </a:solidFill>
              </a:defRPr>
            </a:lvl4pPr>
            <a:lvl5pPr marL="0" indent="914400"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414141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 &amp; 箇条書き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Text"/>
          <p:cNvSpPr txBox="1"/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</p:spPr>
        <p:txBody>
          <a:bodyPr/>
          <a:lstStyle>
            <a:lvl1pPr algn="ctr">
              <a:defRPr cap="all" spc="0" sz="72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7" name="Body Level One…"/>
          <p:cNvSpPr txBox="1"/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</p:spPr>
        <p:txBody>
          <a:bodyPr anchor="ctr"/>
          <a:lstStyle>
            <a:lvl1pPr marL="520700" indent="-520700">
              <a:lnSpc>
                <a:spcPct val="120000"/>
              </a:lnSpc>
              <a:spcBef>
                <a:spcPts val="4600"/>
              </a:spcBef>
              <a:buClrTx/>
              <a:buSzPct val="82000"/>
              <a:buFontTx/>
              <a:buChar char="•"/>
              <a:defRPr sz="4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buClrTx/>
              <a:buSzPct val="82000"/>
              <a:buFontTx/>
              <a:buChar char="•"/>
              <a:defRPr sz="4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buClrTx/>
              <a:buSzPct val="82000"/>
              <a:buFontTx/>
              <a:buChar char="•"/>
              <a:defRPr sz="4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buClrTx/>
              <a:buSzPct val="82000"/>
              <a:buFontTx/>
              <a:buChar char="•"/>
              <a:defRPr sz="4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buClrTx/>
              <a:buSzPct val="82000"/>
              <a:buFontTx/>
              <a:buChar char="•"/>
              <a:defRPr sz="4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Slide Number"/>
          <p:cNvSpPr txBox="1"/>
          <p:nvPr>
            <p:ph type="sldNum" sz="quarter" idx="2"/>
          </p:nvPr>
        </p:nvSpPr>
        <p:spPr>
          <a:xfrm>
            <a:off x="6324599" y="9271000"/>
            <a:ext cx="342901" cy="355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Text"/>
          <p:cNvSpPr txBox="1"/>
          <p:nvPr>
            <p:ph type="title"/>
          </p:nvPr>
        </p:nvSpPr>
        <p:spPr>
          <a:xfrm>
            <a:off x="650239" y="130952"/>
            <a:ext cx="11704322" cy="2144888"/>
          </a:xfrm>
          <a:prstGeom prst="rect">
            <a:avLst/>
          </a:prstGeom>
        </p:spPr>
        <p:txBody>
          <a:bodyPr lIns="65023" tIns="65023" rIns="65023" bIns="65023"/>
          <a:lstStyle>
            <a:lvl1pPr algn="ctr" defTabSz="914400">
              <a:defRPr spc="0"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6" name="Body Level One…"/>
          <p:cNvSpPr txBox="1"/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/>
          <a:lstStyle>
            <a:lvl1pPr marL="471487" indent="-471487" defTabSz="914400">
              <a:spcBef>
                <a:spcPts val="700"/>
              </a:spcBef>
              <a:buClrTx/>
              <a:buSzPct val="100000"/>
              <a:buFont typeface="Arial"/>
              <a:buChar char="•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5" indent="-449035" defTabSz="914400">
              <a:spcBef>
                <a:spcPts val="700"/>
              </a:spcBef>
              <a:buClrTx/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marL="1333500" indent="-419100" defTabSz="914400">
              <a:spcBef>
                <a:spcPts val="700"/>
              </a:spcBef>
              <a:buClrTx/>
              <a:buSzPct val="100000"/>
              <a:buFont typeface="Arial"/>
              <a:buChar char="•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20" defTabSz="914400">
              <a:spcBef>
                <a:spcPts val="700"/>
              </a:spcBef>
              <a:buClrTx/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914400">
              <a:spcBef>
                <a:spcPts val="700"/>
              </a:spcBef>
              <a:buClrTx/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" name="Slide Number"/>
          <p:cNvSpPr txBox="1"/>
          <p:nvPr>
            <p:ph type="sldNum" sz="quarter" idx="2"/>
          </p:nvPr>
        </p:nvSpPr>
        <p:spPr>
          <a:xfrm>
            <a:off x="9320107" y="9114112"/>
            <a:ext cx="3034454" cy="371349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Line"/>
          <p:cNvSpPr/>
          <p:nvPr/>
        </p:nvSpPr>
        <p:spPr>
          <a:xfrm>
            <a:off x="406399" y="876300"/>
            <a:ext cx="12192002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75" name="Line"/>
          <p:cNvSpPr/>
          <p:nvPr/>
        </p:nvSpPr>
        <p:spPr>
          <a:xfrm>
            <a:off x="406399" y="927100"/>
            <a:ext cx="12192002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76" name="Title Text"/>
          <p:cNvSpPr txBox="1"/>
          <p:nvPr>
            <p:ph type="title"/>
          </p:nvPr>
        </p:nvSpPr>
        <p:spPr>
          <a:xfrm>
            <a:off x="355600" y="140075"/>
            <a:ext cx="12293600" cy="7935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hueOff val="54750"/>
                    <a:satOff val="-1697"/>
                    <a:lumOff val="-18038"/>
                  </a:schemeClr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画像（横長）"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riangle"/>
          <p:cNvSpPr/>
          <p:nvPr/>
        </p:nvSpPr>
        <p:spPr>
          <a:xfrm>
            <a:off x="508000" y="9245597"/>
            <a:ext cx="1198880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85" name="Triangle"/>
          <p:cNvSpPr/>
          <p:nvPr/>
        </p:nvSpPr>
        <p:spPr>
          <a:xfrm>
            <a:off x="508000" y="508000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186" name="Image"/>
          <p:cNvSpPr/>
          <p:nvPr>
            <p:ph type="pic" idx="13"/>
          </p:nvPr>
        </p:nvSpPr>
        <p:spPr>
          <a:xfrm>
            <a:off x="622300" y="1181100"/>
            <a:ext cx="11760200" cy="5676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7" name="Title Text"/>
          <p:cNvSpPr txBox="1"/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90000"/>
              </a:lnSpc>
              <a:defRPr cap="all" spc="0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8" name="Body Level One…"/>
          <p:cNvSpPr txBox="1"/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2286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4572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6858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914400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 sz="2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9" name="Slide Number"/>
          <p:cNvSpPr txBox="1"/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空白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lide Number"/>
          <p:cNvSpPr txBox="1"/>
          <p:nvPr>
            <p:ph type="sldNum" sz="quarter" idx="2"/>
          </p:nvPr>
        </p:nvSpPr>
        <p:spPr>
          <a:xfrm>
            <a:off x="6324599" y="9271000"/>
            <a:ext cx="342901" cy="355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"/>
          <p:cNvSpPr/>
          <p:nvPr/>
        </p:nvSpPr>
        <p:spPr>
          <a:xfrm>
            <a:off x="406400" y="86233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7" name="Line"/>
          <p:cNvSpPr/>
          <p:nvPr/>
        </p:nvSpPr>
        <p:spPr>
          <a:xfrm>
            <a:off x="406400" y="86741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8" name="日付"/>
          <p:cNvSpPr txBox="1"/>
          <p:nvPr>
            <p:ph type="body" sz="quarter" idx="13"/>
          </p:nvPr>
        </p:nvSpPr>
        <p:spPr>
          <a:xfrm>
            <a:off x="369422" y="8807450"/>
            <a:ext cx="12255501" cy="4064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i="1" sz="1800">
                <a:solidFill>
                  <a:srgbClr val="5C86B9"/>
                </a:solidFill>
              </a:defRPr>
            </a:lvl1pPr>
          </a:lstStyle>
          <a:p>
            <a:pPr/>
            <a:r>
              <a:t>日付</a:t>
            </a:r>
          </a:p>
        </p:txBody>
      </p:sp>
      <p:sp>
        <p:nvSpPr>
          <p:cNvPr id="29" name="Image"/>
          <p:cNvSpPr/>
          <p:nvPr>
            <p:ph type="pic" idx="14"/>
          </p:nvPr>
        </p:nvSpPr>
        <p:spPr>
          <a:xfrm>
            <a:off x="368300" y="444500"/>
            <a:ext cx="12268200" cy="6324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0" name="Title Text"/>
          <p:cNvSpPr txBox="1"/>
          <p:nvPr>
            <p:ph type="title"/>
          </p:nvPr>
        </p:nvSpPr>
        <p:spPr>
          <a:xfrm>
            <a:off x="355600" y="6908800"/>
            <a:ext cx="12293600" cy="11049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355600" y="8001000"/>
            <a:ext cx="12293600" cy="508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1pPr>
            <a:lvl2pPr marL="0" indent="2286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2pPr>
            <a:lvl3pPr marL="0" indent="4572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3pPr>
            <a:lvl4pPr marL="0" indent="6858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4pPr>
            <a:lvl5pPr marL="0" indent="9144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（上）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 algn="ctr">
              <a:defRPr spc="0" sz="80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xfrm>
            <a:off x="6288709" y="9251950"/>
            <a:ext cx="414682" cy="3302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（上）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riangle"/>
          <p:cNvSpPr/>
          <p:nvPr/>
        </p:nvSpPr>
        <p:spPr>
          <a:xfrm>
            <a:off x="508000" y="21717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12" name="Triangle"/>
          <p:cNvSpPr/>
          <p:nvPr/>
        </p:nvSpPr>
        <p:spPr>
          <a:xfrm>
            <a:off x="508000" y="6350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13" name="Title Text"/>
          <p:cNvSpPr txBox="1"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spcBef>
                <a:spcPts val="1600"/>
              </a:spcBef>
              <a:defRPr spc="0" sz="700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4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空白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lide Number"/>
          <p:cNvSpPr txBox="1"/>
          <p:nvPr>
            <p:ph type="sldNum" sz="quarter" idx="2"/>
          </p:nvPr>
        </p:nvSpPr>
        <p:spPr>
          <a:xfrm>
            <a:off x="11761994" y="9114112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箇条書き"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riangle"/>
          <p:cNvSpPr/>
          <p:nvPr/>
        </p:nvSpPr>
        <p:spPr>
          <a:xfrm>
            <a:off x="508000" y="9245597"/>
            <a:ext cx="11988800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36" name="Triangle"/>
          <p:cNvSpPr/>
          <p:nvPr/>
        </p:nvSpPr>
        <p:spPr>
          <a:xfrm>
            <a:off x="508000" y="508000"/>
            <a:ext cx="11988800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37" name="Body Level One…"/>
          <p:cNvSpPr txBox="1"/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</p:spPr>
        <p:txBody>
          <a:bodyPr anchor="ctr"/>
          <a:lstStyle>
            <a:lvl1pPr marL="419100" indent="-419100">
              <a:spcBef>
                <a:spcPts val="4200"/>
              </a:spcBef>
              <a:buClr>
                <a:srgbClr val="929292"/>
              </a:buClr>
              <a:buSzPct val="30000"/>
              <a:buBlip>
                <a:blip r:embed="rId3"/>
              </a:buBlip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838200" indent="-419100">
              <a:spcBef>
                <a:spcPts val="4200"/>
              </a:spcBef>
              <a:buClr>
                <a:srgbClr val="929292"/>
              </a:buClr>
              <a:buSzPct val="30000"/>
              <a:buBlip>
                <a:blip r:embed="rId3"/>
              </a:buBlip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7300" indent="-419100">
              <a:spcBef>
                <a:spcPts val="4200"/>
              </a:spcBef>
              <a:buClr>
                <a:srgbClr val="929292"/>
              </a:buClr>
              <a:buSzPct val="30000"/>
              <a:buBlip>
                <a:blip r:embed="rId3"/>
              </a:buBlip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76400" indent="-419100">
              <a:spcBef>
                <a:spcPts val="4200"/>
              </a:spcBef>
              <a:buClr>
                <a:srgbClr val="929292"/>
              </a:buClr>
              <a:buSzPct val="30000"/>
              <a:buBlip>
                <a:blip r:embed="rId3"/>
              </a:buBlip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95500" indent="-419100">
              <a:spcBef>
                <a:spcPts val="4200"/>
              </a:spcBef>
              <a:buClr>
                <a:srgbClr val="929292"/>
              </a:buClr>
              <a:buSzPct val="30000"/>
              <a:buBlip>
                <a:blip r:embed="rId3"/>
              </a:buBlip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Slide Number"/>
          <p:cNvSpPr txBox="1"/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（中央）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itle Text"/>
          <p:cNvSpPr txBox="1"/>
          <p:nvPr>
            <p:ph type="title"/>
          </p:nvPr>
        </p:nvSpPr>
        <p:spPr>
          <a:xfrm>
            <a:off x="508000" y="3670300"/>
            <a:ext cx="11988800" cy="2413000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spcBef>
                <a:spcPts val="1600"/>
              </a:spcBef>
              <a:defRPr spc="0" sz="700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46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 &amp; 箇条書き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riangle"/>
          <p:cNvSpPr/>
          <p:nvPr/>
        </p:nvSpPr>
        <p:spPr>
          <a:xfrm>
            <a:off x="508000" y="21717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54" name="Triangle"/>
          <p:cNvSpPr/>
          <p:nvPr/>
        </p:nvSpPr>
        <p:spPr>
          <a:xfrm>
            <a:off x="508000" y="635000"/>
            <a:ext cx="11997292" cy="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255" name="Title Text"/>
          <p:cNvSpPr txBox="1"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spcBef>
                <a:spcPts val="1600"/>
              </a:spcBef>
              <a:defRPr spc="0" sz="700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6" name="Body Level One…"/>
          <p:cNvSpPr txBox="1"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 anchor="ctr"/>
          <a:lstStyle>
            <a:lvl1pPr marL="4699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1pPr>
            <a:lvl2pPr marL="9398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2pPr>
            <a:lvl3pPr marL="14097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3pPr>
            <a:lvl4pPr marL="18796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4pPr>
            <a:lvl5pPr marL="23495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7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объект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itle Text"/>
          <p:cNvSpPr txBox="1"/>
          <p:nvPr>
            <p:ph type="title"/>
          </p:nvPr>
        </p:nvSpPr>
        <p:spPr>
          <a:xfrm>
            <a:off x="511999" y="-2"/>
            <a:ext cx="11980801" cy="15360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lnSpc>
                <a:spcPct val="90000"/>
              </a:lnSpc>
              <a:defRPr spc="0" sz="62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5" name="Body Level One…"/>
          <p:cNvSpPr txBox="1"/>
          <p:nvPr>
            <p:ph type="body" idx="1"/>
          </p:nvPr>
        </p:nvSpPr>
        <p:spPr>
          <a:xfrm>
            <a:off x="511999" y="1873955"/>
            <a:ext cx="11980801" cy="6912001"/>
          </a:xfrm>
          <a:prstGeom prst="rect">
            <a:avLst/>
          </a:prstGeom>
        </p:spPr>
        <p:txBody>
          <a:bodyPr lIns="65023" tIns="65023" rIns="65023" bIns="65023"/>
          <a:lstStyle>
            <a:lvl1pPr marL="310242" indent="-310242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819150" indent="-36195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48739" indent="-434339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54200" indent="-48260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311400" indent="-48260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6" name="Slide Number"/>
          <p:cNvSpPr txBox="1"/>
          <p:nvPr>
            <p:ph type="sldNum" sz="quarter" idx="2"/>
          </p:nvPr>
        </p:nvSpPr>
        <p:spPr>
          <a:xfrm>
            <a:off x="12123238" y="9114114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 &amp; サブタイトル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 algn="ctr">
              <a:defRPr spc="0" sz="80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4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FontTx/>
              <a:buNone/>
              <a:defRPr sz="32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  <a:lvl2pPr marL="0" indent="228600" algn="ctr">
              <a:spcBef>
                <a:spcPts val="0"/>
              </a:spcBef>
              <a:buClrTx/>
              <a:buSzTx/>
              <a:buFontTx/>
              <a:buNone/>
              <a:defRPr sz="32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2pPr>
            <a:lvl3pPr marL="0" indent="457200" algn="ctr">
              <a:spcBef>
                <a:spcPts val="0"/>
              </a:spcBef>
              <a:buClrTx/>
              <a:buSzTx/>
              <a:buFontTx/>
              <a:buNone/>
              <a:defRPr sz="32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3pPr>
            <a:lvl4pPr marL="0" indent="685800" algn="ctr">
              <a:spcBef>
                <a:spcPts val="0"/>
              </a:spcBef>
              <a:buClrTx/>
              <a:buSzTx/>
              <a:buFontTx/>
              <a:buNone/>
              <a:defRPr sz="32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4pPr>
            <a:lvl5pPr marL="0" indent="914400" algn="ctr">
              <a:spcBef>
                <a:spcPts val="0"/>
              </a:spcBef>
              <a:buClrTx/>
              <a:buSzTx/>
              <a:buFontTx/>
              <a:buNone/>
              <a:defRPr sz="32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5" name="Slide Number"/>
          <p:cNvSpPr txBox="1"/>
          <p:nvPr>
            <p:ph type="sldNum" sz="quarter" idx="2"/>
          </p:nvPr>
        </p:nvSpPr>
        <p:spPr>
          <a:xfrm>
            <a:off x="6288709" y="9251950"/>
            <a:ext cx="414682" cy="3302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8757565"/>
            <a:ext cx="13004801" cy="1005799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Slide Number"/>
          <p:cNvSpPr txBox="1"/>
          <p:nvPr>
            <p:ph type="sldNum" sz="quarter" idx="2"/>
          </p:nvPr>
        </p:nvSpPr>
        <p:spPr>
          <a:xfrm>
            <a:off x="11985791" y="9123786"/>
            <a:ext cx="368769" cy="3520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84" name="Future Circular Collider Study Michael Benedikt…"/>
          <p:cNvSpPr txBox="1"/>
          <p:nvPr/>
        </p:nvSpPr>
        <p:spPr>
          <a:xfrm>
            <a:off x="1018083" y="8912055"/>
            <a:ext cx="6610841" cy="733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b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Future Circular Collider Study</a:t>
            </a:r>
            <a:br/>
            <a:r>
              <a:rPr b="0"/>
              <a:t>Michael Benedikt</a:t>
            </a:r>
            <a:endParaRPr b="0"/>
          </a:p>
          <a:p>
            <a:pPr algn="l" defTabSz="1300480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</a:t>
            </a:r>
            <a:r>
              <a:rPr baseline="30571"/>
              <a:t>nd</a:t>
            </a:r>
            <a:r>
              <a:t> FCC Week, Rome, April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Line"/>
          <p:cNvSpPr/>
          <p:nvPr/>
        </p:nvSpPr>
        <p:spPr>
          <a:xfrm>
            <a:off x="406400" y="48641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40" name="Line"/>
          <p:cNvSpPr/>
          <p:nvPr/>
        </p:nvSpPr>
        <p:spPr>
          <a:xfrm>
            <a:off x="406400" y="49149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41" name="Title Text"/>
          <p:cNvSpPr txBox="1"/>
          <p:nvPr>
            <p:ph type="title"/>
          </p:nvPr>
        </p:nvSpPr>
        <p:spPr>
          <a:xfrm>
            <a:off x="355600" y="2628900"/>
            <a:ext cx="12293600" cy="210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re et contenu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8757565"/>
            <a:ext cx="13004801" cy="1005799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Slide Number"/>
          <p:cNvSpPr txBox="1"/>
          <p:nvPr>
            <p:ph type="sldNum" sz="quarter" idx="2"/>
          </p:nvPr>
        </p:nvSpPr>
        <p:spPr>
          <a:xfrm>
            <a:off x="11985791" y="9123786"/>
            <a:ext cx="368769" cy="3520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93" name="Future Circular Collider Study Michael Benedikt…"/>
          <p:cNvSpPr txBox="1"/>
          <p:nvPr/>
        </p:nvSpPr>
        <p:spPr>
          <a:xfrm>
            <a:off x="1018083" y="8912055"/>
            <a:ext cx="6610841" cy="733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b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Future Circular Collider Study</a:t>
            </a:r>
            <a:br/>
            <a:r>
              <a:rPr b="0"/>
              <a:t>Michael Benedikt</a:t>
            </a:r>
            <a:endParaRPr b="0"/>
          </a:p>
          <a:p>
            <a:pPr algn="l" defTabSz="1300480"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2</a:t>
            </a:r>
            <a:r>
              <a:rPr baseline="30571"/>
              <a:t>nd</a:t>
            </a:r>
            <a:r>
              <a:t> FCC Week, Rome, April 2016</a:t>
            </a:r>
          </a:p>
        </p:txBody>
      </p:sp>
      <p:sp>
        <p:nvSpPr>
          <p:cNvPr id="294" name="Title Text"/>
          <p:cNvSpPr txBox="1"/>
          <p:nvPr>
            <p:ph type="title"/>
          </p:nvPr>
        </p:nvSpPr>
        <p:spPr>
          <a:xfrm>
            <a:off x="650239" y="390596"/>
            <a:ext cx="10620588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pc="0" sz="50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5" name="Body Level One…"/>
          <p:cNvSpPr txBox="1"/>
          <p:nvPr>
            <p:ph type="body" idx="1"/>
          </p:nvPr>
        </p:nvSpPr>
        <p:spPr>
          <a:xfrm>
            <a:off x="650239" y="2275839"/>
            <a:ext cx="10620588" cy="6436927"/>
          </a:xfrm>
          <a:prstGeom prst="rect">
            <a:avLst/>
          </a:prstGeom>
        </p:spPr>
        <p:txBody>
          <a:bodyPr lIns="65023" tIns="65023" rIns="65023" bIns="65023"/>
          <a:lstStyle>
            <a:lvl1pPr marL="684276" indent="-647700" defTabSz="1300480">
              <a:spcBef>
                <a:spcPts val="800"/>
              </a:spcBef>
              <a:buClr>
                <a:srgbClr val="DDDDDD"/>
              </a:buClr>
              <a:buSzPct val="8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25295" indent="-777239" defTabSz="1300480">
              <a:spcBef>
                <a:spcPts val="800"/>
              </a:spcBef>
              <a:buClr>
                <a:srgbClr val="DDDDDD"/>
              </a:buClr>
              <a:buSzPct val="9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97508" indent="-647700" defTabSz="1300480">
              <a:spcBef>
                <a:spcPts val="800"/>
              </a:spcBef>
              <a:buClr>
                <a:srgbClr val="DDDDDD"/>
              </a:buClr>
              <a:buSzPct val="85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71078" indent="-728662" defTabSz="1300480">
              <a:spcBef>
                <a:spcPts val="800"/>
              </a:spcBef>
              <a:buClr>
                <a:srgbClr val="DDDDDD"/>
              </a:buClr>
              <a:buSzPct val="9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36254" indent="-728662" defTabSz="1300480">
              <a:spcBef>
                <a:spcPts val="800"/>
              </a:spcBef>
              <a:buClr>
                <a:srgbClr val="DDDDDD"/>
              </a:buClr>
              <a:buSzPct val="10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re et contenu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8757565"/>
            <a:ext cx="13004801" cy="1005799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Slide Number"/>
          <p:cNvSpPr txBox="1"/>
          <p:nvPr>
            <p:ph type="sldNum" sz="quarter" idx="2"/>
          </p:nvPr>
        </p:nvSpPr>
        <p:spPr>
          <a:xfrm>
            <a:off x="11985791" y="9123786"/>
            <a:ext cx="368769" cy="3520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04" name="Accelerator Design for Circular High-Energy  e+e- Colliders…"/>
          <p:cNvSpPr txBox="1"/>
          <p:nvPr/>
        </p:nvSpPr>
        <p:spPr>
          <a:xfrm>
            <a:off x="890767" y="8905832"/>
            <a:ext cx="6610841" cy="733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b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Accelerator Design for Circular High-Energy  e+e- Colliders</a:t>
            </a:r>
            <a:endParaRPr>
              <a:solidFill>
                <a:srgbClr val="0C377B"/>
              </a:solidFill>
            </a:endParaRPr>
          </a:p>
          <a:p>
            <a:pPr algn="l" defTabSz="1300480">
              <a:defRPr b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Frank Zimmermann</a:t>
            </a:r>
            <a:br/>
            <a:r>
              <a:t>CREMLIN workshop 22 August 2016</a:t>
            </a:r>
          </a:p>
        </p:txBody>
      </p:sp>
      <p:sp>
        <p:nvSpPr>
          <p:cNvPr id="305" name="Title Text"/>
          <p:cNvSpPr txBox="1"/>
          <p:nvPr>
            <p:ph type="title"/>
          </p:nvPr>
        </p:nvSpPr>
        <p:spPr>
          <a:xfrm>
            <a:off x="650239" y="390596"/>
            <a:ext cx="10620588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pc="0" sz="50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6" name="Body Level One…"/>
          <p:cNvSpPr txBox="1"/>
          <p:nvPr>
            <p:ph type="body" idx="1"/>
          </p:nvPr>
        </p:nvSpPr>
        <p:spPr>
          <a:xfrm>
            <a:off x="650239" y="2275839"/>
            <a:ext cx="10620588" cy="6436927"/>
          </a:xfrm>
          <a:prstGeom prst="rect">
            <a:avLst/>
          </a:prstGeom>
        </p:spPr>
        <p:txBody>
          <a:bodyPr lIns="65023" tIns="65023" rIns="65023" bIns="65023"/>
          <a:lstStyle>
            <a:lvl1pPr marL="684276" indent="-647700" defTabSz="1300480">
              <a:spcBef>
                <a:spcPts val="800"/>
              </a:spcBef>
              <a:buClr>
                <a:srgbClr val="DDDDDD"/>
              </a:buClr>
              <a:buSzPct val="8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25295" indent="-777239" defTabSz="1300480">
              <a:spcBef>
                <a:spcPts val="800"/>
              </a:spcBef>
              <a:buClr>
                <a:srgbClr val="DDDDDD"/>
              </a:buClr>
              <a:buSzPct val="9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97508" indent="-647700" defTabSz="1300480">
              <a:spcBef>
                <a:spcPts val="800"/>
              </a:spcBef>
              <a:buClr>
                <a:srgbClr val="DDDDDD"/>
              </a:buClr>
              <a:buSzPct val="85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771078" indent="-728662" defTabSz="1300480">
              <a:spcBef>
                <a:spcPts val="800"/>
              </a:spcBef>
              <a:buClr>
                <a:srgbClr val="DDDDDD"/>
              </a:buClr>
              <a:buSzPct val="9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36254" indent="-728662" defTabSz="1300480">
              <a:spcBef>
                <a:spcPts val="800"/>
              </a:spcBef>
              <a:buClr>
                <a:srgbClr val="DDDDDD"/>
              </a:buClr>
              <a:buSzPct val="100000"/>
              <a:buFont typeface="Arial"/>
              <a:buChar char="•"/>
              <a:defRPr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bande-01.eps" descr="bande-01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8757565"/>
            <a:ext cx="13004801" cy="1005799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Slide Number"/>
          <p:cNvSpPr txBox="1"/>
          <p:nvPr>
            <p:ph type="sldNum" sz="quarter" idx="2"/>
          </p:nvPr>
        </p:nvSpPr>
        <p:spPr>
          <a:xfrm>
            <a:off x="11985791" y="9123786"/>
            <a:ext cx="368769" cy="3520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15" name="Accelerator Design for Circular High-Energy  e+e- Colliders…"/>
          <p:cNvSpPr txBox="1"/>
          <p:nvPr/>
        </p:nvSpPr>
        <p:spPr>
          <a:xfrm>
            <a:off x="1018083" y="8912055"/>
            <a:ext cx="6610841" cy="733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b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Accelerator Design for Circular High-Energy  e+e- Colliders</a:t>
            </a:r>
            <a:endParaRPr>
              <a:solidFill>
                <a:srgbClr val="0C377B"/>
              </a:solidFill>
            </a:endParaRPr>
          </a:p>
          <a:p>
            <a:pPr algn="l" defTabSz="1300480">
              <a:defRPr b="1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Frank Zimmermann</a:t>
            </a:r>
            <a:br/>
            <a:r>
              <a:t>CREMLIN workshop 22 August 2016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Rectangle"/>
          <p:cNvSpPr/>
          <p:nvPr/>
        </p:nvSpPr>
        <p:spPr>
          <a:xfrm>
            <a:off x="-7826" y="-2"/>
            <a:ext cx="13004800" cy="1024001"/>
          </a:xfrm>
          <a:prstGeom prst="rect">
            <a:avLst/>
          </a:prstGeom>
          <a:solidFill>
            <a:srgbClr val="002060"/>
          </a:solidFill>
          <a:ln w="12700">
            <a:miter lim="400000"/>
          </a:ln>
        </p:spPr>
        <p:txBody>
          <a:bodyPr lIns="65023" tIns="65023" rIns="65023" bIns="65023" anchor="ctr"/>
          <a:lstStyle/>
          <a:p>
            <a:pPr defTabSz="1300480">
              <a:defRPr i="1" sz="4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23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とコンテンツ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itle Text"/>
          <p:cNvSpPr txBox="1"/>
          <p:nvPr>
            <p:ph type="title"/>
          </p:nvPr>
        </p:nvSpPr>
        <p:spPr>
          <a:xfrm>
            <a:off x="894079" y="519290"/>
            <a:ext cx="11216641" cy="1885246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lnSpc>
                <a:spcPct val="90000"/>
              </a:lnSpc>
              <a:defRPr spc="0" sz="62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31" name="Body Level One…"/>
          <p:cNvSpPr txBox="1"/>
          <p:nvPr>
            <p:ph type="body" idx="1"/>
          </p:nvPr>
        </p:nvSpPr>
        <p:spPr>
          <a:xfrm>
            <a:off x="894079" y="2596444"/>
            <a:ext cx="11216641" cy="6188570"/>
          </a:xfrm>
          <a:prstGeom prst="rect">
            <a:avLst/>
          </a:prstGeom>
        </p:spPr>
        <p:txBody>
          <a:bodyPr lIns="65023" tIns="65023" rIns="65023" bIns="65023"/>
          <a:lstStyle>
            <a:lvl1pPr marL="310242" indent="-310242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819150" indent="-36195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48739" indent="-434339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54200" indent="-48260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311400" indent="-48260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2" name="Slide Number"/>
          <p:cNvSpPr txBox="1"/>
          <p:nvPr>
            <p:ph type="sldNum" sz="quarter" idx="2"/>
          </p:nvPr>
        </p:nvSpPr>
        <p:spPr>
          <a:xfrm>
            <a:off x="11761994" y="9114114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itle Text"/>
          <p:cNvSpPr txBox="1"/>
          <p:nvPr>
            <p:ph type="title"/>
          </p:nvPr>
        </p:nvSpPr>
        <p:spPr>
          <a:xfrm>
            <a:off x="975359" y="3029937"/>
            <a:ext cx="11054082" cy="2090703"/>
          </a:xfrm>
          <a:prstGeom prst="rect">
            <a:avLst/>
          </a:prstGeom>
        </p:spPr>
        <p:txBody>
          <a:bodyPr lIns="65023" tIns="65023" rIns="65023" bIns="65023"/>
          <a:lstStyle>
            <a:lvl1pPr algn="ctr" defTabSz="1300480">
              <a:defRPr spc="0"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0" name="Body Level One…"/>
          <p:cNvSpPr txBox="1"/>
          <p:nvPr>
            <p:ph type="body" sz="quarter" idx="1"/>
          </p:nvPr>
        </p:nvSpPr>
        <p:spPr>
          <a:xfrm>
            <a:off x="1950719" y="5527040"/>
            <a:ext cx="9103361" cy="2492587"/>
          </a:xfrm>
          <a:prstGeom prst="rect">
            <a:avLst/>
          </a:prstGeom>
        </p:spPr>
        <p:txBody>
          <a:bodyPr lIns="65023" tIns="65023" rIns="65023" bIns="65023"/>
          <a:lstStyle>
            <a:lvl1pPr marL="0" indent="0" algn="ctr" defTabSz="1300480">
              <a:spcBef>
                <a:spcPts val="1000"/>
              </a:spcBef>
              <a:buClrTx/>
              <a:buSzTx/>
              <a:buFont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 defTabSz="1300480">
              <a:spcBef>
                <a:spcPts val="1000"/>
              </a:spcBef>
              <a:buClrTx/>
              <a:buSzTx/>
              <a:buFont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 defTabSz="1300480">
              <a:spcBef>
                <a:spcPts val="1000"/>
              </a:spcBef>
              <a:buClrTx/>
              <a:buSzTx/>
              <a:buFont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 defTabSz="1300480">
              <a:spcBef>
                <a:spcPts val="1000"/>
              </a:spcBef>
              <a:buClrTx/>
              <a:buSzTx/>
              <a:buFont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 defTabSz="1300480">
              <a:spcBef>
                <a:spcPts val="1000"/>
              </a:spcBef>
              <a:buClrTx/>
              <a:buSzTx/>
              <a:buFontTx/>
              <a:buNone/>
              <a:defRPr sz="4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1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仅标题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itle Text"/>
          <p:cNvSpPr txBox="1"/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65023" tIns="65023" rIns="65023" bIns="65023"/>
          <a:lstStyle>
            <a:lvl1pPr algn="ctr" defTabSz="1300480">
              <a:defRPr spc="0"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9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标题和内容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itle Text"/>
          <p:cNvSpPr txBox="1"/>
          <p:nvPr>
            <p:ph type="title"/>
          </p:nvPr>
        </p:nvSpPr>
        <p:spPr>
          <a:xfrm>
            <a:off x="650239" y="390596"/>
            <a:ext cx="11704322" cy="1625601"/>
          </a:xfrm>
          <a:prstGeom prst="rect">
            <a:avLst/>
          </a:prstGeom>
        </p:spPr>
        <p:txBody>
          <a:bodyPr lIns="65023" tIns="65023" rIns="65023" bIns="65023"/>
          <a:lstStyle>
            <a:lvl1pPr algn="ctr" defTabSz="1300480">
              <a:defRPr spc="0" sz="6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7" name="Body Level One…"/>
          <p:cNvSpPr txBox="1"/>
          <p:nvPr>
            <p:ph type="body" idx="1"/>
          </p:nvPr>
        </p:nvSpPr>
        <p:spPr>
          <a:xfrm>
            <a:off x="650239" y="2275839"/>
            <a:ext cx="11704322" cy="6436927"/>
          </a:xfrm>
          <a:prstGeom prst="rect">
            <a:avLst/>
          </a:prstGeom>
        </p:spPr>
        <p:txBody>
          <a:bodyPr lIns="65023" tIns="65023" rIns="65023" bIns="65023"/>
          <a:lstStyle>
            <a:lvl1pPr marL="471487" indent="-471487" defTabSz="1300480">
              <a:spcBef>
                <a:spcPts val="1000"/>
              </a:spcBef>
              <a:buClrTx/>
              <a:buSzPct val="100000"/>
              <a:buFont typeface="Arial"/>
              <a:buChar char="•"/>
              <a:defRPr sz="4400">
                <a:latin typeface="Calibri"/>
                <a:ea typeface="Calibri"/>
                <a:cs typeface="Calibri"/>
                <a:sym typeface="Calibri"/>
              </a:defRPr>
            </a:lvl1pPr>
            <a:lvl2pPr marL="906235" indent="-449035" defTabSz="1300480">
              <a:spcBef>
                <a:spcPts val="1000"/>
              </a:spcBef>
              <a:buClrTx/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 marL="1333500" indent="-419100" defTabSz="1300480">
              <a:spcBef>
                <a:spcPts val="1000"/>
              </a:spcBef>
              <a:buClrTx/>
              <a:buSzPct val="100000"/>
              <a:buFont typeface="Arial"/>
              <a:buChar char="•"/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 marL="1874520" indent="-502920" defTabSz="1300480">
              <a:spcBef>
                <a:spcPts val="1000"/>
              </a:spcBef>
              <a:buClrTx/>
              <a:buSzPct val="100000"/>
              <a:buFont typeface="Arial"/>
              <a:buChar char="–"/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 marL="2331720" indent="-502920" defTabSz="1300480">
              <a:spcBef>
                <a:spcPts val="1000"/>
              </a:spcBef>
              <a:buClrTx/>
              <a:buSzPct val="100000"/>
              <a:buFont typeface="Arial"/>
              <a:buChar char="»"/>
              <a:defRPr sz="4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8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标题和内容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itle Text"/>
          <p:cNvSpPr txBox="1"/>
          <p:nvPr>
            <p:ph type="title"/>
          </p:nvPr>
        </p:nvSpPr>
        <p:spPr>
          <a:xfrm>
            <a:off x="894079" y="1608666"/>
            <a:ext cx="11216642" cy="1413935"/>
          </a:xfrm>
          <a:prstGeom prst="rect">
            <a:avLst/>
          </a:prstGeom>
        </p:spPr>
        <p:txBody>
          <a:bodyPr lIns="48767" tIns="48767" rIns="48767" bIns="48767"/>
          <a:lstStyle>
            <a:lvl1pPr defTabSz="1300480">
              <a:lnSpc>
                <a:spcPct val="90000"/>
              </a:lnSpc>
              <a:defRPr spc="0" sz="62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66" name="Body Level One…"/>
          <p:cNvSpPr txBox="1"/>
          <p:nvPr>
            <p:ph type="body" idx="1"/>
          </p:nvPr>
        </p:nvSpPr>
        <p:spPr>
          <a:xfrm>
            <a:off x="894079" y="3166533"/>
            <a:ext cx="11216642" cy="4641428"/>
          </a:xfrm>
          <a:prstGeom prst="rect">
            <a:avLst/>
          </a:prstGeom>
        </p:spPr>
        <p:txBody>
          <a:bodyPr lIns="48767" tIns="48767" rIns="48767" bIns="48767"/>
          <a:lstStyle>
            <a:lvl1pPr marL="310242" indent="-310242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819150" indent="-36195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48739" indent="-434339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54200" indent="-48260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311400" indent="-482600" defTabSz="1300480">
              <a:lnSpc>
                <a:spcPct val="90000"/>
              </a:lnSpc>
              <a:spcBef>
                <a:spcPts val="1400"/>
              </a:spcBef>
              <a:buClrTx/>
              <a:buSzPct val="100000"/>
              <a:buFont typeface="Arial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7" name="Slide Number"/>
          <p:cNvSpPr txBox="1"/>
          <p:nvPr>
            <p:ph type="sldNum" sz="quarter" idx="2"/>
          </p:nvPr>
        </p:nvSpPr>
        <p:spPr>
          <a:xfrm>
            <a:off x="11794506" y="8024622"/>
            <a:ext cx="316215" cy="338837"/>
          </a:xfrm>
          <a:prstGeom prst="rect">
            <a:avLst/>
          </a:prstGeom>
        </p:spPr>
        <p:txBody>
          <a:bodyPr lIns="48767" tIns="48767" rIns="48767" bIns="48767" anchor="ctr"/>
          <a:lstStyle>
            <a:lvl1pPr algn="r" defTabSz="1300480">
              <a:defRPr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Line"/>
          <p:cNvSpPr/>
          <p:nvPr/>
        </p:nvSpPr>
        <p:spPr>
          <a:xfrm>
            <a:off x="507999" y="2171700"/>
            <a:ext cx="11997294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 sz="2400">
                <a:solidFill>
                  <a:srgbClr val="414141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pPr>
          </a:p>
        </p:txBody>
      </p:sp>
      <p:sp>
        <p:nvSpPr>
          <p:cNvPr id="375" name="Line"/>
          <p:cNvSpPr/>
          <p:nvPr/>
        </p:nvSpPr>
        <p:spPr>
          <a:xfrm>
            <a:off x="507999" y="635000"/>
            <a:ext cx="11997294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45718" tIns="45718" rIns="45718" bIns="45718"/>
          <a:lstStyle/>
          <a:p>
            <a:pPr>
              <a:defRPr sz="2400">
                <a:solidFill>
                  <a:srgbClr val="414141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pPr>
          </a:p>
        </p:txBody>
      </p:sp>
      <p:sp>
        <p:nvSpPr>
          <p:cNvPr id="376" name="Title Text"/>
          <p:cNvSpPr txBox="1"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spcBef>
                <a:spcPts val="1600"/>
              </a:spcBef>
              <a:defRPr spc="0" sz="700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77" name="Body Level One…"/>
          <p:cNvSpPr txBox="1"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</p:spPr>
        <p:txBody>
          <a:bodyPr anchor="ctr"/>
          <a:lstStyle>
            <a:lvl1pPr marL="4699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1pPr>
            <a:lvl2pPr marL="9398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2pPr>
            <a:lvl3pPr marL="14097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3pPr>
            <a:lvl4pPr marL="18796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4pPr>
            <a:lvl5pPr marL="2349500" indent="-469900">
              <a:spcBef>
                <a:spcPts val="2400"/>
              </a:spcBef>
              <a:buClr>
                <a:srgbClr val="929292"/>
              </a:buClr>
              <a:buSzPct val="60000"/>
              <a:buChar char="❖"/>
              <a:defRPr sz="3600">
                <a:solidFill>
                  <a:srgbClr val="414141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8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"/>
          <p:cNvSpPr/>
          <p:nvPr/>
        </p:nvSpPr>
        <p:spPr>
          <a:xfrm>
            <a:off x="406400" y="52705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50" name="Line"/>
          <p:cNvSpPr/>
          <p:nvPr/>
        </p:nvSpPr>
        <p:spPr>
          <a:xfrm>
            <a:off x="406400" y="53213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51" name="Image"/>
          <p:cNvSpPr/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2" name="Title Text"/>
          <p:cNvSpPr txBox="1"/>
          <p:nvPr>
            <p:ph type="title"/>
          </p:nvPr>
        </p:nvSpPr>
        <p:spPr>
          <a:xfrm>
            <a:off x="355600" y="1930400"/>
            <a:ext cx="5816600" cy="32385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53" name="Body Level One…"/>
          <p:cNvSpPr txBox="1"/>
          <p:nvPr>
            <p:ph type="body" sz="quarter" idx="1"/>
          </p:nvPr>
        </p:nvSpPr>
        <p:spPr>
          <a:xfrm>
            <a:off x="355600" y="5410200"/>
            <a:ext cx="5816600" cy="3365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1pPr>
            <a:lvl2pPr marL="0" indent="2286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2pPr>
            <a:lvl3pPr marL="0" indent="4572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3pPr>
            <a:lvl4pPr marL="0" indent="6858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4pPr>
            <a:lvl5pPr marL="0" indent="914400">
              <a:spcBef>
                <a:spcPts val="1000"/>
              </a:spcBef>
              <a:buClrTx/>
              <a:buSzTx/>
              <a:buFontTx/>
              <a:buNone/>
              <a:defRPr sz="2400">
                <a:solidFill>
                  <a:srgbClr val="5C86B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5537" dir="5392174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donec quis nunc"/>
          <p:cNvSpPr txBox="1"/>
          <p:nvPr>
            <p:ph type="body" sz="quarter" idx="13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457200">
              <a:spcBef>
                <a:spcPts val="0"/>
              </a:spcBef>
              <a:buClrTx/>
              <a:buSzTx/>
              <a:buFontTx/>
              <a:buNone/>
              <a:defRPr cap="all" spc="234" sz="2600">
                <a:solidFill>
                  <a:srgbClr val="5B5854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r>
              <a:t>donec quis nunc</a:t>
            </a:r>
          </a:p>
        </p:txBody>
      </p:sp>
      <p:sp>
        <p:nvSpPr>
          <p:cNvPr id="386" name="Title Text"/>
          <p:cNvSpPr txBox="1"/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 anchor="t"/>
          <a:lstStyle>
            <a:lvl1pPr algn="ctr" defTabSz="457200">
              <a:defRPr cap="all" spc="79" sz="4000">
                <a:solidFill>
                  <a:srgbClr val="5B5854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87" name="Slide Number"/>
          <p:cNvSpPr txBox="1"/>
          <p:nvPr>
            <p:ph type="sldNum" sz="quarter" idx="2"/>
          </p:nvPr>
        </p:nvSpPr>
        <p:spPr>
          <a:xfrm>
            <a:off x="6338817" y="9231630"/>
            <a:ext cx="327168" cy="337605"/>
          </a:xfrm>
          <a:prstGeom prst="rect">
            <a:avLst/>
          </a:prstGeom>
        </p:spPr>
        <p:txBody>
          <a:bodyPr/>
          <a:lstStyle>
            <a:lvl1pPr defTabSz="457200">
              <a:defRPr cap="all" spc="28" sz="1400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标题和内容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Title Text"/>
          <p:cNvSpPr txBox="1"/>
          <p:nvPr>
            <p:ph type="title"/>
          </p:nvPr>
        </p:nvSpPr>
        <p:spPr>
          <a:xfrm>
            <a:off x="894079" y="252870"/>
            <a:ext cx="11216641" cy="1885247"/>
          </a:xfrm>
          <a:prstGeom prst="rect">
            <a:avLst/>
          </a:prstGeom>
        </p:spPr>
        <p:txBody>
          <a:bodyPr lIns="65023" tIns="65023" rIns="65023" bIns="65023"/>
          <a:lstStyle>
            <a:lvl1pPr marL="975360" indent="-975360" algn="ctr" defTabSz="1300480">
              <a:lnSpc>
                <a:spcPct val="90000"/>
              </a:lnSpc>
              <a:defRPr b="1" spc="0" sz="4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95" name="Body Level One…"/>
          <p:cNvSpPr txBox="1"/>
          <p:nvPr>
            <p:ph type="body" idx="1"/>
          </p:nvPr>
        </p:nvSpPr>
        <p:spPr>
          <a:xfrm>
            <a:off x="894079" y="2366151"/>
            <a:ext cx="11216641" cy="7193281"/>
          </a:xfrm>
          <a:prstGeom prst="rect">
            <a:avLst/>
          </a:prstGeom>
        </p:spPr>
        <p:txBody>
          <a:bodyPr lIns="65023" tIns="65023" rIns="65023" bIns="65023"/>
          <a:lstStyle>
            <a:lvl1pPr marL="232682" indent="-232682" defTabSz="975360">
              <a:spcBef>
                <a:spcPts val="900"/>
              </a:spcBef>
              <a:buClrTx/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marL="660664" indent="-397139" defTabSz="975360">
              <a:spcBef>
                <a:spcPts val="900"/>
              </a:spcBef>
              <a:buClrTx/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2pPr>
            <a:lvl3pPr marL="1003564" indent="-397139" defTabSz="975360">
              <a:spcBef>
                <a:spcPts val="900"/>
              </a:spcBef>
              <a:buClrTx/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545034" indent="-595709" defTabSz="975360">
              <a:spcBef>
                <a:spcPts val="900"/>
              </a:spcBef>
              <a:buClrTx/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4pPr>
            <a:lvl5pPr marL="1887934" indent="-595709" defTabSz="975360">
              <a:spcBef>
                <a:spcPts val="900"/>
              </a:spcBef>
              <a:buClrTx/>
              <a:buSzPct val="100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6" name="Slide Number"/>
          <p:cNvSpPr txBox="1"/>
          <p:nvPr>
            <p:ph type="sldNum" sz="quarter" idx="2"/>
          </p:nvPr>
        </p:nvSpPr>
        <p:spPr>
          <a:xfrm>
            <a:off x="11798457" y="9148355"/>
            <a:ext cx="312264" cy="302863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Title Text"/>
          <p:cNvSpPr txBox="1"/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 anchor="t"/>
          <a:lstStyle>
            <a:lvl1pPr algn="ctr" defTabSz="457200">
              <a:defRPr cap="all" spc="208" sz="10400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4" name="Body Level One…"/>
          <p:cNvSpPr txBox="1"/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 defTabSz="457200">
              <a:spcBef>
                <a:spcPts val="0"/>
              </a:spcBef>
              <a:buClrTx/>
              <a:buSzTx/>
              <a:buFontTx/>
              <a:buNone/>
              <a:defRPr cap="all" spc="215" sz="5400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228600" algn="ctr" defTabSz="457200">
              <a:spcBef>
                <a:spcPts val="0"/>
              </a:spcBef>
              <a:buClrTx/>
              <a:buSzTx/>
              <a:buFontTx/>
              <a:buNone/>
              <a:defRPr cap="all" spc="215" sz="5400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457200" algn="ctr" defTabSz="457200">
              <a:spcBef>
                <a:spcPts val="0"/>
              </a:spcBef>
              <a:buClrTx/>
              <a:buSzTx/>
              <a:buFontTx/>
              <a:buNone/>
              <a:defRPr cap="all" spc="215" sz="5400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685800" algn="ctr" defTabSz="457200">
              <a:spcBef>
                <a:spcPts val="0"/>
              </a:spcBef>
              <a:buClrTx/>
              <a:buSzTx/>
              <a:buFontTx/>
              <a:buNone/>
              <a:defRPr cap="all" spc="215" sz="5400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914400" algn="ctr" defTabSz="457200">
              <a:spcBef>
                <a:spcPts val="0"/>
              </a:spcBef>
              <a:buClrTx/>
              <a:buSzTx/>
              <a:buFontTx/>
              <a:buNone/>
              <a:defRPr cap="all" spc="215" sz="5400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5" name="Slide Number"/>
          <p:cNvSpPr txBox="1"/>
          <p:nvPr>
            <p:ph type="sldNum" sz="quarter" idx="2"/>
          </p:nvPr>
        </p:nvSpPr>
        <p:spPr>
          <a:xfrm>
            <a:off x="6338817" y="9231630"/>
            <a:ext cx="327168" cy="337605"/>
          </a:xfrm>
          <a:prstGeom prst="rect">
            <a:avLst/>
          </a:prstGeom>
        </p:spPr>
        <p:txBody>
          <a:bodyPr/>
          <a:lstStyle>
            <a:lvl1pPr defTabSz="457200">
              <a:defRPr cap="all" spc="28" sz="1400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donec quis nunc"/>
          <p:cNvSpPr txBox="1"/>
          <p:nvPr>
            <p:ph type="body" sz="quarter" idx="13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457200">
              <a:spcBef>
                <a:spcPts val="0"/>
              </a:spcBef>
              <a:buClrTx/>
              <a:buSzTx/>
              <a:buFontTx/>
              <a:buNone/>
              <a:defRPr cap="all" spc="234" sz="2600">
                <a:solidFill>
                  <a:srgbClr val="5B5854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r>
              <a:t>donec quis nunc</a:t>
            </a:r>
          </a:p>
        </p:txBody>
      </p:sp>
      <p:sp>
        <p:nvSpPr>
          <p:cNvPr id="413" name="Title Text"/>
          <p:cNvSpPr txBox="1"/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 anchor="t"/>
          <a:lstStyle>
            <a:lvl1pPr algn="ctr" defTabSz="457200">
              <a:defRPr spc="79" sz="4000">
                <a:solidFill>
                  <a:srgbClr val="5B5854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4" name="Body Level One…"/>
          <p:cNvSpPr txBox="1"/>
          <p:nvPr>
            <p:ph type="body" idx="1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/>
          <a:lstStyle>
            <a:lvl1pPr marL="381000" indent="-381000" defTabSz="457200">
              <a:spcBef>
                <a:spcPts val="3400"/>
              </a:spcBef>
              <a:buClr>
                <a:srgbClr val="9A958E"/>
              </a:buClr>
              <a:buSzPct val="75000"/>
              <a:buChar char="•"/>
              <a:defRPr spc="56" sz="2800">
                <a:solidFill>
                  <a:srgbClr val="5B5854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  <a:lvl2pPr marL="762000" indent="-381000" defTabSz="457200">
              <a:spcBef>
                <a:spcPts val="3400"/>
              </a:spcBef>
              <a:buClr>
                <a:srgbClr val="9A958E"/>
              </a:buClr>
              <a:buSzPct val="75000"/>
              <a:buChar char="•"/>
              <a:defRPr spc="56" sz="2800">
                <a:solidFill>
                  <a:srgbClr val="5B5854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2pPr>
            <a:lvl3pPr marL="1143000" indent="-381000" defTabSz="457200">
              <a:spcBef>
                <a:spcPts val="3400"/>
              </a:spcBef>
              <a:buClr>
                <a:srgbClr val="9A958E"/>
              </a:buClr>
              <a:buSzPct val="75000"/>
              <a:buChar char="•"/>
              <a:defRPr spc="56" sz="2800">
                <a:solidFill>
                  <a:srgbClr val="5B5854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3pPr>
            <a:lvl4pPr marL="1524000" indent="-381000" defTabSz="457200">
              <a:spcBef>
                <a:spcPts val="3400"/>
              </a:spcBef>
              <a:buClr>
                <a:srgbClr val="9A958E"/>
              </a:buClr>
              <a:buSzPct val="75000"/>
              <a:buChar char="•"/>
              <a:defRPr spc="56" sz="2800">
                <a:solidFill>
                  <a:srgbClr val="5B5854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4pPr>
            <a:lvl5pPr marL="1905000" indent="-381000" defTabSz="457200">
              <a:spcBef>
                <a:spcPts val="3400"/>
              </a:spcBef>
              <a:buClr>
                <a:srgbClr val="9A958E"/>
              </a:buClr>
              <a:buSzPct val="75000"/>
              <a:buChar char="•"/>
              <a:defRPr spc="56" sz="2800">
                <a:solidFill>
                  <a:srgbClr val="5B5854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5" name="Slide Number"/>
          <p:cNvSpPr txBox="1"/>
          <p:nvPr>
            <p:ph type="sldNum" sz="quarter" idx="2"/>
          </p:nvPr>
        </p:nvSpPr>
        <p:spPr>
          <a:xfrm>
            <a:off x="6338817" y="9232900"/>
            <a:ext cx="327168" cy="337605"/>
          </a:xfrm>
          <a:prstGeom prst="rect">
            <a:avLst/>
          </a:prstGeom>
        </p:spPr>
        <p:txBody>
          <a:bodyPr/>
          <a:lstStyle>
            <a:lvl1pPr defTabSz="457200">
              <a:defRPr cap="all" spc="28" sz="1400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itle Text"/>
          <p:cNvSpPr txBox="1"/>
          <p:nvPr>
            <p:ph type="title"/>
          </p:nvPr>
        </p:nvSpPr>
        <p:spPr>
          <a:xfrm>
            <a:off x="355600" y="102107"/>
            <a:ext cx="12293600" cy="61607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2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（上）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Line"/>
          <p:cNvSpPr/>
          <p:nvPr/>
        </p:nvSpPr>
        <p:spPr>
          <a:xfrm>
            <a:off x="-79416" y="1800292"/>
            <a:ext cx="13163632" cy="48"/>
          </a:xfrm>
          <a:prstGeom prst="line">
            <a:avLst/>
          </a:prstGeom>
          <a:ln w="3175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38100" tIns="38100" rIns="38100" bIns="38100" anchor="ctr"/>
          <a:lstStyle/>
          <a:p>
            <a:pPr algn="l" defTabSz="457200">
              <a:defRPr sz="1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432" name="Line"/>
          <p:cNvSpPr/>
          <p:nvPr/>
        </p:nvSpPr>
        <p:spPr>
          <a:xfrm>
            <a:off x="-38277" y="1838310"/>
            <a:ext cx="13081356" cy="48"/>
          </a:xfrm>
          <a:prstGeom prst="line">
            <a:avLst/>
          </a:prstGeom>
          <a:ln w="3175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38100" tIns="38100" rIns="38100" bIns="38100" anchor="ctr"/>
          <a:lstStyle/>
          <a:p>
            <a:pPr algn="l" defTabSz="457200">
              <a:defRPr sz="1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433" name="Title Text"/>
          <p:cNvSpPr txBox="1"/>
          <p:nvPr>
            <p:ph type="title"/>
          </p:nvPr>
        </p:nvSpPr>
        <p:spPr>
          <a:xfrm>
            <a:off x="1892299" y="1295780"/>
            <a:ext cx="9220202" cy="462059"/>
          </a:xfrm>
          <a:prstGeom prst="rect">
            <a:avLst/>
          </a:prstGeom>
        </p:spPr>
        <p:txBody>
          <a:bodyPr lIns="38100" tIns="38100" rIns="38100" bIns="38100"/>
          <a:lstStyle/>
          <a:p>
            <a:pPr/>
            <a:r>
              <a:t>Title Text</a:t>
            </a:r>
          </a:p>
        </p:txBody>
      </p:sp>
      <p:sp>
        <p:nvSpPr>
          <p:cNvPr id="434" name="Body Level One…"/>
          <p:cNvSpPr txBox="1"/>
          <p:nvPr>
            <p:ph type="body" sz="half" idx="1"/>
          </p:nvPr>
        </p:nvSpPr>
        <p:spPr>
          <a:xfrm>
            <a:off x="1892299" y="3457574"/>
            <a:ext cx="9220202" cy="4743452"/>
          </a:xfrm>
          <a:prstGeom prst="rect">
            <a:avLst/>
          </a:prstGeom>
        </p:spPr>
        <p:txBody>
          <a:bodyPr lIns="38100" tIns="38100" rIns="38100" bIns="38100"/>
          <a:lstStyle>
            <a:lvl1pPr marL="481263" indent="-481263">
              <a:defRPr sz="3600"/>
            </a:lvl1pPr>
            <a:lvl2pPr marL="989263" indent="-481263">
              <a:defRPr sz="3600"/>
            </a:lvl2pPr>
            <a:lvl3pPr marL="1497263" indent="-481263">
              <a:defRPr sz="3600"/>
            </a:lvl3pPr>
            <a:lvl4pPr marL="2005263" indent="-481263">
              <a:defRPr sz="3600"/>
            </a:lvl4pPr>
            <a:lvl5pPr marL="2513263" indent="-481263"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35" name="image8.png" descr="image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57984" y="1266993"/>
            <a:ext cx="1246558" cy="519633"/>
          </a:xfrm>
          <a:prstGeom prst="rect">
            <a:avLst/>
          </a:prstGeom>
          <a:ln w="12700">
            <a:miter lim="400000"/>
          </a:ln>
        </p:spPr>
      </p:pic>
      <p:sp>
        <p:nvSpPr>
          <p:cNvPr id="436" name="Slide Number"/>
          <p:cNvSpPr txBox="1"/>
          <p:nvPr>
            <p:ph type="sldNum" sz="quarter" idx="2"/>
          </p:nvPr>
        </p:nvSpPr>
        <p:spPr>
          <a:xfrm>
            <a:off x="10860087" y="8134350"/>
            <a:ext cx="266701" cy="317501"/>
          </a:xfrm>
          <a:prstGeom prst="rect">
            <a:avLst/>
          </a:prstGeom>
        </p:spPr>
        <p:txBody>
          <a:bodyPr lIns="38100" tIns="38100" rIns="38100" bIns="38100"/>
          <a:lstStyle>
            <a:lvl1pPr>
              <a:defRPr sz="14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image8.png" descr="image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73784" y="63725"/>
            <a:ext cx="1662077" cy="69284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 &amp; 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Line"/>
          <p:cNvSpPr/>
          <p:nvPr/>
        </p:nvSpPr>
        <p:spPr>
          <a:xfrm>
            <a:off x="406400" y="25654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79" name="Line"/>
          <p:cNvSpPr/>
          <p:nvPr/>
        </p:nvSpPr>
        <p:spPr>
          <a:xfrm>
            <a:off x="406400" y="26162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xfrm>
            <a:off x="355600" y="444500"/>
            <a:ext cx="12293600" cy="20447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anchor="ctr"/>
          <a:lstStyle>
            <a:lvl1pPr>
              <a:spcBef>
                <a:spcPts val="4200"/>
              </a:spcBef>
            </a:lvl1pPr>
            <a:lvl2pPr>
              <a:spcBef>
                <a:spcPts val="4200"/>
              </a:spcBef>
            </a:lvl2pPr>
            <a:lvl3pPr>
              <a:spcBef>
                <a:spcPts val="4200"/>
              </a:spcBef>
            </a:lvl3pPr>
            <a:lvl4pPr>
              <a:spcBef>
                <a:spcPts val="4200"/>
              </a:spcBef>
            </a:lvl4pPr>
            <a:lvl5pPr>
              <a:spcBef>
                <a:spcPts val="420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Line"/>
          <p:cNvSpPr/>
          <p:nvPr/>
        </p:nvSpPr>
        <p:spPr>
          <a:xfrm>
            <a:off x="406400" y="25654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90" name="Line"/>
          <p:cNvSpPr/>
          <p:nvPr/>
        </p:nvSpPr>
        <p:spPr>
          <a:xfrm>
            <a:off x="406400" y="2616200"/>
            <a:ext cx="5689600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91" name="Image"/>
          <p:cNvSpPr/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2" name="Title Text"/>
          <p:cNvSpPr txBox="1"/>
          <p:nvPr>
            <p:ph type="title"/>
          </p:nvPr>
        </p:nvSpPr>
        <p:spPr>
          <a:xfrm>
            <a:off x="355600" y="444500"/>
            <a:ext cx="5816600" cy="20447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Body Level One…"/>
          <p:cNvSpPr txBox="1"/>
          <p:nvPr>
            <p:ph type="body" sz="half" idx="1"/>
          </p:nvPr>
        </p:nvSpPr>
        <p:spPr>
          <a:xfrm>
            <a:off x="355600" y="2984500"/>
            <a:ext cx="5816600" cy="6324600"/>
          </a:xfrm>
          <a:prstGeom prst="rect">
            <a:avLst/>
          </a:prstGeom>
        </p:spPr>
        <p:txBody>
          <a:bodyPr anchor="ctr"/>
          <a:lstStyle>
            <a:lvl1pPr marL="482600" indent="-482600"/>
            <a:lvl2pPr marL="863600" indent="-482600"/>
            <a:lvl3pPr marL="1244600" indent="-482600"/>
            <a:lvl4pPr marL="1625600" indent="-482600"/>
            <a:lvl5pPr marL="2006600" indent="-482600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5537" dir="5392174">
                    <a:srgbClr val="000000">
                      <a:alpha val="78421"/>
                    </a:srgbClr>
                  </a:outerShdw>
                </a:effectLst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Body Level One…"/>
          <p:cNvSpPr txBox="1"/>
          <p:nvPr>
            <p:ph type="body" idx="1"/>
          </p:nvPr>
        </p:nvSpPr>
        <p:spPr>
          <a:xfrm>
            <a:off x="355600" y="444500"/>
            <a:ext cx="12293600" cy="8864600"/>
          </a:xfrm>
          <a:prstGeom prst="rect">
            <a:avLst/>
          </a:prstGeom>
        </p:spPr>
        <p:txBody>
          <a:bodyPr anchor="ctr"/>
          <a:lstStyle>
            <a:lvl1pPr>
              <a:spcBef>
                <a:spcPts val="4200"/>
              </a:spcBef>
            </a:lvl1pPr>
            <a:lvl2pPr>
              <a:spcBef>
                <a:spcPts val="4200"/>
              </a:spcBef>
            </a:lvl2pPr>
            <a:lvl3pPr>
              <a:spcBef>
                <a:spcPts val="4200"/>
              </a:spcBef>
            </a:lvl3pPr>
            <a:lvl4pPr>
              <a:spcBef>
                <a:spcPts val="4200"/>
              </a:spcBef>
            </a:lvl4pPr>
            <a:lvl5pPr>
              <a:spcBef>
                <a:spcPts val="420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27.xml"/><Relationship Id="rId31" Type="http://schemas.openxmlformats.org/officeDocument/2006/relationships/slideLayout" Target="../slideLayouts/slideLayout28.xml"/><Relationship Id="rId32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0.xml"/><Relationship Id="rId34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2.xml"/><Relationship Id="rId36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4.xml"/><Relationship Id="rId38" Type="http://schemas.openxmlformats.org/officeDocument/2006/relationships/slideLayout" Target="../slideLayouts/slideLayout35.xml"/><Relationship Id="rId39" Type="http://schemas.openxmlformats.org/officeDocument/2006/relationships/slideLayout" Target="../slideLayouts/slideLayout36.xml"/><Relationship Id="rId40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38.xml"/><Relationship Id="rId42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40.xml"/><Relationship Id="rId44" Type="http://schemas.openxmlformats.org/officeDocument/2006/relationships/slideLayout" Target="../slideLayouts/slideLayout41.xml"/><Relationship Id="rId45" Type="http://schemas.openxmlformats.org/officeDocument/2006/relationships/slideLayout" Target="../slideLayouts/slideLayout42.xml"/><Relationship Id="rId46" Type="http://schemas.openxmlformats.org/officeDocument/2006/relationships/slideLayout" Target="../slideLayouts/slideLayout43.xml"/><Relationship Id="rId47" Type="http://schemas.openxmlformats.org/officeDocument/2006/relationships/slideLayout" Target="../slideLayouts/slideLayout44.xml"/><Relationship Id="rId48" Type="http://schemas.openxmlformats.org/officeDocument/2006/relationships/slideLayout" Target="../slideLayouts/slideLayout4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457199" y="7747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3" name="Line"/>
          <p:cNvSpPr/>
          <p:nvPr/>
        </p:nvSpPr>
        <p:spPr>
          <a:xfrm>
            <a:off x="457199" y="825500"/>
            <a:ext cx="12192001" cy="127"/>
          </a:xfrm>
          <a:prstGeom prst="line">
            <a:avLst/>
          </a:prstGeom>
          <a:ln w="12700">
            <a:solidFill>
              <a:schemeClr val="accent1">
                <a:hueOff val="109193"/>
                <a:satOff val="-4874"/>
                <a:lumOff val="12971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4" name="Title Text"/>
          <p:cNvSpPr txBox="1"/>
          <p:nvPr>
            <p:ph type="title"/>
          </p:nvPr>
        </p:nvSpPr>
        <p:spPr>
          <a:xfrm>
            <a:off x="457199" y="102107"/>
            <a:ext cx="12192001" cy="6160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355600" y="2984500"/>
            <a:ext cx="12293600" cy="632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" name="image8.png" descr="image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73784" y="63725"/>
            <a:ext cx="1662077" cy="69284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lide Number"/>
          <p:cNvSpPr txBox="1"/>
          <p:nvPr>
            <p:ph type="sldNum" sz="quarter" idx="2"/>
          </p:nvPr>
        </p:nvSpPr>
        <p:spPr>
          <a:xfrm>
            <a:off x="12331700" y="9220200"/>
            <a:ext cx="317500" cy="355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solidFill>
                  <a:schemeClr val="accent1">
                    <a:hueOff val="54750"/>
                    <a:satOff val="-1697"/>
                    <a:lumOff val="-18038"/>
                  </a:schemeClr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0" r:id="rId25"/>
    <p:sldLayoutId id="2147483671" r:id="rId26"/>
    <p:sldLayoutId id="2147483672" r:id="rId27"/>
    <p:sldLayoutId id="2147483673" r:id="rId28"/>
    <p:sldLayoutId id="2147483674" r:id="rId29"/>
    <p:sldLayoutId id="2147483675" r:id="rId30"/>
    <p:sldLayoutId id="2147483676" r:id="rId31"/>
    <p:sldLayoutId id="2147483677" r:id="rId32"/>
    <p:sldLayoutId id="2147483678" r:id="rId33"/>
    <p:sldLayoutId id="2147483679" r:id="rId34"/>
    <p:sldLayoutId id="2147483680" r:id="rId35"/>
    <p:sldLayoutId id="2147483681" r:id="rId36"/>
    <p:sldLayoutId id="2147483682" r:id="rId37"/>
    <p:sldLayoutId id="2147483683" r:id="rId38"/>
    <p:sldLayoutId id="2147483684" r:id="rId39"/>
    <p:sldLayoutId id="2147483685" r:id="rId40"/>
    <p:sldLayoutId id="2147483686" r:id="rId41"/>
    <p:sldLayoutId id="2147483687" r:id="rId42"/>
    <p:sldLayoutId id="2147483688" r:id="rId43"/>
    <p:sldLayoutId id="2147483689" r:id="rId44"/>
    <p:sldLayoutId id="2147483690" r:id="rId45"/>
    <p:sldLayoutId id="2147483691" r:id="rId46"/>
    <p:sldLayoutId id="2147483692" r:id="rId47"/>
    <p:sldLayoutId id="2147483693" r:id="rId48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1pPr>
      <a:lvl2pPr marL="0" marR="0" indent="228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2pPr>
      <a:lvl3pPr marL="0" marR="0" indent="457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3pPr>
      <a:lvl4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4pPr>
      <a:lvl5pPr marL="0" marR="0" indent="914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5pPr>
      <a:lvl6pPr marL="0" marR="0" indent="11430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6pPr>
      <a:lvl7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7pPr>
      <a:lvl8pPr marL="0" marR="0" indent="1600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8pPr>
      <a:lvl9pPr marL="0" marR="0" indent="1828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8" strike="noStrike" sz="6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Didot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1pPr>
      <a:lvl2pPr marL="1016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2pPr>
      <a:lvl3pPr marL="1524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3pPr>
      <a:lvl4pPr marL="2032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4pPr>
      <a:lvl5pPr marL="2540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5pPr>
      <a:lvl6pPr marL="3048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6pPr>
      <a:lvl7pPr marL="3556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7pPr>
      <a:lvl8pPr marL="4064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8pPr>
      <a:lvl9pPr marL="4572000" marR="0" indent="-5080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>
          <a:srgbClr val="5C86B9"/>
        </a:buClr>
        <a:buSzPct val="70000"/>
        <a:buFont typeface="Zapf Dingbats"/>
        <a:buChar char="✤"/>
        <a:tabLst/>
        <a:defRPr b="0" baseline="0" cap="none" i="0" spc="0" strike="noStrike" sz="3800" u="none">
          <a:ln>
            <a:noFill/>
          </a:ln>
          <a:solidFill>
            <a:srgbClr val="000000"/>
          </a:solidFill>
          <a:uFillTx/>
          <a:latin typeface="Palatino"/>
          <a:ea typeface="Palatino"/>
          <a:cs typeface="Palatino"/>
          <a:sym typeface="Palatino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1.tif"/><Relationship Id="rId5" Type="http://schemas.openxmlformats.org/officeDocument/2006/relationships/image" Target="../media/image2.tif"/><Relationship Id="rId6" Type="http://schemas.openxmlformats.org/officeDocument/2006/relationships/image" Target="../media/image3.tif"/><Relationship Id="rId7" Type="http://schemas.openxmlformats.org/officeDocument/2006/relationships/image" Target="../media/image4.tif"/><Relationship Id="rId8" Type="http://schemas.openxmlformats.org/officeDocument/2006/relationships/image" Target="../media/image5.tif"/><Relationship Id="rId9" Type="http://schemas.openxmlformats.org/officeDocument/2006/relationships/image" Target="../media/image6.tif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6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33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7.jpe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Relationship Id="rId3" Type="http://schemas.openxmlformats.org/officeDocument/2006/relationships/image" Target="../media/image2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6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4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6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7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8.png"/><Relationship Id="rId3" Type="http://schemas.openxmlformats.org/officeDocument/2006/relationships/image" Target="../media/image42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Relationship Id="rId10" Type="http://schemas.openxmlformats.org/officeDocument/2006/relationships/image" Target="../media/image75.png"/><Relationship Id="rId11" Type="http://schemas.openxmlformats.org/officeDocument/2006/relationships/image" Target="../media/image76.png"/><Relationship Id="rId12" Type="http://schemas.openxmlformats.org/officeDocument/2006/relationships/image" Target="../media/image77.png"/><Relationship Id="rId13" Type="http://schemas.openxmlformats.org/officeDocument/2006/relationships/image" Target="../media/image78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2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image8.png" descr="image8.png"/>
          <p:cNvPicPr>
            <a:picLocks noChangeAspect="1"/>
          </p:cNvPicPr>
          <p:nvPr/>
        </p:nvPicPr>
        <p:blipFill>
          <a:blip r:embed="rId2">
            <a:alphaModFix amt="64854"/>
            <a:extLst/>
          </a:blip>
          <a:srcRect l="9046" t="0" r="0" b="0"/>
          <a:stretch>
            <a:fillRect/>
          </a:stretch>
        </p:blipFill>
        <p:spPr>
          <a:xfrm>
            <a:off x="6539447" y="-21945"/>
            <a:ext cx="4467760" cy="4921391"/>
          </a:xfrm>
          <a:prstGeom prst="rect">
            <a:avLst/>
          </a:prstGeom>
          <a:ln w="12700">
            <a:miter lim="400000"/>
          </a:ln>
        </p:spPr>
      </p:pic>
      <p:sp>
        <p:nvSpPr>
          <p:cNvPr id="446" name="K. Oide, K. Ohmi, KEK, Tsukuba, Japan…"/>
          <p:cNvSpPr txBox="1"/>
          <p:nvPr>
            <p:ph type="body" sz="half" idx="1"/>
          </p:nvPr>
        </p:nvSpPr>
        <p:spPr>
          <a:xfrm>
            <a:off x="219039" y="5092042"/>
            <a:ext cx="12293601" cy="34907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  <a:r>
              <a:rPr u="sng"/>
              <a:t>K. Oide</a:t>
            </a:r>
            <a:r>
              <a:t>, K. Ohmi, KEK, Tsukuba, Japan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  <a:r>
              <a:t>A. Bogomyagkov,  E. Levichev,  D. Shatilov, BINP SB RAS, Novosibirsk, Russia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  <a:r>
              <a:t>M. Benedikt, H. Burkhardt, B. Holzer, A. Milanese,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  <a:r>
              <a:t>J. Wenninger, F. Zimmermann, CERN, Geneva, Switzerland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  <a:r>
              <a:t>A. Blondel, M. Koratzinos, DPNC/Geneva University, Geneva, Switzerland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  <a:r>
              <a:t>M. Boscolo, INFN/LNF, Frascati, Italy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sz="2100"/>
            </a:pPr>
            <a:r>
              <a:t>May 16, 2017 @ IPAC’17 TUOCB1</a:t>
            </a:r>
          </a:p>
        </p:txBody>
      </p:sp>
      <p:sp>
        <p:nvSpPr>
          <p:cNvPr id="447" name="Progress in the Design of Beam Optics…"/>
          <p:cNvSpPr txBox="1"/>
          <p:nvPr>
            <p:ph type="title"/>
          </p:nvPr>
        </p:nvSpPr>
        <p:spPr>
          <a:xfrm>
            <a:off x="355600" y="2915995"/>
            <a:ext cx="12293600" cy="167399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 defTabSz="457200">
              <a:defRPr b="1" spc="0" sz="4400">
                <a:effectLst>
                  <a:outerShdw sx="100000" sy="100000" kx="0" ky="0" algn="b" rotWithShape="0" blurRad="25400" dist="50800" dir="1680000">
                    <a:srgbClr val="FFFFFF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r>
              <a:t>Progress in the Design of Beam Optics</a:t>
            </a:r>
          </a:p>
          <a:p>
            <a:pPr algn="ctr" defTabSz="457200">
              <a:defRPr b="1" spc="0" sz="4400">
                <a:effectLst>
                  <a:outerShdw sx="100000" sy="100000" kx="0" ky="0" algn="b" rotWithShape="0" blurRad="25400" dist="50800" dir="1680000">
                    <a:srgbClr val="FFFFFF"/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pPr>
            <a:r>
              <a:t> for FCC-ee Collider Ring</a:t>
            </a:r>
          </a:p>
        </p:txBody>
      </p:sp>
      <p:pic>
        <p:nvPicPr>
          <p:cNvPr id="448" name="bande-01.eps" descr="bande-01.eps"/>
          <p:cNvPicPr>
            <a:picLocks noChangeAspect="1"/>
          </p:cNvPicPr>
          <p:nvPr/>
        </p:nvPicPr>
        <p:blipFill>
          <a:blip r:embed="rId3">
            <a:extLst/>
          </a:blip>
          <a:srcRect l="0" t="0" r="91973" b="0"/>
          <a:stretch>
            <a:fillRect/>
          </a:stretch>
        </p:blipFill>
        <p:spPr>
          <a:xfrm>
            <a:off x="-14407" y="-16713"/>
            <a:ext cx="802671" cy="77347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pasted-image.tiff" descr="pasted-image.tiff"/>
          <p:cNvPicPr>
            <a:picLocks noChangeAspect="1"/>
          </p:cNvPicPr>
          <p:nvPr/>
        </p:nvPicPr>
        <p:blipFill>
          <a:blip r:embed="rId4">
            <a:extLst/>
          </a:blip>
          <a:srcRect l="9916" t="22646" r="8581" b="12678"/>
          <a:stretch>
            <a:fillRect/>
          </a:stretch>
        </p:blipFill>
        <p:spPr>
          <a:xfrm>
            <a:off x="5310493" y="119185"/>
            <a:ext cx="1062239" cy="586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75" h="21552" fill="norm" stroke="1" extrusionOk="0">
                <a:moveTo>
                  <a:pt x="9011" y="26"/>
                </a:moveTo>
                <a:cubicBezTo>
                  <a:pt x="8928" y="-36"/>
                  <a:pt x="8517" y="19"/>
                  <a:pt x="7712" y="142"/>
                </a:cubicBezTo>
                <a:cubicBezTo>
                  <a:pt x="5358" y="503"/>
                  <a:pt x="2652" y="2605"/>
                  <a:pt x="1354" y="5071"/>
                </a:cubicBezTo>
                <a:cubicBezTo>
                  <a:pt x="-736" y="9044"/>
                  <a:pt x="-389" y="13755"/>
                  <a:pt x="2277" y="17495"/>
                </a:cubicBezTo>
                <a:cubicBezTo>
                  <a:pt x="4002" y="19916"/>
                  <a:pt x="4304" y="19977"/>
                  <a:pt x="3176" y="17670"/>
                </a:cubicBezTo>
                <a:cubicBezTo>
                  <a:pt x="2232" y="15738"/>
                  <a:pt x="1833" y="13675"/>
                  <a:pt x="2123" y="12231"/>
                </a:cubicBezTo>
                <a:cubicBezTo>
                  <a:pt x="2269" y="11505"/>
                  <a:pt x="2505" y="11742"/>
                  <a:pt x="3315" y="13383"/>
                </a:cubicBezTo>
                <a:cubicBezTo>
                  <a:pt x="4435" y="15653"/>
                  <a:pt x="6918" y="18007"/>
                  <a:pt x="8765" y="18545"/>
                </a:cubicBezTo>
                <a:lnTo>
                  <a:pt x="9972" y="18895"/>
                </a:lnTo>
                <a:lnTo>
                  <a:pt x="8919" y="17787"/>
                </a:lnTo>
                <a:cubicBezTo>
                  <a:pt x="7567" y="16376"/>
                  <a:pt x="6394" y="13981"/>
                  <a:pt x="6658" y="13164"/>
                </a:cubicBezTo>
                <a:cubicBezTo>
                  <a:pt x="6792" y="12751"/>
                  <a:pt x="7224" y="13128"/>
                  <a:pt x="7888" y="14243"/>
                </a:cubicBezTo>
                <a:cubicBezTo>
                  <a:pt x="8780" y="15739"/>
                  <a:pt x="11342" y="17728"/>
                  <a:pt x="12378" y="17728"/>
                </a:cubicBezTo>
                <a:cubicBezTo>
                  <a:pt x="12570" y="17728"/>
                  <a:pt x="12974" y="18242"/>
                  <a:pt x="13269" y="18866"/>
                </a:cubicBezTo>
                <a:cubicBezTo>
                  <a:pt x="13789" y="19962"/>
                  <a:pt x="13785" y="20025"/>
                  <a:pt x="13093" y="20528"/>
                </a:cubicBezTo>
                <a:cubicBezTo>
                  <a:pt x="12699" y="20814"/>
                  <a:pt x="12101" y="21187"/>
                  <a:pt x="11770" y="21374"/>
                </a:cubicBezTo>
                <a:cubicBezTo>
                  <a:pt x="11605" y="21467"/>
                  <a:pt x="11668" y="21533"/>
                  <a:pt x="11893" y="21549"/>
                </a:cubicBezTo>
                <a:cubicBezTo>
                  <a:pt x="12119" y="21564"/>
                  <a:pt x="12508" y="21531"/>
                  <a:pt x="13016" y="21461"/>
                </a:cubicBezTo>
                <a:cubicBezTo>
                  <a:pt x="16763" y="20946"/>
                  <a:pt x="20085" y="17145"/>
                  <a:pt x="20503" y="12887"/>
                </a:cubicBezTo>
                <a:cubicBezTo>
                  <a:pt x="20864" y="9208"/>
                  <a:pt x="19866" y="5914"/>
                  <a:pt x="17567" y="3190"/>
                </a:cubicBezTo>
                <a:cubicBezTo>
                  <a:pt x="16539" y="1973"/>
                  <a:pt x="16069" y="1915"/>
                  <a:pt x="16967" y="3117"/>
                </a:cubicBezTo>
                <a:cubicBezTo>
                  <a:pt x="17820" y="4259"/>
                  <a:pt x="18633" y="7226"/>
                  <a:pt x="18404" y="8367"/>
                </a:cubicBezTo>
                <a:cubicBezTo>
                  <a:pt x="18267" y="9052"/>
                  <a:pt x="17937" y="8740"/>
                  <a:pt x="16905" y="6923"/>
                </a:cubicBezTo>
                <a:cubicBezTo>
                  <a:pt x="15121" y="3778"/>
                  <a:pt x="10931" y="1273"/>
                  <a:pt x="9472" y="2476"/>
                </a:cubicBezTo>
                <a:cubicBezTo>
                  <a:pt x="8807" y="3023"/>
                  <a:pt x="7398" y="2660"/>
                  <a:pt x="7373" y="1936"/>
                </a:cubicBezTo>
                <a:cubicBezTo>
                  <a:pt x="7362" y="1620"/>
                  <a:pt x="7812" y="1028"/>
                  <a:pt x="8365" y="624"/>
                </a:cubicBezTo>
                <a:cubicBezTo>
                  <a:pt x="8855" y="265"/>
                  <a:pt x="9094" y="88"/>
                  <a:pt x="9011" y="26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450" name="pasted-image.tiff" descr="pasted-image.tiff"/>
          <p:cNvPicPr>
            <a:picLocks noChangeAspect="1"/>
          </p:cNvPicPr>
          <p:nvPr/>
        </p:nvPicPr>
        <p:blipFill>
          <a:blip r:embed="rId5">
            <a:extLst/>
          </a:blip>
          <a:srcRect l="0" t="0" r="40035" b="0"/>
          <a:stretch>
            <a:fillRect/>
          </a:stretch>
        </p:blipFill>
        <p:spPr>
          <a:xfrm>
            <a:off x="786209" y="-125289"/>
            <a:ext cx="960400" cy="88169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1" name="pasted-image.tiff" descr="pasted-image.tiff"/>
          <p:cNvPicPr>
            <a:picLocks noChangeAspect="1"/>
          </p:cNvPicPr>
          <p:nvPr/>
        </p:nvPicPr>
        <p:blipFill>
          <a:blip r:embed="rId6">
            <a:extLst/>
          </a:blip>
          <a:srcRect l="0" t="0" r="61345" b="0"/>
          <a:stretch>
            <a:fillRect/>
          </a:stretch>
        </p:blipFill>
        <p:spPr>
          <a:xfrm>
            <a:off x="3456698" y="21010"/>
            <a:ext cx="816405" cy="778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pasted-image.tiff" descr="pasted-image.tif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746646" y="-16713"/>
            <a:ext cx="801553" cy="80155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3" name="pasted-image.tiff" descr="pasted-image.tiff"/>
          <p:cNvPicPr>
            <a:picLocks noChangeAspect="1"/>
          </p:cNvPicPr>
          <p:nvPr/>
        </p:nvPicPr>
        <p:blipFill>
          <a:blip r:embed="rId8">
            <a:extLst/>
          </a:blip>
          <a:srcRect l="20797" t="26973" r="20797" b="0"/>
          <a:stretch>
            <a:fillRect/>
          </a:stretch>
        </p:blipFill>
        <p:spPr>
          <a:xfrm>
            <a:off x="4298863" y="190079"/>
            <a:ext cx="960407" cy="440209"/>
          </a:xfrm>
          <a:prstGeom prst="rect">
            <a:avLst/>
          </a:prstGeom>
          <a:ln w="12700">
            <a:miter lim="400000"/>
          </a:ln>
        </p:spPr>
      </p:pic>
      <p:pic>
        <p:nvPicPr>
          <p:cNvPr id="454" name="pasted-image.tiff" descr="pasted-image.tiff"/>
          <p:cNvPicPr>
            <a:picLocks noChangeAspect="1"/>
          </p:cNvPicPr>
          <p:nvPr/>
        </p:nvPicPr>
        <p:blipFill>
          <a:blip r:embed="rId9">
            <a:extLst/>
          </a:blip>
          <a:srcRect l="5454" t="655" r="5265" b="203"/>
          <a:stretch>
            <a:fillRect/>
          </a:stretch>
        </p:blipFill>
        <p:spPr>
          <a:xfrm>
            <a:off x="2614603" y="-64096"/>
            <a:ext cx="816304" cy="906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4" h="21600" fill="norm" stroke="1" extrusionOk="0">
                <a:moveTo>
                  <a:pt x="10688" y="0"/>
                </a:moveTo>
                <a:cubicBezTo>
                  <a:pt x="10422" y="30"/>
                  <a:pt x="10295" y="66"/>
                  <a:pt x="10321" y="104"/>
                </a:cubicBezTo>
                <a:cubicBezTo>
                  <a:pt x="10414" y="240"/>
                  <a:pt x="10228" y="476"/>
                  <a:pt x="9902" y="634"/>
                </a:cubicBezTo>
                <a:cubicBezTo>
                  <a:pt x="9821" y="673"/>
                  <a:pt x="9748" y="729"/>
                  <a:pt x="9681" y="785"/>
                </a:cubicBezTo>
                <a:cubicBezTo>
                  <a:pt x="9615" y="841"/>
                  <a:pt x="9550" y="899"/>
                  <a:pt x="9503" y="965"/>
                </a:cubicBezTo>
                <a:cubicBezTo>
                  <a:pt x="9410" y="1096"/>
                  <a:pt x="9365" y="1241"/>
                  <a:pt x="9388" y="1362"/>
                </a:cubicBezTo>
                <a:cubicBezTo>
                  <a:pt x="9452" y="1712"/>
                  <a:pt x="9280" y="1784"/>
                  <a:pt x="8549" y="1721"/>
                </a:cubicBezTo>
                <a:cubicBezTo>
                  <a:pt x="8363" y="1705"/>
                  <a:pt x="8195" y="1712"/>
                  <a:pt x="8035" y="1731"/>
                </a:cubicBezTo>
                <a:cubicBezTo>
                  <a:pt x="7784" y="1760"/>
                  <a:pt x="7559" y="1828"/>
                  <a:pt x="7353" y="1948"/>
                </a:cubicBezTo>
                <a:cubicBezTo>
                  <a:pt x="7240" y="2014"/>
                  <a:pt x="7133" y="2100"/>
                  <a:pt x="7028" y="2194"/>
                </a:cubicBezTo>
                <a:cubicBezTo>
                  <a:pt x="6719" y="2472"/>
                  <a:pt x="6423" y="2608"/>
                  <a:pt x="6126" y="2610"/>
                </a:cubicBezTo>
                <a:cubicBezTo>
                  <a:pt x="6026" y="2611"/>
                  <a:pt x="5923" y="2592"/>
                  <a:pt x="5821" y="2563"/>
                </a:cubicBezTo>
                <a:cubicBezTo>
                  <a:pt x="5437" y="2453"/>
                  <a:pt x="5291" y="2490"/>
                  <a:pt x="5412" y="2667"/>
                </a:cubicBezTo>
                <a:cubicBezTo>
                  <a:pt x="5438" y="2705"/>
                  <a:pt x="5451" y="2752"/>
                  <a:pt x="5444" y="2799"/>
                </a:cubicBezTo>
                <a:cubicBezTo>
                  <a:pt x="5421" y="2940"/>
                  <a:pt x="5264" y="3109"/>
                  <a:pt x="5024" y="3225"/>
                </a:cubicBezTo>
                <a:cubicBezTo>
                  <a:pt x="4703" y="3380"/>
                  <a:pt x="4437" y="3463"/>
                  <a:pt x="4437" y="3405"/>
                </a:cubicBezTo>
                <a:cubicBezTo>
                  <a:pt x="4437" y="3347"/>
                  <a:pt x="3814" y="3833"/>
                  <a:pt x="3063" y="4492"/>
                </a:cubicBezTo>
                <a:cubicBezTo>
                  <a:pt x="2311" y="5151"/>
                  <a:pt x="1728" y="5743"/>
                  <a:pt x="1762" y="5797"/>
                </a:cubicBezTo>
                <a:cubicBezTo>
                  <a:pt x="1783" y="5831"/>
                  <a:pt x="1788" y="5863"/>
                  <a:pt x="1783" y="5911"/>
                </a:cubicBezTo>
                <a:cubicBezTo>
                  <a:pt x="1772" y="6053"/>
                  <a:pt x="1659" y="6243"/>
                  <a:pt x="1510" y="6402"/>
                </a:cubicBezTo>
                <a:cubicBezTo>
                  <a:pt x="1313" y="6614"/>
                  <a:pt x="1062" y="6773"/>
                  <a:pt x="923" y="6696"/>
                </a:cubicBezTo>
                <a:cubicBezTo>
                  <a:pt x="819" y="6637"/>
                  <a:pt x="748" y="6626"/>
                  <a:pt x="724" y="6667"/>
                </a:cubicBezTo>
                <a:cubicBezTo>
                  <a:pt x="700" y="6708"/>
                  <a:pt x="718" y="6804"/>
                  <a:pt x="776" y="6942"/>
                </a:cubicBezTo>
                <a:cubicBezTo>
                  <a:pt x="851" y="7116"/>
                  <a:pt x="850" y="7304"/>
                  <a:pt x="776" y="7424"/>
                </a:cubicBezTo>
                <a:cubicBezTo>
                  <a:pt x="752" y="7463"/>
                  <a:pt x="720" y="7497"/>
                  <a:pt x="682" y="7518"/>
                </a:cubicBezTo>
                <a:cubicBezTo>
                  <a:pt x="528" y="7604"/>
                  <a:pt x="475" y="7782"/>
                  <a:pt x="566" y="7916"/>
                </a:cubicBezTo>
                <a:cubicBezTo>
                  <a:pt x="589" y="7949"/>
                  <a:pt x="598" y="7984"/>
                  <a:pt x="598" y="8020"/>
                </a:cubicBezTo>
                <a:cubicBezTo>
                  <a:pt x="598" y="8057"/>
                  <a:pt x="588" y="8098"/>
                  <a:pt x="566" y="8133"/>
                </a:cubicBezTo>
                <a:cubicBezTo>
                  <a:pt x="524" y="8202"/>
                  <a:pt x="445" y="8256"/>
                  <a:pt x="336" y="8294"/>
                </a:cubicBezTo>
                <a:cubicBezTo>
                  <a:pt x="120" y="8369"/>
                  <a:pt x="14" y="9172"/>
                  <a:pt x="0" y="10185"/>
                </a:cubicBezTo>
                <a:cubicBezTo>
                  <a:pt x="2" y="10447"/>
                  <a:pt x="0" y="10690"/>
                  <a:pt x="10" y="11027"/>
                </a:cubicBezTo>
                <a:cubicBezTo>
                  <a:pt x="15" y="11179"/>
                  <a:pt x="36" y="11286"/>
                  <a:pt x="42" y="11434"/>
                </a:cubicBezTo>
                <a:cubicBezTo>
                  <a:pt x="105" y="12666"/>
                  <a:pt x="254" y="13949"/>
                  <a:pt x="514" y="14630"/>
                </a:cubicBezTo>
                <a:cubicBezTo>
                  <a:pt x="578" y="14797"/>
                  <a:pt x="615" y="14949"/>
                  <a:pt x="661" y="15112"/>
                </a:cubicBezTo>
                <a:cubicBezTo>
                  <a:pt x="839" y="15385"/>
                  <a:pt x="921" y="15768"/>
                  <a:pt x="797" y="16058"/>
                </a:cubicBezTo>
                <a:cubicBezTo>
                  <a:pt x="792" y="16070"/>
                  <a:pt x="802" y="16075"/>
                  <a:pt x="797" y="16087"/>
                </a:cubicBezTo>
                <a:cubicBezTo>
                  <a:pt x="778" y="16141"/>
                  <a:pt x="842" y="16265"/>
                  <a:pt x="944" y="16408"/>
                </a:cubicBezTo>
                <a:cubicBezTo>
                  <a:pt x="968" y="16407"/>
                  <a:pt x="989" y="16404"/>
                  <a:pt x="1017" y="16399"/>
                </a:cubicBezTo>
                <a:cubicBezTo>
                  <a:pt x="1231" y="16357"/>
                  <a:pt x="1444" y="16558"/>
                  <a:pt x="1500" y="16843"/>
                </a:cubicBezTo>
                <a:cubicBezTo>
                  <a:pt x="1535" y="17021"/>
                  <a:pt x="1889" y="17417"/>
                  <a:pt x="2360" y="17855"/>
                </a:cubicBezTo>
                <a:cubicBezTo>
                  <a:pt x="2553" y="18028"/>
                  <a:pt x="2744" y="18195"/>
                  <a:pt x="2947" y="18366"/>
                </a:cubicBezTo>
                <a:cubicBezTo>
                  <a:pt x="3067" y="18463"/>
                  <a:pt x="3179" y="18563"/>
                  <a:pt x="3304" y="18659"/>
                </a:cubicBezTo>
                <a:cubicBezTo>
                  <a:pt x="3342" y="18688"/>
                  <a:pt x="3372" y="18715"/>
                  <a:pt x="3409" y="18744"/>
                </a:cubicBezTo>
                <a:cubicBezTo>
                  <a:pt x="3773" y="19031"/>
                  <a:pt x="4134" y="19303"/>
                  <a:pt x="4447" y="19501"/>
                </a:cubicBezTo>
                <a:cubicBezTo>
                  <a:pt x="4758" y="19697"/>
                  <a:pt x="5014" y="20035"/>
                  <a:pt x="5014" y="20257"/>
                </a:cubicBezTo>
                <a:cubicBezTo>
                  <a:pt x="5014" y="20386"/>
                  <a:pt x="5049" y="20475"/>
                  <a:pt x="5129" y="20522"/>
                </a:cubicBezTo>
                <a:cubicBezTo>
                  <a:pt x="5139" y="20527"/>
                  <a:pt x="5149" y="20537"/>
                  <a:pt x="5161" y="20541"/>
                </a:cubicBezTo>
                <a:cubicBezTo>
                  <a:pt x="5212" y="20560"/>
                  <a:pt x="5271" y="20572"/>
                  <a:pt x="5349" y="20569"/>
                </a:cubicBezTo>
                <a:cubicBezTo>
                  <a:pt x="5424" y="20566"/>
                  <a:pt x="5509" y="20546"/>
                  <a:pt x="5612" y="20522"/>
                </a:cubicBezTo>
                <a:cubicBezTo>
                  <a:pt x="6051" y="20418"/>
                  <a:pt x="6580" y="20485"/>
                  <a:pt x="6965" y="20635"/>
                </a:cubicBezTo>
                <a:cubicBezTo>
                  <a:pt x="7157" y="20711"/>
                  <a:pt x="7307" y="20812"/>
                  <a:pt x="7405" y="20919"/>
                </a:cubicBezTo>
                <a:cubicBezTo>
                  <a:pt x="7503" y="21026"/>
                  <a:pt x="7539" y="21141"/>
                  <a:pt x="7489" y="21260"/>
                </a:cubicBezTo>
                <a:cubicBezTo>
                  <a:pt x="7477" y="21289"/>
                  <a:pt x="7492" y="21310"/>
                  <a:pt x="7500" y="21335"/>
                </a:cubicBezTo>
                <a:cubicBezTo>
                  <a:pt x="7584" y="21482"/>
                  <a:pt x="8169" y="21560"/>
                  <a:pt x="9660" y="21600"/>
                </a:cubicBezTo>
                <a:cubicBezTo>
                  <a:pt x="11526" y="21566"/>
                  <a:pt x="12874" y="21516"/>
                  <a:pt x="13153" y="21430"/>
                </a:cubicBezTo>
                <a:cubicBezTo>
                  <a:pt x="13185" y="21416"/>
                  <a:pt x="13217" y="21398"/>
                  <a:pt x="13206" y="21382"/>
                </a:cubicBezTo>
                <a:cubicBezTo>
                  <a:pt x="13051" y="21157"/>
                  <a:pt x="13744" y="20820"/>
                  <a:pt x="14569" y="20635"/>
                </a:cubicBezTo>
                <a:cubicBezTo>
                  <a:pt x="14845" y="20574"/>
                  <a:pt x="15139" y="20528"/>
                  <a:pt x="15419" y="20512"/>
                </a:cubicBezTo>
                <a:cubicBezTo>
                  <a:pt x="15629" y="20501"/>
                  <a:pt x="15892" y="20419"/>
                  <a:pt x="16153" y="20295"/>
                </a:cubicBezTo>
                <a:cubicBezTo>
                  <a:pt x="16204" y="20271"/>
                  <a:pt x="16250" y="20237"/>
                  <a:pt x="16300" y="20210"/>
                </a:cubicBezTo>
                <a:cubicBezTo>
                  <a:pt x="16509" y="20097"/>
                  <a:pt x="16715" y="19966"/>
                  <a:pt x="16867" y="19822"/>
                </a:cubicBezTo>
                <a:cubicBezTo>
                  <a:pt x="17241" y="19467"/>
                  <a:pt x="18080" y="18747"/>
                  <a:pt x="18734" y="18224"/>
                </a:cubicBezTo>
                <a:cubicBezTo>
                  <a:pt x="19060" y="17963"/>
                  <a:pt x="19369" y="17678"/>
                  <a:pt x="19604" y="17420"/>
                </a:cubicBezTo>
                <a:cubicBezTo>
                  <a:pt x="19721" y="17292"/>
                  <a:pt x="19824" y="17165"/>
                  <a:pt x="19898" y="17061"/>
                </a:cubicBezTo>
                <a:cubicBezTo>
                  <a:pt x="19972" y="16956"/>
                  <a:pt x="20018" y="16871"/>
                  <a:pt x="20034" y="16805"/>
                </a:cubicBezTo>
                <a:cubicBezTo>
                  <a:pt x="20066" y="16673"/>
                  <a:pt x="20132" y="16565"/>
                  <a:pt x="20223" y="16493"/>
                </a:cubicBezTo>
                <a:cubicBezTo>
                  <a:pt x="20239" y="16480"/>
                  <a:pt x="20269" y="16475"/>
                  <a:pt x="20286" y="16465"/>
                </a:cubicBezTo>
                <a:cubicBezTo>
                  <a:pt x="20364" y="16417"/>
                  <a:pt x="20442" y="16391"/>
                  <a:pt x="20527" y="16408"/>
                </a:cubicBezTo>
                <a:cubicBezTo>
                  <a:pt x="20591" y="16421"/>
                  <a:pt x="20643" y="16421"/>
                  <a:pt x="20685" y="16408"/>
                </a:cubicBezTo>
                <a:cubicBezTo>
                  <a:pt x="20726" y="16395"/>
                  <a:pt x="20750" y="16362"/>
                  <a:pt x="20768" y="16323"/>
                </a:cubicBezTo>
                <a:cubicBezTo>
                  <a:pt x="20805" y="16245"/>
                  <a:pt x="20801" y="16119"/>
                  <a:pt x="20747" y="15935"/>
                </a:cubicBezTo>
                <a:cubicBezTo>
                  <a:pt x="20655" y="15616"/>
                  <a:pt x="20743" y="15338"/>
                  <a:pt x="20957" y="15264"/>
                </a:cubicBezTo>
                <a:cubicBezTo>
                  <a:pt x="21008" y="15246"/>
                  <a:pt x="21060" y="15210"/>
                  <a:pt x="21104" y="15160"/>
                </a:cubicBezTo>
                <a:cubicBezTo>
                  <a:pt x="21120" y="15142"/>
                  <a:pt x="21131" y="15106"/>
                  <a:pt x="21146" y="15084"/>
                </a:cubicBezTo>
                <a:cubicBezTo>
                  <a:pt x="21205" y="14998"/>
                  <a:pt x="21249" y="14896"/>
                  <a:pt x="21282" y="14772"/>
                </a:cubicBezTo>
                <a:cubicBezTo>
                  <a:pt x="21288" y="14753"/>
                  <a:pt x="21299" y="14735"/>
                  <a:pt x="21303" y="14715"/>
                </a:cubicBezTo>
                <a:cubicBezTo>
                  <a:pt x="21324" y="14625"/>
                  <a:pt x="21333" y="14528"/>
                  <a:pt x="21335" y="14432"/>
                </a:cubicBezTo>
                <a:cubicBezTo>
                  <a:pt x="21342" y="14046"/>
                  <a:pt x="21419" y="12476"/>
                  <a:pt x="21503" y="10942"/>
                </a:cubicBezTo>
                <a:cubicBezTo>
                  <a:pt x="21573" y="9648"/>
                  <a:pt x="21600" y="8950"/>
                  <a:pt x="21545" y="8540"/>
                </a:cubicBezTo>
                <a:cubicBezTo>
                  <a:pt x="21489" y="8129"/>
                  <a:pt x="21347" y="8005"/>
                  <a:pt x="21083" y="7878"/>
                </a:cubicBezTo>
                <a:cubicBezTo>
                  <a:pt x="20882" y="7781"/>
                  <a:pt x="20757" y="7677"/>
                  <a:pt x="20695" y="7547"/>
                </a:cubicBezTo>
                <a:cubicBezTo>
                  <a:pt x="20634" y="7416"/>
                  <a:pt x="20638" y="7265"/>
                  <a:pt x="20706" y="7074"/>
                </a:cubicBezTo>
                <a:cubicBezTo>
                  <a:pt x="20827" y="6729"/>
                  <a:pt x="20786" y="6596"/>
                  <a:pt x="20590" y="6705"/>
                </a:cubicBezTo>
                <a:cubicBezTo>
                  <a:pt x="20549" y="6728"/>
                  <a:pt x="20505" y="6739"/>
                  <a:pt x="20454" y="6733"/>
                </a:cubicBezTo>
                <a:cubicBezTo>
                  <a:pt x="20297" y="6714"/>
                  <a:pt x="20100" y="6563"/>
                  <a:pt x="19971" y="6346"/>
                </a:cubicBezTo>
                <a:cubicBezTo>
                  <a:pt x="19800" y="6056"/>
                  <a:pt x="19718" y="5826"/>
                  <a:pt x="19782" y="5826"/>
                </a:cubicBezTo>
                <a:cubicBezTo>
                  <a:pt x="19847" y="5826"/>
                  <a:pt x="19297" y="5264"/>
                  <a:pt x="18566" y="4587"/>
                </a:cubicBezTo>
                <a:cubicBezTo>
                  <a:pt x="17835" y="3909"/>
                  <a:pt x="17189" y="3383"/>
                  <a:pt x="17129" y="3414"/>
                </a:cubicBezTo>
                <a:cubicBezTo>
                  <a:pt x="17092" y="3433"/>
                  <a:pt x="17043" y="3436"/>
                  <a:pt x="16992" y="3433"/>
                </a:cubicBezTo>
                <a:cubicBezTo>
                  <a:pt x="16940" y="3429"/>
                  <a:pt x="16875" y="3417"/>
                  <a:pt x="16814" y="3395"/>
                </a:cubicBezTo>
                <a:cubicBezTo>
                  <a:pt x="16693" y="3351"/>
                  <a:pt x="16564" y="3276"/>
                  <a:pt x="16447" y="3187"/>
                </a:cubicBezTo>
                <a:cubicBezTo>
                  <a:pt x="16213" y="3009"/>
                  <a:pt x="16036" y="2783"/>
                  <a:pt x="16122" y="2657"/>
                </a:cubicBezTo>
                <a:cubicBezTo>
                  <a:pt x="16186" y="2563"/>
                  <a:pt x="16199" y="2499"/>
                  <a:pt x="16153" y="2478"/>
                </a:cubicBezTo>
                <a:cubicBezTo>
                  <a:pt x="16107" y="2456"/>
                  <a:pt x="16002" y="2472"/>
                  <a:pt x="15849" y="2525"/>
                </a:cubicBezTo>
                <a:cubicBezTo>
                  <a:pt x="15785" y="2547"/>
                  <a:pt x="15697" y="2556"/>
                  <a:pt x="15587" y="2553"/>
                </a:cubicBezTo>
                <a:cubicBezTo>
                  <a:pt x="15475" y="2551"/>
                  <a:pt x="15340" y="2540"/>
                  <a:pt x="15199" y="2516"/>
                </a:cubicBezTo>
                <a:cubicBezTo>
                  <a:pt x="15059" y="2491"/>
                  <a:pt x="14911" y="2455"/>
                  <a:pt x="14758" y="2412"/>
                </a:cubicBezTo>
                <a:cubicBezTo>
                  <a:pt x="14757" y="2411"/>
                  <a:pt x="14749" y="2412"/>
                  <a:pt x="14748" y="2412"/>
                </a:cubicBezTo>
                <a:cubicBezTo>
                  <a:pt x="14594" y="2368"/>
                  <a:pt x="14446" y="2310"/>
                  <a:pt x="14297" y="2251"/>
                </a:cubicBezTo>
                <a:cubicBezTo>
                  <a:pt x="13699" y="2012"/>
                  <a:pt x="12956" y="1821"/>
                  <a:pt x="12639" y="1816"/>
                </a:cubicBezTo>
                <a:cubicBezTo>
                  <a:pt x="12303" y="1810"/>
                  <a:pt x="12097" y="1657"/>
                  <a:pt x="12146" y="1447"/>
                </a:cubicBezTo>
                <a:cubicBezTo>
                  <a:pt x="12193" y="1249"/>
                  <a:pt x="11942" y="810"/>
                  <a:pt x="11590" y="473"/>
                </a:cubicBezTo>
                <a:cubicBezTo>
                  <a:pt x="11478" y="365"/>
                  <a:pt x="11381" y="281"/>
                  <a:pt x="11265" y="208"/>
                </a:cubicBezTo>
                <a:cubicBezTo>
                  <a:pt x="11241" y="192"/>
                  <a:pt x="11208" y="175"/>
                  <a:pt x="11181" y="161"/>
                </a:cubicBezTo>
                <a:cubicBezTo>
                  <a:pt x="11134" y="136"/>
                  <a:pt x="11092" y="116"/>
                  <a:pt x="11035" y="95"/>
                </a:cubicBezTo>
                <a:cubicBezTo>
                  <a:pt x="11008" y="85"/>
                  <a:pt x="10969" y="75"/>
                  <a:pt x="10940" y="66"/>
                </a:cubicBezTo>
                <a:cubicBezTo>
                  <a:pt x="10867" y="44"/>
                  <a:pt x="10793" y="18"/>
                  <a:pt x="10699" y="0"/>
                </a:cubicBezTo>
                <a:lnTo>
                  <a:pt x="10688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455" name="Many thanks to S. Aumon, E. Belli, B. Harer, P. Janot, R. Kersevan, D. El-Khechen, A. S. Langner, A. Novokhatski, S. Ogur, D. Schulte, J. Seeman,  S. Sinyatkin, H. Sugimoto, M. Sullivan, T. Tydecks, D. Zhou"/>
          <p:cNvSpPr txBox="1"/>
          <p:nvPr/>
        </p:nvSpPr>
        <p:spPr>
          <a:xfrm>
            <a:off x="506306" y="8565416"/>
            <a:ext cx="1199218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i="1" sz="2100"/>
            </a:lvl1pPr>
          </a:lstStyle>
          <a:p>
            <a:pPr/>
            <a:r>
              <a:t>Many thanks to S. Aumon, E. Belli, B. Harer, P. Janot, R. Kersevan, D. El-Khechen, A. S. Langner, A. Novokhatski, S. Ogur, D. Schulte, J. Seeman,  S. Sinyatkin, H. Sugimoto, M. Sullivan, T. Tydecks, D. Zhou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The straight sections D&amp;J have been shortened from 4.2 km to 2.8 km each.…"/>
          <p:cNvSpPr txBox="1"/>
          <p:nvPr/>
        </p:nvSpPr>
        <p:spPr>
          <a:xfrm>
            <a:off x="979660" y="5766702"/>
            <a:ext cx="11490116" cy="3353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 straight sections D&amp;J have been shortened from 4.2 km to 2.8 km each.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 circumference has shortened by 2.2 km.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 location of sections B, F, H, L are slightly changed.</a:t>
            </a:r>
          </a:p>
        </p:txBody>
      </p:sp>
      <p:sp>
        <p:nvSpPr>
          <p:cNvPr id="529" name="Fitting to the new geometry of FCC-h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Fitting to the new geometry of FCC-hh</a:t>
            </a:r>
          </a:p>
        </p:txBody>
      </p:sp>
      <p:pic>
        <p:nvPicPr>
          <p:cNvPr id="530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l="18620" t="11542" r="18620" b="5879"/>
          <a:stretch>
            <a:fillRect/>
          </a:stretch>
        </p:blipFill>
        <p:spPr>
          <a:xfrm>
            <a:off x="1720643" y="1367066"/>
            <a:ext cx="4064973" cy="4011537"/>
          </a:xfrm>
          <a:prstGeom prst="rect">
            <a:avLst/>
          </a:prstGeom>
          <a:ln w="12700">
            <a:miter lim="400000"/>
          </a:ln>
        </p:spPr>
      </p:pic>
      <p:pic>
        <p:nvPicPr>
          <p:cNvPr id="531" name="TUOCB1f4.png" descr="TUOCB1f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15165" y="1404057"/>
            <a:ext cx="3785038" cy="3937631"/>
          </a:xfrm>
          <a:prstGeom prst="rect">
            <a:avLst/>
          </a:prstGeom>
          <a:ln w="12700">
            <a:miter lim="400000"/>
          </a:ln>
        </p:spPr>
      </p:pic>
      <p:sp>
        <p:nvSpPr>
          <p:cNvPr id="532" name="Old Layout"/>
          <p:cNvSpPr txBox="1"/>
          <p:nvPr/>
        </p:nvSpPr>
        <p:spPr>
          <a:xfrm>
            <a:off x="2728135" y="825563"/>
            <a:ext cx="2049811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Old Layout</a:t>
            </a:r>
          </a:p>
        </p:txBody>
      </p:sp>
      <p:sp>
        <p:nvSpPr>
          <p:cNvPr id="533" name="New Layout"/>
          <p:cNvSpPr txBox="1"/>
          <p:nvPr/>
        </p:nvSpPr>
        <p:spPr>
          <a:xfrm>
            <a:off x="8095901" y="825563"/>
            <a:ext cx="2223567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New Layout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Paramet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Parameters</a:t>
            </a:r>
          </a:p>
        </p:txBody>
      </p:sp>
      <p:pic>
        <p:nvPicPr>
          <p:cNvPr id="536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46125" y="1008449"/>
            <a:ext cx="9312550" cy="83493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45.6 GeV, β*x,y = (0.15 m, 1 mm)"/>
          <p:cNvSpPr txBox="1"/>
          <p:nvPr/>
        </p:nvSpPr>
        <p:spPr>
          <a:xfrm>
            <a:off x="8352004" y="813659"/>
            <a:ext cx="3057610" cy="368301"/>
          </a:xfrm>
          <a:prstGeom prst="rect">
            <a:avLst/>
          </a:prstGeom>
          <a:solidFill>
            <a:srgbClr val="F0ED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>
              <a:defRPr b="1" sz="1600">
                <a:solidFill>
                  <a:schemeClr val="accent5">
                    <a:satOff val="8112"/>
                    <a:lumOff val="-14630"/>
                  </a:schemeClr>
                </a:solidFill>
              </a:defRPr>
            </a:pPr>
            <a:r>
              <a:t>45.6 GeV, β*</a:t>
            </a:r>
            <a:r>
              <a:rPr baseline="-5999" sz="1900"/>
              <a:t>x,y</a:t>
            </a:r>
            <a:r>
              <a:t> = (0.15 m, 1 mm)</a:t>
            </a:r>
          </a:p>
        </p:txBody>
      </p:sp>
      <p:sp>
        <p:nvSpPr>
          <p:cNvPr id="539" name="Dynamic Aperture satisfies the require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>
            <a:lvl1pPr>
              <a:defRPr spc="-62" sz="31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Dynamic Aperture satisfies the requirements</a:t>
            </a:r>
          </a:p>
        </p:txBody>
      </p:sp>
      <p:sp>
        <p:nvSpPr>
          <p:cNvPr id="540" name="175 GeV, β*x,y = (1 m, 2 mm)"/>
          <p:cNvSpPr txBox="1"/>
          <p:nvPr/>
        </p:nvSpPr>
        <p:spPr>
          <a:xfrm>
            <a:off x="2054023" y="825660"/>
            <a:ext cx="2671864" cy="356300"/>
          </a:xfrm>
          <a:prstGeom prst="rect">
            <a:avLst/>
          </a:prstGeom>
          <a:solidFill>
            <a:srgbClr val="F0ED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>
              <a:defRPr b="1" sz="1600">
                <a:solidFill>
                  <a:schemeClr val="accent5">
                    <a:satOff val="8112"/>
                    <a:lumOff val="-14630"/>
                  </a:schemeClr>
                </a:solidFill>
              </a:defRPr>
            </a:pPr>
            <a:r>
              <a:t>175 GeV, β*</a:t>
            </a:r>
            <a:r>
              <a:rPr baseline="-5999" sz="1900"/>
              <a:t>x,y</a:t>
            </a:r>
            <a:r>
              <a:t> = (1 m, 2 mm)</a:t>
            </a:r>
          </a:p>
        </p:txBody>
      </p:sp>
      <p:pic>
        <p:nvPicPr>
          <p:cNvPr id="541" name="ScreenShot 2017-05-04 at 18.22.05 .png" descr="ScreenShot 2017-05-04 at 18.22.05 .png"/>
          <p:cNvPicPr>
            <a:picLocks noChangeAspect="1"/>
          </p:cNvPicPr>
          <p:nvPr/>
        </p:nvPicPr>
        <p:blipFill>
          <a:blip r:embed="rId2">
            <a:extLst/>
          </a:blip>
          <a:srcRect l="8284" t="24997" r="8284" b="11502"/>
          <a:stretch>
            <a:fillRect/>
          </a:stretch>
        </p:blipFill>
        <p:spPr>
          <a:xfrm>
            <a:off x="297901" y="119180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42" name="±2%"/>
          <p:cNvSpPr txBox="1"/>
          <p:nvPr/>
        </p:nvSpPr>
        <p:spPr>
          <a:xfrm>
            <a:off x="3174527" y="2830246"/>
            <a:ext cx="759583" cy="4807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2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±2%</a:t>
            </a:r>
          </a:p>
        </p:txBody>
      </p:sp>
      <p:sp>
        <p:nvSpPr>
          <p:cNvPr id="543" name="Line"/>
          <p:cNvSpPr/>
          <p:nvPr/>
        </p:nvSpPr>
        <p:spPr>
          <a:xfrm>
            <a:off x="1041316" y="2863444"/>
            <a:ext cx="5026005" cy="1"/>
          </a:xfrm>
          <a:prstGeom prst="line">
            <a:avLst/>
          </a:prstGeom>
          <a:ln w="381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1186656">
              <a:defRPr sz="4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44" name="(a)"/>
          <p:cNvSpPr txBox="1"/>
          <p:nvPr/>
        </p:nvSpPr>
        <p:spPr>
          <a:xfrm>
            <a:off x="1110580" y="1191759"/>
            <a:ext cx="635826" cy="627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(a)</a:t>
            </a:r>
          </a:p>
        </p:txBody>
      </p:sp>
      <p:pic>
        <p:nvPicPr>
          <p:cNvPr id="545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92173" y="2152790"/>
            <a:ext cx="3302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6" name="ScreenShot 2017-05-15 at 12.58.03 .png" descr="ScreenShot 2017-05-15 at 12.58.03 .png"/>
          <p:cNvPicPr>
            <a:picLocks noChangeAspect="1"/>
          </p:cNvPicPr>
          <p:nvPr/>
        </p:nvPicPr>
        <p:blipFill>
          <a:blip r:embed="rId4">
            <a:extLst/>
          </a:blip>
          <a:srcRect l="7280" t="24910" r="9288" b="11955"/>
          <a:stretch>
            <a:fillRect/>
          </a:stretch>
        </p:blipFill>
        <p:spPr>
          <a:xfrm>
            <a:off x="6624391" y="115370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47" name="±1.2%"/>
          <p:cNvSpPr txBox="1"/>
          <p:nvPr/>
        </p:nvSpPr>
        <p:spPr>
          <a:xfrm>
            <a:off x="9423230" y="2881046"/>
            <a:ext cx="915157" cy="379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1186656">
              <a:defRPr sz="2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±1.2%</a:t>
            </a:r>
          </a:p>
        </p:txBody>
      </p:sp>
      <p:sp>
        <p:nvSpPr>
          <p:cNvPr id="548" name="Line"/>
          <p:cNvSpPr/>
          <p:nvPr/>
        </p:nvSpPr>
        <p:spPr>
          <a:xfrm>
            <a:off x="7456706" y="2855646"/>
            <a:ext cx="5026005" cy="1"/>
          </a:xfrm>
          <a:prstGeom prst="line">
            <a:avLst/>
          </a:prstGeom>
          <a:ln w="381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1186656">
              <a:defRPr sz="4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49" name="(b)"/>
          <p:cNvSpPr txBox="1"/>
          <p:nvPr/>
        </p:nvSpPr>
        <p:spPr>
          <a:xfrm>
            <a:off x="7278210" y="1236417"/>
            <a:ext cx="662211" cy="627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(b)</a:t>
            </a:r>
          </a:p>
        </p:txBody>
      </p:sp>
      <p:pic>
        <p:nvPicPr>
          <p:cNvPr id="550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98258" y="2152790"/>
            <a:ext cx="317501" cy="33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1" name="ScreenShot 2017-05-07 19.01.55 .png" descr="ScreenShot 2017-05-07 19.01.55 .png"/>
          <p:cNvPicPr>
            <a:picLocks noChangeAspect="1"/>
          </p:cNvPicPr>
          <p:nvPr/>
        </p:nvPicPr>
        <p:blipFill>
          <a:blip r:embed="rId6">
            <a:extLst/>
          </a:blip>
          <a:srcRect l="8272" t="25200" r="8296" b="11791"/>
          <a:stretch>
            <a:fillRect/>
          </a:stretch>
        </p:blipFill>
        <p:spPr>
          <a:xfrm>
            <a:off x="297901" y="503566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52" name="(c)"/>
          <p:cNvSpPr txBox="1"/>
          <p:nvPr/>
        </p:nvSpPr>
        <p:spPr>
          <a:xfrm>
            <a:off x="907089" y="4994848"/>
            <a:ext cx="635825" cy="627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(c)</a:t>
            </a:r>
          </a:p>
        </p:txBody>
      </p:sp>
      <p:pic>
        <p:nvPicPr>
          <p:cNvPr id="553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89218" y="6049259"/>
            <a:ext cx="3302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ScreenShot 2017-05-07 19.17.16 .png" descr="ScreenShot 2017-05-07 19.17.16 .png"/>
          <p:cNvPicPr>
            <a:picLocks noChangeAspect="1"/>
          </p:cNvPicPr>
          <p:nvPr/>
        </p:nvPicPr>
        <p:blipFill>
          <a:blip r:embed="rId7">
            <a:extLst/>
          </a:blip>
          <a:srcRect l="8256" t="25200" r="8311" b="11791"/>
          <a:stretch>
            <a:fillRect/>
          </a:stretch>
        </p:blipFill>
        <p:spPr>
          <a:xfrm>
            <a:off x="6624391" y="503566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55" name="(d)"/>
          <p:cNvSpPr txBox="1"/>
          <p:nvPr/>
        </p:nvSpPr>
        <p:spPr>
          <a:xfrm>
            <a:off x="7272096" y="5062187"/>
            <a:ext cx="560612" cy="526139"/>
          </a:xfrm>
          <a:prstGeom prst="rect">
            <a:avLst/>
          </a:prstGeom>
          <a:solidFill>
            <a:srgbClr val="FFFFFF">
              <a:alpha val="24431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(d)</a:t>
            </a:r>
          </a:p>
        </p:txBody>
      </p:sp>
      <p:pic>
        <p:nvPicPr>
          <p:cNvPr id="556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2058" y="6068309"/>
            <a:ext cx="317501" cy="330201"/>
          </a:xfrm>
          <a:prstGeom prst="rect">
            <a:avLst/>
          </a:prstGeom>
          <a:ln w="12700">
            <a:miter lim="400000"/>
          </a:ln>
        </p:spPr>
      </p:pic>
      <p:sp>
        <p:nvSpPr>
          <p:cNvPr id="557" name="Momentum acceptances: ±2% = 11σδ @ tt, ±1.2%=±14σδ @ Z, including beamstrahlung.…"/>
          <p:cNvSpPr txBox="1"/>
          <p:nvPr>
            <p:ph type="body" sz="quarter" idx="1"/>
          </p:nvPr>
        </p:nvSpPr>
        <p:spPr>
          <a:xfrm>
            <a:off x="406399" y="8590275"/>
            <a:ext cx="12293601" cy="108981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ClrTx/>
              <a:buSzTx/>
              <a:buFont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Momentum acceptances: ±2% = 11σ</a:t>
            </a:r>
            <a:r>
              <a:rPr baseline="-5999" sz="2100"/>
              <a:t>δ</a:t>
            </a:r>
            <a:r>
              <a:t> @ </a:t>
            </a:r>
            <a:r>
              <a:rPr i="1"/>
              <a:t>tt</a:t>
            </a:r>
            <a:r>
              <a:t>, ±1.2%=±14σ</a:t>
            </a:r>
            <a:r>
              <a:rPr baseline="-5999" sz="2100"/>
              <a:t>δ</a:t>
            </a:r>
            <a:r>
              <a:t> @ </a:t>
            </a:r>
            <a:r>
              <a:rPr i="1"/>
              <a:t>Z</a:t>
            </a:r>
            <a:r>
              <a:t>, including beamstrahlung.</a:t>
            </a:r>
          </a:p>
          <a:p>
            <a:pPr marL="0" indent="0" algn="ctr">
              <a:spcBef>
                <a:spcPts val="0"/>
              </a:spcBef>
              <a:buClrTx/>
              <a:buSzTx/>
              <a:buFont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Tracking 50 turns @ </a:t>
            </a:r>
            <a:r>
              <a:rPr i="1"/>
              <a:t>tt</a:t>
            </a:r>
            <a:r>
              <a:t>, 2550 turns at </a:t>
            </a:r>
            <a:r>
              <a:rPr i="1"/>
              <a:t>Z</a:t>
            </a:r>
            <a:r>
              <a:t>. Synchrotron motion, synchrotron radiation damping in dipoles &amp; quads, tapering, Maxwellian fringes, kinematical terms, crab waist are included.</a:t>
            </a:r>
          </a:p>
        </p:txBody>
      </p:sp>
      <p:sp>
        <p:nvSpPr>
          <p:cNvPr id="558" name="On-energy"/>
          <p:cNvSpPr txBox="1"/>
          <p:nvPr/>
        </p:nvSpPr>
        <p:spPr>
          <a:xfrm>
            <a:off x="3068236" y="6723974"/>
            <a:ext cx="11957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On-energy</a:t>
            </a:r>
          </a:p>
        </p:txBody>
      </p:sp>
      <p:sp>
        <p:nvSpPr>
          <p:cNvPr id="559" name="On-energy"/>
          <p:cNvSpPr txBox="1"/>
          <p:nvPr/>
        </p:nvSpPr>
        <p:spPr>
          <a:xfrm>
            <a:off x="9282910" y="6723974"/>
            <a:ext cx="11957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On-energy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45.6 GeV, β*x,y = (0.15 m, 1 mm)"/>
          <p:cNvSpPr txBox="1"/>
          <p:nvPr/>
        </p:nvSpPr>
        <p:spPr>
          <a:xfrm>
            <a:off x="8352004" y="813659"/>
            <a:ext cx="3057610" cy="368301"/>
          </a:xfrm>
          <a:prstGeom prst="rect">
            <a:avLst/>
          </a:prstGeom>
          <a:solidFill>
            <a:srgbClr val="F0ED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>
              <a:defRPr b="1" sz="1600">
                <a:solidFill>
                  <a:schemeClr val="accent5">
                    <a:satOff val="8112"/>
                    <a:lumOff val="-14630"/>
                  </a:schemeClr>
                </a:solidFill>
              </a:defRPr>
            </a:pPr>
            <a:r>
              <a:t>45.6 GeV, β*</a:t>
            </a:r>
            <a:r>
              <a:rPr baseline="-5999" sz="1900"/>
              <a:t>x,y</a:t>
            </a:r>
            <a:r>
              <a:t> = (0.15 m, 1 mm)</a:t>
            </a:r>
          </a:p>
        </p:txBody>
      </p:sp>
      <p:sp>
        <p:nvSpPr>
          <p:cNvPr id="562" name="Dynamic Aperture satisfies the requirements (revised at FCC Week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defRPr spc="-62" sz="31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Dynamic Aperture satisfies the requirements </a:t>
            </a:r>
            <a:r>
              <a:rPr spc="-45" sz="2300"/>
              <a:t>(revised at FCC Week)</a:t>
            </a:r>
          </a:p>
        </p:txBody>
      </p:sp>
      <p:sp>
        <p:nvSpPr>
          <p:cNvPr id="563" name="175 GeV, β*x,y = (1 m, 2 mm)"/>
          <p:cNvSpPr txBox="1"/>
          <p:nvPr/>
        </p:nvSpPr>
        <p:spPr>
          <a:xfrm>
            <a:off x="2054023" y="825660"/>
            <a:ext cx="2671864" cy="356300"/>
          </a:xfrm>
          <a:prstGeom prst="rect">
            <a:avLst/>
          </a:prstGeom>
          <a:solidFill>
            <a:srgbClr val="F0EDE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>
              <a:defRPr b="1" sz="1600">
                <a:solidFill>
                  <a:schemeClr val="accent5">
                    <a:satOff val="8112"/>
                    <a:lumOff val="-14630"/>
                  </a:schemeClr>
                </a:solidFill>
              </a:defRPr>
            </a:pPr>
            <a:r>
              <a:t>175 GeV, β*</a:t>
            </a:r>
            <a:r>
              <a:rPr baseline="-5999" sz="1900"/>
              <a:t>x,y</a:t>
            </a:r>
            <a:r>
              <a:t> = (1 m, 2 mm)</a:t>
            </a:r>
          </a:p>
        </p:txBody>
      </p:sp>
      <p:pic>
        <p:nvPicPr>
          <p:cNvPr id="564" name="ScreenShot 2017-05-04 at 18.22.05 .png" descr="ScreenShot 2017-05-04 at 18.22.05 .png"/>
          <p:cNvPicPr>
            <a:picLocks noChangeAspect="1"/>
          </p:cNvPicPr>
          <p:nvPr/>
        </p:nvPicPr>
        <p:blipFill>
          <a:blip r:embed="rId2">
            <a:extLst/>
          </a:blip>
          <a:srcRect l="8284" t="24997" r="8284" b="11502"/>
          <a:stretch>
            <a:fillRect/>
          </a:stretch>
        </p:blipFill>
        <p:spPr>
          <a:xfrm>
            <a:off x="297901" y="119180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65" name="±2%"/>
          <p:cNvSpPr txBox="1"/>
          <p:nvPr/>
        </p:nvSpPr>
        <p:spPr>
          <a:xfrm>
            <a:off x="3174527" y="2830246"/>
            <a:ext cx="759583" cy="4807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2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±2%</a:t>
            </a:r>
          </a:p>
        </p:txBody>
      </p:sp>
      <p:sp>
        <p:nvSpPr>
          <p:cNvPr id="566" name="Line"/>
          <p:cNvSpPr/>
          <p:nvPr/>
        </p:nvSpPr>
        <p:spPr>
          <a:xfrm>
            <a:off x="1041316" y="2863444"/>
            <a:ext cx="5026005" cy="1"/>
          </a:xfrm>
          <a:prstGeom prst="line">
            <a:avLst/>
          </a:prstGeom>
          <a:ln w="381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1186656">
              <a:defRPr sz="4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67" name="(a)"/>
          <p:cNvSpPr txBox="1"/>
          <p:nvPr/>
        </p:nvSpPr>
        <p:spPr>
          <a:xfrm>
            <a:off x="1110580" y="1191759"/>
            <a:ext cx="635826" cy="627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(a)</a:t>
            </a:r>
          </a:p>
        </p:txBody>
      </p:sp>
      <p:pic>
        <p:nvPicPr>
          <p:cNvPr id="568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92173" y="2152790"/>
            <a:ext cx="3302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ScreenShot 2017-05-26 at 8.59.46 .png" descr="ScreenShot 2017-05-26 at 8.59.46 .png"/>
          <p:cNvPicPr>
            <a:picLocks noChangeAspect="1"/>
          </p:cNvPicPr>
          <p:nvPr/>
        </p:nvPicPr>
        <p:blipFill>
          <a:blip r:embed="rId4">
            <a:extLst/>
          </a:blip>
          <a:srcRect l="6993" t="24501" r="9575" b="11997"/>
          <a:stretch>
            <a:fillRect/>
          </a:stretch>
        </p:blipFill>
        <p:spPr>
          <a:xfrm>
            <a:off x="6624391" y="115370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±1.3%"/>
          <p:cNvSpPr txBox="1"/>
          <p:nvPr/>
        </p:nvSpPr>
        <p:spPr>
          <a:xfrm>
            <a:off x="9423230" y="2881046"/>
            <a:ext cx="915157" cy="379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1186656">
              <a:defRPr sz="2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±1.3%</a:t>
            </a:r>
          </a:p>
        </p:txBody>
      </p:sp>
      <p:sp>
        <p:nvSpPr>
          <p:cNvPr id="571" name="Line"/>
          <p:cNvSpPr/>
          <p:nvPr/>
        </p:nvSpPr>
        <p:spPr>
          <a:xfrm>
            <a:off x="7456706" y="2855646"/>
            <a:ext cx="5026005" cy="1"/>
          </a:xfrm>
          <a:prstGeom prst="line">
            <a:avLst/>
          </a:prstGeom>
          <a:ln w="381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defTabSz="1186656">
              <a:defRPr sz="48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572" name="(b)"/>
          <p:cNvSpPr txBox="1"/>
          <p:nvPr/>
        </p:nvSpPr>
        <p:spPr>
          <a:xfrm>
            <a:off x="7278210" y="1236417"/>
            <a:ext cx="662211" cy="627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(b)</a:t>
            </a:r>
          </a:p>
        </p:txBody>
      </p:sp>
      <p:pic>
        <p:nvPicPr>
          <p:cNvPr id="573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98258" y="2152790"/>
            <a:ext cx="317501" cy="33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4" name="ScreenShot 2017-05-07 19.01.55 .png" descr="ScreenShot 2017-05-07 19.01.55 .png"/>
          <p:cNvPicPr>
            <a:picLocks noChangeAspect="1"/>
          </p:cNvPicPr>
          <p:nvPr/>
        </p:nvPicPr>
        <p:blipFill>
          <a:blip r:embed="rId6">
            <a:extLst/>
          </a:blip>
          <a:srcRect l="8272" t="25200" r="8296" b="11791"/>
          <a:stretch>
            <a:fillRect/>
          </a:stretch>
        </p:blipFill>
        <p:spPr>
          <a:xfrm>
            <a:off x="297901" y="503566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75" name="(c)"/>
          <p:cNvSpPr txBox="1"/>
          <p:nvPr/>
        </p:nvSpPr>
        <p:spPr>
          <a:xfrm>
            <a:off x="907089" y="4994848"/>
            <a:ext cx="635825" cy="627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(c)</a:t>
            </a:r>
          </a:p>
        </p:txBody>
      </p:sp>
      <p:pic>
        <p:nvPicPr>
          <p:cNvPr id="576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389218" y="6049259"/>
            <a:ext cx="330201" cy="36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7" name="ScreenShot 2017-05-07 19.17.16 .png" descr="ScreenShot 2017-05-07 19.17.16 .png"/>
          <p:cNvPicPr>
            <a:picLocks noChangeAspect="1"/>
          </p:cNvPicPr>
          <p:nvPr/>
        </p:nvPicPr>
        <p:blipFill>
          <a:blip r:embed="rId7">
            <a:extLst/>
          </a:blip>
          <a:srcRect l="8256" t="25200" r="8311" b="11791"/>
          <a:stretch>
            <a:fillRect/>
          </a:stretch>
        </p:blipFill>
        <p:spPr>
          <a:xfrm>
            <a:off x="6624391" y="5035667"/>
            <a:ext cx="6184246" cy="3783162"/>
          </a:xfrm>
          <a:prstGeom prst="rect">
            <a:avLst/>
          </a:prstGeom>
          <a:ln w="12700">
            <a:miter lim="400000"/>
          </a:ln>
        </p:spPr>
      </p:pic>
      <p:sp>
        <p:nvSpPr>
          <p:cNvPr id="578" name="(d)"/>
          <p:cNvSpPr txBox="1"/>
          <p:nvPr/>
        </p:nvSpPr>
        <p:spPr>
          <a:xfrm>
            <a:off x="7272096" y="5062187"/>
            <a:ext cx="560612" cy="526139"/>
          </a:xfrm>
          <a:prstGeom prst="rect">
            <a:avLst/>
          </a:prstGeom>
          <a:solidFill>
            <a:srgbClr val="FFFFFF">
              <a:alpha val="24431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1186656">
              <a:defRPr sz="3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(d)</a:t>
            </a:r>
          </a:p>
        </p:txBody>
      </p:sp>
      <p:pic>
        <p:nvPicPr>
          <p:cNvPr id="579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2058" y="6068309"/>
            <a:ext cx="317501" cy="330201"/>
          </a:xfrm>
          <a:prstGeom prst="rect">
            <a:avLst/>
          </a:prstGeom>
          <a:ln w="12700">
            <a:miter lim="400000"/>
          </a:ln>
        </p:spPr>
      </p:pic>
      <p:sp>
        <p:nvSpPr>
          <p:cNvPr id="580" name="Momentum acceptances: ±2% = 10.4σδ @ tt, ±1.3%=±17.8σδ @ Z, including beamstrahlung.…"/>
          <p:cNvSpPr txBox="1"/>
          <p:nvPr>
            <p:ph type="body" sz="quarter" idx="1"/>
          </p:nvPr>
        </p:nvSpPr>
        <p:spPr>
          <a:xfrm>
            <a:off x="406399" y="8590275"/>
            <a:ext cx="12293601" cy="108981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ClrTx/>
              <a:buSzTx/>
              <a:buFont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Momentum acceptances: ±2% = 10.4</a:t>
            </a:r>
            <a:r>
              <a:rPr sz="2200"/>
              <a:t>σ</a:t>
            </a:r>
            <a:r>
              <a:rPr baseline="-5999" sz="2100"/>
              <a:t>δ</a:t>
            </a:r>
            <a:r>
              <a:t> @ </a:t>
            </a:r>
            <a:r>
              <a:rPr i="1"/>
              <a:t>tt</a:t>
            </a:r>
            <a:r>
              <a:t>, ±1.3%=±17.8</a:t>
            </a:r>
            <a:r>
              <a:rPr sz="2200"/>
              <a:t>σ</a:t>
            </a:r>
            <a:r>
              <a:rPr baseline="-5999" sz="2100"/>
              <a:t>δ</a:t>
            </a:r>
            <a:r>
              <a:t> @ </a:t>
            </a:r>
            <a:r>
              <a:rPr i="1"/>
              <a:t>Z</a:t>
            </a:r>
            <a:r>
              <a:t>, including beamstrahlung.</a:t>
            </a:r>
          </a:p>
          <a:p>
            <a:pPr marL="0" indent="0" algn="ctr">
              <a:spcBef>
                <a:spcPts val="0"/>
              </a:spcBef>
              <a:buClrTx/>
              <a:buSzTx/>
              <a:buFont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Tracking 50 turns @ </a:t>
            </a:r>
            <a:r>
              <a:rPr i="1"/>
              <a:t>tt</a:t>
            </a:r>
            <a:r>
              <a:t>, 2550 turns at </a:t>
            </a:r>
            <a:r>
              <a:rPr i="1"/>
              <a:t>Z</a:t>
            </a:r>
            <a:r>
              <a:t>. Synchrotron motion, synchrotron radiation damping in dipoles &amp; quads, tapering, Maxwellian fringes, kinematical terms, crab waist are included.</a:t>
            </a:r>
          </a:p>
        </p:txBody>
      </p:sp>
      <p:sp>
        <p:nvSpPr>
          <p:cNvPr id="581" name="On-energy"/>
          <p:cNvSpPr txBox="1"/>
          <p:nvPr/>
        </p:nvSpPr>
        <p:spPr>
          <a:xfrm>
            <a:off x="3068236" y="6723974"/>
            <a:ext cx="119579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On-energy</a:t>
            </a:r>
          </a:p>
        </p:txBody>
      </p:sp>
      <p:sp>
        <p:nvSpPr>
          <p:cNvPr id="582" name="On-energy"/>
          <p:cNvSpPr txBox="1"/>
          <p:nvPr/>
        </p:nvSpPr>
        <p:spPr>
          <a:xfrm>
            <a:off x="9282910" y="6723974"/>
            <a:ext cx="11957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/>
            <a:r>
              <a:t>On-energy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Effects included in the dynamic aperture surve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Effects included in the dynamic aperture survey</a:t>
            </a:r>
          </a:p>
        </p:txBody>
      </p:sp>
      <p:pic>
        <p:nvPicPr>
          <p:cNvPr id="585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8337" y="1018522"/>
            <a:ext cx="11288126" cy="62002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umma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Summary</a:t>
            </a:r>
          </a:p>
        </p:txBody>
      </p:sp>
      <p:sp>
        <p:nvSpPr>
          <p:cNvPr id="588" name="Modification of the beam optics for FCC-ee has been performed over the base line optics 2016:…"/>
          <p:cNvSpPr txBox="1"/>
          <p:nvPr>
            <p:ph type="body" idx="1"/>
          </p:nvPr>
        </p:nvSpPr>
        <p:spPr>
          <a:xfrm>
            <a:off x="355600" y="1051637"/>
            <a:ext cx="12293600" cy="85451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7999" indent="-507999">
              <a:spcBef>
                <a:spcPts val="600"/>
              </a:spcBef>
              <a:defRPr sz="2800"/>
            </a:pPr>
            <a:r>
              <a:t>Modification of the beam optics for FCC-ee has been performed over the base line optics 2016:</a:t>
            </a:r>
          </a:p>
          <a:p>
            <a:pPr lvl="1">
              <a:spcBef>
                <a:spcPts val="600"/>
              </a:spcBef>
              <a:defRPr sz="2500"/>
            </a:pPr>
            <a:r>
              <a:t>Mitigation of the coherent beam-beam instability at </a:t>
            </a:r>
            <a:r>
              <a:rPr i="1"/>
              <a:t>Z</a:t>
            </a:r>
            <a:endParaRPr i="1"/>
          </a:p>
          <a:p>
            <a:pPr lvl="2">
              <a:spcBef>
                <a:spcPts val="600"/>
              </a:spcBef>
              <a:defRPr sz="2500"/>
            </a:pPr>
            <a:r>
              <a:rPr i="1"/>
              <a:t>By achieving smaller β</a:t>
            </a:r>
            <a:r>
              <a:rPr baseline="-5999" i="1"/>
              <a:t>x</a:t>
            </a:r>
            <a:r>
              <a:rPr i="1"/>
              <a:t>*</a:t>
            </a:r>
            <a:endParaRPr i="1"/>
          </a:p>
          <a:p>
            <a:pPr lvl="2">
              <a:spcBef>
                <a:spcPts val="600"/>
              </a:spcBef>
              <a:defRPr sz="2500"/>
            </a:pPr>
            <a:r>
              <a:rPr i="1"/>
              <a:t>Applying 60°/60° cell in the arc, only at Z, compatible with 90°/90° cell at higher energies.</a:t>
            </a:r>
            <a:endParaRPr i="1"/>
          </a:p>
          <a:p>
            <a:pPr lvl="1">
              <a:spcBef>
                <a:spcPts val="600"/>
              </a:spcBef>
              <a:defRPr sz="2500"/>
            </a:pPr>
            <a:r>
              <a:t>Adopt the “Twin Aperture Quadrupole” scheme for arc quadrupoles</a:t>
            </a:r>
          </a:p>
          <a:p>
            <a:pPr lvl="1">
              <a:spcBef>
                <a:spcPts val="600"/>
              </a:spcBef>
              <a:defRPr sz="2500"/>
            </a:pPr>
            <a:r>
              <a:t>Fit the footprint to a new FCC-hh layout</a:t>
            </a:r>
          </a:p>
          <a:p>
            <a:pPr marL="507999" indent="-507999">
              <a:spcBef>
                <a:spcPts val="1500"/>
              </a:spcBef>
              <a:defRPr sz="2800"/>
            </a:pPr>
            <a:r>
              <a:t>The resulting dynamic aperture is sufficient for the beamstrahlung and top-up injection.</a:t>
            </a:r>
          </a:p>
          <a:p>
            <a:pPr marL="507999" indent="-507999">
              <a:spcBef>
                <a:spcPts val="1200"/>
              </a:spcBef>
              <a:defRPr sz="2200"/>
            </a:pPr>
            <a:r>
              <a:t>Please visit related posters: </a:t>
            </a:r>
          </a:p>
          <a:p>
            <a:pPr lvl="1" marL="1015999" indent="-507999">
              <a:spcBef>
                <a:spcPts val="0"/>
              </a:spcBef>
              <a:defRPr sz="1700"/>
            </a:pPr>
            <a:r>
              <a:t>Vertical Dispersion and Betatron Coupling Correction for FCC-ee, </a:t>
            </a:r>
            <a:r>
              <a:rPr b="1"/>
              <a:t>MOPIK097</a:t>
            </a:r>
          </a:p>
          <a:p>
            <a:pPr lvl="1" marL="1015999" indent="-507999">
              <a:spcBef>
                <a:spcPts val="0"/>
              </a:spcBef>
              <a:defRPr sz="1700"/>
            </a:pPr>
            <a:r>
              <a:t>Conceptual Design of a Pre-Booster Ring for the FCC e+e- Injector, </a:t>
            </a:r>
            <a:r>
              <a:rPr b="1"/>
              <a:t>MOPVA029</a:t>
            </a:r>
          </a:p>
          <a:p>
            <a:pPr lvl="1" marL="1015999" indent="-507999">
              <a:spcBef>
                <a:spcPts val="0"/>
              </a:spcBef>
              <a:defRPr sz="1700"/>
            </a:pPr>
            <a:r>
              <a:t>Beam Dynamics Simulation in Two Versions of New Photogun for FCC-ee Electron Injector Linac, </a:t>
            </a:r>
            <a:r>
              <a:rPr b="1"/>
              <a:t>TUPAB011</a:t>
            </a:r>
          </a:p>
          <a:p>
            <a:pPr lvl="1" marL="1015999" indent="-507999">
              <a:spcBef>
                <a:spcPts val="0"/>
              </a:spcBef>
              <a:defRPr sz="1700"/>
            </a:pPr>
            <a:r>
              <a:t>Optimisation of the Design of CERN's Future Circular Collider from a Civil Engineering Perspective, </a:t>
            </a:r>
            <a:r>
              <a:rPr b="1"/>
              <a:t>TUPVA127</a:t>
            </a:r>
          </a:p>
          <a:p>
            <a:pPr lvl="1" marL="1015999" indent="-507999">
              <a:spcBef>
                <a:spcPts val="0"/>
              </a:spcBef>
              <a:defRPr sz="1700"/>
            </a:pPr>
            <a:r>
              <a:t>Advanced Beam Dump for FCC-ee, </a:t>
            </a:r>
            <a:r>
              <a:rPr b="1"/>
              <a:t>WEPIK001</a:t>
            </a:r>
            <a:endParaRPr b="1"/>
          </a:p>
          <a:p>
            <a:pPr lvl="1" marL="1015999" indent="-507999">
              <a:spcBef>
                <a:spcPts val="0"/>
              </a:spcBef>
              <a:defRPr sz="1700"/>
            </a:pPr>
            <a:r>
              <a:t>Challenges and Status of the Rapid Cycling Top-Up Booster for FCC-ee, </a:t>
            </a:r>
            <a:r>
              <a:rPr b="1"/>
              <a:t>WEPIK031</a:t>
            </a:r>
            <a:endParaRPr b="1"/>
          </a:p>
          <a:p>
            <a:pPr lvl="1" marL="1015999" indent="-507999">
              <a:spcBef>
                <a:spcPts val="0"/>
              </a:spcBef>
              <a:defRPr sz="1700"/>
            </a:pPr>
            <a:r>
              <a:t>Progress in the FCC-ee Interaction Region Magnet Design, </a:t>
            </a:r>
            <a:r>
              <a:rPr b="1"/>
              <a:t>WEPIK034</a:t>
            </a:r>
            <a:endParaRPr b="1"/>
          </a:p>
          <a:p>
            <a:pPr lvl="1" marL="1015999" indent="-507999">
              <a:spcBef>
                <a:spcPts val="0"/>
              </a:spcBef>
              <a:defRPr sz="1700"/>
            </a:pPr>
            <a:r>
              <a:t>Coupling Impedances and Collective Effects for FCC-ee, </a:t>
            </a:r>
            <a:r>
              <a:rPr b="1"/>
              <a:t>THPAB020</a:t>
            </a:r>
          </a:p>
          <a:p>
            <a:pPr lvl="1" marL="1015999" indent="-507999">
              <a:spcBef>
                <a:spcPts val="0"/>
              </a:spcBef>
              <a:defRPr sz="1700"/>
            </a:pPr>
            <a:r>
              <a:t>Coherent Beam-Beam Instability in Collision With a Large Crossing Angle, </a:t>
            </a:r>
            <a:r>
              <a:rPr b="1"/>
              <a:t>THPAB021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Backups"/>
          <p:cNvSpPr txBox="1"/>
          <p:nvPr/>
        </p:nvSpPr>
        <p:spPr>
          <a:xfrm>
            <a:off x="5305673" y="4432300"/>
            <a:ext cx="239345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Backups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rcRect l="18620" t="11542" r="18620" b="5879"/>
          <a:stretch>
            <a:fillRect/>
          </a:stretch>
        </p:blipFill>
        <p:spPr>
          <a:xfrm>
            <a:off x="-159696" y="780800"/>
            <a:ext cx="4064974" cy="4011537"/>
          </a:xfrm>
          <a:prstGeom prst="rect">
            <a:avLst/>
          </a:prstGeom>
          <a:ln w="12700">
            <a:miter lim="400000"/>
          </a:ln>
        </p:spPr>
      </p:pic>
      <p:sp>
        <p:nvSpPr>
          <p:cNvPr id="593" name="Line"/>
          <p:cNvSpPr/>
          <p:nvPr/>
        </p:nvSpPr>
        <p:spPr>
          <a:xfrm flipV="1">
            <a:off x="5359057" y="1874511"/>
            <a:ext cx="417950" cy="363319"/>
          </a:xfrm>
          <a:prstGeom prst="line">
            <a:avLst/>
          </a:prstGeom>
          <a:ln w="25400">
            <a:solidFill>
              <a:srgbClr val="41414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414141"/>
                </a:solidFill>
              </a:defRPr>
            </a:pPr>
          </a:p>
        </p:txBody>
      </p:sp>
      <p:sp>
        <p:nvSpPr>
          <p:cNvPr id="594" name="“Middle straight”…"/>
          <p:cNvSpPr txBox="1"/>
          <p:nvPr/>
        </p:nvSpPr>
        <p:spPr>
          <a:xfrm>
            <a:off x="3854508" y="938292"/>
            <a:ext cx="1972569" cy="716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t>“Middle straight”</a:t>
            </a:r>
          </a:p>
          <a:p>
            <a:pPr>
              <a:defRPr sz="1800"/>
            </a:pPr>
            <a:r>
              <a:t>∼1570 m</a:t>
            </a:r>
          </a:p>
        </p:txBody>
      </p:sp>
      <p:sp>
        <p:nvSpPr>
          <p:cNvPr id="595" name="Line"/>
          <p:cNvSpPr/>
          <p:nvPr/>
        </p:nvSpPr>
        <p:spPr>
          <a:xfrm flipV="1">
            <a:off x="3900251" y="4628623"/>
            <a:ext cx="1" cy="989931"/>
          </a:xfrm>
          <a:prstGeom prst="line">
            <a:avLst/>
          </a:prstGeom>
          <a:ln w="25400">
            <a:solidFill>
              <a:srgbClr val="41414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414141"/>
                </a:solidFill>
              </a:defRPr>
            </a:pPr>
          </a:p>
        </p:txBody>
      </p:sp>
      <p:sp>
        <p:nvSpPr>
          <p:cNvPr id="596" name="“90/270 straight”…"/>
          <p:cNvSpPr txBox="1"/>
          <p:nvPr/>
        </p:nvSpPr>
        <p:spPr>
          <a:xfrm>
            <a:off x="1811230" y="4902442"/>
            <a:ext cx="1944552" cy="716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/>
            </a:pPr>
            <a:r>
              <a:t>“90/270 straight”</a:t>
            </a:r>
          </a:p>
          <a:p>
            <a:pPr>
              <a:defRPr sz="1800"/>
            </a:pPr>
            <a:r>
              <a:t>∼4.7 km</a:t>
            </a:r>
          </a:p>
        </p:txBody>
      </p:sp>
      <p:sp>
        <p:nvSpPr>
          <p:cNvPr id="597" name="Layout of FCC-e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57047">
              <a:defRPr spc="-64" sz="3212"/>
            </a:lvl1pPr>
          </a:lstStyle>
          <a:p>
            <a:pPr/>
            <a:r>
              <a:t>Layout of FCC-ee </a:t>
            </a:r>
          </a:p>
        </p:txBody>
      </p:sp>
      <p:sp>
        <p:nvSpPr>
          <p:cNvPr id="598" name="The separation of 3(4) rings is about 12 m:…"/>
          <p:cNvSpPr txBox="1"/>
          <p:nvPr/>
        </p:nvSpPr>
        <p:spPr>
          <a:xfrm>
            <a:off x="6038835" y="6898039"/>
            <a:ext cx="4825080" cy="156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700">
                <a:solidFill>
                  <a:srgbClr val="414141"/>
                </a:solidFill>
              </a:defRPr>
            </a:pPr>
            <a:r>
              <a:t>The separation of 3(4) rings is about 12 m: </a:t>
            </a:r>
          </a:p>
          <a:p>
            <a:pPr>
              <a:defRPr sz="1700">
                <a:solidFill>
                  <a:srgbClr val="414141"/>
                </a:solidFill>
              </a:defRPr>
            </a:pPr>
            <a:r>
              <a:t>wide tunnel and two tunnels are necessary around the IR, for ±1.2 km. </a:t>
            </a:r>
          </a:p>
          <a:p>
            <a:pPr>
              <a:defRPr sz="1700">
                <a:solidFill>
                  <a:srgbClr val="414141"/>
                </a:solidFill>
              </a:defRPr>
            </a:pPr>
            <a:r>
              <a:t>A more compact layout/optics around the IP is also possible(A. Bogomyagkov).</a:t>
            </a:r>
          </a:p>
        </p:txBody>
      </p:sp>
      <p:sp>
        <p:nvSpPr>
          <p:cNvPr id="599" name="Beams must cross over through the common RF (@ tt) to enter the IP from inside.…"/>
          <p:cNvSpPr txBox="1"/>
          <p:nvPr/>
        </p:nvSpPr>
        <p:spPr>
          <a:xfrm>
            <a:off x="6093193" y="2220181"/>
            <a:ext cx="5173189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>
                <a:solidFill>
                  <a:srgbClr val="414141"/>
                </a:solidFill>
              </a:defRPr>
            </a:pPr>
            <a:r>
              <a:t>Beams must cross over through the common RF (@ tt) to enter the IP from inside.</a:t>
            </a:r>
          </a:p>
          <a:p>
            <a:pPr>
              <a:defRPr sz="1800">
                <a:solidFill>
                  <a:srgbClr val="414141"/>
                </a:solidFill>
              </a:defRPr>
            </a:pPr>
            <a:r>
              <a:t>Only a half of each ring is filled with bunches.</a:t>
            </a:r>
          </a:p>
        </p:txBody>
      </p:sp>
      <p:sp>
        <p:nvSpPr>
          <p:cNvPr id="600" name="Line"/>
          <p:cNvSpPr/>
          <p:nvPr/>
        </p:nvSpPr>
        <p:spPr>
          <a:xfrm flipH="1">
            <a:off x="4756968" y="3237778"/>
            <a:ext cx="1613148" cy="161314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414141"/>
                </a:solidFill>
              </a:defRPr>
            </a:pPr>
          </a:p>
        </p:txBody>
      </p:sp>
      <p:sp>
        <p:nvSpPr>
          <p:cNvPr id="601" name="Line"/>
          <p:cNvSpPr/>
          <p:nvPr/>
        </p:nvSpPr>
        <p:spPr>
          <a:xfrm>
            <a:off x="11008695" y="3213694"/>
            <a:ext cx="1162216" cy="1554407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414141"/>
                </a:solidFill>
              </a:defRPr>
            </a:pPr>
          </a:p>
        </p:txBody>
      </p:sp>
      <p:sp>
        <p:nvSpPr>
          <p:cNvPr id="602" name="FCC-hh"/>
          <p:cNvSpPr txBox="1"/>
          <p:nvPr/>
        </p:nvSpPr>
        <p:spPr>
          <a:xfrm>
            <a:off x="1195257" y="2893897"/>
            <a:ext cx="117232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7D01"/>
                </a:solidFill>
              </a:defRPr>
            </a:lvl1pPr>
          </a:lstStyle>
          <a:p>
            <a:pPr/>
            <a:r>
              <a:t>FCC-hh</a:t>
            </a:r>
          </a:p>
        </p:txBody>
      </p:sp>
      <p:pic>
        <p:nvPicPr>
          <p:cNvPr id="603" name="ScreenShot 2016-03-31 8.14.45 .png" descr="ScreenShot 2016-03-31 8.14.45 .png"/>
          <p:cNvPicPr>
            <a:picLocks noChangeAspect="1"/>
          </p:cNvPicPr>
          <p:nvPr/>
        </p:nvPicPr>
        <p:blipFill>
          <a:blip r:embed="rId3">
            <a:extLst/>
          </a:blip>
          <a:srcRect l="11212" t="17380" r="6128" b="12258"/>
          <a:stretch>
            <a:fillRect/>
          </a:stretch>
        </p:blipFill>
        <p:spPr>
          <a:xfrm>
            <a:off x="31303" y="6154097"/>
            <a:ext cx="4384973" cy="3049993"/>
          </a:xfrm>
          <a:prstGeom prst="rect">
            <a:avLst/>
          </a:prstGeom>
          <a:ln w="12700">
            <a:miter lim="400000"/>
          </a:ln>
        </p:spPr>
      </p:pic>
      <p:sp>
        <p:nvSpPr>
          <p:cNvPr id="604" name="Relative distance to FCC-hh"/>
          <p:cNvSpPr txBox="1"/>
          <p:nvPr/>
        </p:nvSpPr>
        <p:spPr>
          <a:xfrm>
            <a:off x="529308" y="9174171"/>
            <a:ext cx="3655087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900"/>
            </a:lvl1pPr>
          </a:lstStyle>
          <a:p>
            <a:pPr/>
            <a:r>
              <a:t>Relative distance to FCC-hh</a:t>
            </a:r>
          </a:p>
        </p:txBody>
      </p:sp>
      <p:sp>
        <p:nvSpPr>
          <p:cNvPr id="605" name="IP"/>
          <p:cNvSpPr txBox="1"/>
          <p:nvPr/>
        </p:nvSpPr>
        <p:spPr>
          <a:xfrm>
            <a:off x="1646756" y="8053696"/>
            <a:ext cx="40109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chemeClr val="accent2">
                    <a:satOff val="6093"/>
                    <a:lumOff val="-7238"/>
                  </a:schemeClr>
                </a:solidFill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606" name="Line"/>
          <p:cNvSpPr/>
          <p:nvPr/>
        </p:nvSpPr>
        <p:spPr>
          <a:xfrm>
            <a:off x="1964922" y="8356600"/>
            <a:ext cx="385918" cy="0"/>
          </a:xfrm>
          <a:prstGeom prst="line">
            <a:avLst/>
          </a:prstGeom>
          <a:ln w="25400">
            <a:solidFill>
              <a:srgbClr val="007D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grpSp>
        <p:nvGrpSpPr>
          <p:cNvPr id="612" name="Group"/>
          <p:cNvGrpSpPr/>
          <p:nvPr/>
        </p:nvGrpSpPr>
        <p:grpSpPr>
          <a:xfrm>
            <a:off x="6127299" y="3388471"/>
            <a:ext cx="5104976" cy="3470236"/>
            <a:chOff x="0" y="0"/>
            <a:chExt cx="5104975" cy="3470235"/>
          </a:xfrm>
        </p:grpSpPr>
        <p:grpSp>
          <p:nvGrpSpPr>
            <p:cNvPr id="609" name="Group"/>
            <p:cNvGrpSpPr/>
            <p:nvPr/>
          </p:nvGrpSpPr>
          <p:grpSpPr>
            <a:xfrm>
              <a:off x="0" y="0"/>
              <a:ext cx="5104976" cy="3470236"/>
              <a:chOff x="0" y="0"/>
              <a:chExt cx="5104975" cy="3470235"/>
            </a:xfrm>
          </p:grpSpPr>
          <p:pic>
            <p:nvPicPr>
              <p:cNvPr id="607" name="ScreenShot 2016-07-05 7.25.34 .png" descr="ScreenShot 2016-07-05 7.25.34 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11069" t="25802" r="7443" b="11036"/>
              <a:stretch>
                <a:fillRect/>
              </a:stretch>
            </p:blipFill>
            <p:spPr>
              <a:xfrm>
                <a:off x="0" y="162948"/>
                <a:ext cx="5104976" cy="33072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08" name="Rectangle"/>
              <p:cNvSpPr/>
              <p:nvPr/>
            </p:nvSpPr>
            <p:spPr>
              <a:xfrm>
                <a:off x="453284" y="0"/>
                <a:ext cx="4579805" cy="20694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3600">
                    <a:solidFill>
                      <a:srgbClr val="FFFFFF"/>
                    </a:solidFill>
                    <a:latin typeface="ヒラギノ角ゴ ProN W3"/>
                    <a:ea typeface="ヒラギノ角ゴ ProN W3"/>
                    <a:cs typeface="ヒラギノ角ゴ ProN W3"/>
                    <a:sym typeface="ヒラギノ角ゴ ProN W3"/>
                  </a:defRPr>
                </a:pPr>
              </a:p>
            </p:txBody>
          </p:sp>
        </p:grpSp>
        <p:sp>
          <p:nvSpPr>
            <p:cNvPr id="610" name="Line"/>
            <p:cNvSpPr/>
            <p:nvPr/>
          </p:nvSpPr>
          <p:spPr>
            <a:xfrm>
              <a:off x="2050097" y="2097913"/>
              <a:ext cx="293725" cy="219751"/>
            </a:xfrm>
            <a:prstGeom prst="line">
              <a:avLst/>
            </a:prstGeom>
            <a:noFill/>
            <a:ln w="38100" cap="flat">
              <a:solidFill>
                <a:srgbClr val="FF27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973666">
                <a:defRPr sz="5200">
                  <a:solidFill>
                    <a:srgbClr val="414141"/>
                  </a:solidFill>
                </a:defRPr>
              </a:pPr>
            </a:p>
          </p:txBody>
        </p:sp>
        <p:sp>
          <p:nvSpPr>
            <p:cNvPr id="611" name="Line"/>
            <p:cNvSpPr/>
            <p:nvPr/>
          </p:nvSpPr>
          <p:spPr>
            <a:xfrm flipH="1">
              <a:off x="3200799" y="2097913"/>
              <a:ext cx="293725" cy="219751"/>
            </a:xfrm>
            <a:prstGeom prst="line">
              <a:avLst/>
            </a:prstGeom>
            <a:noFill/>
            <a:ln w="38100" cap="flat">
              <a:solidFill>
                <a:srgbClr val="1233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defTabSz="973666">
                <a:defRPr sz="5200">
                  <a:solidFill>
                    <a:srgbClr val="414141"/>
                  </a:solidFill>
                </a:defRPr>
              </a:pPr>
            </a:p>
          </p:txBody>
        </p:sp>
      </p:grpSp>
      <p:grpSp>
        <p:nvGrpSpPr>
          <p:cNvPr id="667" name="Group"/>
          <p:cNvGrpSpPr/>
          <p:nvPr/>
        </p:nvGrpSpPr>
        <p:grpSpPr>
          <a:xfrm>
            <a:off x="4366439" y="1062900"/>
            <a:ext cx="8121520" cy="7891164"/>
            <a:chOff x="0" y="0"/>
            <a:chExt cx="8121518" cy="7891162"/>
          </a:xfrm>
        </p:grpSpPr>
        <p:grpSp>
          <p:nvGrpSpPr>
            <p:cNvPr id="639" name="Group"/>
            <p:cNvGrpSpPr/>
            <p:nvPr/>
          </p:nvGrpSpPr>
          <p:grpSpPr>
            <a:xfrm>
              <a:off x="0" y="0"/>
              <a:ext cx="4061708" cy="7891163"/>
              <a:chOff x="0" y="0"/>
              <a:chExt cx="4061707" cy="7891162"/>
            </a:xfrm>
          </p:grpSpPr>
          <p:sp>
            <p:nvSpPr>
              <p:cNvPr id="613" name="Line"/>
              <p:cNvSpPr/>
              <p:nvPr/>
            </p:nvSpPr>
            <p:spPr>
              <a:xfrm flipV="1">
                <a:off x="210638" y="3392410"/>
                <a:ext cx="111392" cy="337572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  <p:sp>
            <p:nvSpPr>
              <p:cNvPr id="614" name="Line"/>
              <p:cNvSpPr/>
              <p:nvPr/>
            </p:nvSpPr>
            <p:spPr>
              <a:xfrm>
                <a:off x="210638" y="4149980"/>
                <a:ext cx="111392" cy="337572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  <p:grpSp>
            <p:nvGrpSpPr>
              <p:cNvPr id="625" name="Group"/>
              <p:cNvGrpSpPr/>
              <p:nvPr/>
            </p:nvGrpSpPr>
            <p:grpSpPr>
              <a:xfrm>
                <a:off x="209900" y="0"/>
                <a:ext cx="3851808" cy="3408916"/>
                <a:chOff x="0" y="0"/>
                <a:chExt cx="3851807" cy="3408915"/>
              </a:xfrm>
            </p:grpSpPr>
            <p:grpSp>
              <p:nvGrpSpPr>
                <p:cNvPr id="618" name="Group"/>
                <p:cNvGrpSpPr/>
                <p:nvPr/>
              </p:nvGrpSpPr>
              <p:grpSpPr>
                <a:xfrm>
                  <a:off x="0" y="305475"/>
                  <a:ext cx="2262098" cy="3103441"/>
                  <a:chOff x="0" y="0"/>
                  <a:chExt cx="2262097" cy="3103439"/>
                </a:xfrm>
              </p:grpSpPr>
              <p:sp>
                <p:nvSpPr>
                  <p:cNvPr id="615" name="Line"/>
                  <p:cNvSpPr/>
                  <p:nvPr/>
                </p:nvSpPr>
                <p:spPr>
                  <a:xfrm>
                    <a:off x="0" y="841238"/>
                    <a:ext cx="1007109" cy="226220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71437" tIns="71437" rIns="71437" bIns="71437" numCol="1" anchor="ctr">
                    <a:noAutofit/>
                  </a:bodyPr>
                  <a:lstStyle/>
                  <a:p>
                    <a:pPr defTabSz="973666">
                      <a:defRPr sz="5200">
                        <a:solidFill>
                          <a:srgbClr val="414141"/>
                        </a:solidFill>
                      </a:defRPr>
                    </a:pPr>
                  </a:p>
                </p:txBody>
              </p:sp>
              <p:sp>
                <p:nvSpPr>
                  <p:cNvPr id="616" name="Line"/>
                  <p:cNvSpPr/>
                  <p:nvPr/>
                </p:nvSpPr>
                <p:spPr>
                  <a:xfrm>
                    <a:off x="1271244" y="0"/>
                    <a:ext cx="990854" cy="6103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71437" tIns="71437" rIns="71437" bIns="71437" numCol="1" anchor="ctr">
                    <a:noAutofit/>
                  </a:bodyPr>
                  <a:lstStyle/>
                  <a:p>
                    <a:pPr defTabSz="973666">
                      <a:defRPr sz="5200">
                        <a:solidFill>
                          <a:srgbClr val="414141"/>
                        </a:solidFill>
                      </a:defRPr>
                    </a:pPr>
                  </a:p>
                </p:txBody>
              </p:sp>
              <p:sp>
                <p:nvSpPr>
                  <p:cNvPr id="617" name="Line"/>
                  <p:cNvSpPr/>
                  <p:nvPr/>
                </p:nvSpPr>
                <p:spPr>
                  <a:xfrm flipV="1">
                    <a:off x="999819" y="599789"/>
                    <a:ext cx="283021" cy="2486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71437" tIns="71437" rIns="71437" bIns="71437" numCol="1" anchor="ctr">
                    <a:noAutofit/>
                  </a:bodyPr>
                  <a:lstStyle/>
                  <a:p>
                    <a:pPr defTabSz="973666">
                      <a:defRPr sz="5200">
                        <a:solidFill>
                          <a:srgbClr val="414141"/>
                        </a:solidFill>
                      </a:defRPr>
                    </a:pPr>
                  </a:p>
                </p:txBody>
              </p:sp>
            </p:grpSp>
            <p:sp>
              <p:nvSpPr>
                <p:cNvPr id="619" name="Line"/>
                <p:cNvSpPr/>
                <p:nvPr/>
              </p:nvSpPr>
              <p:spPr>
                <a:xfrm>
                  <a:off x="2256711" y="0"/>
                  <a:ext cx="1595097" cy="3026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fill="norm" stroke="1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0" name="Line"/>
                <p:cNvSpPr/>
                <p:nvPr/>
              </p:nvSpPr>
              <p:spPr>
                <a:xfrm>
                  <a:off x="104003" y="1214600"/>
                  <a:ext cx="976887" cy="21943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1" name="Line"/>
                <p:cNvSpPr/>
                <p:nvPr/>
              </p:nvSpPr>
              <p:spPr>
                <a:xfrm>
                  <a:off x="1337098" y="398606"/>
                  <a:ext cx="961120" cy="5920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2" name="Line"/>
                <p:cNvSpPr/>
                <p:nvPr/>
              </p:nvSpPr>
              <p:spPr>
                <a:xfrm flipV="1">
                  <a:off x="1073819" y="980397"/>
                  <a:ext cx="274527" cy="241167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3" name="Line"/>
                <p:cNvSpPr/>
                <p:nvPr/>
              </p:nvSpPr>
              <p:spPr>
                <a:xfrm flipH="1" rot="10800000">
                  <a:off x="2292652" y="48674"/>
                  <a:ext cx="1547484" cy="3478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4" name="Line"/>
                <p:cNvSpPr/>
                <p:nvPr/>
              </p:nvSpPr>
              <p:spPr>
                <a:xfrm>
                  <a:off x="2485654" y="166292"/>
                  <a:ext cx="1363127" cy="1581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</p:grpSp>
          <p:grpSp>
            <p:nvGrpSpPr>
              <p:cNvPr id="635" name="Group"/>
              <p:cNvGrpSpPr/>
              <p:nvPr/>
            </p:nvGrpSpPr>
            <p:grpSpPr>
              <a:xfrm>
                <a:off x="209900" y="4482246"/>
                <a:ext cx="3851808" cy="3408917"/>
                <a:chOff x="0" y="0"/>
                <a:chExt cx="3851807" cy="3408915"/>
              </a:xfrm>
            </p:grpSpPr>
            <p:sp>
              <p:nvSpPr>
                <p:cNvPr id="626" name="Line"/>
                <p:cNvSpPr/>
                <p:nvPr/>
              </p:nvSpPr>
              <p:spPr>
                <a:xfrm flipH="1" rot="10800000">
                  <a:off x="0" y="0"/>
                  <a:ext cx="1007109" cy="2262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7" name="Line"/>
                <p:cNvSpPr/>
                <p:nvPr/>
              </p:nvSpPr>
              <p:spPr>
                <a:xfrm flipH="1" rot="10800000">
                  <a:off x="1271244" y="2493086"/>
                  <a:ext cx="990854" cy="6103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8" name="Line"/>
                <p:cNvSpPr/>
                <p:nvPr/>
              </p:nvSpPr>
              <p:spPr>
                <a:xfrm>
                  <a:off x="999819" y="2255022"/>
                  <a:ext cx="283021" cy="248628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29" name="Line"/>
                <p:cNvSpPr/>
                <p:nvPr/>
              </p:nvSpPr>
              <p:spPr>
                <a:xfrm flipH="1" rot="10800000">
                  <a:off x="2256711" y="3106258"/>
                  <a:ext cx="1595097" cy="3026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fill="norm" stroke="1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30" name="Line"/>
                <p:cNvSpPr/>
                <p:nvPr/>
              </p:nvSpPr>
              <p:spPr>
                <a:xfrm flipH="1" rot="10800000">
                  <a:off x="104003" y="0"/>
                  <a:ext cx="976887" cy="2194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31" name="Line"/>
                <p:cNvSpPr/>
                <p:nvPr/>
              </p:nvSpPr>
              <p:spPr>
                <a:xfrm flipH="1" rot="10800000">
                  <a:off x="1337098" y="2418271"/>
                  <a:ext cx="961121" cy="5920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32" name="Line"/>
                <p:cNvSpPr/>
                <p:nvPr/>
              </p:nvSpPr>
              <p:spPr>
                <a:xfrm>
                  <a:off x="1073819" y="2187351"/>
                  <a:ext cx="274527" cy="241167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33" name="Line"/>
                <p:cNvSpPr/>
                <p:nvPr/>
              </p:nvSpPr>
              <p:spPr>
                <a:xfrm>
                  <a:off x="2292652" y="3012362"/>
                  <a:ext cx="1547484" cy="3478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34" name="Line"/>
                <p:cNvSpPr/>
                <p:nvPr/>
              </p:nvSpPr>
              <p:spPr>
                <a:xfrm flipH="1" rot="10800000">
                  <a:off x="2485654" y="3084431"/>
                  <a:ext cx="1363127" cy="1581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</p:grpSp>
          <p:sp>
            <p:nvSpPr>
              <p:cNvPr id="636" name="Rectangle"/>
              <p:cNvSpPr/>
              <p:nvPr/>
            </p:nvSpPr>
            <p:spPr>
              <a:xfrm>
                <a:off x="0" y="3717324"/>
                <a:ext cx="391007" cy="456515"/>
              </a:xfrm>
              <a:prstGeom prst="rect">
                <a:avLst/>
              </a:prstGeom>
              <a:blipFill rotWithShape="1">
                <a:blip r:embed="rId5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637" name="Line"/>
              <p:cNvSpPr/>
              <p:nvPr/>
            </p:nvSpPr>
            <p:spPr>
              <a:xfrm>
                <a:off x="210638" y="3396683"/>
                <a:ext cx="3152" cy="332874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  <p:sp>
            <p:nvSpPr>
              <p:cNvPr id="638" name="Line"/>
              <p:cNvSpPr/>
              <p:nvPr/>
            </p:nvSpPr>
            <p:spPr>
              <a:xfrm flipV="1">
                <a:off x="210638" y="4149864"/>
                <a:ext cx="3152" cy="332874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</p:grpSp>
        <p:grpSp>
          <p:nvGrpSpPr>
            <p:cNvPr id="666" name="Group"/>
            <p:cNvGrpSpPr/>
            <p:nvPr/>
          </p:nvGrpSpPr>
          <p:grpSpPr>
            <a:xfrm rot="10800000">
              <a:off x="4059810" y="-1"/>
              <a:ext cx="4061709" cy="7891164"/>
              <a:chOff x="0" y="0"/>
              <a:chExt cx="4061707" cy="7891162"/>
            </a:xfrm>
          </p:grpSpPr>
          <p:sp>
            <p:nvSpPr>
              <p:cNvPr id="640" name="Line"/>
              <p:cNvSpPr/>
              <p:nvPr/>
            </p:nvSpPr>
            <p:spPr>
              <a:xfrm flipV="1">
                <a:off x="210638" y="3392410"/>
                <a:ext cx="111392" cy="337572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  <p:sp>
            <p:nvSpPr>
              <p:cNvPr id="641" name="Line"/>
              <p:cNvSpPr/>
              <p:nvPr/>
            </p:nvSpPr>
            <p:spPr>
              <a:xfrm>
                <a:off x="210638" y="4149980"/>
                <a:ext cx="111392" cy="337572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  <p:grpSp>
            <p:nvGrpSpPr>
              <p:cNvPr id="652" name="Group"/>
              <p:cNvGrpSpPr/>
              <p:nvPr/>
            </p:nvGrpSpPr>
            <p:grpSpPr>
              <a:xfrm>
                <a:off x="209900" y="0"/>
                <a:ext cx="3851808" cy="3408916"/>
                <a:chOff x="0" y="0"/>
                <a:chExt cx="3851807" cy="3408915"/>
              </a:xfrm>
            </p:grpSpPr>
            <p:grpSp>
              <p:nvGrpSpPr>
                <p:cNvPr id="645" name="Group"/>
                <p:cNvGrpSpPr/>
                <p:nvPr/>
              </p:nvGrpSpPr>
              <p:grpSpPr>
                <a:xfrm>
                  <a:off x="0" y="305475"/>
                  <a:ext cx="2262098" cy="3103441"/>
                  <a:chOff x="0" y="0"/>
                  <a:chExt cx="2262097" cy="3103439"/>
                </a:xfrm>
              </p:grpSpPr>
              <p:sp>
                <p:nvSpPr>
                  <p:cNvPr id="642" name="Line"/>
                  <p:cNvSpPr/>
                  <p:nvPr/>
                </p:nvSpPr>
                <p:spPr>
                  <a:xfrm>
                    <a:off x="0" y="841238"/>
                    <a:ext cx="1007109" cy="226220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71437" tIns="71437" rIns="71437" bIns="71437" numCol="1" anchor="ctr">
                    <a:noAutofit/>
                  </a:bodyPr>
                  <a:lstStyle/>
                  <a:p>
                    <a:pPr defTabSz="973666">
                      <a:defRPr sz="5200">
                        <a:solidFill>
                          <a:srgbClr val="414141"/>
                        </a:solidFill>
                      </a:defRPr>
                    </a:pPr>
                  </a:p>
                </p:txBody>
              </p:sp>
              <p:sp>
                <p:nvSpPr>
                  <p:cNvPr id="643" name="Line"/>
                  <p:cNvSpPr/>
                  <p:nvPr/>
                </p:nvSpPr>
                <p:spPr>
                  <a:xfrm>
                    <a:off x="1271244" y="0"/>
                    <a:ext cx="990854" cy="61035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71437" tIns="71437" rIns="71437" bIns="71437" numCol="1" anchor="ctr">
                    <a:noAutofit/>
                  </a:bodyPr>
                  <a:lstStyle/>
                  <a:p>
                    <a:pPr defTabSz="973666">
                      <a:defRPr sz="5200">
                        <a:solidFill>
                          <a:srgbClr val="414141"/>
                        </a:solidFill>
                      </a:defRPr>
                    </a:pPr>
                  </a:p>
                </p:txBody>
              </p:sp>
              <p:sp>
                <p:nvSpPr>
                  <p:cNvPr id="644" name="Line"/>
                  <p:cNvSpPr/>
                  <p:nvPr/>
                </p:nvSpPr>
                <p:spPr>
                  <a:xfrm flipV="1">
                    <a:off x="999819" y="599789"/>
                    <a:ext cx="283021" cy="2486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71437" tIns="71437" rIns="71437" bIns="71437" numCol="1" anchor="ctr">
                    <a:noAutofit/>
                  </a:bodyPr>
                  <a:lstStyle/>
                  <a:p>
                    <a:pPr defTabSz="973666">
                      <a:defRPr sz="5200">
                        <a:solidFill>
                          <a:srgbClr val="414141"/>
                        </a:solidFill>
                      </a:defRPr>
                    </a:pPr>
                  </a:p>
                </p:txBody>
              </p:sp>
            </p:grpSp>
            <p:sp>
              <p:nvSpPr>
                <p:cNvPr id="646" name="Line"/>
                <p:cNvSpPr/>
                <p:nvPr/>
              </p:nvSpPr>
              <p:spPr>
                <a:xfrm>
                  <a:off x="2256711" y="0"/>
                  <a:ext cx="1595097" cy="3026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fill="norm" stroke="1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47" name="Line"/>
                <p:cNvSpPr/>
                <p:nvPr/>
              </p:nvSpPr>
              <p:spPr>
                <a:xfrm>
                  <a:off x="104003" y="1214600"/>
                  <a:ext cx="976887" cy="21943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48" name="Line"/>
                <p:cNvSpPr/>
                <p:nvPr/>
              </p:nvSpPr>
              <p:spPr>
                <a:xfrm>
                  <a:off x="1337098" y="398606"/>
                  <a:ext cx="961120" cy="5920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49" name="Line"/>
                <p:cNvSpPr/>
                <p:nvPr/>
              </p:nvSpPr>
              <p:spPr>
                <a:xfrm flipV="1">
                  <a:off x="1073819" y="980397"/>
                  <a:ext cx="274527" cy="241167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0" name="Line"/>
                <p:cNvSpPr/>
                <p:nvPr/>
              </p:nvSpPr>
              <p:spPr>
                <a:xfrm flipH="1" rot="10800000">
                  <a:off x="2292652" y="48674"/>
                  <a:ext cx="1547484" cy="3478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1" name="Line"/>
                <p:cNvSpPr/>
                <p:nvPr/>
              </p:nvSpPr>
              <p:spPr>
                <a:xfrm>
                  <a:off x="2485654" y="166292"/>
                  <a:ext cx="1363127" cy="1581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</p:grpSp>
          <p:grpSp>
            <p:nvGrpSpPr>
              <p:cNvPr id="662" name="Group"/>
              <p:cNvGrpSpPr/>
              <p:nvPr/>
            </p:nvGrpSpPr>
            <p:grpSpPr>
              <a:xfrm>
                <a:off x="209900" y="4482246"/>
                <a:ext cx="3851808" cy="3408917"/>
                <a:chOff x="0" y="0"/>
                <a:chExt cx="3851807" cy="3408915"/>
              </a:xfrm>
            </p:grpSpPr>
            <p:sp>
              <p:nvSpPr>
                <p:cNvPr id="653" name="Line"/>
                <p:cNvSpPr/>
                <p:nvPr/>
              </p:nvSpPr>
              <p:spPr>
                <a:xfrm flipH="1" rot="10800000">
                  <a:off x="0" y="0"/>
                  <a:ext cx="1007109" cy="226220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4" name="Line"/>
                <p:cNvSpPr/>
                <p:nvPr/>
              </p:nvSpPr>
              <p:spPr>
                <a:xfrm flipH="1" rot="10800000">
                  <a:off x="1271244" y="2493086"/>
                  <a:ext cx="990854" cy="6103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5" name="Line"/>
                <p:cNvSpPr/>
                <p:nvPr/>
              </p:nvSpPr>
              <p:spPr>
                <a:xfrm>
                  <a:off x="999819" y="2255022"/>
                  <a:ext cx="283021" cy="248628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6" name="Line"/>
                <p:cNvSpPr/>
                <p:nvPr/>
              </p:nvSpPr>
              <p:spPr>
                <a:xfrm flipH="1" rot="10800000">
                  <a:off x="2256711" y="3106258"/>
                  <a:ext cx="1595097" cy="3026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330" fill="norm" stroke="1" extrusionOk="0">
                      <a:moveTo>
                        <a:pt x="21600" y="3710"/>
                      </a:moveTo>
                      <a:cubicBezTo>
                        <a:pt x="20266" y="1626"/>
                        <a:pt x="18887" y="410"/>
                        <a:pt x="17496" y="89"/>
                      </a:cubicBezTo>
                      <a:cubicBezTo>
                        <a:pt x="15941" y="-270"/>
                        <a:pt x="14388" y="490"/>
                        <a:pt x="12851" y="1741"/>
                      </a:cubicBezTo>
                      <a:cubicBezTo>
                        <a:pt x="11335" y="2975"/>
                        <a:pt x="9835" y="4685"/>
                        <a:pt x="8352" y="6721"/>
                      </a:cubicBezTo>
                      <a:cubicBezTo>
                        <a:pt x="6832" y="8806"/>
                        <a:pt x="5330" y="11230"/>
                        <a:pt x="3843" y="13885"/>
                      </a:cubicBezTo>
                      <a:cubicBezTo>
                        <a:pt x="2550" y="16194"/>
                        <a:pt x="1268" y="18676"/>
                        <a:pt x="0" y="21330"/>
                      </a:cubicBezTo>
                    </a:path>
                  </a:pathLst>
                </a:cu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7" name="Line"/>
                <p:cNvSpPr/>
                <p:nvPr/>
              </p:nvSpPr>
              <p:spPr>
                <a:xfrm flipH="1" rot="10800000">
                  <a:off x="104003" y="0"/>
                  <a:ext cx="976887" cy="2194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06" y="19380"/>
                        <a:pt x="869" y="17174"/>
                        <a:pt x="1983" y="15008"/>
                      </a:cubicBezTo>
                      <a:cubicBezTo>
                        <a:pt x="3148" y="12744"/>
                        <a:pt x="4801" y="10532"/>
                        <a:pt x="7097" y="8445"/>
                      </a:cubicBezTo>
                      <a:cubicBezTo>
                        <a:pt x="9125" y="6602"/>
                        <a:pt x="11638" y="4873"/>
                        <a:pt x="14547" y="3281"/>
                      </a:cubicBezTo>
                      <a:cubicBezTo>
                        <a:pt x="16697" y="2105"/>
                        <a:pt x="19055" y="1008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8" name="Line"/>
                <p:cNvSpPr/>
                <p:nvPr/>
              </p:nvSpPr>
              <p:spPr>
                <a:xfrm flipH="1" rot="10800000">
                  <a:off x="1337098" y="2418271"/>
                  <a:ext cx="961121" cy="5920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424" y="18137"/>
                        <a:pt x="4982" y="14932"/>
                        <a:pt x="7660" y="12004"/>
                      </a:cubicBezTo>
                      <a:cubicBezTo>
                        <a:pt x="12034" y="7220"/>
                        <a:pt x="16707" y="319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59" name="Line"/>
                <p:cNvSpPr/>
                <p:nvPr/>
              </p:nvSpPr>
              <p:spPr>
                <a:xfrm>
                  <a:off x="1073819" y="2187351"/>
                  <a:ext cx="274527" cy="241167"/>
                </a:xfrm>
                <a:prstGeom prst="line">
                  <a:avLst/>
                </a:prstGeom>
                <a:noFill/>
                <a:ln w="25400" cap="flat">
                  <a:solidFill>
                    <a:srgbClr val="414141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60" name="Line"/>
                <p:cNvSpPr/>
                <p:nvPr/>
              </p:nvSpPr>
              <p:spPr>
                <a:xfrm>
                  <a:off x="2292652" y="3012362"/>
                  <a:ext cx="1547484" cy="3478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21600" y="21600"/>
                      </a:moveTo>
                      <a:cubicBezTo>
                        <a:pt x="20202" y="20511"/>
                        <a:pt x="18803" y="19473"/>
                        <a:pt x="17401" y="18484"/>
                      </a:cubicBezTo>
                      <a:cubicBezTo>
                        <a:pt x="15768" y="17332"/>
                        <a:pt x="14133" y="16248"/>
                        <a:pt x="12507" y="14921"/>
                      </a:cubicBezTo>
                      <a:cubicBezTo>
                        <a:pt x="11109" y="13781"/>
                        <a:pt x="9719" y="12461"/>
                        <a:pt x="8331" y="11105"/>
                      </a:cubicBezTo>
                      <a:cubicBezTo>
                        <a:pt x="7048" y="9852"/>
                        <a:pt x="5766" y="8566"/>
                        <a:pt x="4501" y="6989"/>
                      </a:cubicBezTo>
                      <a:cubicBezTo>
                        <a:pt x="2968" y="5078"/>
                        <a:pt x="1465" y="2744"/>
                        <a:pt x="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  <p:sp>
              <p:nvSpPr>
                <p:cNvPr id="661" name="Line"/>
                <p:cNvSpPr/>
                <p:nvPr/>
              </p:nvSpPr>
              <p:spPr>
                <a:xfrm flipH="1" rot="10800000">
                  <a:off x="2485654" y="3084431"/>
                  <a:ext cx="1363127" cy="1581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0" y="21600"/>
                      </a:moveTo>
                      <a:cubicBezTo>
                        <a:pt x="2523" y="15566"/>
                        <a:pt x="5091" y="11065"/>
                        <a:pt x="7687" y="8131"/>
                      </a:cubicBezTo>
                      <a:cubicBezTo>
                        <a:pt x="9741" y="5810"/>
                        <a:pt x="11807" y="4475"/>
                        <a:pt x="13874" y="3337"/>
                      </a:cubicBezTo>
                      <a:cubicBezTo>
                        <a:pt x="16447" y="1919"/>
                        <a:pt x="19023" y="807"/>
                        <a:pt x="21600" y="0"/>
                      </a:cubicBezTo>
                    </a:path>
                  </a:pathLst>
                </a:custGeom>
                <a:noFill/>
                <a:ln w="25400" cap="flat">
                  <a:solidFill>
                    <a:srgbClr val="007D00"/>
                  </a:solidFill>
                  <a:prstDash val="solid"/>
                  <a:miter lim="400000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 defTabSz="973666">
                    <a:defRPr sz="5200">
                      <a:solidFill>
                        <a:srgbClr val="414141"/>
                      </a:solidFill>
                    </a:defRPr>
                  </a:pPr>
                </a:p>
              </p:txBody>
            </p:sp>
          </p:grpSp>
          <p:sp>
            <p:nvSpPr>
              <p:cNvPr id="663" name="Rectangle"/>
              <p:cNvSpPr/>
              <p:nvPr/>
            </p:nvSpPr>
            <p:spPr>
              <a:xfrm>
                <a:off x="0" y="3717324"/>
                <a:ext cx="391007" cy="456515"/>
              </a:xfrm>
              <a:prstGeom prst="rect">
                <a:avLst/>
              </a:prstGeom>
              <a:blipFill rotWithShape="1">
                <a:blip r:embed="rId5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664" name="Line"/>
              <p:cNvSpPr/>
              <p:nvPr/>
            </p:nvSpPr>
            <p:spPr>
              <a:xfrm>
                <a:off x="210638" y="3396683"/>
                <a:ext cx="3152" cy="332874"/>
              </a:xfrm>
              <a:prstGeom prst="line">
                <a:avLst/>
              </a:prstGeom>
              <a:noFill/>
              <a:ln w="25400" cap="flat">
                <a:solidFill>
                  <a:srgbClr val="FF27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  <p:sp>
            <p:nvSpPr>
              <p:cNvPr id="665" name="Line"/>
              <p:cNvSpPr/>
              <p:nvPr/>
            </p:nvSpPr>
            <p:spPr>
              <a:xfrm flipV="1">
                <a:off x="210638" y="4149864"/>
                <a:ext cx="3152" cy="332874"/>
              </a:xfrm>
              <a:prstGeom prst="line">
                <a:avLst/>
              </a:prstGeom>
              <a:noFill/>
              <a:ln w="25400" cap="flat">
                <a:solidFill>
                  <a:srgbClr val="0433F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7" tIns="71437" rIns="71437" bIns="71437" numCol="1" anchor="ctr">
                <a:noAutofit/>
              </a:bodyPr>
              <a:lstStyle/>
              <a:p>
                <a:pPr defTabSz="973666">
                  <a:defRPr sz="5200">
                    <a:solidFill>
                      <a:srgbClr val="414141"/>
                    </a:solidFill>
                  </a:defRPr>
                </a:pPr>
              </a:p>
            </p:txBody>
          </p:sp>
        </p:grpSp>
      </p:grpSp>
      <p:sp>
        <p:nvSpPr>
          <p:cNvPr id="668" name="Line"/>
          <p:cNvSpPr/>
          <p:nvPr/>
        </p:nvSpPr>
        <p:spPr>
          <a:xfrm>
            <a:off x="8818326" y="1068994"/>
            <a:ext cx="46360" cy="98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38" h="21600" fill="norm" stroke="1" extrusionOk="0">
                <a:moveTo>
                  <a:pt x="0" y="0"/>
                </a:moveTo>
                <a:cubicBezTo>
                  <a:pt x="12398" y="538"/>
                  <a:pt x="21600" y="6189"/>
                  <a:pt x="20071" y="12370"/>
                </a:cubicBezTo>
                <a:cubicBezTo>
                  <a:pt x="18833" y="17379"/>
                  <a:pt x="10642" y="21233"/>
                  <a:pt x="610" y="21600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69" name="Line"/>
          <p:cNvSpPr/>
          <p:nvPr/>
        </p:nvSpPr>
        <p:spPr>
          <a:xfrm>
            <a:off x="7980915" y="666780"/>
            <a:ext cx="1" cy="38732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70" name="Line"/>
          <p:cNvSpPr/>
          <p:nvPr/>
        </p:nvSpPr>
        <p:spPr>
          <a:xfrm flipV="1">
            <a:off x="7980915" y="1249768"/>
            <a:ext cx="1" cy="38732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71" name="11.9 m"/>
          <p:cNvSpPr txBox="1"/>
          <p:nvPr/>
        </p:nvSpPr>
        <p:spPr>
          <a:xfrm>
            <a:off x="7212276" y="1564395"/>
            <a:ext cx="823179" cy="4300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sz="1900"/>
            </a:lvl1pPr>
          </a:lstStyle>
          <a:p>
            <a:pPr/>
            <a:r>
              <a:t>11.9 m</a:t>
            </a:r>
          </a:p>
        </p:txBody>
      </p:sp>
      <p:sp>
        <p:nvSpPr>
          <p:cNvPr id="672" name="30 mrad"/>
          <p:cNvSpPr txBox="1"/>
          <p:nvPr/>
        </p:nvSpPr>
        <p:spPr>
          <a:xfrm>
            <a:off x="8771696" y="636671"/>
            <a:ext cx="1060219" cy="447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sz="2000"/>
            </a:lvl1pPr>
          </a:lstStyle>
          <a:p>
            <a:pPr/>
            <a:r>
              <a:t>30 mrad</a:t>
            </a:r>
          </a:p>
        </p:txBody>
      </p:sp>
      <p:sp>
        <p:nvSpPr>
          <p:cNvPr id="673" name="Line"/>
          <p:cNvSpPr/>
          <p:nvPr/>
        </p:nvSpPr>
        <p:spPr>
          <a:xfrm>
            <a:off x="8427142" y="706831"/>
            <a:ext cx="1" cy="38732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74" name="Line"/>
          <p:cNvSpPr/>
          <p:nvPr/>
        </p:nvSpPr>
        <p:spPr>
          <a:xfrm flipV="1">
            <a:off x="8427142" y="1228419"/>
            <a:ext cx="1" cy="38732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75" name="9.4 m"/>
          <p:cNvSpPr txBox="1"/>
          <p:nvPr/>
        </p:nvSpPr>
        <p:spPr>
          <a:xfrm>
            <a:off x="8151302" y="1564395"/>
            <a:ext cx="710406" cy="4300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sz="1900"/>
            </a:lvl1pPr>
          </a:lstStyle>
          <a:p>
            <a:pPr/>
            <a:r>
              <a:t>9.4 m</a:t>
            </a:r>
          </a:p>
        </p:txBody>
      </p:sp>
      <p:sp>
        <p:nvSpPr>
          <p:cNvPr id="676" name="FCC-hh/…"/>
          <p:cNvSpPr txBox="1"/>
          <p:nvPr/>
        </p:nvSpPr>
        <p:spPr>
          <a:xfrm>
            <a:off x="8757088" y="1328616"/>
            <a:ext cx="1089436" cy="692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defTabSz="973666">
              <a:defRPr sz="1600">
                <a:solidFill>
                  <a:srgbClr val="007D00"/>
                </a:solidFill>
              </a:defRPr>
            </a:pPr>
            <a:r>
              <a:t>FCC-hh/</a:t>
            </a:r>
          </a:p>
          <a:p>
            <a:pPr defTabSz="973666">
              <a:defRPr sz="1600">
                <a:solidFill>
                  <a:srgbClr val="007D00"/>
                </a:solidFill>
              </a:defRPr>
            </a:pPr>
            <a:r>
              <a:t>Booster</a:t>
            </a:r>
          </a:p>
        </p:txBody>
      </p:sp>
      <p:sp>
        <p:nvSpPr>
          <p:cNvPr id="677" name="RF"/>
          <p:cNvSpPr txBox="1"/>
          <p:nvPr/>
        </p:nvSpPr>
        <p:spPr>
          <a:xfrm>
            <a:off x="4851803" y="4810907"/>
            <a:ext cx="384906" cy="395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sz="1600"/>
            </a:lvl1pPr>
          </a:lstStyle>
          <a:p>
            <a:pPr/>
            <a:r>
              <a:t>RF</a:t>
            </a:r>
          </a:p>
        </p:txBody>
      </p:sp>
      <p:sp>
        <p:nvSpPr>
          <p:cNvPr id="678" name="IP (A)"/>
          <p:cNvSpPr txBox="1"/>
          <p:nvPr/>
        </p:nvSpPr>
        <p:spPr>
          <a:xfrm>
            <a:off x="8155818" y="175103"/>
            <a:ext cx="1047939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IP (A)</a:t>
            </a:r>
          </a:p>
        </p:txBody>
      </p:sp>
      <p:sp>
        <p:nvSpPr>
          <p:cNvPr id="679" name="IP (G)"/>
          <p:cNvSpPr txBox="1"/>
          <p:nvPr/>
        </p:nvSpPr>
        <p:spPr>
          <a:xfrm>
            <a:off x="7893593" y="9036332"/>
            <a:ext cx="1067212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IP (G)</a:t>
            </a:r>
          </a:p>
        </p:txBody>
      </p:sp>
      <p:sp>
        <p:nvSpPr>
          <p:cNvPr id="680" name="Line"/>
          <p:cNvSpPr/>
          <p:nvPr/>
        </p:nvSpPr>
        <p:spPr>
          <a:xfrm flipH="1">
            <a:off x="6909653" y="1093459"/>
            <a:ext cx="359786" cy="105276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81" name="Line"/>
          <p:cNvSpPr/>
          <p:nvPr/>
        </p:nvSpPr>
        <p:spPr>
          <a:xfrm>
            <a:off x="9581808" y="1093459"/>
            <a:ext cx="359787" cy="105276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82" name="Line"/>
          <p:cNvSpPr/>
          <p:nvPr/>
        </p:nvSpPr>
        <p:spPr>
          <a:xfrm flipH="1" flipV="1">
            <a:off x="6801588" y="8802923"/>
            <a:ext cx="359786" cy="105276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83" name="Line"/>
          <p:cNvSpPr/>
          <p:nvPr/>
        </p:nvSpPr>
        <p:spPr>
          <a:xfrm flipV="1">
            <a:off x="9606369" y="8802923"/>
            <a:ext cx="359786" cy="105276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84" name="Line"/>
          <p:cNvSpPr/>
          <p:nvPr/>
        </p:nvSpPr>
        <p:spPr>
          <a:xfrm>
            <a:off x="4608574" y="2605392"/>
            <a:ext cx="410242" cy="25634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85" name="Line"/>
          <p:cNvSpPr/>
          <p:nvPr/>
        </p:nvSpPr>
        <p:spPr>
          <a:xfrm flipH="1" flipV="1">
            <a:off x="5143987" y="2944324"/>
            <a:ext cx="410243" cy="25634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5200">
                <a:solidFill>
                  <a:srgbClr val="414141"/>
                </a:solidFill>
              </a:defRPr>
            </a:pPr>
          </a:p>
        </p:txBody>
      </p:sp>
      <p:sp>
        <p:nvSpPr>
          <p:cNvPr id="686" name="0.6 m"/>
          <p:cNvSpPr txBox="1"/>
          <p:nvPr/>
        </p:nvSpPr>
        <p:spPr>
          <a:xfrm>
            <a:off x="5644395" y="3008580"/>
            <a:ext cx="752023" cy="465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sz="1900"/>
            </a:lvl1pPr>
          </a:lstStyle>
          <a:p>
            <a:pPr/>
            <a:r>
              <a:t>0.6 m</a:t>
            </a:r>
          </a:p>
        </p:txBody>
      </p:sp>
      <p:sp>
        <p:nvSpPr>
          <p:cNvPr id="687" name="L"/>
          <p:cNvSpPr txBox="1"/>
          <p:nvPr/>
        </p:nvSpPr>
        <p:spPr>
          <a:xfrm>
            <a:off x="5334035" y="1498901"/>
            <a:ext cx="320342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688" name="B"/>
          <p:cNvSpPr txBox="1"/>
          <p:nvPr/>
        </p:nvSpPr>
        <p:spPr>
          <a:xfrm>
            <a:off x="11190100" y="1498901"/>
            <a:ext cx="339956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689" name="H"/>
          <p:cNvSpPr txBox="1"/>
          <p:nvPr/>
        </p:nvSpPr>
        <p:spPr>
          <a:xfrm>
            <a:off x="5295290" y="7956996"/>
            <a:ext cx="397945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H</a:t>
            </a:r>
          </a:p>
        </p:txBody>
      </p:sp>
      <p:sp>
        <p:nvSpPr>
          <p:cNvPr id="690" name="F"/>
          <p:cNvSpPr txBox="1"/>
          <p:nvPr/>
        </p:nvSpPr>
        <p:spPr>
          <a:xfrm>
            <a:off x="11209515" y="7956996"/>
            <a:ext cx="301239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F</a:t>
            </a:r>
          </a:p>
        </p:txBody>
      </p:sp>
      <p:sp>
        <p:nvSpPr>
          <p:cNvPr id="691" name="J"/>
          <p:cNvSpPr txBox="1"/>
          <p:nvPr/>
        </p:nvSpPr>
        <p:spPr>
          <a:xfrm>
            <a:off x="4042371" y="4746059"/>
            <a:ext cx="242909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J</a:t>
            </a:r>
          </a:p>
        </p:txBody>
      </p:sp>
      <p:sp>
        <p:nvSpPr>
          <p:cNvPr id="692" name="D"/>
          <p:cNvSpPr txBox="1"/>
          <p:nvPr/>
        </p:nvSpPr>
        <p:spPr>
          <a:xfrm>
            <a:off x="12578282" y="4727949"/>
            <a:ext cx="397946" cy="56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693" name="RF"/>
          <p:cNvSpPr txBox="1"/>
          <p:nvPr/>
        </p:nvSpPr>
        <p:spPr>
          <a:xfrm>
            <a:off x="11605911" y="4810907"/>
            <a:ext cx="384907" cy="395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73666">
              <a:defRPr sz="1600"/>
            </a:lvl1pPr>
          </a:lstStyle>
          <a:p>
            <a:pPr/>
            <a:r>
              <a:t>RF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5" name="ScreenShot 2016-07-10 6.30.44 .png" descr="ScreenShot 2016-07-10 6.30.44 .png"/>
          <p:cNvPicPr>
            <a:picLocks noChangeAspect="1"/>
          </p:cNvPicPr>
          <p:nvPr/>
        </p:nvPicPr>
        <p:blipFill>
          <a:blip r:embed="rId2">
            <a:extLst/>
          </a:blip>
          <a:srcRect l="11659" t="19376" r="6865" b="21118"/>
          <a:stretch>
            <a:fillRect/>
          </a:stretch>
        </p:blipFill>
        <p:spPr>
          <a:xfrm>
            <a:off x="945388" y="818642"/>
            <a:ext cx="11791669" cy="6948704"/>
          </a:xfrm>
          <a:prstGeom prst="rect">
            <a:avLst/>
          </a:prstGeom>
          <a:ln w="12700">
            <a:miter lim="400000"/>
          </a:ln>
        </p:spPr>
      </p:pic>
      <p:sp>
        <p:nvSpPr>
          <p:cNvPr id="696" name="Half Ring Op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92100">
              <a:defRPr spc="-64" sz="3200"/>
            </a:lvl1pPr>
          </a:lstStyle>
          <a:p>
            <a:pPr/>
            <a:r>
              <a:t>Half Ring Optics</a:t>
            </a:r>
          </a:p>
        </p:txBody>
      </p:sp>
      <p:sp>
        <p:nvSpPr>
          <p:cNvPr id="697" name="Above are the half optics β*x/y = 1 m / 2 mm.…"/>
          <p:cNvSpPr txBox="1"/>
          <p:nvPr>
            <p:ph type="body" sz="quarter" idx="1"/>
          </p:nvPr>
        </p:nvSpPr>
        <p:spPr>
          <a:xfrm>
            <a:off x="863599" y="7703391"/>
            <a:ext cx="11379201" cy="15084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1950" indent="-361950">
              <a:spcBef>
                <a:spcPts val="0"/>
              </a:spcBef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Above are the half optics β*</a:t>
            </a:r>
            <a:r>
              <a:rPr baseline="-5999"/>
              <a:t>x/y</a:t>
            </a:r>
            <a:r>
              <a:t> = 1 m / 2 mm.</a:t>
            </a:r>
          </a:p>
          <a:p>
            <a:pPr marL="361950" indent="-361950">
              <a:spcBef>
                <a:spcPts val="0"/>
              </a:spcBef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 IP/ring.</a:t>
            </a:r>
          </a:p>
          <a:p>
            <a:pPr marL="361950" indent="-361950">
              <a:spcBef>
                <a:spcPts val="0"/>
              </a:spcBef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optics for straight sections except for the IR are tentative, to be customized for infection/extraction/collimation/beam instumentation, etc.</a:t>
            </a:r>
          </a:p>
        </p:txBody>
      </p:sp>
      <p:sp>
        <p:nvSpPr>
          <p:cNvPr id="698" name="RF"/>
          <p:cNvSpPr/>
          <p:nvPr/>
        </p:nvSpPr>
        <p:spPr>
          <a:xfrm>
            <a:off x="11952640" y="2116292"/>
            <a:ext cx="580320" cy="517216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00C615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RF</a:t>
            </a:r>
          </a:p>
        </p:txBody>
      </p:sp>
      <p:sp>
        <p:nvSpPr>
          <p:cNvPr id="699" name="RF"/>
          <p:cNvSpPr/>
          <p:nvPr/>
        </p:nvSpPr>
        <p:spPr>
          <a:xfrm>
            <a:off x="1868840" y="1925792"/>
            <a:ext cx="580320" cy="517216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00C615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RF</a:t>
            </a:r>
          </a:p>
        </p:txBody>
      </p:sp>
      <p:sp>
        <p:nvSpPr>
          <p:cNvPr id="700" name="IP"/>
          <p:cNvSpPr/>
          <p:nvPr/>
        </p:nvSpPr>
        <p:spPr>
          <a:xfrm>
            <a:off x="6707664" y="1390683"/>
            <a:ext cx="453072" cy="517216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00C615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IP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The optics in the interaction region are asymmetric.…"/>
          <p:cNvSpPr txBox="1"/>
          <p:nvPr>
            <p:ph type="body" sz="quarter" idx="1"/>
          </p:nvPr>
        </p:nvSpPr>
        <p:spPr>
          <a:xfrm>
            <a:off x="72004" y="8175349"/>
            <a:ext cx="12293601" cy="1355859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spcBef>
                <a:spcPts val="1000"/>
              </a:spcBef>
              <a:buClrTx/>
              <a:buSzPct val="100000"/>
              <a:buFontTx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optics in the interaction region are asymmetric.</a:t>
            </a:r>
          </a:p>
          <a:p>
            <a:pPr marL="228600" indent="-228600">
              <a:spcBef>
                <a:spcPts val="1000"/>
              </a:spcBef>
              <a:buClrTx/>
              <a:buSzPct val="100000"/>
              <a:buFontTx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synchrotron radiation from the upstream dipoles are below 100 keV up to 450 m from the IP.</a:t>
            </a:r>
          </a:p>
          <a:p>
            <a:pPr marL="228600" indent="-228600">
              <a:spcBef>
                <a:spcPts val="1000"/>
              </a:spcBef>
              <a:buClrTx/>
              <a:buSzPct val="100000"/>
              <a:buFontTx/>
              <a:buChar char="•"/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crab sextuples are integrated in the local chromaticity correction system in the vertical plane.</a:t>
            </a:r>
          </a:p>
        </p:txBody>
      </p:sp>
      <p:pic>
        <p:nvPicPr>
          <p:cNvPr id="703" name="ScreenShot 2016-07-05 8.58.40 .png" descr="ScreenShot 2016-07-05 8.58.40 .png"/>
          <p:cNvPicPr>
            <a:picLocks noChangeAspect="1"/>
          </p:cNvPicPr>
          <p:nvPr/>
        </p:nvPicPr>
        <p:blipFill>
          <a:blip r:embed="rId2">
            <a:extLst/>
          </a:blip>
          <a:srcRect l="12051" t="18571" r="6056" b="13319"/>
          <a:stretch>
            <a:fillRect/>
          </a:stretch>
        </p:blipFill>
        <p:spPr>
          <a:xfrm>
            <a:off x="1223326" y="679127"/>
            <a:ext cx="10558217" cy="7057748"/>
          </a:xfrm>
          <a:prstGeom prst="rect">
            <a:avLst/>
          </a:prstGeom>
          <a:ln w="12700">
            <a:miter lim="400000"/>
          </a:ln>
        </p:spPr>
      </p:pic>
      <p:sp>
        <p:nvSpPr>
          <p:cNvPr id="704" name="FCC-ee Interaction Reg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92100">
              <a:defRPr spc="-64" sz="3200"/>
            </a:lvl1pPr>
          </a:lstStyle>
          <a:p>
            <a:pPr/>
            <a:r>
              <a:t>FCC-ee Interaction Region</a:t>
            </a:r>
          </a:p>
        </p:txBody>
      </p:sp>
      <p:sp>
        <p:nvSpPr>
          <p:cNvPr id="705" name="IP"/>
          <p:cNvSpPr/>
          <p:nvPr/>
        </p:nvSpPr>
        <p:spPr>
          <a:xfrm>
            <a:off x="6555140" y="3973562"/>
            <a:ext cx="453071" cy="517216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00C615"/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706" name="Line"/>
          <p:cNvSpPr/>
          <p:nvPr/>
        </p:nvSpPr>
        <p:spPr>
          <a:xfrm flipV="1">
            <a:off x="4136485" y="846066"/>
            <a:ext cx="1" cy="5737777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07" name="Beam"/>
          <p:cNvSpPr/>
          <p:nvPr/>
        </p:nvSpPr>
        <p:spPr>
          <a:xfrm>
            <a:off x="2265870" y="3795762"/>
            <a:ext cx="1437260" cy="1085602"/>
          </a:xfrm>
          <a:prstGeom prst="rightArrow">
            <a:avLst>
              <a:gd name="adj1" fmla="val 46812"/>
              <a:gd name="adj2" fmla="val 68469"/>
            </a:avLst>
          </a:prstGeom>
          <a:blipFill>
            <a:blip r:embed="rId3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6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Beam</a:t>
            </a:r>
          </a:p>
        </p:txBody>
      </p:sp>
      <p:sp>
        <p:nvSpPr>
          <p:cNvPr id="708" name="Line"/>
          <p:cNvSpPr/>
          <p:nvPr/>
        </p:nvSpPr>
        <p:spPr>
          <a:xfrm flipV="1">
            <a:off x="5078096" y="820067"/>
            <a:ext cx="1" cy="5737777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09" name="Local chromaticity correction…"/>
          <p:cNvSpPr/>
          <p:nvPr/>
        </p:nvSpPr>
        <p:spPr>
          <a:xfrm>
            <a:off x="3182534" y="1045678"/>
            <a:ext cx="2887973" cy="625290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CBBF00">
                  <a:alpha val="57820"/>
                </a:srgb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Local chromaticity correction</a:t>
            </a:r>
          </a:p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+ crab waist sextupoles </a:t>
            </a:r>
          </a:p>
        </p:txBody>
      </p:sp>
      <p:sp>
        <p:nvSpPr>
          <p:cNvPr id="710" name="Line"/>
          <p:cNvSpPr/>
          <p:nvPr/>
        </p:nvSpPr>
        <p:spPr>
          <a:xfrm flipV="1">
            <a:off x="7249287" y="824527"/>
            <a:ext cx="1" cy="5737777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11" name="Line"/>
          <p:cNvSpPr/>
          <p:nvPr/>
        </p:nvSpPr>
        <p:spPr>
          <a:xfrm flipV="1">
            <a:off x="7884833" y="825398"/>
            <a:ext cx="1" cy="5737777"/>
          </a:xfrm>
          <a:prstGeom prst="line">
            <a:avLst/>
          </a:prstGeom>
          <a:ln w="25400">
            <a:solidFill>
              <a:srgbClr val="C2BB4E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12" name="Local chromaticity correction…"/>
          <p:cNvSpPr/>
          <p:nvPr/>
        </p:nvSpPr>
        <p:spPr>
          <a:xfrm>
            <a:off x="7097359" y="1046777"/>
            <a:ext cx="2887973" cy="625290"/>
          </a:xfrm>
          <a:prstGeom prst="rect">
            <a:avLst/>
          </a:prstGeom>
          <a:gradFill>
            <a:gsLst>
              <a:gs pos="0">
                <a:srgbClr val="FEFDFF"/>
              </a:gs>
              <a:gs pos="100000">
                <a:srgbClr val="CBBF00">
                  <a:alpha val="57820"/>
                </a:srgb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Local chromaticity correction</a:t>
            </a:r>
          </a:p>
          <a:p>
            <a:pPr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+ crab waist sextupoles </a:t>
            </a:r>
          </a:p>
        </p:txBody>
      </p:sp>
      <p:pic>
        <p:nvPicPr>
          <p:cNvPr id="713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82897" y="7667140"/>
            <a:ext cx="1662077" cy="152485"/>
          </a:xfrm>
          <a:prstGeom prst="rect">
            <a:avLst/>
          </a:prstGeom>
          <a:ln w="12700">
            <a:miter lim="400000"/>
          </a:ln>
        </p:spPr>
      </p:pic>
      <p:pic>
        <p:nvPicPr>
          <p:cNvPr id="714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837080" y="7859655"/>
            <a:ext cx="1527824" cy="226616"/>
          </a:xfrm>
          <a:prstGeom prst="rect">
            <a:avLst/>
          </a:prstGeom>
          <a:ln w="12700">
            <a:miter lim="400000"/>
          </a:ln>
        </p:spPr>
      </p:pic>
      <p:sp>
        <p:nvSpPr>
          <p:cNvPr id="715" name="yellow boxes: dipole magnets"/>
          <p:cNvSpPr txBox="1"/>
          <p:nvPr/>
        </p:nvSpPr>
        <p:spPr>
          <a:xfrm>
            <a:off x="9378342" y="7706548"/>
            <a:ext cx="3341316" cy="368301"/>
          </a:xfrm>
          <a:prstGeom prst="rect">
            <a:avLst/>
          </a:prstGeom>
          <a:solidFill>
            <a:schemeClr val="accent1">
              <a:hueOff val="54750"/>
              <a:satOff val="-1697"/>
              <a:lumOff val="-1803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1900">
                <a:solidFill>
                  <a:srgbClr val="FFD900"/>
                </a:solidFill>
              </a:defRPr>
            </a:lvl1pPr>
          </a:lstStyle>
          <a:p>
            <a:pPr/>
            <a:r>
              <a:t> yellow boxes: dipole magnets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lide Number"/>
          <p:cNvSpPr txBox="1"/>
          <p:nvPr>
            <p:ph type="sldNum" sz="quarter" idx="2"/>
          </p:nvPr>
        </p:nvSpPr>
        <p:spPr>
          <a:xfrm>
            <a:off x="12098801" y="9123786"/>
            <a:ext cx="255759" cy="352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58" name="image8.png" descr="image8.png"/>
          <p:cNvPicPr>
            <a:picLocks noChangeAspect="1"/>
          </p:cNvPicPr>
          <p:nvPr/>
        </p:nvPicPr>
        <p:blipFill>
          <a:blip r:embed="rId2">
            <a:extLst/>
          </a:blip>
          <a:srcRect l="9046" t="0" r="0" b="0"/>
          <a:stretch>
            <a:fillRect/>
          </a:stretch>
        </p:blipFill>
        <p:spPr>
          <a:xfrm>
            <a:off x="6297577" y="1373969"/>
            <a:ext cx="6694490" cy="7374212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International FCC collaboration (CERN as host lab) to study:…"/>
          <p:cNvSpPr txBox="1"/>
          <p:nvPr/>
        </p:nvSpPr>
        <p:spPr>
          <a:xfrm>
            <a:off x="193878" y="1373969"/>
            <a:ext cx="6103700" cy="6752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spcBef>
                <a:spcPts val="1700"/>
              </a:spcBef>
              <a:defRPr b="1" sz="34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International FCC collaboration (CERN as host lab) to study: </a:t>
            </a:r>
          </a:p>
          <a:p>
            <a:pPr marL="480059" indent="-480059" algn="l" defTabSz="1300480">
              <a:spcBef>
                <a:spcPts val="1700"/>
              </a:spcBef>
              <a:buSzPct val="100000"/>
              <a:buFont typeface="Arial"/>
              <a:buChar char="•"/>
              <a:defRPr b="1" i="1" sz="28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pp</a:t>
            </a:r>
            <a:r>
              <a:rPr i="0"/>
              <a:t>-collider (</a:t>
            </a:r>
            <a:r>
              <a:t>FCC-hh</a:t>
            </a:r>
            <a:r>
              <a:rPr i="0"/>
              <a:t>)                      </a:t>
            </a:r>
            <a:r>
              <a:rPr b="0" i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b="0" i="0"/>
              <a:t>main emphasis, defining infrastructure requirements </a:t>
            </a:r>
          </a:p>
          <a:p>
            <a:pPr marL="480059" indent="-480059" algn="l" defTabSz="1300480">
              <a:spcBef>
                <a:spcPts val="1700"/>
              </a:spcBef>
              <a:buSzPct val="100000"/>
              <a:buFont typeface="Arial"/>
              <a:buChar char="•"/>
              <a:defRPr b="1" i="1" sz="28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pPr>
          </a:p>
          <a:p>
            <a:pPr marL="480059" indent="-480059" algn="l" defTabSz="1300480">
              <a:spcBef>
                <a:spcPts val="1700"/>
              </a:spcBef>
              <a:buSzPct val="100000"/>
              <a:buFont typeface="Arial"/>
              <a:buChar char="•"/>
              <a:defRPr b="1" sz="28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80-100 km infrastructure </a:t>
            </a:r>
            <a:r>
              <a:rPr b="0"/>
              <a:t>in Geneva area</a:t>
            </a:r>
          </a:p>
          <a:p>
            <a:pPr marL="480059" indent="-480059" algn="l" defTabSz="1300480">
              <a:spcBef>
                <a:spcPts val="1700"/>
              </a:spcBef>
              <a:buSzPct val="100000"/>
              <a:buFont typeface="Arial"/>
              <a:buChar char="•"/>
              <a:defRPr b="1" i="1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baseline="30571" i="0"/>
              <a:t>+</a:t>
            </a:r>
            <a:r>
              <a:t>e</a:t>
            </a:r>
            <a:r>
              <a:rPr baseline="30571" i="0"/>
              <a:t>-</a:t>
            </a:r>
            <a:r>
              <a:rPr i="0"/>
              <a:t> collider (</a:t>
            </a:r>
            <a:r>
              <a:t>FCC-ee</a:t>
            </a:r>
            <a:r>
              <a:rPr i="0"/>
              <a:t>) as potential intermediate step / as a possible first step</a:t>
            </a:r>
            <a:endParaRPr>
              <a:solidFill>
                <a:srgbClr val="0C377B"/>
              </a:solidFill>
            </a:endParaRPr>
          </a:p>
          <a:p>
            <a:pPr marL="480059" indent="-480059" algn="l" defTabSz="1300480">
              <a:spcBef>
                <a:spcPts val="1700"/>
              </a:spcBef>
              <a:buSzPct val="100000"/>
              <a:buFont typeface="Arial"/>
              <a:buChar char="•"/>
              <a:defRPr i="1" sz="28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p-e</a:t>
            </a:r>
            <a:r>
              <a:rPr i="0"/>
              <a:t> (</a:t>
            </a:r>
            <a:r>
              <a:t>FCC-he</a:t>
            </a:r>
            <a:r>
              <a:rPr i="0"/>
              <a:t>) option, HE-LHC …</a:t>
            </a:r>
          </a:p>
        </p:txBody>
      </p:sp>
      <p:sp>
        <p:nvSpPr>
          <p:cNvPr id="460" name="~16 T ⇒ 100 TeV pp in 100 km"/>
          <p:cNvSpPr txBox="1"/>
          <p:nvPr/>
        </p:nvSpPr>
        <p:spPr>
          <a:xfrm>
            <a:off x="217793" y="4569565"/>
            <a:ext cx="5452164" cy="5557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~16 T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Þ </a:t>
            </a:r>
            <a:r>
              <a:t>100 TeV </a:t>
            </a:r>
            <a:r>
              <a:rPr i="1"/>
              <a:t>pp</a:t>
            </a:r>
            <a:r>
              <a:t> in 100 km</a:t>
            </a:r>
          </a:p>
        </p:txBody>
      </p:sp>
      <p:sp>
        <p:nvSpPr>
          <p:cNvPr id="461" name="Future Circular Collider Study…"/>
          <p:cNvSpPr txBox="1"/>
          <p:nvPr/>
        </p:nvSpPr>
        <p:spPr>
          <a:xfrm>
            <a:off x="1" y="-38947"/>
            <a:ext cx="13004800" cy="1295361"/>
          </a:xfrm>
          <a:prstGeom prst="rect">
            <a:avLst/>
          </a:prstGeom>
          <a:solidFill>
            <a:srgbClr val="0C377B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1300480">
              <a:defRPr b="1" sz="4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Future Circular Collider Study </a:t>
            </a:r>
          </a:p>
          <a:p>
            <a:pPr defTabSz="1300480">
              <a:defRPr b="1" sz="3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GOAL: CDR and cost review for the next ESU (2018)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" name="ScreenShot 2016-04-09 14.50.50 .png" descr="ScreenShot 2016-04-09 14.50.50 .png"/>
          <p:cNvPicPr>
            <a:picLocks noChangeAspect="1"/>
          </p:cNvPicPr>
          <p:nvPr/>
        </p:nvPicPr>
        <p:blipFill>
          <a:blip r:embed="rId2">
            <a:extLst/>
          </a:blip>
          <a:srcRect l="10956" t="15482" r="7013" b="13512"/>
          <a:stretch>
            <a:fillRect/>
          </a:stretch>
        </p:blipFill>
        <p:spPr>
          <a:xfrm>
            <a:off x="2346385" y="472152"/>
            <a:ext cx="9061422" cy="6409060"/>
          </a:xfrm>
          <a:prstGeom prst="rect">
            <a:avLst/>
          </a:prstGeom>
          <a:ln w="12700">
            <a:miter lim="400000"/>
          </a:ln>
        </p:spPr>
      </p:pic>
      <p:sp>
        <p:nvSpPr>
          <p:cNvPr id="718" name="The RF section (FCC-ee @ 175 GeV)"/>
          <p:cNvSpPr txBox="1"/>
          <p:nvPr>
            <p:ph type="title"/>
          </p:nvPr>
        </p:nvSpPr>
        <p:spPr>
          <a:xfrm>
            <a:off x="355600" y="102107"/>
            <a:ext cx="9549057" cy="616078"/>
          </a:xfrm>
          <a:prstGeom prst="rect">
            <a:avLst/>
          </a:prstGeom>
          <a:solidFill>
            <a:srgbClr val="F3F0E8">
              <a:alpha val="78393"/>
            </a:srgbClr>
          </a:solidFill>
        </p:spPr>
        <p:txBody>
          <a:bodyPr/>
          <a:lstStyle>
            <a:lvl1pPr defTabSz="274574">
              <a:defRPr spc="-63" sz="3196"/>
            </a:lvl1pPr>
          </a:lstStyle>
          <a:p>
            <a:pPr/>
            <a:r>
              <a:t>The RF section (FCC-ee @ 175 GeV)</a:t>
            </a:r>
          </a:p>
        </p:txBody>
      </p:sp>
      <p:sp>
        <p:nvSpPr>
          <p:cNvPr id="719" name="RF cavities: 400 MHz, 4.5 GV / section"/>
          <p:cNvSpPr txBox="1"/>
          <p:nvPr/>
        </p:nvSpPr>
        <p:spPr>
          <a:xfrm>
            <a:off x="5069811" y="5257042"/>
            <a:ext cx="4589959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700">
                <a:solidFill>
                  <a:srgbClr val="414141"/>
                </a:solidFill>
              </a:defRPr>
            </a:lvl1pPr>
          </a:lstStyle>
          <a:p>
            <a:pPr/>
            <a:r>
              <a:t>RF cavities: 400 MHz, 4.5 GV / section</a:t>
            </a:r>
          </a:p>
        </p:txBody>
      </p:sp>
      <p:sp>
        <p:nvSpPr>
          <p:cNvPr id="720" name="Beams cross over through the RF section."/>
          <p:cNvSpPr txBox="1"/>
          <p:nvPr/>
        </p:nvSpPr>
        <p:spPr>
          <a:xfrm>
            <a:off x="165546" y="5384210"/>
            <a:ext cx="250664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414141"/>
                </a:solidFill>
              </a:defRPr>
            </a:lvl1pPr>
          </a:lstStyle>
          <a:p>
            <a:pPr/>
            <a:r>
              <a:t>Beams cross over through the RF section.</a:t>
            </a:r>
          </a:p>
        </p:txBody>
      </p:sp>
      <p:sp>
        <p:nvSpPr>
          <p:cNvPr id="721" name="The usage of the straights on the both sides of the RF is to be determined.…"/>
          <p:cNvSpPr txBox="1"/>
          <p:nvPr>
            <p:ph type="body" sz="quarter" idx="1"/>
          </p:nvPr>
        </p:nvSpPr>
        <p:spPr>
          <a:xfrm>
            <a:off x="355600" y="7490172"/>
            <a:ext cx="12293600" cy="2015481"/>
          </a:xfrm>
          <a:prstGeom prst="rect">
            <a:avLst/>
          </a:prstGeom>
        </p:spPr>
        <p:txBody>
          <a:bodyPr>
            <a:noAutofit/>
          </a:bodyPr>
          <a:lstStyle/>
          <a:p>
            <a:pPr lvl="3" marL="808879" indent="-448879">
              <a:spcBef>
                <a:spcPts val="1200"/>
              </a:spcBef>
              <a:defRPr sz="2000"/>
            </a:pPr>
            <a:r>
              <a:t>The usage of the straights on the both sides of the RF is to be determined.</a:t>
            </a:r>
          </a:p>
          <a:p>
            <a:pPr lvl="3" marL="808879" indent="-448879">
              <a:spcBef>
                <a:spcPts val="1200"/>
              </a:spcBef>
              <a:defRPr sz="2000"/>
            </a:pPr>
            <a:r>
              <a:t>If the nominal strengths of quads are symmetrical in the common section, it matches to the optics of both beam.</a:t>
            </a:r>
          </a:p>
          <a:p>
            <a:pPr lvl="3" marL="808879" indent="-448879">
              <a:spcBef>
                <a:spcPts val="900"/>
              </a:spcBef>
              <a:defRPr sz="2000"/>
            </a:pPr>
            <a:r>
              <a:t>This section is compatible with the RF staging scenario. For lower energy, the common RF and cross over will not be necessary.</a:t>
            </a:r>
          </a:p>
        </p:txBody>
      </p:sp>
      <p:sp>
        <p:nvSpPr>
          <p:cNvPr id="722" name="beam"/>
          <p:cNvSpPr/>
          <p:nvPr/>
        </p:nvSpPr>
        <p:spPr>
          <a:xfrm>
            <a:off x="4501952" y="4262318"/>
            <a:ext cx="1224797" cy="665997"/>
          </a:xfrm>
          <a:prstGeom prst="rightArrow">
            <a:avLst>
              <a:gd name="adj1" fmla="val 62240"/>
              <a:gd name="adj2" fmla="val 74656"/>
            </a:avLst>
          </a:prstGeom>
          <a:blipFill>
            <a:blip r:embed="rId3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7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lvl1pPr>
          </a:lstStyle>
          <a:p>
            <a:pPr/>
            <a:r>
              <a:t>beam</a:t>
            </a:r>
          </a:p>
        </p:txBody>
      </p:sp>
      <p:sp>
        <p:nvSpPr>
          <p:cNvPr id="723" name="Line"/>
          <p:cNvSpPr/>
          <p:nvPr/>
        </p:nvSpPr>
        <p:spPr>
          <a:xfrm flipV="1">
            <a:off x="8039100" y="6667499"/>
            <a:ext cx="1" cy="273681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24" name="An electrostatic separator, combined with a dipole magnet"/>
          <p:cNvSpPr txBox="1"/>
          <p:nvPr/>
        </p:nvSpPr>
        <p:spPr>
          <a:xfrm>
            <a:off x="4881742" y="6940550"/>
            <a:ext cx="6898916" cy="368301"/>
          </a:xfrm>
          <a:prstGeom prst="rect">
            <a:avLst/>
          </a:prstGeom>
          <a:ln w="12700">
            <a:solidFill>
              <a:srgbClr val="FF27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100"/>
            </a:lvl1pPr>
          </a:lstStyle>
          <a:p>
            <a:pPr/>
            <a:r>
              <a:t>An electrostatic separator, combined with a dipole magnet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6" name="ScreenShot 2016-04-07 10.14.38 .png" descr="ScreenShot 2016-04-07 10.14.38 .png"/>
          <p:cNvPicPr>
            <a:picLocks noChangeAspect="1"/>
          </p:cNvPicPr>
          <p:nvPr/>
        </p:nvPicPr>
        <p:blipFill>
          <a:blip r:embed="rId2">
            <a:extLst/>
          </a:blip>
          <a:srcRect l="11214" t="15488" r="6644" b="21460"/>
          <a:stretch>
            <a:fillRect/>
          </a:stretch>
        </p:blipFill>
        <p:spPr>
          <a:xfrm>
            <a:off x="212129" y="1895053"/>
            <a:ext cx="6243130" cy="3915786"/>
          </a:xfrm>
          <a:prstGeom prst="rect">
            <a:avLst/>
          </a:prstGeom>
          <a:ln w="12700">
            <a:miter lim="400000"/>
          </a:ln>
        </p:spPr>
      </p:pic>
      <p:sp>
        <p:nvSpPr>
          <p:cNvPr id="727" name="The Sawtooth &amp; Tapering (FCC-ee @ 175 GeV)"/>
          <p:cNvSpPr txBox="1"/>
          <p:nvPr>
            <p:ph type="title"/>
          </p:nvPr>
        </p:nvSpPr>
        <p:spPr>
          <a:xfrm>
            <a:off x="355600" y="102107"/>
            <a:ext cx="9549057" cy="616078"/>
          </a:xfrm>
          <a:prstGeom prst="rect">
            <a:avLst/>
          </a:prstGeom>
          <a:solidFill>
            <a:srgbClr val="F3F0E8">
              <a:alpha val="78393"/>
            </a:srgbClr>
          </a:solidFill>
        </p:spPr>
        <p:txBody>
          <a:bodyPr/>
          <a:lstStyle>
            <a:lvl1pPr defTabSz="274574">
              <a:defRPr spc="-63" sz="3196"/>
            </a:lvl1pPr>
          </a:lstStyle>
          <a:p>
            <a:pPr/>
            <a:r>
              <a:t>The Sawtooth &amp; Tapering (FCC-ee @ 175 GeV)</a:t>
            </a:r>
          </a:p>
        </p:txBody>
      </p:sp>
      <p:sp>
        <p:nvSpPr>
          <p:cNvPr id="728" name="The change of the orbit due to energy loss along the arc causes serious deformation on the optics, causing the loss of the dynamic aperture.…"/>
          <p:cNvSpPr txBox="1"/>
          <p:nvPr>
            <p:ph type="body" sz="half" idx="1"/>
          </p:nvPr>
        </p:nvSpPr>
        <p:spPr>
          <a:xfrm>
            <a:off x="355600" y="6270972"/>
            <a:ext cx="12293600" cy="2485927"/>
          </a:xfrm>
          <a:prstGeom prst="rect">
            <a:avLst/>
          </a:prstGeom>
        </p:spPr>
        <p:txBody>
          <a:bodyPr>
            <a:noAutofit/>
          </a:bodyPr>
          <a:lstStyle/>
          <a:p>
            <a:pPr lvl="3" marL="808879" indent="-448879">
              <a:spcBef>
                <a:spcPts val="1200"/>
              </a:spcBef>
              <a:defRPr sz="2400"/>
            </a:pPr>
            <a:r>
              <a:t>The change of the orbit due to energy loss along the arc causes serious deformation on the optics, causing the loss of the dynamic aperture.</a:t>
            </a:r>
          </a:p>
          <a:p>
            <a:pPr lvl="3" marL="808879" indent="-448879">
              <a:spcBef>
                <a:spcPts val="1200"/>
              </a:spcBef>
              <a:defRPr sz="2400"/>
            </a:pPr>
            <a:r>
              <a:t>Everything can be cured almost completely by “tapering”, i.e. scaling the strengths of all magnets along the local energy of the beam: this is one of the best merits of a double-ring collider (F. Zimmermann).</a:t>
            </a:r>
          </a:p>
        </p:txBody>
      </p:sp>
      <p:pic>
        <p:nvPicPr>
          <p:cNvPr id="729" name="ScreenShot 2016-04-07 10.18.27 .png" descr="ScreenShot 2016-04-07 10.18.27 .png"/>
          <p:cNvPicPr>
            <a:picLocks noChangeAspect="1"/>
          </p:cNvPicPr>
          <p:nvPr/>
        </p:nvPicPr>
        <p:blipFill>
          <a:blip r:embed="rId3">
            <a:extLst/>
          </a:blip>
          <a:srcRect l="11131" t="15242" r="6359" b="21425"/>
          <a:stretch>
            <a:fillRect/>
          </a:stretch>
        </p:blipFill>
        <p:spPr>
          <a:xfrm>
            <a:off x="6549429" y="1895053"/>
            <a:ext cx="6243130" cy="3915786"/>
          </a:xfrm>
          <a:prstGeom prst="rect">
            <a:avLst/>
          </a:prstGeom>
          <a:ln w="12700">
            <a:miter lim="400000"/>
          </a:ln>
        </p:spPr>
      </p:pic>
      <p:sp>
        <p:nvSpPr>
          <p:cNvPr id="730" name="No Taper"/>
          <p:cNvSpPr txBox="1"/>
          <p:nvPr/>
        </p:nvSpPr>
        <p:spPr>
          <a:xfrm>
            <a:off x="2604318" y="1155700"/>
            <a:ext cx="1685182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No Taper</a:t>
            </a:r>
          </a:p>
        </p:txBody>
      </p:sp>
      <p:sp>
        <p:nvSpPr>
          <p:cNvPr id="731" name="Tapered"/>
          <p:cNvSpPr txBox="1"/>
          <p:nvPr/>
        </p:nvSpPr>
        <p:spPr>
          <a:xfrm>
            <a:off x="8926636" y="1155700"/>
            <a:ext cx="1473846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Tapered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everal effects on the dynamic aper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Several effects on the dynamic aperture</a:t>
            </a:r>
          </a:p>
        </p:txBody>
      </p:sp>
      <p:sp>
        <p:nvSpPr>
          <p:cNvPr id="73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735" name="ScreenShot 2016-03-31 8.55.22 .png" descr="ScreenShot 2016-03-31 8.55.22 .png"/>
          <p:cNvPicPr>
            <a:picLocks noChangeAspect="1"/>
          </p:cNvPicPr>
          <p:nvPr/>
        </p:nvPicPr>
        <p:blipFill>
          <a:blip r:embed="rId2">
            <a:extLst/>
          </a:blip>
          <a:srcRect l="10798" t="16591" r="7251" b="11671"/>
          <a:stretch>
            <a:fillRect/>
          </a:stretch>
        </p:blipFill>
        <p:spPr>
          <a:xfrm>
            <a:off x="781279" y="1036112"/>
            <a:ext cx="5570607" cy="3984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736" name="ScreenShot 2016-03-31 8.51.10 .png" descr="ScreenShot 2016-03-31 8.51.10 .png"/>
          <p:cNvPicPr>
            <a:picLocks noChangeAspect="1"/>
          </p:cNvPicPr>
          <p:nvPr/>
        </p:nvPicPr>
        <p:blipFill>
          <a:blip r:embed="rId3">
            <a:extLst/>
          </a:blip>
          <a:srcRect l="10219" t="16193" r="6487" b="10893"/>
          <a:stretch>
            <a:fillRect/>
          </a:stretch>
        </p:blipFill>
        <p:spPr>
          <a:xfrm>
            <a:off x="6965028" y="1036112"/>
            <a:ext cx="5570607" cy="3984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737" name="ScreenShot 2016-03-31 8.50.35 .png" descr="ScreenShot 2016-03-31 8.50.35 .png"/>
          <p:cNvPicPr>
            <a:picLocks noChangeAspect="1"/>
          </p:cNvPicPr>
          <p:nvPr/>
        </p:nvPicPr>
        <p:blipFill>
          <a:blip r:embed="rId4">
            <a:extLst/>
          </a:blip>
          <a:srcRect l="10733" t="17248" r="7132" b="10853"/>
          <a:stretch>
            <a:fillRect/>
          </a:stretch>
        </p:blipFill>
        <p:spPr>
          <a:xfrm>
            <a:off x="781279" y="5696347"/>
            <a:ext cx="5570608" cy="3984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738" name="ScreenShot 2016-03-31 9.02.22 .png" descr="ScreenShot 2016-03-31 9.02.22 .png"/>
          <p:cNvPicPr>
            <a:picLocks noChangeAspect="1"/>
          </p:cNvPicPr>
          <p:nvPr/>
        </p:nvPicPr>
        <p:blipFill>
          <a:blip r:embed="rId5">
            <a:extLst/>
          </a:blip>
          <a:srcRect l="10756" t="17574" r="6909" b="10353"/>
          <a:stretch>
            <a:fillRect/>
          </a:stretch>
        </p:blipFill>
        <p:spPr>
          <a:xfrm>
            <a:off x="6966180" y="5696346"/>
            <a:ext cx="5570607" cy="3984560"/>
          </a:xfrm>
          <a:prstGeom prst="rect">
            <a:avLst/>
          </a:prstGeom>
          <a:ln w="12700">
            <a:miter lim="400000"/>
          </a:ln>
        </p:spPr>
      </p:pic>
      <p:sp>
        <p:nvSpPr>
          <p:cNvPr id="739" name="No RF, No radiation"/>
          <p:cNvSpPr txBox="1"/>
          <p:nvPr/>
        </p:nvSpPr>
        <p:spPr>
          <a:xfrm>
            <a:off x="2735762" y="2824539"/>
            <a:ext cx="2285666" cy="407771"/>
          </a:xfrm>
          <a:prstGeom prst="rect">
            <a:avLst/>
          </a:prstGeom>
          <a:solidFill>
            <a:srgbClr val="FFFFFF">
              <a:alpha val="3209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No RF, No radiation</a:t>
            </a:r>
          </a:p>
        </p:txBody>
      </p:sp>
      <p:sp>
        <p:nvSpPr>
          <p:cNvPr id="740" name="RF, No radiation"/>
          <p:cNvSpPr txBox="1"/>
          <p:nvPr/>
        </p:nvSpPr>
        <p:spPr>
          <a:xfrm>
            <a:off x="9071629" y="2824539"/>
            <a:ext cx="1893039" cy="407771"/>
          </a:xfrm>
          <a:prstGeom prst="rect">
            <a:avLst/>
          </a:prstGeom>
          <a:solidFill>
            <a:srgbClr val="FFFFFF">
              <a:alpha val="3209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RF, No radiation</a:t>
            </a:r>
          </a:p>
        </p:txBody>
      </p:sp>
      <p:sp>
        <p:nvSpPr>
          <p:cNvPr id="741" name="RF, radiation damping each turn"/>
          <p:cNvSpPr txBox="1"/>
          <p:nvPr/>
        </p:nvSpPr>
        <p:spPr>
          <a:xfrm>
            <a:off x="1968428" y="7484774"/>
            <a:ext cx="3551840" cy="407771"/>
          </a:xfrm>
          <a:prstGeom prst="rect">
            <a:avLst/>
          </a:prstGeom>
          <a:solidFill>
            <a:srgbClr val="FFFFFF">
              <a:alpha val="3209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RF, radiation damping each turn</a:t>
            </a:r>
          </a:p>
        </p:txBody>
      </p:sp>
      <p:sp>
        <p:nvSpPr>
          <p:cNvPr id="742" name="RF, radiation in each element"/>
          <p:cNvSpPr txBox="1"/>
          <p:nvPr/>
        </p:nvSpPr>
        <p:spPr>
          <a:xfrm>
            <a:off x="8397912" y="7484774"/>
            <a:ext cx="3240473" cy="407771"/>
          </a:xfrm>
          <a:prstGeom prst="rect">
            <a:avLst/>
          </a:prstGeom>
          <a:solidFill>
            <a:srgbClr val="FFFFFF">
              <a:alpha val="3209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RF, radiation in each element</a:t>
            </a:r>
          </a:p>
        </p:txBody>
      </p:sp>
      <p:sp>
        <p:nvSpPr>
          <p:cNvPr id="743" name="Line"/>
          <p:cNvSpPr/>
          <p:nvPr/>
        </p:nvSpPr>
        <p:spPr>
          <a:xfrm>
            <a:off x="1432616" y="5075237"/>
            <a:ext cx="462346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744" name="±2%"/>
          <p:cNvSpPr txBox="1"/>
          <p:nvPr/>
        </p:nvSpPr>
        <p:spPr>
          <a:xfrm>
            <a:off x="3558552" y="5103040"/>
            <a:ext cx="640086" cy="419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±2%</a:t>
            </a:r>
          </a:p>
        </p:txBody>
      </p:sp>
      <p:sp>
        <p:nvSpPr>
          <p:cNvPr id="745" name="Line"/>
          <p:cNvSpPr/>
          <p:nvPr/>
        </p:nvSpPr>
        <p:spPr>
          <a:xfrm>
            <a:off x="7592116" y="5078551"/>
            <a:ext cx="462346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746" name="±2%"/>
          <p:cNvSpPr txBox="1"/>
          <p:nvPr/>
        </p:nvSpPr>
        <p:spPr>
          <a:xfrm>
            <a:off x="9718051" y="5106354"/>
            <a:ext cx="640086" cy="419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±2%</a:t>
            </a:r>
          </a:p>
        </p:txBody>
      </p:sp>
      <p:sp>
        <p:nvSpPr>
          <p:cNvPr id="747" name="K. Oide"/>
          <p:cNvSpPr txBox="1"/>
          <p:nvPr/>
        </p:nvSpPr>
        <p:spPr>
          <a:xfrm>
            <a:off x="11725361" y="9330970"/>
            <a:ext cx="958678" cy="4077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>
                <a:solidFill>
                  <a:srgbClr val="82828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K. Oide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Synchrotron radiation in quadrupo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Synchrotron radiation in quadrupoles</a:t>
            </a:r>
          </a:p>
        </p:txBody>
      </p:sp>
      <p:pic>
        <p:nvPicPr>
          <p:cNvPr id="750" name="ScreenShot 2016-07-05 12.50.21 .png" descr="ScreenShot 2016-07-05 12.50.21 .png"/>
          <p:cNvPicPr>
            <a:picLocks noChangeAspect="1"/>
          </p:cNvPicPr>
          <p:nvPr/>
        </p:nvPicPr>
        <p:blipFill>
          <a:blip r:embed="rId2">
            <a:extLst/>
          </a:blip>
          <a:srcRect l="18719" t="7459" r="7402" b="44829"/>
          <a:stretch>
            <a:fillRect/>
          </a:stretch>
        </p:blipFill>
        <p:spPr>
          <a:xfrm>
            <a:off x="798491" y="932942"/>
            <a:ext cx="11407818" cy="5921312"/>
          </a:xfrm>
          <a:prstGeom prst="rect">
            <a:avLst/>
          </a:prstGeom>
          <a:ln w="12700">
            <a:miter lim="400000"/>
          </a:ln>
        </p:spPr>
      </p:pic>
      <p:sp>
        <p:nvSpPr>
          <p:cNvPr id="751" name="Line"/>
          <p:cNvSpPr/>
          <p:nvPr/>
        </p:nvSpPr>
        <p:spPr>
          <a:xfrm>
            <a:off x="7949821" y="3892883"/>
            <a:ext cx="1" cy="967881"/>
          </a:xfrm>
          <a:prstGeom prst="line">
            <a:avLst/>
          </a:prstGeom>
          <a:ln w="38100">
            <a:solidFill>
              <a:srgbClr val="0433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36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sp>
        <p:nvSpPr>
          <p:cNvPr id="752" name="Line"/>
          <p:cNvSpPr/>
          <p:nvPr/>
        </p:nvSpPr>
        <p:spPr>
          <a:xfrm>
            <a:off x="9321859" y="3892883"/>
            <a:ext cx="1" cy="1978670"/>
          </a:xfrm>
          <a:prstGeom prst="line">
            <a:avLst/>
          </a:prstGeom>
          <a:ln w="38100">
            <a:solidFill>
              <a:srgbClr val="0433FF"/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 defTabSz="973666">
              <a:defRPr sz="36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</a:p>
        </p:txBody>
      </p:sp>
      <p:pic>
        <p:nvPicPr>
          <p:cNvPr id="753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80037" y="4118280"/>
            <a:ext cx="572060" cy="329662"/>
          </a:xfrm>
          <a:prstGeom prst="rect">
            <a:avLst/>
          </a:prstGeom>
          <a:ln w="12700">
            <a:miter lim="400000"/>
          </a:ln>
        </p:spPr>
      </p:pic>
      <p:pic>
        <p:nvPicPr>
          <p:cNvPr id="754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73992" y="4844145"/>
            <a:ext cx="455708" cy="329662"/>
          </a:xfrm>
          <a:prstGeom prst="rect">
            <a:avLst/>
          </a:prstGeom>
          <a:ln w="12700">
            <a:miter lim="400000"/>
          </a:ln>
        </p:spPr>
      </p:pic>
      <p:sp>
        <p:nvSpPr>
          <p:cNvPr id="755" name="0"/>
          <p:cNvSpPr txBox="1"/>
          <p:nvPr/>
        </p:nvSpPr>
        <p:spPr>
          <a:xfrm>
            <a:off x="7823546" y="3571673"/>
            <a:ext cx="252550" cy="317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73666">
              <a:defRPr sz="2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56" name="1"/>
          <p:cNvSpPr txBox="1"/>
          <p:nvPr/>
        </p:nvSpPr>
        <p:spPr>
          <a:xfrm>
            <a:off x="7989306" y="4723447"/>
            <a:ext cx="252551" cy="317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73666">
              <a:defRPr sz="2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757" name="2"/>
          <p:cNvSpPr txBox="1"/>
          <p:nvPr/>
        </p:nvSpPr>
        <p:spPr>
          <a:xfrm>
            <a:off x="8139792" y="5432444"/>
            <a:ext cx="252550" cy="317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73666">
              <a:defRPr sz="2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758" name="0"/>
          <p:cNvSpPr txBox="1"/>
          <p:nvPr/>
        </p:nvSpPr>
        <p:spPr>
          <a:xfrm>
            <a:off x="5357597" y="3571673"/>
            <a:ext cx="252550" cy="317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73666">
              <a:defRPr sz="2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759" name="1"/>
          <p:cNvSpPr txBox="1"/>
          <p:nvPr/>
        </p:nvSpPr>
        <p:spPr>
          <a:xfrm>
            <a:off x="5255592" y="5024419"/>
            <a:ext cx="252550" cy="317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73666">
              <a:defRPr sz="2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760" name="2"/>
          <p:cNvSpPr txBox="1"/>
          <p:nvPr/>
        </p:nvSpPr>
        <p:spPr>
          <a:xfrm>
            <a:off x="4462519" y="5644160"/>
            <a:ext cx="252550" cy="3175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73666">
              <a:defRPr sz="2100">
                <a:solidFill>
                  <a:srgbClr val="000000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761" name="Horizontal betatron oscillation (left) causes a synchrotron motion (right) due to the energy loss by the synchrotron radiation in arc quadrupoles.…"/>
          <p:cNvSpPr txBox="1"/>
          <p:nvPr>
            <p:ph type="body" sz="half" idx="1"/>
          </p:nvPr>
        </p:nvSpPr>
        <p:spPr>
          <a:xfrm>
            <a:off x="355600" y="6742703"/>
            <a:ext cx="12293601" cy="26799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7999" indent="-507999">
              <a:defRPr sz="2000"/>
            </a:pPr>
            <a:r>
              <a:t>Horizontal betatron oscillation (left) causes a synchrotron motion (right) due to the energy loss by the synchrotron radiation in arc quadrupoles. </a:t>
            </a:r>
          </a:p>
          <a:p>
            <a:pPr marL="507999" indent="-507999">
              <a:spcBef>
                <a:spcPts val="2400"/>
              </a:spcBef>
              <a:defRPr sz="2000"/>
            </a:pPr>
          </a:p>
          <a:p>
            <a:pPr marL="507999" indent="-507999">
              <a:spcBef>
                <a:spcPts val="2400"/>
              </a:spcBef>
              <a:defRPr sz="2000"/>
            </a:pPr>
          </a:p>
          <a:p>
            <a:pPr marL="507999" indent="-507999">
              <a:spcBef>
                <a:spcPts val="2400"/>
              </a:spcBef>
              <a:defRPr sz="2000"/>
            </a:pPr>
            <a:r>
              <a:t>Such particles can not stay on momentum: reduction of the dynamic aperture.</a:t>
            </a:r>
          </a:p>
        </p:txBody>
      </p:sp>
      <p:pic>
        <p:nvPicPr>
          <p:cNvPr id="762" name="pasted-image.pdf" descr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29100" y="7567220"/>
            <a:ext cx="6248199" cy="13786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ynchrotron radiation in quadrupoles (cont’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Synchrotron radiation in quadrupoles (cont’d)</a:t>
            </a:r>
          </a:p>
        </p:txBody>
      </p:sp>
      <p:sp>
        <p:nvSpPr>
          <p:cNvPr id="765" name="The dynamic aperture without radiation loss in quadrupoles (left) has a sharp peak at on momentum.…"/>
          <p:cNvSpPr txBox="1"/>
          <p:nvPr>
            <p:ph type="body" sz="half" idx="1"/>
          </p:nvPr>
        </p:nvSpPr>
        <p:spPr>
          <a:xfrm>
            <a:off x="355600" y="5656040"/>
            <a:ext cx="12293600" cy="3936865"/>
          </a:xfrm>
          <a:prstGeom prst="rect">
            <a:avLst/>
          </a:prstGeom>
        </p:spPr>
        <p:txBody>
          <a:bodyPr>
            <a:noAutofit/>
          </a:bodyPr>
          <a:lstStyle/>
          <a:p>
            <a:pPr marL="507999" indent="-507999">
              <a:spcBef>
                <a:spcPts val="2400"/>
              </a:spcBef>
              <a:defRPr sz="2800"/>
            </a:pPr>
            <a:r>
              <a:t>The dynamic aperture without radiation loss in quadrupoles (left) has a sharp peak at on momentum.</a:t>
            </a:r>
          </a:p>
          <a:p>
            <a:pPr marL="507999" indent="-507999">
              <a:spcBef>
                <a:spcPts val="2400"/>
              </a:spcBef>
              <a:defRPr sz="2800"/>
            </a:pPr>
            <a:r>
              <a:t>The peak is destroyed if the radiation in quads is turned on (right).</a:t>
            </a:r>
          </a:p>
          <a:p>
            <a:pPr marL="507999" indent="-507999">
              <a:spcBef>
                <a:spcPts val="2400"/>
              </a:spcBef>
              <a:defRPr sz="2800"/>
            </a:pPr>
            <a:r>
              <a:t>The parabolas on the left show the amplitude of the synchrotron motion due to the radiation in the quadrupole. For a given transverse amplitude, if the parabola is beyond the DA, the particle with that amplitude will be lost.</a:t>
            </a:r>
          </a:p>
        </p:txBody>
      </p:sp>
      <p:sp>
        <p:nvSpPr>
          <p:cNvPr id="766" name="E = 175 GeV, βx,y = (1 m, 2 mm)"/>
          <p:cNvSpPr txBox="1"/>
          <p:nvPr/>
        </p:nvSpPr>
        <p:spPr>
          <a:xfrm>
            <a:off x="4342457" y="898326"/>
            <a:ext cx="4319886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414141"/>
                </a:solidFill>
              </a:defRPr>
            </a:pPr>
            <a:r>
              <a:t>E = 175 GeV, β</a:t>
            </a:r>
            <a:r>
              <a:rPr baseline="-5999" sz="2700"/>
              <a:t>x,y</a:t>
            </a:r>
            <a:r>
              <a:t> = (1 m, 2 mm)</a:t>
            </a:r>
          </a:p>
        </p:txBody>
      </p:sp>
      <p:grpSp>
        <p:nvGrpSpPr>
          <p:cNvPr id="770" name="Group"/>
          <p:cNvGrpSpPr/>
          <p:nvPr/>
        </p:nvGrpSpPr>
        <p:grpSpPr>
          <a:xfrm>
            <a:off x="209640" y="1629701"/>
            <a:ext cx="12687119" cy="3842030"/>
            <a:chOff x="0" y="246717"/>
            <a:chExt cx="12687117" cy="3842028"/>
          </a:xfrm>
        </p:grpSpPr>
        <p:pic>
          <p:nvPicPr>
            <p:cNvPr id="767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1531" t="25415" r="6417" b="11393"/>
            <a:stretch>
              <a:fillRect/>
            </a:stretch>
          </p:blipFill>
          <p:spPr>
            <a:xfrm>
              <a:off x="0" y="246717"/>
              <a:ext cx="6194831" cy="38420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8" name="ScreenShot 2016-06-26 11.57.48 .png" descr="ScreenShot 2016-06-26 11.57.48 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0706" t="25418" r="6971" b="11389"/>
            <a:stretch>
              <a:fillRect/>
            </a:stretch>
          </p:blipFill>
          <p:spPr>
            <a:xfrm>
              <a:off x="6471810" y="246718"/>
              <a:ext cx="6215308" cy="38420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9" name="ScreenShot 2016-07-06 12.32.30 .png" descr="ScreenShot 2016-07-06 12.32.30 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8549" t="40553" r="7846" b="34062"/>
            <a:stretch>
              <a:fillRect/>
            </a:stretch>
          </p:blipFill>
          <p:spPr>
            <a:xfrm>
              <a:off x="531493" y="1170064"/>
              <a:ext cx="5557045" cy="154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2" fill="norm" stroke="1" extrusionOk="0">
                  <a:moveTo>
                    <a:pt x="8" y="4"/>
                  </a:moveTo>
                  <a:cubicBezTo>
                    <a:pt x="2" y="14"/>
                    <a:pt x="5" y="40"/>
                    <a:pt x="17" y="88"/>
                  </a:cubicBezTo>
                  <a:cubicBezTo>
                    <a:pt x="36" y="162"/>
                    <a:pt x="186" y="283"/>
                    <a:pt x="349" y="354"/>
                  </a:cubicBezTo>
                  <a:cubicBezTo>
                    <a:pt x="512" y="426"/>
                    <a:pt x="756" y="537"/>
                    <a:pt x="890" y="604"/>
                  </a:cubicBezTo>
                  <a:cubicBezTo>
                    <a:pt x="1024" y="672"/>
                    <a:pt x="1260" y="790"/>
                    <a:pt x="1413" y="866"/>
                  </a:cubicBezTo>
                  <a:cubicBezTo>
                    <a:pt x="1881" y="1098"/>
                    <a:pt x="2101" y="1218"/>
                    <a:pt x="2320" y="1360"/>
                  </a:cubicBezTo>
                  <a:cubicBezTo>
                    <a:pt x="2435" y="1435"/>
                    <a:pt x="2639" y="1552"/>
                    <a:pt x="2774" y="1622"/>
                  </a:cubicBezTo>
                  <a:cubicBezTo>
                    <a:pt x="2908" y="1691"/>
                    <a:pt x="3097" y="1804"/>
                    <a:pt x="3193" y="1872"/>
                  </a:cubicBezTo>
                  <a:cubicBezTo>
                    <a:pt x="3289" y="1940"/>
                    <a:pt x="3461" y="2049"/>
                    <a:pt x="3576" y="2111"/>
                  </a:cubicBezTo>
                  <a:cubicBezTo>
                    <a:pt x="4047" y="2365"/>
                    <a:pt x="4338" y="2548"/>
                    <a:pt x="4902" y="2950"/>
                  </a:cubicBezTo>
                  <a:cubicBezTo>
                    <a:pt x="6034" y="3755"/>
                    <a:pt x="6892" y="4392"/>
                    <a:pt x="6996" y="4506"/>
                  </a:cubicBezTo>
                  <a:cubicBezTo>
                    <a:pt x="7053" y="4570"/>
                    <a:pt x="7305" y="4802"/>
                    <a:pt x="7554" y="5018"/>
                  </a:cubicBezTo>
                  <a:cubicBezTo>
                    <a:pt x="8016" y="5417"/>
                    <a:pt x="8143" y="5545"/>
                    <a:pt x="8881" y="6396"/>
                  </a:cubicBezTo>
                  <a:cubicBezTo>
                    <a:pt x="9925" y="7600"/>
                    <a:pt x="10561" y="8944"/>
                    <a:pt x="10731" y="10298"/>
                  </a:cubicBezTo>
                  <a:cubicBezTo>
                    <a:pt x="10808" y="10920"/>
                    <a:pt x="10768" y="11326"/>
                    <a:pt x="10542" y="12132"/>
                  </a:cubicBezTo>
                  <a:cubicBezTo>
                    <a:pt x="10209" y="13325"/>
                    <a:pt x="9731" y="14181"/>
                    <a:pt x="8776" y="15295"/>
                  </a:cubicBezTo>
                  <a:cubicBezTo>
                    <a:pt x="8181" y="15989"/>
                    <a:pt x="8015" y="16160"/>
                    <a:pt x="7520" y="16579"/>
                  </a:cubicBezTo>
                  <a:cubicBezTo>
                    <a:pt x="7348" y="16725"/>
                    <a:pt x="7120" y="16935"/>
                    <a:pt x="7014" y="17046"/>
                  </a:cubicBezTo>
                  <a:cubicBezTo>
                    <a:pt x="6909" y="17157"/>
                    <a:pt x="6759" y="17285"/>
                    <a:pt x="6683" y="17335"/>
                  </a:cubicBezTo>
                  <a:cubicBezTo>
                    <a:pt x="6606" y="17384"/>
                    <a:pt x="6103" y="17751"/>
                    <a:pt x="5566" y="18146"/>
                  </a:cubicBezTo>
                  <a:cubicBezTo>
                    <a:pt x="5028" y="18541"/>
                    <a:pt x="4486" y="18914"/>
                    <a:pt x="4361" y="18974"/>
                  </a:cubicBezTo>
                  <a:cubicBezTo>
                    <a:pt x="4236" y="19035"/>
                    <a:pt x="4065" y="19146"/>
                    <a:pt x="3978" y="19219"/>
                  </a:cubicBezTo>
                  <a:cubicBezTo>
                    <a:pt x="3892" y="19292"/>
                    <a:pt x="3719" y="19402"/>
                    <a:pt x="3594" y="19464"/>
                  </a:cubicBezTo>
                  <a:cubicBezTo>
                    <a:pt x="3470" y="19525"/>
                    <a:pt x="3280" y="19639"/>
                    <a:pt x="3175" y="19719"/>
                  </a:cubicBezTo>
                  <a:cubicBezTo>
                    <a:pt x="3069" y="19800"/>
                    <a:pt x="2881" y="19916"/>
                    <a:pt x="2757" y="19975"/>
                  </a:cubicBezTo>
                  <a:cubicBezTo>
                    <a:pt x="2632" y="20034"/>
                    <a:pt x="2428" y="20149"/>
                    <a:pt x="2303" y="20231"/>
                  </a:cubicBezTo>
                  <a:cubicBezTo>
                    <a:pt x="2068" y="20384"/>
                    <a:pt x="2023" y="20409"/>
                    <a:pt x="1729" y="20536"/>
                  </a:cubicBezTo>
                  <a:cubicBezTo>
                    <a:pt x="1633" y="20578"/>
                    <a:pt x="1447" y="20665"/>
                    <a:pt x="1317" y="20731"/>
                  </a:cubicBezTo>
                  <a:cubicBezTo>
                    <a:pt x="880" y="20954"/>
                    <a:pt x="612" y="21089"/>
                    <a:pt x="305" y="21242"/>
                  </a:cubicBezTo>
                  <a:cubicBezTo>
                    <a:pt x="138" y="21326"/>
                    <a:pt x="0" y="21446"/>
                    <a:pt x="0" y="21509"/>
                  </a:cubicBezTo>
                  <a:cubicBezTo>
                    <a:pt x="0" y="21572"/>
                    <a:pt x="27" y="21590"/>
                    <a:pt x="60" y="21553"/>
                  </a:cubicBezTo>
                  <a:cubicBezTo>
                    <a:pt x="94" y="21517"/>
                    <a:pt x="255" y="21425"/>
                    <a:pt x="418" y="21348"/>
                  </a:cubicBezTo>
                  <a:cubicBezTo>
                    <a:pt x="581" y="21271"/>
                    <a:pt x="818" y="21162"/>
                    <a:pt x="943" y="21103"/>
                  </a:cubicBezTo>
                  <a:cubicBezTo>
                    <a:pt x="1067" y="21044"/>
                    <a:pt x="1295" y="20932"/>
                    <a:pt x="1449" y="20853"/>
                  </a:cubicBezTo>
                  <a:cubicBezTo>
                    <a:pt x="2146" y="20492"/>
                    <a:pt x="2024" y="20557"/>
                    <a:pt x="2948" y="20019"/>
                  </a:cubicBezTo>
                  <a:cubicBezTo>
                    <a:pt x="3140" y="19908"/>
                    <a:pt x="3384" y="19777"/>
                    <a:pt x="3489" y="19725"/>
                  </a:cubicBezTo>
                  <a:cubicBezTo>
                    <a:pt x="3697" y="19622"/>
                    <a:pt x="3966" y="19441"/>
                    <a:pt x="4938" y="18752"/>
                  </a:cubicBezTo>
                  <a:cubicBezTo>
                    <a:pt x="5778" y="18157"/>
                    <a:pt x="5800" y="18140"/>
                    <a:pt x="6141" y="17907"/>
                  </a:cubicBezTo>
                  <a:cubicBezTo>
                    <a:pt x="6474" y="17680"/>
                    <a:pt x="6960" y="17291"/>
                    <a:pt x="7170" y="17085"/>
                  </a:cubicBezTo>
                  <a:cubicBezTo>
                    <a:pt x="7247" y="17009"/>
                    <a:pt x="7373" y="16898"/>
                    <a:pt x="7449" y="16834"/>
                  </a:cubicBezTo>
                  <a:cubicBezTo>
                    <a:pt x="7745" y="16591"/>
                    <a:pt x="8046" y="16317"/>
                    <a:pt x="8130" y="16212"/>
                  </a:cubicBezTo>
                  <a:cubicBezTo>
                    <a:pt x="8178" y="16152"/>
                    <a:pt x="8320" y="16003"/>
                    <a:pt x="8444" y="15884"/>
                  </a:cubicBezTo>
                  <a:cubicBezTo>
                    <a:pt x="8569" y="15765"/>
                    <a:pt x="8702" y="15624"/>
                    <a:pt x="8741" y="15567"/>
                  </a:cubicBezTo>
                  <a:cubicBezTo>
                    <a:pt x="8779" y="15511"/>
                    <a:pt x="8874" y="15396"/>
                    <a:pt x="8950" y="15317"/>
                  </a:cubicBezTo>
                  <a:cubicBezTo>
                    <a:pt x="9027" y="15238"/>
                    <a:pt x="9122" y="15129"/>
                    <a:pt x="9160" y="15073"/>
                  </a:cubicBezTo>
                  <a:cubicBezTo>
                    <a:pt x="9199" y="15016"/>
                    <a:pt x="9301" y="14869"/>
                    <a:pt x="9387" y="14745"/>
                  </a:cubicBezTo>
                  <a:cubicBezTo>
                    <a:pt x="10099" y="13721"/>
                    <a:pt x="10360" y="13204"/>
                    <a:pt x="10601" y="12343"/>
                  </a:cubicBezTo>
                  <a:cubicBezTo>
                    <a:pt x="10808" y="11602"/>
                    <a:pt x="10821" y="11576"/>
                    <a:pt x="10849" y="11838"/>
                  </a:cubicBezTo>
                  <a:cubicBezTo>
                    <a:pt x="10912" y="12419"/>
                    <a:pt x="11299" y="13405"/>
                    <a:pt x="11672" y="13933"/>
                  </a:cubicBezTo>
                  <a:cubicBezTo>
                    <a:pt x="11787" y="14096"/>
                    <a:pt x="11898" y="14268"/>
                    <a:pt x="11917" y="14317"/>
                  </a:cubicBezTo>
                  <a:cubicBezTo>
                    <a:pt x="11988" y="14496"/>
                    <a:pt x="12699" y="15445"/>
                    <a:pt x="12762" y="15445"/>
                  </a:cubicBezTo>
                  <a:cubicBezTo>
                    <a:pt x="12798" y="15445"/>
                    <a:pt x="12843" y="15499"/>
                    <a:pt x="12861" y="15562"/>
                  </a:cubicBezTo>
                  <a:cubicBezTo>
                    <a:pt x="12892" y="15668"/>
                    <a:pt x="13265" y="16037"/>
                    <a:pt x="14237" y="16935"/>
                  </a:cubicBezTo>
                  <a:cubicBezTo>
                    <a:pt x="14614" y="17283"/>
                    <a:pt x="15090" y="17660"/>
                    <a:pt x="15528" y="17952"/>
                  </a:cubicBezTo>
                  <a:cubicBezTo>
                    <a:pt x="15634" y="18022"/>
                    <a:pt x="16026" y="18309"/>
                    <a:pt x="16400" y="18591"/>
                  </a:cubicBezTo>
                  <a:cubicBezTo>
                    <a:pt x="16774" y="18873"/>
                    <a:pt x="17175" y="19153"/>
                    <a:pt x="17290" y="19213"/>
                  </a:cubicBezTo>
                  <a:cubicBezTo>
                    <a:pt x="17405" y="19274"/>
                    <a:pt x="17585" y="19390"/>
                    <a:pt x="17691" y="19469"/>
                  </a:cubicBezTo>
                  <a:cubicBezTo>
                    <a:pt x="17797" y="19549"/>
                    <a:pt x="17977" y="19659"/>
                    <a:pt x="18092" y="19719"/>
                  </a:cubicBezTo>
                  <a:cubicBezTo>
                    <a:pt x="18207" y="19779"/>
                    <a:pt x="18404" y="19896"/>
                    <a:pt x="18529" y="19975"/>
                  </a:cubicBezTo>
                  <a:cubicBezTo>
                    <a:pt x="18653" y="20054"/>
                    <a:pt x="18905" y="20193"/>
                    <a:pt x="19087" y="20286"/>
                  </a:cubicBezTo>
                  <a:cubicBezTo>
                    <a:pt x="19269" y="20379"/>
                    <a:pt x="19583" y="20546"/>
                    <a:pt x="19784" y="20653"/>
                  </a:cubicBezTo>
                  <a:cubicBezTo>
                    <a:pt x="19986" y="20760"/>
                    <a:pt x="20253" y="20903"/>
                    <a:pt x="20378" y="20970"/>
                  </a:cubicBezTo>
                  <a:cubicBezTo>
                    <a:pt x="20503" y="21036"/>
                    <a:pt x="20738" y="21152"/>
                    <a:pt x="20901" y="21231"/>
                  </a:cubicBezTo>
                  <a:cubicBezTo>
                    <a:pt x="21064" y="21310"/>
                    <a:pt x="21281" y="21417"/>
                    <a:pt x="21382" y="21470"/>
                  </a:cubicBezTo>
                  <a:cubicBezTo>
                    <a:pt x="21484" y="21523"/>
                    <a:pt x="21574" y="21533"/>
                    <a:pt x="21581" y="21487"/>
                  </a:cubicBezTo>
                  <a:cubicBezTo>
                    <a:pt x="21589" y="21441"/>
                    <a:pt x="21451" y="21328"/>
                    <a:pt x="21275" y="21242"/>
                  </a:cubicBezTo>
                  <a:cubicBezTo>
                    <a:pt x="21098" y="21156"/>
                    <a:pt x="20861" y="21041"/>
                    <a:pt x="20745" y="20981"/>
                  </a:cubicBezTo>
                  <a:cubicBezTo>
                    <a:pt x="20630" y="20920"/>
                    <a:pt x="20425" y="20812"/>
                    <a:pt x="20290" y="20742"/>
                  </a:cubicBezTo>
                  <a:cubicBezTo>
                    <a:pt x="20156" y="20671"/>
                    <a:pt x="19953" y="20576"/>
                    <a:pt x="19838" y="20531"/>
                  </a:cubicBezTo>
                  <a:cubicBezTo>
                    <a:pt x="19724" y="20486"/>
                    <a:pt x="19598" y="20425"/>
                    <a:pt x="19559" y="20397"/>
                  </a:cubicBezTo>
                  <a:cubicBezTo>
                    <a:pt x="19520" y="20370"/>
                    <a:pt x="19331" y="20260"/>
                    <a:pt x="19139" y="20153"/>
                  </a:cubicBezTo>
                  <a:cubicBezTo>
                    <a:pt x="18948" y="20045"/>
                    <a:pt x="18658" y="19866"/>
                    <a:pt x="18495" y="19758"/>
                  </a:cubicBezTo>
                  <a:cubicBezTo>
                    <a:pt x="18332" y="19650"/>
                    <a:pt x="18104" y="19518"/>
                    <a:pt x="17989" y="19464"/>
                  </a:cubicBezTo>
                  <a:cubicBezTo>
                    <a:pt x="17874" y="19409"/>
                    <a:pt x="17701" y="19301"/>
                    <a:pt x="17605" y="19225"/>
                  </a:cubicBezTo>
                  <a:cubicBezTo>
                    <a:pt x="17509" y="19148"/>
                    <a:pt x="17336" y="19036"/>
                    <a:pt x="17220" y="18974"/>
                  </a:cubicBezTo>
                  <a:cubicBezTo>
                    <a:pt x="16914" y="18810"/>
                    <a:pt x="14737" y="17225"/>
                    <a:pt x="14533" y="17018"/>
                  </a:cubicBezTo>
                  <a:cubicBezTo>
                    <a:pt x="14437" y="16921"/>
                    <a:pt x="14233" y="16728"/>
                    <a:pt x="14080" y="16590"/>
                  </a:cubicBezTo>
                  <a:cubicBezTo>
                    <a:pt x="13003" y="15621"/>
                    <a:pt x="11924" y="14313"/>
                    <a:pt x="11585" y="13561"/>
                  </a:cubicBezTo>
                  <a:cubicBezTo>
                    <a:pt x="11556" y="13497"/>
                    <a:pt x="11452" y="13269"/>
                    <a:pt x="11354" y="13060"/>
                  </a:cubicBezTo>
                  <a:cubicBezTo>
                    <a:pt x="11129" y="12582"/>
                    <a:pt x="10867" y="11580"/>
                    <a:pt x="10837" y="11087"/>
                  </a:cubicBezTo>
                  <a:cubicBezTo>
                    <a:pt x="10812" y="10670"/>
                    <a:pt x="10852" y="10187"/>
                    <a:pt x="10959" y="9648"/>
                  </a:cubicBezTo>
                  <a:cubicBezTo>
                    <a:pt x="11033" y="9274"/>
                    <a:pt x="11515" y="8077"/>
                    <a:pt x="11724" y="7747"/>
                  </a:cubicBezTo>
                  <a:cubicBezTo>
                    <a:pt x="11791" y="7641"/>
                    <a:pt x="11922" y="7433"/>
                    <a:pt x="12014" y="7285"/>
                  </a:cubicBezTo>
                  <a:cubicBezTo>
                    <a:pt x="12174" y="7027"/>
                    <a:pt x="12933" y="6099"/>
                    <a:pt x="13261" y="5762"/>
                  </a:cubicBezTo>
                  <a:cubicBezTo>
                    <a:pt x="13347" y="5674"/>
                    <a:pt x="13487" y="5522"/>
                    <a:pt x="13574" y="5423"/>
                  </a:cubicBezTo>
                  <a:cubicBezTo>
                    <a:pt x="13660" y="5325"/>
                    <a:pt x="13793" y="5194"/>
                    <a:pt x="13870" y="5134"/>
                  </a:cubicBezTo>
                  <a:cubicBezTo>
                    <a:pt x="13947" y="5075"/>
                    <a:pt x="14143" y="4907"/>
                    <a:pt x="14306" y="4762"/>
                  </a:cubicBezTo>
                  <a:cubicBezTo>
                    <a:pt x="14582" y="4517"/>
                    <a:pt x="15528" y="3781"/>
                    <a:pt x="15929" y="3500"/>
                  </a:cubicBezTo>
                  <a:cubicBezTo>
                    <a:pt x="16025" y="3433"/>
                    <a:pt x="16175" y="3320"/>
                    <a:pt x="16261" y="3250"/>
                  </a:cubicBezTo>
                  <a:cubicBezTo>
                    <a:pt x="16347" y="3181"/>
                    <a:pt x="16504" y="3064"/>
                    <a:pt x="16610" y="2989"/>
                  </a:cubicBezTo>
                  <a:cubicBezTo>
                    <a:pt x="16715" y="2914"/>
                    <a:pt x="16872" y="2796"/>
                    <a:pt x="16958" y="2733"/>
                  </a:cubicBezTo>
                  <a:cubicBezTo>
                    <a:pt x="17045" y="2670"/>
                    <a:pt x="17225" y="2563"/>
                    <a:pt x="17359" y="2494"/>
                  </a:cubicBezTo>
                  <a:cubicBezTo>
                    <a:pt x="17494" y="2426"/>
                    <a:pt x="17683" y="2315"/>
                    <a:pt x="17779" y="2250"/>
                  </a:cubicBezTo>
                  <a:cubicBezTo>
                    <a:pt x="17875" y="2184"/>
                    <a:pt x="18141" y="2021"/>
                    <a:pt x="18371" y="1883"/>
                  </a:cubicBezTo>
                  <a:cubicBezTo>
                    <a:pt x="19552" y="1173"/>
                    <a:pt x="19689" y="1091"/>
                    <a:pt x="20168" y="860"/>
                  </a:cubicBezTo>
                  <a:cubicBezTo>
                    <a:pt x="20312" y="791"/>
                    <a:pt x="20533" y="684"/>
                    <a:pt x="20657" y="621"/>
                  </a:cubicBezTo>
                  <a:cubicBezTo>
                    <a:pt x="21092" y="402"/>
                    <a:pt x="21512" y="205"/>
                    <a:pt x="21555" y="199"/>
                  </a:cubicBezTo>
                  <a:cubicBezTo>
                    <a:pt x="21579" y="195"/>
                    <a:pt x="21600" y="136"/>
                    <a:pt x="21600" y="71"/>
                  </a:cubicBezTo>
                  <a:cubicBezTo>
                    <a:pt x="21600" y="5"/>
                    <a:pt x="21558" y="-10"/>
                    <a:pt x="21506" y="38"/>
                  </a:cubicBezTo>
                  <a:cubicBezTo>
                    <a:pt x="21454" y="84"/>
                    <a:pt x="21222" y="206"/>
                    <a:pt x="20991" y="304"/>
                  </a:cubicBezTo>
                  <a:cubicBezTo>
                    <a:pt x="20265" y="613"/>
                    <a:pt x="19722" y="889"/>
                    <a:pt x="19383" y="1116"/>
                  </a:cubicBezTo>
                  <a:cubicBezTo>
                    <a:pt x="19268" y="1193"/>
                    <a:pt x="19073" y="1308"/>
                    <a:pt x="18948" y="1371"/>
                  </a:cubicBezTo>
                  <a:cubicBezTo>
                    <a:pt x="18823" y="1435"/>
                    <a:pt x="18627" y="1548"/>
                    <a:pt x="18512" y="1622"/>
                  </a:cubicBezTo>
                  <a:cubicBezTo>
                    <a:pt x="18396" y="1696"/>
                    <a:pt x="18247" y="1781"/>
                    <a:pt x="18180" y="1816"/>
                  </a:cubicBezTo>
                  <a:cubicBezTo>
                    <a:pt x="17804" y="2014"/>
                    <a:pt x="16393" y="2950"/>
                    <a:pt x="16017" y="3250"/>
                  </a:cubicBezTo>
                  <a:cubicBezTo>
                    <a:pt x="15826" y="3403"/>
                    <a:pt x="15720" y="3481"/>
                    <a:pt x="15354" y="3739"/>
                  </a:cubicBezTo>
                  <a:cubicBezTo>
                    <a:pt x="14674" y="4220"/>
                    <a:pt x="13611" y="5142"/>
                    <a:pt x="13294" y="5523"/>
                  </a:cubicBezTo>
                  <a:cubicBezTo>
                    <a:pt x="13246" y="5581"/>
                    <a:pt x="13137" y="5687"/>
                    <a:pt x="13051" y="5762"/>
                  </a:cubicBezTo>
                  <a:cubicBezTo>
                    <a:pt x="12964" y="5838"/>
                    <a:pt x="12862" y="5948"/>
                    <a:pt x="12824" y="6007"/>
                  </a:cubicBezTo>
                  <a:cubicBezTo>
                    <a:pt x="12786" y="6066"/>
                    <a:pt x="12555" y="6374"/>
                    <a:pt x="12312" y="6691"/>
                  </a:cubicBezTo>
                  <a:cubicBezTo>
                    <a:pt x="11552" y="7681"/>
                    <a:pt x="11105" y="8560"/>
                    <a:pt x="10897" y="9470"/>
                  </a:cubicBezTo>
                  <a:lnTo>
                    <a:pt x="10795" y="9909"/>
                  </a:lnTo>
                  <a:lnTo>
                    <a:pt x="10658" y="9392"/>
                  </a:lnTo>
                  <a:cubicBezTo>
                    <a:pt x="10582" y="9107"/>
                    <a:pt x="10419" y="8640"/>
                    <a:pt x="10294" y="8353"/>
                  </a:cubicBezTo>
                  <a:cubicBezTo>
                    <a:pt x="10020" y="7721"/>
                    <a:pt x="9944" y="7593"/>
                    <a:pt x="9473" y="6958"/>
                  </a:cubicBezTo>
                  <a:cubicBezTo>
                    <a:pt x="9339" y="6776"/>
                    <a:pt x="9199" y="6578"/>
                    <a:pt x="9160" y="6518"/>
                  </a:cubicBezTo>
                  <a:cubicBezTo>
                    <a:pt x="9122" y="6459"/>
                    <a:pt x="9027" y="6340"/>
                    <a:pt x="8950" y="6257"/>
                  </a:cubicBezTo>
                  <a:cubicBezTo>
                    <a:pt x="8874" y="6174"/>
                    <a:pt x="8779" y="6062"/>
                    <a:pt x="8741" y="6007"/>
                  </a:cubicBezTo>
                  <a:cubicBezTo>
                    <a:pt x="8602" y="5809"/>
                    <a:pt x="8057" y="5254"/>
                    <a:pt x="7712" y="4962"/>
                  </a:cubicBezTo>
                  <a:cubicBezTo>
                    <a:pt x="7587" y="4857"/>
                    <a:pt x="7383" y="4682"/>
                    <a:pt x="7258" y="4567"/>
                  </a:cubicBezTo>
                  <a:cubicBezTo>
                    <a:pt x="6903" y="4242"/>
                    <a:pt x="5847" y="3442"/>
                    <a:pt x="5024" y="2878"/>
                  </a:cubicBezTo>
                  <a:cubicBezTo>
                    <a:pt x="4612" y="2595"/>
                    <a:pt x="4142" y="2269"/>
                    <a:pt x="3978" y="2155"/>
                  </a:cubicBezTo>
                  <a:cubicBezTo>
                    <a:pt x="3815" y="2041"/>
                    <a:pt x="3595" y="1909"/>
                    <a:pt x="3489" y="1861"/>
                  </a:cubicBezTo>
                  <a:cubicBezTo>
                    <a:pt x="3295" y="1771"/>
                    <a:pt x="2912" y="1547"/>
                    <a:pt x="2215" y="1116"/>
                  </a:cubicBezTo>
                  <a:cubicBezTo>
                    <a:pt x="2004" y="985"/>
                    <a:pt x="1753" y="843"/>
                    <a:pt x="1657" y="799"/>
                  </a:cubicBezTo>
                  <a:cubicBezTo>
                    <a:pt x="1561" y="755"/>
                    <a:pt x="1380" y="667"/>
                    <a:pt x="1256" y="604"/>
                  </a:cubicBezTo>
                  <a:cubicBezTo>
                    <a:pt x="1131" y="542"/>
                    <a:pt x="825" y="400"/>
                    <a:pt x="575" y="293"/>
                  </a:cubicBezTo>
                  <a:cubicBezTo>
                    <a:pt x="326" y="186"/>
                    <a:pt x="91" y="67"/>
                    <a:pt x="52" y="26"/>
                  </a:cubicBezTo>
                  <a:cubicBezTo>
                    <a:pt x="28" y="1"/>
                    <a:pt x="13" y="-6"/>
                    <a:pt x="8" y="4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Less chromaticity ≠ better dynamic aper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Less chromaticity ≠ better dynamic aperture</a:t>
            </a:r>
          </a:p>
        </p:txBody>
      </p:sp>
      <p:sp>
        <p:nvSpPr>
          <p:cNvPr id="773" name="β*x,y = (0.5 m, 1 mm), no radiation damping"/>
          <p:cNvSpPr txBox="1"/>
          <p:nvPr/>
        </p:nvSpPr>
        <p:spPr>
          <a:xfrm>
            <a:off x="3516362" y="831977"/>
            <a:ext cx="5972077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chemeClr val="accent5">
                    <a:satOff val="8112"/>
                    <a:lumOff val="-14630"/>
                  </a:schemeClr>
                </a:solidFill>
              </a:defRPr>
            </a:pPr>
            <a:r>
              <a:t>β*</a:t>
            </a:r>
            <a:r>
              <a:rPr baseline="-5999"/>
              <a:t>x,y</a:t>
            </a:r>
            <a:r>
              <a:t> = (0.5 m, 1 mm), no radiation damping</a:t>
            </a:r>
          </a:p>
        </p:txBody>
      </p:sp>
      <p:pic>
        <p:nvPicPr>
          <p:cNvPr id="774" name="ScreenShot 2016-04-26 0.42.25 .png" descr="ScreenShot 2016-04-26 0.42.25 .png"/>
          <p:cNvPicPr>
            <a:picLocks noChangeAspect="1"/>
          </p:cNvPicPr>
          <p:nvPr/>
        </p:nvPicPr>
        <p:blipFill>
          <a:blip r:embed="rId2">
            <a:extLst/>
          </a:blip>
          <a:srcRect l="10559" t="16954" r="7164" b="11445"/>
          <a:stretch>
            <a:fillRect/>
          </a:stretch>
        </p:blipFill>
        <p:spPr>
          <a:xfrm>
            <a:off x="555060" y="1379657"/>
            <a:ext cx="5653051" cy="4019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75" name="ScreenShot 2016-04-26 0.45.52 .png" descr="ScreenShot 2016-04-26 0.45.52 .png"/>
          <p:cNvPicPr>
            <a:picLocks noChangeAspect="1"/>
          </p:cNvPicPr>
          <p:nvPr/>
        </p:nvPicPr>
        <p:blipFill>
          <a:blip r:embed="rId3">
            <a:extLst/>
          </a:blip>
          <a:srcRect l="9109" t="8786" r="1831" b="6798"/>
          <a:stretch>
            <a:fillRect/>
          </a:stretch>
        </p:blipFill>
        <p:spPr>
          <a:xfrm>
            <a:off x="555060" y="5324693"/>
            <a:ext cx="5649356" cy="4375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76" name="ScreenShot 2016-04-26 0.58.08 .png" descr="ScreenShot 2016-04-26 0.58.08 .png"/>
          <p:cNvPicPr>
            <a:picLocks noChangeAspect="1"/>
          </p:cNvPicPr>
          <p:nvPr/>
        </p:nvPicPr>
        <p:blipFill>
          <a:blip r:embed="rId4">
            <a:extLst/>
          </a:blip>
          <a:srcRect l="10738" t="17022" r="6687" b="11119"/>
          <a:stretch>
            <a:fillRect/>
          </a:stretch>
        </p:blipFill>
        <p:spPr>
          <a:xfrm>
            <a:off x="6855790" y="1379657"/>
            <a:ext cx="5653051" cy="4019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777" name="ScreenShot 2016-04-26 0.55.06 .png" descr="ScreenShot 2016-04-26 0.55.06 .png"/>
          <p:cNvPicPr>
            <a:picLocks noChangeAspect="1"/>
          </p:cNvPicPr>
          <p:nvPr/>
        </p:nvPicPr>
        <p:blipFill>
          <a:blip r:embed="rId5">
            <a:extLst/>
          </a:blip>
          <a:srcRect l="9273" t="8880" r="0" b="6373"/>
          <a:stretch>
            <a:fillRect/>
          </a:stretch>
        </p:blipFill>
        <p:spPr>
          <a:xfrm>
            <a:off x="6855790" y="5324693"/>
            <a:ext cx="5649355" cy="4311938"/>
          </a:xfrm>
          <a:prstGeom prst="rect">
            <a:avLst/>
          </a:prstGeom>
          <a:ln w="12700">
            <a:miter lim="400000"/>
          </a:ln>
        </p:spPr>
      </p:pic>
      <p:sp>
        <p:nvSpPr>
          <p:cNvPr id="778" name="DA-optimized"/>
          <p:cNvSpPr txBox="1"/>
          <p:nvPr/>
        </p:nvSpPr>
        <p:spPr>
          <a:xfrm>
            <a:off x="1325550" y="2037330"/>
            <a:ext cx="1743100" cy="431801"/>
          </a:xfrm>
          <a:prstGeom prst="rect">
            <a:avLst/>
          </a:prstGeom>
          <a:solidFill>
            <a:srgbClr val="FFFFFF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/>
            <a:r>
              <a:t>DA-optimized</a:t>
            </a:r>
          </a:p>
        </p:txBody>
      </p:sp>
      <p:sp>
        <p:nvSpPr>
          <p:cNvPr id="779" name="Chromaticity…"/>
          <p:cNvSpPr txBox="1"/>
          <p:nvPr/>
        </p:nvSpPr>
        <p:spPr>
          <a:xfrm>
            <a:off x="7742994" y="1967480"/>
            <a:ext cx="1659012" cy="762001"/>
          </a:xfrm>
          <a:prstGeom prst="rect">
            <a:avLst/>
          </a:prstGeom>
          <a:solidFill>
            <a:srgbClr val="FFFFFF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/>
            </a:pPr>
            <a:r>
              <a:t>Chromaticity</a:t>
            </a:r>
          </a:p>
          <a:p>
            <a:pPr>
              <a:defRPr sz="2000"/>
            </a:pPr>
            <a:r>
              <a:t>-optimized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1" name="ScreenShot 2016-06-30 8.39.55 .png" descr="ScreenShot 2016-06-30 8.39.55 .png"/>
          <p:cNvPicPr>
            <a:picLocks noChangeAspect="1"/>
          </p:cNvPicPr>
          <p:nvPr/>
        </p:nvPicPr>
        <p:blipFill>
          <a:blip r:embed="rId2">
            <a:extLst/>
          </a:blip>
          <a:srcRect l="11305" t="18284" r="6017" b="12476"/>
          <a:stretch>
            <a:fillRect/>
          </a:stretch>
        </p:blipFill>
        <p:spPr>
          <a:xfrm>
            <a:off x="549076" y="1831985"/>
            <a:ext cx="5972189" cy="4019837"/>
          </a:xfrm>
          <a:prstGeom prst="rect">
            <a:avLst/>
          </a:prstGeom>
          <a:ln w="12700">
            <a:miter lim="400000"/>
          </a:ln>
        </p:spPr>
      </p:pic>
      <p:sp>
        <p:nvSpPr>
          <p:cNvPr id="782" name="Line"/>
          <p:cNvSpPr/>
          <p:nvPr/>
        </p:nvSpPr>
        <p:spPr>
          <a:xfrm>
            <a:off x="1331731" y="5899358"/>
            <a:ext cx="4768320" cy="1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83" name="±2%"/>
          <p:cNvSpPr txBox="1"/>
          <p:nvPr/>
        </p:nvSpPr>
        <p:spPr>
          <a:xfrm>
            <a:off x="3424922" y="5867295"/>
            <a:ext cx="58193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900">
                <a:solidFill>
                  <a:srgbClr val="0433FF"/>
                </a:solidFill>
              </a:defRPr>
            </a:lvl1pPr>
          </a:lstStyle>
          <a:p>
            <a:pPr/>
            <a:r>
              <a:t>±2%</a:t>
            </a:r>
          </a:p>
        </p:txBody>
      </p:sp>
      <p:sp>
        <p:nvSpPr>
          <p:cNvPr id="784" name="Effect of Radiation Fluctu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86258">
              <a:lnSpc>
                <a:spcPct val="90000"/>
              </a:lnSpc>
              <a:spcBef>
                <a:spcPts val="700"/>
              </a:spcBef>
              <a:defRPr spc="0" sz="343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Effect of Radiation Fluctuation</a:t>
            </a:r>
          </a:p>
        </p:txBody>
      </p:sp>
      <p:sp>
        <p:nvSpPr>
          <p:cNvPr id="785" name="(Right figure) 100 samples are taken to evaluate the dynamic aperture with radiation fluctuation.…"/>
          <p:cNvSpPr txBox="1"/>
          <p:nvPr>
            <p:ph type="body" sz="half" idx="1"/>
          </p:nvPr>
        </p:nvSpPr>
        <p:spPr>
          <a:xfrm>
            <a:off x="215899" y="6239490"/>
            <a:ext cx="12293601" cy="318641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spcBef>
                <a:spcPts val="1100"/>
              </a:spcBef>
              <a:buChar char="•"/>
              <a:defRPr sz="2200"/>
            </a:pPr>
            <a:r>
              <a:t>(Right figure) 100 samples are taken to evaluate the dynamic aperture with radiation fluctuation.</a:t>
            </a:r>
          </a:p>
          <a:p>
            <a:pPr lvl="1" marL="736600" indent="-228600">
              <a:spcBef>
                <a:spcPts val="1100"/>
              </a:spcBef>
              <a:buChar char="•"/>
              <a:defRPr sz="2200"/>
            </a:pPr>
            <a:r>
              <a:t>Within the lines: particles survive for 75% of the samples.</a:t>
            </a:r>
          </a:p>
          <a:p>
            <a:pPr lvl="1" marL="736600" indent="-228600">
              <a:spcBef>
                <a:spcPts val="1100"/>
              </a:spcBef>
              <a:buChar char="•"/>
              <a:defRPr sz="2200"/>
            </a:pPr>
            <a:r>
              <a:t>Error bars correspond to the range of survival between 50% and 100% of the samples.</a:t>
            </a:r>
          </a:p>
          <a:p>
            <a:pPr marL="228600" indent="-228600">
              <a:spcBef>
                <a:spcPts val="1100"/>
              </a:spcBef>
              <a:buChar char="•"/>
              <a:defRPr sz="2200"/>
            </a:pPr>
            <a:r>
              <a:t>It may reasonable that the 50% loss corresponds to the original aperture.</a:t>
            </a:r>
          </a:p>
          <a:p>
            <a:pPr marL="228600" indent="-228600">
              <a:spcBef>
                <a:spcPts val="1100"/>
              </a:spcBef>
              <a:buChar char="•"/>
              <a:defRPr sz="2200"/>
            </a:pPr>
            <a:r>
              <a:t>The thickness between 50% and 100% survival can be attributed to the fractal structure of unstable orbits or resonances in the phase space.</a:t>
            </a:r>
          </a:p>
        </p:txBody>
      </p:sp>
      <p:sp>
        <p:nvSpPr>
          <p:cNvPr id="786" name="E = 175 GeV, βx,y = (1 m, 2 mm)"/>
          <p:cNvSpPr txBox="1"/>
          <p:nvPr/>
        </p:nvSpPr>
        <p:spPr>
          <a:xfrm>
            <a:off x="4342457" y="898326"/>
            <a:ext cx="4319886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414141"/>
                </a:solidFill>
              </a:defRPr>
            </a:pPr>
            <a:r>
              <a:t>E = 175 GeV, β</a:t>
            </a:r>
            <a:r>
              <a:rPr baseline="-5999" sz="2700"/>
              <a:t>x,y</a:t>
            </a:r>
            <a:r>
              <a:t> = (1 m, 2 mm)</a:t>
            </a:r>
          </a:p>
        </p:txBody>
      </p:sp>
      <p:sp>
        <p:nvSpPr>
          <p:cNvPr id="787" name="Radiation damping only"/>
          <p:cNvSpPr txBox="1"/>
          <p:nvPr/>
        </p:nvSpPr>
        <p:spPr>
          <a:xfrm>
            <a:off x="1957040" y="1308621"/>
            <a:ext cx="351770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400">
                <a:solidFill>
                  <a:srgbClr val="D955C3"/>
                </a:solidFill>
              </a:defRPr>
            </a:lvl1pPr>
          </a:lstStyle>
          <a:p>
            <a:pPr/>
            <a:r>
              <a:t>Radiation damping only</a:t>
            </a:r>
          </a:p>
        </p:txBody>
      </p:sp>
      <p:pic>
        <p:nvPicPr>
          <p:cNvPr id="788" name="ScreenShot 2016-06-30 9.25.53 .png" descr="ScreenShot 2016-06-30 9.25.53 .png"/>
          <p:cNvPicPr>
            <a:picLocks noChangeAspect="1"/>
          </p:cNvPicPr>
          <p:nvPr/>
        </p:nvPicPr>
        <p:blipFill>
          <a:blip r:embed="rId3">
            <a:extLst/>
          </a:blip>
          <a:srcRect l="11296" t="18280" r="6045" b="12497"/>
          <a:stretch>
            <a:fillRect/>
          </a:stretch>
        </p:blipFill>
        <p:spPr>
          <a:xfrm>
            <a:off x="6733976" y="1831985"/>
            <a:ext cx="5972189" cy="4019837"/>
          </a:xfrm>
          <a:prstGeom prst="rect">
            <a:avLst/>
          </a:prstGeom>
          <a:ln w="12700">
            <a:miter lim="400000"/>
          </a:ln>
        </p:spPr>
      </p:pic>
      <p:sp>
        <p:nvSpPr>
          <p:cNvPr id="789" name="Radiation damping + fluctuation"/>
          <p:cNvSpPr txBox="1"/>
          <p:nvPr/>
        </p:nvSpPr>
        <p:spPr>
          <a:xfrm>
            <a:off x="7571630" y="1308621"/>
            <a:ext cx="465832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400">
                <a:solidFill>
                  <a:srgbClr val="D955C3"/>
                </a:solidFill>
              </a:defRPr>
            </a:pPr>
            <a:r>
              <a:t>Radiation damping + </a:t>
            </a:r>
            <a:r>
              <a:rPr>
                <a:solidFill>
                  <a:srgbClr val="FF2700"/>
                </a:solidFill>
              </a:rPr>
              <a:t>fluctuation</a:t>
            </a:r>
          </a:p>
        </p:txBody>
      </p:sp>
      <p:sp>
        <p:nvSpPr>
          <p:cNvPr id="790" name="Line"/>
          <p:cNvSpPr/>
          <p:nvPr/>
        </p:nvSpPr>
        <p:spPr>
          <a:xfrm>
            <a:off x="7516631" y="5888407"/>
            <a:ext cx="4768320" cy="1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91" name="±2%"/>
          <p:cNvSpPr txBox="1"/>
          <p:nvPr/>
        </p:nvSpPr>
        <p:spPr>
          <a:xfrm>
            <a:off x="9609822" y="5856344"/>
            <a:ext cx="58193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900">
                <a:solidFill>
                  <a:srgbClr val="0433FF"/>
                </a:solidFill>
              </a:defRPr>
            </a:lvl1pPr>
          </a:lstStyle>
          <a:p>
            <a:pPr/>
            <a:r>
              <a:t>±2%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3" name="ScreenShot 2016-06-30 12.31.22 .png" descr="ScreenShot 2016-06-30 12.31.22 .png"/>
          <p:cNvPicPr>
            <a:picLocks noChangeAspect="1"/>
          </p:cNvPicPr>
          <p:nvPr/>
        </p:nvPicPr>
        <p:blipFill>
          <a:blip r:embed="rId2">
            <a:extLst/>
          </a:blip>
          <a:srcRect l="11131" t="18308" r="6210" b="12469"/>
          <a:stretch>
            <a:fillRect/>
          </a:stretch>
        </p:blipFill>
        <p:spPr>
          <a:xfrm>
            <a:off x="549076" y="1831984"/>
            <a:ext cx="5972189" cy="4019838"/>
          </a:xfrm>
          <a:prstGeom prst="rect">
            <a:avLst/>
          </a:prstGeom>
          <a:ln w="12700">
            <a:miter lim="400000"/>
          </a:ln>
        </p:spPr>
      </p:pic>
      <p:sp>
        <p:nvSpPr>
          <p:cNvPr id="794" name="Line"/>
          <p:cNvSpPr/>
          <p:nvPr/>
        </p:nvSpPr>
        <p:spPr>
          <a:xfrm>
            <a:off x="1331731" y="5899358"/>
            <a:ext cx="4768320" cy="1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795" name="±2%"/>
          <p:cNvSpPr txBox="1"/>
          <p:nvPr/>
        </p:nvSpPr>
        <p:spPr>
          <a:xfrm>
            <a:off x="3424922" y="5867295"/>
            <a:ext cx="58193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900">
                <a:solidFill>
                  <a:srgbClr val="0433FF"/>
                </a:solidFill>
              </a:defRPr>
            </a:lvl1pPr>
          </a:lstStyle>
          <a:p>
            <a:pPr/>
            <a:r>
              <a:t>±2%</a:t>
            </a:r>
          </a:p>
        </p:txBody>
      </p:sp>
      <p:sp>
        <p:nvSpPr>
          <p:cNvPr id="796" name="Effect of Radiation Fluctuation (2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86258">
              <a:lnSpc>
                <a:spcPct val="90000"/>
              </a:lnSpc>
              <a:spcBef>
                <a:spcPts val="700"/>
              </a:spcBef>
              <a:defRPr spc="0" sz="343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Effect of Radiation Fluctuation (2)</a:t>
            </a:r>
          </a:p>
        </p:txBody>
      </p:sp>
      <p:sp>
        <p:nvSpPr>
          <p:cNvPr id="797" name="E = 175 GeV, βx,y = (0.5 m, 1 mm)"/>
          <p:cNvSpPr txBox="1"/>
          <p:nvPr/>
        </p:nvSpPr>
        <p:spPr>
          <a:xfrm>
            <a:off x="4177779" y="917376"/>
            <a:ext cx="464924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414141"/>
                </a:solidFill>
              </a:defRPr>
            </a:lvl1pPr>
          </a:lstStyle>
          <a:p>
            <a:pPr/>
            <a:r>
              <a:t>E = 175 GeV, βx,y = (0.5 m, 1 mm)</a:t>
            </a:r>
          </a:p>
        </p:txBody>
      </p:sp>
      <p:sp>
        <p:nvSpPr>
          <p:cNvPr id="798" name="Radiation damping only"/>
          <p:cNvSpPr txBox="1"/>
          <p:nvPr/>
        </p:nvSpPr>
        <p:spPr>
          <a:xfrm>
            <a:off x="1957040" y="1308621"/>
            <a:ext cx="351770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400">
                <a:solidFill>
                  <a:srgbClr val="D955C3"/>
                </a:solidFill>
              </a:defRPr>
            </a:lvl1pPr>
          </a:lstStyle>
          <a:p>
            <a:pPr/>
            <a:r>
              <a:t>Radiation damping only</a:t>
            </a:r>
          </a:p>
        </p:txBody>
      </p:sp>
      <p:pic>
        <p:nvPicPr>
          <p:cNvPr id="799" name="ScreenShot 2016-06-30 13.29.22 .png" descr="ScreenShot 2016-06-30 13.29.22 .png"/>
          <p:cNvPicPr>
            <a:picLocks noChangeAspect="1"/>
          </p:cNvPicPr>
          <p:nvPr/>
        </p:nvPicPr>
        <p:blipFill>
          <a:blip r:embed="rId3">
            <a:extLst/>
          </a:blip>
          <a:srcRect l="11394" t="18186" r="5947" b="12591"/>
          <a:stretch>
            <a:fillRect/>
          </a:stretch>
        </p:blipFill>
        <p:spPr>
          <a:xfrm>
            <a:off x="6733976" y="1826509"/>
            <a:ext cx="5972189" cy="4019838"/>
          </a:xfrm>
          <a:prstGeom prst="rect">
            <a:avLst/>
          </a:prstGeom>
          <a:ln w="12700">
            <a:miter lim="400000"/>
          </a:ln>
        </p:spPr>
      </p:pic>
      <p:sp>
        <p:nvSpPr>
          <p:cNvPr id="800" name="Radiation damping + fluctuation"/>
          <p:cNvSpPr txBox="1"/>
          <p:nvPr/>
        </p:nvSpPr>
        <p:spPr>
          <a:xfrm>
            <a:off x="7571630" y="1308621"/>
            <a:ext cx="465832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400">
                <a:solidFill>
                  <a:srgbClr val="D955C3"/>
                </a:solidFill>
              </a:defRPr>
            </a:pPr>
            <a:r>
              <a:t>Radiation damping + </a:t>
            </a:r>
            <a:r>
              <a:rPr>
                <a:solidFill>
                  <a:srgbClr val="FF2700"/>
                </a:solidFill>
              </a:rPr>
              <a:t>fluctuation</a:t>
            </a:r>
          </a:p>
        </p:txBody>
      </p:sp>
      <p:sp>
        <p:nvSpPr>
          <p:cNvPr id="801" name="Line"/>
          <p:cNvSpPr/>
          <p:nvPr/>
        </p:nvSpPr>
        <p:spPr>
          <a:xfrm>
            <a:off x="7516631" y="5888407"/>
            <a:ext cx="4768320" cy="1"/>
          </a:xfrm>
          <a:prstGeom prst="line">
            <a:avLst/>
          </a:prstGeom>
          <a:ln w="25400">
            <a:solidFill>
              <a:srgbClr val="0433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802" name="±2%"/>
          <p:cNvSpPr txBox="1"/>
          <p:nvPr/>
        </p:nvSpPr>
        <p:spPr>
          <a:xfrm>
            <a:off x="9609822" y="5856344"/>
            <a:ext cx="58193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900">
                <a:solidFill>
                  <a:srgbClr val="0433FF"/>
                </a:solidFill>
              </a:defRPr>
            </a:lvl1pPr>
          </a:lstStyle>
          <a:p>
            <a:pPr/>
            <a:r>
              <a:t>±2%</a:t>
            </a:r>
          </a:p>
        </p:txBody>
      </p:sp>
      <p:sp>
        <p:nvSpPr>
          <p:cNvPr id="803" name="(Right figure) 100 samples are taken to evaluate the dynamic aperture with radiation fluctuation.…"/>
          <p:cNvSpPr txBox="1"/>
          <p:nvPr>
            <p:ph type="body" sz="half" idx="1"/>
          </p:nvPr>
        </p:nvSpPr>
        <p:spPr>
          <a:xfrm>
            <a:off x="355600" y="6400800"/>
            <a:ext cx="12293600" cy="3038277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600">
              <a:spcBef>
                <a:spcPts val="1100"/>
              </a:spcBef>
              <a:buChar char="•"/>
              <a:defRPr sz="2300"/>
            </a:pPr>
            <a:r>
              <a:t>(Right figure) 100 samples are taken to evaluate the dynamic aperture with radiation fluctuation.</a:t>
            </a:r>
          </a:p>
          <a:p>
            <a:pPr lvl="1" marL="736600" indent="-228600">
              <a:spcBef>
                <a:spcPts val="1100"/>
              </a:spcBef>
              <a:buChar char="•"/>
              <a:defRPr sz="2300"/>
            </a:pPr>
            <a:r>
              <a:t>Within the lines: particles survive for 75% of the samples.</a:t>
            </a:r>
          </a:p>
          <a:p>
            <a:pPr lvl="1" marL="736600" indent="-228600">
              <a:spcBef>
                <a:spcPts val="1100"/>
              </a:spcBef>
              <a:buChar char="•"/>
              <a:defRPr sz="2300"/>
            </a:pPr>
            <a:r>
              <a:t>Error bars correspond to the range of survival between 50% and 100% of the samples.</a:t>
            </a:r>
          </a:p>
          <a:p>
            <a:pPr marL="228600" indent="-228600">
              <a:spcBef>
                <a:spcPts val="1100"/>
              </a:spcBef>
              <a:buChar char="•"/>
              <a:defRPr sz="2300"/>
            </a:pPr>
            <a:r>
              <a:t>The reduction of the 100% survival aperture is more significant than βx,y = (2 m, 2 mm). However, it still maintains ±2% momentum acceptance.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Beam-beam effect + Lattice (FCC-ee, D. Zhou)"/>
          <p:cNvSpPr txBox="1"/>
          <p:nvPr>
            <p:ph type="title"/>
          </p:nvPr>
        </p:nvSpPr>
        <p:spPr>
          <a:xfrm>
            <a:off x="-1652780" y="140490"/>
            <a:ext cx="12192001" cy="616078"/>
          </a:xfrm>
          <a:prstGeom prst="rect">
            <a:avLst/>
          </a:prstGeom>
        </p:spPr>
        <p:txBody>
          <a:bodyPr/>
          <a:lstStyle>
            <a:lvl1pPr algn="ctr" defTabSz="286258">
              <a:lnSpc>
                <a:spcPct val="90000"/>
              </a:lnSpc>
              <a:spcBef>
                <a:spcPts val="700"/>
              </a:spcBef>
              <a:defRPr spc="0" sz="3430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lvl1pPr>
          </a:lstStyle>
          <a:p>
            <a:pPr/>
            <a:r>
              <a:t>Beam-beam effect + Lattice (FCC-ee, D. Zhou)</a:t>
            </a:r>
          </a:p>
        </p:txBody>
      </p:sp>
      <p:pic>
        <p:nvPicPr>
          <p:cNvPr id="806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0766" y="869950"/>
            <a:ext cx="11844868" cy="88836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Emittance Tuning — SuperKEKB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280415">
              <a:lnSpc>
                <a:spcPct val="90000"/>
              </a:lnSpc>
              <a:spcBef>
                <a:spcPts val="700"/>
              </a:spcBef>
              <a:defRPr spc="0" sz="3359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pPr>
            <a:r>
              <a:t>Emittance Tuning — </a:t>
            </a:r>
            <a:r>
              <a:rPr>
                <a:latin typeface="Bodoni SvtyTwo ITC TT-Bold"/>
                <a:ea typeface="Bodoni SvtyTwo ITC TT-Bold"/>
                <a:cs typeface="Bodoni SvtyTwo ITC TT-Bold"/>
                <a:sym typeface="Bodoni SvtyTwo ITC TT-Bold"/>
              </a:rPr>
              <a:t>SuperKEKB</a:t>
            </a:r>
          </a:p>
        </p:txBody>
      </p:sp>
      <p:pic>
        <p:nvPicPr>
          <p:cNvPr id="809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8887" y="410146"/>
            <a:ext cx="13802574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810" name="FCC-ee talks later:…"/>
          <p:cNvSpPr txBox="1"/>
          <p:nvPr/>
        </p:nvSpPr>
        <p:spPr>
          <a:xfrm>
            <a:off x="8880182" y="838327"/>
            <a:ext cx="3513337" cy="876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1600"/>
            </a:pPr>
            <a:r>
              <a:t>FCC-ee talks later:</a:t>
            </a:r>
          </a:p>
          <a:p>
            <a:pPr>
              <a:defRPr sz="1600"/>
            </a:pPr>
            <a:r>
              <a:t>Emittance tuning:   S. Aumon</a:t>
            </a:r>
          </a:p>
          <a:p>
            <a:pPr>
              <a:defRPr sz="1600"/>
            </a:pPr>
            <a:r>
              <a:t>Tolerance/misalignment: S. Sinyatkin</a:t>
            </a:r>
          </a:p>
        </p:txBody>
      </p:sp>
      <p:sp>
        <p:nvSpPr>
          <p:cNvPr id="811" name="H. Sugimoto"/>
          <p:cNvSpPr txBox="1"/>
          <p:nvPr/>
        </p:nvSpPr>
        <p:spPr>
          <a:xfrm>
            <a:off x="1274843" y="8851900"/>
            <a:ext cx="2250914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H. Sugimoto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FCC-ee Beam Op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FCC-ee Beam Optics</a:t>
            </a:r>
          </a:p>
        </p:txBody>
      </p:sp>
      <p:sp>
        <p:nvSpPr>
          <p:cNvPr id="464" name="A baseline optics* for FCC-ee was once established in Oct. 2016 characterized by:…"/>
          <p:cNvSpPr txBox="1"/>
          <p:nvPr>
            <p:ph type="body" idx="1"/>
          </p:nvPr>
        </p:nvSpPr>
        <p:spPr>
          <a:xfrm>
            <a:off x="355600" y="869950"/>
            <a:ext cx="12293600" cy="786965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600"/>
              </a:spcBef>
              <a:defRPr sz="2400"/>
            </a:pPr>
            <a:r>
              <a:t>A baseline optics* for FCC-ee was once established in Oct. 2016 characterized by:</a:t>
            </a:r>
          </a:p>
          <a:p>
            <a:pPr lvl="1">
              <a:spcBef>
                <a:spcPts val="600"/>
              </a:spcBef>
              <a:defRPr sz="2100"/>
            </a:pPr>
            <a:r>
              <a:t>100 km circumference, 2 IP/ring</a:t>
            </a:r>
          </a:p>
          <a:p>
            <a:pPr lvl="1">
              <a:spcBef>
                <a:spcPts val="600"/>
              </a:spcBef>
              <a:defRPr sz="2100"/>
            </a:pPr>
            <a:r>
              <a:t>common lattice for all energies</a:t>
            </a:r>
          </a:p>
          <a:p>
            <a:pPr lvl="1">
              <a:spcBef>
                <a:spcPts val="600"/>
              </a:spcBef>
              <a:defRPr sz="2100"/>
            </a:pPr>
            <a:r>
              <a:t>90°/90° FODO cell in the arc with non-interleaved sextupole pairs</a:t>
            </a:r>
          </a:p>
          <a:p>
            <a:pPr lvl="1">
              <a:spcBef>
                <a:spcPts val="600"/>
              </a:spcBef>
              <a:defRPr sz="2100"/>
            </a:pPr>
            <a:r>
              <a:t>30 mrad crossing angle at the IP, with the crab-waist scheme</a:t>
            </a:r>
          </a:p>
          <a:p>
            <a:pPr lvl="1">
              <a:spcBef>
                <a:spcPts val="600"/>
              </a:spcBef>
              <a:defRPr sz="2100"/>
            </a:pPr>
            <a:r>
              <a:t>local chromaticity correction for </a:t>
            </a:r>
            <a:r>
              <a:rPr i="1"/>
              <a:t>y</a:t>
            </a:r>
            <a:r>
              <a:t>-plane, incorporated with crab sextupoles </a:t>
            </a:r>
          </a:p>
          <a:p>
            <a:pPr lvl="1">
              <a:spcBef>
                <a:spcPts val="600"/>
              </a:spcBef>
              <a:defRPr sz="2100"/>
            </a:pPr>
            <a:r>
              <a:t>100 MW total SR power for all energies</a:t>
            </a:r>
          </a:p>
          <a:p>
            <a:pPr lvl="1">
              <a:spcBef>
                <a:spcPts val="600"/>
              </a:spcBef>
              <a:defRPr sz="2100"/>
            </a:pPr>
            <a:r>
              <a:t>limit the SR toward the IP below 100 keV at 175 GeV, up to 450 m upstream</a:t>
            </a:r>
          </a:p>
          <a:p>
            <a:pPr lvl="1">
              <a:spcBef>
                <a:spcPts val="600"/>
              </a:spcBef>
              <a:defRPr sz="2100"/>
            </a:pPr>
            <a:r>
              <a:t>Tapering of magnets along the ring to compensate the effects of SR on orbit/optics</a:t>
            </a:r>
          </a:p>
          <a:p>
            <a:pPr lvl="1">
              <a:spcBef>
                <a:spcPts val="600"/>
              </a:spcBef>
              <a:defRPr sz="2100"/>
            </a:pPr>
            <a:r>
              <a:t>Sufficient dynamic aperture for beamstrahlung and top-up injection</a:t>
            </a:r>
          </a:p>
          <a:p>
            <a:pPr>
              <a:spcBef>
                <a:spcPts val="600"/>
              </a:spcBef>
              <a:defRPr sz="2400"/>
            </a:pPr>
          </a:p>
          <a:p>
            <a:pPr>
              <a:spcBef>
                <a:spcPts val="600"/>
              </a:spcBef>
              <a:defRPr sz="2400"/>
            </a:pPr>
            <a:r>
              <a:t>Motivations for change in 2017:</a:t>
            </a:r>
          </a:p>
          <a:p>
            <a:pPr lvl="1">
              <a:spcBef>
                <a:spcPts val="600"/>
              </a:spcBef>
              <a:defRPr sz="2400"/>
            </a:pPr>
            <a:r>
              <a:t>Mitigation of the coherent beam-beam instability at </a:t>
            </a:r>
            <a:r>
              <a:rPr i="1"/>
              <a:t>Z</a:t>
            </a:r>
            <a:endParaRPr i="1"/>
          </a:p>
          <a:p>
            <a:pPr lvl="2">
              <a:spcBef>
                <a:spcPts val="600"/>
              </a:spcBef>
              <a:defRPr sz="2400"/>
            </a:pPr>
            <a:r>
              <a:rPr i="1"/>
              <a:t>Smaller β</a:t>
            </a:r>
            <a:r>
              <a:rPr baseline="-5999" i="1" sz="2500"/>
              <a:t>x</a:t>
            </a:r>
            <a:r>
              <a:rPr i="1"/>
              <a:t>*</a:t>
            </a:r>
            <a:endParaRPr i="1"/>
          </a:p>
          <a:p>
            <a:pPr lvl="2">
              <a:spcBef>
                <a:spcPts val="600"/>
              </a:spcBef>
              <a:defRPr sz="2400"/>
            </a:pPr>
            <a:r>
              <a:rPr i="1"/>
              <a:t>60°/60° cell in the arc, only at Z</a:t>
            </a:r>
            <a:endParaRPr i="1"/>
          </a:p>
          <a:p>
            <a:pPr lvl="1">
              <a:spcBef>
                <a:spcPts val="600"/>
              </a:spcBef>
              <a:defRPr sz="2400"/>
            </a:pPr>
            <a:r>
              <a:t>Adopt the “Twin Aperture Quadrupole” scheme for arc quadrupoles</a:t>
            </a:r>
          </a:p>
          <a:p>
            <a:pPr lvl="1">
              <a:spcBef>
                <a:spcPts val="600"/>
              </a:spcBef>
              <a:defRPr sz="2400"/>
            </a:pPr>
            <a:r>
              <a:t>Fit the footprint to a new FCC-hh layout</a:t>
            </a:r>
          </a:p>
        </p:txBody>
      </p:sp>
      <p:sp>
        <p:nvSpPr>
          <p:cNvPr id="465" name="*Phys.Rev.Accel.Beams 19 (2016) no.11, 111005"/>
          <p:cNvSpPr txBox="1"/>
          <p:nvPr/>
        </p:nvSpPr>
        <p:spPr>
          <a:xfrm>
            <a:off x="510328" y="9169605"/>
            <a:ext cx="4827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*Phys.Rev.Accel.Beams 19 (2016) no.11, 111005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Emittance Tuning — SuperKEKB (2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280415">
              <a:lnSpc>
                <a:spcPct val="90000"/>
              </a:lnSpc>
              <a:spcBef>
                <a:spcPts val="700"/>
              </a:spcBef>
              <a:defRPr spc="0" sz="3359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pPr>
            <a:r>
              <a:t>Emittance Tuning — </a:t>
            </a:r>
            <a:r>
              <a:rPr>
                <a:latin typeface="Bodoni SvtyTwo ITC TT-Bold"/>
                <a:ea typeface="Bodoni SvtyTwo ITC TT-Bold"/>
                <a:cs typeface="Bodoni SvtyTwo ITC TT-Bold"/>
                <a:sym typeface="Bodoni SvtyTwo ITC TT-Bold"/>
              </a:rPr>
              <a:t>SuperKEKB</a:t>
            </a:r>
            <a:r>
              <a:t> (2)</a:t>
            </a:r>
          </a:p>
        </p:txBody>
      </p:sp>
      <p:pic>
        <p:nvPicPr>
          <p:cNvPr id="814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8887" y="410146"/>
            <a:ext cx="13802574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815" name="H. Sugimoto"/>
          <p:cNvSpPr txBox="1"/>
          <p:nvPr/>
        </p:nvSpPr>
        <p:spPr>
          <a:xfrm>
            <a:off x="1274843" y="8851900"/>
            <a:ext cx="2250914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H. Sugimoto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Emittance Tuning — SuperKEKB (3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 defTabSz="280415">
              <a:lnSpc>
                <a:spcPct val="90000"/>
              </a:lnSpc>
              <a:spcBef>
                <a:spcPts val="700"/>
              </a:spcBef>
              <a:defRPr spc="0" sz="3359">
                <a:solidFill>
                  <a:srgbClr val="D93E2B"/>
                </a:solidFill>
                <a:latin typeface="Bodoni SvtyTwo ITC TT-Book"/>
                <a:ea typeface="Bodoni SvtyTwo ITC TT-Book"/>
                <a:cs typeface="Bodoni SvtyTwo ITC TT-Book"/>
                <a:sym typeface="Bodoni SvtyTwo ITC TT-Book"/>
              </a:defRPr>
            </a:pPr>
            <a:r>
              <a:t>Emittance Tuning — </a:t>
            </a:r>
            <a:r>
              <a:rPr>
                <a:latin typeface="Bodoni SvtyTwo ITC TT-Bold"/>
                <a:ea typeface="Bodoni SvtyTwo ITC TT-Bold"/>
                <a:cs typeface="Bodoni SvtyTwo ITC TT-Bold"/>
                <a:sym typeface="Bodoni SvtyTwo ITC TT-Bold"/>
              </a:rPr>
              <a:t>SuperKEKB</a:t>
            </a:r>
            <a:r>
              <a:t> (3)</a:t>
            </a:r>
          </a:p>
        </p:txBody>
      </p:sp>
      <p:pic>
        <p:nvPicPr>
          <p:cNvPr id="818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8887" y="410146"/>
            <a:ext cx="13802574" cy="9753601"/>
          </a:xfrm>
          <a:prstGeom prst="rect">
            <a:avLst/>
          </a:prstGeom>
          <a:ln w="12700">
            <a:miter lim="400000"/>
          </a:ln>
        </p:spPr>
      </p:pic>
      <p:sp>
        <p:nvSpPr>
          <p:cNvPr id="819" name="H. Sugimoto"/>
          <p:cNvSpPr txBox="1"/>
          <p:nvPr/>
        </p:nvSpPr>
        <p:spPr>
          <a:xfrm>
            <a:off x="919243" y="9017000"/>
            <a:ext cx="2250914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H. Sugimoto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A negative field gradient in the main dipole of the unit cell provides:…"/>
          <p:cNvSpPr txBox="1"/>
          <p:nvPr/>
        </p:nvSpPr>
        <p:spPr>
          <a:xfrm>
            <a:off x="1194845" y="6842519"/>
            <a:ext cx="10716709" cy="257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900"/>
              </a:spcBef>
              <a:defRPr sz="2300">
                <a:solidFill>
                  <a:srgbClr val="414141"/>
                </a:solidFill>
              </a:defRPr>
            </a:pPr>
            <a:r>
              <a:t>A negative field gradient in the main dipole of the unit cell provides:</a:t>
            </a:r>
          </a:p>
          <a:p>
            <a:pPr marL="539999" indent="-359999" algn="l">
              <a:spcBef>
                <a:spcPts val="300"/>
              </a:spcBef>
              <a:buSzPct val="100000"/>
              <a:buChar char="•"/>
              <a:defRPr sz="2300">
                <a:solidFill>
                  <a:srgbClr val="414141"/>
                </a:solidFill>
              </a:defRPr>
            </a:pPr>
            <a:r>
              <a:t>longer cell length for a given emittance / better packing factor</a:t>
            </a:r>
          </a:p>
          <a:p>
            <a:pPr marL="539999" indent="-359999" algn="l">
              <a:spcBef>
                <a:spcPts val="300"/>
              </a:spcBef>
              <a:buSzPct val="100000"/>
              <a:buChar char="•"/>
              <a:defRPr sz="2300">
                <a:solidFill>
                  <a:srgbClr val="414141"/>
                </a:solidFill>
              </a:defRPr>
            </a:pPr>
            <a:r>
              <a:t>larger momentum compaction (longer bunch length for a same RF voltage)</a:t>
            </a:r>
          </a:p>
          <a:p>
            <a:pPr marL="539999" indent="-359999" algn="l">
              <a:spcBef>
                <a:spcPts val="300"/>
              </a:spcBef>
              <a:buSzPct val="100000"/>
              <a:buChar char="•"/>
              <a:defRPr sz="2300">
                <a:solidFill>
                  <a:srgbClr val="414141"/>
                </a:solidFill>
              </a:defRPr>
            </a:pPr>
            <a:r>
              <a:t>larger energy spread (thus not good for polarization, esp. at WW).</a:t>
            </a:r>
          </a:p>
          <a:p>
            <a:pPr marL="539999" indent="-359999" algn="l">
              <a:spcBef>
                <a:spcPts val="300"/>
              </a:spcBef>
              <a:buSzPct val="100000"/>
              <a:buChar char="•"/>
              <a:defRPr sz="2300">
                <a:solidFill>
                  <a:srgbClr val="414141"/>
                </a:solidFill>
              </a:defRPr>
            </a:pPr>
            <a:r>
              <a:t>larger dispersion</a:t>
            </a:r>
          </a:p>
          <a:p>
            <a:pPr marL="539999" indent="-359999" algn="l">
              <a:spcBef>
                <a:spcPts val="300"/>
              </a:spcBef>
              <a:buSzPct val="100000"/>
              <a:buChar char="•"/>
              <a:defRPr sz="2300">
                <a:solidFill>
                  <a:srgbClr val="414141"/>
                </a:solidFill>
              </a:defRPr>
            </a:pPr>
            <a:r>
              <a:t>weaker sextupoles</a:t>
            </a:r>
          </a:p>
        </p:txBody>
      </p:sp>
      <p:sp>
        <p:nvSpPr>
          <p:cNvPr id="822" name="A possibility of combined function dipole in the arc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92100">
              <a:defRPr spc="-64" sz="3200"/>
            </a:pPr>
            <a:r>
              <a:t>A possibility of </a:t>
            </a:r>
            <a:r>
              <a:rPr b="1"/>
              <a:t>combined function dipole</a:t>
            </a:r>
            <a:r>
              <a:t> in the arc</a:t>
            </a:r>
          </a:p>
        </p:txBody>
      </p:sp>
      <p:pic>
        <p:nvPicPr>
          <p:cNvPr id="823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09890" y="948988"/>
            <a:ext cx="3785021" cy="305861"/>
          </a:xfrm>
          <a:prstGeom prst="rect">
            <a:avLst/>
          </a:prstGeom>
          <a:ln w="12700">
            <a:miter lim="400000"/>
          </a:ln>
        </p:spPr>
      </p:pic>
      <p:sp>
        <p:nvSpPr>
          <p:cNvPr id="824" name="Arrow"/>
          <p:cNvSpPr/>
          <p:nvPr/>
        </p:nvSpPr>
        <p:spPr>
          <a:xfrm rot="16200000">
            <a:off x="9172414" y="5658115"/>
            <a:ext cx="633036" cy="423982"/>
          </a:xfrm>
          <a:prstGeom prst="rightArrow">
            <a:avLst>
              <a:gd name="adj1" fmla="val 33074"/>
              <a:gd name="adj2" fmla="val 98034"/>
            </a:avLst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25" name="flat dipole"/>
          <p:cNvSpPr txBox="1"/>
          <p:nvPr/>
        </p:nvSpPr>
        <p:spPr>
          <a:xfrm>
            <a:off x="8745535" y="6117347"/>
            <a:ext cx="148679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414141"/>
                </a:solidFill>
              </a:defRPr>
            </a:lvl1pPr>
          </a:lstStyle>
          <a:p>
            <a:pPr/>
            <a:r>
              <a:t>flat dipole</a:t>
            </a:r>
          </a:p>
        </p:txBody>
      </p:sp>
      <p:sp>
        <p:nvSpPr>
          <p:cNvPr id="826" name="Suggested by E. Levechev"/>
          <p:cNvSpPr txBox="1"/>
          <p:nvPr/>
        </p:nvSpPr>
        <p:spPr>
          <a:xfrm>
            <a:off x="8635538" y="8864600"/>
            <a:ext cx="376012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pPr/>
            <a:r>
              <a:t>Suggested by E. Levechev</a:t>
            </a:r>
          </a:p>
        </p:txBody>
      </p:sp>
      <p:grpSp>
        <p:nvGrpSpPr>
          <p:cNvPr id="837" name="Group"/>
          <p:cNvGrpSpPr/>
          <p:nvPr/>
        </p:nvGrpSpPr>
        <p:grpSpPr>
          <a:xfrm>
            <a:off x="1960116" y="1384051"/>
            <a:ext cx="9186166" cy="5578251"/>
            <a:chOff x="0" y="0"/>
            <a:chExt cx="9186164" cy="5578250"/>
          </a:xfrm>
        </p:grpSpPr>
        <p:pic>
          <p:nvPicPr>
            <p:cNvPr id="827" name="ScreenShot 2016-07-04 10.58.22 .png" descr="ScreenShot 2016-07-04 10.58.22 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15734" t="24355" r="5908" b="16364"/>
            <a:stretch>
              <a:fillRect/>
            </a:stretch>
          </p:blipFill>
          <p:spPr>
            <a:xfrm>
              <a:off x="472854" y="0"/>
              <a:ext cx="8240510" cy="50941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28" name="pasted-image.pdf" descr="pasted-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75595" y="5197639"/>
              <a:ext cx="429723" cy="3806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29" name="pasted-image.pdf" descr="pasted-image.pdf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0" r="0" b="0"/>
            <a:stretch>
              <a:fillRect/>
            </a:stretch>
          </p:blipFill>
          <p:spPr>
            <a:xfrm>
              <a:off x="1168358" y="2396945"/>
              <a:ext cx="380611" cy="2599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0" name="pasted-image.pdf" descr="pasted-image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100042" y="399536"/>
              <a:ext cx="380612" cy="3044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1" name="pasted-image.pdf" descr="pasted-image.pd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4319361" y="4006549"/>
              <a:ext cx="742191" cy="3109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2" name="pasted-image.pdf" descr="pasted-image.pdf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6161982" y="2042434"/>
              <a:ext cx="989588" cy="3598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3" name="pasted-image.pdf" descr="pasted-image.pdf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3996025" y="1290885"/>
              <a:ext cx="932497" cy="3571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4" name="pasted-image.pdf" descr="pasted-image.pdf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 rot="5400000">
              <a:off x="6777301" y="2336609"/>
              <a:ext cx="4437117" cy="3806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5" name="pasted-image.pdf" descr="pasted-image.pdf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1083968" y="956635"/>
              <a:ext cx="388619" cy="2415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6" name="pasted-image.pdf" descr="pasted-image.pdf"/>
            <p:cNvPicPr>
              <a:picLocks noChangeAspect="1"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 rot="16200000">
              <a:off x="-1734876" y="2336609"/>
              <a:ext cx="3850362" cy="3806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Mitigation of Coherent Beam-Beam Instability at Z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Mitigation of Coherent Beam-Beam Instability at </a:t>
            </a:r>
            <a:r>
              <a:rPr i="1"/>
              <a:t>Z</a:t>
            </a:r>
          </a:p>
        </p:txBody>
      </p:sp>
      <p:sp>
        <p:nvSpPr>
          <p:cNvPr id="468" name="A new coherent instability in x-z plane was first found by K. Ohmi by FCC Week 2016 with a strong-strong beam-beam simulation.…"/>
          <p:cNvSpPr txBox="1"/>
          <p:nvPr>
            <p:ph type="body" idx="1"/>
          </p:nvPr>
        </p:nvSpPr>
        <p:spPr>
          <a:xfrm>
            <a:off x="355600" y="869950"/>
            <a:ext cx="12293600" cy="814789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600"/>
              </a:spcBef>
              <a:defRPr sz="2300"/>
            </a:pPr>
            <a:r>
              <a:t>A new coherent instability in x-z plane was first found by K. Ohmi by FCC Week 2016 with a strong-strong beam-beam simulation.</a:t>
            </a:r>
          </a:p>
          <a:p>
            <a:pPr>
              <a:spcBef>
                <a:spcPts val="600"/>
              </a:spcBef>
              <a:defRPr sz="2300"/>
            </a:pPr>
            <a:r>
              <a:t>D. Shatilov confirmed their phenomenon by a completely independent simulation with a tunr-by-turn alternating quasi-strong-strong simulation. The result of these two agrees with each other very well.</a:t>
            </a: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  <a:r>
              <a:t>A semi-analytic scaling the threshold bunch intensity has been derived by K. Ohmi, </a:t>
            </a:r>
            <a:r>
              <a:rPr i="1"/>
              <a:t>et al.*</a:t>
            </a:r>
            <a:r>
              <a:t>:</a:t>
            </a: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</a:p>
          <a:p>
            <a:pPr>
              <a:spcBef>
                <a:spcPts val="600"/>
              </a:spcBef>
              <a:defRPr sz="2300"/>
            </a:pPr>
            <a:r>
              <a:t>Thus a smaller </a:t>
            </a:r>
            <a:r>
              <a:rPr i="1"/>
              <a:t>β</a:t>
            </a:r>
            <a:r>
              <a:rPr baseline="-5999" i="1" sz="2500"/>
              <a:t>x</a:t>
            </a:r>
            <a:r>
              <a:rPr i="1"/>
              <a:t>*</a:t>
            </a:r>
            <a:r>
              <a:t> and a larger momentum compaction α</a:t>
            </a:r>
            <a:r>
              <a:rPr baseline="-5999" i="1"/>
              <a:t>p  </a:t>
            </a:r>
            <a:r>
              <a:t>are favorable. The latter can be achieved by changing the phase advances at </a:t>
            </a:r>
            <a:r>
              <a:rPr i="1"/>
              <a:t>Z</a:t>
            </a:r>
            <a:r>
              <a:t>.</a:t>
            </a:r>
          </a:p>
          <a:p>
            <a:pPr>
              <a:spcBef>
                <a:spcPts val="600"/>
              </a:spcBef>
              <a:defRPr sz="2300"/>
            </a:pPr>
            <a:r>
              <a:t>We have reduced </a:t>
            </a:r>
            <a:r>
              <a:rPr i="1"/>
              <a:t>β</a:t>
            </a:r>
            <a:r>
              <a:rPr baseline="-5999" i="1" sz="2500"/>
              <a:t>x</a:t>
            </a:r>
            <a:r>
              <a:rPr i="1"/>
              <a:t>*</a:t>
            </a:r>
            <a:r>
              <a:t> to about 1/3, and increased α</a:t>
            </a:r>
            <a:r>
              <a:rPr baseline="-5999" i="1"/>
              <a:t>p  </a:t>
            </a:r>
            <a:r>
              <a:t>by a factor of 2.</a:t>
            </a:r>
          </a:p>
        </p:txBody>
      </p:sp>
      <p:sp>
        <p:nvSpPr>
          <p:cNvPr id="469" name="*K. Ohmi, N. Kuroo, in these preceedings, THPAB021"/>
          <p:cNvSpPr txBox="1"/>
          <p:nvPr/>
        </p:nvSpPr>
        <p:spPr>
          <a:xfrm>
            <a:off x="510328" y="9169605"/>
            <a:ext cx="55135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*K. Ohmi, N. Kuroo, in these preceedings, THPAB021</a:t>
            </a:r>
          </a:p>
        </p:txBody>
      </p:sp>
      <p:grpSp>
        <p:nvGrpSpPr>
          <p:cNvPr id="475" name="Group"/>
          <p:cNvGrpSpPr/>
          <p:nvPr/>
        </p:nvGrpSpPr>
        <p:grpSpPr>
          <a:xfrm>
            <a:off x="2159697" y="3035571"/>
            <a:ext cx="8586115" cy="2971099"/>
            <a:chOff x="0" y="0"/>
            <a:chExt cx="8586114" cy="2971097"/>
          </a:xfrm>
        </p:grpSpPr>
        <p:sp>
          <p:nvSpPr>
            <p:cNvPr id="470" name="Rectangle"/>
            <p:cNvSpPr/>
            <p:nvPr/>
          </p:nvSpPr>
          <p:spPr>
            <a:xfrm>
              <a:off x="0" y="73917"/>
              <a:ext cx="8586115" cy="289718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pic>
          <p:nvPicPr>
            <p:cNvPr id="471" name="image2.png" descr="image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1405" y="71378"/>
              <a:ext cx="4008596" cy="27487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2" name="image1.pdf" descr="image1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301139" y="0"/>
              <a:ext cx="4216078" cy="29512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73" name="D. Shatilov"/>
            <p:cNvSpPr txBox="1"/>
            <p:nvPr/>
          </p:nvSpPr>
          <p:spPr>
            <a:xfrm>
              <a:off x="1677080" y="1272426"/>
              <a:ext cx="1234418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/>
              <a:r>
                <a:t>D. Shatilov</a:t>
              </a:r>
            </a:p>
          </p:txBody>
        </p:sp>
        <p:sp>
          <p:nvSpPr>
            <p:cNvPr id="474" name="K. Ohmi"/>
            <p:cNvSpPr txBox="1"/>
            <p:nvPr/>
          </p:nvSpPr>
          <p:spPr>
            <a:xfrm>
              <a:off x="6219359" y="1272426"/>
              <a:ext cx="97568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/>
              </a:lvl1pPr>
            </a:lstStyle>
            <a:p>
              <a:pPr/>
              <a:r>
                <a:t>K. Ohmi</a:t>
              </a:r>
            </a:p>
          </p:txBody>
        </p:sp>
      </p:grpSp>
      <p:pic>
        <p:nvPicPr>
          <p:cNvPr id="476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0780" y="6724711"/>
            <a:ext cx="2503240" cy="8456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8" name="Table"/>
          <p:cNvGraphicFramePr/>
          <p:nvPr/>
        </p:nvGraphicFramePr>
        <p:xfrm>
          <a:off x="498598" y="6238758"/>
          <a:ext cx="5885260" cy="2223310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1669650"/>
                <a:gridCol w="1133320"/>
                <a:gridCol w="1514502"/>
                <a:gridCol w="1567784"/>
              </a:tblGrid>
              <a:tr h="37439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L (m)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B’ @ tt (T/m)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B’ @ Z (T/m)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</a:tr>
              <a:tr h="37439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QC1L1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1.2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-94.4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-96.3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QC1L2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-92.6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+50.3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QC1L3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-96.7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+9.8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QC2L1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1.25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+45.8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+6.7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QC2L2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1.25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+74.0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+3.2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  <p:graphicFrame>
        <p:nvGraphicFramePr>
          <p:cNvPr id="479" name="Table"/>
          <p:cNvGraphicFramePr/>
          <p:nvPr/>
        </p:nvGraphicFramePr>
        <p:xfrm>
          <a:off x="6874470" y="6238758"/>
          <a:ext cx="5885260" cy="2223310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1" rtl="0">
                <a:tableStyleId>{4C3C2611-4C71-4FC5-86AE-919BDF0F9419}</a:tableStyleId>
              </a:tblPr>
              <a:tblGrid>
                <a:gridCol w="1669650"/>
                <a:gridCol w="1133320"/>
                <a:gridCol w="1514502"/>
                <a:gridCol w="1567784"/>
              </a:tblGrid>
              <a:tr h="37439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FFFFFF"/>
                          </a:solidFill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L (m)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B’ @ tt (T/m)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B’ @ Z (T/m)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  <a:solidFill>
                      <a:srgbClr val="B0564E"/>
                    </a:solidFill>
                  </a:tcPr>
                </a:tc>
              </a:tr>
              <a:tr h="37439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QC1R1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1.2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-99.9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-97.2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QC1R2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-99.9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+51.2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QC1R3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-99.9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+12.0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QC2R1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1.25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+78.6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+7.3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C9C3BA">
                        <a:alpha val="50000"/>
                      </a:srgbClr>
                    </a:solidFill>
                  </a:tcPr>
                </a:tc>
              </a:tr>
              <a:tr h="368631"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</a:rPr>
                        <a:t>QC2R2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rgbClr val="89847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1.25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+76.2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100">
                          <a:solidFill>
                            <a:srgbClr val="414141"/>
                          </a:solidFill>
                        </a:rPr>
                        <a:t>+7.2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480" name="Divide QC1 into three independent pieces, reverse the polarity at Z."/>
          <p:cNvSpPr txBox="1"/>
          <p:nvPr/>
        </p:nvSpPr>
        <p:spPr>
          <a:xfrm>
            <a:off x="508000" y="5560098"/>
            <a:ext cx="11988800" cy="6160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Divide QC1 into three independent pieces, reverse the polarity at </a:t>
            </a:r>
            <a:r>
              <a:rPr i="1"/>
              <a:t>Z</a:t>
            </a:r>
            <a:r>
              <a:t>.</a:t>
            </a:r>
          </a:p>
        </p:txBody>
      </p:sp>
      <p:pic>
        <p:nvPicPr>
          <p:cNvPr id="481" name="ScreenShot 2017-05-07 at 8.28.58 .png" descr="ScreenShot 2017-05-07 at 8.28.58 .png"/>
          <p:cNvPicPr>
            <a:picLocks noChangeAspect="1"/>
          </p:cNvPicPr>
          <p:nvPr/>
        </p:nvPicPr>
        <p:blipFill>
          <a:blip r:embed="rId2">
            <a:extLst/>
          </a:blip>
          <a:srcRect l="8163" t="19759" r="8163" b="5252"/>
          <a:stretch>
            <a:fillRect/>
          </a:stretch>
        </p:blipFill>
        <p:spPr>
          <a:xfrm>
            <a:off x="6449429" y="894842"/>
            <a:ext cx="6361201" cy="4599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2" name="ScreenShot 2017-05-07 at 13.52.58 .png" descr="ScreenShot 2017-05-07 at 13.52.58 .png"/>
          <p:cNvPicPr>
            <a:picLocks noChangeAspect="1"/>
          </p:cNvPicPr>
          <p:nvPr/>
        </p:nvPicPr>
        <p:blipFill>
          <a:blip r:embed="rId3">
            <a:extLst/>
          </a:blip>
          <a:srcRect l="8180" t="19626" r="8132" b="5328"/>
          <a:stretch>
            <a:fillRect/>
          </a:stretch>
        </p:blipFill>
        <p:spPr>
          <a:xfrm>
            <a:off x="106672" y="894559"/>
            <a:ext cx="6362064" cy="4603142"/>
          </a:xfrm>
          <a:prstGeom prst="rect">
            <a:avLst/>
          </a:prstGeom>
          <a:ln w="12700">
            <a:miter lim="400000"/>
          </a:ln>
        </p:spPr>
      </p:pic>
      <p:sp>
        <p:nvSpPr>
          <p:cNvPr id="483" name="Reduce βx*, from 50 cm to 15 c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Reduce βx*, from 50 cm to 15 cm</a:t>
            </a:r>
          </a:p>
        </p:txBody>
      </p:sp>
      <p:sp>
        <p:nvSpPr>
          <p:cNvPr id="484" name="βx,y* = (1 m, 2 mm) @ tt"/>
          <p:cNvSpPr txBox="1"/>
          <p:nvPr/>
        </p:nvSpPr>
        <p:spPr>
          <a:xfrm>
            <a:off x="2137183" y="932942"/>
            <a:ext cx="2608090" cy="3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2000">
                <a:solidFill>
                  <a:srgbClr val="414141"/>
                </a:solidFill>
              </a:defRPr>
            </a:pPr>
            <a:r>
              <a:t>β</a:t>
            </a:r>
            <a:r>
              <a:rPr baseline="-5999" sz="2100"/>
              <a:t>x,y</a:t>
            </a:r>
            <a:r>
              <a:t>* = (1 m, 2 mm) @ tt</a:t>
            </a:r>
          </a:p>
        </p:txBody>
      </p:sp>
      <p:sp>
        <p:nvSpPr>
          <p:cNvPr id="485" name="βx,y* = (15 cm, 1 mm) @ Z"/>
          <p:cNvSpPr txBox="1"/>
          <p:nvPr/>
        </p:nvSpPr>
        <p:spPr>
          <a:xfrm>
            <a:off x="8399750" y="932942"/>
            <a:ext cx="2834700" cy="3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2000">
                <a:solidFill>
                  <a:srgbClr val="414141"/>
                </a:solidFill>
              </a:defRPr>
            </a:pPr>
            <a:r>
              <a:t>β</a:t>
            </a:r>
            <a:r>
              <a:rPr baseline="-5999" sz="2100"/>
              <a:t>x,y</a:t>
            </a:r>
            <a:r>
              <a:t>* = (15 </a:t>
            </a:r>
            <a:r>
              <a:rPr sz="1900"/>
              <a:t>cm</a:t>
            </a:r>
            <a:r>
              <a:t>, 1 mm) @ Z</a:t>
            </a:r>
          </a:p>
        </p:txBody>
      </p:sp>
      <p:sp>
        <p:nvSpPr>
          <p:cNvPr id="486" name="IP"/>
          <p:cNvSpPr txBox="1"/>
          <p:nvPr/>
        </p:nvSpPr>
        <p:spPr>
          <a:xfrm>
            <a:off x="3315381" y="4843824"/>
            <a:ext cx="251694" cy="330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>
                <a:solidFill>
                  <a:srgbClr val="414141"/>
                </a:solidFill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487" name="IP"/>
          <p:cNvSpPr txBox="1"/>
          <p:nvPr/>
        </p:nvSpPr>
        <p:spPr>
          <a:xfrm>
            <a:off x="9691253" y="4843824"/>
            <a:ext cx="251694" cy="330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>
                <a:solidFill>
                  <a:srgbClr val="414141"/>
                </a:solidFill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488" name="By this split the chromaticity and the peaks of βx,y around the IP are suppressed for the reduction of βx,y* at Z to (1/7, 1/2) at tt."/>
          <p:cNvSpPr txBox="1"/>
          <p:nvPr/>
        </p:nvSpPr>
        <p:spPr>
          <a:xfrm>
            <a:off x="508000" y="8607400"/>
            <a:ext cx="11988800" cy="942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By this split the chromaticity and the peaks of β</a:t>
            </a:r>
            <a:r>
              <a:rPr baseline="-5999" sz="2300"/>
              <a:t>x,y</a:t>
            </a:r>
            <a:r>
              <a:t> around the IP are suppressed for the reduction of β</a:t>
            </a:r>
            <a:r>
              <a:rPr baseline="-5999" sz="2300"/>
              <a:t>x,y</a:t>
            </a:r>
            <a:r>
              <a:t>* at Z to (1/7, 1/2) at tt.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There are two lengths for the space for sextupoles between quads and dipoles.…"/>
          <p:cNvSpPr txBox="1"/>
          <p:nvPr/>
        </p:nvSpPr>
        <p:spPr>
          <a:xfrm>
            <a:off x="508000" y="5480286"/>
            <a:ext cx="11988800" cy="3731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There are two lengths for the space for sextupoles between quads and dipoles.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 longer ones    are used for sexts in the case of 90°/90° cell. Some of shorter ones are used in the 60°/60° cell, making </a:t>
            </a:r>
            <a:r>
              <a:rPr i="1"/>
              <a:t>-I</a:t>
            </a:r>
            <a:r>
              <a:t> transformation between a pair of sextupole.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There are two lengths for the dipole, with the same field strength, thus a small irregularity is seen in the dispersion.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 sextupole at the longer space consists of two slices.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Only the shorter one is used/inserted at Z.</a:t>
            </a:r>
          </a:p>
        </p:txBody>
      </p:sp>
      <p:pic>
        <p:nvPicPr>
          <p:cNvPr id="491" name="ScreenShot 2017-05-10 at 11.10.12 .png" descr="ScreenShot 2017-05-10 at 11.10.12 .png"/>
          <p:cNvPicPr>
            <a:picLocks noChangeAspect="1"/>
          </p:cNvPicPr>
          <p:nvPr/>
        </p:nvPicPr>
        <p:blipFill>
          <a:blip r:embed="rId2">
            <a:extLst/>
          </a:blip>
          <a:srcRect l="7231" t="13057" r="7231" b="13081"/>
          <a:stretch>
            <a:fillRect/>
          </a:stretch>
        </p:blipFill>
        <p:spPr>
          <a:xfrm>
            <a:off x="106672" y="882459"/>
            <a:ext cx="6362064" cy="4415493"/>
          </a:xfrm>
          <a:prstGeom prst="rect">
            <a:avLst/>
          </a:prstGeom>
          <a:ln w="12700">
            <a:miter lim="400000"/>
          </a:ln>
        </p:spPr>
      </p:pic>
      <p:sp>
        <p:nvSpPr>
          <p:cNvPr id="492" name="60°/60° Arc FODO Cell at Z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60°/60° Arc FODO Cell at Z</a:t>
            </a:r>
          </a:p>
        </p:txBody>
      </p:sp>
      <p:sp>
        <p:nvSpPr>
          <p:cNvPr id="493" name="90°/90° at WW, Zh, tt"/>
          <p:cNvSpPr txBox="1"/>
          <p:nvPr/>
        </p:nvSpPr>
        <p:spPr>
          <a:xfrm>
            <a:off x="2223107" y="924473"/>
            <a:ext cx="2436243" cy="330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>
                <a:solidFill>
                  <a:srgbClr val="414141"/>
                </a:solidFill>
              </a:defRPr>
            </a:lvl1pPr>
          </a:lstStyle>
          <a:p>
            <a:pPr/>
            <a:r>
              <a:t>90°/90° at WW, Zh, tt</a:t>
            </a:r>
          </a:p>
        </p:txBody>
      </p:sp>
      <p:sp>
        <p:nvSpPr>
          <p:cNvPr id="494" name="IP"/>
          <p:cNvSpPr txBox="1"/>
          <p:nvPr/>
        </p:nvSpPr>
        <p:spPr>
          <a:xfrm>
            <a:off x="9691253" y="4843824"/>
            <a:ext cx="251694" cy="330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>
                <a:solidFill>
                  <a:srgbClr val="414141"/>
                </a:solidFill>
              </a:defRPr>
            </a:lvl1pPr>
          </a:lstStyle>
          <a:p>
            <a:pPr/>
            <a:r>
              <a:t>IP</a:t>
            </a:r>
          </a:p>
        </p:txBody>
      </p:sp>
      <p:pic>
        <p:nvPicPr>
          <p:cNvPr id="495" name="ScreenShot 2017-05-10 at 11.08.55 .png" descr="ScreenShot 2017-05-10 at 11.08.55 .png"/>
          <p:cNvPicPr>
            <a:picLocks noChangeAspect="1"/>
          </p:cNvPicPr>
          <p:nvPr/>
        </p:nvPicPr>
        <p:blipFill>
          <a:blip r:embed="rId3">
            <a:extLst/>
          </a:blip>
          <a:srcRect l="7460" t="13278" r="7000" b="12857"/>
          <a:stretch>
            <a:fillRect/>
          </a:stretch>
        </p:blipFill>
        <p:spPr>
          <a:xfrm>
            <a:off x="6557492" y="894559"/>
            <a:ext cx="6362065" cy="4415493"/>
          </a:xfrm>
          <a:prstGeom prst="rect">
            <a:avLst/>
          </a:prstGeom>
          <a:ln w="12700">
            <a:miter lim="400000"/>
          </a:ln>
        </p:spPr>
      </p:pic>
      <p:sp>
        <p:nvSpPr>
          <p:cNvPr id="496" name="60°/60° at Z"/>
          <p:cNvSpPr txBox="1"/>
          <p:nvPr/>
        </p:nvSpPr>
        <p:spPr>
          <a:xfrm>
            <a:off x="9046432" y="924473"/>
            <a:ext cx="1384028" cy="3302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>
                <a:solidFill>
                  <a:srgbClr val="414141"/>
                </a:solidFill>
              </a:defRPr>
            </a:lvl1pPr>
          </a:lstStyle>
          <a:p>
            <a:pPr/>
            <a:r>
              <a:t>60°/60° at Z</a:t>
            </a:r>
          </a:p>
        </p:txBody>
      </p:sp>
      <p:sp>
        <p:nvSpPr>
          <p:cNvPr id="497" name="Line"/>
          <p:cNvSpPr/>
          <p:nvPr/>
        </p:nvSpPr>
        <p:spPr>
          <a:xfrm flipV="1">
            <a:off x="814646" y="5238420"/>
            <a:ext cx="1" cy="241866"/>
          </a:xfrm>
          <a:prstGeom prst="line">
            <a:avLst/>
          </a:prstGeom>
          <a:ln w="25400">
            <a:solidFill>
              <a:schemeClr val="accent5">
                <a:satOff val="8112"/>
                <a:lumOff val="-1463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498" name="Line"/>
          <p:cNvSpPr/>
          <p:nvPr/>
        </p:nvSpPr>
        <p:spPr>
          <a:xfrm flipV="1">
            <a:off x="2990060" y="5238420"/>
            <a:ext cx="1" cy="241866"/>
          </a:xfrm>
          <a:prstGeom prst="line">
            <a:avLst/>
          </a:prstGeom>
          <a:ln w="25400">
            <a:solidFill>
              <a:schemeClr val="accent5">
                <a:satOff val="8112"/>
                <a:lumOff val="-1463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499" name="Line"/>
          <p:cNvSpPr/>
          <p:nvPr/>
        </p:nvSpPr>
        <p:spPr>
          <a:xfrm flipV="1">
            <a:off x="3537247" y="5238420"/>
            <a:ext cx="1" cy="241866"/>
          </a:xfrm>
          <a:prstGeom prst="line">
            <a:avLst/>
          </a:prstGeom>
          <a:ln w="25400">
            <a:solidFill>
              <a:schemeClr val="accent5">
                <a:satOff val="8112"/>
                <a:lumOff val="-1463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500" name="Line"/>
          <p:cNvSpPr/>
          <p:nvPr/>
        </p:nvSpPr>
        <p:spPr>
          <a:xfrm flipV="1">
            <a:off x="5733670" y="5238420"/>
            <a:ext cx="1" cy="241866"/>
          </a:xfrm>
          <a:prstGeom prst="line">
            <a:avLst/>
          </a:prstGeom>
          <a:ln w="25400">
            <a:solidFill>
              <a:schemeClr val="accent5">
                <a:satOff val="8112"/>
                <a:lumOff val="-1463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sp>
        <p:nvSpPr>
          <p:cNvPr id="501" name="Line"/>
          <p:cNvSpPr/>
          <p:nvPr/>
        </p:nvSpPr>
        <p:spPr>
          <a:xfrm flipV="1">
            <a:off x="3040860" y="6051267"/>
            <a:ext cx="1" cy="241866"/>
          </a:xfrm>
          <a:prstGeom prst="line">
            <a:avLst/>
          </a:prstGeom>
          <a:ln w="25400">
            <a:solidFill>
              <a:schemeClr val="accent5">
                <a:satOff val="8112"/>
                <a:lumOff val="-14630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>
                <a:solidFill>
                  <a:srgbClr val="202020"/>
                </a:solidFill>
              </a:defRPr>
            </a:pPr>
          </a:p>
        </p:txBody>
      </p:sp>
      <p:pic>
        <p:nvPicPr>
          <p:cNvPr id="502" name="TUOCB1f2.png" descr="TUOCB1f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38278" y="7250723"/>
            <a:ext cx="4766258" cy="25107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The mitigation for the beam-beam instability looks OK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The mitigation for the beam-beam instability looks OK</a:t>
            </a:r>
          </a:p>
        </p:txBody>
      </p:sp>
      <p:pic>
        <p:nvPicPr>
          <p:cNvPr id="505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83259" y="6046445"/>
            <a:ext cx="2661921" cy="1700108"/>
          </a:xfrm>
          <a:prstGeom prst="rect">
            <a:avLst/>
          </a:prstGeom>
          <a:ln w="12700">
            <a:miter lim="400000"/>
          </a:ln>
        </p:spPr>
      </p:pic>
      <p:pic>
        <p:nvPicPr>
          <p:cNvPr id="506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0895" y="1697557"/>
            <a:ext cx="4915717" cy="3456364"/>
          </a:xfrm>
          <a:prstGeom prst="rect">
            <a:avLst/>
          </a:prstGeom>
          <a:ln w="12700">
            <a:miter lim="400000"/>
          </a:ln>
        </p:spPr>
      </p:pic>
      <p:sp>
        <p:nvSpPr>
          <p:cNvPr id="507" name="half turns"/>
          <p:cNvSpPr txBox="1"/>
          <p:nvPr/>
        </p:nvSpPr>
        <p:spPr>
          <a:xfrm>
            <a:off x="2457452" y="4847194"/>
            <a:ext cx="1538467" cy="33367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defRPr sz="2300"/>
            </a:lvl1pPr>
          </a:lstStyle>
          <a:p>
            <a:pPr/>
            <a:r>
              <a:t>half turns</a:t>
            </a:r>
          </a:p>
        </p:txBody>
      </p:sp>
      <p:sp>
        <p:nvSpPr>
          <p:cNvPr id="508" name="Rectangle"/>
          <p:cNvSpPr/>
          <p:nvPr/>
        </p:nvSpPr>
        <p:spPr>
          <a:xfrm>
            <a:off x="420895" y="1724852"/>
            <a:ext cx="522564" cy="279078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2800">
                <a:solidFill>
                  <a:srgbClr val="FFFFFF"/>
                </a:solidFill>
              </a:defRPr>
            </a:pPr>
          </a:p>
        </p:txBody>
      </p:sp>
      <p:pic>
        <p:nvPicPr>
          <p:cNvPr id="509" name="pasted-image.pdf" descr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6200000">
            <a:off x="-678718" y="3147974"/>
            <a:ext cx="2721790" cy="21487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510" name="Table"/>
          <p:cNvGraphicFramePr/>
          <p:nvPr/>
        </p:nvGraphicFramePr>
        <p:xfrm>
          <a:off x="5870985" y="1714239"/>
          <a:ext cx="7248531" cy="3530601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850900"/>
                <a:gridCol w="990600"/>
                <a:gridCol w="1397000"/>
                <a:gridCol w="1587500"/>
                <a:gridCol w="1765300"/>
              </a:tblGrid>
              <a:tr h="738187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6F4E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Energy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T w="3175">
                      <a:solidFill>
                        <a:srgbClr val="7695B6"/>
                      </a:solidFill>
                      <a:miter lim="400000"/>
                    </a:lnT>
                    <a:blipFill rotWithShape="1">
                      <a:blip r:embed="rId5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b="1" sz="1800"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  <a:r>
                        <a:t>β*</a:t>
                      </a:r>
                      <a:r>
                        <a:rPr baseline="-5999" sz="2000"/>
                        <a:t>x,y</a:t>
                      </a:r>
                      <a:endParaRPr baseline="-5999" sz="2000"/>
                    </a:p>
                    <a:p>
                      <a:pPr defTabSz="914400">
                        <a:tabLst>
                          <a:tab pos="914400" algn="l"/>
                        </a:tabLst>
                        <a:defRPr b="1" sz="1800"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  <a:r>
                        <a:t>(m, mm)</a:t>
                      </a:r>
                    </a:p>
                  </a:txBody>
                  <a:tcPr marL="50800" marR="50800" marT="50800" marB="50800" anchor="ctr" anchorCtr="0" horzOverflow="overflow">
                    <a:lnT w="3175">
                      <a:solidFill>
                        <a:srgbClr val="7695B6"/>
                      </a:solidFill>
                      <a:miter lim="400000"/>
                    </a:lnT>
                    <a:blipFill rotWithShape="1">
                      <a:blip r:embed="rId5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6F4E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Geometrical</a:t>
                      </a:r>
                    </a:p>
                  </a:txBody>
                  <a:tcPr marL="50800" marR="50800" marT="50800" marB="50800" anchor="ctr" anchorCtr="0" horzOverflow="overflow">
                    <a:lnT w="3175">
                      <a:solidFill>
                        <a:srgbClr val="7695B6"/>
                      </a:solidFill>
                      <a:miter lim="400000"/>
                    </a:lnT>
                    <a:blipFill rotWithShape="1">
                      <a:blip r:embed="rId5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6F4E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Strong-Strong
(K. Ohmi)</a:t>
                      </a:r>
                    </a:p>
                  </a:txBody>
                  <a:tcPr marL="50800" marR="50800" marT="50800" marB="50800" anchor="ctr" anchorCtr="0" horzOverflow="overflow">
                    <a:lnT w="3175">
                      <a:solidFill>
                        <a:srgbClr val="7695B6"/>
                      </a:solidFill>
                      <a:miter lim="400000"/>
                    </a:lnT>
                    <a:blipFill rotWithShape="1">
                      <a:blip r:embed="rId5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6F4E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Remarks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blipFill rotWithShape="1">
                      <a:blip r:embed="rId5"/>
                      <a:srcRect l="0" t="0" r="0" b="0"/>
                      <a:tile tx="0" ty="0" sx="100000" sy="100000" flip="none" algn="tl"/>
                    </a:blipFill>
                  </a:tcPr>
                </a:tc>
              </a:tr>
              <a:tr h="433387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Z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B w="3175">
                      <a:solidFill>
                        <a:srgbClr val="D6D3CB">
                          <a:alpha val="85000"/>
                        </a:srgbClr>
                      </a:solidFill>
                      <a:miter lim="400000"/>
                    </a:lnB>
                    <a:blipFill rotWithShape="1">
                      <a:blip r:embed="rId6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(0.15, 1)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137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107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a small blowup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</a:tr>
              <a:tr h="434975">
                <a:tc rowSpan="2"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b="1" i="1" sz="18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defRPr>
                      </a:pPr>
                      <a:r>
                        <a:t>W</a:t>
                      </a:r>
                      <a:r>
                        <a:rPr baseline="31999" sz="2000"/>
                        <a:t>±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T w="3175">
                      <a:solidFill>
                        <a:srgbClr val="D6D3CB">
                          <a:alpha val="85000"/>
                        </a:srgbClr>
                      </a:solidFill>
                      <a:miter lim="400000"/>
                    </a:lnT>
                    <a:lnB w="3175">
                      <a:solidFill>
                        <a:srgbClr val="D6D3CB">
                          <a:alpha val="85000"/>
                        </a:srgbClr>
                      </a:solidFill>
                      <a:miter lim="400000"/>
                    </a:lnB>
                    <a:blipFill rotWithShape="1">
                      <a:blip r:embed="rId6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(1, 2)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16.4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12.5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  <a:r>
                        <a:t>ν</a:t>
                      </a:r>
                      <a:r>
                        <a:rPr baseline="-5999"/>
                        <a:t>x,y</a:t>
                      </a:r>
                      <a:r>
                        <a:t> = (0.57, 0.61)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</a:tr>
              <a:tr h="434975">
                <a:tc vMerge="1"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(0.5, 1)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30.0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23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  <a:r>
                        <a:t>ν</a:t>
                      </a:r>
                      <a:r>
                        <a:rPr baseline="-5999"/>
                        <a:t>x,y</a:t>
                      </a:r>
                      <a:r>
                        <a:t> = (0.57, 0.61)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</a:tr>
              <a:tr h="434975">
                <a:tc rowSpan="2"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Zh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T w="3175">
                      <a:solidFill>
                        <a:srgbClr val="D6D3CB">
                          <a:alpha val="85000"/>
                        </a:srgbClr>
                      </a:solidFill>
                      <a:miter lim="400000"/>
                    </a:lnT>
                    <a:lnB w="3175">
                      <a:solidFill>
                        <a:srgbClr val="D6D3CB">
                          <a:alpha val="85000"/>
                        </a:srgbClr>
                      </a:solidFill>
                      <a:miter lim="400000"/>
                    </a:lnB>
                    <a:blipFill rotWithShape="1">
                      <a:blip r:embed="rId6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(1, 2)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4.6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5.0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</a:tr>
              <a:tr h="434975">
                <a:tc vMerge="1"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(0.5, 1)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8.0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8.0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  <a:r>
                        <a:t>ν</a:t>
                      </a:r>
                      <a:r>
                        <a:rPr baseline="-5999"/>
                        <a:t>x,y</a:t>
                      </a:r>
                      <a:r>
                        <a:t> = (0.57, 0.61)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</a:tr>
              <a:tr h="434975">
                <a:tc rowSpan="2"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tt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T w="3175">
                      <a:solidFill>
                        <a:srgbClr val="D6D3CB">
                          <a:alpha val="85000"/>
                        </a:srgbClr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  <a:blipFill rotWithShape="1">
                      <a:blip r:embed="rId6"/>
                      <a:srcRect l="0" t="0" r="0" b="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(1, 2)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1.35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1.55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</a:tr>
              <a:tr h="434975">
                <a:tc vMerge="1">
                  <a:tcPr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(0.5, 1)</a:t>
                      </a:r>
                    </a:p>
                  </a:txBody>
                  <a:tcPr marL="50800" marR="50800" marT="50800" marB="50800" anchor="ctr" anchorCtr="0" horzOverflow="overflow"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2.09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2000"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rPr>
                        <a:t>2.3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  <a:effectLst>
                            <a:outerShdw sx="100000" sy="100000" kx="0" ky="0" algn="b" rotWithShape="0" blurRad="25400" dist="12700" dir="5280000">
                              <a:srgbClr val="FFFFFF"/>
                            </a:outerShdw>
                          </a:effectLst>
                        </a:defRPr>
                      </a:pPr>
                      <a:r>
                        <a:t>ν</a:t>
                      </a:r>
                      <a:r>
                        <a:rPr baseline="-5999"/>
                        <a:t>x,y</a:t>
                      </a:r>
                      <a:r>
                        <a:t> = (0.57, 0.61)</a:t>
                      </a:r>
                    </a:p>
                  </a:txBody>
                  <a:tcPr marL="50800" marR="50800" marT="50800" marB="50800" anchor="ctr" anchorCtr="0" horzOverflow="overflow">
                    <a:lnL w="3175">
                      <a:solidFill>
                        <a:srgbClr val="7695B6"/>
                      </a:solidFill>
                      <a:miter lim="400000"/>
                    </a:lnL>
                    <a:lnR w="3175">
                      <a:solidFill>
                        <a:srgbClr val="7695B6"/>
                      </a:solidFill>
                      <a:miter lim="400000"/>
                    </a:lnR>
                    <a:lnT w="3175">
                      <a:solidFill>
                        <a:srgbClr val="7695B6"/>
                      </a:solidFill>
                      <a:miter lim="400000"/>
                    </a:lnT>
                    <a:lnB w="3175">
                      <a:solidFill>
                        <a:srgbClr val="7695B6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pic>
        <p:nvPicPr>
          <p:cNvPr id="511" name="pasted-image.pdf" descr="pasted-image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493622" y="1084132"/>
            <a:ext cx="3346028" cy="264161"/>
          </a:xfrm>
          <a:prstGeom prst="rect">
            <a:avLst/>
          </a:prstGeom>
          <a:ln w="12700">
            <a:miter lim="400000"/>
          </a:ln>
        </p:spPr>
      </p:pic>
      <p:sp>
        <p:nvSpPr>
          <p:cNvPr id="512" name="The luminosity by the strong-strong beam-beam simulation agrees with the geometrical ones within ±20% differences.…"/>
          <p:cNvSpPr txBox="1"/>
          <p:nvPr>
            <p:ph type="body" sz="quarter" idx="1"/>
          </p:nvPr>
        </p:nvSpPr>
        <p:spPr>
          <a:xfrm>
            <a:off x="5589812" y="5930598"/>
            <a:ext cx="7157245" cy="2721791"/>
          </a:xfrm>
          <a:prstGeom prst="rect">
            <a:avLst/>
          </a:prstGeom>
        </p:spPr>
        <p:txBody>
          <a:bodyPr>
            <a:noAutofit/>
          </a:bodyPr>
          <a:lstStyle/>
          <a:p>
            <a:pPr marL="485913" indent="-485913">
              <a:spcBef>
                <a:spcPts val="600"/>
              </a:spcBef>
              <a:defRPr sz="1600"/>
            </a:pPr>
            <a:r>
              <a:t>The luminosity by the strong-strong beam-beam simulation agrees with the geometrical ones within ±20% differences.</a:t>
            </a:r>
          </a:p>
          <a:p>
            <a:pPr marL="485913" indent="-485913">
              <a:spcBef>
                <a:spcPts val="600"/>
              </a:spcBef>
              <a:defRPr sz="1600"/>
            </a:pPr>
            <a:r>
              <a:t>This means the blowup due to beam-beam effect is not large.</a:t>
            </a:r>
          </a:p>
          <a:p>
            <a:pPr marL="485913" indent="-485913">
              <a:spcBef>
                <a:spcPts val="600"/>
              </a:spcBef>
              <a:defRPr sz="1600"/>
            </a:pPr>
            <a:r>
              <a:t>Further tuning of the bunch charge, β-tron tunes, bunch length, etc., will improve the luminosity further.</a:t>
            </a:r>
          </a:p>
          <a:p>
            <a:pPr marL="485913" indent="-485913">
              <a:spcBef>
                <a:spcPts val="600"/>
              </a:spcBef>
              <a:defRPr sz="1600"/>
            </a:pPr>
            <a:r>
              <a:t>More, independent results with quasi-strong-strong model will be presented by D. Shatilov in this workshop.</a:t>
            </a:r>
          </a:p>
        </p:txBody>
      </p:sp>
      <p:sp>
        <p:nvSpPr>
          <p:cNvPr id="513" name="Strong-strong simulation (K. Ohmi)"/>
          <p:cNvSpPr txBox="1"/>
          <p:nvPr/>
        </p:nvSpPr>
        <p:spPr>
          <a:xfrm>
            <a:off x="437352" y="1096547"/>
            <a:ext cx="488280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400"/>
            </a:lvl1pPr>
          </a:lstStyle>
          <a:p>
            <a:pPr/>
            <a:r>
              <a:t>Strong-strong simulation (K. Ohmi)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An idea of “twin aperture quadrupole” has been developed by A. Milanese to save the power consumption of  quadrupole magnets.…"/>
          <p:cNvSpPr txBox="1"/>
          <p:nvPr/>
        </p:nvSpPr>
        <p:spPr>
          <a:xfrm>
            <a:off x="508000" y="1131346"/>
            <a:ext cx="11988800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An idea of “twin aperture quadrupole” has been developed by A. Milanese to save the power consumption of  quadrupole magnets.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 currents in the magnet are always surrounded by iron to maximize the usage.</a:t>
            </a:r>
          </a:p>
        </p:txBody>
      </p:sp>
      <p:sp>
        <p:nvSpPr>
          <p:cNvPr id="516" name="Twin Aperture Quadrupo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Twin Aperture Quadrupole</a:t>
            </a:r>
          </a:p>
        </p:txBody>
      </p:sp>
      <p:pic>
        <p:nvPicPr>
          <p:cNvPr id="517" name="TUOCB1f3.png" descr="TUOCB1f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55373" y="2666158"/>
            <a:ext cx="3890536" cy="3922270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An example of the cross section of a twin aperture quadrupole for FCC-ee (A. Milanese).…"/>
          <p:cNvSpPr txBox="1"/>
          <p:nvPr/>
        </p:nvSpPr>
        <p:spPr>
          <a:xfrm>
            <a:off x="6956052" y="5043885"/>
            <a:ext cx="5352380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1900"/>
            </a:pPr>
            <a:r>
              <a:t>An example of the cross section of a twin aperture quadrupole for FCC-ee (A. Milanese).</a:t>
            </a:r>
          </a:p>
          <a:p>
            <a:pPr algn="l">
              <a:defRPr sz="1900"/>
            </a:pPr>
          </a:p>
          <a:p>
            <a:pPr algn="l">
              <a:defRPr sz="1900"/>
            </a:pPr>
            <a:r>
              <a:t>The separation between two beams is 30 cm.</a:t>
            </a:r>
          </a:p>
        </p:txBody>
      </p:sp>
      <p:sp>
        <p:nvSpPr>
          <p:cNvPr id="519" name="The power consumption of the twin aperture quad: 22 MW at 175 GeV with Cu coil = half of single-aperture quads.…"/>
          <p:cNvSpPr txBox="1"/>
          <p:nvPr/>
        </p:nvSpPr>
        <p:spPr>
          <a:xfrm>
            <a:off x="414401" y="6751639"/>
            <a:ext cx="12175998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The power consumption of the twin aperture quad: 22 MW at 175 GeV with Cu coil = half of single-aperture quads.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Dipoles are also “twin”: power consumption = 17 MW at 175 GeV with Al bus bar.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Although the sextupoles seem very strong, the average of them is still reasonable.…"/>
          <p:cNvSpPr txBox="1"/>
          <p:nvPr/>
        </p:nvSpPr>
        <p:spPr>
          <a:xfrm>
            <a:off x="770617" y="5724683"/>
            <a:ext cx="5546762" cy="3353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Although the sextupoles seem very strong, the average of them is still reasonable.</a:t>
            </a:r>
          </a:p>
          <a:p>
            <a:pPr marL="469900" indent="-469900" algn="l">
              <a:spcBef>
                <a:spcPts val="900"/>
              </a:spcBef>
              <a:buClr>
                <a:srgbClr val="929292"/>
              </a:buClr>
              <a:buSzPct val="60000"/>
              <a:buFont typeface="Zapf Dingbats"/>
              <a:buChar char="❖"/>
              <a:defRPr sz="2100">
                <a:solidFill>
                  <a:srgbClr val="000000"/>
                </a:solidFill>
              </a:defRPr>
            </a:pPr>
            <a:r>
              <a:t>∼10% of them may need a special dedicated architecture.</a:t>
            </a:r>
          </a:p>
        </p:txBody>
      </p:sp>
      <p:sp>
        <p:nvSpPr>
          <p:cNvPr id="522" name="Parameters for Arc Magne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27152">
              <a:defRPr spc="-71" sz="3584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Parameters for Arc Magnets</a:t>
            </a:r>
          </a:p>
        </p:txBody>
      </p:sp>
      <p:pic>
        <p:nvPicPr>
          <p:cNvPr id="523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17263" y="932942"/>
            <a:ext cx="8770274" cy="438863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4" name="ScreenShot 2017-05-10 at 12.19.12 .png" descr="ScreenShot 2017-05-10 at 12.19.12 .png"/>
          <p:cNvPicPr>
            <a:picLocks noChangeAspect="1"/>
          </p:cNvPicPr>
          <p:nvPr/>
        </p:nvPicPr>
        <p:blipFill>
          <a:blip r:embed="rId3">
            <a:extLst/>
          </a:blip>
          <a:srcRect l="8853" t="23057" r="8853" b="11489"/>
          <a:stretch>
            <a:fillRect/>
          </a:stretch>
        </p:blipFill>
        <p:spPr>
          <a:xfrm>
            <a:off x="6603775" y="5536329"/>
            <a:ext cx="6163034" cy="3939832"/>
          </a:xfrm>
          <a:prstGeom prst="rect">
            <a:avLst/>
          </a:prstGeom>
          <a:ln w="12700">
            <a:miter lim="400000"/>
          </a:ln>
        </p:spPr>
      </p:pic>
      <p:sp>
        <p:nvSpPr>
          <p:cNvPr id="525" name="SD*"/>
          <p:cNvSpPr txBox="1"/>
          <p:nvPr/>
        </p:nvSpPr>
        <p:spPr>
          <a:xfrm>
            <a:off x="7931778" y="6156483"/>
            <a:ext cx="62880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pPr/>
            <a:r>
              <a:t>SD*</a:t>
            </a:r>
          </a:p>
        </p:txBody>
      </p:sp>
      <p:sp>
        <p:nvSpPr>
          <p:cNvPr id="526" name="SF*"/>
          <p:cNvSpPr txBox="1"/>
          <p:nvPr/>
        </p:nvSpPr>
        <p:spPr>
          <a:xfrm>
            <a:off x="11421952" y="6156483"/>
            <a:ext cx="56242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SF*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Editorial">
  <a:themeElements>
    <a:clrScheme name="Editorial">
      <a:dk1>
        <a:srgbClr val="324863"/>
      </a:dk1>
      <a:lt1>
        <a:srgbClr val="634D31"/>
      </a:lt1>
      <a:dk2>
        <a:srgbClr val="615F5C"/>
      </a:dk2>
      <a:lt2>
        <a:srgbClr val="D6D3CB"/>
      </a:lt2>
      <a:accent1>
        <a:srgbClr val="4D76A4"/>
      </a:accent1>
      <a:accent2>
        <a:srgbClr val="729460"/>
      </a:accent2>
      <a:accent3>
        <a:srgbClr val="D6AD40"/>
      </a:accent3>
      <a:accent4>
        <a:srgbClr val="DC7D39"/>
      </a:accent4>
      <a:accent5>
        <a:srgbClr val="C36061"/>
      </a:accent5>
      <a:accent6>
        <a:srgbClr val="7E649B"/>
      </a:accent6>
      <a:hlink>
        <a:srgbClr val="0000FF"/>
      </a:hlink>
      <a:folHlink>
        <a:srgbClr val="FF00FF"/>
      </a:folHlink>
    </a:clrScheme>
    <a:fontScheme name="Editorial">
      <a:majorFont>
        <a:latin typeface="Didot"/>
        <a:ea typeface="Didot"/>
        <a:cs typeface="Didot"/>
      </a:majorFont>
      <a:minorFont>
        <a:latin typeface="Didot"/>
        <a:ea typeface="Didot"/>
        <a:cs typeface="Didot"/>
      </a:minorFont>
    </a:fontScheme>
    <a:fmtScheme name="Editori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>
              <a:hueOff val="109193"/>
              <a:satOff val="-4874"/>
              <a:lumOff val="12971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2486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Editorial">
  <a:themeElements>
    <a:clrScheme name="Editorial">
      <a:dk1>
        <a:srgbClr val="000000"/>
      </a:dk1>
      <a:lt1>
        <a:srgbClr val="FFFFFF"/>
      </a:lt1>
      <a:dk2>
        <a:srgbClr val="615F5C"/>
      </a:dk2>
      <a:lt2>
        <a:srgbClr val="D6D3CB"/>
      </a:lt2>
      <a:accent1>
        <a:srgbClr val="4D76A4"/>
      </a:accent1>
      <a:accent2>
        <a:srgbClr val="729460"/>
      </a:accent2>
      <a:accent3>
        <a:srgbClr val="D6AD40"/>
      </a:accent3>
      <a:accent4>
        <a:srgbClr val="DC7D39"/>
      </a:accent4>
      <a:accent5>
        <a:srgbClr val="C36061"/>
      </a:accent5>
      <a:accent6>
        <a:srgbClr val="7E649B"/>
      </a:accent6>
      <a:hlink>
        <a:srgbClr val="0000FF"/>
      </a:hlink>
      <a:folHlink>
        <a:srgbClr val="FF00FF"/>
      </a:folHlink>
    </a:clrScheme>
    <a:fontScheme name="Editorial">
      <a:majorFont>
        <a:latin typeface="Didot"/>
        <a:ea typeface="Didot"/>
        <a:cs typeface="Didot"/>
      </a:majorFont>
      <a:minorFont>
        <a:latin typeface="Didot"/>
        <a:ea typeface="Didot"/>
        <a:cs typeface="Didot"/>
      </a:minorFont>
    </a:fontScheme>
    <a:fmtScheme name="Editori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>
              <a:hueOff val="109193"/>
              <a:satOff val="-4874"/>
              <a:lumOff val="12971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324863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