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772" r:id="rId2"/>
    <p:sldId id="884" r:id="rId3"/>
    <p:sldId id="886" r:id="rId4"/>
    <p:sldId id="885" r:id="rId5"/>
    <p:sldId id="887" r:id="rId6"/>
    <p:sldId id="852" r:id="rId7"/>
    <p:sldId id="891" r:id="rId8"/>
    <p:sldId id="853" r:id="rId9"/>
    <p:sldId id="854" r:id="rId10"/>
    <p:sldId id="858" r:id="rId11"/>
    <p:sldId id="859" r:id="rId12"/>
    <p:sldId id="860" r:id="rId13"/>
    <p:sldId id="861" r:id="rId14"/>
    <p:sldId id="862" r:id="rId15"/>
    <p:sldId id="863" r:id="rId16"/>
    <p:sldId id="864" r:id="rId17"/>
    <p:sldId id="867" r:id="rId18"/>
    <p:sldId id="876" r:id="rId19"/>
    <p:sldId id="877" r:id="rId20"/>
    <p:sldId id="865" r:id="rId21"/>
    <p:sldId id="895" r:id="rId22"/>
    <p:sldId id="870" r:id="rId23"/>
    <p:sldId id="897" r:id="rId24"/>
    <p:sldId id="868" r:id="rId25"/>
    <p:sldId id="869" r:id="rId26"/>
    <p:sldId id="882" r:id="rId27"/>
    <p:sldId id="883" r:id="rId28"/>
    <p:sldId id="872" r:id="rId29"/>
    <p:sldId id="873" r:id="rId30"/>
    <p:sldId id="896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0"/>
    <a:srgbClr val="C00000"/>
    <a:srgbClr val="00B050"/>
    <a:srgbClr val="E46C0A"/>
    <a:srgbClr val="F2F2F2"/>
    <a:srgbClr val="007091"/>
    <a:srgbClr val="558ED5"/>
    <a:srgbClr val="11009A"/>
    <a:srgbClr val="330099"/>
    <a:srgbClr val="2A29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3" autoAdjust="0"/>
    <p:restoredTop sz="99213" autoAdjust="0"/>
  </p:normalViewPr>
  <p:slideViewPr>
    <p:cSldViewPr>
      <p:cViewPr varScale="1">
        <p:scale>
          <a:sx n="122" d="100"/>
          <a:sy n="122" d="100"/>
        </p:scale>
        <p:origin x="-7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8BBAE2D-C797-482C-A629-C0A1885DBCA9}" type="datetime1">
              <a:rPr lang="en-US"/>
              <a:pPr/>
              <a:t>16/05/17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1C839BE-13CA-490D-A07C-DD02769832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4340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dirty="0" smtClean="0">
              <a:ea typeface="ＭＳ Ｐゴシック" pitchFamily="-111" charset="-128"/>
            </a:endParaRPr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8373EDC-02D0-4ABD-AAB3-1150EF0FD3C6}" type="slidenum">
              <a:rPr lang="en-US">
                <a:solidFill>
                  <a:srgbClr val="000000"/>
                </a:solidFill>
              </a:rPr>
              <a:pPr/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9B0BE-3ECB-4792-B41D-B057F04653BF}" type="datetime1">
              <a:rPr lang="en-US"/>
              <a:pPr/>
              <a:t>16/05/17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9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0E2296-77CA-4974-8B65-7B17181F8B2B}" type="datetime1">
              <a:rPr lang="en-US"/>
              <a:pPr/>
              <a:t>16/05/17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442E8DCD-674A-4F0A-9D29-4F2300ED39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CBB93D-B25D-44F7-A360-DBF976F3827E}" type="datetime1">
              <a:rPr lang="en-US"/>
              <a:pPr/>
              <a:t>16/05/17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35C31D51-7946-402C-A667-D9FCD6A3B6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81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334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9AD86C12-6CF6-4BB5-8D62-12367F500881}" type="datetime1">
              <a:rPr lang="en-US"/>
              <a:pPr/>
              <a:t>16/05/17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42B409-8954-48E8-9375-D69DE485C6BB}" type="datetime1">
              <a:rPr lang="en-US"/>
              <a:pPr/>
              <a:t>16/05/17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27C02AE7-F4DC-41F1-A795-EFAB2A02BC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9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4B11E4-E8BE-47D3-8B21-3D4DF8DC73F1}" type="datetime1">
              <a:rPr lang="en-US"/>
              <a:pPr/>
              <a:t>16/05/17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02DE38E7-83AC-4C74-B4EA-6F2B8D4C9A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9" y="635000"/>
            <a:ext cx="8123237" cy="571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6ADEF6-D558-4088-8598-142C160A5D25}" type="datetime1">
              <a:rPr lang="en-US"/>
              <a:pPr/>
              <a:t>16/05/17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5660EB87-1649-4F86-B355-9747252F1D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9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CF37CC-0FB3-4522-AA6A-252E96FD2E6D}" type="datetime1">
              <a:rPr lang="en-US"/>
              <a:pPr/>
              <a:t>16/05/17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76C51A7B-F402-487C-B431-5AA9D3758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48C13B-F499-49ED-AF72-9C77F539EDE9}" type="datetime1">
              <a:rPr lang="en-US"/>
              <a:pPr/>
              <a:t>16/05/17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2BCC832F-454A-4740-A8B9-4FC154EA02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B83294-12DB-41EC-BD77-BA8B0D1A794A}" type="datetime1">
              <a:rPr lang="en-US"/>
              <a:pPr/>
              <a:t>16/05/17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9546704F-C0B2-4955-9816-FCB3424E4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2A5540-6093-4FAB-AA33-5DB38C3A712C}" type="datetime1">
              <a:rPr lang="en-US"/>
              <a:pPr/>
              <a:t>16/05/17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C9FAA2DD-93F8-428A-BE83-03A0CC7127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758239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40879704-8717-4D7B-843C-B59F2977B8B9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‹#›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898989"/>
                </a:solidFill>
                <a:latin typeface="Georgia" pitchFamily="18" charset="0"/>
              </a:defRPr>
            </a:lvl1pPr>
          </a:lstStyle>
          <a:p>
            <a:fld id="{718FDCB3-2C74-4182-99CC-5D7FBB7ED07C}" type="datetime1">
              <a:rPr lang="en-US"/>
              <a:pPr/>
              <a:t>16/05/17</a:t>
            </a:fld>
            <a:endParaRPr lang="en-US" dirty="0"/>
          </a:p>
        </p:txBody>
      </p:sp>
      <p:sp>
        <p:nvSpPr>
          <p:cNvPr id="1033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932677"/>
            <a:ext cx="9144000" cy="49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cxnSp>
        <p:nvCxnSpPr>
          <p:cNvPr id="12" name="Straight Connector 11"/>
          <p:cNvCxnSpPr>
            <a:cxnSpLocks noChangeShapeType="1"/>
            <a:endCxn id="2" idx="3"/>
          </p:cNvCxnSpPr>
          <p:nvPr userDrawn="1"/>
        </p:nvCxnSpPr>
        <p:spPr bwMode="auto">
          <a:xfrm flipH="1">
            <a:off x="1190555" y="318195"/>
            <a:ext cx="7260350" cy="2065"/>
          </a:xfrm>
          <a:prstGeom prst="line">
            <a:avLst/>
          </a:prstGeom>
          <a:noFill/>
          <a:ln w="9525">
            <a:solidFill>
              <a:srgbClr val="00009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604525" y="87765"/>
            <a:ext cx="460860" cy="460860"/>
          </a:xfrm>
          <a:prstGeom prst="rect">
            <a:avLst/>
          </a:prstGeom>
        </p:spPr>
      </p:pic>
      <p:sp>
        <p:nvSpPr>
          <p:cNvPr id="16" name="Rectangle 2"/>
          <p:cNvSpPr txBox="1">
            <a:spLocks noChangeArrowheads="1"/>
          </p:cNvSpPr>
          <p:nvPr userDrawn="1"/>
        </p:nvSpPr>
        <p:spPr bwMode="auto">
          <a:xfrm>
            <a:off x="2114080" y="0"/>
            <a:ext cx="6452040" cy="27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r" defTabSz="457200" fontAlgn="auto">
              <a:spcAft>
                <a:spcPts val="0"/>
              </a:spcAft>
              <a:defRPr/>
            </a:pPr>
            <a:r>
              <a:rPr lang="fr-FR" sz="100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R. Corsini –</a:t>
            </a:r>
            <a:r>
              <a:rPr lang="en-US" sz="100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 Final Results From the CLIC Test Facility,</a:t>
            </a:r>
            <a:r>
              <a:rPr lang="en-US" sz="1000" baseline="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 </a:t>
            </a:r>
            <a:r>
              <a:rPr lang="en-US" sz="1000" dirty="0" smtClean="0">
                <a:solidFill>
                  <a:srgbClr val="00187E"/>
                </a:solidFill>
                <a:latin typeface="Century Gothic"/>
                <a:ea typeface="+mj-ea"/>
                <a:cs typeface="Century Gothic"/>
              </a:rPr>
              <a:t>CTF3</a:t>
            </a:r>
            <a:endParaRPr lang="fr-FR" sz="1000" dirty="0">
              <a:solidFill>
                <a:srgbClr val="00187E"/>
              </a:solidFill>
              <a:latin typeface="Century Gothic"/>
              <a:ea typeface="+mj-ea"/>
              <a:cs typeface="Century Gothic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190555" cy="6405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000090"/>
          </a:solidFill>
          <a:latin typeface="Century Gothic"/>
          <a:ea typeface="ＭＳ Ｐゴシック" charset="-128"/>
          <a:cs typeface="Century Gothic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Century Gothic"/>
          <a:ea typeface="ＭＳ Ｐゴシック" charset="-128"/>
          <a:cs typeface="Century Gothic"/>
        </a:defRPr>
      </a:lvl1pPr>
      <a:lvl2pPr marL="450850" indent="-1778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2pPr>
      <a:lvl3pPr marL="714375" indent="-1778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3pPr>
      <a:lvl4pPr marL="893763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4pPr>
      <a:lvl5pPr marL="1166813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jpeg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G"/><Relationship Id="rId3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4" Type="http://schemas.openxmlformats.org/officeDocument/2006/relationships/image" Target="../media/image60.jpg"/><Relationship Id="rId5" Type="http://schemas.openxmlformats.org/officeDocument/2006/relationships/image" Target="../media/image6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clic-study.web.cern.ch/content/conceptual-design-report" TargetMode="External"/><Relationship Id="rId5" Type="http://schemas.openxmlformats.org/officeDocument/2006/relationships/image" Target="../media/image6.pn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jpeg"/><Relationship Id="rId5" Type="http://schemas.openxmlformats.org/officeDocument/2006/relationships/image" Target="../media/image43.jpeg"/><Relationship Id="rId6" Type="http://schemas.openxmlformats.org/officeDocument/2006/relationships/image" Target="../media/image65.emf"/><Relationship Id="rId7" Type="http://schemas.openxmlformats.org/officeDocument/2006/relationships/image" Target="../media/image66.png"/><Relationship Id="rId8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image" Target="../media/image72.png"/><Relationship Id="rId7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4" Type="http://schemas.openxmlformats.org/officeDocument/2006/relationships/image" Target="../media/image76.png"/><Relationship Id="rId5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jpeg"/><Relationship Id="rId5" Type="http://schemas.openxmlformats.org/officeDocument/2006/relationships/image" Target="../media/image82.png"/><Relationship Id="rId6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87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88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Relationship Id="rId3" Type="http://schemas.openxmlformats.org/officeDocument/2006/relationships/image" Target="../media/image9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eg"/><Relationship Id="rId5" Type="http://schemas.openxmlformats.org/officeDocument/2006/relationships/image" Target="../media/image16.jpeg"/><Relationship Id="rId6" Type="http://schemas.openxmlformats.org/officeDocument/2006/relationships/image" Target="../media/image26.jpeg"/><Relationship Id="rId7" Type="http://schemas.openxmlformats.org/officeDocument/2006/relationships/image" Target="../media/image27.jpeg"/><Relationship Id="rId8" Type="http://schemas.openxmlformats.org/officeDocument/2006/relationships/image" Target="../media/image28.jpeg"/><Relationship Id="rId9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18.png"/><Relationship Id="rId5" Type="http://schemas.openxmlformats.org/officeDocument/2006/relationships/image" Target="../media/image30.png"/><Relationship Id="rId6" Type="http://schemas.openxmlformats.org/officeDocument/2006/relationships/image" Target="../media/image17.jpeg"/><Relationship Id="rId7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allwhite"/>
          <p:cNvPicPr>
            <a:picLocks noChangeAspect="1" noChangeArrowheads="1"/>
          </p:cNvPicPr>
          <p:nvPr/>
        </p:nvPicPr>
        <p:blipFill>
          <a:blip r:embed="rId2" cstate="print"/>
          <a:srcRect b="4541"/>
          <a:stretch>
            <a:fillRect/>
          </a:stretch>
        </p:blipFill>
        <p:spPr bwMode="auto">
          <a:xfrm>
            <a:off x="1845245" y="433410"/>
            <a:ext cx="4814378" cy="618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77880" y="2353660"/>
            <a:ext cx="7796214" cy="261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9pPr>
          </a:lstStyle>
          <a:p>
            <a:r>
              <a:rPr lang="en-US" sz="3600" dirty="0"/>
              <a:t>Final Results From the </a:t>
            </a:r>
            <a:r>
              <a:rPr lang="en-US" sz="3600" dirty="0" smtClean="0"/>
              <a:t>CLIC </a:t>
            </a:r>
            <a:r>
              <a:rPr lang="en-US" sz="3600" dirty="0"/>
              <a:t>Test Facility (CTF3</a:t>
            </a:r>
            <a:r>
              <a:rPr lang="en-US" sz="3600" dirty="0" smtClean="0"/>
              <a:t>)</a:t>
            </a:r>
          </a:p>
          <a:p>
            <a:endParaRPr lang="en-US" sz="3600" dirty="0" smtClean="0"/>
          </a:p>
          <a:p>
            <a:endParaRPr lang="en-US" sz="1200" dirty="0" smtClean="0"/>
          </a:p>
          <a:p>
            <a:r>
              <a:rPr lang="en-US" sz="1400" dirty="0" smtClean="0"/>
              <a:t>Roberto Corsini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dirty="0" smtClean="0"/>
              <a:t>For the CLIC Collaboration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05201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Beam Generation</a:t>
            </a:r>
            <a:endParaRPr lang="en-US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207769" y="1043439"/>
            <a:ext cx="1812408" cy="1722813"/>
            <a:chOff x="3919" y="2156"/>
            <a:chExt cx="2032" cy="18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19" y="2156"/>
              <a:ext cx="2032" cy="1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3929" y="3660"/>
              <a:ext cx="810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 err="1">
                  <a:solidFill>
                    <a:srgbClr val="FFFF00"/>
                  </a:solidFill>
                  <a:latin typeface="Calibri"/>
                  <a:cs typeface="Calibri"/>
                </a:rPr>
                <a:t>SiC</a:t>
              </a:r>
              <a:r>
                <a:rPr lang="en-US" sz="1000" dirty="0">
                  <a:solidFill>
                    <a:srgbClr val="FFFF00"/>
                  </a:solidFill>
                  <a:latin typeface="Calibri"/>
                  <a:cs typeface="Calibri"/>
                </a:rPr>
                <a:t> load</a:t>
              </a:r>
              <a:endParaRPr lang="en-US" sz="1000" noProof="1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4301" y="2475"/>
              <a:ext cx="364" cy="64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3921" y="2165"/>
              <a:ext cx="926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>
                  <a:latin typeface="Calibri"/>
                  <a:cs typeface="Calibri"/>
                </a:rPr>
                <a:t>damping </a:t>
              </a:r>
            </a:p>
            <a:p>
              <a:pPr algn="l"/>
              <a:r>
                <a:rPr lang="en-US" sz="1000" dirty="0">
                  <a:latin typeface="Calibri"/>
                  <a:cs typeface="Calibri"/>
                </a:rPr>
                <a:t>slot</a:t>
              </a:r>
              <a:endParaRPr lang="en-US" sz="1000" noProof="1">
                <a:latin typeface="Calibri"/>
                <a:cs typeface="Calibri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 flipV="1">
              <a:off x="4234" y="3270"/>
              <a:ext cx="129" cy="447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800"/>
            </a:p>
          </p:txBody>
        </p:sp>
      </p:grp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1514908" y="1455145"/>
            <a:ext cx="2941833" cy="2504810"/>
            <a:chOff x="-471" y="2769"/>
            <a:chExt cx="2423" cy="1301"/>
          </a:xfrm>
        </p:grpSpPr>
        <p:sp>
          <p:nvSpPr>
            <p:cNvPr id="11" name="Line 25"/>
            <p:cNvSpPr>
              <a:spLocks noChangeAspect="1" noChangeShapeType="1"/>
            </p:cNvSpPr>
            <p:nvPr/>
          </p:nvSpPr>
          <p:spPr bwMode="auto">
            <a:xfrm flipV="1">
              <a:off x="1547" y="3127"/>
              <a:ext cx="242" cy="2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diamond" w="med" len="med"/>
              <a:tailEnd type="diamond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26"/>
            <p:cNvSpPr>
              <a:spLocks noChangeArrowheads="1"/>
            </p:cNvSpPr>
            <p:nvPr/>
          </p:nvSpPr>
          <p:spPr bwMode="auto">
            <a:xfrm>
              <a:off x="1476" y="3090"/>
              <a:ext cx="262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10 m</a:t>
              </a:r>
              <a:endParaRPr lang="en-US" sz="1000" noProof="1">
                <a:solidFill>
                  <a:schemeClr val="bg1"/>
                </a:solidFill>
              </a:endParaRPr>
            </a:p>
          </p:txBody>
        </p:sp>
        <p:grpSp>
          <p:nvGrpSpPr>
            <p:cNvPr id="13" name="Group 27"/>
            <p:cNvGrpSpPr>
              <a:grpSpLocks/>
            </p:cNvGrpSpPr>
            <p:nvPr/>
          </p:nvGrpSpPr>
          <p:grpSpPr bwMode="auto">
            <a:xfrm>
              <a:off x="-471" y="2769"/>
              <a:ext cx="2423" cy="1301"/>
              <a:chOff x="380" y="1011"/>
              <a:chExt cx="2423" cy="1301"/>
            </a:xfrm>
          </p:grpSpPr>
          <p:pic>
            <p:nvPicPr>
              <p:cNvPr id="14" name="Picture 28" descr="beam_loading_MKS06_power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25" y="1011"/>
                <a:ext cx="1778" cy="6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5" name="Text Box 29"/>
              <p:cNvSpPr txBox="1">
                <a:spLocks noChangeArrowheads="1"/>
              </p:cNvSpPr>
              <p:nvPr/>
            </p:nvSpPr>
            <p:spPr bwMode="auto">
              <a:xfrm>
                <a:off x="1597" y="1436"/>
                <a:ext cx="97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000" dirty="0">
                    <a:latin typeface="Calibri"/>
                    <a:cs typeface="Calibri"/>
                  </a:rPr>
                  <a:t>RF pulse at output</a:t>
                </a:r>
                <a:endParaRPr lang="el-GR" sz="1000" dirty="0">
                  <a:latin typeface="Calibri"/>
                  <a:cs typeface="Calibri"/>
                </a:endParaRPr>
              </a:p>
            </p:txBody>
          </p:sp>
          <p:sp>
            <p:nvSpPr>
              <p:cNvPr id="16" name="Text Box 30"/>
              <p:cNvSpPr txBox="1">
                <a:spLocks noChangeArrowheads="1"/>
              </p:cNvSpPr>
              <p:nvPr/>
            </p:nvSpPr>
            <p:spPr bwMode="auto">
              <a:xfrm>
                <a:off x="1364" y="1135"/>
                <a:ext cx="1280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 dirty="0">
                    <a:latin typeface="Calibri"/>
                    <a:cs typeface="Calibri"/>
                  </a:rPr>
                  <a:t>RF pulse at structure input</a:t>
                </a:r>
                <a:endParaRPr lang="el-GR" sz="1000" dirty="0">
                  <a:latin typeface="Calibri"/>
                  <a:cs typeface="Calibri"/>
                </a:endParaRPr>
              </a:p>
            </p:txBody>
          </p:sp>
          <p:sp>
            <p:nvSpPr>
              <p:cNvPr id="17" name="Line 31"/>
              <p:cNvSpPr>
                <a:spLocks noChangeShapeType="1"/>
              </p:cNvSpPr>
              <p:nvPr/>
            </p:nvSpPr>
            <p:spPr bwMode="auto">
              <a:xfrm flipV="1">
                <a:off x="380" y="1338"/>
                <a:ext cx="1075" cy="9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32"/>
              <p:cNvSpPr>
                <a:spLocks noChangeShapeType="1"/>
              </p:cNvSpPr>
              <p:nvPr/>
            </p:nvSpPr>
            <p:spPr bwMode="auto">
              <a:xfrm flipV="1">
                <a:off x="1976" y="1576"/>
                <a:ext cx="351" cy="71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5060063" y="1043438"/>
            <a:ext cx="3914604" cy="1229958"/>
          </a:xfrm>
          <a:prstGeom prst="rect">
            <a:avLst/>
          </a:prstGeom>
          <a:solidFill>
            <a:srgbClr val="F2F2F2"/>
          </a:solidFill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95.3% RF to beam efficiency</a:t>
            </a:r>
          </a:p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Stable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high current acceleration</a:t>
            </a:r>
          </a:p>
          <a:p>
            <a:pPr marL="533400" indent="-533400" defTabSz="457200" fontAlgn="auto">
              <a:spcBef>
                <a:spcPct val="20000"/>
              </a:spcBef>
              <a:spcAft>
                <a:spcPts val="0"/>
              </a:spcAft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533400" indent="-533400" defTabSz="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Factor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8 current &amp; frequency multiplication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12657" y="1052559"/>
            <a:ext cx="2603937" cy="276999"/>
          </a:xfrm>
          <a:prstGeom prst="rect">
            <a:avLst/>
          </a:prstGeom>
          <a:solidFill>
            <a:srgbClr val="F5E0D3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entury Gothic"/>
                <a:cs typeface="Century Gothic"/>
              </a:rPr>
              <a:t>Full beam loading acceleration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25560" y="6338988"/>
            <a:ext cx="1790649" cy="276999"/>
          </a:xfrm>
          <a:prstGeom prst="rect">
            <a:avLst/>
          </a:prstGeom>
          <a:solidFill>
            <a:srgbClr val="F5E0D3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entury Gothic"/>
                <a:cs typeface="Century Gothic"/>
              </a:rPr>
              <a:t>Factor 8 combination</a:t>
            </a:r>
            <a:endParaRPr lang="en-US" sz="1200" dirty="0">
              <a:latin typeface="Century Gothic"/>
              <a:cs typeface="Century Gothic"/>
            </a:endParaRPr>
          </a:p>
        </p:txBody>
      </p:sp>
      <p:grpSp>
        <p:nvGrpSpPr>
          <p:cNvPr id="22" name="Group 37"/>
          <p:cNvGrpSpPr/>
          <p:nvPr/>
        </p:nvGrpSpPr>
        <p:grpSpPr>
          <a:xfrm>
            <a:off x="60770" y="3909738"/>
            <a:ext cx="5060063" cy="1759275"/>
            <a:chOff x="1529123" y="1859904"/>
            <a:chExt cx="5060063" cy="1759275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29123" y="1859904"/>
              <a:ext cx="5060063" cy="175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114794" y="2956916"/>
              <a:ext cx="134633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Calibri"/>
                  <a:cs typeface="Calibri"/>
                </a:rPr>
                <a:t>Most RF power</a:t>
              </a:r>
            </a:p>
            <a:p>
              <a:r>
                <a:rPr lang="en-US" sz="1200" dirty="0" smtClean="0">
                  <a:latin typeface="Calibri"/>
                  <a:cs typeface="Calibri"/>
                </a:rPr>
                <a:t>to beam</a:t>
              </a:r>
              <a:endParaRPr lang="en-US" sz="1200" dirty="0">
                <a:latin typeface="Calibri"/>
                <a:cs typeface="Calibri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36892" y="2956916"/>
              <a:ext cx="98646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Calibri"/>
                  <a:cs typeface="Calibri"/>
                </a:rPr>
                <a:t>High beam current</a:t>
              </a:r>
              <a:endParaRPr lang="en-US" sz="1200" dirty="0">
                <a:latin typeface="Calibri"/>
                <a:cs typeface="Calibri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625031" y="1909325"/>
              <a:ext cx="5254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/>
                  </a:solidFill>
                  <a:latin typeface="Calibri"/>
                  <a:cs typeface="Calibri"/>
                </a:rPr>
                <a:t>RF in</a:t>
              </a:r>
              <a:endParaRPr lang="en-US" sz="1200" dirty="0">
                <a:solidFill>
                  <a:srgbClr val="C00000"/>
                </a:solidFill>
                <a:latin typeface="Calibri"/>
                <a:cs typeface="Calibri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421813" y="1909325"/>
              <a:ext cx="104153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/>
                  </a:solidFill>
                </a:rPr>
                <a:t>No </a:t>
              </a:r>
              <a:r>
                <a:rPr lang="en-US" sz="1200" dirty="0" smtClean="0">
                  <a:solidFill>
                    <a:srgbClr val="C00000"/>
                  </a:solidFill>
                  <a:latin typeface="Calibri"/>
                  <a:cs typeface="Calibri"/>
                </a:rPr>
                <a:t>RF</a:t>
              </a:r>
              <a:r>
                <a:rPr lang="en-US" sz="1200" dirty="0" smtClean="0">
                  <a:solidFill>
                    <a:srgbClr val="C00000"/>
                  </a:solidFill>
                </a:rPr>
                <a:t> to load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25031" y="3255312"/>
              <a:ext cx="250790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/>
                  </a:solidFill>
                  <a:latin typeface="Calibri"/>
                  <a:cs typeface="Calibri"/>
                </a:rPr>
                <a:t>“short” structure – low </a:t>
              </a:r>
              <a:r>
                <a:rPr lang="en-US" sz="1200" dirty="0" err="1" smtClean="0">
                  <a:solidFill>
                    <a:srgbClr val="C00000"/>
                  </a:solidFill>
                  <a:latin typeface="Calibri"/>
                  <a:cs typeface="Calibri"/>
                </a:rPr>
                <a:t>Ohmic</a:t>
              </a:r>
              <a:r>
                <a:rPr lang="en-US" sz="1200" dirty="0" smtClean="0">
                  <a:solidFill>
                    <a:srgbClr val="C00000"/>
                  </a:solidFill>
                  <a:latin typeface="Calibri"/>
                  <a:cs typeface="Calibri"/>
                </a:rPr>
                <a:t> losses</a:t>
              </a:r>
              <a:endParaRPr lang="en-US" sz="1200" dirty="0">
                <a:solidFill>
                  <a:srgbClr val="C00000"/>
                </a:solidFill>
                <a:latin typeface="Calibri"/>
                <a:cs typeface="Calibri"/>
              </a:endParaRPr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0836" y="3429002"/>
            <a:ext cx="4133438" cy="268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62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Beam Generation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52401" y="2633787"/>
            <a:ext cx="3766298" cy="3849315"/>
            <a:chOff x="309045" y="2660900"/>
            <a:chExt cx="3577155" cy="3663700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9045" y="2660900"/>
              <a:ext cx="3562350" cy="342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4038600"/>
              <a:ext cx="35052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1070708"/>
            <a:ext cx="4114800" cy="121920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dirty="0">
                <a:solidFill>
                  <a:srgbClr val="00187E"/>
                </a:solidFill>
                <a:latin typeface="Century Gothic"/>
                <a:cs typeface="Century Gothic"/>
              </a:rPr>
              <a:t>Beam recombination </a:t>
            </a: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900" dirty="0" smtClean="0">
              <a:latin typeface="Century Gothic"/>
              <a:cs typeface="Century Gothic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200" dirty="0" smtClean="0">
                <a:latin typeface="Century Gothic"/>
                <a:cs typeface="Century Gothic"/>
              </a:rPr>
              <a:t>Fast bunch phase switch in SHB system</a:t>
            </a: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GB" sz="1200" dirty="0" smtClean="0">
              <a:solidFill>
                <a:srgbClr val="DCE6F2"/>
              </a:solidFill>
              <a:latin typeface="Century Gothic"/>
              <a:cs typeface="Century Gothic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200" dirty="0">
                <a:latin typeface="Century Gothic"/>
                <a:cs typeface="Century Gothic"/>
              </a:rPr>
              <a:t>Operation of isochronous rings and beam </a:t>
            </a:r>
            <a:r>
              <a:rPr lang="en-GB" sz="1200" dirty="0" smtClean="0">
                <a:latin typeface="Century Gothic"/>
                <a:cs typeface="Century Gothic"/>
              </a:rPr>
              <a:t>lines</a:t>
            </a: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GB" sz="1200" dirty="0" smtClean="0">
              <a:latin typeface="Century Gothic"/>
              <a:cs typeface="Century Gothic"/>
            </a:endParaRP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1200" dirty="0">
              <a:latin typeface="Century Gothic"/>
              <a:cs typeface="Century Gothic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08872" y="4300724"/>
            <a:ext cx="2823928" cy="2343160"/>
          </a:xfrm>
          <a:prstGeom prst="rect">
            <a:avLst/>
          </a:prstGeom>
          <a:effectLst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82290" y="943680"/>
            <a:ext cx="2448911" cy="3206037"/>
          </a:xfrm>
          <a:prstGeom prst="rect">
            <a:avLst/>
          </a:prstGeom>
          <a:effectLst/>
        </p:spPr>
      </p:pic>
      <p:cxnSp>
        <p:nvCxnSpPr>
          <p:cNvPr id="10" name="Straight Arrow Connector 9"/>
          <p:cNvCxnSpPr/>
          <p:nvPr/>
        </p:nvCxnSpPr>
        <p:spPr>
          <a:xfrm>
            <a:off x="549444" y="4673600"/>
            <a:ext cx="3108156" cy="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772765" y="4525108"/>
            <a:ext cx="642190" cy="2969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6 ns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5614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Beam Stability</a:t>
            </a:r>
            <a:endParaRPr lang="en-US" dirty="0"/>
          </a:p>
        </p:txBody>
      </p:sp>
      <p:pic>
        <p:nvPicPr>
          <p:cNvPr id="4" name="Picture 6" descr="drive_beam_layout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2286" y="2146071"/>
            <a:ext cx="6724253" cy="345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 flipV="1">
            <a:off x="4249776" y="2261284"/>
            <a:ext cx="1459390" cy="30983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 flipV="1">
            <a:off x="3520081" y="2084825"/>
            <a:ext cx="53389" cy="406891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 rot="16200000" flipH="1">
            <a:off x="3508153" y="3964333"/>
            <a:ext cx="1977652" cy="811363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091299" y="4806408"/>
            <a:ext cx="811363" cy="552433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42536" y="5358841"/>
            <a:ext cx="1613010" cy="461665"/>
          </a:xfrm>
          <a:prstGeom prst="rect">
            <a:avLst/>
          </a:prstGeom>
          <a:solidFill>
            <a:srgbClr val="FDEADA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76092"/>
                </a:solidFill>
                <a:latin typeface="Georgia" pitchFamily="18" charset="0"/>
              </a:rPr>
              <a:t>Phase stability </a:t>
            </a:r>
            <a:r>
              <a:rPr lang="en-US" sz="1200" dirty="0" smtClean="0">
                <a:solidFill>
                  <a:srgbClr val="376092"/>
                </a:solidFill>
                <a:latin typeface="Georgia" pitchFamily="18" charset="0"/>
              </a:rPr>
              <a:t/>
            </a:r>
            <a:br>
              <a:rPr lang="en-US" sz="1200" dirty="0" smtClean="0">
                <a:solidFill>
                  <a:srgbClr val="376092"/>
                </a:solidFill>
                <a:latin typeface="Georgia" pitchFamily="18" charset="0"/>
              </a:rPr>
            </a:br>
            <a:r>
              <a:rPr lang="en-US" sz="1200" dirty="0" smtClean="0">
                <a:solidFill>
                  <a:srgbClr val="376092"/>
                </a:solidFill>
                <a:latin typeface="Georgia" pitchFamily="18" charset="0"/>
              </a:rPr>
              <a:t>2.5° </a:t>
            </a:r>
            <a:r>
              <a:rPr lang="en-US" sz="1200" dirty="0">
                <a:solidFill>
                  <a:srgbClr val="376092"/>
                </a:solidFill>
                <a:latin typeface="Georgia" pitchFamily="18" charset="0"/>
              </a:rPr>
              <a:t>@ </a:t>
            </a:r>
            <a:r>
              <a:rPr lang="en-US" sz="1200" dirty="0" smtClean="0">
                <a:solidFill>
                  <a:srgbClr val="376092"/>
                </a:solidFill>
                <a:latin typeface="Georgia" pitchFamily="18" charset="0"/>
              </a:rPr>
              <a:t>12GHz</a:t>
            </a:r>
            <a:endParaRPr lang="en-US" sz="1200" dirty="0">
              <a:solidFill>
                <a:srgbClr val="376092"/>
              </a:solidFill>
              <a:latin typeface="Georgia" pitchFamily="18" charset="0"/>
            </a:endParaRPr>
          </a:p>
        </p:txBody>
      </p:sp>
      <p:cxnSp>
        <p:nvCxnSpPr>
          <p:cNvPr id="10" name="Straight Connector 9"/>
          <p:cNvCxnSpPr>
            <a:cxnSpLocks noChangeShapeType="1"/>
            <a:endCxn id="13" idx="0"/>
          </p:cNvCxnSpPr>
          <p:nvPr/>
        </p:nvCxnSpPr>
        <p:spPr bwMode="auto">
          <a:xfrm flipH="1">
            <a:off x="2459725" y="4806405"/>
            <a:ext cx="1018158" cy="398816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997395" y="1547155"/>
            <a:ext cx="1807723" cy="531875"/>
          </a:xfrm>
          <a:prstGeom prst="rect">
            <a:avLst/>
          </a:prstGeom>
          <a:solidFill>
            <a:srgbClr val="EBF1DE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marL="342900" indent="-342900" defTabSz="457200">
              <a:spcBef>
                <a:spcPct val="20000"/>
              </a:spcBef>
              <a:buFont typeface="Arial" pitchFamily="34" charset="0"/>
              <a:buNone/>
            </a:pPr>
            <a:r>
              <a:rPr lang="en-US" sz="1200" dirty="0" err="1">
                <a:latin typeface="Georgia" pitchFamily="18" charset="0"/>
              </a:rPr>
              <a:t>Emittance</a:t>
            </a:r>
            <a:r>
              <a:rPr lang="en-US" sz="1200" dirty="0">
                <a:latin typeface="Georgia" pitchFamily="18" charset="0"/>
              </a:rPr>
              <a:t> </a:t>
            </a:r>
            <a:r>
              <a:rPr lang="en-US" sz="1200" dirty="0" err="1">
                <a:latin typeface="Georgia" pitchFamily="18" charset="0"/>
              </a:rPr>
              <a:t>ε</a:t>
            </a:r>
            <a:r>
              <a:rPr lang="en-US" sz="1200" baseline="-25000" dirty="0" err="1">
                <a:latin typeface="Georgia" pitchFamily="18" charset="0"/>
              </a:rPr>
              <a:t>x,y</a:t>
            </a:r>
            <a:r>
              <a:rPr lang="en-US" sz="1200" baseline="-25000" dirty="0">
                <a:latin typeface="Georgia" pitchFamily="18" charset="0"/>
              </a:rPr>
              <a:t> </a:t>
            </a:r>
            <a:r>
              <a:rPr lang="en-US" sz="1200" dirty="0">
                <a:latin typeface="Georgia" pitchFamily="18" charset="0"/>
              </a:rPr>
              <a:t>≤ 150μm</a:t>
            </a:r>
          </a:p>
          <a:p>
            <a:pPr marL="342900" indent="-342900" defTabSz="457200">
              <a:spcBef>
                <a:spcPct val="20000"/>
              </a:spcBef>
              <a:buFont typeface="Arial" pitchFamily="34" charset="0"/>
              <a:buNone/>
            </a:pPr>
            <a:r>
              <a:rPr lang="en-US" sz="1200" dirty="0">
                <a:latin typeface="Georgia" pitchFamily="18" charset="0"/>
              </a:rPr>
              <a:t>Transverse jitter ≤ 0.3σ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555547" y="1838829"/>
            <a:ext cx="2179933" cy="514831"/>
          </a:xfrm>
          <a:prstGeom prst="rect">
            <a:avLst/>
          </a:prstGeom>
          <a:solidFill>
            <a:srgbClr val="FDEADA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marL="342900" indent="-342900" defTabSz="457200">
              <a:spcBef>
                <a:spcPct val="20000"/>
              </a:spcBef>
            </a:pPr>
            <a:r>
              <a:rPr lang="en-US" sz="1200" dirty="0">
                <a:solidFill>
                  <a:srgbClr val="376092"/>
                </a:solidFill>
                <a:latin typeface="Georgia" pitchFamily="18" charset="0"/>
              </a:rPr>
              <a:t>Current stability 1</a:t>
            </a:r>
            <a:r>
              <a:rPr lang="en-US" sz="1200" dirty="0" smtClean="0">
                <a:solidFill>
                  <a:srgbClr val="376092"/>
                </a:solidFill>
                <a:latin typeface="Georgia" pitchFamily="18" charset="0"/>
              </a:rPr>
              <a:t> </a:t>
            </a:r>
            <a:r>
              <a:rPr lang="en-US" sz="1200" dirty="0">
                <a:solidFill>
                  <a:srgbClr val="376092"/>
                </a:solidFill>
                <a:latin typeface="ＭＳ ゴシック"/>
                <a:ea typeface="ＭＳ ゴシック"/>
                <a:cs typeface="ＭＳ ゴシック"/>
              </a:rPr>
              <a:t>×</a:t>
            </a:r>
            <a:r>
              <a:rPr lang="en-US" sz="1200" dirty="0" smtClean="0">
                <a:solidFill>
                  <a:srgbClr val="376092"/>
                </a:solidFill>
                <a:latin typeface="Georgia" pitchFamily="18" charset="0"/>
              </a:rPr>
              <a:t>10</a:t>
            </a:r>
            <a:r>
              <a:rPr lang="en-US" sz="1200" baseline="30000" dirty="0" smtClean="0">
                <a:solidFill>
                  <a:srgbClr val="376092"/>
                </a:solidFill>
                <a:latin typeface="Georgia" pitchFamily="18" charset="0"/>
              </a:rPr>
              <a:t>-3</a:t>
            </a:r>
            <a:endParaRPr lang="en-US" sz="1200" baseline="30000" dirty="0">
              <a:solidFill>
                <a:srgbClr val="376092"/>
              </a:solidFill>
              <a:latin typeface="Georgia" pitchFamily="18" charset="0"/>
            </a:endParaRPr>
          </a:p>
          <a:p>
            <a:pPr marL="342900" indent="-342900" defTabSz="457200">
              <a:spcBef>
                <a:spcPct val="20000"/>
              </a:spcBef>
            </a:pPr>
            <a:r>
              <a:rPr lang="en-US" sz="1200" dirty="0">
                <a:solidFill>
                  <a:srgbClr val="376092"/>
                </a:solidFill>
                <a:latin typeface="Georgia" pitchFamily="18" charset="0"/>
              </a:rPr>
              <a:t>Phase stability 0.2° @ </a:t>
            </a:r>
            <a:r>
              <a:rPr lang="en-US" sz="1200" dirty="0" smtClean="0">
                <a:solidFill>
                  <a:srgbClr val="376092"/>
                </a:solidFill>
                <a:latin typeface="Georgia" pitchFamily="18" charset="0"/>
              </a:rPr>
              <a:t>12GHz</a:t>
            </a:r>
            <a:endParaRPr lang="en-US" sz="1200" dirty="0">
              <a:solidFill>
                <a:srgbClr val="376092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345980" y="5205221"/>
            <a:ext cx="2227490" cy="646331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Georgia" pitchFamily="18" charset="0"/>
              </a:rPr>
              <a:t>RF power stability 0.2%</a:t>
            </a:r>
          </a:p>
          <a:p>
            <a:r>
              <a:rPr lang="en-US" sz="1200" dirty="0">
                <a:solidFill>
                  <a:srgbClr val="C00000"/>
                </a:solidFill>
                <a:latin typeface="Georgia" pitchFamily="18" charset="0"/>
              </a:rPr>
              <a:t>RF phase stability 0.05°</a:t>
            </a:r>
          </a:p>
          <a:p>
            <a:r>
              <a:rPr lang="en-US" sz="1200" dirty="0">
                <a:solidFill>
                  <a:srgbClr val="376092"/>
                </a:solidFill>
                <a:latin typeface="Georgia" pitchFamily="18" charset="0"/>
              </a:rPr>
              <a:t>Current stability 0.75 </a:t>
            </a:r>
            <a:r>
              <a:rPr lang="en-US" sz="1200" dirty="0" smtClean="0">
                <a:solidFill>
                  <a:srgbClr val="376092"/>
                </a:solidFill>
                <a:latin typeface="ＭＳ ゴシック"/>
                <a:ea typeface="ＭＳ ゴシック"/>
                <a:cs typeface="ＭＳ ゴシック"/>
              </a:rPr>
              <a:t>×</a:t>
            </a:r>
            <a:r>
              <a:rPr lang="en-US" sz="1200" dirty="0" smtClean="0">
                <a:solidFill>
                  <a:srgbClr val="376092"/>
                </a:solidFill>
                <a:latin typeface="Georgia" pitchFamily="18" charset="0"/>
              </a:rPr>
              <a:t>10</a:t>
            </a:r>
            <a:r>
              <a:rPr lang="en-US" sz="1200" baseline="30000" dirty="0">
                <a:solidFill>
                  <a:srgbClr val="376092"/>
                </a:solidFill>
                <a:latin typeface="Georgia" pitchFamily="18" charset="0"/>
              </a:rPr>
              <a:t>-</a:t>
            </a:r>
            <a:r>
              <a:rPr lang="en-US" sz="1200" baseline="30000" dirty="0" smtClean="0">
                <a:solidFill>
                  <a:srgbClr val="376092"/>
                </a:solidFill>
                <a:latin typeface="Georgia" pitchFamily="18" charset="0"/>
              </a:rPr>
              <a:t>3</a:t>
            </a:r>
            <a:endParaRPr lang="en-US" sz="1200" baseline="30000" dirty="0">
              <a:solidFill>
                <a:srgbClr val="376092"/>
              </a:solidFill>
              <a:latin typeface="Georgia" pitchFamily="18" charset="0"/>
            </a:endParaRPr>
          </a:p>
        </p:txBody>
      </p:sp>
      <p:sp>
        <p:nvSpPr>
          <p:cNvPr id="14" name="Rectangle 43"/>
          <p:cNvSpPr>
            <a:spLocks noChangeArrowheads="1"/>
          </p:cNvSpPr>
          <p:nvPr/>
        </p:nvSpPr>
        <p:spPr bwMode="auto">
          <a:xfrm>
            <a:off x="122946" y="968377"/>
            <a:ext cx="2641361" cy="129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rgbClr val="5C92B5"/>
                </a:solidFill>
                <a:latin typeface="Century Gothic"/>
                <a:ea typeface="Calibri" charset="0"/>
                <a:cs typeface="Century Gothic"/>
              </a:rPr>
              <a:t>CLIC Drive Beam requirements</a:t>
            </a:r>
            <a:endParaRPr lang="en-US" sz="2000" dirty="0">
              <a:solidFill>
                <a:srgbClr val="5C92B5"/>
              </a:solidFill>
              <a:latin typeface="Century Gothic"/>
              <a:ea typeface="Calibri" charset="0"/>
              <a:cs typeface="Century Gothic"/>
            </a:endParaRPr>
          </a:p>
        </p:txBody>
      </p:sp>
      <p:sp>
        <p:nvSpPr>
          <p:cNvPr id="15" name="Rectangle 43"/>
          <p:cNvSpPr>
            <a:spLocks noChangeArrowheads="1"/>
          </p:cNvSpPr>
          <p:nvPr/>
        </p:nvSpPr>
        <p:spPr bwMode="auto">
          <a:xfrm>
            <a:off x="1205391" y="5886920"/>
            <a:ext cx="2175862" cy="97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Verified in CTF3</a:t>
            </a:r>
          </a:p>
          <a:p>
            <a:pPr algn="ctr"/>
            <a:r>
              <a:rPr lang="en-US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0.21%</a:t>
            </a:r>
          </a:p>
          <a:p>
            <a:pPr algn="ctr"/>
            <a:r>
              <a:rPr lang="en-US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0.035°</a:t>
            </a:r>
          </a:p>
          <a:p>
            <a:pPr algn="ctr"/>
            <a:r>
              <a:rPr lang="en-US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0.2 ×10</a:t>
            </a:r>
            <a:r>
              <a:rPr lang="en-US" sz="1200" baseline="300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-3</a:t>
            </a:r>
            <a:endParaRPr lang="en-US" sz="1200" baseline="30000" dirty="0">
              <a:solidFill>
                <a:srgbClr val="008000"/>
              </a:solidFill>
              <a:latin typeface="Century Gothic"/>
              <a:ea typeface="Calibri" charset="0"/>
              <a:cs typeface="Century Gothic"/>
            </a:endParaRPr>
          </a:p>
        </p:txBody>
      </p:sp>
      <p:sp>
        <p:nvSpPr>
          <p:cNvPr id="16" name="Rectangle 43"/>
          <p:cNvSpPr>
            <a:spLocks noChangeArrowheads="1"/>
          </p:cNvSpPr>
          <p:nvPr/>
        </p:nvSpPr>
        <p:spPr bwMode="auto">
          <a:xfrm>
            <a:off x="2843775" y="1124700"/>
            <a:ext cx="2726755" cy="652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rgbClr val="E46C0A"/>
                </a:solidFill>
                <a:latin typeface="Century Gothic"/>
                <a:ea typeface="Calibri" charset="0"/>
                <a:cs typeface="Century Gothic"/>
              </a:rPr>
              <a:t>Tests in CTF3</a:t>
            </a:r>
          </a:p>
          <a:p>
            <a:pPr algn="r"/>
            <a:r>
              <a:rPr lang="el-GR" sz="1200" dirty="0" smtClean="0">
                <a:solidFill>
                  <a:srgbClr val="E46C0A"/>
                </a:solidFill>
                <a:latin typeface="Century Gothic"/>
                <a:ea typeface="Calibri" charset="0"/>
                <a:cs typeface="Century Gothic"/>
              </a:rPr>
              <a:t>ε</a:t>
            </a:r>
            <a:r>
              <a:rPr lang="el-GR" sz="1200" baseline="-25000" dirty="0" smtClean="0">
                <a:solidFill>
                  <a:srgbClr val="E46C0A"/>
                </a:solidFill>
                <a:latin typeface="Century Gothic"/>
                <a:ea typeface="Calibri" charset="0"/>
                <a:cs typeface="Century Gothic"/>
              </a:rPr>
              <a:t>x</a:t>
            </a:r>
            <a:r>
              <a:rPr lang="el-GR" sz="1200" dirty="0" smtClean="0">
                <a:solidFill>
                  <a:srgbClr val="E46C0A"/>
                </a:solidFill>
                <a:latin typeface="Century Gothic"/>
                <a:ea typeface="Calibri" charset="0"/>
                <a:cs typeface="Century Gothic"/>
              </a:rPr>
              <a:t> </a:t>
            </a:r>
            <a:r>
              <a:rPr lang="el-GR" sz="1200" dirty="0">
                <a:solidFill>
                  <a:srgbClr val="E46C0A"/>
                </a:solidFill>
                <a:latin typeface="Century Gothic"/>
                <a:ea typeface="Calibri" charset="0"/>
                <a:cs typeface="Century Gothic"/>
              </a:rPr>
              <a:t>≤ </a:t>
            </a:r>
            <a:r>
              <a:rPr lang="en-US" sz="1200" dirty="0" smtClean="0">
                <a:solidFill>
                  <a:srgbClr val="E46C0A"/>
                </a:solidFill>
                <a:latin typeface="Century Gothic"/>
                <a:ea typeface="Calibri" charset="0"/>
                <a:cs typeface="Century Gothic"/>
              </a:rPr>
              <a:t>2</a:t>
            </a:r>
            <a:r>
              <a:rPr lang="el-GR" sz="1200" dirty="0" smtClean="0">
                <a:solidFill>
                  <a:srgbClr val="E46C0A"/>
                </a:solidFill>
                <a:latin typeface="Century Gothic"/>
                <a:ea typeface="Calibri" charset="0"/>
                <a:cs typeface="Century Gothic"/>
              </a:rPr>
              <a:t>50μm</a:t>
            </a:r>
            <a:r>
              <a:rPr lang="en-US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, </a:t>
            </a:r>
            <a:r>
              <a:rPr lang="el-GR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ε</a:t>
            </a:r>
            <a:r>
              <a:rPr lang="el-GR" sz="1200" baseline="-250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y</a:t>
            </a:r>
            <a:r>
              <a:rPr lang="en-US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 </a:t>
            </a:r>
            <a:r>
              <a:rPr lang="el-GR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≤</a:t>
            </a:r>
            <a:r>
              <a:rPr lang="en-US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100</a:t>
            </a:r>
            <a:r>
              <a:rPr lang="el-GR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μm</a:t>
            </a:r>
            <a:endParaRPr lang="en-US" sz="1200" dirty="0">
              <a:solidFill>
                <a:srgbClr val="008000"/>
              </a:solidFill>
              <a:latin typeface="Century Gothic"/>
              <a:ea typeface="Calibri" charset="0"/>
              <a:cs typeface="Century Gothic"/>
            </a:endParaRPr>
          </a:p>
          <a:p>
            <a:pPr algn="r"/>
            <a:r>
              <a:rPr lang="el-GR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≤</a:t>
            </a:r>
            <a:r>
              <a:rPr lang="en-US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 </a:t>
            </a:r>
            <a:r>
              <a:rPr lang="en-US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0.1</a:t>
            </a:r>
            <a:r>
              <a:rPr lang="el-GR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σ</a:t>
            </a:r>
            <a:endParaRPr lang="el-GR" sz="1200" dirty="0">
              <a:solidFill>
                <a:srgbClr val="008000"/>
              </a:solidFill>
              <a:latin typeface="Century Gothic"/>
              <a:ea typeface="Calibri" charset="0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E46C0A"/>
                </a:solidFill>
                <a:latin typeface="Century Gothic"/>
                <a:ea typeface="Calibri" charset="0"/>
                <a:cs typeface="Century Gothic"/>
              </a:rPr>
              <a:t> </a:t>
            </a:r>
            <a:endParaRPr lang="en-US" sz="1600" dirty="0">
              <a:solidFill>
                <a:srgbClr val="E46C0A"/>
              </a:solidFill>
              <a:latin typeface="Century Gothic"/>
              <a:ea typeface="Calibri" charset="0"/>
              <a:cs typeface="Century Gothic"/>
            </a:endParaRPr>
          </a:p>
        </p:txBody>
      </p:sp>
      <p:sp>
        <p:nvSpPr>
          <p:cNvPr id="17" name="Rectangle 43"/>
          <p:cNvSpPr>
            <a:spLocks noChangeArrowheads="1"/>
          </p:cNvSpPr>
          <p:nvPr/>
        </p:nvSpPr>
        <p:spPr bwMode="auto">
          <a:xfrm>
            <a:off x="4149545" y="6002135"/>
            <a:ext cx="2069566" cy="35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Verified in CTF3</a:t>
            </a:r>
          </a:p>
          <a:p>
            <a:pPr algn="ctr"/>
            <a:r>
              <a:rPr lang="en-US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~1° @12 GHz</a:t>
            </a:r>
            <a:endParaRPr lang="en-US" sz="1200" dirty="0">
              <a:solidFill>
                <a:srgbClr val="008000"/>
              </a:solidFill>
              <a:latin typeface="Century Gothic"/>
              <a:ea typeface="Calibri" charset="0"/>
              <a:cs typeface="Century Gothic"/>
            </a:endParaRPr>
          </a:p>
        </p:txBody>
      </p:sp>
      <p:sp>
        <p:nvSpPr>
          <p:cNvPr id="18" name="Rectangle 43"/>
          <p:cNvSpPr>
            <a:spLocks noChangeArrowheads="1"/>
          </p:cNvSpPr>
          <p:nvPr/>
        </p:nvSpPr>
        <p:spPr bwMode="auto">
          <a:xfrm>
            <a:off x="7074434" y="1047890"/>
            <a:ext cx="2069566" cy="935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Verified in CTF3</a:t>
            </a:r>
          </a:p>
          <a:p>
            <a:pPr algn="ctr"/>
            <a:r>
              <a:rPr lang="en-US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1 to 3 </a:t>
            </a:r>
            <a:r>
              <a:rPr lang="en-US" sz="1200" dirty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×10</a:t>
            </a:r>
            <a:r>
              <a:rPr lang="en-US" sz="1200" baseline="30000" dirty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-</a:t>
            </a:r>
            <a:r>
              <a:rPr lang="en-US" sz="1200" baseline="300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3</a:t>
            </a:r>
          </a:p>
          <a:p>
            <a:pPr algn="ctr"/>
            <a:r>
              <a:rPr lang="en-US" sz="12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&lt; 0.2°</a:t>
            </a:r>
            <a:endParaRPr lang="en-US" sz="1600" dirty="0" smtClean="0">
              <a:solidFill>
                <a:srgbClr val="008000"/>
              </a:solidFill>
              <a:latin typeface="Century Gothic"/>
              <a:ea typeface="Calibri" charset="0"/>
              <a:cs typeface="Century Gothic"/>
            </a:endParaRPr>
          </a:p>
        </p:txBody>
      </p:sp>
      <p:sp>
        <p:nvSpPr>
          <p:cNvPr id="19" name="Rectangle 43"/>
          <p:cNvSpPr>
            <a:spLocks noChangeArrowheads="1"/>
          </p:cNvSpPr>
          <p:nvPr/>
        </p:nvSpPr>
        <p:spPr bwMode="auto">
          <a:xfrm>
            <a:off x="456024" y="3096693"/>
            <a:ext cx="1566262" cy="35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rgbClr val="008000"/>
                </a:solidFill>
                <a:latin typeface="Century Gothic"/>
                <a:ea typeface="Calibri" charset="0"/>
                <a:cs typeface="Century Gothic"/>
              </a:rPr>
              <a:t>Feed-forward tests in CTF3</a:t>
            </a:r>
            <a:endParaRPr lang="en-US" sz="1600" dirty="0">
              <a:solidFill>
                <a:srgbClr val="008000"/>
              </a:solidFill>
              <a:latin typeface="Century Gothic"/>
              <a:ea typeface="Calibri" charset="0"/>
              <a:cs typeface="Century Gothic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022286" y="2820042"/>
            <a:ext cx="742022" cy="2766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2764308" y="2607867"/>
            <a:ext cx="1138237" cy="355426"/>
          </a:xfrm>
          <a:custGeom>
            <a:avLst/>
            <a:gdLst>
              <a:gd name="connsiteX0" fmla="*/ 0 w 654844"/>
              <a:gd name="connsiteY0" fmla="*/ 0 h 421481"/>
              <a:gd name="connsiteX1" fmla="*/ 0 w 654844"/>
              <a:gd name="connsiteY1" fmla="*/ 273843 h 421481"/>
              <a:gd name="connsiteX2" fmla="*/ 654844 w 654844"/>
              <a:gd name="connsiteY2" fmla="*/ 273843 h 421481"/>
              <a:gd name="connsiteX3" fmla="*/ 654844 w 654844"/>
              <a:gd name="connsiteY3" fmla="*/ 421481 h 421481"/>
              <a:gd name="connsiteX4" fmla="*/ 654844 w 654844"/>
              <a:gd name="connsiteY4" fmla="*/ 419100 h 421481"/>
              <a:gd name="connsiteX0" fmla="*/ 0 w 654844"/>
              <a:gd name="connsiteY0" fmla="*/ 0 h 620913"/>
              <a:gd name="connsiteX1" fmla="*/ 0 w 654844"/>
              <a:gd name="connsiteY1" fmla="*/ 273843 h 620913"/>
              <a:gd name="connsiteX2" fmla="*/ 654844 w 654844"/>
              <a:gd name="connsiteY2" fmla="*/ 273843 h 620913"/>
              <a:gd name="connsiteX3" fmla="*/ 654844 w 654844"/>
              <a:gd name="connsiteY3" fmla="*/ 421481 h 620913"/>
              <a:gd name="connsiteX4" fmla="*/ 654844 w 654844"/>
              <a:gd name="connsiteY4" fmla="*/ 620913 h 620913"/>
              <a:gd name="connsiteX0" fmla="*/ 0 w 654844"/>
              <a:gd name="connsiteY0" fmla="*/ 0 h 620913"/>
              <a:gd name="connsiteX1" fmla="*/ 0 w 654844"/>
              <a:gd name="connsiteY1" fmla="*/ 273843 h 620913"/>
              <a:gd name="connsiteX2" fmla="*/ 654844 w 654844"/>
              <a:gd name="connsiteY2" fmla="*/ 273843 h 620913"/>
              <a:gd name="connsiteX3" fmla="*/ 654844 w 654844"/>
              <a:gd name="connsiteY3" fmla="*/ 620913 h 620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844" h="620913">
                <a:moveTo>
                  <a:pt x="0" y="0"/>
                </a:moveTo>
                <a:lnTo>
                  <a:pt x="0" y="273843"/>
                </a:lnTo>
                <a:lnTo>
                  <a:pt x="654844" y="273843"/>
                </a:lnTo>
                <a:lnTo>
                  <a:pt x="654844" y="620913"/>
                </a:lnTo>
              </a:path>
            </a:pathLst>
          </a:custGeom>
          <a:noFill/>
          <a:ln>
            <a:solidFill>
              <a:srgbClr val="F4612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053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Beam Stability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9640" y="1008186"/>
            <a:ext cx="5213175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88900"/>
            <a:r>
              <a:rPr lang="en-US" sz="1400" dirty="0" smtClean="0">
                <a:latin typeface="Century Gothic"/>
                <a:cs typeface="Century Gothic"/>
              </a:rPr>
              <a:t>Pulse charge stability at end of the </a:t>
            </a:r>
            <a:r>
              <a:rPr lang="en-US" sz="1400" dirty="0" err="1" smtClean="0">
                <a:latin typeface="Century Gothic"/>
                <a:cs typeface="Century Gothic"/>
              </a:rPr>
              <a:t>linac</a:t>
            </a:r>
            <a:r>
              <a:rPr lang="en-US" sz="1400" dirty="0" smtClean="0">
                <a:latin typeface="Century Gothic"/>
                <a:cs typeface="Century Gothic"/>
              </a:rPr>
              <a:t> better than CLIC requirements</a:t>
            </a:r>
          </a:p>
        </p:txBody>
      </p:sp>
      <p:pic>
        <p:nvPicPr>
          <p:cNvPr id="5" name="Picture 4" descr="2010MeasureFBon_modified_factor8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25736" y="3024232"/>
            <a:ext cx="4199163" cy="1766721"/>
          </a:xfrm>
          <a:prstGeom prst="rect">
            <a:avLst/>
          </a:prstGeom>
        </p:spPr>
      </p:pic>
      <p:grpSp>
        <p:nvGrpSpPr>
          <p:cNvPr id="6" name="Group 16"/>
          <p:cNvGrpSpPr/>
          <p:nvPr/>
        </p:nvGrpSpPr>
        <p:grpSpPr>
          <a:xfrm>
            <a:off x="3711959" y="5102225"/>
            <a:ext cx="5176157" cy="1755777"/>
            <a:chOff x="168502" y="3895034"/>
            <a:chExt cx="7498766" cy="2260837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1308" y="3895034"/>
              <a:ext cx="7005960" cy="1836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Text Box 1"/>
            <p:cNvSpPr txBox="1">
              <a:spLocks noChangeArrowheads="1"/>
            </p:cNvSpPr>
            <p:nvPr/>
          </p:nvSpPr>
          <p:spPr bwMode="auto">
            <a:xfrm rot="16200000">
              <a:off x="-91054" y="4701834"/>
              <a:ext cx="900112" cy="3810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108000" tIns="63000" rIns="108000" bIns="63000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ea typeface="DejaVu LGC Sans" charset="0"/>
                  <a:cs typeface="DejaVu LGC Sans" charset="0"/>
                </a:rPr>
                <a:t>P [MW</a:t>
              </a:r>
              <a:r>
                <a:rPr lang="en-GB" sz="800" dirty="0">
                  <a:solidFill>
                    <a:srgbClr val="000000"/>
                  </a:solidFill>
                  <a:ea typeface="DejaVu LGC Sans" charset="0"/>
                  <a:cs typeface="DejaVu LGC Sans" charset="0"/>
                </a:rPr>
                <a:t>]</a:t>
              </a:r>
            </a:p>
          </p:txBody>
        </p:sp>
        <p:sp>
          <p:nvSpPr>
            <p:cNvPr id="9" name="Content Placeholder 2"/>
            <p:cNvSpPr txBox="1">
              <a:spLocks/>
            </p:cNvSpPr>
            <p:nvPr/>
          </p:nvSpPr>
          <p:spPr bwMode="auto">
            <a:xfrm>
              <a:off x="1474988" y="4089600"/>
              <a:ext cx="1921758" cy="451927"/>
            </a:xfrm>
            <a:prstGeom prst="rect">
              <a:avLst/>
            </a:prstGeom>
            <a:solidFill>
              <a:srgbClr val="DCE6F2"/>
            </a:solidFill>
            <a:ln w="9525">
              <a:noFill/>
              <a:miter lim="800000"/>
              <a:headEnd/>
              <a:tailEnd/>
            </a:ln>
            <a:effectLst>
              <a:outerShdw dist="38100" dir="2700000" rotWithShape="0">
                <a:srgbClr val="808080">
                  <a:alpha val="42999"/>
                </a:srgbClr>
              </a:outerShdw>
            </a:effectLst>
          </p:spPr>
          <p:txBody>
            <a:bodyPr/>
            <a:lstStyle/>
            <a:p>
              <a:pPr defTabSz="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None/>
                <a:defRPr/>
              </a:pPr>
              <a:r>
                <a:rPr lang="en-GB" sz="1000" dirty="0" smtClean="0">
                  <a:solidFill>
                    <a:srgbClr val="17375E"/>
                  </a:solidFill>
                  <a:latin typeface="Calibri"/>
                  <a:ea typeface="+mn-ea"/>
                  <a:cs typeface="Calibri"/>
                </a:rPr>
                <a:t>RF power feedback, MKS 13</a:t>
              </a:r>
              <a:endParaRPr lang="en-GB" sz="1000" dirty="0">
                <a:solidFill>
                  <a:srgbClr val="17375E"/>
                </a:solidFill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0" name="Text Box 1"/>
            <p:cNvSpPr txBox="1">
              <a:spLocks noChangeArrowheads="1"/>
            </p:cNvSpPr>
            <p:nvPr/>
          </p:nvSpPr>
          <p:spPr bwMode="auto">
            <a:xfrm>
              <a:off x="3792425" y="5817619"/>
              <a:ext cx="1212282" cy="3382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108000" tIns="63000" rIns="108000" bIns="63000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ea typeface="DejaVu LGC Sans" charset="0"/>
                  <a:cs typeface="DejaVu LGC Sans" charset="0"/>
                </a:rPr>
                <a:t>Time [h:m]</a:t>
              </a:r>
              <a:endParaRPr lang="en-GB" sz="800" dirty="0">
                <a:solidFill>
                  <a:srgbClr val="000000"/>
                </a:solidFill>
                <a:ea typeface="DejaVu LGC Sans" charset="0"/>
                <a:cs typeface="DejaVu LGC Sans" charset="0"/>
              </a:endParaRPr>
            </a:p>
          </p:txBody>
        </p:sp>
        <p:sp>
          <p:nvSpPr>
            <p:cNvPr id="11" name="Text Box 1"/>
            <p:cNvSpPr txBox="1">
              <a:spLocks noChangeArrowheads="1"/>
            </p:cNvSpPr>
            <p:nvPr/>
          </p:nvSpPr>
          <p:spPr bwMode="auto">
            <a:xfrm>
              <a:off x="1430224" y="4573926"/>
              <a:ext cx="1303664" cy="30265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108000" tIns="63000" rIns="108000" bIns="63000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ea typeface="DejaVu LGC Sans" charset="0"/>
                  <a:cs typeface="DejaVu LGC Sans" charset="0"/>
                </a:rPr>
                <a:t>Feedback on</a:t>
              </a:r>
              <a:endParaRPr lang="en-GB" sz="800" dirty="0">
                <a:solidFill>
                  <a:srgbClr val="000000"/>
                </a:solidFill>
                <a:ea typeface="DejaVu LGC Sans" charset="0"/>
                <a:cs typeface="DejaVu LGC Sans" charset="0"/>
              </a:endParaRPr>
            </a:p>
          </p:txBody>
        </p:sp>
        <p:sp>
          <p:nvSpPr>
            <p:cNvPr id="12" name="Text Box 1"/>
            <p:cNvSpPr txBox="1">
              <a:spLocks noChangeArrowheads="1"/>
            </p:cNvSpPr>
            <p:nvPr/>
          </p:nvSpPr>
          <p:spPr bwMode="auto">
            <a:xfrm>
              <a:off x="4627903" y="4171154"/>
              <a:ext cx="1155726" cy="28382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108000" tIns="63000" rIns="108000" bIns="63000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ea typeface="DejaVu LGC Sans" charset="0"/>
                  <a:cs typeface="DejaVu LGC Sans" charset="0"/>
                </a:rPr>
                <a:t>Feedback off</a:t>
              </a:r>
              <a:endParaRPr lang="en-GB" sz="800" dirty="0">
                <a:solidFill>
                  <a:srgbClr val="000000"/>
                </a:solidFill>
                <a:ea typeface="DejaVu LGC Sans" charset="0"/>
                <a:cs typeface="DejaVu LGC Sans" charset="0"/>
              </a:endParaRPr>
            </a:p>
          </p:txBody>
        </p:sp>
        <p:sp>
          <p:nvSpPr>
            <p:cNvPr id="13" name="Text Box 1"/>
            <p:cNvSpPr txBox="1">
              <a:spLocks noChangeArrowheads="1"/>
            </p:cNvSpPr>
            <p:nvPr/>
          </p:nvSpPr>
          <p:spPr bwMode="auto">
            <a:xfrm>
              <a:off x="6183458" y="4551912"/>
              <a:ext cx="1410513" cy="2429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108000" tIns="63000" rIns="108000" bIns="63000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ea typeface="DejaVu LGC Sans" charset="0"/>
                  <a:cs typeface="DejaVu LGC Sans" charset="0"/>
                </a:rPr>
                <a:t>Feedback on</a:t>
              </a:r>
              <a:endParaRPr lang="en-GB" sz="800" dirty="0">
                <a:solidFill>
                  <a:srgbClr val="000000"/>
                </a:solidFill>
                <a:ea typeface="DejaVu LGC Sans" charset="0"/>
                <a:cs typeface="DejaVu LGC Sans" charset="0"/>
              </a:endParaRPr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9335" y="1102886"/>
            <a:ext cx="2738780" cy="1994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95861" y="5387449"/>
            <a:ext cx="3236729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88900"/>
            <a:r>
              <a:rPr lang="en-US" sz="1200" dirty="0" err="1" smtClean="0">
                <a:latin typeface="Century Gothic"/>
                <a:cs typeface="Century Gothic"/>
              </a:rPr>
              <a:t>Repeatibility</a:t>
            </a:r>
            <a:r>
              <a:rPr lang="en-US" sz="1200" dirty="0" smtClean="0">
                <a:latin typeface="Century Gothic"/>
                <a:cs typeface="Century Gothic"/>
              </a:rPr>
              <a:t> and long term current stability </a:t>
            </a:r>
            <a:r>
              <a:rPr lang="en-US" sz="1200" dirty="0" smtClean="0">
                <a:latin typeface="Century Gothic"/>
                <a:cs typeface="Century Gothic"/>
              </a:rPr>
              <a:t>greatly improved in final years.</a:t>
            </a:r>
            <a:endParaRPr lang="en-US" sz="1200" dirty="0" smtClean="0">
              <a:latin typeface="Century Gothic"/>
              <a:cs typeface="Century Gothic"/>
            </a:endParaRPr>
          </a:p>
          <a:p>
            <a:pPr marL="88900"/>
            <a:endParaRPr lang="en-US" sz="1200" dirty="0" smtClean="0">
              <a:latin typeface="Century Gothic"/>
              <a:cs typeface="Century Gothic"/>
            </a:endParaRPr>
          </a:p>
          <a:p>
            <a:pPr marL="88900"/>
            <a:r>
              <a:rPr lang="en-US" sz="1200" dirty="0" smtClean="0">
                <a:latin typeface="Century Gothic"/>
                <a:cs typeface="Century Gothic"/>
              </a:rPr>
              <a:t>Many </a:t>
            </a:r>
            <a:r>
              <a:rPr lang="en-US" sz="1200" dirty="0" smtClean="0">
                <a:latin typeface="Century Gothic"/>
                <a:cs typeface="Century Gothic"/>
              </a:rPr>
              <a:t>feed-back loops operational, for  temperature, RF phase and power and gun current.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865770" y="4304091"/>
            <a:ext cx="2146275" cy="0"/>
          </a:xfrm>
          <a:prstGeom prst="line">
            <a:avLst/>
          </a:prstGeom>
          <a:ln w="12700">
            <a:noFill/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973381" y="2348532"/>
            <a:ext cx="2808298" cy="0"/>
          </a:xfrm>
          <a:prstGeom prst="line">
            <a:avLst/>
          </a:prstGeom>
          <a:ln w="12700">
            <a:noFill/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 flipH="1" flipV="1">
            <a:off x="6682968" y="2453953"/>
            <a:ext cx="1153045" cy="418511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Screen Shot 2016-02-28 at 16.46.3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1815992"/>
            <a:ext cx="4774536" cy="3315089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384386" y="1854397"/>
            <a:ext cx="215495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00187E"/>
                </a:solidFill>
                <a:latin typeface="Century Gothic"/>
                <a:cs typeface="Century Gothic"/>
              </a:rPr>
              <a:t>Charge stability – Factor 8</a:t>
            </a:r>
            <a:endParaRPr lang="en-US" sz="1200" dirty="0" smtClean="0">
              <a:latin typeface="Century Gothic"/>
              <a:cs typeface="Century Gothic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424261" y="4707908"/>
            <a:ext cx="1068677" cy="0"/>
          </a:xfrm>
          <a:prstGeom prst="line">
            <a:avLst/>
          </a:prstGeom>
          <a:ln w="12700">
            <a:noFill/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923526" y="4235506"/>
            <a:ext cx="737291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rPr>
              <a:t>5 10</a:t>
            </a:r>
            <a:r>
              <a:rPr lang="en-US" sz="1200" baseline="30000" dirty="0" smtClean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rPr>
              <a:t>-4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651750" y="3889862"/>
            <a:ext cx="687849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200" dirty="0" smtClean="0">
                <a:solidFill>
                  <a:srgbClr val="C00000"/>
                </a:solidFill>
                <a:latin typeface="Calibri"/>
                <a:cs typeface="Calibri"/>
              </a:rPr>
              <a:t>2 10</a:t>
            </a:r>
            <a:r>
              <a:rPr lang="en-US" sz="1200" baseline="30000" dirty="0" smtClean="0">
                <a:solidFill>
                  <a:srgbClr val="C00000"/>
                </a:solidFill>
                <a:latin typeface="Calibri"/>
                <a:cs typeface="Calibri"/>
              </a:rPr>
              <a:t>-3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433418" y="4683975"/>
            <a:ext cx="1411828" cy="1239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114080" y="4235505"/>
            <a:ext cx="2073870" cy="0"/>
          </a:xfrm>
          <a:prstGeom prst="line">
            <a:avLst/>
          </a:prstGeom>
          <a:ln w="12700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1653220" y="3275381"/>
            <a:ext cx="4355630" cy="92333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007091"/>
                </a:solidFill>
                <a:latin typeface="Century Gothic"/>
                <a:cs typeface="Century Gothic"/>
              </a:rPr>
              <a:t>General lesson from </a:t>
            </a:r>
            <a:r>
              <a:rPr lang="en-US" sz="1800" dirty="0" smtClean="0">
                <a:solidFill>
                  <a:srgbClr val="007091"/>
                </a:solidFill>
                <a:latin typeface="Century Gothic"/>
                <a:cs typeface="Century Gothic"/>
              </a:rPr>
              <a:t>CTF3 (and SLC):  </a:t>
            </a:r>
            <a:r>
              <a:rPr lang="en-US" sz="1800" dirty="0" smtClean="0">
                <a:solidFill>
                  <a:srgbClr val="007091"/>
                </a:solidFill>
                <a:latin typeface="Century Gothic"/>
                <a:cs typeface="Century Gothic"/>
              </a:rPr>
              <a:t>Diagnostics, tuning procedures and feedbacks are vital</a:t>
            </a:r>
          </a:p>
        </p:txBody>
      </p:sp>
    </p:spTree>
    <p:extLst>
      <p:ext uri="{BB962C8B-B14F-4D97-AF65-F5344CB8AC3E}">
        <p14:creationId xmlns:p14="http://schemas.microsoft.com/office/powerpoint/2010/main" val="3942463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81000"/>
            <a:ext cx="5420570" cy="743700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187E"/>
                </a:solidFill>
              </a:rPr>
              <a:t>Power production in </a:t>
            </a:r>
            <a:r>
              <a:rPr lang="en-US" dirty="0" smtClean="0">
                <a:solidFill>
                  <a:srgbClr val="00187E"/>
                </a:solidFill>
              </a:rPr>
              <a:t>the</a:t>
            </a:r>
            <a:br>
              <a:rPr lang="en-US" dirty="0" smtClean="0">
                <a:solidFill>
                  <a:srgbClr val="00187E"/>
                </a:solidFill>
              </a:rPr>
            </a:br>
            <a:r>
              <a:rPr lang="en-US" dirty="0" smtClean="0">
                <a:solidFill>
                  <a:srgbClr val="00187E"/>
                </a:solidFill>
              </a:rPr>
              <a:t>Two-Beam Test Stand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1724" y="533075"/>
            <a:ext cx="2507066" cy="18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 rot="19344077">
            <a:off x="6902900" y="1554037"/>
            <a:ext cx="496829" cy="13445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0800000" flipV="1">
            <a:off x="1956512" y="6461789"/>
            <a:ext cx="702129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+mn-lt"/>
              </a:rPr>
              <a:t>t [ns]</a:t>
            </a:r>
            <a:endParaRPr lang="en-US" sz="1200" b="1" dirty="0"/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>
            <a:off x="1006412" y="4897311"/>
            <a:ext cx="422622" cy="706931"/>
          </a:xfrm>
          <a:prstGeom prst="straightConnector1">
            <a:avLst/>
          </a:prstGeom>
          <a:noFill/>
          <a:ln w="12700">
            <a:solidFill>
              <a:srgbClr val="C00000"/>
            </a:solidFill>
            <a:round/>
            <a:headEnd/>
            <a:tailEnd type="stealth" w="lg" len="lg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9" name="Rectangle 8"/>
          <p:cNvSpPr/>
          <p:nvPr/>
        </p:nvSpPr>
        <p:spPr>
          <a:xfrm>
            <a:off x="1094895" y="5634498"/>
            <a:ext cx="8366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Calibri"/>
                <a:cs typeface="Calibri"/>
              </a:rPr>
              <a:t>135 MW</a:t>
            </a:r>
            <a:endParaRPr lang="en-US" sz="1200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pic>
        <p:nvPicPr>
          <p:cNvPr id="10" name="Picture 6" descr="\\cern.ch\dfs\Users\w\wfarabol\Desktop\TBTS-instrumentation-20120315-PetsOnOff.jpg"/>
          <p:cNvPicPr>
            <a:picLocks noChangeAspect="1" noChangeArrowheads="1"/>
          </p:cNvPicPr>
          <p:nvPr/>
        </p:nvPicPr>
        <p:blipFill>
          <a:blip r:embed="rId3" cstate="print"/>
          <a:srcRect l="13391" t="15082" r="8927" b="15082"/>
          <a:stretch>
            <a:fillRect/>
          </a:stretch>
        </p:blipFill>
        <p:spPr bwMode="auto">
          <a:xfrm>
            <a:off x="5071266" y="2678224"/>
            <a:ext cx="2804672" cy="4163916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948" y="3007035"/>
            <a:ext cx="3496305" cy="3335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27"/>
          <p:cNvSpPr txBox="1">
            <a:spLocks noChangeArrowheads="1"/>
          </p:cNvSpPr>
          <p:nvPr/>
        </p:nvSpPr>
        <p:spPr bwMode="auto">
          <a:xfrm rot="16200000">
            <a:off x="2666461" y="5356622"/>
            <a:ext cx="353943" cy="75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rgbClr val="C00000"/>
                </a:solidFill>
                <a:latin typeface="Calibri"/>
                <a:ea typeface="+mn-ea"/>
                <a:cs typeface="Calibri"/>
              </a:rPr>
              <a:t>CLIC</a:t>
            </a:r>
            <a:r>
              <a:rPr lang="en-US" sz="110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en-US" sz="1100" dirty="0" smtClean="0">
                <a:solidFill>
                  <a:srgbClr val="C00000"/>
                </a:solidFill>
                <a:latin typeface="Calibri"/>
                <a:cs typeface="Calibri"/>
              </a:rPr>
              <a:t>target</a:t>
            </a:r>
            <a:endParaRPr lang="en-US" sz="1100" dirty="0" smtClean="0">
              <a:solidFill>
                <a:srgbClr val="C00000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54986" y="4703044"/>
            <a:ext cx="1545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187E"/>
                </a:solidFill>
                <a:latin typeface="Calibri"/>
                <a:cs typeface="Calibri"/>
              </a:rPr>
              <a:t>Two-Beam Test Stand</a:t>
            </a:r>
          </a:p>
          <a:p>
            <a:r>
              <a:rPr lang="en-US" sz="1200" dirty="0" smtClean="0">
                <a:solidFill>
                  <a:srgbClr val="00187E"/>
                </a:solidFill>
                <a:latin typeface="Calibri"/>
                <a:cs typeface="Calibri"/>
              </a:rPr>
              <a:t>(TBTS) Layout</a:t>
            </a:r>
            <a:endParaRPr lang="en-US" sz="1200" dirty="0">
              <a:latin typeface="Calibri"/>
              <a:cs typeface="Calibri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3895608" y="3783125"/>
            <a:ext cx="2036269" cy="207469"/>
          </a:xfrm>
          <a:prstGeom prst="line">
            <a:avLst/>
          </a:prstGeom>
          <a:ln>
            <a:solidFill>
              <a:srgbClr val="C0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3871277" y="5310968"/>
            <a:ext cx="1883867" cy="154961"/>
          </a:xfrm>
          <a:prstGeom prst="line">
            <a:avLst/>
          </a:prstGeom>
          <a:ln>
            <a:solidFill>
              <a:srgbClr val="C0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>
            <a:off x="1240934" y="3790246"/>
            <a:ext cx="1030101" cy="628251"/>
          </a:xfrm>
          <a:custGeom>
            <a:avLst/>
            <a:gdLst>
              <a:gd name="connsiteX0" fmla="*/ 0 w 3027510"/>
              <a:gd name="connsiteY0" fmla="*/ 868296 h 883664"/>
              <a:gd name="connsiteX1" fmla="*/ 753036 w 3027510"/>
              <a:gd name="connsiteY1" fmla="*/ 868296 h 883664"/>
              <a:gd name="connsiteX2" fmla="*/ 852928 w 3027510"/>
              <a:gd name="connsiteY2" fmla="*/ 422622 h 883664"/>
              <a:gd name="connsiteX3" fmla="*/ 1144921 w 3027510"/>
              <a:gd name="connsiteY3" fmla="*/ 0 h 883664"/>
              <a:gd name="connsiteX4" fmla="*/ 1967113 w 3027510"/>
              <a:gd name="connsiteY4" fmla="*/ 0 h 883664"/>
              <a:gd name="connsiteX5" fmla="*/ 2036269 w 3027510"/>
              <a:gd name="connsiteY5" fmla="*/ 883664 h 883664"/>
              <a:gd name="connsiteX6" fmla="*/ 3027510 w 3027510"/>
              <a:gd name="connsiteY6" fmla="*/ 875980 h 883664"/>
              <a:gd name="connsiteX0" fmla="*/ 0 w 3027510"/>
              <a:gd name="connsiteY0" fmla="*/ 868296 h 883664"/>
              <a:gd name="connsiteX1" fmla="*/ 753036 w 3027510"/>
              <a:gd name="connsiteY1" fmla="*/ 883664 h 883664"/>
              <a:gd name="connsiteX2" fmla="*/ 852928 w 3027510"/>
              <a:gd name="connsiteY2" fmla="*/ 422622 h 883664"/>
              <a:gd name="connsiteX3" fmla="*/ 1144921 w 3027510"/>
              <a:gd name="connsiteY3" fmla="*/ 0 h 883664"/>
              <a:gd name="connsiteX4" fmla="*/ 1967113 w 3027510"/>
              <a:gd name="connsiteY4" fmla="*/ 0 h 883664"/>
              <a:gd name="connsiteX5" fmla="*/ 2036269 w 3027510"/>
              <a:gd name="connsiteY5" fmla="*/ 883664 h 883664"/>
              <a:gd name="connsiteX6" fmla="*/ 3027510 w 3027510"/>
              <a:gd name="connsiteY6" fmla="*/ 875980 h 883664"/>
              <a:gd name="connsiteX0" fmla="*/ 0 w 3027510"/>
              <a:gd name="connsiteY0" fmla="*/ 883664 h 883664"/>
              <a:gd name="connsiteX1" fmla="*/ 753036 w 3027510"/>
              <a:gd name="connsiteY1" fmla="*/ 883664 h 883664"/>
              <a:gd name="connsiteX2" fmla="*/ 852928 w 3027510"/>
              <a:gd name="connsiteY2" fmla="*/ 422622 h 883664"/>
              <a:gd name="connsiteX3" fmla="*/ 1144921 w 3027510"/>
              <a:gd name="connsiteY3" fmla="*/ 0 h 883664"/>
              <a:gd name="connsiteX4" fmla="*/ 1967113 w 3027510"/>
              <a:gd name="connsiteY4" fmla="*/ 0 h 883664"/>
              <a:gd name="connsiteX5" fmla="*/ 2036269 w 3027510"/>
              <a:gd name="connsiteY5" fmla="*/ 883664 h 883664"/>
              <a:gd name="connsiteX6" fmla="*/ 3027510 w 3027510"/>
              <a:gd name="connsiteY6" fmla="*/ 875980 h 883664"/>
              <a:gd name="connsiteX0" fmla="*/ 0 w 3027510"/>
              <a:gd name="connsiteY0" fmla="*/ 883664 h 886225"/>
              <a:gd name="connsiteX1" fmla="*/ 753037 w 3027510"/>
              <a:gd name="connsiteY1" fmla="*/ 883664 h 886225"/>
              <a:gd name="connsiteX2" fmla="*/ 753036 w 3027510"/>
              <a:gd name="connsiteY2" fmla="*/ 883664 h 886225"/>
              <a:gd name="connsiteX3" fmla="*/ 852928 w 3027510"/>
              <a:gd name="connsiteY3" fmla="*/ 422622 h 886225"/>
              <a:gd name="connsiteX4" fmla="*/ 1144921 w 3027510"/>
              <a:gd name="connsiteY4" fmla="*/ 0 h 886225"/>
              <a:gd name="connsiteX5" fmla="*/ 1967113 w 3027510"/>
              <a:gd name="connsiteY5" fmla="*/ 0 h 886225"/>
              <a:gd name="connsiteX6" fmla="*/ 2036269 w 3027510"/>
              <a:gd name="connsiteY6" fmla="*/ 883664 h 886225"/>
              <a:gd name="connsiteX7" fmla="*/ 3027510 w 3027510"/>
              <a:gd name="connsiteY7" fmla="*/ 875980 h 886225"/>
              <a:gd name="connsiteX0" fmla="*/ 0 w 2036270"/>
              <a:gd name="connsiteY0" fmla="*/ 883664 h 886225"/>
              <a:gd name="connsiteX1" fmla="*/ 753037 w 2036270"/>
              <a:gd name="connsiteY1" fmla="*/ 883664 h 886225"/>
              <a:gd name="connsiteX2" fmla="*/ 753036 w 2036270"/>
              <a:gd name="connsiteY2" fmla="*/ 883664 h 886225"/>
              <a:gd name="connsiteX3" fmla="*/ 852928 w 2036270"/>
              <a:gd name="connsiteY3" fmla="*/ 422622 h 886225"/>
              <a:gd name="connsiteX4" fmla="*/ 1144921 w 2036270"/>
              <a:gd name="connsiteY4" fmla="*/ 0 h 886225"/>
              <a:gd name="connsiteX5" fmla="*/ 1967113 w 2036270"/>
              <a:gd name="connsiteY5" fmla="*/ 0 h 886225"/>
              <a:gd name="connsiteX6" fmla="*/ 2036269 w 2036270"/>
              <a:gd name="connsiteY6" fmla="*/ 883664 h 886225"/>
              <a:gd name="connsiteX7" fmla="*/ 2036270 w 2036270"/>
              <a:gd name="connsiteY7" fmla="*/ 886225 h 886225"/>
              <a:gd name="connsiteX0" fmla="*/ 1 w 1283234"/>
              <a:gd name="connsiteY0" fmla="*/ 883664 h 886225"/>
              <a:gd name="connsiteX1" fmla="*/ 0 w 1283234"/>
              <a:gd name="connsiteY1" fmla="*/ 883664 h 886225"/>
              <a:gd name="connsiteX2" fmla="*/ 99892 w 1283234"/>
              <a:gd name="connsiteY2" fmla="*/ 422622 h 886225"/>
              <a:gd name="connsiteX3" fmla="*/ 391885 w 1283234"/>
              <a:gd name="connsiteY3" fmla="*/ 0 h 886225"/>
              <a:gd name="connsiteX4" fmla="*/ 1214077 w 1283234"/>
              <a:gd name="connsiteY4" fmla="*/ 0 h 886225"/>
              <a:gd name="connsiteX5" fmla="*/ 1283233 w 1283234"/>
              <a:gd name="connsiteY5" fmla="*/ 883664 h 886225"/>
              <a:gd name="connsiteX6" fmla="*/ 1283234 w 1283234"/>
              <a:gd name="connsiteY6" fmla="*/ 886225 h 886225"/>
              <a:gd name="connsiteX0" fmla="*/ 1 w 1283234"/>
              <a:gd name="connsiteY0" fmla="*/ 883664 h 886225"/>
              <a:gd name="connsiteX1" fmla="*/ 0 w 1283234"/>
              <a:gd name="connsiteY1" fmla="*/ 883664 h 886225"/>
              <a:gd name="connsiteX2" fmla="*/ 99892 w 1283234"/>
              <a:gd name="connsiteY2" fmla="*/ 422622 h 886225"/>
              <a:gd name="connsiteX3" fmla="*/ 391885 w 1283234"/>
              <a:gd name="connsiteY3" fmla="*/ 0 h 886225"/>
              <a:gd name="connsiteX4" fmla="*/ 1214077 w 1283234"/>
              <a:gd name="connsiteY4" fmla="*/ 0 h 886225"/>
              <a:gd name="connsiteX5" fmla="*/ 1283233 w 1283234"/>
              <a:gd name="connsiteY5" fmla="*/ 883664 h 886225"/>
              <a:gd name="connsiteX6" fmla="*/ 1283234 w 1283234"/>
              <a:gd name="connsiteY6" fmla="*/ 886225 h 886225"/>
              <a:gd name="connsiteX0" fmla="*/ 1 w 1283234"/>
              <a:gd name="connsiteY0" fmla="*/ 883664 h 886225"/>
              <a:gd name="connsiteX1" fmla="*/ 0 w 1283234"/>
              <a:gd name="connsiteY1" fmla="*/ 886225 h 886225"/>
              <a:gd name="connsiteX2" fmla="*/ 99892 w 1283234"/>
              <a:gd name="connsiteY2" fmla="*/ 422622 h 886225"/>
              <a:gd name="connsiteX3" fmla="*/ 391885 w 1283234"/>
              <a:gd name="connsiteY3" fmla="*/ 0 h 886225"/>
              <a:gd name="connsiteX4" fmla="*/ 1214077 w 1283234"/>
              <a:gd name="connsiteY4" fmla="*/ 0 h 886225"/>
              <a:gd name="connsiteX5" fmla="*/ 1283233 w 1283234"/>
              <a:gd name="connsiteY5" fmla="*/ 883664 h 886225"/>
              <a:gd name="connsiteX6" fmla="*/ 1283234 w 1283234"/>
              <a:gd name="connsiteY6" fmla="*/ 886225 h 88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3234" h="886225">
                <a:moveTo>
                  <a:pt x="1" y="883664"/>
                </a:moveTo>
                <a:cubicBezTo>
                  <a:pt x="1" y="884518"/>
                  <a:pt x="0" y="885371"/>
                  <a:pt x="0" y="886225"/>
                </a:cubicBezTo>
                <a:lnTo>
                  <a:pt x="99892" y="422622"/>
                </a:lnTo>
                <a:lnTo>
                  <a:pt x="391885" y="0"/>
                </a:lnTo>
                <a:lnTo>
                  <a:pt x="1214077" y="0"/>
                </a:lnTo>
                <a:lnTo>
                  <a:pt x="1283233" y="883664"/>
                </a:lnTo>
                <a:cubicBezTo>
                  <a:pt x="1283233" y="884518"/>
                  <a:pt x="1283234" y="885371"/>
                  <a:pt x="1283234" y="886225"/>
                </a:cubicBezTo>
              </a:path>
            </a:pathLst>
          </a:cu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241058" y="5494824"/>
            <a:ext cx="1015814" cy="619125"/>
          </a:xfrm>
          <a:custGeom>
            <a:avLst/>
            <a:gdLst>
              <a:gd name="connsiteX0" fmla="*/ 0 w 3027510"/>
              <a:gd name="connsiteY0" fmla="*/ 868296 h 883664"/>
              <a:gd name="connsiteX1" fmla="*/ 753036 w 3027510"/>
              <a:gd name="connsiteY1" fmla="*/ 868296 h 883664"/>
              <a:gd name="connsiteX2" fmla="*/ 852928 w 3027510"/>
              <a:gd name="connsiteY2" fmla="*/ 422622 h 883664"/>
              <a:gd name="connsiteX3" fmla="*/ 1144921 w 3027510"/>
              <a:gd name="connsiteY3" fmla="*/ 0 h 883664"/>
              <a:gd name="connsiteX4" fmla="*/ 1967113 w 3027510"/>
              <a:gd name="connsiteY4" fmla="*/ 0 h 883664"/>
              <a:gd name="connsiteX5" fmla="*/ 2036269 w 3027510"/>
              <a:gd name="connsiteY5" fmla="*/ 883664 h 883664"/>
              <a:gd name="connsiteX6" fmla="*/ 3027510 w 3027510"/>
              <a:gd name="connsiteY6" fmla="*/ 875980 h 883664"/>
              <a:gd name="connsiteX0" fmla="*/ 0 w 3027510"/>
              <a:gd name="connsiteY0" fmla="*/ 868296 h 883664"/>
              <a:gd name="connsiteX1" fmla="*/ 753036 w 3027510"/>
              <a:gd name="connsiteY1" fmla="*/ 883664 h 883664"/>
              <a:gd name="connsiteX2" fmla="*/ 852928 w 3027510"/>
              <a:gd name="connsiteY2" fmla="*/ 422622 h 883664"/>
              <a:gd name="connsiteX3" fmla="*/ 1144921 w 3027510"/>
              <a:gd name="connsiteY3" fmla="*/ 0 h 883664"/>
              <a:gd name="connsiteX4" fmla="*/ 1967113 w 3027510"/>
              <a:gd name="connsiteY4" fmla="*/ 0 h 883664"/>
              <a:gd name="connsiteX5" fmla="*/ 2036269 w 3027510"/>
              <a:gd name="connsiteY5" fmla="*/ 883664 h 883664"/>
              <a:gd name="connsiteX6" fmla="*/ 3027510 w 3027510"/>
              <a:gd name="connsiteY6" fmla="*/ 875980 h 883664"/>
              <a:gd name="connsiteX0" fmla="*/ 0 w 3027510"/>
              <a:gd name="connsiteY0" fmla="*/ 883664 h 883664"/>
              <a:gd name="connsiteX1" fmla="*/ 753036 w 3027510"/>
              <a:gd name="connsiteY1" fmla="*/ 883664 h 883664"/>
              <a:gd name="connsiteX2" fmla="*/ 852928 w 3027510"/>
              <a:gd name="connsiteY2" fmla="*/ 422622 h 883664"/>
              <a:gd name="connsiteX3" fmla="*/ 1144921 w 3027510"/>
              <a:gd name="connsiteY3" fmla="*/ 0 h 883664"/>
              <a:gd name="connsiteX4" fmla="*/ 1967113 w 3027510"/>
              <a:gd name="connsiteY4" fmla="*/ 0 h 883664"/>
              <a:gd name="connsiteX5" fmla="*/ 2036269 w 3027510"/>
              <a:gd name="connsiteY5" fmla="*/ 883664 h 883664"/>
              <a:gd name="connsiteX6" fmla="*/ 3027510 w 3027510"/>
              <a:gd name="connsiteY6" fmla="*/ 875980 h 883664"/>
              <a:gd name="connsiteX0" fmla="*/ 0 w 3027510"/>
              <a:gd name="connsiteY0" fmla="*/ 883664 h 886225"/>
              <a:gd name="connsiteX1" fmla="*/ 753037 w 3027510"/>
              <a:gd name="connsiteY1" fmla="*/ 883664 h 886225"/>
              <a:gd name="connsiteX2" fmla="*/ 753036 w 3027510"/>
              <a:gd name="connsiteY2" fmla="*/ 883664 h 886225"/>
              <a:gd name="connsiteX3" fmla="*/ 852928 w 3027510"/>
              <a:gd name="connsiteY3" fmla="*/ 422622 h 886225"/>
              <a:gd name="connsiteX4" fmla="*/ 1144921 w 3027510"/>
              <a:gd name="connsiteY4" fmla="*/ 0 h 886225"/>
              <a:gd name="connsiteX5" fmla="*/ 1967113 w 3027510"/>
              <a:gd name="connsiteY5" fmla="*/ 0 h 886225"/>
              <a:gd name="connsiteX6" fmla="*/ 2036269 w 3027510"/>
              <a:gd name="connsiteY6" fmla="*/ 883664 h 886225"/>
              <a:gd name="connsiteX7" fmla="*/ 3027510 w 3027510"/>
              <a:gd name="connsiteY7" fmla="*/ 875980 h 886225"/>
              <a:gd name="connsiteX0" fmla="*/ 0 w 2036270"/>
              <a:gd name="connsiteY0" fmla="*/ 883664 h 886225"/>
              <a:gd name="connsiteX1" fmla="*/ 753037 w 2036270"/>
              <a:gd name="connsiteY1" fmla="*/ 883664 h 886225"/>
              <a:gd name="connsiteX2" fmla="*/ 753036 w 2036270"/>
              <a:gd name="connsiteY2" fmla="*/ 883664 h 886225"/>
              <a:gd name="connsiteX3" fmla="*/ 852928 w 2036270"/>
              <a:gd name="connsiteY3" fmla="*/ 422622 h 886225"/>
              <a:gd name="connsiteX4" fmla="*/ 1144921 w 2036270"/>
              <a:gd name="connsiteY4" fmla="*/ 0 h 886225"/>
              <a:gd name="connsiteX5" fmla="*/ 1967113 w 2036270"/>
              <a:gd name="connsiteY5" fmla="*/ 0 h 886225"/>
              <a:gd name="connsiteX6" fmla="*/ 2036269 w 2036270"/>
              <a:gd name="connsiteY6" fmla="*/ 883664 h 886225"/>
              <a:gd name="connsiteX7" fmla="*/ 2036270 w 2036270"/>
              <a:gd name="connsiteY7" fmla="*/ 886225 h 886225"/>
              <a:gd name="connsiteX0" fmla="*/ 1 w 1283234"/>
              <a:gd name="connsiteY0" fmla="*/ 883664 h 886225"/>
              <a:gd name="connsiteX1" fmla="*/ 0 w 1283234"/>
              <a:gd name="connsiteY1" fmla="*/ 883664 h 886225"/>
              <a:gd name="connsiteX2" fmla="*/ 99892 w 1283234"/>
              <a:gd name="connsiteY2" fmla="*/ 422622 h 886225"/>
              <a:gd name="connsiteX3" fmla="*/ 391885 w 1283234"/>
              <a:gd name="connsiteY3" fmla="*/ 0 h 886225"/>
              <a:gd name="connsiteX4" fmla="*/ 1214077 w 1283234"/>
              <a:gd name="connsiteY4" fmla="*/ 0 h 886225"/>
              <a:gd name="connsiteX5" fmla="*/ 1283233 w 1283234"/>
              <a:gd name="connsiteY5" fmla="*/ 883664 h 886225"/>
              <a:gd name="connsiteX6" fmla="*/ 1283234 w 1283234"/>
              <a:gd name="connsiteY6" fmla="*/ 886225 h 886225"/>
              <a:gd name="connsiteX0" fmla="*/ 1 w 1283234"/>
              <a:gd name="connsiteY0" fmla="*/ 883664 h 886225"/>
              <a:gd name="connsiteX1" fmla="*/ 0 w 1283234"/>
              <a:gd name="connsiteY1" fmla="*/ 883664 h 886225"/>
              <a:gd name="connsiteX2" fmla="*/ 99892 w 1283234"/>
              <a:gd name="connsiteY2" fmla="*/ 422622 h 886225"/>
              <a:gd name="connsiteX3" fmla="*/ 391885 w 1283234"/>
              <a:gd name="connsiteY3" fmla="*/ 0 h 886225"/>
              <a:gd name="connsiteX4" fmla="*/ 1214077 w 1283234"/>
              <a:gd name="connsiteY4" fmla="*/ 0 h 886225"/>
              <a:gd name="connsiteX5" fmla="*/ 1283233 w 1283234"/>
              <a:gd name="connsiteY5" fmla="*/ 883664 h 886225"/>
              <a:gd name="connsiteX6" fmla="*/ 1283234 w 1283234"/>
              <a:gd name="connsiteY6" fmla="*/ 886225 h 886225"/>
              <a:gd name="connsiteX0" fmla="*/ 1 w 1283234"/>
              <a:gd name="connsiteY0" fmla="*/ 883664 h 886225"/>
              <a:gd name="connsiteX1" fmla="*/ 0 w 1283234"/>
              <a:gd name="connsiteY1" fmla="*/ 886225 h 886225"/>
              <a:gd name="connsiteX2" fmla="*/ 99892 w 1283234"/>
              <a:gd name="connsiteY2" fmla="*/ 422622 h 886225"/>
              <a:gd name="connsiteX3" fmla="*/ 391885 w 1283234"/>
              <a:gd name="connsiteY3" fmla="*/ 0 h 886225"/>
              <a:gd name="connsiteX4" fmla="*/ 1214077 w 1283234"/>
              <a:gd name="connsiteY4" fmla="*/ 0 h 886225"/>
              <a:gd name="connsiteX5" fmla="*/ 1283233 w 1283234"/>
              <a:gd name="connsiteY5" fmla="*/ 883664 h 886225"/>
              <a:gd name="connsiteX6" fmla="*/ 1283234 w 1283234"/>
              <a:gd name="connsiteY6" fmla="*/ 886225 h 88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3234" h="886225">
                <a:moveTo>
                  <a:pt x="1" y="883664"/>
                </a:moveTo>
                <a:cubicBezTo>
                  <a:pt x="1" y="884518"/>
                  <a:pt x="0" y="885371"/>
                  <a:pt x="0" y="886225"/>
                </a:cubicBezTo>
                <a:lnTo>
                  <a:pt x="99892" y="422622"/>
                </a:lnTo>
                <a:lnTo>
                  <a:pt x="391885" y="0"/>
                </a:lnTo>
                <a:lnTo>
                  <a:pt x="1214077" y="0"/>
                </a:lnTo>
                <a:lnTo>
                  <a:pt x="1283233" y="883664"/>
                </a:lnTo>
                <a:cubicBezTo>
                  <a:pt x="1283233" y="884518"/>
                  <a:pt x="1283234" y="885371"/>
                  <a:pt x="1283234" y="886225"/>
                </a:cubicBezTo>
              </a:path>
            </a:pathLst>
          </a:cu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27"/>
          <p:cNvSpPr txBox="1">
            <a:spLocks noChangeArrowheads="1"/>
          </p:cNvSpPr>
          <p:nvPr/>
        </p:nvSpPr>
        <p:spPr bwMode="auto">
          <a:xfrm rot="16200000">
            <a:off x="1763695" y="3258429"/>
            <a:ext cx="353943" cy="75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rgbClr val="C00000"/>
                </a:solidFill>
                <a:latin typeface="Calibri"/>
                <a:ea typeface="+mn-ea"/>
                <a:cs typeface="Calibri"/>
              </a:rPr>
              <a:t>CLIC</a:t>
            </a:r>
            <a:r>
              <a:rPr lang="en-US" sz="110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en-US" sz="1100" dirty="0" smtClean="0">
                <a:solidFill>
                  <a:srgbClr val="C00000"/>
                </a:solidFill>
                <a:latin typeface="Calibri"/>
                <a:cs typeface="Calibri"/>
              </a:rPr>
              <a:t>target</a:t>
            </a:r>
            <a:endParaRPr lang="en-US" sz="1100" dirty="0" smtClean="0">
              <a:solidFill>
                <a:srgbClr val="C00000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193830" y="1278321"/>
            <a:ext cx="5607130" cy="1477328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>
                <a:latin typeface="Century Gothic"/>
                <a:cs typeface="Century Gothic"/>
              </a:rPr>
              <a:t>PETS </a:t>
            </a:r>
            <a:r>
              <a:rPr lang="en-US" sz="1600" dirty="0" smtClean="0">
                <a:latin typeface="Century Gothic"/>
                <a:cs typeface="Century Gothic"/>
              </a:rPr>
              <a:t>operated routinely above </a:t>
            </a:r>
            <a:r>
              <a:rPr lang="en-US" sz="1600" b="1" dirty="0" smtClean="0">
                <a:solidFill>
                  <a:srgbClr val="C00000"/>
                </a:solidFill>
                <a:latin typeface="Century Gothic"/>
                <a:cs typeface="Century Gothic"/>
              </a:rPr>
              <a:t>200 </a:t>
            </a:r>
            <a:r>
              <a:rPr lang="en-US" sz="1600" b="1" dirty="0">
                <a:solidFill>
                  <a:srgbClr val="C00000"/>
                </a:solidFill>
                <a:latin typeface="Century Gothic"/>
                <a:cs typeface="Century Gothic"/>
              </a:rPr>
              <a:t>MW </a:t>
            </a:r>
            <a:r>
              <a:rPr lang="en-US" sz="1600" dirty="0">
                <a:latin typeface="Century Gothic"/>
                <a:cs typeface="Century Gothic"/>
              </a:rPr>
              <a:t>peak RF </a:t>
            </a:r>
            <a:r>
              <a:rPr lang="en-US" sz="1600" dirty="0" smtClean="0">
                <a:latin typeface="Century Gothic"/>
                <a:cs typeface="Century Gothic"/>
              </a:rPr>
              <a:t>power</a:t>
            </a:r>
          </a:p>
          <a:p>
            <a:endParaRPr lang="en-US" sz="1000" dirty="0" smtClean="0">
              <a:latin typeface="Century Gothic"/>
              <a:cs typeface="Century Gothic"/>
            </a:endParaRPr>
          </a:p>
          <a:p>
            <a:r>
              <a:rPr lang="en-US" sz="1400" dirty="0" smtClean="0">
                <a:latin typeface="Century Gothic"/>
                <a:cs typeface="Century Gothic"/>
              </a:rPr>
              <a:t>providing </a:t>
            </a:r>
            <a:r>
              <a:rPr lang="en-US" sz="1400" dirty="0">
                <a:latin typeface="Century Gothic"/>
                <a:cs typeface="Century Gothic"/>
              </a:rPr>
              <a:t>reliably pulses ~ </a:t>
            </a:r>
            <a:r>
              <a:rPr lang="en-US" sz="1400" dirty="0" smtClean="0">
                <a:solidFill>
                  <a:srgbClr val="C00000"/>
                </a:solidFill>
                <a:latin typeface="Century Gothic"/>
                <a:cs typeface="Century Gothic"/>
              </a:rPr>
              <a:t>100 MW</a:t>
            </a:r>
            <a:r>
              <a:rPr lang="en-US" sz="1400" dirty="0" smtClean="0">
                <a:latin typeface="Century Gothic"/>
                <a:cs typeface="Century Gothic"/>
              </a:rPr>
              <a:t> </a:t>
            </a:r>
            <a:r>
              <a:rPr lang="en-US" sz="1400" dirty="0">
                <a:latin typeface="Century Gothic"/>
                <a:cs typeface="Century Gothic"/>
              </a:rPr>
              <a:t>to accelerating structure.</a:t>
            </a:r>
          </a:p>
          <a:p>
            <a:endParaRPr lang="en-US" sz="800" dirty="0">
              <a:latin typeface="Century Gothic"/>
              <a:cs typeface="Century Gothic"/>
            </a:endParaRPr>
          </a:p>
          <a:p>
            <a:r>
              <a:rPr lang="en-US" sz="1400" dirty="0">
                <a:latin typeface="Century Gothic"/>
                <a:cs typeface="Century Gothic"/>
              </a:rPr>
              <a:t>About </a:t>
            </a:r>
            <a:r>
              <a:rPr lang="en-US" sz="1400" dirty="0">
                <a:solidFill>
                  <a:srgbClr val="C00000"/>
                </a:solidFill>
                <a:latin typeface="Century Gothic"/>
                <a:cs typeface="Century Gothic"/>
              </a:rPr>
              <a:t>twice</a:t>
            </a:r>
            <a:r>
              <a:rPr lang="en-US" sz="1400" dirty="0">
                <a:latin typeface="Century Gothic"/>
                <a:cs typeface="Century Gothic"/>
              </a:rPr>
              <a:t> the power needed to demonstrate </a:t>
            </a:r>
            <a:r>
              <a:rPr lang="en-US" sz="1400" dirty="0">
                <a:solidFill>
                  <a:srgbClr val="C00000"/>
                </a:solidFill>
                <a:latin typeface="Century Gothic"/>
                <a:cs typeface="Century Gothic"/>
              </a:rPr>
              <a:t>100 MV/m </a:t>
            </a:r>
            <a:r>
              <a:rPr lang="en-US" sz="1400" dirty="0">
                <a:latin typeface="Century Gothic"/>
                <a:cs typeface="Century Gothic"/>
              </a:rPr>
              <a:t>acceleration in a </a:t>
            </a:r>
            <a:r>
              <a:rPr lang="en-US" sz="1400" dirty="0" smtClean="0">
                <a:latin typeface="Century Gothic"/>
                <a:cs typeface="Century Gothic"/>
              </a:rPr>
              <a:t>two-beam </a:t>
            </a:r>
            <a:r>
              <a:rPr lang="en-US" sz="1400" dirty="0">
                <a:latin typeface="Century Gothic"/>
                <a:cs typeface="Century Gothic"/>
              </a:rPr>
              <a:t>experiment with </a:t>
            </a:r>
            <a:r>
              <a:rPr lang="en-US" sz="1400" dirty="0" smtClean="0">
                <a:latin typeface="Century Gothic"/>
                <a:cs typeface="Century Gothic"/>
              </a:rPr>
              <a:t>the nominal </a:t>
            </a:r>
            <a:br>
              <a:rPr lang="en-US" sz="1400" dirty="0" smtClean="0">
                <a:latin typeface="Century Gothic"/>
                <a:cs typeface="Century Gothic"/>
              </a:rPr>
            </a:br>
            <a:r>
              <a:rPr lang="en-US" sz="1400" dirty="0" smtClean="0">
                <a:latin typeface="Century Gothic"/>
                <a:cs typeface="Century Gothic"/>
              </a:rPr>
              <a:t>CLIC </a:t>
            </a:r>
            <a:r>
              <a:rPr lang="en-US" sz="1400" dirty="0">
                <a:latin typeface="Century Gothic"/>
                <a:cs typeface="Century Gothic"/>
              </a:rPr>
              <a:t>structure.</a:t>
            </a:r>
          </a:p>
        </p:txBody>
      </p:sp>
    </p:spTree>
    <p:extLst>
      <p:ext uri="{BB962C8B-B14F-4D97-AF65-F5344CB8AC3E}">
        <p14:creationId xmlns:p14="http://schemas.microsoft.com/office/powerpoint/2010/main" val="3084643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2" grpId="0"/>
      <p:bldP spid="16" grpId="0" animBg="1"/>
      <p:bldP spid="17" grpId="0" animBg="1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045393"/>
            <a:ext cx="3751381" cy="217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155425" y="3313786"/>
            <a:ext cx="3456450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Demonstration of PETS of-off mechanism</a:t>
            </a:r>
          </a:p>
          <a:p>
            <a:endParaRPr lang="en-US" sz="1400" dirty="0" smtClean="0">
              <a:latin typeface="Century Gothic"/>
              <a:cs typeface="Century Gothic"/>
            </a:endParaRPr>
          </a:p>
          <a:p>
            <a:pPr marL="114300" indent="-114300">
              <a:buFont typeface="Arial" pitchFamily="34" charset="0"/>
              <a:buChar char="•"/>
            </a:pPr>
            <a:r>
              <a:rPr lang="en-US" sz="1200" dirty="0" smtClean="0">
                <a:latin typeface="Century Gothic"/>
                <a:cs typeface="Century Gothic"/>
              </a:rPr>
              <a:t>Feasibility issue</a:t>
            </a:r>
          </a:p>
          <a:p>
            <a:pPr marL="114300" indent="-114300"/>
            <a:endParaRPr lang="en-US" sz="1200" dirty="0" smtClean="0">
              <a:latin typeface="Century Gothic"/>
              <a:cs typeface="Century Gothic"/>
            </a:endParaRPr>
          </a:p>
          <a:p>
            <a:pPr marL="93663" lvl="1" indent="-93663">
              <a:buFont typeface="Arial" pitchFamily="34" charset="0"/>
              <a:buChar char="•"/>
            </a:pPr>
            <a:r>
              <a:rPr lang="en-US" sz="1000" dirty="0" smtClean="0">
                <a:latin typeface="Century Gothic"/>
                <a:cs typeface="Century Gothic"/>
              </a:rPr>
              <a:t>Switch off power from individual PETS to accelerating structure in case of breakdown</a:t>
            </a:r>
          </a:p>
          <a:p>
            <a:pPr marL="93663" lvl="1" indent="-93663">
              <a:buFont typeface="Arial" pitchFamily="34" charset="0"/>
              <a:buChar char="•"/>
            </a:pPr>
            <a:r>
              <a:rPr lang="en-US" sz="1000" dirty="0" smtClean="0">
                <a:latin typeface="Century Gothic"/>
                <a:cs typeface="Century Gothic"/>
              </a:rPr>
              <a:t>Reduce substantially power in PETS, to cope with PETS breakdowns</a:t>
            </a:r>
          </a:p>
          <a:p>
            <a:pPr marL="114300" indent="-114300">
              <a:buFont typeface="Arial" pitchFamily="34" charset="0"/>
              <a:buChar char="•"/>
            </a:pPr>
            <a:endParaRPr lang="en-US" sz="1200" dirty="0" smtClean="0">
              <a:latin typeface="Century Gothic"/>
              <a:cs typeface="Century Gothic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en-US" sz="1400" dirty="0" smtClean="0">
                <a:latin typeface="Century Gothic"/>
                <a:cs typeface="Century Gothic"/>
              </a:rPr>
              <a:t>PETS on-off principle </a:t>
            </a:r>
            <a:r>
              <a:rPr lang="en-US" sz="1400" dirty="0" smtClean="0">
                <a:solidFill>
                  <a:srgbClr val="C00000"/>
                </a:solidFill>
                <a:latin typeface="Century Gothic"/>
                <a:cs typeface="Century Gothic"/>
              </a:rPr>
              <a:t>fully tested</a:t>
            </a:r>
            <a:endParaRPr lang="en-US" sz="1400" dirty="0" smtClean="0">
              <a:latin typeface="Century Gothic"/>
              <a:cs typeface="Century Gothic"/>
            </a:endParaRPr>
          </a:p>
          <a:p>
            <a:pPr marL="177800" indent="-177800">
              <a:buFont typeface="Arial" pitchFamily="34" charset="0"/>
              <a:buChar char="•"/>
            </a:pPr>
            <a:endParaRPr lang="en-US" sz="1200" dirty="0" smtClean="0">
              <a:latin typeface="Century Gothic"/>
              <a:cs typeface="Century Gothic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en-US" sz="1400" dirty="0" smtClean="0">
                <a:latin typeface="Century Gothic"/>
                <a:cs typeface="Century Gothic"/>
              </a:rPr>
              <a:t>Conditioned at high power </a:t>
            </a:r>
          </a:p>
          <a:p>
            <a:pPr marL="177800" indent="-177800"/>
            <a:r>
              <a:rPr lang="en-US" sz="1400" dirty="0" smtClean="0">
                <a:latin typeface="Century Gothic"/>
                <a:cs typeface="Century Gothic"/>
              </a:rPr>
              <a:t>	(</a:t>
            </a:r>
            <a:r>
              <a:rPr lang="en-US" sz="1400" dirty="0" smtClean="0">
                <a:solidFill>
                  <a:srgbClr val="C00000"/>
                </a:solidFill>
                <a:latin typeface="Century Gothic"/>
                <a:cs typeface="Century Gothic"/>
              </a:rPr>
              <a:t>135 MW </a:t>
            </a:r>
            <a:r>
              <a:rPr lang="en-US" sz="1400" dirty="0" smtClean="0">
                <a:latin typeface="Century Gothic"/>
                <a:cs typeface="Century Gothic"/>
              </a:rPr>
              <a:t>- nominal) by recirculation</a:t>
            </a:r>
          </a:p>
          <a:p>
            <a:pPr marL="177800" indent="-177800">
              <a:buFont typeface="Arial"/>
              <a:buChar char="•"/>
            </a:pPr>
            <a:endParaRPr lang="en-US" sz="1400" dirty="0" smtClean="0">
              <a:latin typeface="Century Gothic"/>
              <a:cs typeface="Century Gothic"/>
            </a:endParaRPr>
          </a:p>
          <a:p>
            <a:pPr marL="177800" indent="-177800">
              <a:buFont typeface="Arial"/>
              <a:buChar char="•"/>
            </a:pPr>
            <a:r>
              <a:rPr lang="en-US" sz="1400" dirty="0" smtClean="0">
                <a:latin typeface="Century Gothic"/>
                <a:cs typeface="Century Gothic"/>
              </a:rPr>
              <a:t>System </a:t>
            </a:r>
            <a:r>
              <a:rPr lang="en-US" sz="1400" dirty="0" smtClean="0">
                <a:solidFill>
                  <a:srgbClr val="FF0000"/>
                </a:solidFill>
                <a:latin typeface="Century Gothic"/>
                <a:cs typeface="Century Gothic"/>
              </a:rPr>
              <a:t>routinely used </a:t>
            </a:r>
            <a:r>
              <a:rPr lang="en-US" sz="1400" dirty="0" smtClean="0">
                <a:latin typeface="Century Gothic"/>
                <a:cs typeface="Century Gothic"/>
              </a:rPr>
              <a:t>in </a:t>
            </a:r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CTF3</a:t>
            </a:r>
            <a:r>
              <a:rPr lang="en-US" sz="1400" dirty="0" smtClean="0">
                <a:latin typeface="Century Gothic"/>
                <a:cs typeface="Century Gothic"/>
              </a:rPr>
              <a:t> for power enhancement and tuning</a:t>
            </a: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5496" y="4273912"/>
            <a:ext cx="2881513" cy="2444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87216" y="4158697"/>
            <a:ext cx="14317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alibri" pitchFamily="34" charset="0"/>
              </a:rPr>
              <a:t>PETS , forward RF</a:t>
            </a:r>
            <a:endParaRPr lang="en-GB" sz="1000" dirty="0">
              <a:latin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38062" y="784110"/>
            <a:ext cx="4833257" cy="3462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261538" y="5200207"/>
            <a:ext cx="3711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8000"/>
                </a:solidFill>
                <a:latin typeface="Calibri" pitchFamily="34" charset="0"/>
              </a:rPr>
              <a:t>ON</a:t>
            </a:r>
            <a:endParaRPr lang="en-GB" sz="1000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52038" y="5821332"/>
            <a:ext cx="4262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alibri" pitchFamily="34" charset="0"/>
              </a:rPr>
              <a:t>OFF</a:t>
            </a:r>
            <a:endParaRPr lang="en-GB" sz="1000" dirty="0"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19116" y="2584090"/>
            <a:ext cx="2389478" cy="1613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41571" y="3505810"/>
            <a:ext cx="1574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C00000"/>
                </a:solidFill>
                <a:latin typeface="Calibri" pitchFamily="34" charset="0"/>
              </a:rPr>
              <a:t>Simulation</a:t>
            </a:r>
            <a:r>
              <a:rPr lang="en-GB" sz="1400" dirty="0" smtClean="0">
                <a:solidFill>
                  <a:srgbClr val="00187E"/>
                </a:solidFill>
                <a:latin typeface="Calibri" pitchFamily="34" charset="0"/>
              </a:rPr>
              <a:t>  </a:t>
            </a:r>
            <a:r>
              <a:rPr lang="en-GB" sz="1400" dirty="0" smtClean="0">
                <a:latin typeface="Calibri" pitchFamily="34" charset="0"/>
              </a:rPr>
              <a:t>vs. </a:t>
            </a:r>
            <a:r>
              <a:rPr lang="en-GB" sz="1400" dirty="0" smtClean="0">
                <a:solidFill>
                  <a:srgbClr val="00187E"/>
                </a:solidFill>
                <a:latin typeface="Calibri" pitchFamily="34" charset="0"/>
              </a:rPr>
              <a:t>experiment</a:t>
            </a:r>
            <a:endParaRPr lang="en-GB" sz="1400" dirty="0">
              <a:solidFill>
                <a:srgbClr val="00187E"/>
              </a:solidFill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2037" y="4465935"/>
            <a:ext cx="2541964" cy="18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8141122" y="4737331"/>
            <a:ext cx="8002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Calibri" pitchFamily="34" charset="0"/>
              </a:rPr>
              <a:t>Spectra </a:t>
            </a:r>
          </a:p>
          <a:p>
            <a:r>
              <a:rPr lang="en-GB" sz="1000" dirty="0" smtClean="0">
                <a:latin typeface="Calibri" pitchFamily="34" charset="0"/>
              </a:rPr>
              <a:t>comparison</a:t>
            </a:r>
            <a:endParaRPr lang="en-GB" sz="10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18197"/>
            <a:ext cx="8185729" cy="634305"/>
          </a:xfrm>
        </p:spPr>
        <p:txBody>
          <a:bodyPr/>
          <a:lstStyle/>
          <a:p>
            <a:pPr lvl="0">
              <a:defRPr/>
            </a:pPr>
            <a:r>
              <a:rPr lang="en-US" dirty="0">
                <a:solidFill>
                  <a:srgbClr val="00187E"/>
                </a:solidFill>
              </a:rPr>
              <a:t>TBTS – PETS On-off mechanism</a:t>
            </a:r>
          </a:p>
        </p:txBody>
      </p:sp>
    </p:spTree>
    <p:extLst>
      <p:ext uri="{BB962C8B-B14F-4D97-AF65-F5344CB8AC3E}">
        <p14:creationId xmlns:p14="http://schemas.microsoft.com/office/powerpoint/2010/main" val="337355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2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Two-Beam Acceleration</a:t>
            </a:r>
            <a:endParaRPr lang="en-US" dirty="0"/>
          </a:p>
        </p:txBody>
      </p:sp>
      <p:pic>
        <p:nvPicPr>
          <p:cNvPr id="4" name="Picture 3" descr="TD24.JPG"/>
          <p:cNvPicPr>
            <a:picLocks noChangeAspect="1"/>
          </p:cNvPicPr>
          <p:nvPr/>
        </p:nvPicPr>
        <p:blipFill>
          <a:blip r:embed="rId2" cstate="print"/>
          <a:srcRect t="31111" r="41667" b="31111"/>
          <a:stretch>
            <a:fillRect/>
          </a:stretch>
        </p:blipFill>
        <p:spPr bwMode="auto">
          <a:xfrm>
            <a:off x="5591244" y="983365"/>
            <a:ext cx="2856070" cy="138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38468" y="821873"/>
            <a:ext cx="6858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TD24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 bwMode="auto">
          <a:xfrm>
            <a:off x="4402667" y="2802036"/>
            <a:ext cx="4370097" cy="876260"/>
          </a:xfrm>
          <a:prstGeom prst="rect">
            <a:avLst/>
          </a:prstGeom>
          <a:solidFill>
            <a:srgbClr val="F5E0D3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lIns="0" tIns="0" rIns="0" bIns="0"/>
          <a:lstStyle/>
          <a:p>
            <a:pPr marL="87313" indent="9525" defTabSz="414338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56000"/>
            </a:pPr>
            <a:r>
              <a:rPr lang="en-US" sz="1400" dirty="0">
                <a:solidFill>
                  <a:srgbClr val="00187E"/>
                </a:solidFill>
                <a:latin typeface="Century Gothic"/>
                <a:cs typeface="Century Gothic"/>
              </a:rPr>
              <a:t>Maximum</a:t>
            </a:r>
            <a:r>
              <a:rPr lang="en-US" sz="1400" dirty="0" smtClean="0">
                <a:solidFill>
                  <a:srgbClr val="00187E"/>
                </a:solidFill>
                <a:latin typeface="Century Gothic"/>
                <a:cs typeface="Century Gothic"/>
              </a:rPr>
              <a:t> stable probe </a:t>
            </a:r>
            <a:r>
              <a:rPr lang="en-US" sz="1400" dirty="0">
                <a:solidFill>
                  <a:srgbClr val="00187E"/>
                </a:solidFill>
                <a:latin typeface="Century Gothic"/>
                <a:cs typeface="Century Gothic"/>
              </a:rPr>
              <a:t>beam acceleration measured: </a:t>
            </a:r>
            <a:r>
              <a:rPr lang="en-US" sz="1400" dirty="0">
                <a:solidFill>
                  <a:srgbClr val="C00000"/>
                </a:solidFill>
                <a:latin typeface="Century Gothic"/>
                <a:cs typeface="Century Gothic"/>
              </a:rPr>
              <a:t>31 </a:t>
            </a:r>
            <a:r>
              <a:rPr lang="en-US" sz="1400" dirty="0" err="1">
                <a:solidFill>
                  <a:srgbClr val="C00000"/>
                </a:solidFill>
                <a:latin typeface="Century Gothic"/>
                <a:cs typeface="Century Gothic"/>
              </a:rPr>
              <a:t>MeV</a:t>
            </a:r>
            <a:endParaRPr lang="en-US" sz="1400" dirty="0">
              <a:solidFill>
                <a:srgbClr val="00187E"/>
              </a:solidFill>
              <a:latin typeface="Century Gothic"/>
              <a:cs typeface="Century Gothic"/>
            </a:endParaRPr>
          </a:p>
          <a:p>
            <a:pPr marL="87313" indent="9525" defTabSz="414338" eaLnBrk="0" hangingPunct="0">
              <a:lnSpc>
                <a:spcPct val="93000"/>
              </a:lnSpc>
              <a:spcAft>
                <a:spcPts val="2488"/>
              </a:spcAft>
              <a:buClr>
                <a:srgbClr val="000000"/>
              </a:buClr>
              <a:buSzPct val="56000"/>
            </a:pPr>
            <a:r>
              <a:rPr lang="en-US" sz="1600" dirty="0">
                <a:solidFill>
                  <a:srgbClr val="00187E"/>
                </a:solidFill>
                <a:latin typeface="Century Gothic"/>
                <a:cs typeface="Century Gothic"/>
                <a:sym typeface="Symbol" pitchFamily="18" charset="2"/>
              </a:rPr>
              <a:t></a:t>
            </a:r>
            <a:r>
              <a:rPr lang="en-US" sz="1400" dirty="0">
                <a:solidFill>
                  <a:srgbClr val="00187E"/>
                </a:solidFill>
                <a:latin typeface="Century Gothic"/>
                <a:cs typeface="Century Gothic"/>
              </a:rPr>
              <a:t>    Corresponding to a gradient of </a:t>
            </a:r>
            <a:r>
              <a:rPr lang="en-US" sz="1400" b="1" dirty="0">
                <a:solidFill>
                  <a:srgbClr val="C00000"/>
                </a:solidFill>
                <a:latin typeface="Century Gothic"/>
                <a:cs typeface="Century Gothic"/>
              </a:rPr>
              <a:t>145 MV/m</a:t>
            </a:r>
          </a:p>
        </p:txBody>
      </p:sp>
      <p:pic>
        <p:nvPicPr>
          <p:cNvPr id="7" name="Picture 6" descr="PowerVsGradient3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6963" y="3928301"/>
            <a:ext cx="4280659" cy="2670532"/>
          </a:xfrm>
          <a:prstGeom prst="rect">
            <a:avLst/>
          </a:prstGeom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6480" y="983363"/>
            <a:ext cx="3573626" cy="5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</a:pPr>
            <a:endParaRPr lang="en-US" sz="1600" dirty="0" smtClean="0">
              <a:solidFill>
                <a:srgbClr val="00187E"/>
              </a:solidFill>
            </a:endParaRPr>
          </a:p>
        </p:txBody>
      </p:sp>
      <p:sp>
        <p:nvSpPr>
          <p:cNvPr id="9" name="Text Box 32"/>
          <p:cNvSpPr txBox="1">
            <a:spLocks noChangeArrowheads="1"/>
          </p:cNvSpPr>
          <p:nvPr/>
        </p:nvSpPr>
        <p:spPr bwMode="auto">
          <a:xfrm>
            <a:off x="415630" y="1010292"/>
            <a:ext cx="4161333" cy="1384995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Two-Beam Acceleration demonstration in TBTS</a:t>
            </a:r>
          </a:p>
          <a:p>
            <a:endParaRPr lang="en-US" sz="1400" dirty="0" smtClean="0">
              <a:latin typeface="Century Gothic"/>
              <a:cs typeface="Century Gothic"/>
            </a:endParaRPr>
          </a:p>
          <a:p>
            <a:r>
              <a:rPr lang="en-US" sz="1400" dirty="0" smtClean="0">
                <a:latin typeface="Century Gothic"/>
                <a:cs typeface="Century Gothic"/>
              </a:rPr>
              <a:t>Up to </a:t>
            </a:r>
            <a:r>
              <a:rPr lang="en-US" sz="1400" dirty="0" smtClean="0">
                <a:solidFill>
                  <a:srgbClr val="C00000"/>
                </a:solidFill>
                <a:latin typeface="Century Gothic"/>
                <a:cs typeface="Century Gothic"/>
              </a:rPr>
              <a:t>145 MV/m </a:t>
            </a:r>
            <a:r>
              <a:rPr lang="en-US" sz="1400" dirty="0" smtClean="0">
                <a:latin typeface="Century Gothic"/>
                <a:cs typeface="Century Gothic"/>
              </a:rPr>
              <a:t>measured gradient</a:t>
            </a:r>
          </a:p>
          <a:p>
            <a:endParaRPr lang="en-US" sz="1400" dirty="0" smtClean="0">
              <a:latin typeface="Century Gothic"/>
              <a:cs typeface="Century Gothic"/>
            </a:endParaRPr>
          </a:p>
          <a:p>
            <a:r>
              <a:rPr lang="en-US" sz="1400" dirty="0" smtClean="0">
                <a:latin typeface="Century Gothic"/>
                <a:cs typeface="Century Gothic"/>
              </a:rPr>
              <a:t>Good agreement with expectations </a:t>
            </a:r>
          </a:p>
          <a:p>
            <a:r>
              <a:rPr lang="en-US" sz="1400" dirty="0" smtClean="0">
                <a:latin typeface="Century Gothic"/>
                <a:cs typeface="Century Gothic"/>
              </a:rPr>
              <a:t>(power vs. gradient)</a:t>
            </a:r>
            <a:endParaRPr lang="en-US" sz="1400" dirty="0">
              <a:latin typeface="Century Gothic"/>
              <a:cs typeface="Century Gothic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432976" y="4823651"/>
            <a:ext cx="114300" cy="1224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724168" y="4682137"/>
            <a:ext cx="114300" cy="12246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360906" y="4994968"/>
            <a:ext cx="1111975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rgbClr val="C00000"/>
                </a:solidFill>
                <a:latin typeface="Calibri"/>
                <a:ea typeface="+mn-ea"/>
                <a:cs typeface="Calibri"/>
              </a:rPr>
              <a:t>CLIC Nominal, loaded</a:t>
            </a:r>
            <a:endParaRPr lang="en-US" sz="1100" dirty="0">
              <a:solidFill>
                <a:srgbClr val="C00000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985381" y="4217815"/>
            <a:ext cx="1061357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+mn-ea"/>
                <a:cs typeface="Calibri"/>
              </a:rPr>
              <a:t>CLIC Nominal, unloaded</a:t>
            </a:r>
            <a:endParaRPr lang="en-US" sz="1100" dirty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6481" y="2947640"/>
            <a:ext cx="3483123" cy="3402120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2845049" y="4449394"/>
            <a:ext cx="1111975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>
              <a:spcBef>
                <a:spcPct val="20000"/>
              </a:spcBef>
            </a:pPr>
            <a:r>
              <a:rPr lang="en-US" sz="1000" b="1" dirty="0">
                <a:solidFill>
                  <a:srgbClr val="17375E"/>
                </a:solidFill>
                <a:latin typeface="Calibri" pitchFamily="34" charset="0"/>
              </a:rPr>
              <a:t>Drive </a:t>
            </a:r>
            <a:r>
              <a:rPr lang="en-US" sz="1000" b="1" dirty="0" smtClean="0">
                <a:solidFill>
                  <a:srgbClr val="17375E"/>
                </a:solidFill>
                <a:latin typeface="Calibri" pitchFamily="34" charset="0"/>
              </a:rPr>
              <a:t>beam </a:t>
            </a:r>
            <a:r>
              <a:rPr lang="en-US" sz="1000" b="1" dirty="0" smtClean="0">
                <a:solidFill>
                  <a:srgbClr val="00B050"/>
                </a:solidFill>
                <a:latin typeface="Calibri" pitchFamily="34" charset="0"/>
              </a:rPr>
              <a:t>ON</a:t>
            </a:r>
            <a:endParaRPr lang="en-US" sz="1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2826985" y="5644481"/>
            <a:ext cx="1111975" cy="2496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</a:rPr>
              <a:t>Drive beam </a:t>
            </a:r>
            <a:r>
              <a:rPr lang="en-US" sz="1000" b="1" dirty="0">
                <a:solidFill>
                  <a:srgbClr val="FF0000"/>
                </a:solidFill>
                <a:latin typeface="Calibri" pitchFamily="34" charset="0"/>
                <a:ea typeface="+mn-ea"/>
              </a:rPr>
              <a:t>OFF</a:t>
            </a:r>
          </a:p>
        </p:txBody>
      </p:sp>
    </p:spTree>
    <p:extLst>
      <p:ext uri="{BB962C8B-B14F-4D97-AF65-F5344CB8AC3E}">
        <p14:creationId xmlns:p14="http://schemas.microsoft.com/office/powerpoint/2010/main" val="154579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Two-Beam Module Experimental Program 2015-2016 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379975" y="1086295"/>
            <a:ext cx="4608600" cy="2688350"/>
          </a:xfrm>
        </p:spPr>
        <p:txBody>
          <a:bodyPr/>
          <a:lstStyle/>
          <a:p>
            <a:pPr marL="0" lvl="1" indent="0" defTabSz="456515">
              <a:buNone/>
              <a:defRPr/>
            </a:pPr>
            <a:r>
              <a:rPr lang="en-US" dirty="0" smtClean="0">
                <a:solidFill>
                  <a:srgbClr val="000090"/>
                </a:solidFill>
              </a:rPr>
              <a:t>CLIC two-beam module tests</a:t>
            </a:r>
          </a:p>
          <a:p>
            <a:pPr marL="0" lvl="1" indent="0" defTabSz="456515">
              <a:buNone/>
              <a:defRPr/>
            </a:pPr>
            <a:endParaRPr lang="en-US" sz="800" dirty="0">
              <a:solidFill>
                <a:srgbClr val="000090"/>
              </a:solidFill>
            </a:endParaRPr>
          </a:p>
          <a:p>
            <a:r>
              <a:rPr lang="en-US" altLang="en-US" sz="1200" dirty="0" smtClean="0"/>
              <a:t>Power production, stability </a:t>
            </a:r>
            <a:r>
              <a:rPr lang="en-US" altLang="en-US" sz="1200" dirty="0"/>
              <a:t>+ control of RF profile </a:t>
            </a:r>
            <a:endParaRPr lang="en-US" altLang="en-US" sz="1200" dirty="0" smtClean="0"/>
          </a:p>
          <a:p>
            <a:r>
              <a:rPr lang="en-US" altLang="en-US" sz="1200" dirty="0" smtClean="0"/>
              <a:t>RF </a:t>
            </a:r>
            <a:r>
              <a:rPr lang="en-US" altLang="en-US" sz="1200" dirty="0"/>
              <a:t>phase/amplitude drifts along TBL, PETS switching at full </a:t>
            </a:r>
            <a:r>
              <a:rPr lang="en-US" altLang="en-US" sz="1200" dirty="0" smtClean="0"/>
              <a:t>power</a:t>
            </a:r>
          </a:p>
          <a:p>
            <a:r>
              <a:rPr lang="en-US" altLang="en-US" sz="1200" dirty="0" smtClean="0"/>
              <a:t>Two-beam acceleration, power transfer &amp; phasing, breakdown detection and effects of breakdowns…</a:t>
            </a:r>
          </a:p>
          <a:p>
            <a:r>
              <a:rPr lang="en-US" altLang="en-US" sz="1200" dirty="0" smtClean="0"/>
              <a:t>Alignment tests, </a:t>
            </a:r>
            <a:r>
              <a:rPr lang="en-US" sz="1200" dirty="0" smtClean="0"/>
              <a:t>with and w/o beam, including Wake-Field Monitors and main beam prototype BPMs</a:t>
            </a:r>
          </a:p>
          <a:p>
            <a:pPr marL="180975" lvl="1" indent="-180975" defTabSz="456515">
              <a:defRPr/>
            </a:pPr>
            <a:endParaRPr lang="en-US" sz="800" dirty="0" smtClean="0">
              <a:solidFill>
                <a:schemeClr val="tx1"/>
              </a:solidFill>
            </a:endParaRPr>
          </a:p>
          <a:p>
            <a:pPr marL="180975" lvl="1" indent="-180975" defTabSz="456515"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Aim</a:t>
            </a:r>
            <a:r>
              <a:rPr lang="en-US" sz="1400" dirty="0">
                <a:solidFill>
                  <a:schemeClr val="tx1"/>
                </a:solidFill>
              </a:rPr>
              <a:t>: </a:t>
            </a:r>
            <a:r>
              <a:rPr lang="en-US" sz="1400" dirty="0">
                <a:solidFill>
                  <a:srgbClr val="000090"/>
                </a:solidFill>
              </a:rPr>
              <a:t>gather all possible information</a:t>
            </a:r>
            <a:r>
              <a:rPr lang="en-US" sz="1400" dirty="0">
                <a:solidFill>
                  <a:schemeClr val="tx1"/>
                </a:solidFill>
              </a:rPr>
              <a:t>, to feed back into </a:t>
            </a:r>
            <a:r>
              <a:rPr lang="en-US" sz="1400" dirty="0">
                <a:solidFill>
                  <a:srgbClr val="000090"/>
                </a:solidFill>
              </a:rPr>
              <a:t>next generation Two-Beam Module design</a:t>
            </a:r>
          </a:p>
          <a:p>
            <a:pPr marL="0" indent="0">
              <a:buNone/>
            </a:pPr>
            <a:endParaRPr lang="en-US" altLang="en-US" sz="1200" dirty="0"/>
          </a:p>
        </p:txBody>
      </p:sp>
      <p:pic>
        <p:nvPicPr>
          <p:cNvPr id="9" name="Picture 8" descr="P101097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0" y="1124702"/>
            <a:ext cx="4096531" cy="307239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47450" y="4734772"/>
            <a:ext cx="576075" cy="180503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5425" y="4395787"/>
            <a:ext cx="4762219" cy="24622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>
                <a:latin typeface="Century Gothic"/>
                <a:cs typeface="Century Gothic"/>
              </a:rPr>
              <a:t>T</a:t>
            </a:r>
            <a:r>
              <a:rPr lang="en-US" sz="1400" dirty="0" smtClean="0">
                <a:latin typeface="Century Gothic"/>
                <a:cs typeface="Century Gothic"/>
              </a:rPr>
              <a:t>wo-beam acceleration in TBM thoroughly tested</a:t>
            </a:r>
          </a:p>
          <a:p>
            <a:endParaRPr lang="en-US" sz="1400" dirty="0">
              <a:latin typeface="Century Gothic"/>
              <a:cs typeface="Century Gothic"/>
            </a:endParaRPr>
          </a:p>
          <a:p>
            <a:r>
              <a:rPr lang="en-US" sz="1400" dirty="0" smtClean="0">
                <a:latin typeface="Century Gothic"/>
                <a:cs typeface="Century Gothic"/>
              </a:rPr>
              <a:t>Verified again power production/energy gain vs. expectations</a:t>
            </a:r>
          </a:p>
          <a:p>
            <a:endParaRPr lang="en-US" sz="1400" dirty="0">
              <a:latin typeface="Century Gothic"/>
              <a:cs typeface="Century Gothic"/>
            </a:endParaRPr>
          </a:p>
          <a:p>
            <a:r>
              <a:rPr lang="en-US" sz="1400" dirty="0" smtClean="0">
                <a:latin typeface="Century Gothic"/>
                <a:cs typeface="Century Gothic"/>
              </a:rPr>
              <a:t>Operated at </a:t>
            </a:r>
            <a:r>
              <a:rPr lang="en-US" sz="1400" dirty="0" smtClean="0">
                <a:latin typeface="Century Gothic"/>
                <a:cs typeface="Century Gothic"/>
              </a:rPr>
              <a:t>nominal CLIC gradient and pulse length, ~ </a:t>
            </a:r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100 MV/m </a:t>
            </a:r>
            <a:r>
              <a:rPr lang="en-US" sz="1400" dirty="0" smtClean="0">
                <a:latin typeface="Century Gothic"/>
                <a:cs typeface="Century Gothic"/>
              </a:rPr>
              <a:t>and </a:t>
            </a:r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240 ns</a:t>
            </a:r>
          </a:p>
          <a:p>
            <a:endParaRPr lang="en-US" sz="1400" dirty="0">
              <a:latin typeface="Century Gothic"/>
              <a:cs typeface="Century Gothic"/>
            </a:endParaRPr>
          </a:p>
          <a:p>
            <a:r>
              <a:rPr lang="en-US" sz="1400" dirty="0" smtClean="0">
                <a:latin typeface="Century Gothic"/>
                <a:cs typeface="Century Gothic"/>
              </a:rPr>
              <a:t>Experiment on control of RF profile (beam loading compensation) done</a:t>
            </a:r>
          </a:p>
          <a:p>
            <a:endParaRPr lang="en-US" sz="1400" dirty="0">
              <a:latin typeface="Century Gothic"/>
              <a:cs typeface="Century Gothic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648810" y="5003605"/>
            <a:ext cx="268835" cy="23043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3868" t="15911" r="4600" b="1226"/>
          <a:stretch/>
        </p:blipFill>
        <p:spPr>
          <a:xfrm>
            <a:off x="5109670" y="3736240"/>
            <a:ext cx="3687460" cy="2964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TBM – accelerating gradient in 2016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32234" y="1239915"/>
            <a:ext cx="8487505" cy="5299890"/>
            <a:chOff x="428018" y="1353557"/>
            <a:chExt cx="7468560" cy="458175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7401" t="10737" r="49661" b="34580"/>
            <a:stretch/>
          </p:blipFill>
          <p:spPr>
            <a:xfrm>
              <a:off x="428018" y="1361871"/>
              <a:ext cx="2602394" cy="457343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4774" t="10470" r="5880" b="4669"/>
            <a:stretch/>
          </p:blipFill>
          <p:spPr>
            <a:xfrm>
              <a:off x="3119571" y="1353557"/>
              <a:ext cx="4777007" cy="4580315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5186480" y="2622495"/>
            <a:ext cx="2765160" cy="338554"/>
          </a:xfrm>
          <a:prstGeom prst="rect">
            <a:avLst/>
          </a:prstGeom>
          <a:solidFill>
            <a:srgbClr val="FF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1" algn="ctr"/>
            <a:r>
              <a:rPr lang="en-GB" sz="1600" dirty="0" err="1" smtClean="0">
                <a:solidFill>
                  <a:srgbClr val="C00000"/>
                </a:solidFill>
                <a:latin typeface="Century Gothic"/>
                <a:cs typeface="Century Gothic"/>
              </a:rPr>
              <a:t>Accel</a:t>
            </a:r>
            <a:r>
              <a:rPr lang="en-GB" sz="1600" dirty="0" smtClean="0">
                <a:solidFill>
                  <a:srgbClr val="C00000"/>
                </a:solidFill>
                <a:latin typeface="Century Gothic"/>
                <a:cs typeface="Century Gothic"/>
              </a:rPr>
              <a:t>. Grad. = 110 MV/m</a:t>
            </a:r>
          </a:p>
        </p:txBody>
      </p:sp>
      <p:sp>
        <p:nvSpPr>
          <p:cNvPr id="7" name="Oval 6"/>
          <p:cNvSpPr/>
          <p:nvPr/>
        </p:nvSpPr>
        <p:spPr>
          <a:xfrm>
            <a:off x="4725620" y="1163105"/>
            <a:ext cx="1473200" cy="499533"/>
          </a:xfrm>
          <a:prstGeom prst="ellipse">
            <a:avLst/>
          </a:prstGeom>
          <a:solidFill>
            <a:srgbClr val="FFFF00">
              <a:alpha val="20000"/>
            </a:srgbClr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913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548465" y="1229450"/>
            <a:ext cx="1388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Low charge</a:t>
            </a:r>
            <a:endParaRPr lang="en-GB" sz="2000" b="1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7642"/>
            <a:ext cx="4917645" cy="39433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65" y="4162766"/>
            <a:ext cx="4088647" cy="26976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89665" y="1628425"/>
            <a:ext cx="1388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Low charge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01518" y="4490515"/>
            <a:ext cx="1435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High charge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1" y="381000"/>
            <a:ext cx="8123237" cy="571500"/>
          </a:xfrm>
        </p:spPr>
        <p:txBody>
          <a:bodyPr/>
          <a:lstStyle/>
          <a:p>
            <a:r>
              <a:rPr lang="en-US" dirty="0" smtClean="0"/>
              <a:t>TBM – wake-fields effect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348" y="1009485"/>
            <a:ext cx="4274652" cy="3156051"/>
          </a:xfrm>
          <a:prstGeom prst="rect">
            <a:avLst/>
          </a:prstGeom>
        </p:spPr>
      </p:pic>
      <p:sp>
        <p:nvSpPr>
          <p:cNvPr id="19" name="Line Callout 3 18"/>
          <p:cNvSpPr/>
          <p:nvPr/>
        </p:nvSpPr>
        <p:spPr>
          <a:xfrm>
            <a:off x="6031390" y="1393535"/>
            <a:ext cx="1305770" cy="529149"/>
          </a:xfrm>
          <a:prstGeom prst="borderCallout3">
            <a:avLst>
              <a:gd name="adj1" fmla="val 51645"/>
              <a:gd name="adj2" fmla="val -1027"/>
              <a:gd name="adj3" fmla="val 51645"/>
              <a:gd name="adj4" fmla="val -16667"/>
              <a:gd name="adj5" fmla="val 100000"/>
              <a:gd name="adj6" fmla="val -16667"/>
              <a:gd name="adj7" fmla="val 191027"/>
              <a:gd name="adj8" fmla="val 7991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Century Gothic"/>
                <a:cs typeface="Century Gothic"/>
              </a:rPr>
              <a:t>Beam at the centre of the ACS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290" y="4145534"/>
            <a:ext cx="3632758" cy="271971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764025" y="2968140"/>
            <a:ext cx="2457920" cy="1815882"/>
          </a:xfrm>
          <a:prstGeom prst="rect">
            <a:avLst/>
          </a:prstGeom>
          <a:solidFill>
            <a:srgbClr val="FF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90488" indent="-904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FF"/>
                </a:solidFill>
                <a:latin typeface="Century Gothic"/>
                <a:cs typeface="Century Gothic"/>
              </a:rPr>
              <a:t>Wake (girder movers)</a:t>
            </a:r>
          </a:p>
          <a:p>
            <a:pPr lvl="1"/>
            <a:r>
              <a:rPr lang="en-GB" sz="1400" dirty="0" smtClean="0">
                <a:solidFill>
                  <a:srgbClr val="C00000"/>
                </a:solidFill>
                <a:latin typeface="Century Gothic"/>
                <a:cs typeface="Century Gothic"/>
              </a:rPr>
              <a:t>	</a:t>
            </a:r>
          </a:p>
          <a:p>
            <a:pPr lvl="1"/>
            <a:r>
              <a:rPr lang="en-GB" sz="1400" dirty="0" smtClean="0">
                <a:solidFill>
                  <a:srgbClr val="C00000"/>
                </a:solidFill>
                <a:latin typeface="Century Gothic"/>
                <a:cs typeface="Century Gothic"/>
              </a:rPr>
              <a:t>85.3 kV/</a:t>
            </a:r>
            <a:r>
              <a:rPr lang="en-GB" sz="1400" dirty="0" err="1" smtClean="0">
                <a:solidFill>
                  <a:srgbClr val="C00000"/>
                </a:solidFill>
                <a:latin typeface="Century Gothic"/>
                <a:cs typeface="Century Gothic"/>
              </a:rPr>
              <a:t>nC</a:t>
            </a:r>
            <a:r>
              <a:rPr lang="en-GB" sz="1400" dirty="0" smtClean="0">
                <a:solidFill>
                  <a:srgbClr val="C00000"/>
                </a:solidFill>
                <a:latin typeface="Century Gothic"/>
                <a:cs typeface="Century Gothic"/>
              </a:rPr>
              <a:t>/mm/</a:t>
            </a:r>
            <a:r>
              <a:rPr lang="en-GB" sz="1400" dirty="0">
                <a:solidFill>
                  <a:srgbClr val="C00000"/>
                </a:solidFill>
                <a:latin typeface="Century Gothic"/>
                <a:cs typeface="Century Gothic"/>
              </a:rPr>
              <a:t>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rgbClr val="0000FF"/>
              </a:solidFill>
              <a:latin typeface="Century Gothic"/>
              <a:cs typeface="Century Gothic"/>
            </a:endParaRP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FF"/>
                </a:solidFill>
                <a:latin typeface="Century Gothic"/>
                <a:cs typeface="Century Gothic"/>
              </a:rPr>
              <a:t>Wake (corrector scan)</a:t>
            </a:r>
          </a:p>
          <a:p>
            <a:pPr lvl="1"/>
            <a:r>
              <a:rPr lang="en-GB" sz="1400" dirty="0" smtClean="0">
                <a:solidFill>
                  <a:srgbClr val="C00000"/>
                </a:solidFill>
                <a:latin typeface="Century Gothic"/>
                <a:cs typeface="Century Gothic"/>
              </a:rPr>
              <a:t>	</a:t>
            </a:r>
          </a:p>
          <a:p>
            <a:pPr lvl="1"/>
            <a:r>
              <a:rPr lang="en-GB" sz="1400" dirty="0" smtClean="0">
                <a:solidFill>
                  <a:srgbClr val="C00000"/>
                </a:solidFill>
                <a:latin typeface="Century Gothic"/>
                <a:cs typeface="Century Gothic"/>
              </a:rPr>
              <a:t>85.5 kV/</a:t>
            </a:r>
            <a:r>
              <a:rPr lang="en-GB" sz="1400" dirty="0" err="1" smtClean="0">
                <a:solidFill>
                  <a:srgbClr val="C00000"/>
                </a:solidFill>
                <a:latin typeface="Century Gothic"/>
                <a:cs typeface="Century Gothic"/>
              </a:rPr>
              <a:t>nC</a:t>
            </a:r>
            <a:r>
              <a:rPr lang="en-GB" sz="1400" dirty="0" smtClean="0">
                <a:solidFill>
                  <a:srgbClr val="C00000"/>
                </a:solidFill>
                <a:latin typeface="Century Gothic"/>
                <a:cs typeface="Century Gothic"/>
              </a:rPr>
              <a:t>/mm/</a:t>
            </a:r>
            <a:r>
              <a:rPr lang="en-GB" sz="1400" dirty="0">
                <a:solidFill>
                  <a:srgbClr val="C00000"/>
                </a:solidFill>
                <a:latin typeface="Century Gothic"/>
                <a:cs typeface="Century Gothic"/>
              </a:rPr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rgbClr val="0000FF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05209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433410"/>
            <a:ext cx="8123237" cy="576075"/>
          </a:xfrm>
        </p:spPr>
        <p:txBody>
          <a:bodyPr/>
          <a:lstStyle/>
          <a:p>
            <a:r>
              <a:rPr lang="en-US" dirty="0" smtClean="0"/>
              <a:t>CLIC in a nutshell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3830" y="1047890"/>
            <a:ext cx="449338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smtClean="0">
                <a:solidFill>
                  <a:srgbClr val="558ED5"/>
                </a:solidFill>
                <a:latin typeface="Century Gothic"/>
                <a:cs typeface="Century Gothic"/>
              </a:rPr>
              <a:t>CLIC</a:t>
            </a:r>
            <a:r>
              <a:rPr lang="en-US" sz="1400" dirty="0" smtClean="0">
                <a:latin typeface="Century Gothic"/>
                <a:cs typeface="Century Gothic"/>
              </a:rPr>
              <a:t> will be </a:t>
            </a:r>
            <a:r>
              <a:rPr lang="en-US" sz="1400" dirty="0">
                <a:latin typeface="Century Gothic"/>
                <a:cs typeface="Century Gothic"/>
              </a:rPr>
              <a:t>built in </a:t>
            </a:r>
            <a:r>
              <a:rPr lang="en-US" sz="1400" dirty="0">
                <a:solidFill>
                  <a:srgbClr val="558ED5"/>
                </a:solidFill>
                <a:latin typeface="Century Gothic"/>
                <a:cs typeface="Century Gothic"/>
              </a:rPr>
              <a:t>stages of increasing collision </a:t>
            </a:r>
            <a:r>
              <a:rPr lang="en-US" sz="1400" dirty="0">
                <a:latin typeface="Century Gothic"/>
                <a:cs typeface="Century Gothic"/>
              </a:rPr>
              <a:t>energy: starting from </a:t>
            </a:r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380</a:t>
            </a:r>
            <a:r>
              <a:rPr lang="en-US" sz="1400" dirty="0">
                <a:solidFill>
                  <a:srgbClr val="000090"/>
                </a:solidFill>
                <a:latin typeface="Century Gothic"/>
                <a:cs typeface="Century Gothic"/>
              </a:rPr>
              <a:t> </a:t>
            </a:r>
            <a:r>
              <a:rPr lang="en-US" sz="1400" dirty="0" err="1">
                <a:solidFill>
                  <a:srgbClr val="000090"/>
                </a:solidFill>
                <a:latin typeface="Century Gothic"/>
                <a:cs typeface="Century Gothic"/>
              </a:rPr>
              <a:t>GeV</a:t>
            </a:r>
            <a:r>
              <a:rPr lang="en-US" sz="1400" dirty="0">
                <a:latin typeface="Century Gothic"/>
                <a:cs typeface="Century Gothic"/>
              </a:rPr>
              <a:t>, </a:t>
            </a:r>
            <a:r>
              <a:rPr lang="en-US" sz="1400" dirty="0" smtClean="0">
                <a:latin typeface="Century Gothic"/>
                <a:cs typeface="Century Gothic"/>
              </a:rPr>
              <a:t>then ~ </a:t>
            </a:r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1- 2</a:t>
            </a:r>
            <a:r>
              <a:rPr lang="en-US" sz="1400" dirty="0">
                <a:solidFill>
                  <a:srgbClr val="000090"/>
                </a:solidFill>
                <a:latin typeface="Century Gothic"/>
                <a:cs typeface="Century Gothic"/>
              </a:rPr>
              <a:t> </a:t>
            </a:r>
            <a:r>
              <a:rPr lang="en-US" sz="1400" dirty="0" err="1">
                <a:solidFill>
                  <a:srgbClr val="000090"/>
                </a:solidFill>
                <a:latin typeface="Century Gothic"/>
                <a:cs typeface="Century Gothic"/>
              </a:rPr>
              <a:t>TeV</a:t>
            </a:r>
            <a:r>
              <a:rPr lang="en-US" sz="1400" dirty="0">
                <a:latin typeface="Century Gothic"/>
                <a:cs typeface="Century Gothic"/>
              </a:rPr>
              <a:t>, and up to a final energy of </a:t>
            </a:r>
            <a:r>
              <a:rPr lang="en-US" sz="1400" dirty="0">
                <a:solidFill>
                  <a:srgbClr val="000090"/>
                </a:solidFill>
                <a:latin typeface="Century Gothic"/>
                <a:cs typeface="Century Gothic"/>
              </a:rPr>
              <a:t>3 </a:t>
            </a:r>
            <a:r>
              <a:rPr lang="en-US" sz="1400" dirty="0" err="1">
                <a:solidFill>
                  <a:srgbClr val="000090"/>
                </a:solidFill>
                <a:latin typeface="Century Gothic"/>
                <a:cs typeface="Century Gothic"/>
              </a:rPr>
              <a:t>TeV</a:t>
            </a:r>
            <a:r>
              <a:rPr lang="en-US" sz="1400" dirty="0">
                <a:latin typeface="Century Gothic"/>
                <a:cs typeface="Century Gothic"/>
              </a:rPr>
              <a:t>. </a:t>
            </a:r>
            <a:endParaRPr lang="en-US" sz="1400" dirty="0" smtClean="0">
              <a:latin typeface="Century Gothic"/>
              <a:cs typeface="Century Gothic"/>
            </a:endParaRPr>
          </a:p>
          <a:p>
            <a:pPr algn="just"/>
            <a:endParaRPr lang="en-US" sz="1400" dirty="0" smtClean="0">
              <a:latin typeface="Century Gothic"/>
              <a:cs typeface="Century Gothic"/>
            </a:endParaRPr>
          </a:p>
          <a:p>
            <a:pPr algn="just"/>
            <a:r>
              <a:rPr lang="en-US" sz="1400" dirty="0" smtClean="0">
                <a:latin typeface="Century Gothic"/>
                <a:cs typeface="Century Gothic"/>
              </a:rPr>
              <a:t>To limit the collider length, </a:t>
            </a:r>
            <a:r>
              <a:rPr lang="en-US" sz="1400" dirty="0">
                <a:latin typeface="Century Gothic"/>
                <a:cs typeface="Century Gothic"/>
              </a:rPr>
              <a:t>the accelerating gradient </a:t>
            </a:r>
            <a:r>
              <a:rPr lang="en-US" sz="1400" dirty="0" smtClean="0">
                <a:latin typeface="Century Gothic"/>
                <a:cs typeface="Century Gothic"/>
              </a:rPr>
              <a:t>must </a:t>
            </a:r>
            <a:r>
              <a:rPr lang="en-US" sz="1400" dirty="0">
                <a:latin typeface="Century Gothic"/>
                <a:cs typeface="Century Gothic"/>
              </a:rPr>
              <a:t>be very </a:t>
            </a:r>
            <a:r>
              <a:rPr lang="en-US" sz="1400" dirty="0" smtClean="0">
                <a:latin typeface="Century Gothic"/>
                <a:cs typeface="Century Gothic"/>
              </a:rPr>
              <a:t>high - </a:t>
            </a:r>
            <a:r>
              <a:rPr lang="en-US" sz="1400" dirty="0" smtClean="0">
                <a:solidFill>
                  <a:srgbClr val="558ED5"/>
                </a:solidFill>
                <a:latin typeface="Century Gothic"/>
                <a:cs typeface="Century Gothic"/>
              </a:rPr>
              <a:t>CLIC</a:t>
            </a:r>
            <a:r>
              <a:rPr lang="en-US" sz="1400" dirty="0" smtClean="0">
                <a:latin typeface="Century Gothic"/>
                <a:cs typeface="Century Gothic"/>
              </a:rPr>
              <a:t> </a:t>
            </a:r>
            <a:r>
              <a:rPr lang="en-US" sz="1400" dirty="0">
                <a:latin typeface="Century Gothic"/>
                <a:cs typeface="Century Gothic"/>
              </a:rPr>
              <a:t>aims at </a:t>
            </a:r>
            <a:r>
              <a:rPr lang="en-US" sz="1400" dirty="0" smtClean="0">
                <a:latin typeface="Century Gothic"/>
                <a:cs typeface="Century Gothic"/>
              </a:rPr>
              <a:t/>
            </a:r>
            <a:br>
              <a:rPr lang="en-US" sz="1400" dirty="0" smtClean="0">
                <a:latin typeface="Century Gothic"/>
                <a:cs typeface="Century Gothic"/>
              </a:rPr>
            </a:br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100 </a:t>
            </a:r>
            <a:r>
              <a:rPr lang="en-US" sz="1400" dirty="0">
                <a:solidFill>
                  <a:srgbClr val="000090"/>
                </a:solidFill>
                <a:latin typeface="Century Gothic"/>
                <a:cs typeface="Century Gothic"/>
              </a:rPr>
              <a:t>MV/m</a:t>
            </a:r>
            <a:r>
              <a:rPr lang="en-US" sz="1400" dirty="0">
                <a:latin typeface="Century Gothic"/>
                <a:cs typeface="Century Gothic"/>
              </a:rPr>
              <a:t>, 20 times higher than the </a:t>
            </a:r>
            <a:r>
              <a:rPr lang="en-US" sz="1400" dirty="0">
                <a:solidFill>
                  <a:srgbClr val="558ED5"/>
                </a:solidFill>
                <a:latin typeface="Century Gothic"/>
                <a:cs typeface="Century Gothic"/>
              </a:rPr>
              <a:t>LHC</a:t>
            </a:r>
            <a:r>
              <a:rPr lang="en-US" sz="1400" dirty="0" smtClean="0">
                <a:latin typeface="Century Gothic"/>
                <a:cs typeface="Century Gothic"/>
              </a:rPr>
              <a:t>.</a:t>
            </a:r>
          </a:p>
          <a:p>
            <a:pPr algn="just"/>
            <a:endParaRPr lang="en-US" sz="1400" dirty="0">
              <a:latin typeface="Century Gothic"/>
              <a:cs typeface="Century Gothic"/>
            </a:endParaRPr>
          </a:p>
          <a:p>
            <a:pPr algn="just"/>
            <a:r>
              <a:rPr lang="en-US" sz="1400" dirty="0" smtClean="0">
                <a:solidFill>
                  <a:srgbClr val="558ED5"/>
                </a:solidFill>
                <a:latin typeface="Century Gothic"/>
                <a:cs typeface="Century Gothic"/>
              </a:rPr>
              <a:t>CLIC</a:t>
            </a:r>
            <a:r>
              <a:rPr lang="en-US" sz="1400" dirty="0" smtClean="0">
                <a:latin typeface="Century Gothic"/>
                <a:cs typeface="Century Gothic"/>
              </a:rPr>
              <a:t> is based on a </a:t>
            </a:r>
            <a:r>
              <a:rPr lang="en-US" sz="1400" dirty="0" smtClean="0">
                <a:solidFill>
                  <a:srgbClr val="558ED5"/>
                </a:solidFill>
                <a:latin typeface="Century Gothic"/>
                <a:cs typeface="Century Gothic"/>
              </a:rPr>
              <a:t>two-beam acceleration scheme</a:t>
            </a:r>
            <a:r>
              <a:rPr lang="en-US" sz="1400" dirty="0" smtClean="0">
                <a:latin typeface="Century Gothic"/>
                <a:cs typeface="Century Gothic"/>
              </a:rPr>
              <a:t>, in which a high current e- beam (</a:t>
            </a:r>
            <a:r>
              <a:rPr lang="en-US" sz="1400" dirty="0">
                <a:latin typeface="Century Gothic"/>
                <a:cs typeface="Century Gothic"/>
              </a:rPr>
              <a:t>t</a:t>
            </a:r>
            <a:r>
              <a:rPr lang="en-US" sz="1400" dirty="0" smtClean="0">
                <a:latin typeface="Century Gothic"/>
                <a:cs typeface="Century Gothic"/>
              </a:rPr>
              <a:t>he </a:t>
            </a:r>
            <a:r>
              <a:rPr lang="en-US" sz="1400" dirty="0">
                <a:latin typeface="Century Gothic"/>
                <a:cs typeface="Century Gothic"/>
              </a:rPr>
              <a:t>drive </a:t>
            </a:r>
            <a:r>
              <a:rPr lang="en-US" sz="1400" dirty="0" smtClean="0">
                <a:latin typeface="Century Gothic"/>
                <a:cs typeface="Century Gothic"/>
              </a:rPr>
              <a:t>beam) </a:t>
            </a:r>
            <a:r>
              <a:rPr lang="en-US" sz="1400" dirty="0">
                <a:latin typeface="Century Gothic"/>
                <a:cs typeface="Century Gothic"/>
              </a:rPr>
              <a:t>is decelerated in special s</a:t>
            </a:r>
            <a:r>
              <a:rPr lang="en-US" sz="1400" dirty="0" smtClean="0">
                <a:latin typeface="Century Gothic"/>
                <a:cs typeface="Century Gothic"/>
              </a:rPr>
              <a:t>tructures </a:t>
            </a:r>
            <a:r>
              <a:rPr lang="en-US" sz="1400" dirty="0">
                <a:latin typeface="Century Gothic"/>
                <a:cs typeface="Century Gothic"/>
              </a:rPr>
              <a:t>(PETS), and the generated RF power is </a:t>
            </a:r>
            <a:r>
              <a:rPr lang="en-US" sz="1400" dirty="0" smtClean="0">
                <a:latin typeface="Century Gothic"/>
                <a:cs typeface="Century Gothic"/>
              </a:rPr>
              <a:t>used to accelerate </a:t>
            </a:r>
            <a:r>
              <a:rPr lang="en-US" sz="1400" dirty="0">
                <a:latin typeface="Century Gothic"/>
                <a:cs typeface="Century Gothic"/>
              </a:rPr>
              <a:t>the main beam. </a:t>
            </a:r>
          </a:p>
        </p:txBody>
      </p:sp>
      <p:pic>
        <p:nvPicPr>
          <p:cNvPr id="7" name="Picture 6" descr="Screen Shot 2015-09-03 at 23.44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240" y="1124701"/>
            <a:ext cx="4141766" cy="300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Screen Shot 2014-09-13 at 15.34.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65" y="4081885"/>
            <a:ext cx="3686880" cy="1606609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2037270" y="5733300"/>
            <a:ext cx="21122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 smtClean="0">
                <a:latin typeface="Century Gothic"/>
                <a:cs typeface="Century Gothic"/>
              </a:rPr>
              <a:t>The </a:t>
            </a:r>
            <a:r>
              <a:rPr lang="en-US" sz="1200" dirty="0">
                <a:latin typeface="Century Gothic"/>
                <a:cs typeface="Century Gothic"/>
              </a:rPr>
              <a:t>feasibility of CLIC has been demonstrated and documented </a:t>
            </a:r>
            <a:r>
              <a:rPr lang="en-US" sz="1200" dirty="0" smtClean="0">
                <a:latin typeface="Century Gothic"/>
                <a:cs typeface="Century Gothic"/>
              </a:rPr>
              <a:t>in the</a:t>
            </a:r>
          </a:p>
          <a:p>
            <a:pPr algn="just"/>
            <a:r>
              <a:rPr lang="en-US" sz="1200" dirty="0" smtClean="0">
                <a:latin typeface="Century Gothic"/>
                <a:cs typeface="Century Gothic"/>
                <a:hlinkClick r:id="rId4"/>
              </a:rPr>
              <a:t>CLIC Conceptual </a:t>
            </a:r>
            <a:r>
              <a:rPr lang="en-US" sz="1200" dirty="0">
                <a:latin typeface="Century Gothic"/>
                <a:cs typeface="Century Gothic"/>
                <a:hlinkClick r:id="rId4"/>
              </a:rPr>
              <a:t>Design </a:t>
            </a:r>
            <a:r>
              <a:rPr lang="en-US" sz="1200" dirty="0" smtClean="0">
                <a:latin typeface="Century Gothic"/>
                <a:cs typeface="Century Gothic"/>
                <a:hlinkClick r:id="rId4"/>
              </a:rPr>
              <a:t>Report </a:t>
            </a:r>
            <a:endParaRPr lang="en-US" sz="1200" dirty="0">
              <a:latin typeface="Century Gothic"/>
              <a:cs typeface="Century Gothic"/>
            </a:endParaRPr>
          </a:p>
        </p:txBody>
      </p:sp>
      <p:pic>
        <p:nvPicPr>
          <p:cNvPr id="3" name="Picture 2" descr="Screen Shot 2017-03-18 at 11.31.4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785" y="4501431"/>
            <a:ext cx="4576364" cy="2230399"/>
          </a:xfrm>
          <a:prstGeom prst="rect">
            <a:avLst/>
          </a:prstGeom>
        </p:spPr>
      </p:pic>
      <p:pic>
        <p:nvPicPr>
          <p:cNvPr id="51" name="Picture 50" descr="foto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021" y="5387655"/>
            <a:ext cx="1812540" cy="135940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69795" y="5963730"/>
            <a:ext cx="26499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 smtClean="0">
                <a:solidFill>
                  <a:schemeClr val="bg1"/>
                </a:solidFill>
                <a:latin typeface="Century Gothic"/>
                <a:cs typeface="Century Gothic"/>
              </a:rPr>
              <a:t>CLIC International Collaboration</a:t>
            </a:r>
            <a:endParaRPr lang="en-US" sz="1200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32630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Screen Shot 2016-02-28 at 18.07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56" y="2968140"/>
            <a:ext cx="8568103" cy="1006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18196"/>
            <a:ext cx="8123237" cy="460860"/>
          </a:xfrm>
        </p:spPr>
        <p:txBody>
          <a:bodyPr/>
          <a:lstStyle/>
          <a:p>
            <a:r>
              <a:rPr lang="en-US" dirty="0" smtClean="0"/>
              <a:t>Test Beam Line</a:t>
            </a:r>
            <a:endParaRPr lang="en-US" dirty="0"/>
          </a:p>
        </p:txBody>
      </p:sp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320447" y="803873"/>
            <a:ext cx="2958978" cy="2062103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88900"/>
            <a:r>
              <a:rPr lang="en-US" sz="1400" dirty="0" smtClean="0">
                <a:latin typeface="Calibri" pitchFamily="34" charset="0"/>
              </a:rPr>
              <a:t>14 </a:t>
            </a:r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</a:rPr>
              <a:t>Power Extraction &amp;  Transfer Structures (PETS) </a:t>
            </a:r>
          </a:p>
          <a:p>
            <a:pPr marL="88900"/>
            <a:r>
              <a:rPr lang="en-US" sz="1400" dirty="0" smtClean="0">
                <a:latin typeface="Calibri" pitchFamily="34" charset="0"/>
              </a:rPr>
              <a:t>installed and running from 2015</a:t>
            </a:r>
          </a:p>
          <a:p>
            <a:pPr marL="88900"/>
            <a:endParaRPr lang="en-US" sz="800" dirty="0" smtClean="0">
              <a:latin typeface="Calibri" pitchFamily="34" charset="0"/>
            </a:endParaRPr>
          </a:p>
          <a:p>
            <a:pPr marL="88900"/>
            <a:r>
              <a:rPr lang="en-US" sz="1400" dirty="0" smtClean="0">
                <a:latin typeface="Calibri" pitchFamily="34" charset="0"/>
              </a:rPr>
              <a:t>Full beam transport to end-of-line spectrometer, stable beam</a:t>
            </a:r>
          </a:p>
          <a:p>
            <a:pPr marL="88900"/>
            <a:endParaRPr lang="en-US" sz="800" dirty="0" smtClean="0">
              <a:latin typeface="Calibri" pitchFamily="34" charset="0"/>
            </a:endParaRPr>
          </a:p>
          <a:p>
            <a:pPr marL="88900"/>
            <a:r>
              <a:rPr lang="en-US" sz="1400" dirty="0" smtClean="0">
                <a:latin typeface="Calibri" pitchFamily="34" charset="0"/>
              </a:rPr>
              <a:t>Power produced (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90 MW/PETS</a:t>
            </a:r>
            <a:r>
              <a:rPr lang="en-US" sz="1400" dirty="0" smtClean="0">
                <a:latin typeface="Calibri" pitchFamily="34" charset="0"/>
              </a:rPr>
              <a:t>) fully consistent with drive beam current (</a:t>
            </a:r>
            <a:r>
              <a:rPr lang="en-US" sz="1400" dirty="0" smtClean="0">
                <a:solidFill>
                  <a:srgbClr val="953735"/>
                </a:solidFill>
                <a:latin typeface="Calibri" pitchFamily="34" charset="0"/>
              </a:rPr>
              <a:t>24 A</a:t>
            </a:r>
            <a:r>
              <a:rPr lang="en-US" sz="1400" dirty="0" smtClean="0">
                <a:latin typeface="Calibri" pitchFamily="34" charset="0"/>
              </a:rPr>
              <a:t>) and measured deceleration. </a:t>
            </a:r>
          </a:p>
        </p:txBody>
      </p:sp>
      <p:pic>
        <p:nvPicPr>
          <p:cNvPr id="6" name="Picture 5" descr="23032009(01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5525" y="847050"/>
            <a:ext cx="1862132" cy="139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330078" y="2301126"/>
            <a:ext cx="1409894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latin typeface="Calibri"/>
                <a:cs typeface="Calibri"/>
              </a:rPr>
              <a:t>PETS tank during installation</a:t>
            </a:r>
            <a:endParaRPr lang="en-US" sz="1200" dirty="0">
              <a:latin typeface="Calibri"/>
              <a:cs typeface="Calibri"/>
            </a:endParaRPr>
          </a:p>
        </p:txBody>
      </p:sp>
      <p:pic>
        <p:nvPicPr>
          <p:cNvPr id="8" name="Picture 7" descr="P10000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091" y="4155493"/>
            <a:ext cx="3064490" cy="232901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365024" y="3973813"/>
            <a:ext cx="139321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TBL line in CLEX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37765" y="3352135"/>
            <a:ext cx="3586176" cy="338554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53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Calibri"/>
                <a:ea typeface="+mn-ea"/>
                <a:cs typeface="Calibri"/>
              </a:rPr>
              <a:t>About 1.3 GW of 12 GHz peak power!</a:t>
            </a:r>
            <a:endParaRPr lang="en-US" sz="1600" dirty="0">
              <a:latin typeface="Calibri"/>
              <a:ea typeface="+mn-ea"/>
              <a:cs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05597" y="3144597"/>
            <a:ext cx="3600262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Beam deceleration, measured in spectrometer and compared with expectations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1699" y="839534"/>
            <a:ext cx="2819854" cy="2053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Oval 12"/>
          <p:cNvSpPr/>
          <p:nvPr/>
        </p:nvSpPr>
        <p:spPr>
          <a:xfrm rot="19344077">
            <a:off x="7076368" y="2026153"/>
            <a:ext cx="611618" cy="13670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0835" y="3928267"/>
            <a:ext cx="3802095" cy="285242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560303" y="5041820"/>
            <a:ext cx="985677" cy="451406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endParaRPr lang="en-US" sz="1400" baseline="30000" dirty="0" smtClean="0">
              <a:solidFill>
                <a:srgbClr val="00187E"/>
              </a:solidFill>
              <a:latin typeface="Calibri" pitchFamily="34" charset="0"/>
              <a:cs typeface="Arial" pitchFamily="34" charset="0"/>
            </a:endParaRPr>
          </a:p>
          <a:p>
            <a:pPr marL="179388" indent="-179388"/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  <a:cs typeface="Arial" pitchFamily="34" charset="0"/>
              </a:rPr>
              <a:t>   41%</a:t>
            </a:r>
            <a:endParaRPr lang="en-US" sz="1400" baseline="30000" dirty="0" smtClean="0">
              <a:solidFill>
                <a:srgbClr val="00187E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3880711" y="6117352"/>
            <a:ext cx="238118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3995926" y="4312315"/>
            <a:ext cx="1511600" cy="1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4403152" y="4312319"/>
            <a:ext cx="15228" cy="1805033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3765495" y="3995796"/>
            <a:ext cx="4647004" cy="2862204"/>
            <a:chOff x="1729071" y="2245349"/>
            <a:chExt cx="4763179" cy="3679976"/>
          </a:xfrm>
          <a:effectLst/>
        </p:grpSpPr>
        <p:sp>
          <p:nvSpPr>
            <p:cNvPr id="24" name="Rectangle 23"/>
            <p:cNvSpPr/>
            <p:nvPr/>
          </p:nvSpPr>
          <p:spPr>
            <a:xfrm>
              <a:off x="1729071" y="2245349"/>
              <a:ext cx="4763179" cy="36799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 descr="Screen Shot 2016-01-21 at 15.52.11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6672" y="2320741"/>
              <a:ext cx="3798632" cy="342999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6" name="Picture 25" descr="Screen Shot 2016-01-21 at 15.52.26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034" y="2419496"/>
              <a:ext cx="1483314" cy="345642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516385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385" y="381000"/>
            <a:ext cx="7196053" cy="513270"/>
          </a:xfrm>
        </p:spPr>
        <p:txBody>
          <a:bodyPr/>
          <a:lstStyle/>
          <a:p>
            <a:r>
              <a:rPr lang="en-US" dirty="0"/>
              <a:t>Drive beam phase feed-forward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40" y="1086295"/>
            <a:ext cx="6296977" cy="27659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685745" y="2008015"/>
            <a:ext cx="2918780" cy="157460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24150" y="932675"/>
            <a:ext cx="2687131" cy="107533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570530" y="1431939"/>
            <a:ext cx="2918780" cy="142098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724150" y="1931205"/>
            <a:ext cx="2995590" cy="132343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entury Gothic"/>
                <a:cs typeface="Century Gothic"/>
              </a:rPr>
              <a:t>Goal: </a:t>
            </a:r>
            <a:br>
              <a:rPr lang="en-US" sz="1600" dirty="0" smtClean="0">
                <a:latin typeface="Century Gothic"/>
                <a:cs typeface="Century Gothic"/>
              </a:rPr>
            </a:br>
            <a:r>
              <a:rPr lang="en-US" sz="1600" dirty="0" smtClean="0">
                <a:latin typeface="Century Gothic"/>
                <a:cs typeface="Century Gothic"/>
              </a:rPr>
              <a:t>stabilize drive beam phase to the CLIC </a:t>
            </a:r>
            <a:r>
              <a:rPr lang="en-US" sz="1600" dirty="0" smtClean="0">
                <a:latin typeface="Century Gothic"/>
                <a:cs typeface="Century Gothic"/>
              </a:rPr>
              <a:t>requirement</a:t>
            </a:r>
            <a:r>
              <a:rPr lang="en-US" sz="1600" dirty="0">
                <a:latin typeface="Century Gothic"/>
                <a:cs typeface="Century Gothic"/>
              </a:rPr>
              <a:t/>
            </a:r>
            <a:br>
              <a:rPr lang="en-US" sz="1600" dirty="0">
                <a:latin typeface="Century Gothic"/>
                <a:cs typeface="Century Gothic"/>
              </a:rPr>
            </a:br>
            <a:r>
              <a:rPr lang="en-US" sz="1600" dirty="0">
                <a:latin typeface="Century Gothic"/>
                <a:cs typeface="Century Gothic"/>
              </a:rPr>
              <a:t>0.2° @ 12 </a:t>
            </a:r>
            <a:r>
              <a:rPr lang="en-US" sz="1600" dirty="0" smtClean="0">
                <a:latin typeface="Century Gothic"/>
                <a:cs typeface="Century Gothic"/>
              </a:rPr>
              <a:t>GHz  (50 </a:t>
            </a:r>
            <a:r>
              <a:rPr lang="en-US" sz="1600" dirty="0" err="1" smtClean="0">
                <a:latin typeface="Century Gothic"/>
                <a:cs typeface="Century Gothic"/>
              </a:rPr>
              <a:t>fs</a:t>
            </a:r>
            <a:r>
              <a:rPr lang="en-US" sz="1600" dirty="0" smtClean="0">
                <a:latin typeface="Century Gothic"/>
                <a:cs typeface="Century Gothic"/>
              </a:rPr>
              <a:t>)</a:t>
            </a:r>
            <a:endParaRPr lang="en-US" sz="1600" dirty="0">
              <a:latin typeface="Century Gothic"/>
              <a:cs typeface="Century Gothic"/>
            </a:endParaRPr>
          </a:p>
          <a:p>
            <a:endParaRPr lang="en-US" sz="1600" dirty="0">
              <a:latin typeface="Century Gothic"/>
              <a:cs typeface="Century Gothic"/>
            </a:endParaRPr>
          </a:p>
        </p:txBody>
      </p:sp>
      <p:sp>
        <p:nvSpPr>
          <p:cNvPr id="15" name="Arc 14"/>
          <p:cNvSpPr/>
          <p:nvPr/>
        </p:nvSpPr>
        <p:spPr>
          <a:xfrm>
            <a:off x="6492251" y="1086295"/>
            <a:ext cx="2381110" cy="2611540"/>
          </a:xfrm>
          <a:prstGeom prst="arc">
            <a:avLst>
              <a:gd name="adj1" fmla="val 16200000"/>
              <a:gd name="adj2" fmla="val 5471208"/>
            </a:avLst>
          </a:prstGeom>
          <a:ln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762555" y="1086295"/>
            <a:ext cx="1881845" cy="5674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01068" y="4696367"/>
            <a:ext cx="576075" cy="180503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agfcjeh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40" y="4197102"/>
            <a:ext cx="2272374" cy="2495971"/>
          </a:xfrm>
          <a:prstGeom prst="rect">
            <a:avLst/>
          </a:prstGeom>
        </p:spPr>
      </p:pic>
      <p:pic>
        <p:nvPicPr>
          <p:cNvPr id="28" name="Picture 27" descr="Screen Shot 2016-01-21 at 15.40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30" y="5003605"/>
            <a:ext cx="1420985" cy="341924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70640" y="3736240"/>
            <a:ext cx="2765159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DB feed-forward results, </a:t>
            </a:r>
            <a:r>
              <a:rPr lang="en-US" sz="1400" dirty="0" smtClean="0">
                <a:latin typeface="Century Gothic"/>
                <a:cs typeface="Century Gothic"/>
              </a:rPr>
              <a:t>2015</a:t>
            </a:r>
            <a:endParaRPr lang="en-US" sz="1400" dirty="0" smtClean="0">
              <a:latin typeface="Century Gothic"/>
              <a:cs typeface="Century Gothic"/>
            </a:endParaRPr>
          </a:p>
        </p:txBody>
      </p:sp>
      <p:pic>
        <p:nvPicPr>
          <p:cNvPr id="30" name="Content Placeholder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97395" y="4158695"/>
            <a:ext cx="2880375" cy="243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175" y="4158695"/>
            <a:ext cx="2918780" cy="2457644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3074205" y="4043480"/>
            <a:ext cx="5952775" cy="27392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/>
            <a:r>
              <a:rPr lang="en-US" sz="1800" dirty="0" smtClean="0">
                <a:solidFill>
                  <a:srgbClr val="000090"/>
                </a:solidFill>
                <a:latin typeface="Century Gothic"/>
                <a:cs typeface="Century Gothic"/>
              </a:rPr>
              <a:t>Drive</a:t>
            </a:r>
            <a:r>
              <a:rPr lang="en-US" sz="1800" dirty="0">
                <a:solidFill>
                  <a:srgbClr val="000090"/>
                </a:solidFill>
                <a:latin typeface="Century Gothic"/>
                <a:cs typeface="Century Gothic"/>
              </a:rPr>
              <a:t>-beam phase feed-forward </a:t>
            </a:r>
            <a:r>
              <a:rPr lang="en-US" sz="1800" dirty="0" smtClean="0">
                <a:solidFill>
                  <a:srgbClr val="000090"/>
                </a:solidFill>
                <a:latin typeface="Century Gothic"/>
                <a:cs typeface="Century Gothic"/>
              </a:rPr>
              <a:t>tests in 2016</a:t>
            </a:r>
          </a:p>
          <a:p>
            <a:pPr marL="0" lvl="1"/>
            <a:endParaRPr lang="en-US" sz="18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0" lvl="1"/>
            <a:endParaRPr lang="en-US" sz="1800" dirty="0" smtClean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0" lvl="1"/>
            <a:endParaRPr lang="en-US" sz="18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0" lvl="1"/>
            <a:endParaRPr lang="en-US" sz="1800" dirty="0" smtClean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0" lvl="1"/>
            <a:endParaRPr lang="en-US" sz="18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0" lvl="1"/>
            <a:endParaRPr lang="en-US" sz="1800" dirty="0" smtClean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0" lvl="1"/>
            <a:endParaRPr lang="en-US" sz="1800" dirty="0" smtClean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0" lvl="1"/>
            <a:endParaRPr lang="en-US" sz="18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0" lvl="1"/>
            <a:endParaRPr lang="en-US" sz="1000" dirty="0">
              <a:solidFill>
                <a:srgbClr val="000090"/>
              </a:solidFill>
              <a:latin typeface="Century Gothic"/>
              <a:cs typeface="Century Gothic"/>
            </a:endParaRPr>
          </a:p>
        </p:txBody>
      </p:sp>
      <p:pic>
        <p:nvPicPr>
          <p:cNvPr id="33" name="Picture 32" descr="Screen Shot 2017-03-08 at 15.05.37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180" y="4427530"/>
            <a:ext cx="4608601" cy="2211031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7360593" y="5310845"/>
            <a:ext cx="17834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From about 1° </a:t>
            </a:r>
            <a:r>
              <a:rPr lang="en-US" sz="1400" dirty="0" smtClean="0">
                <a:latin typeface="Century Gothic"/>
                <a:cs typeface="Century Gothic"/>
              </a:rPr>
              <a:t>to </a:t>
            </a:r>
            <a:endParaRPr lang="en-US" sz="1400" dirty="0" smtClean="0">
              <a:latin typeface="Century Gothic"/>
              <a:cs typeface="Century Gothic"/>
            </a:endParaRPr>
          </a:p>
          <a:p>
            <a:r>
              <a:rPr lang="en-US" sz="1400" dirty="0" smtClean="0">
                <a:solidFill>
                  <a:srgbClr val="558ED5"/>
                </a:solidFill>
                <a:latin typeface="Century Gothic"/>
                <a:cs typeface="Century Gothic"/>
              </a:rPr>
              <a:t>0.2° @ 12 GHz</a:t>
            </a:r>
            <a:r>
              <a:rPr lang="en-US" sz="1400" dirty="0" smtClean="0">
                <a:latin typeface="Century Gothic"/>
                <a:cs typeface="Century Gothic"/>
              </a:rPr>
              <a:t>, </a:t>
            </a:r>
            <a:r>
              <a:rPr lang="en-US" sz="1400" dirty="0" smtClean="0">
                <a:latin typeface="Century Gothic"/>
                <a:cs typeface="Century Gothic"/>
              </a:rPr>
              <a:t/>
            </a:r>
            <a:br>
              <a:rPr lang="en-US" sz="1400" dirty="0" smtClean="0">
                <a:latin typeface="Century Gothic"/>
                <a:cs typeface="Century Gothic"/>
              </a:rPr>
            </a:br>
            <a:r>
              <a:rPr lang="en-US" sz="1400" dirty="0" smtClean="0">
                <a:latin typeface="Century Gothic"/>
                <a:cs typeface="Century Gothic"/>
              </a:rPr>
              <a:t>or </a:t>
            </a:r>
            <a:r>
              <a:rPr lang="en-US" sz="1400" dirty="0" smtClean="0">
                <a:solidFill>
                  <a:srgbClr val="FF0000"/>
                </a:solidFill>
                <a:latin typeface="Century Gothic"/>
                <a:cs typeface="Century Gothic"/>
              </a:rPr>
              <a:t>50 </a:t>
            </a:r>
            <a:r>
              <a:rPr lang="en-US" sz="1400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fs</a:t>
            </a:r>
            <a:endParaRPr lang="en-US" sz="1400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cxnSp>
        <p:nvCxnSpPr>
          <p:cNvPr id="35" name="Straight Connector 34"/>
          <p:cNvCxnSpPr>
            <a:endCxn id="15" idx="2"/>
          </p:cNvCxnSpPr>
          <p:nvPr/>
        </p:nvCxnSpPr>
        <p:spPr>
          <a:xfrm flipV="1">
            <a:off x="6492250" y="3697498"/>
            <a:ext cx="1163512" cy="339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054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80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80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80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80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80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 animBg="1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3999" cy="571500"/>
          </a:xfrm>
        </p:spPr>
        <p:txBody>
          <a:bodyPr/>
          <a:lstStyle/>
          <a:p>
            <a:r>
              <a:rPr lang="en-US" dirty="0" smtClean="0"/>
              <a:t>CTF3 Exp. Program 2015-2016 – Beam Loading Experiment</a:t>
            </a:r>
            <a:endParaRPr lang="en-US" dirty="0"/>
          </a:p>
        </p:txBody>
      </p: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4013200" y="3759200"/>
            <a:ext cx="5130801" cy="3098800"/>
            <a:chOff x="122944" y="3718679"/>
            <a:chExt cx="5130155" cy="3098177"/>
          </a:xfrm>
        </p:grpSpPr>
        <p:pic>
          <p:nvPicPr>
            <p:cNvPr id="5" name="Picture 56"/>
            <p:cNvPicPr>
              <a:picLocks noChangeAspect="1" noChangeArrowheads="1"/>
            </p:cNvPicPr>
            <p:nvPr/>
          </p:nvPicPr>
          <p:blipFill>
            <a:blip r:embed="rId2" cstate="print"/>
            <a:srcRect l="8847" t="7011" r="7065" b="4750"/>
            <a:stretch>
              <a:fillRect/>
            </a:stretch>
          </p:blipFill>
          <p:spPr bwMode="auto">
            <a:xfrm>
              <a:off x="122944" y="3718679"/>
              <a:ext cx="5117566" cy="3098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9"/>
            <p:cNvSpPr txBox="1">
              <a:spLocks noChangeArrowheads="1"/>
            </p:cNvSpPr>
            <p:nvPr/>
          </p:nvSpPr>
          <p:spPr bwMode="auto">
            <a:xfrm>
              <a:off x="4041988" y="5721974"/>
              <a:ext cx="1211111" cy="73851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003399"/>
                  </a:solidFill>
                  <a:latin typeface="Calibri" pitchFamily="34" charset="0"/>
                </a:rPr>
                <a:t>Drive </a:t>
              </a:r>
              <a:r>
                <a:rPr lang="en-GB" sz="1400" b="1" dirty="0" smtClean="0">
                  <a:solidFill>
                    <a:srgbClr val="003399"/>
                  </a:solidFill>
                  <a:latin typeface="Calibri" pitchFamily="34" charset="0"/>
                </a:rPr>
                <a:t>beam</a:t>
              </a:r>
              <a:r>
                <a:rPr lang="en-GB" sz="1400" dirty="0">
                  <a:solidFill>
                    <a:srgbClr val="003399"/>
                  </a:solidFill>
                  <a:latin typeface="Calibri" pitchFamily="34" charset="0"/>
                </a:rPr>
                <a:t/>
              </a:r>
              <a:br>
                <a:rPr lang="en-GB" sz="1400" dirty="0">
                  <a:solidFill>
                    <a:srgbClr val="003399"/>
                  </a:solidFill>
                  <a:latin typeface="Calibri" pitchFamily="34" charset="0"/>
                </a:rPr>
              </a:br>
              <a:r>
                <a:rPr lang="en-GB" sz="1400" dirty="0" smtClean="0">
                  <a:solidFill>
                    <a:srgbClr val="003399"/>
                  </a:solidFill>
                  <a:latin typeface="Calibri" pitchFamily="34" charset="0"/>
                </a:rPr>
                <a:t>1</a:t>
              </a:r>
              <a:r>
                <a:rPr lang="en-GB" sz="1400" dirty="0">
                  <a:solidFill>
                    <a:srgbClr val="003399"/>
                  </a:solidFill>
                  <a:latin typeface="Calibri" pitchFamily="34" charset="0"/>
                </a:rPr>
                <a:t>-</a:t>
              </a:r>
              <a:r>
                <a:rPr lang="en-GB" sz="1400" dirty="0" smtClean="0">
                  <a:solidFill>
                    <a:srgbClr val="003399"/>
                  </a:solidFill>
                  <a:latin typeface="Calibri" pitchFamily="34" charset="0"/>
                </a:rPr>
                <a:t>3A</a:t>
              </a:r>
            </a:p>
            <a:p>
              <a:r>
                <a:rPr lang="en-GB" sz="1400" dirty="0" smtClean="0">
                  <a:solidFill>
                    <a:srgbClr val="003399"/>
                  </a:solidFill>
                  <a:latin typeface="Calibri" pitchFamily="34" charset="0"/>
                </a:rPr>
                <a:t>130-50 </a:t>
              </a:r>
              <a:r>
                <a:rPr lang="en-GB" sz="1400" dirty="0">
                  <a:solidFill>
                    <a:srgbClr val="003399"/>
                  </a:solidFill>
                  <a:latin typeface="Calibri" pitchFamily="34" charset="0"/>
                </a:rPr>
                <a:t>MeV 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3657861" y="5524891"/>
              <a:ext cx="684127" cy="317436"/>
            </a:xfrm>
            <a:prstGeom prst="straightConnector1">
              <a:avLst/>
            </a:prstGeom>
            <a:ln w="50800">
              <a:solidFill>
                <a:srgbClr val="003399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3259449" y="3978977"/>
              <a:ext cx="782538" cy="455521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73"/>
            <p:cNvSpPr txBox="1">
              <a:spLocks noChangeArrowheads="1"/>
            </p:cNvSpPr>
            <p:nvPr/>
          </p:nvSpPr>
          <p:spPr bwMode="auto">
            <a:xfrm>
              <a:off x="3984910" y="3734121"/>
              <a:ext cx="1250518" cy="738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12 GHz RF from klystron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26469" y="4380263"/>
            <a:ext cx="3409952" cy="2378543"/>
            <a:chOff x="322744" y="4329038"/>
            <a:chExt cx="3409952" cy="2378543"/>
          </a:xfrm>
        </p:grpSpPr>
        <p:grpSp>
          <p:nvGrpSpPr>
            <p:cNvPr id="11" name="Group 2"/>
            <p:cNvGrpSpPr>
              <a:grpSpLocks/>
            </p:cNvGrpSpPr>
            <p:nvPr/>
          </p:nvGrpSpPr>
          <p:grpSpPr bwMode="auto">
            <a:xfrm>
              <a:off x="322744" y="4329038"/>
              <a:ext cx="3409952" cy="2378543"/>
              <a:chOff x="5224886" y="587031"/>
              <a:chExt cx="3262388" cy="234270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3" name="Picture 1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224886" y="587031"/>
                <a:ext cx="3173985" cy="2342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38100" dir="2700000" algn="tl" rotWithShape="0">
                  <a:srgbClr val="808080">
                    <a:alpha val="39999"/>
                  </a:srgbClr>
                </a:outerShdw>
              </a:effectLst>
            </p:spPr>
          </p:pic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6930597" y="2078138"/>
                <a:ext cx="593291" cy="1818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/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1000" dirty="0">
                    <a:solidFill>
                      <a:schemeClr val="bg1"/>
                    </a:solidFill>
                    <a:cs typeface="Arial" pitchFamily="34" charset="0"/>
                  </a:rPr>
                  <a:t>CLEX</a:t>
                </a:r>
              </a:p>
            </p:txBody>
          </p:sp>
          <p:sp>
            <p:nvSpPr>
              <p:cNvPr id="15" name="Rectangle 21"/>
              <p:cNvSpPr>
                <a:spLocks noChangeArrowheads="1"/>
              </p:cNvSpPr>
              <p:nvPr/>
            </p:nvSpPr>
            <p:spPr bwMode="auto">
              <a:xfrm>
                <a:off x="5410289" y="1823559"/>
                <a:ext cx="852856" cy="2909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/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1000" dirty="0">
                    <a:solidFill>
                      <a:schemeClr val="bg1"/>
                    </a:solidFill>
                    <a:cs typeface="Arial" pitchFamily="34" charset="0"/>
                  </a:rPr>
                  <a:t>LINAC</a:t>
                </a:r>
              </a:p>
            </p:txBody>
          </p:sp>
          <p:sp>
            <p:nvSpPr>
              <p:cNvPr id="16" name="Rectangle 22"/>
              <p:cNvSpPr>
                <a:spLocks noChangeArrowheads="1"/>
              </p:cNvSpPr>
              <p:nvPr/>
            </p:nvSpPr>
            <p:spPr bwMode="auto">
              <a:xfrm>
                <a:off x="6224963" y="914347"/>
                <a:ext cx="928119" cy="2909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/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1000" dirty="0">
                    <a:solidFill>
                      <a:schemeClr val="bg1"/>
                    </a:solidFill>
                    <a:cs typeface="Arial" pitchFamily="34" charset="0"/>
                  </a:rPr>
                  <a:t>DELAY LOOP</a:t>
                </a:r>
              </a:p>
            </p:txBody>
          </p:sp>
          <p:sp>
            <p:nvSpPr>
              <p:cNvPr id="17" name="Rectangle 8"/>
              <p:cNvSpPr>
                <a:spLocks noChangeArrowheads="1"/>
              </p:cNvSpPr>
              <p:nvPr/>
            </p:nvSpPr>
            <p:spPr bwMode="auto">
              <a:xfrm>
                <a:off x="7481210" y="1387612"/>
                <a:ext cx="1006064" cy="4359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/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1000" dirty="0" smtClean="0">
                    <a:solidFill>
                      <a:schemeClr val="bg1"/>
                    </a:solidFill>
                    <a:cs typeface="Arial" pitchFamily="34" charset="0"/>
                  </a:rPr>
                  <a:t>COMBINER</a:t>
                </a:r>
                <a:br>
                  <a:rPr lang="en-US" sz="1000" dirty="0" smtClean="0">
                    <a:solidFill>
                      <a:schemeClr val="bg1"/>
                    </a:solidFill>
                    <a:cs typeface="Arial" pitchFamily="34" charset="0"/>
                  </a:rPr>
                </a:br>
                <a:r>
                  <a:rPr lang="en-US" sz="1000" dirty="0" smtClean="0">
                    <a:solidFill>
                      <a:schemeClr val="bg1"/>
                    </a:solidFill>
                    <a:cs typeface="Arial" pitchFamily="34" charset="0"/>
                  </a:rPr>
                  <a:t>RING</a:t>
                </a:r>
                <a:endParaRPr lang="en-US" sz="10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8" name="Rectangle 24"/>
              <p:cNvSpPr>
                <a:spLocks noChangeArrowheads="1"/>
              </p:cNvSpPr>
              <p:nvPr/>
            </p:nvSpPr>
            <p:spPr bwMode="auto">
              <a:xfrm>
                <a:off x="5496754" y="1254217"/>
                <a:ext cx="1070992" cy="480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/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1200" dirty="0">
                    <a:solidFill>
                      <a:srgbClr val="FF0000"/>
                    </a:solidFill>
                    <a:cs typeface="Arial" pitchFamily="34" charset="0"/>
                  </a:rPr>
                  <a:t>BL - BDR experiment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 flipH="1">
                <a:off x="6037474" y="1701795"/>
                <a:ext cx="100319" cy="558326"/>
              </a:xfrm>
              <a:prstGeom prst="line">
                <a:avLst/>
              </a:prstGeom>
              <a:ln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10800000" flipV="1">
                <a:off x="6328400" y="2137516"/>
                <a:ext cx="246786" cy="19805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10800000" flipV="1">
                <a:off x="6352476" y="2163924"/>
                <a:ext cx="252805" cy="209372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Rectangle 22"/>
            <p:cNvSpPr>
              <a:spLocks noChangeArrowheads="1"/>
            </p:cNvSpPr>
            <p:nvPr/>
          </p:nvSpPr>
          <p:spPr bwMode="auto">
            <a:xfrm>
              <a:off x="347957" y="4358229"/>
              <a:ext cx="970100" cy="521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b="1" dirty="0" smtClean="0">
                  <a:solidFill>
                    <a:schemeClr val="bg1"/>
                  </a:solidFill>
                  <a:cs typeface="Arial" pitchFamily="34" charset="0"/>
                </a:rPr>
                <a:t>CTF3</a:t>
              </a:r>
              <a:endParaRPr 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83937" y="928410"/>
            <a:ext cx="3783263" cy="3406338"/>
            <a:chOff x="5071729" y="833438"/>
            <a:chExt cx="3783263" cy="3406338"/>
          </a:xfrm>
        </p:grpSpPr>
        <p:pic>
          <p:nvPicPr>
            <p:cNvPr id="23" name="Picture 4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2985" t="3011" r="3154" b="2004"/>
            <a:stretch/>
          </p:blipFill>
          <p:spPr bwMode="auto">
            <a:xfrm>
              <a:off x="5071729" y="833438"/>
              <a:ext cx="3783263" cy="3406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"/>
            <p:cNvSpPr txBox="1">
              <a:spLocks noChangeArrowheads="1"/>
            </p:cNvSpPr>
            <p:nvPr/>
          </p:nvSpPr>
          <p:spPr bwMode="auto">
            <a:xfrm>
              <a:off x="7461250" y="1254125"/>
              <a:ext cx="960438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solidFill>
                    <a:srgbClr val="FF0000"/>
                  </a:solidFill>
                  <a:latin typeface="Calibri" pitchFamily="34" charset="0"/>
                </a:rPr>
                <a:t>Unloaded</a:t>
              </a:r>
            </a:p>
          </p:txBody>
        </p:sp>
        <p:sp>
          <p:nvSpPr>
            <p:cNvPr id="25" name="TextBox 3"/>
            <p:cNvSpPr txBox="1">
              <a:spLocks noChangeArrowheads="1"/>
            </p:cNvSpPr>
            <p:nvPr/>
          </p:nvSpPr>
          <p:spPr bwMode="auto">
            <a:xfrm>
              <a:off x="6988175" y="2908300"/>
              <a:ext cx="1220788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solidFill>
                    <a:srgbClr val="7030A0"/>
                  </a:solidFill>
                  <a:latin typeface="Calibri" pitchFamily="34" charset="0"/>
                </a:rPr>
                <a:t>Loaded (CLIC)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7693820" y="2535643"/>
              <a:ext cx="1731962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en-GB" sz="1200">
                  <a:solidFill>
                    <a:srgbClr val="558ED5"/>
                  </a:solidFill>
                  <a:latin typeface="Calibri" pitchFamily="34" charset="0"/>
                </a:rPr>
                <a:t>Increasing current</a:t>
              </a:r>
            </a:p>
          </p:txBody>
        </p:sp>
        <p:sp>
          <p:nvSpPr>
            <p:cNvPr id="27" name="TextBox 5"/>
            <p:cNvSpPr txBox="1">
              <a:spLocks noChangeArrowheads="1"/>
            </p:cNvSpPr>
            <p:nvPr/>
          </p:nvSpPr>
          <p:spPr bwMode="auto">
            <a:xfrm>
              <a:off x="6022975" y="860174"/>
              <a:ext cx="2536825" cy="3079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dirty="0">
                  <a:latin typeface="Calibri" pitchFamily="34" charset="0"/>
                </a:rPr>
                <a:t>Gradient along the structure</a:t>
              </a:r>
            </a:p>
          </p:txBody>
        </p:sp>
        <p:sp>
          <p:nvSpPr>
            <p:cNvPr id="28" name="TextBox 31"/>
            <p:cNvSpPr txBox="1">
              <a:spLocks noChangeArrowheads="1"/>
            </p:cNvSpPr>
            <p:nvPr/>
          </p:nvSpPr>
          <p:spPr bwMode="auto">
            <a:xfrm>
              <a:off x="5961063" y="2308225"/>
              <a:ext cx="146208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dirty="0">
                  <a:latin typeface="Calibri" pitchFamily="34" charset="0"/>
                </a:rPr>
                <a:t>Average gradient 100 MV/m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5740400" y="2012950"/>
              <a:ext cx="2957513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endCxn id="28" idx="0"/>
            </p:cNvCxnSpPr>
            <p:nvPr/>
          </p:nvCxnSpPr>
          <p:spPr>
            <a:xfrm flipH="1">
              <a:off x="6692107" y="2012950"/>
              <a:ext cx="273844" cy="2952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8421688" y="2132013"/>
              <a:ext cx="0" cy="105251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endCxn id="25" idx="0"/>
            </p:cNvCxnSpPr>
            <p:nvPr/>
          </p:nvCxnSpPr>
          <p:spPr>
            <a:xfrm flipH="1">
              <a:off x="7599363" y="2667000"/>
              <a:ext cx="258762" cy="24130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24" idx="2"/>
            </p:cNvCxnSpPr>
            <p:nvPr/>
          </p:nvCxnSpPr>
          <p:spPr>
            <a:xfrm flipH="1">
              <a:off x="7858125" y="1531938"/>
              <a:ext cx="82550" cy="38893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3995925" y="1316726"/>
            <a:ext cx="4908208" cy="107721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marL="342900" indent="-174625">
              <a:spcBef>
                <a:spcPct val="20000"/>
              </a:spcBef>
            </a:pPr>
            <a:r>
              <a:rPr lang="en-US" sz="1600" dirty="0">
                <a:latin typeface="Century Gothic"/>
                <a:cs typeface="Century Gothic"/>
              </a:rPr>
              <a:t>Beam loading </a:t>
            </a:r>
            <a:r>
              <a:rPr lang="en-US" sz="1600" dirty="0" smtClean="0">
                <a:latin typeface="Century Gothic"/>
                <a:cs typeface="Century Gothic"/>
              </a:rPr>
              <a:t>changes the field distribution for the same average gradient </a:t>
            </a:r>
            <a:r>
              <a:rPr lang="en-US" sz="1600" dirty="0">
                <a:latin typeface="Century Gothic"/>
                <a:cs typeface="Century Gothic"/>
              </a:rPr>
              <a:t>			</a:t>
            </a:r>
            <a:br>
              <a:rPr lang="en-US" sz="1600" dirty="0"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000090"/>
                </a:solidFill>
                <a:latin typeface="Century Gothic"/>
                <a:cs typeface="Century Gothic"/>
              </a:rPr>
              <a:t>⇨ </a:t>
            </a:r>
            <a:r>
              <a:rPr lang="en-US" sz="1600" dirty="0" smtClean="0">
                <a:solidFill>
                  <a:srgbClr val="000090"/>
                </a:solidFill>
                <a:latin typeface="Century Gothic"/>
                <a:cs typeface="Century Gothic"/>
              </a:rPr>
              <a:t>how is the </a:t>
            </a:r>
            <a:r>
              <a:rPr lang="en-US" sz="1600" dirty="0">
                <a:solidFill>
                  <a:srgbClr val="000090"/>
                </a:solidFill>
                <a:latin typeface="Century Gothic"/>
                <a:cs typeface="Century Gothic"/>
              </a:rPr>
              <a:t>break-down </a:t>
            </a:r>
            <a:r>
              <a:rPr lang="en-US" sz="1600" dirty="0" smtClean="0">
                <a:solidFill>
                  <a:srgbClr val="000090"/>
                </a:solidFill>
                <a:latin typeface="Century Gothic"/>
                <a:cs typeface="Century Gothic"/>
              </a:rPr>
              <a:t>rate affected?</a:t>
            </a:r>
            <a:endParaRPr lang="en-US" sz="1600" dirty="0">
              <a:solidFill>
                <a:srgbClr val="000090"/>
              </a:solidFill>
              <a:latin typeface="Century Gothic"/>
              <a:cs typeface="Century Gothic"/>
            </a:endParaRPr>
          </a:p>
        </p:txBody>
      </p:sp>
      <p:pic>
        <p:nvPicPr>
          <p:cNvPr id="35" name="Picture 34" descr="DSC06573_0.tmp"/>
          <p:cNvPicPr>
            <a:picLocks noChangeAspect="1"/>
          </p:cNvPicPr>
          <p:nvPr/>
        </p:nvPicPr>
        <p:blipFill rotWithShape="1">
          <a:blip r:embed="rId5" cstate="print"/>
          <a:srcRect t="22855"/>
          <a:stretch/>
        </p:blipFill>
        <p:spPr bwMode="auto">
          <a:xfrm>
            <a:off x="4014639" y="3326720"/>
            <a:ext cx="1891888" cy="1781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6" name="Straight Arrow Connector 35"/>
          <p:cNvCxnSpPr>
            <a:cxnSpLocks noChangeShapeType="1"/>
          </p:cNvCxnSpPr>
          <p:nvPr/>
        </p:nvCxnSpPr>
        <p:spPr bwMode="auto">
          <a:xfrm>
            <a:off x="5431679" y="4856377"/>
            <a:ext cx="366148" cy="600724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37" name="TextBox 73"/>
          <p:cNvSpPr txBox="1">
            <a:spLocks noChangeArrowheads="1"/>
          </p:cNvSpPr>
          <p:nvPr/>
        </p:nvSpPr>
        <p:spPr bwMode="auto">
          <a:xfrm>
            <a:off x="5884442" y="4101725"/>
            <a:ext cx="12506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12 GHz accelerating structure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019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Loading Experiment</a:t>
            </a:r>
            <a:endParaRPr lang="en-US" dirty="0"/>
          </a:p>
        </p:txBody>
      </p:sp>
      <p:pic>
        <p:nvPicPr>
          <p:cNvPr id="4" name="Picture 3" descr="Screen Shot 2016-04-25 at 17.45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85" y="1281686"/>
            <a:ext cx="8180264" cy="546681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 rot="19513798">
            <a:off x="2134163" y="3873576"/>
            <a:ext cx="2290497" cy="65288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5854" y="2741076"/>
            <a:ext cx="4416575" cy="410933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Screen Shot 2017-03-08 at 15.11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20" y="2902100"/>
            <a:ext cx="4416575" cy="322825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7020" y="1086295"/>
            <a:ext cx="8794745" cy="14219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marL="454025" indent="-285750">
              <a:spcBef>
                <a:spcPct val="20000"/>
              </a:spcBef>
              <a:buFont typeface="Arial"/>
              <a:buChar char="•"/>
            </a:pPr>
            <a:r>
              <a:rPr lang="en-US" sz="1600" dirty="0">
                <a:latin typeface="Century Gothic"/>
                <a:cs typeface="Century Gothic"/>
              </a:rPr>
              <a:t>A </a:t>
            </a:r>
            <a:r>
              <a:rPr lang="en-US" sz="1600" dirty="0">
                <a:solidFill>
                  <a:srgbClr val="000090"/>
                </a:solidFill>
                <a:latin typeface="Century Gothic"/>
                <a:cs typeface="Century Gothic"/>
              </a:rPr>
              <a:t>BDR reduction by beam loading </a:t>
            </a:r>
            <a:r>
              <a:rPr lang="en-US" sz="1600" dirty="0">
                <a:latin typeface="Century Gothic"/>
                <a:cs typeface="Century Gothic"/>
              </a:rPr>
              <a:t>up to an order of magnitude was measured. </a:t>
            </a:r>
            <a:endParaRPr lang="en-US" sz="1600" dirty="0" smtClean="0">
              <a:latin typeface="Century Gothic"/>
              <a:cs typeface="Century Gothic"/>
            </a:endParaRPr>
          </a:p>
          <a:p>
            <a:pPr marL="454025" indent="-285750">
              <a:spcBef>
                <a:spcPct val="2000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000090"/>
                </a:solidFill>
                <a:latin typeface="Century Gothic"/>
                <a:cs typeface="Century Gothic"/>
              </a:rPr>
              <a:t>BDR</a:t>
            </a:r>
            <a:r>
              <a:rPr lang="en-US" sz="1600" dirty="0" smtClean="0">
                <a:latin typeface="Century Gothic"/>
                <a:cs typeface="Century Gothic"/>
              </a:rPr>
              <a:t> seems </a:t>
            </a:r>
            <a:r>
              <a:rPr lang="en-US" sz="1600" dirty="0">
                <a:latin typeface="Century Gothic"/>
                <a:cs typeface="Century Gothic"/>
              </a:rPr>
              <a:t>dominated by the </a:t>
            </a:r>
            <a:r>
              <a:rPr lang="en-US" sz="1600" dirty="0">
                <a:solidFill>
                  <a:srgbClr val="000090"/>
                </a:solidFill>
                <a:latin typeface="Century Gothic"/>
                <a:cs typeface="Century Gothic"/>
              </a:rPr>
              <a:t>peak </a:t>
            </a:r>
            <a:r>
              <a:rPr lang="en-US" sz="1600" dirty="0" smtClean="0">
                <a:solidFill>
                  <a:srgbClr val="000090"/>
                </a:solidFill>
                <a:latin typeface="Century Gothic"/>
                <a:cs typeface="Century Gothic"/>
              </a:rPr>
              <a:t>gradient</a:t>
            </a:r>
            <a:r>
              <a:rPr lang="en-US" sz="1600" dirty="0" smtClean="0">
                <a:latin typeface="Century Gothic"/>
                <a:cs typeface="Century Gothic"/>
              </a:rPr>
              <a:t>, confirmed by </a:t>
            </a:r>
            <a:r>
              <a:rPr lang="en-US" sz="1600" dirty="0">
                <a:latin typeface="Century Gothic"/>
                <a:cs typeface="Century Gothic"/>
              </a:rPr>
              <a:t>the </a:t>
            </a:r>
            <a:r>
              <a:rPr lang="en-US" sz="1600" dirty="0">
                <a:solidFill>
                  <a:srgbClr val="000090"/>
                </a:solidFill>
                <a:latin typeface="Century Gothic"/>
                <a:cs typeface="Century Gothic"/>
              </a:rPr>
              <a:t>measured distribution</a:t>
            </a:r>
            <a:r>
              <a:rPr lang="en-US" sz="1600" dirty="0">
                <a:latin typeface="Century Gothic"/>
                <a:cs typeface="Century Gothic"/>
              </a:rPr>
              <a:t> </a:t>
            </a:r>
            <a:r>
              <a:rPr lang="en-US" sz="1600" dirty="0" smtClean="0">
                <a:latin typeface="Century Gothic"/>
                <a:cs typeface="Century Gothic"/>
              </a:rPr>
              <a:t>inside </a:t>
            </a:r>
            <a:r>
              <a:rPr lang="en-US" sz="1600" dirty="0">
                <a:latin typeface="Century Gothic"/>
                <a:cs typeface="Century Gothic"/>
              </a:rPr>
              <a:t>the structure, which follows </a:t>
            </a:r>
            <a:r>
              <a:rPr lang="en-US" sz="1600" dirty="0" smtClean="0">
                <a:latin typeface="Century Gothic"/>
                <a:cs typeface="Century Gothic"/>
              </a:rPr>
              <a:t>roughly </a:t>
            </a:r>
            <a:r>
              <a:rPr lang="en-US" sz="1600" dirty="0">
                <a:latin typeface="Century Gothic"/>
                <a:cs typeface="Century Gothic"/>
              </a:rPr>
              <a:t>the gradient profile. </a:t>
            </a:r>
            <a:endParaRPr lang="en-US" sz="1600" dirty="0" smtClean="0">
              <a:latin typeface="Century Gothic"/>
              <a:cs typeface="Century Gothic"/>
            </a:endParaRPr>
          </a:p>
          <a:p>
            <a:pPr marL="454025" indent="-285750">
              <a:spcBef>
                <a:spcPct val="20000"/>
              </a:spcBef>
              <a:buFont typeface="Arial"/>
              <a:buChar char="•"/>
            </a:pPr>
            <a:r>
              <a:rPr lang="en-US" sz="1600" dirty="0" smtClean="0">
                <a:latin typeface="Century Gothic"/>
                <a:cs typeface="Century Gothic"/>
              </a:rPr>
              <a:t>Possibility </a:t>
            </a:r>
            <a:r>
              <a:rPr lang="en-US" sz="1600" dirty="0">
                <a:latin typeface="Century Gothic"/>
                <a:cs typeface="Century Gothic"/>
              </a:rPr>
              <a:t>to </a:t>
            </a:r>
            <a:r>
              <a:rPr lang="en-US" sz="1600" dirty="0">
                <a:solidFill>
                  <a:srgbClr val="000090"/>
                </a:solidFill>
                <a:latin typeface="Century Gothic"/>
                <a:cs typeface="Century Gothic"/>
              </a:rPr>
              <a:t>further </a:t>
            </a:r>
            <a:r>
              <a:rPr lang="en-US" sz="1600" dirty="0" err="1">
                <a:solidFill>
                  <a:srgbClr val="000090"/>
                </a:solidFill>
                <a:latin typeface="Century Gothic"/>
                <a:cs typeface="Century Gothic"/>
              </a:rPr>
              <a:t>optimise</a:t>
            </a:r>
            <a:r>
              <a:rPr lang="en-US" sz="1600" dirty="0">
                <a:solidFill>
                  <a:srgbClr val="000090"/>
                </a:solidFill>
                <a:latin typeface="Century Gothic"/>
                <a:cs typeface="Century Gothic"/>
              </a:rPr>
              <a:t> </a:t>
            </a:r>
            <a:r>
              <a:rPr lang="en-US" sz="1600" dirty="0">
                <a:latin typeface="Century Gothic"/>
                <a:cs typeface="Century Gothic"/>
              </a:rPr>
              <a:t>the CLIC structure by </a:t>
            </a:r>
            <a:r>
              <a:rPr lang="en-US" sz="1600" dirty="0" smtClean="0">
                <a:latin typeface="Century Gothic"/>
                <a:cs typeface="Century Gothic"/>
              </a:rPr>
              <a:t>targeting a </a:t>
            </a:r>
            <a:r>
              <a:rPr lang="en-US" sz="1600" dirty="0" smtClean="0">
                <a:solidFill>
                  <a:srgbClr val="000090"/>
                </a:solidFill>
                <a:latin typeface="Century Gothic"/>
                <a:cs typeface="Century Gothic"/>
              </a:rPr>
              <a:t>flat gradient </a:t>
            </a:r>
            <a:r>
              <a:rPr lang="en-US" sz="1600" dirty="0" smtClean="0">
                <a:latin typeface="Century Gothic"/>
                <a:cs typeface="Century Gothic"/>
              </a:rPr>
              <a:t>along </a:t>
            </a:r>
            <a:r>
              <a:rPr lang="en-US" sz="1600" dirty="0">
                <a:latin typeface="Century Gothic"/>
                <a:cs typeface="Century Gothic"/>
              </a:rPr>
              <a:t>the structure during the operation with beam.</a:t>
            </a:r>
            <a:endParaRPr lang="en-US" sz="1600" dirty="0">
              <a:solidFill>
                <a:srgbClr val="000090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60670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45" y="279792"/>
            <a:ext cx="8449100" cy="691288"/>
          </a:xfrm>
        </p:spPr>
        <p:txBody>
          <a:bodyPr/>
          <a:lstStyle/>
          <a:p>
            <a:r>
              <a:rPr lang="en-US" dirty="0" smtClean="0"/>
              <a:t>CTF3 Exp. Program 2015-2016 – Instrumentation Tests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7450" y="4734772"/>
            <a:ext cx="576075" cy="180503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71601" y="5925325"/>
            <a:ext cx="30724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Main beam BPM prototypes</a:t>
            </a:r>
          </a:p>
          <a:p>
            <a:pPr marL="88900" lvl="1" indent="-88900">
              <a:buFont typeface="Arial"/>
              <a:buChar char="•"/>
            </a:pPr>
            <a:r>
              <a:rPr lang="en-US" sz="1200" dirty="0">
                <a:latin typeface="Century Gothic"/>
                <a:cs typeface="Century Gothic"/>
              </a:rPr>
              <a:t>S</a:t>
            </a:r>
            <a:r>
              <a:rPr lang="en-US" sz="1200" dirty="0" smtClean="0">
                <a:latin typeface="Century Gothic"/>
                <a:cs typeface="Century Gothic"/>
              </a:rPr>
              <a:t>ub</a:t>
            </a:r>
            <a:r>
              <a:rPr lang="en-US" sz="1200" dirty="0" smtClean="0">
                <a:latin typeface="Century Gothic"/>
                <a:cs typeface="Century Gothic"/>
              </a:rPr>
              <a:t>-micron resolution </a:t>
            </a:r>
            <a:r>
              <a:rPr lang="en-US" sz="1200" dirty="0" smtClean="0">
                <a:latin typeface="Century Gothic"/>
                <a:cs typeface="Century Gothic"/>
              </a:rPr>
              <a:t>measured</a:t>
            </a:r>
          </a:p>
          <a:p>
            <a:pPr marL="88900" lvl="1" indent="-88900">
              <a:buFont typeface="Arial"/>
              <a:buChar char="•"/>
            </a:pPr>
            <a:r>
              <a:rPr lang="en-US" sz="1200" dirty="0">
                <a:latin typeface="Century Gothic"/>
                <a:cs typeface="Century Gothic"/>
              </a:rPr>
              <a:t>T</a:t>
            </a:r>
            <a:r>
              <a:rPr lang="en-US" sz="1200" dirty="0" smtClean="0">
                <a:latin typeface="Century Gothic"/>
                <a:cs typeface="Century Gothic"/>
              </a:rPr>
              <a:t>ime </a:t>
            </a:r>
            <a:r>
              <a:rPr lang="en-US" sz="1200" dirty="0" smtClean="0">
                <a:latin typeface="Century Gothic"/>
                <a:cs typeface="Century Gothic"/>
              </a:rPr>
              <a:t>resolution (50 nm</a:t>
            </a:r>
            <a:r>
              <a:rPr lang="en-US" sz="1200" dirty="0" smtClean="0">
                <a:latin typeface="Century Gothic"/>
                <a:cs typeface="Century Gothic"/>
              </a:rPr>
              <a:t>) OK</a:t>
            </a:r>
            <a:endParaRPr lang="en-US" sz="1400" dirty="0">
              <a:solidFill>
                <a:srgbClr val="000090"/>
              </a:solidFill>
              <a:latin typeface="Century Gothic"/>
              <a:cs typeface="Century Gothic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1820" y="1086295"/>
            <a:ext cx="2688350" cy="221393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727091" y="1892800"/>
            <a:ext cx="257313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Wake-Field Monitors</a:t>
            </a:r>
          </a:p>
          <a:p>
            <a:pPr marL="88900" lvl="1" indent="-88900">
              <a:buFont typeface="Arial"/>
              <a:buChar char="•"/>
            </a:pPr>
            <a:r>
              <a:rPr lang="en-US" sz="1200" dirty="0" smtClean="0">
                <a:latin typeface="Century Gothic"/>
                <a:cs typeface="Century Gothic"/>
              </a:rPr>
              <a:t>4 </a:t>
            </a:r>
            <a:r>
              <a:rPr lang="en-US" sz="1200" dirty="0" smtClean="0">
                <a:latin typeface="Century Gothic"/>
                <a:cs typeface="Century Gothic"/>
              </a:rPr>
              <a:t>um resolution </a:t>
            </a:r>
            <a:endParaRPr lang="en-US" sz="1200" dirty="0" smtClean="0">
              <a:latin typeface="Century Gothic"/>
              <a:cs typeface="Century Gothic"/>
            </a:endParaRPr>
          </a:p>
          <a:p>
            <a:pPr marL="88900" lvl="1" indent="-88900">
              <a:buFont typeface="Arial"/>
              <a:buChar char="•"/>
            </a:pPr>
            <a:r>
              <a:rPr lang="en-US" sz="1200" dirty="0">
                <a:latin typeface="Century Gothic"/>
                <a:cs typeface="Century Gothic"/>
              </a:rPr>
              <a:t>S</a:t>
            </a:r>
            <a:r>
              <a:rPr lang="en-US" sz="1200" dirty="0" smtClean="0">
                <a:latin typeface="Century Gothic"/>
                <a:cs typeface="Century Gothic"/>
              </a:rPr>
              <a:t>tudies </a:t>
            </a:r>
            <a:r>
              <a:rPr lang="en-US" sz="1200" dirty="0" smtClean="0">
                <a:latin typeface="Century Gothic"/>
                <a:cs typeface="Century Gothic"/>
              </a:rPr>
              <a:t>of DB </a:t>
            </a:r>
            <a:r>
              <a:rPr lang="en-US" sz="1200" dirty="0" smtClean="0">
                <a:latin typeface="Century Gothic"/>
                <a:cs typeface="Century Gothic"/>
              </a:rPr>
              <a:t>noise</a:t>
            </a:r>
          </a:p>
          <a:p>
            <a:pPr marL="88900" lvl="1" indent="-88900">
              <a:buFont typeface="Arial"/>
              <a:buChar char="•"/>
            </a:pPr>
            <a:r>
              <a:rPr lang="en-US" sz="1200" dirty="0" smtClean="0">
                <a:latin typeface="Century Gothic"/>
                <a:cs typeface="Century Gothic"/>
              </a:rPr>
              <a:t>Confirmed by new version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99491" y="1355132"/>
            <a:ext cx="15362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200" dirty="0" smtClean="0">
                <a:solidFill>
                  <a:srgbClr val="000090"/>
                </a:solidFill>
                <a:latin typeface="Century Gothic"/>
                <a:cs typeface="Century Gothic"/>
              </a:rPr>
              <a:t>2014 TBTS data</a:t>
            </a:r>
          </a:p>
          <a:p>
            <a:pPr marL="0" lvl="1"/>
            <a:endParaRPr lang="en-US" sz="12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0" lvl="1"/>
            <a:r>
              <a:rPr lang="en-US" sz="1000" dirty="0" smtClean="0">
                <a:solidFill>
                  <a:srgbClr val="000000"/>
                </a:solidFill>
                <a:latin typeface="Century Gothic"/>
                <a:cs typeface="Century Gothic"/>
              </a:rPr>
              <a:t>4um resolution</a:t>
            </a:r>
            <a:endParaRPr lang="en-US" sz="1000" dirty="0">
              <a:solidFill>
                <a:srgbClr val="000000"/>
              </a:solidFill>
              <a:latin typeface="Century Gothic"/>
              <a:cs typeface="Century Gothic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82181" y="5656490"/>
            <a:ext cx="2227490" cy="107721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0" lvl="1"/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Optical Fiber Beam Loss Monitors in TBL</a:t>
            </a:r>
          </a:p>
          <a:p>
            <a:pPr marL="88900" lvl="1" indent="-88900"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Century Gothic"/>
                <a:cs typeface="Century Gothic"/>
              </a:rPr>
              <a:t>Localization </a:t>
            </a:r>
            <a:r>
              <a:rPr lang="en-US" sz="1200" dirty="0">
                <a:solidFill>
                  <a:srgbClr val="000000"/>
                </a:solidFill>
                <a:latin typeface="Century Gothic"/>
                <a:cs typeface="Century Gothic"/>
              </a:rPr>
              <a:t>of </a:t>
            </a:r>
            <a:r>
              <a:rPr lang="en-US" sz="1200" dirty="0" smtClean="0">
                <a:solidFill>
                  <a:srgbClr val="000000"/>
                </a:solidFill>
                <a:latin typeface="Century Gothic"/>
                <a:cs typeface="Century Gothic"/>
              </a:rPr>
              <a:t>losses below </a:t>
            </a:r>
            <a:r>
              <a:rPr lang="en-US" sz="1200" dirty="0">
                <a:solidFill>
                  <a:srgbClr val="000000"/>
                </a:solidFill>
                <a:latin typeface="Century Gothic"/>
                <a:cs typeface="Century Gothic"/>
              </a:rPr>
              <a:t>2 m </a:t>
            </a:r>
            <a:r>
              <a:rPr lang="en-US" sz="1200" dirty="0" smtClean="0">
                <a:solidFill>
                  <a:srgbClr val="000000"/>
                </a:solidFill>
                <a:latin typeface="Century Gothic"/>
                <a:cs typeface="Century Gothic"/>
              </a:rPr>
              <a:t>(2015)</a:t>
            </a:r>
          </a:p>
          <a:p>
            <a:pPr marL="88900" lvl="1" indent="-88900"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Century Gothic"/>
                <a:cs typeface="Century Gothic"/>
              </a:rPr>
              <a:t>Multi</a:t>
            </a:r>
            <a:r>
              <a:rPr lang="en-US" sz="1200" dirty="0">
                <a:solidFill>
                  <a:srgbClr val="000000"/>
                </a:solidFill>
                <a:latin typeface="Century Gothic"/>
                <a:cs typeface="Century Gothic"/>
              </a:rPr>
              <a:t>-loss </a:t>
            </a:r>
            <a:r>
              <a:rPr lang="en-US" sz="1200" dirty="0" smtClean="0">
                <a:solidFill>
                  <a:srgbClr val="000000"/>
                </a:solidFill>
                <a:latin typeface="Century Gothic"/>
                <a:cs typeface="Century Gothic"/>
              </a:rPr>
              <a:t>location case</a:t>
            </a:r>
            <a:endParaRPr lang="en-US" sz="1200" dirty="0">
              <a:solidFill>
                <a:srgbClr val="000000"/>
              </a:solidFill>
              <a:latin typeface="Century Gothic"/>
              <a:cs typeface="Century Gothic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14149" t="3274" r="12543" b="962"/>
          <a:stretch/>
        </p:blipFill>
        <p:spPr>
          <a:xfrm>
            <a:off x="232235" y="1009485"/>
            <a:ext cx="2928283" cy="32260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6" t="28554" r="8333"/>
          <a:stretch/>
        </p:blipFill>
        <p:spPr>
          <a:xfrm>
            <a:off x="7029920" y="3659430"/>
            <a:ext cx="1918197" cy="2206338"/>
          </a:xfrm>
          <a:prstGeom prst="rect">
            <a:avLst/>
          </a:prstGeom>
        </p:spPr>
      </p:pic>
      <p:pic>
        <p:nvPicPr>
          <p:cNvPr id="4" name="Picture 3" descr="Screen Shot 2016-02-29 at 14.17.4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54946"/>
            <a:ext cx="2809292" cy="258409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545" y="4005075"/>
            <a:ext cx="2528463" cy="159844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343040" y="3736240"/>
            <a:ext cx="195865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Drive Beam BPM</a:t>
            </a:r>
          </a:p>
          <a:p>
            <a:pPr marL="88900" lvl="1" indent="-88900"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Century Gothic"/>
                <a:cs typeface="Century Gothic"/>
              </a:rPr>
              <a:t>Confirm 2.5 um resolution</a:t>
            </a:r>
          </a:p>
          <a:p>
            <a:pPr marL="88900" lvl="1" indent="-88900"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Century Gothic"/>
                <a:cs typeface="Century Gothic"/>
              </a:rPr>
              <a:t>Rad hardness</a:t>
            </a:r>
            <a:endParaRPr lang="en-US" sz="1200" dirty="0">
              <a:solidFill>
                <a:srgbClr val="000000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78058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Wake Field Monitors</a:t>
            </a:r>
            <a:endParaRPr lang="en-US" dirty="0"/>
          </a:p>
        </p:txBody>
      </p:sp>
      <p:pic>
        <p:nvPicPr>
          <p:cNvPr id="4" name="Picture 3" descr="Screen Shot 2016-02-29 at 20.52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20" y="1163105"/>
            <a:ext cx="3994121" cy="3458049"/>
          </a:xfrm>
          <a:prstGeom prst="rect">
            <a:avLst/>
          </a:prstGeom>
        </p:spPr>
      </p:pic>
      <p:pic>
        <p:nvPicPr>
          <p:cNvPr id="5" name="Picture 4" descr="Screen Shot 2016-11-29 at 08.25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20" y="4811580"/>
            <a:ext cx="5184675" cy="18800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8505" y="3275380"/>
            <a:ext cx="3604746" cy="2912634"/>
          </a:xfrm>
          <a:prstGeom prst="rect">
            <a:avLst/>
          </a:prstGeom>
        </p:spPr>
      </p:pic>
      <p:sp>
        <p:nvSpPr>
          <p:cNvPr id="7" name="Bent-Up Arrow 6"/>
          <p:cNvSpPr/>
          <p:nvPr/>
        </p:nvSpPr>
        <p:spPr>
          <a:xfrm rot="5400000" flipH="1">
            <a:off x="4572000" y="4043479"/>
            <a:ext cx="499264" cy="883315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87950" y="1163105"/>
            <a:ext cx="4800625" cy="20313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Wake field monitors precisely determine the beam position with respect to the electrical center of an accelerating structure</a:t>
            </a:r>
          </a:p>
          <a:p>
            <a:endParaRPr lang="en-US" sz="1400" dirty="0">
              <a:latin typeface="Century Gothic"/>
              <a:cs typeface="Century Gothic"/>
            </a:endParaRPr>
          </a:p>
          <a:p>
            <a:r>
              <a:rPr lang="en-US" sz="1400" dirty="0" smtClean="0">
                <a:latin typeface="Century Gothic"/>
                <a:cs typeface="Century Gothic"/>
              </a:rPr>
              <a:t>In CLIC, WFM signals will be used to center the beam in the structure and minimize transverse wake-fields</a:t>
            </a:r>
          </a:p>
          <a:p>
            <a:endParaRPr lang="en-US" sz="1400" dirty="0">
              <a:latin typeface="Century Gothic"/>
              <a:cs typeface="Century Gothic"/>
            </a:endParaRPr>
          </a:p>
          <a:p>
            <a:r>
              <a:rPr lang="en-US" sz="1400" dirty="0" smtClean="0">
                <a:latin typeface="Century Gothic"/>
                <a:cs typeface="Century Gothic"/>
              </a:rPr>
              <a:t>Requirement: 4.5 um resolution</a:t>
            </a:r>
          </a:p>
          <a:p>
            <a:endParaRPr lang="en-US" sz="1400" dirty="0">
              <a:latin typeface="Century Gothic"/>
              <a:cs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724150" y="5349250"/>
            <a:ext cx="3110805" cy="0"/>
          </a:xfrm>
          <a:prstGeom prst="line">
            <a:avLst/>
          </a:prstGeom>
          <a:ln w="12700" cmpd="sng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1573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6-10-07 at 17.26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00" y="2468875"/>
            <a:ext cx="6336825" cy="3601254"/>
          </a:xfrm>
          <a:prstGeom prst="rect">
            <a:avLst/>
          </a:prstGeom>
        </p:spPr>
      </p:pic>
      <p:pic>
        <p:nvPicPr>
          <p:cNvPr id="4" name="Picture 3" descr="tumblr_n44u4xaKw41r8rg3jo4_r3_25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305" y="1193717"/>
            <a:ext cx="3111500" cy="2133600"/>
          </a:xfrm>
          <a:prstGeom prst="rect">
            <a:avLst/>
          </a:prstGeom>
        </p:spPr>
      </p:pic>
      <p:sp>
        <p:nvSpPr>
          <p:cNvPr id="5" name="Rectangle 43"/>
          <p:cNvSpPr>
            <a:spLocks noChangeArrowheads="1"/>
          </p:cNvSpPr>
          <p:nvPr/>
        </p:nvSpPr>
        <p:spPr bwMode="auto">
          <a:xfrm>
            <a:off x="0" y="847273"/>
            <a:ext cx="5879581" cy="81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GB" dirty="0">
                <a:solidFill>
                  <a:srgbClr val="000090"/>
                </a:solidFill>
                <a:latin typeface="Century Gothic"/>
                <a:cs typeface="Century Gothic"/>
              </a:rPr>
              <a:t>CLIC Test Facility (CTF3</a:t>
            </a:r>
            <a:r>
              <a:rPr lang="en-GB" dirty="0" smtClean="0">
                <a:solidFill>
                  <a:srgbClr val="000090"/>
                </a:solidFill>
                <a:latin typeface="Century Gothic"/>
                <a:cs typeface="Century Gothic"/>
              </a:rPr>
              <a:t>)   </a:t>
            </a:r>
            <a:br>
              <a:rPr lang="en-GB" dirty="0" smtClean="0">
                <a:solidFill>
                  <a:srgbClr val="000090"/>
                </a:solidFill>
                <a:latin typeface="Century Gothic"/>
                <a:cs typeface="Century Gothic"/>
              </a:rPr>
            </a:br>
            <a:r>
              <a:rPr lang="en-US" dirty="0">
                <a:solidFill>
                  <a:srgbClr val="000090"/>
                </a:solidFill>
              </a:rPr>
              <a:t>✝</a:t>
            </a: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  <a:sym typeface="Zapf Dingbats"/>
              </a:rPr>
              <a:t> 2016</a:t>
            </a:r>
            <a:endParaRPr lang="en-US" dirty="0">
              <a:solidFill>
                <a:srgbClr val="000090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96587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6-10-07 at 17.26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00" y="2468875"/>
            <a:ext cx="6336825" cy="3601254"/>
          </a:xfrm>
          <a:prstGeom prst="rect">
            <a:avLst/>
          </a:prstGeom>
        </p:spPr>
      </p:pic>
      <p:pic>
        <p:nvPicPr>
          <p:cNvPr id="8" name="Picture 7" descr="618d3b10-0375-0132-0758-0eae5eefacd9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305" y="4427530"/>
            <a:ext cx="2421595" cy="1976812"/>
          </a:xfrm>
          <a:prstGeom prst="rect">
            <a:avLst/>
          </a:prstGeom>
        </p:spPr>
      </p:pic>
      <p:sp>
        <p:nvSpPr>
          <p:cNvPr id="9" name="Rectangle 43"/>
          <p:cNvSpPr>
            <a:spLocks noChangeArrowheads="1"/>
          </p:cNvSpPr>
          <p:nvPr/>
        </p:nvSpPr>
        <p:spPr bwMode="auto">
          <a:xfrm>
            <a:off x="1" y="776656"/>
            <a:ext cx="8604524" cy="111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en-GB" dirty="0" smtClean="0">
                <a:solidFill>
                  <a:srgbClr val="00187E"/>
                </a:solidFill>
                <a:latin typeface="Century Gothic"/>
                <a:cs typeface="Century Gothic"/>
              </a:rPr>
              <a:t>CERN Linear Electron Accelerator for Research (CLEAR) </a:t>
            </a:r>
            <a:r>
              <a:rPr lang="en-US" sz="7200" baseline="-33000" dirty="0" smtClean="0"/>
              <a:t>꙳</a:t>
            </a:r>
            <a:r>
              <a:rPr lang="en-US" sz="2800" dirty="0" smtClean="0">
                <a:solidFill>
                  <a:srgbClr val="00187E"/>
                </a:solidFill>
                <a:latin typeface="Century Gothic"/>
                <a:cs typeface="Century Gothic"/>
                <a:sym typeface="Zapf Dingbats"/>
              </a:rPr>
              <a:t> 2017</a:t>
            </a:r>
            <a:endParaRPr lang="en-US" sz="2800" dirty="0">
              <a:solidFill>
                <a:srgbClr val="00187E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80421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3999" cy="666890"/>
          </a:xfrm>
        </p:spPr>
        <p:txBody>
          <a:bodyPr/>
          <a:lstStyle/>
          <a:p>
            <a:r>
              <a:rPr lang="en-US" dirty="0"/>
              <a:t>The CLEAR (</a:t>
            </a:r>
            <a:r>
              <a:rPr lang="en-US" sz="1800" dirty="0"/>
              <a:t>CERN Linear Electron Accelerator for Research</a:t>
            </a:r>
            <a:r>
              <a:rPr lang="en-US" dirty="0"/>
              <a:t>)</a:t>
            </a:r>
            <a:r>
              <a:rPr lang="en-US" sz="1800" dirty="0"/>
              <a:t> </a:t>
            </a:r>
            <a:r>
              <a:rPr lang="en-US" dirty="0" smtClean="0"/>
              <a:t>proposal</a:t>
            </a:r>
            <a:endParaRPr lang="en-US" dirty="0"/>
          </a:p>
        </p:txBody>
      </p:sp>
      <p:pic>
        <p:nvPicPr>
          <p:cNvPr id="4" name="Picture 3" descr="Screen Shot 2016-12-05 at 03.46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1047890"/>
            <a:ext cx="6031390" cy="5380315"/>
          </a:xfrm>
          <a:prstGeom prst="rect">
            <a:avLst/>
          </a:prstGeom>
        </p:spPr>
      </p:pic>
      <p:pic>
        <p:nvPicPr>
          <p:cNvPr id="6" name="Picture 5" descr="Screen Shot 2016-12-05 at 06.26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170" y="4323626"/>
            <a:ext cx="7600218" cy="233139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842305" y="5272440"/>
            <a:ext cx="729695" cy="53767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956050" y="5272440"/>
            <a:ext cx="729695" cy="34564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08201" y="1355130"/>
            <a:ext cx="3035800" cy="26776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CTF3</a:t>
            </a:r>
            <a:r>
              <a:rPr lang="en-US" sz="1400" dirty="0" smtClean="0">
                <a:latin typeface="Century Gothic"/>
                <a:cs typeface="Century Gothic"/>
              </a:rPr>
              <a:t> </a:t>
            </a:r>
            <a:r>
              <a:rPr lang="en-US" sz="1400" dirty="0" smtClean="0">
                <a:latin typeface="Century Gothic"/>
                <a:cs typeface="Century Gothic"/>
              </a:rPr>
              <a:t>ended </a:t>
            </a:r>
            <a:r>
              <a:rPr lang="en-US" sz="1400" dirty="0" smtClean="0">
                <a:latin typeface="Century Gothic"/>
                <a:cs typeface="Century Gothic"/>
              </a:rPr>
              <a:t>operation </a:t>
            </a:r>
            <a:r>
              <a:rPr lang="en-US" sz="1400" dirty="0" smtClean="0">
                <a:latin typeface="Century Gothic"/>
                <a:cs typeface="Century Gothic"/>
              </a:rPr>
              <a:t>in</a:t>
            </a:r>
            <a:br>
              <a:rPr lang="en-US" sz="1400" dirty="0" smtClean="0">
                <a:latin typeface="Century Gothic"/>
                <a:cs typeface="Century Gothic"/>
              </a:rPr>
            </a:br>
            <a:r>
              <a:rPr lang="en-US" sz="1400" dirty="0" smtClean="0">
                <a:latin typeface="Century Gothic"/>
                <a:cs typeface="Century Gothic"/>
              </a:rPr>
              <a:t>December </a:t>
            </a:r>
            <a:r>
              <a:rPr lang="en-US" sz="1400" dirty="0" smtClean="0">
                <a:latin typeface="Century Gothic"/>
                <a:cs typeface="Century Gothic"/>
              </a:rPr>
              <a:t>2016</a:t>
            </a:r>
          </a:p>
          <a:p>
            <a:endParaRPr lang="en-US" sz="1400" dirty="0">
              <a:latin typeface="Century Gothic"/>
              <a:cs typeface="Century Gothic"/>
            </a:endParaRPr>
          </a:p>
          <a:p>
            <a:r>
              <a:rPr lang="en-US" sz="1400" dirty="0" smtClean="0">
                <a:latin typeface="Century Gothic"/>
                <a:cs typeface="Century Gothic"/>
              </a:rPr>
              <a:t>However, the probe beam injector </a:t>
            </a:r>
            <a:r>
              <a:rPr lang="en-US" sz="1400" dirty="0" smtClean="0">
                <a:solidFill>
                  <a:srgbClr val="000090"/>
                </a:solidFill>
                <a:latin typeface="Century Gothic"/>
                <a:cs typeface="Century Gothic"/>
              </a:rPr>
              <a:t>CALIFES</a:t>
            </a:r>
            <a:r>
              <a:rPr lang="en-US" sz="1400" dirty="0" smtClean="0">
                <a:latin typeface="Century Gothic"/>
                <a:cs typeface="Century Gothic"/>
              </a:rPr>
              <a:t> will become the focus of a new multi-purpose facility, </a:t>
            </a:r>
            <a:r>
              <a:rPr lang="en-US" sz="1400" dirty="0" smtClean="0">
                <a:solidFill>
                  <a:srgbClr val="C00000"/>
                </a:solidFill>
                <a:latin typeface="Century Gothic"/>
                <a:cs typeface="Century Gothic"/>
              </a:rPr>
              <a:t>CLEAR</a:t>
            </a:r>
          </a:p>
          <a:p>
            <a:endParaRPr lang="en-US" sz="1400" dirty="0">
              <a:latin typeface="Century Gothic"/>
              <a:cs typeface="Century Gothic"/>
            </a:endParaRPr>
          </a:p>
          <a:p>
            <a:r>
              <a:rPr lang="en-US" sz="1400" dirty="0" smtClean="0">
                <a:solidFill>
                  <a:srgbClr val="C00000"/>
                </a:solidFill>
                <a:latin typeface="Century Gothic"/>
                <a:cs typeface="Century Gothic"/>
              </a:rPr>
              <a:t>CLEAR</a:t>
            </a:r>
            <a:r>
              <a:rPr lang="en-US" sz="1400" dirty="0" smtClean="0">
                <a:latin typeface="Century Gothic"/>
                <a:cs typeface="Century Gothic"/>
              </a:rPr>
              <a:t>, among other activities, will continue some CLIC related studies on high-gradient and diagnostics</a:t>
            </a:r>
            <a:endParaRPr lang="en-US" sz="14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02909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235" y="1239915"/>
            <a:ext cx="8372290" cy="5334000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rgbClr val="000090"/>
                </a:solidFill>
              </a:rPr>
              <a:t>CTF3</a:t>
            </a:r>
            <a:r>
              <a:rPr lang="en-US" dirty="0" smtClean="0"/>
              <a:t> has </a:t>
            </a:r>
            <a:r>
              <a:rPr lang="en-US" dirty="0" smtClean="0">
                <a:solidFill>
                  <a:srgbClr val="C00000"/>
                </a:solidFill>
              </a:rPr>
              <a:t>addressed and solved </a:t>
            </a:r>
            <a:r>
              <a:rPr lang="en-US" dirty="0" smtClean="0"/>
              <a:t>the </a:t>
            </a:r>
            <a:r>
              <a:rPr lang="en-US" dirty="0" smtClean="0"/>
              <a:t>CLIC </a:t>
            </a:r>
            <a:r>
              <a:rPr lang="en-US" dirty="0" smtClean="0"/>
              <a:t>issues related to </a:t>
            </a:r>
            <a:r>
              <a:rPr lang="en-US" dirty="0" smtClean="0">
                <a:solidFill>
                  <a:srgbClr val="000090"/>
                </a:solidFill>
              </a:rPr>
              <a:t>drive beam generation, power production and two-beam acceleration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>
                <a:solidFill>
                  <a:srgbClr val="000090"/>
                </a:solidFill>
              </a:rPr>
              <a:t>CTF3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successfully completed its planned experimental program in December 2016</a:t>
            </a:r>
            <a:r>
              <a:rPr lang="en-US" dirty="0" smtClean="0"/>
              <a:t> as planned, and stopped operation. 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</a:t>
            </a:r>
            <a:r>
              <a:rPr lang="en-US" dirty="0" smtClean="0">
                <a:solidFill>
                  <a:srgbClr val="C00000"/>
                </a:solidFill>
              </a:rPr>
              <a:t>experience</a:t>
            </a:r>
            <a:r>
              <a:rPr lang="en-US" dirty="0" smtClean="0"/>
              <a:t> gathered in </a:t>
            </a:r>
            <a:r>
              <a:rPr lang="en-US" dirty="0" smtClean="0">
                <a:solidFill>
                  <a:srgbClr val="000090"/>
                </a:solidFill>
              </a:rPr>
              <a:t>CTF3</a:t>
            </a:r>
            <a:r>
              <a:rPr lang="en-US" dirty="0" smtClean="0"/>
              <a:t> is now being documented, in view of the </a:t>
            </a:r>
            <a:r>
              <a:rPr lang="en-US" dirty="0" smtClean="0">
                <a:solidFill>
                  <a:srgbClr val="C00000"/>
                </a:solidFill>
              </a:rPr>
              <a:t>update of the European Strategy </a:t>
            </a:r>
            <a:r>
              <a:rPr lang="en-US" dirty="0" smtClean="0"/>
              <a:t>in 2019.</a:t>
            </a:r>
            <a:endParaRPr lang="en-US" dirty="0" smtClean="0"/>
          </a:p>
          <a:p>
            <a:pPr algn="just"/>
            <a:endParaRPr lang="en-US" sz="800" dirty="0" smtClean="0"/>
          </a:p>
          <a:p>
            <a:pPr algn="just"/>
            <a:endParaRPr lang="en-US" sz="800" dirty="0" smtClean="0"/>
          </a:p>
          <a:p>
            <a:pPr marL="0" indent="0" algn="just">
              <a:buNone/>
            </a:pPr>
            <a:endParaRPr lang="en-US" sz="800" dirty="0" smtClean="0"/>
          </a:p>
          <a:p>
            <a:pPr marL="0" indent="0" algn="just">
              <a:buNone/>
            </a:pPr>
            <a:endParaRPr lang="en-US" sz="800" dirty="0" smtClean="0"/>
          </a:p>
          <a:p>
            <a:pPr algn="just"/>
            <a:r>
              <a:rPr lang="en-US" dirty="0" smtClean="0"/>
              <a:t>The approval of the </a:t>
            </a:r>
            <a:r>
              <a:rPr lang="en-US" dirty="0">
                <a:solidFill>
                  <a:srgbClr val="C00000"/>
                </a:solidFill>
              </a:rPr>
              <a:t>CLEAR</a:t>
            </a:r>
            <a:r>
              <a:rPr lang="en-US" dirty="0" smtClean="0">
                <a:solidFill>
                  <a:srgbClr val="000090"/>
                </a:solidFill>
              </a:rPr>
              <a:t> program </a:t>
            </a:r>
            <a:r>
              <a:rPr lang="en-US" dirty="0" smtClean="0"/>
              <a:t>gives </a:t>
            </a:r>
            <a:r>
              <a:rPr lang="en-US" dirty="0" smtClean="0"/>
              <a:t>the opportunity to maintain local testing capability at CERN for </a:t>
            </a:r>
            <a:r>
              <a:rPr lang="en-US" dirty="0" smtClean="0">
                <a:solidFill>
                  <a:srgbClr val="000090"/>
                </a:solidFill>
              </a:rPr>
              <a:t>CLIC instrumentation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0090"/>
                </a:solidFill>
              </a:rPr>
              <a:t>high-gradient structure testing with </a:t>
            </a:r>
            <a:r>
              <a:rPr lang="en-US" dirty="0" smtClean="0">
                <a:solidFill>
                  <a:srgbClr val="000090"/>
                </a:solidFill>
              </a:rPr>
              <a:t>be</a:t>
            </a:r>
            <a:r>
              <a:rPr lang="en-US" dirty="0" smtClean="0"/>
              <a:t>am, alongside </a:t>
            </a:r>
            <a:r>
              <a:rPr lang="en-US" dirty="0" smtClean="0"/>
              <a:t>with other non-CLIC </a:t>
            </a:r>
            <a:r>
              <a:rPr lang="en-US" dirty="0" smtClean="0"/>
              <a:t>activities.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032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395005"/>
            <a:ext cx="8123237" cy="499265"/>
          </a:xfrm>
        </p:spPr>
        <p:txBody>
          <a:bodyPr/>
          <a:lstStyle/>
          <a:p>
            <a:r>
              <a:rPr lang="en-US" dirty="0" smtClean="0"/>
              <a:t>CLIC Timeline</a:t>
            </a:r>
            <a:endParaRPr lang="en-US" dirty="0"/>
          </a:p>
        </p:txBody>
      </p:sp>
      <p:pic>
        <p:nvPicPr>
          <p:cNvPr id="6" name="Picture 5" descr="Screen Shot 2017-03-18 at 10.48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65" y="1014956"/>
            <a:ext cx="7919768" cy="585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760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6-10-07 at 17.26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00" y="3467405"/>
            <a:ext cx="5681784" cy="32289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0640" y="663840"/>
            <a:ext cx="81802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entury Gothic"/>
                <a:cs typeface="Century Gothic"/>
              </a:rPr>
              <a:t>The </a:t>
            </a:r>
            <a:r>
              <a:rPr lang="en-GB" dirty="0" smtClean="0">
                <a:solidFill>
                  <a:srgbClr val="000090"/>
                </a:solidFill>
                <a:latin typeface="Century Gothic"/>
                <a:cs typeface="Century Gothic"/>
              </a:rPr>
              <a:t>CLIC Test Facility </a:t>
            </a:r>
            <a:r>
              <a:rPr lang="en-GB" dirty="0" smtClean="0">
                <a:latin typeface="Century Gothic"/>
                <a:cs typeface="Century Gothic"/>
              </a:rPr>
              <a:t>has been the </a:t>
            </a:r>
            <a:r>
              <a:rPr lang="en-GB" dirty="0">
                <a:latin typeface="Century Gothic"/>
                <a:cs typeface="Century Gothic"/>
              </a:rPr>
              <a:t>collective effort of a large collaboration over more than a decade. </a:t>
            </a:r>
            <a:r>
              <a:rPr lang="en-GB" dirty="0" smtClean="0">
                <a:latin typeface="Century Gothic"/>
                <a:cs typeface="Century Gothic"/>
              </a:rPr>
              <a:t/>
            </a:r>
            <a:br>
              <a:rPr lang="en-GB" dirty="0" smtClean="0">
                <a:latin typeface="Century Gothic"/>
                <a:cs typeface="Century Gothic"/>
              </a:rPr>
            </a:br>
            <a:endParaRPr lang="en-GB" dirty="0" smtClean="0">
              <a:latin typeface="Century Gothic"/>
              <a:cs typeface="Century Gothic"/>
            </a:endParaRPr>
          </a:p>
          <a:p>
            <a:r>
              <a:rPr lang="en-GB" dirty="0" smtClean="0">
                <a:solidFill>
                  <a:srgbClr val="000090"/>
                </a:solidFill>
                <a:latin typeface="Century Gothic"/>
                <a:cs typeface="Century Gothic"/>
              </a:rPr>
              <a:t>Many thanks </a:t>
            </a:r>
            <a:r>
              <a:rPr lang="en-GB" dirty="0" smtClean="0">
                <a:latin typeface="Century Gothic"/>
                <a:cs typeface="Century Gothic"/>
              </a:rPr>
              <a:t>to </a:t>
            </a:r>
            <a:r>
              <a:rPr lang="en-GB" dirty="0" smtClean="0">
                <a:solidFill>
                  <a:srgbClr val="C00000"/>
                </a:solidFill>
                <a:latin typeface="Century Gothic"/>
                <a:cs typeface="Century Gothic"/>
              </a:rPr>
              <a:t>all </a:t>
            </a:r>
            <a:r>
              <a:rPr lang="en-GB" dirty="0">
                <a:solidFill>
                  <a:srgbClr val="C00000"/>
                </a:solidFill>
                <a:latin typeface="Century Gothic"/>
                <a:cs typeface="Century Gothic"/>
              </a:rPr>
              <a:t>individuals </a:t>
            </a:r>
            <a:r>
              <a:rPr lang="en-GB" dirty="0">
                <a:latin typeface="Century Gothic"/>
                <a:cs typeface="Century Gothic"/>
              </a:rPr>
              <a:t>who participated over this period to the conception, design, construction, commissioning and operation of </a:t>
            </a:r>
            <a:r>
              <a:rPr lang="en-GB" dirty="0" smtClean="0">
                <a:latin typeface="Century Gothic"/>
                <a:cs typeface="Century Gothic"/>
              </a:rPr>
              <a:t>CTF3!</a:t>
            </a:r>
            <a:endParaRPr 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09315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4-09-13 at 15.54.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143000"/>
            <a:ext cx="7848600" cy="56057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85800"/>
          </a:xfrm>
        </p:spPr>
        <p:txBody>
          <a:bodyPr/>
          <a:lstStyle/>
          <a:p>
            <a:r>
              <a:rPr lang="en-US" dirty="0" smtClean="0"/>
              <a:t>The CLIC study</a:t>
            </a:r>
            <a:endParaRPr lang="en-US" dirty="0"/>
          </a:p>
        </p:txBody>
      </p:sp>
      <p:pic>
        <p:nvPicPr>
          <p:cNvPr id="7" name="Picture 6" descr="Screen Shot 2014-09-13 at 15.34.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75" y="4419600"/>
            <a:ext cx="5191125" cy="2262105"/>
          </a:xfrm>
          <a:prstGeom prst="rect">
            <a:avLst/>
          </a:prstGeom>
        </p:spPr>
      </p:pic>
      <p:sp>
        <p:nvSpPr>
          <p:cNvPr id="8" name="Oval Callout 7"/>
          <p:cNvSpPr/>
          <p:nvPr/>
        </p:nvSpPr>
        <p:spPr>
          <a:xfrm>
            <a:off x="3124200" y="3657600"/>
            <a:ext cx="838200" cy="820089"/>
          </a:xfrm>
          <a:prstGeom prst="wedgeEllipseCallout">
            <a:avLst>
              <a:gd name="adj1" fmla="val 92755"/>
              <a:gd name="adj2" fmla="val 72158"/>
            </a:avLst>
          </a:prstGeom>
          <a:noFill/>
          <a:ln w="31750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LIC-Logo-Color-72.png"/>
          <p:cNvPicPr>
            <a:picLocks noChangeAspect="1"/>
          </p:cNvPicPr>
          <p:nvPr/>
        </p:nvPicPr>
        <p:blipFill>
          <a:blip r:embed="rId4" cstate="print"/>
          <a:srcRect l="15208" t="13635" r="16617" b="15903"/>
          <a:stretch>
            <a:fillRect/>
          </a:stretch>
        </p:blipFill>
        <p:spPr bwMode="auto">
          <a:xfrm>
            <a:off x="838200" y="1295400"/>
            <a:ext cx="50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9688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433410"/>
            <a:ext cx="8123237" cy="614480"/>
          </a:xfrm>
        </p:spPr>
        <p:txBody>
          <a:bodyPr/>
          <a:lstStyle/>
          <a:p>
            <a:r>
              <a:rPr lang="en-US" dirty="0"/>
              <a:t>What matters in a linear collider </a:t>
            </a:r>
            <a:r>
              <a:rPr lang="en-US" dirty="0" smtClean="0"/>
              <a:t>?</a:t>
            </a:r>
            <a:endParaRPr lang="en-US" dirty="0"/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08435" y="2852925"/>
            <a:ext cx="6883399" cy="1209675"/>
            <a:chOff x="116" y="1946"/>
            <a:chExt cx="4336" cy="762"/>
          </a:xfrm>
        </p:grpSpPr>
        <p:sp>
          <p:nvSpPr>
            <p:cNvPr id="5" name="Rectangle 11"/>
            <p:cNvSpPr>
              <a:spLocks noChangeArrowheads="1"/>
            </p:cNvSpPr>
            <p:nvPr/>
          </p:nvSpPr>
          <p:spPr bwMode="auto">
            <a:xfrm>
              <a:off x="1350" y="1946"/>
              <a:ext cx="3102" cy="7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12"/>
            <p:cNvGrpSpPr>
              <a:grpSpLocks/>
            </p:cNvGrpSpPr>
            <p:nvPr/>
          </p:nvGrpSpPr>
          <p:grpSpPr bwMode="auto">
            <a:xfrm>
              <a:off x="116" y="2019"/>
              <a:ext cx="4275" cy="649"/>
              <a:chOff x="116" y="2019"/>
              <a:chExt cx="4275" cy="649"/>
            </a:xfrm>
          </p:grpSpPr>
          <p:sp>
            <p:nvSpPr>
              <p:cNvPr id="7" name="Rectangle 13"/>
              <p:cNvSpPr>
                <a:spLocks noChangeArrowheads="1"/>
              </p:cNvSpPr>
              <p:nvPr/>
            </p:nvSpPr>
            <p:spPr bwMode="auto">
              <a:xfrm>
                <a:off x="116" y="2212"/>
                <a:ext cx="83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800" dirty="0">
                    <a:solidFill>
                      <a:srgbClr val="00187E"/>
                    </a:solidFill>
                    <a:latin typeface="Century Gothic"/>
                    <a:cs typeface="Century Gothic"/>
                  </a:rPr>
                  <a:t>Luminosity</a:t>
                </a:r>
              </a:p>
            </p:txBody>
          </p:sp>
          <p:pic>
            <p:nvPicPr>
              <p:cNvPr id="8" name="Picture 1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9" y="2019"/>
                <a:ext cx="2992" cy="6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5647048" y="1508750"/>
            <a:ext cx="3495237" cy="708026"/>
            <a:chOff x="3696" y="1232"/>
            <a:chExt cx="2174" cy="446"/>
          </a:xfrm>
        </p:grpSpPr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3959" y="1232"/>
              <a:ext cx="1911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entury Gothic"/>
                  <a:cs typeface="Century Gothic"/>
                </a:rPr>
                <a:t>High </a:t>
              </a:r>
              <a:r>
                <a:rPr lang="en-US" sz="1600" dirty="0" smtClean="0">
                  <a:solidFill>
                    <a:srgbClr val="000000"/>
                  </a:solidFill>
                  <a:latin typeface="Century Gothic"/>
                  <a:cs typeface="Century Gothic"/>
                </a:rPr>
                <a:t>gradient</a:t>
              </a:r>
              <a:br>
                <a:rPr lang="en-US" sz="1600" dirty="0" smtClean="0">
                  <a:solidFill>
                    <a:srgbClr val="000000"/>
                  </a:solidFill>
                  <a:latin typeface="Century Gothic"/>
                  <a:cs typeface="Century Gothic"/>
                </a:rPr>
              </a:br>
              <a:endParaRPr lang="en-US" sz="800" dirty="0" smtClean="0">
                <a:solidFill>
                  <a:srgbClr val="000000"/>
                </a:solidFill>
                <a:latin typeface="Century Gothic"/>
                <a:cs typeface="Century Gothic"/>
              </a:endParaRPr>
            </a:p>
            <a:p>
              <a:pPr algn="ctr"/>
              <a:r>
                <a:rPr lang="en-US" sz="1600" dirty="0" smtClean="0">
                  <a:solidFill>
                    <a:srgbClr val="558ED5"/>
                  </a:solidFill>
                  <a:latin typeface="Century Gothic"/>
                  <a:cs typeface="Century Gothic"/>
                </a:rPr>
                <a:t>X-band normal conducting</a:t>
              </a:r>
              <a:endParaRPr lang="en-US" sz="1600" dirty="0">
                <a:solidFill>
                  <a:srgbClr val="000000"/>
                </a:solidFill>
                <a:latin typeface="Century Gothic"/>
                <a:cs typeface="Century Gothic"/>
              </a:endParaRPr>
            </a:p>
          </p:txBody>
        </p:sp>
        <p:sp>
          <p:nvSpPr>
            <p:cNvPr id="11" name="AutoShape 17"/>
            <p:cNvSpPr>
              <a:spLocks noChangeArrowheads="1"/>
            </p:cNvSpPr>
            <p:nvPr/>
          </p:nvSpPr>
          <p:spPr bwMode="auto">
            <a:xfrm rot="16200000">
              <a:off x="3697" y="1304"/>
              <a:ext cx="239" cy="242"/>
            </a:xfrm>
            <a:prstGeom prst="downArrow">
              <a:avLst>
                <a:gd name="adj1" fmla="val 59000"/>
                <a:gd name="adj2" fmla="val 40169"/>
              </a:avLst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0">
              <a:solidFill>
                <a:schemeClr val="bg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 sz="1600"/>
            </a:p>
          </p:txBody>
        </p:sp>
      </p:grp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1265740" y="5003605"/>
            <a:ext cx="7890602" cy="1799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82563" indent="-182563" algn="l">
              <a:lnSpc>
                <a:spcPct val="80000"/>
              </a:lnSpc>
              <a:buFontTx/>
              <a:buChar char="•"/>
              <a:tabLst>
                <a:tab pos="3230563" algn="l"/>
                <a:tab pos="4391025" algn="l"/>
              </a:tabLst>
            </a:pPr>
            <a:r>
              <a:rPr lang="en-US" sz="1600" dirty="0">
                <a:solidFill>
                  <a:srgbClr val="000000"/>
                </a:solidFill>
                <a:latin typeface="Century Gothic"/>
                <a:cs typeface="Century Gothic"/>
              </a:rPr>
              <a:t>Acceleration </a:t>
            </a:r>
            <a:r>
              <a:rPr lang="en-US" sz="1600" dirty="0" smtClean="0">
                <a:solidFill>
                  <a:srgbClr val="000000"/>
                </a:solidFill>
                <a:latin typeface="Century Gothic"/>
                <a:cs typeface="Century Gothic"/>
              </a:rPr>
              <a:t>efficiency		</a:t>
            </a:r>
            <a:r>
              <a:rPr lang="en-US" sz="1600" dirty="0">
                <a:solidFill>
                  <a:srgbClr val="558ED5"/>
                </a:solidFill>
                <a:latin typeface="Century Gothic"/>
                <a:cs typeface="Century Gothic"/>
              </a:rPr>
              <a:t>T</a:t>
            </a:r>
            <a:r>
              <a:rPr lang="en-US" sz="1600" dirty="0" smtClean="0">
                <a:solidFill>
                  <a:srgbClr val="558ED5"/>
                </a:solidFill>
                <a:latin typeface="Century Gothic"/>
                <a:cs typeface="Century Gothic"/>
              </a:rPr>
              <a:t>wo-beam </a:t>
            </a:r>
            <a:r>
              <a:rPr lang="en-US" sz="1600" dirty="0" smtClean="0">
                <a:solidFill>
                  <a:srgbClr val="558ED5"/>
                </a:solidFill>
                <a:latin typeface="Century Gothic"/>
                <a:cs typeface="Century Gothic"/>
              </a:rPr>
              <a:t>scheme</a:t>
            </a:r>
          </a:p>
          <a:p>
            <a:pPr marL="182563" indent="-182563" algn="l">
              <a:lnSpc>
                <a:spcPct val="80000"/>
              </a:lnSpc>
              <a:buFontTx/>
              <a:buChar char="•"/>
              <a:tabLst>
                <a:tab pos="3230563" algn="l"/>
                <a:tab pos="4391025" algn="l"/>
              </a:tabLst>
            </a:pPr>
            <a:endParaRPr lang="en-US" sz="1000" dirty="0">
              <a:solidFill>
                <a:srgbClr val="558ED5"/>
              </a:solidFill>
              <a:latin typeface="Century Gothic"/>
              <a:cs typeface="Century Gothic"/>
            </a:endParaRPr>
          </a:p>
          <a:p>
            <a:pPr marL="182563" indent="-182563" algn="l">
              <a:lnSpc>
                <a:spcPct val="80000"/>
              </a:lnSpc>
              <a:buFontTx/>
              <a:buChar char="•"/>
              <a:tabLst>
                <a:tab pos="3230563" algn="l"/>
                <a:tab pos="4391025" algn="l"/>
              </a:tabLst>
            </a:pPr>
            <a:endParaRPr lang="en-US" sz="1600" u="sng" dirty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182563" indent="-182563" algn="l">
              <a:lnSpc>
                <a:spcPct val="80000"/>
              </a:lnSpc>
              <a:buFontTx/>
              <a:buChar char="•"/>
              <a:tabLst>
                <a:tab pos="3230563" algn="l"/>
                <a:tab pos="4391025" algn="l"/>
              </a:tabLst>
            </a:pPr>
            <a:r>
              <a:rPr lang="en-US" sz="1600" dirty="0">
                <a:solidFill>
                  <a:srgbClr val="000000"/>
                </a:solidFill>
                <a:latin typeface="Century Gothic"/>
                <a:cs typeface="Century Gothic"/>
              </a:rPr>
              <a:t>Generation of small </a:t>
            </a:r>
            <a:r>
              <a:rPr lang="en-US" sz="1600" dirty="0" err="1">
                <a:solidFill>
                  <a:srgbClr val="000000"/>
                </a:solidFill>
                <a:latin typeface="Century Gothic"/>
                <a:cs typeface="Century Gothic"/>
              </a:rPr>
              <a:t>emittance</a:t>
            </a:r>
            <a:r>
              <a:rPr lang="en-US" sz="1600" dirty="0">
                <a:solidFill>
                  <a:srgbClr val="000000"/>
                </a:solidFill>
                <a:latin typeface="Century Gothic"/>
                <a:cs typeface="Century Gothic"/>
              </a:rPr>
              <a:t> 	D</a:t>
            </a:r>
            <a:r>
              <a:rPr lang="en-US" sz="1600" dirty="0" smtClean="0">
                <a:solidFill>
                  <a:srgbClr val="000000"/>
                </a:solidFill>
                <a:latin typeface="Century Gothic"/>
                <a:cs typeface="Century Gothic"/>
              </a:rPr>
              <a:t>amping </a:t>
            </a:r>
            <a:r>
              <a:rPr lang="en-US" sz="1600" dirty="0">
                <a:solidFill>
                  <a:srgbClr val="000000"/>
                </a:solidFill>
                <a:latin typeface="Century Gothic"/>
                <a:cs typeface="Century Gothic"/>
              </a:rPr>
              <a:t>rings</a:t>
            </a:r>
          </a:p>
          <a:p>
            <a:pPr marL="182563" indent="-182563" algn="l">
              <a:lnSpc>
                <a:spcPct val="80000"/>
              </a:lnSpc>
              <a:buFontTx/>
              <a:buChar char="•"/>
              <a:tabLst>
                <a:tab pos="3230563" algn="l"/>
                <a:tab pos="4391025" algn="l"/>
              </a:tabLst>
            </a:pPr>
            <a:endParaRPr lang="en-US" sz="1600" dirty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182563" indent="-182563" algn="l">
              <a:lnSpc>
                <a:spcPct val="80000"/>
              </a:lnSpc>
              <a:buFontTx/>
              <a:buChar char="•"/>
              <a:tabLst>
                <a:tab pos="3230563" algn="l"/>
                <a:tab pos="4391025" algn="l"/>
              </a:tabLst>
            </a:pPr>
            <a:r>
              <a:rPr lang="en-US" sz="1600" dirty="0">
                <a:solidFill>
                  <a:srgbClr val="000000"/>
                </a:solidFill>
                <a:latin typeface="Century Gothic"/>
                <a:cs typeface="Century Gothic"/>
              </a:rPr>
              <a:t>Conservation of small </a:t>
            </a:r>
            <a:r>
              <a:rPr lang="en-US" sz="1600" dirty="0" err="1">
                <a:solidFill>
                  <a:srgbClr val="000000"/>
                </a:solidFill>
                <a:latin typeface="Century Gothic"/>
                <a:cs typeface="Century Gothic"/>
              </a:rPr>
              <a:t>emittance</a:t>
            </a:r>
            <a:r>
              <a:rPr lang="en-US" sz="1600" dirty="0">
                <a:solidFill>
                  <a:srgbClr val="000000"/>
                </a:solidFill>
                <a:latin typeface="Century Gothic"/>
                <a:cs typeface="Century Gothic"/>
              </a:rPr>
              <a:t> 	W</a:t>
            </a:r>
            <a:r>
              <a:rPr lang="en-US" sz="1600" dirty="0" smtClean="0">
                <a:solidFill>
                  <a:srgbClr val="000000"/>
                </a:solidFill>
                <a:latin typeface="Century Gothic"/>
                <a:cs typeface="Century Gothic"/>
              </a:rPr>
              <a:t>ake</a:t>
            </a:r>
            <a:r>
              <a:rPr lang="en-US" sz="1600" dirty="0">
                <a:solidFill>
                  <a:srgbClr val="000000"/>
                </a:solidFill>
                <a:latin typeface="Century Gothic"/>
                <a:cs typeface="Century Gothic"/>
              </a:rPr>
              <a:t>-fields, alignment, stability</a:t>
            </a:r>
          </a:p>
          <a:p>
            <a:pPr marL="182563" indent="-182563" algn="l">
              <a:lnSpc>
                <a:spcPct val="80000"/>
              </a:lnSpc>
              <a:buFontTx/>
              <a:buChar char="•"/>
              <a:tabLst>
                <a:tab pos="3230563" algn="l"/>
                <a:tab pos="4391025" algn="l"/>
              </a:tabLst>
            </a:pPr>
            <a:endParaRPr lang="en-US" sz="1600" dirty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182563" indent="-182563" algn="l">
              <a:lnSpc>
                <a:spcPct val="80000"/>
              </a:lnSpc>
              <a:buFontTx/>
              <a:buChar char="•"/>
              <a:tabLst>
                <a:tab pos="3230563" algn="l"/>
                <a:tab pos="4391025" algn="l"/>
              </a:tabLst>
            </a:pPr>
            <a:r>
              <a:rPr lang="en-US" sz="1600" dirty="0">
                <a:solidFill>
                  <a:srgbClr val="000000"/>
                </a:solidFill>
                <a:latin typeface="Century Gothic"/>
                <a:cs typeface="Century Gothic"/>
              </a:rPr>
              <a:t>Extremely small beam spot at </a:t>
            </a:r>
            <a:r>
              <a:rPr lang="en-US" sz="1600" dirty="0" smtClean="0">
                <a:solidFill>
                  <a:srgbClr val="000000"/>
                </a:solidFill>
                <a:latin typeface="Century Gothic"/>
                <a:cs typeface="Century Gothic"/>
              </a:rPr>
              <a:t>IP	Beam </a:t>
            </a:r>
            <a:r>
              <a:rPr lang="en-US" sz="1600" dirty="0">
                <a:solidFill>
                  <a:srgbClr val="000000"/>
                </a:solidFill>
                <a:latin typeface="Century Gothic"/>
                <a:cs typeface="Century Gothic"/>
              </a:rPr>
              <a:t>delivery system, stability</a:t>
            </a:r>
          </a:p>
          <a:p>
            <a:pPr algn="l">
              <a:lnSpc>
                <a:spcPct val="80000"/>
              </a:lnSpc>
              <a:tabLst>
                <a:tab pos="3230563" algn="l"/>
                <a:tab pos="4391025" algn="l"/>
              </a:tabLst>
            </a:pPr>
            <a:endParaRPr lang="en-US" sz="1600" dirty="0">
              <a:solidFill>
                <a:srgbClr val="000000"/>
              </a:solidFill>
              <a:latin typeface="Century Gothic"/>
              <a:cs typeface="Century Gothic"/>
            </a:endParaRPr>
          </a:p>
        </p:txBody>
      </p:sp>
      <p:sp>
        <p:nvSpPr>
          <p:cNvPr id="13" name="AutoShape 19"/>
          <p:cNvSpPr>
            <a:spLocks noChangeArrowheads="1"/>
          </p:cNvSpPr>
          <p:nvPr/>
        </p:nvSpPr>
        <p:spPr bwMode="auto">
          <a:xfrm rot="16200000">
            <a:off x="466336" y="5615703"/>
            <a:ext cx="379412" cy="384175"/>
          </a:xfrm>
          <a:prstGeom prst="downArrow">
            <a:avLst>
              <a:gd name="adj1" fmla="val 59000"/>
              <a:gd name="adj2" fmla="val 40169"/>
            </a:avLst>
          </a:prstGeom>
          <a:gradFill rotWithShape="1">
            <a:gsLst>
              <a:gs pos="0">
                <a:srgbClr val="CC0000"/>
              </a:gs>
              <a:gs pos="100000">
                <a:srgbClr val="CC0000">
                  <a:gamma/>
                  <a:shade val="46275"/>
                  <a:invGamma/>
                </a:srgbClr>
              </a:gs>
            </a:gsLst>
            <a:lin ang="5400000" scaled="1"/>
          </a:gradFill>
          <a:ln w="0">
            <a:solidFill>
              <a:schemeClr val="bg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2266504" y="1432614"/>
            <a:ext cx="3021012" cy="7667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307849" y="1663044"/>
            <a:ext cx="16782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0187E"/>
                </a:solidFill>
                <a:latin typeface="Century Gothic"/>
                <a:cs typeface="Century Gothic"/>
              </a:rPr>
              <a:t>Energy reach</a:t>
            </a:r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2462424" y="1551677"/>
            <a:ext cx="280286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sz="2800" i="1" noProof="1">
                <a:latin typeface="Times New Roman"/>
                <a:cs typeface="Times New Roman"/>
              </a:rPr>
              <a:t>E</a:t>
            </a:r>
            <a:r>
              <a:rPr sz="2800" i="1" baseline="-25000" noProof="1">
                <a:latin typeface="Times New Roman"/>
                <a:cs typeface="Times New Roman"/>
              </a:rPr>
              <a:t>cm</a:t>
            </a:r>
            <a:r>
              <a:rPr sz="2000" i="1" noProof="1">
                <a:latin typeface="Times New Roman"/>
                <a:cs typeface="Times New Roman"/>
              </a:rPr>
              <a:t> </a:t>
            </a:r>
            <a:r>
              <a:rPr lang="en-US" sz="2000" i="1" noProof="1" smtClean="0">
                <a:latin typeface="Times New Roman"/>
                <a:cs typeface="Times New Roman"/>
              </a:rPr>
              <a:t> </a:t>
            </a:r>
            <a:r>
              <a:rPr lang="en-US" sz="2800" i="1" noProof="1" smtClean="0">
                <a:latin typeface="Times New Roman"/>
                <a:cs typeface="Times New Roman"/>
              </a:rPr>
              <a:t>≈ </a:t>
            </a:r>
            <a:r>
              <a:rPr sz="2000" i="1" noProof="1" smtClean="0">
                <a:latin typeface="Times New Roman"/>
                <a:cs typeface="Times New Roman"/>
              </a:rPr>
              <a:t> </a:t>
            </a:r>
            <a:r>
              <a:rPr lang="en-US" sz="2000" i="1" noProof="1" smtClean="0">
                <a:latin typeface="Times New Roman"/>
                <a:cs typeface="Times New Roman"/>
              </a:rPr>
              <a:t> </a:t>
            </a:r>
            <a:r>
              <a:rPr sz="2800" i="1" noProof="1" smtClean="0">
                <a:latin typeface="Times New Roman"/>
                <a:cs typeface="Times New Roman"/>
              </a:rPr>
              <a:t>L</a:t>
            </a:r>
            <a:r>
              <a:rPr sz="2800" i="1" baseline="-25000" noProof="1" smtClean="0">
                <a:latin typeface="Times New Roman"/>
                <a:cs typeface="Times New Roman"/>
              </a:rPr>
              <a:t>linac</a:t>
            </a:r>
            <a:r>
              <a:rPr sz="1000" i="1" noProof="1" smtClean="0">
                <a:solidFill>
                  <a:srgbClr val="00187E"/>
                </a:solidFill>
                <a:latin typeface="Times New Roman"/>
                <a:cs typeface="Times New Roman"/>
              </a:rPr>
              <a:t> </a:t>
            </a:r>
            <a:r>
              <a:rPr sz="2800" i="1" noProof="1">
                <a:solidFill>
                  <a:srgbClr val="FF0000"/>
                </a:solidFill>
                <a:latin typeface="Times New Roman"/>
                <a:cs typeface="Times New Roman"/>
              </a:rPr>
              <a:t>G</a:t>
            </a:r>
            <a:r>
              <a:rPr sz="2800" i="1" baseline="-25000" noProof="1">
                <a:solidFill>
                  <a:srgbClr val="FF0000"/>
                </a:solidFill>
                <a:latin typeface="Times New Roman"/>
                <a:cs typeface="Times New Roman"/>
              </a:rPr>
              <a:t>acc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721210" y="2929735"/>
            <a:ext cx="1305770" cy="1015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entury Gothic"/>
                <a:cs typeface="Century Gothic"/>
              </a:rPr>
              <a:t>CLIC specific Issues</a:t>
            </a:r>
            <a:endParaRPr lang="en-US" sz="2000" dirty="0">
              <a:solidFill>
                <a:srgbClr val="000090"/>
              </a:solidFill>
              <a:latin typeface="Century Gothic"/>
              <a:cs typeface="Century Gothic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7759615" y="2353660"/>
            <a:ext cx="384050" cy="53767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75565" y="3966670"/>
            <a:ext cx="691290" cy="960125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4956050" y="4312315"/>
            <a:ext cx="5146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Century Gothic"/>
                <a:cs typeface="Century Gothic"/>
              </a:rPr>
              <a:t>N.B.: </a:t>
            </a:r>
            <a:endParaRPr lang="en-US" sz="1200" dirty="0">
              <a:latin typeface="Century Gothic"/>
              <a:cs typeface="Century Gothic"/>
            </a:endParaRPr>
          </a:p>
        </p:txBody>
      </p:sp>
      <p:pic>
        <p:nvPicPr>
          <p:cNvPr id="26" name="Picture 25" descr="Screen Shot 2017-03-19 at 22.06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315" y="4158695"/>
            <a:ext cx="1269657" cy="57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517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animBg="1"/>
      <p:bldP spid="18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creen Shot 2016-10-07 at 17.26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955" y="1355130"/>
            <a:ext cx="6336825" cy="3601254"/>
          </a:xfrm>
          <a:prstGeom prst="rect">
            <a:avLst/>
          </a:prstGeom>
        </p:spPr>
      </p:pic>
      <p:pic>
        <p:nvPicPr>
          <p:cNvPr id="132" name="Picture 131" descr="IMG_311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86525" y="2862265"/>
            <a:ext cx="2547938" cy="1668462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7020" y="5042010"/>
            <a:ext cx="2641600" cy="1668462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368" name="TextBox 135"/>
          <p:cNvSpPr txBox="1">
            <a:spLocks noChangeArrowheads="1"/>
          </p:cNvSpPr>
          <p:nvPr/>
        </p:nvSpPr>
        <p:spPr bwMode="auto">
          <a:xfrm>
            <a:off x="385855" y="4849985"/>
            <a:ext cx="920750" cy="359727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/>
            <a:r>
              <a:rPr lang="en-US" sz="1100" dirty="0">
                <a:solidFill>
                  <a:srgbClr val="FFFFFF"/>
                </a:solidFill>
                <a:latin typeface="Century Gothic"/>
                <a:cs typeface="Century Gothic"/>
              </a:rPr>
              <a:t>DRIVE BEAM LINAC</a:t>
            </a:r>
          </a:p>
        </p:txBody>
      </p:sp>
      <p:sp>
        <p:nvSpPr>
          <p:cNvPr id="15369" name="TextBox 137"/>
          <p:cNvSpPr txBox="1">
            <a:spLocks noChangeArrowheads="1"/>
          </p:cNvSpPr>
          <p:nvPr/>
        </p:nvSpPr>
        <p:spPr bwMode="auto">
          <a:xfrm>
            <a:off x="6366403" y="2741615"/>
            <a:ext cx="939271" cy="359727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0967" tIns="10484" rIns="20967" bIns="10484">
            <a:spAutoFit/>
          </a:bodyPr>
          <a:lstStyle/>
          <a:p>
            <a:pPr algn="ctr"/>
            <a:r>
              <a:rPr lang="en-US" sz="1100" dirty="0">
                <a:solidFill>
                  <a:srgbClr val="FFFFFF"/>
                </a:solidFill>
                <a:latin typeface="Century Gothic"/>
                <a:cs typeface="Century Gothic"/>
              </a:rPr>
              <a:t>COMBINER</a:t>
            </a:r>
            <a:br>
              <a:rPr lang="en-US" sz="1100" dirty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US" sz="1100" dirty="0">
                <a:solidFill>
                  <a:srgbClr val="FFFFFF"/>
                </a:solidFill>
                <a:latin typeface="Century Gothic"/>
                <a:cs typeface="Century Gothic"/>
              </a:rPr>
              <a:t>RING</a:t>
            </a:r>
          </a:p>
        </p:txBody>
      </p:sp>
      <p:sp>
        <p:nvSpPr>
          <p:cNvPr id="15372" name="TextBox 140"/>
          <p:cNvSpPr txBox="1">
            <a:spLocks noChangeArrowheads="1"/>
          </p:cNvSpPr>
          <p:nvPr/>
        </p:nvSpPr>
        <p:spPr bwMode="auto">
          <a:xfrm>
            <a:off x="-769938" y="13271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8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" name="Rectangle 43"/>
          <p:cNvSpPr>
            <a:spLocks noChangeArrowheads="1"/>
          </p:cNvSpPr>
          <p:nvPr/>
        </p:nvSpPr>
        <p:spPr bwMode="auto">
          <a:xfrm>
            <a:off x="2724944" y="370624"/>
            <a:ext cx="4964112" cy="81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GB" sz="2800" dirty="0">
                <a:solidFill>
                  <a:srgbClr val="00187E"/>
                </a:solidFill>
                <a:latin typeface="Century Gothic"/>
                <a:cs typeface="Century Gothic"/>
              </a:rPr>
              <a:t>CLIC Test Facility (CTF3)</a:t>
            </a:r>
            <a:endParaRPr lang="en-US" sz="2800" dirty="0">
              <a:solidFill>
                <a:srgbClr val="00187E"/>
              </a:solidFill>
              <a:latin typeface="Century Gothic"/>
              <a:cs typeface="Century Gothic"/>
            </a:endParaRPr>
          </a:p>
        </p:txBody>
      </p:sp>
      <p:pic>
        <p:nvPicPr>
          <p:cNvPr id="17" name="Picture 11" descr="DSCN589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9045" y="1009485"/>
            <a:ext cx="2417762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375" name="TextBox 17"/>
          <p:cNvSpPr txBox="1">
            <a:spLocks noChangeArrowheads="1"/>
          </p:cNvSpPr>
          <p:nvPr/>
        </p:nvSpPr>
        <p:spPr bwMode="auto">
          <a:xfrm>
            <a:off x="2613345" y="1431940"/>
            <a:ext cx="766762" cy="359727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/>
            <a:r>
              <a:rPr lang="en-US" sz="1100" dirty="0">
                <a:solidFill>
                  <a:srgbClr val="FFFFFF"/>
                </a:solidFill>
                <a:latin typeface="Century Gothic"/>
                <a:cs typeface="Century Gothic"/>
              </a:rPr>
              <a:t>DELAY LOOP</a:t>
            </a:r>
          </a:p>
        </p:txBody>
      </p:sp>
      <p:cxnSp>
        <p:nvCxnSpPr>
          <p:cNvPr id="20" name="Straight Connector 19"/>
          <p:cNvCxnSpPr>
            <a:stCxn id="15375" idx="3"/>
          </p:cNvCxnSpPr>
          <p:nvPr/>
        </p:nvCxnSpPr>
        <p:spPr>
          <a:xfrm>
            <a:off x="3380107" y="1611804"/>
            <a:ext cx="1767968" cy="5498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6684275" y="2353660"/>
            <a:ext cx="264111" cy="38018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5368" idx="0"/>
          </p:cNvCxnSpPr>
          <p:nvPr/>
        </p:nvCxnSpPr>
        <p:spPr>
          <a:xfrm flipV="1">
            <a:off x="846230" y="3966670"/>
            <a:ext cx="1267850" cy="88331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32" idx="0"/>
            <a:endCxn id="23" idx="2"/>
          </p:cNvCxnSpPr>
          <p:nvPr/>
        </p:nvCxnSpPr>
        <p:spPr>
          <a:xfrm flipH="1" flipV="1">
            <a:off x="4642380" y="3510973"/>
            <a:ext cx="60659" cy="15310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23" idx="2"/>
          </p:cNvCxnSpPr>
          <p:nvPr/>
        </p:nvCxnSpPr>
        <p:spPr>
          <a:xfrm flipH="1" flipV="1">
            <a:off x="4642380" y="3510973"/>
            <a:ext cx="2387540" cy="141582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39"/>
          <p:cNvSpPr txBox="1">
            <a:spLocks noChangeArrowheads="1"/>
          </p:cNvSpPr>
          <p:nvPr/>
        </p:nvSpPr>
        <p:spPr bwMode="auto">
          <a:xfrm>
            <a:off x="4369330" y="3320523"/>
            <a:ext cx="546100" cy="190450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  <a:latin typeface="Century Gothic"/>
                <a:cs typeface="Century Gothic"/>
              </a:rPr>
              <a:t>CLEX</a:t>
            </a:r>
            <a:endParaRPr lang="en-US" sz="11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32" name="Picture 31" descr="DSC_0124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81445" y="5042010"/>
            <a:ext cx="2643187" cy="1668463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" name="TextBox 139"/>
          <p:cNvSpPr txBox="1">
            <a:spLocks noChangeArrowheads="1"/>
          </p:cNvSpPr>
          <p:nvPr/>
        </p:nvSpPr>
        <p:spPr bwMode="auto">
          <a:xfrm>
            <a:off x="4538663" y="5106990"/>
            <a:ext cx="546100" cy="190450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967" tIns="10484" rIns="20967" bIns="10484">
            <a:spAutoFit/>
          </a:bodyPr>
          <a:lstStyle/>
          <a:p>
            <a:pPr algn="ctr"/>
            <a:r>
              <a:rPr lang="en-US" sz="1100" dirty="0">
                <a:solidFill>
                  <a:srgbClr val="FFFFFF"/>
                </a:solidFill>
                <a:latin typeface="Century Gothic"/>
                <a:cs typeface="Century Gothic"/>
              </a:rPr>
              <a:t>TBL</a:t>
            </a:r>
          </a:p>
        </p:txBody>
      </p:sp>
      <p:pic>
        <p:nvPicPr>
          <p:cNvPr id="2" name="Picture 1" descr="Screen Shot 2015-01-26 at 09.58.16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415" y="4849985"/>
            <a:ext cx="2419515" cy="1713253"/>
          </a:xfrm>
          <a:prstGeom prst="rect">
            <a:avLst/>
          </a:prstGeom>
        </p:spPr>
      </p:pic>
      <p:sp>
        <p:nvSpPr>
          <p:cNvPr id="27" name="TextBox 138"/>
          <p:cNvSpPr txBox="1">
            <a:spLocks noChangeArrowheads="1"/>
          </p:cNvSpPr>
          <p:nvPr/>
        </p:nvSpPr>
        <p:spPr bwMode="auto">
          <a:xfrm>
            <a:off x="7177252" y="6066250"/>
            <a:ext cx="1023607" cy="359727"/>
          </a:xfrm>
          <a:prstGeom prst="rect">
            <a:avLst/>
          </a:prstGeom>
          <a:solidFill>
            <a:schemeClr val="tx1">
              <a:alpha val="59999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0967" tIns="10484" rIns="20967" bIns="10484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  <a:latin typeface="Century Gothic"/>
                <a:cs typeface="Century Gothic"/>
              </a:rPr>
              <a:t>Two Beam Module</a:t>
            </a:r>
            <a:endParaRPr lang="en-US" sz="11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259232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070" y="395006"/>
            <a:ext cx="8123237" cy="537670"/>
          </a:xfrm>
        </p:spPr>
        <p:txBody>
          <a:bodyPr/>
          <a:lstStyle/>
          <a:p>
            <a:r>
              <a:rPr lang="en-US" dirty="0" smtClean="0"/>
              <a:t>Two-beam scheme issues</a:t>
            </a:r>
            <a:endParaRPr lang="en-US" dirty="0"/>
          </a:p>
        </p:txBody>
      </p:sp>
      <p:pic>
        <p:nvPicPr>
          <p:cNvPr id="5" name="Picture 4" descr="Screen Shot 2017-03-19 at 18.40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5" y="1086295"/>
            <a:ext cx="4648200" cy="26631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Screen Shot 2017-03-19 at 18.40.5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4312315"/>
            <a:ext cx="4846320" cy="2324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Screen Shot 2017-03-18 at 10.40.1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75" y="3736240"/>
            <a:ext cx="3813427" cy="28986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Screen Shot 2017-03-19 at 18.41.0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115" y="1777585"/>
            <a:ext cx="4815840" cy="25717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5455315" y="1047890"/>
            <a:ext cx="2803564" cy="53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9pPr>
          </a:lstStyle>
          <a:p>
            <a:r>
              <a:rPr lang="en-US" sz="2000" dirty="0" smtClean="0"/>
              <a:t>All covered in CTF3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94299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00" y="381000"/>
            <a:ext cx="7080838" cy="571500"/>
          </a:xfrm>
        </p:spPr>
        <p:txBody>
          <a:bodyPr/>
          <a:lstStyle/>
          <a:p>
            <a:r>
              <a:rPr lang="en-US" dirty="0" smtClean="0"/>
              <a:t>CTF3 – the original mission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050" y="1177927"/>
            <a:ext cx="7410450" cy="538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339850" y="3902075"/>
            <a:ext cx="1285875" cy="553998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rgbClr val="C00000"/>
                </a:solidFill>
                <a:latin typeface="Century Gothic"/>
                <a:ea typeface="ＭＳ Ｐゴシック" charset="-128"/>
                <a:cs typeface="Century Gothic"/>
              </a:rPr>
              <a:t>High current, full</a:t>
            </a:r>
          </a:p>
          <a:p>
            <a:pPr>
              <a:defRPr/>
            </a:pPr>
            <a:r>
              <a:rPr lang="en-US" sz="1000" dirty="0">
                <a:solidFill>
                  <a:srgbClr val="C00000"/>
                </a:solidFill>
                <a:latin typeface="Century Gothic"/>
                <a:ea typeface="ＭＳ Ｐゴシック" charset="-128"/>
                <a:cs typeface="Century Gothic"/>
              </a:rPr>
              <a:t>beam-loading operation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86214" y="1177925"/>
            <a:ext cx="1700212" cy="553998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rgbClr val="C00000"/>
                </a:solidFill>
                <a:latin typeface="Century Gothic"/>
                <a:ea typeface="ＭＳ Ｐゴシック" charset="-128"/>
                <a:cs typeface="Century Gothic"/>
              </a:rPr>
              <a:t>Operation of isochronous lines and rings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70038" y="6470652"/>
            <a:ext cx="158115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rgbClr val="C00000"/>
                </a:solidFill>
                <a:latin typeface="Century Gothic"/>
                <a:ea typeface="ＭＳ Ｐゴシック" charset="-128"/>
                <a:cs typeface="Century Gothic"/>
              </a:rPr>
              <a:t>Bunch phase coding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286625" y="3922713"/>
            <a:ext cx="1733550" cy="707886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  <a:latin typeface="Century Gothic"/>
                <a:cs typeface="Century Gothic"/>
              </a:rPr>
              <a:t>Beam recombination and current multiplication  by RF deflectors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113588" y="5354639"/>
            <a:ext cx="1624012" cy="1015663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  <a:latin typeface="Century Gothic"/>
                <a:cs typeface="Century Gothic"/>
              </a:rPr>
              <a:t>12 GHz power generation by drive beam deceleration</a:t>
            </a:r>
          </a:p>
          <a:p>
            <a:endParaRPr lang="en-US" sz="1000" dirty="0">
              <a:solidFill>
                <a:srgbClr val="C00000"/>
              </a:solidFill>
              <a:latin typeface="Century Gothic"/>
              <a:cs typeface="Century Gothic"/>
            </a:endParaRPr>
          </a:p>
          <a:p>
            <a:r>
              <a:rPr lang="en-US" sz="1000" dirty="0">
                <a:solidFill>
                  <a:srgbClr val="C00000"/>
                </a:solidFill>
                <a:latin typeface="Century Gothic"/>
                <a:cs typeface="Century Gothic"/>
              </a:rPr>
              <a:t>High-gradient two-beam acceleration</a:t>
            </a: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89" y="968376"/>
            <a:ext cx="2941637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237039" y="3451227"/>
            <a:ext cx="257175" cy="206375"/>
          </a:xfrm>
          <a:prstGeom prst="line">
            <a:avLst/>
          </a:prstGeom>
          <a:noFill/>
          <a:ln w="25400">
            <a:solidFill>
              <a:srgbClr val="00187E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209926" y="2921000"/>
            <a:ext cx="1062038" cy="547688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defTabSz="457200">
              <a:spcBef>
                <a:spcPct val="20000"/>
              </a:spcBef>
              <a:buFont typeface="Arial" pitchFamily="34" charset="0"/>
              <a:buNone/>
            </a:pPr>
            <a:r>
              <a:rPr lang="en-GB" sz="1400">
                <a:solidFill>
                  <a:srgbClr val="00187E"/>
                </a:solidFill>
                <a:latin typeface="Calibri" pitchFamily="34" charset="0"/>
              </a:rPr>
              <a:t>4 A, 1.4us</a:t>
            </a:r>
          </a:p>
          <a:p>
            <a:pPr algn="ctr" defTabSz="457200">
              <a:spcBef>
                <a:spcPct val="20000"/>
              </a:spcBef>
              <a:buFont typeface="Arial" pitchFamily="34" charset="0"/>
              <a:buNone/>
            </a:pPr>
            <a:r>
              <a:rPr lang="en-GB" sz="1400">
                <a:solidFill>
                  <a:srgbClr val="00187E"/>
                </a:solidFill>
                <a:latin typeface="Calibri" pitchFamily="34" charset="0"/>
              </a:rPr>
              <a:t>120 MeV</a:t>
            </a:r>
            <a:endParaRPr lang="en-GB" sz="1400">
              <a:latin typeface="Calibri" pitchFamily="34" charset="0"/>
            </a:endParaRPr>
          </a:p>
        </p:txBody>
      </p: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5426075" y="3544888"/>
            <a:ext cx="541338" cy="138112"/>
          </a:xfrm>
          <a:prstGeom prst="line">
            <a:avLst/>
          </a:prstGeom>
          <a:noFill/>
          <a:ln w="25400">
            <a:solidFill>
              <a:srgbClr val="00187E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907089" y="3590925"/>
            <a:ext cx="1071562" cy="54610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defTabSz="457200">
              <a:spcBef>
                <a:spcPct val="20000"/>
              </a:spcBef>
              <a:buFont typeface="Arial" pitchFamily="34" charset="0"/>
              <a:buNone/>
            </a:pPr>
            <a:r>
              <a:rPr lang="en-GB" sz="1400">
                <a:solidFill>
                  <a:srgbClr val="00187E"/>
                </a:solidFill>
                <a:latin typeface="Calibri" pitchFamily="34" charset="0"/>
              </a:rPr>
              <a:t>30 A, 140 ns</a:t>
            </a:r>
          </a:p>
          <a:p>
            <a:pPr algn="ctr" defTabSz="457200">
              <a:spcBef>
                <a:spcPct val="20000"/>
              </a:spcBef>
              <a:buFont typeface="Arial" pitchFamily="34" charset="0"/>
              <a:buNone/>
            </a:pPr>
            <a:r>
              <a:rPr lang="en-GB" sz="1400">
                <a:solidFill>
                  <a:srgbClr val="00187E"/>
                </a:solidFill>
                <a:latin typeface="Calibri" pitchFamily="34" charset="0"/>
              </a:rPr>
              <a:t>120 MeV</a:t>
            </a:r>
            <a:endParaRPr lang="en-GB" sz="1400">
              <a:latin typeface="Calibri" pitchFamily="34" charset="0"/>
            </a:endParaRPr>
          </a:p>
        </p:txBody>
      </p: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 rot="5400000">
            <a:off x="3225801" y="5081589"/>
            <a:ext cx="798513" cy="249237"/>
          </a:xfrm>
          <a:prstGeom prst="line">
            <a:avLst/>
          </a:prstGeom>
          <a:noFill/>
          <a:ln w="25400">
            <a:solidFill>
              <a:srgbClr val="00187E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187700" y="5614990"/>
            <a:ext cx="1084263" cy="547687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defTabSz="457200">
              <a:spcBef>
                <a:spcPct val="20000"/>
              </a:spcBef>
              <a:buFont typeface="Arial" pitchFamily="34" charset="0"/>
              <a:buNone/>
            </a:pPr>
            <a:r>
              <a:rPr lang="en-GB" sz="1400" dirty="0">
                <a:solidFill>
                  <a:srgbClr val="00187E"/>
                </a:solidFill>
                <a:latin typeface="Calibri" pitchFamily="34" charset="0"/>
              </a:rPr>
              <a:t>30 A, 140 ns</a:t>
            </a:r>
          </a:p>
          <a:p>
            <a:pPr algn="ctr" defTabSz="457200">
              <a:spcBef>
                <a:spcPct val="20000"/>
              </a:spcBef>
              <a:buFont typeface="Arial" pitchFamily="34" charset="0"/>
              <a:buNone/>
            </a:pPr>
            <a:r>
              <a:rPr lang="en-GB" sz="1400" dirty="0">
                <a:solidFill>
                  <a:srgbClr val="00187E"/>
                </a:solidFill>
                <a:latin typeface="Calibri" pitchFamily="34" charset="0"/>
              </a:rPr>
              <a:t>60 MeV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7" name="Picture 6" descr="DSC_01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289" y="658813"/>
            <a:ext cx="2357437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1" descr="DSCN589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8051" y="1077913"/>
            <a:ext cx="241617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8" descr="DSCN589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97626" y="1177927"/>
            <a:ext cx="2411413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1" descr="1006091_06-A4-at-144-dp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70039" y="1700215"/>
            <a:ext cx="2924175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12" descr="1006091_05-A4-at-144-dpi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6713" y="4137025"/>
            <a:ext cx="2611437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 descr="RR20100408002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67414" y="2054225"/>
            <a:ext cx="3052762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072735" y="6347780"/>
            <a:ext cx="2964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entury Gothic"/>
                <a:cs typeface="Century Gothic"/>
              </a:rPr>
              <a:t>First beam – June 2003</a:t>
            </a:r>
            <a:endParaRPr lang="en-US" sz="2000" dirty="0">
              <a:solidFill>
                <a:srgbClr val="00009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43618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4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0" y="6645275"/>
            <a:ext cx="1057233" cy="212725"/>
          </a:xfrm>
          <a:prstGeom prst="rect">
            <a:avLst/>
          </a:prstGeom>
        </p:spPr>
        <p:txBody>
          <a:bodyPr/>
          <a:lstStyle/>
          <a:p>
            <a:fld id="{52A1D22C-41CB-F742-84E3-C1E2B0AA0361}" type="datetime1">
              <a:rPr lang="en-US" smtClean="0"/>
              <a:pPr/>
              <a:t>16/05/17</a:t>
            </a:fld>
            <a:endParaRPr lang="en-US"/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4594" y="1045487"/>
            <a:ext cx="7410450" cy="538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1391913" y="3735615"/>
            <a:ext cx="1319575" cy="89722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19" name="Picture 18" descr="RR2010040800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225" y="1163105"/>
            <a:ext cx="2484871" cy="1695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Rectangle 43"/>
          <p:cNvSpPr>
            <a:spLocks noChangeArrowheads="1"/>
          </p:cNvSpPr>
          <p:nvPr/>
        </p:nvSpPr>
        <p:spPr bwMode="auto">
          <a:xfrm>
            <a:off x="1735982" y="365859"/>
            <a:ext cx="5524368" cy="70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GB" sz="2800" dirty="0" smtClean="0">
                <a:solidFill>
                  <a:srgbClr val="00187E"/>
                </a:solidFill>
                <a:latin typeface="Century Gothic"/>
                <a:cs typeface="Century Gothic"/>
              </a:rPr>
              <a:t>CTF3 in 2015-2016</a:t>
            </a:r>
            <a:endParaRPr lang="en-US" sz="2800" dirty="0">
              <a:solidFill>
                <a:srgbClr val="00187E"/>
              </a:solidFill>
              <a:latin typeface="Century Gothic"/>
              <a:cs typeface="Century Gothic"/>
            </a:endParaRPr>
          </a:p>
        </p:txBody>
      </p:sp>
      <p:pic>
        <p:nvPicPr>
          <p:cNvPr id="21" name="Picture 20" descr="Screen Shot 2015-01-26 at 09.58.1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26" y="3902277"/>
            <a:ext cx="2808658" cy="1988804"/>
          </a:xfrm>
          <a:prstGeom prst="rect">
            <a:avLst/>
          </a:prstGeom>
        </p:spPr>
      </p:pic>
      <p:cxnSp>
        <p:nvCxnSpPr>
          <p:cNvPr id="25" name="Straight Connector 24"/>
          <p:cNvCxnSpPr>
            <a:cxnSpLocks noChangeShapeType="1"/>
          </p:cNvCxnSpPr>
          <p:nvPr/>
        </p:nvCxnSpPr>
        <p:spPr bwMode="auto">
          <a:xfrm flipV="1">
            <a:off x="4970273" y="2858451"/>
            <a:ext cx="1994922" cy="1006791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7" name="Straight Connector 26"/>
          <p:cNvCxnSpPr>
            <a:cxnSpLocks noChangeShapeType="1"/>
          </p:cNvCxnSpPr>
          <p:nvPr/>
        </p:nvCxnSpPr>
        <p:spPr bwMode="auto">
          <a:xfrm>
            <a:off x="4476084" y="4211006"/>
            <a:ext cx="1403842" cy="1525196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0" name="Straight Connector 29"/>
          <p:cNvCxnSpPr>
            <a:cxnSpLocks noChangeShapeType="1"/>
          </p:cNvCxnSpPr>
          <p:nvPr/>
        </p:nvCxnSpPr>
        <p:spPr bwMode="auto">
          <a:xfrm flipH="1">
            <a:off x="3102808" y="4541933"/>
            <a:ext cx="745895" cy="142510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32" name="Picture 3" descr="\\cern.ch\dfs\Users\j\jarobert\Documents\My Pictures\ctfpfflayout_jan2015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324" y="1606003"/>
            <a:ext cx="3116760" cy="15654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 descr="DSC_0124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9620" y="4760237"/>
            <a:ext cx="2643187" cy="1668463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2928769" y="5967035"/>
            <a:ext cx="131936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 eaLnBrk="1" hangingPunct="1">
              <a:buFontTx/>
              <a:buNone/>
            </a:pPr>
            <a:r>
              <a:rPr lang="en-US" sz="1200" dirty="0" smtClean="0">
                <a:solidFill>
                  <a:srgbClr val="C00000"/>
                </a:solidFill>
                <a:latin typeface="Century Gothic"/>
                <a:ea typeface="ＭＳ Ｐゴシック" pitchFamily="-111" charset="-128"/>
                <a:cs typeface="Century Gothic"/>
              </a:rPr>
              <a:t>TBL deceleration</a:t>
            </a:r>
            <a:endParaRPr lang="en-US" sz="1200" dirty="0">
              <a:solidFill>
                <a:srgbClr val="C00000"/>
              </a:solidFill>
              <a:latin typeface="Century Gothic"/>
              <a:ea typeface="ＭＳ Ｐゴシック" pitchFamily="-111" charset="-128"/>
              <a:cs typeface="Century Gothic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5620649" y="5736202"/>
            <a:ext cx="192201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 eaLnBrk="1" hangingPunct="1">
              <a:buFontTx/>
              <a:buNone/>
            </a:pPr>
            <a:r>
              <a:rPr lang="en-US" sz="1200" dirty="0" smtClean="0">
                <a:solidFill>
                  <a:srgbClr val="C00000"/>
                </a:solidFill>
                <a:latin typeface="Century Gothic"/>
                <a:ea typeface="ＭＳ Ｐゴシック" pitchFamily="-111" charset="-128"/>
                <a:cs typeface="Century Gothic"/>
              </a:rPr>
              <a:t>Two Beam Module,</a:t>
            </a:r>
          </a:p>
          <a:p>
            <a:pPr algn="l" eaLnBrk="1" hangingPunct="1">
              <a:buFontTx/>
              <a:buNone/>
            </a:pPr>
            <a:r>
              <a:rPr lang="en-US" sz="1200" dirty="0" smtClean="0">
                <a:solidFill>
                  <a:srgbClr val="C00000"/>
                </a:solidFill>
                <a:latin typeface="Century Gothic"/>
                <a:cs typeface="Century Gothic"/>
              </a:rPr>
              <a:t>Wake-field monitors…</a:t>
            </a:r>
            <a:endParaRPr lang="en-US" sz="1200" dirty="0">
              <a:solidFill>
                <a:srgbClr val="C00000"/>
              </a:solidFill>
              <a:latin typeface="Century Gothic"/>
              <a:ea typeface="ＭＳ Ｐゴシック" pitchFamily="-111" charset="-128"/>
              <a:cs typeface="Century Gothic"/>
            </a:endParaRPr>
          </a:p>
        </p:txBody>
      </p:sp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476084" y="1606003"/>
            <a:ext cx="673886" cy="1720619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607174" y="1163105"/>
            <a:ext cx="2043110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 eaLnBrk="1" hangingPunct="1">
              <a:buFontTx/>
              <a:buNone/>
              <a:defRPr/>
            </a:pPr>
            <a:r>
              <a:rPr lang="en-US" sz="1400" dirty="0" smtClean="0">
                <a:solidFill>
                  <a:srgbClr val="C00000"/>
                </a:solidFill>
                <a:latin typeface="Century Gothic"/>
                <a:ea typeface="ＭＳ Ｐゴシック" charset="-128"/>
                <a:cs typeface="Century Gothic"/>
              </a:rPr>
              <a:t>Phase feed-forward experiment</a:t>
            </a:r>
            <a:endParaRPr lang="en-US" sz="1400" dirty="0">
              <a:solidFill>
                <a:srgbClr val="C00000"/>
              </a:solidFill>
              <a:latin typeface="Century Gothic"/>
              <a:ea typeface="ＭＳ Ｐゴシック" charset="-128"/>
              <a:cs typeface="Century Gothic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6965195" y="2766117"/>
            <a:ext cx="1723389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 eaLnBrk="1" hangingPunct="1">
              <a:buFontTx/>
              <a:buNone/>
            </a:pPr>
            <a:r>
              <a:rPr lang="en-US" sz="1200" dirty="0" smtClean="0">
                <a:solidFill>
                  <a:srgbClr val="C00000"/>
                </a:solidFill>
                <a:latin typeface="Century Gothic"/>
                <a:ea typeface="ＭＳ Ｐゴシック" pitchFamily="-111" charset="-128"/>
                <a:cs typeface="Century Gothic"/>
              </a:rPr>
              <a:t>Diagnostics R&amp;D using CALIFES</a:t>
            </a:r>
            <a:endParaRPr lang="en-US" sz="1200" dirty="0">
              <a:solidFill>
                <a:srgbClr val="C00000"/>
              </a:solidFill>
              <a:latin typeface="Century Gothic"/>
              <a:ea typeface="ＭＳ Ｐゴシック" pitchFamily="-111" charset="-128"/>
              <a:cs typeface="Century Gothic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9975" y="6386185"/>
            <a:ext cx="375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entury Gothic"/>
                <a:cs typeface="Century Gothic"/>
              </a:rPr>
              <a:t>Last beam – December 2016</a:t>
            </a:r>
            <a:endParaRPr lang="en-US" sz="2000" dirty="0">
              <a:solidFill>
                <a:srgbClr val="00009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entury Gothic"/>
              <a:cs typeface="Century Gothic"/>
            </a:endParaRPr>
          </a:p>
        </p:txBody>
      </p:sp>
      <p:pic>
        <p:nvPicPr>
          <p:cNvPr id="22" name="Picture 21" descr="DSC06573_0.tmp"/>
          <p:cNvPicPr>
            <a:picLocks noChangeAspect="1"/>
          </p:cNvPicPr>
          <p:nvPr/>
        </p:nvPicPr>
        <p:blipFill rotWithShape="1">
          <a:blip r:embed="rId7" cstate="print"/>
          <a:srcRect t="22855"/>
          <a:stretch/>
        </p:blipFill>
        <p:spPr bwMode="auto">
          <a:xfrm>
            <a:off x="193830" y="1278320"/>
            <a:ext cx="1957250" cy="184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121870" y="2996950"/>
            <a:ext cx="1241181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 eaLnBrk="1" hangingPunct="1">
              <a:buFontTx/>
              <a:buNone/>
              <a:defRPr/>
            </a:pPr>
            <a:r>
              <a:rPr lang="en-US" sz="1200" dirty="0" smtClean="0">
                <a:solidFill>
                  <a:srgbClr val="C00000"/>
                </a:solidFill>
                <a:latin typeface="Century Gothic"/>
                <a:ea typeface="ＭＳ Ｐゴシック" charset="-128"/>
                <a:cs typeface="Century Gothic"/>
              </a:rPr>
              <a:t>Dogleg Beam loading experiment</a:t>
            </a:r>
            <a:endParaRPr lang="en-US" sz="1200" dirty="0">
              <a:solidFill>
                <a:srgbClr val="C00000"/>
              </a:solidFill>
              <a:latin typeface="Century Gothic"/>
              <a:ea typeface="ＭＳ Ｐゴシック" charset="-128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75934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0" grpId="0" animBg="1"/>
      <p:bldP spid="5" grpId="0" animBg="1"/>
      <p:bldP spid="24" grpId="0" animBg="1"/>
      <p:bldP spid="4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103208</TotalTime>
  <Words>1361</Words>
  <Application>Microsoft Macintosh PowerPoint</Application>
  <PresentationFormat>On-screen Show (4:3)</PresentationFormat>
  <Paragraphs>299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CLIC in a nutshell</vt:lpstr>
      <vt:lpstr>CLIC Timeline</vt:lpstr>
      <vt:lpstr>The CLIC study</vt:lpstr>
      <vt:lpstr>What matters in a linear collider ?</vt:lpstr>
      <vt:lpstr>PowerPoint Presentation</vt:lpstr>
      <vt:lpstr>Two-beam scheme issues</vt:lpstr>
      <vt:lpstr>CTF3 – the original mission</vt:lpstr>
      <vt:lpstr>PowerPoint Presentation</vt:lpstr>
      <vt:lpstr>Drive Beam Generation</vt:lpstr>
      <vt:lpstr>Drive Beam Generation</vt:lpstr>
      <vt:lpstr>Drive Beam Stability</vt:lpstr>
      <vt:lpstr>Drive Beam Stability</vt:lpstr>
      <vt:lpstr>Power production in the Two-Beam Test Stand</vt:lpstr>
      <vt:lpstr>TBTS – PETS On-off mechanism</vt:lpstr>
      <vt:lpstr>Two-Beam Acceleration</vt:lpstr>
      <vt:lpstr>Two-Beam Module Experimental Program 2015-2016 </vt:lpstr>
      <vt:lpstr>TBM – accelerating gradient in 2016</vt:lpstr>
      <vt:lpstr>TBM – wake-fields effect</vt:lpstr>
      <vt:lpstr>Test Beam Line</vt:lpstr>
      <vt:lpstr>Drive beam phase feed-forward</vt:lpstr>
      <vt:lpstr>CTF3 Exp. Program 2015-2016 – Beam Loading Experiment</vt:lpstr>
      <vt:lpstr>Beam Loading Experiment</vt:lpstr>
      <vt:lpstr>CTF3 Exp. Program 2015-2016 – Instrumentation Tests</vt:lpstr>
      <vt:lpstr>Wake Field Monitors</vt:lpstr>
      <vt:lpstr>PowerPoint Presentation</vt:lpstr>
      <vt:lpstr>PowerPoint Presentation</vt:lpstr>
      <vt:lpstr>The CLEAR (CERN Linear Electron Accelerator for Research) proposal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Roberto Corsini</cp:lastModifiedBy>
  <cp:revision>2581</cp:revision>
  <dcterms:created xsi:type="dcterms:W3CDTF">2014-09-09T05:56:27Z</dcterms:created>
  <dcterms:modified xsi:type="dcterms:W3CDTF">2017-05-16T08:29:57Z</dcterms:modified>
</cp:coreProperties>
</file>