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33"/>
  </p:notesMasterIdLst>
  <p:sldIdLst>
    <p:sldId id="256" r:id="rId2"/>
    <p:sldId id="364" r:id="rId3"/>
    <p:sldId id="318" r:id="rId4"/>
    <p:sldId id="269" r:id="rId5"/>
    <p:sldId id="355" r:id="rId6"/>
    <p:sldId id="323" r:id="rId7"/>
    <p:sldId id="359" r:id="rId8"/>
    <p:sldId id="329" r:id="rId9"/>
    <p:sldId id="337" r:id="rId10"/>
    <p:sldId id="338" r:id="rId11"/>
    <p:sldId id="356" r:id="rId12"/>
    <p:sldId id="280" r:id="rId13"/>
    <p:sldId id="360" r:id="rId14"/>
    <p:sldId id="358" r:id="rId15"/>
    <p:sldId id="295" r:id="rId16"/>
    <p:sldId id="341" r:id="rId17"/>
    <p:sldId id="296" r:id="rId18"/>
    <p:sldId id="343" r:id="rId19"/>
    <p:sldId id="297" r:id="rId20"/>
    <p:sldId id="345" r:id="rId21"/>
    <p:sldId id="315" r:id="rId22"/>
    <p:sldId id="346" r:id="rId23"/>
    <p:sldId id="347" r:id="rId24"/>
    <p:sldId id="350" r:id="rId25"/>
    <p:sldId id="363" r:id="rId26"/>
    <p:sldId id="353" r:id="rId27"/>
    <p:sldId id="368" r:id="rId28"/>
    <p:sldId id="335" r:id="rId29"/>
    <p:sldId id="314" r:id="rId30"/>
    <p:sldId id="367" r:id="rId31"/>
    <p:sldId id="36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A7797-9CE6-4897-944C-8CA412F3922A}" type="datetimeFigureOut">
              <a:rPr lang="en-GB" smtClean="0"/>
              <a:t>14/05/2017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F3252-A915-40E0-BC9F-D2DC6D3609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667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408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76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35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DBE7C-BB6E-40C9-94FB-90F7D56D67A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825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993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story of hardware, people</a:t>
            </a:r>
            <a:r>
              <a:rPr lang="en-GB" baseline="0" dirty="0" smtClean="0"/>
              <a:t> and international collaboration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785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4 rings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96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336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19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Permanent</a:t>
            </a:r>
            <a:r>
              <a:rPr lang="en-GB" baseline="0" dirty="0" smtClean="0"/>
              <a:t> magnets /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93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DBE7C-BB6E-40C9-94FB-90F7D56D67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700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it all works out like this is because all systems</a:t>
            </a:r>
            <a:r>
              <a:rPr lang="en-GB" baseline="0" dirty="0" smtClean="0"/>
              <a:t> (RF, vacuum control, …) are working up to their specs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840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Commissioning done in stages of increasing energies. Details in another transparency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DBE7C-BB6E-40C9-94FB-90F7D56D67A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74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92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2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4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8"/>
            <a:ext cx="825464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37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8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9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2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6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27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7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79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5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jpe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3123" y="1496115"/>
            <a:ext cx="9388310" cy="2642594"/>
          </a:xfrm>
        </p:spPr>
        <p:txBody>
          <a:bodyPr/>
          <a:lstStyle/>
          <a:p>
            <a:pPr algn="ctr"/>
            <a:r>
              <a:rPr lang="en-GB" sz="3600" dirty="0" smtClean="0"/>
              <a:t>Linac4</a:t>
            </a:r>
            <a:r>
              <a:rPr lang="en-GB" sz="3600" dirty="0"/>
              <a:t>: From Initial Design to Final </a:t>
            </a:r>
            <a:r>
              <a:rPr lang="en-GB" sz="3600" dirty="0" smtClean="0"/>
              <a:t>Commissioning</a:t>
            </a:r>
            <a:br>
              <a:rPr lang="en-GB" sz="3600" dirty="0" smtClean="0"/>
            </a:br>
            <a:r>
              <a:rPr lang="en-GB" sz="3600" dirty="0" smtClean="0"/>
              <a:t>     </a:t>
            </a:r>
            <a:r>
              <a:rPr lang="en-GB" sz="2400" dirty="0" smtClean="0"/>
              <a:t>Alessandra M Lombardi for the LINAC4 Team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lum bright="18000" contrast="12000"/>
          </a:blip>
          <a:srcRect/>
          <a:stretch>
            <a:fillRect/>
          </a:stretch>
        </p:blipFill>
        <p:spPr bwMode="auto">
          <a:xfrm>
            <a:off x="-1" y="13796"/>
            <a:ext cx="3058022" cy="285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823" y="0"/>
            <a:ext cx="3823934" cy="2867950"/>
          </a:xfrm>
          <a:prstGeom prst="rect">
            <a:avLst/>
          </a:prstGeom>
          <a:ln/>
          <a:effectLst>
            <a:softEdge rad="12700"/>
          </a:effectLst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640" y="5738"/>
            <a:ext cx="3816283" cy="2862212"/>
          </a:xfrm>
          <a:prstGeom prst="rect">
            <a:avLst/>
          </a:prstGeom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096" y="487303"/>
            <a:ext cx="3898424" cy="29238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>
          <a:xfrm>
            <a:off x="1483894" y="4358327"/>
            <a:ext cx="9897636" cy="20014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38908"/>
            <a:ext cx="2020868" cy="2020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272" y="3841642"/>
            <a:ext cx="1483895" cy="15077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9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Pre-injector –source to 3 MeV (</a:t>
            </a:r>
            <a:r>
              <a:rPr lang="en-GB" dirty="0"/>
              <a:t>O</a:t>
            </a:r>
            <a:r>
              <a:rPr lang="en-GB" dirty="0" smtClean="0"/>
              <a:t>ct 13)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654" y="1845734"/>
            <a:ext cx="3543025" cy="3897340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 smtClean="0"/>
              <a:t>Critical part was tested in a dedicated test stand equipped with a diagnostics line including :</a:t>
            </a:r>
          </a:p>
          <a:p>
            <a:r>
              <a:rPr lang="en-GB" sz="11200" dirty="0" smtClean="0"/>
              <a:t>1)direct emittance measurement</a:t>
            </a:r>
          </a:p>
          <a:p>
            <a:r>
              <a:rPr lang="en-GB" sz="11200" dirty="0" smtClean="0"/>
              <a:t>2) bending spectrometer magnet</a:t>
            </a:r>
          </a:p>
          <a:p>
            <a:r>
              <a:rPr lang="en-GB" sz="11200" dirty="0" smtClean="0"/>
              <a:t>3) time-of-flight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3782" y="1737360"/>
            <a:ext cx="2743418" cy="489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Callout 1 7"/>
          <p:cNvSpPr/>
          <p:nvPr/>
        </p:nvSpPr>
        <p:spPr>
          <a:xfrm>
            <a:off x="723350" y="1959335"/>
            <a:ext cx="685800" cy="387625"/>
          </a:xfrm>
          <a:prstGeom prst="borderCallout1">
            <a:avLst>
              <a:gd name="adj1" fmla="val 50054"/>
              <a:gd name="adj2" fmla="val 101812"/>
              <a:gd name="adj3" fmla="val 40948"/>
              <a:gd name="adj4" fmla="val 1947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i</a:t>
            </a:r>
            <a:r>
              <a:rPr lang="fr-CH" sz="1200" dirty="0" smtClean="0"/>
              <a:t>on source</a:t>
            </a:r>
            <a:endParaRPr lang="en-GB" sz="1200" dirty="0"/>
          </a:p>
        </p:txBody>
      </p:sp>
      <p:sp>
        <p:nvSpPr>
          <p:cNvPr id="9" name="Line Callout 1 8"/>
          <p:cNvSpPr/>
          <p:nvPr/>
        </p:nvSpPr>
        <p:spPr>
          <a:xfrm>
            <a:off x="723350" y="2575560"/>
            <a:ext cx="685800" cy="266700"/>
          </a:xfrm>
          <a:prstGeom prst="borderCallout1">
            <a:avLst>
              <a:gd name="adj1" fmla="val 50054"/>
              <a:gd name="adj2" fmla="val 101812"/>
              <a:gd name="adj3" fmla="val 20078"/>
              <a:gd name="adj4" fmla="val 2318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RFQ</a:t>
            </a:r>
            <a:endParaRPr lang="en-GB" sz="1200" dirty="0"/>
          </a:p>
        </p:txBody>
      </p:sp>
      <p:sp>
        <p:nvSpPr>
          <p:cNvPr id="10" name="Line Callout 1 9"/>
          <p:cNvSpPr/>
          <p:nvPr/>
        </p:nvSpPr>
        <p:spPr>
          <a:xfrm>
            <a:off x="587678" y="3032760"/>
            <a:ext cx="869180" cy="457200"/>
          </a:xfrm>
          <a:prstGeom prst="borderCallout1">
            <a:avLst>
              <a:gd name="adj1" fmla="val 50054"/>
              <a:gd name="adj2" fmla="val 101812"/>
              <a:gd name="adj3" fmla="val 33495"/>
              <a:gd name="adj4" fmla="val 218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</a:t>
            </a:r>
            <a:r>
              <a:rPr lang="fr-CH" sz="1200" dirty="0" smtClean="0"/>
              <a:t>hopper line</a:t>
            </a:r>
            <a:endParaRPr lang="en-GB" sz="1200" dirty="0"/>
          </a:p>
        </p:txBody>
      </p:sp>
      <p:sp>
        <p:nvSpPr>
          <p:cNvPr id="11" name="Line Callout 1 10"/>
          <p:cNvSpPr/>
          <p:nvPr/>
        </p:nvSpPr>
        <p:spPr>
          <a:xfrm>
            <a:off x="681606" y="3642360"/>
            <a:ext cx="779890" cy="457200"/>
          </a:xfrm>
          <a:prstGeom prst="borderCallout1">
            <a:avLst>
              <a:gd name="adj1" fmla="val 50054"/>
              <a:gd name="adj2" fmla="val 101812"/>
              <a:gd name="adj3" fmla="val 32501"/>
              <a:gd name="adj4" fmla="val 2548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Diagnostics line</a:t>
            </a:r>
            <a:endParaRPr lang="en-GB" sz="1200" dirty="0"/>
          </a:p>
        </p:txBody>
      </p:sp>
      <p:sp>
        <p:nvSpPr>
          <p:cNvPr id="12" name="Line Callout 1 11"/>
          <p:cNvSpPr/>
          <p:nvPr/>
        </p:nvSpPr>
        <p:spPr>
          <a:xfrm>
            <a:off x="688232" y="4328160"/>
            <a:ext cx="779890" cy="457200"/>
          </a:xfrm>
          <a:prstGeom prst="borderCallout1">
            <a:avLst>
              <a:gd name="adj1" fmla="val 50054"/>
              <a:gd name="adj2" fmla="val 101812"/>
              <a:gd name="adj3" fmla="val 40359"/>
              <a:gd name="adj4" fmla="val 2589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/>
              <a:t>spectrometer</a:t>
            </a:r>
            <a:endParaRPr lang="en-GB" sz="1200" dirty="0"/>
          </a:p>
        </p:txBody>
      </p:sp>
      <p:sp>
        <p:nvSpPr>
          <p:cNvPr id="13" name="Line Callout 1 12"/>
          <p:cNvSpPr/>
          <p:nvPr/>
        </p:nvSpPr>
        <p:spPr>
          <a:xfrm>
            <a:off x="692539" y="5090160"/>
            <a:ext cx="758024" cy="457200"/>
          </a:xfrm>
          <a:prstGeom prst="borderCallout1">
            <a:avLst>
              <a:gd name="adj1" fmla="val 50054"/>
              <a:gd name="adj2" fmla="val 101812"/>
              <a:gd name="adj3" fmla="val 262538"/>
              <a:gd name="adj4" fmla="val 3458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/>
              <a:t>b</a:t>
            </a:r>
            <a:r>
              <a:rPr lang="fr-CH" sz="1200" dirty="0" err="1" smtClean="0"/>
              <a:t>eam</a:t>
            </a:r>
            <a:r>
              <a:rPr lang="fr-CH" sz="1200" dirty="0" smtClean="0"/>
              <a:t> dump</a:t>
            </a:r>
            <a:endParaRPr lang="en-GB" sz="12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9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Extensive measurements at 45 </a:t>
            </a:r>
            <a:r>
              <a:rPr lang="en-GB" dirty="0" err="1" smtClean="0"/>
              <a:t>keV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339716" y="2076733"/>
            <a:ext cx="5328284" cy="2139315"/>
            <a:chOff x="0" y="0"/>
            <a:chExt cx="9786936" cy="3476626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0"/>
              <a:ext cx="5872164" cy="3476626"/>
              <a:chOff x="0" y="0"/>
              <a:chExt cx="5872164" cy="3476626"/>
            </a:xfrm>
          </p:grpSpPr>
          <p:pic>
            <p:nvPicPr>
              <p:cNvPr id="11" name="Picture 10" descr="C:\NaPac\85.jpe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"/>
                <a:ext cx="1957388" cy="3476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1" descr="C:\NaPac\90.jpe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57388" y="0"/>
                <a:ext cx="1957388" cy="3476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12" descr="C:\NaPac\95.jpe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4776" y="0"/>
                <a:ext cx="1957388" cy="34766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" name="Picture 8" descr="C:\NaPac\100.jpe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2163" y="1"/>
              <a:ext cx="1957387" cy="3476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NaPac\105.jpe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549" y="0"/>
              <a:ext cx="1957387" cy="3476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1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351" y="4269317"/>
            <a:ext cx="5328285" cy="213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510354" y="1600201"/>
            <a:ext cx="9081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1- take measurements varying </a:t>
            </a:r>
            <a:r>
              <a:rPr lang="en-GB" dirty="0" err="1"/>
              <a:t>solenoidal</a:t>
            </a:r>
            <a:r>
              <a:rPr lang="en-GB" dirty="0"/>
              <a:t> field and generate in tracking code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10589" y="4267200"/>
            <a:ext cx="39520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– back-trace to source out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dirty="0"/>
              <a:t>3 - Result : we have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an empirical input  beam distribution </a:t>
            </a:r>
            <a:r>
              <a:rPr lang="en-GB" dirty="0"/>
              <a:t>that very well represents the dynamics  in the LEBT and the rest of the </a:t>
            </a:r>
            <a:r>
              <a:rPr lang="en-GB" dirty="0" smtClean="0"/>
              <a:t>accelerator.</a:t>
            </a:r>
            <a:endParaRPr lang="en-GB" dirty="0"/>
          </a:p>
          <a:p>
            <a:r>
              <a:rPr lang="en-GB" sz="1200" dirty="0"/>
              <a:t>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438" y="1909896"/>
            <a:ext cx="3911792" cy="234224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10588" y="1969533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source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95678" y="3938985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bg1"/>
                </a:solidFill>
              </a:rPr>
              <a:t>Emittance</a:t>
            </a:r>
            <a:r>
              <a:rPr lang="en-GB" sz="1400" dirty="0">
                <a:solidFill>
                  <a:schemeClr val="bg1"/>
                </a:solidFill>
              </a:rPr>
              <a:t> metre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10588" y="3629719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Solenoid</a:t>
            </a:r>
          </a:p>
        </p:txBody>
      </p:sp>
    </p:spTree>
    <p:extLst>
      <p:ext uri="{BB962C8B-B14F-4D97-AF65-F5344CB8AC3E}">
        <p14:creationId xmlns:p14="http://schemas.microsoft.com/office/powerpoint/2010/main" val="42726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Pre-injector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1097280" y="1845734"/>
            <a:ext cx="3875773" cy="361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893" y="1845734"/>
            <a:ext cx="4823184" cy="361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7280" y="5463122"/>
            <a:ext cx="387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 MeV/ 352 MHz/ 3 m long RFQ</a:t>
            </a:r>
          </a:p>
          <a:p>
            <a:r>
              <a:rPr lang="en-GB" dirty="0" smtClean="0"/>
              <a:t>Commissioned with beam 2013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52893" y="5518082"/>
            <a:ext cx="4823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Fast chopper, functionality validated 2013 </a:t>
            </a:r>
          </a:p>
          <a:p>
            <a:r>
              <a:rPr lang="en-GB" dirty="0" err="1" smtClean="0"/>
              <a:t>Risetime</a:t>
            </a:r>
            <a:r>
              <a:rPr lang="en-GB" dirty="0" smtClean="0"/>
              <a:t>&lt;10nsec/ extinguish factor 100% 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49654"/>
          </a:xfrm>
        </p:spPr>
        <p:txBody>
          <a:bodyPr>
            <a:normAutofit/>
          </a:bodyPr>
          <a:lstStyle/>
          <a:p>
            <a:r>
              <a:rPr lang="en-US" dirty="0" smtClean="0"/>
              <a:t>CHOPPING at 3 MeV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err="1" smtClean="0"/>
              <a:t>emoving</a:t>
            </a:r>
            <a:r>
              <a:rPr lang="en-US" sz="1200" dirty="0" smtClean="0"/>
              <a:t> </a:t>
            </a:r>
            <a:r>
              <a:rPr lang="en-US" sz="1200" dirty="0" err="1"/>
              <a:t>microbunches</a:t>
            </a:r>
            <a:r>
              <a:rPr lang="en-US" sz="1200" dirty="0"/>
              <a:t> (150/352) to adapt the 352MHz </a:t>
            </a:r>
            <a:r>
              <a:rPr lang="en-US" sz="1200" dirty="0" err="1"/>
              <a:t>linac</a:t>
            </a:r>
            <a:r>
              <a:rPr lang="en-US" sz="1200" dirty="0"/>
              <a:t> bunches  to the 1 MHz booster frequency</a:t>
            </a:r>
          </a:p>
        </p:txBody>
      </p:sp>
      <p:grpSp>
        <p:nvGrpSpPr>
          <p:cNvPr id="13315" name="Group 17"/>
          <p:cNvGrpSpPr>
            <a:grpSpLocks/>
          </p:cNvGrpSpPr>
          <p:nvPr/>
        </p:nvGrpSpPr>
        <p:grpSpPr bwMode="auto">
          <a:xfrm>
            <a:off x="3538472" y="1497990"/>
            <a:ext cx="7313613" cy="4114800"/>
            <a:chOff x="1370013" y="1827213"/>
            <a:chExt cx="7313612" cy="4114800"/>
          </a:xfrm>
        </p:grpSpPr>
        <p:pic>
          <p:nvPicPr>
            <p:cNvPr id="13322" name="Picture 4" descr="ChopperLin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2599" y="1827213"/>
              <a:ext cx="5350423" cy="4114800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AutoShape 6"/>
            <p:cNvSpPr>
              <a:spLocks/>
            </p:cNvSpPr>
            <p:nvPr/>
          </p:nvSpPr>
          <p:spPr bwMode="auto">
            <a:xfrm rot="-6362125">
              <a:off x="2061361" y="2296932"/>
              <a:ext cx="516030" cy="1898726"/>
            </a:xfrm>
            <a:prstGeom prst="rightBrace">
              <a:avLst>
                <a:gd name="adj1" fmla="val 2812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4" name="Text Box 7"/>
            <p:cNvSpPr txBox="1">
              <a:spLocks noChangeArrowheads="1"/>
            </p:cNvSpPr>
            <p:nvPr/>
          </p:nvSpPr>
          <p:spPr bwMode="auto">
            <a:xfrm>
              <a:off x="1510659" y="2407747"/>
              <a:ext cx="1406464" cy="584775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Match from the RFQ</a:t>
              </a:r>
            </a:p>
          </p:txBody>
        </p:sp>
        <p:sp>
          <p:nvSpPr>
            <p:cNvPr id="13325" name="AutoShape 8"/>
            <p:cNvSpPr>
              <a:spLocks/>
            </p:cNvSpPr>
            <p:nvPr/>
          </p:nvSpPr>
          <p:spPr bwMode="auto">
            <a:xfrm rot="-6362125">
              <a:off x="6069783" y="1458383"/>
              <a:ext cx="516030" cy="1898726"/>
            </a:xfrm>
            <a:prstGeom prst="rightBrace">
              <a:avLst>
                <a:gd name="adj1" fmla="val 2812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AutoShape 9"/>
            <p:cNvSpPr>
              <a:spLocks/>
            </p:cNvSpPr>
            <p:nvPr/>
          </p:nvSpPr>
          <p:spPr bwMode="auto">
            <a:xfrm rot="-6362125">
              <a:off x="4094874" y="1861988"/>
              <a:ext cx="516030" cy="2180019"/>
            </a:xfrm>
            <a:prstGeom prst="rightBrace">
              <a:avLst>
                <a:gd name="adj1" fmla="val 3229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7" name="Text Box 10"/>
            <p:cNvSpPr txBox="1">
              <a:spLocks noChangeArrowheads="1"/>
            </p:cNvSpPr>
            <p:nvPr/>
          </p:nvSpPr>
          <p:spPr bwMode="auto">
            <a:xfrm>
              <a:off x="7277161" y="1891717"/>
              <a:ext cx="1406464" cy="646331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Match to the DTL</a:t>
              </a:r>
            </a:p>
          </p:txBody>
        </p:sp>
        <p:sp>
          <p:nvSpPr>
            <p:cNvPr id="13328" name="Text Box 11"/>
            <p:cNvSpPr txBox="1">
              <a:spLocks noChangeArrowheads="1"/>
            </p:cNvSpPr>
            <p:nvPr/>
          </p:nvSpPr>
          <p:spPr bwMode="auto">
            <a:xfrm>
              <a:off x="3479709" y="2278739"/>
              <a:ext cx="1406464" cy="36933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Chop </a:t>
              </a:r>
            </a:p>
          </p:txBody>
        </p:sp>
      </p:grpSp>
      <p:sp>
        <p:nvSpPr>
          <p:cNvPr id="13317" name="Line 24"/>
          <p:cNvSpPr>
            <a:spLocks noChangeShapeType="1"/>
          </p:cNvSpPr>
          <p:nvPr/>
        </p:nvSpPr>
        <p:spPr bwMode="auto">
          <a:xfrm flipH="1" flipV="1">
            <a:off x="6387663" y="3811732"/>
            <a:ext cx="1124898" cy="10690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18" name="Picture 23" descr="image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621" y="2696343"/>
            <a:ext cx="2438400" cy="15144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Line 24"/>
          <p:cNvSpPr>
            <a:spLocks noChangeShapeType="1"/>
          </p:cNvSpPr>
          <p:nvPr/>
        </p:nvSpPr>
        <p:spPr bwMode="auto">
          <a:xfrm flipH="1">
            <a:off x="7779279" y="2921329"/>
            <a:ext cx="1956273" cy="4676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16" name="Picture 22" descr="image00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5099" y="4470365"/>
            <a:ext cx="2274923" cy="1647825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" y="3098765"/>
            <a:ext cx="419481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76"/>
          <a:stretch/>
        </p:blipFill>
        <p:spPr bwMode="auto">
          <a:xfrm>
            <a:off x="8917327" y="4346245"/>
            <a:ext cx="4038600" cy="188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0739932" y="5287822"/>
            <a:ext cx="990600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/>
              <a:t>Meas</a:t>
            </a:r>
            <a:r>
              <a:rPr lang="en-GB" dirty="0"/>
              <a:t> 2014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5841965"/>
            <a:ext cx="420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current downstream the dump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872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Pre-injector :  </a:t>
            </a:r>
            <a:r>
              <a:rPr lang="en-GB" dirty="0"/>
              <a:t>validation of diagnostics</a:t>
            </a:r>
            <a:endParaRPr lang="en-GB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448901"/>
              </p:ext>
            </p:extLst>
          </p:nvPr>
        </p:nvGraphicFramePr>
        <p:xfrm>
          <a:off x="116775" y="1735385"/>
          <a:ext cx="82296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9718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Slit-and-grid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From</a:t>
                      </a:r>
                      <a:r>
                        <a:rPr lang="en-GB" baseline="0" dirty="0" smtClean="0"/>
                        <a:t> profile </a:t>
                      </a:r>
                      <a:r>
                        <a:rPr lang="en-GB" baseline="0" dirty="0" err="1" smtClean="0"/>
                        <a:t>meas</a:t>
                      </a:r>
                      <a:r>
                        <a:rPr lang="en-GB" baseline="0" dirty="0" smtClean="0"/>
                        <a:t> 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Laser + diamond </a:t>
                      </a:r>
                      <a:endParaRPr lang="en-GB" dirty="0"/>
                    </a:p>
                  </a:txBody>
                  <a:tcPr/>
                </a:tc>
              </a:tr>
              <a:tr h="4353560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0"/>
          <a:stretch/>
        </p:blipFill>
        <p:spPr bwMode="auto">
          <a:xfrm>
            <a:off x="269176" y="2116386"/>
            <a:ext cx="2282317" cy="438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9" r="8515"/>
          <a:stretch/>
        </p:blipFill>
        <p:spPr bwMode="auto">
          <a:xfrm>
            <a:off x="5667500" y="2100064"/>
            <a:ext cx="2613258" cy="451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375" y="2192585"/>
            <a:ext cx="2967674" cy="216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8" b="47606"/>
          <a:stretch/>
        </p:blipFill>
        <p:spPr>
          <a:xfrm>
            <a:off x="2859975" y="4368802"/>
            <a:ext cx="2286000" cy="21297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279" y="4307459"/>
            <a:ext cx="3802796" cy="23748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39202" y="1735385"/>
            <a:ext cx="198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rms</a:t>
            </a:r>
            <a:r>
              <a:rPr lang="en-GB" dirty="0"/>
              <a:t> normalised Transverse emittance </a:t>
            </a:r>
            <a:r>
              <a:rPr lang="en-GB" dirty="0" smtClean="0"/>
              <a:t>at </a:t>
            </a:r>
            <a:r>
              <a:rPr lang="en-GB" dirty="0"/>
              <a:t>3 MeV </a:t>
            </a:r>
            <a:r>
              <a:rPr lang="en-GB" dirty="0" smtClean="0"/>
              <a:t>measured by 3 independent systems is  </a:t>
            </a:r>
            <a:r>
              <a:rPr lang="en-GB" u="sng" dirty="0"/>
              <a:t>0.3 pi mm </a:t>
            </a:r>
            <a:r>
              <a:rPr lang="en-GB" u="sng" dirty="0" err="1"/>
              <a:t>mrad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01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235" y="286603"/>
            <a:ext cx="11567711" cy="1450757"/>
          </a:xfrm>
        </p:spPr>
        <p:txBody>
          <a:bodyPr>
            <a:normAutofit fontScale="90000"/>
          </a:bodyPr>
          <a:lstStyle/>
          <a:p>
            <a:r>
              <a:rPr lang="en-GB" sz="5300" dirty="0"/>
              <a:t>Drift Tube </a:t>
            </a:r>
            <a:r>
              <a:rPr lang="en-GB" sz="5300" dirty="0" err="1"/>
              <a:t>Linac</a:t>
            </a:r>
            <a:r>
              <a:rPr lang="en-GB" sz="5300" dirty="0"/>
              <a:t> </a:t>
            </a:r>
            <a:r>
              <a:rPr lang="en-GB" sz="5300" dirty="0" smtClean="0"/>
              <a:t>: 3-50 MeV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/>
              <a:t>(3-12-30-50 MeV, commissioned in 2 stages Aug 14 and Nov 15)</a:t>
            </a:r>
            <a:endParaRPr lang="en-GB" sz="4000" dirty="0"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_NSR1214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52" y="1629057"/>
            <a:ext cx="4110006" cy="2528236"/>
          </a:xfrm>
          <a:prstGeom prst="rect">
            <a:avLst/>
          </a:prstGeom>
        </p:spPr>
      </p:pic>
      <p:pic>
        <p:nvPicPr>
          <p:cNvPr id="5" name="Picture 4" descr="IMG_085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407" y="3747882"/>
            <a:ext cx="4146824" cy="3110118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88231" y="1776402"/>
            <a:ext cx="8458200" cy="4761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Designed for ≥30 years of reliable operation with up to 10% duty cycle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Rigid self supporting steel tanks assembled from &lt;2m long segments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dirty="0" smtClean="0"/>
              <a:t>Tank Design almost without welds, heat treated after rough machining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PMQs in vacuum for streamlined drift tube assembly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Adjust &amp; Assemble: Tightly </a:t>
            </a:r>
            <a:r>
              <a:rPr lang="en-US" sz="1800" dirty="0" err="1" smtClean="0">
                <a:solidFill>
                  <a:schemeClr val="tx1"/>
                </a:solidFill>
              </a:rPr>
              <a:t>toleranced</a:t>
            </a:r>
            <a:r>
              <a:rPr lang="en-US" sz="1800" dirty="0" smtClean="0">
                <a:solidFill>
                  <a:schemeClr val="tx1"/>
                </a:solidFill>
              </a:rPr>
              <a:t> Al girders w/o adjustment mechanism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Spring loaded metal gaskets for vacuum sealing and RF contacts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Easy to use patented mounting mechanism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Additional C-seal and temperature probe channel employed for leak testing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Increased gap spacing in first cells of T1 to reduce breakdown in PMQ fields</a:t>
            </a:r>
          </a:p>
          <a:p>
            <a:pPr marL="342900" indent="-342900">
              <a:lnSpc>
                <a:spcPts val="3000"/>
              </a:lnSpc>
              <a:spcBef>
                <a:spcPts val="40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Cooled RF-port &amp; vacuum grid in </a:t>
            </a:r>
            <a:r>
              <a:rPr lang="en-US" sz="1800" dirty="0">
                <a:solidFill>
                  <a:schemeClr val="tx1"/>
                </a:solidFill>
              </a:rPr>
              <a:t>AISI 304L tank </a:t>
            </a:r>
            <a:r>
              <a:rPr lang="en-US" sz="1800" dirty="0" smtClean="0">
                <a:solidFill>
                  <a:schemeClr val="tx1"/>
                </a:solidFill>
              </a:rPr>
              <a:t>for </a:t>
            </a:r>
            <a:r>
              <a:rPr lang="en-US" sz="1800" dirty="0">
                <a:solidFill>
                  <a:schemeClr val="tx1"/>
                </a:solidFill>
              </a:rPr>
              <a:t>10% </a:t>
            </a:r>
            <a:r>
              <a:rPr lang="en-US" sz="1800" dirty="0" smtClean="0">
                <a:solidFill>
                  <a:schemeClr val="tx1"/>
                </a:solidFill>
              </a:rPr>
              <a:t>duty-cycle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0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Drift tube LINAC – beam measurements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02"/>
          <a:stretch/>
        </p:blipFill>
        <p:spPr>
          <a:xfrm>
            <a:off x="6360144" y="1737360"/>
            <a:ext cx="4710896" cy="35340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56733" y="5288096"/>
            <a:ext cx="505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Spectrometer (bending + grid) measurements indicate an </a:t>
            </a:r>
            <a:r>
              <a:rPr lang="en-GB" dirty="0" err="1" smtClean="0"/>
              <a:t>rms</a:t>
            </a:r>
            <a:r>
              <a:rPr lang="en-GB" dirty="0" smtClean="0"/>
              <a:t> </a:t>
            </a:r>
            <a:r>
              <a:rPr lang="en-GB" dirty="0"/>
              <a:t>energy  spread </a:t>
            </a:r>
            <a:r>
              <a:rPr lang="en-GB" dirty="0" smtClean="0"/>
              <a:t>of </a:t>
            </a:r>
            <a:r>
              <a:rPr lang="en-GB" dirty="0"/>
              <a:t>52.8 </a:t>
            </a:r>
            <a:r>
              <a:rPr lang="en-GB" dirty="0" err="1"/>
              <a:t>keV</a:t>
            </a:r>
            <a:r>
              <a:rPr lang="en-GB" dirty="0"/>
              <a:t> </a:t>
            </a:r>
            <a:r>
              <a:rPr lang="en-GB" dirty="0" smtClean="0"/>
              <a:t>(vs 49.2 </a:t>
            </a:r>
            <a:r>
              <a:rPr lang="en-GB" dirty="0" err="1" smtClean="0"/>
              <a:t>keV</a:t>
            </a:r>
            <a:r>
              <a:rPr lang="en-GB" dirty="0" smtClean="0"/>
              <a:t> expected) after DTL tank1,12MeV,  August 2014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244444" y="1737360"/>
            <a:ext cx="3712184" cy="3788552"/>
            <a:chOff x="2162676" y="919510"/>
            <a:chExt cx="4740753" cy="5081240"/>
          </a:xfrm>
          <a:solidFill>
            <a:schemeClr val="bg1"/>
          </a:solidFill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2677" y="1139109"/>
              <a:ext cx="4731613" cy="2389153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2676" y="3606982"/>
              <a:ext cx="4740753" cy="2393768"/>
            </a:xfrm>
            <a:prstGeom prst="rect">
              <a:avLst/>
            </a:prstGeom>
            <a:grpFill/>
          </p:spPr>
        </p:pic>
        <p:sp>
          <p:nvSpPr>
            <p:cNvPr id="10" name="TextBox 9"/>
            <p:cNvSpPr txBox="1"/>
            <p:nvPr/>
          </p:nvSpPr>
          <p:spPr>
            <a:xfrm>
              <a:off x="2981125" y="919510"/>
              <a:ext cx="2878557" cy="46608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dirty="0"/>
                <a:t>Expected - </a:t>
              </a:r>
              <a:r>
                <a:rPr lang="en-GB" sz="1350" dirty="0">
                  <a:solidFill>
                    <a:srgbClr val="FF0000"/>
                  </a:solidFill>
                </a:rPr>
                <a:t>Measured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97280" y="5525912"/>
            <a:ext cx="3859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Transverse emittance at 50 MeV</a:t>
            </a:r>
          </a:p>
          <a:p>
            <a:r>
              <a:rPr lang="en-GB" dirty="0"/>
              <a:t>a</a:t>
            </a:r>
            <a:r>
              <a:rPr lang="en-GB" dirty="0" smtClean="0"/>
              <a:t>fter the Drift Tube </a:t>
            </a:r>
            <a:r>
              <a:rPr lang="en-GB" dirty="0" err="1" smtClean="0"/>
              <a:t>Linac</a:t>
            </a:r>
            <a:r>
              <a:rPr lang="en-GB" dirty="0" smtClean="0"/>
              <a:t>, Nov 2015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18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506" y="286603"/>
            <a:ext cx="10825174" cy="1450757"/>
          </a:xfrm>
        </p:spPr>
        <p:txBody>
          <a:bodyPr>
            <a:normAutofit/>
          </a:bodyPr>
          <a:lstStyle/>
          <a:p>
            <a:r>
              <a:rPr lang="en-GB" dirty="0" smtClean="0"/>
              <a:t>Cell Coupled Drift Tube LINAC  : 50-100MeV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(commissioned June 16)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CDTL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4" y="1845734"/>
            <a:ext cx="5533233" cy="3691704"/>
          </a:xfrm>
          <a:prstGeom prst="rect">
            <a:avLst/>
          </a:prstGeom>
          <a:ln w="3175">
            <a:miter lim="400000"/>
          </a:ln>
        </p:spPr>
      </p:pic>
      <p:sp>
        <p:nvSpPr>
          <p:cNvPr id="5" name="Shape 54"/>
          <p:cNvSpPr/>
          <p:nvPr/>
        </p:nvSpPr>
        <p:spPr>
          <a:xfrm>
            <a:off x="5533234" y="274638"/>
            <a:ext cx="6708292" cy="748638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 smtClean="0">
                <a:solidFill>
                  <a:schemeClr val="bg2">
                    <a:lumMod val="10000"/>
                  </a:schemeClr>
                </a:solidFill>
              </a:rPr>
              <a:t>7 </a:t>
            </a: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modules of 3 accelerating cavities (3 gaps each) and 2 coupling cells,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quadrupoles outside of RF structure, 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copper plated stainless steel,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time-consuming assembly because of high number of C-shaped metal seals, several attempts necessary to achieve vacuum tightness,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around 1 month of conditioning needed to clean surfaces,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non-trivial support mechanics because of 12 support points per module, 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all drift tube </a:t>
            </a:r>
            <a:r>
              <a:rPr sz="1600" dirty="0" err="1">
                <a:solidFill>
                  <a:schemeClr val="bg2">
                    <a:lumMod val="10000"/>
                  </a:schemeClr>
                </a:solidFill>
              </a:rPr>
              <a:t>centres</a:t>
            </a: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 are aligned within ±0.1 mm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rgbClr val="FF0000"/>
                </a:solidFill>
              </a:rPr>
              <a:t>first-ever CCDTL in a working machine!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CCDTL beam 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9829" y="4872042"/>
            <a:ext cx="1111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energy vs cavity phase for CCDTL module 3 and 4 measured  June 2016 with Time-of-Flight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17746" y="6459785"/>
            <a:ext cx="338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Refer to F. Roncarolo  </a:t>
            </a:r>
            <a:r>
              <a:rPr lang="en-GB" dirty="0"/>
              <a:t>MOPAB120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75" y="1843804"/>
            <a:ext cx="5000625" cy="292179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9" y="1737360"/>
            <a:ext cx="5517546" cy="302823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5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245" y="3945471"/>
            <a:ext cx="6337491" cy="365065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8981" y="155281"/>
            <a:ext cx="10058400" cy="1450757"/>
          </a:xfrm>
        </p:spPr>
        <p:txBody>
          <a:bodyPr/>
          <a:lstStyle/>
          <a:p>
            <a:r>
              <a:rPr lang="en-GB" dirty="0" smtClean="0"/>
              <a:t>Pi-mode structure : 100-160 MeV</a:t>
            </a:r>
            <a:br>
              <a:rPr lang="en-GB" dirty="0" smtClean="0"/>
            </a:br>
            <a:r>
              <a:rPr lang="en-GB" dirty="0" smtClean="0"/>
              <a:t>(commissioned Oct 16)</a:t>
            </a:r>
            <a:endParaRPr lang="en-US" dirty="0"/>
          </a:p>
        </p:txBody>
      </p:sp>
      <p:sp>
        <p:nvSpPr>
          <p:cNvPr id="7" name="Shape 65"/>
          <p:cNvSpPr txBox="1">
            <a:spLocks/>
          </p:cNvSpPr>
          <p:nvPr/>
        </p:nvSpPr>
        <p:spPr>
          <a:xfrm>
            <a:off x="28722" y="1542817"/>
            <a:ext cx="4551188" cy="4745691"/>
          </a:xfrm>
          <a:prstGeom prst="rect">
            <a:avLst/>
          </a:prstGeom>
        </p:spPr>
        <p:txBody>
          <a:bodyPr vert="horz" lIns="50800" tIns="50800" rIns="50800" bIns="5080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137" indent="-312137" defTabSz="461518">
              <a:lnSpc>
                <a:spcPct val="100000"/>
              </a:lnSpc>
              <a:spcBef>
                <a:spcPts val="300"/>
              </a:spcBef>
              <a:buFontTx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2212" dirty="0" smtClean="0">
                <a:solidFill>
                  <a:schemeClr val="bg2">
                    <a:lumMod val="10000"/>
                  </a:schemeClr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Bulk copper, no RF seals, discs and rings are tuned and electron-beam welded at CERN</a:t>
            </a:r>
          </a:p>
          <a:p>
            <a:pPr marL="312137" indent="-312137" defTabSz="461518">
              <a:lnSpc>
                <a:spcPct val="100000"/>
              </a:lnSpc>
              <a:spcBef>
                <a:spcPts val="300"/>
              </a:spcBef>
              <a:buFontTx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2212" dirty="0" smtClean="0">
                <a:solidFill>
                  <a:schemeClr val="bg2">
                    <a:lumMod val="10000"/>
                  </a:schemeClr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Long qualification period for series production (~3 years), critical point was precision machine large pieces of copper (10 - 20 um on 500 mm diameter pieces)</a:t>
            </a:r>
          </a:p>
          <a:p>
            <a:pPr marL="312137" indent="-312137" defTabSz="461518">
              <a:lnSpc>
                <a:spcPct val="100000"/>
              </a:lnSpc>
              <a:spcBef>
                <a:spcPts val="300"/>
              </a:spcBef>
              <a:buFontTx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2212" dirty="0" smtClean="0">
                <a:solidFill>
                  <a:schemeClr val="bg2">
                    <a:lumMod val="10000"/>
                  </a:schemeClr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Conditioning time of prototype: 24 hours</a:t>
            </a:r>
          </a:p>
          <a:p>
            <a:pPr marL="312137" indent="-312137" defTabSz="461518">
              <a:lnSpc>
                <a:spcPct val="100000"/>
              </a:lnSpc>
              <a:spcBef>
                <a:spcPts val="300"/>
              </a:spcBef>
              <a:buFontTx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2212" dirty="0" smtClean="0">
                <a:solidFill>
                  <a:schemeClr val="bg2">
                    <a:lumMod val="10000"/>
                  </a:schemeClr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First low-beta pi-mode structure to go into operational machine</a:t>
            </a:r>
            <a:endParaRPr lang="en-GB" sz="2212" dirty="0">
              <a:solidFill>
                <a:schemeClr val="bg2">
                  <a:lumMod val="10000"/>
                </a:schemeClr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739" y="1621581"/>
            <a:ext cx="2696308" cy="3595077"/>
          </a:xfrm>
          <a:prstGeom prst="rect">
            <a:avLst/>
          </a:prstGeom>
        </p:spPr>
      </p:pic>
      <p:grpSp>
        <p:nvGrpSpPr>
          <p:cNvPr id="10" name="Group 64"/>
          <p:cNvGrpSpPr/>
          <p:nvPr/>
        </p:nvGrpSpPr>
        <p:grpSpPr>
          <a:xfrm>
            <a:off x="5654243" y="1606038"/>
            <a:ext cx="8532793" cy="6910678"/>
            <a:chOff x="0" y="-1150122"/>
            <a:chExt cx="8532791" cy="6910677"/>
          </a:xfrm>
        </p:grpSpPr>
        <p:sp>
          <p:nvSpPr>
            <p:cNvPr id="11" name="Shape 62"/>
            <p:cNvSpPr/>
            <p:nvPr/>
          </p:nvSpPr>
          <p:spPr>
            <a:xfrm>
              <a:off x="0" y="0"/>
              <a:ext cx="8532791" cy="5760555"/>
            </a:xfrm>
            <a:prstGeom prst="roundRect">
              <a:avLst>
                <a:gd name="adj" fmla="val 1223"/>
              </a:avLst>
            </a:prstGeom>
            <a:noFill/>
            <a:ln w="3175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9000">
                  <a:solidFill>
                    <a:srgbClr val="FFFFFF"/>
                  </a:solidFill>
                  <a:latin typeface="Entypo"/>
                  <a:ea typeface="Entypo"/>
                  <a:cs typeface="Entypo"/>
                  <a:sym typeface="Entypo"/>
                </a:defRPr>
              </a:pPr>
              <a:endParaRPr/>
            </a:p>
          </p:txBody>
        </p:sp>
        <p:pic>
          <p:nvPicPr>
            <p:cNvPr id="12" name="PIMS-art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68335" y="-1150122"/>
              <a:ext cx="5387002" cy="3595076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15" y="2612921"/>
            <a:ext cx="10115203" cy="3575401"/>
          </a:xfrm>
        </p:spPr>
        <p:txBody>
          <a:bodyPr>
            <a:normAutofit fontScale="25000" lnSpcReduction="20000"/>
          </a:bodyPr>
          <a:lstStyle/>
          <a:p>
            <a:endParaRPr lang="en-GB" sz="4800" dirty="0" smtClean="0"/>
          </a:p>
          <a:p>
            <a:r>
              <a:rPr lang="en-GB" sz="4800" dirty="0" smtClean="0"/>
              <a:t>Oliver.Abevrle,Davide.Aguglia,Luca.Arnaudon,Philippe.Baudrenghien</a:t>
            </a:r>
            <a:r>
              <a:rPr lang="en-GB" sz="4800" dirty="0"/>
              <a:t>, </a:t>
            </a:r>
            <a:r>
              <a:rPr lang="en-GB" sz="4800" dirty="0" err="1"/>
              <a:t>Giulia.Bellodi</a:t>
            </a:r>
            <a:r>
              <a:rPr lang="en-GB" sz="4800" dirty="0"/>
              <a:t> Caterina.Bertone,Yannic.Body,Jan.Borburgh,Enrico.Bravin,Olivier.Brunner,Jean-Paul.Burnet,Marco.Buzio,Christian.Carli,Etienne.Carlier,Miguel.Cerqueira.Bastos,julie.coupard,Jean-Marc.Cravero,Pierre.Dahlen,Benoit.Daudin,Jurgen.de.Jonghe,Nuno.Dos.Santos,L.Ducimetiere,Tony.Fowler,jean-frederic.fuchs,Delphine.Gerard,Frank.Gerigk,jean-michel.giguet,Silvia.Grau,Jean-Claude.Guillaume,Louis.Hammouti,Klaus.Hanke,Michael.Hourican,Mark.Jones,Quentin.King,Ioan.Kozsar,Jean-Baptiste.Lallement,Gilles.Le.Godec,Franco.Lenardon,Alessandra.Lombardi,Luz.Lopez-Hernandez,Serge.Mathot,Stefano.Moccia,Eric.Montesinos,Antony.Newborough,David.Nisbet,Mauro.Paoluzzi,Aurelie.Pascal,Daniel.Perrin,Jerome.Pierlot,Serge.Pittet,Bruno.Puccio,Uli.Raich,Suitbert.Ramberger,Carlo.Rossi,Richard.Scrivens,Lars.Soby,Jocelyn.Tan,Hugues.Thiesen,Pierre.Alexandre.Thonet,Giovanna.Vandoni,Maurizio.Vretenar,Wim.Weterings,Christos.Zamantzas,Thomas.Zickler, </a:t>
            </a:r>
            <a:r>
              <a:rPr lang="en-GB" sz="4800" dirty="0" smtClean="0"/>
              <a:t>Elena.Benedetto,Alessandro.Bertarelli,Etienne.Carlier,Jean-Pierre.Corso,julie.coupard,Yves.Cuvet,Alessandro.Dallocchio,L.Ducimetiere,Gilles.Favre,Alan.Findlay,Jan.Hansen,Lars.Jensen,Rhodri.Jones,Detlef.Kuchler,Jean-Michel.Lacroix,Bettina.Mikulec,Dominique.Missiaen,john.molendijk,Benoit.Riffaud,Federico.Roncarolo,Carlo.Rossi,Jose-Luis.Sanchez.Alvarez,Andrzej.Siemko,Marco.Silari,Lars.Soby,Didier.Steyaert,Jocelyn.Tan,Pierre.Alexandre.Thonet,joachim.vollaire,Rolf.Wegner,Sylvain.Weisz</a:t>
            </a:r>
            <a:r>
              <a:rPr lang="en-GB" sz="4800" dirty="0"/>
              <a:t>, </a:t>
            </a:r>
            <a:r>
              <a:rPr lang="en-GB" sz="4800" dirty="0" smtClean="0"/>
              <a:t>Michel.Arnaud,Luca.Arnaudon,Sonia.Bartolome,Cedric.Baud,cyrille.patrick.bedel,aurelio.berjillos,christian.marc.bernard,Ana-Paula.Bernardes,Alessandro.Bertarelli,Sebastien.Bertolo,thomas.william.birtwistle,Jan.Blaha,Sebastien.Blanchard,Yannic.Body,philippe.boisseaux-bourgeois,robert.borner,Olivier.Brunner,pawel.andrzej.burdelski,Didier.Chapuis,Ahmed.Cherif,Laurent.Colly,Fabio.Corsanego,Jean-Pierre.Corso,julie.coupard,Christophe.Coupat,Jean-Marc.Cravero,Olivier.Crettiez,Maryse.Da.Costa,Alessandro.Dallocchio,jose.delagama,gian.piero.di.giovanni,Tobias.Dobers,Gerald.Dumont,John.Etheridge,Gilles.Favre,ja.ferreira,Ramon.Folch,Katy.Foraz,Robert.Froeschl,jean-frederic.fuchs,Anne.Funken,javier.galindo,georgi.minchev.georgiev,Frank.Gerigk,jean-michel.giguet,Gael.Girardot,David.Glenat,Paulo.Gomes,Marine.Pace,Silvia.Grau,Jean-Louis.Grenard,Damien.Grenier,Serge.Grillot,jean-francois.gruber,Roberto.Guida,greta.guidoboni,Jean-Claude.Guillaume,abel.gutierrez,Louis.Hammouti,Jan.Hansen,Steve.Hutchins,Stephane.Joffe,Mark.Jones,Ioan.Kozsar,Jean-Michel.Lacroix</a:t>
            </a:r>
            <a:r>
              <a:rPr lang="en-GB" sz="4800" dirty="0"/>
              <a:t>, </a:t>
            </a:r>
            <a:r>
              <a:rPr lang="en-GB" sz="4800" dirty="0" smtClean="0"/>
              <a:t>David.Landre,raphael.langlois,jean.marc.lassauce,patrick.lelong,Jacques.Lettry,Yann.Lupkins,Jose.Marques,Christophe.Martin,alex.martinez,Pablo.Martinez.Yanez,Albert.Masson,Christian.Mastrostefano,Simon.Mataguez,Serge.Mathot,Bettina.Mikulec,Stefano.Moccia,Richard.Mompo,Boris.Morand,richard.francis.morton,Antony.Newborough,Christophe.Nicou,Pierre.Ninin,David.Nisbet,Remy.Noulibos,Miguel.Ojeda-Sandonis</a:t>
            </a:r>
            <a:r>
              <a:rPr lang="en-GB" sz="4800" dirty="0"/>
              <a:t>, </a:t>
            </a:r>
            <a:r>
              <a:rPr lang="en-GB" sz="4800" dirty="0" err="1"/>
              <a:t>Francesco.di.Lorenzo</a:t>
            </a:r>
            <a:r>
              <a:rPr lang="en-GB" sz="4800" dirty="0"/>
              <a:t>, </a:t>
            </a:r>
            <a:r>
              <a:rPr lang="en-GB" sz="4800" dirty="0" err="1" smtClean="0"/>
              <a:t>Micheal.o.Neil</a:t>
            </a:r>
            <a:r>
              <a:rPr lang="en-GB" sz="4800" dirty="0" smtClean="0"/>
              <a:t>, Chiara Bracco, Federico Roncarolo</a:t>
            </a:r>
            <a:endParaRPr lang="en-GB" sz="4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2623"/>
            <a:ext cx="1396874" cy="13968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5" y="213965"/>
            <a:ext cx="1353449" cy="12958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874" y="354363"/>
            <a:ext cx="1883944" cy="12441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265" y="285858"/>
            <a:ext cx="3771900" cy="1066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7868" y="377210"/>
            <a:ext cx="4143375" cy="981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216" y="1769491"/>
            <a:ext cx="1924050" cy="8286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0045" y="1769491"/>
            <a:ext cx="2828925" cy="1047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5215" y="1729757"/>
            <a:ext cx="2609850" cy="1076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10026" y="1498028"/>
            <a:ext cx="1657350" cy="13716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6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6010">
            <a:off x="2261375" y="2164669"/>
            <a:ext cx="8114549" cy="3917833"/>
          </a:xfrm>
          <a:prstGeom prst="rect">
            <a:avLst/>
          </a:prstGeom>
        </p:spPr>
      </p:pic>
      <p:sp>
        <p:nvSpPr>
          <p:cNvPr id="10" name="Title 9"/>
          <p:cNvSpPr txBox="1">
            <a:spLocks noGrp="1"/>
          </p:cNvSpPr>
          <p:nvPr>
            <p:ph type="title"/>
          </p:nvPr>
        </p:nvSpPr>
        <p:spPr>
          <a:xfrm>
            <a:off x="711074" y="792683"/>
            <a:ext cx="10058400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Made it to the final energy!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406" y="3904831"/>
            <a:ext cx="436418" cy="4364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8492" y="5340688"/>
            <a:ext cx="4965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Safely on the dump.  </a:t>
            </a:r>
          </a:p>
          <a:p>
            <a:r>
              <a:rPr lang="en-GB" sz="2000" dirty="0"/>
              <a:t>It has been stripped. </a:t>
            </a:r>
          </a:p>
          <a:p>
            <a:r>
              <a:rPr lang="en-GB" sz="2000" dirty="0"/>
              <a:t>It has been delivered to the </a:t>
            </a:r>
            <a:r>
              <a:rPr lang="en-GB" sz="2000" dirty="0" smtClean="0"/>
              <a:t>Half Sector Test. </a:t>
            </a:r>
            <a:endParaRPr lang="en-GB" sz="2000" dirty="0"/>
          </a:p>
        </p:txBody>
      </p:sp>
      <p:sp>
        <p:nvSpPr>
          <p:cNvPr id="2" name="Line Callout 1 1"/>
          <p:cNvSpPr/>
          <p:nvPr/>
        </p:nvSpPr>
        <p:spPr>
          <a:xfrm>
            <a:off x="9011589" y="1770679"/>
            <a:ext cx="1483086" cy="1130459"/>
          </a:xfrm>
          <a:prstGeom prst="borderCallout1">
            <a:avLst>
              <a:gd name="adj1" fmla="val 18750"/>
              <a:gd name="adj2" fmla="val -8333"/>
              <a:gd name="adj3" fmla="val 234914"/>
              <a:gd name="adj4" fmla="val 1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Oct 2013</a:t>
            </a:r>
          </a:p>
          <a:p>
            <a:pPr algn="ctr"/>
            <a:r>
              <a:rPr lang="en-GB" sz="1600" dirty="0"/>
              <a:t>3MeV </a:t>
            </a:r>
          </a:p>
          <a:p>
            <a:pPr algn="ctr"/>
            <a:r>
              <a:rPr lang="en-GB" sz="1600" dirty="0"/>
              <a:t>30 mA</a:t>
            </a:r>
          </a:p>
          <a:p>
            <a:pPr algn="ctr"/>
            <a:endParaRPr lang="en-GB" dirty="0"/>
          </a:p>
        </p:txBody>
      </p:sp>
      <p:sp>
        <p:nvSpPr>
          <p:cNvPr id="12" name="Line Callout 1 11"/>
          <p:cNvSpPr/>
          <p:nvPr/>
        </p:nvSpPr>
        <p:spPr>
          <a:xfrm>
            <a:off x="8986157" y="5439699"/>
            <a:ext cx="1306286" cy="841829"/>
          </a:xfrm>
          <a:prstGeom prst="borderCallout1">
            <a:avLst>
              <a:gd name="adj1" fmla="val 18750"/>
              <a:gd name="adj2" fmla="val -8333"/>
              <a:gd name="adj3" fmla="val -128879"/>
              <a:gd name="adj4" fmla="val 783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45 </a:t>
            </a:r>
            <a:r>
              <a:rPr lang="en-GB" dirty="0" err="1"/>
              <a:t>keV</a:t>
            </a:r>
            <a:endParaRPr lang="en-GB" dirty="0"/>
          </a:p>
          <a:p>
            <a:pPr algn="ctr"/>
            <a:r>
              <a:rPr lang="en-GB" dirty="0"/>
              <a:t>50 mA</a:t>
            </a:r>
          </a:p>
        </p:txBody>
      </p:sp>
      <p:sp>
        <p:nvSpPr>
          <p:cNvPr id="13" name="Line Callout 1 12"/>
          <p:cNvSpPr/>
          <p:nvPr/>
        </p:nvSpPr>
        <p:spPr>
          <a:xfrm>
            <a:off x="6911547" y="2282373"/>
            <a:ext cx="1764949" cy="841829"/>
          </a:xfrm>
          <a:prstGeom prst="borderCallout1">
            <a:avLst>
              <a:gd name="adj1" fmla="val 18750"/>
              <a:gd name="adj2" fmla="val -8333"/>
              <a:gd name="adj3" fmla="val 236820"/>
              <a:gd name="adj4" fmla="val 30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Nov 2015</a:t>
            </a:r>
          </a:p>
          <a:p>
            <a:pPr algn="ctr"/>
            <a:r>
              <a:rPr lang="en-GB" dirty="0"/>
              <a:t>50 MeV</a:t>
            </a:r>
          </a:p>
          <a:p>
            <a:pPr algn="ctr"/>
            <a:r>
              <a:rPr lang="en-GB" dirty="0"/>
              <a:t> 20 mA</a:t>
            </a:r>
          </a:p>
        </p:txBody>
      </p:sp>
      <p:sp>
        <p:nvSpPr>
          <p:cNvPr id="15" name="Line Callout 1 14"/>
          <p:cNvSpPr/>
          <p:nvPr/>
        </p:nvSpPr>
        <p:spPr>
          <a:xfrm>
            <a:off x="2417776" y="2391230"/>
            <a:ext cx="1801298" cy="841829"/>
          </a:xfrm>
          <a:prstGeom prst="borderCallout1">
            <a:avLst>
              <a:gd name="adj1" fmla="val 18750"/>
              <a:gd name="adj2" fmla="val -8333"/>
              <a:gd name="adj3" fmla="val 214224"/>
              <a:gd name="adj4" fmla="val -368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Nov 2016</a:t>
            </a:r>
          </a:p>
          <a:p>
            <a:pPr algn="ctr"/>
            <a:r>
              <a:rPr lang="en-GB" dirty="0"/>
              <a:t>160 MeV 18mA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776982" y="2282372"/>
            <a:ext cx="1547619" cy="816501"/>
          </a:xfrm>
          <a:prstGeom prst="borderCallout1">
            <a:avLst>
              <a:gd name="adj1" fmla="val 18750"/>
              <a:gd name="adj2" fmla="val -8333"/>
              <a:gd name="adj3" fmla="val 234681"/>
              <a:gd name="adj4" fmla="val 349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marL="114300" indent="0" algn="ctr">
              <a:buNone/>
            </a:pPr>
            <a:r>
              <a:rPr lang="en-GB" sz="1800" dirty="0"/>
              <a:t>Jun 2016</a:t>
            </a:r>
          </a:p>
          <a:p>
            <a:pPr marL="114300" indent="0" algn="ctr">
              <a:buNone/>
            </a:pPr>
            <a:r>
              <a:rPr lang="en-GB" sz="1800" dirty="0"/>
              <a:t>105 MeV 20mA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0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Half Sector </a:t>
            </a:r>
            <a:r>
              <a:rPr lang="en-GB" dirty="0"/>
              <a:t>T</a:t>
            </a:r>
            <a:r>
              <a:rPr lang="en-GB" dirty="0" smtClean="0"/>
              <a:t>est  (</a:t>
            </a:r>
            <a:r>
              <a:rPr lang="en-GB" dirty="0"/>
              <a:t>O</a:t>
            </a:r>
            <a:r>
              <a:rPr lang="en-GB" dirty="0" smtClean="0"/>
              <a:t>ct 2016-mar2017)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2" t="13637" r="27348" b="12333"/>
          <a:stretch/>
        </p:blipFill>
        <p:spPr>
          <a:xfrm>
            <a:off x="947472" y="1737360"/>
            <a:ext cx="3493446" cy="4022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7471" y="5701261"/>
            <a:ext cx="3683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transverse footprint – stripped – 160 MeV at BTV1077 , Mar 2017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440918" y="1737360"/>
            <a:ext cx="6971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the beam through half the injection chicane with aim of mitigating risks </a:t>
            </a:r>
            <a:r>
              <a:rPr lang="en-US" dirty="0"/>
              <a:t>for Future PSB H</a:t>
            </a:r>
            <a:r>
              <a:rPr lang="en-US" baseline="30000" dirty="0"/>
              <a:t>-</a:t>
            </a:r>
            <a:r>
              <a:rPr lang="en-US" dirty="0"/>
              <a:t> Injection Section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578930" y="6439925"/>
            <a:ext cx="5106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Refer to  </a:t>
            </a:r>
            <a:r>
              <a:rPr lang="en-GB" dirty="0"/>
              <a:t>MOPIK047, MOPAB120, </a:t>
            </a:r>
            <a:r>
              <a:rPr lang="en-GB" dirty="0" smtClean="0"/>
              <a:t>MOPIK041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5934055" y="2383691"/>
            <a:ext cx="5370352" cy="3804053"/>
            <a:chOff x="757959" y="3056407"/>
            <a:chExt cx="5370352" cy="3804053"/>
          </a:xfrm>
        </p:grpSpPr>
        <p:pic>
          <p:nvPicPr>
            <p:cNvPr id="15" name="Picture 14" descr="P1020184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959" y="3056407"/>
              <a:ext cx="5072070" cy="380405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017686" y="4163131"/>
              <a:ext cx="1110625" cy="52322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55A0"/>
                  </a:solidFill>
                </a:rPr>
                <a:t>Stripping foil</a:t>
              </a:r>
            </a:p>
            <a:p>
              <a:r>
                <a:rPr lang="en-US" sz="1400" dirty="0">
                  <a:solidFill>
                    <a:srgbClr val="0055A0"/>
                  </a:solidFill>
                </a:rPr>
                <a:t>system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69950" y="3696638"/>
              <a:ext cx="1042273" cy="73866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55A0"/>
                  </a:solidFill>
                </a:rPr>
                <a:t>Chicane</a:t>
              </a:r>
            </a:p>
            <a:p>
              <a:r>
                <a:rPr lang="en-US" sz="1400" dirty="0">
                  <a:solidFill>
                    <a:srgbClr val="0055A0"/>
                  </a:solidFill>
                </a:rPr>
                <a:t>magnets +</a:t>
              </a:r>
            </a:p>
            <a:p>
              <a:r>
                <a:rPr lang="en-US" sz="1400" dirty="0">
                  <a:solidFill>
                    <a:srgbClr val="0055A0"/>
                  </a:solidFill>
                </a:rPr>
                <a:t>H</a:t>
              </a:r>
              <a:r>
                <a:rPr lang="en-US" sz="1400" baseline="30000" dirty="0">
                  <a:solidFill>
                    <a:srgbClr val="0055A0"/>
                  </a:solidFill>
                </a:rPr>
                <a:t>0</a:t>
              </a:r>
              <a:r>
                <a:rPr lang="en-US" sz="1400" dirty="0">
                  <a:solidFill>
                    <a:srgbClr val="0055A0"/>
                  </a:solidFill>
                </a:rPr>
                <a:t>/H</a:t>
              </a:r>
              <a:r>
                <a:rPr lang="en-US" sz="1400" baseline="30000" dirty="0">
                  <a:solidFill>
                    <a:srgbClr val="0055A0"/>
                  </a:solidFill>
                </a:rPr>
                <a:t>-</a:t>
              </a:r>
              <a:r>
                <a:rPr lang="en-US" sz="1400" dirty="0">
                  <a:solidFill>
                    <a:srgbClr val="0055A0"/>
                  </a:solidFill>
                </a:rPr>
                <a:t> dump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5257331" y="4660487"/>
              <a:ext cx="281320" cy="81498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7" idx="2"/>
            </p:cNvCxnSpPr>
            <p:nvPr/>
          </p:nvCxnSpPr>
          <p:spPr>
            <a:xfrm flipH="1">
              <a:off x="3869956" y="4435302"/>
              <a:ext cx="521131" cy="498527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7" idx="2"/>
            </p:cNvCxnSpPr>
            <p:nvPr/>
          </p:nvCxnSpPr>
          <p:spPr>
            <a:xfrm>
              <a:off x="4391087" y="4435302"/>
              <a:ext cx="32344" cy="771099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243919" y="3291974"/>
              <a:ext cx="969048" cy="52322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55A0"/>
                  </a:solidFill>
                </a:rPr>
                <a:t>Temporary</a:t>
              </a:r>
            </a:p>
            <a:p>
              <a:r>
                <a:rPr lang="en-US" sz="1400" dirty="0">
                  <a:solidFill>
                    <a:srgbClr val="0055A0"/>
                  </a:solidFill>
                </a:rPr>
                <a:t>dump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1884446" y="3789330"/>
              <a:ext cx="740978" cy="743982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2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next?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 smtClean="0"/>
              <a:t>- </a:t>
            </a:r>
            <a:r>
              <a:rPr lang="en-GB" sz="3600" dirty="0" smtClean="0"/>
              <a:t>demonstrate long term reliability </a:t>
            </a:r>
          </a:p>
          <a:p>
            <a:r>
              <a:rPr lang="en-GB" sz="3600" dirty="0" smtClean="0"/>
              <a:t>        </a:t>
            </a:r>
            <a:r>
              <a:rPr lang="en-GB" dirty="0" smtClean="0"/>
              <a:t>“non availability of the injectors is the main cause of down time for the LHC” </a:t>
            </a:r>
            <a:endParaRPr lang="en-GB" sz="3600" dirty="0" smtClean="0"/>
          </a:p>
          <a:p>
            <a:endParaRPr lang="en-GB" sz="3600" dirty="0"/>
          </a:p>
          <a:p>
            <a:r>
              <a:rPr lang="en-GB" sz="3600" dirty="0" smtClean="0"/>
              <a:t>-connect to the PSB</a:t>
            </a:r>
          </a:p>
          <a:p>
            <a:endParaRPr lang="en-GB" sz="3600" dirty="0" smtClean="0"/>
          </a:p>
          <a:p>
            <a:endParaRPr lang="en-GB" sz="3600" dirty="0"/>
          </a:p>
          <a:p>
            <a:r>
              <a:rPr lang="en-GB" sz="3600" dirty="0" smtClean="0"/>
              <a:t>-achieve the nominal and possibly the ultimate current</a:t>
            </a:r>
            <a:endParaRPr lang="en-GB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1842" y="3163653"/>
            <a:ext cx="4162321" cy="62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1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eliability </a:t>
            </a:r>
            <a:r>
              <a:rPr lang="en-GB" dirty="0" smtClean="0"/>
              <a:t>run </a:t>
            </a:r>
            <a:r>
              <a:rPr lang="en-GB" dirty="0" smtClean="0"/>
              <a:t>(June17-Mar18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1950128" y="2190580"/>
            <a:ext cx="8684054" cy="3753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indent="-457200">
              <a:buFont typeface="+mj-lt"/>
              <a:buAutoNum type="arabicPeriod"/>
            </a:pPr>
            <a:r>
              <a:rPr lang="en-GB" sz="2000" u="sng" dirty="0"/>
              <a:t>Insure a smooth transition from commissioning to operation</a:t>
            </a:r>
            <a:r>
              <a:rPr lang="en-GB" sz="2000" dirty="0"/>
              <a:t>: train operators, necessary software development, learn to deal with the increased flexibility. </a:t>
            </a:r>
          </a:p>
          <a:p>
            <a:pPr marL="493776" indent="-457200">
              <a:buFont typeface="+mj-lt"/>
              <a:buAutoNum type="arabicPeriod"/>
            </a:pPr>
            <a:r>
              <a:rPr lang="en-GB" sz="2000" dirty="0"/>
              <a:t> </a:t>
            </a:r>
            <a:r>
              <a:rPr lang="en-GB" sz="2000" u="sng" dirty="0"/>
              <a:t>Find any  weak points and mend them in time for the connection</a:t>
            </a:r>
            <a:endParaRPr lang="en-GB" sz="2000" dirty="0"/>
          </a:p>
          <a:p>
            <a:pPr marL="493776" indent="-457200">
              <a:buFont typeface="+mj-lt"/>
              <a:buAutoNum type="arabicPeriod"/>
            </a:pPr>
            <a:r>
              <a:rPr lang="en-GB" sz="2000" u="sng" dirty="0"/>
              <a:t>Achieve a </a:t>
            </a:r>
            <a:r>
              <a:rPr lang="en-GB" sz="2000" i="1" u="sng" dirty="0">
                <a:solidFill>
                  <a:srgbClr val="FF0000"/>
                </a:solidFill>
              </a:rPr>
              <a:t>beam-availability</a:t>
            </a:r>
            <a:r>
              <a:rPr lang="en-GB" sz="2000" u="sng" dirty="0"/>
              <a:t> for the PSB as high as possible </a:t>
            </a:r>
            <a:r>
              <a:rPr lang="en-GB" sz="2000" dirty="0"/>
              <a:t>and possibly above 90% :  importance of the fault tracking system </a:t>
            </a:r>
          </a:p>
          <a:p>
            <a:pPr marL="36576" indent="0">
              <a:buNone/>
            </a:pPr>
            <a:r>
              <a:rPr lang="en-GB" sz="2000" dirty="0"/>
              <a:t>		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966" y="4809636"/>
            <a:ext cx="8728997" cy="147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To complete the transfer lines and connect to the PSB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160 MeV </a:t>
            </a:r>
            <a:r>
              <a:rPr lang="en-GB" dirty="0" smtClean="0"/>
              <a:t>H- as planned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During LS2 for 6 months</a:t>
            </a:r>
          </a:p>
          <a:p>
            <a:pPr lvl="1"/>
            <a:r>
              <a:rPr lang="en-GB" dirty="0" smtClean="0"/>
              <a:t>Install new BHZ20 and build the shielding around that area</a:t>
            </a:r>
          </a:p>
          <a:p>
            <a:pPr lvl="1"/>
            <a:r>
              <a:rPr lang="en-GB" dirty="0" smtClean="0"/>
              <a:t>Renew the LBE </a:t>
            </a:r>
            <a:r>
              <a:rPr lang="en-GB" dirty="0" smtClean="0"/>
              <a:t>line (emittance measurement)</a:t>
            </a:r>
            <a:endParaRPr lang="en-GB" dirty="0" smtClean="0"/>
          </a:p>
          <a:p>
            <a:pPr lvl="1"/>
            <a:r>
              <a:rPr lang="en-GB" dirty="0" smtClean="0"/>
              <a:t>Install the H- injection equipment in the PSB</a:t>
            </a:r>
          </a:p>
          <a:p>
            <a:r>
              <a:rPr lang="en-GB" dirty="0" smtClean="0"/>
              <a:t>After LS2</a:t>
            </a:r>
            <a:endParaRPr lang="en-GB" dirty="0"/>
          </a:p>
          <a:p>
            <a:pPr lvl="1"/>
            <a:r>
              <a:rPr lang="en-GB" dirty="0"/>
              <a:t>inject via charge-stripping up to 3 10</a:t>
            </a:r>
            <a:r>
              <a:rPr lang="en-GB" baseline="30000" dirty="0"/>
              <a:t>12</a:t>
            </a:r>
            <a:r>
              <a:rPr lang="en-GB" dirty="0"/>
              <a:t>  protons per ring at 160 MeV (e.g. an average current of 25 mA along the pulse before chopping, injection over 40 turns of 40 µsec)</a:t>
            </a:r>
          </a:p>
          <a:p>
            <a:pPr lvl="1"/>
            <a:r>
              <a:rPr lang="en-GB" dirty="0"/>
              <a:t>The beam injected into each ring can be tailored to durations from 1 to 150 µsec, </a:t>
            </a:r>
            <a:endParaRPr lang="en-GB" dirty="0" smtClean="0"/>
          </a:p>
          <a:p>
            <a:pPr lvl="1"/>
            <a:r>
              <a:rPr lang="en-GB" dirty="0" smtClean="0"/>
              <a:t>Average  </a:t>
            </a:r>
            <a:r>
              <a:rPr lang="en-GB" dirty="0"/>
              <a:t>energy can be dynamically varied by ±1.2 MeV over 40 </a:t>
            </a:r>
            <a:r>
              <a:rPr lang="en-GB" dirty="0" smtClean="0"/>
              <a:t>µsec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/>
              <a:t>rms</a:t>
            </a:r>
            <a:r>
              <a:rPr lang="en-GB" dirty="0"/>
              <a:t> energy spread varied from 85 to 450 </a:t>
            </a:r>
            <a:r>
              <a:rPr lang="en-GB" dirty="0" err="1"/>
              <a:t>keV</a:t>
            </a:r>
            <a:r>
              <a:rPr lang="en-GB" dirty="0"/>
              <a:t> </a:t>
            </a:r>
            <a:r>
              <a:rPr lang="en-GB" dirty="0" err="1"/>
              <a:t>rms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50 MeV protons in emergency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During two weeks : </a:t>
            </a:r>
          </a:p>
          <a:p>
            <a:pPr lvl="1"/>
            <a:r>
              <a:rPr lang="en-GB" dirty="0" smtClean="0"/>
              <a:t>Close the line (blank pipes available)</a:t>
            </a:r>
          </a:p>
          <a:p>
            <a:pPr lvl="1"/>
            <a:r>
              <a:rPr lang="en-GB" dirty="0" smtClean="0"/>
              <a:t>Reposition the BHZ20</a:t>
            </a:r>
          </a:p>
          <a:p>
            <a:pPr lvl="1"/>
            <a:r>
              <a:rPr lang="en-GB" dirty="0" smtClean="0"/>
              <a:t>Switch the source to proton</a:t>
            </a:r>
          </a:p>
          <a:p>
            <a:endParaRPr lang="en-GB" dirty="0"/>
          </a:p>
          <a:p>
            <a:r>
              <a:rPr lang="en-GB" dirty="0" smtClean="0"/>
              <a:t>With 50MeV protons from LINAC4 the PSB would be able  to deliver 75</a:t>
            </a:r>
            <a:r>
              <a:rPr lang="en-GB" dirty="0"/>
              <a:t>% of the present performance for the LHC beam.  (</a:t>
            </a:r>
            <a:r>
              <a:rPr lang="en-US" altLang="en-US" sz="1400" b="1" dirty="0">
                <a:solidFill>
                  <a:srgbClr val="660033"/>
                </a:solidFill>
                <a:latin typeface="Arial" panose="020B0604020202020204" pitchFamily="34" charset="0"/>
              </a:rPr>
              <a:t>CERN-ATS-Note-2012-047 PERF</a:t>
            </a:r>
            <a:r>
              <a:rPr lang="en-US" altLang="en-US" sz="1400" dirty="0">
                <a:solidFill>
                  <a:srgbClr val="BDBDBD"/>
                </a:solidFill>
                <a:latin typeface="Arial" panose="020B0604020202020204" pitchFamily="34" charset="0"/>
              </a:rPr>
              <a:t>. </a:t>
            </a:r>
            <a:r>
              <a:rPr lang="en-US" altLang="en-US" sz="1400" dirty="0">
                <a:latin typeface="Arial" panose="020B0604020202020204" pitchFamily="34" charset="0"/>
              </a:rPr>
              <a:t>– 2012</a:t>
            </a:r>
            <a:r>
              <a:rPr lang="en-US" altLang="en-US" dirty="0" smtClean="0">
                <a:latin typeface="Arial" panose="020B0604020202020204" pitchFamily="34" charset="0"/>
              </a:rPr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2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0" r="52088"/>
          <a:stretch/>
        </p:blipFill>
        <p:spPr bwMode="auto">
          <a:xfrm>
            <a:off x="10499076" y="69701"/>
            <a:ext cx="1582284" cy="373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53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word on the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597" y="857105"/>
            <a:ext cx="4755777" cy="250304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673632"/>
              </p:ext>
            </p:extLst>
          </p:nvPr>
        </p:nvGraphicFramePr>
        <p:xfrm>
          <a:off x="7092796" y="3529622"/>
          <a:ext cx="4579378" cy="2826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834"/>
                <a:gridCol w="1806544"/>
              </a:tblGrid>
              <a:tr h="439421"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Current at 3 MeV</a:t>
                      </a:r>
                      <a:r>
                        <a:rPr lang="en-GB" sz="1600" baseline="0" dirty="0" smtClean="0"/>
                        <a:t> before chopping 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1416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Today’s LINAC4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 mA</a:t>
                      </a:r>
                      <a:endParaRPr lang="en-GB" sz="1600" dirty="0"/>
                    </a:p>
                  </a:txBody>
                  <a:tcPr/>
                </a:tc>
              </a:tr>
              <a:tr h="51416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Record LINAC4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30 mA </a:t>
                      </a:r>
                      <a:endParaRPr lang="en-GB" sz="1600" dirty="0"/>
                    </a:p>
                  </a:txBody>
                  <a:tcPr/>
                </a:tc>
              </a:tr>
              <a:tr h="38993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Nominal LHC Inj.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Upgrade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40 mA </a:t>
                      </a:r>
                      <a:endParaRPr lang="en-GB" sz="1600" dirty="0"/>
                    </a:p>
                  </a:txBody>
                  <a:tcPr/>
                </a:tc>
              </a:tr>
              <a:tr h="38993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Ultimate </a:t>
                      </a:r>
                      <a:r>
                        <a:rPr lang="en-GB" sz="1600" baseline="0" dirty="0" smtClean="0"/>
                        <a:t> LINAC4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60 mA</a:t>
                      </a:r>
                      <a:endParaRPr lang="en-GB" sz="1600" dirty="0"/>
                    </a:p>
                  </a:txBody>
                  <a:tcPr/>
                </a:tc>
              </a:tr>
              <a:tr h="357352"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The gap to the nominal LIU can be compensated with twice</a:t>
                      </a:r>
                      <a:r>
                        <a:rPr lang="en-GB" sz="1600" baseline="0" dirty="0" smtClean="0"/>
                        <a:t> the</a:t>
                      </a:r>
                      <a:r>
                        <a:rPr lang="en-GB" sz="1600" dirty="0" smtClean="0"/>
                        <a:t> injected number of turns in the PSB.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29507" y="1905001"/>
            <a:ext cx="487043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Many improvement since march 2015</a:t>
            </a:r>
            <a:endParaRPr lang="en-GB" sz="1600" dirty="0"/>
          </a:p>
          <a:p>
            <a:pPr marL="342900" indent="-342900">
              <a:buAutoNum type="arabicParenR"/>
            </a:pPr>
            <a:r>
              <a:rPr lang="en-GB" sz="1600" dirty="0"/>
              <a:t>Intensity </a:t>
            </a:r>
          </a:p>
          <a:p>
            <a:pPr marL="342900" indent="-342900">
              <a:buAutoNum type="arabicParenR"/>
            </a:pPr>
            <a:r>
              <a:rPr lang="en-GB" sz="1600" dirty="0"/>
              <a:t>Stability</a:t>
            </a:r>
          </a:p>
          <a:p>
            <a:pPr marL="342900" indent="-342900">
              <a:buAutoNum type="arabicParenR"/>
            </a:pPr>
            <a:r>
              <a:rPr lang="en-GB" sz="1600" dirty="0"/>
              <a:t>Auto-Pilot (automatic regulation of critical source parameters for increased stability)</a:t>
            </a:r>
          </a:p>
          <a:p>
            <a:pPr marL="342900" indent="-342900">
              <a:buAutoNum type="arabicParenR"/>
            </a:pPr>
            <a:r>
              <a:rPr lang="en-GB" sz="1600" dirty="0" err="1"/>
              <a:t>Caesiation</a:t>
            </a:r>
            <a:r>
              <a:rPr lang="en-GB" sz="1600" dirty="0"/>
              <a:t> with autopilot , time needed went from half day w/o beam to few hours in degraded beam conditions</a:t>
            </a:r>
          </a:p>
          <a:p>
            <a:r>
              <a:rPr lang="en-GB" sz="1600" b="1" dirty="0"/>
              <a:t>Parallel program at the test stand </a:t>
            </a:r>
            <a:endParaRPr lang="en-GB" sz="1600" dirty="0"/>
          </a:p>
          <a:p>
            <a:pPr marL="342900" indent="-342900">
              <a:buAutoNum type="arabicParenR"/>
            </a:pPr>
            <a:r>
              <a:rPr lang="en-GB" sz="1600" dirty="0"/>
              <a:t>Control of the emittance</a:t>
            </a:r>
          </a:p>
          <a:p>
            <a:pPr marL="342900" indent="-342900">
              <a:buAutoNum type="arabicParenR"/>
            </a:pPr>
            <a:r>
              <a:rPr lang="en-GB" sz="1600" dirty="0"/>
              <a:t>Optimised electrode shape</a:t>
            </a:r>
          </a:p>
          <a:p>
            <a:pPr marL="342900" indent="-342900">
              <a:buAutoNum type="arabicParenR"/>
            </a:pPr>
            <a:r>
              <a:rPr lang="en-GB" sz="1600" dirty="0"/>
              <a:t>Matching into the LEBT </a:t>
            </a:r>
          </a:p>
          <a:p>
            <a:pPr marL="342900" indent="-342900">
              <a:buAutoNum type="arabicParenR"/>
            </a:pPr>
            <a:r>
              <a:rPr lang="en-GB" sz="1600" dirty="0"/>
              <a:t>Mastering neutralisation?</a:t>
            </a:r>
          </a:p>
          <a:p>
            <a:pPr marL="342900" indent="-342900">
              <a:buAutoNum type="arabicParenR"/>
            </a:pPr>
            <a:endParaRPr lang="en-GB" sz="16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0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</a:t>
            </a:r>
            <a:r>
              <a:rPr lang="en-GB" dirty="0" smtClean="0"/>
              <a:t>remarks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LINAC4 : </a:t>
            </a:r>
          </a:p>
          <a:p>
            <a:pPr lvl="1"/>
            <a:r>
              <a:rPr lang="en-GB" dirty="0" smtClean="0"/>
              <a:t>All </a:t>
            </a:r>
            <a:r>
              <a:rPr lang="en-GB" dirty="0"/>
              <a:t>the hardware </a:t>
            </a:r>
            <a:r>
              <a:rPr lang="en-GB" i="1" dirty="0"/>
              <a:t>except the source </a:t>
            </a:r>
            <a:r>
              <a:rPr lang="en-GB" dirty="0"/>
              <a:t>in its final configuration </a:t>
            </a:r>
            <a:endParaRPr lang="en-GB" dirty="0" smtClean="0"/>
          </a:p>
          <a:p>
            <a:pPr lvl="1"/>
            <a:r>
              <a:rPr lang="en-GB" dirty="0" smtClean="0"/>
              <a:t>There is an enormous flexibility built into LINAC4 to be exploited by the PSB and this will require time and trials</a:t>
            </a:r>
          </a:p>
          <a:p>
            <a:pPr lvl="1"/>
            <a:r>
              <a:rPr lang="en-GB" dirty="0" smtClean="0"/>
              <a:t>Linac4 is upgradeable </a:t>
            </a:r>
          </a:p>
          <a:p>
            <a:pPr lvl="2"/>
            <a:r>
              <a:rPr lang="en-GB" dirty="0" smtClean="0"/>
              <a:t>in terms of duty-cycle (factor 5)  and peak current (factor 3</a:t>
            </a:r>
            <a:r>
              <a:rPr lang="en-GB" dirty="0"/>
              <a:t>) without any modification to the hardware </a:t>
            </a:r>
            <a:endParaRPr lang="en-GB" dirty="0" smtClean="0"/>
          </a:p>
          <a:p>
            <a:pPr lvl="2"/>
            <a:r>
              <a:rPr lang="en-GB" dirty="0" smtClean="0"/>
              <a:t>In terms of duty cycle (factor 50) and final energy with substantial hardware modification</a:t>
            </a:r>
            <a:endParaRPr lang="en-GB" dirty="0"/>
          </a:p>
          <a:p>
            <a:r>
              <a:rPr lang="en-GB" dirty="0" smtClean="0"/>
              <a:t>More general :</a:t>
            </a:r>
          </a:p>
          <a:p>
            <a:pPr lvl="1"/>
            <a:r>
              <a:rPr lang="en-US" dirty="0"/>
              <a:t>The importance of a test stand which includes the full </a:t>
            </a:r>
            <a:r>
              <a:rPr lang="en-US" dirty="0" smtClean="0"/>
              <a:t>pre-injector</a:t>
            </a:r>
            <a:endParaRPr lang="en-GB" dirty="0"/>
          </a:p>
          <a:p>
            <a:pPr lvl="1"/>
            <a:r>
              <a:rPr lang="en-US" dirty="0"/>
              <a:t>The importance of validated machine model and accuracy of particle tracking </a:t>
            </a:r>
            <a:r>
              <a:rPr lang="en-US" dirty="0" smtClean="0"/>
              <a:t>codes</a:t>
            </a:r>
          </a:p>
          <a:p>
            <a:pPr lvl="1"/>
            <a:r>
              <a:rPr lang="en-US" dirty="0" smtClean="0"/>
              <a:t>Also for a relatively small quantity (about 150 Permanent Magnet Quadrupoles pieces) the procurement of the linac4 quadrupoles </a:t>
            </a:r>
            <a:r>
              <a:rPr lang="en-US" smtClean="0"/>
              <a:t>was an </a:t>
            </a:r>
            <a:r>
              <a:rPr lang="en-US" dirty="0" smtClean="0"/>
              <a:t>occasion to transfer knowledge to the European industry.</a:t>
            </a:r>
          </a:p>
          <a:p>
            <a:endParaRPr lang="en-GB" dirty="0"/>
          </a:p>
          <a:p>
            <a:pPr lvl="1"/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 slides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Siting and scheduling </a:t>
            </a:r>
          </a:p>
          <a:p>
            <a:endParaRPr lang="en-GB" dirty="0"/>
          </a:p>
          <a:p>
            <a:r>
              <a:rPr lang="en-GB" dirty="0" smtClean="0"/>
              <a:t>New building and test stand</a:t>
            </a:r>
          </a:p>
          <a:p>
            <a:endParaRPr lang="en-GB" dirty="0" smtClean="0"/>
          </a:p>
          <a:p>
            <a:r>
              <a:rPr lang="en-GB" dirty="0" smtClean="0"/>
              <a:t>Strategy of interlacing installation and  commissioning : test stand and movable test bench</a:t>
            </a:r>
          </a:p>
          <a:p>
            <a:endParaRPr lang="en-GB" dirty="0"/>
          </a:p>
          <a:p>
            <a:r>
              <a:rPr lang="en-GB" dirty="0" smtClean="0"/>
              <a:t>Preparing for the connection : half </a:t>
            </a:r>
            <a:r>
              <a:rPr lang="en-GB" dirty="0" err="1" smtClean="0"/>
              <a:t>sevtor</a:t>
            </a:r>
            <a:r>
              <a:rPr lang="en-GB" dirty="0" smtClean="0"/>
              <a:t> test and reliability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6010">
            <a:off x="2205088" y="3728730"/>
            <a:ext cx="7707234" cy="3721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71625" y="274638"/>
            <a:ext cx="10620375" cy="747712"/>
          </a:xfrm>
        </p:spPr>
        <p:txBody>
          <a:bodyPr/>
          <a:lstStyle/>
          <a:p>
            <a:r>
              <a:rPr lang="en-US" dirty="0" smtClean="0"/>
              <a:t>Status of commissioning / installation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308499"/>
              </p:ext>
            </p:extLst>
          </p:nvPr>
        </p:nvGraphicFramePr>
        <p:xfrm>
          <a:off x="1727201" y="885393"/>
          <a:ext cx="8673397" cy="410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836"/>
                <a:gridCol w="1435260"/>
                <a:gridCol w="1215342"/>
                <a:gridCol w="1250066"/>
                <a:gridCol w="1342665"/>
                <a:gridCol w="1817228"/>
              </a:tblGrid>
              <a:tr h="445072">
                <a:tc gridSpan="6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LINAC4</a:t>
                      </a:r>
                      <a:r>
                        <a:rPr lang="en-GB" sz="1400" baseline="0" dirty="0" smtClean="0"/>
                        <a:t> machine layout- 352MHz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5072"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Pre-injector (9m)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DTL (19m)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CCDTL (25m)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Π</a:t>
                      </a:r>
                      <a:r>
                        <a:rPr lang="en-GB" sz="1400" dirty="0" smtClean="0"/>
                        <a:t>-mode (23m)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60227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50 MeV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160 MeV</a:t>
                      </a:r>
                    </a:p>
                  </a:txBody>
                  <a:tcPr marL="68580" marR="68580" marT="34290" marB="34290"/>
                </a:tc>
              </a:tr>
              <a:tr h="1294515"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SOURCE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Plasma Generator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Extraction</a:t>
                      </a:r>
                    </a:p>
                    <a:p>
                      <a:r>
                        <a:rPr lang="en-GB" sz="900" baseline="0" dirty="0" smtClean="0">
                          <a:solidFill>
                            <a:schemeClr val="tx1"/>
                          </a:solidFill>
                        </a:rPr>
                        <a:t>  e-Dump</a:t>
                      </a:r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LEBT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2 solenoids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Pre</a:t>
                      </a:r>
                      <a:r>
                        <a:rPr lang="en-GB" sz="900" baseline="0" dirty="0" smtClean="0">
                          <a:solidFill>
                            <a:schemeClr val="tx1"/>
                          </a:solidFill>
                        </a:rPr>
                        <a:t> chopper</a:t>
                      </a:r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RFQ</a:t>
                      </a:r>
                    </a:p>
                    <a:p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CHOPPER LINE 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11 EMQ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3 Cavities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2 Chopper units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In-line dump </a:t>
                      </a:r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3 Tanks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3 Klystrons : 5 MW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 EMQ 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114 PMQ</a:t>
                      </a:r>
                    </a:p>
                    <a:p>
                      <a:pPr marL="0" marR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2 </a:t>
                      </a:r>
                      <a:r>
                        <a:rPr lang="en-US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0" hangingPunct="0"/>
                      <a:r>
                        <a:rPr lang="en-US" sz="900" u="sng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Modules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Klystrons : 7 MW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EMQ + 14 PMQ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</a:t>
                      </a:r>
                      <a:r>
                        <a:rPr lang="en-US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steerers</a:t>
                      </a:r>
                      <a:endParaRPr lang="en-US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Modules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8 Klystrons: 12MW</a:t>
                      </a: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EMQ</a:t>
                      </a: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</a:t>
                      </a:r>
                      <a:r>
                        <a:rPr lang="fr-FR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</a:t>
                      </a:r>
                      <a:endParaRPr lang="fr-FR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</a:txBody>
                  <a:tcPr marL="68580" marR="68580" marT="34290" marB="34290"/>
                </a:tc>
              </a:tr>
              <a:tr h="324092">
                <a:tc gridSpan="6"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Beam Commissioning stages </a:t>
                      </a:r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409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</a:t>
                      </a:r>
                      <a:r>
                        <a:rPr lang="en-GB" sz="1400" dirty="0" err="1" smtClean="0"/>
                        <a:t>keV</a:t>
                      </a:r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 MeV</a:t>
                      </a:r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160 MeV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32409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Not</a:t>
                      </a:r>
                      <a:r>
                        <a:rPr lang="en-GB" sz="1200" baseline="0" dirty="0" smtClean="0"/>
                        <a:t> yet the final source – details later</a:t>
                      </a:r>
                    </a:p>
                    <a:p>
                      <a:r>
                        <a:rPr lang="en-GB" sz="1200" baseline="0" dirty="0" smtClean="0"/>
                        <a:t>(50mA standalone)</a:t>
                      </a:r>
                    </a:p>
                    <a:p>
                      <a:r>
                        <a:rPr lang="en-GB" sz="1200" baseline="0" dirty="0" smtClean="0"/>
                        <a:t>(30mA-Nov15)*****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Octobre</a:t>
                      </a:r>
                      <a:r>
                        <a:rPr lang="en-GB" sz="1200" dirty="0" smtClean="0"/>
                        <a:t> 2013</a:t>
                      </a:r>
                    </a:p>
                    <a:p>
                      <a:r>
                        <a:rPr lang="en-GB" sz="1200" dirty="0" smtClean="0"/>
                        <a:t>(10mA- Aug 14)</a:t>
                      </a:r>
                    </a:p>
                    <a:p>
                      <a:r>
                        <a:rPr lang="en-GB" sz="1200" dirty="0" smtClean="0"/>
                        <a:t>(30mA-oct 15)</a:t>
                      </a:r>
                    </a:p>
                    <a:p>
                      <a:r>
                        <a:rPr lang="en-GB" sz="1200" dirty="0" smtClean="0"/>
                        <a:t>(20mA-Nov15) 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August</a:t>
                      </a:r>
                      <a:r>
                        <a:rPr lang="en-GB" sz="1200" baseline="0" dirty="0" smtClean="0"/>
                        <a:t> 2014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(10mA- Aug 14) </a:t>
                      </a:r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(20mA – Nov15)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November 2015</a:t>
                      </a:r>
                    </a:p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(20mA – Nov 15)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June 2016</a:t>
                      </a:r>
                    </a:p>
                    <a:p>
                      <a:endParaRPr lang="en-GB" sz="1200" baseline="0" dirty="0" smtClean="0"/>
                    </a:p>
                    <a:p>
                      <a:endParaRPr lang="en-GB" sz="1200" baseline="0" dirty="0" smtClean="0"/>
                    </a:p>
                    <a:p>
                      <a:r>
                        <a:rPr lang="en-GB" sz="1200" baseline="0" dirty="0" smtClean="0"/>
                        <a:t>(20mA – June16)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Octobre</a:t>
                      </a:r>
                      <a:r>
                        <a:rPr lang="en-GB" sz="1200" baseline="0" dirty="0" smtClean="0"/>
                        <a:t> 2016</a:t>
                      </a:r>
                    </a:p>
                    <a:p>
                      <a:endParaRPr lang="en-GB" sz="1200" baseline="0" dirty="0" smtClean="0"/>
                    </a:p>
                    <a:p>
                      <a:endParaRPr lang="en-GB" sz="1200" baseline="0" dirty="0" smtClean="0"/>
                    </a:p>
                    <a:p>
                      <a:r>
                        <a:rPr lang="en-GB" sz="1200" baseline="0" dirty="0" smtClean="0"/>
                        <a:t>(18mA – Oct 2016)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048" y="5276429"/>
            <a:ext cx="435769" cy="43576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4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382" y="286603"/>
            <a:ext cx="11744696" cy="14507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270940"/>
              </p:ext>
            </p:extLst>
          </p:nvPr>
        </p:nvGraphicFramePr>
        <p:xfrm>
          <a:off x="290945" y="0"/>
          <a:ext cx="11661569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1715"/>
                <a:gridCol w="6109854"/>
              </a:tblGrid>
              <a:tr h="27536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1-Proposals</a:t>
                      </a:r>
                      <a:r>
                        <a:rPr lang="en-GB" baseline="0" dirty="0" smtClean="0"/>
                        <a:t> from 1996 to 2006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i="1" dirty="0" smtClean="0"/>
                        <a:t>In its June 2007 session the CERN Council has approved the White Paper "Scientific Activities and Budget Estimates for 2007 and Provisional Projections for the Years 2008-2010 and Perspectives for Long-Term", which includes </a:t>
                      </a:r>
                      <a:r>
                        <a:rPr lang="en-US" altLang="en-US" sz="1800" i="1" dirty="0" smtClean="0">
                          <a:solidFill>
                            <a:srgbClr val="FF0000"/>
                          </a:solidFill>
                        </a:rPr>
                        <a:t>construction of a 160 MeV H- linear accelerator called LINAC4</a:t>
                      </a:r>
                      <a:r>
                        <a:rPr lang="en-US" altLang="en-US" sz="1800" i="1" dirty="0" smtClean="0"/>
                        <a:t>, and the study of a 5GeV, high beam power, superconducting proton </a:t>
                      </a:r>
                      <a:r>
                        <a:rPr lang="en-US" altLang="en-US" sz="1800" i="1" dirty="0" err="1" smtClean="0"/>
                        <a:t>Linac</a:t>
                      </a:r>
                      <a:r>
                        <a:rPr lang="en-US" altLang="en-US" sz="1800" i="1" dirty="0" smtClean="0"/>
                        <a:t> (SPL).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800" i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800" i="1" dirty="0" smtClean="0"/>
                    </a:p>
                    <a:p>
                      <a:pPr algn="l"/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2-Decision in 2007 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dirty="0" smtClean="0"/>
                        <a:t>R. </a:t>
                      </a:r>
                      <a:r>
                        <a:rPr lang="en-GB" dirty="0" err="1" smtClean="0"/>
                        <a:t>Aymar</a:t>
                      </a:r>
                      <a:r>
                        <a:rPr lang="en-GB" dirty="0" smtClean="0"/>
                        <a:t> director</a:t>
                      </a:r>
                      <a:r>
                        <a:rPr lang="en-GB" baseline="0" dirty="0" smtClean="0"/>
                        <a:t> general </a:t>
                      </a:r>
                      <a:endParaRPr lang="en-GB" dirty="0"/>
                    </a:p>
                  </a:txBody>
                  <a:tcPr/>
                </a:tc>
              </a:tr>
              <a:tr h="3504651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3-Ground Breaking ceremony : 16 October 2008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4-Inauguration : 9 May 2017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726" y="651405"/>
            <a:ext cx="3078210" cy="12522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4222" t="10703" r="1"/>
          <a:stretch/>
        </p:blipFill>
        <p:spPr>
          <a:xfrm>
            <a:off x="3265714" y="1852551"/>
            <a:ext cx="2574976" cy="9611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945" y="7264"/>
            <a:ext cx="2954561" cy="12950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2803913"/>
            <a:ext cx="4993574" cy="33300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90" y="2822289"/>
            <a:ext cx="4872583" cy="331170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6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CURRENT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23" y="1556526"/>
            <a:ext cx="8610600" cy="5164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98295" y="527695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 emittance</a:t>
            </a:r>
          </a:p>
          <a:p>
            <a:r>
              <a:rPr lang="en-GB" dirty="0"/>
              <a:t>RFQ acceptance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17295" y="447889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matching and steering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01189" y="3946143"/>
            <a:ext cx="1111934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160 </a:t>
            </a:r>
            <a:r>
              <a:rPr lang="en-GB" dirty="0" err="1"/>
              <a:t>Mev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3 MeV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45  </a:t>
            </a:r>
            <a:r>
              <a:rPr lang="en-GB" dirty="0" err="1"/>
              <a:t>keV</a:t>
            </a:r>
            <a:r>
              <a:rPr lang="en-GB" dirty="0"/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9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Reaching the final energy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607446" y="1737360"/>
            <a:ext cx="8970742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/>
              <a:t>Characteristic curves : energy out of an RF  cavity as function of amplitude and phase.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484" y="5369986"/>
            <a:ext cx="3381375" cy="1428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337" y="4102040"/>
            <a:ext cx="3241344" cy="13320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117" y="4086817"/>
            <a:ext cx="3567221" cy="20726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702" y="3147617"/>
            <a:ext cx="2046775" cy="11899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259" y="2087083"/>
            <a:ext cx="3789021" cy="19763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859" y="2083611"/>
            <a:ext cx="3682465" cy="19798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258" y="2086990"/>
            <a:ext cx="1865218" cy="102110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15988" y="4342190"/>
            <a:ext cx="236220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Solid line : simulations, </a:t>
            </a:r>
          </a:p>
          <a:p>
            <a:r>
              <a:rPr lang="en-GB" sz="1400" dirty="0"/>
              <a:t>Dotted :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17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picture</a:t>
            </a:r>
            <a:r>
              <a:rPr lang="fr-CH" dirty="0" smtClean="0"/>
              <a:t> : LHC </a:t>
            </a:r>
            <a:r>
              <a:rPr lang="fr-CH" dirty="0" err="1" smtClean="0"/>
              <a:t>Luminosity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/>
          </p:nvPr>
        </p:nvGraphicFramePr>
        <p:xfrm>
          <a:off x="2325688" y="1751013"/>
          <a:ext cx="3429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" name="Equation" r:id="rId4" imgW="1866600" imgH="457200" progId="Equation.3">
                  <p:embed/>
                </p:oleObj>
              </mc:Choice>
              <mc:Fallback>
                <p:oleObj name="Equation" r:id="rId4" imgW="1866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751013"/>
                        <a:ext cx="3429000" cy="8382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6553201" y="1676401"/>
            <a:ext cx="3782565" cy="12270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>
            <a:noAutofit/>
          </a:bodyPr>
          <a:lstStyle/>
          <a:p>
            <a:pPr marL="0" lvl="1" defTabSz="762000">
              <a:lnSpc>
                <a:spcPct val="80000"/>
              </a:lnSpc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r>
              <a:rPr lang="en-US" sz="1400" b="1" dirty="0" err="1">
                <a:latin typeface="+mj-lt"/>
                <a:cs typeface="Microsoft Sans Serif" pitchFamily="34" charset="0"/>
              </a:rPr>
              <a:t>N</a:t>
            </a:r>
            <a:r>
              <a:rPr lang="en-US" sz="1400" b="1" baseline="-25000" dirty="0" err="1">
                <a:latin typeface="+mj-lt"/>
                <a:cs typeface="Microsoft Sans Serif" pitchFamily="34" charset="0"/>
              </a:rPr>
              <a:t>b</a:t>
            </a:r>
            <a:r>
              <a:rPr lang="en-US" sz="1400" b="1" dirty="0">
                <a:latin typeface="+mj-lt"/>
                <a:cs typeface="Microsoft Sans Serif" pitchFamily="34" charset="0"/>
              </a:rPr>
              <a:t> 	</a:t>
            </a:r>
            <a:r>
              <a:rPr lang="en-US" sz="1200" dirty="0">
                <a:latin typeface="+mj-lt"/>
                <a:cs typeface="Microsoft Sans Serif" pitchFamily="34" charset="0"/>
              </a:rPr>
              <a:t>number of particles per bunch</a:t>
            </a:r>
          </a:p>
          <a:p>
            <a:pPr marL="0" lvl="1" defTabSz="762000">
              <a:lnSpc>
                <a:spcPct val="80000"/>
              </a:lnSpc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r>
              <a:rPr lang="en-US" sz="1400" b="1" dirty="0" err="1">
                <a:latin typeface="+mj-lt"/>
                <a:cs typeface="Microsoft Sans Serif" pitchFamily="34" charset="0"/>
              </a:rPr>
              <a:t>n</a:t>
            </a:r>
            <a:r>
              <a:rPr lang="en-US" sz="1400" b="1" baseline="-25000" dirty="0" err="1">
                <a:latin typeface="+mj-lt"/>
                <a:cs typeface="Microsoft Sans Serif" pitchFamily="34" charset="0"/>
              </a:rPr>
              <a:t>b</a:t>
            </a:r>
            <a:r>
              <a:rPr lang="en-US" sz="1400" b="1" dirty="0">
                <a:latin typeface="+mj-lt"/>
                <a:cs typeface="Microsoft Sans Serif" pitchFamily="34" charset="0"/>
              </a:rPr>
              <a:t> 	</a:t>
            </a:r>
            <a:r>
              <a:rPr lang="en-US" sz="1200" dirty="0">
                <a:latin typeface="+mj-lt"/>
                <a:cs typeface="Microsoft Sans Serif" pitchFamily="34" charset="0"/>
              </a:rPr>
              <a:t>number of bunches</a:t>
            </a:r>
          </a:p>
          <a:p>
            <a:pPr marL="0" lvl="1" defTabSz="762000">
              <a:lnSpc>
                <a:spcPct val="80000"/>
              </a:lnSpc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r>
              <a:rPr lang="en-US" sz="1400" b="1" dirty="0" err="1">
                <a:latin typeface="+mj-lt"/>
                <a:cs typeface="Microsoft Sans Serif" pitchFamily="34" charset="0"/>
              </a:rPr>
              <a:t>f</a:t>
            </a:r>
            <a:r>
              <a:rPr lang="en-US" sz="1400" b="1" baseline="-25000" dirty="0" err="1">
                <a:latin typeface="+mj-lt"/>
                <a:cs typeface="Microsoft Sans Serif" pitchFamily="34" charset="0"/>
              </a:rPr>
              <a:t>r</a:t>
            </a:r>
            <a:r>
              <a:rPr lang="en-US" sz="1400" b="1" dirty="0">
                <a:latin typeface="+mj-lt"/>
                <a:cs typeface="Microsoft Sans Serif" pitchFamily="34" charset="0"/>
              </a:rPr>
              <a:t> 	</a:t>
            </a:r>
            <a:r>
              <a:rPr lang="en-US" sz="1200" dirty="0">
                <a:latin typeface="+mj-lt"/>
                <a:cs typeface="Microsoft Sans Serif" pitchFamily="34" charset="0"/>
              </a:rPr>
              <a:t>revolution frequency</a:t>
            </a:r>
          </a:p>
          <a:p>
            <a:pPr marL="0" lvl="1" defTabSz="762000">
              <a:lnSpc>
                <a:spcPct val="80000"/>
              </a:lnSpc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r>
              <a:rPr lang="en-US" sz="1400" b="1" dirty="0">
                <a:latin typeface="+mj-lt"/>
                <a:cs typeface="Microsoft Sans Serif" pitchFamily="34" charset="0"/>
                <a:sym typeface="Symbol" pitchFamily="18" charset="2"/>
              </a:rPr>
              <a:t></a:t>
            </a:r>
            <a:r>
              <a:rPr lang="en-US" sz="1400" b="1" baseline="-25000" dirty="0">
                <a:latin typeface="+mj-lt"/>
                <a:cs typeface="Microsoft Sans Serif" pitchFamily="34" charset="0"/>
                <a:sym typeface="Symbol" pitchFamily="18" charset="2"/>
              </a:rPr>
              <a:t>n</a:t>
            </a:r>
            <a:r>
              <a:rPr lang="en-US" sz="1400" b="1" dirty="0">
                <a:latin typeface="+mj-lt"/>
                <a:cs typeface="Microsoft Sans Serif" pitchFamily="34" charset="0"/>
                <a:sym typeface="Symbol" pitchFamily="18" charset="2"/>
              </a:rPr>
              <a:t> 	</a:t>
            </a:r>
            <a:r>
              <a:rPr lang="en-US" sz="1200" dirty="0" err="1">
                <a:latin typeface="+mj-lt"/>
                <a:cs typeface="Microsoft Sans Serif" pitchFamily="34" charset="0"/>
                <a:sym typeface="Symbol" pitchFamily="18" charset="2"/>
              </a:rPr>
              <a:t>normalised</a:t>
            </a:r>
            <a:r>
              <a:rPr lang="en-US" sz="1200" dirty="0">
                <a:latin typeface="+mj-lt"/>
                <a:cs typeface="Microsoft Sans Serif" pitchFamily="34" charset="0"/>
                <a:sym typeface="Symbol" pitchFamily="18" charset="2"/>
              </a:rPr>
              <a:t> emittance</a:t>
            </a:r>
          </a:p>
          <a:p>
            <a:pPr marL="0" lvl="1" defTabSz="762000">
              <a:lnSpc>
                <a:spcPct val="80000"/>
              </a:lnSpc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r>
              <a:rPr lang="en-US" sz="1400" b="1" dirty="0">
                <a:latin typeface="+mj-lt"/>
                <a:cs typeface="Microsoft Sans Serif" pitchFamily="34" charset="0"/>
                <a:sym typeface="Symbol" pitchFamily="18" charset="2"/>
              </a:rPr>
              <a:t></a:t>
            </a:r>
            <a:r>
              <a:rPr lang="en-US" sz="1400" b="1" baseline="25000" dirty="0">
                <a:latin typeface="+mj-lt"/>
                <a:cs typeface="Microsoft Sans Serif" pitchFamily="34" charset="0"/>
                <a:sym typeface="Symbol" pitchFamily="18" charset="2"/>
              </a:rPr>
              <a:t>*</a:t>
            </a:r>
            <a:r>
              <a:rPr lang="en-US" sz="1400" b="1" dirty="0">
                <a:latin typeface="+mj-lt"/>
                <a:cs typeface="Microsoft Sans Serif" pitchFamily="34" charset="0"/>
                <a:sym typeface="Symbol" pitchFamily="18" charset="2"/>
              </a:rPr>
              <a:t> 	</a:t>
            </a:r>
            <a:r>
              <a:rPr lang="en-US" sz="1200" dirty="0">
                <a:latin typeface="+mj-lt"/>
                <a:cs typeface="Microsoft Sans Serif" pitchFamily="34" charset="0"/>
                <a:sym typeface="Symbol" pitchFamily="18" charset="2"/>
              </a:rPr>
              <a:t>beta value at </a:t>
            </a:r>
            <a:r>
              <a:rPr lang="en-US" sz="1200" dirty="0" err="1">
                <a:latin typeface="+mj-lt"/>
                <a:cs typeface="Microsoft Sans Serif" pitchFamily="34" charset="0"/>
                <a:sym typeface="Symbol" pitchFamily="18" charset="2"/>
              </a:rPr>
              <a:t>Ip</a:t>
            </a:r>
            <a:endParaRPr lang="en-US" sz="1200" dirty="0">
              <a:latin typeface="+mj-lt"/>
              <a:cs typeface="Microsoft Sans Serif" pitchFamily="34" charset="0"/>
              <a:sym typeface="Symbol" pitchFamily="18" charset="2"/>
            </a:endParaRPr>
          </a:p>
          <a:p>
            <a:pPr marL="0" lvl="1" defTabSz="762000">
              <a:lnSpc>
                <a:spcPct val="80000"/>
              </a:lnSpc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r>
              <a:rPr lang="en-US" sz="1400" b="1" dirty="0">
                <a:latin typeface="+mj-lt"/>
                <a:cs typeface="Microsoft Sans Serif" pitchFamily="34" charset="0"/>
                <a:sym typeface="Symbol" pitchFamily="18" charset="2"/>
              </a:rPr>
              <a:t>F 	</a:t>
            </a:r>
            <a:r>
              <a:rPr lang="en-US" sz="1200" dirty="0">
                <a:latin typeface="+mj-lt"/>
                <a:cs typeface="Microsoft Sans Serif" pitchFamily="34" charset="0"/>
                <a:sym typeface="Symbol" pitchFamily="18" charset="2"/>
              </a:rPr>
              <a:t>reduction factor due to crossing angle</a:t>
            </a:r>
          </a:p>
          <a:p>
            <a:pPr marL="0" lvl="1" defTabSz="762000">
              <a:lnSpc>
                <a:spcPct val="80000"/>
              </a:lnSpc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endParaRPr lang="en-US" sz="1200" b="1" dirty="0">
              <a:latin typeface="+mj-lt"/>
              <a:cs typeface="Microsoft Sans Serif" pitchFamily="34" charset="0"/>
              <a:sym typeface="Symbol" pitchFamily="18" charset="2"/>
            </a:endParaRPr>
          </a:p>
          <a:p>
            <a:pPr lvl="1" defTabSz="762000">
              <a:lnSpc>
                <a:spcPct val="80000"/>
              </a:lnSpc>
              <a:spcBef>
                <a:spcPct val="40000"/>
              </a:spcBef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endParaRPr lang="en-US" sz="1200" b="1" dirty="0">
              <a:solidFill>
                <a:srgbClr val="003399"/>
              </a:solidFill>
              <a:latin typeface="+mj-lt"/>
              <a:cs typeface="Microsoft Sans Serif" pitchFamily="34" charset="0"/>
              <a:sym typeface="Symbol" pitchFamily="18" charset="2"/>
            </a:endParaRPr>
          </a:p>
          <a:p>
            <a:pPr lvl="1" defTabSz="762000">
              <a:lnSpc>
                <a:spcPct val="80000"/>
              </a:lnSpc>
              <a:spcBef>
                <a:spcPct val="40000"/>
              </a:spcBef>
              <a:buClr>
                <a:schemeClr val="accent1"/>
              </a:buClr>
              <a:buSzPct val="70000"/>
              <a:tabLst>
                <a:tab pos="914400" algn="l"/>
              </a:tabLst>
              <a:defRPr/>
            </a:pPr>
            <a:endParaRPr lang="en-US" sz="1400" dirty="0">
              <a:solidFill>
                <a:srgbClr val="003399"/>
              </a:solidFill>
              <a:latin typeface="+mj-lt"/>
              <a:cs typeface="Microsoft Sans Serif" pitchFamily="34" charset="0"/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2290292" y="4077072"/>
            <a:ext cx="2229172" cy="720080"/>
          </a:xfrm>
          <a:prstGeom prst="borderCallout1">
            <a:avLst>
              <a:gd name="adj1" fmla="val 35417"/>
              <a:gd name="adj2" fmla="val 101389"/>
              <a:gd name="adj3" fmla="val -200294"/>
              <a:gd name="adj4" fmla="val 1123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From machine design and limitations (e cloud)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1775520" y="3096892"/>
            <a:ext cx="1629358" cy="766287"/>
          </a:xfrm>
          <a:prstGeom prst="borderCallout1">
            <a:avLst>
              <a:gd name="adj1" fmla="val 2808"/>
              <a:gd name="adj2" fmla="val 78718"/>
              <a:gd name="adj3" fmla="val -84576"/>
              <a:gd name="adj4" fmla="val 128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From optics at Interaction point 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4803064" y="3168622"/>
            <a:ext cx="1512168" cy="1389112"/>
          </a:xfrm>
          <a:prstGeom prst="borderCallout1">
            <a:avLst>
              <a:gd name="adj1" fmla="val 2071"/>
              <a:gd name="adj2" fmla="val 63670"/>
              <a:gd name="adj3" fmla="val -61679"/>
              <a:gd name="adj4" fmla="val 597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Brightness from Injectors : defined at low energy</a:t>
            </a:r>
          </a:p>
          <a:p>
            <a:pPr algn="ctr"/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207" y="5015126"/>
            <a:ext cx="2149551" cy="10359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726" y="4667819"/>
            <a:ext cx="1418844" cy="170988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29400" y="2819400"/>
            <a:ext cx="3343200" cy="3231654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i="1" u="sng" dirty="0"/>
              <a:t>LHC INJECTOR CHAIN : </a:t>
            </a:r>
          </a:p>
          <a:p>
            <a:endParaRPr lang="en-US" sz="1200" b="1" i="1" u="sng" dirty="0"/>
          </a:p>
          <a:p>
            <a:r>
              <a:rPr lang="en-US" sz="1200" b="1" i="1" u="sng" dirty="0"/>
              <a:t>Linac2 (50 MeV) 1978 length 40 m  </a:t>
            </a:r>
          </a:p>
          <a:p>
            <a:r>
              <a:rPr lang="en-US" sz="1200" b="1" i="1" dirty="0"/>
              <a:t>160mA , 100 µsec , 1 Hz</a:t>
            </a:r>
          </a:p>
          <a:p>
            <a:r>
              <a:rPr lang="en-GB" sz="1200" dirty="0">
                <a:solidFill>
                  <a:srgbClr val="FF0000"/>
                </a:solidFill>
              </a:rPr>
              <a:t>Max Space Charge Tune Shift reached</a:t>
            </a:r>
            <a:endParaRPr lang="en-US" sz="1200" b="1" i="1" u="sng" dirty="0">
              <a:solidFill>
                <a:srgbClr val="FF0000"/>
              </a:solidFill>
            </a:endParaRPr>
          </a:p>
          <a:p>
            <a:r>
              <a:rPr lang="en-US" sz="1200" b="1" i="1" dirty="0"/>
              <a:t>↓</a:t>
            </a:r>
          </a:p>
          <a:p>
            <a:r>
              <a:rPr lang="en-US" sz="1200" b="1" i="1" u="sng" dirty="0"/>
              <a:t>PS Booster (1.4 </a:t>
            </a:r>
            <a:r>
              <a:rPr lang="en-US" sz="1200" b="1" i="1" u="sng" dirty="0" err="1"/>
              <a:t>GeV</a:t>
            </a:r>
            <a:r>
              <a:rPr lang="en-US" sz="1200" b="1" i="1" u="sng" dirty="0"/>
              <a:t>) </a:t>
            </a:r>
            <a:r>
              <a:rPr lang="en-US" sz="1200" b="1" i="1" dirty="0"/>
              <a:t>1972 – radius 25 m </a:t>
            </a:r>
          </a:p>
          <a:p>
            <a:r>
              <a:rPr lang="en-US" sz="1200" b="1" i="1" dirty="0"/>
              <a:t>4 rings stacked</a:t>
            </a:r>
          </a:p>
          <a:p>
            <a:r>
              <a:rPr lang="en-US" sz="1200" b="1" i="1" dirty="0"/>
              <a:t>Output energy already upgraded twice</a:t>
            </a:r>
          </a:p>
          <a:p>
            <a:r>
              <a:rPr lang="en-US" sz="1200" b="1" i="1" dirty="0"/>
              <a:t>↓</a:t>
            </a:r>
          </a:p>
          <a:p>
            <a:r>
              <a:rPr lang="en-US" sz="1200" b="1" i="1" u="sng" dirty="0"/>
              <a:t>PS (25 </a:t>
            </a:r>
            <a:r>
              <a:rPr lang="en-US" sz="1200" b="1" i="1" u="sng" dirty="0" err="1"/>
              <a:t>GeV</a:t>
            </a:r>
            <a:r>
              <a:rPr lang="en-US" sz="1200" b="1" i="1" u="sng" dirty="0"/>
              <a:t>) </a:t>
            </a:r>
            <a:r>
              <a:rPr lang="en-US" sz="1200" b="1" i="1" dirty="0"/>
              <a:t>1959 – radius 100 m </a:t>
            </a:r>
          </a:p>
          <a:p>
            <a:endParaRPr lang="en-US" sz="1200" b="1" i="1" dirty="0"/>
          </a:p>
          <a:p>
            <a:r>
              <a:rPr lang="en-US" sz="1200" b="1" i="1" dirty="0"/>
              <a:t>↓</a:t>
            </a:r>
          </a:p>
          <a:p>
            <a:r>
              <a:rPr lang="en-US" sz="1200" b="1" i="1" u="sng" dirty="0"/>
              <a:t>SPS (450 </a:t>
            </a:r>
            <a:r>
              <a:rPr lang="en-US" sz="1200" b="1" i="1" u="sng" dirty="0" err="1"/>
              <a:t>GeV</a:t>
            </a:r>
            <a:r>
              <a:rPr lang="en-US" sz="1200" b="1" i="1" u="sng" dirty="0"/>
              <a:t>) </a:t>
            </a:r>
            <a:r>
              <a:rPr lang="en-US" sz="1200" b="1" i="1" dirty="0"/>
              <a:t> - 1976 radius 1100 m </a:t>
            </a:r>
          </a:p>
          <a:p>
            <a:endParaRPr lang="en-US" sz="1200" b="1" i="1" dirty="0"/>
          </a:p>
          <a:p>
            <a:endParaRPr lang="en-US" sz="1200" b="1" i="1" dirty="0"/>
          </a:p>
          <a:p>
            <a:endParaRPr lang="en-US" sz="1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970816" y="6459785"/>
            <a:ext cx="352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K. Hanke </a:t>
            </a:r>
            <a:r>
              <a:rPr lang="en-GB" dirty="0"/>
              <a:t>WEPVA036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7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beam parameters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2362176" y="6184801"/>
            <a:ext cx="1683351" cy="6731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5/16/2017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958918"/>
              </p:ext>
            </p:extLst>
          </p:nvPr>
        </p:nvGraphicFramePr>
        <p:xfrm>
          <a:off x="1097280" y="1586429"/>
          <a:ext cx="9886537" cy="5218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351"/>
                <a:gridCol w="2511846"/>
                <a:gridCol w="3922419"/>
                <a:gridCol w="2830921"/>
              </a:tblGrid>
              <a:tr h="53026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LINAC4 – CDR -2006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LINAC4</a:t>
                      </a:r>
                      <a:r>
                        <a:rPr lang="en-US" sz="1400" baseline="0" dirty="0" smtClean="0"/>
                        <a:t> – achieved (2016) 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</a:tr>
              <a:tr h="530263">
                <a:tc>
                  <a:txBody>
                    <a:bodyPr/>
                    <a:lstStyle/>
                    <a:p>
                      <a:r>
                        <a:rPr lang="en-GB" sz="3600" dirty="0" smtClean="0"/>
                        <a:t>*</a:t>
                      </a:r>
                      <a:endParaRPr lang="en-US" sz="36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H-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Stripping and more tested in Half Sector Test 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</a:tr>
              <a:tr h="104775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70mA peak at the source</a:t>
                      </a:r>
                    </a:p>
                    <a:p>
                      <a:r>
                        <a:rPr lang="en-US" sz="1400" dirty="0" smtClean="0"/>
                        <a:t>65 ma peak at 3 MeV</a:t>
                      </a:r>
                    </a:p>
                    <a:p>
                      <a:r>
                        <a:rPr lang="en-GB" sz="1400" dirty="0" smtClean="0"/>
                        <a:t>40 mA after chopping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50mA peak (in</a:t>
                      </a:r>
                      <a:r>
                        <a:rPr lang="en-US" sz="1400" baseline="0" dirty="0" smtClean="0"/>
                        <a:t> twice the acceptance of the RFQ)</a:t>
                      </a:r>
                    </a:p>
                    <a:p>
                      <a:r>
                        <a:rPr lang="en-US" sz="1400" baseline="0" dirty="0" smtClean="0"/>
                        <a:t>30 mA peak at 3 MeV  (record) </a:t>
                      </a:r>
                    </a:p>
                    <a:p>
                      <a:r>
                        <a:rPr lang="en-US" sz="1400" baseline="0" dirty="0" smtClean="0"/>
                        <a:t>20 mA after chopping </a:t>
                      </a:r>
                    </a:p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Peak current from the source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Average</a:t>
                      </a:r>
                      <a:r>
                        <a:rPr lang="en-US" sz="1400" baseline="0" dirty="0" smtClean="0"/>
                        <a:t> beam current after chopping (LEBT and RFQ transmission and chopping factor)  </a:t>
                      </a:r>
                      <a:endParaRPr lang="en-US" sz="1400" dirty="0"/>
                    </a:p>
                  </a:txBody>
                  <a:tcPr marT="45730" marB="45730"/>
                </a:tc>
              </a:tr>
              <a:tr h="458625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*</a:t>
                      </a:r>
                      <a:endParaRPr lang="en-US" sz="32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 MeV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160.48 MeV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All RF structures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performing to specs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</a:tr>
              <a:tr h="5302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0.4 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baseline="0" dirty="0" smtClean="0"/>
                        <a:t> mm </a:t>
                      </a:r>
                      <a:r>
                        <a:rPr lang="en-GB" sz="1400" baseline="0" dirty="0" err="1" smtClean="0"/>
                        <a:t>mrad</a:t>
                      </a:r>
                      <a:r>
                        <a:rPr lang="en-GB" sz="1400" baseline="0" dirty="0" smtClean="0"/>
                        <a:t>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0.3 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baseline="0" dirty="0" smtClean="0"/>
                        <a:t> mm </a:t>
                      </a:r>
                      <a:r>
                        <a:rPr lang="en-GB" sz="1400" baseline="0" dirty="0" err="1" smtClean="0"/>
                        <a:t>mrad</a:t>
                      </a:r>
                      <a:r>
                        <a:rPr lang="en-GB" sz="1400" baseline="0" dirty="0" smtClean="0"/>
                        <a:t>  (at 160MeV)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Smaller emittance , allows for more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turns injected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</a:tr>
              <a:tr h="458625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 µsec 1Hz</a:t>
                      </a:r>
                    </a:p>
                    <a:p>
                      <a:r>
                        <a:rPr lang="en-GB" sz="1400" dirty="0" smtClean="0"/>
                        <a:t>(4 rings)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</a:t>
                      </a:r>
                      <a:r>
                        <a:rPr lang="en-US" sz="1400" baseline="0" dirty="0" smtClean="0"/>
                        <a:t> to 600 </a:t>
                      </a:r>
                      <a:r>
                        <a:rPr lang="en-US" sz="1400" dirty="0" smtClean="0"/>
                        <a:t>µsec 1Hz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Longer</a:t>
                      </a:r>
                      <a:r>
                        <a:rPr lang="en-US" sz="1400" baseline="0" dirty="0" smtClean="0"/>
                        <a:t> injection in the PSB (100-150turns)</a:t>
                      </a:r>
                      <a:endParaRPr lang="en-US" sz="1400" dirty="0"/>
                    </a:p>
                  </a:txBody>
                  <a:tcPr marT="45730" marB="45730"/>
                </a:tc>
              </a:tr>
              <a:tr h="57556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Fast Chopping at 3 MeV</a:t>
                      </a:r>
                    </a:p>
                    <a:p>
                      <a:r>
                        <a:rPr lang="en-US" sz="1400" dirty="0" smtClean="0"/>
                        <a:t>2µsec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 kicker rise-time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Demonstrated , including</a:t>
                      </a:r>
                      <a:r>
                        <a:rPr lang="en-US" sz="1400" baseline="0" dirty="0" smtClean="0"/>
                        <a:t> transmitted beam quality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Unprecedented flexibility,</a:t>
                      </a:r>
                      <a:r>
                        <a:rPr lang="en-US" sz="1400" baseline="0" dirty="0" smtClean="0"/>
                        <a:t> to be exploited </a:t>
                      </a:r>
                    </a:p>
                    <a:p>
                      <a:r>
                        <a:rPr lang="en-GB" sz="1400" baseline="0" dirty="0" smtClean="0"/>
                        <a:t>Beam from 1µsec to 150µsec</a:t>
                      </a:r>
                      <a:endParaRPr lang="en-US" sz="1400" dirty="0"/>
                    </a:p>
                  </a:txBody>
                  <a:tcPr marT="45730" marB="45730"/>
                </a:tc>
              </a:tr>
              <a:tr h="5302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Energy painting with the last accelerating modules  </a:t>
                      </a:r>
                      <a:endParaRPr lang="en-US" sz="1400" dirty="0" smtClean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Not yet tested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31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3" y="47731"/>
            <a:ext cx="7902736" cy="58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123398" y="1845734"/>
            <a:ext cx="29155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Frequency : 352 MHz</a:t>
            </a:r>
          </a:p>
          <a:p>
            <a:r>
              <a:rPr lang="en-GB" dirty="0" smtClean="0"/>
              <a:t>Duty cycle for PSB : 0.06 %</a:t>
            </a:r>
          </a:p>
          <a:p>
            <a:r>
              <a:rPr lang="en-GB" dirty="0" smtClean="0"/>
              <a:t>Max duty cycle : 5%</a:t>
            </a:r>
          </a:p>
          <a:p>
            <a:endParaRPr lang="en-GB" dirty="0"/>
          </a:p>
          <a:p>
            <a:r>
              <a:rPr lang="en-GB" dirty="0" smtClean="0"/>
              <a:t>Located 12m underground 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884" y="373023"/>
            <a:ext cx="1645515" cy="167191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161" y="4142606"/>
            <a:ext cx="4551839" cy="272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96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86183" cy="616944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Quadrupoles :mostly PMQ (127/158)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8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10" y="1737360"/>
            <a:ext cx="6137438" cy="4022725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205030" y="1845734"/>
            <a:ext cx="3950649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-Flexibility in matching and chopping 0-80 mA currents from the pre-injector. </a:t>
            </a:r>
          </a:p>
          <a:p>
            <a:r>
              <a:rPr lang="en-GB" dirty="0" smtClean="0"/>
              <a:t>-Flexibility in bringing beams with energy from 50 MeV onwards to the PSB.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877736" y="6064738"/>
            <a:ext cx="4314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PMQ for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tank2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 in diameter and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 in length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200912091119_45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2" t="19601" r="16970" b="11794"/>
          <a:stretch/>
        </p:blipFill>
        <p:spPr bwMode="auto">
          <a:xfrm>
            <a:off x="7946307" y="3673642"/>
            <a:ext cx="3716303" cy="239109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0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827" y="286603"/>
            <a:ext cx="10615853" cy="1450757"/>
          </a:xfrm>
        </p:spPr>
        <p:txBody>
          <a:bodyPr/>
          <a:lstStyle/>
          <a:p>
            <a:r>
              <a:rPr lang="en-GB" dirty="0" smtClean="0"/>
              <a:t>Accelerating Gaps (262) voltage and phase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9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75" y="1737360"/>
            <a:ext cx="6605668" cy="4034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2" y="1766641"/>
            <a:ext cx="4101737" cy="21553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053942" y="3922005"/>
            <a:ext cx="41585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Quasi-synchronous structures with external focusing from </a:t>
            </a:r>
            <a:r>
              <a:rPr lang="en-GB" dirty="0" smtClean="0"/>
              <a:t>50MeV</a:t>
            </a:r>
          </a:p>
          <a:p>
            <a:endParaRPr lang="en-GB" dirty="0"/>
          </a:p>
          <a:p>
            <a:r>
              <a:rPr lang="en-GB" dirty="0" smtClean="0"/>
              <a:t>Sequence of 3 identical gaps </a:t>
            </a:r>
            <a:r>
              <a:rPr lang="en-GB" dirty="0" smtClean="0"/>
              <a:t>from 50 to  </a:t>
            </a:r>
            <a:r>
              <a:rPr lang="en-GB" dirty="0" smtClean="0"/>
              <a:t>100MeV and 7 identical gaps from </a:t>
            </a:r>
            <a:r>
              <a:rPr lang="en-GB" dirty="0" smtClean="0"/>
              <a:t>100 to 160MeV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0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39412</TotalTime>
  <Words>2032</Words>
  <Application>Microsoft Office PowerPoint</Application>
  <PresentationFormat>Widescreen</PresentationFormat>
  <Paragraphs>472</Paragraphs>
  <Slides>31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Calibri</vt:lpstr>
      <vt:lpstr>Calibri Light</vt:lpstr>
      <vt:lpstr>Entypo</vt:lpstr>
      <vt:lpstr>Microsoft Sans Serif</vt:lpstr>
      <vt:lpstr>Open Sans Light</vt:lpstr>
      <vt:lpstr>Symbol</vt:lpstr>
      <vt:lpstr>Times New Roman</vt:lpstr>
      <vt:lpstr>Verdana</vt:lpstr>
      <vt:lpstr>Retrospect</vt:lpstr>
      <vt:lpstr>Equation</vt:lpstr>
      <vt:lpstr>Linac4: From Initial Design to Final Commissioning      Alessandra M Lombardi for the LINAC4 Team</vt:lpstr>
      <vt:lpstr>PowerPoint Presentation</vt:lpstr>
      <vt:lpstr>PowerPoint Presentation</vt:lpstr>
      <vt:lpstr>The big picture : LHC Luminosity</vt:lpstr>
      <vt:lpstr>Baseline beam parameters </vt:lpstr>
      <vt:lpstr>PowerPoint Presentation</vt:lpstr>
      <vt:lpstr>PowerPoint Presentation</vt:lpstr>
      <vt:lpstr>Quadrupoles :mostly PMQ (127/158) </vt:lpstr>
      <vt:lpstr>Accelerating Gaps (262) voltage and phase </vt:lpstr>
      <vt:lpstr>Pre-injector –source to 3 MeV (Oct 13)  </vt:lpstr>
      <vt:lpstr>Extensive measurements at 45 keV</vt:lpstr>
      <vt:lpstr>Pre-injector </vt:lpstr>
      <vt:lpstr>CHOPPING at 3 MeV  emoving microbunches (150/352) to adapt the 352MHz linac bunches  to the 1 MHz booster frequency</vt:lpstr>
      <vt:lpstr>Pre-injector :  validation of diagnostics</vt:lpstr>
      <vt:lpstr>Drift Tube Linac : 3-50 MeV  (3-12-30-50 MeV, commissioned in 2 stages Aug 14 and Nov 15)</vt:lpstr>
      <vt:lpstr>Drift tube LINAC – beam measurements</vt:lpstr>
      <vt:lpstr>Cell Coupled Drift Tube LINAC  : 50-100MeV (commissioned June 16)</vt:lpstr>
      <vt:lpstr>CCDTL beam measurements</vt:lpstr>
      <vt:lpstr>Pi-mode structure : 100-160 MeV (commissioned Oct 16)</vt:lpstr>
      <vt:lpstr>Made it to the final energy! </vt:lpstr>
      <vt:lpstr>Half Sector Test  (Oct 2016-mar2017)</vt:lpstr>
      <vt:lpstr>What next? </vt:lpstr>
      <vt:lpstr>Reliability run (June17-Mar18)</vt:lpstr>
      <vt:lpstr>To complete the transfer lines and connect to the PSB</vt:lpstr>
      <vt:lpstr>A word on the source</vt:lpstr>
      <vt:lpstr>Final remarks </vt:lpstr>
      <vt:lpstr>Extra slides</vt:lpstr>
      <vt:lpstr>Linac4 at CERN</vt:lpstr>
      <vt:lpstr>Status of commissioning / installation</vt:lpstr>
      <vt:lpstr>Beam CURRENT</vt:lpstr>
      <vt:lpstr>Reaching the final energy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LINAC4 project</dc:title>
  <dc:creator>Alessandra Lombardi</dc:creator>
  <cp:lastModifiedBy>Alessandra Lombardi</cp:lastModifiedBy>
  <cp:revision>198</cp:revision>
  <dcterms:created xsi:type="dcterms:W3CDTF">2016-06-20T09:53:33Z</dcterms:created>
  <dcterms:modified xsi:type="dcterms:W3CDTF">2017-05-16T05:34:13Z</dcterms:modified>
</cp:coreProperties>
</file>