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61" r:id="rId4"/>
    <p:sldId id="263" r:id="rId5"/>
    <p:sldId id="260" r:id="rId6"/>
    <p:sldId id="257" r:id="rId7"/>
    <p:sldId id="262" r:id="rId8"/>
    <p:sldId id="25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2" d="100"/>
          <a:sy n="92" d="100"/>
        </p:scale>
        <p:origin x="2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00488-729C-4293-8434-80B1553B8EAA}" type="datetimeFigureOut">
              <a:rPr lang="en-GB" smtClean="0"/>
              <a:t>29/06/2017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05A70E-F787-44D2-AF75-5F074CF8A4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28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DBE7C-BB6E-40C9-94FB-90F7D56D67A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34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E24DA-BCCE-4E48-9D87-A6E71D73C303}" type="datetimeFigureOut">
              <a:rPr lang="en-GB" smtClean="0"/>
              <a:t>29/06/2017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A5458-CBD9-40F7-9025-D47E06B54D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443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E24DA-BCCE-4E48-9D87-A6E71D73C303}" type="datetimeFigureOut">
              <a:rPr lang="en-GB" smtClean="0"/>
              <a:t>29/06/2017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A5458-CBD9-40F7-9025-D47E06B54D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124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E24DA-BCCE-4E48-9D87-A6E71D73C303}" type="datetimeFigureOut">
              <a:rPr lang="en-GB" smtClean="0"/>
              <a:t>29/06/2017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A5458-CBD9-40F7-9025-D47E06B54D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736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E24DA-BCCE-4E48-9D87-A6E71D73C303}" type="datetimeFigureOut">
              <a:rPr lang="en-GB" smtClean="0"/>
              <a:t>29/06/2017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A5458-CBD9-40F7-9025-D47E06B54D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754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E24DA-BCCE-4E48-9D87-A6E71D73C303}" type="datetimeFigureOut">
              <a:rPr lang="en-GB" smtClean="0"/>
              <a:t>29/06/2017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A5458-CBD9-40F7-9025-D47E06B54D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02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E24DA-BCCE-4E48-9D87-A6E71D73C303}" type="datetimeFigureOut">
              <a:rPr lang="en-GB" smtClean="0"/>
              <a:t>29/06/2017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A5458-CBD9-40F7-9025-D47E06B54D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177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E24DA-BCCE-4E48-9D87-A6E71D73C303}" type="datetimeFigureOut">
              <a:rPr lang="en-GB" smtClean="0"/>
              <a:t>29/06/2017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A5458-CBD9-40F7-9025-D47E06B54D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558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E24DA-BCCE-4E48-9D87-A6E71D73C303}" type="datetimeFigureOut">
              <a:rPr lang="en-GB" smtClean="0"/>
              <a:t>29/06/2017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A5458-CBD9-40F7-9025-D47E06B54D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701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E24DA-BCCE-4E48-9D87-A6E71D73C303}" type="datetimeFigureOut">
              <a:rPr lang="en-GB" smtClean="0"/>
              <a:t>29/06/2017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A5458-CBD9-40F7-9025-D47E06B54D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983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E24DA-BCCE-4E48-9D87-A6E71D73C303}" type="datetimeFigureOut">
              <a:rPr lang="en-GB" smtClean="0"/>
              <a:t>29/06/2017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A5458-CBD9-40F7-9025-D47E06B54D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400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E24DA-BCCE-4E48-9D87-A6E71D73C303}" type="datetimeFigureOut">
              <a:rPr lang="en-GB" smtClean="0"/>
              <a:t>29/06/2017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A5458-CBD9-40F7-9025-D47E06B54D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55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E24DA-BCCE-4E48-9D87-A6E71D73C303}" type="datetimeFigureOut">
              <a:rPr lang="en-GB" smtClean="0"/>
              <a:t>29/06/2017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A5458-CBD9-40F7-9025-D47E06B54D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768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Linac4-status update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Updated with comments 22 may 2017</a:t>
            </a:r>
          </a:p>
          <a:p>
            <a:r>
              <a:rPr lang="en-GB" dirty="0" smtClean="0"/>
              <a:t>Updated again 29 </a:t>
            </a:r>
            <a:r>
              <a:rPr lang="en-GB" dirty="0" smtClean="0"/>
              <a:t>June </a:t>
            </a:r>
            <a:r>
              <a:rPr lang="en-GB" dirty="0" smtClean="0"/>
              <a:t>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9283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Aim at tunnel closed 26 may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HST is already out, de-</a:t>
            </a:r>
            <a:r>
              <a:rPr lang="en-GB" dirty="0" err="1" smtClean="0"/>
              <a:t>buncher</a:t>
            </a:r>
            <a:r>
              <a:rPr lang="en-GB" dirty="0" smtClean="0"/>
              <a:t> to be installed soon</a:t>
            </a:r>
          </a:p>
          <a:p>
            <a:endParaRPr lang="en-GB" dirty="0"/>
          </a:p>
          <a:p>
            <a:r>
              <a:rPr lang="en-GB" dirty="0" smtClean="0"/>
              <a:t>Some BI equipment is late, not critical for the RR, will be installed at later stage (collect all the late-comers and grant 3 days of access mid-</a:t>
            </a:r>
            <a:r>
              <a:rPr lang="en-GB" dirty="0" err="1" smtClean="0"/>
              <a:t>july</a:t>
            </a:r>
            <a:r>
              <a:rPr lang="en-GB" dirty="0" smtClean="0"/>
              <a:t>).</a:t>
            </a:r>
          </a:p>
          <a:p>
            <a:endParaRPr lang="en-GB" dirty="0"/>
          </a:p>
          <a:p>
            <a:r>
              <a:rPr lang="en-GB" dirty="0" smtClean="0"/>
              <a:t>Alignment of the low energy end (LEBT to DTL) is important and strategy to be put in place. </a:t>
            </a:r>
          </a:p>
          <a:p>
            <a:endParaRPr lang="en-GB" dirty="0"/>
          </a:p>
          <a:p>
            <a:r>
              <a:rPr lang="en-GB" dirty="0" smtClean="0"/>
              <a:t>RF work to be done is planned and followed up (S. Ramberger presentation at IEFC 7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/>
              <a:t>A</a:t>
            </a:r>
            <a:r>
              <a:rPr lang="en-GB" dirty="0" smtClean="0"/>
              <a:t>pril )</a:t>
            </a:r>
          </a:p>
          <a:p>
            <a:endParaRPr lang="en-GB" dirty="0"/>
          </a:p>
          <a:p>
            <a:r>
              <a:rPr lang="en-GB" dirty="0" smtClean="0"/>
              <a:t>Detailed plan with stops and milestones is being worked out by AL.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8115300" y="914400"/>
            <a:ext cx="3238500" cy="14547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To be discussed today – we have  a small vacuum leak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417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Rough planning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JUNE : RF work, Bunch Shape Monitor tune-up, </a:t>
            </a:r>
            <a:r>
              <a:rPr lang="en-GB" dirty="0" err="1" smtClean="0"/>
              <a:t>debuncher</a:t>
            </a:r>
            <a:r>
              <a:rPr lang="en-GB" dirty="0" smtClean="0"/>
              <a:t> commissioning.</a:t>
            </a:r>
          </a:p>
          <a:p>
            <a:endParaRPr lang="en-GB" dirty="0"/>
          </a:p>
          <a:p>
            <a:r>
              <a:rPr lang="en-GB" dirty="0" smtClean="0"/>
              <a:t>JULY –SEPTEMBER : test-run, identify the weak points. Fault tracker in place. ABP running the </a:t>
            </a:r>
            <a:r>
              <a:rPr lang="en-GB" dirty="0" err="1" smtClean="0"/>
              <a:t>linac</a:t>
            </a:r>
            <a:r>
              <a:rPr lang="en-GB" dirty="0" smtClean="0"/>
              <a:t>. Involvement of OP to the extend of their availability.  Stop of 3 days mid </a:t>
            </a:r>
            <a:r>
              <a:rPr lang="en-GB" dirty="0" err="1" smtClean="0"/>
              <a:t>july</a:t>
            </a:r>
            <a:r>
              <a:rPr lang="en-GB" dirty="0" smtClean="0"/>
              <a:t> </a:t>
            </a:r>
          </a:p>
          <a:p>
            <a:endParaRPr lang="en-GB" dirty="0"/>
          </a:p>
          <a:p>
            <a:r>
              <a:rPr lang="en-GB" dirty="0" smtClean="0"/>
              <a:t>OCTOBRE : RF work + addressing weak points identified in </a:t>
            </a:r>
            <a:r>
              <a:rPr lang="en-GB" dirty="0" err="1" smtClean="0"/>
              <a:t>july-septembre</a:t>
            </a:r>
            <a:r>
              <a:rPr lang="en-GB" dirty="0" smtClean="0"/>
              <a:t>+ possibly change of source.</a:t>
            </a:r>
          </a:p>
          <a:p>
            <a:endParaRPr lang="en-GB" dirty="0"/>
          </a:p>
          <a:p>
            <a:r>
              <a:rPr lang="en-GB" dirty="0" smtClean="0"/>
              <a:t>from end OCTOBRE: OP  driving the  daily operation and start the mock-up period. ABP as “</a:t>
            </a:r>
            <a:r>
              <a:rPr lang="en-GB" dirty="0" err="1" smtClean="0"/>
              <a:t>linac</a:t>
            </a:r>
            <a:r>
              <a:rPr lang="en-GB" dirty="0" smtClean="0"/>
              <a:t> supervisor”, RF and ABP piquet during working hours.  </a:t>
            </a:r>
          </a:p>
          <a:p>
            <a:endParaRPr lang="en-GB" dirty="0"/>
          </a:p>
          <a:p>
            <a:r>
              <a:rPr lang="en-GB" dirty="0" smtClean="0"/>
              <a:t>Winter stop : 14 </a:t>
            </a:r>
            <a:r>
              <a:rPr lang="en-GB" dirty="0" err="1" smtClean="0"/>
              <a:t>dec</a:t>
            </a:r>
            <a:r>
              <a:rPr lang="en-GB" dirty="0" smtClean="0"/>
              <a:t> – </a:t>
            </a:r>
            <a:r>
              <a:rPr lang="en-GB" dirty="0" err="1" smtClean="0"/>
              <a:t>tbd</a:t>
            </a:r>
            <a:r>
              <a:rPr lang="en-GB" dirty="0" smtClean="0"/>
              <a:t> by </a:t>
            </a:r>
            <a:r>
              <a:rPr lang="en-GB" dirty="0" err="1" smtClean="0"/>
              <a:t>Rende</a:t>
            </a:r>
            <a:r>
              <a:rPr lang="en-GB" dirty="0" smtClean="0"/>
              <a:t> and OP</a:t>
            </a:r>
          </a:p>
          <a:p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IMPORTANT : OP involvement is one of the goals of the reliability run but it doesn’t drive the schedule.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427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Update 29 June 2017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 smtClean="0"/>
              <a:t>JUNE : RF work, Bunch Shape Monitor tune-up, </a:t>
            </a:r>
            <a:r>
              <a:rPr lang="en-GB" strike="sngStrike" dirty="0" err="1" smtClean="0"/>
              <a:t>debuncher</a:t>
            </a:r>
            <a:r>
              <a:rPr lang="en-GB" strike="sngStrike" dirty="0" smtClean="0"/>
              <a:t> commissioning.</a:t>
            </a:r>
          </a:p>
          <a:p>
            <a:endParaRPr lang="en-GB" dirty="0"/>
          </a:p>
          <a:p>
            <a:r>
              <a:rPr lang="en-GB" dirty="0" smtClean="0"/>
              <a:t>1 JULY –30 SEPTEMBER : test-run, identify the weak points. Fault tracker in place. ABP running the </a:t>
            </a:r>
            <a:r>
              <a:rPr lang="en-GB" dirty="0" err="1" smtClean="0"/>
              <a:t>linac</a:t>
            </a:r>
            <a:r>
              <a:rPr lang="en-GB" dirty="0" smtClean="0"/>
              <a:t>. Involvement of OP to the extend of their availability.  </a:t>
            </a:r>
          </a:p>
          <a:p>
            <a:pPr lvl="1"/>
            <a:r>
              <a:rPr lang="en-GB" dirty="0" smtClean="0"/>
              <a:t>Stop for completing </a:t>
            </a:r>
            <a:r>
              <a:rPr lang="en-GB" dirty="0" err="1" smtClean="0"/>
              <a:t>debuncher</a:t>
            </a:r>
            <a:r>
              <a:rPr lang="en-GB" dirty="0" smtClean="0"/>
              <a:t> installation/ BI installation / any other missing items :  24-28 July </a:t>
            </a:r>
          </a:p>
          <a:p>
            <a:pPr lvl="1"/>
            <a:r>
              <a:rPr lang="en-GB" dirty="0" smtClean="0"/>
              <a:t>ADAM experiment either 20-21 July or 31july-1augst</a:t>
            </a:r>
            <a:endParaRPr lang="en-GB" dirty="0"/>
          </a:p>
          <a:p>
            <a:r>
              <a:rPr lang="en-GB" dirty="0" smtClean="0"/>
              <a:t>1-30 OCTOBRE : RF work + addressing weak points identified in </a:t>
            </a:r>
            <a:r>
              <a:rPr lang="en-GB" dirty="0" err="1" smtClean="0"/>
              <a:t>july-septembre</a:t>
            </a:r>
            <a:r>
              <a:rPr lang="en-GB" dirty="0" smtClean="0"/>
              <a:t>+ possibly change of source.</a:t>
            </a:r>
          </a:p>
          <a:p>
            <a:endParaRPr lang="en-GB" dirty="0"/>
          </a:p>
          <a:p>
            <a:r>
              <a:rPr lang="en-GB" dirty="0" smtClean="0"/>
              <a:t>31 OCTOBRE-18 </a:t>
            </a:r>
            <a:r>
              <a:rPr lang="en-GB" dirty="0" err="1" smtClean="0"/>
              <a:t>decembre</a:t>
            </a:r>
            <a:r>
              <a:rPr lang="en-GB" dirty="0" smtClean="0"/>
              <a:t>: OP  driving the  daily operation and start the mock-up period. ABP as “</a:t>
            </a:r>
            <a:r>
              <a:rPr lang="en-GB" dirty="0" err="1" smtClean="0"/>
              <a:t>linac</a:t>
            </a:r>
            <a:r>
              <a:rPr lang="en-GB" dirty="0" smtClean="0"/>
              <a:t> supervisor”, </a:t>
            </a:r>
            <a:r>
              <a:rPr lang="en-GB" dirty="0" smtClean="0"/>
              <a:t> </a:t>
            </a:r>
            <a:r>
              <a:rPr lang="en-GB" dirty="0" smtClean="0"/>
              <a:t>piquet </a:t>
            </a:r>
            <a:r>
              <a:rPr lang="en-GB" dirty="0" smtClean="0"/>
              <a:t>service during </a:t>
            </a:r>
            <a:r>
              <a:rPr lang="en-GB" dirty="0" smtClean="0"/>
              <a:t>working hours.  </a:t>
            </a:r>
            <a:endParaRPr lang="en-GB" dirty="0"/>
          </a:p>
          <a:p>
            <a:pPr lvl="2"/>
            <a:r>
              <a:rPr lang="en-GB" dirty="0" smtClean="0"/>
              <a:t>Winter stop 18 decembre-26 February</a:t>
            </a:r>
          </a:p>
          <a:p>
            <a:pPr lvl="2"/>
            <a:r>
              <a:rPr lang="en-GB" dirty="0" err="1" smtClean="0"/>
              <a:t>Linac</a:t>
            </a:r>
            <a:r>
              <a:rPr lang="en-GB" dirty="0" smtClean="0"/>
              <a:t> closed 1 </a:t>
            </a:r>
            <a:r>
              <a:rPr lang="en-GB" dirty="0" err="1" smtClean="0"/>
              <a:t>february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26 February – 30 April </a:t>
            </a:r>
            <a:r>
              <a:rPr lang="en-GB" dirty="0"/>
              <a:t>: : OP  driving the  daily operation and start the mock-up period. ABP as “</a:t>
            </a:r>
            <a:r>
              <a:rPr lang="en-GB" dirty="0" err="1"/>
              <a:t>linac</a:t>
            </a:r>
            <a:r>
              <a:rPr lang="en-GB" dirty="0"/>
              <a:t> supervisor”, </a:t>
            </a:r>
            <a:r>
              <a:rPr lang="en-GB" dirty="0" smtClean="0"/>
              <a:t>piquet service during </a:t>
            </a:r>
            <a:r>
              <a:rPr lang="en-GB" dirty="0"/>
              <a:t>working hours. 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This schedule will be integrated in the injector schedule and presented at the IEFC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2321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 involvement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Software development 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Autopilot for the source 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Daily running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9193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Reliability Run -phases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709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F3D13BCC-298E-459B-933C-A746B78D955B}" type="slidenum">
              <a:rPr lang="en-GB" smtClean="0"/>
              <a:t>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914389" y="6181452"/>
            <a:ext cx="2360477" cy="673199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Linac4 status and perspectives  Alessandra Lombardi 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964111"/>
              </p:ext>
            </p:extLst>
          </p:nvPr>
        </p:nvGraphicFramePr>
        <p:xfrm>
          <a:off x="1584536" y="1978429"/>
          <a:ext cx="9083464" cy="4034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0866"/>
                <a:gridCol w="1679124"/>
                <a:gridCol w="3086324"/>
                <a:gridCol w="2047150"/>
              </a:tblGrid>
              <a:tr h="468044">
                <a:tc>
                  <a:txBody>
                    <a:bodyPr/>
                    <a:lstStyle/>
                    <a:p>
                      <a:r>
                        <a:rPr lang="en-GB" dirty="0" smtClean="0"/>
                        <a:t>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When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468044">
                <a:tc>
                  <a:txBody>
                    <a:bodyPr/>
                    <a:lstStyle/>
                    <a:p>
                      <a:r>
                        <a:rPr lang="en-GB" dirty="0" smtClean="0"/>
                        <a:t>0-Finalisation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By</a:t>
                      </a:r>
                      <a:r>
                        <a:rPr lang="en-GB" baseline="0" dirty="0" smtClean="0"/>
                        <a:t> end June</a:t>
                      </a:r>
                      <a:r>
                        <a:rPr lang="en-GB" dirty="0" smtClean="0"/>
                        <a:t> 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Consolidation</a:t>
                      </a:r>
                      <a:r>
                        <a:rPr lang="en-GB" baseline="0" dirty="0" smtClean="0"/>
                        <a:t> of LLRF and BI instrumentation.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CRUCIAL</a:t>
                      </a:r>
                      <a:r>
                        <a:rPr lang="en-GB" baseline="0" dirty="0" smtClean="0"/>
                        <a:t> to respect the schedule</a:t>
                      </a:r>
                      <a:endParaRPr lang="en-GB" dirty="0"/>
                    </a:p>
                  </a:txBody>
                  <a:tcPr/>
                </a:tc>
              </a:tr>
              <a:tr h="468044">
                <a:tc>
                  <a:txBody>
                    <a:bodyPr/>
                    <a:lstStyle/>
                    <a:p>
                      <a:r>
                        <a:rPr lang="en-GB" dirty="0" smtClean="0"/>
                        <a:t>1-make the linac4 reliable by addressing weak points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July</a:t>
                      </a:r>
                      <a:r>
                        <a:rPr lang="en-GB" baseline="0" dirty="0" smtClean="0"/>
                        <a:t> – </a:t>
                      </a:r>
                      <a:r>
                        <a:rPr lang="en-GB" i="1" baseline="0" dirty="0" smtClean="0"/>
                        <a:t>end of </a:t>
                      </a:r>
                      <a:r>
                        <a:rPr lang="en-GB" i="1" baseline="0" dirty="0" err="1" smtClean="0"/>
                        <a:t>septembre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Short runs followed by repairs/optimisation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Accelerator</a:t>
                      </a:r>
                      <a:r>
                        <a:rPr lang="en-GB" baseline="0" dirty="0" smtClean="0"/>
                        <a:t> Fault Tracker in place; OP involved with </a:t>
                      </a:r>
                      <a:r>
                        <a:rPr lang="en-GB" baseline="0" dirty="0" err="1" smtClean="0"/>
                        <a:t>Linac</a:t>
                      </a:r>
                      <a:r>
                        <a:rPr lang="en-GB" baseline="0" dirty="0" smtClean="0"/>
                        <a:t> team still leading.  </a:t>
                      </a:r>
                      <a:endParaRPr lang="en-GB" dirty="0"/>
                    </a:p>
                  </a:txBody>
                  <a:tcPr/>
                </a:tc>
              </a:tr>
              <a:tr h="468044">
                <a:tc>
                  <a:txBody>
                    <a:bodyPr/>
                    <a:lstStyle/>
                    <a:p>
                      <a:r>
                        <a:rPr lang="en-GB" dirty="0" smtClean="0"/>
                        <a:t>2-Mock-up of operation as after the connection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End</a:t>
                      </a:r>
                      <a:r>
                        <a:rPr lang="en-GB" baseline="0" dirty="0" smtClean="0"/>
                        <a:t> of </a:t>
                      </a:r>
                      <a:r>
                        <a:rPr lang="en-GB" baseline="0" dirty="0" err="1" smtClean="0"/>
                        <a:t>octobre</a:t>
                      </a:r>
                      <a:r>
                        <a:rPr lang="en-GB" dirty="0" smtClean="0"/>
                        <a:t>- </a:t>
                      </a:r>
                      <a:r>
                        <a:rPr lang="en-GB" dirty="0" err="1" smtClean="0"/>
                        <a:t>april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18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Daily preparation of different beams, continuous operation for weeks,</a:t>
                      </a:r>
                      <a:r>
                        <a:rPr lang="en-GB" baseline="0" dirty="0" smtClean="0"/>
                        <a:t> exploitation of the LINAC4 flexibility)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OP leading the run with </a:t>
                      </a:r>
                      <a:r>
                        <a:rPr lang="en-GB" dirty="0" err="1" smtClean="0"/>
                        <a:t>linac</a:t>
                      </a:r>
                      <a:r>
                        <a:rPr lang="en-GB" dirty="0" smtClean="0"/>
                        <a:t> team as support. Call-out</a:t>
                      </a:r>
                      <a:r>
                        <a:rPr lang="en-GB" baseline="0" dirty="0" smtClean="0"/>
                        <a:t> list during working hours.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0420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A. Lombardi (ABP) responsible for the reliability run , Bettina Mikulec is the OP representative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922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Reliability run – details 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8665" y="1732672"/>
            <a:ext cx="5261243" cy="29205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76461" y="1732671"/>
            <a:ext cx="350179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Keep in place HST dump , to have the possibility to have multiple destinations/users and verify the energy. </a:t>
            </a:r>
          </a:p>
          <a:p>
            <a:endParaRPr lang="en-GB" dirty="0"/>
          </a:p>
          <a:p>
            <a:r>
              <a:rPr lang="en-GB" dirty="0"/>
              <a:t>Beam-on time calculated from the logbook entries keeping into account that there is not a piquet service.</a:t>
            </a:r>
          </a:p>
          <a:p>
            <a:endParaRPr lang="en-GB" dirty="0"/>
          </a:p>
          <a:p>
            <a:r>
              <a:rPr lang="en-GB" dirty="0"/>
              <a:t>Software to facilitate running from the CCC should be transferred to OP or written by OP. Needs have been identified. </a:t>
            </a:r>
          </a:p>
        </p:txBody>
      </p:sp>
      <p:sp>
        <p:nvSpPr>
          <p:cNvPr id="9" name="Line Callout 2 8"/>
          <p:cNvSpPr/>
          <p:nvPr/>
        </p:nvSpPr>
        <p:spPr>
          <a:xfrm>
            <a:off x="2487685" y="5235178"/>
            <a:ext cx="1215730" cy="661181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74734"/>
              <a:gd name="adj6" fmla="val -732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Main dump </a:t>
            </a:r>
          </a:p>
        </p:txBody>
      </p:sp>
      <p:sp>
        <p:nvSpPr>
          <p:cNvPr id="11" name="Line Callout 2 10"/>
          <p:cNvSpPr/>
          <p:nvPr/>
        </p:nvSpPr>
        <p:spPr>
          <a:xfrm>
            <a:off x="5054277" y="5359782"/>
            <a:ext cx="1215730" cy="87151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05251"/>
              <a:gd name="adj6" fmla="val 2391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HST temporary  dump 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294967295"/>
          </p:nvPr>
        </p:nvSpPr>
        <p:spPr>
          <a:xfrm>
            <a:off x="9709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650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631</Words>
  <Application>Microsoft Office PowerPoint</Application>
  <PresentationFormat>Widescreen</PresentationFormat>
  <Paragraphs>78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Linac4-status update</vt:lpstr>
      <vt:lpstr>Aim at tunnel closed 26 may</vt:lpstr>
      <vt:lpstr>Rough planning </vt:lpstr>
      <vt:lpstr>Update 29 June 2017</vt:lpstr>
      <vt:lpstr>OP involvement</vt:lpstr>
      <vt:lpstr>Reliability Run -phases</vt:lpstr>
      <vt:lpstr>Responsibilities</vt:lpstr>
      <vt:lpstr>Reliability run – details 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Linac4-status update</dc:title>
  <dc:creator>Alessandra Lombardi</dc:creator>
  <cp:lastModifiedBy>Alessandra Lombardi</cp:lastModifiedBy>
  <cp:revision>14</cp:revision>
  <dcterms:created xsi:type="dcterms:W3CDTF">2017-04-26T06:52:40Z</dcterms:created>
  <dcterms:modified xsi:type="dcterms:W3CDTF">2017-06-29T07:30:56Z</dcterms:modified>
</cp:coreProperties>
</file>