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61" r:id="rId4"/>
    <p:sldId id="258" r:id="rId5"/>
    <p:sldId id="259" r:id="rId6"/>
    <p:sldId id="262" r:id="rId7"/>
    <p:sldId id="26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25" autoAdjust="0"/>
  </p:normalViewPr>
  <p:slideViewPr>
    <p:cSldViewPr snapToGrid="0" snapToObjects="1">
      <p:cViewPr varScale="1">
        <p:scale>
          <a:sx n="76" d="100"/>
          <a:sy n="76" d="100"/>
        </p:scale>
        <p:origin x="-880"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99E3E-DE4C-4F42-A6CC-D77B6B23321A}" type="datetimeFigureOut">
              <a:rPr lang="en-US" smtClean="0"/>
              <a:t>6/29/17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89FEC0-CDAC-F34E-8ACA-0F6CF9F71DED}" type="slidenum">
              <a:rPr lang="en-US" smtClean="0"/>
              <a:t>‹#›</a:t>
            </a:fld>
            <a:endParaRPr lang="en-US"/>
          </a:p>
        </p:txBody>
      </p:sp>
    </p:spTree>
    <p:extLst>
      <p:ext uri="{BB962C8B-B14F-4D97-AF65-F5344CB8AC3E}">
        <p14:creationId xmlns:p14="http://schemas.microsoft.com/office/powerpoint/2010/main" val="29678491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CVMFS: CERN Virtual Machine File System—a storage place for physics to store software written (including</a:t>
            </a:r>
            <a:r>
              <a:rPr lang="en-US" baseline="0" dirty="0" smtClean="0"/>
              <a:t> deal with version releases)</a:t>
            </a:r>
            <a:r>
              <a:rPr lang="en-US" dirty="0" smtClean="0"/>
              <a:t>, hold data, etc. This was developed at CERN so</a:t>
            </a:r>
            <a:r>
              <a:rPr lang="en-US" baseline="0" dirty="0" smtClean="0"/>
              <a:t> people can efficiently store files without needless duplication and to more quickly access the software or data needed. </a:t>
            </a:r>
            <a:r>
              <a:rPr lang="en-US" baseline="0" dirty="0" smtClean="0"/>
              <a:t>CVMFS is the tool by which physics software is distributed over the Worldwide LHC Computing Grid (WLCG).</a:t>
            </a:r>
            <a:endParaRPr lang="en-US" dirty="0" smtClean="0"/>
          </a:p>
          <a:p>
            <a:endParaRPr lang="en-US" dirty="0"/>
          </a:p>
        </p:txBody>
      </p:sp>
      <p:sp>
        <p:nvSpPr>
          <p:cNvPr id="4" name="Slide Number Placeholder 3"/>
          <p:cNvSpPr>
            <a:spLocks noGrp="1"/>
          </p:cNvSpPr>
          <p:nvPr>
            <p:ph type="sldNum" sz="quarter" idx="10"/>
          </p:nvPr>
        </p:nvSpPr>
        <p:spPr/>
        <p:txBody>
          <a:bodyPr/>
          <a:lstStyle/>
          <a:p>
            <a:fld id="{4789FEC0-CDAC-F34E-8ACA-0F6CF9F71DED}" type="slidenum">
              <a:rPr lang="en-US" smtClean="0"/>
              <a:t>1</a:t>
            </a:fld>
            <a:endParaRPr lang="en-US"/>
          </a:p>
        </p:txBody>
      </p:sp>
    </p:spTree>
    <p:extLst>
      <p:ext uri="{BB962C8B-B14F-4D97-AF65-F5344CB8AC3E}">
        <p14:creationId xmlns:p14="http://schemas.microsoft.com/office/powerpoint/2010/main" val="510778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background:</a:t>
            </a:r>
          </a:p>
          <a:p>
            <a:r>
              <a:rPr lang="en-US" dirty="0" smtClean="0"/>
              <a:t>-this</a:t>
            </a:r>
            <a:r>
              <a:rPr lang="en-US" baseline="0" dirty="0" smtClean="0"/>
              <a:t> is what the architecture of CVMFS looks like. The center of everything is Stratum 0, which stores everything in repositories, and also handles making changes to the files stored there with virtual machines called release managers. Basically, CVMFS is normally completely read-only, since the vast majority of people only want to access/use the stuff stored there, not necessarily change them. For the few people who do want to make changes, they use the release managers to write changes to the repository and then publish them to Stratum 0, where it can then be accessed by any client</a:t>
            </a:r>
            <a:r>
              <a:rPr lang="en-US" baseline="0" dirty="0" smtClean="0"/>
              <a:t>. Stratum 0 and Stratum 1 re-synchronize (update) every hour. Stratum 1, the next layer, provides </a:t>
            </a:r>
            <a:r>
              <a:rPr lang="en-US" baseline="0" dirty="0" smtClean="0"/>
              <a:t>a number of web servers for clients, and who have a failsafe so that if the one you try to connect to fails, it redirects you to another one. Then we have the proxy hierarchy, </a:t>
            </a:r>
            <a:r>
              <a:rPr lang="en-US" baseline="0" dirty="0" smtClean="0"/>
              <a:t>which have </a:t>
            </a:r>
            <a:r>
              <a:rPr lang="en-US" baseline="0" dirty="0" smtClean="0"/>
              <a:t>caches on them in order to make retrieving files from the file system faster and </a:t>
            </a:r>
            <a:r>
              <a:rPr lang="en-US" baseline="0" dirty="0" smtClean="0"/>
              <a:t>easier.</a:t>
            </a:r>
          </a:p>
        </p:txBody>
      </p:sp>
      <p:sp>
        <p:nvSpPr>
          <p:cNvPr id="4" name="Slide Number Placeholder 3"/>
          <p:cNvSpPr>
            <a:spLocks noGrp="1"/>
          </p:cNvSpPr>
          <p:nvPr>
            <p:ph type="sldNum" sz="quarter" idx="10"/>
          </p:nvPr>
        </p:nvSpPr>
        <p:spPr/>
        <p:txBody>
          <a:bodyPr/>
          <a:lstStyle/>
          <a:p>
            <a:fld id="{4789FEC0-CDAC-F34E-8ACA-0F6CF9F71DED}" type="slidenum">
              <a:rPr lang="en-US" smtClean="0"/>
              <a:t>2</a:t>
            </a:fld>
            <a:endParaRPr lang="en-US"/>
          </a:p>
        </p:txBody>
      </p:sp>
    </p:spTree>
    <p:extLst>
      <p:ext uri="{BB962C8B-B14F-4D97-AF65-F5344CB8AC3E}">
        <p14:creationId xmlns:p14="http://schemas.microsoft.com/office/powerpoint/2010/main" val="1485741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I’m working</a:t>
            </a:r>
            <a:r>
              <a:rPr lang="en-US" baseline="0" dirty="0" smtClean="0"/>
              <a:t> with Stratum 0, which currently looks like this. There are a number of virtual machines that have attached storage in various repositories and that also work as release managers. </a:t>
            </a:r>
            <a:endParaRPr lang="en-US" baseline="0" dirty="0" smtClean="0"/>
          </a:p>
          <a:p>
            <a:endParaRPr lang="en-US" baseline="0" dirty="0" smtClean="0"/>
          </a:p>
          <a:p>
            <a:r>
              <a:rPr lang="en-US" baseline="0" dirty="0" smtClean="0"/>
              <a:t>The </a:t>
            </a:r>
            <a:r>
              <a:rPr lang="en-US" baseline="0" dirty="0" err="1" smtClean="0"/>
              <a:t>cvmfs</a:t>
            </a:r>
            <a:r>
              <a:rPr lang="en-US" baseline="0" dirty="0" smtClean="0"/>
              <a:t>-stratum-</a:t>
            </a:r>
            <a:r>
              <a:rPr lang="en-US" baseline="0" dirty="0" smtClean="0"/>
              <a:t>zero VMs are transparent reverse proxy servers. These are more for the actual acquisition of files stored on CVMFS and are not important to my project but if you want to know what they do you can ask.</a:t>
            </a:r>
          </a:p>
          <a:p>
            <a:endParaRPr lang="en-US" baseline="0" dirty="0" smtClean="0"/>
          </a:p>
          <a:p>
            <a:r>
              <a:rPr lang="en-US" baseline="0" dirty="0" smtClean="0"/>
              <a:t>Basically there is one actual server that runs the Apache webserver. When clients ask for some file, they ask one of these </a:t>
            </a:r>
            <a:r>
              <a:rPr lang="en-US" baseline="0" dirty="0" err="1" smtClean="0"/>
              <a:t>cvmfs</a:t>
            </a:r>
            <a:r>
              <a:rPr lang="en-US" baseline="0" dirty="0" smtClean="0"/>
              <a:t>-stratum-zero VMs for it, and that machine will ask the real server for it. Then it gives it back to the client. There are a bunch of VMs that can do this, so if one of them crashes or is overloaded, then it will automatically switch to another one.</a:t>
            </a:r>
            <a:endParaRPr lang="en-US" dirty="0"/>
          </a:p>
        </p:txBody>
      </p:sp>
      <p:sp>
        <p:nvSpPr>
          <p:cNvPr id="4" name="Slide Number Placeholder 3"/>
          <p:cNvSpPr>
            <a:spLocks noGrp="1"/>
          </p:cNvSpPr>
          <p:nvPr>
            <p:ph type="sldNum" sz="quarter" idx="10"/>
          </p:nvPr>
        </p:nvSpPr>
        <p:spPr/>
        <p:txBody>
          <a:bodyPr/>
          <a:lstStyle/>
          <a:p>
            <a:fld id="{4789FEC0-CDAC-F34E-8ACA-0F6CF9F71DED}" type="slidenum">
              <a:rPr lang="en-US" smtClean="0"/>
              <a:t>3</a:t>
            </a:fld>
            <a:endParaRPr lang="en-US"/>
          </a:p>
        </p:txBody>
      </p:sp>
    </p:spTree>
    <p:extLst>
      <p:ext uri="{BB962C8B-B14F-4D97-AF65-F5344CB8AC3E}">
        <p14:creationId xmlns:p14="http://schemas.microsoft.com/office/powerpoint/2010/main" val="14857413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Stratum</a:t>
            </a:r>
            <a:r>
              <a:rPr lang="en-US" baseline="0" dirty="0" smtClean="0"/>
              <a:t> 0 = single point of failure—it’s not that bad because we still do have the caches, but when Stratum 0 and 1 try to synchronize, that will cause issues. So we want to fix that.</a:t>
            </a:r>
          </a:p>
          <a:p>
            <a:endParaRPr lang="en-US" baseline="0" dirty="0" smtClean="0"/>
          </a:p>
          <a:p>
            <a:r>
              <a:rPr lang="en-US" dirty="0" smtClean="0"/>
              <a:t>VM</a:t>
            </a:r>
            <a:r>
              <a:rPr lang="en-US" baseline="0" dirty="0" smtClean="0"/>
              <a:t> problem = Most of the time, people aren’t actually interacting with the VMs at Stratum 0—only when people want to write changes to a repo, which isn’t that often. So the VMs are basically useless most of the time and also </a:t>
            </a:r>
            <a:r>
              <a:rPr lang="en-US" baseline="0" dirty="0" smtClean="0"/>
              <a:t>take up a bunch of room. Want to fix this too.</a:t>
            </a:r>
            <a:endParaRPr lang="en-US" dirty="0"/>
          </a:p>
        </p:txBody>
      </p:sp>
      <p:sp>
        <p:nvSpPr>
          <p:cNvPr id="4" name="Slide Number Placeholder 3"/>
          <p:cNvSpPr>
            <a:spLocks noGrp="1"/>
          </p:cNvSpPr>
          <p:nvPr>
            <p:ph type="sldNum" sz="quarter" idx="10"/>
          </p:nvPr>
        </p:nvSpPr>
        <p:spPr/>
        <p:txBody>
          <a:bodyPr/>
          <a:lstStyle/>
          <a:p>
            <a:fld id="{4789FEC0-CDAC-F34E-8ACA-0F6CF9F71DED}" type="slidenum">
              <a:rPr lang="en-US" smtClean="0"/>
              <a:t>4</a:t>
            </a:fld>
            <a:endParaRPr lang="en-US"/>
          </a:p>
        </p:txBody>
      </p:sp>
    </p:spTree>
    <p:extLst>
      <p:ext uri="{BB962C8B-B14F-4D97-AF65-F5344CB8AC3E}">
        <p14:creationId xmlns:p14="http://schemas.microsoft.com/office/powerpoint/2010/main" val="247667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fix single point</a:t>
            </a:r>
            <a:r>
              <a:rPr lang="en-US" baseline="0" dirty="0" smtClean="0"/>
              <a:t> of failure issue, make storage more redundant by putting it on cloud storage. We have the S3 (simple storage service) protocol at our disposal, which is a cloud storage protocol originally invented by Amazon. It’s hosted here at CERN’s IT department, using </a:t>
            </a:r>
            <a:r>
              <a:rPr lang="en-US" baseline="0" dirty="0" err="1" smtClean="0"/>
              <a:t>Ceph</a:t>
            </a:r>
            <a:r>
              <a:rPr lang="en-US" baseline="0" dirty="0" smtClean="0"/>
              <a:t>, which is a free-software storage platform that can implement object storage on a computer cluster (all of these things are ultimately just tools). So, we have all of these available already; it just comes to “hooking it up” properly.</a:t>
            </a:r>
          </a:p>
          <a:p>
            <a:endParaRPr lang="en-US" baseline="0" dirty="0" smtClean="0"/>
          </a:p>
          <a:p>
            <a:r>
              <a:rPr lang="en-US" baseline="0" dirty="0" smtClean="0"/>
              <a:t>You can host your S3 storage system at Amazon Web Services, but we don’t </a:t>
            </a:r>
            <a:r>
              <a:rPr lang="en-US" baseline="0" dirty="0" err="1" smtClean="0"/>
              <a:t>cuz</a:t>
            </a:r>
            <a:r>
              <a:rPr lang="en-US" baseline="0" dirty="0" smtClean="0"/>
              <a:t> we cool like that</a:t>
            </a:r>
            <a:endParaRPr lang="en-US" baseline="0" dirty="0" smtClean="0"/>
          </a:p>
          <a:p>
            <a:endParaRPr lang="en-US" baseline="0" dirty="0" smtClean="0"/>
          </a:p>
          <a:p>
            <a:r>
              <a:rPr lang="en-US" baseline="0" dirty="0" smtClean="0"/>
              <a:t>To fix idle VM problem, we want to use </a:t>
            </a:r>
            <a:r>
              <a:rPr lang="en-US" baseline="0" dirty="0" err="1" smtClean="0"/>
              <a:t>Docker</a:t>
            </a:r>
            <a:r>
              <a:rPr lang="en-US" baseline="0" dirty="0" smtClean="0"/>
              <a:t> containers instead of VMs. VMs are, functionally, entire computers that run inside a bigger host machine. They can basically run a whole separate operating system and have their own kernel (a kernel is a program that basically tells a computer’s operating system what to do; controls CPU, memory, input/output, etc. and connects applications to the computer’s hardware). A container has similar functionality, but the main difference is that it doesn’t have its own kernel and it has way lower overhead than VMs, so you could fit more containers in a host than VMs. Also, they can be saved as images, which basically are a template for a potential container, and thus can be launched whenever you need them and then removed when you’re done using them. So, they’d only exist and take up resources in those relatively rare times we want to use them, instead of running all the time like the VMs currently do. So of course they’re better for our purposes than VMs and would fix the idle VM/take up space issue.</a:t>
            </a:r>
          </a:p>
          <a:p>
            <a:endParaRPr lang="en-US" baseline="0" dirty="0" smtClean="0"/>
          </a:p>
          <a:p>
            <a:r>
              <a:rPr lang="en-US" baseline="0" dirty="0" smtClean="0"/>
              <a:t>More container facts: it’s an abstract data type that basically limits access to just inside that container, so a container can’t access anything outside of itself on the host machine. The way we use them is basically the same as how we want to use VMs but there is some functionality VMs have that containers don’t.</a:t>
            </a:r>
          </a:p>
        </p:txBody>
      </p:sp>
      <p:sp>
        <p:nvSpPr>
          <p:cNvPr id="4" name="Slide Number Placeholder 3"/>
          <p:cNvSpPr>
            <a:spLocks noGrp="1"/>
          </p:cNvSpPr>
          <p:nvPr>
            <p:ph type="sldNum" sz="quarter" idx="10"/>
          </p:nvPr>
        </p:nvSpPr>
        <p:spPr/>
        <p:txBody>
          <a:bodyPr/>
          <a:lstStyle/>
          <a:p>
            <a:fld id="{4789FEC0-CDAC-F34E-8ACA-0F6CF9F71DED}" type="slidenum">
              <a:rPr lang="en-US" smtClean="0"/>
              <a:t>5</a:t>
            </a:fld>
            <a:endParaRPr lang="en-US"/>
          </a:p>
        </p:txBody>
      </p:sp>
    </p:spTree>
    <p:extLst>
      <p:ext uri="{BB962C8B-B14F-4D97-AF65-F5344CB8AC3E}">
        <p14:creationId xmlns:p14="http://schemas.microsoft.com/office/powerpoint/2010/main" val="3143537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Pretty self-explanatory?</a:t>
            </a:r>
            <a:endParaRPr lang="en-US" dirty="0"/>
          </a:p>
        </p:txBody>
      </p:sp>
      <p:sp>
        <p:nvSpPr>
          <p:cNvPr id="4" name="Slide Number Placeholder 3"/>
          <p:cNvSpPr>
            <a:spLocks noGrp="1"/>
          </p:cNvSpPr>
          <p:nvPr>
            <p:ph type="sldNum" sz="quarter" idx="10"/>
          </p:nvPr>
        </p:nvSpPr>
        <p:spPr/>
        <p:txBody>
          <a:bodyPr/>
          <a:lstStyle/>
          <a:p>
            <a:fld id="{4789FEC0-CDAC-F34E-8ACA-0F6CF9F71DED}" type="slidenum">
              <a:rPr lang="en-US" smtClean="0"/>
              <a:t>6</a:t>
            </a:fld>
            <a:endParaRPr lang="en-US"/>
          </a:p>
        </p:txBody>
      </p:sp>
    </p:spTree>
    <p:extLst>
      <p:ext uri="{BB962C8B-B14F-4D97-AF65-F5344CB8AC3E}">
        <p14:creationId xmlns:p14="http://schemas.microsoft.com/office/powerpoint/2010/main" val="1992195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heh</a:t>
            </a:r>
            <a:endParaRPr lang="en-US" dirty="0"/>
          </a:p>
        </p:txBody>
      </p:sp>
      <p:sp>
        <p:nvSpPr>
          <p:cNvPr id="4" name="Slide Number Placeholder 3"/>
          <p:cNvSpPr>
            <a:spLocks noGrp="1"/>
          </p:cNvSpPr>
          <p:nvPr>
            <p:ph type="sldNum" sz="quarter" idx="10"/>
          </p:nvPr>
        </p:nvSpPr>
        <p:spPr/>
        <p:txBody>
          <a:bodyPr/>
          <a:lstStyle/>
          <a:p>
            <a:fld id="{4789FEC0-CDAC-F34E-8ACA-0F6CF9F71DED}" type="slidenum">
              <a:rPr lang="en-US" smtClean="0"/>
              <a:t>7</a:t>
            </a:fld>
            <a:endParaRPr lang="en-US"/>
          </a:p>
        </p:txBody>
      </p:sp>
    </p:spTree>
    <p:extLst>
      <p:ext uri="{BB962C8B-B14F-4D97-AF65-F5344CB8AC3E}">
        <p14:creationId xmlns:p14="http://schemas.microsoft.com/office/powerpoint/2010/main" val="1992195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45D4F9-6C56-BC42-A780-75E951BA399D}" type="datetimeFigureOut">
              <a:rPr lang="en-US" smtClean="0"/>
              <a:t>6/29/17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268476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45D4F9-6C56-BC42-A780-75E951BA399D}" type="datetimeFigureOut">
              <a:rPr lang="en-US" smtClean="0"/>
              <a:t>6/29/17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2188182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45D4F9-6C56-BC42-A780-75E951BA399D}" type="datetimeFigureOut">
              <a:rPr lang="en-US" smtClean="0"/>
              <a:t>6/29/17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3817988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45D4F9-6C56-BC42-A780-75E951BA399D}" type="datetimeFigureOut">
              <a:rPr lang="en-US" smtClean="0"/>
              <a:t>6/29/17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3118450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45D4F9-6C56-BC42-A780-75E951BA399D}" type="datetimeFigureOut">
              <a:rPr lang="en-US" smtClean="0"/>
              <a:t>6/29/17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3922340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F45D4F9-6C56-BC42-A780-75E951BA399D}" type="datetimeFigureOut">
              <a:rPr lang="en-US" smtClean="0"/>
              <a:t>6/29/17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1717385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F45D4F9-6C56-BC42-A780-75E951BA399D}" type="datetimeFigureOut">
              <a:rPr lang="en-US" smtClean="0"/>
              <a:t>6/29/17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244065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45D4F9-6C56-BC42-A780-75E951BA399D}" type="datetimeFigureOut">
              <a:rPr lang="en-US" smtClean="0"/>
              <a:t>6/29/17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2004542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5D4F9-6C56-BC42-A780-75E951BA399D}" type="datetimeFigureOut">
              <a:rPr lang="en-US" smtClean="0"/>
              <a:t>6/29/17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3048034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45D4F9-6C56-BC42-A780-75E951BA399D}" type="datetimeFigureOut">
              <a:rPr lang="en-US" smtClean="0"/>
              <a:t>6/29/17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861275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45D4F9-6C56-BC42-A780-75E951BA399D}" type="datetimeFigureOut">
              <a:rPr lang="en-US" smtClean="0"/>
              <a:t>6/29/17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21B61F-E39B-F34F-9953-4E47B2C0720B}" type="slidenum">
              <a:rPr lang="en-US" smtClean="0"/>
              <a:t>‹#›</a:t>
            </a:fld>
            <a:endParaRPr lang="en-US"/>
          </a:p>
        </p:txBody>
      </p:sp>
    </p:spTree>
    <p:extLst>
      <p:ext uri="{BB962C8B-B14F-4D97-AF65-F5344CB8AC3E}">
        <p14:creationId xmlns:p14="http://schemas.microsoft.com/office/powerpoint/2010/main" val="29365229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45D4F9-6C56-BC42-A780-75E951BA399D}" type="datetimeFigureOut">
              <a:rPr lang="en-US" smtClean="0"/>
              <a:t>6/29/17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1B61F-E39B-F34F-9953-4E47B2C0720B}" type="slidenum">
              <a:rPr lang="en-US" smtClean="0"/>
              <a:t>‹#›</a:t>
            </a:fld>
            <a:endParaRPr lang="en-US"/>
          </a:p>
        </p:txBody>
      </p:sp>
    </p:spTree>
    <p:extLst>
      <p:ext uri="{BB962C8B-B14F-4D97-AF65-F5344CB8AC3E}">
        <p14:creationId xmlns:p14="http://schemas.microsoft.com/office/powerpoint/2010/main" val="3582908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5164" y="2130425"/>
            <a:ext cx="8286933" cy="1470025"/>
          </a:xfrm>
        </p:spPr>
        <p:txBody>
          <a:bodyPr>
            <a:noAutofit/>
          </a:bodyPr>
          <a:lstStyle/>
          <a:p>
            <a:r>
              <a:rPr lang="en-US" sz="4800" dirty="0" err="1" smtClean="0">
                <a:latin typeface="Helvetica"/>
                <a:cs typeface="Helvetica"/>
              </a:rPr>
              <a:t>CernVM</a:t>
            </a:r>
            <a:r>
              <a:rPr lang="en-US" sz="4800" dirty="0" smtClean="0">
                <a:latin typeface="Helvetica"/>
                <a:cs typeface="Helvetica"/>
              </a:rPr>
              <a:t>-FS: An Introduction</a:t>
            </a:r>
            <a:endParaRPr lang="en-US" sz="4800" dirty="0">
              <a:latin typeface="Helvetica"/>
              <a:cs typeface="Helvetica"/>
            </a:endParaRPr>
          </a:p>
        </p:txBody>
      </p:sp>
      <p:sp>
        <p:nvSpPr>
          <p:cNvPr id="3" name="Subtitle 2"/>
          <p:cNvSpPr>
            <a:spLocks noGrp="1"/>
          </p:cNvSpPr>
          <p:nvPr>
            <p:ph type="subTitle" idx="1"/>
          </p:nvPr>
        </p:nvSpPr>
        <p:spPr>
          <a:xfrm>
            <a:off x="552128" y="3886200"/>
            <a:ext cx="8103134" cy="1752600"/>
          </a:xfrm>
        </p:spPr>
        <p:txBody>
          <a:bodyPr>
            <a:normAutofit/>
          </a:bodyPr>
          <a:lstStyle/>
          <a:p>
            <a:r>
              <a:rPr lang="en-US" sz="2800" dirty="0" smtClean="0">
                <a:latin typeface="Helvetica"/>
                <a:cs typeface="Helvetica"/>
              </a:rPr>
              <a:t>Lillian </a:t>
            </a:r>
            <a:r>
              <a:rPr lang="en-US" sz="2800" dirty="0" smtClean="0">
                <a:latin typeface="Helvetica"/>
                <a:cs typeface="Helvetica"/>
              </a:rPr>
              <a:t>Huang</a:t>
            </a:r>
          </a:p>
          <a:p>
            <a:r>
              <a:rPr lang="en-US" sz="1800" dirty="0" smtClean="0">
                <a:latin typeface="Helvetica"/>
                <a:cs typeface="Helvetica"/>
              </a:rPr>
              <a:t>IT-ST-FDO (IT Storage Group Operations Section)</a:t>
            </a:r>
            <a:endParaRPr lang="en-US" sz="1800" dirty="0" smtClean="0">
              <a:latin typeface="Helvetica"/>
              <a:cs typeface="Helvetica"/>
            </a:endParaRPr>
          </a:p>
          <a:p>
            <a:r>
              <a:rPr lang="en-US" sz="1800" dirty="0" smtClean="0">
                <a:latin typeface="Helvetica"/>
                <a:cs typeface="Helvetica"/>
              </a:rPr>
              <a:t>June 30, 2017</a:t>
            </a:r>
            <a:endParaRPr lang="en-US" sz="1800" dirty="0">
              <a:latin typeface="Helvetica"/>
              <a:cs typeface="Helvetica"/>
            </a:endParaRPr>
          </a:p>
        </p:txBody>
      </p:sp>
    </p:spTree>
    <p:extLst>
      <p:ext uri="{BB962C8B-B14F-4D97-AF65-F5344CB8AC3E}">
        <p14:creationId xmlns:p14="http://schemas.microsoft.com/office/powerpoint/2010/main" val="391374968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The CVMFS Infrastructure</a:t>
            </a:r>
            <a:endParaRPr lang="en-US" dirty="0">
              <a:latin typeface="Helvetica"/>
              <a:cs typeface="Helvetica"/>
            </a:endParaRPr>
          </a:p>
        </p:txBody>
      </p:sp>
      <p:pic>
        <p:nvPicPr>
          <p:cNvPr id="4" name="Picture 3" descr="stratum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800" y="1691083"/>
            <a:ext cx="8255000" cy="4445000"/>
          </a:xfrm>
          <a:prstGeom prst="rect">
            <a:avLst/>
          </a:prstGeom>
        </p:spPr>
      </p:pic>
    </p:spTree>
    <p:extLst>
      <p:ext uri="{BB962C8B-B14F-4D97-AF65-F5344CB8AC3E}">
        <p14:creationId xmlns:p14="http://schemas.microsoft.com/office/powerpoint/2010/main" val="295130725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Stratum 0 Infrastructure</a:t>
            </a:r>
            <a:endParaRPr lang="en-US" dirty="0">
              <a:latin typeface="Helvetica"/>
              <a:cs typeface="Helvetica"/>
            </a:endParaRPr>
          </a:p>
        </p:txBody>
      </p:sp>
      <p:pic>
        <p:nvPicPr>
          <p:cNvPr id="4" name="Picture 3" descr="Stratum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5460" y="1550413"/>
            <a:ext cx="4604789" cy="4856375"/>
          </a:xfrm>
          <a:prstGeom prst="rect">
            <a:avLst/>
          </a:prstGeom>
        </p:spPr>
      </p:pic>
    </p:spTree>
    <p:extLst>
      <p:ext uri="{BB962C8B-B14F-4D97-AF65-F5344CB8AC3E}">
        <p14:creationId xmlns:p14="http://schemas.microsoft.com/office/powerpoint/2010/main" val="362215953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Current Concerns</a:t>
            </a:r>
            <a:endParaRPr lang="en-US" dirty="0">
              <a:latin typeface="Helvetica"/>
              <a:cs typeface="Helvetica"/>
            </a:endParaRPr>
          </a:p>
        </p:txBody>
      </p:sp>
      <p:sp>
        <p:nvSpPr>
          <p:cNvPr id="3" name="Content Placeholder 2"/>
          <p:cNvSpPr>
            <a:spLocks noGrp="1"/>
          </p:cNvSpPr>
          <p:nvPr>
            <p:ph idx="1"/>
          </p:nvPr>
        </p:nvSpPr>
        <p:spPr/>
        <p:txBody>
          <a:bodyPr/>
          <a:lstStyle/>
          <a:p>
            <a:r>
              <a:rPr lang="en-US" dirty="0" smtClean="0">
                <a:latin typeface="Helvetica"/>
                <a:cs typeface="Helvetica"/>
              </a:rPr>
              <a:t>Stratum 0 is currently a single point of failure</a:t>
            </a:r>
          </a:p>
          <a:p>
            <a:r>
              <a:rPr lang="en-US" dirty="0" smtClean="0">
                <a:latin typeface="Helvetica"/>
                <a:cs typeface="Helvetica"/>
              </a:rPr>
              <a:t>Virtual </a:t>
            </a:r>
            <a:r>
              <a:rPr lang="en-US" dirty="0" smtClean="0">
                <a:latin typeface="Helvetica"/>
                <a:cs typeface="Helvetica"/>
              </a:rPr>
              <a:t>machines at Stratum 0</a:t>
            </a:r>
            <a:r>
              <a:rPr lang="en-US" dirty="0" smtClean="0">
                <a:latin typeface="Helvetica"/>
                <a:cs typeface="Helvetica"/>
              </a:rPr>
              <a:t> sit idly, taking up space</a:t>
            </a:r>
            <a:endParaRPr lang="en-US" dirty="0">
              <a:latin typeface="Helvetica"/>
              <a:cs typeface="Helvetica"/>
            </a:endParaRPr>
          </a:p>
        </p:txBody>
      </p:sp>
    </p:spTree>
    <p:extLst>
      <p:ext uri="{BB962C8B-B14F-4D97-AF65-F5344CB8AC3E}">
        <p14:creationId xmlns:p14="http://schemas.microsoft.com/office/powerpoint/2010/main" val="113994518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Goals for the Summer</a:t>
            </a:r>
            <a:endParaRPr lang="en-US" dirty="0">
              <a:latin typeface="Helvetica"/>
              <a:cs typeface="Helvetica"/>
            </a:endParaRPr>
          </a:p>
        </p:txBody>
      </p:sp>
      <p:sp>
        <p:nvSpPr>
          <p:cNvPr id="3" name="Content Placeholder 2"/>
          <p:cNvSpPr>
            <a:spLocks noGrp="1"/>
          </p:cNvSpPr>
          <p:nvPr>
            <p:ph idx="1"/>
          </p:nvPr>
        </p:nvSpPr>
        <p:spPr>
          <a:xfrm>
            <a:off x="457200" y="1600200"/>
            <a:ext cx="4622336" cy="4525963"/>
          </a:xfrm>
        </p:spPr>
        <p:txBody>
          <a:bodyPr/>
          <a:lstStyle/>
          <a:p>
            <a:r>
              <a:rPr lang="en-US" dirty="0" smtClean="0">
                <a:latin typeface="Helvetica"/>
                <a:cs typeface="Helvetica"/>
              </a:rPr>
              <a:t>Move repositories to cloud storage using CERN’s S3 cluster</a:t>
            </a:r>
          </a:p>
          <a:p>
            <a:r>
              <a:rPr lang="en-US" dirty="0" smtClean="0">
                <a:latin typeface="Helvetica"/>
                <a:cs typeface="Helvetica"/>
              </a:rPr>
              <a:t>Use </a:t>
            </a:r>
            <a:r>
              <a:rPr lang="en-US" dirty="0" err="1" smtClean="0">
                <a:latin typeface="Helvetica"/>
                <a:cs typeface="Helvetica"/>
              </a:rPr>
              <a:t>Docker</a:t>
            </a:r>
            <a:r>
              <a:rPr lang="en-US" dirty="0" smtClean="0">
                <a:latin typeface="Helvetica"/>
                <a:cs typeface="Helvetica"/>
              </a:rPr>
              <a:t> containers as release managers instead of virtual machines</a:t>
            </a:r>
            <a:endParaRPr lang="en-US" dirty="0">
              <a:latin typeface="Helvetica"/>
              <a:cs typeface="Helvetica"/>
            </a:endParaRPr>
          </a:p>
        </p:txBody>
      </p:sp>
      <p:pic>
        <p:nvPicPr>
          <p:cNvPr id="5" name="Picture 4" descr="687474703a2f2f626c6f672e70687573696f6e2e6e6c2f77702d636f6e74656e742f75706c6f6164732f323031332f31312f646f636b65722e706e6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46516" y="3659827"/>
            <a:ext cx="2521256" cy="2122269"/>
          </a:xfrm>
          <a:prstGeom prst="rect">
            <a:avLst/>
          </a:prstGeom>
        </p:spPr>
      </p:pic>
      <p:pic>
        <p:nvPicPr>
          <p:cNvPr id="7" name="Picture 6" descr="download.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1810" y="1449792"/>
            <a:ext cx="4181427" cy="1610023"/>
          </a:xfrm>
          <a:prstGeom prst="rect">
            <a:avLst/>
          </a:prstGeom>
        </p:spPr>
      </p:pic>
    </p:spTree>
    <p:extLst>
      <p:ext uri="{BB962C8B-B14F-4D97-AF65-F5344CB8AC3E}">
        <p14:creationId xmlns:p14="http://schemas.microsoft.com/office/powerpoint/2010/main" val="40844835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Helvetica"/>
                <a:cs typeface="Helvetica"/>
              </a:rPr>
              <a:t>3-Week Progress</a:t>
            </a:r>
            <a:endParaRPr lang="en-US" dirty="0">
              <a:latin typeface="Helvetica"/>
              <a:cs typeface="Helvetica"/>
            </a:endParaRPr>
          </a:p>
        </p:txBody>
      </p:sp>
      <p:sp>
        <p:nvSpPr>
          <p:cNvPr id="3" name="Content Placeholder 2"/>
          <p:cNvSpPr>
            <a:spLocks noGrp="1"/>
          </p:cNvSpPr>
          <p:nvPr>
            <p:ph idx="1"/>
          </p:nvPr>
        </p:nvSpPr>
        <p:spPr>
          <a:xfrm>
            <a:off x="457200" y="1480378"/>
            <a:ext cx="8229600" cy="4853297"/>
          </a:xfrm>
        </p:spPr>
        <p:txBody>
          <a:bodyPr>
            <a:normAutofit/>
          </a:bodyPr>
          <a:lstStyle/>
          <a:p>
            <a:r>
              <a:rPr lang="en-US" dirty="0" smtClean="0">
                <a:latin typeface="Helvetica"/>
                <a:cs typeface="Helvetica"/>
              </a:rPr>
              <a:t>Figuring out the current release manager system; become acquainted with </a:t>
            </a:r>
            <a:r>
              <a:rPr lang="en-US" dirty="0" err="1" smtClean="0">
                <a:latin typeface="Helvetica"/>
                <a:cs typeface="Helvetica"/>
              </a:rPr>
              <a:t>Docker</a:t>
            </a:r>
            <a:r>
              <a:rPr lang="en-US" dirty="0" smtClean="0">
                <a:latin typeface="Helvetica"/>
                <a:cs typeface="Helvetica"/>
              </a:rPr>
              <a:t> images and containers</a:t>
            </a:r>
          </a:p>
          <a:p>
            <a:r>
              <a:rPr lang="en-US" dirty="0" smtClean="0">
                <a:latin typeface="Helvetica"/>
                <a:cs typeface="Helvetica"/>
              </a:rPr>
              <a:t>Created test container to have functionality of current release manager VMs, and test repos in S3 storage that can be written to from the test release manager container</a:t>
            </a:r>
          </a:p>
          <a:p>
            <a:r>
              <a:rPr lang="en-US" dirty="0" smtClean="0">
                <a:latin typeface="Helvetica"/>
                <a:cs typeface="Helvetica"/>
              </a:rPr>
              <a:t>Begin to write performance tests on this new system to compare with the old</a:t>
            </a:r>
          </a:p>
        </p:txBody>
      </p:sp>
      <p:sp>
        <p:nvSpPr>
          <p:cNvPr id="4" name="TextBox 3"/>
          <p:cNvSpPr txBox="1"/>
          <p:nvPr/>
        </p:nvSpPr>
        <p:spPr>
          <a:xfrm>
            <a:off x="1804572" y="183827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60240314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4572" y="1838270"/>
            <a:ext cx="184666" cy="369332"/>
          </a:xfrm>
          <a:prstGeom prst="rect">
            <a:avLst/>
          </a:prstGeom>
          <a:noFill/>
        </p:spPr>
        <p:txBody>
          <a:bodyPr wrap="none" rtlCol="0">
            <a:spAutoFit/>
          </a:bodyPr>
          <a:lstStyle/>
          <a:p>
            <a:endParaRPr lang="en-US" dirty="0"/>
          </a:p>
        </p:txBody>
      </p:sp>
      <p:pic>
        <p:nvPicPr>
          <p:cNvPr id="8" name="Picture 7" descr="1rrg5q.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868" y="1031232"/>
            <a:ext cx="7942024" cy="4684116"/>
          </a:xfrm>
          <a:prstGeom prst="rect">
            <a:avLst/>
          </a:prstGeom>
        </p:spPr>
      </p:pic>
      <p:sp>
        <p:nvSpPr>
          <p:cNvPr id="9" name="TextBox 8"/>
          <p:cNvSpPr txBox="1"/>
          <p:nvPr/>
        </p:nvSpPr>
        <p:spPr>
          <a:xfrm>
            <a:off x="603868" y="5732059"/>
            <a:ext cx="3929281" cy="246221"/>
          </a:xfrm>
          <a:prstGeom prst="rect">
            <a:avLst/>
          </a:prstGeom>
          <a:noFill/>
        </p:spPr>
        <p:txBody>
          <a:bodyPr wrap="none" rtlCol="0">
            <a:spAutoFit/>
          </a:bodyPr>
          <a:lstStyle/>
          <a:p>
            <a:r>
              <a:rPr lang="en-US" sz="1000" dirty="0">
                <a:latin typeface="Helvetica"/>
                <a:cs typeface="Helvetica"/>
              </a:rPr>
              <a:t>Source: https://</a:t>
            </a:r>
            <a:r>
              <a:rPr lang="en-US" sz="1000" dirty="0" err="1">
                <a:latin typeface="Helvetica"/>
                <a:cs typeface="Helvetica"/>
              </a:rPr>
              <a:t>imgflip.com</a:t>
            </a:r>
            <a:r>
              <a:rPr lang="en-US" sz="1000" dirty="0">
                <a:latin typeface="Helvetica"/>
                <a:cs typeface="Helvetica"/>
              </a:rPr>
              <a:t>/</a:t>
            </a:r>
            <a:r>
              <a:rPr lang="en-US" sz="1000" dirty="0" err="1">
                <a:latin typeface="Helvetica"/>
                <a:cs typeface="Helvetica"/>
              </a:rPr>
              <a:t>memegenerator</a:t>
            </a:r>
            <a:r>
              <a:rPr lang="en-US" sz="1000" dirty="0">
                <a:latin typeface="Helvetica"/>
                <a:cs typeface="Helvetica"/>
              </a:rPr>
              <a:t>/One-Does-Not-Simply</a:t>
            </a:r>
          </a:p>
        </p:txBody>
      </p:sp>
    </p:spTree>
    <p:extLst>
      <p:ext uri="{BB962C8B-B14F-4D97-AF65-F5344CB8AC3E}">
        <p14:creationId xmlns:p14="http://schemas.microsoft.com/office/powerpoint/2010/main" val="289100321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1393</TotalTime>
  <Words>1099</Words>
  <Application>Microsoft Macintosh PowerPoint</Application>
  <PresentationFormat>On-screen Show (4:3)</PresentationFormat>
  <Paragraphs>44</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CernVM-FS: An Introduction</vt:lpstr>
      <vt:lpstr>The CVMFS Infrastructure</vt:lpstr>
      <vt:lpstr>Stratum 0 Infrastructure</vt:lpstr>
      <vt:lpstr>Current Concerns</vt:lpstr>
      <vt:lpstr>Goals for the Summer</vt:lpstr>
      <vt:lpstr>3-Week Progress</vt:lpstr>
      <vt:lpstr>PowerPoint Presentation</vt:lpstr>
    </vt:vector>
  </TitlesOfParts>
  <Company>U of 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CernVM-FS: An Introduction</dc:title>
  <dc:creator>Bing Zhou</dc:creator>
  <cp:lastModifiedBy>Bing Zhou</cp:lastModifiedBy>
  <cp:revision>20</cp:revision>
  <dcterms:created xsi:type="dcterms:W3CDTF">2017-06-29T14:15:43Z</dcterms:created>
  <dcterms:modified xsi:type="dcterms:W3CDTF">2017-06-30T13:30:43Z</dcterms:modified>
</cp:coreProperties>
</file>