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7"/>
  </p:notesMasterIdLst>
  <p:sldIdLst>
    <p:sldId id="264" r:id="rId2"/>
    <p:sldId id="269" r:id="rId3"/>
    <p:sldId id="268" r:id="rId4"/>
    <p:sldId id="267" r:id="rId5"/>
    <p:sldId id="270" r:id="rId6"/>
    <p:sldId id="271" r:id="rId7"/>
    <p:sldId id="273" r:id="rId8"/>
    <p:sldId id="274" r:id="rId9"/>
    <p:sldId id="279" r:id="rId10"/>
    <p:sldId id="275" r:id="rId11"/>
    <p:sldId id="276" r:id="rId12"/>
    <p:sldId id="277" r:id="rId13"/>
    <p:sldId id="278" r:id="rId14"/>
    <p:sldId id="272" r:id="rId15"/>
    <p:sldId id="266" r:id="rId16"/>
  </p:sldIdLst>
  <p:sldSz cx="18288000" cy="10333038"/>
  <p:notesSz cx="6858000" cy="9144000"/>
  <p:defaultTextStyle>
    <a:defPPr>
      <a:defRPr lang="en-US"/>
    </a:defPPr>
    <a:lvl1pPr marL="0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5863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31726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7589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63452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9315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95178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11041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26904" algn="l" defTabSz="1831726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FFFF00"/>
    <a:srgbClr val="000000"/>
    <a:srgbClr val="FF3300"/>
    <a:srgbClr val="0B387C"/>
    <a:srgbClr val="00FFFF"/>
    <a:srgbClr val="FF6600"/>
    <a:srgbClr val="006600"/>
    <a:srgbClr val="104282"/>
    <a:srgbClr val="0055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" d="100"/>
          <a:sy n="40" d="100"/>
        </p:scale>
        <p:origin x="-787" y="-86"/>
      </p:cViewPr>
      <p:guideLst>
        <p:guide orient="horz" pos="3255"/>
        <p:guide pos="576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7AAE60-541D-460D-8003-530CEAD5F52A}" type="datetimeFigureOut">
              <a:rPr lang="en-US" smtClean="0"/>
              <a:t>8/9/2017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95288" y="685800"/>
            <a:ext cx="60674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691DEF-674D-46A8-8180-C980DD2F01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416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5863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31726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7589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63452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9315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95178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11041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26904" algn="l" defTabSz="1831726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Mixed beam realistic</a:t>
            </a:r>
            <a:r>
              <a:rPr lang="en-US" baseline="0" dirty="0" smtClean="0"/>
              <a:t> for conditions equipment will experience in underground experiments such as Atlas and CMS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80929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341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Tell audience to note that positive x is defined to the left.  This</a:t>
            </a:r>
            <a:r>
              <a:rPr lang="en-US" baseline="0" dirty="0" smtClean="0"/>
              <a:t> simulation is for both dumps closed without the additional 1.6m of iron.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Tell audience to note that positive x is defined to the left.  This</a:t>
            </a:r>
            <a:r>
              <a:rPr lang="en-US" baseline="0" dirty="0" smtClean="0"/>
              <a:t> simulation is for both dumps closed without the additional 1.6m of iron.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95288" y="685800"/>
            <a:ext cx="6067425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691DEF-674D-46A8-8180-C980DD2F01C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73465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710" y="2667483"/>
            <a:ext cx="5040000" cy="5011677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8/9/2017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6370752" y="9577196"/>
            <a:ext cx="1002848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1786251"/>
            <a:ext cx="6400800" cy="1100278"/>
          </a:xfrm>
        </p:spPr>
        <p:txBody>
          <a:bodyPr tIns="0" bIns="0" anchor="t"/>
          <a:lstStyle>
            <a:lvl1pPr algn="l">
              <a:buNone/>
              <a:defRPr sz="36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914400" y="323076"/>
            <a:ext cx="5486400" cy="1377738"/>
          </a:xfrm>
        </p:spPr>
        <p:txBody>
          <a:bodyPr lIns="91586" tIns="0" rIns="91586" bIns="0" anchor="b"/>
          <a:lstStyle>
            <a:lvl1pPr marL="0" indent="0" algn="l">
              <a:buNone/>
              <a:defRPr sz="2800"/>
            </a:lvl1pPr>
            <a:lvl2pPr>
              <a:buNone/>
              <a:defRPr sz="2400"/>
            </a:lvl2pPr>
            <a:lvl3pPr>
              <a:buNone/>
              <a:defRPr sz="20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914400" y="2985100"/>
            <a:ext cx="14173200" cy="5549224"/>
          </a:xfrm>
        </p:spPr>
        <p:txBody>
          <a:bodyPr/>
          <a:lstStyle>
            <a:lvl1pPr>
              <a:defRPr sz="5600"/>
            </a:lvl1pPr>
            <a:lvl2pPr>
              <a:defRPr sz="4800"/>
            </a:lvl2pPr>
            <a:lvl3pPr>
              <a:defRPr sz="4400"/>
            </a:lvl3pPr>
            <a:lvl4pPr>
              <a:defRPr sz="4000"/>
            </a:lvl4pPr>
            <a:lvl5pPr>
              <a:defRPr sz="4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6370752" y="9577196"/>
            <a:ext cx="1002848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113464" y="2570014"/>
            <a:ext cx="6107736" cy="1889129"/>
          </a:xfrm>
        </p:spPr>
        <p:txBody>
          <a:bodyPr anchor="b"/>
          <a:lstStyle>
            <a:lvl1pPr algn="l">
              <a:buNone/>
              <a:defRPr sz="44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117594" y="1208681"/>
            <a:ext cx="9519028" cy="7171223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64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1113468" y="4518279"/>
            <a:ext cx="6107732" cy="4013104"/>
          </a:xfrm>
        </p:spPr>
        <p:txBody>
          <a:bodyPr lIns="91586" rIns="91586"/>
          <a:lstStyle>
            <a:lvl1pPr marL="0" indent="0">
              <a:buFontTx/>
              <a:buNone/>
              <a:defRPr sz="2400"/>
            </a:lvl1pPr>
            <a:lvl2pPr>
              <a:buFontTx/>
              <a:buNone/>
              <a:defRPr sz="2400"/>
            </a:lvl2pPr>
            <a:lvl3pPr>
              <a:buFontTx/>
              <a:buNone/>
              <a:defRPr sz="2000"/>
            </a:lvl3pPr>
            <a:lvl4pPr>
              <a:buFontTx/>
              <a:buNone/>
              <a:defRPr sz="1800"/>
            </a:lvl4pPr>
            <a:lvl5pPr>
              <a:buFontTx/>
              <a:buNone/>
              <a:defRPr sz="18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6370752" y="9577196"/>
            <a:ext cx="1002848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914400" y="9274221"/>
            <a:ext cx="16453708" cy="454830"/>
          </a:xfrm>
          <a:prstGeom prst="rect">
            <a:avLst/>
          </a:prstGeom>
        </p:spPr>
        <p:txBody>
          <a:bodyPr vert="horz" lIns="91586" rIns="91586" anchor="ctr">
            <a:noAutofit/>
          </a:bodyPr>
          <a:lstStyle>
            <a:lvl1pPr algn="ctr">
              <a:defRPr sz="28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343" y="3629548"/>
            <a:ext cx="3091314" cy="307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914400" y="9274221"/>
            <a:ext cx="16453708" cy="454830"/>
          </a:xfrm>
          <a:prstGeom prst="rect">
            <a:avLst/>
          </a:prstGeom>
        </p:spPr>
        <p:txBody>
          <a:bodyPr vert="horz" lIns="91586" rIns="91586" anchor="ctr">
            <a:noAutofit/>
          </a:bodyPr>
          <a:lstStyle>
            <a:lvl1pPr algn="ctr">
              <a:defRPr sz="28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  <p:pic>
        <p:nvPicPr>
          <p:cNvPr id="6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343" y="3629548"/>
            <a:ext cx="3091314" cy="3073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4000" y="2642574"/>
            <a:ext cx="5040000" cy="50625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7918880" y="3898941"/>
            <a:ext cx="2443892" cy="2535157"/>
          </a:xfrm>
          <a:prstGeom prst="rect">
            <a:avLst/>
          </a:prstGeom>
        </p:spPr>
      </p:pic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914400" y="9274221"/>
            <a:ext cx="16453708" cy="454830"/>
          </a:xfrm>
          <a:prstGeom prst="rect">
            <a:avLst/>
          </a:prstGeom>
        </p:spPr>
        <p:txBody>
          <a:bodyPr vert="horz" lIns="91586" rIns="91586" anchor="ctr">
            <a:noAutofit/>
          </a:bodyPr>
          <a:lstStyle>
            <a:lvl1pPr algn="ctr">
              <a:defRPr sz="2800">
                <a:latin typeface="Optima"/>
                <a:cs typeface="Optima"/>
              </a:defRPr>
            </a:lvl1pPr>
          </a:lstStyle>
          <a:p>
            <a:r>
              <a:rPr kumimoji="0" lang="fr-CH" dirty="0" smtClean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683634"/>
            <a:ext cx="16453708" cy="1416977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6/30/2017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914400" y="5109451"/>
            <a:ext cx="5486400" cy="632297"/>
          </a:xfrm>
        </p:spPr>
        <p:txBody>
          <a:bodyPr lIns="91586" tIns="0" rIns="91586" bIns="0" anchor="b"/>
          <a:lstStyle>
            <a:lvl1pPr marL="0" indent="0" algn="l">
              <a:buNone/>
              <a:defRPr sz="2800"/>
            </a:lvl1pPr>
            <a:lvl2pPr>
              <a:buNone/>
              <a:defRPr sz="2400"/>
            </a:lvl2pPr>
            <a:lvl3pPr>
              <a:buNone/>
              <a:defRPr sz="20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3683634"/>
            <a:ext cx="16453708" cy="1416977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914400" y="5109451"/>
            <a:ext cx="5486400" cy="632297"/>
          </a:xfrm>
        </p:spPr>
        <p:txBody>
          <a:bodyPr lIns="91586" tIns="0" rIns="91586" bIns="0" anchor="b"/>
          <a:lstStyle>
            <a:lvl1pPr marL="0" indent="0" algn="l">
              <a:buNone/>
              <a:defRPr sz="2800"/>
            </a:lvl1pPr>
            <a:lvl2pPr>
              <a:buNone/>
              <a:defRPr sz="2400"/>
            </a:lvl2pPr>
            <a:lvl3pPr>
              <a:buNone/>
              <a:defRPr sz="2000"/>
            </a:lvl3pPr>
            <a:lvl4pPr>
              <a:buNone/>
              <a:defRPr sz="1800"/>
            </a:lvl4pPr>
            <a:lvl5pPr>
              <a:buNone/>
              <a:defRPr sz="18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8/9/2017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6370752" y="9577196"/>
            <a:ext cx="1002848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13802"/>
            <a:ext cx="14935200" cy="1722173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914400" y="2411044"/>
            <a:ext cx="7315200" cy="6554780"/>
          </a:xfrm>
        </p:spPr>
        <p:txBody>
          <a:bodyPr/>
          <a:lstStyle>
            <a:lvl1pPr>
              <a:defRPr sz="5200"/>
            </a:lvl1pPr>
            <a:lvl2pPr>
              <a:defRPr sz="44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534400" y="2411043"/>
            <a:ext cx="7315200" cy="6554782"/>
          </a:xfrm>
        </p:spPr>
        <p:txBody>
          <a:bodyPr/>
          <a:lstStyle>
            <a:lvl1pPr>
              <a:defRPr sz="5200"/>
            </a:lvl1pPr>
            <a:lvl2pPr>
              <a:defRPr sz="4400"/>
            </a:lvl2pPr>
            <a:lvl3pPr>
              <a:defRPr sz="4000"/>
            </a:lvl3pPr>
            <a:lvl4pPr>
              <a:defRPr sz="3600"/>
            </a:lvl4pPr>
            <a:lvl5pPr>
              <a:defRPr sz="3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8/9/2017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6370752" y="9577196"/>
            <a:ext cx="1002848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14400" y="411410"/>
            <a:ext cx="16459200" cy="134696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911227" y="7687201"/>
            <a:ext cx="16462374" cy="898152"/>
          </a:xfrm>
        </p:spPr>
        <p:txBody>
          <a:bodyPr anchor="t"/>
          <a:lstStyle>
            <a:lvl1pPr marL="0" indent="0">
              <a:buNone/>
              <a:defRPr sz="4800" b="1">
                <a:solidFill>
                  <a:schemeClr val="tx1"/>
                </a:solidFill>
              </a:defRPr>
            </a:lvl1pPr>
            <a:lvl2pPr>
              <a:buNone/>
              <a:defRPr sz="4000" b="1"/>
            </a:lvl2pPr>
            <a:lvl3pPr>
              <a:buNone/>
              <a:defRPr sz="3600" b="1"/>
            </a:lvl3pPr>
            <a:lvl4pPr>
              <a:buNone/>
              <a:defRPr sz="3200" b="1"/>
            </a:lvl4pPr>
            <a:lvl5pPr>
              <a:buNone/>
              <a:defRPr sz="32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914400" y="1913191"/>
            <a:ext cx="8080376" cy="5554731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9290053" y="1913191"/>
            <a:ext cx="8083550" cy="5554731"/>
          </a:xfrm>
        </p:spPr>
        <p:txBody>
          <a:bodyPr/>
          <a:lstStyle>
            <a:lvl1pPr>
              <a:defRPr sz="4800"/>
            </a:lvl1pPr>
            <a:lvl2pPr>
              <a:defRPr sz="4000"/>
            </a:lvl2pPr>
            <a:lvl3pPr>
              <a:defRPr sz="3600"/>
            </a:lvl3pPr>
            <a:lvl4pPr>
              <a:defRPr sz="3200"/>
            </a:lvl4pPr>
            <a:lvl5pPr>
              <a:defRPr sz="32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8/9/2017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6370752" y="9577196"/>
            <a:ext cx="1002848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925061"/>
            <a:ext cx="18288000" cy="1420734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914400" y="351808"/>
            <a:ext cx="16453708" cy="1416977"/>
          </a:xfrm>
          <a:prstGeom prst="rect">
            <a:avLst/>
          </a:prstGeom>
        </p:spPr>
        <p:txBody>
          <a:bodyPr vert="horz" lIns="91586" tIns="91586" rIns="91586" bIns="91586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914400" y="1997310"/>
            <a:ext cx="16459200" cy="6434960"/>
          </a:xfrm>
          <a:prstGeom prst="rect">
            <a:avLst/>
          </a:prstGeom>
        </p:spPr>
        <p:txBody>
          <a:bodyPr vert="horz" lIns="183173" tIns="91586" rIns="183173" bIns="91586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5938670" y="9586277"/>
            <a:ext cx="4267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8/9/2017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0365512" y="9577196"/>
            <a:ext cx="5791200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6370752" y="9577196"/>
            <a:ext cx="1002848" cy="550139"/>
          </a:xfrm>
          <a:prstGeom prst="rect">
            <a:avLst/>
          </a:prstGeom>
        </p:spPr>
        <p:txBody>
          <a:bodyPr vert="horz" lIns="183173" tIns="91586" rIns="183173" bIns="91586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370441"/>
            <a:ext cx="18288000" cy="1420734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9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89132" indent="-915863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813409" indent="-915863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5200" kern="1200">
          <a:solidFill>
            <a:schemeClr val="tx1"/>
          </a:solidFill>
          <a:latin typeface="+mn-lt"/>
          <a:ea typeface="+mn-ea"/>
          <a:cs typeface="+mn-cs"/>
        </a:defRPr>
      </a:lvl2pPr>
      <a:lvl3pPr marL="2188913" indent="-686897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4800" kern="1200">
          <a:solidFill>
            <a:schemeClr val="tx1"/>
          </a:solidFill>
          <a:latin typeface="+mn-lt"/>
          <a:ea typeface="+mn-ea"/>
          <a:cs typeface="+mn-cs"/>
        </a:defRPr>
      </a:lvl3pPr>
      <a:lvl4pPr marL="2775065" indent="-686897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4pPr>
      <a:lvl5pPr marL="3306266" indent="-686897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5pPr>
      <a:lvl6pPr marL="3407011" indent="-366345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4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3846625" indent="-366345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3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4286239" indent="-366345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4670902" indent="-366345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91586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83172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274758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366345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45793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54951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641104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732690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692" y="1521115"/>
            <a:ext cx="16453708" cy="141697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Muon Beam Studies in the H4 beam line and the Gamma Irradiation Facility (GIF++)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2017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6370752" y="9577196"/>
            <a:ext cx="1002848" cy="55013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914398" y="5075381"/>
            <a:ext cx="10378442" cy="3787595"/>
          </a:xfrm>
        </p:spPr>
        <p:txBody>
          <a:bodyPr>
            <a:noAutofit/>
          </a:bodyPr>
          <a:lstStyle/>
          <a:p>
            <a:r>
              <a:rPr lang="en-US" sz="2700" dirty="0"/>
              <a:t>Rachel Margraf</a:t>
            </a:r>
          </a:p>
          <a:p>
            <a:r>
              <a:rPr lang="en-US" sz="2700" dirty="0"/>
              <a:t>Supervisor: </a:t>
            </a:r>
            <a:r>
              <a:rPr lang="en-US" sz="2700" dirty="0" smtClean="0"/>
              <a:t>Nikolaos </a:t>
            </a:r>
            <a:r>
              <a:rPr lang="en-US" sz="2700" dirty="0" err="1" smtClean="0"/>
              <a:t>Charitonidis</a:t>
            </a:r>
            <a:endParaRPr lang="en-US" sz="2700" dirty="0" smtClean="0"/>
          </a:p>
          <a:p>
            <a:endParaRPr lang="en-US" sz="2700" dirty="0"/>
          </a:p>
          <a:p>
            <a:r>
              <a:rPr lang="en-US" sz="2700" b="1" dirty="0" smtClean="0"/>
              <a:t>Goliath </a:t>
            </a:r>
            <a:r>
              <a:rPr lang="en-US" sz="2700" b="1" dirty="0"/>
              <a:t>Field Mapping performed in collaboration with: </a:t>
            </a:r>
          </a:p>
          <a:p>
            <a:pPr marL="572414" indent="-572414">
              <a:buFont typeface="Arial" panose="020B0604020202020204" pitchFamily="34" charset="0"/>
              <a:buChar char="•"/>
            </a:pPr>
            <a:r>
              <a:rPr lang="en-US" sz="2700" dirty="0"/>
              <a:t>Nikos </a:t>
            </a:r>
            <a:r>
              <a:rPr lang="en-US" sz="2700" dirty="0" err="1"/>
              <a:t>Charitonidis</a:t>
            </a:r>
            <a:r>
              <a:rPr lang="en-US" sz="2700" dirty="0"/>
              <a:t> &amp; </a:t>
            </a:r>
            <a:r>
              <a:rPr lang="en-US" sz="2700" dirty="0" err="1"/>
              <a:t>Yiota</a:t>
            </a:r>
            <a:r>
              <a:rPr lang="en-US" sz="2700" dirty="0"/>
              <a:t> </a:t>
            </a:r>
            <a:r>
              <a:rPr lang="en-US" sz="2700" dirty="0" err="1"/>
              <a:t>Chatzidaki</a:t>
            </a:r>
            <a:r>
              <a:rPr lang="en-US" sz="2700" dirty="0"/>
              <a:t> (EN-EA-LE</a:t>
            </a:r>
            <a:r>
              <a:rPr lang="en-US" sz="2700" dirty="0" smtClean="0"/>
              <a:t>)</a:t>
            </a:r>
          </a:p>
          <a:p>
            <a:pPr marL="572414" indent="-572414">
              <a:buFont typeface="Arial" panose="020B0604020202020204" pitchFamily="34" charset="0"/>
              <a:buChar char="•"/>
            </a:pPr>
            <a:r>
              <a:rPr lang="en-US" sz="2700" dirty="0" smtClean="0"/>
              <a:t>EP/DT </a:t>
            </a:r>
            <a:r>
              <a:rPr lang="en-US" sz="2700" dirty="0"/>
              <a:t>magnet group (Felix Bergsma &amp; Pierre-Ange </a:t>
            </a:r>
            <a:r>
              <a:rPr lang="en-US" sz="2700" dirty="0" err="1"/>
              <a:t>Giudici</a:t>
            </a:r>
            <a:r>
              <a:rPr lang="en-US" sz="2700" dirty="0"/>
              <a:t>‎), </a:t>
            </a:r>
            <a:endParaRPr lang="en-US" sz="2700" dirty="0" smtClean="0"/>
          </a:p>
          <a:p>
            <a:pPr marL="572414" indent="-572414">
              <a:buFont typeface="Arial" panose="020B0604020202020204" pitchFamily="34" charset="0"/>
              <a:buChar char="•"/>
            </a:pPr>
            <a:r>
              <a:rPr lang="en-US" sz="2700" dirty="0" err="1" smtClean="0"/>
              <a:t>Henric</a:t>
            </a:r>
            <a:r>
              <a:rPr lang="en-US" sz="2700" dirty="0" smtClean="0"/>
              <a:t> </a:t>
            </a:r>
            <a:r>
              <a:rPr lang="en-US" sz="2700" dirty="0"/>
              <a:t>Wilkens and the kind support of RD51 Collaboration (</a:t>
            </a:r>
            <a:r>
              <a:rPr lang="en-US" sz="2700" dirty="0" err="1"/>
              <a:t>Eraldo</a:t>
            </a:r>
            <a:r>
              <a:rPr lang="en-US" sz="2700" dirty="0"/>
              <a:t> </a:t>
            </a:r>
            <a:r>
              <a:rPr lang="en-US" sz="2700" dirty="0" err="1"/>
              <a:t>Oliveri</a:t>
            </a:r>
            <a:r>
              <a:rPr lang="en-US" sz="2700" dirty="0"/>
              <a:t> &amp; </a:t>
            </a:r>
            <a:r>
              <a:rPr lang="en-US" sz="2700" dirty="0" err="1"/>
              <a:t>Yorgos</a:t>
            </a:r>
            <a:r>
              <a:rPr lang="en-US" sz="2700" dirty="0"/>
              <a:t> </a:t>
            </a:r>
            <a:r>
              <a:rPr lang="en-US" sz="2700" dirty="0" err="1"/>
              <a:t>Tsipolitis</a:t>
            </a:r>
            <a:r>
              <a:rPr lang="en-US" sz="2700" dirty="0"/>
              <a:t>) and GIF</a:t>
            </a:r>
            <a:r>
              <a:rPr lang="en-US" sz="2700" dirty="0" smtClean="0"/>
              <a:t>++.</a:t>
            </a:r>
          </a:p>
          <a:p>
            <a:pPr marL="572414" indent="-572414">
              <a:buFont typeface="Arial" panose="020B0604020202020204" pitchFamily="34" charset="0"/>
              <a:buChar char="•"/>
            </a:pPr>
            <a:r>
              <a:rPr lang="en-US" sz="2700" dirty="0" smtClean="0"/>
              <a:t>Field mapping interpolation script written by Marcel Rosenthal</a:t>
            </a:r>
            <a:endParaRPr lang="en-US" sz="2700" dirty="0"/>
          </a:p>
        </p:txBody>
      </p:sp>
    </p:spTree>
    <p:extLst>
      <p:ext uri="{BB962C8B-B14F-4D97-AF65-F5344CB8AC3E}">
        <p14:creationId xmlns:p14="http://schemas.microsoft.com/office/powerpoint/2010/main" val="747320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200" dirty="0"/>
              <a:t>Locations with Usable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914403" y="1997310"/>
            <a:ext cx="6690358" cy="643496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With these simulations, we can advise GIF++ users on where to place their equipment to receive muons and gamma photons while Goliath is on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0583" y="1477962"/>
            <a:ext cx="9325241" cy="731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286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200" dirty="0"/>
              <a:t>Mapping of Goliath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914403" y="1997310"/>
            <a:ext cx="6690358" cy="643496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To refine these and future simulations, need up to date magnetic field map of Goliath</a:t>
            </a:r>
          </a:p>
          <a:p>
            <a:r>
              <a:rPr lang="en-US" dirty="0" smtClean="0"/>
              <a:t>I spent several days working with a team to measure the magnetic field of Goliath       (July 4-6, Aug 2-4)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2002816" y="6236181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</a:t>
            </a:r>
            <a:endParaRPr lang="en-US" b="1" dirty="0">
              <a:solidFill>
                <a:srgbClr val="FFFF00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7643296" y="1997309"/>
            <a:ext cx="8319524" cy="6267569"/>
            <a:chOff x="746822" y="926565"/>
            <a:chExt cx="4159762" cy="3119822"/>
          </a:xfrm>
        </p:grpSpPr>
        <p:pic>
          <p:nvPicPr>
            <p:cNvPr id="22" name="Picture 3" descr="F:\#Junior at Lehigh\CERN!\Photos\IMG_7596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46822" y="926565"/>
              <a:ext cx="4159762" cy="3119822"/>
            </a:xfrm>
            <a:prstGeom prst="rect">
              <a:avLst/>
            </a:prstGeom>
            <a:noFill/>
            <a:ln>
              <a:solidFill>
                <a:schemeClr val="accent2">
                  <a:lumMod val="50000"/>
                </a:schemeClr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29" name="Straight Arrow Connector 28"/>
            <p:cNvCxnSpPr/>
            <p:nvPr/>
          </p:nvCxnSpPr>
          <p:spPr>
            <a:xfrm flipH="1" flipV="1">
              <a:off x="3783795" y="2618584"/>
              <a:ext cx="780268" cy="28797"/>
            </a:xfrm>
            <a:prstGeom prst="straightConnector1">
              <a:avLst/>
            </a:prstGeom>
            <a:ln w="28575">
              <a:solidFill>
                <a:srgbClr val="0B387C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3901967" y="2322864"/>
              <a:ext cx="271962" cy="32172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002060"/>
                  </a:solidFill>
                </a:rPr>
                <a:t>z</a:t>
              </a:r>
              <a:endParaRPr lang="en-US" b="1" dirty="0">
                <a:solidFill>
                  <a:srgbClr val="002060"/>
                </a:solidFill>
              </a:endParaRPr>
            </a:p>
          </p:txBody>
        </p:sp>
      </p:grpSp>
      <p:pic>
        <p:nvPicPr>
          <p:cNvPr id="9" name="Picture 2" descr="F:\#Junior at Lehigh\CERN!\Photos\IMG_7656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413" b="26790"/>
          <a:stretch/>
        </p:blipFill>
        <p:spPr bwMode="auto">
          <a:xfrm rot="5400000">
            <a:off x="14742187" y="1471540"/>
            <a:ext cx="4696810" cy="213210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Straight Arrow Connector 17"/>
          <p:cNvCxnSpPr/>
          <p:nvPr/>
        </p:nvCxnSpPr>
        <p:spPr>
          <a:xfrm flipV="1">
            <a:off x="17881418" y="3571258"/>
            <a:ext cx="0" cy="98477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17595846" y="2935384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15725478" y="6765956"/>
            <a:ext cx="0" cy="984774"/>
          </a:xfrm>
          <a:prstGeom prst="straightConnector1">
            <a:avLst/>
          </a:prstGeom>
          <a:ln w="28575"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15020669" y="7750730"/>
            <a:ext cx="735294" cy="34575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15020668" y="7523479"/>
            <a:ext cx="697772" cy="22725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5363706" y="6130082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506440" y="6937027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z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506440" y="7637102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391194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F:\#Junior at Lehigh\CERN!\Work-related\Aug 4th\3600+1750ASelectedY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433"/>
          <a:stretch/>
        </p:blipFill>
        <p:spPr bwMode="auto">
          <a:xfrm>
            <a:off x="7363460" y="3168389"/>
            <a:ext cx="10924540" cy="5687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200" dirty="0"/>
              <a:t>Field Maps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914404" y="1997310"/>
            <a:ext cx="6476996" cy="64349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 constructed ROOT macros to plot our field measurements, and utilized </a:t>
            </a:r>
            <a:r>
              <a:rPr lang="en-US" dirty="0" err="1" smtClean="0"/>
              <a:t>Mayavi</a:t>
            </a:r>
            <a:r>
              <a:rPr lang="en-US" dirty="0" smtClean="0"/>
              <a:t> and </a:t>
            </a:r>
            <a:r>
              <a:rPr lang="en-US" dirty="0" err="1" smtClean="0"/>
              <a:t>Matplotlib</a:t>
            </a:r>
            <a:r>
              <a:rPr lang="en-US" dirty="0" smtClean="0"/>
              <a:t> Python packages to produce vector plots of our field map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417040" y="3076949"/>
            <a:ext cx="1005840" cy="6123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4234160" y="3152155"/>
            <a:ext cx="3992880" cy="618309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sz="2800" b="1" dirty="0">
                <a:solidFill>
                  <a:srgbClr val="000000"/>
                </a:solidFill>
              </a:rPr>
              <a:t>(1.5T Design Setting)</a:t>
            </a:r>
          </a:p>
        </p:txBody>
      </p:sp>
      <p:pic>
        <p:nvPicPr>
          <p:cNvPr id="5125" name="Picture 5" descr="C:\Users\Rachel\Desktop\snapshot.pn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50" t="27887" r="11450" b="27519"/>
          <a:stretch/>
        </p:blipFill>
        <p:spPr bwMode="auto">
          <a:xfrm>
            <a:off x="7195592" y="115450"/>
            <a:ext cx="11092408" cy="3036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67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200" dirty="0"/>
              <a:t>Final Remarks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24" name="Content Placeholder 2"/>
          <p:cNvSpPr>
            <a:spLocks noGrp="1"/>
          </p:cNvSpPr>
          <p:nvPr>
            <p:ph idx="1"/>
          </p:nvPr>
        </p:nvSpPr>
        <p:spPr>
          <a:xfrm>
            <a:off x="914403" y="1997310"/>
            <a:ext cx="9100590" cy="693714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Last step is to incorporate the field map of Goliath into the G4beamline simulation</a:t>
            </a:r>
          </a:p>
          <a:p>
            <a:r>
              <a:rPr lang="en-US" dirty="0"/>
              <a:t>These simulations will allow GIF++ users to place their equipment correctly in the muon beam while Goliath is on </a:t>
            </a:r>
          </a:p>
          <a:p>
            <a:pPr lvl="1"/>
            <a:r>
              <a:rPr lang="en-US" dirty="0"/>
              <a:t>Allows users of Goliath and GIF++ to share a muon beam on the H4 beam </a:t>
            </a:r>
            <a:r>
              <a:rPr lang="en-US" dirty="0" smtClean="0"/>
              <a:t>line</a:t>
            </a:r>
            <a:endParaRPr lang="en-US" dirty="0"/>
          </a:p>
          <a:p>
            <a:r>
              <a:rPr lang="en-US" dirty="0" smtClean="0"/>
              <a:t>Future analysis could also examine additional steering of the muon beam by placing another dipole downstream Goliath</a:t>
            </a:r>
          </a:p>
        </p:txBody>
      </p:sp>
      <p:sp>
        <p:nvSpPr>
          <p:cNvPr id="10" name="Rectangle 9"/>
          <p:cNvSpPr/>
          <p:nvPr/>
        </p:nvSpPr>
        <p:spPr>
          <a:xfrm>
            <a:off x="14417040" y="3076949"/>
            <a:ext cx="1005840" cy="6123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pic>
        <p:nvPicPr>
          <p:cNvPr id="12" name="Picture 4" descr="C:\Users\Rachel\Desktop\figure_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53965" y="1540184"/>
            <a:ext cx="8134035" cy="6049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454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90" y="8450131"/>
            <a:ext cx="18287210" cy="477054"/>
          </a:xfrm>
          <a:prstGeom prst="rect">
            <a:avLst/>
          </a:prstGeom>
          <a:solidFill>
            <a:srgbClr val="33CC33"/>
          </a:solidFill>
          <a:ln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r>
              <a:rPr lang="en-US" sz="2500" dirty="0" smtClean="0">
                <a:solidFill>
                  <a:sysClr val="windowText" lastClr="000000"/>
                </a:solidFill>
              </a:rPr>
              <a:t>Special thanks to the UM-CERN REU program, funded by the National Science Foundation, for making this experience possible!</a:t>
            </a:r>
            <a:endParaRPr lang="en-US" sz="2500" dirty="0">
              <a:solidFill>
                <a:sysClr val="windowText" lastClr="000000"/>
              </a:solidFill>
            </a:endParaRPr>
          </a:p>
        </p:txBody>
      </p:sp>
      <p:pic>
        <p:nvPicPr>
          <p:cNvPr id="3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977" y="-41909"/>
            <a:ext cx="17258343" cy="4942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264" t="23693" r="1734" b="39031"/>
          <a:stretch/>
        </p:blipFill>
        <p:spPr bwMode="auto">
          <a:xfrm>
            <a:off x="8042479" y="4853870"/>
            <a:ext cx="10245522" cy="359626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30220" y="5555715"/>
            <a:ext cx="5656700" cy="1416977"/>
          </a:xfrm>
          <a:solidFill>
            <a:schemeClr val="bg1"/>
          </a:solidFill>
          <a:ln>
            <a:solidFill>
              <a:schemeClr val="accent6"/>
            </a:solidFill>
          </a:ln>
        </p:spPr>
        <p:txBody>
          <a:bodyPr>
            <a:noAutofit/>
          </a:bodyPr>
          <a:lstStyle/>
          <a:p>
            <a:r>
              <a:rPr lang="en-US" sz="8200" dirty="0"/>
              <a:t>Questions?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076927" y="637746"/>
            <a:ext cx="1382430" cy="618309"/>
          </a:xfrm>
          <a:prstGeom prst="rect">
            <a:avLst/>
          </a:prstGeom>
          <a:noFill/>
        </p:spPr>
        <p:txBody>
          <a:bodyPr wrap="none" lIns="183173" tIns="91586" rIns="183173" bIns="91586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</a:rPr>
              <a:t>GIF++</a:t>
            </a: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10342985" y="3355445"/>
            <a:ext cx="508502" cy="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10851484" y="2765860"/>
            <a:ext cx="0" cy="58958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9928268" y="2946946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0554510" y="3362549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563396" y="2167123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z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28" name="Oval 27"/>
          <p:cNvSpPr/>
          <p:nvPr/>
        </p:nvSpPr>
        <p:spPr>
          <a:xfrm>
            <a:off x="10708873" y="3208979"/>
            <a:ext cx="236810" cy="279136"/>
          </a:xfrm>
          <a:prstGeom prst="ellipse">
            <a:avLst/>
          </a:prstGeom>
          <a:noFill/>
          <a:ln w="381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10794263" y="3304378"/>
            <a:ext cx="91754" cy="10205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pic>
        <p:nvPicPr>
          <p:cNvPr id="7170" name="Picture 2" descr="F:\#Junior at Lehigh\CERN!\Photos\IMG_76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" y="3909967"/>
            <a:ext cx="8026450" cy="4535084"/>
          </a:xfrm>
          <a:prstGeom prst="rect">
            <a:avLst/>
          </a:prstGeom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1" name="Straight Arrow Connector 30"/>
          <p:cNvCxnSpPr/>
          <p:nvPr/>
        </p:nvCxnSpPr>
        <p:spPr>
          <a:xfrm flipH="1" flipV="1">
            <a:off x="8390055" y="1533033"/>
            <a:ext cx="2" cy="6109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8377332" y="2143977"/>
            <a:ext cx="617188" cy="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8105370" y="990246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7870040" y="2018152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8892916" y="1749225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z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36" name="Oval 35"/>
          <p:cNvSpPr/>
          <p:nvPr/>
        </p:nvSpPr>
        <p:spPr>
          <a:xfrm>
            <a:off x="8344177" y="2092949"/>
            <a:ext cx="91754" cy="10205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sp>
        <p:nvSpPr>
          <p:cNvPr id="37" name="Oval 36"/>
          <p:cNvSpPr/>
          <p:nvPr/>
        </p:nvSpPr>
        <p:spPr>
          <a:xfrm>
            <a:off x="8275817" y="2018152"/>
            <a:ext cx="236810" cy="279136"/>
          </a:xfrm>
          <a:prstGeom prst="ellipse">
            <a:avLst/>
          </a:prstGeom>
          <a:noFill/>
          <a:ln w="381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200" dirty="0"/>
              <a:t>Producing a Muon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94" y="1846986"/>
            <a:ext cx="18156028" cy="6933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6756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H4 Beam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Protons extracted from the SPS are incident on a target to form secondary beam lines of a variety of particles </a:t>
            </a:r>
          </a:p>
          <a:p>
            <a:r>
              <a:rPr lang="en-US" dirty="0" smtClean="0"/>
              <a:t>The H4 beam line in the North Area supplies GIF++ with charged particles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August 9,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12616171" y="2626354"/>
            <a:ext cx="1263542" cy="1009349"/>
          </a:xfrm>
          <a:prstGeom prst="roundRect">
            <a:avLst/>
          </a:prstGeom>
          <a:noFill/>
          <a:ln w="5715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8388995" y="3131027"/>
            <a:ext cx="4181634" cy="861082"/>
          </a:xfrm>
          <a:prstGeom prst="straightConnector1">
            <a:avLst/>
          </a:prstGeom>
          <a:ln w="38100"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220" name="Picture 4" descr="Image result for cern accelerator complex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17" r="11939" b="23469"/>
          <a:stretch/>
        </p:blipFill>
        <p:spPr bwMode="auto">
          <a:xfrm>
            <a:off x="8473440" y="1870314"/>
            <a:ext cx="9516327" cy="6008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5574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GIF++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CERN’s </a:t>
            </a:r>
            <a:r>
              <a:rPr lang="en-US" b="1" dirty="0" smtClean="0"/>
              <a:t>G</a:t>
            </a:r>
            <a:r>
              <a:rPr lang="en-US" dirty="0" smtClean="0"/>
              <a:t>amma </a:t>
            </a:r>
            <a:r>
              <a:rPr lang="en-US" b="1" dirty="0" smtClean="0"/>
              <a:t>I</a:t>
            </a:r>
            <a:r>
              <a:rPr lang="en-US" dirty="0" smtClean="0"/>
              <a:t>rradiation </a:t>
            </a:r>
            <a:r>
              <a:rPr lang="en-US" b="1" dirty="0" smtClean="0"/>
              <a:t>F</a:t>
            </a:r>
            <a:r>
              <a:rPr lang="en-US" dirty="0" smtClean="0"/>
              <a:t>acility</a:t>
            </a:r>
          </a:p>
          <a:p>
            <a:pPr lvl="1"/>
            <a:r>
              <a:rPr lang="en-US" dirty="0" smtClean="0"/>
              <a:t>Supplies users with a mixed field of charged particle beams and gamma photons</a:t>
            </a:r>
          </a:p>
          <a:p>
            <a:pPr lvl="1"/>
            <a:r>
              <a:rPr lang="en-US" dirty="0" smtClean="0"/>
              <a:t>For this project, we are interested in </a:t>
            </a:r>
            <a:r>
              <a:rPr lang="en-US" smtClean="0"/>
              <a:t>supplying GIF++ with a muon beam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/>
              <a:t>August 9,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9852" y="1454280"/>
            <a:ext cx="9757500" cy="6697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3874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200" dirty="0"/>
              <a:t>Sharing </a:t>
            </a:r>
            <a:r>
              <a:rPr lang="en-US" sz="8200" dirty="0" smtClean="0"/>
              <a:t>a Muon Beam</a:t>
            </a:r>
            <a:endParaRPr lang="en-US" sz="8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4" descr="F:\#Junior at Lehigh\CERN!\Photos\IMG_7262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41" t="-2821"/>
          <a:stretch/>
        </p:blipFill>
        <p:spPr bwMode="auto">
          <a:xfrm>
            <a:off x="10915650" y="1768786"/>
            <a:ext cx="6934200" cy="6709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914401" y="1997310"/>
            <a:ext cx="9639298" cy="643496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Upstream GIF++ is a large dipole magnet, “GOLIATH”</a:t>
            </a:r>
          </a:p>
          <a:p>
            <a:r>
              <a:rPr lang="en-US" dirty="0" smtClean="0"/>
              <a:t>This magnet is used by experiments such as RD51 to test equipment in conditions of strong magnetic fields and charged particle beams</a:t>
            </a:r>
          </a:p>
          <a:p>
            <a:r>
              <a:rPr lang="en-US" dirty="0" smtClean="0"/>
              <a:t>Muons still reach GIF++ after passing through the magnet, however, their trajectory is bent</a:t>
            </a:r>
          </a:p>
          <a:p>
            <a:r>
              <a:rPr lang="en-US" dirty="0" smtClean="0"/>
              <a:t>Goal: determine muon trajectory so that GIF++ users can continue to receive muons while Goliath is on</a:t>
            </a:r>
          </a:p>
        </p:txBody>
      </p:sp>
    </p:spTree>
    <p:extLst>
      <p:ext uri="{BB962C8B-B14F-4D97-AF65-F5344CB8AC3E}">
        <p14:creationId xmlns:p14="http://schemas.microsoft.com/office/powerpoint/2010/main" val="4267568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1808"/>
            <a:ext cx="16676016" cy="1416977"/>
          </a:xfrm>
        </p:spPr>
        <p:txBody>
          <a:bodyPr>
            <a:noAutofit/>
          </a:bodyPr>
          <a:lstStyle/>
          <a:p>
            <a:r>
              <a:rPr lang="en-US" sz="8200" dirty="0"/>
              <a:t>Modeling the H4 Beam Line - Steps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14400" y="1997310"/>
            <a:ext cx="10058400" cy="6434960"/>
          </a:xfrm>
          <a:prstGeom prst="rect">
            <a:avLst/>
          </a:prstGeom>
        </p:spPr>
        <p:txBody>
          <a:bodyPr vert="horz" lIns="183173" tIns="91586" rIns="183173" bIns="91586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000" dirty="0" smtClean="0"/>
              <a:t>Model shielding upstream GIF++ Hall using G4beamline software</a:t>
            </a:r>
          </a:p>
          <a:p>
            <a:r>
              <a:rPr lang="en-US" sz="4000" dirty="0"/>
              <a:t>Simulate exact muon beam position under several different conditions:</a:t>
            </a:r>
          </a:p>
          <a:p>
            <a:pPr lvl="1"/>
            <a:r>
              <a:rPr lang="en-US" sz="4000" dirty="0"/>
              <a:t>GOLIATH at -1.5,-</a:t>
            </a:r>
            <a:r>
              <a:rPr lang="en-US" sz="4000" dirty="0" smtClean="0"/>
              <a:t>1, </a:t>
            </a:r>
            <a:r>
              <a:rPr lang="en-US" sz="4000" dirty="0"/>
              <a:t>0, </a:t>
            </a:r>
            <a:r>
              <a:rPr lang="en-US" sz="4000" dirty="0" smtClean="0"/>
              <a:t>1, </a:t>
            </a:r>
            <a:r>
              <a:rPr lang="en-US" sz="4000" dirty="0"/>
              <a:t>1.5T</a:t>
            </a:r>
          </a:p>
          <a:p>
            <a:pPr lvl="1"/>
            <a:r>
              <a:rPr lang="en-US" sz="4000" dirty="0"/>
              <a:t>XTDV Dumps </a:t>
            </a:r>
            <a:r>
              <a:rPr lang="en-US" sz="4000" dirty="0" smtClean="0"/>
              <a:t>open/closed</a:t>
            </a:r>
            <a:endParaRPr lang="en-US" sz="4000" dirty="0"/>
          </a:p>
          <a:p>
            <a:r>
              <a:rPr lang="en-US" sz="4000" dirty="0" smtClean="0"/>
              <a:t>Measure the magnetic field map for Goliath and refine simulations using this map</a:t>
            </a:r>
          </a:p>
        </p:txBody>
      </p:sp>
      <p:pic>
        <p:nvPicPr>
          <p:cNvPr id="21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04" t="15036" r="35060" b="37611"/>
          <a:stretch/>
        </p:blipFill>
        <p:spPr bwMode="auto">
          <a:xfrm>
            <a:off x="10962176" y="1997309"/>
            <a:ext cx="3657600" cy="36739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2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847" t="16128" r="36897" b="42528"/>
          <a:stretch/>
        </p:blipFill>
        <p:spPr bwMode="auto">
          <a:xfrm>
            <a:off x="14619776" y="2003566"/>
            <a:ext cx="3657600" cy="367396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3463081" y="5690822"/>
            <a:ext cx="4669278" cy="2411402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pPr algn="r"/>
            <a:r>
              <a:rPr lang="en-US" dirty="0" smtClean="0"/>
              <a:t>XTDV beam dumps modeled in “open” (left) and “closed” (right) configurations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46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Rectangle 86"/>
          <p:cNvSpPr/>
          <p:nvPr/>
        </p:nvSpPr>
        <p:spPr>
          <a:xfrm>
            <a:off x="0" y="1825935"/>
            <a:ext cx="18288000" cy="7217131"/>
          </a:xfrm>
          <a:prstGeom prst="rect">
            <a:avLst/>
          </a:prstGeom>
          <a:solidFill>
            <a:srgbClr val="00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51808"/>
            <a:ext cx="16992600" cy="1416977"/>
          </a:xfrm>
        </p:spPr>
        <p:txBody>
          <a:bodyPr>
            <a:noAutofit/>
          </a:bodyPr>
          <a:lstStyle/>
          <a:p>
            <a:r>
              <a:rPr lang="en-US" sz="8200" dirty="0"/>
              <a:t>G4beamline Model of H4 Beam 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08"/>
          <a:stretch/>
        </p:blipFill>
        <p:spPr bwMode="auto">
          <a:xfrm>
            <a:off x="617220" y="1692585"/>
            <a:ext cx="17175480" cy="7342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10319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7623" y="1924050"/>
            <a:ext cx="18450966" cy="52843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8200" dirty="0"/>
              <a:t>Analysis Points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cxnSp>
        <p:nvCxnSpPr>
          <p:cNvPr id="94" name="Straight Arrow Connector 93"/>
          <p:cNvCxnSpPr/>
          <p:nvPr/>
        </p:nvCxnSpPr>
        <p:spPr>
          <a:xfrm flipH="1" flipV="1">
            <a:off x="8390055" y="3862454"/>
            <a:ext cx="2" cy="61094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flipV="1">
            <a:off x="8377332" y="4473398"/>
            <a:ext cx="617188" cy="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6" name="TextBox 95"/>
          <p:cNvSpPr txBox="1"/>
          <p:nvPr/>
        </p:nvSpPr>
        <p:spPr>
          <a:xfrm>
            <a:off x="8105370" y="3319666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97" name="TextBox 96"/>
          <p:cNvSpPr txBox="1"/>
          <p:nvPr/>
        </p:nvSpPr>
        <p:spPr>
          <a:xfrm>
            <a:off x="7870040" y="4347572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8892916" y="4078646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z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8344177" y="4422369"/>
            <a:ext cx="91754" cy="10205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8275817" y="4347572"/>
            <a:ext cx="236810" cy="279136"/>
          </a:xfrm>
          <a:prstGeom prst="ellipse">
            <a:avLst/>
          </a:prstGeom>
          <a:noFill/>
          <a:ln w="381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cxnSp>
        <p:nvCxnSpPr>
          <p:cNvPr id="106" name="Straight Arrow Connector 105"/>
          <p:cNvCxnSpPr/>
          <p:nvPr/>
        </p:nvCxnSpPr>
        <p:spPr>
          <a:xfrm flipH="1" flipV="1">
            <a:off x="10365513" y="7277035"/>
            <a:ext cx="508502" cy="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flipV="1">
            <a:off x="10874012" y="6687450"/>
            <a:ext cx="0" cy="58958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>
            <a:off x="9861990" y="6864163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x</a:t>
            </a:r>
          </a:p>
        </p:txBody>
      </p:sp>
      <p:sp>
        <p:nvSpPr>
          <p:cNvPr id="109" name="TextBox 108"/>
          <p:cNvSpPr txBox="1"/>
          <p:nvPr/>
        </p:nvSpPr>
        <p:spPr>
          <a:xfrm>
            <a:off x="10577038" y="7284140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y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10585924" y="6088714"/>
            <a:ext cx="543924" cy="741970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z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111" name="Oval 110"/>
          <p:cNvSpPr/>
          <p:nvPr/>
        </p:nvSpPr>
        <p:spPr>
          <a:xfrm>
            <a:off x="10731401" y="7130569"/>
            <a:ext cx="236810" cy="279136"/>
          </a:xfrm>
          <a:prstGeom prst="ellipse">
            <a:avLst/>
          </a:prstGeom>
          <a:noFill/>
          <a:ln w="38100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10816791" y="7225969"/>
            <a:ext cx="91754" cy="102059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3173" tIns="91586" rIns="183173" bIns="91586" spcCol="0"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684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C:\Users\Rachel\root_v5.34.34\bin\GIFzPlot2xy-H4G2.5mCorrectBeamCompX1Y90HitcenterD1ClosedD2Closed1.5T.root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75298"/>
          <a:stretch/>
        </p:blipFill>
        <p:spPr bwMode="auto">
          <a:xfrm>
            <a:off x="8549834" y="1656575"/>
            <a:ext cx="925429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5"/>
          <a:stretch/>
        </p:blipFill>
        <p:spPr bwMode="auto">
          <a:xfrm>
            <a:off x="14156051" y="6158989"/>
            <a:ext cx="4066361" cy="2680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83847" y="6361931"/>
            <a:ext cx="6363330" cy="255333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For the 1.5T setting of Goliath, muon beam passes through the right wall of GIF++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8" y="351808"/>
            <a:ext cx="16935452" cy="1416977"/>
          </a:xfrm>
        </p:spPr>
        <p:txBody>
          <a:bodyPr>
            <a:noAutofit/>
          </a:bodyPr>
          <a:lstStyle/>
          <a:p>
            <a:r>
              <a:rPr lang="en-US" sz="7600" dirty="0"/>
              <a:t>Analyzing Simulation in ROOT (1.5T)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8610" y="7481111"/>
            <a:ext cx="1108072" cy="157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 flipV="1">
            <a:off x="11778200" y="4209893"/>
            <a:ext cx="0" cy="1508782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0975112" y="5687923"/>
            <a:ext cx="2150584" cy="618309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-</a:t>
            </a:r>
            <a:r>
              <a:rPr lang="en-US" sz="2800" b="1" dirty="0" smtClean="0">
                <a:solidFill>
                  <a:srgbClr val="FF0000"/>
                </a:solidFill>
              </a:rPr>
              <a:t>1185mm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5483840" y="1656575"/>
            <a:ext cx="2738572" cy="432816"/>
          </a:xfrm>
          <a:prstGeom prst="rect">
            <a:avLst/>
          </a:prstGeom>
          <a:noFill/>
        </p:spPr>
        <p:txBody>
          <a:bodyPr wrap="none" lIns="183173" tIns="91586" rIns="183173" bIns="91586" rtlCol="0">
            <a:spAutoFit/>
          </a:bodyPr>
          <a:lstStyle/>
          <a:p>
            <a:r>
              <a:rPr lang="en-US" sz="1600" dirty="0"/>
              <a:t>(Pure </a:t>
            </a:r>
            <a:r>
              <a:rPr lang="en-US" sz="1600" dirty="0" err="1"/>
              <a:t>Pions</a:t>
            </a:r>
            <a:r>
              <a:rPr lang="en-US" sz="1600" dirty="0"/>
              <a:t> on collimator)</a:t>
            </a:r>
          </a:p>
        </p:txBody>
      </p:sp>
      <p:pic>
        <p:nvPicPr>
          <p:cNvPr id="15" name="Picture 2" descr="C:\Users\Rachel\root_v5.34.34\bin\GIFzPlot2xy-H4G2.5mCorrectBeamCompX1Y90HitcenterD1ClosedD2Closed1.5T.root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596" r="50000" b="25895"/>
          <a:stretch/>
        </p:blipFill>
        <p:spPr bwMode="auto">
          <a:xfrm>
            <a:off x="401039" y="1612012"/>
            <a:ext cx="777891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C:\Users\Rachel\root_v5.34.34\bin\GIFzPlot2xy-H4G2.5mCorrectBeamCompX1Y90HitcenterD1ClosedD2Closed1.5T.root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837" r="50000"/>
          <a:stretch/>
        </p:blipFill>
        <p:spPr bwMode="auto">
          <a:xfrm>
            <a:off x="441956" y="5267534"/>
            <a:ext cx="7268005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669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4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45"/>
          <a:stretch/>
        </p:blipFill>
        <p:spPr bwMode="auto">
          <a:xfrm>
            <a:off x="14156051" y="6158989"/>
            <a:ext cx="4066361" cy="2680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85" t="75205" r="-1"/>
          <a:stretch/>
        </p:blipFill>
        <p:spPr bwMode="auto">
          <a:xfrm>
            <a:off x="8725544" y="1542388"/>
            <a:ext cx="9130408" cy="45924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August 9, </a:t>
            </a:r>
            <a:r>
              <a:rPr lang="en-US" dirty="0"/>
              <a:t>2017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Rachel Margraf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183847" y="6361931"/>
            <a:ext cx="6363330" cy="2553332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For the -1.5T setting of Goliath, muon beam is deflected to the left, away from the wall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58610" y="7481111"/>
            <a:ext cx="1108072" cy="15798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3" name="Straight Arrow Connector 22"/>
          <p:cNvCxnSpPr/>
          <p:nvPr/>
        </p:nvCxnSpPr>
        <p:spPr>
          <a:xfrm flipV="1">
            <a:off x="13194588" y="4393456"/>
            <a:ext cx="0" cy="1383277"/>
          </a:xfrm>
          <a:prstGeom prst="straightConnector1">
            <a:avLst/>
          </a:prstGeom>
          <a:ln w="28575">
            <a:solidFill>
              <a:srgbClr val="FF33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11762352" y="5705925"/>
            <a:ext cx="1797996" cy="618309"/>
          </a:xfrm>
          <a:prstGeom prst="rect">
            <a:avLst/>
          </a:prstGeom>
          <a:noFill/>
        </p:spPr>
        <p:txBody>
          <a:bodyPr wrap="square" lIns="183173" tIns="91586" rIns="183173" bIns="91586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1073mm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398" y="351808"/>
            <a:ext cx="16935452" cy="1416977"/>
          </a:xfrm>
        </p:spPr>
        <p:txBody>
          <a:bodyPr>
            <a:noAutofit/>
          </a:bodyPr>
          <a:lstStyle/>
          <a:p>
            <a:r>
              <a:rPr lang="en-US" sz="7600" dirty="0"/>
              <a:t>Analyzing Simulation in ROOT (-1.5T)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5483840" y="1656575"/>
            <a:ext cx="2716128" cy="432816"/>
          </a:xfrm>
          <a:prstGeom prst="rect">
            <a:avLst/>
          </a:prstGeom>
          <a:noFill/>
        </p:spPr>
        <p:txBody>
          <a:bodyPr wrap="none" lIns="183173" tIns="91586" rIns="183173" bIns="91586" rtlCol="0">
            <a:spAutoFit/>
          </a:bodyPr>
          <a:lstStyle/>
          <a:p>
            <a:r>
              <a:rPr lang="en-US" sz="1600" dirty="0"/>
              <a:t>(70% </a:t>
            </a:r>
            <a:r>
              <a:rPr lang="en-US" sz="1600" dirty="0" err="1"/>
              <a:t>Pions</a:t>
            </a:r>
            <a:r>
              <a:rPr lang="en-US" sz="1600" dirty="0"/>
              <a:t> on collimator)</a:t>
            </a:r>
          </a:p>
        </p:txBody>
      </p:sp>
      <p:pic>
        <p:nvPicPr>
          <p:cNvPr id="33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3" t="75205" r="50444"/>
          <a:stretch/>
        </p:blipFill>
        <p:spPr bwMode="auto">
          <a:xfrm>
            <a:off x="441960" y="5207014"/>
            <a:ext cx="7282608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4" name="Picture 4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6" t="50010" r="50317" b="24995"/>
          <a:stretch/>
        </p:blipFill>
        <p:spPr bwMode="auto">
          <a:xfrm>
            <a:off x="335280" y="1631625"/>
            <a:ext cx="7382790" cy="3683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309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CERNCorporate16-9.potx</Template>
  <TotalTime>974</TotalTime>
  <Words>774</Words>
  <Application>Microsoft Office PowerPoint</Application>
  <PresentationFormat>Custom</PresentationFormat>
  <Paragraphs>131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CERNCorporate16-9</vt:lpstr>
      <vt:lpstr>Muon Beam Studies in the H4 beam line and the Gamma Irradiation Facility (GIF++)</vt:lpstr>
      <vt:lpstr>H4 Beam Line</vt:lpstr>
      <vt:lpstr>GIF++</vt:lpstr>
      <vt:lpstr>Sharing a Muon Beam</vt:lpstr>
      <vt:lpstr>Modeling the H4 Beam Line - Steps</vt:lpstr>
      <vt:lpstr>G4beamline Model of H4 Beam Line</vt:lpstr>
      <vt:lpstr>Analysis Points</vt:lpstr>
      <vt:lpstr>Analyzing Simulation in ROOT (1.5T)</vt:lpstr>
      <vt:lpstr>Analyzing Simulation in ROOT (-1.5T)</vt:lpstr>
      <vt:lpstr>Locations with Usable Beam</vt:lpstr>
      <vt:lpstr>Mapping of Goliath</vt:lpstr>
      <vt:lpstr>Field Maps</vt:lpstr>
      <vt:lpstr>Final Remarks</vt:lpstr>
      <vt:lpstr>Questions?</vt:lpstr>
      <vt:lpstr>Producing a Muon Beam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Rachel Margraf</cp:lastModifiedBy>
  <cp:revision>71</cp:revision>
  <dcterms:created xsi:type="dcterms:W3CDTF">2012-11-30T11:04:26Z</dcterms:created>
  <dcterms:modified xsi:type="dcterms:W3CDTF">2017-08-09T19:27:27Z</dcterms:modified>
</cp:coreProperties>
</file>