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1" r:id="rId2"/>
    <p:sldId id="306" r:id="rId3"/>
    <p:sldId id="307" r:id="rId4"/>
    <p:sldId id="308" r:id="rId5"/>
    <p:sldId id="309" r:id="rId6"/>
    <p:sldId id="30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66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4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14/06/2017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14/06/2017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08" tIns="45304" rIns="90608" bIns="4530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08" tIns="45304" rIns="90608" bIns="4530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6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WP2 - Q4 magnets for HL-LHC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MQYYM magnetic MEASUREMENT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5553"/>
            <a:ext cx="892818" cy="87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952714" y="1988840"/>
            <a:ext cx="6805068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/>
              <a:t>MQYYM</a:t>
            </a:r>
          </a:p>
          <a:p>
            <a:pPr algn="ctr"/>
            <a:r>
              <a:rPr lang="en-US" sz="4400" b="1" dirty="0" smtClean="0"/>
              <a:t>magnetic measurements</a:t>
            </a:r>
          </a:p>
          <a:p>
            <a:pPr algn="ctr"/>
            <a:r>
              <a:rPr lang="en-US" sz="4400" b="1" dirty="0" smtClean="0"/>
              <a:t>TECHNICAL REVIEW</a:t>
            </a:r>
            <a:endParaRPr lang="en-US" sz="44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03" y="971191"/>
            <a:ext cx="1152128" cy="116200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Magnetic measurements technical review 14</a:t>
            </a:r>
            <a:r>
              <a:rPr lang="en-US" baseline="30000" dirty="0" smtClean="0"/>
              <a:t>th</a:t>
            </a:r>
            <a:r>
              <a:rPr lang="en-US" dirty="0" smtClean="0"/>
              <a:t> of June 2017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952714" y="4437112"/>
            <a:ext cx="60675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Damien Simon for the MQYYM team</a:t>
            </a:r>
          </a:p>
          <a:p>
            <a:endParaRPr lang="en-GB" sz="1400" b="1" dirty="0"/>
          </a:p>
          <a:p>
            <a:r>
              <a:rPr lang="en-GB" sz="1400" b="1" dirty="0" smtClean="0"/>
              <a:t>CEA</a:t>
            </a:r>
            <a:r>
              <a:rPr lang="en-GB" sz="1400" dirty="0"/>
              <a:t>: </a:t>
            </a:r>
            <a:r>
              <a:rPr lang="en-GB" sz="1400" dirty="0" smtClean="0"/>
              <a:t>H. Felice, D. Simon, J.M</a:t>
            </a:r>
            <a:r>
              <a:rPr lang="en-GB" sz="1400" dirty="0"/>
              <a:t>. </a:t>
            </a:r>
            <a:r>
              <a:rPr lang="en-GB" sz="1400" dirty="0" err="1"/>
              <a:t>Gheller</a:t>
            </a:r>
            <a:r>
              <a:rPr lang="en-GB" sz="1400" dirty="0"/>
              <a:t>, D. </a:t>
            </a:r>
            <a:r>
              <a:rPr lang="en-GB" sz="1400" dirty="0" err="1" smtClean="0"/>
              <a:t>Bouziat</a:t>
            </a:r>
            <a:r>
              <a:rPr lang="en-GB" sz="1400" dirty="0" smtClean="0"/>
              <a:t>, </a:t>
            </a:r>
            <a:r>
              <a:rPr lang="en-GB" sz="1400" dirty="0"/>
              <a:t>A. </a:t>
            </a:r>
            <a:r>
              <a:rPr lang="en-GB" sz="1400" dirty="0" err="1" smtClean="0"/>
              <a:t>Madur</a:t>
            </a:r>
            <a:r>
              <a:rPr lang="en-GB" sz="1400" dirty="0" smtClean="0"/>
              <a:t>, M</a:t>
            </a:r>
            <a:r>
              <a:rPr lang="en-GB" sz="1400" dirty="0"/>
              <a:t>. </a:t>
            </a:r>
            <a:r>
              <a:rPr lang="en-GB" sz="1400" dirty="0" err="1"/>
              <a:t>Segreti</a:t>
            </a:r>
            <a:r>
              <a:rPr lang="en-GB" sz="1400" dirty="0"/>
              <a:t>, J.M. </a:t>
            </a:r>
            <a:r>
              <a:rPr lang="en-GB" sz="1400" dirty="0" smtClean="0"/>
              <a:t>Rifflet, </a:t>
            </a:r>
            <a:r>
              <a:rPr lang="en-GB" sz="1400" dirty="0"/>
              <a:t>S. </a:t>
            </a:r>
            <a:r>
              <a:rPr lang="en-GB" sz="1400" dirty="0" err="1"/>
              <a:t>Somsom</a:t>
            </a:r>
            <a:r>
              <a:rPr lang="en-GB" sz="1400" dirty="0"/>
              <a:t>, R. </a:t>
            </a:r>
            <a:r>
              <a:rPr lang="en-GB" sz="1400" dirty="0" smtClean="0"/>
              <a:t>Machado-</a:t>
            </a:r>
            <a:r>
              <a:rPr lang="en-GB" sz="1400" dirty="0" err="1" smtClean="0"/>
              <a:t>Correia</a:t>
            </a:r>
            <a:endParaRPr lang="en-GB" sz="1400" dirty="0"/>
          </a:p>
          <a:p>
            <a:r>
              <a:rPr lang="en-GB" sz="1400" dirty="0" smtClean="0"/>
              <a:t> </a:t>
            </a:r>
          </a:p>
          <a:p>
            <a:r>
              <a:rPr lang="en-GB" sz="1400" b="1" dirty="0" smtClean="0"/>
              <a:t>CERN</a:t>
            </a:r>
            <a:r>
              <a:rPr lang="en-GB" sz="1400" dirty="0"/>
              <a:t>: L. Fiscarelli, O. </a:t>
            </a:r>
            <a:r>
              <a:rPr lang="en-GB" sz="1400" dirty="0" smtClean="0"/>
              <a:t>Dunkel,</a:t>
            </a:r>
            <a:r>
              <a:rPr lang="en-GB" sz="1400" dirty="0"/>
              <a:t> A Foussat, </a:t>
            </a:r>
            <a:r>
              <a:rPr lang="en-GB" sz="1400" dirty="0" smtClean="0"/>
              <a:t>J.C</a:t>
            </a:r>
            <a:r>
              <a:rPr lang="en-GB" sz="1400" dirty="0"/>
              <a:t>. </a:t>
            </a:r>
            <a:r>
              <a:rPr lang="en-GB" sz="1400" dirty="0" smtClean="0"/>
              <a:t>Perez</a:t>
            </a:r>
            <a:r>
              <a:rPr lang="en-GB" sz="1400" dirty="0"/>
              <a:t>, E. </a:t>
            </a:r>
            <a:r>
              <a:rPr lang="en-GB" sz="1400" dirty="0" err="1"/>
              <a:t>Todesco</a:t>
            </a:r>
            <a:r>
              <a:rPr lang="en-GB" sz="1400" dirty="0"/>
              <a:t>, P. </a:t>
            </a:r>
            <a:r>
              <a:rPr lang="en-GB" sz="1400" dirty="0" err="1" smtClean="0"/>
              <a:t>Viret</a:t>
            </a:r>
            <a:endParaRPr lang="en-GB" sz="1400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9155" y="1340768"/>
            <a:ext cx="1157397" cy="4185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10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77" y="2030349"/>
            <a:ext cx="3381375" cy="3800475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>
            <a:off x="3923928" y="2420888"/>
            <a:ext cx="2448272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5476513" y="107421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Sealing</a:t>
            </a:r>
            <a:r>
              <a:rPr lang="fr-FR" b="1" dirty="0"/>
              <a:t> </a:t>
            </a:r>
            <a:r>
              <a:rPr lang="fr-FR" b="1" dirty="0" err="1" smtClean="0"/>
              <a:t>electrical</a:t>
            </a:r>
            <a:r>
              <a:rPr lang="fr-FR" b="1" dirty="0" smtClean="0"/>
              <a:t> connections of the </a:t>
            </a:r>
            <a:r>
              <a:rPr lang="fr-FR" b="1" dirty="0" err="1" smtClean="0"/>
              <a:t>rotating</a:t>
            </a:r>
            <a:r>
              <a:rPr lang="fr-FR" b="1" dirty="0" smtClean="0"/>
              <a:t> </a:t>
            </a:r>
            <a:r>
              <a:rPr lang="fr-FR" b="1" dirty="0" err="1" smtClean="0"/>
              <a:t>coil</a:t>
            </a:r>
            <a:r>
              <a:rPr lang="fr-FR" b="1" dirty="0" smtClean="0"/>
              <a:t> to the </a:t>
            </a:r>
            <a:r>
              <a:rPr lang="fr-FR" b="1" dirty="0" err="1" smtClean="0"/>
              <a:t>motor</a:t>
            </a:r>
            <a:r>
              <a:rPr lang="fr-FR" b="1" dirty="0" smtClean="0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1302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11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179" y="2039874"/>
            <a:ext cx="3619500" cy="3781425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3851920" y="2924944"/>
            <a:ext cx="180020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466053" y="137131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Sealing</a:t>
            </a:r>
            <a:r>
              <a:rPr lang="fr-FR" b="1" dirty="0"/>
              <a:t> </a:t>
            </a:r>
            <a:r>
              <a:rPr lang="fr-FR" b="1" dirty="0" smtClean="0"/>
              <a:t>Parts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409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12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7" y="2122937"/>
            <a:ext cx="3744417" cy="3615299"/>
          </a:xfrm>
          <a:prstGeom prst="rect">
            <a:avLst/>
          </a:prstGeom>
        </p:spPr>
      </p:pic>
      <p:cxnSp>
        <p:nvCxnSpPr>
          <p:cNvPr id="9" name="Connecteur droit avec flèche 8"/>
          <p:cNvCxnSpPr>
            <a:endCxn id="5" idx="1"/>
          </p:cNvCxnSpPr>
          <p:nvPr/>
        </p:nvCxnSpPr>
        <p:spPr>
          <a:xfrm flipV="1">
            <a:off x="3995936" y="3930587"/>
            <a:ext cx="1008111" cy="3625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184067" y="126876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Protection for Electrical connection + Drive shaft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126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13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611374"/>
            <a:ext cx="4162425" cy="2638425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flipV="1">
            <a:off x="3838279" y="4725144"/>
            <a:ext cx="1291953" cy="7059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249056" y="169369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Centering of the probe in the magnet aperture parts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140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14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4860032" y="2766924"/>
            <a:ext cx="4176464" cy="2186696"/>
            <a:chOff x="4860032" y="3429000"/>
            <a:chExt cx="4176464" cy="218669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60032" y="3645024"/>
              <a:ext cx="4124491" cy="197067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8604448" y="3429000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1" name="Connecteur droit avec flèche 10"/>
          <p:cNvCxnSpPr/>
          <p:nvPr/>
        </p:nvCxnSpPr>
        <p:spPr>
          <a:xfrm flipV="1">
            <a:off x="3879088" y="4869160"/>
            <a:ext cx="2015733" cy="17306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860032" y="207843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Maintain of the rotating probe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6599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Presentation</a:t>
            </a:r>
            <a:r>
              <a:rPr lang="fr-FR" dirty="0" smtClean="0"/>
              <a:t> of the CAD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15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1" t="1470" r="17568"/>
          <a:stretch/>
        </p:blipFill>
        <p:spPr>
          <a:xfrm>
            <a:off x="6804248" y="1094104"/>
            <a:ext cx="1541332" cy="556398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1520" y="1124744"/>
            <a:ext cx="640871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Presentation</a:t>
            </a:r>
            <a:r>
              <a:rPr lang="fr-FR" b="1" dirty="0" smtClean="0"/>
              <a:t> of the 3D CAD model: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pPr marL="800100" lvl="1" indent="-342900">
              <a:buFont typeface="+mj-lt"/>
              <a:buAutoNum type="arabicPeriod"/>
            </a:pPr>
            <a:r>
              <a:rPr lang="fr-FR" dirty="0" err="1" smtClean="0"/>
              <a:t>Presentation</a:t>
            </a:r>
            <a:r>
              <a:rPr lang="fr-FR" dirty="0" smtClean="0"/>
              <a:t> of the components</a:t>
            </a:r>
          </a:p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 err="1"/>
              <a:t>Presentation</a:t>
            </a:r>
            <a:r>
              <a:rPr lang="fr-FR" dirty="0"/>
              <a:t> of the probe </a:t>
            </a:r>
            <a:r>
              <a:rPr lang="fr-FR" dirty="0" err="1"/>
              <a:t>centering</a:t>
            </a:r>
            <a:r>
              <a:rPr lang="fr-FR" dirty="0"/>
              <a:t> </a:t>
            </a:r>
            <a:r>
              <a:rPr lang="fr-FR" dirty="0" err="1" smtClean="0"/>
              <a:t>technics</a:t>
            </a:r>
            <a:endParaRPr lang="fr-FR" dirty="0" smtClean="0"/>
          </a:p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 err="1" smtClean="0"/>
              <a:t>Presentation</a:t>
            </a:r>
            <a:r>
              <a:rPr lang="fr-FR" dirty="0" smtClean="0"/>
              <a:t> of the </a:t>
            </a:r>
            <a:r>
              <a:rPr lang="fr-FR" dirty="0" err="1" smtClean="0"/>
              <a:t>shaft</a:t>
            </a:r>
            <a:r>
              <a:rPr lang="fr-FR" dirty="0" smtClean="0"/>
              <a:t> (torsion limitation)</a:t>
            </a:r>
          </a:p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 err="1"/>
              <a:t>Presentation</a:t>
            </a:r>
            <a:r>
              <a:rPr lang="fr-FR" dirty="0"/>
              <a:t> of </a:t>
            </a:r>
            <a:r>
              <a:rPr lang="fr-FR" dirty="0" smtClean="0"/>
              <a:t>the </a:t>
            </a:r>
            <a:r>
              <a:rPr lang="fr-FR" dirty="0" err="1" smtClean="0"/>
              <a:t>sealing</a:t>
            </a:r>
            <a:r>
              <a:rPr lang="fr-FR" dirty="0" smtClean="0"/>
              <a:t> parts</a:t>
            </a:r>
          </a:p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 err="1" smtClean="0"/>
              <a:t>Presentation</a:t>
            </a:r>
            <a:r>
              <a:rPr lang="fr-FR" dirty="0" smtClean="0"/>
              <a:t> of the probe protection</a:t>
            </a:r>
            <a:endParaRPr lang="fr-FR" dirty="0"/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smtClean="0"/>
              <a:t>Discussion on </a:t>
            </a:r>
            <a:r>
              <a:rPr lang="fr-FR" dirty="0"/>
              <a:t>the </a:t>
            </a:r>
            <a:r>
              <a:rPr lang="fr-FR" dirty="0" err="1" smtClean="0"/>
              <a:t>connection</a:t>
            </a:r>
            <a:r>
              <a:rPr lang="fr-FR" dirty="0" smtClean="0"/>
              <a:t> (acquisition, supra)</a:t>
            </a:r>
            <a:endParaRPr lang="fr-FR" dirty="0"/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smtClean="0"/>
              <a:t>Discussion on the </a:t>
            </a:r>
            <a:r>
              <a:rPr lang="fr-FR" dirty="0" err="1" smtClean="0"/>
              <a:t>assembly</a:t>
            </a:r>
            <a:endParaRPr lang="fr-FR" dirty="0" smtClean="0"/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/>
              <a:t>Discussion on </a:t>
            </a:r>
            <a:r>
              <a:rPr lang="fr-FR" dirty="0" smtClean="0"/>
              <a:t>the </a:t>
            </a:r>
            <a:r>
              <a:rPr lang="fr-FR" dirty="0" err="1" smtClean="0"/>
              <a:t>cryogenics</a:t>
            </a: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67544" y="5517232"/>
            <a:ext cx="655272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Jean-Marc GHELLER, Patrick GRAFFIN, Denis BOUZIAT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407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16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51520" y="1124744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Warm </a:t>
            </a:r>
            <a:r>
              <a:rPr lang="fr-FR" b="1" dirty="0" err="1" smtClean="0"/>
              <a:t>magnetic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on 927: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Assembly</a:t>
            </a:r>
            <a:r>
              <a:rPr lang="fr-FR" dirty="0" smtClean="0"/>
              <a:t> of the </a:t>
            </a:r>
            <a:r>
              <a:rPr lang="fr-FR" dirty="0" err="1" smtClean="0"/>
              <a:t>magnet</a:t>
            </a:r>
            <a:r>
              <a:rPr lang="fr-FR" dirty="0" smtClean="0"/>
              <a:t> on 927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and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yoking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876" y="3202184"/>
            <a:ext cx="4392488" cy="29780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88" y="2651169"/>
            <a:ext cx="4392488" cy="165231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88" y="4303483"/>
            <a:ext cx="4392488" cy="231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17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51520" y="1124744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Warm </a:t>
            </a:r>
            <a:r>
              <a:rPr lang="fr-FR" b="1" dirty="0" err="1" smtClean="0"/>
              <a:t>magnetic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on 927: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Assembly</a:t>
            </a:r>
            <a:r>
              <a:rPr lang="fr-FR" dirty="0" smtClean="0"/>
              <a:t> of the </a:t>
            </a:r>
            <a:r>
              <a:rPr lang="fr-FR" dirty="0" err="1" smtClean="0"/>
              <a:t>magnet</a:t>
            </a:r>
            <a:r>
              <a:rPr lang="fr-FR" dirty="0" smtClean="0"/>
              <a:t> on 927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and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yoking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20" y="4322685"/>
            <a:ext cx="3640983" cy="24685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26" y="2588328"/>
            <a:ext cx="3383573" cy="188992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r="51827"/>
          <a:stretch/>
        </p:blipFill>
        <p:spPr>
          <a:xfrm>
            <a:off x="5130232" y="2798463"/>
            <a:ext cx="1944216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3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Schedule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18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99151" y="4749084"/>
            <a:ext cx="3076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* </a:t>
            </a:r>
            <a:r>
              <a:rPr lang="en-US" sz="1000" dirty="0"/>
              <a:t>pending availability of the CERN team. To be discussed with </a:t>
            </a:r>
            <a:r>
              <a:rPr lang="en-US" sz="1000" dirty="0" smtClean="0"/>
              <a:t>JC Perez </a:t>
            </a:r>
            <a:r>
              <a:rPr lang="en-US" sz="1000" dirty="0"/>
              <a:t>and </a:t>
            </a:r>
            <a:r>
              <a:rPr lang="en-US" sz="1000" dirty="0" smtClean="0"/>
              <a:t>N Bourcey</a:t>
            </a:r>
            <a:endParaRPr lang="fr-FR" sz="1000" dirty="0"/>
          </a:p>
        </p:txBody>
      </p:sp>
      <p:sp>
        <p:nvSpPr>
          <p:cNvPr id="10" name="ZoneTexte 9"/>
          <p:cNvSpPr txBox="1"/>
          <p:nvPr/>
        </p:nvSpPr>
        <p:spPr>
          <a:xfrm>
            <a:off x="899591" y="5301208"/>
            <a:ext cx="718629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: end of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Cold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(incl. </a:t>
            </a:r>
            <a:r>
              <a:rPr lang="fr-FR" dirty="0" err="1" smtClean="0"/>
              <a:t>prep</a:t>
            </a:r>
            <a:r>
              <a:rPr lang="fr-FR" dirty="0" smtClean="0"/>
              <a:t>): T1-T2 2018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02265"/>
            <a:ext cx="8909294" cy="347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37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INtroduction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smtClean="0"/>
              <a:t>The MQYY </a:t>
            </a:r>
            <a:r>
              <a:rPr lang="fr-FR" b="1" dirty="0" err="1" smtClean="0"/>
              <a:t>project</a:t>
            </a:r>
            <a:r>
              <a:rPr lang="fr-FR" b="1" dirty="0" smtClean="0"/>
              <a:t>: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Collaboration CERN-CEA for the HL-LHC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Design of the MQYY a double </a:t>
            </a:r>
            <a:r>
              <a:rPr lang="fr-FR" dirty="0"/>
              <a:t>aperture </a:t>
            </a:r>
            <a:r>
              <a:rPr lang="fr-FR" dirty="0" smtClean="0"/>
              <a:t>cos(2</a:t>
            </a:r>
            <a:r>
              <a:rPr lang="el-GR" dirty="0" smtClean="0"/>
              <a:t>θ</a:t>
            </a:r>
            <a:r>
              <a:rPr lang="fr-FR" dirty="0" smtClean="0"/>
              <a:t>) Nb-Ti </a:t>
            </a:r>
            <a:r>
              <a:rPr lang="fr-FR" dirty="0" err="1"/>
              <a:t>matching</a:t>
            </a:r>
            <a:r>
              <a:rPr lang="fr-FR" dirty="0"/>
              <a:t> section </a:t>
            </a:r>
            <a:r>
              <a:rPr lang="fr-FR" dirty="0" err="1" smtClean="0"/>
              <a:t>magnet</a:t>
            </a:r>
            <a:endParaRPr lang="fr-FR" dirty="0" smtClean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Fabrication and test of the MQYYM single aperture </a:t>
            </a:r>
            <a:r>
              <a:rPr lang="fr-FR" dirty="0" err="1" smtClean="0"/>
              <a:t>magnet</a:t>
            </a:r>
            <a:r>
              <a:rPr lang="fr-FR" dirty="0" smtClean="0"/>
              <a:t> short model of the MQYY </a:t>
            </a:r>
            <a:r>
              <a:rPr lang="fr-FR" dirty="0" err="1" smtClean="0"/>
              <a:t>magnet</a:t>
            </a:r>
            <a:endParaRPr lang="fr-FR" dirty="0" smtClean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Fabrication of the MQYYM </a:t>
            </a:r>
            <a:r>
              <a:rPr lang="fr-FR" dirty="0" err="1" smtClean="0"/>
              <a:t>coils</a:t>
            </a:r>
            <a:r>
              <a:rPr lang="fr-FR" dirty="0" smtClean="0"/>
              <a:t> at CEA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err="1" smtClean="0"/>
              <a:t>Assembly</a:t>
            </a:r>
            <a:r>
              <a:rPr lang="fr-FR" dirty="0" smtClean="0"/>
              <a:t> and 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CERN: </a:t>
            </a:r>
            <a:r>
              <a:rPr lang="fr-FR" dirty="0" smtClean="0">
                <a:solidFill>
                  <a:srgbClr val="FF0000"/>
                </a:solidFill>
              </a:rPr>
              <a:t>CEA team </a:t>
            </a:r>
            <a:r>
              <a:rPr lang="fr-FR" dirty="0" err="1" smtClean="0">
                <a:solidFill>
                  <a:srgbClr val="FF0000"/>
                </a:solidFill>
              </a:rPr>
              <a:t>supported</a:t>
            </a:r>
            <a:r>
              <a:rPr lang="fr-FR" dirty="0" smtClean="0">
                <a:solidFill>
                  <a:srgbClr val="FF0000"/>
                </a:solidFill>
              </a:rPr>
              <a:t> by CERN team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Cold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CEA: </a:t>
            </a:r>
            <a:r>
              <a:rPr lang="fr-FR" dirty="0" smtClean="0">
                <a:solidFill>
                  <a:srgbClr val="FF0000"/>
                </a:solidFill>
              </a:rPr>
              <a:t>CEA team (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hopefully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some</a:t>
            </a:r>
            <a:r>
              <a:rPr lang="fr-FR" dirty="0" smtClean="0">
                <a:solidFill>
                  <a:srgbClr val="FF0000"/>
                </a:solidFill>
              </a:rPr>
              <a:t> CERN support…)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/>
          <a:srcRect l="20531" t="23965" r="51017" b="30504"/>
          <a:stretch/>
        </p:blipFill>
        <p:spPr>
          <a:xfrm>
            <a:off x="2519772" y="4425398"/>
            <a:ext cx="2088232" cy="1879794"/>
          </a:xfrm>
          <a:prstGeom prst="rect">
            <a:avLst/>
          </a:prstGeom>
          <a:ln>
            <a:noFill/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276139"/>
            <a:ext cx="1799974" cy="2178312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699792" y="626978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The MQYY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472043" y="6269785"/>
            <a:ext cx="158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The MQYYM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 to the MQYYM </a:t>
            </a:r>
            <a:r>
              <a:rPr lang="fr-FR" dirty="0" err="1" smtClean="0"/>
              <a:t>magnet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437898"/>
              </p:ext>
            </p:extLst>
          </p:nvPr>
        </p:nvGraphicFramePr>
        <p:xfrm>
          <a:off x="1434305" y="1124744"/>
          <a:ext cx="7272808" cy="519922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49663"/>
                <a:gridCol w="2448272"/>
                <a:gridCol w="1974873"/>
              </a:tblGrid>
              <a:tr h="389367"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THE</a:t>
                      </a:r>
                      <a:r>
                        <a:rPr lang="fr-FR" baseline="0" dirty="0" smtClean="0"/>
                        <a:t> MQYYM QUADRUPOLE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Aperture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90 mm</a:t>
                      </a:r>
                      <a:endParaRPr lang="fr-FR" dirty="0"/>
                    </a:p>
                  </a:txBody>
                  <a:tcPr anchor="ctr"/>
                </a:tc>
                <a:tc rowSpan="10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Nominal gradient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120 T/m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Nominal </a:t>
                      </a:r>
                      <a:r>
                        <a:rPr lang="fr-FR" dirty="0" err="1" smtClean="0"/>
                        <a:t>Current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4590 A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110% Nominal </a:t>
                      </a:r>
                      <a:r>
                        <a:rPr lang="fr-FR" dirty="0" err="1" smtClean="0"/>
                        <a:t>Current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5049 A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Short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Sample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Current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5997 A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967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Harmonics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</a:t>
                      </a:r>
                      <a:r>
                        <a:rPr lang="fr-FR" baseline="-25000" dirty="0" smtClean="0"/>
                        <a:t>3,6,10</a:t>
                      </a:r>
                      <a:r>
                        <a:rPr lang="fr-FR" baseline="0" dirty="0" smtClean="0"/>
                        <a:t> &lt; 1 unit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B</a:t>
                      </a:r>
                      <a:r>
                        <a:rPr lang="fr-FR" baseline="-25000" dirty="0" smtClean="0"/>
                        <a:t>14</a:t>
                      </a:r>
                      <a:r>
                        <a:rPr lang="fr-FR" baseline="0" dirty="0" smtClean="0"/>
                        <a:t> &lt; 1,5 </a:t>
                      </a:r>
                      <a:r>
                        <a:rPr lang="fr-FR" baseline="0" dirty="0" err="1" smtClean="0"/>
                        <a:t>units</a:t>
                      </a:r>
                      <a:endParaRPr lang="fr-FR" baseline="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8936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Reference radius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/>
                        <a:t>R</a:t>
                      </a:r>
                      <a:r>
                        <a:rPr lang="fr-FR" baseline="-25000" dirty="0" smtClean="0"/>
                        <a:t>ref</a:t>
                      </a:r>
                      <a:r>
                        <a:rPr lang="fr-FR" baseline="0" dirty="0" smtClean="0"/>
                        <a:t> = 30 mm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967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Margin</a:t>
                      </a:r>
                      <a:r>
                        <a:rPr lang="fr-FR" baseline="0" dirty="0" smtClean="0"/>
                        <a:t> on the </a:t>
                      </a:r>
                      <a:r>
                        <a:rPr lang="fr-FR" baseline="0" dirty="0" err="1" smtClean="0"/>
                        <a:t>loadline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23,4 %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59675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MQYYM </a:t>
                      </a:r>
                      <a:r>
                        <a:rPr lang="fr-FR" dirty="0" err="1" smtClean="0"/>
                        <a:t>coil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physical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length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 = 1350</a:t>
                      </a:r>
                      <a:r>
                        <a:rPr lang="fr-FR" baseline="0" dirty="0" smtClean="0"/>
                        <a:t> mm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5967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MQYYM </a:t>
                      </a:r>
                      <a:r>
                        <a:rPr lang="fr-FR" dirty="0" err="1" smtClean="0"/>
                        <a:t>magnetic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length</a:t>
                      </a:r>
                      <a:endParaRPr lang="fr-F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 = 1204 mm at 1,9 K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8696" t="10778" b="13776"/>
          <a:stretch/>
        </p:blipFill>
        <p:spPr>
          <a:xfrm>
            <a:off x="6876256" y="2769235"/>
            <a:ext cx="1728192" cy="172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 of the </a:t>
            </a:r>
            <a:r>
              <a:rPr lang="fr-FR" dirty="0" err="1" smtClean="0"/>
              <a:t>review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4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1124744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Main goal of the </a:t>
            </a:r>
            <a:r>
              <a:rPr lang="fr-FR" b="1" dirty="0" err="1" smtClean="0"/>
              <a:t>review</a:t>
            </a:r>
            <a:r>
              <a:rPr lang="fr-FR" b="1" dirty="0" smtClean="0"/>
              <a:t>: </a:t>
            </a:r>
            <a:r>
              <a:rPr lang="fr-FR" dirty="0" smtClean="0"/>
              <a:t>To </a:t>
            </a:r>
            <a:r>
              <a:rPr lang="fr-FR" dirty="0" err="1"/>
              <a:t>validate</a:t>
            </a:r>
            <a:r>
              <a:rPr lang="fr-FR" dirty="0"/>
              <a:t> the design </a:t>
            </a:r>
            <a:r>
              <a:rPr lang="fr-FR" dirty="0" err="1"/>
              <a:t>before</a:t>
            </a:r>
            <a:r>
              <a:rPr lang="fr-FR" dirty="0"/>
              <a:t> the call for </a:t>
            </a:r>
            <a:r>
              <a:rPr lang="fr-FR" dirty="0" smtClean="0"/>
              <a:t>tenders</a:t>
            </a:r>
          </a:p>
          <a:p>
            <a:endParaRPr lang="fr-FR" dirty="0"/>
          </a:p>
          <a:p>
            <a:r>
              <a:rPr lang="fr-FR" dirty="0" smtClean="0"/>
              <a:t>How to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?</a:t>
            </a:r>
            <a:endParaRPr lang="fr-FR" dirty="0"/>
          </a:p>
          <a:p>
            <a:endParaRPr lang="fr-FR" dirty="0"/>
          </a:p>
          <a:p>
            <a:pPr marL="800100" lvl="1" indent="-342900">
              <a:buFont typeface="+mj-lt"/>
              <a:buAutoNum type="arabicPeriod"/>
            </a:pPr>
            <a:r>
              <a:rPr lang="fr-FR" dirty="0" err="1" smtClean="0"/>
              <a:t>Presentation</a:t>
            </a:r>
            <a:r>
              <a:rPr lang="fr-FR" dirty="0" smtClean="0"/>
              <a:t> of the CEA adaptation design for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smtClean="0"/>
              <a:t>Discussion on the CEA test </a:t>
            </a:r>
            <a:r>
              <a:rPr lang="fr-FR" dirty="0" err="1" smtClean="0"/>
              <a:t>facilities</a:t>
            </a:r>
            <a:r>
              <a:rPr lang="fr-FR" dirty="0" smtClean="0"/>
              <a:t> (Acquisition system, software and hardware of the test </a:t>
            </a:r>
            <a:r>
              <a:rPr lang="fr-FR" dirty="0" err="1" smtClean="0"/>
              <a:t>facility</a:t>
            </a:r>
            <a:r>
              <a:rPr lang="fr-FR" dirty="0" smtClean="0"/>
              <a:t>)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smtClean="0"/>
              <a:t>Discussion on the CERN </a:t>
            </a:r>
            <a:r>
              <a:rPr lang="fr-FR" dirty="0" err="1" smtClean="0"/>
              <a:t>equipment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 for the </a:t>
            </a:r>
            <a:r>
              <a:rPr lang="en-AU" dirty="0" smtClean="0"/>
              <a:t>measurements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/>
              <a:t>s</a:t>
            </a:r>
            <a:r>
              <a:rPr lang="fr-FR" dirty="0" err="1" smtClean="0"/>
              <a:t>chedule</a:t>
            </a:r>
            <a:r>
              <a:rPr lang="fr-FR" dirty="0" smtClean="0"/>
              <a:t> of the tests </a:t>
            </a:r>
            <a:r>
              <a:rPr lang="fr-FR" dirty="0" err="1" smtClean="0"/>
              <a:t>preparation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tests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004" y="4234293"/>
            <a:ext cx="3412419" cy="242331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4279535"/>
            <a:ext cx="1152128" cy="238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 of the </a:t>
            </a:r>
            <a:r>
              <a:rPr lang="fr-FR" dirty="0" err="1" smtClean="0"/>
              <a:t>review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5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79512" y="1124744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dirty="0"/>
              <a:t>09h00-11h30: Presentation of the magnetic measurements system at cold for </a:t>
            </a:r>
            <a:r>
              <a:rPr lang="en-US" dirty="0" smtClean="0"/>
              <a:t>the       	</a:t>
            </a:r>
            <a:r>
              <a:rPr lang="en-US" dirty="0"/>
              <a:t> </a:t>
            </a:r>
            <a:r>
              <a:rPr lang="en-US" dirty="0" smtClean="0"/>
              <a:t>        MQYYM tests </a:t>
            </a:r>
            <a:r>
              <a:rPr lang="en-US" dirty="0"/>
              <a:t>and review of the </a:t>
            </a:r>
            <a:r>
              <a:rPr lang="en-US" dirty="0" smtClean="0"/>
              <a:t>drawings </a:t>
            </a:r>
          </a:p>
          <a:p>
            <a:pPr lvl="0">
              <a:spcAft>
                <a:spcPts val="0"/>
              </a:spcAft>
            </a:pPr>
            <a:r>
              <a:rPr lang="en-US" dirty="0"/>
              <a:t>	</a:t>
            </a:r>
            <a:endParaRPr lang="fr-FR" dirty="0"/>
          </a:p>
          <a:p>
            <a:r>
              <a:rPr lang="en-US" dirty="0"/>
              <a:t>11h30-12h00: </a:t>
            </a:r>
            <a:r>
              <a:rPr lang="en-US" dirty="0" smtClean="0"/>
              <a:t>Discussion </a:t>
            </a:r>
            <a:r>
              <a:rPr lang="en-US" dirty="0"/>
              <a:t>on warm magnetic measurement</a:t>
            </a:r>
          </a:p>
          <a:p>
            <a:pPr lvl="0">
              <a:spcAft>
                <a:spcPts val="0"/>
              </a:spcAft>
            </a:pPr>
            <a:endParaRPr lang="fr-FR" dirty="0"/>
          </a:p>
          <a:p>
            <a:pPr lvl="0">
              <a:spcAft>
                <a:spcPts val="0"/>
              </a:spcAft>
            </a:pPr>
            <a:r>
              <a:rPr lang="en-US" dirty="0"/>
              <a:t>12h00-13h30: Lunch break</a:t>
            </a:r>
          </a:p>
          <a:p>
            <a:pPr lvl="0">
              <a:spcAft>
                <a:spcPts val="0"/>
              </a:spcAft>
            </a:pPr>
            <a:endParaRPr lang="fr-FR" dirty="0"/>
          </a:p>
          <a:p>
            <a:pPr lvl="0">
              <a:spcAft>
                <a:spcPts val="0"/>
              </a:spcAft>
            </a:pPr>
            <a:r>
              <a:rPr lang="en-US" dirty="0"/>
              <a:t>13h30-13h45: Visit of the CEA winding facility and presentation of the MQYYM Coil 0</a:t>
            </a:r>
          </a:p>
          <a:p>
            <a:pPr lvl="0">
              <a:spcAft>
                <a:spcPts val="0"/>
              </a:spcAft>
            </a:pPr>
            <a:endParaRPr lang="fr-FR" dirty="0"/>
          </a:p>
          <a:p>
            <a:pPr lvl="0">
              <a:spcAft>
                <a:spcPts val="0"/>
              </a:spcAft>
            </a:pPr>
            <a:r>
              <a:rPr lang="en-US" dirty="0"/>
              <a:t>13h45-15h00: Visit of the test facility</a:t>
            </a:r>
          </a:p>
          <a:p>
            <a:pPr lvl="0">
              <a:spcAft>
                <a:spcPts val="0"/>
              </a:spcAft>
            </a:pPr>
            <a:endParaRPr lang="fr-FR" dirty="0"/>
          </a:p>
          <a:p>
            <a:pPr lvl="0">
              <a:spcAft>
                <a:spcPts val="0"/>
              </a:spcAft>
            </a:pPr>
            <a:r>
              <a:rPr lang="en-US" dirty="0"/>
              <a:t>15h00-16h00: Planning and conclusion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510439"/>
            <a:ext cx="1771358" cy="31589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390" y="3510440"/>
            <a:ext cx="1791581" cy="315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56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1" t="1470" r="17568"/>
          <a:stretch/>
        </p:blipFill>
        <p:spPr>
          <a:xfrm>
            <a:off x="6720987" y="1220935"/>
            <a:ext cx="1336561" cy="4824793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PRESENTATION of </a:t>
            </a:r>
            <a:r>
              <a:rPr lang="fr-FR" dirty="0" err="1" smtClean="0"/>
              <a:t>of</a:t>
            </a:r>
            <a:r>
              <a:rPr lang="fr-FR" dirty="0" smtClean="0"/>
              <a:t> MQYYM TEST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6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23528" y="1021807"/>
            <a:ext cx="653359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000000"/>
                </a:solidFill>
              </a:rPr>
              <a:t>Test of MQYYM in the vertical cryostat at Saclay:</a:t>
            </a:r>
          </a:p>
          <a:p>
            <a:pPr marL="74295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8m </a:t>
            </a:r>
            <a:r>
              <a:rPr lang="fr-FR" dirty="0">
                <a:solidFill>
                  <a:srgbClr val="000000"/>
                </a:solidFill>
              </a:rPr>
              <a:t>cryostat </a:t>
            </a:r>
            <a:r>
              <a:rPr lang="fr-FR" dirty="0" err="1">
                <a:solidFill>
                  <a:srgbClr val="000000"/>
                </a:solidFill>
              </a:rPr>
              <a:t>equipped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with</a:t>
            </a:r>
            <a:r>
              <a:rPr lang="fr-FR" dirty="0">
                <a:solidFill>
                  <a:srgbClr val="000000"/>
                </a:solidFill>
              </a:rPr>
              <a:t> a 3 m long « </a:t>
            </a:r>
            <a:r>
              <a:rPr lang="fr-FR" dirty="0" err="1">
                <a:solidFill>
                  <a:srgbClr val="000000"/>
                </a:solidFill>
              </a:rPr>
              <a:t>sock</a:t>
            </a:r>
            <a:r>
              <a:rPr lang="fr-FR" dirty="0">
                <a:solidFill>
                  <a:srgbClr val="000000"/>
                </a:solidFill>
              </a:rPr>
              <a:t> » (tank)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Saturated</a:t>
            </a:r>
            <a:r>
              <a:rPr lang="fr-FR" dirty="0"/>
              <a:t> </a:t>
            </a:r>
            <a:r>
              <a:rPr lang="fr-FR" dirty="0" err="1"/>
              <a:t>LHe</a:t>
            </a:r>
            <a:r>
              <a:rPr lang="fr-FR" dirty="0"/>
              <a:t> bath at 1,9 K 23 </a:t>
            </a:r>
            <a:r>
              <a:rPr lang="fr-FR" dirty="0" smtClean="0"/>
              <a:t>mbar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Main </a:t>
            </a:r>
            <a:r>
              <a:rPr lang="fr-FR" b="1" dirty="0" err="1" smtClean="0"/>
              <a:t>difference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the CERN system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Importance to </a:t>
            </a:r>
            <a:r>
              <a:rPr lang="fr-FR" b="1" dirty="0" err="1" smtClean="0"/>
              <a:t>seal</a:t>
            </a:r>
            <a:r>
              <a:rPr lang="fr-FR" b="1" dirty="0" smtClean="0"/>
              <a:t> the system for test at CEA</a:t>
            </a:r>
            <a:endParaRPr lang="fr-FR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</a:rPr>
              <a:t>Adaptation of an </a:t>
            </a:r>
            <a:r>
              <a:rPr lang="fr-FR" dirty="0" err="1">
                <a:solidFill>
                  <a:srgbClr val="000000"/>
                </a:solidFill>
              </a:rPr>
              <a:t>existing</a:t>
            </a:r>
            <a:r>
              <a:rPr lang="fr-FR" dirty="0">
                <a:solidFill>
                  <a:srgbClr val="000000"/>
                </a:solidFill>
              </a:rPr>
              <a:t> top </a:t>
            </a:r>
            <a:r>
              <a:rPr lang="fr-FR" dirty="0" smtClean="0">
                <a:solidFill>
                  <a:srgbClr val="000000"/>
                </a:solidFill>
              </a:rPr>
              <a:t>plate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Parts </a:t>
            </a:r>
            <a:r>
              <a:rPr lang="fr-FR" dirty="0" err="1" smtClean="0">
                <a:solidFill>
                  <a:srgbClr val="000000"/>
                </a:solidFill>
              </a:rPr>
              <a:t>manufactured</a:t>
            </a:r>
            <a:r>
              <a:rPr lang="fr-FR" dirty="0" smtClean="0">
                <a:solidFill>
                  <a:srgbClr val="000000"/>
                </a:solidFill>
              </a:rPr>
              <a:t> and </a:t>
            </a:r>
            <a:r>
              <a:rPr lang="fr-FR" dirty="0" err="1" smtClean="0">
                <a:solidFill>
                  <a:srgbClr val="000000"/>
                </a:solidFill>
              </a:rPr>
              <a:t>received</a:t>
            </a:r>
            <a:r>
              <a:rPr lang="fr-FR" dirty="0" smtClean="0">
                <a:solidFill>
                  <a:srgbClr val="000000"/>
                </a:solidFill>
              </a:rPr>
              <a:t> in Saclay in May</a:t>
            </a:r>
            <a:endParaRPr lang="fr-FR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400" dirty="0" smtClean="0">
              <a:solidFill>
                <a:srgbClr val="00206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49" y="1556792"/>
            <a:ext cx="938538" cy="19641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77"/>
          <a:stretch/>
        </p:blipFill>
        <p:spPr>
          <a:xfrm>
            <a:off x="8155267" y="3757509"/>
            <a:ext cx="886959" cy="168771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23528" y="3683283"/>
            <a:ext cx="6533595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000000"/>
                </a:solidFill>
              </a:rPr>
              <a:t>MQYYM </a:t>
            </a:r>
            <a:r>
              <a:rPr lang="fr-FR" b="1" i="1" dirty="0" err="1">
                <a:solidFill>
                  <a:srgbClr val="000000"/>
                </a:solidFill>
              </a:rPr>
              <a:t>Magnetic</a:t>
            </a:r>
            <a:r>
              <a:rPr lang="fr-FR" b="1" i="1" dirty="0">
                <a:solidFill>
                  <a:srgbClr val="000000"/>
                </a:solidFill>
              </a:rPr>
              <a:t> </a:t>
            </a:r>
            <a:r>
              <a:rPr lang="fr-FR" b="1" i="1" dirty="0" err="1">
                <a:solidFill>
                  <a:srgbClr val="000000"/>
                </a:solidFill>
              </a:rPr>
              <a:t>measurements</a:t>
            </a:r>
            <a:endParaRPr lang="fr-FR" b="1" i="1" dirty="0">
              <a:solidFill>
                <a:srgbClr val="000000"/>
              </a:solidFill>
            </a:endParaRPr>
          </a:p>
          <a:p>
            <a:pPr marL="74295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</a:rPr>
              <a:t>Cold system </a:t>
            </a:r>
            <a:r>
              <a:rPr lang="fr-FR" dirty="0" err="1" smtClean="0">
                <a:solidFill>
                  <a:srgbClr val="000000"/>
                </a:solidFill>
              </a:rPr>
              <a:t>identified</a:t>
            </a:r>
            <a:r>
              <a:rPr lang="fr-FR" dirty="0" smtClean="0">
                <a:solidFill>
                  <a:srgbClr val="000000"/>
                </a:solidFill>
              </a:rPr>
              <a:t> (Probe LHCMMWEC0209 </a:t>
            </a:r>
            <a:r>
              <a:rPr lang="fr-FR" dirty="0" err="1" smtClean="0">
                <a:solidFill>
                  <a:srgbClr val="000000"/>
                </a:solidFill>
              </a:rPr>
              <a:t>with</a:t>
            </a:r>
            <a:r>
              <a:rPr lang="fr-FR" dirty="0" smtClean="0">
                <a:solidFill>
                  <a:srgbClr val="000000"/>
                </a:solidFill>
              </a:rPr>
              <a:t> a </a:t>
            </a:r>
            <a:r>
              <a:rPr lang="fr-FR" dirty="0" err="1" smtClean="0">
                <a:solidFill>
                  <a:srgbClr val="000000"/>
                </a:solidFill>
              </a:rPr>
              <a:t>diameter</a:t>
            </a:r>
            <a:r>
              <a:rPr lang="fr-FR" dirty="0" smtClean="0">
                <a:solidFill>
                  <a:srgbClr val="000000"/>
                </a:solidFill>
              </a:rPr>
              <a:t> of 47 mm and an effective </a:t>
            </a:r>
            <a:r>
              <a:rPr lang="fr-FR" dirty="0" err="1" smtClean="0">
                <a:solidFill>
                  <a:srgbClr val="000000"/>
                </a:solidFill>
              </a:rPr>
              <a:t>length</a:t>
            </a:r>
            <a:r>
              <a:rPr lang="fr-FR" dirty="0" smtClean="0">
                <a:solidFill>
                  <a:srgbClr val="000000"/>
                </a:solidFill>
              </a:rPr>
              <a:t> of 1180 mm)</a:t>
            </a:r>
            <a:endParaRPr lang="fr-FR" dirty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Adaptation of the CERN magnetic system </a:t>
            </a:r>
            <a:r>
              <a:rPr lang="en-US" dirty="0" smtClean="0">
                <a:solidFill>
                  <a:srgbClr val="00000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Order has to </a:t>
            </a:r>
            <a:r>
              <a:rPr lang="en-US" dirty="0">
                <a:solidFill>
                  <a:srgbClr val="000000"/>
                </a:solidFill>
              </a:rPr>
              <a:t>be placed </a:t>
            </a:r>
            <a:r>
              <a:rPr lang="en-US" dirty="0" smtClean="0">
                <a:solidFill>
                  <a:srgbClr val="000000"/>
                </a:solidFill>
              </a:rPr>
              <a:t>soon 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fr-FR" b="1" u="sng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4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Adaptation Design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7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802" y="1002158"/>
            <a:ext cx="2500753" cy="5766321"/>
          </a:xfrm>
          <a:prstGeom prst="rect">
            <a:avLst/>
          </a:prstGeom>
        </p:spPr>
      </p:pic>
      <p:sp>
        <p:nvSpPr>
          <p:cNvPr id="101" name="ZoneTexte 100"/>
          <p:cNvSpPr txBox="1"/>
          <p:nvPr/>
        </p:nvSpPr>
        <p:spPr>
          <a:xfrm>
            <a:off x="1" y="2120211"/>
            <a:ext cx="284380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1: </a:t>
            </a:r>
            <a:r>
              <a:rPr lang="fr-FR" sz="1400" dirty="0" err="1" smtClean="0">
                <a:solidFill>
                  <a:srgbClr val="FF0000"/>
                </a:solidFill>
              </a:rPr>
              <a:t>Rotating</a:t>
            </a:r>
            <a:r>
              <a:rPr lang="fr-FR" sz="1400" dirty="0" smtClean="0">
                <a:solidFill>
                  <a:srgbClr val="FF0000"/>
                </a:solidFill>
              </a:rPr>
              <a:t> Probe (CERN)</a:t>
            </a:r>
          </a:p>
          <a:p>
            <a:r>
              <a:rPr lang="fr-FR" sz="1400" dirty="0" smtClean="0"/>
              <a:t>2: Protection tube (CEA – CERN)</a:t>
            </a:r>
          </a:p>
          <a:p>
            <a:r>
              <a:rPr lang="fr-FR" sz="1400" dirty="0" smtClean="0"/>
              <a:t>3: Pin (CEA)</a:t>
            </a:r>
          </a:p>
          <a:p>
            <a:r>
              <a:rPr lang="fr-FR" sz="1400" dirty="0" smtClean="0"/>
              <a:t>4: MQYYM (CEA)</a:t>
            </a:r>
          </a:p>
          <a:p>
            <a:r>
              <a:rPr lang="fr-FR" sz="1400" dirty="0" smtClean="0"/>
              <a:t>5: Protection for </a:t>
            </a:r>
            <a:r>
              <a:rPr lang="en-US" sz="1400" dirty="0" smtClean="0"/>
              <a:t>Electrical connection </a:t>
            </a:r>
            <a:r>
              <a:rPr lang="fr-FR" sz="1400" dirty="0" smtClean="0"/>
              <a:t>+ Drive </a:t>
            </a:r>
            <a:r>
              <a:rPr lang="fr-FR" sz="1400" dirty="0" err="1" smtClean="0"/>
              <a:t>shaft</a:t>
            </a:r>
            <a:r>
              <a:rPr lang="fr-FR" sz="1400" dirty="0" smtClean="0"/>
              <a:t> (CEA)</a:t>
            </a:r>
            <a:endParaRPr lang="en-US" sz="1400" dirty="0" smtClean="0"/>
          </a:p>
          <a:p>
            <a:r>
              <a:rPr lang="fr-FR" sz="1400" dirty="0" smtClean="0"/>
              <a:t>6: Drive </a:t>
            </a:r>
            <a:r>
              <a:rPr lang="fr-FR" sz="1400" dirty="0" err="1" smtClean="0"/>
              <a:t>shaft</a:t>
            </a:r>
            <a:r>
              <a:rPr lang="fr-FR" sz="1400" dirty="0" smtClean="0"/>
              <a:t> </a:t>
            </a:r>
            <a:r>
              <a:rPr lang="en-US" sz="1400" dirty="0"/>
              <a:t>(CEA) </a:t>
            </a:r>
            <a:endParaRPr lang="fr-FR" sz="1400" dirty="0" smtClean="0"/>
          </a:p>
          <a:p>
            <a:r>
              <a:rPr lang="fr-FR" sz="1400" dirty="0" smtClean="0"/>
              <a:t>7: </a:t>
            </a:r>
            <a:r>
              <a:rPr lang="fr-FR" sz="1400" dirty="0" err="1" smtClean="0"/>
              <a:t>Sealing</a:t>
            </a:r>
            <a:r>
              <a:rPr lang="fr-FR" sz="1400" dirty="0" smtClean="0"/>
              <a:t> part </a:t>
            </a:r>
            <a:r>
              <a:rPr lang="en-US" sz="1400" dirty="0"/>
              <a:t>(CEA) </a:t>
            </a:r>
            <a:endParaRPr lang="fr-FR" sz="1400" dirty="0" smtClean="0"/>
          </a:p>
          <a:p>
            <a:r>
              <a:rPr lang="fr-FR" sz="1400" dirty="0" smtClean="0"/>
              <a:t>8: Rolling </a:t>
            </a:r>
            <a:r>
              <a:rPr lang="fr-FR" sz="1400" dirty="0" err="1" smtClean="0"/>
              <a:t>bearing</a:t>
            </a:r>
            <a:r>
              <a:rPr lang="fr-FR" sz="1400" dirty="0" smtClean="0"/>
              <a:t> </a:t>
            </a:r>
            <a:r>
              <a:rPr lang="en-US" sz="1400" dirty="0"/>
              <a:t>(CEA) </a:t>
            </a:r>
            <a:endParaRPr lang="fr-FR" sz="1400" dirty="0" smtClean="0"/>
          </a:p>
          <a:p>
            <a:r>
              <a:rPr lang="fr-FR" sz="1400" dirty="0" smtClean="0">
                <a:solidFill>
                  <a:srgbClr val="FF0000"/>
                </a:solidFill>
              </a:rPr>
              <a:t>9: Adaptation part </a:t>
            </a:r>
            <a:r>
              <a:rPr lang="fr-FR" sz="1400" dirty="0">
                <a:solidFill>
                  <a:srgbClr val="FF0000"/>
                </a:solidFill>
              </a:rPr>
              <a:t>(CERN</a:t>
            </a:r>
            <a:r>
              <a:rPr lang="fr-FR" sz="1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FR" sz="1400" dirty="0" smtClean="0"/>
              <a:t>10: </a:t>
            </a:r>
            <a:r>
              <a:rPr lang="fr-FR" sz="1400" dirty="0" err="1" smtClean="0"/>
              <a:t>Motor</a:t>
            </a:r>
            <a:r>
              <a:rPr lang="fr-FR" sz="1400" dirty="0" smtClean="0"/>
              <a:t> support </a:t>
            </a:r>
            <a:r>
              <a:rPr lang="en-US" sz="1400" dirty="0"/>
              <a:t>(CEA) </a:t>
            </a:r>
            <a:endParaRPr lang="fr-FR" sz="1400" dirty="0" smtClean="0"/>
          </a:p>
          <a:p>
            <a:r>
              <a:rPr lang="fr-FR" sz="1400" dirty="0" smtClean="0">
                <a:solidFill>
                  <a:srgbClr val="FF0000"/>
                </a:solidFill>
              </a:rPr>
              <a:t>11: </a:t>
            </a:r>
            <a:r>
              <a:rPr lang="fr-FR" sz="1400" dirty="0" err="1" smtClean="0">
                <a:solidFill>
                  <a:srgbClr val="FF0000"/>
                </a:solidFill>
              </a:rPr>
              <a:t>Motor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FF0000"/>
                </a:solidFill>
              </a:rPr>
              <a:t>(CERN</a:t>
            </a:r>
            <a:r>
              <a:rPr lang="fr-FR" sz="1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FR" sz="1400" dirty="0" smtClean="0"/>
              <a:t>12: </a:t>
            </a:r>
            <a:r>
              <a:rPr lang="fr-FR" sz="1400" dirty="0" err="1" smtClean="0"/>
              <a:t>Void</a:t>
            </a:r>
            <a:r>
              <a:rPr lang="fr-FR" sz="1400" dirty="0" smtClean="0"/>
              <a:t> </a:t>
            </a:r>
            <a:r>
              <a:rPr lang="fr-FR" sz="1400" dirty="0" err="1" smtClean="0"/>
              <a:t>pump</a:t>
            </a:r>
            <a:r>
              <a:rPr lang="fr-FR" sz="1400" dirty="0" smtClean="0"/>
              <a:t> </a:t>
            </a:r>
            <a:r>
              <a:rPr lang="en-US" sz="1400" dirty="0"/>
              <a:t>(CEA)</a:t>
            </a:r>
            <a:r>
              <a:rPr lang="en-US" sz="1200" dirty="0"/>
              <a:t> </a:t>
            </a:r>
            <a:endParaRPr lang="fr-FR" sz="1200" dirty="0"/>
          </a:p>
        </p:txBody>
      </p:sp>
      <p:pic>
        <p:nvPicPr>
          <p:cNvPr id="10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0" b="-1"/>
          <a:stretch/>
        </p:blipFill>
        <p:spPr bwMode="auto">
          <a:xfrm rot="5400000" flipV="1">
            <a:off x="5125947" y="3648438"/>
            <a:ext cx="5734447" cy="50563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427102" y="1568264"/>
            <a:ext cx="1475714" cy="555838"/>
          </a:xfrm>
          <a:prstGeom prst="rect">
            <a:avLst/>
          </a:prstGeom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415121" y="1647951"/>
            <a:ext cx="1030968" cy="456891"/>
          </a:xfrm>
          <a:prstGeom prst="rect">
            <a:avLst/>
          </a:prstGeom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55150" y="4776247"/>
            <a:ext cx="975456" cy="870317"/>
          </a:xfrm>
          <a:prstGeom prst="rect">
            <a:avLst/>
          </a:prstGeom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29489" y="5771940"/>
            <a:ext cx="1143079" cy="782042"/>
          </a:xfrm>
          <a:prstGeom prst="rect">
            <a:avLst/>
          </a:prstGeom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093038" y="3362740"/>
            <a:ext cx="1838069" cy="695236"/>
          </a:xfrm>
          <a:prstGeom prst="rect">
            <a:avLst/>
          </a:prstGeom>
          <a:ln w="5715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8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155221" y="3445570"/>
            <a:ext cx="1934511" cy="529576"/>
          </a:xfrm>
          <a:prstGeom prst="rect">
            <a:avLst/>
          </a:prstGeom>
          <a:ln w="5715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9" name="ZoneTexte 108"/>
          <p:cNvSpPr txBox="1"/>
          <p:nvPr/>
        </p:nvSpPr>
        <p:spPr>
          <a:xfrm>
            <a:off x="103497" y="1108326"/>
            <a:ext cx="2232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Main adaptation to CERN components to do:</a:t>
            </a:r>
          </a:p>
        </p:txBody>
      </p:sp>
    </p:spTree>
    <p:extLst>
      <p:ext uri="{BB962C8B-B14F-4D97-AF65-F5344CB8AC3E}">
        <p14:creationId xmlns:p14="http://schemas.microsoft.com/office/powerpoint/2010/main" val="42491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8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008" y="1126153"/>
            <a:ext cx="2393448" cy="56671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2978930" y="3789040"/>
            <a:ext cx="727192" cy="43144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175" y="1136947"/>
            <a:ext cx="1560965" cy="56451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35" y="1174614"/>
            <a:ext cx="2450172" cy="5649689"/>
          </a:xfrm>
          <a:prstGeom prst="rect">
            <a:avLst/>
          </a:prstGeom>
        </p:spPr>
      </p:pic>
      <p:sp>
        <p:nvSpPr>
          <p:cNvPr id="17" name="Flèche droite 16"/>
          <p:cNvSpPr/>
          <p:nvPr/>
        </p:nvSpPr>
        <p:spPr>
          <a:xfrm>
            <a:off x="5371116" y="3748808"/>
            <a:ext cx="727192" cy="43144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61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Design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9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55" y="1003174"/>
            <a:ext cx="2472707" cy="58548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37312"/>
            <a:ext cx="115212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4210"/>
            <a:ext cx="1695450" cy="5572125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004048" y="1736613"/>
            <a:ext cx="37444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21 Parts </a:t>
            </a:r>
            <a:r>
              <a:rPr lang="fr-FR" dirty="0" err="1" smtClean="0"/>
              <a:t>designed</a:t>
            </a:r>
            <a:r>
              <a:rPr lang="fr-FR" dirty="0" smtClean="0"/>
              <a:t> and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manufactured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5 interface area </a:t>
            </a:r>
            <a:r>
              <a:rPr lang="fr-FR" dirty="0" err="1" smtClean="0"/>
              <a:t>with</a:t>
            </a:r>
            <a:r>
              <a:rPr lang="fr-FR" dirty="0" smtClean="0"/>
              <a:t> the MQYYM </a:t>
            </a:r>
            <a:r>
              <a:rPr lang="fr-FR" dirty="0" err="1" smtClean="0"/>
              <a:t>magnets</a:t>
            </a:r>
            <a:r>
              <a:rPr lang="fr-FR" dirty="0" smtClean="0"/>
              <a:t> or the CERN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mesurements</a:t>
            </a:r>
            <a:r>
              <a:rPr lang="fr-FR" dirty="0" smtClean="0"/>
              <a:t> system (</a:t>
            </a:r>
            <a:r>
              <a:rPr lang="fr-FR" dirty="0" err="1" smtClean="0"/>
              <a:t>rotating</a:t>
            </a:r>
            <a:r>
              <a:rPr lang="fr-FR" dirty="0" smtClean="0"/>
              <a:t> </a:t>
            </a:r>
            <a:r>
              <a:rPr lang="fr-FR" dirty="0" err="1" smtClean="0"/>
              <a:t>coils</a:t>
            </a:r>
            <a:r>
              <a:rPr lang="fr-FR" dirty="0" smtClean="0"/>
              <a:t>, </a:t>
            </a:r>
            <a:r>
              <a:rPr lang="fr-FR" dirty="0" err="1" smtClean="0"/>
              <a:t>motors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Sealing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connections of the </a:t>
            </a:r>
            <a:r>
              <a:rPr lang="fr-FR" dirty="0" err="1" smtClean="0"/>
              <a:t>rotating</a:t>
            </a:r>
            <a:r>
              <a:rPr lang="fr-FR" dirty="0" smtClean="0"/>
              <a:t> </a:t>
            </a:r>
            <a:r>
              <a:rPr lang="fr-FR" dirty="0" err="1" smtClean="0"/>
              <a:t>coil</a:t>
            </a:r>
            <a:r>
              <a:rPr lang="fr-FR" dirty="0" smtClean="0"/>
              <a:t> to the </a:t>
            </a:r>
            <a:r>
              <a:rPr lang="fr-FR" dirty="0" err="1" smtClean="0"/>
              <a:t>motor</a:t>
            </a:r>
            <a:r>
              <a:rPr lang="fr-FR" dirty="0" smtClean="0"/>
              <a:t> (F)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Sealing</a:t>
            </a:r>
            <a:r>
              <a:rPr lang="fr-FR" dirty="0" smtClean="0"/>
              <a:t> Part (E)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Protection for Electrical connection + Drive </a:t>
            </a:r>
            <a:r>
              <a:rPr lang="en-US" dirty="0" smtClean="0"/>
              <a:t>shaft (D)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Centering of the probe in the magnet aperture parts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Maintain of the rotating probe (B)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921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16083</TotalTime>
  <Words>766</Words>
  <Application>Microsoft Office PowerPoint</Application>
  <PresentationFormat>Affichage à l'écran (4:3)</PresentationFormat>
  <Paragraphs>154</Paragraphs>
  <Slides>18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Symbol</vt:lpstr>
      <vt:lpstr>Mod_powerpoint_CEA_Irfu</vt:lpstr>
      <vt:lpstr>MQYYM magnetic MEASUREMENT</vt:lpstr>
      <vt:lpstr>INtroduction</vt:lpstr>
      <vt:lpstr>Introduction to the MQYYM magnet</vt:lpstr>
      <vt:lpstr>Goal of the review</vt:lpstr>
      <vt:lpstr>Agenda of the review</vt:lpstr>
      <vt:lpstr>PRESENTATION of of MQYYM TEST</vt:lpstr>
      <vt:lpstr>Adaptation Design</vt:lpstr>
      <vt:lpstr>Adaptation Design</vt:lpstr>
      <vt:lpstr>Adaptation Design</vt:lpstr>
      <vt:lpstr>Adaptation Design</vt:lpstr>
      <vt:lpstr>Adaptation Design</vt:lpstr>
      <vt:lpstr>Adaptation Design</vt:lpstr>
      <vt:lpstr>Adaptation Design</vt:lpstr>
      <vt:lpstr>Adaptation Design</vt:lpstr>
      <vt:lpstr>Presentation of the CAD</vt:lpstr>
      <vt:lpstr>WARM Magnetic measurement</vt:lpstr>
      <vt:lpstr>WARM Magnetic measurement</vt:lpstr>
      <vt:lpstr>Schedule overview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SEGRETI Michel</dc:creator>
  <cp:lastModifiedBy>FELICE Helene</cp:lastModifiedBy>
  <cp:revision>293</cp:revision>
  <cp:lastPrinted>2017-01-06T16:03:15Z</cp:lastPrinted>
  <dcterms:created xsi:type="dcterms:W3CDTF">2014-07-03T13:28:27Z</dcterms:created>
  <dcterms:modified xsi:type="dcterms:W3CDTF">2017-06-14T06:14:42Z</dcterms:modified>
</cp:coreProperties>
</file>