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8" r:id="rId2"/>
    <p:sldId id="259" r:id="rId3"/>
    <p:sldId id="260" r:id="rId4"/>
    <p:sldId id="271" r:id="rId5"/>
    <p:sldId id="275" r:id="rId6"/>
    <p:sldId id="274" r:id="rId7"/>
    <p:sldId id="262" r:id="rId8"/>
    <p:sldId id="261" r:id="rId9"/>
    <p:sldId id="272" r:id="rId10"/>
    <p:sldId id="27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7870D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73"/>
    <p:restoredTop sz="91479"/>
  </p:normalViewPr>
  <p:slideViewPr>
    <p:cSldViewPr snapToGrid="0" snapToObjects="1">
      <p:cViewPr>
        <p:scale>
          <a:sx n="113" d="100"/>
          <a:sy n="113" d="100"/>
        </p:scale>
        <p:origin x="1800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05" d="100"/>
          <a:sy n="105" d="100"/>
        </p:scale>
        <p:origin x="2496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D5EE3D-FD64-5940-8268-FEE7FFD1F6C9}" type="datetimeFigureOut">
              <a:rPr lang="fr-FR" smtClean="0"/>
              <a:t>03/10/2017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9F3968-4C93-D648-9B4A-6FB138248989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93254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B791F7-C99A-B742-B90E-E4E1D3AAB6EB}" type="datetimeFigureOut">
              <a:rPr lang="fr-FR" smtClean="0"/>
              <a:t>03/10/2017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8011C4-0215-2742-A325-FD75E572172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37714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8011C4-0215-2742-A325-FD75E5721723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8009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8011C4-0215-2742-A325-FD75E5721723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522950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8011C4-0215-2742-A325-FD75E5721723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40742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8011C4-0215-2742-A325-FD75E5721723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41711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8011C4-0215-2742-A325-FD75E5721723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66905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8011C4-0215-2742-A325-FD75E5721723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467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8011C4-0215-2742-A325-FD75E5721723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8507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FR" smtClean="0"/>
              <a:t>Faire glisser l'image vers l'espace réservé ou cliquer sur l'icône pour l'ajouter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10/3/17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FR" dirty="0" smtClean="0"/>
              <a:t>Cliquez et modifiez le titre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CH" dirty="0" smtClean="0"/>
              <a:t>6 juin 2017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Evelyne Dho / Lead @ CERN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52781"/>
            <a:ext cx="8226854" cy="940443"/>
          </a:xfrm>
        </p:spPr>
        <p:txBody>
          <a:bodyPr>
            <a:normAutofit/>
          </a:bodyPr>
          <a:lstStyle>
            <a:lvl1pPr algn="l">
              <a:defRPr sz="3600" b="1" i="0" baseline="0"/>
            </a:lvl1pPr>
          </a:lstStyle>
          <a:p>
            <a:r>
              <a:rPr kumimoji="0" lang="fr-FR" dirty="0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930401"/>
            <a:ext cx="8226854" cy="4198094"/>
          </a:xfrm>
        </p:spPr>
        <p:txBody>
          <a:bodyPr/>
          <a:lstStyle>
            <a:lvl1pPr>
              <a:defRPr sz="2400" baseline="0"/>
            </a:lvl1pPr>
          </a:lstStyle>
          <a:p>
            <a:pPr lvl="0" eaLnBrk="1" latinLnBrk="0" hangingPunct="1"/>
            <a:r>
              <a:rPr lang="fr-FR" dirty="0" smtClean="0"/>
              <a:t>Cliquez pour modifier les styles du texte du masque</a:t>
            </a:r>
          </a:p>
          <a:p>
            <a:pPr lvl="1" eaLnBrk="1" latinLnBrk="0" hangingPunct="1"/>
            <a:r>
              <a:rPr lang="fr-FR" dirty="0" smtClean="0"/>
              <a:t>Deuxième niveau</a:t>
            </a:r>
          </a:p>
          <a:p>
            <a:pPr lvl="2" eaLnBrk="1" latinLnBrk="0" hangingPunct="1"/>
            <a:r>
              <a:rPr lang="fr-FR" dirty="0" smtClean="0"/>
              <a:t>Troisième niveau</a:t>
            </a:r>
          </a:p>
          <a:p>
            <a:pPr lvl="3" eaLnBrk="1" latinLnBrk="0" hangingPunct="1"/>
            <a:r>
              <a:rPr lang="fr-FR" dirty="0" smtClean="0"/>
              <a:t>Quatrième niveau</a:t>
            </a:r>
          </a:p>
          <a:p>
            <a:pPr lvl="4" eaLnBrk="1" latinLnBrk="0" hangingPunct="1"/>
            <a:r>
              <a:rPr lang="fr-FR" dirty="0" smtClean="0"/>
              <a:t>Cinquième niveau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9D7CC1-1797-A143-B4AF-0B60F3055740}" type="datetime4">
              <a:rPr lang="fr-CH" smtClean="0"/>
              <a:pPr/>
              <a:t>3 octobre 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Evelyne Dho / Lead  @ CERN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10/3/17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FR" smtClean="0"/>
              <a:t>Cliquez et modifiez le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10/3/17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10/3/17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FR" smtClean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10/3/17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emf"/><Relationship Id="rId14" Type="http://schemas.openxmlformats.org/officeDocument/2006/relationships/hyperlink" Target="http://ep-th-safety.web.cern.ch/" TargetMode="External"/><Relationship Id="rId1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chemeClr val="tx1">
                    <a:tint val="75000"/>
                  </a:schemeClr>
                </a:solidFill>
                <a:latin typeface="Calibri Courant" charset="0"/>
              </a:defRPr>
            </a:lvl1pPr>
          </a:lstStyle>
          <a:p>
            <a:fld id="{87434028-3FD1-E349-9955-B56938BC7EED}" type="datetime1">
              <a:rPr lang="fr-CH" smtClean="0"/>
              <a:pPr/>
              <a:t>03.10.17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Calibri Courant" charset="0"/>
              </a:defRPr>
            </a:lvl1pPr>
          </a:lstStyle>
          <a:p>
            <a:r>
              <a:rPr lang="en-US" dirty="0" smtClean="0"/>
              <a:t>Evelyne Dho / Lead @ CERN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chemeClr val="tx1">
                    <a:tint val="75000"/>
                  </a:schemeClr>
                </a:solidFill>
                <a:latin typeface="Calibri Courant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2" descr="ome">
            <a:hlinkClick r:id="rId14" tooltip="Home"/>
          </p:cNvPr>
          <p:cNvPicPr>
            <a:picLocks noChangeAspect="1" noChangeArrowheads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4104" y="208700"/>
            <a:ext cx="1649950" cy="659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81" r:id="rId3"/>
    <p:sldLayoutId id="2147483680" r:id="rId4"/>
    <p:sldLayoutId id="2147483679" r:id="rId5"/>
    <p:sldLayoutId id="2147483664" r:id="rId6"/>
    <p:sldLayoutId id="2147483665" r:id="rId7"/>
    <p:sldLayoutId id="2147483667" r:id="rId8"/>
    <p:sldLayoutId id="2147483668" r:id="rId9"/>
    <p:sldLayoutId id="2147483669" r:id="rId10"/>
    <p:sldLayoutId id="2147483661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b="0" i="0" kern="1200">
          <a:solidFill>
            <a:schemeClr val="tx1"/>
          </a:solidFill>
          <a:latin typeface="Calibri Courant" charset="0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b="0" i="0" kern="1200">
          <a:solidFill>
            <a:schemeClr val="tx1"/>
          </a:solidFill>
          <a:latin typeface="Calibri Courant" charset="0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b="0" i="0" kern="1200">
          <a:solidFill>
            <a:schemeClr val="tx1"/>
          </a:solidFill>
          <a:latin typeface="Calibri Courant" charset="0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b="0" i="0" kern="1200">
          <a:solidFill>
            <a:schemeClr val="tx1"/>
          </a:solidFill>
          <a:latin typeface="Calibri Courant" charset="0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b="0" i="0" kern="1200">
          <a:solidFill>
            <a:schemeClr val="tx1"/>
          </a:solidFill>
          <a:latin typeface="Calibri Courant" charset="0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b="0" i="0" kern="1200">
          <a:solidFill>
            <a:schemeClr val="tx1"/>
          </a:solidFill>
          <a:latin typeface="Calibri Courant" charset="0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NULL" TargetMode="External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4" Type="http://schemas.openxmlformats.org/officeDocument/2006/relationships/image" Target="../media/image8.tiff"/><Relationship Id="rId5" Type="http://schemas.openxmlformats.org/officeDocument/2006/relationships/image" Target="../media/image9.tiff"/><Relationship Id="rId6" Type="http://schemas.openxmlformats.org/officeDocument/2006/relationships/image" Target="../media/image10.tiff"/><Relationship Id="rId7" Type="http://schemas.openxmlformats.org/officeDocument/2006/relationships/image" Target="../media/image11.jpeg"/><Relationship Id="rId8" Type="http://schemas.openxmlformats.org/officeDocument/2006/relationships/image" Target="../media/image12.tiff"/><Relationship Id="rId9" Type="http://schemas.openxmlformats.org/officeDocument/2006/relationships/image" Target="../media/image13.tiff"/><Relationship Id="rId10" Type="http://schemas.openxmlformats.org/officeDocument/2006/relationships/image" Target="../media/image14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816068/2.3" TargetMode="External"/><Relationship Id="rId4" Type="http://schemas.openxmlformats.org/officeDocument/2006/relationships/image" Target="../media/image15.png"/><Relationship Id="rId5" Type="http://schemas.openxmlformats.org/officeDocument/2006/relationships/image" Target="../media/image16.tiff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tiff"/><Relationship Id="rId3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8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9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816068/2.3" TargetMode="External"/><Relationship Id="rId4" Type="http://schemas.openxmlformats.org/officeDocument/2006/relationships/hyperlink" Target="NULL" TargetMode="External"/><Relationship Id="rId5" Type="http://schemas.openxmlformats.org/officeDocument/2006/relationships/hyperlink" Target="NULL" TargetMode="External"/><Relationship Id="rId6" Type="http://schemas.openxmlformats.org/officeDocument/2006/relationships/hyperlink" Target="https://edms.cern.ch/document/1697818/3" TargetMode="External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sz="4400" b="1" dirty="0" smtClean="0">
                <a:latin typeface="Calibri" charset="0"/>
                <a:ea typeface="Calibri" charset="0"/>
                <a:cs typeface="Calibri" charset="0"/>
              </a:rPr>
              <a:t>Conventional Lead </a:t>
            </a:r>
            <a:br>
              <a:rPr lang="en-GB" sz="4400" b="1" dirty="0" smtClean="0">
                <a:latin typeface="Calibri" charset="0"/>
                <a:ea typeface="Calibri" charset="0"/>
                <a:cs typeface="Calibri" charset="0"/>
              </a:rPr>
            </a:br>
            <a:r>
              <a:rPr lang="en-US" sz="4400" b="1" dirty="0" smtClean="0">
                <a:latin typeface="Calibri" charset="0"/>
                <a:ea typeface="Calibri" charset="0"/>
                <a:cs typeface="Calibri" charset="0"/>
              </a:rPr>
              <a:t>Handling</a:t>
            </a:r>
            <a:r>
              <a:rPr lang="en-US" sz="4400" b="1" i="1" dirty="0"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en-US" sz="4400" b="1" dirty="0">
                <a:latin typeface="Calibri" charset="0"/>
                <a:ea typeface="Calibri" charset="0"/>
                <a:cs typeface="Calibri" charset="0"/>
              </a:rPr>
              <a:t>Transport </a:t>
            </a:r>
            <a:r>
              <a:rPr lang="en-GB" sz="4400" b="1" dirty="0">
                <a:latin typeface="Calibri" charset="0"/>
                <a:ea typeface="Calibri" charset="0"/>
                <a:cs typeface="Calibri" charset="0"/>
              </a:rPr>
              <a:t>&amp; Storage</a:t>
            </a:r>
            <a:endParaRPr lang="fr-FR" sz="4400" b="1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Evelyne Dho / Lead @ CERN</a:t>
            </a: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Espace réservé du texte 5"/>
          <p:cNvSpPr>
            <a:spLocks noGrp="1"/>
          </p:cNvSpPr>
          <p:nvPr>
            <p:ph type="body" idx="10"/>
          </p:nvPr>
        </p:nvSpPr>
        <p:spPr>
          <a:xfrm>
            <a:off x="3199027" y="3699937"/>
            <a:ext cx="2743200" cy="419653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GB" dirty="0"/>
              <a:t>Based on GSI </a:t>
            </a:r>
            <a:r>
              <a:rPr lang="en-GB" dirty="0" smtClean="0"/>
              <a:t>C-0-0-3</a:t>
            </a:r>
          </a:p>
          <a:p>
            <a:pPr algn="ctr"/>
            <a:r>
              <a:rPr lang="en-GB" dirty="0" smtClean="0"/>
              <a:t>EDMS </a:t>
            </a:r>
            <a:r>
              <a:rPr lang="en-GB" dirty="0" smtClean="0"/>
              <a:t>1824744</a:t>
            </a:r>
            <a:endParaRPr lang="en-GB" dirty="0"/>
          </a:p>
        </p:txBody>
      </p:sp>
      <p:sp>
        <p:nvSpPr>
          <p:cNvPr id="7" name="Espace réservé de la date 3"/>
          <p:cNvSpPr txBox="1">
            <a:spLocks/>
          </p:cNvSpPr>
          <p:nvPr/>
        </p:nvSpPr>
        <p:spPr>
          <a:xfrm>
            <a:off x="1083734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tx1">
                    <a:tint val="75000"/>
                  </a:schemeClr>
                </a:solidFill>
                <a:latin typeface="Calibri Courant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 smtClean="0"/>
              <a:t>04 </a:t>
            </a:r>
            <a:r>
              <a:rPr lang="fr-CH" dirty="0" err="1" smtClean="0"/>
              <a:t>October</a:t>
            </a:r>
            <a:r>
              <a:rPr lang="fr-CH" dirty="0" smtClean="0"/>
              <a:t>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3519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 smtClean="0"/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  <a:p>
            <a:pPr marL="2148840" lvl="8" indent="0">
              <a:buNone/>
            </a:pPr>
            <a:r>
              <a:rPr lang="fr-FR" sz="2400" dirty="0" smtClean="0"/>
              <a:t>			</a:t>
            </a:r>
          </a:p>
          <a:p>
            <a:pPr marL="2148840" lvl="8" indent="0">
              <a:buNone/>
            </a:pPr>
            <a:endParaRPr lang="fr-FR" sz="2400" dirty="0"/>
          </a:p>
          <a:p>
            <a:pPr marL="2148840" lvl="8" indent="0">
              <a:buNone/>
            </a:pPr>
            <a:endParaRPr lang="fr-FR" sz="2400" dirty="0" smtClean="0"/>
          </a:p>
          <a:p>
            <a:pPr marL="2148840" lvl="8" indent="0">
              <a:buNone/>
            </a:pPr>
            <a:r>
              <a:rPr lang="fr-FR" sz="2400" dirty="0"/>
              <a:t>	</a:t>
            </a:r>
            <a:r>
              <a:rPr lang="fr-FR" sz="2400" dirty="0" smtClean="0"/>
              <a:t>		</a:t>
            </a:r>
            <a:r>
              <a:rPr lang="fr-FR" sz="2400" dirty="0" err="1" smtClean="0"/>
              <a:t>Thanks</a:t>
            </a:r>
            <a:r>
              <a:rPr lang="fr-FR" sz="2400" dirty="0" smtClean="0"/>
              <a:t> for </a:t>
            </a:r>
            <a:r>
              <a:rPr lang="fr-FR" sz="2400" dirty="0" err="1" smtClean="0"/>
              <a:t>your</a:t>
            </a:r>
            <a:r>
              <a:rPr lang="fr-FR" sz="2400" dirty="0" smtClean="0"/>
              <a:t> attention!</a:t>
            </a:r>
            <a:endParaRPr lang="fr-FR" sz="2400" dirty="0" smtClean="0"/>
          </a:p>
          <a:p>
            <a:endParaRPr lang="fr-FR" dirty="0"/>
          </a:p>
          <a:p>
            <a:endParaRPr lang="fr-FR" dirty="0" smtClean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Evelyne Dho / Lead  @ CERN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083734" y="6356350"/>
            <a:ext cx="2133600" cy="365125"/>
          </a:xfrm>
        </p:spPr>
        <p:txBody>
          <a:bodyPr/>
          <a:lstStyle/>
          <a:p>
            <a:r>
              <a:rPr lang="fr-CH" dirty="0" smtClean="0"/>
              <a:t>04 </a:t>
            </a:r>
            <a:r>
              <a:rPr lang="fr-CH" dirty="0" err="1" smtClean="0"/>
              <a:t>October</a:t>
            </a:r>
            <a:r>
              <a:rPr lang="fr-CH" dirty="0" smtClean="0"/>
              <a:t>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875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023823" y="867320"/>
            <a:ext cx="5986575" cy="555079"/>
          </a:xfrm>
        </p:spPr>
        <p:txBody>
          <a:bodyPr>
            <a:normAutofit fontScale="90000"/>
          </a:bodyPr>
          <a:lstStyle/>
          <a:p>
            <a:r>
              <a:rPr lang="fr-FR" sz="3600" dirty="0" err="1" smtClean="0">
                <a:latin typeface="Calibri" charset="0"/>
                <a:ea typeface="Calibri" charset="0"/>
                <a:cs typeface="Calibri" charset="0"/>
              </a:rPr>
              <a:t>Problems</a:t>
            </a:r>
            <a:r>
              <a:rPr lang="fr-FR" sz="3600" dirty="0" smtClean="0">
                <a:latin typeface="Calibri" charset="0"/>
                <a:ea typeface="Calibri" charset="0"/>
                <a:cs typeface="Calibri" charset="0"/>
              </a:rPr>
              <a:t> ... </a:t>
            </a:r>
            <a:endParaRPr lang="fr-FR" sz="3600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30409"/>
            <a:ext cx="8226854" cy="3968879"/>
          </a:xfrm>
        </p:spPr>
        <p:txBody>
          <a:bodyPr>
            <a:normAutofit/>
          </a:bodyPr>
          <a:lstStyle/>
          <a:p>
            <a:endParaRPr lang="en-GB" sz="1800" dirty="0" smtClean="0">
              <a:latin typeface="Tahoma" charset="0"/>
              <a:ea typeface="Tahoma" charset="0"/>
              <a:cs typeface="Tahoma" charset="0"/>
            </a:endParaRPr>
          </a:p>
          <a:p>
            <a:r>
              <a:rPr lang="en-GB" sz="1800" dirty="0" smtClean="0">
                <a:latin typeface="Tahoma" charset="0"/>
                <a:ea typeface="Tahoma" charset="0"/>
                <a:cs typeface="Tahoma" charset="0"/>
              </a:rPr>
              <a:t>Important quantity of lead (shielding)</a:t>
            </a:r>
          </a:p>
          <a:p>
            <a:r>
              <a:rPr lang="en-GB" sz="1800" dirty="0" smtClean="0">
                <a:latin typeface="Tahoma" charset="0"/>
                <a:ea typeface="Tahoma" charset="0"/>
                <a:cs typeface="Tahoma" charset="0"/>
              </a:rPr>
              <a:t>Partial traceability </a:t>
            </a:r>
          </a:p>
          <a:p>
            <a:r>
              <a:rPr lang="en-GB" sz="1800" dirty="0" smtClean="0">
                <a:latin typeface="Tahoma" charset="0"/>
                <a:ea typeface="Tahoma" charset="0"/>
                <a:cs typeface="Tahoma" charset="0"/>
              </a:rPr>
              <a:t>Wild storage</a:t>
            </a:r>
          </a:p>
          <a:p>
            <a:pPr>
              <a:buFont typeface="Arial" charset="0"/>
              <a:buChar char="•"/>
            </a:pPr>
            <a:r>
              <a:rPr lang="en-GB" sz="1800" dirty="0" smtClean="0">
                <a:latin typeface="Tahoma" charset="0"/>
                <a:ea typeface="Tahoma" charset="0"/>
                <a:cs typeface="Tahoma" charset="0"/>
              </a:rPr>
              <a:t>Bad knowledge of the basic safety rules (</a:t>
            </a:r>
            <a:r>
              <a:rPr lang="en-GB" sz="1800" dirty="0" smtClean="0">
                <a:latin typeface="Tahoma" charset="0"/>
                <a:ea typeface="Tahoma" charset="0"/>
                <a:cs typeface="Tahoma" charset="0"/>
                <a:hlinkClick r:id="rId3" invalidUrl="https://espace.cern.ch/sba-workspace/gifpp/Irradiator delivery reference documents/ref33_EDMS1050102_Safety_Guideline_sources.pdf"/>
              </a:rPr>
              <a:t>GSI C-0-0-3</a:t>
            </a:r>
            <a:r>
              <a:rPr lang="en-GB" sz="1800" dirty="0" smtClean="0">
                <a:latin typeface="Tahoma" charset="0"/>
                <a:ea typeface="Tahoma" charset="0"/>
                <a:cs typeface="Tahoma" charset="0"/>
              </a:rPr>
              <a:t>) for handling, packing, transport and storage</a:t>
            </a:r>
          </a:p>
          <a:p>
            <a:pPr>
              <a:buFont typeface="Arial" charset="0"/>
              <a:buChar char="•"/>
            </a:pPr>
            <a:r>
              <a:rPr lang="en-GB" sz="1800" dirty="0" smtClean="0">
                <a:latin typeface="Tahoma" charset="0"/>
                <a:ea typeface="Tahoma" charset="0"/>
                <a:cs typeface="Tahoma" charset="0"/>
              </a:rPr>
              <a:t>Low level of awareness on the hazards related to lead</a:t>
            </a:r>
          </a:p>
          <a:p>
            <a:pPr>
              <a:buFont typeface="Arial" charset="0"/>
              <a:buChar char="•"/>
            </a:pPr>
            <a:r>
              <a:rPr lang="en-GB" sz="1800" dirty="0" smtClean="0">
                <a:latin typeface="Tahoma" charset="0"/>
                <a:ea typeface="Tahoma" charset="0"/>
                <a:cs typeface="Tahoma" charset="0"/>
              </a:rPr>
              <a:t>Risks of surface and air contamination</a:t>
            </a:r>
          </a:p>
          <a:p>
            <a:endParaRPr lang="fr-FR" dirty="0" smtClean="0"/>
          </a:p>
          <a:p>
            <a:endParaRPr lang="fr-FR" dirty="0"/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083734" y="6356350"/>
            <a:ext cx="2133600" cy="365125"/>
          </a:xfrm>
        </p:spPr>
        <p:txBody>
          <a:bodyPr/>
          <a:lstStyle/>
          <a:p>
            <a:r>
              <a:rPr lang="fr-CH" dirty="0" smtClean="0"/>
              <a:t>04 </a:t>
            </a:r>
            <a:r>
              <a:rPr lang="fr-CH" dirty="0" err="1" smtClean="0"/>
              <a:t>October</a:t>
            </a:r>
            <a:r>
              <a:rPr lang="fr-CH" dirty="0" smtClean="0"/>
              <a:t> 2017</a:t>
            </a:r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Evelyne Dho / Lead  @ CERN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026" name="Picture 2" descr="ttps://s-media-cache-ak0.pinimg.com/736x/50/87/4d/50874d620d581734fefc27650c1d46ff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1911" y="867320"/>
            <a:ext cx="872143" cy="766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1228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30206"/>
            <a:ext cx="8226854" cy="738617"/>
          </a:xfrm>
        </p:spPr>
        <p:txBody>
          <a:bodyPr>
            <a:normAutofit/>
          </a:bodyPr>
          <a:lstStyle/>
          <a:p>
            <a:r>
              <a:rPr lang="fr-FR" sz="3600" b="1" dirty="0" smtClean="0"/>
              <a:t>How </a:t>
            </a:r>
            <a:r>
              <a:rPr lang="fr-FR" sz="3600" b="1" dirty="0" smtClean="0"/>
              <a:t>the </a:t>
            </a:r>
            <a:r>
              <a:rPr lang="fr-FR" sz="3600" b="1" dirty="0" smtClean="0"/>
              <a:t>lead </a:t>
            </a:r>
            <a:r>
              <a:rPr lang="fr-FR" sz="3600" b="1" dirty="0" err="1" smtClean="0"/>
              <a:t>is</a:t>
            </a:r>
            <a:r>
              <a:rPr lang="fr-FR" sz="3600" b="1" dirty="0" smtClean="0"/>
              <a:t> </a:t>
            </a:r>
            <a:r>
              <a:rPr lang="fr-FR" sz="3600" b="1" dirty="0" err="1" smtClean="0"/>
              <a:t>stored</a:t>
            </a:r>
            <a:r>
              <a:rPr lang="fr-FR" sz="3600" b="1" dirty="0" smtClean="0"/>
              <a:t> </a:t>
            </a:r>
            <a:r>
              <a:rPr lang="fr-FR" sz="3600" b="1" dirty="0" err="1" smtClean="0"/>
              <a:t>today</a:t>
            </a:r>
            <a:r>
              <a:rPr lang="fr-FR" sz="3600" b="1" dirty="0" smtClean="0"/>
              <a:t> </a:t>
            </a:r>
            <a:r>
              <a:rPr lang="fr-FR" sz="3600" b="1" dirty="0" smtClean="0"/>
              <a:t>!</a:t>
            </a:r>
            <a:endParaRPr lang="fr-FR" sz="3600" b="1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Evelyne Dho / Lead  @ CERN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Espace réservé du contenu 6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668325"/>
            <a:ext cx="1721556" cy="1283342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19166" y="1684728"/>
            <a:ext cx="1721223" cy="1290917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935084">
            <a:off x="4962325" y="1382153"/>
            <a:ext cx="1890247" cy="2520330"/>
          </a:xfrm>
          <a:prstGeom prst="rect">
            <a:avLst/>
          </a:prstGeom>
        </p:spPr>
      </p:pic>
      <p:pic>
        <p:nvPicPr>
          <p:cNvPr id="11" name="Imag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896103">
            <a:off x="2649122" y="3343383"/>
            <a:ext cx="1519935" cy="2026579"/>
          </a:xfrm>
          <a:prstGeom prst="rect">
            <a:avLst/>
          </a:prstGeom>
        </p:spPr>
      </p:pic>
      <p:pic>
        <p:nvPicPr>
          <p:cNvPr id="2050" name="Picture 2" descr="ésultat de recherche d'images pour &quot;smiley&quot;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9666" y="856404"/>
            <a:ext cx="720372" cy="7203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4183" y="3516368"/>
            <a:ext cx="1488483" cy="1984646"/>
          </a:xfrm>
          <a:prstGeom prst="rect">
            <a:avLst/>
          </a:prstGeom>
        </p:spPr>
      </p:pic>
      <p:pic>
        <p:nvPicPr>
          <p:cNvPr id="16" name="Espace réservé du contenu 15"/>
          <p:cNvPicPr>
            <a:picLocks noGrp="1" noChangeAspect="1"/>
          </p:cNvPicPr>
          <p:nvPr>
            <p:ph idx="1"/>
          </p:nvPr>
        </p:nvPicPr>
        <p:blipFill>
          <a:blip r:embed="rId9"/>
          <a:stretch>
            <a:fillRect/>
          </a:stretch>
        </p:blipFill>
        <p:spPr>
          <a:xfrm>
            <a:off x="4593365" y="4189702"/>
            <a:ext cx="2388482" cy="1791362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5400000">
            <a:off x="6557791" y="2816064"/>
            <a:ext cx="2683435" cy="2012576"/>
          </a:xfrm>
          <a:prstGeom prst="rect">
            <a:avLst/>
          </a:prstGeom>
        </p:spPr>
      </p:pic>
      <p:sp>
        <p:nvSpPr>
          <p:cNvPr id="18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083734" y="6356350"/>
            <a:ext cx="2133600" cy="365125"/>
          </a:xfrm>
        </p:spPr>
        <p:txBody>
          <a:bodyPr/>
          <a:lstStyle/>
          <a:p>
            <a:r>
              <a:rPr lang="fr-CH" dirty="0" smtClean="0"/>
              <a:t>04 </a:t>
            </a:r>
            <a:r>
              <a:rPr lang="fr-CH" dirty="0" err="1" smtClean="0"/>
              <a:t>October</a:t>
            </a:r>
            <a:r>
              <a:rPr lang="fr-CH" dirty="0" smtClean="0"/>
              <a:t>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46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199" y="775355"/>
            <a:ext cx="8226855" cy="866089"/>
          </a:xfrm>
        </p:spPr>
        <p:txBody>
          <a:bodyPr>
            <a:noAutofit/>
          </a:bodyPr>
          <a:lstStyle/>
          <a:p>
            <a:r>
              <a:rPr lang="fr-FR" sz="3600" b="1" dirty="0" err="1" smtClean="0"/>
              <a:t>What</a:t>
            </a:r>
            <a:r>
              <a:rPr lang="fr-FR" sz="3600" b="1" dirty="0" smtClean="0"/>
              <a:t> </a:t>
            </a:r>
            <a:r>
              <a:rPr lang="fr-FR" sz="3600" b="1" dirty="0" err="1"/>
              <a:t>we</a:t>
            </a:r>
            <a:r>
              <a:rPr lang="fr-FR" sz="3600" b="1" dirty="0"/>
              <a:t> </a:t>
            </a:r>
            <a:r>
              <a:rPr lang="fr-FR" dirty="0" smtClean="0"/>
              <a:t>have </a:t>
            </a:r>
            <a:r>
              <a:rPr lang="fr-FR" dirty="0" err="1" smtClean="0"/>
              <a:t>done</a:t>
            </a:r>
            <a:r>
              <a:rPr lang="fr-FR" dirty="0" smtClean="0"/>
              <a:t> </a:t>
            </a:r>
            <a:r>
              <a:rPr lang="fr-FR" dirty="0" err="1" smtClean="0"/>
              <a:t>so</a:t>
            </a:r>
            <a:r>
              <a:rPr lang="fr-FR" dirty="0" smtClean="0"/>
              <a:t> far</a:t>
            </a:r>
            <a:r>
              <a:rPr lang="fr-FR" sz="3600" b="1" dirty="0" smtClean="0"/>
              <a:t> </a:t>
            </a:r>
            <a:r>
              <a:rPr lang="fr-FR" sz="3600" b="1" dirty="0" smtClean="0"/>
              <a:t>in EP ...</a:t>
            </a:r>
            <a:endParaRPr lang="fr-FR" sz="36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570827"/>
            <a:ext cx="8226854" cy="4255911"/>
          </a:xfrm>
        </p:spPr>
        <p:txBody>
          <a:bodyPr>
            <a:normAutofit/>
          </a:bodyPr>
          <a:lstStyle/>
          <a:p>
            <a:pPr marL="285750" indent="-285750">
              <a:spcBef>
                <a:spcPts val="0"/>
              </a:spcBef>
              <a:buClrTx/>
              <a:buSzTx/>
              <a:defRPr/>
            </a:pPr>
            <a:r>
              <a:rPr lang="en-GB" sz="1800" dirty="0" smtClean="0">
                <a:latin typeface="Tahoma" charset="0"/>
                <a:ea typeface="Tahoma" charset="0"/>
                <a:cs typeface="Tahoma" charset="0"/>
              </a:rPr>
              <a:t>A procedure </a:t>
            </a:r>
            <a:r>
              <a:rPr lang="en-GB" sz="1800" dirty="0">
                <a:latin typeface="Tahoma" charset="0"/>
                <a:ea typeface="Tahoma" charset="0"/>
                <a:cs typeface="Tahoma" charset="0"/>
              </a:rPr>
              <a:t>to help user for safe handling, transport and </a:t>
            </a:r>
            <a:r>
              <a:rPr lang="en-GB" sz="1800" dirty="0" smtClean="0">
                <a:latin typeface="Tahoma" charset="0"/>
                <a:ea typeface="Tahoma" charset="0"/>
                <a:cs typeface="Tahoma" charset="0"/>
              </a:rPr>
              <a:t>storage:</a:t>
            </a:r>
            <a:r>
              <a:rPr lang="fr-FR" sz="1800" dirty="0" smtClean="0">
                <a:latin typeface="Tahoma" charset="0"/>
                <a:ea typeface="Tahoma" charset="0"/>
                <a:cs typeface="Tahoma" charset="0"/>
              </a:rPr>
              <a:t>           </a:t>
            </a:r>
            <a:r>
              <a:rPr lang="en-GB" sz="1800" dirty="0" smtClean="0">
                <a:solidFill>
                  <a:srgbClr val="00B050"/>
                </a:solidFill>
                <a:latin typeface="Tahoma" charset="0"/>
                <a:ea typeface="Tahoma" charset="0"/>
                <a:cs typeface="Tahoma" charset="0"/>
                <a:hlinkClick r:id="rId3"/>
              </a:rPr>
              <a:t>EDMS 1816068 v2.3</a:t>
            </a:r>
            <a:r>
              <a:rPr lang="en-GB" sz="1800" dirty="0" smtClean="0">
                <a:solidFill>
                  <a:srgbClr val="00B050"/>
                </a:solidFill>
                <a:latin typeface="Tahoma" charset="0"/>
                <a:ea typeface="Tahoma" charset="0"/>
                <a:cs typeface="Tahoma" charset="0"/>
              </a:rPr>
              <a:t> </a:t>
            </a:r>
            <a:r>
              <a:rPr lang="en-GB" sz="1800" dirty="0" smtClean="0">
                <a:latin typeface="Tahoma" charset="0"/>
                <a:ea typeface="Tahoma" charset="0"/>
                <a:cs typeface="Tahoma" charset="0"/>
              </a:rPr>
              <a:t>based on CERN Safety Guideline C-0-0-3</a:t>
            </a:r>
            <a:endParaRPr lang="en-GB" sz="1800" dirty="0">
              <a:solidFill>
                <a:srgbClr val="00B050"/>
              </a:solidFill>
              <a:latin typeface="Tahoma" charset="0"/>
              <a:ea typeface="Tahoma" charset="0"/>
              <a:cs typeface="Tahoma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800" dirty="0">
              <a:latin typeface="Tahoma" charset="0"/>
              <a:ea typeface="Tahoma" charset="0"/>
              <a:cs typeface="Tahoma" charset="0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Evelyne Dho / Lead  @ CERN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3074" name="Picture 2" descr="ttps://s-media-cache-ak0.pinimg.com/originals/74/25/4d/74254dbb61da778e87ed0067b7462c1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9333" y="882681"/>
            <a:ext cx="926351" cy="688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Espace réservé du contenu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515" y="2159000"/>
            <a:ext cx="6157570" cy="3948289"/>
          </a:xfrm>
          <a:prstGeom prst="rect">
            <a:avLst/>
          </a:prstGeom>
        </p:spPr>
      </p:pic>
      <p:sp>
        <p:nvSpPr>
          <p:cNvPr id="11" name="Espace réservé de la date 3"/>
          <p:cNvSpPr txBox="1">
            <a:spLocks/>
          </p:cNvSpPr>
          <p:nvPr/>
        </p:nvSpPr>
        <p:spPr>
          <a:xfrm>
            <a:off x="1083734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b="0" i="0" kern="1200">
                <a:solidFill>
                  <a:schemeClr val="tx1">
                    <a:tint val="75000"/>
                  </a:schemeClr>
                </a:solidFill>
                <a:latin typeface="Calibri Courant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mtClean="0"/>
              <a:t>04 October 2017</a:t>
            </a:r>
            <a:endParaRPr lang="en-US" dirty="0"/>
          </a:p>
        </p:txBody>
      </p:sp>
      <p:sp>
        <p:nvSpPr>
          <p:cNvPr id="9" name="ZoneTexte 8"/>
          <p:cNvSpPr txBox="1"/>
          <p:nvPr/>
        </p:nvSpPr>
        <p:spPr>
          <a:xfrm>
            <a:off x="7947378" y="765386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75337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... </a:t>
            </a:r>
            <a:r>
              <a:rPr lang="fr-FR" dirty="0" smtClean="0"/>
              <a:t>Packing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Evelyne Dho / Lead  @ CERN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Espace réservé du contenu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7185" y="1643807"/>
            <a:ext cx="4870173" cy="4484688"/>
          </a:xfrm>
          <a:prstGeom prst="rect">
            <a:avLst/>
          </a:prstGeom>
        </p:spPr>
      </p:pic>
      <p:pic>
        <p:nvPicPr>
          <p:cNvPr id="8" name="Picture 2" descr="ttps://s-media-cache-ak0.pinimg.com/originals/74/25/4d/74254dbb61da778e87ed0067b7462c1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9333" y="882681"/>
            <a:ext cx="926351" cy="688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083734" y="6356350"/>
            <a:ext cx="2133600" cy="365125"/>
          </a:xfrm>
        </p:spPr>
        <p:txBody>
          <a:bodyPr/>
          <a:lstStyle/>
          <a:p>
            <a:r>
              <a:rPr lang="fr-CH" dirty="0" smtClean="0"/>
              <a:t>04 </a:t>
            </a:r>
            <a:r>
              <a:rPr lang="fr-CH" dirty="0" err="1" smtClean="0"/>
              <a:t>October</a:t>
            </a:r>
            <a:r>
              <a:rPr lang="fr-CH" dirty="0" smtClean="0"/>
              <a:t>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0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expect</a:t>
            </a:r>
            <a:r>
              <a:rPr lang="fr-FR" dirty="0" smtClean="0"/>
              <a:t> in EP </a:t>
            </a:r>
            <a:r>
              <a:rPr lang="mr-IN" dirty="0" smtClean="0"/>
              <a:t>…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21696" y="2088444"/>
            <a:ext cx="8394925" cy="3701271"/>
          </a:xfrm>
        </p:spPr>
        <p:txBody>
          <a:bodyPr>
            <a:normAutofit fontScale="92500" lnSpcReduction="10000"/>
          </a:bodyPr>
          <a:lstStyle/>
          <a:p>
            <a:endParaRPr lang="fr-FR" dirty="0" smtClean="0">
              <a:latin typeface="Calibri" charset="0"/>
              <a:ea typeface="Calibri" charset="0"/>
              <a:cs typeface="Calibri" charset="0"/>
            </a:endParaRPr>
          </a:p>
          <a:p>
            <a:endParaRPr lang="fr-FR" dirty="0">
              <a:latin typeface="Calibri" charset="0"/>
              <a:ea typeface="Calibri" charset="0"/>
              <a:cs typeface="Calibri" charset="0"/>
            </a:endParaRPr>
          </a:p>
          <a:p>
            <a:r>
              <a:rPr lang="fr-FR" dirty="0" err="1" smtClean="0">
                <a:latin typeface="Calibri" charset="0"/>
                <a:ea typeface="Calibri" charset="0"/>
                <a:cs typeface="Calibri" charset="0"/>
              </a:rPr>
              <a:t>With</a:t>
            </a:r>
            <a:r>
              <a:rPr lang="fr-FR" dirty="0" smtClean="0">
                <a:latin typeface="Calibri" charset="0"/>
                <a:ea typeface="Calibri" charset="0"/>
                <a:cs typeface="Calibri" charset="0"/>
              </a:rPr>
              <a:t> the help of </a:t>
            </a:r>
            <a:r>
              <a:rPr lang="fr-FR" dirty="0" err="1" smtClean="0">
                <a:latin typeface="Calibri" charset="0"/>
                <a:ea typeface="Calibri" charset="0"/>
                <a:cs typeface="Calibri" charset="0"/>
              </a:rPr>
              <a:t>our</a:t>
            </a:r>
            <a:r>
              <a:rPr lang="fr-FR" dirty="0" smtClean="0">
                <a:latin typeface="Calibri" charset="0"/>
                <a:ea typeface="Calibri" charset="0"/>
                <a:cs typeface="Calibri" charset="0"/>
              </a:rPr>
              <a:t> RPE, </a:t>
            </a:r>
            <a:r>
              <a:rPr lang="fr-FR" dirty="0" err="1" smtClean="0">
                <a:latin typeface="Calibri" charset="0"/>
                <a:ea typeface="Calibri" charset="0"/>
                <a:cs typeface="Calibri" charset="0"/>
              </a:rPr>
              <a:t>we</a:t>
            </a:r>
            <a:r>
              <a:rPr lang="fr-FR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fr-FR" dirty="0" err="1" smtClean="0">
                <a:latin typeface="Calibri" charset="0"/>
                <a:ea typeface="Calibri" charset="0"/>
                <a:cs typeface="Calibri" charset="0"/>
              </a:rPr>
              <a:t>ask</a:t>
            </a:r>
            <a:r>
              <a:rPr lang="fr-FR" dirty="0" smtClean="0">
                <a:latin typeface="Calibri" charset="0"/>
                <a:ea typeface="Calibri" charset="0"/>
                <a:cs typeface="Calibri" charset="0"/>
              </a:rPr>
              <a:t> Radio Protection to </a:t>
            </a:r>
            <a:r>
              <a:rPr lang="fr-FR" dirty="0" err="1" smtClean="0">
                <a:latin typeface="Calibri" charset="0"/>
                <a:ea typeface="Calibri" charset="0"/>
                <a:cs typeface="Calibri" charset="0"/>
              </a:rPr>
              <a:t>measure</a:t>
            </a:r>
            <a:r>
              <a:rPr lang="fr-FR" dirty="0" smtClean="0">
                <a:latin typeface="Calibri" charset="0"/>
                <a:ea typeface="Calibri" charset="0"/>
                <a:cs typeface="Calibri" charset="0"/>
              </a:rPr>
              <a:t> the lead </a:t>
            </a:r>
            <a:r>
              <a:rPr lang="fr-FR" dirty="0" err="1" smtClean="0">
                <a:latin typeface="Calibri" charset="0"/>
                <a:ea typeface="Calibri" charset="0"/>
                <a:cs typeface="Calibri" charset="0"/>
              </a:rPr>
              <a:t>before</a:t>
            </a:r>
            <a:r>
              <a:rPr lang="fr-FR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fr-FR" dirty="0" err="1" smtClean="0">
                <a:latin typeface="Calibri" charset="0"/>
                <a:ea typeface="Calibri" charset="0"/>
                <a:cs typeface="Calibri" charset="0"/>
              </a:rPr>
              <a:t>we</a:t>
            </a:r>
            <a:r>
              <a:rPr lang="fr-FR" dirty="0" smtClean="0">
                <a:latin typeface="Calibri" charset="0"/>
                <a:ea typeface="Calibri" charset="0"/>
                <a:cs typeface="Calibri" charset="0"/>
              </a:rPr>
              <a:t> pack </a:t>
            </a:r>
            <a:r>
              <a:rPr lang="fr-FR" dirty="0" err="1" smtClean="0">
                <a:latin typeface="Calibri" charset="0"/>
                <a:ea typeface="Calibri" charset="0"/>
                <a:cs typeface="Calibri" charset="0"/>
              </a:rPr>
              <a:t>it</a:t>
            </a:r>
            <a:r>
              <a:rPr lang="fr-FR" dirty="0" smtClean="0">
                <a:latin typeface="Calibri" charset="0"/>
                <a:ea typeface="Calibri" charset="0"/>
                <a:cs typeface="Calibri" charset="0"/>
              </a:rPr>
              <a:t>.</a:t>
            </a:r>
          </a:p>
          <a:p>
            <a:r>
              <a:rPr lang="fr-FR" dirty="0" smtClean="0">
                <a:latin typeface="Calibri" charset="0"/>
                <a:ea typeface="Calibri" charset="0"/>
                <a:cs typeface="Calibri" charset="0"/>
              </a:rPr>
              <a:t>Wrap all the lead in </a:t>
            </a:r>
            <a:r>
              <a:rPr lang="fr-FR" dirty="0" err="1" smtClean="0">
                <a:latin typeface="Calibri" charset="0"/>
                <a:ea typeface="Calibri" charset="0"/>
                <a:cs typeface="Calibri" charset="0"/>
              </a:rPr>
              <a:t>dedicated</a:t>
            </a:r>
            <a:r>
              <a:rPr lang="fr-FR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fr-FR" dirty="0" err="1" smtClean="0">
                <a:latin typeface="Calibri" charset="0"/>
                <a:ea typeface="Calibri" charset="0"/>
                <a:cs typeface="Calibri" charset="0"/>
              </a:rPr>
              <a:t>bags</a:t>
            </a:r>
            <a:r>
              <a:rPr lang="fr-FR" dirty="0" smtClean="0">
                <a:latin typeface="Calibri" charset="0"/>
                <a:ea typeface="Calibri" charset="0"/>
                <a:cs typeface="Calibri" charset="0"/>
              </a:rPr>
              <a:t> / plastic </a:t>
            </a:r>
            <a:r>
              <a:rPr lang="fr-FR" dirty="0" err="1" smtClean="0">
                <a:latin typeface="Calibri" charset="0"/>
                <a:ea typeface="Calibri" charset="0"/>
                <a:cs typeface="Calibri" charset="0"/>
              </a:rPr>
              <a:t>sheets</a:t>
            </a:r>
            <a:r>
              <a:rPr lang="fr-FR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fr-FR" dirty="0" err="1">
                <a:latin typeface="Calibri" charset="0"/>
                <a:ea typeface="Calibri" charset="0"/>
                <a:cs typeface="Calibri" charset="0"/>
              </a:rPr>
              <a:t>with</a:t>
            </a:r>
            <a:r>
              <a:rPr lang="fr-FR" dirty="0">
                <a:latin typeface="Calibri" charset="0"/>
                <a:ea typeface="Calibri" charset="0"/>
                <a:cs typeface="Calibri" charset="0"/>
              </a:rPr>
              <a:t> the help of EP-AGS-SI </a:t>
            </a:r>
            <a:r>
              <a:rPr lang="fr-FR" dirty="0" smtClean="0">
                <a:latin typeface="Calibri" charset="0"/>
                <a:ea typeface="Calibri" charset="0"/>
                <a:cs typeface="Calibri" charset="0"/>
              </a:rPr>
              <a:t>.</a:t>
            </a:r>
          </a:p>
          <a:p>
            <a:r>
              <a:rPr lang="fr-FR" dirty="0" smtClean="0">
                <a:latin typeface="Calibri" charset="0"/>
                <a:ea typeface="Calibri" charset="0"/>
                <a:cs typeface="Calibri" charset="0"/>
              </a:rPr>
              <a:t>Use EDH </a:t>
            </a:r>
            <a:r>
              <a:rPr lang="fr-FR" dirty="0" err="1" smtClean="0">
                <a:latin typeface="Calibri" charset="0"/>
                <a:ea typeface="Calibri" charset="0"/>
                <a:cs typeface="Calibri" charset="0"/>
              </a:rPr>
              <a:t>form</a:t>
            </a:r>
            <a:r>
              <a:rPr lang="fr-FR" dirty="0" smtClean="0">
                <a:latin typeface="Calibri" charset="0"/>
                <a:ea typeface="Calibri" charset="0"/>
                <a:cs typeface="Calibri" charset="0"/>
              </a:rPr>
              <a:t> for the </a:t>
            </a:r>
            <a:r>
              <a:rPr lang="fr-FR" dirty="0" err="1" smtClean="0">
                <a:latin typeface="Calibri" charset="0"/>
                <a:ea typeface="Calibri" charset="0"/>
                <a:cs typeface="Calibri" charset="0"/>
              </a:rPr>
              <a:t>storage</a:t>
            </a:r>
            <a:r>
              <a:rPr lang="fr-FR" dirty="0" smtClean="0">
                <a:latin typeface="Calibri" charset="0"/>
                <a:ea typeface="Calibri" charset="0"/>
                <a:cs typeface="Calibri" charset="0"/>
              </a:rPr>
              <a:t>, </a:t>
            </a:r>
            <a:r>
              <a:rPr lang="fr-FR" dirty="0" err="1" smtClean="0">
                <a:latin typeface="Calibri" charset="0"/>
                <a:ea typeface="Calibri" charset="0"/>
                <a:cs typeface="Calibri" charset="0"/>
              </a:rPr>
              <a:t>which</a:t>
            </a:r>
            <a:r>
              <a:rPr lang="fr-FR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fr-FR" dirty="0" err="1" smtClean="0">
                <a:latin typeface="Calibri" charset="0"/>
                <a:ea typeface="Calibri" charset="0"/>
                <a:cs typeface="Calibri" charset="0"/>
              </a:rPr>
              <a:t>includes</a:t>
            </a:r>
            <a:r>
              <a:rPr lang="fr-FR" dirty="0" smtClean="0">
                <a:latin typeface="Calibri" charset="0"/>
                <a:ea typeface="Calibri" charset="0"/>
                <a:cs typeface="Calibri" charset="0"/>
              </a:rPr>
              <a:t> the transport, AIS </a:t>
            </a:r>
            <a:r>
              <a:rPr lang="fr-FR" dirty="0" err="1">
                <a:latin typeface="Calibri" charset="0"/>
                <a:ea typeface="Calibri" charset="0"/>
                <a:cs typeface="Calibri" charset="0"/>
              </a:rPr>
              <a:t>F</a:t>
            </a:r>
            <a:r>
              <a:rPr lang="fr-FR" dirty="0" err="1" smtClean="0">
                <a:latin typeface="Calibri" charset="0"/>
                <a:ea typeface="Calibri" charset="0"/>
                <a:cs typeface="Calibri" charset="0"/>
              </a:rPr>
              <a:t>oundation</a:t>
            </a:r>
            <a:r>
              <a:rPr lang="fr-FR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fr-FR" dirty="0" err="1" smtClean="0">
                <a:latin typeface="Calibri" charset="0"/>
                <a:ea typeface="Calibri" charset="0"/>
                <a:cs typeface="Calibri" charset="0"/>
              </a:rPr>
              <a:t>is</a:t>
            </a:r>
            <a:r>
              <a:rPr lang="fr-FR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fr-FR" dirty="0" err="1" smtClean="0">
                <a:latin typeface="Calibri" charset="0"/>
                <a:ea typeface="Calibri" charset="0"/>
                <a:cs typeface="Calibri" charset="0"/>
              </a:rPr>
              <a:t>automatically</a:t>
            </a:r>
            <a:r>
              <a:rPr lang="fr-FR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fr-FR" dirty="0" err="1" smtClean="0">
                <a:latin typeface="Calibri" charset="0"/>
                <a:ea typeface="Calibri" charset="0"/>
                <a:cs typeface="Calibri" charset="0"/>
              </a:rPr>
              <a:t>filled</a:t>
            </a:r>
            <a:r>
              <a:rPr lang="fr-FR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fr-FR" dirty="0" err="1" smtClean="0">
                <a:latin typeface="Calibri" charset="0"/>
                <a:ea typeface="Calibri" charset="0"/>
                <a:cs typeface="Calibri" charset="0"/>
              </a:rPr>
              <a:t>with</a:t>
            </a:r>
            <a:r>
              <a:rPr lang="fr-FR" dirty="0" smtClean="0">
                <a:latin typeface="Calibri" charset="0"/>
                <a:ea typeface="Calibri" charset="0"/>
                <a:cs typeface="Calibri" charset="0"/>
              </a:rPr>
              <a:t> the information</a:t>
            </a:r>
            <a:r>
              <a:rPr lang="fr-FR" dirty="0">
                <a:latin typeface="Calibri" charset="0"/>
                <a:ea typeface="Calibri" charset="0"/>
                <a:cs typeface="Calibri" charset="0"/>
              </a:rPr>
              <a:t> for a best </a:t>
            </a:r>
            <a:r>
              <a:rPr lang="fr-FR" dirty="0" err="1">
                <a:latin typeface="Calibri" charset="0"/>
                <a:ea typeface="Calibri" charset="0"/>
                <a:cs typeface="Calibri" charset="0"/>
              </a:rPr>
              <a:t>knowledge</a:t>
            </a:r>
            <a:r>
              <a:rPr lang="fr-FR" dirty="0">
                <a:latin typeface="Calibri" charset="0"/>
                <a:ea typeface="Calibri" charset="0"/>
                <a:cs typeface="Calibri" charset="0"/>
              </a:rPr>
              <a:t> of </a:t>
            </a:r>
            <a:r>
              <a:rPr lang="fr-FR" dirty="0" err="1">
                <a:latin typeface="Calibri" charset="0"/>
                <a:ea typeface="Calibri" charset="0"/>
                <a:cs typeface="Calibri" charset="0"/>
              </a:rPr>
              <a:t>our</a:t>
            </a:r>
            <a:r>
              <a:rPr lang="fr-FR" dirty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fr-FR" dirty="0" err="1">
                <a:latin typeface="Calibri" charset="0"/>
                <a:ea typeface="Calibri" charset="0"/>
                <a:cs typeface="Calibri" charset="0"/>
              </a:rPr>
              <a:t>storage</a:t>
            </a:r>
            <a:r>
              <a:rPr lang="fr-FR" dirty="0">
                <a:latin typeface="Calibri" charset="0"/>
                <a:ea typeface="Calibri" charset="0"/>
                <a:cs typeface="Calibri" charset="0"/>
              </a:rPr>
              <a:t>.</a:t>
            </a:r>
            <a:endParaRPr lang="fr-FR" dirty="0" smtClean="0">
              <a:latin typeface="Calibri" charset="0"/>
              <a:ea typeface="Calibri" charset="0"/>
              <a:cs typeface="Calibri" charset="0"/>
            </a:endParaRPr>
          </a:p>
          <a:p>
            <a:r>
              <a:rPr lang="fr-FR" dirty="0" err="1" smtClean="0">
                <a:latin typeface="Calibri" charset="0"/>
                <a:ea typeface="Calibri" charset="0"/>
                <a:cs typeface="Calibri" charset="0"/>
              </a:rPr>
              <a:t>Find</a:t>
            </a:r>
            <a:r>
              <a:rPr lang="fr-FR" dirty="0" smtClean="0">
                <a:latin typeface="Calibri" charset="0"/>
                <a:ea typeface="Calibri" charset="0"/>
                <a:cs typeface="Calibri" charset="0"/>
              </a:rPr>
              <a:t> a site </a:t>
            </a:r>
            <a:r>
              <a:rPr lang="fr-FR" dirty="0" err="1" smtClean="0">
                <a:latin typeface="Calibri" charset="0"/>
                <a:ea typeface="Calibri" charset="0"/>
                <a:cs typeface="Calibri" charset="0"/>
              </a:rPr>
              <a:t>dedicated</a:t>
            </a:r>
            <a:r>
              <a:rPr lang="fr-FR" dirty="0" smtClean="0">
                <a:latin typeface="Calibri" charset="0"/>
                <a:ea typeface="Calibri" charset="0"/>
                <a:cs typeface="Calibri" charset="0"/>
              </a:rPr>
              <a:t> to the </a:t>
            </a:r>
            <a:r>
              <a:rPr lang="fr-FR" dirty="0" err="1" smtClean="0">
                <a:latin typeface="Calibri" charset="0"/>
                <a:ea typeface="Calibri" charset="0"/>
                <a:cs typeface="Calibri" charset="0"/>
              </a:rPr>
              <a:t>storage</a:t>
            </a:r>
            <a:r>
              <a:rPr lang="fr-FR" dirty="0" smtClean="0">
                <a:latin typeface="Calibri" charset="0"/>
                <a:ea typeface="Calibri" charset="0"/>
                <a:cs typeface="Calibri" charset="0"/>
              </a:rPr>
              <a:t> of lead (</a:t>
            </a:r>
            <a:r>
              <a:rPr lang="fr-FR" dirty="0" err="1" smtClean="0">
                <a:latin typeface="Calibri" charset="0"/>
                <a:ea typeface="Calibri" charset="0"/>
                <a:cs typeface="Calibri" charset="0"/>
              </a:rPr>
              <a:t>currently</a:t>
            </a:r>
            <a:r>
              <a:rPr lang="fr-FR" dirty="0" smtClean="0">
                <a:latin typeface="Calibri" charset="0"/>
                <a:ea typeface="Calibri" charset="0"/>
                <a:cs typeface="Calibri" charset="0"/>
              </a:rPr>
              <a:t> in 879)</a:t>
            </a:r>
          </a:p>
          <a:p>
            <a:endParaRPr lang="fr-FR" dirty="0" smtClean="0">
              <a:latin typeface="Calibri" charset="0"/>
              <a:ea typeface="Calibri" charset="0"/>
              <a:cs typeface="Calibri" charset="0"/>
            </a:endParaRPr>
          </a:p>
          <a:p>
            <a:endParaRPr lang="fr-FR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Evelyne Dho / Lead  @ CERN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2" descr="ttps://s-media-cache-ak0.pinimg.com/originals/74/25/4d/74254dbb61da778e87ed0067b7462c1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1223" y="878929"/>
            <a:ext cx="926351" cy="688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083734" y="6356350"/>
            <a:ext cx="2133600" cy="365125"/>
          </a:xfrm>
        </p:spPr>
        <p:txBody>
          <a:bodyPr/>
          <a:lstStyle/>
          <a:p>
            <a:r>
              <a:rPr lang="fr-CH" dirty="0" smtClean="0"/>
              <a:t>04 </a:t>
            </a:r>
            <a:r>
              <a:rPr lang="fr-CH" dirty="0" err="1" smtClean="0"/>
              <a:t>October</a:t>
            </a:r>
            <a:r>
              <a:rPr lang="fr-CH" dirty="0" smtClean="0"/>
              <a:t>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715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Evelyne Dho / Lead  @ CERN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423" y="857957"/>
            <a:ext cx="7272648" cy="5283904"/>
          </a:xfrm>
          <a:prstGeom prst="rect">
            <a:avLst/>
          </a:prstGeom>
        </p:spPr>
      </p:pic>
      <p:sp>
        <p:nvSpPr>
          <p:cNvPr id="8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083734" y="6356350"/>
            <a:ext cx="2133600" cy="365125"/>
          </a:xfrm>
        </p:spPr>
        <p:txBody>
          <a:bodyPr/>
          <a:lstStyle/>
          <a:p>
            <a:r>
              <a:rPr lang="fr-CH" dirty="0" smtClean="0"/>
              <a:t>04 </a:t>
            </a:r>
            <a:r>
              <a:rPr lang="fr-CH" dirty="0" err="1" smtClean="0"/>
              <a:t>October</a:t>
            </a:r>
            <a:r>
              <a:rPr lang="fr-CH" dirty="0" smtClean="0"/>
              <a:t>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23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mr-IN" sz="3600" dirty="0" smtClean="0"/>
              <a:t>…</a:t>
            </a:r>
            <a:r>
              <a:rPr lang="fr-CH" sz="3600" dirty="0" smtClean="0"/>
              <a:t> </a:t>
            </a:r>
            <a:r>
              <a:rPr lang="fr-FR" sz="3600" dirty="0" smtClean="0"/>
              <a:t>Storage </a:t>
            </a:r>
            <a:r>
              <a:rPr lang="fr-FR" sz="3600" dirty="0" err="1" smtClean="0"/>
              <a:t>View</a:t>
            </a:r>
            <a:r>
              <a:rPr lang="fr-FR" sz="3600" dirty="0" smtClean="0"/>
              <a:t> in </a:t>
            </a:r>
            <a:r>
              <a:rPr lang="fr-FR" sz="3600" dirty="0" err="1" smtClean="0"/>
              <a:t>Foundation</a:t>
            </a:r>
            <a:endParaRPr lang="fr-FR" sz="360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Evelyne Dho / Lead  @ CERN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Espace réservé du contenu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14" y="1693224"/>
            <a:ext cx="8147020" cy="4459220"/>
          </a:xfrm>
        </p:spPr>
      </p:pic>
      <p:sp>
        <p:nvSpPr>
          <p:cNvPr id="9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083734" y="6356350"/>
            <a:ext cx="2133600" cy="365125"/>
          </a:xfrm>
        </p:spPr>
        <p:txBody>
          <a:bodyPr/>
          <a:lstStyle/>
          <a:p>
            <a:r>
              <a:rPr lang="fr-CH" dirty="0" smtClean="0"/>
              <a:t>04 </a:t>
            </a:r>
            <a:r>
              <a:rPr lang="fr-CH" dirty="0" err="1" smtClean="0"/>
              <a:t>October</a:t>
            </a:r>
            <a:r>
              <a:rPr lang="fr-CH" dirty="0" smtClean="0"/>
              <a:t>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3258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9011" y="733779"/>
            <a:ext cx="7040322" cy="541866"/>
          </a:xfrm>
        </p:spPr>
        <p:txBody>
          <a:bodyPr>
            <a:normAutofit fontScale="90000"/>
          </a:bodyPr>
          <a:lstStyle/>
          <a:p>
            <a:r>
              <a:rPr lang="fr-FR" dirty="0" smtClean="0"/>
              <a:t>Conclusion ...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199" y="1275646"/>
            <a:ext cx="8393289" cy="4809066"/>
          </a:xfrm>
        </p:spPr>
        <p:txBody>
          <a:bodyPr>
            <a:normAutofit fontScale="92500" lnSpcReduction="20000"/>
          </a:bodyPr>
          <a:lstStyle/>
          <a:p>
            <a:endParaRPr lang="fr-FR" dirty="0" smtClean="0"/>
          </a:p>
          <a:p>
            <a:r>
              <a:rPr lang="fr-FR" dirty="0" err="1" smtClean="0"/>
              <a:t>We</a:t>
            </a:r>
            <a:r>
              <a:rPr lang="fr-FR" dirty="0" smtClean="0"/>
              <a:t> have a </a:t>
            </a:r>
            <a:r>
              <a:rPr lang="fr-FR" dirty="0" err="1" smtClean="0"/>
              <a:t>procedure</a:t>
            </a:r>
            <a:r>
              <a:rPr lang="fr-FR" dirty="0" smtClean="0"/>
              <a:t> in </a:t>
            </a:r>
            <a:r>
              <a:rPr lang="fr-FR" dirty="0" smtClean="0">
                <a:latin typeface="Calibri" charset="0"/>
                <a:ea typeface="Calibri" charset="0"/>
                <a:cs typeface="Calibri" charset="0"/>
              </a:rPr>
              <a:t>EP (</a:t>
            </a:r>
            <a:r>
              <a:rPr lang="en-GB" dirty="0">
                <a:solidFill>
                  <a:srgbClr val="00B050"/>
                </a:solidFill>
                <a:latin typeface="Calibri" charset="0"/>
                <a:ea typeface="Calibri" charset="0"/>
                <a:cs typeface="Calibri" charset="0"/>
                <a:hlinkClick r:id="rId3"/>
              </a:rPr>
              <a:t>EDMS 1816068 </a:t>
            </a:r>
            <a:r>
              <a:rPr lang="en-GB" dirty="0" smtClean="0">
                <a:solidFill>
                  <a:srgbClr val="00B050"/>
                </a:solidFill>
                <a:latin typeface="Calibri" charset="0"/>
                <a:ea typeface="Calibri" charset="0"/>
                <a:cs typeface="Calibri" charset="0"/>
                <a:hlinkClick r:id="rId3"/>
              </a:rPr>
              <a:t>v2.3</a:t>
            </a:r>
            <a:r>
              <a:rPr lang="en-GB" dirty="0" smtClean="0">
                <a:solidFill>
                  <a:srgbClr val="00B050"/>
                </a:solidFill>
                <a:latin typeface="Calibri" charset="0"/>
                <a:ea typeface="Calibri" charset="0"/>
                <a:cs typeface="Calibri" charset="0"/>
              </a:rPr>
              <a:t>) </a:t>
            </a:r>
            <a:r>
              <a:rPr lang="fr-FR" dirty="0" smtClean="0"/>
              <a:t>to </a:t>
            </a:r>
            <a:r>
              <a:rPr lang="fr-FR" dirty="0" err="1" smtClean="0"/>
              <a:t>measure</a:t>
            </a:r>
            <a:r>
              <a:rPr lang="fr-FR" dirty="0" smtClean="0"/>
              <a:t>, pack and transport the lead,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might</a:t>
            </a:r>
            <a:r>
              <a:rPr lang="fr-FR" dirty="0" smtClean="0"/>
              <a:t> not </a:t>
            </a:r>
            <a:r>
              <a:rPr lang="fr-FR" dirty="0" err="1" smtClean="0"/>
              <a:t>be</a:t>
            </a:r>
            <a:r>
              <a:rPr lang="fr-FR" dirty="0" smtClean="0"/>
              <a:t> exhaustive, </a:t>
            </a:r>
            <a:r>
              <a:rPr lang="fr-FR" dirty="0" err="1" smtClean="0"/>
              <a:t>please</a:t>
            </a:r>
            <a:r>
              <a:rPr lang="fr-FR" dirty="0" smtClean="0"/>
              <a:t> </a:t>
            </a:r>
            <a:r>
              <a:rPr lang="fr-FR" dirty="0" err="1" smtClean="0"/>
              <a:t>f</a:t>
            </a:r>
            <a:r>
              <a:rPr lang="fr-FR" dirty="0" err="1" smtClean="0"/>
              <a:t>eel</a:t>
            </a:r>
            <a:r>
              <a:rPr lang="fr-FR" dirty="0" smtClean="0"/>
              <a:t> free to </a:t>
            </a:r>
            <a:r>
              <a:rPr lang="fr-FR" dirty="0" err="1" smtClean="0"/>
              <a:t>read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, all the </a:t>
            </a:r>
            <a:r>
              <a:rPr lang="fr-FR" dirty="0" err="1" smtClean="0"/>
              <a:t>comments</a:t>
            </a:r>
            <a:r>
              <a:rPr lang="fr-FR" dirty="0" smtClean="0"/>
              <a:t> and </a:t>
            </a:r>
            <a:r>
              <a:rPr lang="fr-FR" dirty="0" err="1" smtClean="0"/>
              <a:t>remarks</a:t>
            </a:r>
            <a:r>
              <a:rPr lang="fr-FR" dirty="0" smtClean="0"/>
              <a:t> are </a:t>
            </a:r>
            <a:r>
              <a:rPr lang="fr-FR" dirty="0" err="1" smtClean="0"/>
              <a:t>welcome</a:t>
            </a:r>
            <a:r>
              <a:rPr lang="fr-FR" dirty="0" smtClean="0"/>
              <a:t>!</a:t>
            </a:r>
          </a:p>
          <a:p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still</a:t>
            </a:r>
            <a:r>
              <a:rPr lang="fr-FR" dirty="0" smtClean="0"/>
              <a:t> have </a:t>
            </a:r>
            <a:r>
              <a:rPr lang="fr-FR" dirty="0" err="1" smtClean="0"/>
              <a:t>hickup</a:t>
            </a:r>
            <a:r>
              <a:rPr lang="fr-FR" dirty="0" smtClean="0"/>
              <a:t> to </a:t>
            </a:r>
            <a:r>
              <a:rPr lang="fr-FR" dirty="0" err="1" smtClean="0"/>
              <a:t>synchronize</a:t>
            </a:r>
            <a:r>
              <a:rPr lang="fr-FR" dirty="0" smtClean="0"/>
              <a:t> the RP tests, packing and transport but I </a:t>
            </a:r>
            <a:r>
              <a:rPr lang="fr-FR" dirty="0" err="1" smtClean="0"/>
              <a:t>am</a:t>
            </a:r>
            <a:r>
              <a:rPr lang="fr-FR" dirty="0" smtClean="0"/>
              <a:t> confident and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manage to </a:t>
            </a:r>
            <a:r>
              <a:rPr lang="fr-FR" dirty="0" err="1" smtClean="0"/>
              <a:t>find</a:t>
            </a:r>
            <a:r>
              <a:rPr lang="fr-FR" dirty="0" smtClean="0"/>
              <a:t> a solution.</a:t>
            </a:r>
          </a:p>
          <a:p>
            <a:pPr marL="493713" indent="-438150">
              <a:buFont typeface="Arial" charset="0"/>
              <a:buChar char="•"/>
            </a:pP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recommand</a:t>
            </a:r>
            <a:r>
              <a:rPr lang="fr-FR" dirty="0" smtClean="0"/>
              <a:t> a basic training for people in contact </a:t>
            </a:r>
            <a:r>
              <a:rPr lang="fr-FR" dirty="0" err="1" smtClean="0"/>
              <a:t>with</a:t>
            </a:r>
            <a:r>
              <a:rPr lang="fr-FR" dirty="0" smtClean="0"/>
              <a:t> lead,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require</a:t>
            </a:r>
            <a:r>
              <a:rPr lang="fr-FR" dirty="0" smtClean="0"/>
              <a:t> to </a:t>
            </a:r>
            <a:r>
              <a:rPr lang="fr-FR" dirty="0" err="1" smtClean="0"/>
              <a:t>include</a:t>
            </a:r>
            <a:r>
              <a:rPr lang="fr-FR" dirty="0" smtClean="0"/>
              <a:t> </a:t>
            </a:r>
            <a:r>
              <a:rPr lang="fr-FR" dirty="0" err="1" smtClean="0"/>
              <a:t>it</a:t>
            </a:r>
            <a:r>
              <a:rPr lang="fr-FR" dirty="0" smtClean="0"/>
              <a:t> in TSO course.</a:t>
            </a:r>
          </a:p>
          <a:p>
            <a:pPr marL="493713" indent="-438150">
              <a:buFont typeface="Arial" charset="0"/>
              <a:buChar char="•"/>
            </a:pP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requested</a:t>
            </a:r>
            <a:r>
              <a:rPr lang="fr-FR" dirty="0" smtClean="0"/>
              <a:t> a General </a:t>
            </a:r>
            <a:r>
              <a:rPr lang="fr-FR" dirty="0"/>
              <a:t>guideline </a:t>
            </a:r>
            <a:r>
              <a:rPr lang="fr-FR" dirty="0" err="1" smtClean="0"/>
              <a:t>from</a:t>
            </a:r>
            <a:r>
              <a:rPr lang="fr-FR" dirty="0" smtClean="0"/>
              <a:t> HSE for </a:t>
            </a:r>
            <a:r>
              <a:rPr lang="fr-FR" dirty="0"/>
              <a:t>handling, transport, </a:t>
            </a:r>
            <a:r>
              <a:rPr lang="fr-FR" dirty="0" err="1" smtClean="0"/>
              <a:t>storage</a:t>
            </a:r>
            <a:r>
              <a:rPr lang="fr-FR" dirty="0" smtClean="0"/>
              <a:t> and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smtClean="0"/>
              <a:t>are </a:t>
            </a:r>
            <a:r>
              <a:rPr lang="fr-FR" dirty="0" err="1" smtClean="0"/>
              <a:t>waiting</a:t>
            </a:r>
            <a:r>
              <a:rPr lang="fr-FR" dirty="0" smtClean="0"/>
              <a:t> for </a:t>
            </a:r>
            <a:r>
              <a:rPr lang="fr-FR" dirty="0" smtClean="0"/>
              <a:t>the value for </a:t>
            </a:r>
            <a:r>
              <a:rPr lang="fr-FR" dirty="0" err="1" smtClean="0"/>
              <a:t>various</a:t>
            </a:r>
            <a:r>
              <a:rPr lang="fr-FR" dirty="0" smtClean="0"/>
              <a:t> </a:t>
            </a:r>
            <a:r>
              <a:rPr lang="fr-FR" dirty="0" err="1" smtClean="0"/>
              <a:t>levels</a:t>
            </a:r>
            <a:r>
              <a:rPr lang="fr-FR" dirty="0" smtClean="0"/>
              <a:t> of surface and air contamination, in </a:t>
            </a:r>
            <a:r>
              <a:rPr lang="fr-FR" dirty="0" err="1" smtClean="0"/>
              <a:t>order</a:t>
            </a:r>
            <a:r>
              <a:rPr lang="fr-FR" dirty="0" smtClean="0"/>
              <a:t> </a:t>
            </a:r>
            <a:r>
              <a:rPr lang="fr-FR" dirty="0" smtClean="0"/>
              <a:t>to </a:t>
            </a:r>
            <a:r>
              <a:rPr lang="fr-FR" dirty="0" err="1" smtClean="0"/>
              <a:t>complete</a:t>
            </a:r>
            <a:r>
              <a:rPr lang="fr-FR" dirty="0" smtClean="0"/>
              <a:t> </a:t>
            </a:r>
            <a:r>
              <a:rPr lang="fr-FR" dirty="0" smtClean="0">
                <a:hlinkClick r:id="rId4" invalidUrl="https://espace.cern.ch/sba-workspace/gifpp/Irradiator delivery reference documents/ref33_EDMS1050102_Safety_Guideline_sources.pdf"/>
              </a:rPr>
              <a:t>GSI </a:t>
            </a:r>
            <a:r>
              <a:rPr lang="fr-FR" dirty="0" smtClean="0">
                <a:hlinkClick r:id="rId5" invalidUrl="https://espace.cern.ch/sba-workspace/gifpp/Irradiator delivery reference documents/ref33_EDMS1050102_Safety_Guideline_sources.pdf"/>
              </a:rPr>
              <a:t>C-0-03</a:t>
            </a:r>
            <a:r>
              <a:rPr lang="fr-FR" dirty="0" smtClean="0"/>
              <a:t>.</a:t>
            </a:r>
          </a:p>
          <a:p>
            <a:r>
              <a:rPr lang="fr-FR" dirty="0" smtClean="0"/>
              <a:t>A c</a:t>
            </a:r>
            <a:r>
              <a:rPr lang="fr-FR" dirty="0" smtClean="0"/>
              <a:t>entral </a:t>
            </a:r>
            <a:r>
              <a:rPr lang="fr-FR" dirty="0" smtClean="0"/>
              <a:t>service </a:t>
            </a:r>
            <a:r>
              <a:rPr lang="fr-FR" dirty="0" smtClean="0"/>
              <a:t>in EP for </a:t>
            </a:r>
            <a:r>
              <a:rPr lang="fr-FR" dirty="0" smtClean="0"/>
              <a:t>the lead (</a:t>
            </a:r>
            <a:r>
              <a:rPr lang="fr-FR" dirty="0" err="1" smtClean="0"/>
              <a:t>storage</a:t>
            </a:r>
            <a:r>
              <a:rPr lang="fr-FR" dirty="0" smtClean="0"/>
              <a:t>, distribution, </a:t>
            </a:r>
            <a:r>
              <a:rPr lang="fr-FR" dirty="0" err="1" smtClean="0"/>
              <a:t>traceability</a:t>
            </a:r>
            <a:r>
              <a:rPr lang="fr-FR" dirty="0" smtClean="0"/>
              <a:t>, painting, etc</a:t>
            </a:r>
            <a:r>
              <a:rPr lang="fr-FR" dirty="0" smtClean="0"/>
              <a:t>.)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under</a:t>
            </a:r>
            <a:r>
              <a:rPr lang="fr-FR" dirty="0" smtClean="0"/>
              <a:t> </a:t>
            </a:r>
            <a:r>
              <a:rPr lang="fr-FR" dirty="0" err="1" smtClean="0"/>
              <a:t>assessment</a:t>
            </a:r>
            <a:r>
              <a:rPr lang="fr-FR" dirty="0" smtClean="0"/>
              <a:t> and discussion.</a:t>
            </a:r>
          </a:p>
          <a:p>
            <a:r>
              <a:rPr lang="fr-FR" dirty="0" err="1" smtClean="0"/>
              <a:t>We</a:t>
            </a:r>
            <a:r>
              <a:rPr lang="fr-FR" dirty="0" smtClean="0"/>
              <a:t> have a </a:t>
            </a:r>
            <a:r>
              <a:rPr lang="fr-FR" dirty="0" err="1" smtClean="0"/>
              <a:t>procedure</a:t>
            </a:r>
            <a:r>
              <a:rPr lang="fr-FR" dirty="0" smtClean="0"/>
              <a:t> for painting </a:t>
            </a:r>
            <a:r>
              <a:rPr lang="en-GB" dirty="0">
                <a:hlinkClick r:id="rId6"/>
              </a:rPr>
              <a:t>EDMS 1697818 </a:t>
            </a:r>
            <a:r>
              <a:rPr lang="fr-FR" dirty="0" smtClean="0"/>
              <a:t>and </a:t>
            </a:r>
            <a:r>
              <a:rPr lang="fr-FR" dirty="0" err="1" smtClean="0"/>
              <a:t>we</a:t>
            </a:r>
            <a:r>
              <a:rPr lang="fr-FR" dirty="0" smtClean="0"/>
              <a:t> encourage the </a:t>
            </a:r>
            <a:r>
              <a:rPr lang="fr-FR" dirty="0" err="1" smtClean="0"/>
              <a:t>experiments</a:t>
            </a:r>
            <a:r>
              <a:rPr lang="fr-FR" dirty="0" smtClean="0"/>
              <a:t> to </a:t>
            </a:r>
            <a:r>
              <a:rPr lang="fr-FR" dirty="0" err="1" smtClean="0"/>
              <a:t>paint</a:t>
            </a:r>
            <a:r>
              <a:rPr lang="fr-FR" dirty="0" smtClean="0"/>
              <a:t> </a:t>
            </a:r>
            <a:r>
              <a:rPr lang="fr-FR" dirty="0" err="1" smtClean="0"/>
              <a:t>their</a:t>
            </a:r>
            <a:r>
              <a:rPr lang="fr-FR" dirty="0" smtClean="0"/>
              <a:t> lead, </a:t>
            </a:r>
            <a:r>
              <a:rPr lang="fr-FR" dirty="0" err="1" smtClean="0"/>
              <a:t>we</a:t>
            </a:r>
            <a:r>
              <a:rPr lang="fr-FR" dirty="0" smtClean="0"/>
              <a:t> </a:t>
            </a:r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assist</a:t>
            </a:r>
            <a:r>
              <a:rPr lang="fr-FR" dirty="0" smtClean="0"/>
              <a:t> </a:t>
            </a:r>
            <a:r>
              <a:rPr lang="fr-FR" dirty="0" err="1" smtClean="0"/>
              <a:t>you</a:t>
            </a:r>
            <a:r>
              <a:rPr lang="fr-FR" dirty="0" smtClean="0"/>
              <a:t> for </a:t>
            </a:r>
            <a:r>
              <a:rPr lang="fr-FR" dirty="0" err="1" smtClean="0"/>
              <a:t>that</a:t>
            </a:r>
            <a:r>
              <a:rPr lang="fr-FR" dirty="0" smtClean="0"/>
              <a:t>.</a:t>
            </a:r>
            <a:endParaRPr lang="fr-FR" dirty="0"/>
          </a:p>
          <a:p>
            <a:pPr marL="36576" indent="0">
              <a:buNone/>
            </a:pP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Evelyne Dho / Lead  @ CERN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083734" y="6356350"/>
            <a:ext cx="2133600" cy="365125"/>
          </a:xfrm>
        </p:spPr>
        <p:txBody>
          <a:bodyPr/>
          <a:lstStyle/>
          <a:p>
            <a:r>
              <a:rPr lang="fr-CH" dirty="0" smtClean="0"/>
              <a:t>04 </a:t>
            </a:r>
            <a:r>
              <a:rPr lang="fr-CH" dirty="0" err="1" smtClean="0"/>
              <a:t>October</a:t>
            </a:r>
            <a:r>
              <a:rPr lang="fr-CH" dirty="0" smtClean="0"/>
              <a:t>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2545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ead_Presentation_Eve" id="{1CAE7AE8-7909-2D47-9796-13542576F054}" vid="{EEAFFBE1-6DF8-384E-B965-E038CB98CD79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Lead_Presentation_Eve_template</Template>
  <TotalTime>2756</TotalTime>
  <Words>469</Words>
  <Application>Microsoft Macintosh PowerPoint</Application>
  <PresentationFormat>Présentation à l'écran (4:3)</PresentationFormat>
  <Paragraphs>77</Paragraphs>
  <Slides>10</Slides>
  <Notes>7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7" baseType="lpstr">
      <vt:lpstr>Calibri</vt:lpstr>
      <vt:lpstr>Calibri Courant</vt:lpstr>
      <vt:lpstr>Mangal</vt:lpstr>
      <vt:lpstr>Optima</vt:lpstr>
      <vt:lpstr>Tahoma</vt:lpstr>
      <vt:lpstr>Arial</vt:lpstr>
      <vt:lpstr>CERNCorporate4-3</vt:lpstr>
      <vt:lpstr>Conventional Lead  Handling, Transport &amp; Storage</vt:lpstr>
      <vt:lpstr>Problems ... </vt:lpstr>
      <vt:lpstr>How the lead is stored today !</vt:lpstr>
      <vt:lpstr>What we have done so far in EP ...</vt:lpstr>
      <vt:lpstr>... Packing</vt:lpstr>
      <vt:lpstr>What we expect in EP …</vt:lpstr>
      <vt:lpstr>Présentation PowerPoint</vt:lpstr>
      <vt:lpstr>… Storage View in Foundation</vt:lpstr>
      <vt:lpstr>Conclusion ...</vt:lpstr>
      <vt:lpstr>Présentation PowerPoint</vt:lpstr>
    </vt:vector>
  </TitlesOfParts>
  <Company/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Lead : Handling, Transport &amp; Storage</dc:title>
  <dc:creator>Eve Dho</dc:creator>
  <cp:lastModifiedBy>Utilisateur de Microsoft Office</cp:lastModifiedBy>
  <cp:revision>86</cp:revision>
  <cp:lastPrinted>2017-10-04T06:31:50Z</cp:lastPrinted>
  <dcterms:created xsi:type="dcterms:W3CDTF">2017-06-06T11:54:46Z</dcterms:created>
  <dcterms:modified xsi:type="dcterms:W3CDTF">2017-10-04T07:07:27Z</dcterms:modified>
</cp:coreProperties>
</file>