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28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40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4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6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1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09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9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0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4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7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6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44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BC302-B151-4146-A801-B6FDCDC1E8A8}" type="datetimeFigureOut">
              <a:rPr lang="en-US" smtClean="0"/>
              <a:t>04/10/17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C185-B40D-BF4A-B448-AB356F94A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1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212" y="8763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EP Experiments </a:t>
            </a:r>
            <a:br>
              <a:rPr lang="en-US" dirty="0" smtClean="0"/>
            </a:br>
            <a:r>
              <a:rPr lang="en-US" dirty="0" smtClean="0"/>
              <a:t>safety validation process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Safety Permits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O. Beltramello – 04.10.2017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9091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007" y="172751"/>
            <a:ext cx="167961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Experiment Collaboration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75908" y="82650"/>
            <a:ext cx="4046352" cy="1200329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Nomination of </a:t>
            </a:r>
            <a:r>
              <a:rPr lang="en-US" b="1" dirty="0" smtClean="0"/>
              <a:t>EXSO </a:t>
            </a:r>
          </a:p>
          <a:p>
            <a:r>
              <a:rPr lang="en-US" b="1" dirty="0" smtClean="0"/>
              <a:t>(EP DL on DSO request with agreement of the person institute)</a:t>
            </a:r>
          </a:p>
          <a:p>
            <a:r>
              <a:rPr lang="en-US" b="1" dirty="0" smtClean="0"/>
              <a:t>  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03227" y="311251"/>
            <a:ext cx="95758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EP SO</a:t>
            </a:r>
          </a:p>
        </p:txBody>
      </p:sp>
      <p:cxnSp>
        <p:nvCxnSpPr>
          <p:cNvPr id="8" name="Straight Arrow Connector 7"/>
          <p:cNvCxnSpPr>
            <a:stCxn id="4" idx="3"/>
            <a:endCxn id="6" idx="1"/>
          </p:cNvCxnSpPr>
          <p:nvPr/>
        </p:nvCxnSpPr>
        <p:spPr>
          <a:xfrm>
            <a:off x="2075621" y="495917"/>
            <a:ext cx="52760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52770" y="1405406"/>
            <a:ext cx="3787108" cy="181588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Description of the experiment 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Brief description of the installation steps Detailed description </a:t>
            </a:r>
            <a:r>
              <a:rPr lang="en-US" sz="1600" b="1" dirty="0" smtClean="0">
                <a:solidFill>
                  <a:srgbClr val="0000FF"/>
                </a:solidFill>
              </a:rPr>
              <a:t>commissioning</a:t>
            </a:r>
            <a:r>
              <a:rPr lang="en-US" sz="1600" dirty="0" smtClean="0">
                <a:solidFill>
                  <a:srgbClr val="0000FF"/>
                </a:solidFill>
              </a:rPr>
              <a:t> and </a:t>
            </a:r>
            <a:r>
              <a:rPr lang="en-US" sz="1600" b="1" dirty="0" smtClean="0">
                <a:solidFill>
                  <a:srgbClr val="0000FF"/>
                </a:solidFill>
              </a:rPr>
              <a:t>operation </a:t>
            </a:r>
            <a:r>
              <a:rPr lang="en-US" sz="1600" dirty="0" smtClean="0">
                <a:solidFill>
                  <a:srgbClr val="0000FF"/>
                </a:solidFill>
              </a:rPr>
              <a:t>(from safety point of view) </a:t>
            </a:r>
          </a:p>
          <a:p>
            <a:endParaRPr lang="en-US" sz="1600" b="1" dirty="0" smtClean="0">
              <a:solidFill>
                <a:srgbClr val="0000FF"/>
              </a:solidFill>
            </a:endParaRPr>
          </a:p>
          <a:p>
            <a:r>
              <a:rPr lang="en-US" sz="1600" b="1" dirty="0" smtClean="0">
                <a:solidFill>
                  <a:srgbClr val="0000FF"/>
                </a:solidFill>
              </a:rPr>
              <a:t>We issue a list of risks related to the experiment operation and commissioning 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560812" y="501399"/>
            <a:ext cx="119780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80335" y="1849386"/>
            <a:ext cx="2186965" cy="1200329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ISIEC Initial </a:t>
            </a:r>
            <a:r>
              <a:rPr lang="en-US" b="1" dirty="0"/>
              <a:t>S</a:t>
            </a:r>
            <a:r>
              <a:rPr lang="en-US" b="1" dirty="0" smtClean="0"/>
              <a:t>afety </a:t>
            </a:r>
            <a:r>
              <a:rPr lang="en-US" b="1" dirty="0"/>
              <a:t>I</a:t>
            </a:r>
            <a:r>
              <a:rPr lang="en-US" b="1" dirty="0" smtClean="0"/>
              <a:t>nformation 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EP</a:t>
            </a:r>
            <a:r>
              <a:rPr lang="en-US" dirty="0" smtClean="0"/>
              <a:t>+EXSO + Experiment) 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446512" y="680583"/>
            <a:ext cx="0" cy="1182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9" idx="1"/>
          </p:cNvCxnSpPr>
          <p:nvPr/>
        </p:nvCxnSpPr>
        <p:spPr>
          <a:xfrm>
            <a:off x="5067300" y="2313347"/>
            <a:ext cx="18547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023130" y="3374660"/>
            <a:ext cx="107536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HSE unit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603227" y="680583"/>
            <a:ext cx="0" cy="4729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754682" y="3557371"/>
            <a:ext cx="2389318" cy="584776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List of risks and applicable standards and norms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6407486" y="3887859"/>
            <a:ext cx="347196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464386" y="3426194"/>
            <a:ext cx="1943100" cy="923330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LSA Launch Safety Agreement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HSE</a:t>
            </a:r>
            <a:r>
              <a:rPr lang="en-US" dirty="0" smtClean="0"/>
              <a:t>)  </a:t>
            </a:r>
            <a:endParaRPr lang="en-US" dirty="0"/>
          </a:p>
        </p:txBody>
      </p:sp>
      <p:cxnSp>
        <p:nvCxnSpPr>
          <p:cNvPr id="50" name="Straight Arrow Connector 49"/>
          <p:cNvCxnSpPr>
            <a:stCxn id="42" idx="3"/>
            <a:endCxn id="48" idx="1"/>
          </p:cNvCxnSpPr>
          <p:nvPr/>
        </p:nvCxnSpPr>
        <p:spPr>
          <a:xfrm>
            <a:off x="4098493" y="3559326"/>
            <a:ext cx="365893" cy="3285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3560812" y="3049715"/>
            <a:ext cx="0" cy="3013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603227" y="5417683"/>
            <a:ext cx="4199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023130" y="4468920"/>
            <a:ext cx="6016748" cy="2308324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Agreement from EP department</a:t>
            </a:r>
          </a:p>
          <a:p>
            <a:r>
              <a:rPr lang="en-US" dirty="0"/>
              <a:t>Main </a:t>
            </a:r>
            <a:r>
              <a:rPr lang="en-US" dirty="0" smtClean="0"/>
              <a:t>safety milestones </a:t>
            </a:r>
            <a:r>
              <a:rPr lang="en-US" dirty="0"/>
              <a:t>to be respected </a:t>
            </a:r>
          </a:p>
          <a:p>
            <a:r>
              <a:rPr lang="en-US" dirty="0" smtClean="0"/>
              <a:t>Expected Safety Permit (beam, cryogenics, </a:t>
            </a:r>
            <a:r>
              <a:rPr lang="en-US" dirty="0" err="1" smtClean="0"/>
              <a:t>etc</a:t>
            </a:r>
            <a:r>
              <a:rPr lang="is-IS" dirty="0" smtClean="0"/>
              <a:t>…)</a:t>
            </a:r>
          </a:p>
          <a:p>
            <a:r>
              <a:rPr lang="en-US" dirty="0" smtClean="0"/>
              <a:t>I</a:t>
            </a:r>
            <a:r>
              <a:rPr lang="is-IS" dirty="0" smtClean="0"/>
              <a:t>nstructions for installation process (IMPACTS/ PPSPS)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Safety File structure    </a:t>
            </a:r>
          </a:p>
          <a:p>
            <a:r>
              <a:rPr lang="en-US" dirty="0" smtClean="0"/>
              <a:t>Required documentation (experiment safety </a:t>
            </a:r>
            <a:r>
              <a:rPr lang="en-US" dirty="0" err="1" smtClean="0"/>
              <a:t>organisation</a:t>
            </a:r>
            <a:r>
              <a:rPr lang="en-US" dirty="0" smtClean="0"/>
              <a:t>, shifts safety  </a:t>
            </a:r>
            <a:r>
              <a:rPr lang="en-US" dirty="0" err="1" smtClean="0"/>
              <a:t>organisation</a:t>
            </a:r>
            <a:r>
              <a:rPr lang="en-US" dirty="0" smtClean="0"/>
              <a:t>, patrol procedures, safety procedures, expected training , </a:t>
            </a:r>
            <a:r>
              <a:rPr lang="en-US" dirty="0" err="1" smtClean="0"/>
              <a:t>etc</a:t>
            </a:r>
            <a:r>
              <a:rPr lang="is-IS" dirty="0" smtClean="0"/>
              <a:t>…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2485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03200" y="454458"/>
            <a:ext cx="34925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Experiment risks assessments 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HSE </a:t>
            </a:r>
            <a:r>
              <a:rPr lang="en-US" dirty="0" smtClean="0"/>
              <a:t>+EP+ BE-ICS + EXSO)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56960" y="302058"/>
            <a:ext cx="3782918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Implementation of safety measures 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EXSO + EP-SO</a:t>
            </a:r>
            <a:r>
              <a:rPr lang="en-US" dirty="0" smtClean="0"/>
              <a:t>) </a:t>
            </a:r>
          </a:p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03200" y="5236966"/>
            <a:ext cx="2967887" cy="646331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HSE Safety </a:t>
            </a:r>
            <a:r>
              <a:rPr lang="en-US" dirty="0"/>
              <a:t>C</a:t>
            </a:r>
            <a:r>
              <a:rPr lang="en-US" dirty="0" smtClean="0"/>
              <a:t>learance</a:t>
            </a:r>
          </a:p>
          <a:p>
            <a:r>
              <a:rPr lang="en-US" b="1" dirty="0" smtClean="0"/>
              <a:t>(approved by HSE</a:t>
            </a:r>
            <a:r>
              <a:rPr lang="en-US" dirty="0" smtClean="0"/>
              <a:t>) 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03200" y="2693214"/>
            <a:ext cx="383540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Technical safety inspections </a:t>
            </a:r>
          </a:p>
          <a:p>
            <a:r>
              <a:rPr lang="en-US" dirty="0" smtClean="0"/>
              <a:t>(electrical, valves, lifting equipment,..)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HSE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29" idx="3"/>
            <a:endCxn id="30" idx="1"/>
          </p:cNvCxnSpPr>
          <p:nvPr/>
        </p:nvCxnSpPr>
        <p:spPr>
          <a:xfrm flipV="1">
            <a:off x="3695700" y="763723"/>
            <a:ext cx="1561260" cy="13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3200" y="1501692"/>
            <a:ext cx="383540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Technical safety validation </a:t>
            </a:r>
            <a:r>
              <a:rPr lang="en-US" dirty="0" smtClean="0"/>
              <a:t>(</a:t>
            </a:r>
            <a:r>
              <a:rPr lang="en-US" b="1" dirty="0" smtClean="0"/>
              <a:t>HSE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(based on Experiment provided documentation – </a:t>
            </a:r>
            <a:r>
              <a:rPr lang="en-US" b="1" dirty="0" smtClean="0"/>
              <a:t>EXSO – EP SO</a:t>
            </a:r>
            <a:r>
              <a:rPr lang="en-US" dirty="0" smtClean="0"/>
              <a:t> 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3200" y="3870544"/>
            <a:ext cx="28575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Final safety inspections 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HSE + EP SO + EXSO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4916508" y="1905814"/>
            <a:ext cx="1573192" cy="698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6489700" y="1638436"/>
            <a:ext cx="2425700" cy="1219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 </a:t>
            </a:r>
          </a:p>
          <a:p>
            <a:pPr algn="ctr"/>
            <a:r>
              <a:rPr lang="en-US" dirty="0" smtClean="0"/>
              <a:t>Safety File</a:t>
            </a:r>
          </a:p>
          <a:p>
            <a:pPr algn="ctr"/>
            <a:r>
              <a:rPr lang="en-US" dirty="0" smtClean="0"/>
              <a:t>(EXSO and Experiment + EP SO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38600" y="5242903"/>
            <a:ext cx="2451100" cy="92333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It means : Experiment </a:t>
            </a:r>
            <a:r>
              <a:rPr lang="en-US" dirty="0"/>
              <a:t>follows </a:t>
            </a:r>
            <a:r>
              <a:rPr lang="en-US" dirty="0" smtClean="0"/>
              <a:t>CERN safety </a:t>
            </a:r>
            <a:r>
              <a:rPr lang="en-US" dirty="0"/>
              <a:t>regulation and norms 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3171087" y="5564259"/>
            <a:ext cx="86751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80200" y="5242903"/>
            <a:ext cx="223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But  </a:t>
            </a:r>
            <a:r>
              <a:rPr lang="is-IS" dirty="0" smtClean="0">
                <a:solidFill>
                  <a:srgbClr val="FF0000"/>
                </a:solidFill>
              </a:rPr>
              <a:t>… </a:t>
            </a:r>
            <a:r>
              <a:rPr lang="en-US" dirty="0" smtClean="0">
                <a:solidFill>
                  <a:srgbClr val="FF0000"/>
                </a:solidFill>
              </a:rPr>
              <a:t>this is not enough to be allowed to start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6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635500" y="3959916"/>
            <a:ext cx="4279900" cy="2031325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Based on : </a:t>
            </a:r>
          </a:p>
          <a:p>
            <a:r>
              <a:rPr lang="en-US" dirty="0" smtClean="0"/>
              <a:t>HSE safety clearance </a:t>
            </a:r>
          </a:p>
          <a:p>
            <a:r>
              <a:rPr lang="en-US" dirty="0" smtClean="0"/>
              <a:t>+ final safety inspection OK</a:t>
            </a:r>
          </a:p>
          <a:p>
            <a:r>
              <a:rPr lang="en-US" dirty="0" smtClean="0"/>
              <a:t>+ all relevant safety procedures released </a:t>
            </a:r>
          </a:p>
          <a:p>
            <a:r>
              <a:rPr lang="en-US" dirty="0" smtClean="0"/>
              <a:t>+ training done and delivered</a:t>
            </a:r>
          </a:p>
          <a:p>
            <a:r>
              <a:rPr lang="en-US" dirty="0" smtClean="0"/>
              <a:t>+ patroller trained </a:t>
            </a:r>
          </a:p>
          <a:p>
            <a:r>
              <a:rPr lang="en-US" dirty="0" smtClean="0"/>
              <a:t>+ Safety File completed and released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55040" y="3717330"/>
            <a:ext cx="3721660" cy="923330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Experiment readiness signature on </a:t>
            </a:r>
            <a:r>
              <a:rPr lang="en-US" b="1" dirty="0" smtClean="0"/>
              <a:t>beam permit (or safety permit)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EP DSO </a:t>
            </a:r>
            <a:r>
              <a:rPr lang="en-US" dirty="0" smtClean="0"/>
              <a:t>) 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55040" y="196807"/>
            <a:ext cx="372166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Assessment of safety documentation </a:t>
            </a:r>
          </a:p>
          <a:p>
            <a:r>
              <a:rPr lang="en-US" dirty="0" smtClean="0"/>
              <a:t>Safety organization</a:t>
            </a:r>
            <a:endParaRPr lang="en-US" dirty="0"/>
          </a:p>
          <a:p>
            <a:r>
              <a:rPr lang="en-US" dirty="0" smtClean="0"/>
              <a:t>Safety procedures</a:t>
            </a:r>
            <a:endParaRPr lang="is-IS" dirty="0" smtClean="0"/>
          </a:p>
          <a:p>
            <a:r>
              <a:rPr lang="is-IS" dirty="0" smtClean="0"/>
              <a:t>(</a:t>
            </a:r>
            <a:r>
              <a:rPr lang="is-IS" b="1" dirty="0" smtClean="0"/>
              <a:t>EP-SO </a:t>
            </a:r>
            <a:r>
              <a:rPr lang="is-IS" dirty="0" smtClean="0"/>
              <a:t>+ HSE if required) </a:t>
            </a: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55040" y="2806623"/>
            <a:ext cx="1942087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Patrol procedures </a:t>
            </a:r>
          </a:p>
          <a:p>
            <a:r>
              <a:rPr lang="en-US" b="1" dirty="0" smtClean="0"/>
              <a:t>(EP +BE)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1742" y="1633971"/>
            <a:ext cx="2406858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Specific training</a:t>
            </a:r>
          </a:p>
          <a:p>
            <a:r>
              <a:rPr lang="en-US" b="1" dirty="0" smtClean="0"/>
              <a:t>(EP + other DSOs + HSE)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54700" y="2542324"/>
            <a:ext cx="3083196" cy="923330"/>
          </a:xfrm>
          <a:prstGeom prst="rect">
            <a:avLst/>
          </a:prstGeom>
          <a:ln w="28575" cmpd="sng">
            <a:solidFill>
              <a:srgbClr val="1E6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Safety File to be approved by Complex Manager and EP DL 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EP DSO </a:t>
            </a:r>
            <a:r>
              <a:rPr lang="en-US" dirty="0" smtClean="0"/>
              <a:t>)  </a:t>
            </a:r>
            <a:endParaRPr lang="en-US" dirty="0"/>
          </a:p>
        </p:txBody>
      </p:sp>
      <p:sp>
        <p:nvSpPr>
          <p:cNvPr id="2" name="Plus 1"/>
          <p:cNvSpPr/>
          <p:nvPr/>
        </p:nvSpPr>
        <p:spPr>
          <a:xfrm>
            <a:off x="2297127" y="2959100"/>
            <a:ext cx="317500" cy="3175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768600" y="2833315"/>
            <a:ext cx="188920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Patrollers training</a:t>
            </a:r>
          </a:p>
          <a:p>
            <a:r>
              <a:rPr lang="en-US" b="1" dirty="0" smtClean="0"/>
              <a:t>(EP + EXSO)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4840308" y="1047886"/>
            <a:ext cx="1573192" cy="698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89700" y="787604"/>
            <a:ext cx="2425700" cy="1219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 </a:t>
            </a:r>
          </a:p>
          <a:p>
            <a:pPr algn="ctr"/>
            <a:r>
              <a:rPr lang="en-US" dirty="0" smtClean="0"/>
              <a:t>Safety File</a:t>
            </a:r>
          </a:p>
          <a:p>
            <a:pPr algn="ctr"/>
            <a:r>
              <a:rPr lang="en-US" dirty="0" smtClean="0"/>
              <a:t>(EXSO and Experiment + EP SO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4099006" y="4306959"/>
            <a:ext cx="5588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7397" y="5391076"/>
            <a:ext cx="3899460" cy="120032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Then  </a:t>
            </a:r>
            <a:r>
              <a:rPr lang="is-IS" b="1" dirty="0" smtClean="0"/>
              <a:t>… </a:t>
            </a:r>
            <a:r>
              <a:rPr lang="en-US" b="1" dirty="0" smtClean="0"/>
              <a:t>EXSO and EP-SO ensures that: 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safety measures are implemented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p</a:t>
            </a:r>
            <a:r>
              <a:rPr lang="en-US" dirty="0" smtClean="0"/>
              <a:t>erforms regular safety inspections</a:t>
            </a:r>
          </a:p>
          <a:p>
            <a:r>
              <a:rPr lang="en-US" dirty="0" smtClean="0"/>
              <a:t>-    follow up on changes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74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5600" y="289616"/>
            <a:ext cx="8394700" cy="618631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SAFETY PERMITS </a:t>
            </a:r>
          </a:p>
          <a:p>
            <a:endParaRPr lang="en-US" dirty="0"/>
          </a:p>
          <a:p>
            <a:r>
              <a:rPr lang="en-US" dirty="0" smtClean="0"/>
              <a:t>The safety permit addresses: 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GB" dirty="0" smtClean="0"/>
              <a:t>facility integrity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GB" dirty="0" smtClean="0"/>
              <a:t>operational </a:t>
            </a:r>
            <a:r>
              <a:rPr lang="en-GB" dirty="0"/>
              <a:t>safety (</a:t>
            </a:r>
            <a:r>
              <a:rPr lang="en-GB" i="1" dirty="0" err="1"/>
              <a:t>Sûreté</a:t>
            </a:r>
            <a:r>
              <a:rPr lang="en-GB" i="1" dirty="0"/>
              <a:t> de </a:t>
            </a:r>
            <a:r>
              <a:rPr lang="en-GB" i="1" dirty="0" err="1"/>
              <a:t>fonctionnement</a:t>
            </a:r>
            <a:r>
              <a:rPr lang="en-GB" dirty="0"/>
              <a:t> in French</a:t>
            </a:r>
            <a:r>
              <a:rPr lang="en-GB" dirty="0" smtClean="0"/>
              <a:t>)</a:t>
            </a:r>
            <a:endParaRPr lang="en-GB" dirty="0"/>
          </a:p>
          <a:p>
            <a:pPr marL="1200150" lvl="2" indent="-285750">
              <a:buFont typeface="Wingdings" charset="2"/>
              <a:buChar char="§"/>
            </a:pPr>
            <a:r>
              <a:rPr lang="en-GB" dirty="0" smtClean="0"/>
              <a:t>occupational </a:t>
            </a:r>
            <a:r>
              <a:rPr lang="en-GB" dirty="0"/>
              <a:t>health and </a:t>
            </a:r>
            <a:r>
              <a:rPr lang="en-GB" dirty="0" smtClean="0"/>
              <a:t>safety</a:t>
            </a:r>
            <a:endParaRPr lang="en-GB" dirty="0"/>
          </a:p>
          <a:p>
            <a:pPr marL="1200150" lvl="2" indent="-285750">
              <a:buFont typeface="Wingdings" charset="2"/>
              <a:buChar char="§"/>
            </a:pPr>
            <a:r>
              <a:rPr lang="en-GB" dirty="0" smtClean="0"/>
              <a:t>environmental </a:t>
            </a:r>
            <a:r>
              <a:rPr lang="en-GB" dirty="0"/>
              <a:t>issues</a:t>
            </a:r>
            <a:r>
              <a:rPr lang="en-US" dirty="0"/>
              <a:t> 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GB" dirty="0" smtClean="0"/>
              <a:t>It </a:t>
            </a:r>
            <a:r>
              <a:rPr lang="en-GB" dirty="0"/>
              <a:t>takes into account the activities and operations foreseen for a particular stage and their associated hazards.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It is a signed </a:t>
            </a:r>
            <a:r>
              <a:rPr lang="en-GB" dirty="0"/>
              <a:t>document composed by a </a:t>
            </a:r>
            <a:r>
              <a:rPr lang="en-GB" b="1" dirty="0" smtClean="0"/>
              <a:t>list of controls signed off </a:t>
            </a:r>
            <a:r>
              <a:rPr lang="en-GB" dirty="0" smtClean="0"/>
              <a:t>by </a:t>
            </a:r>
            <a:r>
              <a:rPr lang="en-GB" dirty="0"/>
              <a:t>the corresponding responsible persons.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It </a:t>
            </a:r>
            <a:r>
              <a:rPr lang="en-GB" dirty="0"/>
              <a:t>constitutes </a:t>
            </a:r>
            <a:r>
              <a:rPr lang="en-GB" b="1" dirty="0"/>
              <a:t>permission to carry forward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A “</a:t>
            </a:r>
            <a:r>
              <a:rPr lang="en-GB" b="1" dirty="0"/>
              <a:t>safety permit strategy</a:t>
            </a:r>
            <a:r>
              <a:rPr lang="en-GB" dirty="0"/>
              <a:t>” is required at an early stage in the project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process should involve the stakeholders concerned (</a:t>
            </a:r>
            <a:r>
              <a:rPr lang="en-GB" b="1" dirty="0"/>
              <a:t>DSOs, EXSOs, PSOs, HSE correspondent, etc.</a:t>
            </a:r>
            <a:r>
              <a:rPr lang="en-GB" dirty="0"/>
              <a:t>) </a:t>
            </a:r>
            <a:r>
              <a:rPr lang="en-GB" b="1" dirty="0"/>
              <a:t>and be revised regularly</a:t>
            </a:r>
            <a:r>
              <a:rPr lang="en-GB" dirty="0"/>
              <a:t>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601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5600" y="289616"/>
            <a:ext cx="8394700" cy="618631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SAFETY PERMITS </a:t>
            </a:r>
          </a:p>
          <a:p>
            <a:endParaRPr lang="en-US" dirty="0"/>
          </a:p>
          <a:p>
            <a:r>
              <a:rPr lang="en-GB" dirty="0"/>
              <a:t>Examples of existing safety permits: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Beam permit (e.g. CERN beam facilities </a:t>
            </a:r>
            <a:r>
              <a:rPr lang="en-GB" dirty="0" smtClean="0"/>
              <a:t>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Hardware permit (e.g. Injectors of the PS Complex)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Powering permit (e.g. </a:t>
            </a:r>
            <a:r>
              <a:rPr lang="en-GB" dirty="0" smtClean="0"/>
              <a:t>LHC)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Laser permit (e.g. AWAKE, ASACUSA)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RF permit (e.g. LIGHT)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Source permit (e.g. GIF++)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Cool-down permit (e.g. </a:t>
            </a:r>
            <a:r>
              <a:rPr lang="en-GB" dirty="0" smtClean="0"/>
              <a:t>LHC, </a:t>
            </a:r>
            <a:r>
              <a:rPr lang="en-GB" dirty="0" err="1"/>
              <a:t>Protodune</a:t>
            </a:r>
            <a:r>
              <a:rPr lang="en-GB" dirty="0"/>
              <a:t> cryostat)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GB" dirty="0"/>
              <a:t>Irradiation permit (e.g. MEDICIS </a:t>
            </a:r>
            <a:r>
              <a:rPr lang="en-GB" dirty="0" smtClean="0"/>
              <a:t>)</a:t>
            </a:r>
            <a:endParaRPr lang="en-US" dirty="0"/>
          </a:p>
          <a:p>
            <a:pPr lvl="1"/>
            <a:endParaRPr lang="en-US" dirty="0"/>
          </a:p>
          <a:p>
            <a:r>
              <a:rPr lang="en-GB" dirty="0" smtClean="0"/>
              <a:t>The </a:t>
            </a:r>
            <a:r>
              <a:rPr lang="en-GB" dirty="0"/>
              <a:t>DSOs in </a:t>
            </a:r>
            <a:r>
              <a:rPr lang="en-GB" dirty="0" smtClean="0"/>
              <a:t>charge</a:t>
            </a:r>
            <a:r>
              <a:rPr lang="en-GB" dirty="0"/>
              <a:t> </a:t>
            </a:r>
            <a:r>
              <a:rPr lang="en-GB" dirty="0" smtClean="0"/>
              <a:t>(and </a:t>
            </a:r>
            <a:r>
              <a:rPr lang="en-GB" dirty="0"/>
              <a:t>HSE when </a:t>
            </a:r>
            <a:r>
              <a:rPr lang="en-GB" dirty="0" smtClean="0"/>
              <a:t>applicable) </a:t>
            </a:r>
            <a:r>
              <a:rPr lang="en-GB" dirty="0"/>
              <a:t>shall define in collaboration with the relevant stakeholders the </a:t>
            </a:r>
            <a:r>
              <a:rPr lang="en-GB" b="1" dirty="0"/>
              <a:t>controls and documentation relevant for the phase concerned </a:t>
            </a:r>
            <a:r>
              <a:rPr lang="en-GB" dirty="0"/>
              <a:t>in the lifecycle of the facility. </a:t>
            </a:r>
            <a:endParaRPr lang="en-GB" dirty="0" smtClean="0"/>
          </a:p>
          <a:p>
            <a:endParaRPr lang="en-US" dirty="0"/>
          </a:p>
          <a:p>
            <a:r>
              <a:rPr lang="en-GB" dirty="0"/>
              <a:t>The controls shall be adapted to the risks generated by the </a:t>
            </a:r>
            <a:r>
              <a:rPr lang="en-GB" dirty="0" smtClean="0"/>
              <a:t>activity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responsible signatory person of the list of controls should be clearly defined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r>
              <a:rPr lang="en-GB" dirty="0"/>
              <a:t>It must be checked that there are no overlaps in the responsibility of checks.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01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5600" y="289616"/>
            <a:ext cx="8394700" cy="313932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SAFETY PERMITS </a:t>
            </a:r>
          </a:p>
          <a:p>
            <a:endParaRPr lang="en-US" dirty="0"/>
          </a:p>
          <a:p>
            <a:r>
              <a:rPr lang="en-GB" dirty="0" smtClean="0"/>
              <a:t>Type of controls </a:t>
            </a:r>
          </a:p>
          <a:p>
            <a:r>
              <a:rPr lang="en-GB" dirty="0"/>
              <a:t> </a:t>
            </a:r>
            <a:r>
              <a:rPr lang="en-GB" dirty="0" smtClean="0"/>
              <a:t>-  Equipment safety clearance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technical </a:t>
            </a:r>
            <a:r>
              <a:rPr lang="en-GB" dirty="0"/>
              <a:t>(e.g. tests of the interlocked systems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procedural </a:t>
            </a:r>
            <a:r>
              <a:rPr lang="en-GB" dirty="0"/>
              <a:t>(verification that safety procedures for access, patrols, </a:t>
            </a:r>
            <a:r>
              <a:rPr lang="en-GB" dirty="0" smtClean="0"/>
              <a:t>are </a:t>
            </a:r>
            <a:r>
              <a:rPr lang="en-GB" dirty="0"/>
              <a:t>in </a:t>
            </a:r>
            <a:r>
              <a:rPr lang="en-GB" dirty="0" smtClean="0"/>
              <a:t>force)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organisational </a:t>
            </a:r>
            <a:r>
              <a:rPr lang="en-GB" dirty="0"/>
              <a:t>(training in place and followed by the persons concerned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or </a:t>
            </a:r>
            <a:r>
              <a:rPr lang="en-GB" dirty="0"/>
              <a:t>in-field (e.g. safety patrols). </a:t>
            </a: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A safety permit can be suspended or cancelled. 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9144000" cy="4352679"/>
          </a:xfrm>
          <a:prstGeom prst="rect">
            <a:avLst/>
          </a:prstGeom>
        </p:spPr>
      </p:pic>
      <p:pic>
        <p:nvPicPr>
          <p:cNvPr id="3" name="Picture 2" descr="im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379"/>
            <a:ext cx="9144000" cy="12084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900" y="-33550"/>
            <a:ext cx="8394700" cy="3693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An example </a:t>
            </a:r>
            <a:r>
              <a:rPr lang="is-IS" b="1" dirty="0" smtClean="0"/>
              <a:t>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818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"/>
            <a:ext cx="9144000" cy="461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71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10425</TotalTime>
  <Words>725</Words>
  <Application>Microsoft Macintosh PowerPoint</Application>
  <PresentationFormat>On-screen Show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EP Experiments  safety validation process  Safety Permits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 Experiments  safety validation process </dc:title>
  <dc:creator>Olga Beltramello</dc:creator>
  <cp:lastModifiedBy>Olga Beltramello</cp:lastModifiedBy>
  <cp:revision>27</cp:revision>
  <dcterms:created xsi:type="dcterms:W3CDTF">2017-09-08T12:32:12Z</dcterms:created>
  <dcterms:modified xsi:type="dcterms:W3CDTF">2017-10-04T07:18:12Z</dcterms:modified>
</cp:coreProperties>
</file>