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3"/>
  </p:notesMasterIdLst>
  <p:sldIdLst>
    <p:sldId id="1472" r:id="rId2"/>
    <p:sldId id="1473" r:id="rId3"/>
    <p:sldId id="1474" r:id="rId4"/>
    <p:sldId id="1475" r:id="rId5"/>
    <p:sldId id="1476" r:id="rId6"/>
    <p:sldId id="1477" r:id="rId7"/>
    <p:sldId id="1479" r:id="rId8"/>
    <p:sldId id="1480" r:id="rId9"/>
    <p:sldId id="1481" r:id="rId10"/>
    <p:sldId id="1482" r:id="rId11"/>
    <p:sldId id="1484" r:id="rId12"/>
    <p:sldId id="1483" r:id="rId13"/>
    <p:sldId id="1485" r:id="rId14"/>
    <p:sldId id="1489" r:id="rId15"/>
    <p:sldId id="1490" r:id="rId16"/>
    <p:sldId id="1488" r:id="rId17"/>
    <p:sldId id="1492" r:id="rId18"/>
    <p:sldId id="1493" r:id="rId19"/>
    <p:sldId id="1486" r:id="rId20"/>
    <p:sldId id="1487" r:id="rId21"/>
    <p:sldId id="1491" r:id="rId22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900"/>
    <a:srgbClr val="0033CC"/>
    <a:srgbClr val="990099"/>
    <a:srgbClr val="D60093"/>
    <a:srgbClr val="FDFFE3"/>
    <a:srgbClr val="F7CDDB"/>
    <a:srgbClr val="FF6600"/>
    <a:srgbClr val="0066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5" autoAdjust="0"/>
    <p:restoredTop sz="96998" autoAdjust="0"/>
  </p:normalViewPr>
  <p:slideViewPr>
    <p:cSldViewPr>
      <p:cViewPr varScale="1">
        <p:scale>
          <a:sx n="96" d="100"/>
          <a:sy n="96" d="100"/>
        </p:scale>
        <p:origin x="-102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defTabSz="946150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54" tIns="47378" rIns="94754" bIns="47378" numCol="1" anchor="b" anchorCtr="0" compatLnSpc="1">
            <a:prstTxWarp prst="textNoShape">
              <a:avLst/>
            </a:prstTxWarp>
          </a:bodyPr>
          <a:lstStyle>
            <a:lvl1pPr algn="r" defTabSz="946150">
              <a:defRPr sz="1200"/>
            </a:lvl1pPr>
          </a:lstStyle>
          <a:p>
            <a:pPr>
              <a:defRPr/>
            </a:pPr>
            <a:fld id="{FD397294-3FD5-4E85-BE3B-625EF8958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919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CFCE-C943-43F3-BBEF-903904311E7F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96020-EEA9-4D3C-B87B-000380D579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8F95-2A3F-4AE0-9D94-2598315EE592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EC1AD-FF7F-430E-AB58-CC9E6CE5E8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64D50-C811-43B8-A845-45F06D6C2D3C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9AE5D-6749-48B6-8E76-CB225621E6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9812A2-B96E-4016-94A7-AB05F5394A47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1BA8A-B252-41B4-9EBD-47EF7D173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F14F2-A243-4998-B00E-2A21210FFE32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AE472D-6BF8-49B3-AC9A-46E26D1176F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C66ED-FBC2-4F53-B9CA-F184864F03AC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5CD15-EFFF-47AB-BF6A-3BD232391A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BDC03-C838-4BB1-BE00-F328FBF7D6EF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042E7-5644-40F3-B068-F39947BEC5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FF849-9457-4F32-AC46-8B349FD0F4C1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7C3E7-B95B-433C-B684-E665F01F27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D2504-B1D9-4E99-9330-8264CE8B8202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0F3EA-F3E4-450E-8EF1-55128E22BD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ED8E4-A842-46C8-B85E-FAEE1CB7679E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A4DB5-0262-44B9-98B9-78C7D6DC64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5F01D-F7C2-4F92-B21E-2470FF1990EA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3AA39-A1D2-4C3D-94EB-55D3E3524A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4DA933E1-3B02-4B54-8845-0BFCE6BD1E89}" type="datetime1">
              <a:rPr lang="en-US"/>
              <a:pPr>
                <a:defRPr/>
              </a:pPr>
              <a:t>8/30/2017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A35E188-B62E-49DB-A8EC-123E640121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160" y="188640"/>
            <a:ext cx="7920879" cy="2802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6323" y="2924944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PDF4LHC Sept 2017</a:t>
            </a:r>
          </a:p>
          <a:p>
            <a:pPr algn="ctr"/>
            <a:r>
              <a:rPr lang="en-GB" dirty="0" smtClean="0"/>
              <a:t>A M Cooper-Sarkar</a:t>
            </a:r>
          </a:p>
          <a:p>
            <a:pPr algn="ctr"/>
            <a:r>
              <a:rPr lang="en-GB" dirty="0" smtClean="0"/>
              <a:t>On behalf of H1 and ZEUS collaborations</a:t>
            </a:r>
          </a:p>
          <a:p>
            <a:pPr algn="ctr"/>
            <a:r>
              <a:rPr lang="en-GB" sz="1600" dirty="0" smtClean="0"/>
              <a:t>With special thanks to O Zenaiev and A </a:t>
            </a:r>
            <a:r>
              <a:rPr lang="en-GB" sz="1600" dirty="0"/>
              <a:t>G</a:t>
            </a:r>
            <a:r>
              <a:rPr lang="en-GB" sz="1600" dirty="0" smtClean="0"/>
              <a:t>eiser</a:t>
            </a:r>
            <a:endParaRPr lang="en-GB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3048000"/>
            <a:ext cx="1666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149080"/>
            <a:ext cx="7551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rgbClr val="0000FF"/>
                </a:solidFill>
              </a:rPr>
              <a:t>A new combination of charm production data which will supersede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   EPJ C73 (2013) 2311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The first (and last) combination of beauty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FF"/>
                </a:solidFill>
              </a:rPr>
              <a:t>Extraction of the running masses m</a:t>
            </a:r>
            <a:r>
              <a:rPr lang="en-GB" baseline="-25000" dirty="0" smtClean="0">
                <a:solidFill>
                  <a:srgbClr val="0000FF"/>
                </a:solidFill>
              </a:rPr>
              <a:t>c</a:t>
            </a:r>
            <a:r>
              <a:rPr lang="en-GB" dirty="0" smtClean="0">
                <a:solidFill>
                  <a:srgbClr val="0000FF"/>
                </a:solidFill>
              </a:rPr>
              <a:t>(m</a:t>
            </a:r>
            <a:r>
              <a:rPr lang="en-GB" baseline="-25000" dirty="0" smtClean="0">
                <a:solidFill>
                  <a:srgbClr val="0000FF"/>
                </a:solidFill>
              </a:rPr>
              <a:t>c</a:t>
            </a:r>
            <a:r>
              <a:rPr lang="en-GB" dirty="0" smtClean="0">
                <a:solidFill>
                  <a:srgbClr val="0000FF"/>
                </a:solidFill>
              </a:rPr>
              <a:t>) and </a:t>
            </a:r>
            <a:r>
              <a:rPr lang="en-GB" dirty="0" err="1" smtClean="0">
                <a:solidFill>
                  <a:srgbClr val="0000FF"/>
                </a:solidFill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(</a:t>
            </a:r>
            <a:r>
              <a:rPr lang="en-GB" dirty="0" err="1" smtClean="0">
                <a:solidFill>
                  <a:srgbClr val="0000FF"/>
                </a:solidFill>
              </a:rPr>
              <a:t>m</a:t>
            </a:r>
            <a:r>
              <a:rPr lang="en-GB" baseline="-25000" dirty="0" err="1" smtClean="0">
                <a:solidFill>
                  <a:srgbClr val="0000FF"/>
                </a:solidFill>
              </a:rPr>
              <a:t>b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96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295" y="1340768"/>
            <a:ext cx="4680000" cy="417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3"/>
            <a:ext cx="4680000" cy="4154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Let’s take a closer look at Q</a:t>
            </a:r>
            <a:r>
              <a:rPr lang="en-GB" baseline="30000" dirty="0" smtClean="0"/>
              <a:t>2</a:t>
            </a:r>
            <a:r>
              <a:rPr lang="en-GB" dirty="0" smtClean="0"/>
              <a:t>=32 GeV</a:t>
            </a:r>
            <a:r>
              <a:rPr lang="en-GB" baseline="30000" dirty="0" smtClean="0"/>
              <a:t>2</a:t>
            </a:r>
            <a:r>
              <a:rPr lang="en-GB" dirty="0" smtClean="0"/>
              <a:t> so we can really see the power of the combination</a:t>
            </a:r>
            <a:endParaRPr lang="en-GB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14001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50" y="862388"/>
            <a:ext cx="1257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496" y="5515541"/>
            <a:ext cx="46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Significantly improved precision compared to individual measurements and up to 20% improvement from the previous combination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7105" y="5515541"/>
            <a:ext cx="46092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Significantly improved precision compared to individual measurements. First and final HERA beauty combination.</a:t>
            </a:r>
            <a:endParaRPr lang="en-GB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32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11970"/>
            <a:ext cx="5400000" cy="484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88640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</a:rPr>
              <a:t>Comparison to previous combination for charm</a:t>
            </a:r>
          </a:p>
          <a:p>
            <a:r>
              <a:rPr lang="en-GB" dirty="0" smtClean="0"/>
              <a:t>And comparison to the predictions of HERAPDF2.0 fixed flavour number PDF-</a:t>
            </a:r>
          </a:p>
          <a:p>
            <a:r>
              <a:rPr lang="en-GB" dirty="0" smtClean="0"/>
              <a:t>Very similar trends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495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2636"/>
            <a:ext cx="844601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600000" cy="49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037" y="1145630"/>
            <a:ext cx="5040000" cy="4626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593706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Overall reasonable description, only small sensitivity to different PDFs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062" y="856903"/>
            <a:ext cx="1123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56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2636"/>
            <a:ext cx="844601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600000" cy="49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994" y="1371992"/>
            <a:ext cx="5040000" cy="455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5929967"/>
            <a:ext cx="8229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FF"/>
                </a:solidFill>
              </a:rPr>
              <a:t>In ratio we can see some shape disagreement at low and medium Q</a:t>
            </a:r>
            <a:r>
              <a:rPr lang="en-GB" sz="1600" baseline="30000" dirty="0" smtClean="0">
                <a:solidFill>
                  <a:srgbClr val="0000FF"/>
                </a:solidFill>
              </a:rPr>
              <a:t>2</a:t>
            </a:r>
            <a:r>
              <a:rPr lang="en-GB" sz="1600" dirty="0" smtClean="0">
                <a:solidFill>
                  <a:srgbClr val="0000FF"/>
                </a:solidFill>
              </a:rPr>
              <a:t>, which is more apparent due to increased precision in the new combination </a:t>
            </a:r>
            <a:r>
              <a:rPr lang="el-GR" sz="1600" dirty="0" smtClean="0">
                <a:solidFill>
                  <a:srgbClr val="0000FF"/>
                </a:solidFill>
              </a:rPr>
              <a:t>χ</a:t>
            </a:r>
            <a:r>
              <a:rPr lang="en-GB" sz="1600" dirty="0" smtClean="0">
                <a:solidFill>
                  <a:srgbClr val="0000FF"/>
                </a:solidFill>
              </a:rPr>
              <a:t>2/</a:t>
            </a:r>
            <a:r>
              <a:rPr lang="en-GB" sz="1600" dirty="0" err="1" smtClean="0">
                <a:solidFill>
                  <a:srgbClr val="0000FF"/>
                </a:solidFill>
              </a:rPr>
              <a:t>ndp</a:t>
            </a:r>
            <a:r>
              <a:rPr lang="en-GB" sz="1600" dirty="0" smtClean="0">
                <a:solidFill>
                  <a:srgbClr val="0000FF"/>
                </a:solidFill>
              </a:rPr>
              <a:t> ~85/52</a:t>
            </a:r>
          </a:p>
          <a:p>
            <a:r>
              <a:rPr lang="en-GB" sz="1600" dirty="0" smtClean="0">
                <a:solidFill>
                  <a:srgbClr val="0000FF"/>
                </a:solidFill>
              </a:rPr>
              <a:t>Approximate NNLO charm treatment does not improve this description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980728"/>
            <a:ext cx="11239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01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2636"/>
            <a:ext cx="844601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600000" cy="49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236" y="1196752"/>
            <a:ext cx="5040000" cy="481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14040"/>
            <a:ext cx="14382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5937066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Overall reasonable description, only small sensitivity to different PDFs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0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2636"/>
            <a:ext cx="844601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3600000" cy="495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536" y="1158733"/>
            <a:ext cx="504000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25358"/>
            <a:ext cx="143827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593706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Overall reasonable description, only small sensitivity to different PDFs and to higher order corrections</a:t>
            </a:r>
            <a:endParaRPr lang="en-GB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0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7443539" cy="466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668" y="908720"/>
            <a:ext cx="7920000" cy="5208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36" y="764704"/>
            <a:ext cx="7226358" cy="3465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950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7920000" cy="561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071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7920000" cy="417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655393"/>
            <a:ext cx="5400000" cy="861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11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915816" y="3140968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Back-up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806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920000" cy="531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831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638" y="1033463"/>
            <a:ext cx="65627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79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8" y="1057275"/>
            <a:ext cx="6524625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3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24" y="332656"/>
            <a:ext cx="8280000" cy="513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733256"/>
            <a:ext cx="7200000" cy="57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26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920000" cy="579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98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7920000" cy="5735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28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7920000" cy="576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583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61" y="1052736"/>
            <a:ext cx="7920000" cy="56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779" y="188640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HERA charm combination data EPJ C73(2013)2311 is used in most modern PDF fits </a:t>
            </a:r>
            <a:r>
              <a:rPr lang="en-GB" b="1" dirty="0" smtClean="0">
                <a:solidFill>
                  <a:srgbClr val="FF0000"/>
                </a:solidFill>
              </a:rPr>
              <a:t>BUT there are now new data sets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280000" cy="591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4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E0F3EA-F3E4-450E-8EF1-55128E22BD4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"/>
          <a:stretch/>
        </p:blipFill>
        <p:spPr bwMode="auto">
          <a:xfrm>
            <a:off x="0" y="1228378"/>
            <a:ext cx="4571480" cy="430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000" y="1301573"/>
            <a:ext cx="4680000" cy="426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775" y="5733256"/>
            <a:ext cx="66484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33" y="136171"/>
            <a:ext cx="7428681" cy="44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836712"/>
            <a:ext cx="14001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50" y="862388"/>
            <a:ext cx="1257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84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387402</TotalTime>
  <Words>247</Words>
  <Application>Microsoft Office PowerPoint</Application>
  <PresentationFormat>On-screen Show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Oxford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 and Z production at the Tevatron</dc:title>
  <dc:creator>Administrator</dc:creator>
  <cp:lastModifiedBy>Windows User</cp:lastModifiedBy>
  <cp:revision>1196</cp:revision>
  <dcterms:created xsi:type="dcterms:W3CDTF">2004-05-20T11:07:45Z</dcterms:created>
  <dcterms:modified xsi:type="dcterms:W3CDTF">2017-08-30T15:09:32Z</dcterms:modified>
</cp:coreProperties>
</file>