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283" r:id="rId5"/>
    <p:sldId id="427" r:id="rId6"/>
    <p:sldId id="430" r:id="rId7"/>
    <p:sldId id="428" r:id="rId8"/>
    <p:sldId id="421" r:id="rId9"/>
    <p:sldId id="431" r:id="rId10"/>
    <p:sldId id="420" r:id="rId11"/>
    <p:sldId id="429" r:id="rId12"/>
    <p:sldId id="286" r:id="rId13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9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1"/>
    <a:srgbClr val="E4E8EC"/>
    <a:srgbClr val="1F4E79"/>
    <a:srgbClr val="AFBEC9"/>
    <a:srgbClr val="F57A1E"/>
    <a:srgbClr val="FABD90"/>
    <a:srgbClr val="FFFFFF"/>
    <a:srgbClr val="00ADF5"/>
    <a:srgbClr val="0C3959"/>
    <a:srgbClr val="FEE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72" autoAdjust="0"/>
    <p:restoredTop sz="85560"/>
  </p:normalViewPr>
  <p:slideViewPr>
    <p:cSldViewPr snapToGrid="0">
      <p:cViewPr>
        <p:scale>
          <a:sx n="120" d="100"/>
          <a:sy n="120" d="100"/>
        </p:scale>
        <p:origin x="520" y="144"/>
      </p:cViewPr>
      <p:guideLst>
        <p:guide orient="horz" pos="2999"/>
        <p:guide pos="13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00" d="100"/>
        <a:sy n="100" d="100"/>
      </p:scale>
      <p:origin x="0" y="38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0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410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36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Relationship Id="rId3" Type="http://schemas.openxmlformats.org/officeDocument/2006/relationships/image" Target="../media/image6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New GÉANT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Subtitle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3042660" y="6296425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17067" y="4837092"/>
            <a:ext cx="1385319" cy="11292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095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9114"/>
          <a:stretch/>
        </p:blipFill>
        <p:spPr>
          <a:xfrm>
            <a:off x="2667000" y="3625516"/>
            <a:ext cx="9525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79114"/>
          <a:stretch/>
        </p:blipFill>
        <p:spPr>
          <a:xfrm>
            <a:off x="0" y="3625516"/>
            <a:ext cx="298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6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65" r:id="rId9"/>
    <p:sldLayoutId id="2147483656" r:id="rId10"/>
    <p:sldLayoutId id="2147483657" r:id="rId11"/>
    <p:sldLayoutId id="2147483663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arc-project.eu/infrastructures/" TargetMode="External"/><Relationship Id="rId4" Type="http://schemas.openxmlformats.org/officeDocument/2006/relationships/hyperlink" Target="https://aarc-project.eu/pilots/piloted-solutions/" TargetMode="External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-academy.geant.org/" TargetMode="External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04482" y="5372101"/>
            <a:ext cx="6671027" cy="413231"/>
          </a:xfrm>
        </p:spPr>
        <p:txBody>
          <a:bodyPr>
            <a:normAutofit/>
          </a:bodyPr>
          <a:lstStyle/>
          <a:p>
            <a:r>
              <a:rPr lang="en-GB" sz="1600" dirty="0" smtClean="0"/>
              <a:t>FIM4R Meeting</a:t>
            </a:r>
            <a:endParaRPr lang="en-GB" sz="1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240257" y="2398309"/>
            <a:ext cx="6635252" cy="74018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 smtClean="0"/>
              <a:t>Authentication and Authorisation for Research and Collaboration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1204481" y="5668101"/>
            <a:ext cx="6671027" cy="603745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/>
              <a:t>18-19 Sept, 2017</a:t>
            </a:r>
            <a:endParaRPr lang="en-GB" sz="1600" dirty="0" smtClean="0"/>
          </a:p>
          <a:p>
            <a:r>
              <a:rPr lang="en-GB" sz="1600" dirty="0" smtClean="0"/>
              <a:t>Montreal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004851"/>
          </a:xfrm>
        </p:spPr>
        <p:txBody>
          <a:bodyPr/>
          <a:lstStyle/>
          <a:p>
            <a:r>
              <a:rPr lang="en-US" dirty="0" smtClean="0"/>
              <a:t>The                  project </a:t>
            </a:r>
            <a:endParaRPr lang="en-US" dirty="0"/>
          </a:p>
        </p:txBody>
      </p:sp>
      <p:pic>
        <p:nvPicPr>
          <p:cNvPr id="6" name="Picture 5" descr="AARC_logo_2015 (80 percent)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24" y="117597"/>
            <a:ext cx="1077675" cy="972536"/>
          </a:xfrm>
          <a:prstGeom prst="rect">
            <a:avLst/>
          </a:prstGeom>
        </p:spPr>
      </p:pic>
      <p:sp>
        <p:nvSpPr>
          <p:cNvPr id="7" name="Slide Number Placeholder 2"/>
          <p:cNvSpPr txBox="1">
            <a:spLocks/>
          </p:cNvSpPr>
          <p:nvPr/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Content Placeholder 8"/>
          <p:cNvSpPr txBox="1">
            <a:spLocks/>
          </p:cNvSpPr>
          <p:nvPr/>
        </p:nvSpPr>
        <p:spPr>
          <a:xfrm>
            <a:off x="338688" y="1520448"/>
            <a:ext cx="5083918" cy="3397005"/>
          </a:xfrm>
          <a:prstGeom prst="rect">
            <a:avLst/>
          </a:prstGeom>
          <a:ln w="28575" cap="flat" cmpd="sng" algn="ctr">
            <a:solidFill>
              <a:schemeClr val="accent2"/>
            </a:solidFill>
            <a:prstDash val="solid"/>
            <a:miter lim="800000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6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EC-funded project 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AARC (2015-2017), 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AARC2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started in 2017 and will end in 2019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8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NRENs, </a:t>
            </a:r>
            <a:r>
              <a:rPr lang="en-GB" sz="28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research and e-Infrastructure </a:t>
            </a:r>
            <a:r>
              <a:rPr lang="en-GB" sz="28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providers </a:t>
            </a:r>
            <a:r>
              <a:rPr lang="en-GB" sz="28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as </a:t>
            </a:r>
            <a:r>
              <a:rPr lang="en-GB" sz="28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equal partners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25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Partners in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AARC</a:t>
            </a:r>
            <a:endParaRPr lang="en-GB" dirty="0" smtClean="0">
              <a:solidFill>
                <a:schemeClr val="accent5">
                  <a:lumMod val="50000"/>
                </a:schemeClr>
              </a:solidFill>
              <a:cs typeface="Gill Sans"/>
            </a:endParaRP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6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About 3M euro budget 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6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https://</a:t>
            </a:r>
            <a:r>
              <a:rPr lang="en-GB" sz="2600" dirty="0" err="1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aarc-project.eu</a:t>
            </a:r>
            <a:r>
              <a:rPr lang="en-GB" sz="2600" dirty="0" smtClean="0">
                <a:solidFill>
                  <a:schemeClr val="accent5">
                    <a:lumMod val="50000"/>
                  </a:schemeClr>
                </a:solidFill>
                <a:cs typeface="Gill Sans"/>
              </a:rPr>
              <a:t>/</a:t>
            </a:r>
          </a:p>
          <a:p>
            <a:endParaRPr lang="en-GB" dirty="0"/>
          </a:p>
        </p:txBody>
      </p:sp>
      <p:sp>
        <p:nvSpPr>
          <p:cNvPr id="10" name="Chevron 9"/>
          <p:cNvSpPr/>
          <p:nvPr/>
        </p:nvSpPr>
        <p:spPr>
          <a:xfrm>
            <a:off x="5527520" y="3176421"/>
            <a:ext cx="856443" cy="265828"/>
          </a:xfrm>
          <a:prstGeom prst="chevron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216" y="1659632"/>
            <a:ext cx="4402106" cy="1264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719" y="3132775"/>
            <a:ext cx="4483100" cy="133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788" y="2803165"/>
            <a:ext cx="725189" cy="32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18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AARC wants to achieve? 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5646" y="1324013"/>
            <a:ext cx="7301514" cy="992467"/>
          </a:xfrm>
          <a:prstGeom prst="rect">
            <a:avLst/>
          </a:prstGeom>
          <a:solidFill>
            <a:srgbClr val="003F5D"/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57A1E"/>
                </a:solidFill>
              </a:rPr>
              <a:t>Improve adoption of FIM </a:t>
            </a:r>
            <a:r>
              <a:rPr lang="en-GB" dirty="0" smtClean="0">
                <a:solidFill>
                  <a:schemeClr val="bg1"/>
                </a:solidFill>
              </a:rPr>
              <a:t>– Promote FIM key aspects, leverage </a:t>
            </a:r>
            <a:r>
              <a:rPr lang="en-GB" dirty="0">
                <a:solidFill>
                  <a:schemeClr val="bg1"/>
                </a:solidFill>
              </a:rPr>
              <a:t>identity providers outside the academic </a:t>
            </a:r>
            <a:r>
              <a:rPr lang="en-GB" dirty="0" smtClean="0">
                <a:solidFill>
                  <a:schemeClr val="bg1"/>
                </a:solidFill>
              </a:rPr>
              <a:t>boundaries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and deliver training modules.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5646" y="2461152"/>
            <a:ext cx="7301514" cy="992467"/>
          </a:xfrm>
          <a:prstGeom prst="rect">
            <a:avLst/>
          </a:prstGeom>
          <a:solidFill>
            <a:srgbClr val="003F5D"/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57A1E"/>
                </a:solidFill>
              </a:rPr>
              <a:t>Address </a:t>
            </a:r>
            <a:r>
              <a:rPr lang="en-GB" dirty="0" err="1" smtClean="0">
                <a:solidFill>
                  <a:srgbClr val="F57A1E"/>
                </a:solidFill>
              </a:rPr>
              <a:t>eScience</a:t>
            </a:r>
            <a:r>
              <a:rPr lang="en-GB" dirty="0" smtClean="0">
                <a:solidFill>
                  <a:srgbClr val="F57A1E"/>
                </a:solidFill>
              </a:rPr>
              <a:t> requirements </a:t>
            </a:r>
            <a:r>
              <a:rPr lang="en-GB" dirty="0">
                <a:solidFill>
                  <a:schemeClr val="bg1"/>
                </a:solidFill>
              </a:rPr>
              <a:t>– 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Enhance the </a:t>
            </a:r>
            <a:r>
              <a:rPr lang="en-GB" dirty="0" smtClean="0">
                <a:solidFill>
                  <a:schemeClr val="bg1"/>
                </a:solidFill>
              </a:rPr>
              <a:t>blueprint </a:t>
            </a:r>
            <a:r>
              <a:rPr lang="en-GB" dirty="0">
                <a:solidFill>
                  <a:schemeClr val="bg1"/>
                </a:solidFill>
              </a:rPr>
              <a:t>a</a:t>
            </a:r>
            <a:r>
              <a:rPr lang="en-GB" dirty="0" smtClean="0">
                <a:solidFill>
                  <a:schemeClr val="bg1"/>
                </a:solidFill>
              </a:rPr>
              <a:t>rchitecture </a:t>
            </a:r>
            <a:r>
              <a:rPr lang="en-GB" dirty="0" smtClean="0">
                <a:solidFill>
                  <a:schemeClr val="bg1"/>
                </a:solidFill>
              </a:rPr>
              <a:t>to enable FIM to </a:t>
            </a:r>
            <a:r>
              <a:rPr lang="en-GB" dirty="0" smtClean="0">
                <a:solidFill>
                  <a:schemeClr val="bg1"/>
                </a:solidFill>
              </a:rPr>
              <a:t>meet </a:t>
            </a:r>
            <a:r>
              <a:rPr lang="en-GB" dirty="0" err="1" smtClean="0">
                <a:solidFill>
                  <a:schemeClr val="bg1"/>
                </a:solidFill>
              </a:rPr>
              <a:t>eScience</a:t>
            </a:r>
            <a:r>
              <a:rPr lang="en-GB" dirty="0" smtClean="0">
                <a:solidFill>
                  <a:schemeClr val="bg1"/>
                </a:solidFill>
              </a:rPr>
              <a:t> requirements.  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55646" y="3598291"/>
            <a:ext cx="7301514" cy="992467"/>
          </a:xfrm>
          <a:prstGeom prst="rect">
            <a:avLst/>
          </a:prstGeom>
          <a:solidFill>
            <a:srgbClr val="003F5D"/>
          </a:solidFill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57A1E"/>
                </a:solidFill>
              </a:rPr>
              <a:t>Offer support for global policies  </a:t>
            </a:r>
            <a:r>
              <a:rPr lang="en-GB" dirty="0" smtClean="0">
                <a:solidFill>
                  <a:schemeClr val="bg1"/>
                </a:solidFill>
              </a:rPr>
              <a:t>– Work on and sponsor the development </a:t>
            </a:r>
            <a:r>
              <a:rPr lang="en-GB" dirty="0">
                <a:solidFill>
                  <a:schemeClr val="bg1"/>
                </a:solidFill>
              </a:rPr>
              <a:t>of key policy frameworks that aim to add additional ‘flavours’ to </a:t>
            </a:r>
            <a:r>
              <a:rPr lang="en-GB" dirty="0" err="1">
                <a:solidFill>
                  <a:schemeClr val="bg1"/>
                </a:solidFill>
              </a:rPr>
              <a:t>eduGAIN</a:t>
            </a:r>
            <a:r>
              <a:rPr lang="en-GB" dirty="0">
                <a:solidFill>
                  <a:schemeClr val="bg1"/>
                </a:solidFill>
              </a:rPr>
              <a:t>.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55646" y="4746459"/>
            <a:ext cx="7301514" cy="1090461"/>
          </a:xfrm>
          <a:prstGeom prst="rect">
            <a:avLst/>
          </a:prstGeom>
          <a:solidFill>
            <a:srgbClr val="003F5D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F57A1E"/>
                </a:solidFill>
              </a:rPr>
              <a:t>Make results sustainable </a:t>
            </a:r>
            <a:r>
              <a:rPr lang="en-GB" dirty="0" smtClean="0">
                <a:solidFill>
                  <a:schemeClr val="bg1"/>
                </a:solidFill>
              </a:rPr>
              <a:t>– Pilot results in production environments and ensure that pilots operations and, security and policy frameworks rest with r/e-infrastructures.</a:t>
            </a:r>
          </a:p>
          <a:p>
            <a:pPr>
              <a:buFont typeface="Wingdings" charset="2"/>
              <a:buChar char="Ø"/>
            </a:pPr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9" name="Picture 8" descr="../Pictures/Photos%20Library.photoslibrary/resources/proxies/derivatives/35/00/35b2/UNADJUSTEDNONRAW_thumb_35b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636" y="1983411"/>
            <a:ext cx="2872193" cy="2876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4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focus of AARC for the next two years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21724" y="1596052"/>
            <a:ext cx="7025104" cy="4017939"/>
          </a:xfrm>
          <a:custGeom>
            <a:avLst/>
            <a:gdLst>
              <a:gd name="connsiteX0" fmla="*/ 0 w 3795662"/>
              <a:gd name="connsiteY0" fmla="*/ 0 h 2277397"/>
              <a:gd name="connsiteX1" fmla="*/ 3795662 w 3795662"/>
              <a:gd name="connsiteY1" fmla="*/ 0 h 2277397"/>
              <a:gd name="connsiteX2" fmla="*/ 3795662 w 3795662"/>
              <a:gd name="connsiteY2" fmla="*/ 2277397 h 2277397"/>
              <a:gd name="connsiteX3" fmla="*/ 0 w 3795662"/>
              <a:gd name="connsiteY3" fmla="*/ 2277397 h 2277397"/>
              <a:gd name="connsiteX4" fmla="*/ 0 w 3795662"/>
              <a:gd name="connsiteY4" fmla="*/ 0 h 2277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5662" h="2277397">
                <a:moveTo>
                  <a:pt x="0" y="0"/>
                </a:moveTo>
                <a:lnTo>
                  <a:pt x="3795662" y="0"/>
                </a:lnTo>
                <a:lnTo>
                  <a:pt x="3795662" y="2277397"/>
                </a:lnTo>
                <a:lnTo>
                  <a:pt x="0" y="2277397"/>
                </a:lnTo>
                <a:lnTo>
                  <a:pt x="0" y="0"/>
                </a:lnTo>
                <a:close/>
              </a:path>
            </a:pathLst>
          </a:custGeom>
          <a:solidFill>
            <a:srgbClr val="004461"/>
          </a:solidFill>
          <a:ln>
            <a:solidFill>
              <a:schemeClr val="tx1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spcFirstLastPara="0" vert="horz" wrap="square" lIns="68580" tIns="68580" rIns="68580" bIns="68580" numCol="1" spcCol="1270" anchor="t" anchorCtr="0">
            <a:noAutofit/>
          </a:bodyPr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Promote and get inputs on the results produced over the last year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Work more on </a:t>
            </a:r>
            <a:r>
              <a:rPr lang="en-US" sz="2400" dirty="0" err="1" smtClean="0">
                <a:solidFill>
                  <a:schemeClr val="bg1"/>
                </a:solidFill>
                <a:ea typeface="Gill Sans" charset="0"/>
                <a:cs typeface="Gill Sans" charset="0"/>
              </a:rPr>
              <a:t>authorisation</a:t>
            </a: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 aspects</a:t>
            </a:r>
            <a:endParaRPr lang="en-US" sz="2400" dirty="0" smtClean="0">
              <a:solidFill>
                <a:schemeClr val="bg1"/>
              </a:solidFill>
              <a:ea typeface="Gill Sans" charset="0"/>
              <a:cs typeface="Gill Sans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Work on assurance and combined levels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Build a policy toolkit for r-</a:t>
            </a:r>
            <a:r>
              <a:rPr lang="en-US" sz="2400" dirty="0" err="1" smtClean="0">
                <a:solidFill>
                  <a:schemeClr val="bg1"/>
                </a:solidFill>
                <a:ea typeface="Gill Sans" charset="0"/>
                <a:cs typeface="Gill Sans" charset="0"/>
              </a:rPr>
              <a:t>infras</a:t>
            </a:r>
            <a:endParaRPr lang="en-US" sz="2400" dirty="0" smtClean="0">
              <a:solidFill>
                <a:schemeClr val="bg1"/>
              </a:solidFill>
              <a:ea typeface="Gill Sans" charset="0"/>
              <a:cs typeface="Gill Sans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ea typeface="Gill Sans" charset="0"/>
                <a:cs typeface="Gill Sans" charset="0"/>
              </a:rPr>
              <a:t>Consolidate AARC as the neutral platform to bring together r/e-infra to align polices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Consolidate the engagement with r-</a:t>
            </a:r>
            <a:r>
              <a:rPr lang="en-US" sz="2400" dirty="0" err="1" smtClean="0">
                <a:solidFill>
                  <a:schemeClr val="bg1"/>
                </a:solidFill>
                <a:ea typeface="Gill Sans" charset="0"/>
                <a:cs typeface="Gill Sans" charset="0"/>
              </a:rPr>
              <a:t>infras</a:t>
            </a:r>
            <a:endParaRPr lang="en-US" sz="2400" dirty="0" smtClean="0">
              <a:solidFill>
                <a:schemeClr val="bg1"/>
              </a:solidFill>
              <a:ea typeface="Gill Sans" charset="0"/>
              <a:cs typeface="Gill Sans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ea typeface="Gill Sans" charset="0"/>
                <a:cs typeface="Gill Sans" charset="0"/>
              </a:rPr>
              <a:t>Pilot proposed solutions </a:t>
            </a:r>
            <a:endParaRPr lang="en-US" sz="2400" dirty="0">
              <a:solidFill>
                <a:schemeClr val="bg1"/>
              </a:solidFill>
              <a:ea typeface="Gill Sans" charset="0"/>
              <a:cs typeface="Gill Sans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>
              <a:solidFill>
                <a:schemeClr val="bg1"/>
              </a:solidFill>
              <a:ea typeface="Gill Sans" charset="0"/>
              <a:cs typeface="Gill San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449" y="2615609"/>
            <a:ext cx="3564831" cy="120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7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AARC Results for r/e-infrastructures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090417" y="5655696"/>
            <a:ext cx="4749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F4E79"/>
                </a:solidFill>
                <a:hlinkClick r:id="rId3"/>
              </a:rPr>
              <a:t>https://aarc-project.eu/infrastructures</a:t>
            </a:r>
            <a:r>
              <a:rPr lang="en-GB" dirty="0" smtClean="0">
                <a:solidFill>
                  <a:srgbClr val="1F4E79"/>
                </a:solidFill>
                <a:hlinkClick r:id="rId3"/>
              </a:rPr>
              <a:t>/</a:t>
            </a:r>
            <a:endParaRPr lang="en-GB" dirty="0" smtClean="0">
              <a:solidFill>
                <a:srgbClr val="1F4E79"/>
              </a:solidFill>
            </a:endParaRPr>
          </a:p>
          <a:p>
            <a:r>
              <a:rPr lang="en-GB" dirty="0">
                <a:solidFill>
                  <a:srgbClr val="1F4E79"/>
                </a:solidFill>
                <a:hlinkClick r:id="rId4"/>
              </a:rPr>
              <a:t>https://aarc-project.eu/pilots/piloted-solutions</a:t>
            </a:r>
            <a:r>
              <a:rPr lang="en-GB" dirty="0" smtClean="0">
                <a:solidFill>
                  <a:srgbClr val="1F4E79"/>
                </a:solidFill>
                <a:hlinkClick r:id="rId4"/>
              </a:rPr>
              <a:t>/</a:t>
            </a:r>
            <a:r>
              <a:rPr lang="en-GB" dirty="0" smtClean="0">
                <a:solidFill>
                  <a:srgbClr val="1F4E79"/>
                </a:solidFill>
              </a:rPr>
              <a:t> </a:t>
            </a:r>
            <a:endParaRPr lang="en-GB" dirty="0">
              <a:solidFill>
                <a:srgbClr val="1F4E79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6" y="1400212"/>
            <a:ext cx="9702422" cy="396182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5646" y="1786270"/>
            <a:ext cx="320531" cy="276446"/>
          </a:xfrm>
          <a:prstGeom prst="rect">
            <a:avLst/>
          </a:prstGeom>
          <a:solidFill>
            <a:srgbClr val="E4E8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7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1" y="1439333"/>
            <a:ext cx="5828707" cy="4737633"/>
          </a:xfrm>
        </p:spPr>
        <p:txBody>
          <a:bodyPr>
            <a:normAutofit/>
          </a:bodyPr>
          <a:lstStyle/>
          <a:p>
            <a:r>
              <a:rPr lang="en-GB" dirty="0" smtClean="0"/>
              <a:t>Online ‘course’ to promote </a:t>
            </a:r>
            <a:r>
              <a:rPr lang="en-GB" dirty="0" err="1" smtClean="0"/>
              <a:t>Sirtfi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/>
              <a:t>Security Incident Response Trust Framework for Federated </a:t>
            </a:r>
            <a:r>
              <a:rPr lang="en-US" sz="2400" dirty="0" smtClean="0"/>
              <a:t>Identity:</a:t>
            </a:r>
          </a:p>
          <a:p>
            <a:pPr lvl="1"/>
            <a:r>
              <a:rPr lang="en-US" sz="2000" dirty="0"/>
              <a:t>Provides security contact information for each participant </a:t>
            </a:r>
            <a:r>
              <a:rPr lang="en-US" sz="2000" dirty="0" smtClean="0"/>
              <a:t>(</a:t>
            </a:r>
            <a:r>
              <a:rPr lang="en-US" sz="2000" dirty="0" err="1" smtClean="0"/>
              <a:t>IdPs</a:t>
            </a:r>
            <a:r>
              <a:rPr lang="en-US" sz="2000" dirty="0" smtClean="0"/>
              <a:t> and SPs)</a:t>
            </a:r>
            <a:endParaRPr lang="en-US" sz="2000" dirty="0"/>
          </a:p>
          <a:p>
            <a:pPr lvl="1"/>
            <a:r>
              <a:rPr lang="en-US" sz="2000" dirty="0"/>
              <a:t>Guarantees a baseline of operational security</a:t>
            </a:r>
          </a:p>
          <a:p>
            <a:pPr lvl="1"/>
            <a:r>
              <a:rPr lang="en-US" sz="2000" dirty="0"/>
              <a:t>Guarantees confidential, reciprocal collaboration during a security incident </a:t>
            </a:r>
          </a:p>
          <a:p>
            <a:pPr lvl="1"/>
            <a:endParaRPr lang="en-US" sz="2000" dirty="0"/>
          </a:p>
          <a:p>
            <a:r>
              <a:rPr lang="en-US" sz="2400" dirty="0">
                <a:hlinkClick r:id="rId2"/>
              </a:rPr>
              <a:t>http://e-academy.geant.org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lvl="1"/>
            <a:r>
              <a:rPr lang="en-US" dirty="0" smtClean="0"/>
              <a:t>Thanks to Hannah !</a:t>
            </a:r>
            <a:endParaRPr lang="en-GB" dirty="0" smtClean="0"/>
          </a:p>
          <a:p>
            <a:r>
              <a:rPr lang="en-GB" dirty="0" smtClean="0"/>
              <a:t>Please provide inputs and help us to improve it!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Sirfti</a:t>
            </a:r>
            <a:r>
              <a:rPr lang="en-GB" dirty="0" smtClean="0"/>
              <a:t> online training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293" y="2774211"/>
            <a:ext cx="27813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9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AARC Results </a:t>
            </a:r>
            <a:r>
              <a:rPr lang="en-US" dirty="0" smtClean="0"/>
              <a:t>for</a:t>
            </a:r>
            <a:r>
              <a:rPr lang="en-GB" dirty="0" smtClean="0"/>
              <a:t> Libraries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6" y="1400212"/>
            <a:ext cx="10292317" cy="35362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84813" y="5296418"/>
            <a:ext cx="3261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F4E79"/>
                </a:solidFill>
              </a:rPr>
              <a:t>https://</a:t>
            </a:r>
            <a:r>
              <a:rPr lang="en-GB" dirty="0" err="1">
                <a:solidFill>
                  <a:srgbClr val="1F4E79"/>
                </a:solidFill>
              </a:rPr>
              <a:t>aarc-project.eu</a:t>
            </a:r>
            <a:r>
              <a:rPr lang="en-GB" dirty="0">
                <a:solidFill>
                  <a:srgbClr val="1F4E79"/>
                </a:solidFill>
              </a:rPr>
              <a:t>/libraries/</a:t>
            </a:r>
          </a:p>
        </p:txBody>
      </p:sp>
    </p:spTree>
    <p:extLst>
      <p:ext uri="{BB962C8B-B14F-4D97-AF65-F5344CB8AC3E}">
        <p14:creationId xmlns:p14="http://schemas.microsoft.com/office/powerpoint/2010/main" val="10772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649" y="2365338"/>
            <a:ext cx="3378200" cy="127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AARC Engagement Groups: CEF</a:t>
            </a:r>
            <a:endParaRPr lang="en-GB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98256" y="1726413"/>
            <a:ext cx="4563433" cy="2803058"/>
          </a:xfrm>
          <a:prstGeom prst="rect">
            <a:avLst/>
          </a:prstGeom>
          <a:solidFill>
            <a:srgbClr val="00436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A bilateral channel to: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Report on AARC recommendations and pilots with research collaborations in AARC 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Get feedback on AARC solutions from the wider FIM4R community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Explore possibility to pilot solutions more widely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Effectively supporting FIM4R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AARC supports participation of AARC research collaborations at FIM4R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9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err="1"/>
              <a:t>l</a:t>
            </a:r>
            <a:r>
              <a:rPr lang="en-GB" dirty="0" err="1" smtClean="0"/>
              <a:t>icia.florio@geant.org</a:t>
            </a:r>
            <a:endParaRPr lang="en-GB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353" y="993264"/>
            <a:ext cx="1147557" cy="1147557"/>
          </a:xfrm>
          <a:prstGeom prst="rect">
            <a:avLst/>
          </a:prstGeom>
        </p:spPr>
      </p:pic>
      <p:sp>
        <p:nvSpPr>
          <p:cNvPr id="4" name="Content Placeholder 1"/>
          <p:cNvSpPr txBox="1">
            <a:spLocks/>
          </p:cNvSpPr>
          <p:nvPr/>
        </p:nvSpPr>
        <p:spPr>
          <a:xfrm>
            <a:off x="4245175" y="1380187"/>
            <a:ext cx="4445529" cy="373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For more info watch the AARC video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purl.org/dc/dcmitype/"/>
    <ds:schemaRef ds:uri="http://schemas.microsoft.com/sharepoint/v3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27542</TotalTime>
  <Words>361</Words>
  <Application>Microsoft Macintosh PowerPoint</Application>
  <PresentationFormat>Widescreen</PresentationFormat>
  <Paragraphs>59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Gill Sans</vt:lpstr>
      <vt:lpstr>Verdana</vt:lpstr>
      <vt:lpstr>Wingdings</vt:lpstr>
      <vt:lpstr>Arial</vt:lpstr>
      <vt:lpstr>GEANT Association</vt:lpstr>
      <vt:lpstr>PowerPoint Presentation</vt:lpstr>
      <vt:lpstr>The                  project </vt:lpstr>
      <vt:lpstr>What AARC wants to achieve? </vt:lpstr>
      <vt:lpstr>Main focus of AARC for the next two years</vt:lpstr>
      <vt:lpstr>AARC Results for r/e-infrastructures </vt:lpstr>
      <vt:lpstr>Sirfti online training </vt:lpstr>
      <vt:lpstr>AARC Results for Libraries </vt:lpstr>
      <vt:lpstr>AARC Engagement Groups: CEF</vt:lpstr>
      <vt:lpstr>PowerPoint Presentation</vt:lpstr>
    </vt:vector>
  </TitlesOfParts>
  <Company>DANTE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Licia Florio</cp:lastModifiedBy>
  <cp:revision>833</cp:revision>
  <cp:lastPrinted>2015-05-01T10:30:08Z</cp:lastPrinted>
  <dcterms:created xsi:type="dcterms:W3CDTF">2015-04-29T14:13:57Z</dcterms:created>
  <dcterms:modified xsi:type="dcterms:W3CDTF">2017-09-19T18:36:03Z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