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80" r:id="rId2"/>
    <p:sldMasterId id="2147483686" r:id="rId3"/>
    <p:sldMasterId id="2147483674" r:id="rId4"/>
    <p:sldMasterId id="2147483692" r:id="rId5"/>
  </p:sldMasterIdLst>
  <p:notesMasterIdLst>
    <p:notesMasterId r:id="rId44"/>
  </p:notesMasterIdLst>
  <p:sldIdLst>
    <p:sldId id="321" r:id="rId6"/>
    <p:sldId id="435" r:id="rId7"/>
    <p:sldId id="378" r:id="rId8"/>
    <p:sldId id="396" r:id="rId9"/>
    <p:sldId id="430" r:id="rId10"/>
    <p:sldId id="398" r:id="rId11"/>
    <p:sldId id="399" r:id="rId12"/>
    <p:sldId id="401" r:id="rId13"/>
    <p:sldId id="402" r:id="rId14"/>
    <p:sldId id="405" r:id="rId15"/>
    <p:sldId id="423" r:id="rId16"/>
    <p:sldId id="420" r:id="rId17"/>
    <p:sldId id="422" r:id="rId18"/>
    <p:sldId id="424" r:id="rId19"/>
    <p:sldId id="382" r:id="rId20"/>
    <p:sldId id="428" r:id="rId21"/>
    <p:sldId id="426" r:id="rId22"/>
    <p:sldId id="380" r:id="rId23"/>
    <p:sldId id="411" r:id="rId24"/>
    <p:sldId id="383" r:id="rId25"/>
    <p:sldId id="384" r:id="rId26"/>
    <p:sldId id="385" r:id="rId27"/>
    <p:sldId id="386" r:id="rId28"/>
    <p:sldId id="431" r:id="rId29"/>
    <p:sldId id="419" r:id="rId30"/>
    <p:sldId id="433" r:id="rId31"/>
    <p:sldId id="412" r:id="rId32"/>
    <p:sldId id="436" r:id="rId33"/>
    <p:sldId id="413" r:id="rId34"/>
    <p:sldId id="415" r:id="rId35"/>
    <p:sldId id="417" r:id="rId36"/>
    <p:sldId id="434" r:id="rId37"/>
    <p:sldId id="437" r:id="rId38"/>
    <p:sldId id="322" r:id="rId39"/>
    <p:sldId id="425" r:id="rId40"/>
    <p:sldId id="400" r:id="rId41"/>
    <p:sldId id="429" r:id="rId42"/>
    <p:sldId id="416" r:id="rId43"/>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C1FAFF"/>
    <a:srgbClr val="E1F3FF"/>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711"/>
    <p:restoredTop sz="50077"/>
  </p:normalViewPr>
  <p:slideViewPr>
    <p:cSldViewPr>
      <p:cViewPr>
        <p:scale>
          <a:sx n="108" d="100"/>
          <a:sy n="108" d="100"/>
        </p:scale>
        <p:origin x="144" y="28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notesMaster" Target="notesMasters/notesMaster1.xml"/><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BE810E-4A51-4E0F-B6F9-2D9A65CE2B68}" type="datetimeFigureOut">
              <a:rPr lang="en-US" smtClean="0"/>
              <a:pPr/>
              <a:t>11/11/17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85714B-FA73-4B91-8030-9D447141FDDB}" type="slidenum">
              <a:rPr lang="en-US" smtClean="0"/>
              <a:pPr/>
              <a:t>‹#›</a:t>
            </a:fld>
            <a:endParaRPr lang="en-US"/>
          </a:p>
        </p:txBody>
      </p:sp>
    </p:spTree>
    <p:extLst>
      <p:ext uri="{BB962C8B-B14F-4D97-AF65-F5344CB8AC3E}">
        <p14:creationId xmlns:p14="http://schemas.microsoft.com/office/powerpoint/2010/main" val="3654570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Experiments readiness for the upgrade: pile up, parameters, TDR status, HW and infrastructure plans (General assumptions for </a:t>
            </a:r>
            <a:r>
              <a:rPr lang="en-US" sz="1200" b="0" i="0" kern="1200" dirty="0" err="1" smtClean="0">
                <a:solidFill>
                  <a:schemeClr val="tx1"/>
                </a:solidFill>
                <a:effectLst/>
                <a:latin typeface="+mn-lt"/>
                <a:ea typeface="+mn-ea"/>
                <a:cs typeface="+mn-cs"/>
              </a:rPr>
              <a:t>HiLumi</a:t>
            </a:r>
            <a:r>
              <a:rPr lang="en-US" sz="1200" b="0" i="0" kern="1200" dirty="0" smtClean="0">
                <a:solidFill>
                  <a:schemeClr val="tx1"/>
                </a:solidFill>
                <a:effectLst/>
                <a:latin typeface="+mn-lt"/>
                <a:ea typeface="+mn-ea"/>
                <a:cs typeface="+mn-cs"/>
              </a:rPr>
              <a:t> operation (</a:t>
            </a:r>
            <a:r>
              <a:rPr lang="en-US" sz="1200" b="0" i="0" kern="1200" dirty="0" err="1" smtClean="0">
                <a:solidFill>
                  <a:schemeClr val="tx1"/>
                </a:solidFill>
                <a:effectLst/>
                <a:latin typeface="+mn-lt"/>
                <a:ea typeface="+mn-ea"/>
                <a:cs typeface="+mn-cs"/>
              </a:rPr>
              <a:t>eg</a:t>
            </a:r>
            <a:r>
              <a:rPr lang="en-US" sz="1200" b="0" i="0" kern="1200" dirty="0" smtClean="0">
                <a:solidFill>
                  <a:schemeClr val="tx1"/>
                </a:solidFill>
                <a:effectLst/>
                <a:latin typeface="+mn-lt"/>
                <a:ea typeface="+mn-ea"/>
                <a:cs typeface="+mn-cs"/>
              </a:rPr>
              <a:t> forward physics possibility and ion schedule and </a:t>
            </a:r>
            <a:r>
              <a:rPr lang="en-US" sz="1200" b="0" i="0" kern="1200" dirty="0" err="1" smtClean="0">
                <a:solidFill>
                  <a:schemeClr val="tx1"/>
                </a:solidFill>
                <a:effectLst/>
                <a:latin typeface="+mn-lt"/>
                <a:ea typeface="+mn-ea"/>
                <a:cs typeface="+mn-cs"/>
              </a:rPr>
              <a:t>LHCb</a:t>
            </a:r>
            <a:r>
              <a:rPr lang="en-US" sz="1200" b="0" i="0" kern="1200" dirty="0" smtClean="0">
                <a:solidFill>
                  <a:schemeClr val="tx1"/>
                </a:solidFill>
                <a:effectLst/>
                <a:latin typeface="+mn-lt"/>
                <a:ea typeface="+mn-ea"/>
                <a:cs typeface="+mn-cs"/>
              </a:rPr>
              <a:t> upgrade in LS4))</a:t>
            </a:r>
            <a:endParaRPr lang="en-GB" dirty="0"/>
          </a:p>
        </p:txBody>
      </p:sp>
      <p:sp>
        <p:nvSpPr>
          <p:cNvPr id="4" name="Slide Number Placeholder 3"/>
          <p:cNvSpPr>
            <a:spLocks noGrp="1"/>
          </p:cNvSpPr>
          <p:nvPr>
            <p:ph type="sldNum" sz="quarter" idx="10"/>
          </p:nvPr>
        </p:nvSpPr>
        <p:spPr/>
        <p:txBody>
          <a:bodyPr/>
          <a:lstStyle/>
          <a:p>
            <a:fld id="{6385714B-FA73-4B91-8030-9D447141FDDB}" type="slidenum">
              <a:rPr lang="en-US" smtClean="0"/>
              <a:pPr/>
              <a:t>1</a:t>
            </a:fld>
            <a:endParaRPr lang="en-US"/>
          </a:p>
        </p:txBody>
      </p:sp>
    </p:spTree>
    <p:extLst>
      <p:ext uri="{BB962C8B-B14F-4D97-AF65-F5344CB8AC3E}">
        <p14:creationId xmlns:p14="http://schemas.microsoft.com/office/powerpoint/2010/main" val="8936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385714B-FA73-4B91-8030-9D447141FDDB}" type="slidenum">
              <a:rPr lang="en-US" smtClean="0"/>
              <a:pPr/>
              <a:t>2</a:t>
            </a:fld>
            <a:endParaRPr lang="en-US"/>
          </a:p>
        </p:txBody>
      </p:sp>
    </p:spTree>
    <p:extLst>
      <p:ext uri="{BB962C8B-B14F-4D97-AF65-F5344CB8AC3E}">
        <p14:creationId xmlns:p14="http://schemas.microsoft.com/office/powerpoint/2010/main" val="1615755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385714B-FA73-4B91-8030-9D447141FDDB}" type="slidenum">
              <a:rPr lang="en-US" smtClean="0"/>
              <a:pPr/>
              <a:t>3</a:t>
            </a:fld>
            <a:endParaRPr lang="en-US"/>
          </a:p>
        </p:txBody>
      </p:sp>
    </p:spTree>
    <p:extLst>
      <p:ext uri="{BB962C8B-B14F-4D97-AF65-F5344CB8AC3E}">
        <p14:creationId xmlns:p14="http://schemas.microsoft.com/office/powerpoint/2010/main" val="40317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385714B-FA73-4B91-8030-9D447141FDDB}" type="slidenum">
              <a:rPr lang="en-US" smtClean="0"/>
              <a:pPr/>
              <a:t>5</a:t>
            </a:fld>
            <a:endParaRPr lang="en-US"/>
          </a:p>
        </p:txBody>
      </p:sp>
    </p:spTree>
    <p:extLst>
      <p:ext uri="{BB962C8B-B14F-4D97-AF65-F5344CB8AC3E}">
        <p14:creationId xmlns:p14="http://schemas.microsoft.com/office/powerpoint/2010/main" val="1918258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385714B-FA73-4B91-8030-9D447141FDDB}" type="slidenum">
              <a:rPr lang="en-US" smtClean="0"/>
              <a:pPr/>
              <a:t>6</a:t>
            </a:fld>
            <a:endParaRPr lang="en-US"/>
          </a:p>
        </p:txBody>
      </p:sp>
    </p:spTree>
    <p:extLst>
      <p:ext uri="{BB962C8B-B14F-4D97-AF65-F5344CB8AC3E}">
        <p14:creationId xmlns:p14="http://schemas.microsoft.com/office/powerpoint/2010/main" val="863043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We have two years for preparations</a:t>
            </a:r>
            <a:r>
              <a:rPr lang="en-GB" baseline="0" dirty="0" smtClean="0"/>
              <a:t> and two years for installation of the ALICE upgrade. </a:t>
            </a:r>
          </a:p>
          <a:p>
            <a:r>
              <a:rPr lang="en-GB" baseline="0" dirty="0" smtClean="0"/>
              <a:t>Most subsystems go into production phase early 2017.</a:t>
            </a:r>
            <a:endParaRPr lang="en-GB" dirty="0"/>
          </a:p>
        </p:txBody>
      </p:sp>
      <p:sp>
        <p:nvSpPr>
          <p:cNvPr id="4" name="Slide Number Placeholder 3"/>
          <p:cNvSpPr>
            <a:spLocks noGrp="1"/>
          </p:cNvSpPr>
          <p:nvPr>
            <p:ph type="sldNum" sz="quarter" idx="10"/>
          </p:nvPr>
        </p:nvSpPr>
        <p:spPr/>
        <p:txBody>
          <a:bodyPr/>
          <a:lstStyle/>
          <a:p>
            <a:fld id="{EA77669D-F860-DD4B-9D77-9E1D30C4C639}" type="slidenum">
              <a:rPr lang="en-GB" smtClean="0"/>
              <a:t>13</a:t>
            </a:fld>
            <a:endParaRPr lang="en-GB"/>
          </a:p>
        </p:txBody>
      </p:sp>
    </p:spTree>
    <p:extLst>
      <p:ext uri="{BB962C8B-B14F-4D97-AF65-F5344CB8AC3E}">
        <p14:creationId xmlns:p14="http://schemas.microsoft.com/office/powerpoint/2010/main" val="895873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385714B-FA73-4B91-8030-9D447141FDDB}" type="slidenum">
              <a:rPr lang="en-US" smtClean="0"/>
              <a:pPr/>
              <a:t>27</a:t>
            </a:fld>
            <a:endParaRPr lang="en-US"/>
          </a:p>
        </p:txBody>
      </p:sp>
    </p:spTree>
    <p:extLst>
      <p:ext uri="{BB962C8B-B14F-4D97-AF65-F5344CB8AC3E}">
        <p14:creationId xmlns:p14="http://schemas.microsoft.com/office/powerpoint/2010/main" val="1626250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BCD80EBE-9844-8249-A766-B820430A377D}" type="slidenum">
              <a:rPr lang="en-US" smtClean="0"/>
              <a:pPr>
                <a:defRPr/>
              </a:pPr>
              <a:t>‹#›</a:t>
            </a:fld>
            <a:endParaRPr lang="en-US" dirty="0"/>
          </a:p>
        </p:txBody>
      </p:sp>
    </p:spTree>
    <p:extLst>
      <p:ext uri="{BB962C8B-B14F-4D97-AF65-F5344CB8AC3E}">
        <p14:creationId xmlns:p14="http://schemas.microsoft.com/office/powerpoint/2010/main" val="123767728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78901" y="152400"/>
            <a:ext cx="2603500" cy="59436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162052" y="152400"/>
            <a:ext cx="7613649"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0102539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slide_body">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1745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Diapositive de titre">
    <p:bg>
      <p:bgPr>
        <a:solidFill>
          <a:srgbClr val="104282"/>
        </a:solidFill>
        <a:effectLst/>
      </p:bgPr>
    </p:bg>
    <p:spTree>
      <p:nvGrpSpPr>
        <p:cNvPr id="1" name=""/>
        <p:cNvGrpSpPr/>
        <p:nvPr/>
      </p:nvGrpSpPr>
      <p:grpSpPr>
        <a:xfrm>
          <a:off x="0" y="0"/>
          <a:ext cx="0" cy="0"/>
          <a:chOff x="0" y="0"/>
          <a:chExt cx="0" cy="0"/>
        </a:xfrm>
      </p:grpSpPr>
      <p:pic>
        <p:nvPicPr>
          <p:cNvPr id="5" name="Image 4" descr="logooutline.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16000" y="2181663"/>
            <a:ext cx="3360000" cy="2494674"/>
          </a:xfrm>
          <a:prstGeom prst="rect">
            <a:avLst/>
          </a:prstGeom>
        </p:spPr>
      </p:pic>
    </p:spTree>
    <p:extLst>
      <p:ext uri="{BB962C8B-B14F-4D97-AF65-F5344CB8AC3E}">
        <p14:creationId xmlns:p14="http://schemas.microsoft.com/office/powerpoint/2010/main" val="15578922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ctr" anchorCtr="0"/>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15172445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6"/>
          <p:cNvSpPr>
            <a:spLocks noGrp="1"/>
          </p:cNvSpPr>
          <p:nvPr>
            <p:ph type="title"/>
          </p:nvPr>
        </p:nvSpPr>
        <p:spPr>
          <a:xfrm>
            <a:off x="0" y="1"/>
            <a:ext cx="11201400" cy="653143"/>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8327472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7964258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685799"/>
          </a:xfrm>
        </p:spPr>
        <p:txBody>
          <a:bodyPr/>
          <a:lstStyle/>
          <a:p>
            <a:r>
              <a:rPr lang="en-US" dirty="0" smtClean="0"/>
              <a:t>Click to edit Master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
            <a:ext cx="914400" cy="904183"/>
          </a:xfrm>
          <a:prstGeom prst="rect">
            <a:avLst/>
          </a:prstGeom>
        </p:spPr>
      </p:pic>
    </p:spTree>
    <p:extLst>
      <p:ext uri="{BB962C8B-B14F-4D97-AF65-F5344CB8AC3E}">
        <p14:creationId xmlns:p14="http://schemas.microsoft.com/office/powerpoint/2010/main" val="1598564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74183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ctr" anchorCtr="0"/>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15722769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6"/>
          <p:cNvSpPr>
            <a:spLocks noGrp="1"/>
          </p:cNvSpPr>
          <p:nvPr>
            <p:ph type="title"/>
          </p:nvPr>
        </p:nvSpPr>
        <p:spPr>
          <a:xfrm>
            <a:off x="-1" y="1"/>
            <a:ext cx="11296185" cy="653143"/>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396468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BCD80EBE-9844-8249-A766-B820430A377D}" type="slidenum">
              <a:rPr lang="en-US" smtClean="0"/>
              <a:pPr>
                <a:defRPr/>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de-AT"/>
          </a:p>
        </p:txBody>
      </p:sp>
    </p:spTree>
    <p:extLst>
      <p:ext uri="{BB962C8B-B14F-4D97-AF65-F5344CB8AC3E}">
        <p14:creationId xmlns:p14="http://schemas.microsoft.com/office/powerpoint/2010/main" val="313938964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6000286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288" y="1"/>
            <a:ext cx="11277600" cy="653143"/>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040332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0488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ctr" anchorCtr="0"/>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6833095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6"/>
          <p:cNvSpPr>
            <a:spLocks noGrp="1"/>
          </p:cNvSpPr>
          <p:nvPr>
            <p:ph type="title"/>
          </p:nvPr>
        </p:nvSpPr>
        <p:spPr>
          <a:xfrm>
            <a:off x="0" y="1"/>
            <a:ext cx="10877005" cy="653143"/>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933783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9254734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30546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283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ctr" anchorCtr="0"/>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15733633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6"/>
          <p:cNvSpPr>
            <a:spLocks noGrp="1"/>
          </p:cNvSpPr>
          <p:nvPr>
            <p:ph type="title"/>
          </p:nvPr>
        </p:nvSpPr>
        <p:spPr>
          <a:xfrm>
            <a:off x="0" y="1"/>
            <a:ext cx="11353800" cy="653143"/>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74867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217084" y="1295400"/>
            <a:ext cx="508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500285" y="1295400"/>
            <a:ext cx="5082116"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2852813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6315181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897007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0022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580981"/>
            <a:ext cx="10134781" cy="497555"/>
          </a:xfrm>
        </p:spPr>
        <p:txBody>
          <a:bodyPr>
            <a:noAutofit/>
          </a:bodyPr>
          <a:lstStyle>
            <a:lvl1pPr algn="l">
              <a:defRPr lang="en-US" sz="3067" b="1" dirty="0"/>
            </a:lvl1pPr>
          </a:lstStyle>
          <a:p>
            <a:r>
              <a:rPr lang="en-US" dirty="0" smtClean="0"/>
              <a:t>YOUR TITLE HERE</a:t>
            </a:r>
            <a:endParaRPr lang="en-US" dirty="0"/>
          </a:p>
        </p:txBody>
      </p:sp>
      <p:sp>
        <p:nvSpPr>
          <p:cNvPr id="3" name="Content Placeholder 2"/>
          <p:cNvSpPr>
            <a:spLocks noGrp="1"/>
          </p:cNvSpPr>
          <p:nvPr>
            <p:ph idx="1"/>
          </p:nvPr>
        </p:nvSpPr>
        <p:spPr/>
        <p:txBody>
          <a:bodyPr>
            <a:normAutofit/>
          </a:bodyPr>
          <a:lstStyle>
            <a:lvl1pPr>
              <a:defRPr sz="2667"/>
            </a:lvl1pPr>
            <a:lvl2pPr>
              <a:defRPr sz="2400"/>
            </a:lvl2pPr>
            <a:lvl3pPr>
              <a:defRPr sz="2133"/>
            </a:lvl3pPr>
            <a:lvl4pPr>
              <a:defRPr sz="1867"/>
            </a:lvl4pPr>
            <a:lvl5pPr>
              <a:defRPr sz="1867"/>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609600" y="6356352"/>
            <a:ext cx="2844800" cy="365125"/>
          </a:xfrm>
          <a:prstGeom prst="rect">
            <a:avLst/>
          </a:prstGeom>
        </p:spPr>
        <p:txBody>
          <a:bodyPr/>
          <a:lstStyle/>
          <a:p>
            <a:endParaRPr lang="en-US"/>
          </a:p>
        </p:txBody>
      </p:sp>
      <p:sp>
        <p:nvSpPr>
          <p:cNvPr id="5" name="Footer Placeholder 4"/>
          <p:cNvSpPr>
            <a:spLocks noGrp="1"/>
          </p:cNvSpPr>
          <p:nvPr>
            <p:ph type="ftr" sz="quarter" idx="11"/>
          </p:nvPr>
        </p:nvSpPr>
        <p:spPr>
          <a:xfrm>
            <a:off x="609600" y="6356352"/>
            <a:ext cx="7416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4D4D3B7E-6298-0347-A582-056DC07B0230}" type="slidenum">
              <a:rPr lang="en-US" smtClean="0"/>
              <a:t>‹#›</a:t>
            </a:fld>
            <a:endParaRPr lang="en-US"/>
          </a:p>
        </p:txBody>
      </p:sp>
      <p:pic>
        <p:nvPicPr>
          <p:cNvPr id="7" name="Picture 6" descr="2012-Jul-04-4_Color_Logo_C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43437" y="223181"/>
            <a:ext cx="638980" cy="864000"/>
          </a:xfrm>
          <a:prstGeom prst="rect">
            <a:avLst/>
          </a:prstGeom>
        </p:spPr>
      </p:pic>
      <p:cxnSp>
        <p:nvCxnSpPr>
          <p:cNvPr id="8" name="Straight Connector 7"/>
          <p:cNvCxnSpPr/>
          <p:nvPr userDrawn="1"/>
        </p:nvCxnSpPr>
        <p:spPr>
          <a:xfrm flipH="1">
            <a:off x="609600" y="540663"/>
            <a:ext cx="10134781" cy="0"/>
          </a:xfrm>
          <a:prstGeom prst="line">
            <a:avLst/>
          </a:prstGeom>
          <a:ln w="6350">
            <a:solidFill>
              <a:srgbClr val="E20508"/>
            </a:solidFill>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userDrawn="1"/>
        </p:nvSpPr>
        <p:spPr>
          <a:xfrm>
            <a:off x="498735" y="302381"/>
            <a:ext cx="4467869" cy="215444"/>
          </a:xfrm>
          <a:prstGeom prst="rect">
            <a:avLst/>
          </a:prstGeom>
          <a:noFill/>
        </p:spPr>
        <p:txBody>
          <a:bodyPr wrap="square" rtlCol="0">
            <a:spAutoFit/>
          </a:bodyPr>
          <a:lstStyle/>
          <a:p>
            <a:r>
              <a:rPr lang="en-US" sz="800" dirty="0" smtClean="0">
                <a:latin typeface="Arial Narrow"/>
                <a:cs typeface="Arial Narrow"/>
              </a:rPr>
              <a:t>A Large Ion</a:t>
            </a:r>
            <a:r>
              <a:rPr lang="en-US" sz="800" baseline="0" dirty="0" smtClean="0">
                <a:latin typeface="Arial Narrow"/>
                <a:cs typeface="Arial Narrow"/>
              </a:rPr>
              <a:t> Collider Experiment</a:t>
            </a:r>
            <a:endParaRPr lang="en-US" sz="800" dirty="0">
              <a:latin typeface="Arial Narrow"/>
              <a:cs typeface="Arial Narrow"/>
            </a:endParaRPr>
          </a:p>
        </p:txBody>
      </p:sp>
      <p:sp>
        <p:nvSpPr>
          <p:cNvPr id="16" name="Title 1"/>
          <p:cNvSpPr txBox="1">
            <a:spLocks/>
          </p:cNvSpPr>
          <p:nvPr userDrawn="1"/>
        </p:nvSpPr>
        <p:spPr>
          <a:xfrm>
            <a:off x="609600" y="1096217"/>
            <a:ext cx="10134781" cy="466144"/>
          </a:xfrm>
          <a:prstGeom prst="rect">
            <a:avLst/>
          </a:prstGeom>
        </p:spPr>
        <p:txBody>
          <a:bodyPr vert="horz" lIns="121920" tIns="60960" rIns="121920" bIns="60960" rtlCol="0" anchor="ctr">
            <a:noAutofit/>
          </a:bodyPr>
          <a:lstStyle>
            <a:lvl1pPr algn="l" defTabSz="457200" rtl="0" eaLnBrk="1" latinLnBrk="0" hangingPunct="1">
              <a:spcBef>
                <a:spcPct val="0"/>
              </a:spcBef>
              <a:buNone/>
              <a:defRPr lang="en-US" sz="2000" b="1" kern="1200" dirty="0">
                <a:solidFill>
                  <a:schemeClr val="tx1"/>
                </a:solidFill>
                <a:latin typeface="Arial"/>
                <a:ea typeface="+mj-ea"/>
                <a:cs typeface="Arial"/>
              </a:defRPr>
            </a:lvl1pPr>
          </a:lstStyle>
          <a:p>
            <a:endParaRPr lang="en-US" sz="2400" dirty="0"/>
          </a:p>
        </p:txBody>
      </p:sp>
      <p:sp>
        <p:nvSpPr>
          <p:cNvPr id="18" name="Text Placeholder 17"/>
          <p:cNvSpPr>
            <a:spLocks noGrp="1"/>
          </p:cNvSpPr>
          <p:nvPr>
            <p:ph type="body" sz="quarter" idx="13" hasCustomPrompt="1"/>
          </p:nvPr>
        </p:nvSpPr>
        <p:spPr>
          <a:xfrm>
            <a:off x="609600" y="1096217"/>
            <a:ext cx="10134781" cy="503984"/>
          </a:xfrm>
        </p:spPr>
        <p:txBody>
          <a:bodyPr/>
          <a:lstStyle>
            <a:lvl1pPr marL="0" indent="0">
              <a:buNone/>
              <a:defRPr b="1"/>
            </a:lvl1pPr>
            <a:lvl5pPr marL="2438339" indent="0">
              <a:buNone/>
              <a:defRPr/>
            </a:lvl5pPr>
          </a:lstStyle>
          <a:p>
            <a:r>
              <a:rPr lang="en-US" sz="2400" dirty="0" smtClean="0"/>
              <a:t>YOUR SUBTITLE HERE IF NEEDED</a:t>
            </a:r>
            <a:endParaRPr lang="en-US" sz="2400" dirty="0"/>
          </a:p>
        </p:txBody>
      </p:sp>
    </p:spTree>
    <p:extLst>
      <p:ext uri="{BB962C8B-B14F-4D97-AF65-F5344CB8AC3E}">
        <p14:creationId xmlns:p14="http://schemas.microsoft.com/office/powerpoint/2010/main" val="13181410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580981"/>
            <a:ext cx="10134781" cy="497555"/>
          </a:xfrm>
        </p:spPr>
        <p:txBody>
          <a:bodyPr>
            <a:noAutofit/>
          </a:bodyPr>
          <a:lstStyle>
            <a:lvl1pPr algn="l">
              <a:defRPr lang="en-US" sz="3067" b="1" dirty="0"/>
            </a:lvl1pPr>
          </a:lstStyle>
          <a:p>
            <a:r>
              <a:rPr lang="en-US" dirty="0" smtClean="0"/>
              <a:t>YOUR TITLE HERE</a:t>
            </a:r>
            <a:endParaRPr lang="en-US" dirty="0"/>
          </a:p>
        </p:txBody>
      </p:sp>
      <p:sp>
        <p:nvSpPr>
          <p:cNvPr id="3" name="Content Placeholder 2"/>
          <p:cNvSpPr>
            <a:spLocks noGrp="1"/>
          </p:cNvSpPr>
          <p:nvPr>
            <p:ph idx="1"/>
          </p:nvPr>
        </p:nvSpPr>
        <p:spPr/>
        <p:txBody>
          <a:bodyPr>
            <a:normAutofit/>
          </a:bodyPr>
          <a:lstStyle>
            <a:lvl1pPr>
              <a:defRPr sz="2667"/>
            </a:lvl1pPr>
            <a:lvl2pPr>
              <a:defRPr sz="2400"/>
            </a:lvl2pPr>
            <a:lvl3pPr>
              <a:defRPr sz="2133"/>
            </a:lvl3pPr>
            <a:lvl4pPr>
              <a:defRPr sz="1867"/>
            </a:lvl4pPr>
            <a:lvl5pPr>
              <a:defRPr sz="1867"/>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609600" y="6356352"/>
            <a:ext cx="2844800" cy="365125"/>
          </a:xfrm>
          <a:prstGeom prst="rect">
            <a:avLst/>
          </a:prstGeom>
        </p:spPr>
        <p:txBody>
          <a:bodyPr/>
          <a:lstStyle/>
          <a:p>
            <a:endParaRPr lang="en-US"/>
          </a:p>
        </p:txBody>
      </p:sp>
      <p:sp>
        <p:nvSpPr>
          <p:cNvPr id="5" name="Footer Placeholder 4"/>
          <p:cNvSpPr>
            <a:spLocks noGrp="1"/>
          </p:cNvSpPr>
          <p:nvPr>
            <p:ph type="ftr" sz="quarter" idx="11"/>
          </p:nvPr>
        </p:nvSpPr>
        <p:spPr>
          <a:xfrm>
            <a:off x="609600" y="6356352"/>
            <a:ext cx="7416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4D4D3B7E-6298-0347-A582-056DC07B0230}" type="slidenum">
              <a:rPr lang="en-US" smtClean="0"/>
              <a:t>‹#›</a:t>
            </a:fld>
            <a:endParaRPr lang="en-US"/>
          </a:p>
        </p:txBody>
      </p:sp>
      <p:pic>
        <p:nvPicPr>
          <p:cNvPr id="7" name="Picture 6" descr="2012-Jul-04-4_Color_Logo_C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43437" y="223181"/>
            <a:ext cx="638980" cy="864000"/>
          </a:xfrm>
          <a:prstGeom prst="rect">
            <a:avLst/>
          </a:prstGeom>
        </p:spPr>
      </p:pic>
      <p:cxnSp>
        <p:nvCxnSpPr>
          <p:cNvPr id="8" name="Straight Connector 7"/>
          <p:cNvCxnSpPr/>
          <p:nvPr userDrawn="1"/>
        </p:nvCxnSpPr>
        <p:spPr>
          <a:xfrm flipH="1">
            <a:off x="609600" y="540663"/>
            <a:ext cx="10134781" cy="0"/>
          </a:xfrm>
          <a:prstGeom prst="line">
            <a:avLst/>
          </a:prstGeom>
          <a:ln w="6350">
            <a:solidFill>
              <a:srgbClr val="E20508"/>
            </a:solidFill>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userDrawn="1"/>
        </p:nvSpPr>
        <p:spPr>
          <a:xfrm>
            <a:off x="498735" y="302381"/>
            <a:ext cx="4467869" cy="215444"/>
          </a:xfrm>
          <a:prstGeom prst="rect">
            <a:avLst/>
          </a:prstGeom>
          <a:noFill/>
        </p:spPr>
        <p:txBody>
          <a:bodyPr wrap="square" rtlCol="0">
            <a:spAutoFit/>
          </a:bodyPr>
          <a:lstStyle/>
          <a:p>
            <a:r>
              <a:rPr lang="en-US" sz="800" dirty="0" smtClean="0">
                <a:latin typeface="Arial Narrow"/>
                <a:cs typeface="Arial Narrow"/>
              </a:rPr>
              <a:t>A Large Ion</a:t>
            </a:r>
            <a:r>
              <a:rPr lang="en-US" sz="800" baseline="0" dirty="0" smtClean="0">
                <a:latin typeface="Arial Narrow"/>
                <a:cs typeface="Arial Narrow"/>
              </a:rPr>
              <a:t> Collider Experiment</a:t>
            </a:r>
            <a:endParaRPr lang="en-US" sz="800" dirty="0">
              <a:latin typeface="Arial Narrow"/>
              <a:cs typeface="Arial Narrow"/>
            </a:endParaRPr>
          </a:p>
        </p:txBody>
      </p:sp>
      <p:sp>
        <p:nvSpPr>
          <p:cNvPr id="16" name="Title 1"/>
          <p:cNvSpPr txBox="1">
            <a:spLocks/>
          </p:cNvSpPr>
          <p:nvPr userDrawn="1"/>
        </p:nvSpPr>
        <p:spPr>
          <a:xfrm>
            <a:off x="609600" y="1096217"/>
            <a:ext cx="10134781" cy="466144"/>
          </a:xfrm>
          <a:prstGeom prst="rect">
            <a:avLst/>
          </a:prstGeom>
        </p:spPr>
        <p:txBody>
          <a:bodyPr vert="horz" lIns="121920" tIns="60960" rIns="121920" bIns="60960" rtlCol="0" anchor="ctr">
            <a:noAutofit/>
          </a:bodyPr>
          <a:lstStyle>
            <a:lvl1pPr algn="l" defTabSz="457200" rtl="0" eaLnBrk="1" latinLnBrk="0" hangingPunct="1">
              <a:spcBef>
                <a:spcPct val="0"/>
              </a:spcBef>
              <a:buNone/>
              <a:defRPr lang="en-US" sz="2000" b="1" kern="1200" dirty="0">
                <a:solidFill>
                  <a:schemeClr val="tx1"/>
                </a:solidFill>
                <a:latin typeface="Arial"/>
                <a:ea typeface="+mj-ea"/>
                <a:cs typeface="Arial"/>
              </a:defRPr>
            </a:lvl1pPr>
          </a:lstStyle>
          <a:p>
            <a:endParaRPr lang="en-US" sz="2400" dirty="0"/>
          </a:p>
        </p:txBody>
      </p:sp>
      <p:sp>
        <p:nvSpPr>
          <p:cNvPr id="18" name="Text Placeholder 17"/>
          <p:cNvSpPr>
            <a:spLocks noGrp="1"/>
          </p:cNvSpPr>
          <p:nvPr>
            <p:ph type="body" sz="quarter" idx="13" hasCustomPrompt="1"/>
          </p:nvPr>
        </p:nvSpPr>
        <p:spPr>
          <a:xfrm>
            <a:off x="609600" y="1096217"/>
            <a:ext cx="10134781" cy="503984"/>
          </a:xfrm>
        </p:spPr>
        <p:txBody>
          <a:bodyPr/>
          <a:lstStyle>
            <a:lvl1pPr marL="0" indent="0">
              <a:buNone/>
              <a:defRPr b="1"/>
            </a:lvl1pPr>
            <a:lvl5pPr marL="2438339" indent="0">
              <a:buNone/>
              <a:defRPr/>
            </a:lvl5pPr>
          </a:lstStyle>
          <a:p>
            <a:r>
              <a:rPr lang="en-US" sz="2400" dirty="0" smtClean="0"/>
              <a:t>YOUR SUBTITLE HERE IF NEEDED</a:t>
            </a:r>
            <a:endParaRPr lang="en-US" sz="2400" dirty="0"/>
          </a:p>
        </p:txBody>
      </p:sp>
    </p:spTree>
    <p:extLst>
      <p:ext uri="{BB962C8B-B14F-4D97-AF65-F5344CB8AC3E}">
        <p14:creationId xmlns:p14="http://schemas.microsoft.com/office/powerpoint/2010/main" val="991505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52905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p:txBody>
          <a:bodyPr/>
          <a:lstStyle/>
          <a:p>
            <a:pPr>
              <a:defRPr/>
            </a:pPr>
            <a:endParaRPr lang="en-US" dirty="0"/>
          </a:p>
        </p:txBody>
      </p:sp>
      <p:sp>
        <p:nvSpPr>
          <p:cNvPr id="4" name="Slide Number Placeholder 3"/>
          <p:cNvSpPr>
            <a:spLocks noGrp="1"/>
          </p:cNvSpPr>
          <p:nvPr>
            <p:ph type="sldNum" sz="quarter" idx="11"/>
          </p:nvPr>
        </p:nvSpPr>
        <p:spPr/>
        <p:txBody>
          <a:bodyPr/>
          <a:lstStyle/>
          <a:p>
            <a:pPr>
              <a:defRPr/>
            </a:pPr>
            <a:fld id="{BCD80EBE-9844-8249-A766-B820430A377D}" type="slidenum">
              <a:rPr lang="en-US" smtClean="0"/>
              <a:pPr>
                <a:defRPr/>
              </a:pPr>
              <a:t>‹#›</a:t>
            </a:fld>
            <a:endParaRPr lang="en-US" dirty="0"/>
          </a:p>
        </p:txBody>
      </p:sp>
    </p:spTree>
    <p:extLst>
      <p:ext uri="{BB962C8B-B14F-4D97-AF65-F5344CB8AC3E}">
        <p14:creationId xmlns:p14="http://schemas.microsoft.com/office/powerpoint/2010/main" val="206532320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6363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839587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850734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BCD80EBE-9844-8249-A766-B820430A377D}" type="slidenum">
              <a:rPr lang="en-US" smtClean="0"/>
              <a:pPr>
                <a:defRPr/>
              </a:pPr>
              <a:t>‹#›</a:t>
            </a:fld>
            <a:endParaRPr lang="en-US" dirty="0"/>
          </a:p>
        </p:txBody>
      </p:sp>
    </p:spTree>
    <p:extLst>
      <p:ext uri="{BB962C8B-B14F-4D97-AF65-F5344CB8AC3E}">
        <p14:creationId xmlns:p14="http://schemas.microsoft.com/office/powerpoint/2010/main" val="342808763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theme" Target="../theme/theme2.xml"/><Relationship Id="rId7"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theme" Target="../theme/theme3.xml"/><Relationship Id="rId7" Type="http://schemas.openxmlformats.org/officeDocument/2006/relationships/image" Target="../media/image5.emf"/><Relationship Id="rId1" Type="http://schemas.openxmlformats.org/officeDocument/2006/relationships/slideLayout" Target="../slideLayouts/slideLayout18.xml"/><Relationship Id="rId2"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theme" Target="../theme/theme4.xml"/><Relationship Id="rId7" Type="http://schemas.openxmlformats.org/officeDocument/2006/relationships/image" Target="../media/image6.jpg"/><Relationship Id="rId1" Type="http://schemas.openxmlformats.org/officeDocument/2006/relationships/slideLayout" Target="../slideLayouts/slideLayout23.xml"/><Relationship Id="rId2"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theme" Target="../theme/theme5.xml"/><Relationship Id="rId9" Type="http://schemas.openxmlformats.org/officeDocument/2006/relationships/image" Target="../media/image7.png"/><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162051" y="152400"/>
            <a:ext cx="10420349"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217085" y="1295400"/>
            <a:ext cx="10365316"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40" name="Rectangle 68"/>
          <p:cNvSpPr>
            <a:spLocks noGrp="1" noChangeArrowheads="1"/>
          </p:cNvSpPr>
          <p:nvPr>
            <p:ph type="ftr" sz="quarter" idx="3"/>
          </p:nvPr>
        </p:nvSpPr>
        <p:spPr bwMode="auto">
          <a:xfrm>
            <a:off x="3556000" y="6400800"/>
            <a:ext cx="44704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967A4"/>
                </a:solidFill>
                <a:latin typeface="Helvetica" pitchFamily="-111" charset="0"/>
                <a:ea typeface="ＭＳ Ｐゴシック" pitchFamily="-111" charset="-128"/>
                <a:cs typeface="ＭＳ Ｐゴシック" pitchFamily="-111" charset="-128"/>
              </a:defRPr>
            </a:lvl1pPr>
          </a:lstStyle>
          <a:p>
            <a:pPr>
              <a:defRPr/>
            </a:pPr>
            <a:endParaRPr lang="en-US" dirty="0"/>
          </a:p>
        </p:txBody>
      </p:sp>
      <p:sp>
        <p:nvSpPr>
          <p:cNvPr id="3141" name="Rectangle 69"/>
          <p:cNvSpPr>
            <a:spLocks noGrp="1" noChangeArrowheads="1"/>
          </p:cNvSpPr>
          <p:nvPr>
            <p:ph type="sldNum" sz="quarter" idx="4"/>
          </p:nvPr>
        </p:nvSpPr>
        <p:spPr bwMode="auto">
          <a:xfrm>
            <a:off x="9359900" y="6286500"/>
            <a:ext cx="2540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967A4"/>
                </a:solidFill>
                <a:latin typeface="Helvetica" pitchFamily="-111" charset="0"/>
                <a:ea typeface="ＭＳ Ｐゴシック" pitchFamily="-111" charset="-128"/>
                <a:cs typeface="ＭＳ Ｐゴシック" pitchFamily="-111" charset="-128"/>
              </a:defRPr>
            </a:lvl1pPr>
          </a:lstStyle>
          <a:p>
            <a:pPr>
              <a:defRPr/>
            </a:pPr>
            <a:fld id="{BCD80EBE-9844-8249-A766-B820430A377D}" type="slidenum">
              <a:rPr lang="en-US"/>
              <a:pPr>
                <a:defRPr/>
              </a:pPr>
              <a:t>‹#›</a:t>
            </a:fld>
            <a:endParaRPr lang="en-US" dirty="0"/>
          </a:p>
        </p:txBody>
      </p:sp>
      <p:pic>
        <p:nvPicPr>
          <p:cNvPr id="1030" name="Picture 17" descr="CERNlogo-bleu"/>
          <p:cNvPicPr>
            <a:picLocks noChangeAspect="1" noChangeArrowheads="1"/>
          </p:cNvPicPr>
          <p:nvPr userDrawn="1"/>
        </p:nvPicPr>
        <p:blipFill>
          <a:blip r:embed="rId14">
            <a:clrChange>
              <a:clrFrom>
                <a:srgbClr val="FFFFFF"/>
              </a:clrFrom>
              <a:clrTo>
                <a:srgbClr val="FFFFFF">
                  <a:alpha val="0"/>
                </a:srgbClr>
              </a:clrTo>
            </a:clrChange>
          </a:blip>
          <a:srcRect/>
          <a:stretch>
            <a:fillRect/>
          </a:stretch>
        </p:blipFill>
        <p:spPr bwMode="auto">
          <a:xfrm>
            <a:off x="508000" y="6324601"/>
            <a:ext cx="711200" cy="512763"/>
          </a:xfrm>
          <a:prstGeom prst="rect">
            <a:avLst/>
          </a:prstGeom>
          <a:noFill/>
          <a:ln w="9525">
            <a:noFill/>
            <a:miter lim="800000"/>
            <a:headEnd/>
            <a:tailEnd/>
          </a:ln>
        </p:spPr>
      </p:pic>
      <p:sp>
        <p:nvSpPr>
          <p:cNvPr id="3143" name="Line 71"/>
          <p:cNvSpPr>
            <a:spLocks noChangeShapeType="1"/>
          </p:cNvSpPr>
          <p:nvPr userDrawn="1"/>
        </p:nvSpPr>
        <p:spPr bwMode="auto">
          <a:xfrm>
            <a:off x="1422400" y="6324600"/>
            <a:ext cx="9652000" cy="0"/>
          </a:xfrm>
          <a:prstGeom prst="line">
            <a:avLst/>
          </a:prstGeom>
          <a:noFill/>
          <a:ln w="12700">
            <a:solidFill>
              <a:srgbClr val="0967A4">
                <a:alpha val="74001"/>
              </a:srgbClr>
            </a:solidFill>
            <a:round/>
            <a:headEnd/>
            <a:tailEnd/>
          </a:ln>
          <a:effectLst/>
        </p:spPr>
        <p:txBody>
          <a:bodyPr wrap="none" anchor="ctr">
            <a:prstTxWarp prst="textNoShape">
              <a:avLst/>
            </a:prstTxWarp>
          </a:bodyPr>
          <a:lstStyle/>
          <a:p>
            <a:pPr eaLnBrk="0" hangingPunct="0">
              <a:defRPr/>
            </a:pPr>
            <a:endParaRPr lang="en-GB" sz="2400" dirty="0">
              <a:solidFill>
                <a:srgbClr val="000000"/>
              </a:solidFill>
              <a:latin typeface="Arial" pitchFamily="19" charset="0"/>
              <a:ea typeface="ＭＳ Ｐゴシック" pitchFamily="19" charset="-128"/>
              <a:cs typeface="ＭＳ Ｐゴシック" pitchFamily="19" charset="-128"/>
            </a:endParaRPr>
          </a:p>
        </p:txBody>
      </p:sp>
      <p:sp>
        <p:nvSpPr>
          <p:cNvPr id="3146" name="Rectangle 74"/>
          <p:cNvSpPr>
            <a:spLocks noChangeArrowheads="1"/>
          </p:cNvSpPr>
          <p:nvPr userDrawn="1"/>
        </p:nvSpPr>
        <p:spPr bwMode="auto">
          <a:xfrm>
            <a:off x="0" y="990600"/>
            <a:ext cx="9357784" cy="76200"/>
          </a:xfrm>
          <a:prstGeom prst="rect">
            <a:avLst/>
          </a:prstGeom>
          <a:solidFill>
            <a:schemeClr val="hlink">
              <a:alpha val="50000"/>
            </a:schemeClr>
          </a:solidFill>
          <a:ln w="9525">
            <a:noFill/>
            <a:miter lim="800000"/>
            <a:headEnd/>
            <a:tailEnd/>
          </a:ln>
          <a:effectLst/>
        </p:spPr>
        <p:txBody>
          <a:bodyPr wrap="none" anchor="ctr">
            <a:prstTxWarp prst="textNoShape">
              <a:avLst/>
            </a:prstTxWarp>
          </a:bodyPr>
          <a:lstStyle/>
          <a:p>
            <a:pPr algn="ctr">
              <a:defRPr/>
            </a:pPr>
            <a:endParaRPr kumimoji="1" lang="en-US" sz="2400" dirty="0">
              <a:solidFill>
                <a:srgbClr val="000000"/>
              </a:solidFill>
              <a:latin typeface="Helvetica" pitchFamily="-111" charset="0"/>
              <a:ea typeface="ＭＳ Ｐゴシック" pitchFamily="-111" charset="-128"/>
              <a:cs typeface="ＭＳ Ｐゴシック" pitchFamily="-111" charset="-128"/>
            </a:endParaRPr>
          </a:p>
        </p:txBody>
      </p:sp>
      <p:sp>
        <p:nvSpPr>
          <p:cNvPr id="9" name="Rectangle 1042"/>
          <p:cNvSpPr>
            <a:spLocks noChangeArrowheads="1"/>
          </p:cNvSpPr>
          <p:nvPr userDrawn="1"/>
        </p:nvSpPr>
        <p:spPr bwMode="auto">
          <a:xfrm>
            <a:off x="0" y="3175"/>
            <a:ext cx="12192000" cy="6858000"/>
          </a:xfrm>
          <a:prstGeom prst="rect">
            <a:avLst/>
          </a:prstGeom>
          <a:gradFill flip="none" rotWithShape="1">
            <a:gsLst>
              <a:gs pos="0">
                <a:schemeClr val="tx2"/>
              </a:gs>
              <a:gs pos="74000">
                <a:schemeClr val="tx2">
                  <a:lumMod val="50000"/>
                </a:schemeClr>
              </a:gs>
              <a:gs pos="99000">
                <a:srgbClr val="000F20"/>
              </a:gs>
            </a:gsLst>
            <a:path path="shape">
              <a:fillToRect l="50000" t="50000" r="50000" b="50000"/>
            </a:path>
            <a:tileRect/>
          </a:gradFill>
          <a:ln w="9525">
            <a:noFill/>
            <a:miter lim="800000"/>
            <a:headEnd/>
            <a:tailEnd/>
          </a:ln>
        </p:spPr>
        <p:txBody>
          <a:bodyPr>
            <a:prstTxWarp prst="textNoShape">
              <a:avLst/>
            </a:prstTxWarp>
          </a:bodyPr>
          <a:lstStyle/>
          <a:p>
            <a:endParaRPr lang="en-US" sz="2400" dirty="0">
              <a:solidFill>
                <a:srgbClr val="000000"/>
              </a:solidFill>
              <a:ea typeface="ＭＳ Ｐゴシック" charset="-128"/>
              <a:cs typeface="ＭＳ Ｐゴシック" pitchFamily="-112" charset="-128"/>
            </a:endParaRPr>
          </a:p>
        </p:txBody>
      </p:sp>
      <p:pic>
        <p:nvPicPr>
          <p:cNvPr id="11" name="Picture 10" descr="cern_logo_1.png"/>
          <p:cNvPicPr>
            <a:picLocks noChangeAspect="1"/>
          </p:cNvPicPr>
          <p:nvPr userDrawn="1"/>
        </p:nvPicPr>
        <p:blipFill>
          <a:blip r:embed="rId15" cstate="print">
            <a:lum bright="100000" contrast="-100000"/>
            <a:extLst>
              <a:ext uri="{28A0092B-C50C-407E-A947-70E740481C1C}">
                <a14:useLocalDpi xmlns:a14="http://schemas.microsoft.com/office/drawing/2010/main"/>
              </a:ext>
            </a:extLst>
          </a:blip>
          <a:stretch>
            <a:fillRect/>
          </a:stretch>
        </p:blipFill>
        <p:spPr>
          <a:xfrm>
            <a:off x="103507" y="6285594"/>
            <a:ext cx="658493" cy="485638"/>
          </a:xfrm>
          <a:prstGeom prst="rect">
            <a:avLst/>
          </a:prstGeom>
        </p:spPr>
      </p:pic>
      <p:sp>
        <p:nvSpPr>
          <p:cNvPr id="12" name="TextBox 11"/>
          <p:cNvSpPr txBox="1"/>
          <p:nvPr userDrawn="1"/>
        </p:nvSpPr>
        <p:spPr>
          <a:xfrm>
            <a:off x="0" y="6583675"/>
            <a:ext cx="12192000" cy="276999"/>
          </a:xfrm>
          <a:prstGeom prst="rect">
            <a:avLst/>
          </a:prstGeom>
          <a:noFill/>
          <a:ln>
            <a:noFill/>
          </a:ln>
        </p:spPr>
        <p:txBody>
          <a:bodyPr wrap="square" rtlCol="0">
            <a:spAutoFit/>
          </a:bodyPr>
          <a:lstStyle/>
          <a:p>
            <a:pPr algn="just"/>
            <a:r>
              <a:rPr lang="fr-CH" sz="1200" dirty="0" smtClean="0">
                <a:solidFill>
                  <a:schemeClr val="accent5"/>
                </a:solidFill>
                <a:latin typeface="Arial" panose="020B0604020202020204" pitchFamily="34" charset="0"/>
                <a:cs typeface="Arial" panose="020B0604020202020204" pitchFamily="34" charset="0"/>
              </a:rPr>
              <a:t>	LHC </a:t>
            </a:r>
            <a:r>
              <a:rPr lang="fr-CH" sz="1200" dirty="0" err="1" smtClean="0">
                <a:solidFill>
                  <a:schemeClr val="accent5"/>
                </a:solidFill>
                <a:latin typeface="Arial" panose="020B0604020202020204" pitchFamily="34" charset="0"/>
                <a:cs typeface="Arial" panose="020B0604020202020204" pitchFamily="34" charset="0"/>
              </a:rPr>
              <a:t>Experiment</a:t>
            </a:r>
            <a:r>
              <a:rPr lang="fr-CH" sz="1200" dirty="0" smtClean="0">
                <a:solidFill>
                  <a:schemeClr val="accent5"/>
                </a:solidFill>
                <a:latin typeface="Arial" panose="020B0604020202020204" pitchFamily="34" charset="0"/>
                <a:cs typeface="Arial" panose="020B0604020202020204" pitchFamily="34" charset="0"/>
              </a:rPr>
              <a:t> Upgrades			Manfred Krammer			13.11.2017			 </a:t>
            </a:r>
            <a:fld id="{5D55C172-E4AE-40D2-9E89-A0C98A10F077}" type="slidenum">
              <a:rPr lang="fr-CH" sz="1200" smtClean="0">
                <a:solidFill>
                  <a:schemeClr val="accent5"/>
                </a:solidFill>
                <a:latin typeface="Arial" panose="020B0604020202020204" pitchFamily="34" charset="0"/>
                <a:cs typeface="Arial" panose="020B0604020202020204" pitchFamily="34" charset="0"/>
              </a:rPr>
              <a:pPr algn="just"/>
              <a:t>‹#›</a:t>
            </a:fld>
            <a:endParaRPr lang="en-US" sz="1200" dirty="0">
              <a:solidFill>
                <a:schemeClr val="accent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09110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4000">
          <a:solidFill>
            <a:schemeClr val="hlink"/>
          </a:solidFill>
          <a:latin typeface="+mj-lt"/>
          <a:ea typeface="ＭＳ Ｐゴシック" charset="-128"/>
          <a:cs typeface="ＭＳ Ｐゴシック" charset="-128"/>
        </a:defRPr>
      </a:lvl1pPr>
      <a:lvl2pPr algn="l" rtl="0" eaLnBrk="0" fontAlgn="base" hangingPunct="0">
        <a:spcBef>
          <a:spcPct val="0"/>
        </a:spcBef>
        <a:spcAft>
          <a:spcPct val="0"/>
        </a:spcAft>
        <a:defRPr sz="4000">
          <a:solidFill>
            <a:schemeClr val="hlink"/>
          </a:solidFill>
          <a:latin typeface="Helvetica" pitchFamily="19" charset="0"/>
          <a:ea typeface="ＭＳ Ｐゴシック" charset="-128"/>
          <a:cs typeface="ＭＳ Ｐゴシック" charset="-128"/>
        </a:defRPr>
      </a:lvl2pPr>
      <a:lvl3pPr algn="l" rtl="0" eaLnBrk="0" fontAlgn="base" hangingPunct="0">
        <a:spcBef>
          <a:spcPct val="0"/>
        </a:spcBef>
        <a:spcAft>
          <a:spcPct val="0"/>
        </a:spcAft>
        <a:defRPr sz="4000">
          <a:solidFill>
            <a:schemeClr val="hlink"/>
          </a:solidFill>
          <a:latin typeface="Helvetica" pitchFamily="19" charset="0"/>
          <a:ea typeface="ＭＳ Ｐゴシック" charset="-128"/>
          <a:cs typeface="ＭＳ Ｐゴシック" charset="-128"/>
        </a:defRPr>
      </a:lvl3pPr>
      <a:lvl4pPr algn="l" rtl="0" eaLnBrk="0" fontAlgn="base" hangingPunct="0">
        <a:spcBef>
          <a:spcPct val="0"/>
        </a:spcBef>
        <a:spcAft>
          <a:spcPct val="0"/>
        </a:spcAft>
        <a:defRPr sz="4000">
          <a:solidFill>
            <a:schemeClr val="hlink"/>
          </a:solidFill>
          <a:latin typeface="Helvetica" pitchFamily="19" charset="0"/>
          <a:ea typeface="ＭＳ Ｐゴシック" charset="-128"/>
          <a:cs typeface="ＭＳ Ｐゴシック" charset="-128"/>
        </a:defRPr>
      </a:lvl4pPr>
      <a:lvl5pPr algn="l" rtl="0" eaLnBrk="0" fontAlgn="base" hangingPunct="0">
        <a:spcBef>
          <a:spcPct val="0"/>
        </a:spcBef>
        <a:spcAft>
          <a:spcPct val="0"/>
        </a:spcAft>
        <a:defRPr sz="4000">
          <a:solidFill>
            <a:schemeClr val="hlink"/>
          </a:solidFill>
          <a:latin typeface="Helvetica" pitchFamily="19" charset="0"/>
          <a:ea typeface="ＭＳ Ｐゴシック" charset="-128"/>
          <a:cs typeface="ＭＳ Ｐゴシック" charset="-128"/>
        </a:defRPr>
      </a:lvl5pPr>
      <a:lvl6pPr marL="457200" algn="l" rtl="0" fontAlgn="base">
        <a:spcBef>
          <a:spcPct val="0"/>
        </a:spcBef>
        <a:spcAft>
          <a:spcPct val="0"/>
        </a:spcAft>
        <a:defRPr sz="4000">
          <a:solidFill>
            <a:schemeClr val="hlink"/>
          </a:solidFill>
          <a:latin typeface="Helvetica" pitchFamily="19" charset="0"/>
        </a:defRPr>
      </a:lvl6pPr>
      <a:lvl7pPr marL="914400" algn="l" rtl="0" fontAlgn="base">
        <a:spcBef>
          <a:spcPct val="0"/>
        </a:spcBef>
        <a:spcAft>
          <a:spcPct val="0"/>
        </a:spcAft>
        <a:defRPr sz="4000">
          <a:solidFill>
            <a:schemeClr val="hlink"/>
          </a:solidFill>
          <a:latin typeface="Helvetica" pitchFamily="19" charset="0"/>
        </a:defRPr>
      </a:lvl7pPr>
      <a:lvl8pPr marL="1371600" algn="l" rtl="0" fontAlgn="base">
        <a:spcBef>
          <a:spcPct val="0"/>
        </a:spcBef>
        <a:spcAft>
          <a:spcPct val="0"/>
        </a:spcAft>
        <a:defRPr sz="4000">
          <a:solidFill>
            <a:schemeClr val="hlink"/>
          </a:solidFill>
          <a:latin typeface="Helvetica" pitchFamily="19" charset="0"/>
        </a:defRPr>
      </a:lvl8pPr>
      <a:lvl9pPr marL="1828800" algn="l" rtl="0" fontAlgn="base">
        <a:spcBef>
          <a:spcPct val="0"/>
        </a:spcBef>
        <a:spcAft>
          <a:spcPct val="0"/>
        </a:spcAft>
        <a:defRPr sz="4000">
          <a:solidFill>
            <a:schemeClr val="hlink"/>
          </a:solidFill>
          <a:latin typeface="Helvetica" pitchFamily="19" charset="0"/>
        </a:defRPr>
      </a:lvl9pPr>
    </p:titleStyle>
    <p:bodyStyle>
      <a:lvl1pPr marL="342900" indent="-342900" algn="l" rtl="0" eaLnBrk="0" fontAlgn="base" hangingPunct="0">
        <a:spcBef>
          <a:spcPct val="20000"/>
        </a:spcBef>
        <a:spcAft>
          <a:spcPct val="0"/>
        </a:spcAft>
        <a:buClr>
          <a:schemeClr val="folHlink"/>
        </a:buClr>
        <a:buSzPct val="75000"/>
        <a:buFont typeface="Wingdings" charset="2"/>
        <a:buChar char="n"/>
        <a:defRPr sz="2800">
          <a:solidFill>
            <a:schemeClr val="tx2"/>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folHlink"/>
        </a:buClr>
        <a:buSzPct val="70000"/>
        <a:buFont typeface="Wingdings" charset="2"/>
        <a:buChar char="n"/>
        <a:defRPr sz="2400">
          <a:solidFill>
            <a:schemeClr val="tx2"/>
          </a:solidFill>
          <a:latin typeface="+mn-lt"/>
          <a:ea typeface="ＭＳ Ｐゴシック" pitchFamily="19" charset="-128"/>
        </a:defRPr>
      </a:lvl2pPr>
      <a:lvl3pPr marL="1143000" indent="-228600" algn="l" rtl="0" eaLnBrk="0" fontAlgn="base" hangingPunct="0">
        <a:spcBef>
          <a:spcPct val="20000"/>
        </a:spcBef>
        <a:spcAft>
          <a:spcPct val="0"/>
        </a:spcAft>
        <a:buClr>
          <a:schemeClr val="tx2"/>
        </a:buClr>
        <a:buChar char="•"/>
        <a:defRPr sz="2000">
          <a:solidFill>
            <a:schemeClr val="tx2"/>
          </a:solidFill>
          <a:latin typeface="+mn-lt"/>
          <a:ea typeface="ＭＳ Ｐゴシック" pitchFamily="19" charset="-128"/>
        </a:defRPr>
      </a:lvl3pPr>
      <a:lvl4pPr marL="1600200" indent="-228600" algn="l" rtl="0" eaLnBrk="0" fontAlgn="base" hangingPunct="0">
        <a:spcBef>
          <a:spcPct val="20000"/>
        </a:spcBef>
        <a:spcAft>
          <a:spcPct val="0"/>
        </a:spcAft>
        <a:buClr>
          <a:schemeClr val="hlink"/>
        </a:buClr>
        <a:buChar char="•"/>
        <a:defRPr sz="2000">
          <a:solidFill>
            <a:schemeClr val="tx2"/>
          </a:solidFill>
          <a:latin typeface="+mn-lt"/>
          <a:ea typeface="ＭＳ Ｐゴシック" pitchFamily="19" charset="-128"/>
        </a:defRPr>
      </a:lvl4pPr>
      <a:lvl5pPr marL="2057400" indent="-228600" algn="l" rtl="0" eaLnBrk="0" fontAlgn="base" hangingPunct="0">
        <a:spcBef>
          <a:spcPct val="20000"/>
        </a:spcBef>
        <a:spcAft>
          <a:spcPct val="0"/>
        </a:spcAft>
        <a:buClr>
          <a:schemeClr val="tx1"/>
        </a:buClr>
        <a:buSzPct val="85000"/>
        <a:buChar char="•"/>
        <a:defRPr sz="2000">
          <a:solidFill>
            <a:schemeClr val="tx2"/>
          </a:solidFill>
          <a:latin typeface="+mn-lt"/>
          <a:ea typeface="ＭＳ Ｐゴシック" pitchFamily="19" charset="-128"/>
        </a:defRPr>
      </a:lvl5pPr>
      <a:lvl6pPr marL="25146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6pPr>
      <a:lvl7pPr marL="29718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7pPr>
      <a:lvl8pPr marL="34290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8pPr>
      <a:lvl9pPr marL="38862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12192000" cy="657497"/>
          </a:xfrm>
          <a:prstGeom prst="rect">
            <a:avLst/>
          </a:prstGeom>
          <a:solidFill>
            <a:schemeClr val="accent1">
              <a:lumMod val="60000"/>
              <a:lumOff val="40000"/>
            </a:schemeClr>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981635"/>
            <a:ext cx="10515600" cy="54393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1277600" y="1"/>
            <a:ext cx="914400" cy="904183"/>
          </a:xfrm>
          <a:prstGeom prst="rect">
            <a:avLst/>
          </a:prstGeom>
        </p:spPr>
      </p:pic>
      <p:sp>
        <p:nvSpPr>
          <p:cNvPr id="8" name="TextBox 7"/>
          <p:cNvSpPr txBox="1"/>
          <p:nvPr userDrawn="1"/>
        </p:nvSpPr>
        <p:spPr>
          <a:xfrm>
            <a:off x="0" y="6583675"/>
            <a:ext cx="12192000" cy="276999"/>
          </a:xfrm>
          <a:prstGeom prst="rect">
            <a:avLst/>
          </a:prstGeom>
          <a:solidFill>
            <a:schemeClr val="accent1">
              <a:lumMod val="60000"/>
              <a:lumOff val="40000"/>
            </a:schemeClr>
          </a:solidFill>
        </p:spPr>
        <p:txBody>
          <a:bodyPr wrap="square" rtlCol="0">
            <a:spAutoFit/>
          </a:bodyPr>
          <a:lstStyle/>
          <a:p>
            <a:pPr algn="just"/>
            <a:r>
              <a:rPr lang="fr-CH" sz="1200" dirty="0" smtClean="0">
                <a:solidFill>
                  <a:schemeClr val="bg1">
                    <a:lumMod val="50000"/>
                  </a:schemeClr>
                </a:solidFill>
                <a:latin typeface="Arial" panose="020B0604020202020204" pitchFamily="34" charset="0"/>
                <a:cs typeface="Arial" panose="020B0604020202020204" pitchFamily="34" charset="0"/>
              </a:rPr>
              <a:t>LHC </a:t>
            </a:r>
            <a:r>
              <a:rPr lang="fr-CH" sz="1200" dirty="0" err="1" smtClean="0">
                <a:solidFill>
                  <a:schemeClr val="bg1">
                    <a:lumMod val="50000"/>
                  </a:schemeClr>
                </a:solidFill>
                <a:latin typeface="Arial" panose="020B0604020202020204" pitchFamily="34" charset="0"/>
                <a:cs typeface="Arial" panose="020B0604020202020204" pitchFamily="34" charset="0"/>
              </a:rPr>
              <a:t>Experiment</a:t>
            </a:r>
            <a:r>
              <a:rPr lang="fr-CH" sz="1200" dirty="0" smtClean="0">
                <a:solidFill>
                  <a:schemeClr val="bg1">
                    <a:lumMod val="50000"/>
                  </a:schemeClr>
                </a:solidFill>
                <a:latin typeface="Arial" panose="020B0604020202020204" pitchFamily="34" charset="0"/>
                <a:cs typeface="Arial" panose="020B0604020202020204" pitchFamily="34" charset="0"/>
              </a:rPr>
              <a:t> Upgrades			Manfred Krammer			13.11.2017				 </a:t>
            </a:r>
            <a:fld id="{5D55C172-E4AE-40D2-9E89-A0C98A10F077}" type="slidenum">
              <a:rPr lang="fr-CH" sz="1200" smtClean="0">
                <a:solidFill>
                  <a:schemeClr val="bg1">
                    <a:lumMod val="50000"/>
                  </a:schemeClr>
                </a:solidFill>
                <a:latin typeface="Arial" panose="020B0604020202020204" pitchFamily="34" charset="0"/>
                <a:cs typeface="Arial" panose="020B0604020202020204" pitchFamily="34" charset="0"/>
              </a:rPr>
              <a:pPr algn="just"/>
              <a:t>‹#›</a:t>
            </a:fld>
            <a:endParaRPr lang="en-US"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177772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lnSpc>
          <a:spcPct val="90000"/>
        </a:lnSpc>
        <a:spcBef>
          <a:spcPts val="500"/>
        </a:spcBef>
        <a:buFont typeface="Courier New" panose="02070309020205020404" pitchFamily="49" charset="0"/>
        <a:buChar char="o"/>
        <a:defRPr sz="2400" kern="1200">
          <a:solidFill>
            <a:schemeClr val="accent1">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C000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12192000" cy="653143"/>
          </a:xfrm>
          <a:prstGeom prst="rect">
            <a:avLst/>
          </a:prstGeom>
          <a:solidFill>
            <a:schemeClr val="accent1">
              <a:lumMod val="60000"/>
              <a:lumOff val="40000"/>
            </a:schemeClr>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981635"/>
            <a:ext cx="10515600" cy="54393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a:blip r:embed="rId7"/>
          <a:stretch>
            <a:fillRect/>
          </a:stretch>
        </p:blipFill>
        <p:spPr>
          <a:xfrm>
            <a:off x="11308067" y="0"/>
            <a:ext cx="883933" cy="857250"/>
          </a:xfrm>
          <a:prstGeom prst="rect">
            <a:avLst/>
          </a:prstGeom>
        </p:spPr>
      </p:pic>
      <p:sp>
        <p:nvSpPr>
          <p:cNvPr id="6" name="TextBox 5"/>
          <p:cNvSpPr txBox="1"/>
          <p:nvPr userDrawn="1"/>
        </p:nvSpPr>
        <p:spPr>
          <a:xfrm>
            <a:off x="0" y="6583675"/>
            <a:ext cx="12192000" cy="276999"/>
          </a:xfrm>
          <a:prstGeom prst="rect">
            <a:avLst/>
          </a:prstGeom>
          <a:solidFill>
            <a:schemeClr val="accent1">
              <a:lumMod val="60000"/>
              <a:lumOff val="40000"/>
            </a:schemeClr>
          </a:solidFill>
        </p:spPr>
        <p:txBody>
          <a:bodyPr wrap="square" rtlCol="0">
            <a:spAutoFit/>
          </a:bodyPr>
          <a:lstStyle/>
          <a:p>
            <a:pPr algn="just"/>
            <a:r>
              <a:rPr lang="fr-CH" sz="1200" dirty="0" smtClean="0">
                <a:solidFill>
                  <a:schemeClr val="bg1">
                    <a:lumMod val="50000"/>
                  </a:schemeClr>
                </a:solidFill>
                <a:latin typeface="Arial" panose="020B0604020202020204" pitchFamily="34" charset="0"/>
                <a:cs typeface="Arial" panose="020B0604020202020204" pitchFamily="34" charset="0"/>
              </a:rPr>
              <a:t>LHC </a:t>
            </a:r>
            <a:r>
              <a:rPr lang="fr-CH" sz="1200" dirty="0" err="1" smtClean="0">
                <a:solidFill>
                  <a:schemeClr val="bg1">
                    <a:lumMod val="50000"/>
                  </a:schemeClr>
                </a:solidFill>
                <a:latin typeface="Arial" panose="020B0604020202020204" pitchFamily="34" charset="0"/>
                <a:cs typeface="Arial" panose="020B0604020202020204" pitchFamily="34" charset="0"/>
              </a:rPr>
              <a:t>Experiment</a:t>
            </a:r>
            <a:r>
              <a:rPr lang="fr-CH" sz="1200" dirty="0" smtClean="0">
                <a:solidFill>
                  <a:schemeClr val="bg1">
                    <a:lumMod val="50000"/>
                  </a:schemeClr>
                </a:solidFill>
                <a:latin typeface="Arial" panose="020B0604020202020204" pitchFamily="34" charset="0"/>
                <a:cs typeface="Arial" panose="020B0604020202020204" pitchFamily="34" charset="0"/>
              </a:rPr>
              <a:t> Upgrades			Manfred Krammer			13.11.2017				 </a:t>
            </a:r>
            <a:fld id="{5D55C172-E4AE-40D2-9E89-A0C98A10F077}" type="slidenum">
              <a:rPr lang="fr-CH" sz="1200" smtClean="0">
                <a:solidFill>
                  <a:schemeClr val="bg1">
                    <a:lumMod val="50000"/>
                  </a:schemeClr>
                </a:solidFill>
                <a:latin typeface="Arial" panose="020B0604020202020204" pitchFamily="34" charset="0"/>
                <a:cs typeface="Arial" panose="020B0604020202020204" pitchFamily="34" charset="0"/>
              </a:rPr>
              <a:pPr algn="just"/>
              <a:t>‹#›</a:t>
            </a:fld>
            <a:endParaRPr lang="en-US"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487235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lnSpc>
          <a:spcPct val="90000"/>
        </a:lnSpc>
        <a:spcBef>
          <a:spcPts val="500"/>
        </a:spcBef>
        <a:buFont typeface="Courier New" panose="02070309020205020404" pitchFamily="49" charset="0"/>
        <a:buChar char="o"/>
        <a:defRPr sz="2400" kern="1200">
          <a:solidFill>
            <a:schemeClr val="accent1">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C000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10877005" cy="653143"/>
          </a:xfrm>
          <a:prstGeom prst="rect">
            <a:avLst/>
          </a:prstGeom>
          <a:solidFill>
            <a:schemeClr val="accent1">
              <a:lumMod val="60000"/>
              <a:lumOff val="40000"/>
            </a:schemeClr>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981635"/>
            <a:ext cx="10515600" cy="54393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877005" y="1"/>
            <a:ext cx="1314995" cy="657497"/>
          </a:xfrm>
          <a:prstGeom prst="rect">
            <a:avLst/>
          </a:prstGeom>
        </p:spPr>
      </p:pic>
      <p:sp>
        <p:nvSpPr>
          <p:cNvPr id="9" name="TextBox 8"/>
          <p:cNvSpPr txBox="1"/>
          <p:nvPr userDrawn="1"/>
        </p:nvSpPr>
        <p:spPr>
          <a:xfrm>
            <a:off x="0" y="6583675"/>
            <a:ext cx="12192000" cy="276999"/>
          </a:xfrm>
          <a:prstGeom prst="rect">
            <a:avLst/>
          </a:prstGeom>
          <a:solidFill>
            <a:schemeClr val="accent1">
              <a:lumMod val="60000"/>
              <a:lumOff val="40000"/>
            </a:schemeClr>
          </a:solidFill>
        </p:spPr>
        <p:txBody>
          <a:bodyPr wrap="square" rtlCol="0">
            <a:spAutoFit/>
          </a:bodyPr>
          <a:lstStyle/>
          <a:p>
            <a:pPr algn="just"/>
            <a:r>
              <a:rPr lang="fr-CH" sz="1200" dirty="0" smtClean="0">
                <a:solidFill>
                  <a:schemeClr val="bg1">
                    <a:lumMod val="50000"/>
                  </a:schemeClr>
                </a:solidFill>
                <a:latin typeface="Arial" panose="020B0604020202020204" pitchFamily="34" charset="0"/>
                <a:cs typeface="Arial" panose="020B0604020202020204" pitchFamily="34" charset="0"/>
              </a:rPr>
              <a:t>LHC </a:t>
            </a:r>
            <a:r>
              <a:rPr lang="fr-CH" sz="1200" dirty="0" err="1" smtClean="0">
                <a:solidFill>
                  <a:schemeClr val="bg1">
                    <a:lumMod val="50000"/>
                  </a:schemeClr>
                </a:solidFill>
                <a:latin typeface="Arial" panose="020B0604020202020204" pitchFamily="34" charset="0"/>
                <a:cs typeface="Arial" panose="020B0604020202020204" pitchFamily="34" charset="0"/>
              </a:rPr>
              <a:t>Experiment</a:t>
            </a:r>
            <a:r>
              <a:rPr lang="fr-CH" sz="1200" dirty="0" smtClean="0">
                <a:solidFill>
                  <a:schemeClr val="bg1">
                    <a:lumMod val="50000"/>
                  </a:schemeClr>
                </a:solidFill>
                <a:latin typeface="Arial" panose="020B0604020202020204" pitchFamily="34" charset="0"/>
                <a:cs typeface="Arial" panose="020B0604020202020204" pitchFamily="34" charset="0"/>
              </a:rPr>
              <a:t> Upgrades			Manfred Krammer			13.11.2017				 </a:t>
            </a:r>
            <a:fld id="{5D55C172-E4AE-40D2-9E89-A0C98A10F077}" type="slidenum">
              <a:rPr lang="fr-CH" sz="1200" smtClean="0">
                <a:solidFill>
                  <a:schemeClr val="bg1">
                    <a:lumMod val="50000"/>
                  </a:schemeClr>
                </a:solidFill>
                <a:latin typeface="Arial" panose="020B0604020202020204" pitchFamily="34" charset="0"/>
                <a:cs typeface="Arial" panose="020B0604020202020204" pitchFamily="34" charset="0"/>
              </a:rPr>
              <a:pPr algn="just"/>
              <a:t>‹#›</a:t>
            </a:fld>
            <a:endParaRPr lang="en-US" sz="12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608841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lnSpc>
          <a:spcPct val="90000"/>
        </a:lnSpc>
        <a:spcBef>
          <a:spcPts val="500"/>
        </a:spcBef>
        <a:buFont typeface="Courier New" panose="02070309020205020404" pitchFamily="49" charset="0"/>
        <a:buChar char="o"/>
        <a:defRPr sz="2400" kern="1200">
          <a:solidFill>
            <a:schemeClr val="accent1">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C000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12192000" cy="653143"/>
          </a:xfrm>
          <a:prstGeom prst="rect">
            <a:avLst/>
          </a:prstGeom>
          <a:solidFill>
            <a:schemeClr val="accent1">
              <a:lumMod val="60000"/>
              <a:lumOff val="40000"/>
            </a:schemeClr>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981635"/>
            <a:ext cx="10515600" cy="543933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Box 6"/>
          <p:cNvSpPr txBox="1"/>
          <p:nvPr userDrawn="1"/>
        </p:nvSpPr>
        <p:spPr>
          <a:xfrm>
            <a:off x="0" y="6583675"/>
            <a:ext cx="12192000" cy="276999"/>
          </a:xfrm>
          <a:prstGeom prst="rect">
            <a:avLst/>
          </a:prstGeom>
          <a:solidFill>
            <a:schemeClr val="accent1">
              <a:lumMod val="60000"/>
              <a:lumOff val="40000"/>
            </a:schemeClr>
          </a:solidFill>
        </p:spPr>
        <p:txBody>
          <a:bodyPr wrap="square" rtlCol="0">
            <a:spAutoFit/>
          </a:bodyPr>
          <a:lstStyle/>
          <a:p>
            <a:pPr algn="just"/>
            <a:r>
              <a:rPr lang="fr-CH" sz="1200" dirty="0" smtClean="0">
                <a:solidFill>
                  <a:schemeClr val="bg1">
                    <a:lumMod val="50000"/>
                  </a:schemeClr>
                </a:solidFill>
                <a:latin typeface="Arial" panose="020B0604020202020204" pitchFamily="34" charset="0"/>
                <a:cs typeface="Arial" panose="020B0604020202020204" pitchFamily="34" charset="0"/>
              </a:rPr>
              <a:t>LHC </a:t>
            </a:r>
            <a:r>
              <a:rPr lang="fr-CH" sz="1200" dirty="0" err="1" smtClean="0">
                <a:solidFill>
                  <a:schemeClr val="bg1">
                    <a:lumMod val="50000"/>
                  </a:schemeClr>
                </a:solidFill>
                <a:latin typeface="Arial" panose="020B0604020202020204" pitchFamily="34" charset="0"/>
                <a:cs typeface="Arial" panose="020B0604020202020204" pitchFamily="34" charset="0"/>
              </a:rPr>
              <a:t>Experiment</a:t>
            </a:r>
            <a:r>
              <a:rPr lang="fr-CH" sz="1200" dirty="0" smtClean="0">
                <a:solidFill>
                  <a:schemeClr val="bg1">
                    <a:lumMod val="50000"/>
                  </a:schemeClr>
                </a:solidFill>
                <a:latin typeface="Arial" panose="020B0604020202020204" pitchFamily="34" charset="0"/>
                <a:cs typeface="Arial" panose="020B0604020202020204" pitchFamily="34" charset="0"/>
              </a:rPr>
              <a:t> Upgrades			Manfred Krammer			13.11.2017				 </a:t>
            </a:r>
            <a:fld id="{5D55C172-E4AE-40D2-9E89-A0C98A10F077}" type="slidenum">
              <a:rPr lang="fr-CH" sz="1200" smtClean="0">
                <a:solidFill>
                  <a:schemeClr val="bg1">
                    <a:lumMod val="50000"/>
                  </a:schemeClr>
                </a:solidFill>
                <a:latin typeface="Arial" panose="020B0604020202020204" pitchFamily="34" charset="0"/>
                <a:cs typeface="Arial" panose="020B0604020202020204" pitchFamily="34" charset="0"/>
              </a:rPr>
              <a:pPr algn="just"/>
              <a:t>‹#›</a:t>
            </a:fld>
            <a:endParaRPr lang="en-US" sz="1200" dirty="0">
              <a:solidFill>
                <a:schemeClr val="bg1">
                  <a:lumMod val="50000"/>
                </a:schemeClr>
              </a:solidFill>
              <a:latin typeface="Arial" panose="020B0604020202020204" pitchFamily="34" charset="0"/>
              <a:cs typeface="Arial" panose="020B0604020202020204" pitchFamily="34" charset="0"/>
            </a:endParaRPr>
          </a:p>
        </p:txBody>
      </p:sp>
      <p:pic>
        <p:nvPicPr>
          <p:cNvPr id="5" name="Picture 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1426808" y="1"/>
            <a:ext cx="765192" cy="1066800"/>
          </a:xfrm>
          <a:prstGeom prst="rect">
            <a:avLst/>
          </a:prstGeom>
        </p:spPr>
      </p:pic>
    </p:spTree>
    <p:extLst>
      <p:ext uri="{BB962C8B-B14F-4D97-AF65-F5344CB8AC3E}">
        <p14:creationId xmlns:p14="http://schemas.microsoft.com/office/powerpoint/2010/main" val="515530019"/>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lnSpc>
          <a:spcPct val="90000"/>
        </a:lnSpc>
        <a:spcBef>
          <a:spcPts val="500"/>
        </a:spcBef>
        <a:buFont typeface="Courier New" panose="02070309020205020404" pitchFamily="49" charset="0"/>
        <a:buChar char="o"/>
        <a:defRPr sz="2400" kern="1200">
          <a:solidFill>
            <a:schemeClr val="accent1">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C000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9.png"/><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jpeg"/><Relationship Id="rId6" Type="http://schemas.openxmlformats.org/officeDocument/2006/relationships/image" Target="../media/image25.png"/><Relationship Id="rId7" Type="http://schemas.openxmlformats.org/officeDocument/2006/relationships/image" Target="../media/image26.png"/><Relationship Id="rId1" Type="http://schemas.openxmlformats.org/officeDocument/2006/relationships/slideLayout" Target="../slideLayouts/slideLayout29.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7.png"/><Relationship Id="rId3" Type="http://schemas.openxmlformats.org/officeDocument/2006/relationships/image" Target="../media/image28.emf"/></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29.xml"/><Relationship Id="rId2"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1" Type="http://schemas.openxmlformats.org/officeDocument/2006/relationships/slideLayout" Target="../slideLayouts/slideLayout14.xml"/><Relationship Id="rId2"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tiff"/><Relationship Id="rId1" Type="http://schemas.openxmlformats.org/officeDocument/2006/relationships/slideLayout" Target="../slideLayouts/slideLayout14.xml"/><Relationship Id="rId2"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4.emf"/></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14.xml"/><Relationship Id="rId2" Type="http://schemas.openxmlformats.org/officeDocument/2006/relationships/image" Target="../media/image4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8.tiff"/><Relationship Id="rId3"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73.png"/><Relationship Id="rId1" Type="http://schemas.openxmlformats.org/officeDocument/2006/relationships/slideLayout" Target="../slideLayouts/slideLayout21.xml"/><Relationship Id="rId2" Type="http://schemas.openxmlformats.org/officeDocument/2006/relationships/image" Target="../media/image5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7.xml"/><Relationship Id="rId3" Type="http://schemas.openxmlformats.org/officeDocument/2006/relationships/image" Target="../media/image5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53.tiff"/><Relationship Id="rId3" Type="http://schemas.openxmlformats.org/officeDocument/2006/relationships/image" Target="../media/image54.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55.tiff"/><Relationship Id="rId3" Type="http://schemas.openxmlformats.org/officeDocument/2006/relationships/image" Target="../media/image56.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57.tiff"/><Relationship Id="rId3" Type="http://schemas.openxmlformats.org/officeDocument/2006/relationships/image" Target="../media/image58.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60.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63.png"/><Relationship Id="rId5" Type="http://schemas.openxmlformats.org/officeDocument/2006/relationships/image" Target="../media/image64.png"/><Relationship Id="rId1" Type="http://schemas.openxmlformats.org/officeDocument/2006/relationships/slideLayout" Target="../slideLayouts/slideLayout31.xml"/><Relationship Id="rId2" Type="http://schemas.openxmlformats.org/officeDocument/2006/relationships/image" Target="../media/image62.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65.tiff"/><Relationship Id="rId3" Type="http://schemas.openxmlformats.org/officeDocument/2006/relationships/image" Target="../media/image6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0.png"/><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 Id="rId3"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4.xml"/><Relationship Id="rId2"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76200"/>
            <a:ext cx="4953000" cy="4610100"/>
          </a:xfrm>
          <a:prstGeom prst="rect">
            <a:avLst/>
          </a:prstGeom>
        </p:spPr>
      </p:pic>
      <p:sp>
        <p:nvSpPr>
          <p:cNvPr id="4" name="Text Placeholder 2"/>
          <p:cNvSpPr txBox="1">
            <a:spLocks/>
          </p:cNvSpPr>
          <p:nvPr/>
        </p:nvSpPr>
        <p:spPr>
          <a:xfrm>
            <a:off x="838200" y="1981200"/>
            <a:ext cx="10321255" cy="1500187"/>
          </a:xfrm>
          <a:prstGeom prst="rect">
            <a:avLst/>
          </a:prstGeom>
        </p:spPr>
        <p:txBody>
          <a:bodyPr/>
          <a:lstStyle>
            <a:lvl1pPr marL="342900" indent="-342900" algn="l" rtl="0" eaLnBrk="0" fontAlgn="base" hangingPunct="0">
              <a:spcBef>
                <a:spcPct val="20000"/>
              </a:spcBef>
              <a:spcAft>
                <a:spcPct val="0"/>
              </a:spcAft>
              <a:buClr>
                <a:schemeClr val="folHlink"/>
              </a:buClr>
              <a:buSzPct val="75000"/>
              <a:buFont typeface="Wingdings" charset="2"/>
              <a:buChar char="n"/>
              <a:defRPr sz="2800">
                <a:solidFill>
                  <a:schemeClr val="tx2"/>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folHlink"/>
              </a:buClr>
              <a:buSzPct val="70000"/>
              <a:buFont typeface="Wingdings" charset="2"/>
              <a:buChar char="n"/>
              <a:defRPr sz="2400">
                <a:solidFill>
                  <a:schemeClr val="tx2"/>
                </a:solidFill>
                <a:latin typeface="+mn-lt"/>
                <a:ea typeface="ＭＳ Ｐゴシック" pitchFamily="19" charset="-128"/>
              </a:defRPr>
            </a:lvl2pPr>
            <a:lvl3pPr marL="1143000" indent="-228600" algn="l" rtl="0" eaLnBrk="0" fontAlgn="base" hangingPunct="0">
              <a:spcBef>
                <a:spcPct val="20000"/>
              </a:spcBef>
              <a:spcAft>
                <a:spcPct val="0"/>
              </a:spcAft>
              <a:buClr>
                <a:schemeClr val="tx2"/>
              </a:buClr>
              <a:buChar char="•"/>
              <a:defRPr sz="2000">
                <a:solidFill>
                  <a:schemeClr val="tx2"/>
                </a:solidFill>
                <a:latin typeface="+mn-lt"/>
                <a:ea typeface="ＭＳ Ｐゴシック" pitchFamily="19" charset="-128"/>
              </a:defRPr>
            </a:lvl3pPr>
            <a:lvl4pPr marL="1600200" indent="-228600" algn="l" rtl="0" eaLnBrk="0" fontAlgn="base" hangingPunct="0">
              <a:spcBef>
                <a:spcPct val="20000"/>
              </a:spcBef>
              <a:spcAft>
                <a:spcPct val="0"/>
              </a:spcAft>
              <a:buClr>
                <a:schemeClr val="hlink"/>
              </a:buClr>
              <a:buChar char="•"/>
              <a:defRPr sz="2000">
                <a:solidFill>
                  <a:schemeClr val="tx2"/>
                </a:solidFill>
                <a:latin typeface="+mn-lt"/>
                <a:ea typeface="ＭＳ Ｐゴシック" pitchFamily="19" charset="-128"/>
              </a:defRPr>
            </a:lvl4pPr>
            <a:lvl5pPr marL="2057400" indent="-228600" algn="l" rtl="0" eaLnBrk="0" fontAlgn="base" hangingPunct="0">
              <a:spcBef>
                <a:spcPct val="20000"/>
              </a:spcBef>
              <a:spcAft>
                <a:spcPct val="0"/>
              </a:spcAft>
              <a:buClr>
                <a:schemeClr val="tx1"/>
              </a:buClr>
              <a:buSzPct val="85000"/>
              <a:buChar char="•"/>
              <a:defRPr sz="2000">
                <a:solidFill>
                  <a:schemeClr val="tx2"/>
                </a:solidFill>
                <a:latin typeface="+mn-lt"/>
                <a:ea typeface="ＭＳ Ｐゴシック" pitchFamily="19" charset="-128"/>
              </a:defRPr>
            </a:lvl5pPr>
            <a:lvl6pPr marL="25146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6pPr>
            <a:lvl7pPr marL="29718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7pPr>
            <a:lvl8pPr marL="34290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8pPr>
            <a:lvl9pPr marL="3886200" indent="-228600" algn="l" rtl="0" fontAlgn="base">
              <a:spcBef>
                <a:spcPct val="20000"/>
              </a:spcBef>
              <a:spcAft>
                <a:spcPct val="0"/>
              </a:spcAft>
              <a:buClr>
                <a:schemeClr val="tx1"/>
              </a:buClr>
              <a:buSzPct val="85000"/>
              <a:buChar char="•"/>
              <a:defRPr>
                <a:solidFill>
                  <a:schemeClr val="tx2"/>
                </a:solidFill>
                <a:latin typeface="+mn-lt"/>
                <a:ea typeface="ＭＳ Ｐゴシック" pitchFamily="19" charset="-128"/>
              </a:defRPr>
            </a:lvl9pPr>
          </a:lstStyle>
          <a:p>
            <a:pPr marL="0" indent="0" algn="ctr">
              <a:spcAft>
                <a:spcPts val="1200"/>
              </a:spcAft>
              <a:buNone/>
            </a:pPr>
            <a:r>
              <a:rPr lang="en-US" sz="4000" kern="0" dirty="0" smtClean="0">
                <a:solidFill>
                  <a:schemeClr val="accent1"/>
                </a:solidFill>
              </a:rPr>
              <a:t>Upgrade Programs of the LHC Experiments</a:t>
            </a:r>
            <a:endParaRPr lang="en-US" sz="4000" kern="0" dirty="0">
              <a:solidFill>
                <a:schemeClr val="accent1"/>
              </a:solidFill>
            </a:endParaRPr>
          </a:p>
        </p:txBody>
      </p:sp>
      <p:sp>
        <p:nvSpPr>
          <p:cNvPr id="5" name="Text Placeholder 2"/>
          <p:cNvSpPr txBox="1">
            <a:spLocks/>
          </p:cNvSpPr>
          <p:nvPr/>
        </p:nvSpPr>
        <p:spPr bwMode="auto">
          <a:xfrm>
            <a:off x="1943100" y="3956562"/>
            <a:ext cx="7772400" cy="15001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algn="ctr">
              <a:spcBef>
                <a:spcPct val="20000"/>
              </a:spcBef>
              <a:defRPr/>
            </a:pPr>
            <a:r>
              <a:rPr lang="en-US" sz="2400" kern="0" dirty="0">
                <a:solidFill>
                  <a:srgbClr val="FFFF00"/>
                </a:solidFill>
                <a:latin typeface="+mn-lt"/>
              </a:rPr>
              <a:t>Manfred Krammer </a:t>
            </a:r>
          </a:p>
          <a:p>
            <a:pPr algn="ctr">
              <a:spcBef>
                <a:spcPct val="20000"/>
              </a:spcBef>
              <a:defRPr/>
            </a:pPr>
            <a:r>
              <a:rPr lang="en-US" sz="2400" kern="0" dirty="0">
                <a:solidFill>
                  <a:srgbClr val="FFFF00"/>
                </a:solidFill>
                <a:latin typeface="+mn-lt"/>
              </a:rPr>
              <a:t>CERN</a:t>
            </a:r>
          </a:p>
        </p:txBody>
      </p:sp>
      <p:sp>
        <p:nvSpPr>
          <p:cNvPr id="6" name="TextBox 5"/>
          <p:cNvSpPr txBox="1"/>
          <p:nvPr/>
        </p:nvSpPr>
        <p:spPr>
          <a:xfrm>
            <a:off x="1859687" y="6131639"/>
            <a:ext cx="7939225" cy="369332"/>
          </a:xfrm>
          <a:prstGeom prst="rect">
            <a:avLst/>
          </a:prstGeom>
          <a:noFill/>
        </p:spPr>
        <p:txBody>
          <a:bodyPr wrap="none" rtlCol="0">
            <a:spAutoFit/>
          </a:bodyPr>
          <a:lstStyle/>
          <a:p>
            <a:r>
              <a:rPr lang="de-AT" dirty="0" smtClean="0">
                <a:solidFill>
                  <a:srgbClr val="99CCFF"/>
                </a:solidFill>
              </a:rPr>
              <a:t>7th HL-LHC </a:t>
            </a:r>
            <a:r>
              <a:rPr lang="de-AT" dirty="0" err="1" smtClean="0">
                <a:solidFill>
                  <a:srgbClr val="99CCFF"/>
                </a:solidFill>
              </a:rPr>
              <a:t>Collaboration</a:t>
            </a:r>
            <a:r>
              <a:rPr lang="de-AT" dirty="0" smtClean="0">
                <a:solidFill>
                  <a:srgbClr val="99CCFF"/>
                </a:solidFill>
              </a:rPr>
              <a:t> Meeting</a:t>
            </a:r>
            <a:r>
              <a:rPr lang="de-AT" dirty="0">
                <a:solidFill>
                  <a:srgbClr val="99CCFF"/>
                </a:solidFill>
              </a:rPr>
              <a:t> </a:t>
            </a:r>
            <a:r>
              <a:rPr lang="de-AT" dirty="0" smtClean="0">
                <a:solidFill>
                  <a:srgbClr val="99CCFF"/>
                </a:solidFill>
              </a:rPr>
              <a:t>- 13-16 November 2017, CIEMAT, Madrid</a:t>
            </a:r>
            <a:endParaRPr lang="de-AT" dirty="0">
              <a:solidFill>
                <a:srgbClr val="99CCFF"/>
              </a:solidFill>
            </a:endParaRPr>
          </a:p>
        </p:txBody>
      </p:sp>
    </p:spTree>
    <p:extLst>
      <p:ext uri="{BB962C8B-B14F-4D97-AF65-F5344CB8AC3E}">
        <p14:creationId xmlns:p14="http://schemas.microsoft.com/office/powerpoint/2010/main" val="2316024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H" dirty="0" smtClean="0"/>
              <a:t>Impact</a:t>
            </a:r>
            <a:endParaRPr lang="en-US" dirty="0"/>
          </a:p>
        </p:txBody>
      </p:sp>
      <p:sp>
        <p:nvSpPr>
          <p:cNvPr id="3" name="Content Placeholder 2"/>
          <p:cNvSpPr>
            <a:spLocks noGrp="1"/>
          </p:cNvSpPr>
          <p:nvPr>
            <p:ph idx="1"/>
          </p:nvPr>
        </p:nvSpPr>
        <p:spPr>
          <a:xfrm>
            <a:off x="1143000" y="914400"/>
            <a:ext cx="10134600" cy="5439336"/>
          </a:xfrm>
        </p:spPr>
        <p:txBody>
          <a:bodyPr>
            <a:normAutofit/>
          </a:bodyPr>
          <a:lstStyle/>
          <a:p>
            <a:r>
              <a:rPr lang="en-GB" dirty="0" smtClean="0"/>
              <a:t>Machine elements must adapt to slow </a:t>
            </a:r>
            <a:r>
              <a:rPr lang="en-GB" dirty="0" err="1" smtClean="0"/>
              <a:t>LHCb</a:t>
            </a:r>
            <a:r>
              <a:rPr lang="en-GB" dirty="0" smtClean="0"/>
              <a:t> evolution </a:t>
            </a:r>
          </a:p>
          <a:p>
            <a:pPr lvl="1"/>
            <a:r>
              <a:rPr lang="en-GB" dirty="0" smtClean="0"/>
              <a:t>Must </a:t>
            </a:r>
            <a:r>
              <a:rPr lang="en-GB" b="1" dirty="0" smtClean="0">
                <a:solidFill>
                  <a:srgbClr val="C00000"/>
                </a:solidFill>
              </a:rPr>
              <a:t>maintain possibility to flip regularly B field, up to highest luminosity</a:t>
            </a:r>
          </a:p>
          <a:p>
            <a:pPr lvl="2"/>
            <a:r>
              <a:rPr lang="en-GB" b="1" dirty="0" smtClean="0">
                <a:solidFill>
                  <a:srgbClr val="7030A0"/>
                </a:solidFill>
              </a:rPr>
              <a:t>Rotate beam screen of inner triplet</a:t>
            </a:r>
          </a:p>
          <a:p>
            <a:pPr lvl="1"/>
            <a:r>
              <a:rPr lang="en-GB" dirty="0" smtClean="0"/>
              <a:t>Shielding, protection of inner triplets to cope with increasing </a:t>
            </a:r>
            <a:r>
              <a:rPr lang="en-GB" dirty="0" err="1" smtClean="0"/>
              <a:t>lumi</a:t>
            </a:r>
            <a:r>
              <a:rPr lang="en-GB" dirty="0" smtClean="0"/>
              <a:t> ?</a:t>
            </a:r>
          </a:p>
          <a:p>
            <a:pPr lvl="1"/>
            <a:r>
              <a:rPr lang="en-GB" dirty="0" smtClean="0"/>
              <a:t>Compensator magnet to be moved by few m ?</a:t>
            </a:r>
          </a:p>
          <a:p>
            <a:pPr lvl="1"/>
            <a:r>
              <a:rPr lang="en-GB" dirty="0" smtClean="0"/>
              <a:t>Additional absorber (crystal-extracted beam) ?</a:t>
            </a:r>
          </a:p>
          <a:p>
            <a:pPr lvl="1"/>
            <a:endParaRPr lang="en-GB" dirty="0" smtClean="0"/>
          </a:p>
          <a:p>
            <a:r>
              <a:rPr lang="en-GB" dirty="0" smtClean="0"/>
              <a:t>Vacuum system must also evolve with it</a:t>
            </a:r>
          </a:p>
          <a:p>
            <a:pPr lvl="1"/>
            <a:r>
              <a:rPr lang="en-GB" dirty="0" smtClean="0"/>
              <a:t>Separation valve just before VELO</a:t>
            </a:r>
          </a:p>
          <a:p>
            <a:pPr lvl="1"/>
            <a:r>
              <a:rPr lang="en-GB" dirty="0" smtClean="0"/>
              <a:t>Crystals, movable devices ?</a:t>
            </a:r>
          </a:p>
          <a:p>
            <a:pPr lvl="1"/>
            <a:r>
              <a:rPr lang="en-GB" dirty="0" smtClean="0"/>
              <a:t>Storage cell SMOG2, adapt vacuum system ?</a:t>
            </a:r>
          </a:p>
          <a:p>
            <a:pPr lvl="1"/>
            <a:r>
              <a:rPr lang="en-GB" dirty="0" smtClean="0"/>
              <a:t>Polarized target, new pumping system, coatings, … ?</a:t>
            </a:r>
            <a:endParaRPr lang="en-GB" dirty="0"/>
          </a:p>
        </p:txBody>
      </p:sp>
      <p:sp>
        <p:nvSpPr>
          <p:cNvPr id="4" name="TextBox 3"/>
          <p:cNvSpPr txBox="1"/>
          <p:nvPr/>
        </p:nvSpPr>
        <p:spPr>
          <a:xfrm>
            <a:off x="8839200" y="4267200"/>
            <a:ext cx="1825582" cy="923330"/>
          </a:xfrm>
          <a:prstGeom prst="rect">
            <a:avLst/>
          </a:prstGeom>
          <a:solidFill>
            <a:schemeClr val="accent4"/>
          </a:solidFill>
        </p:spPr>
        <p:txBody>
          <a:bodyPr wrap="square" rtlCol="0">
            <a:spAutoFit/>
          </a:bodyPr>
          <a:lstStyle/>
          <a:p>
            <a:r>
              <a:rPr lang="fr-CH" b="1" dirty="0" err="1" smtClean="0"/>
              <a:t>Tight</a:t>
            </a:r>
            <a:r>
              <a:rPr lang="fr-CH" b="1" dirty="0" smtClean="0"/>
              <a:t> collaboration </a:t>
            </a:r>
            <a:r>
              <a:rPr lang="fr-CH" b="1" dirty="0" err="1" smtClean="0"/>
              <a:t>with</a:t>
            </a:r>
            <a:r>
              <a:rPr lang="fr-CH" b="1" dirty="0" smtClean="0"/>
              <a:t> TE-VSC</a:t>
            </a:r>
            <a:endParaRPr lang="en-US" b="1" dirty="0"/>
          </a:p>
        </p:txBody>
      </p:sp>
    </p:spTree>
    <p:extLst>
      <p:ext uri="{BB962C8B-B14F-4D97-AF65-F5344CB8AC3E}">
        <p14:creationId xmlns:p14="http://schemas.microsoft.com/office/powerpoint/2010/main" val="17980274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87016" y="2362200"/>
            <a:ext cx="3100529" cy="1631216"/>
          </a:xfrm>
          <a:prstGeom prst="rect">
            <a:avLst/>
          </a:prstGeom>
          <a:noFill/>
        </p:spPr>
        <p:txBody>
          <a:bodyPr wrap="none" rtlCol="0">
            <a:spAutoFit/>
          </a:bodyPr>
          <a:lstStyle/>
          <a:p>
            <a:r>
              <a:rPr lang="en-GB" sz="10000" smtClean="0">
                <a:solidFill>
                  <a:schemeClr val="bg1"/>
                </a:solidFill>
              </a:rPr>
              <a:t>ALICE</a:t>
            </a:r>
            <a:endParaRPr lang="en-GB" sz="10000">
              <a:solidFill>
                <a:schemeClr val="bg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1814149" cy="6858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599" y="6262914"/>
            <a:ext cx="3929945" cy="67128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715332" y="0"/>
            <a:ext cx="533400" cy="6934200"/>
          </a:xfrm>
          <a:prstGeom prst="rect">
            <a:avLst/>
          </a:prstGeom>
        </p:spPr>
      </p:pic>
    </p:spTree>
    <p:extLst>
      <p:ext uri="{BB962C8B-B14F-4D97-AF65-F5344CB8AC3E}">
        <p14:creationId xmlns:p14="http://schemas.microsoft.com/office/powerpoint/2010/main" val="1726234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9"/>
          <p:cNvGrpSpPr>
            <a:grpSpLocks/>
          </p:cNvGrpSpPr>
          <p:nvPr/>
        </p:nvGrpSpPr>
        <p:grpSpPr bwMode="auto">
          <a:xfrm>
            <a:off x="7924799" y="2057400"/>
            <a:ext cx="4318795" cy="2971800"/>
            <a:chOff x="978085" y="1332620"/>
            <a:chExt cx="7304616" cy="4873121"/>
          </a:xfrm>
        </p:grpSpPr>
        <p:pic>
          <p:nvPicPr>
            <p:cNvPr id="9" name="Picture 4"/>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978085" y="1332620"/>
              <a:ext cx="7304616" cy="48731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p:nvSpPr>
          <p:spPr>
            <a:xfrm rot="16860000">
              <a:off x="4857287" y="-722577"/>
              <a:ext cx="482700" cy="54570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011">
                <a:defRPr/>
              </a:pPr>
              <a:endParaRPr lang="en-GB">
                <a:solidFill>
                  <a:prstClr val="white"/>
                </a:solidFill>
                <a:latin typeface="Calibri"/>
              </a:endParaRPr>
            </a:p>
          </p:txBody>
        </p:sp>
        <p:sp>
          <p:nvSpPr>
            <p:cNvPr id="11" name="Rectangle 10"/>
            <p:cNvSpPr/>
            <p:nvPr/>
          </p:nvSpPr>
          <p:spPr>
            <a:xfrm>
              <a:off x="1144748" y="2356437"/>
              <a:ext cx="350787" cy="34311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011">
                <a:defRPr/>
              </a:pPr>
              <a:endParaRPr lang="en-GB">
                <a:solidFill>
                  <a:prstClr val="white"/>
                </a:solidFill>
                <a:latin typeface="Calibri"/>
              </a:endParaRPr>
            </a:p>
          </p:txBody>
        </p:sp>
      </p:grpSp>
      <p:sp>
        <p:nvSpPr>
          <p:cNvPr id="2" name="Content Placeholder 2"/>
          <p:cNvSpPr txBox="1">
            <a:spLocks/>
          </p:cNvSpPr>
          <p:nvPr/>
        </p:nvSpPr>
        <p:spPr>
          <a:xfrm>
            <a:off x="1295400" y="929912"/>
            <a:ext cx="8991600" cy="57404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spcBef>
                <a:spcPts val="1200"/>
              </a:spcBef>
              <a:buNone/>
              <a:defRPr/>
            </a:pPr>
            <a:r>
              <a:rPr lang="en-GB" sz="2000" dirty="0">
                <a:solidFill>
                  <a:srgbClr val="FF0000"/>
                </a:solidFill>
                <a:latin typeface="Calibri" pitchFamily="34" charset="0"/>
                <a:cs typeface="Calibri" pitchFamily="34" charset="0"/>
              </a:rPr>
              <a:t>Goal:</a:t>
            </a:r>
          </a:p>
          <a:p>
            <a:pPr>
              <a:spcBef>
                <a:spcPts val="1200"/>
              </a:spcBef>
              <a:buFont typeface="Courier New" pitchFamily="49" charset="0"/>
              <a:buChar char="o"/>
              <a:defRPr/>
            </a:pPr>
            <a:r>
              <a:rPr lang="en-US" sz="2000" dirty="0">
                <a:solidFill>
                  <a:srgbClr val="000090"/>
                </a:solidFill>
                <a:latin typeface="Calibri" pitchFamily="34" charset="0"/>
                <a:cs typeface="Calibri" pitchFamily="34" charset="0"/>
              </a:rPr>
              <a:t>High precision measurements of rare probes at </a:t>
            </a:r>
            <a:r>
              <a:rPr lang="en-US" sz="2000" dirty="0">
                <a:solidFill>
                  <a:srgbClr val="FF0000"/>
                </a:solidFill>
                <a:latin typeface="Calibri" pitchFamily="34" charset="0"/>
                <a:cs typeface="Calibri" pitchFamily="34" charset="0"/>
              </a:rPr>
              <a:t>low </a:t>
            </a:r>
            <a:r>
              <a:rPr lang="en-US" sz="2000" dirty="0" err="1">
                <a:solidFill>
                  <a:srgbClr val="FF0000"/>
                </a:solidFill>
                <a:latin typeface="Calibri" pitchFamily="34" charset="0"/>
                <a:cs typeface="Calibri" pitchFamily="34" charset="0"/>
              </a:rPr>
              <a:t>p</a:t>
            </a:r>
            <a:r>
              <a:rPr lang="en-US" sz="2000" baseline="-25000" dirty="0" err="1">
                <a:solidFill>
                  <a:srgbClr val="FF0000"/>
                </a:solidFill>
                <a:latin typeface="Calibri" pitchFamily="34" charset="0"/>
                <a:cs typeface="Calibri" pitchFamily="34" charset="0"/>
              </a:rPr>
              <a:t>T</a:t>
            </a:r>
            <a:r>
              <a:rPr lang="en-US" sz="2000" baseline="-25000" dirty="0">
                <a:solidFill>
                  <a:srgbClr val="FF0000"/>
                </a:solidFill>
                <a:latin typeface="Calibri" pitchFamily="34" charset="0"/>
                <a:cs typeface="Calibri" pitchFamily="34" charset="0"/>
              </a:rPr>
              <a:t>,</a:t>
            </a:r>
            <a:r>
              <a:rPr lang="en-US" sz="2000" dirty="0">
                <a:solidFill>
                  <a:srgbClr val="FF0000"/>
                </a:solidFill>
                <a:latin typeface="Calibri" pitchFamily="34" charset="0"/>
                <a:cs typeface="Calibri" pitchFamily="34" charset="0"/>
              </a:rPr>
              <a:t> </a:t>
            </a:r>
            <a:r>
              <a:rPr lang="en-US" sz="2000" dirty="0">
                <a:solidFill>
                  <a:srgbClr val="000090"/>
                </a:solidFill>
                <a:latin typeface="Calibri" pitchFamily="34" charset="0"/>
                <a:cs typeface="Calibri" pitchFamily="34" charset="0"/>
              </a:rPr>
              <a:t>which cannot be selected with a trigger. Target a </a:t>
            </a:r>
            <a:r>
              <a:rPr lang="en-US" sz="2000" dirty="0">
                <a:solidFill>
                  <a:srgbClr val="FF0000"/>
                </a:solidFill>
                <a:latin typeface="Calibri" pitchFamily="34" charset="0"/>
                <a:cs typeface="Calibri" pitchFamily="34" charset="0"/>
              </a:rPr>
              <a:t>recorded</a:t>
            </a:r>
            <a:r>
              <a:rPr lang="en-US" sz="2000" dirty="0">
                <a:solidFill>
                  <a:srgbClr val="000090"/>
                </a:solidFill>
                <a:latin typeface="Calibri" pitchFamily="34" charset="0"/>
                <a:cs typeface="Calibri" pitchFamily="34" charset="0"/>
              </a:rPr>
              <a:t> </a:t>
            </a:r>
            <a:r>
              <a:rPr lang="en-US" sz="2000" dirty="0" err="1">
                <a:solidFill>
                  <a:srgbClr val="000090"/>
                </a:solidFill>
                <a:latin typeface="Calibri" pitchFamily="34" charset="0"/>
                <a:cs typeface="Calibri" pitchFamily="34" charset="0"/>
              </a:rPr>
              <a:t>Pb-Pb</a:t>
            </a:r>
            <a:r>
              <a:rPr lang="en-US" sz="2000" dirty="0">
                <a:solidFill>
                  <a:srgbClr val="000090"/>
                </a:solidFill>
                <a:latin typeface="Calibri" pitchFamily="34" charset="0"/>
                <a:cs typeface="Calibri" pitchFamily="34" charset="0"/>
              </a:rPr>
              <a:t> luminosity  ≥ 10 nb</a:t>
            </a:r>
            <a:r>
              <a:rPr lang="en-US" sz="2000" baseline="30000" dirty="0">
                <a:solidFill>
                  <a:srgbClr val="000090"/>
                </a:solidFill>
                <a:latin typeface="Calibri" pitchFamily="34" charset="0"/>
                <a:cs typeface="Calibri" pitchFamily="34" charset="0"/>
              </a:rPr>
              <a:t>-1   </a:t>
            </a:r>
            <a:r>
              <a:rPr lang="en-US" sz="2000" dirty="0">
                <a:solidFill>
                  <a:srgbClr val="000090"/>
                </a:solidFill>
                <a:latin typeface="Calibri"/>
                <a:sym typeface="Wingdings 3" charset="0"/>
              </a:rPr>
              <a:t></a:t>
            </a:r>
            <a:r>
              <a:rPr lang="en-US" sz="2000" dirty="0">
                <a:solidFill>
                  <a:srgbClr val="000090"/>
                </a:solidFill>
                <a:latin typeface="Calibri" pitchFamily="34" charset="0"/>
                <a:cs typeface="Calibri" pitchFamily="34" charset="0"/>
              </a:rPr>
              <a:t> 8 x 10</a:t>
            </a:r>
            <a:r>
              <a:rPr lang="en-US" sz="2000" baseline="30000" dirty="0">
                <a:solidFill>
                  <a:srgbClr val="000090"/>
                </a:solidFill>
                <a:latin typeface="Calibri" pitchFamily="34" charset="0"/>
                <a:cs typeface="Calibri" pitchFamily="34" charset="0"/>
              </a:rPr>
              <a:t>10</a:t>
            </a:r>
            <a:r>
              <a:rPr lang="en-US" sz="2000" dirty="0">
                <a:solidFill>
                  <a:srgbClr val="000090"/>
                </a:solidFill>
                <a:latin typeface="Calibri" pitchFamily="34" charset="0"/>
                <a:cs typeface="Calibri" pitchFamily="34" charset="0"/>
              </a:rPr>
              <a:t> events to g</a:t>
            </a:r>
            <a:r>
              <a:rPr lang="en-GB" sz="2000" dirty="0">
                <a:solidFill>
                  <a:srgbClr val="000090"/>
                </a:solidFill>
                <a:latin typeface="Calibri" pitchFamily="34" charset="0"/>
                <a:cs typeface="Calibri" pitchFamily="34" charset="0"/>
              </a:rPr>
              <a:t>ain a factor 100 in statistics over the Run1+Run2 programme  and </a:t>
            </a:r>
          </a:p>
          <a:p>
            <a:pPr>
              <a:spcBef>
                <a:spcPts val="1200"/>
              </a:spcBef>
              <a:buFont typeface="Courier New" pitchFamily="49" charset="0"/>
              <a:buChar char="o"/>
              <a:defRPr/>
            </a:pPr>
            <a:r>
              <a:rPr lang="en-GB" sz="2000" dirty="0">
                <a:solidFill>
                  <a:srgbClr val="008000"/>
                </a:solidFill>
                <a:latin typeface="Calibri" pitchFamily="34" charset="0"/>
                <a:cs typeface="Calibri" pitchFamily="34" charset="0"/>
              </a:rPr>
              <a:t>Significant improvement of </a:t>
            </a:r>
            <a:r>
              <a:rPr lang="en-GB" sz="2000" dirty="0" err="1">
                <a:solidFill>
                  <a:srgbClr val="008000"/>
                </a:solidFill>
                <a:latin typeface="Calibri" pitchFamily="34" charset="0"/>
                <a:cs typeface="Calibri" pitchFamily="34" charset="0"/>
              </a:rPr>
              <a:t>vertexing</a:t>
            </a:r>
            <a:r>
              <a:rPr lang="en-GB" sz="2000" dirty="0">
                <a:solidFill>
                  <a:srgbClr val="008000"/>
                </a:solidFill>
                <a:latin typeface="Calibri" pitchFamily="34" charset="0"/>
                <a:cs typeface="Calibri" pitchFamily="34" charset="0"/>
              </a:rPr>
              <a:t> and tracking capabilities</a:t>
            </a:r>
          </a:p>
          <a:p>
            <a:pPr marL="0" indent="0" eaLnBrk="1" fontAlgn="auto" hangingPunct="1">
              <a:spcBef>
                <a:spcPts val="1200"/>
              </a:spcBef>
              <a:spcAft>
                <a:spcPts val="0"/>
              </a:spcAft>
              <a:buNone/>
              <a:defRPr/>
            </a:pPr>
            <a:endParaRPr lang="en-GB" sz="2000" dirty="0">
              <a:solidFill>
                <a:srgbClr val="000090"/>
              </a:solidFill>
              <a:latin typeface="Calibri" pitchFamily="34" charset="0"/>
              <a:cs typeface="Calibri" pitchFamily="34" charset="0"/>
            </a:endParaRPr>
          </a:p>
          <a:p>
            <a:pPr marL="0" indent="0" eaLnBrk="1" fontAlgn="auto" hangingPunct="1">
              <a:spcBef>
                <a:spcPts val="1200"/>
              </a:spcBef>
              <a:spcAft>
                <a:spcPts val="0"/>
              </a:spcAft>
              <a:buNone/>
              <a:defRPr/>
            </a:pPr>
            <a:endParaRPr lang="en-GB" sz="2000" dirty="0">
              <a:solidFill>
                <a:srgbClr val="000090"/>
              </a:solidFill>
              <a:latin typeface="Calibri" pitchFamily="34" charset="0"/>
              <a:cs typeface="Calibri" pitchFamily="34" charset="0"/>
            </a:endParaRPr>
          </a:p>
          <a:p>
            <a:pPr marL="0" indent="0">
              <a:spcBef>
                <a:spcPts val="1200"/>
              </a:spcBef>
              <a:buNone/>
              <a:defRPr/>
            </a:pPr>
            <a:r>
              <a:rPr lang="en-GB" sz="2000" dirty="0">
                <a:solidFill>
                  <a:srgbClr val="FF0000"/>
                </a:solidFill>
                <a:latin typeface="Calibri" pitchFamily="34" charset="0"/>
                <a:cs typeface="Calibri" pitchFamily="34" charset="0"/>
              </a:rPr>
              <a:t>Detector:</a:t>
            </a:r>
          </a:p>
          <a:p>
            <a:pPr>
              <a:spcBef>
                <a:spcPts val="1200"/>
              </a:spcBef>
              <a:buFont typeface="Courier New" pitchFamily="49" charset="0"/>
              <a:buChar char="o"/>
              <a:defRPr/>
            </a:pPr>
            <a:r>
              <a:rPr lang="en-GB" sz="2000" dirty="0">
                <a:solidFill>
                  <a:srgbClr val="000090"/>
                </a:solidFill>
                <a:latin typeface="Calibri" pitchFamily="34" charset="0"/>
                <a:cs typeface="Calibri" pitchFamily="34" charset="0"/>
              </a:rPr>
              <a:t>Read out all </a:t>
            </a:r>
            <a:r>
              <a:rPr lang="en-GB" sz="2000" dirty="0" err="1">
                <a:solidFill>
                  <a:srgbClr val="000090"/>
                </a:solidFill>
                <a:latin typeface="Calibri" pitchFamily="34" charset="0"/>
                <a:cs typeface="Calibri" pitchFamily="34" charset="0"/>
              </a:rPr>
              <a:t>Pb-Pb</a:t>
            </a:r>
            <a:r>
              <a:rPr lang="en-GB" sz="2000" dirty="0">
                <a:solidFill>
                  <a:srgbClr val="000090"/>
                </a:solidFill>
                <a:latin typeface="Calibri" pitchFamily="34" charset="0"/>
                <a:cs typeface="Calibri" pitchFamily="34" charset="0"/>
              </a:rPr>
              <a:t> interactions at a maximum rate of                                              50kHz (i.e. L = 6x10</a:t>
            </a:r>
            <a:r>
              <a:rPr lang="en-GB" sz="2000" baseline="30000" dirty="0">
                <a:solidFill>
                  <a:srgbClr val="000090"/>
                </a:solidFill>
                <a:latin typeface="Calibri" pitchFamily="34" charset="0"/>
                <a:cs typeface="Calibri" pitchFamily="34" charset="0"/>
              </a:rPr>
              <a:t>27</a:t>
            </a:r>
            <a:r>
              <a:rPr lang="en-GB" sz="2000" dirty="0">
                <a:solidFill>
                  <a:srgbClr val="000090"/>
                </a:solidFill>
                <a:latin typeface="Calibri" pitchFamily="34" charset="0"/>
                <a:cs typeface="Calibri" pitchFamily="34" charset="0"/>
              </a:rPr>
              <a:t> cm</a:t>
            </a:r>
            <a:r>
              <a:rPr lang="en-GB" sz="2000" baseline="30000" dirty="0">
                <a:solidFill>
                  <a:srgbClr val="000090"/>
                </a:solidFill>
                <a:latin typeface="Calibri" pitchFamily="34" charset="0"/>
                <a:cs typeface="Calibri" pitchFamily="34" charset="0"/>
              </a:rPr>
              <a:t>-1</a:t>
            </a:r>
            <a:r>
              <a:rPr lang="en-GB" sz="2000" dirty="0">
                <a:solidFill>
                  <a:srgbClr val="000090"/>
                </a:solidFill>
                <a:latin typeface="Calibri" pitchFamily="34" charset="0"/>
                <a:cs typeface="Calibri" pitchFamily="34" charset="0"/>
              </a:rPr>
              <a:t>s</a:t>
            </a:r>
            <a:r>
              <a:rPr lang="en-GB" sz="2000" baseline="30000" dirty="0">
                <a:solidFill>
                  <a:srgbClr val="000090"/>
                </a:solidFill>
                <a:latin typeface="Calibri" pitchFamily="34" charset="0"/>
                <a:cs typeface="Calibri" pitchFamily="34" charset="0"/>
              </a:rPr>
              <a:t>-1</a:t>
            </a:r>
            <a:r>
              <a:rPr lang="en-GB" sz="2000" dirty="0">
                <a:solidFill>
                  <a:srgbClr val="000090"/>
                </a:solidFill>
                <a:latin typeface="Calibri" pitchFamily="34" charset="0"/>
                <a:cs typeface="Calibri" pitchFamily="34" charset="0"/>
              </a:rPr>
              <a:t>) upon a minimum bias trigger  </a:t>
            </a:r>
          </a:p>
          <a:p>
            <a:pPr>
              <a:spcBef>
                <a:spcPts val="1200"/>
              </a:spcBef>
              <a:buFont typeface="Courier New" pitchFamily="49" charset="0"/>
              <a:buChar char="o"/>
              <a:defRPr/>
            </a:pPr>
            <a:r>
              <a:rPr lang="en-GB" sz="2000" dirty="0">
                <a:solidFill>
                  <a:srgbClr val="008000"/>
                </a:solidFill>
                <a:latin typeface="Calibri" pitchFamily="34" charset="0"/>
                <a:cs typeface="Calibri" pitchFamily="34" charset="0"/>
              </a:rPr>
              <a:t>Perform online data reduction based on reconstruction of clusters and tracks </a:t>
            </a:r>
          </a:p>
          <a:p>
            <a:pPr>
              <a:spcBef>
                <a:spcPts val="1200"/>
              </a:spcBef>
              <a:buFont typeface="Courier New" pitchFamily="49" charset="0"/>
              <a:buChar char="o"/>
              <a:defRPr/>
            </a:pPr>
            <a:r>
              <a:rPr lang="en-GB" sz="2000" dirty="0">
                <a:solidFill>
                  <a:srgbClr val="000090"/>
                </a:solidFill>
                <a:latin typeface="Calibri" pitchFamily="34" charset="0"/>
                <a:cs typeface="Calibri" pitchFamily="34" charset="0"/>
              </a:rPr>
              <a:t>Improve </a:t>
            </a:r>
            <a:r>
              <a:rPr lang="en-GB" sz="2000" dirty="0" err="1">
                <a:solidFill>
                  <a:srgbClr val="000090"/>
                </a:solidFill>
                <a:latin typeface="Calibri" pitchFamily="34" charset="0"/>
                <a:cs typeface="Calibri" pitchFamily="34" charset="0"/>
              </a:rPr>
              <a:t>vertexing</a:t>
            </a:r>
            <a:r>
              <a:rPr lang="en-GB" sz="2000" dirty="0">
                <a:solidFill>
                  <a:srgbClr val="000090"/>
                </a:solidFill>
                <a:latin typeface="Calibri" pitchFamily="34" charset="0"/>
                <a:cs typeface="Calibri" pitchFamily="34" charset="0"/>
              </a:rPr>
              <a:t> and tracking at low </a:t>
            </a:r>
            <a:r>
              <a:rPr lang="en-GB" sz="2000" dirty="0" err="1">
                <a:solidFill>
                  <a:srgbClr val="000090"/>
                </a:solidFill>
                <a:latin typeface="Calibri" pitchFamily="34" charset="0"/>
                <a:cs typeface="Calibri" pitchFamily="34" charset="0"/>
              </a:rPr>
              <a:t>p</a:t>
            </a:r>
            <a:r>
              <a:rPr lang="en-GB" sz="2000" baseline="-25000" dirty="0" err="1">
                <a:solidFill>
                  <a:srgbClr val="000090"/>
                </a:solidFill>
                <a:latin typeface="Calibri" pitchFamily="34" charset="0"/>
                <a:cs typeface="Calibri" pitchFamily="34" charset="0"/>
              </a:rPr>
              <a:t>T</a:t>
            </a:r>
            <a:r>
              <a:rPr lang="en-GB" sz="2000" baseline="-25000" dirty="0">
                <a:solidFill>
                  <a:srgbClr val="000090"/>
                </a:solidFill>
                <a:latin typeface="Calibri" pitchFamily="34" charset="0"/>
                <a:cs typeface="Calibri" pitchFamily="34" charset="0"/>
              </a:rPr>
              <a:t> </a:t>
            </a:r>
            <a:r>
              <a:rPr lang="en-GB" sz="2000" dirty="0">
                <a:solidFill>
                  <a:srgbClr val="000090"/>
                </a:solidFill>
                <a:latin typeface="Wingdings"/>
                <a:ea typeface="Wingdings"/>
                <a:cs typeface="Wingdings"/>
                <a:sym typeface="Wingdings"/>
              </a:rPr>
              <a:t> </a:t>
            </a:r>
            <a:r>
              <a:rPr lang="en-GB" sz="2000" dirty="0">
                <a:solidFill>
                  <a:srgbClr val="000090"/>
                </a:solidFill>
                <a:latin typeface="Calibri"/>
                <a:ea typeface="Wingdings"/>
                <a:cs typeface="Wingdings"/>
                <a:sym typeface="Wingdings"/>
              </a:rPr>
              <a:t>New Inner Tracking System (ITS)</a:t>
            </a:r>
          </a:p>
          <a:p>
            <a:pPr marL="0" indent="0">
              <a:lnSpc>
                <a:spcPct val="140000"/>
              </a:lnSpc>
              <a:spcBef>
                <a:spcPts val="1200"/>
              </a:spcBef>
              <a:buNone/>
              <a:defRPr/>
            </a:pPr>
            <a:endParaRPr lang="en-GB" sz="2000" b="1" dirty="0">
              <a:solidFill>
                <a:srgbClr val="C00000"/>
              </a:solidFill>
              <a:latin typeface="Calibri" pitchFamily="34" charset="0"/>
              <a:cs typeface="Calibri" pitchFamily="34" charset="0"/>
            </a:endParaRPr>
          </a:p>
        </p:txBody>
      </p:sp>
      <p:sp>
        <p:nvSpPr>
          <p:cNvPr id="5" name="Text Box 4"/>
          <p:cNvSpPr txBox="1">
            <a:spLocks noChangeArrowheads="1"/>
          </p:cNvSpPr>
          <p:nvPr/>
        </p:nvSpPr>
        <p:spPr bwMode="auto">
          <a:xfrm>
            <a:off x="1651010" y="128713"/>
            <a:ext cx="3698448" cy="523220"/>
          </a:xfrm>
          <a:prstGeom prst="rect">
            <a:avLst/>
          </a:prstGeom>
          <a:noFill/>
          <a:ln>
            <a:noFill/>
          </a:ln>
        </p:spPr>
        <p:txBody>
          <a:bodyPr wrap="none">
            <a:spAutoFit/>
          </a:bodyPr>
          <a:lstStyle>
            <a:lvl1pPr eaLnBrk="0" hangingPunct="0">
              <a:defRPr sz="1200" b="1">
                <a:solidFill>
                  <a:schemeClr val="tx1"/>
                </a:solidFill>
                <a:latin typeface="Arial" charset="0"/>
                <a:ea typeface="ＭＳ Ｐゴシック" charset="0"/>
              </a:defRPr>
            </a:lvl1pPr>
            <a:lvl2pPr marL="742950" indent="-285750" eaLnBrk="0" hangingPunct="0">
              <a:defRPr sz="1200" b="1">
                <a:solidFill>
                  <a:schemeClr val="tx1"/>
                </a:solidFill>
                <a:latin typeface="Arial" charset="0"/>
                <a:ea typeface="ＭＳ Ｐゴシック" charset="0"/>
              </a:defRPr>
            </a:lvl2pPr>
            <a:lvl3pPr marL="1143000" indent="-228600" eaLnBrk="0" hangingPunct="0">
              <a:defRPr sz="1200" b="1">
                <a:solidFill>
                  <a:schemeClr val="tx1"/>
                </a:solidFill>
                <a:latin typeface="Arial" charset="0"/>
                <a:ea typeface="ＭＳ Ｐゴシック" charset="0"/>
              </a:defRPr>
            </a:lvl3pPr>
            <a:lvl4pPr marL="1600200" indent="-228600" eaLnBrk="0" hangingPunct="0">
              <a:defRPr sz="1200" b="1">
                <a:solidFill>
                  <a:schemeClr val="tx1"/>
                </a:solidFill>
                <a:latin typeface="Arial" charset="0"/>
                <a:ea typeface="ＭＳ Ｐゴシック" charset="0"/>
              </a:defRPr>
            </a:lvl4pPr>
            <a:lvl5pPr marL="2057400" indent="-228600" eaLnBrk="0" hangingPunct="0">
              <a:defRPr sz="1200" b="1">
                <a:solidFill>
                  <a:schemeClr val="tx1"/>
                </a:solidFill>
                <a:latin typeface="Arial" charset="0"/>
                <a:ea typeface="ＭＳ Ｐゴシック" charset="0"/>
              </a:defRPr>
            </a:lvl5pPr>
            <a:lvl6pPr marL="2514600" indent="-228600" eaLnBrk="0" fontAlgn="base" hangingPunct="0">
              <a:spcBef>
                <a:spcPct val="0"/>
              </a:spcBef>
              <a:spcAft>
                <a:spcPct val="0"/>
              </a:spcAft>
              <a:defRPr sz="1200" b="1">
                <a:solidFill>
                  <a:schemeClr val="tx1"/>
                </a:solidFill>
                <a:latin typeface="Arial" charset="0"/>
                <a:ea typeface="ＭＳ Ｐゴシック" charset="0"/>
              </a:defRPr>
            </a:lvl6pPr>
            <a:lvl7pPr marL="2971800" indent="-228600" eaLnBrk="0" fontAlgn="base" hangingPunct="0">
              <a:spcBef>
                <a:spcPct val="0"/>
              </a:spcBef>
              <a:spcAft>
                <a:spcPct val="0"/>
              </a:spcAft>
              <a:defRPr sz="1200" b="1">
                <a:solidFill>
                  <a:schemeClr val="tx1"/>
                </a:solidFill>
                <a:latin typeface="Arial" charset="0"/>
                <a:ea typeface="ＭＳ Ｐゴシック" charset="0"/>
              </a:defRPr>
            </a:lvl7pPr>
            <a:lvl8pPr marL="3429000" indent="-228600" eaLnBrk="0" fontAlgn="base" hangingPunct="0">
              <a:spcBef>
                <a:spcPct val="0"/>
              </a:spcBef>
              <a:spcAft>
                <a:spcPct val="0"/>
              </a:spcAft>
              <a:defRPr sz="1200" b="1">
                <a:solidFill>
                  <a:schemeClr val="tx1"/>
                </a:solidFill>
                <a:latin typeface="Arial" charset="0"/>
                <a:ea typeface="ＭＳ Ｐゴシック" charset="0"/>
              </a:defRPr>
            </a:lvl8pPr>
            <a:lvl9pPr marL="3886200" indent="-228600" eaLnBrk="0" fontAlgn="base" hangingPunct="0">
              <a:spcBef>
                <a:spcPct val="0"/>
              </a:spcBef>
              <a:spcAft>
                <a:spcPct val="0"/>
              </a:spcAft>
              <a:defRPr sz="1200" b="1">
                <a:solidFill>
                  <a:schemeClr val="tx1"/>
                </a:solidFill>
                <a:latin typeface="Arial" charset="0"/>
                <a:ea typeface="ＭＳ Ｐゴシック" charset="0"/>
              </a:defRPr>
            </a:lvl9pPr>
          </a:lstStyle>
          <a:p>
            <a:r>
              <a:rPr lang="en-US" sz="2800" dirty="0">
                <a:solidFill>
                  <a:srgbClr val="FF0000"/>
                </a:solidFill>
                <a:latin typeface="Calibri" charset="0"/>
                <a:cs typeface="Calibri" charset="0"/>
              </a:rPr>
              <a:t>ALICE Upgrade Strategy</a:t>
            </a:r>
          </a:p>
        </p:txBody>
      </p:sp>
      <p:sp>
        <p:nvSpPr>
          <p:cNvPr id="3" name="Title 2"/>
          <p:cNvSpPr>
            <a:spLocks noGrp="1"/>
          </p:cNvSpPr>
          <p:nvPr>
            <p:ph type="title"/>
          </p:nvPr>
        </p:nvSpPr>
        <p:spPr/>
        <p:txBody>
          <a:bodyPr>
            <a:normAutofit fontScale="90000"/>
          </a:bodyPr>
          <a:lstStyle/>
          <a:p>
            <a:r>
              <a:rPr lang="en-GB" dirty="0" smtClean="0"/>
              <a:t>The ALICE upgrade</a:t>
            </a:r>
            <a:endParaRPr lang="en-GB" dirty="0"/>
          </a:p>
        </p:txBody>
      </p:sp>
    </p:spTree>
    <p:extLst>
      <p:ext uri="{BB962C8B-B14F-4D97-AF65-F5344CB8AC3E}">
        <p14:creationId xmlns:p14="http://schemas.microsoft.com/office/powerpoint/2010/main" val="1926411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6000" y="777955"/>
            <a:ext cx="9899199" cy="5013245"/>
          </a:xfrm>
          <a:prstGeom prst="rect">
            <a:avLst/>
          </a:prstGeom>
          <a:noFill/>
        </p:spPr>
        <p:txBody>
          <a:bodyPr lIns="91400" tIns="45702" rIns="91400" bIns="45702">
            <a:noAutofit/>
          </a:bodyPr>
          <a:lstStyle/>
          <a:p>
            <a:pPr marL="457010" lvl="1">
              <a:defRPr/>
            </a:pPr>
            <a:endParaRPr lang="en-US" dirty="0">
              <a:solidFill>
                <a:srgbClr val="0000FF"/>
              </a:solidFill>
              <a:latin typeface="Times New Roman" pitchFamily="18" charset="0"/>
              <a:ea typeface="MS PGothic" panose="020B0600070205080204" pitchFamily="34" charset="-128"/>
            </a:endParaRPr>
          </a:p>
          <a:p>
            <a:pPr marL="799768" lvl="1" indent="-342758">
              <a:buFont typeface="Arial" pitchFamily="34" charset="0"/>
              <a:buChar char="•"/>
              <a:defRPr/>
            </a:pPr>
            <a:r>
              <a:rPr lang="en-US" dirty="0">
                <a:solidFill>
                  <a:srgbClr val="000090"/>
                </a:solidFill>
                <a:ea typeface="MS PGothic" panose="020B0600070205080204" pitchFamily="34" charset="-128"/>
              </a:rPr>
              <a:t>Silicon Inner Tracking System (ITS) upgrade</a:t>
            </a:r>
          </a:p>
          <a:p>
            <a:pPr marL="457011" lvl="1">
              <a:defRPr/>
            </a:pPr>
            <a:r>
              <a:rPr lang="en-US" dirty="0">
                <a:solidFill>
                  <a:srgbClr val="000090"/>
                </a:solidFill>
                <a:ea typeface="MS PGothic" panose="020B0600070205080204" pitchFamily="34" charset="-128"/>
              </a:rPr>
              <a:t>		</a:t>
            </a:r>
          </a:p>
          <a:p>
            <a:pPr marL="457010" lvl="1">
              <a:defRPr/>
            </a:pPr>
            <a:endParaRPr lang="en-US" dirty="0">
              <a:solidFill>
                <a:srgbClr val="000090"/>
              </a:solidFill>
              <a:ea typeface="MS PGothic" panose="020B0600070205080204" pitchFamily="34" charset="-128"/>
            </a:endParaRPr>
          </a:p>
          <a:p>
            <a:pPr marL="799768" lvl="1" indent="-342758">
              <a:buFont typeface="Arial" pitchFamily="34" charset="0"/>
              <a:buChar char="•"/>
              <a:defRPr/>
            </a:pPr>
            <a:r>
              <a:rPr lang="en-US" dirty="0">
                <a:solidFill>
                  <a:srgbClr val="000090"/>
                </a:solidFill>
                <a:ea typeface="MS PGothic" panose="020B0600070205080204" pitchFamily="34" charset="-128"/>
              </a:rPr>
              <a:t>Time Projection Chamber (TPC) readout chamber upgrade</a:t>
            </a:r>
          </a:p>
          <a:p>
            <a:pPr marL="799768" lvl="1" indent="-342758">
              <a:buFont typeface="Arial" pitchFamily="34" charset="0"/>
              <a:buChar char="•"/>
              <a:defRPr/>
            </a:pPr>
            <a:endParaRPr lang="en-US" dirty="0">
              <a:solidFill>
                <a:srgbClr val="000090"/>
              </a:solidFill>
              <a:ea typeface="MS PGothic" panose="020B0600070205080204" pitchFamily="34" charset="-128"/>
            </a:endParaRPr>
          </a:p>
          <a:p>
            <a:pPr marL="799768" lvl="1" indent="-342758">
              <a:buFont typeface="Arial" pitchFamily="34" charset="0"/>
              <a:buChar char="•"/>
              <a:defRPr/>
            </a:pPr>
            <a:endParaRPr lang="en-US" dirty="0">
              <a:solidFill>
                <a:srgbClr val="000090"/>
              </a:solidFill>
              <a:ea typeface="MS PGothic" panose="020B0600070205080204" pitchFamily="34" charset="-128"/>
            </a:endParaRPr>
          </a:p>
          <a:p>
            <a:pPr marL="799768" lvl="1" indent="-342758">
              <a:buFont typeface="Arial" pitchFamily="34" charset="0"/>
              <a:buChar char="•"/>
              <a:defRPr/>
            </a:pPr>
            <a:endParaRPr lang="en-US" dirty="0">
              <a:solidFill>
                <a:srgbClr val="000090"/>
              </a:solidFill>
              <a:ea typeface="MS PGothic" panose="020B0600070205080204" pitchFamily="34" charset="-128"/>
            </a:endParaRPr>
          </a:p>
          <a:p>
            <a:pPr marL="799768" lvl="1" indent="-342758">
              <a:buFont typeface="Arial" pitchFamily="34" charset="0"/>
              <a:buChar char="•"/>
              <a:defRPr/>
            </a:pPr>
            <a:r>
              <a:rPr lang="en-US" dirty="0" err="1">
                <a:solidFill>
                  <a:srgbClr val="000090"/>
                </a:solidFill>
                <a:ea typeface="MS PGothic" panose="020B0600070205080204" pitchFamily="34" charset="-128"/>
              </a:rPr>
              <a:t>Muon</a:t>
            </a:r>
            <a:r>
              <a:rPr lang="en-US" dirty="0">
                <a:solidFill>
                  <a:srgbClr val="000090"/>
                </a:solidFill>
                <a:ea typeface="MS PGothic" panose="020B0600070205080204" pitchFamily="34" charset="-128"/>
              </a:rPr>
              <a:t> Forward Tracker (MFT) </a:t>
            </a:r>
          </a:p>
          <a:p>
            <a:pPr marL="799768" lvl="1" indent="-342758">
              <a:buFont typeface="Arial" pitchFamily="34" charset="0"/>
              <a:buChar char="•"/>
              <a:defRPr/>
            </a:pPr>
            <a:endParaRPr lang="en-US" dirty="0">
              <a:solidFill>
                <a:srgbClr val="000090"/>
              </a:solidFill>
              <a:ea typeface="MS PGothic" panose="020B0600070205080204" pitchFamily="34" charset="-128"/>
            </a:endParaRPr>
          </a:p>
          <a:p>
            <a:pPr marL="799768" lvl="1" indent="-342758">
              <a:buFont typeface="Arial" pitchFamily="34" charset="0"/>
              <a:buChar char="•"/>
              <a:defRPr/>
            </a:pPr>
            <a:endParaRPr lang="en-US" dirty="0">
              <a:solidFill>
                <a:srgbClr val="000090"/>
              </a:solidFill>
              <a:ea typeface="MS PGothic" panose="020B0600070205080204" pitchFamily="34" charset="-128"/>
            </a:endParaRPr>
          </a:p>
          <a:p>
            <a:pPr marL="799768" lvl="1" indent="-342758">
              <a:buFont typeface="Arial" pitchFamily="34" charset="0"/>
              <a:buChar char="•"/>
              <a:defRPr/>
            </a:pPr>
            <a:r>
              <a:rPr lang="en-US" dirty="0">
                <a:solidFill>
                  <a:srgbClr val="000090"/>
                </a:solidFill>
                <a:ea typeface="MS PGothic" panose="020B0600070205080204" pitchFamily="34" charset="-128"/>
              </a:rPr>
              <a:t>Upgraded readout for all detectors to cope with the higher rate (SAMPA, CRU)          Upgraded Central Trigger Processor                                                                      Upgraded Fast Interaction Trigger (FIT) based on </a:t>
            </a:r>
            <a:r>
              <a:rPr lang="en-US" dirty="0" err="1">
                <a:solidFill>
                  <a:srgbClr val="000090"/>
                </a:solidFill>
                <a:ea typeface="MS PGothic" panose="020B0600070205080204" pitchFamily="34" charset="-128"/>
              </a:rPr>
              <a:t>Quartz+MCP</a:t>
            </a:r>
            <a:r>
              <a:rPr lang="en-US" dirty="0">
                <a:solidFill>
                  <a:srgbClr val="000090"/>
                </a:solidFill>
                <a:ea typeface="MS PGothic" panose="020B0600070205080204" pitchFamily="34" charset="-128"/>
              </a:rPr>
              <a:t> &amp; Scintillator        </a:t>
            </a:r>
            <a:endParaRPr lang="en-US" dirty="0" smtClean="0">
              <a:solidFill>
                <a:srgbClr val="000090"/>
              </a:solidFill>
              <a:ea typeface="MS PGothic" panose="020B0600070205080204" pitchFamily="34" charset="-128"/>
            </a:endParaRPr>
          </a:p>
          <a:p>
            <a:pPr marL="457010" lvl="1">
              <a:defRPr/>
            </a:pPr>
            <a:r>
              <a:rPr lang="en-US" dirty="0" smtClean="0">
                <a:solidFill>
                  <a:srgbClr val="000090"/>
                </a:solidFill>
                <a:ea typeface="MS PGothic" panose="020B0600070205080204" pitchFamily="34" charset="-128"/>
              </a:rPr>
              <a:t>      New </a:t>
            </a:r>
            <a:r>
              <a:rPr lang="en-US" dirty="0">
                <a:solidFill>
                  <a:srgbClr val="000090"/>
                </a:solidFill>
                <a:ea typeface="MS PGothic" panose="020B0600070205080204" pitchFamily="34" charset="-128"/>
              </a:rPr>
              <a:t>Radiation requirements</a:t>
            </a:r>
          </a:p>
          <a:p>
            <a:pPr marL="457010" lvl="1">
              <a:defRPr/>
            </a:pPr>
            <a:endParaRPr lang="en-US" dirty="0">
              <a:solidFill>
                <a:srgbClr val="000090"/>
              </a:solidFill>
              <a:ea typeface="MS PGothic" panose="020B0600070205080204" pitchFamily="34" charset="-128"/>
            </a:endParaRPr>
          </a:p>
          <a:p>
            <a:pPr marL="799768" lvl="1" indent="-342758">
              <a:buFont typeface="Arial" pitchFamily="34" charset="0"/>
              <a:buChar char="•"/>
              <a:defRPr/>
            </a:pPr>
            <a:r>
              <a:rPr lang="en-US" dirty="0">
                <a:solidFill>
                  <a:srgbClr val="000090"/>
                </a:solidFill>
                <a:ea typeface="MS PGothic" panose="020B0600070205080204" pitchFamily="34" charset="-128"/>
              </a:rPr>
              <a:t>Upgraded Online-Offline (O2) system to handle the continuous readout at 50kHz </a:t>
            </a:r>
            <a:r>
              <a:rPr lang="en-US" dirty="0" err="1">
                <a:solidFill>
                  <a:srgbClr val="000090"/>
                </a:solidFill>
                <a:ea typeface="MS PGothic" panose="020B0600070205080204" pitchFamily="34" charset="-128"/>
              </a:rPr>
              <a:t>PbPb</a:t>
            </a:r>
            <a:r>
              <a:rPr lang="en-US" dirty="0">
                <a:solidFill>
                  <a:srgbClr val="000090"/>
                </a:solidFill>
                <a:ea typeface="MS PGothic" panose="020B0600070205080204" pitchFamily="34" charset="-128"/>
              </a:rPr>
              <a:t> collisions and reconstruction</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978" y="4184456"/>
            <a:ext cx="866181" cy="10733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2" name="Picture 1" descr="ALICE_TDR_Inner_tracking_System_140107_2.pdf"/>
          <p:cNvPicPr>
            <a:picLocks noChangeAspect="1"/>
          </p:cNvPicPr>
          <p:nvPr/>
        </p:nvPicPr>
        <p:blipFill>
          <a:blip r:embed="rId4">
            <a:extLst>
              <a:ext uri="{28A0092B-C50C-407E-A947-70E740481C1C}">
                <a14:useLocalDpi xmlns:a14="http://schemas.microsoft.com/office/drawing/2010/main" val="0"/>
              </a:ext>
            </a:extLst>
          </a:blip>
          <a:srcRect l="50983"/>
          <a:stretch>
            <a:fillRect/>
          </a:stretch>
        </p:blipFill>
        <p:spPr bwMode="auto">
          <a:xfrm>
            <a:off x="685801" y="747250"/>
            <a:ext cx="877430" cy="108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330" y="1900098"/>
            <a:ext cx="866181" cy="107170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4" name="Picture 3"/>
          <p:cNvPicPr>
            <a:picLocks noChangeAspect="1" noChangeArrowheads="1"/>
          </p:cNvPicPr>
          <p:nvPr/>
        </p:nvPicPr>
        <p:blipFill>
          <a:blip r:embed="rId6">
            <a:extLst>
              <a:ext uri="{28A0092B-C50C-407E-A947-70E740481C1C}">
                <a14:useLocalDpi xmlns:a14="http://schemas.microsoft.com/office/drawing/2010/main" val="0"/>
              </a:ext>
            </a:extLst>
          </a:blip>
          <a:srcRect l="47275"/>
          <a:stretch>
            <a:fillRect/>
          </a:stretch>
        </p:blipFill>
        <p:spPr bwMode="auto">
          <a:xfrm>
            <a:off x="695330" y="5328017"/>
            <a:ext cx="866181" cy="114898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5" name="Image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95196" y="3057868"/>
            <a:ext cx="851183" cy="1056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Right Brace 16"/>
          <p:cNvSpPr/>
          <p:nvPr/>
        </p:nvSpPr>
        <p:spPr>
          <a:xfrm rot="5400000">
            <a:off x="5290328" y="5562886"/>
            <a:ext cx="270261" cy="2156682"/>
          </a:xfrm>
          <a:prstGeom prst="rightBrace">
            <a:avLst>
              <a:gd name="adj1" fmla="val 0"/>
              <a:gd name="adj2" fmla="val 50273"/>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8" name="Right Brace 17"/>
          <p:cNvSpPr/>
          <p:nvPr/>
        </p:nvSpPr>
        <p:spPr>
          <a:xfrm rot="5400000">
            <a:off x="7619170" y="5508476"/>
            <a:ext cx="276263" cy="2266157"/>
          </a:xfrm>
          <a:prstGeom prst="rightBrace">
            <a:avLst>
              <a:gd name="adj1" fmla="val 8333"/>
              <a:gd name="adj2" fmla="val 50273"/>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5" name="Title 4"/>
          <p:cNvSpPr>
            <a:spLocks noGrp="1"/>
          </p:cNvSpPr>
          <p:nvPr>
            <p:ph type="title"/>
          </p:nvPr>
        </p:nvSpPr>
        <p:spPr>
          <a:xfrm>
            <a:off x="0" y="0"/>
            <a:ext cx="11353800" cy="653143"/>
          </a:xfrm>
        </p:spPr>
        <p:txBody>
          <a:bodyPr>
            <a:normAutofit fontScale="90000"/>
          </a:bodyPr>
          <a:lstStyle/>
          <a:p>
            <a:r>
              <a:rPr lang="en-US" dirty="0">
                <a:ea typeface="MS PGothic" pitchFamily="34" charset="-128"/>
              </a:rPr>
              <a:t>The ALICE Upgrade, 5 </a:t>
            </a:r>
            <a:r>
              <a:rPr lang="en-US" dirty="0" smtClean="0">
                <a:ea typeface="MS PGothic" pitchFamily="34" charset="-128"/>
              </a:rPr>
              <a:t>TDRs</a:t>
            </a:r>
            <a:endParaRPr lang="en-GB" dirty="0"/>
          </a:p>
        </p:txBody>
      </p:sp>
    </p:spTree>
    <p:extLst>
      <p:ext uri="{BB962C8B-B14F-4D97-AF65-F5344CB8AC3E}">
        <p14:creationId xmlns:p14="http://schemas.microsoft.com/office/powerpoint/2010/main" val="505593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3400" y="381000"/>
            <a:ext cx="9144000" cy="5986722"/>
            <a:chOff x="0" y="480831"/>
            <a:chExt cx="9144000" cy="5986722"/>
          </a:xfrm>
        </p:grpSpPr>
        <p:pic>
          <p:nvPicPr>
            <p:cNvPr id="6" name="Picture 5"/>
            <p:cNvPicPr>
              <a:picLocks noChangeAspect="1"/>
            </p:cNvPicPr>
            <p:nvPr/>
          </p:nvPicPr>
          <p:blipFill rotWithShape="1">
            <a:blip r:embed="rId2"/>
            <a:srcRect t="5745" r="2413"/>
            <a:stretch/>
          </p:blipFill>
          <p:spPr>
            <a:xfrm>
              <a:off x="209604" y="1006145"/>
              <a:ext cx="8477196" cy="5461408"/>
            </a:xfrm>
            <a:prstGeom prst="rect">
              <a:avLst/>
            </a:prstGeom>
          </p:spPr>
        </p:pic>
        <p:sp>
          <p:nvSpPr>
            <p:cNvPr id="7" name="Rectangle 6"/>
            <p:cNvSpPr/>
            <p:nvPr/>
          </p:nvSpPr>
          <p:spPr>
            <a:xfrm>
              <a:off x="0" y="1121938"/>
              <a:ext cx="2280991" cy="8383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8" name="Rectangle 7"/>
            <p:cNvSpPr/>
            <p:nvPr/>
          </p:nvSpPr>
          <p:spPr>
            <a:xfrm>
              <a:off x="7668882" y="480831"/>
              <a:ext cx="1475118" cy="5253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 name="Title 1"/>
          <p:cNvSpPr>
            <a:spLocks noGrp="1"/>
          </p:cNvSpPr>
          <p:nvPr>
            <p:ph type="title"/>
          </p:nvPr>
        </p:nvSpPr>
        <p:spPr/>
        <p:txBody>
          <a:bodyPr>
            <a:normAutofit fontScale="90000"/>
          </a:bodyPr>
          <a:lstStyle/>
          <a:p>
            <a:r>
              <a:rPr lang="en-GB">
                <a:latin typeface="Calibri" charset="0"/>
                <a:cs typeface="Angsana New" charset="0"/>
              </a:rPr>
              <a:t>7 Layers of Monolithic Active Pixel </a:t>
            </a:r>
            <a:r>
              <a:rPr lang="en-GB" smtClean="0">
                <a:latin typeface="Calibri" charset="0"/>
                <a:cs typeface="Angsana New" charset="0"/>
              </a:rPr>
              <a:t>Layers</a:t>
            </a:r>
            <a:endParaRPr lang="en-GB"/>
          </a:p>
        </p:txBody>
      </p:sp>
      <p:sp>
        <p:nvSpPr>
          <p:cNvPr id="11" name="Rectangle 10"/>
          <p:cNvSpPr/>
          <p:nvPr/>
        </p:nvSpPr>
        <p:spPr>
          <a:xfrm>
            <a:off x="7162800" y="5181600"/>
            <a:ext cx="3073743" cy="1384995"/>
          </a:xfrm>
          <a:prstGeom prst="rect">
            <a:avLst/>
          </a:prstGeom>
          <a:solidFill>
            <a:schemeClr val="bg1"/>
          </a:solidFill>
        </p:spPr>
        <p:txBody>
          <a:bodyPr wrap="square">
            <a:spAutoFit/>
          </a:bodyPr>
          <a:lstStyle/>
          <a:p>
            <a:r>
              <a:rPr lang="en-GB" sz="1400" dirty="0" smtClean="0"/>
              <a:t>Outer Barrel</a:t>
            </a:r>
          </a:p>
          <a:p>
            <a:r>
              <a:rPr lang="en-GB" sz="1400" dirty="0"/>
              <a:t>4</a:t>
            </a:r>
            <a:r>
              <a:rPr lang="en-GB" sz="1400" dirty="0" smtClean="0"/>
              <a:t> Layers</a:t>
            </a:r>
          </a:p>
          <a:p>
            <a:r>
              <a:rPr lang="en-GB" sz="1400" dirty="0" smtClean="0"/>
              <a:t>&lt;1% X</a:t>
            </a:r>
            <a:r>
              <a:rPr lang="en-GB" sz="1400" baseline="-25000" dirty="0" smtClean="0"/>
              <a:t>0</a:t>
            </a:r>
            <a:r>
              <a:rPr lang="en-GB" sz="1400" dirty="0" smtClean="0"/>
              <a:t>/layer</a:t>
            </a:r>
          </a:p>
          <a:p>
            <a:r>
              <a:rPr lang="en-GB" sz="1400" dirty="0" smtClean="0"/>
              <a:t>100µm Silicon thickness</a:t>
            </a:r>
          </a:p>
          <a:p>
            <a:r>
              <a:rPr lang="en-GB" sz="1400" dirty="0" smtClean="0"/>
              <a:t>Copper Flex</a:t>
            </a:r>
          </a:p>
          <a:p>
            <a:r>
              <a:rPr lang="en-GB" sz="1400" dirty="0" smtClean="0"/>
              <a:t>10</a:t>
            </a:r>
            <a:r>
              <a:rPr lang="en-GB" sz="1400" baseline="30000" dirty="0" smtClean="0"/>
              <a:t>12</a:t>
            </a:r>
            <a:r>
              <a:rPr lang="en-GB" sz="1400" dirty="0" smtClean="0"/>
              <a:t> 1MeV </a:t>
            </a:r>
            <a:r>
              <a:rPr lang="en-GB" sz="1400" dirty="0" err="1" smtClean="0"/>
              <a:t>neq</a:t>
            </a:r>
            <a:r>
              <a:rPr lang="en-GB" sz="1400" dirty="0" smtClean="0"/>
              <a:t>/cm</a:t>
            </a:r>
            <a:r>
              <a:rPr lang="en-GB" sz="1400" baseline="30000" dirty="0" smtClean="0"/>
              <a:t>2</a:t>
            </a:r>
            <a:r>
              <a:rPr lang="en-GB" sz="1400" dirty="0" smtClean="0"/>
              <a:t>, 100kRad </a:t>
            </a:r>
            <a:endParaRPr lang="en-GB" sz="1400" dirty="0"/>
          </a:p>
        </p:txBody>
      </p:sp>
      <p:sp>
        <p:nvSpPr>
          <p:cNvPr id="12" name="Rectangle 11"/>
          <p:cNvSpPr/>
          <p:nvPr/>
        </p:nvSpPr>
        <p:spPr>
          <a:xfrm>
            <a:off x="228600" y="1441292"/>
            <a:ext cx="2165971" cy="1877437"/>
          </a:xfrm>
          <a:prstGeom prst="rect">
            <a:avLst/>
          </a:prstGeom>
          <a:solidFill>
            <a:schemeClr val="bg1"/>
          </a:solidFill>
        </p:spPr>
        <p:txBody>
          <a:bodyPr wrap="square">
            <a:spAutoFit/>
          </a:bodyPr>
          <a:lstStyle/>
          <a:p>
            <a:r>
              <a:rPr lang="en-GB" sz="1400" dirty="0" smtClean="0"/>
              <a:t>Inner Barrel</a:t>
            </a:r>
          </a:p>
          <a:p>
            <a:r>
              <a:rPr lang="en-GB" sz="1400" dirty="0" smtClean="0"/>
              <a:t>3 Layers</a:t>
            </a:r>
          </a:p>
          <a:p>
            <a:r>
              <a:rPr lang="en-GB" sz="1400" dirty="0" smtClean="0"/>
              <a:t>&lt;0.3%X</a:t>
            </a:r>
            <a:r>
              <a:rPr lang="en-GB" sz="1400" baseline="-25000" dirty="0" smtClean="0"/>
              <a:t>0</a:t>
            </a:r>
            <a:r>
              <a:rPr lang="en-GB" sz="1400" dirty="0" smtClean="0"/>
              <a:t>/layer</a:t>
            </a:r>
          </a:p>
          <a:p>
            <a:r>
              <a:rPr lang="en-GB" sz="1400" dirty="0" smtClean="0"/>
              <a:t>50µm silicon thickness</a:t>
            </a:r>
          </a:p>
          <a:p>
            <a:r>
              <a:rPr lang="en-GB" sz="1400" dirty="0" err="1" smtClean="0"/>
              <a:t>Aluminum</a:t>
            </a:r>
            <a:r>
              <a:rPr lang="en-GB" sz="1400" dirty="0" smtClean="0"/>
              <a:t> Flex</a:t>
            </a:r>
          </a:p>
          <a:p>
            <a:r>
              <a:rPr lang="en-GB" sz="1400" dirty="0" smtClean="0"/>
              <a:t>1.7x10</a:t>
            </a:r>
            <a:r>
              <a:rPr lang="en-GB" sz="1400" baseline="30000" dirty="0" smtClean="0"/>
              <a:t>13</a:t>
            </a:r>
            <a:r>
              <a:rPr lang="en-GB" sz="1400" dirty="0" smtClean="0"/>
              <a:t> 1MeV </a:t>
            </a:r>
            <a:r>
              <a:rPr lang="en-GB" sz="1400" dirty="0" err="1" smtClean="0"/>
              <a:t>neq</a:t>
            </a:r>
            <a:r>
              <a:rPr lang="en-GB" sz="1400" dirty="0" smtClean="0"/>
              <a:t>/cm</a:t>
            </a:r>
            <a:r>
              <a:rPr lang="en-GB" sz="1400" baseline="30000" dirty="0" smtClean="0"/>
              <a:t>2</a:t>
            </a:r>
          </a:p>
          <a:p>
            <a:r>
              <a:rPr lang="en-GB" sz="1400" dirty="0" smtClean="0"/>
              <a:t>2.7MRad </a:t>
            </a:r>
          </a:p>
          <a:p>
            <a:endParaRPr lang="en-GB" b="1" dirty="0"/>
          </a:p>
        </p:txBody>
      </p:sp>
      <p:sp>
        <p:nvSpPr>
          <p:cNvPr id="13" name="TextBox 12"/>
          <p:cNvSpPr txBox="1"/>
          <p:nvPr/>
        </p:nvSpPr>
        <p:spPr>
          <a:xfrm>
            <a:off x="9357551" y="2659385"/>
            <a:ext cx="2832272" cy="738664"/>
          </a:xfrm>
          <a:prstGeom prst="rect">
            <a:avLst/>
          </a:prstGeom>
          <a:noFill/>
        </p:spPr>
        <p:txBody>
          <a:bodyPr wrap="square" rtlCol="0">
            <a:spAutoFit/>
          </a:bodyPr>
          <a:lstStyle/>
          <a:p>
            <a:r>
              <a:rPr lang="en-US" sz="1400" smtClean="0">
                <a:solidFill>
                  <a:srgbClr val="336699"/>
                </a:solidFill>
                <a:ea typeface="Arial" charset="0"/>
                <a:cs typeface="Arial" charset="0"/>
              </a:rPr>
              <a:t>ALPIDE: CMOS </a:t>
            </a:r>
            <a:r>
              <a:rPr lang="en-US" sz="1400" dirty="0" smtClean="0">
                <a:solidFill>
                  <a:srgbClr val="336699"/>
                </a:solidFill>
                <a:ea typeface="Arial" charset="0"/>
                <a:cs typeface="Arial" charset="0"/>
              </a:rPr>
              <a:t>Pixel Sensor using </a:t>
            </a:r>
            <a:r>
              <a:rPr lang="en-US" sz="1400" dirty="0" err="1" smtClean="0">
                <a:solidFill>
                  <a:srgbClr val="336699"/>
                </a:solidFill>
                <a:ea typeface="Arial" charset="0"/>
                <a:cs typeface="Arial" charset="0"/>
              </a:rPr>
              <a:t>TowerJazz</a:t>
            </a:r>
            <a:r>
              <a:rPr lang="en-US" sz="1400" dirty="0" smtClean="0">
                <a:solidFill>
                  <a:srgbClr val="336699"/>
                </a:solidFill>
                <a:ea typeface="Arial" charset="0"/>
                <a:cs typeface="Arial" charset="0"/>
              </a:rPr>
              <a:t> 0.18mm CMOS Imaging Process   </a:t>
            </a:r>
            <a:endParaRPr lang="en-US" sz="1400" dirty="0">
              <a:solidFill>
                <a:srgbClr val="336699"/>
              </a:solidFill>
              <a:ea typeface="Arial" charset="0"/>
              <a:cs typeface="Arial" charset="0"/>
            </a:endParaRPr>
          </a:p>
        </p:txBody>
      </p:sp>
      <p:pic>
        <p:nvPicPr>
          <p:cNvPr id="14" name="Picture 13" descr="CMO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1981" y="3398049"/>
            <a:ext cx="2767178" cy="1530381"/>
          </a:xfrm>
          <a:prstGeom prst="rect">
            <a:avLst/>
          </a:prstGeom>
        </p:spPr>
      </p:pic>
    </p:spTree>
    <p:extLst>
      <p:ext uri="{BB962C8B-B14F-4D97-AF65-F5344CB8AC3E}">
        <p14:creationId xmlns:p14="http://schemas.microsoft.com/office/powerpoint/2010/main" val="444702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28800" y="228600"/>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a:solidFill>
                  <a:srgbClr val="FFFF00"/>
                </a:solidFill>
                <a:latin typeface="+mj-lt"/>
                <a:ea typeface="+mj-ea"/>
                <a:cs typeface="+mj-cs"/>
              </a:rPr>
              <a:t>LHC </a:t>
            </a:r>
            <a:r>
              <a:rPr lang="en-US" sz="3200" kern="0" dirty="0" smtClean="0">
                <a:solidFill>
                  <a:srgbClr val="FFFF00"/>
                </a:solidFill>
                <a:latin typeface="+mj-lt"/>
                <a:ea typeface="+mj-ea"/>
                <a:cs typeface="+mj-cs"/>
              </a:rPr>
              <a:t>Physics</a:t>
            </a:r>
            <a:endParaRPr lang="en-US" sz="3200" kern="0" dirty="0">
              <a:solidFill>
                <a:srgbClr val="FFFF00"/>
              </a:solidFill>
              <a:latin typeface="+mj-lt"/>
              <a:ea typeface="+mj-ea"/>
              <a:cs typeface="+mj-cs"/>
            </a:endParaRPr>
          </a:p>
        </p:txBody>
      </p:sp>
      <p:sp>
        <p:nvSpPr>
          <p:cNvPr id="3" name="Title 2"/>
          <p:cNvSpPr>
            <a:spLocks noGrp="1"/>
          </p:cNvSpPr>
          <p:nvPr>
            <p:ph type="title"/>
          </p:nvPr>
        </p:nvSpPr>
        <p:spPr/>
        <p:txBody>
          <a:bodyPr>
            <a:normAutofit fontScale="90000"/>
          </a:bodyPr>
          <a:lstStyle/>
          <a:p>
            <a:r>
              <a:rPr lang="en-GB" dirty="0" smtClean="0"/>
              <a:t>TPC Upgrade</a:t>
            </a:r>
            <a:endParaRPr lang="en-GB" dirty="0"/>
          </a:p>
        </p:txBody>
      </p:sp>
      <p:sp>
        <p:nvSpPr>
          <p:cNvPr id="4" name="TextBox 3"/>
          <p:cNvSpPr txBox="1"/>
          <p:nvPr/>
        </p:nvSpPr>
        <p:spPr>
          <a:xfrm>
            <a:off x="228600" y="786108"/>
            <a:ext cx="5224507" cy="369332"/>
          </a:xfrm>
          <a:prstGeom prst="rect">
            <a:avLst/>
          </a:prstGeom>
          <a:noFill/>
        </p:spPr>
        <p:txBody>
          <a:bodyPr wrap="none" rtlCol="0">
            <a:spAutoFit/>
          </a:bodyPr>
          <a:lstStyle/>
          <a:p>
            <a:r>
              <a:rPr lang="en-GB" dirty="0" smtClean="0"/>
              <a:t>Exchange wire chamber readout by 4 GEM setup</a:t>
            </a:r>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217" y="3937000"/>
            <a:ext cx="3390660" cy="254000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427423"/>
            <a:ext cx="5638800" cy="4284099"/>
          </a:xfrm>
          <a:prstGeom prst="rect">
            <a:avLst/>
          </a:prstGeom>
        </p:spPr>
      </p:pic>
      <p:sp>
        <p:nvSpPr>
          <p:cNvPr id="10" name="TextBox 9"/>
          <p:cNvSpPr txBox="1"/>
          <p:nvPr/>
        </p:nvSpPr>
        <p:spPr>
          <a:xfrm>
            <a:off x="7772400" y="5791200"/>
            <a:ext cx="2557110" cy="369332"/>
          </a:xfrm>
          <a:prstGeom prst="rect">
            <a:avLst/>
          </a:prstGeom>
          <a:noFill/>
        </p:spPr>
        <p:txBody>
          <a:bodyPr wrap="none" rtlCol="0">
            <a:spAutoFit/>
          </a:bodyPr>
          <a:lstStyle/>
          <a:p>
            <a:r>
              <a:rPr lang="en-GB" dirty="0" smtClean="0"/>
              <a:t>Production has started.</a:t>
            </a:r>
            <a:endParaRPr lang="en-GB" dirty="0"/>
          </a:p>
        </p:txBody>
      </p:sp>
      <p:grpSp>
        <p:nvGrpSpPr>
          <p:cNvPr id="13" name="Group 12"/>
          <p:cNvGrpSpPr/>
          <p:nvPr/>
        </p:nvGrpSpPr>
        <p:grpSpPr>
          <a:xfrm>
            <a:off x="3709155" y="3800159"/>
            <a:ext cx="2130217" cy="2425700"/>
            <a:chOff x="3709155" y="1669404"/>
            <a:chExt cx="2130217" cy="2425700"/>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2877" y="1669404"/>
              <a:ext cx="2126495" cy="2425700"/>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9155" y="2326437"/>
              <a:ext cx="520700" cy="190500"/>
            </a:xfrm>
            <a:prstGeom prst="rect">
              <a:avLst/>
            </a:prstGeom>
          </p:spPr>
        </p:pic>
      </p:grpSp>
      <p:pic>
        <p:nvPicPr>
          <p:cNvPr id="14" name="Picture 13"/>
          <p:cNvPicPr>
            <a:picLocks noChangeAspect="1"/>
          </p:cNvPicPr>
          <p:nvPr/>
        </p:nvPicPr>
        <p:blipFill rotWithShape="1">
          <a:blip r:embed="rId6"/>
          <a:srcRect t="-3471" r="1088" b="3471"/>
          <a:stretch/>
        </p:blipFill>
        <p:spPr>
          <a:xfrm>
            <a:off x="1106776" y="1201564"/>
            <a:ext cx="4732596" cy="2632705"/>
          </a:xfrm>
          <a:prstGeom prst="rect">
            <a:avLst/>
          </a:prstGeom>
        </p:spPr>
      </p:pic>
      <p:cxnSp>
        <p:nvCxnSpPr>
          <p:cNvPr id="16" name="Straight Arrow Connector 15"/>
          <p:cNvCxnSpPr>
            <a:cxnSpLocks noChangeShapeType="1"/>
          </p:cNvCxnSpPr>
          <p:nvPr/>
        </p:nvCxnSpPr>
        <p:spPr bwMode="auto">
          <a:xfrm>
            <a:off x="1106776" y="2008428"/>
            <a:ext cx="1375728" cy="631997"/>
          </a:xfrm>
          <a:prstGeom prst="straightConnector1">
            <a:avLst/>
          </a:prstGeom>
          <a:noFill/>
          <a:ln w="38100" cmpd="sng">
            <a:solidFill>
              <a:srgbClr val="FF0000"/>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7" name="Straight Arrow Connector 16"/>
          <p:cNvCxnSpPr>
            <a:cxnSpLocks noChangeShapeType="1"/>
          </p:cNvCxnSpPr>
          <p:nvPr/>
        </p:nvCxnSpPr>
        <p:spPr bwMode="auto">
          <a:xfrm>
            <a:off x="1636266" y="1905697"/>
            <a:ext cx="1519720" cy="456967"/>
          </a:xfrm>
          <a:prstGeom prst="straightConnector1">
            <a:avLst/>
          </a:prstGeom>
          <a:noFill/>
          <a:ln w="38100" cmpd="sng">
            <a:solidFill>
              <a:srgbClr val="FF0000"/>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val="4115229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1353800" cy="653143"/>
          </a:xfrm>
        </p:spPr>
        <p:txBody>
          <a:bodyPr>
            <a:normAutofit fontScale="90000"/>
          </a:bodyPr>
          <a:lstStyle/>
          <a:p>
            <a:r>
              <a:rPr lang="en-GB" dirty="0" smtClean="0"/>
              <a:t>O</a:t>
            </a:r>
            <a:r>
              <a:rPr lang="en-GB" baseline="30000" dirty="0" smtClean="0"/>
              <a:t>2</a:t>
            </a:r>
            <a:r>
              <a:rPr lang="en-GB" dirty="0" smtClean="0"/>
              <a:t> System</a:t>
            </a:r>
            <a:endParaRPr lang="en-GB" dirty="0"/>
          </a:p>
        </p:txBody>
      </p:sp>
      <p:sp>
        <p:nvSpPr>
          <p:cNvPr id="3" name="Content Placeholder 2"/>
          <p:cNvSpPr>
            <a:spLocks noGrp="1"/>
          </p:cNvSpPr>
          <p:nvPr>
            <p:ph idx="4294967295"/>
          </p:nvPr>
        </p:nvSpPr>
        <p:spPr>
          <a:xfrm>
            <a:off x="0" y="1600200"/>
            <a:ext cx="3663950" cy="4525963"/>
          </a:xfrm>
        </p:spPr>
        <p:txBody>
          <a:bodyPr>
            <a:noAutofit/>
          </a:bodyPr>
          <a:lstStyle/>
          <a:p>
            <a:pPr marL="0" indent="0" defTabSz="353475">
              <a:buNone/>
            </a:pPr>
            <a:r>
              <a:rPr lang="en-GB" sz="1500" b="1" dirty="0"/>
              <a:t>Requirements</a:t>
            </a:r>
          </a:p>
          <a:p>
            <a:pPr marL="332309" indent="-332309" defTabSz="353475">
              <a:buFont typeface="+mj-lt"/>
              <a:buAutoNum type="arabicPeriod"/>
            </a:pPr>
            <a:r>
              <a:rPr lang="en-GB" sz="1500" dirty="0"/>
              <a:t>LHC min bias </a:t>
            </a:r>
            <a:r>
              <a:rPr lang="en-GB" sz="1500" dirty="0" err="1"/>
              <a:t>Pb-Pb</a:t>
            </a:r>
            <a:r>
              <a:rPr lang="en-GB" sz="1500" dirty="0"/>
              <a:t> at 50 kHz </a:t>
            </a:r>
            <a:br>
              <a:rPr lang="en-GB" sz="1500" dirty="0"/>
            </a:br>
            <a:r>
              <a:rPr lang="en-GB" sz="1500" dirty="0"/>
              <a:t>~100 x more data than during Run 1</a:t>
            </a:r>
          </a:p>
          <a:p>
            <a:pPr marL="353475" indent="-353475" defTabSz="353475">
              <a:buFont typeface="+mj-lt"/>
              <a:buAutoNum type="arabicPeriod" startAt="2"/>
            </a:pPr>
            <a:r>
              <a:rPr lang="en-GB" sz="1500" dirty="0"/>
              <a:t>Rare physics processes with very small signal over background ratio</a:t>
            </a:r>
          </a:p>
          <a:p>
            <a:pPr marL="353475" indent="-353475" defTabSz="353475">
              <a:buFont typeface="+mj-lt"/>
              <a:buAutoNum type="arabicPeriod" startAt="2"/>
            </a:pPr>
            <a:r>
              <a:rPr lang="en-GB" sz="1500" dirty="0"/>
              <a:t>Triggering techniques very inefficient if not impossible</a:t>
            </a:r>
          </a:p>
          <a:p>
            <a:pPr marL="353475" indent="-353475" defTabSz="353475">
              <a:buFont typeface="+mj-lt"/>
              <a:buAutoNum type="arabicPeriod" startAt="2"/>
            </a:pPr>
            <a:r>
              <a:rPr lang="en-US" sz="1500" dirty="0"/>
              <a:t>50 kHz &gt; TPC inherent rate</a:t>
            </a:r>
            <a:br>
              <a:rPr lang="en-US" sz="1500" dirty="0"/>
            </a:br>
            <a:r>
              <a:rPr lang="en-US" sz="1500" dirty="0"/>
              <a:t>Support for continuous read-out</a:t>
            </a:r>
          </a:p>
          <a:p>
            <a:pPr marL="353475" indent="-353475" defTabSz="353475">
              <a:buFont typeface="+mj-lt"/>
              <a:buAutoNum type="arabicPeriod" startAt="2"/>
            </a:pPr>
            <a:endParaRPr lang="en-US" sz="1500" dirty="0"/>
          </a:p>
          <a:p>
            <a:pPr marL="76198" indent="0" defTabSz="353475">
              <a:buNone/>
            </a:pPr>
            <a:r>
              <a:rPr lang="en-GB" sz="1500" b="1" dirty="0"/>
              <a:t>New computing system</a:t>
            </a:r>
            <a:endParaRPr lang="en-GB" sz="1500" dirty="0">
              <a:sym typeface="Wingdings"/>
            </a:endParaRPr>
          </a:p>
          <a:p>
            <a:pPr indent="-380990" defTabSz="353475">
              <a:buFont typeface="Wingdings" panose="05000000000000000000" pitchFamily="2" charset="2"/>
              <a:buChar char="è"/>
            </a:pPr>
            <a:r>
              <a:rPr lang="en-GB" sz="1500" dirty="0"/>
              <a:t>Read-out the data of all interactions</a:t>
            </a:r>
          </a:p>
          <a:p>
            <a:pPr indent="-380990" defTabSz="353475">
              <a:buFont typeface="Wingdings" panose="05000000000000000000" pitchFamily="2" charset="2"/>
              <a:buChar char="è"/>
            </a:pPr>
            <a:r>
              <a:rPr lang="en-GB" sz="1500" dirty="0">
                <a:sym typeface="Wingdings"/>
              </a:rPr>
              <a:t>Compress these data intelligently by online reconstruction</a:t>
            </a:r>
          </a:p>
          <a:p>
            <a:pPr indent="-380990" defTabSz="353475">
              <a:buFont typeface="Wingdings" panose="05000000000000000000" pitchFamily="2" charset="2"/>
              <a:buChar char="è"/>
            </a:pPr>
            <a:r>
              <a:rPr lang="en-GB" sz="1500" dirty="0">
                <a:sym typeface="Wingdings"/>
              </a:rPr>
              <a:t>One common online-offline </a:t>
            </a:r>
            <a:br>
              <a:rPr lang="en-GB" sz="1500" dirty="0">
                <a:sym typeface="Wingdings"/>
              </a:rPr>
            </a:br>
            <a:r>
              <a:rPr lang="en-GB" sz="1500" dirty="0">
                <a:sym typeface="Wingdings"/>
              </a:rPr>
              <a:t>computing system: O</a:t>
            </a:r>
            <a:r>
              <a:rPr lang="en-GB" sz="1500" baseline="30000" dirty="0">
                <a:sym typeface="Wingdings"/>
              </a:rPr>
              <a:t>2</a:t>
            </a:r>
            <a:endParaRPr lang="en-GB" sz="1500" dirty="0"/>
          </a:p>
          <a:p>
            <a:pPr marL="0" indent="0" defTabSz="353475">
              <a:buNone/>
            </a:pPr>
            <a:endParaRPr lang="en-US" sz="1500" dirty="0"/>
          </a:p>
          <a:p>
            <a:endParaRPr lang="en-GB" sz="1500" dirty="0"/>
          </a:p>
        </p:txBody>
      </p:sp>
      <p:sp>
        <p:nvSpPr>
          <p:cNvPr id="54" name="ZoneTexte 6"/>
          <p:cNvSpPr txBox="1"/>
          <p:nvPr/>
        </p:nvSpPr>
        <p:spPr>
          <a:xfrm>
            <a:off x="4078176" y="1923211"/>
            <a:ext cx="4837576" cy="995401"/>
          </a:xfrm>
          <a:prstGeom prst="rect">
            <a:avLst/>
          </a:prstGeom>
          <a:solidFill>
            <a:srgbClr val="5B9BD5">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Baseline correction and zero suppression</a:t>
            </a:r>
          </a:p>
          <a:p>
            <a:pPr defTabSz="1219170" fontAlgn="auto">
              <a:spcBef>
                <a:spcPts val="0"/>
              </a:spcBef>
              <a:spcAft>
                <a:spcPts val="0"/>
              </a:spcAft>
              <a:defRPr/>
            </a:pPr>
            <a:r>
              <a:rPr lang="en-US" sz="1467" kern="0" dirty="0">
                <a:solidFill>
                  <a:prstClr val="black"/>
                </a:solidFill>
                <a:cs typeface="Calibri" panose="020F0502020204030204" pitchFamily="34" charset="0"/>
              </a:rPr>
              <a:t>Data volume reduction by zero cluster finder. </a:t>
            </a:r>
          </a:p>
          <a:p>
            <a:pPr defTabSz="1219170" fontAlgn="auto">
              <a:spcBef>
                <a:spcPts val="0"/>
              </a:spcBef>
              <a:spcAft>
                <a:spcPts val="0"/>
              </a:spcAft>
              <a:defRPr/>
            </a:pPr>
            <a:r>
              <a:rPr lang="en-US" sz="1467" b="1" u="sng" kern="0" dirty="0">
                <a:solidFill>
                  <a:prstClr val="black"/>
                </a:solidFill>
                <a:cs typeface="Calibri" panose="020F0502020204030204" pitchFamily="34" charset="0"/>
              </a:rPr>
              <a:t>No event discarded.</a:t>
            </a:r>
          </a:p>
          <a:p>
            <a:pPr defTabSz="1219170" fontAlgn="auto">
              <a:spcBef>
                <a:spcPts val="0"/>
              </a:spcBef>
              <a:spcAft>
                <a:spcPts val="0"/>
              </a:spcAft>
              <a:defRPr/>
            </a:pPr>
            <a:r>
              <a:rPr lang="en-US" sz="1467" kern="0" dirty="0">
                <a:solidFill>
                  <a:prstClr val="black"/>
                </a:solidFill>
                <a:cs typeface="Calibri" panose="020F0502020204030204" pitchFamily="34" charset="0"/>
              </a:rPr>
              <a:t>Average compression factor 6.6</a:t>
            </a:r>
          </a:p>
        </p:txBody>
      </p:sp>
      <p:sp>
        <p:nvSpPr>
          <p:cNvPr id="55" name="ZoneTexte 4"/>
          <p:cNvSpPr txBox="1"/>
          <p:nvPr/>
        </p:nvSpPr>
        <p:spPr>
          <a:xfrm>
            <a:off x="4090100" y="853632"/>
            <a:ext cx="4825652" cy="769634"/>
          </a:xfrm>
          <a:prstGeom prst="rect">
            <a:avLst/>
          </a:prstGeom>
          <a:solidFill>
            <a:srgbClr val="70AD47">
              <a:lumMod val="40000"/>
              <a:lumOff val="60000"/>
            </a:srgbClr>
          </a:solidFill>
        </p:spPr>
        <p:txBody>
          <a:bodyPr wrap="square" rtlCol="0">
            <a:spAutoFit/>
          </a:bodyPr>
          <a:lstStyle/>
          <a:p>
            <a:pPr defTabSz="1219170" fontAlgn="auto">
              <a:spcBef>
                <a:spcPts val="0"/>
              </a:spcBef>
              <a:spcAft>
                <a:spcPts val="0"/>
              </a:spcAft>
              <a:defRPr/>
            </a:pPr>
            <a:r>
              <a:rPr lang="en-US" sz="1467" b="1" u="sng" kern="0" dirty="0">
                <a:solidFill>
                  <a:prstClr val="black"/>
                </a:solidFill>
                <a:cs typeface="Calibri" panose="020F0502020204030204" pitchFamily="34" charset="0"/>
              </a:rPr>
              <a:t>Unmodified raw data of all interactions shipped from detector to online farm in </a:t>
            </a:r>
            <a:r>
              <a:rPr lang="en-US" sz="1467" b="1" u="sng" kern="0" dirty="0" err="1">
                <a:solidFill>
                  <a:prstClr val="black"/>
                </a:solidFill>
                <a:cs typeface="Calibri" panose="020F0502020204030204" pitchFamily="34" charset="0"/>
              </a:rPr>
              <a:t>triggerless</a:t>
            </a:r>
            <a:r>
              <a:rPr lang="en-US" sz="1467" b="1" u="sng" kern="0" dirty="0">
                <a:solidFill>
                  <a:prstClr val="black"/>
                </a:solidFill>
                <a:cs typeface="Calibri" panose="020F0502020204030204" pitchFamily="34" charset="0"/>
              </a:rPr>
              <a:t> continuous mode</a:t>
            </a:r>
          </a:p>
        </p:txBody>
      </p:sp>
      <p:sp>
        <p:nvSpPr>
          <p:cNvPr id="56" name="ZoneTexte 7"/>
          <p:cNvSpPr txBox="1"/>
          <p:nvPr/>
        </p:nvSpPr>
        <p:spPr>
          <a:xfrm>
            <a:off x="6411970" y="5881000"/>
            <a:ext cx="2444925" cy="769634"/>
          </a:xfrm>
          <a:prstGeom prst="rect">
            <a:avLst/>
          </a:prstGeom>
          <a:solidFill>
            <a:srgbClr val="5B9BD5">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Asynchronous (hours) event reconstruction with final calibration</a:t>
            </a:r>
          </a:p>
        </p:txBody>
      </p:sp>
      <p:sp>
        <p:nvSpPr>
          <p:cNvPr id="57" name="Flèche vers le bas 9"/>
          <p:cNvSpPr/>
          <p:nvPr/>
        </p:nvSpPr>
        <p:spPr>
          <a:xfrm>
            <a:off x="6788793" y="1441282"/>
            <a:ext cx="224431" cy="490285"/>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58" name="TextBox 57"/>
          <p:cNvSpPr txBox="1"/>
          <p:nvPr/>
        </p:nvSpPr>
        <p:spPr>
          <a:xfrm>
            <a:off x="4282418" y="1566446"/>
            <a:ext cx="1840568" cy="338554"/>
          </a:xfrm>
          <a:prstGeom prst="rect">
            <a:avLst/>
          </a:prstGeom>
          <a:noFill/>
        </p:spPr>
        <p:txBody>
          <a:bodyPr wrap="none" rtlCol="0">
            <a:spAutoFit/>
          </a:bodyPr>
          <a:lstStyle/>
          <a:p>
            <a:pPr defTabSz="1219170" fontAlgn="auto">
              <a:spcBef>
                <a:spcPts val="0"/>
              </a:spcBef>
              <a:spcAft>
                <a:spcPts val="0"/>
              </a:spcAft>
              <a:defRPr/>
            </a:pPr>
            <a:r>
              <a:rPr lang="en-US" sz="1600" kern="0" dirty="0">
                <a:solidFill>
                  <a:prstClr val="black"/>
                </a:solidFill>
                <a:cs typeface="Calibri" panose="020F0502020204030204" pitchFamily="34" charset="0"/>
              </a:rPr>
              <a:t>HI run 3.4 </a:t>
            </a:r>
            <a:r>
              <a:rPr lang="en-US" sz="1600" kern="0" dirty="0" err="1">
                <a:solidFill>
                  <a:prstClr val="black"/>
                </a:solidFill>
                <a:cs typeface="Calibri" panose="020F0502020204030204" pitchFamily="34" charset="0"/>
              </a:rPr>
              <a:t>TByte</a:t>
            </a:r>
            <a:r>
              <a:rPr lang="en-US" sz="1600" kern="0" dirty="0">
                <a:solidFill>
                  <a:prstClr val="black"/>
                </a:solidFill>
                <a:cs typeface="Calibri" panose="020F0502020204030204" pitchFamily="34" charset="0"/>
              </a:rPr>
              <a:t>/s</a:t>
            </a:r>
            <a:endParaRPr lang="en-GB" sz="1600" kern="0" dirty="0">
              <a:solidFill>
                <a:prstClr val="black"/>
              </a:solidFill>
              <a:latin typeface="Arial"/>
            </a:endParaRPr>
          </a:p>
        </p:txBody>
      </p:sp>
      <p:sp>
        <p:nvSpPr>
          <p:cNvPr id="59" name="ZoneTexte 6"/>
          <p:cNvSpPr txBox="1"/>
          <p:nvPr/>
        </p:nvSpPr>
        <p:spPr>
          <a:xfrm>
            <a:off x="4078176" y="4777717"/>
            <a:ext cx="4837577" cy="543867"/>
          </a:xfrm>
          <a:prstGeom prst="rect">
            <a:avLst/>
          </a:prstGeom>
          <a:solidFill>
            <a:srgbClr val="ED7D31">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Data Storage</a:t>
            </a:r>
          </a:p>
          <a:p>
            <a:pPr defTabSz="1219170" fontAlgn="auto">
              <a:spcBef>
                <a:spcPts val="0"/>
              </a:spcBef>
              <a:spcAft>
                <a:spcPts val="0"/>
              </a:spcAft>
              <a:defRPr/>
            </a:pPr>
            <a:r>
              <a:rPr lang="en-US" sz="1467" kern="0" dirty="0">
                <a:solidFill>
                  <a:prstClr val="black"/>
                </a:solidFill>
                <a:cs typeface="Calibri" panose="020F0502020204030204" pitchFamily="34" charset="0"/>
              </a:rPr>
              <a:t>1 year of compressed data</a:t>
            </a:r>
          </a:p>
        </p:txBody>
      </p:sp>
      <p:sp>
        <p:nvSpPr>
          <p:cNvPr id="60" name="TextBox 59"/>
          <p:cNvSpPr txBox="1"/>
          <p:nvPr/>
        </p:nvSpPr>
        <p:spPr>
          <a:xfrm>
            <a:off x="6072315" y="3673038"/>
            <a:ext cx="1200970" cy="338554"/>
          </a:xfrm>
          <a:prstGeom prst="rect">
            <a:avLst/>
          </a:prstGeom>
          <a:noFill/>
        </p:spPr>
        <p:txBody>
          <a:bodyPr wrap="none" rtlCol="0">
            <a:spAutoFit/>
          </a:bodyPr>
          <a:lstStyle/>
          <a:p>
            <a:pPr defTabSz="1219170" fontAlgn="auto">
              <a:spcBef>
                <a:spcPts val="0"/>
              </a:spcBef>
              <a:spcAft>
                <a:spcPts val="0"/>
              </a:spcAft>
              <a:defRPr/>
            </a:pPr>
            <a:r>
              <a:rPr lang="en-US" sz="1600" kern="0" dirty="0">
                <a:solidFill>
                  <a:prstClr val="black"/>
                </a:solidFill>
                <a:cs typeface="Calibri" panose="020F0502020204030204" pitchFamily="34" charset="0"/>
              </a:rPr>
              <a:t>90 </a:t>
            </a:r>
            <a:r>
              <a:rPr lang="en-US" sz="1600" kern="0" dirty="0" err="1">
                <a:solidFill>
                  <a:prstClr val="black"/>
                </a:solidFill>
                <a:cs typeface="Calibri" panose="020F0502020204030204" pitchFamily="34" charset="0"/>
              </a:rPr>
              <a:t>GByte</a:t>
            </a:r>
            <a:r>
              <a:rPr lang="en-US" sz="1600" kern="0" dirty="0">
                <a:solidFill>
                  <a:prstClr val="black"/>
                </a:solidFill>
                <a:cs typeface="Calibri" panose="020F0502020204030204" pitchFamily="34" charset="0"/>
              </a:rPr>
              <a:t>/s</a:t>
            </a:r>
            <a:endParaRPr lang="en-GB" sz="1600" kern="0" dirty="0">
              <a:solidFill>
                <a:prstClr val="black"/>
              </a:solidFill>
              <a:latin typeface="Arial"/>
            </a:endParaRPr>
          </a:p>
        </p:txBody>
      </p:sp>
      <p:sp>
        <p:nvSpPr>
          <p:cNvPr id="61" name="ZoneTexte 6"/>
          <p:cNvSpPr txBox="1"/>
          <p:nvPr/>
        </p:nvSpPr>
        <p:spPr>
          <a:xfrm>
            <a:off x="4078175" y="5889677"/>
            <a:ext cx="2199051" cy="543867"/>
          </a:xfrm>
          <a:prstGeom prst="rect">
            <a:avLst/>
          </a:prstGeom>
          <a:solidFill>
            <a:srgbClr val="ED7D31">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Tier 0, Tiers 1 and</a:t>
            </a:r>
          </a:p>
          <a:p>
            <a:pPr defTabSz="1219170" fontAlgn="auto">
              <a:spcBef>
                <a:spcPts val="0"/>
              </a:spcBef>
              <a:spcAft>
                <a:spcPts val="0"/>
              </a:spcAft>
              <a:defRPr/>
            </a:pPr>
            <a:r>
              <a:rPr lang="en-US" sz="1467" kern="0" dirty="0">
                <a:solidFill>
                  <a:prstClr val="black"/>
                </a:solidFill>
                <a:cs typeface="Calibri" panose="020F0502020204030204" pitchFamily="34" charset="0"/>
              </a:rPr>
              <a:t>Analysis Facilities</a:t>
            </a:r>
          </a:p>
        </p:txBody>
      </p:sp>
      <p:sp>
        <p:nvSpPr>
          <p:cNvPr id="62" name="ZoneTexte 6"/>
          <p:cNvSpPr txBox="1"/>
          <p:nvPr/>
        </p:nvSpPr>
        <p:spPr>
          <a:xfrm>
            <a:off x="4078176" y="3453396"/>
            <a:ext cx="4837576" cy="769634"/>
          </a:xfrm>
          <a:prstGeom prst="rect">
            <a:avLst/>
          </a:prstGeom>
          <a:solidFill>
            <a:srgbClr val="5B9BD5">
              <a:lumMod val="40000"/>
              <a:lumOff val="60000"/>
            </a:srgbClr>
          </a:solidFill>
        </p:spPr>
        <p:txBody>
          <a:bodyPr wrap="square" rtlCol="0">
            <a:spAutoFit/>
          </a:bodyPr>
          <a:lstStyle/>
          <a:p>
            <a:pPr defTabSz="1219170" fontAlgn="auto">
              <a:spcBef>
                <a:spcPts val="0"/>
              </a:spcBef>
              <a:spcAft>
                <a:spcPts val="0"/>
              </a:spcAft>
              <a:defRPr/>
            </a:pPr>
            <a:r>
              <a:rPr lang="en-US" sz="1467" b="1" u="sng" kern="0" dirty="0">
                <a:solidFill>
                  <a:prstClr val="black"/>
                </a:solidFill>
                <a:cs typeface="Calibri" panose="020F0502020204030204" pitchFamily="34" charset="0"/>
              </a:rPr>
              <a:t>Data volume reduction by online tracking. </a:t>
            </a:r>
            <a:br>
              <a:rPr lang="en-US" sz="1467" b="1" u="sng" kern="0" dirty="0">
                <a:solidFill>
                  <a:prstClr val="black"/>
                </a:solidFill>
                <a:cs typeface="Calibri" panose="020F0502020204030204" pitchFamily="34" charset="0"/>
              </a:rPr>
            </a:br>
            <a:r>
              <a:rPr lang="en-US" sz="1467" b="1" u="sng" kern="0" dirty="0">
                <a:solidFill>
                  <a:prstClr val="black"/>
                </a:solidFill>
                <a:cs typeface="Calibri" panose="020F0502020204030204" pitchFamily="34" charset="0"/>
              </a:rPr>
              <a:t>Only reconstructed data to data storage.</a:t>
            </a:r>
          </a:p>
          <a:p>
            <a:pPr defTabSz="1219170" fontAlgn="auto">
              <a:spcBef>
                <a:spcPts val="0"/>
              </a:spcBef>
              <a:spcAft>
                <a:spcPts val="0"/>
              </a:spcAft>
              <a:defRPr/>
            </a:pPr>
            <a:r>
              <a:rPr lang="en-US" sz="1467" kern="0" dirty="0">
                <a:solidFill>
                  <a:prstClr val="black"/>
                </a:solidFill>
                <a:cs typeface="Calibri" panose="020F0502020204030204" pitchFamily="34" charset="0"/>
              </a:rPr>
              <a:t>Average compression factor 5</a:t>
            </a:r>
          </a:p>
        </p:txBody>
      </p:sp>
      <p:sp>
        <p:nvSpPr>
          <p:cNvPr id="63" name="Flèche vers le bas 9"/>
          <p:cNvSpPr/>
          <p:nvPr/>
        </p:nvSpPr>
        <p:spPr>
          <a:xfrm>
            <a:off x="6788793" y="2958527"/>
            <a:ext cx="224431" cy="490285"/>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64" name="Flèche vers le bas 9"/>
          <p:cNvSpPr/>
          <p:nvPr/>
        </p:nvSpPr>
        <p:spPr>
          <a:xfrm>
            <a:off x="6802340" y="4268031"/>
            <a:ext cx="224431" cy="490285"/>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65" name="TextBox 64"/>
          <p:cNvSpPr txBox="1"/>
          <p:nvPr/>
        </p:nvSpPr>
        <p:spPr>
          <a:xfrm>
            <a:off x="5019814" y="2974708"/>
            <a:ext cx="1314784" cy="338554"/>
          </a:xfrm>
          <a:prstGeom prst="rect">
            <a:avLst/>
          </a:prstGeom>
          <a:noFill/>
        </p:spPr>
        <p:txBody>
          <a:bodyPr wrap="none" rtlCol="0">
            <a:spAutoFit/>
          </a:bodyPr>
          <a:lstStyle/>
          <a:p>
            <a:pPr defTabSz="1219170" fontAlgn="auto">
              <a:spcBef>
                <a:spcPts val="0"/>
              </a:spcBef>
              <a:spcAft>
                <a:spcPts val="0"/>
              </a:spcAft>
              <a:defRPr/>
            </a:pPr>
            <a:r>
              <a:rPr lang="en-US" sz="1600" kern="0" dirty="0">
                <a:solidFill>
                  <a:prstClr val="black"/>
                </a:solidFill>
                <a:cs typeface="Calibri" panose="020F0502020204030204" pitchFamily="34" charset="0"/>
              </a:rPr>
              <a:t>500 </a:t>
            </a:r>
            <a:r>
              <a:rPr lang="en-US" sz="1600" kern="0" dirty="0" err="1">
                <a:solidFill>
                  <a:prstClr val="black"/>
                </a:solidFill>
                <a:cs typeface="Calibri" panose="020F0502020204030204" pitchFamily="34" charset="0"/>
              </a:rPr>
              <a:t>GByte</a:t>
            </a:r>
            <a:r>
              <a:rPr lang="en-US" sz="1600" kern="0" dirty="0">
                <a:solidFill>
                  <a:prstClr val="black"/>
                </a:solidFill>
                <a:cs typeface="Calibri" panose="020F0502020204030204" pitchFamily="34" charset="0"/>
              </a:rPr>
              <a:t>/s</a:t>
            </a:r>
            <a:endParaRPr lang="en-GB" sz="1600" kern="0" dirty="0">
              <a:solidFill>
                <a:prstClr val="black"/>
              </a:solidFill>
              <a:latin typeface="Arial"/>
            </a:endParaRPr>
          </a:p>
        </p:txBody>
      </p:sp>
      <p:sp>
        <p:nvSpPr>
          <p:cNvPr id="66" name="TextBox 65"/>
          <p:cNvSpPr txBox="1"/>
          <p:nvPr/>
        </p:nvSpPr>
        <p:spPr>
          <a:xfrm>
            <a:off x="5096793" y="4327550"/>
            <a:ext cx="1314784" cy="338554"/>
          </a:xfrm>
          <a:prstGeom prst="rect">
            <a:avLst/>
          </a:prstGeom>
          <a:noFill/>
        </p:spPr>
        <p:txBody>
          <a:bodyPr wrap="none" rtlCol="0">
            <a:spAutoFit/>
          </a:bodyPr>
          <a:lstStyle/>
          <a:p>
            <a:pPr defTabSz="1219170" fontAlgn="auto">
              <a:spcBef>
                <a:spcPts val="0"/>
              </a:spcBef>
              <a:spcAft>
                <a:spcPts val="0"/>
              </a:spcAft>
              <a:defRPr/>
            </a:pPr>
            <a:r>
              <a:rPr lang="en-US" sz="1600" kern="0" dirty="0">
                <a:solidFill>
                  <a:prstClr val="black"/>
                </a:solidFill>
                <a:cs typeface="Calibri" panose="020F0502020204030204" pitchFamily="34" charset="0"/>
              </a:rPr>
              <a:t>100 </a:t>
            </a:r>
            <a:r>
              <a:rPr lang="en-US" sz="1600" kern="0" dirty="0" err="1">
                <a:solidFill>
                  <a:prstClr val="black"/>
                </a:solidFill>
                <a:cs typeface="Calibri" panose="020F0502020204030204" pitchFamily="34" charset="0"/>
              </a:rPr>
              <a:t>GByte</a:t>
            </a:r>
            <a:r>
              <a:rPr lang="en-US" sz="1600" kern="0" dirty="0">
                <a:solidFill>
                  <a:prstClr val="black"/>
                </a:solidFill>
                <a:cs typeface="Calibri" panose="020F0502020204030204" pitchFamily="34" charset="0"/>
              </a:rPr>
              <a:t>/s</a:t>
            </a:r>
            <a:endParaRPr lang="en-GB" sz="1600" kern="0" dirty="0">
              <a:solidFill>
                <a:prstClr val="black"/>
              </a:solidFill>
              <a:latin typeface="Arial"/>
            </a:endParaRPr>
          </a:p>
        </p:txBody>
      </p:sp>
      <p:sp>
        <p:nvSpPr>
          <p:cNvPr id="67" name="TextBox 66"/>
          <p:cNvSpPr txBox="1"/>
          <p:nvPr/>
        </p:nvSpPr>
        <p:spPr>
          <a:xfrm>
            <a:off x="6292427" y="5404614"/>
            <a:ext cx="1040670" cy="338554"/>
          </a:xfrm>
          <a:prstGeom prst="rect">
            <a:avLst/>
          </a:prstGeom>
          <a:noFill/>
        </p:spPr>
        <p:txBody>
          <a:bodyPr wrap="none" rtlCol="0">
            <a:spAutoFit/>
          </a:bodyPr>
          <a:lstStyle/>
          <a:p>
            <a:pPr defTabSz="1219170" fontAlgn="auto">
              <a:spcBef>
                <a:spcPts val="0"/>
              </a:spcBef>
              <a:spcAft>
                <a:spcPts val="0"/>
              </a:spcAft>
              <a:defRPr/>
            </a:pPr>
            <a:r>
              <a:rPr lang="en-US" sz="1600" kern="0" dirty="0">
                <a:solidFill>
                  <a:prstClr val="black"/>
                </a:solidFill>
                <a:cs typeface="Calibri" panose="020F0502020204030204" pitchFamily="34" charset="0"/>
              </a:rPr>
              <a:t>200 GB/s</a:t>
            </a:r>
            <a:endParaRPr lang="en-GB" sz="1600" kern="0" dirty="0">
              <a:solidFill>
                <a:prstClr val="black"/>
              </a:solidFill>
              <a:latin typeface="Arial"/>
            </a:endParaRPr>
          </a:p>
        </p:txBody>
      </p:sp>
      <p:sp>
        <p:nvSpPr>
          <p:cNvPr id="68" name="Flèche vers le bas 9"/>
          <p:cNvSpPr/>
          <p:nvPr/>
        </p:nvSpPr>
        <p:spPr>
          <a:xfrm flipV="1">
            <a:off x="5506255" y="5355765"/>
            <a:ext cx="214593" cy="515288"/>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69" name="TextBox 68"/>
          <p:cNvSpPr txBox="1"/>
          <p:nvPr/>
        </p:nvSpPr>
        <p:spPr>
          <a:xfrm>
            <a:off x="7580299" y="5418119"/>
            <a:ext cx="926857" cy="338554"/>
          </a:xfrm>
          <a:prstGeom prst="rect">
            <a:avLst/>
          </a:prstGeom>
          <a:noFill/>
        </p:spPr>
        <p:txBody>
          <a:bodyPr wrap="none" rtlCol="0">
            <a:spAutoFit/>
          </a:bodyPr>
          <a:lstStyle/>
          <a:p>
            <a:pPr defTabSz="1219170" fontAlgn="auto">
              <a:spcBef>
                <a:spcPts val="0"/>
              </a:spcBef>
              <a:spcAft>
                <a:spcPts val="0"/>
              </a:spcAft>
              <a:defRPr/>
            </a:pPr>
            <a:r>
              <a:rPr lang="en-US" sz="1600" kern="0" dirty="0">
                <a:solidFill>
                  <a:prstClr val="black"/>
                </a:solidFill>
                <a:cs typeface="Calibri" panose="020F0502020204030204" pitchFamily="34" charset="0"/>
              </a:rPr>
              <a:t>20 GB/s</a:t>
            </a:r>
            <a:endParaRPr lang="en-GB" sz="1600" kern="0" dirty="0">
              <a:solidFill>
                <a:prstClr val="black"/>
              </a:solidFill>
              <a:latin typeface="Arial"/>
            </a:endParaRPr>
          </a:p>
        </p:txBody>
      </p:sp>
      <p:sp>
        <p:nvSpPr>
          <p:cNvPr id="71" name="Flèche vers le bas 9"/>
          <p:cNvSpPr/>
          <p:nvPr/>
        </p:nvSpPr>
        <p:spPr>
          <a:xfrm>
            <a:off x="5065485" y="5392904"/>
            <a:ext cx="224431" cy="490285"/>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72" name="Flèche vers le bas 9"/>
          <p:cNvSpPr/>
          <p:nvPr/>
        </p:nvSpPr>
        <p:spPr>
          <a:xfrm>
            <a:off x="7397724" y="5392904"/>
            <a:ext cx="224431" cy="490285"/>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73" name="TextBox 72"/>
          <p:cNvSpPr txBox="1"/>
          <p:nvPr/>
        </p:nvSpPr>
        <p:spPr>
          <a:xfrm>
            <a:off x="3962400" y="5418160"/>
            <a:ext cx="1040670" cy="338554"/>
          </a:xfrm>
          <a:prstGeom prst="rect">
            <a:avLst/>
          </a:prstGeom>
          <a:noFill/>
        </p:spPr>
        <p:txBody>
          <a:bodyPr wrap="none" rtlCol="0">
            <a:spAutoFit/>
          </a:bodyPr>
          <a:lstStyle/>
          <a:p>
            <a:pPr defTabSz="1219170" fontAlgn="auto">
              <a:spcBef>
                <a:spcPts val="0"/>
              </a:spcBef>
              <a:spcAft>
                <a:spcPts val="0"/>
              </a:spcAft>
              <a:defRPr/>
            </a:pPr>
            <a:r>
              <a:rPr lang="en-US" sz="1600" kern="0" dirty="0">
                <a:solidFill>
                  <a:prstClr val="black"/>
                </a:solidFill>
                <a:cs typeface="Calibri" panose="020F0502020204030204" pitchFamily="34" charset="0"/>
              </a:rPr>
              <a:t>120 GB/s</a:t>
            </a:r>
            <a:endParaRPr lang="en-GB" sz="1600" kern="0" dirty="0">
              <a:solidFill>
                <a:prstClr val="black"/>
              </a:solidFill>
              <a:latin typeface="Arial"/>
            </a:endParaRPr>
          </a:p>
        </p:txBody>
      </p:sp>
      <p:grpSp>
        <p:nvGrpSpPr>
          <p:cNvPr id="7" name="Group 6"/>
          <p:cNvGrpSpPr/>
          <p:nvPr/>
        </p:nvGrpSpPr>
        <p:grpSpPr>
          <a:xfrm>
            <a:off x="9055686" y="866765"/>
            <a:ext cx="2546349" cy="5124675"/>
            <a:chOff x="7301826" y="650074"/>
            <a:chExt cx="1909762" cy="3843506"/>
          </a:xfrm>
        </p:grpSpPr>
        <p:sp>
          <p:nvSpPr>
            <p:cNvPr id="42" name="ZoneTexte 4"/>
            <p:cNvSpPr txBox="1"/>
            <p:nvPr/>
          </p:nvSpPr>
          <p:spPr>
            <a:xfrm>
              <a:off x="7485074" y="650074"/>
              <a:ext cx="1543267" cy="407900"/>
            </a:xfrm>
            <a:prstGeom prst="rect">
              <a:avLst/>
            </a:prstGeom>
            <a:solidFill>
              <a:srgbClr val="70AD47">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Detector Electronics</a:t>
              </a:r>
            </a:p>
            <a:p>
              <a:pPr defTabSz="1219170" fontAlgn="auto">
                <a:spcBef>
                  <a:spcPts val="0"/>
                </a:spcBef>
                <a:spcAft>
                  <a:spcPts val="0"/>
                </a:spcAft>
                <a:defRPr/>
              </a:pPr>
              <a:r>
                <a:rPr lang="en-US" sz="1467" kern="0" dirty="0">
                  <a:solidFill>
                    <a:prstClr val="black"/>
                  </a:solidFill>
                </a:rPr>
                <a:t>9000 GBTs links</a:t>
              </a:r>
              <a:endParaRPr lang="en-US" sz="1467" b="1" u="sng" kern="0" dirty="0">
                <a:solidFill>
                  <a:prstClr val="black"/>
                </a:solidFill>
                <a:cs typeface="Calibri" panose="020F0502020204030204" pitchFamily="34" charset="0"/>
              </a:endParaRPr>
            </a:p>
          </p:txBody>
        </p:sp>
        <p:sp>
          <p:nvSpPr>
            <p:cNvPr id="43" name="ZoneTexte 6"/>
            <p:cNvSpPr txBox="1"/>
            <p:nvPr/>
          </p:nvSpPr>
          <p:spPr>
            <a:xfrm>
              <a:off x="7301827" y="1337176"/>
              <a:ext cx="1909761" cy="407900"/>
            </a:xfrm>
            <a:prstGeom prst="rect">
              <a:avLst/>
            </a:prstGeom>
            <a:solidFill>
              <a:srgbClr val="5B9BD5">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270 First-Level Processors</a:t>
              </a:r>
            </a:p>
            <a:p>
              <a:pPr defTabSz="1219170" fontAlgn="auto">
                <a:spcBef>
                  <a:spcPts val="0"/>
                </a:spcBef>
                <a:spcAft>
                  <a:spcPts val="0"/>
                </a:spcAft>
                <a:defRPr/>
              </a:pPr>
              <a:r>
                <a:rPr lang="en-US" sz="1467" kern="0" dirty="0" err="1">
                  <a:solidFill>
                    <a:prstClr val="black"/>
                  </a:solidFill>
                  <a:cs typeface="Calibri" panose="020F0502020204030204" pitchFamily="34" charset="0"/>
                </a:rPr>
                <a:t>Hw</a:t>
              </a:r>
              <a:r>
                <a:rPr lang="en-US" sz="1467" kern="0" dirty="0">
                  <a:solidFill>
                    <a:prstClr val="black"/>
                  </a:solidFill>
                  <a:cs typeface="Calibri" panose="020F0502020204030204" pitchFamily="34" charset="0"/>
                </a:rPr>
                <a:t> </a:t>
              </a:r>
              <a:r>
                <a:rPr lang="en-US" sz="1467" kern="0" dirty="0" err="1">
                  <a:solidFill>
                    <a:prstClr val="black"/>
                  </a:solidFill>
                  <a:cs typeface="Calibri" panose="020F0502020204030204" pitchFamily="34" charset="0"/>
                </a:rPr>
                <a:t>acc</a:t>
              </a:r>
              <a:r>
                <a:rPr lang="en-US" sz="1467" kern="0" dirty="0">
                  <a:solidFill>
                    <a:prstClr val="black"/>
                  </a:solidFill>
                  <a:cs typeface="Calibri" panose="020F0502020204030204" pitchFamily="34" charset="0"/>
                </a:rPr>
                <a:t>: FPGAs</a:t>
              </a:r>
            </a:p>
          </p:txBody>
        </p:sp>
        <p:sp>
          <p:nvSpPr>
            <p:cNvPr id="44" name="ZoneTexte 6"/>
            <p:cNvSpPr txBox="1"/>
            <p:nvPr/>
          </p:nvSpPr>
          <p:spPr>
            <a:xfrm>
              <a:off x="7485074" y="2024278"/>
              <a:ext cx="1543267" cy="238575"/>
            </a:xfrm>
            <a:prstGeom prst="rect">
              <a:avLst/>
            </a:prstGeom>
            <a:solidFill>
              <a:srgbClr val="5B9BD5">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Switching Network</a:t>
              </a:r>
            </a:p>
          </p:txBody>
        </p:sp>
        <p:sp>
          <p:nvSpPr>
            <p:cNvPr id="45" name="ZoneTexte 6"/>
            <p:cNvSpPr txBox="1"/>
            <p:nvPr/>
          </p:nvSpPr>
          <p:spPr>
            <a:xfrm>
              <a:off x="7301826" y="2542103"/>
              <a:ext cx="1909762" cy="577225"/>
            </a:xfrm>
            <a:prstGeom prst="rect">
              <a:avLst/>
            </a:prstGeom>
            <a:solidFill>
              <a:srgbClr val="5B9BD5">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1500 Event Processing nodes</a:t>
              </a:r>
            </a:p>
            <a:p>
              <a:pPr defTabSz="1219170" fontAlgn="auto">
                <a:spcBef>
                  <a:spcPts val="0"/>
                </a:spcBef>
                <a:spcAft>
                  <a:spcPts val="0"/>
                </a:spcAft>
                <a:defRPr/>
              </a:pPr>
              <a:r>
                <a:rPr lang="en-US" sz="1467" kern="0" dirty="0" err="1">
                  <a:solidFill>
                    <a:prstClr val="black"/>
                  </a:solidFill>
                  <a:cs typeface="Calibri" panose="020F0502020204030204" pitchFamily="34" charset="0"/>
                </a:rPr>
                <a:t>Hw</a:t>
              </a:r>
              <a:r>
                <a:rPr lang="en-US" sz="1467" kern="0" dirty="0">
                  <a:solidFill>
                    <a:prstClr val="black"/>
                  </a:solidFill>
                  <a:cs typeface="Calibri" panose="020F0502020204030204" pitchFamily="34" charset="0"/>
                </a:rPr>
                <a:t> </a:t>
              </a:r>
              <a:r>
                <a:rPr lang="en-US" sz="1467" kern="0" dirty="0" err="1">
                  <a:solidFill>
                    <a:prstClr val="black"/>
                  </a:solidFill>
                  <a:cs typeface="Calibri" panose="020F0502020204030204" pitchFamily="34" charset="0"/>
                </a:rPr>
                <a:t>acc</a:t>
              </a:r>
              <a:r>
                <a:rPr lang="en-US" sz="1467" kern="0" dirty="0">
                  <a:solidFill>
                    <a:prstClr val="black"/>
                  </a:solidFill>
                  <a:cs typeface="Calibri" panose="020F0502020204030204" pitchFamily="34" charset="0"/>
                </a:rPr>
                <a:t>: GPUs</a:t>
              </a:r>
            </a:p>
          </p:txBody>
        </p:sp>
        <p:sp>
          <p:nvSpPr>
            <p:cNvPr id="46" name="ZoneTexte 6"/>
            <p:cNvSpPr txBox="1"/>
            <p:nvPr/>
          </p:nvSpPr>
          <p:spPr>
            <a:xfrm>
              <a:off x="7485074" y="3229205"/>
              <a:ext cx="1543267" cy="238575"/>
            </a:xfrm>
            <a:prstGeom prst="rect">
              <a:avLst/>
            </a:prstGeom>
            <a:solidFill>
              <a:srgbClr val="ED7D31">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Switching Network</a:t>
              </a:r>
            </a:p>
          </p:txBody>
        </p:sp>
        <p:sp>
          <p:nvSpPr>
            <p:cNvPr id="47" name="ZoneTexte 6"/>
            <p:cNvSpPr txBox="1"/>
            <p:nvPr/>
          </p:nvSpPr>
          <p:spPr>
            <a:xfrm>
              <a:off x="7433347" y="3747029"/>
              <a:ext cx="1646721" cy="746551"/>
            </a:xfrm>
            <a:prstGeom prst="rect">
              <a:avLst/>
            </a:prstGeom>
            <a:solidFill>
              <a:srgbClr val="ED7D31">
                <a:lumMod val="40000"/>
                <a:lumOff val="60000"/>
              </a:srgbClr>
            </a:solidFill>
          </p:spPr>
          <p:txBody>
            <a:bodyPr wrap="square" rtlCol="0">
              <a:spAutoFit/>
            </a:bodyPr>
            <a:lstStyle/>
            <a:p>
              <a:pPr defTabSz="1219170" fontAlgn="auto">
                <a:spcBef>
                  <a:spcPts val="0"/>
                </a:spcBef>
                <a:spcAft>
                  <a:spcPts val="0"/>
                </a:spcAft>
                <a:defRPr/>
              </a:pPr>
              <a:r>
                <a:rPr lang="en-US" sz="1467" kern="0" dirty="0">
                  <a:solidFill>
                    <a:prstClr val="black"/>
                  </a:solidFill>
                  <a:cs typeface="Calibri" panose="020F0502020204030204" pitchFamily="34" charset="0"/>
                </a:rPr>
                <a:t>Data storage</a:t>
              </a:r>
              <a:br>
                <a:rPr lang="en-US" sz="1467" kern="0" dirty="0">
                  <a:solidFill>
                    <a:prstClr val="black"/>
                  </a:solidFill>
                  <a:cs typeface="Calibri" panose="020F0502020204030204" pitchFamily="34" charset="0"/>
                </a:rPr>
              </a:br>
              <a:r>
                <a:rPr lang="en-US" sz="1467" kern="0" dirty="0" err="1">
                  <a:solidFill>
                    <a:prstClr val="black"/>
                  </a:solidFill>
                  <a:cs typeface="Calibri" panose="020F0502020204030204" pitchFamily="34" charset="0"/>
                </a:rPr>
                <a:t>Wr</a:t>
              </a:r>
              <a:r>
                <a:rPr lang="en-US" sz="1467" kern="0" dirty="0">
                  <a:solidFill>
                    <a:prstClr val="black"/>
                  </a:solidFill>
                  <a:cs typeface="Calibri" panose="020F0502020204030204" pitchFamily="34" charset="0"/>
                </a:rPr>
                <a:t> 120 GB/s Rd 320 GB/s</a:t>
              </a:r>
            </a:p>
            <a:p>
              <a:pPr defTabSz="1219170" fontAlgn="auto">
                <a:spcBef>
                  <a:spcPts val="0"/>
                </a:spcBef>
                <a:spcAft>
                  <a:spcPts val="0"/>
                </a:spcAft>
                <a:defRPr/>
              </a:pPr>
              <a:r>
                <a:rPr lang="en-US" sz="1467" kern="0" dirty="0">
                  <a:solidFill>
                    <a:prstClr val="black"/>
                  </a:solidFill>
                  <a:cs typeface="Calibri" panose="020F0502020204030204" pitchFamily="34" charset="0"/>
                </a:rPr>
                <a:t>Capacity: 60 PB</a:t>
              </a:r>
            </a:p>
          </p:txBody>
        </p:sp>
        <p:grpSp>
          <p:nvGrpSpPr>
            <p:cNvPr id="6" name="Group 5"/>
            <p:cNvGrpSpPr/>
            <p:nvPr/>
          </p:nvGrpSpPr>
          <p:grpSpPr>
            <a:xfrm>
              <a:off x="8161460" y="1087667"/>
              <a:ext cx="190495" cy="2659363"/>
              <a:chOff x="8187964" y="1087667"/>
              <a:chExt cx="190495" cy="2659363"/>
            </a:xfrm>
          </p:grpSpPr>
          <p:sp>
            <p:nvSpPr>
              <p:cNvPr id="50" name="Flèche vers le bas 9"/>
              <p:cNvSpPr/>
              <p:nvPr/>
            </p:nvSpPr>
            <p:spPr>
              <a:xfrm>
                <a:off x="8199051" y="1087667"/>
                <a:ext cx="168323" cy="246100"/>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51" name="Left-Right Arrow 50"/>
              <p:cNvSpPr/>
              <p:nvPr/>
            </p:nvSpPr>
            <p:spPr>
              <a:xfrm rot="5400000">
                <a:off x="8157385" y="3008131"/>
                <a:ext cx="251654" cy="190495"/>
              </a:xfrm>
              <a:prstGeom prst="leftRightArrow">
                <a:avLst/>
              </a:prstGeom>
              <a:noFill/>
              <a:ln w="19050" cap="flat" cmpd="sng" algn="ctr">
                <a:solidFill>
                  <a:sysClr val="windowText" lastClr="000000"/>
                </a:solidFill>
                <a:prstDash val="solid"/>
              </a:ln>
              <a:effectLst/>
            </p:spPr>
            <p:txBody>
              <a:bodyPr rtlCol="0" anchor="ctr"/>
              <a:lstStyle/>
              <a:p>
                <a:pPr algn="ctr" defTabSz="1219170" fontAlgn="auto">
                  <a:spcBef>
                    <a:spcPts val="0"/>
                  </a:spcBef>
                  <a:spcAft>
                    <a:spcPts val="0"/>
                  </a:spcAft>
                  <a:defRPr/>
                </a:pPr>
                <a:endParaRPr lang="en-GB" sz="1600" kern="0">
                  <a:solidFill>
                    <a:prstClr val="white"/>
                  </a:solidFill>
                  <a:latin typeface="Arial"/>
                </a:endParaRPr>
              </a:p>
            </p:txBody>
          </p:sp>
          <p:sp>
            <p:nvSpPr>
              <p:cNvPr id="52" name="Left-Right Arrow 51"/>
              <p:cNvSpPr/>
              <p:nvPr/>
            </p:nvSpPr>
            <p:spPr>
              <a:xfrm rot="5400000">
                <a:off x="8156473" y="3525043"/>
                <a:ext cx="253478" cy="190495"/>
              </a:xfrm>
              <a:prstGeom prst="leftRightArrow">
                <a:avLst/>
              </a:prstGeom>
              <a:noFill/>
              <a:ln w="19050" cap="flat" cmpd="sng" algn="ctr">
                <a:solidFill>
                  <a:sysClr val="windowText" lastClr="000000"/>
                </a:solidFill>
                <a:prstDash val="solid"/>
              </a:ln>
              <a:effectLst/>
            </p:spPr>
            <p:txBody>
              <a:bodyPr rtlCol="0" anchor="ctr"/>
              <a:lstStyle/>
              <a:p>
                <a:pPr algn="ctr" defTabSz="1219170" fontAlgn="auto">
                  <a:spcBef>
                    <a:spcPts val="0"/>
                  </a:spcBef>
                  <a:spcAft>
                    <a:spcPts val="0"/>
                  </a:spcAft>
                  <a:defRPr/>
                </a:pPr>
                <a:endParaRPr lang="en-GB" sz="1600" kern="0">
                  <a:solidFill>
                    <a:prstClr val="white"/>
                  </a:solidFill>
                  <a:latin typeface="Arial"/>
                </a:endParaRPr>
              </a:p>
            </p:txBody>
          </p:sp>
          <p:sp>
            <p:nvSpPr>
              <p:cNvPr id="39" name="Flèche vers le bas 9"/>
              <p:cNvSpPr/>
              <p:nvPr/>
            </p:nvSpPr>
            <p:spPr>
              <a:xfrm>
                <a:off x="8199051" y="1778178"/>
                <a:ext cx="168323" cy="246100"/>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sp>
            <p:nvSpPr>
              <p:cNvPr id="40" name="Flèche vers le bas 9"/>
              <p:cNvSpPr/>
              <p:nvPr/>
            </p:nvSpPr>
            <p:spPr>
              <a:xfrm>
                <a:off x="8199051" y="2296337"/>
                <a:ext cx="168323" cy="246100"/>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grpSp>
      </p:grpSp>
      <p:sp>
        <p:nvSpPr>
          <p:cNvPr id="74" name="Flèche vers le bas 9"/>
          <p:cNvSpPr/>
          <p:nvPr/>
        </p:nvSpPr>
        <p:spPr>
          <a:xfrm flipV="1">
            <a:off x="8378848" y="5355336"/>
            <a:ext cx="214593" cy="515288"/>
          </a:xfrm>
          <a:prstGeom prst="downArrow">
            <a:avLst/>
          </a:prstGeom>
          <a:noFill/>
          <a:ln w="19050" cap="flat" cmpd="sng" algn="ctr">
            <a:solidFill>
              <a:srgbClr val="000000"/>
            </a:solidFill>
            <a:prstDash val="solid"/>
          </a:ln>
          <a:effectLst/>
        </p:spPr>
        <p:txBody>
          <a:bodyPr rtlCol="0" anchor="ctr"/>
          <a:lstStyle/>
          <a:p>
            <a:pPr algn="ctr" defTabSz="1219170" fontAlgn="auto">
              <a:spcBef>
                <a:spcPts val="0"/>
              </a:spcBef>
              <a:spcAft>
                <a:spcPts val="0"/>
              </a:spcAft>
              <a:defRPr/>
            </a:pPr>
            <a:endParaRPr lang="en-US" sz="1600" kern="0">
              <a:solidFill>
                <a:srgbClr val="000000"/>
              </a:solidFill>
              <a:latin typeface="Arial"/>
            </a:endParaRPr>
          </a:p>
        </p:txBody>
      </p:sp>
      <p:grpSp>
        <p:nvGrpSpPr>
          <p:cNvPr id="4" name="Group 3"/>
          <p:cNvGrpSpPr/>
          <p:nvPr/>
        </p:nvGrpSpPr>
        <p:grpSpPr>
          <a:xfrm>
            <a:off x="8415162" y="3622565"/>
            <a:ext cx="3258724" cy="2814949"/>
            <a:chOff x="3510454" y="819807"/>
            <a:chExt cx="3258724" cy="2814949"/>
          </a:xfrm>
        </p:grpSpPr>
        <p:sp>
          <p:nvSpPr>
            <p:cNvPr id="37" name="TextBox 36"/>
            <p:cNvSpPr txBox="1"/>
            <p:nvPr/>
          </p:nvSpPr>
          <p:spPr>
            <a:xfrm>
              <a:off x="3510454" y="819807"/>
              <a:ext cx="3258723" cy="923330"/>
            </a:xfrm>
            <a:prstGeom prst="rect">
              <a:avLst/>
            </a:prstGeom>
            <a:solidFill>
              <a:srgbClr val="FF0000"/>
            </a:solidFill>
          </p:spPr>
          <p:txBody>
            <a:bodyPr wrap="square" rtlCol="0">
              <a:spAutoFit/>
            </a:bodyPr>
            <a:lstStyle/>
            <a:p>
              <a:r>
                <a:rPr lang="en-GB" dirty="0" smtClean="0"/>
                <a:t>4 container at P2</a:t>
              </a:r>
            </a:p>
            <a:p>
              <a:r>
                <a:rPr lang="en-GB" dirty="0" smtClean="0"/>
                <a:t>Capacity of 2300 units</a:t>
              </a:r>
            </a:p>
            <a:p>
              <a:r>
                <a:rPr lang="en-GB" dirty="0" smtClean="0"/>
                <a:t>2 MW cooling</a:t>
              </a:r>
              <a:endParaRPr lang="en-GB" dirty="0"/>
            </a:p>
          </p:txBody>
        </p:sp>
        <p:pic>
          <p:nvPicPr>
            <p:cNvPr id="38" name="Grafik 9">
              <a:extLst>
                <a:ext uri="{FF2B5EF4-FFF2-40B4-BE49-F238E27FC236}">
                  <a16:creationId xmlns:a16="http://schemas.microsoft.com/office/drawing/2014/main" xmlns="" id="{C253A1AB-1617-41EF-8EDF-0FC046D997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0455" y="1736340"/>
              <a:ext cx="3258723" cy="1898416"/>
            </a:xfrm>
            <a:prstGeom prst="rect">
              <a:avLst/>
            </a:prstGeom>
          </p:spPr>
        </p:pic>
      </p:grpSp>
    </p:spTree>
    <p:extLst>
      <p:ext uri="{BB962C8B-B14F-4D97-AF65-F5344CB8AC3E}">
        <p14:creationId xmlns:p14="http://schemas.microsoft.com/office/powerpoint/2010/main" val="212636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28800" y="228600"/>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a:solidFill>
                  <a:srgbClr val="FFFF00"/>
                </a:solidFill>
                <a:latin typeface="+mj-lt"/>
                <a:ea typeface="+mj-ea"/>
                <a:cs typeface="+mj-cs"/>
              </a:rPr>
              <a:t>LHC </a:t>
            </a:r>
            <a:r>
              <a:rPr lang="en-US" sz="3200" kern="0" dirty="0" smtClean="0">
                <a:solidFill>
                  <a:srgbClr val="FFFF00"/>
                </a:solidFill>
                <a:latin typeface="+mj-lt"/>
                <a:ea typeface="+mj-ea"/>
                <a:cs typeface="+mj-cs"/>
              </a:rPr>
              <a:t>Physics</a:t>
            </a:r>
            <a:endParaRPr lang="en-US" sz="3200" kern="0" dirty="0">
              <a:solidFill>
                <a:srgbClr val="FFFF00"/>
              </a:solidFill>
              <a:latin typeface="+mj-lt"/>
              <a:ea typeface="+mj-ea"/>
              <a:cs typeface="+mj-cs"/>
            </a:endParaRPr>
          </a:p>
        </p:txBody>
      </p:sp>
      <p:sp>
        <p:nvSpPr>
          <p:cNvPr id="3" name="Title 2"/>
          <p:cNvSpPr>
            <a:spLocks noGrp="1"/>
          </p:cNvSpPr>
          <p:nvPr>
            <p:ph type="title"/>
          </p:nvPr>
        </p:nvSpPr>
        <p:spPr/>
        <p:txBody>
          <a:bodyPr>
            <a:normAutofit fontScale="90000"/>
          </a:bodyPr>
          <a:lstStyle/>
          <a:p>
            <a:r>
              <a:rPr lang="en-GB" dirty="0" smtClean="0"/>
              <a:t>And beyond</a:t>
            </a:r>
            <a:r>
              <a:rPr lang="is-IS" dirty="0" smtClean="0"/>
              <a:t>….</a:t>
            </a:r>
            <a:endParaRPr lang="en-GB" dirty="0"/>
          </a:p>
        </p:txBody>
      </p:sp>
      <p:sp>
        <p:nvSpPr>
          <p:cNvPr id="8" name="TextBox 7"/>
          <p:cNvSpPr txBox="1"/>
          <p:nvPr/>
        </p:nvSpPr>
        <p:spPr>
          <a:xfrm>
            <a:off x="1305752" y="2667000"/>
            <a:ext cx="9809096" cy="1200329"/>
          </a:xfrm>
          <a:prstGeom prst="rect">
            <a:avLst/>
          </a:prstGeom>
          <a:noFill/>
        </p:spPr>
        <p:txBody>
          <a:bodyPr wrap="none" rtlCol="0">
            <a:spAutoFit/>
          </a:bodyPr>
          <a:lstStyle/>
          <a:p>
            <a:r>
              <a:rPr lang="en-GB" sz="2400" dirty="0" smtClean="0"/>
              <a:t>ALICE approved physics programme until Run 4 (</a:t>
            </a:r>
            <a:r>
              <a:rPr lang="en-GB" sz="2400" smtClean="0"/>
              <a:t>included)</a:t>
            </a:r>
          </a:p>
          <a:p>
            <a:endParaRPr lang="en-GB" sz="2400" dirty="0" smtClean="0"/>
          </a:p>
          <a:p>
            <a:r>
              <a:rPr lang="en-GB" sz="2400" dirty="0" smtClean="0"/>
              <a:t>Possible installations in LS3 and LS4 are currently discussed internally</a:t>
            </a:r>
            <a:endParaRPr lang="en-GB" sz="2400" dirty="0"/>
          </a:p>
        </p:txBody>
      </p:sp>
    </p:spTree>
    <p:extLst>
      <p:ext uri="{BB962C8B-B14F-4D97-AF65-F5344CB8AC3E}">
        <p14:creationId xmlns:p14="http://schemas.microsoft.com/office/powerpoint/2010/main" val="3543673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629605" y="209905"/>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ATLAS</a:t>
            </a:r>
            <a:endParaRPr lang="en-US" sz="3200" kern="0" dirty="0">
              <a:solidFill>
                <a:srgbClr val="FFFF00"/>
              </a:solidFill>
              <a:latin typeface="+mj-lt"/>
              <a:ea typeface="+mj-ea"/>
              <a:cs typeface="+mj-cs"/>
            </a:endParaRPr>
          </a:p>
        </p:txBody>
      </p:sp>
      <p:sp>
        <p:nvSpPr>
          <p:cNvPr id="2" name="Title 1"/>
          <p:cNvSpPr>
            <a:spLocks noGrp="1"/>
          </p:cNvSpPr>
          <p:nvPr>
            <p:ph type="title"/>
          </p:nvPr>
        </p:nvSpPr>
        <p:spPr/>
        <p:txBody>
          <a:bodyPr>
            <a:normAutofit fontScale="90000"/>
          </a:bodyPr>
          <a:lstStyle/>
          <a:p>
            <a:endParaRPr lang="en-GB"/>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8082477"/>
          </a:xfrm>
          <a:prstGeom prst="rect">
            <a:avLst/>
          </a:prstGeom>
        </p:spPr>
      </p:pic>
      <p:sp>
        <p:nvSpPr>
          <p:cNvPr id="14" name="TextBox 13"/>
          <p:cNvSpPr txBox="1"/>
          <p:nvPr/>
        </p:nvSpPr>
        <p:spPr>
          <a:xfrm>
            <a:off x="152400" y="6172200"/>
            <a:ext cx="2094420" cy="369332"/>
          </a:xfrm>
          <a:prstGeom prst="rect">
            <a:avLst/>
          </a:prstGeom>
          <a:noFill/>
        </p:spPr>
        <p:txBody>
          <a:bodyPr wrap="none" rtlCol="0">
            <a:spAutoFit/>
          </a:bodyPr>
          <a:lstStyle/>
          <a:p>
            <a:r>
              <a:rPr lang="en-GB" b="1" dirty="0" smtClean="0">
                <a:solidFill>
                  <a:schemeClr val="bg1"/>
                </a:solidFill>
              </a:rPr>
              <a:t>Dijet </a:t>
            </a:r>
            <a:r>
              <a:rPr lang="en-GB" b="1" dirty="0" err="1" smtClean="0">
                <a:solidFill>
                  <a:schemeClr val="bg1"/>
                </a:solidFill>
              </a:rPr>
              <a:t>m</a:t>
            </a:r>
            <a:r>
              <a:rPr lang="en-GB" b="1" baseline="-25000" dirty="0" err="1" smtClean="0">
                <a:solidFill>
                  <a:schemeClr val="bg1"/>
                </a:solidFill>
              </a:rPr>
              <a:t>jj</a:t>
            </a:r>
            <a:r>
              <a:rPr lang="en-GB" b="1" dirty="0" smtClean="0">
                <a:solidFill>
                  <a:schemeClr val="bg1"/>
                </a:solidFill>
              </a:rPr>
              <a:t> = 9.3 </a:t>
            </a:r>
            <a:r>
              <a:rPr lang="en-GB" b="1" dirty="0" err="1" smtClean="0">
                <a:solidFill>
                  <a:schemeClr val="bg1"/>
                </a:solidFill>
              </a:rPr>
              <a:t>TeV</a:t>
            </a:r>
            <a:endParaRPr lang="en-GB" b="1" dirty="0">
              <a:solidFill>
                <a:schemeClr val="bg1"/>
              </a:solidFill>
            </a:endParaRPr>
          </a:p>
        </p:txBody>
      </p:sp>
    </p:spTree>
    <p:extLst>
      <p:ext uri="{BB962C8B-B14F-4D97-AF65-F5344CB8AC3E}">
        <p14:creationId xmlns:p14="http://schemas.microsoft.com/office/powerpoint/2010/main" val="13751793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629605" y="209905"/>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ATLAS</a:t>
            </a:r>
            <a:endParaRPr lang="en-US" sz="3200" kern="0" dirty="0">
              <a:solidFill>
                <a:srgbClr val="FFFF00"/>
              </a:solidFill>
              <a:latin typeface="+mj-lt"/>
              <a:ea typeface="+mj-ea"/>
              <a:cs typeface="+mj-cs"/>
            </a:endParaRPr>
          </a:p>
        </p:txBody>
      </p:sp>
      <p:sp>
        <p:nvSpPr>
          <p:cNvPr id="4" name="Title 3"/>
          <p:cNvSpPr>
            <a:spLocks noGrp="1"/>
          </p:cNvSpPr>
          <p:nvPr>
            <p:ph type="title"/>
          </p:nvPr>
        </p:nvSpPr>
        <p:spPr/>
        <p:txBody>
          <a:bodyPr>
            <a:normAutofit fontScale="90000"/>
          </a:bodyPr>
          <a:lstStyle/>
          <a:p>
            <a:r>
              <a:rPr lang="en-GB" dirty="0" smtClean="0"/>
              <a:t>ATLAS Phase 1 Upgrades</a:t>
            </a:r>
            <a:endParaRPr lang="en-GB" dirty="0"/>
          </a:p>
        </p:txBody>
      </p:sp>
      <p:sp>
        <p:nvSpPr>
          <p:cNvPr id="6" name="Content Placeholder 2"/>
          <p:cNvSpPr txBox="1">
            <a:spLocks/>
          </p:cNvSpPr>
          <p:nvPr/>
        </p:nvSpPr>
        <p:spPr bwMode="auto">
          <a:xfrm>
            <a:off x="145972" y="903049"/>
            <a:ext cx="6635828" cy="5257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spcBef>
                <a:spcPct val="20000"/>
              </a:spcBef>
              <a:buSzPct val="75000"/>
              <a:defRPr/>
            </a:pPr>
            <a:endParaRPr lang="en-US" sz="2000" kern="0" dirty="0">
              <a:solidFill>
                <a:srgbClr val="99CCFF"/>
              </a:solidFill>
              <a:effectLst>
                <a:outerShdw blurRad="38100" dist="38100" dir="2700000">
                  <a:srgbClr val="000000"/>
                </a:outerShdw>
              </a:effectLst>
            </a:endParaRPr>
          </a:p>
          <a:p>
            <a:pPr marL="742950" lvl="1" indent="-285750">
              <a:buFont typeface="Arial" charset="0"/>
              <a:buChar char="•"/>
            </a:pPr>
            <a:r>
              <a:rPr lang="it-IT" dirty="0"/>
              <a:t>The New Small Wheel (NSW)</a:t>
            </a:r>
          </a:p>
          <a:p>
            <a:pPr lvl="2"/>
            <a:r>
              <a:rPr lang="it-IT" dirty="0" err="1">
                <a:solidFill>
                  <a:schemeClr val="accent1"/>
                </a:solidFill>
              </a:rPr>
              <a:t>Improve</a:t>
            </a:r>
            <a:r>
              <a:rPr lang="it-IT" dirty="0">
                <a:solidFill>
                  <a:schemeClr val="accent1"/>
                </a:solidFill>
              </a:rPr>
              <a:t> end </a:t>
            </a:r>
            <a:r>
              <a:rPr lang="it-IT" dirty="0" err="1">
                <a:solidFill>
                  <a:schemeClr val="accent1"/>
                </a:solidFill>
              </a:rPr>
              <a:t>cap</a:t>
            </a:r>
            <a:r>
              <a:rPr lang="it-IT" dirty="0">
                <a:solidFill>
                  <a:schemeClr val="accent1"/>
                </a:solidFill>
              </a:rPr>
              <a:t> </a:t>
            </a:r>
            <a:r>
              <a:rPr lang="it-IT" dirty="0" err="1">
                <a:solidFill>
                  <a:schemeClr val="accent1"/>
                </a:solidFill>
              </a:rPr>
              <a:t>muon</a:t>
            </a:r>
            <a:r>
              <a:rPr lang="it-IT" dirty="0">
                <a:solidFill>
                  <a:schemeClr val="accent1"/>
                </a:solidFill>
              </a:rPr>
              <a:t>  trigger </a:t>
            </a:r>
            <a:r>
              <a:rPr lang="it-IT" dirty="0" err="1">
                <a:solidFill>
                  <a:schemeClr val="accent1"/>
                </a:solidFill>
              </a:rPr>
              <a:t>sharpness</a:t>
            </a:r>
            <a:r>
              <a:rPr lang="it-IT" dirty="0">
                <a:solidFill>
                  <a:schemeClr val="accent1"/>
                </a:solidFill>
              </a:rPr>
              <a:t> and detector rate </a:t>
            </a:r>
            <a:r>
              <a:rPr lang="it-IT" dirty="0" err="1">
                <a:solidFill>
                  <a:schemeClr val="accent1"/>
                </a:solidFill>
              </a:rPr>
              <a:t>capability</a:t>
            </a:r>
            <a:endParaRPr lang="it-IT" dirty="0">
              <a:solidFill>
                <a:schemeClr val="accent1"/>
              </a:solidFill>
            </a:endParaRPr>
          </a:p>
          <a:p>
            <a:pPr marL="742950" lvl="1" indent="-285750">
              <a:buFont typeface="Arial" charset="0"/>
              <a:buChar char="•"/>
            </a:pPr>
            <a:r>
              <a:rPr lang="it-IT" dirty="0"/>
              <a:t>The </a:t>
            </a:r>
            <a:r>
              <a:rPr lang="it-IT" dirty="0" err="1" smtClean="0"/>
              <a:t>LAr</a:t>
            </a:r>
            <a:r>
              <a:rPr lang="it-IT" dirty="0" smtClean="0"/>
              <a:t> Upgrade </a:t>
            </a:r>
            <a:endParaRPr lang="it-IT" dirty="0"/>
          </a:p>
          <a:p>
            <a:pPr lvl="2"/>
            <a:r>
              <a:rPr lang="it-IT" dirty="0" smtClean="0">
                <a:solidFill>
                  <a:schemeClr val="accent1"/>
                </a:solidFill>
              </a:rPr>
              <a:t>New </a:t>
            </a:r>
            <a:r>
              <a:rPr lang="it-IT" dirty="0" err="1" smtClean="0">
                <a:solidFill>
                  <a:schemeClr val="accent1"/>
                </a:solidFill>
              </a:rPr>
              <a:t>electronics</a:t>
            </a:r>
            <a:r>
              <a:rPr lang="it-IT" dirty="0" smtClean="0">
                <a:solidFill>
                  <a:schemeClr val="accent1"/>
                </a:solidFill>
              </a:rPr>
              <a:t> to </a:t>
            </a:r>
            <a:r>
              <a:rPr lang="it-IT" dirty="0" err="1" smtClean="0">
                <a:solidFill>
                  <a:schemeClr val="accent1"/>
                </a:solidFill>
              </a:rPr>
              <a:t>enlarge</a:t>
            </a:r>
            <a:r>
              <a:rPr lang="it-IT" dirty="0" smtClean="0">
                <a:solidFill>
                  <a:schemeClr val="accent1"/>
                </a:solidFill>
              </a:rPr>
              <a:t> </a:t>
            </a:r>
            <a:r>
              <a:rPr lang="it-IT" dirty="0" err="1" smtClean="0">
                <a:solidFill>
                  <a:schemeClr val="accent1"/>
                </a:solidFill>
              </a:rPr>
              <a:t>granularity</a:t>
            </a:r>
            <a:r>
              <a:rPr lang="it-IT" dirty="0" smtClean="0">
                <a:solidFill>
                  <a:schemeClr val="accent1"/>
                </a:solidFill>
              </a:rPr>
              <a:t> in L1 trigger. Control </a:t>
            </a:r>
            <a:r>
              <a:rPr lang="it-IT" dirty="0">
                <a:solidFill>
                  <a:schemeClr val="accent1"/>
                </a:solidFill>
              </a:rPr>
              <a:t>electron and </a:t>
            </a:r>
            <a:r>
              <a:rPr lang="it-IT" dirty="0" err="1">
                <a:solidFill>
                  <a:schemeClr val="accent1"/>
                </a:solidFill>
              </a:rPr>
              <a:t>photon</a:t>
            </a:r>
            <a:r>
              <a:rPr lang="it-IT" dirty="0">
                <a:solidFill>
                  <a:schemeClr val="accent1"/>
                </a:solidFill>
              </a:rPr>
              <a:t> trigger </a:t>
            </a:r>
            <a:r>
              <a:rPr lang="it-IT" dirty="0" err="1">
                <a:solidFill>
                  <a:schemeClr val="accent1"/>
                </a:solidFill>
              </a:rPr>
              <a:t>rates</a:t>
            </a:r>
            <a:r>
              <a:rPr lang="it-IT" dirty="0">
                <a:solidFill>
                  <a:schemeClr val="accent1"/>
                </a:solidFill>
              </a:rPr>
              <a:t> </a:t>
            </a:r>
            <a:r>
              <a:rPr lang="it-IT" dirty="0" err="1">
                <a:solidFill>
                  <a:schemeClr val="accent1"/>
                </a:solidFill>
              </a:rPr>
              <a:t>through</a:t>
            </a:r>
            <a:r>
              <a:rPr lang="it-IT" dirty="0">
                <a:solidFill>
                  <a:schemeClr val="accent1"/>
                </a:solidFill>
              </a:rPr>
              <a:t> use of </a:t>
            </a:r>
            <a:r>
              <a:rPr lang="it-IT" dirty="0" err="1">
                <a:solidFill>
                  <a:schemeClr val="accent1"/>
                </a:solidFill>
              </a:rPr>
              <a:t>shower</a:t>
            </a:r>
            <a:r>
              <a:rPr lang="it-IT" dirty="0">
                <a:solidFill>
                  <a:schemeClr val="accent1"/>
                </a:solidFill>
              </a:rPr>
              <a:t> </a:t>
            </a:r>
            <a:r>
              <a:rPr lang="it-IT" dirty="0" err="1">
                <a:solidFill>
                  <a:schemeClr val="accent1"/>
                </a:solidFill>
              </a:rPr>
              <a:t>shapes</a:t>
            </a:r>
            <a:r>
              <a:rPr lang="it-IT" dirty="0">
                <a:solidFill>
                  <a:schemeClr val="accent1"/>
                </a:solidFill>
              </a:rPr>
              <a:t> </a:t>
            </a:r>
            <a:r>
              <a:rPr lang="it-IT" dirty="0" err="1">
                <a:solidFill>
                  <a:schemeClr val="accent1"/>
                </a:solidFill>
              </a:rPr>
              <a:t>at</a:t>
            </a:r>
            <a:r>
              <a:rPr lang="it-IT" dirty="0">
                <a:solidFill>
                  <a:schemeClr val="accent1"/>
                </a:solidFill>
              </a:rPr>
              <a:t> trigger </a:t>
            </a:r>
            <a:r>
              <a:rPr lang="it-IT" dirty="0" err="1" smtClean="0">
                <a:solidFill>
                  <a:schemeClr val="accent1"/>
                </a:solidFill>
              </a:rPr>
              <a:t>level</a:t>
            </a:r>
            <a:r>
              <a:rPr lang="it-IT" dirty="0" smtClean="0">
                <a:solidFill>
                  <a:schemeClr val="accent1"/>
                </a:solidFill>
              </a:rPr>
              <a:t> – under production</a:t>
            </a:r>
            <a:endParaRPr lang="it-IT" dirty="0">
              <a:solidFill>
                <a:schemeClr val="accent1"/>
              </a:solidFill>
            </a:endParaRPr>
          </a:p>
          <a:p>
            <a:pPr marL="742950" lvl="1" indent="-285750">
              <a:buFont typeface="Arial" charset="0"/>
              <a:buChar char="•"/>
            </a:pPr>
            <a:r>
              <a:rPr lang="it-IT" dirty="0" err="1"/>
              <a:t>FastTracKer</a:t>
            </a:r>
            <a:r>
              <a:rPr lang="it-IT" dirty="0"/>
              <a:t> (FTK)</a:t>
            </a:r>
          </a:p>
          <a:p>
            <a:pPr lvl="2"/>
            <a:r>
              <a:rPr lang="it-IT" dirty="0" smtClean="0">
                <a:solidFill>
                  <a:schemeClr val="accent1"/>
                </a:solidFill>
              </a:rPr>
              <a:t>New </a:t>
            </a:r>
            <a:r>
              <a:rPr lang="it-IT" dirty="0" err="1" smtClean="0">
                <a:solidFill>
                  <a:schemeClr val="accent1"/>
                </a:solidFill>
              </a:rPr>
              <a:t>logic</a:t>
            </a:r>
            <a:r>
              <a:rPr lang="it-IT" dirty="0" smtClean="0">
                <a:solidFill>
                  <a:schemeClr val="accent1"/>
                </a:solidFill>
              </a:rPr>
              <a:t> </a:t>
            </a:r>
            <a:r>
              <a:rPr lang="it-IT" dirty="0" err="1" smtClean="0">
                <a:solidFill>
                  <a:schemeClr val="accent1"/>
                </a:solidFill>
              </a:rPr>
              <a:t>based</a:t>
            </a:r>
            <a:r>
              <a:rPr lang="it-IT" dirty="0" smtClean="0">
                <a:solidFill>
                  <a:schemeClr val="accent1"/>
                </a:solidFill>
              </a:rPr>
              <a:t> on </a:t>
            </a:r>
            <a:r>
              <a:rPr lang="it-IT" dirty="0" err="1" smtClean="0">
                <a:solidFill>
                  <a:schemeClr val="accent1"/>
                </a:solidFill>
              </a:rPr>
              <a:t>Associated</a:t>
            </a:r>
            <a:r>
              <a:rPr lang="it-IT" dirty="0" smtClean="0">
                <a:solidFill>
                  <a:schemeClr val="accent1"/>
                </a:solidFill>
              </a:rPr>
              <a:t> Memory </a:t>
            </a:r>
            <a:r>
              <a:rPr lang="it-IT" dirty="0" err="1" smtClean="0">
                <a:solidFill>
                  <a:schemeClr val="accent1"/>
                </a:solidFill>
              </a:rPr>
              <a:t>Provide</a:t>
            </a:r>
            <a:r>
              <a:rPr lang="it-IT" dirty="0" smtClean="0">
                <a:solidFill>
                  <a:schemeClr val="accent1"/>
                </a:solidFill>
              </a:rPr>
              <a:t> </a:t>
            </a:r>
            <a:r>
              <a:rPr lang="it-IT" dirty="0">
                <a:solidFill>
                  <a:schemeClr val="accent1"/>
                </a:solidFill>
              </a:rPr>
              <a:t>Fast </a:t>
            </a:r>
            <a:r>
              <a:rPr lang="it-IT" dirty="0" err="1">
                <a:solidFill>
                  <a:schemeClr val="accent1"/>
                </a:solidFill>
              </a:rPr>
              <a:t>Tracking</a:t>
            </a:r>
            <a:r>
              <a:rPr lang="it-IT" dirty="0">
                <a:solidFill>
                  <a:schemeClr val="accent1"/>
                </a:solidFill>
              </a:rPr>
              <a:t> information </a:t>
            </a:r>
            <a:r>
              <a:rPr lang="it-IT" dirty="0" err="1">
                <a:solidFill>
                  <a:schemeClr val="accent1"/>
                </a:solidFill>
              </a:rPr>
              <a:t>at</a:t>
            </a:r>
            <a:r>
              <a:rPr lang="it-IT" dirty="0">
                <a:solidFill>
                  <a:schemeClr val="accent1"/>
                </a:solidFill>
              </a:rPr>
              <a:t> the input of </a:t>
            </a:r>
            <a:r>
              <a:rPr lang="it-IT" dirty="0" smtClean="0">
                <a:solidFill>
                  <a:schemeClr val="accent1"/>
                </a:solidFill>
              </a:rPr>
              <a:t>HLT - in </a:t>
            </a:r>
            <a:r>
              <a:rPr lang="it-IT" dirty="0" err="1" smtClean="0">
                <a:solidFill>
                  <a:schemeClr val="accent1"/>
                </a:solidFill>
              </a:rPr>
              <a:t>installation</a:t>
            </a:r>
            <a:r>
              <a:rPr lang="it-IT" dirty="0" smtClean="0">
                <a:solidFill>
                  <a:schemeClr val="accent1"/>
                </a:solidFill>
              </a:rPr>
              <a:t> and </a:t>
            </a:r>
            <a:r>
              <a:rPr lang="it-IT" dirty="0" err="1" smtClean="0">
                <a:solidFill>
                  <a:schemeClr val="accent1"/>
                </a:solidFill>
              </a:rPr>
              <a:t>commissioning</a:t>
            </a:r>
            <a:r>
              <a:rPr lang="it-IT" dirty="0" smtClean="0">
                <a:solidFill>
                  <a:schemeClr val="accent1"/>
                </a:solidFill>
              </a:rPr>
              <a:t> </a:t>
            </a:r>
            <a:r>
              <a:rPr lang="it-IT" dirty="0" err="1" smtClean="0">
                <a:solidFill>
                  <a:schemeClr val="accent1"/>
                </a:solidFill>
              </a:rPr>
              <a:t>phase</a:t>
            </a:r>
            <a:endParaRPr lang="it-IT" dirty="0">
              <a:solidFill>
                <a:schemeClr val="accent1"/>
              </a:solidFill>
            </a:endParaRPr>
          </a:p>
          <a:p>
            <a:pPr marL="742950" lvl="1" indent="-285750">
              <a:buFont typeface="Arial" charset="0"/>
              <a:buChar char="•"/>
            </a:pPr>
            <a:r>
              <a:rPr lang="it-IT" dirty="0"/>
              <a:t>TDAQ </a:t>
            </a:r>
            <a:r>
              <a:rPr lang="it-IT" dirty="0" err="1"/>
              <a:t>phase</a:t>
            </a:r>
            <a:r>
              <a:rPr lang="it-IT" dirty="0"/>
              <a:t> I upgrade</a:t>
            </a:r>
          </a:p>
          <a:p>
            <a:pPr lvl="2"/>
            <a:r>
              <a:rPr lang="it-IT" dirty="0" err="1">
                <a:solidFill>
                  <a:schemeClr val="accent1"/>
                </a:solidFill>
              </a:rPr>
              <a:t>Improve</a:t>
            </a:r>
            <a:r>
              <a:rPr lang="it-IT" dirty="0">
                <a:solidFill>
                  <a:schemeClr val="accent1"/>
                </a:solidFill>
              </a:rPr>
              <a:t> L1 trigger hardware for </a:t>
            </a:r>
            <a:r>
              <a:rPr lang="it-IT" dirty="0" err="1">
                <a:solidFill>
                  <a:schemeClr val="accent1"/>
                </a:solidFill>
              </a:rPr>
              <a:t>calorimeters</a:t>
            </a:r>
            <a:r>
              <a:rPr lang="it-IT" dirty="0">
                <a:solidFill>
                  <a:schemeClr val="accent1"/>
                </a:solidFill>
              </a:rPr>
              <a:t> and </a:t>
            </a:r>
            <a:r>
              <a:rPr lang="it-IT" dirty="0" err="1">
                <a:solidFill>
                  <a:schemeClr val="accent1"/>
                </a:solidFill>
              </a:rPr>
              <a:t>muons</a:t>
            </a:r>
            <a:r>
              <a:rPr lang="it-IT" dirty="0">
                <a:solidFill>
                  <a:schemeClr val="accent1"/>
                </a:solidFill>
              </a:rPr>
              <a:t>, and upgrade DAQ </a:t>
            </a:r>
            <a:r>
              <a:rPr lang="it-IT" dirty="0" smtClean="0">
                <a:solidFill>
                  <a:schemeClr val="accent1"/>
                </a:solidFill>
              </a:rPr>
              <a:t>hardware – </a:t>
            </a:r>
            <a:r>
              <a:rPr lang="it-IT" dirty="0" err="1" smtClean="0">
                <a:solidFill>
                  <a:schemeClr val="accent1"/>
                </a:solidFill>
              </a:rPr>
              <a:t>expect</a:t>
            </a:r>
            <a:r>
              <a:rPr lang="it-IT" dirty="0" smtClean="0">
                <a:solidFill>
                  <a:schemeClr val="accent1"/>
                </a:solidFill>
              </a:rPr>
              <a:t> </a:t>
            </a:r>
            <a:r>
              <a:rPr lang="it-IT" dirty="0" err="1" smtClean="0">
                <a:solidFill>
                  <a:schemeClr val="accent1"/>
                </a:solidFill>
              </a:rPr>
              <a:t>completion</a:t>
            </a:r>
            <a:r>
              <a:rPr lang="it-IT" dirty="0" smtClean="0">
                <a:solidFill>
                  <a:schemeClr val="accent1"/>
                </a:solidFill>
              </a:rPr>
              <a:t> Q1 2018</a:t>
            </a:r>
            <a:endParaRPr lang="it-IT" dirty="0">
              <a:solidFill>
                <a:schemeClr val="accent1"/>
              </a:solidFill>
            </a:endParaRPr>
          </a:p>
          <a:p>
            <a:pPr marL="742950" lvl="1" indent="-285750">
              <a:buFont typeface="Arial" charset="0"/>
              <a:buChar char="•"/>
            </a:pPr>
            <a:r>
              <a:rPr lang="it-IT" dirty="0"/>
              <a:t>AFP (ATLAS </a:t>
            </a:r>
            <a:r>
              <a:rPr lang="it-IT" dirty="0" err="1"/>
              <a:t>Forward</a:t>
            </a:r>
            <a:r>
              <a:rPr lang="it-IT" dirty="0"/>
              <a:t> Proton) </a:t>
            </a:r>
          </a:p>
          <a:p>
            <a:pPr lvl="2"/>
            <a:r>
              <a:rPr lang="it-IT" dirty="0" err="1" smtClean="0">
                <a:solidFill>
                  <a:schemeClr val="accent1"/>
                </a:solidFill>
              </a:rPr>
              <a:t>Installed</a:t>
            </a:r>
            <a:r>
              <a:rPr lang="it-IT" dirty="0" smtClean="0">
                <a:solidFill>
                  <a:schemeClr val="accent1"/>
                </a:solidFill>
              </a:rPr>
              <a:t> in YETS 2016&amp;2017. Produce </a:t>
            </a:r>
            <a:r>
              <a:rPr lang="it-IT" dirty="0">
                <a:solidFill>
                  <a:schemeClr val="accent1"/>
                </a:solidFill>
              </a:rPr>
              <a:t>a new </a:t>
            </a:r>
            <a:r>
              <a:rPr lang="it-IT" dirty="0" err="1">
                <a:solidFill>
                  <a:schemeClr val="accent1"/>
                </a:solidFill>
              </a:rPr>
              <a:t>physics</a:t>
            </a:r>
            <a:r>
              <a:rPr lang="it-IT" dirty="0">
                <a:solidFill>
                  <a:schemeClr val="accent1"/>
                </a:solidFill>
              </a:rPr>
              <a:t> </a:t>
            </a:r>
            <a:r>
              <a:rPr lang="it-IT" dirty="0" err="1">
                <a:solidFill>
                  <a:schemeClr val="accent1"/>
                </a:solidFill>
              </a:rPr>
              <a:t>object</a:t>
            </a:r>
            <a:r>
              <a:rPr lang="it-IT" dirty="0">
                <a:solidFill>
                  <a:schemeClr val="accent1"/>
                </a:solidFill>
              </a:rPr>
              <a:t> </a:t>
            </a:r>
            <a:r>
              <a:rPr lang="it-IT" dirty="0" smtClean="0">
                <a:solidFill>
                  <a:schemeClr val="accent1"/>
                </a:solidFill>
              </a:rPr>
              <a:t>for </a:t>
            </a:r>
            <a:r>
              <a:rPr lang="it-IT" dirty="0">
                <a:solidFill>
                  <a:schemeClr val="accent1"/>
                </a:solidFill>
              </a:rPr>
              <a:t>ATLAS </a:t>
            </a:r>
            <a:r>
              <a:rPr lang="it-IT" dirty="0" err="1">
                <a:solidFill>
                  <a:schemeClr val="accent1"/>
                </a:solidFill>
              </a:rPr>
              <a:t>physics</a:t>
            </a:r>
            <a:r>
              <a:rPr lang="it-IT" dirty="0">
                <a:solidFill>
                  <a:schemeClr val="accent1"/>
                </a:solidFill>
              </a:rPr>
              <a:t>: 2 </a:t>
            </a:r>
            <a:r>
              <a:rPr lang="it-IT" dirty="0" err="1">
                <a:solidFill>
                  <a:schemeClr val="accent1"/>
                </a:solidFill>
              </a:rPr>
              <a:t>forward</a:t>
            </a:r>
            <a:r>
              <a:rPr lang="it-IT" dirty="0">
                <a:solidFill>
                  <a:schemeClr val="accent1"/>
                </a:solidFill>
              </a:rPr>
              <a:t> </a:t>
            </a:r>
            <a:r>
              <a:rPr lang="it-IT" dirty="0" err="1" smtClean="0">
                <a:solidFill>
                  <a:schemeClr val="accent1"/>
                </a:solidFill>
              </a:rPr>
              <a:t>protons</a:t>
            </a:r>
            <a:r>
              <a:rPr lang="it-IT" dirty="0" smtClean="0">
                <a:solidFill>
                  <a:schemeClr val="accent1"/>
                </a:solidFill>
              </a:rPr>
              <a:t> - DONE</a:t>
            </a:r>
            <a:endParaRPr lang="it-IT" dirty="0">
              <a:solidFill>
                <a:schemeClr val="accent1"/>
              </a:solidFill>
            </a:endParaRPr>
          </a:p>
          <a:p>
            <a:pPr marL="800100" lvl="1" indent="-342900">
              <a:spcBef>
                <a:spcPct val="20000"/>
              </a:spcBef>
              <a:buSzPct val="75000"/>
              <a:buFont typeface="Arial" charset="0"/>
              <a:buChar char="•"/>
              <a:defRPr/>
            </a:pPr>
            <a:endParaRPr lang="en-US" sz="2000" kern="0" dirty="0">
              <a:solidFill>
                <a:schemeClr val="accent5"/>
              </a:solidFill>
              <a:effectLst>
                <a:outerShdw blurRad="38100" dist="38100" dir="2700000">
                  <a:srgbClr val="000000"/>
                </a:outerShdw>
              </a:effectLst>
            </a:endParaRPr>
          </a:p>
        </p:txBody>
      </p:sp>
      <p:sp>
        <p:nvSpPr>
          <p:cNvPr id="3" name="TextBox 2"/>
          <p:cNvSpPr txBox="1"/>
          <p:nvPr/>
        </p:nvSpPr>
        <p:spPr>
          <a:xfrm>
            <a:off x="374905" y="750840"/>
            <a:ext cx="8185639" cy="830997"/>
          </a:xfrm>
          <a:prstGeom prst="rect">
            <a:avLst/>
          </a:prstGeom>
          <a:noFill/>
        </p:spPr>
        <p:txBody>
          <a:bodyPr wrap="none" rtlCol="0">
            <a:spAutoFit/>
          </a:bodyPr>
          <a:lstStyle/>
          <a:p>
            <a:r>
              <a:rPr lang="it-IT" sz="2400" dirty="0">
                <a:solidFill>
                  <a:srgbClr val="99CCFF"/>
                </a:solidFill>
              </a:rPr>
              <a:t>The ATLAS </a:t>
            </a:r>
            <a:r>
              <a:rPr lang="it-IT" sz="2400" dirty="0" err="1">
                <a:solidFill>
                  <a:srgbClr val="99CCFF"/>
                </a:solidFill>
              </a:rPr>
              <a:t>Phase</a:t>
            </a:r>
            <a:r>
              <a:rPr lang="it-IT" sz="2400" dirty="0">
                <a:solidFill>
                  <a:srgbClr val="99CCFF"/>
                </a:solidFill>
              </a:rPr>
              <a:t> I upgrade </a:t>
            </a:r>
            <a:r>
              <a:rPr lang="it-IT" sz="2400" dirty="0" err="1">
                <a:solidFill>
                  <a:srgbClr val="99CCFF"/>
                </a:solidFill>
              </a:rPr>
              <a:t>consists</a:t>
            </a:r>
            <a:r>
              <a:rPr lang="it-IT" sz="2400" dirty="0">
                <a:solidFill>
                  <a:srgbClr val="99CCFF"/>
                </a:solidFill>
              </a:rPr>
              <a:t> of </a:t>
            </a:r>
            <a:r>
              <a:rPr lang="it-IT" sz="2400" dirty="0" err="1">
                <a:solidFill>
                  <a:srgbClr val="99CCFF"/>
                </a:solidFill>
              </a:rPr>
              <a:t>five</a:t>
            </a:r>
            <a:r>
              <a:rPr lang="it-IT" sz="2400" dirty="0">
                <a:solidFill>
                  <a:srgbClr val="99CCFF"/>
                </a:solidFill>
              </a:rPr>
              <a:t> </a:t>
            </a:r>
            <a:r>
              <a:rPr lang="it-IT" sz="2400" dirty="0" err="1">
                <a:solidFill>
                  <a:srgbClr val="99CCFF"/>
                </a:solidFill>
              </a:rPr>
              <a:t>main</a:t>
            </a:r>
            <a:r>
              <a:rPr lang="it-IT" sz="2400" dirty="0">
                <a:solidFill>
                  <a:srgbClr val="99CCFF"/>
                </a:solidFill>
              </a:rPr>
              <a:t> </a:t>
            </a:r>
            <a:r>
              <a:rPr lang="it-IT" sz="2400" dirty="0" err="1">
                <a:solidFill>
                  <a:srgbClr val="99CCFF"/>
                </a:solidFill>
              </a:rPr>
              <a:t>projects</a:t>
            </a:r>
            <a:r>
              <a:rPr lang="it-IT" sz="2400" dirty="0">
                <a:solidFill>
                  <a:srgbClr val="99CCFF"/>
                </a:solidFill>
              </a:rPr>
              <a:t>:</a:t>
            </a:r>
          </a:p>
          <a:p>
            <a:endParaRPr lang="en-GB" sz="2400" dirty="0"/>
          </a:p>
        </p:txBody>
      </p:sp>
      <p:pic>
        <p:nvPicPr>
          <p:cNvPr id="7" name="Immagine 7"/>
          <p:cNvPicPr>
            <a:picLocks noChangeAspect="1"/>
          </p:cNvPicPr>
          <p:nvPr/>
        </p:nvPicPr>
        <p:blipFill>
          <a:blip r:embed="rId2"/>
          <a:stretch>
            <a:fillRect/>
          </a:stretch>
        </p:blipFill>
        <p:spPr>
          <a:xfrm>
            <a:off x="9404484" y="3810000"/>
            <a:ext cx="1262090" cy="1898622"/>
          </a:xfrm>
          <a:prstGeom prst="rect">
            <a:avLst/>
          </a:prstGeom>
        </p:spPr>
      </p:pic>
      <p:pic>
        <p:nvPicPr>
          <p:cNvPr id="8" name="Immagine 8"/>
          <p:cNvPicPr>
            <a:picLocks noChangeAspect="1"/>
          </p:cNvPicPr>
          <p:nvPr/>
        </p:nvPicPr>
        <p:blipFill>
          <a:blip r:embed="rId3"/>
          <a:stretch>
            <a:fillRect/>
          </a:stretch>
        </p:blipFill>
        <p:spPr>
          <a:xfrm>
            <a:off x="7239183" y="1542690"/>
            <a:ext cx="1297999" cy="1990080"/>
          </a:xfrm>
          <a:prstGeom prst="rect">
            <a:avLst/>
          </a:prstGeom>
        </p:spPr>
      </p:pic>
      <p:pic>
        <p:nvPicPr>
          <p:cNvPr id="9" name="Immagine 9"/>
          <p:cNvPicPr>
            <a:picLocks noChangeAspect="1"/>
          </p:cNvPicPr>
          <p:nvPr/>
        </p:nvPicPr>
        <p:blipFill>
          <a:blip r:embed="rId4"/>
          <a:stretch>
            <a:fillRect/>
          </a:stretch>
        </p:blipFill>
        <p:spPr>
          <a:xfrm>
            <a:off x="7991687" y="3810000"/>
            <a:ext cx="1280338" cy="1898622"/>
          </a:xfrm>
          <a:prstGeom prst="rect">
            <a:avLst/>
          </a:prstGeom>
        </p:spPr>
      </p:pic>
      <p:pic>
        <p:nvPicPr>
          <p:cNvPr id="10" name="Immagine 10"/>
          <p:cNvPicPr>
            <a:picLocks noChangeAspect="1"/>
          </p:cNvPicPr>
          <p:nvPr/>
        </p:nvPicPr>
        <p:blipFill>
          <a:blip r:embed="rId5"/>
          <a:stretch>
            <a:fillRect/>
          </a:stretch>
        </p:blipFill>
        <p:spPr>
          <a:xfrm>
            <a:off x="8631856" y="1541868"/>
            <a:ext cx="1252729" cy="1990863"/>
          </a:xfrm>
          <a:prstGeom prst="rect">
            <a:avLst/>
          </a:prstGeom>
        </p:spPr>
      </p:pic>
      <p:pic>
        <p:nvPicPr>
          <p:cNvPr id="11" name="Immagine 11" descr="afp_tdr_vs061_FrontCover.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79348" y="1541869"/>
            <a:ext cx="1374452" cy="1990080"/>
          </a:xfrm>
          <a:prstGeom prst="rect">
            <a:avLst/>
          </a:prstGeom>
        </p:spPr>
      </p:pic>
    </p:spTree>
    <p:extLst>
      <p:ext uri="{BB962C8B-B14F-4D97-AF65-F5344CB8AC3E}">
        <p14:creationId xmlns:p14="http://schemas.microsoft.com/office/powerpoint/2010/main" val="21427570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28800" y="228600"/>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Major upgrade of all 4 LHC Experiments</a:t>
            </a:r>
            <a:endParaRPr lang="en-US" sz="3200" kern="0" dirty="0">
              <a:solidFill>
                <a:srgbClr val="FFFF00"/>
              </a:solidFill>
              <a:latin typeface="+mj-lt"/>
              <a:ea typeface="+mj-ea"/>
              <a:cs typeface="+mj-cs"/>
            </a:endParaRPr>
          </a:p>
        </p:txBody>
      </p:sp>
      <p:sp>
        <p:nvSpPr>
          <p:cNvPr id="3" name="TextBox 2"/>
          <p:cNvSpPr txBox="1"/>
          <p:nvPr/>
        </p:nvSpPr>
        <p:spPr>
          <a:xfrm>
            <a:off x="1447800" y="1524000"/>
            <a:ext cx="9717087" cy="3939540"/>
          </a:xfrm>
          <a:prstGeom prst="rect">
            <a:avLst/>
          </a:prstGeom>
          <a:noFill/>
        </p:spPr>
        <p:txBody>
          <a:bodyPr wrap="square" rtlCol="0">
            <a:spAutoFit/>
          </a:bodyPr>
          <a:lstStyle/>
          <a:p>
            <a:pPr marL="285750" indent="-285750">
              <a:buFont typeface="Arial" charset="0"/>
              <a:buChar char="•"/>
            </a:pPr>
            <a:r>
              <a:rPr lang="en-US" sz="2000" dirty="0" smtClean="0">
                <a:solidFill>
                  <a:srgbClr val="99CCFF"/>
                </a:solidFill>
              </a:rPr>
              <a:t>Replace detectors which reach end of their lifetime</a:t>
            </a:r>
          </a:p>
          <a:p>
            <a:pPr marL="285750" indent="-285750">
              <a:buFont typeface="Arial" charset="0"/>
              <a:buChar char="•"/>
            </a:pPr>
            <a:endParaRPr lang="en-US" sz="1000" dirty="0" smtClean="0">
              <a:solidFill>
                <a:srgbClr val="99CCFF"/>
              </a:solidFill>
            </a:endParaRPr>
          </a:p>
          <a:p>
            <a:pPr marL="285750" indent="-285750">
              <a:buFont typeface="Arial" charset="0"/>
              <a:buChar char="•"/>
            </a:pPr>
            <a:r>
              <a:rPr lang="en-US" sz="2000" dirty="0" smtClean="0">
                <a:solidFill>
                  <a:srgbClr val="99CCFF"/>
                </a:solidFill>
              </a:rPr>
              <a:t>Replace old outdated electronics</a:t>
            </a:r>
          </a:p>
          <a:p>
            <a:pPr marL="285750" indent="-285750">
              <a:buFont typeface="Arial" charset="0"/>
              <a:buChar char="•"/>
            </a:pPr>
            <a:endParaRPr lang="en-US" sz="1000" dirty="0" smtClean="0">
              <a:solidFill>
                <a:srgbClr val="99CCFF"/>
              </a:solidFill>
            </a:endParaRPr>
          </a:p>
          <a:p>
            <a:pPr marL="285750" indent="-285750">
              <a:buFont typeface="Arial" charset="0"/>
              <a:buChar char="•"/>
            </a:pPr>
            <a:r>
              <a:rPr lang="en-US" sz="2000" dirty="0" smtClean="0">
                <a:solidFill>
                  <a:srgbClr val="99CCFF"/>
                </a:solidFill>
              </a:rPr>
              <a:t>ALICE and </a:t>
            </a:r>
            <a:r>
              <a:rPr lang="en-US" sz="2000" dirty="0" err="1" smtClean="0">
                <a:solidFill>
                  <a:srgbClr val="99CCFF"/>
                </a:solidFill>
              </a:rPr>
              <a:t>LHCb</a:t>
            </a:r>
            <a:r>
              <a:rPr lang="en-US" sz="2000" dirty="0" smtClean="0">
                <a:solidFill>
                  <a:srgbClr val="99CCFF"/>
                </a:solidFill>
              </a:rPr>
              <a:t>: Improve experiments to collect much larger statistics by increased data rate capability</a:t>
            </a:r>
          </a:p>
          <a:p>
            <a:pPr marL="285750" indent="-285750">
              <a:buFont typeface="Arial" charset="0"/>
              <a:buChar char="•"/>
            </a:pPr>
            <a:endParaRPr lang="en-US" sz="1000" dirty="0" smtClean="0">
              <a:solidFill>
                <a:srgbClr val="99CCFF"/>
              </a:solidFill>
            </a:endParaRPr>
          </a:p>
          <a:p>
            <a:pPr marL="285750" indent="-285750">
              <a:buFont typeface="Arial" charset="0"/>
              <a:buChar char="•"/>
            </a:pPr>
            <a:r>
              <a:rPr lang="en-US" sz="2000" dirty="0">
                <a:solidFill>
                  <a:srgbClr val="99CCFF"/>
                </a:solidFill>
              </a:rPr>
              <a:t>ATLAS and </a:t>
            </a:r>
            <a:r>
              <a:rPr lang="en-US" sz="2000" dirty="0" smtClean="0">
                <a:solidFill>
                  <a:srgbClr val="99CCFF"/>
                </a:solidFill>
              </a:rPr>
              <a:t>CMS: Upgrade experiments to maintain similar performance as the current experiments at HL-LHC conditions</a:t>
            </a:r>
          </a:p>
          <a:p>
            <a:r>
              <a:rPr lang="en-US" sz="2000" dirty="0" smtClean="0">
                <a:solidFill>
                  <a:srgbClr val="99CCFF"/>
                </a:solidFill>
              </a:rPr>
              <a:t>    </a:t>
            </a:r>
            <a:r>
              <a:rPr lang="en-US" sz="2000" dirty="0" smtClean="0">
                <a:solidFill>
                  <a:schemeClr val="accent1"/>
                </a:solidFill>
              </a:rPr>
              <a:t>Cope with </a:t>
            </a:r>
            <a:r>
              <a:rPr lang="en-US" sz="2000" dirty="0">
                <a:solidFill>
                  <a:schemeClr val="accent1"/>
                </a:solidFill>
              </a:rPr>
              <a:t>high </a:t>
            </a:r>
            <a:r>
              <a:rPr lang="en-US" sz="2000" dirty="0">
                <a:solidFill>
                  <a:schemeClr val="accent5"/>
                </a:solidFill>
              </a:rPr>
              <a:t>radiation doses, increased pile-up, and challenging trigger rates </a:t>
            </a:r>
            <a:endParaRPr lang="en-US" sz="2000" dirty="0" smtClean="0">
              <a:solidFill>
                <a:srgbClr val="99CCFF"/>
              </a:solidFill>
            </a:endParaRPr>
          </a:p>
          <a:p>
            <a:pPr lvl="1"/>
            <a:r>
              <a:rPr lang="en-US" sz="2000" dirty="0" smtClean="0">
                <a:solidFill>
                  <a:schemeClr val="accent5"/>
                </a:solidFill>
              </a:rPr>
              <a:t>	Target </a:t>
            </a:r>
            <a:r>
              <a:rPr lang="en-US" sz="2000" dirty="0">
                <a:solidFill>
                  <a:schemeClr val="accent5"/>
                </a:solidFill>
              </a:rPr>
              <a:t>integrated </a:t>
            </a:r>
            <a:r>
              <a:rPr lang="en-US" sz="2000" dirty="0" smtClean="0">
                <a:solidFill>
                  <a:schemeClr val="accent5"/>
                </a:solidFill>
              </a:rPr>
              <a:t>luminosity </a:t>
            </a:r>
            <a:r>
              <a:rPr lang="en-US" sz="2000" dirty="0">
                <a:solidFill>
                  <a:schemeClr val="accent5"/>
                </a:solidFill>
              </a:rPr>
              <a:t>3000 fb</a:t>
            </a:r>
            <a:r>
              <a:rPr lang="en-US" sz="2000" baseline="30000" dirty="0">
                <a:solidFill>
                  <a:schemeClr val="accent5"/>
                </a:solidFill>
              </a:rPr>
              <a:t>-1</a:t>
            </a:r>
            <a:r>
              <a:rPr lang="en-US" sz="2000" dirty="0">
                <a:solidFill>
                  <a:schemeClr val="accent5"/>
                </a:solidFill>
              </a:rPr>
              <a:t> </a:t>
            </a:r>
          </a:p>
          <a:p>
            <a:r>
              <a:rPr lang="en-US" sz="2000" dirty="0" smtClean="0">
                <a:solidFill>
                  <a:schemeClr val="accent5"/>
                </a:solidFill>
              </a:rPr>
              <a:t>	</a:t>
            </a:r>
            <a:r>
              <a:rPr lang="en-US" sz="2000" dirty="0">
                <a:solidFill>
                  <a:schemeClr val="accent5"/>
                </a:solidFill>
              </a:rPr>
              <a:t>N</a:t>
            </a:r>
            <a:r>
              <a:rPr lang="en-US" sz="2000" dirty="0" smtClean="0">
                <a:solidFill>
                  <a:schemeClr val="accent5"/>
                </a:solidFill>
              </a:rPr>
              <a:t>ominal </a:t>
            </a:r>
            <a:r>
              <a:rPr lang="en-US" sz="2000" dirty="0">
                <a:solidFill>
                  <a:schemeClr val="accent5"/>
                </a:solidFill>
              </a:rPr>
              <a:t>peak </a:t>
            </a:r>
            <a:r>
              <a:rPr lang="en-US" sz="2000" dirty="0" smtClean="0">
                <a:solidFill>
                  <a:schemeClr val="accent5"/>
                </a:solidFill>
              </a:rPr>
              <a:t>luminosity </a:t>
            </a:r>
            <a:r>
              <a:rPr lang="en-US" sz="2000" dirty="0">
                <a:solidFill>
                  <a:schemeClr val="accent5"/>
                </a:solidFill>
              </a:rPr>
              <a:t>5x10</a:t>
            </a:r>
            <a:r>
              <a:rPr lang="en-US" sz="2000" baseline="30000" dirty="0">
                <a:solidFill>
                  <a:schemeClr val="accent5"/>
                </a:solidFill>
              </a:rPr>
              <a:t>34</a:t>
            </a:r>
            <a:r>
              <a:rPr lang="en-US" sz="2000" dirty="0">
                <a:solidFill>
                  <a:schemeClr val="accent5"/>
                </a:solidFill>
              </a:rPr>
              <a:t> </a:t>
            </a:r>
            <a:r>
              <a:rPr lang="en-US" sz="2000" dirty="0" smtClean="0">
                <a:solidFill>
                  <a:schemeClr val="accent5"/>
                </a:solidFill>
              </a:rPr>
              <a:t>→ 140 pile-up </a:t>
            </a:r>
            <a:endParaRPr lang="en-US" sz="2000" dirty="0">
              <a:solidFill>
                <a:schemeClr val="accent5"/>
              </a:solidFill>
            </a:endParaRPr>
          </a:p>
          <a:p>
            <a:r>
              <a:rPr lang="en-US" sz="2000" dirty="0" smtClean="0">
                <a:solidFill>
                  <a:schemeClr val="accent5"/>
                </a:solidFill>
              </a:rPr>
              <a:t>	Ultimate </a:t>
            </a:r>
            <a:r>
              <a:rPr lang="en-US" sz="2000" dirty="0">
                <a:solidFill>
                  <a:schemeClr val="accent5"/>
                </a:solidFill>
              </a:rPr>
              <a:t>peak </a:t>
            </a:r>
            <a:r>
              <a:rPr lang="en-US" sz="2000" dirty="0" smtClean="0">
                <a:solidFill>
                  <a:schemeClr val="accent5"/>
                </a:solidFill>
              </a:rPr>
              <a:t>luminosity </a:t>
            </a:r>
            <a:r>
              <a:rPr lang="en-US" sz="2000" dirty="0">
                <a:solidFill>
                  <a:schemeClr val="accent5"/>
                </a:solidFill>
              </a:rPr>
              <a:t>7x10</a:t>
            </a:r>
            <a:r>
              <a:rPr lang="en-US" sz="2000" baseline="30000" dirty="0">
                <a:solidFill>
                  <a:schemeClr val="accent5"/>
                </a:solidFill>
              </a:rPr>
              <a:t>34</a:t>
            </a:r>
            <a:r>
              <a:rPr lang="en-US" sz="2000" dirty="0">
                <a:solidFill>
                  <a:schemeClr val="accent5"/>
                </a:solidFill>
              </a:rPr>
              <a:t> → </a:t>
            </a:r>
            <a:r>
              <a:rPr lang="en-US" sz="2000" dirty="0" smtClean="0">
                <a:solidFill>
                  <a:schemeClr val="accent5"/>
                </a:solidFill>
              </a:rPr>
              <a:t>200 pile-up</a:t>
            </a:r>
          </a:p>
          <a:p>
            <a:r>
              <a:rPr lang="en-US" sz="2000" dirty="0">
                <a:solidFill>
                  <a:schemeClr val="accent5"/>
                </a:solidFill>
              </a:rPr>
              <a:t> </a:t>
            </a:r>
            <a:r>
              <a:rPr lang="en-US" sz="2000" dirty="0" smtClean="0">
                <a:solidFill>
                  <a:schemeClr val="accent5"/>
                </a:solidFill>
              </a:rPr>
              <a:t>   Moderate improvements due to extended coverage</a:t>
            </a:r>
            <a:endParaRPr lang="en-US" sz="2000" dirty="0" smtClean="0">
              <a:solidFill>
                <a:schemeClr val="accent1"/>
              </a:solidFill>
            </a:endParaRPr>
          </a:p>
        </p:txBody>
      </p:sp>
    </p:spTree>
    <p:extLst>
      <p:ext uri="{BB962C8B-B14F-4D97-AF65-F5344CB8AC3E}">
        <p14:creationId xmlns:p14="http://schemas.microsoft.com/office/powerpoint/2010/main" val="12116082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629605" y="209905"/>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ATLAS</a:t>
            </a:r>
            <a:endParaRPr lang="en-US" sz="3200" kern="0" dirty="0">
              <a:solidFill>
                <a:srgbClr val="FFFF00"/>
              </a:solidFill>
              <a:latin typeface="+mj-lt"/>
              <a:ea typeface="+mj-ea"/>
              <a:cs typeface="+mj-cs"/>
            </a:endParaRPr>
          </a:p>
        </p:txBody>
      </p:sp>
      <p:sp>
        <p:nvSpPr>
          <p:cNvPr id="4" name="Title 3"/>
          <p:cNvSpPr>
            <a:spLocks noGrp="1"/>
          </p:cNvSpPr>
          <p:nvPr>
            <p:ph type="title"/>
          </p:nvPr>
        </p:nvSpPr>
        <p:spPr/>
        <p:txBody>
          <a:bodyPr>
            <a:normAutofit fontScale="90000"/>
          </a:bodyPr>
          <a:lstStyle/>
          <a:p>
            <a:r>
              <a:rPr lang="en-GB" dirty="0" smtClean="0"/>
              <a:t>The New Small Wheel (NSW)</a:t>
            </a:r>
            <a:endParaRPr lang="en-GB" dirty="0"/>
          </a:p>
        </p:txBody>
      </p:sp>
      <p:sp>
        <p:nvSpPr>
          <p:cNvPr id="6" name="Content Placeholder 2"/>
          <p:cNvSpPr txBox="1">
            <a:spLocks/>
          </p:cNvSpPr>
          <p:nvPr/>
        </p:nvSpPr>
        <p:spPr bwMode="auto">
          <a:xfrm>
            <a:off x="587942" y="616156"/>
            <a:ext cx="5630105" cy="415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spcBef>
                <a:spcPct val="20000"/>
              </a:spcBef>
              <a:buSzPct val="75000"/>
              <a:defRPr/>
            </a:pPr>
            <a:endParaRPr lang="en-GB" sz="2000" kern="0" dirty="0" smtClean="0">
              <a:solidFill>
                <a:srgbClr val="99CCFF"/>
              </a:solidFill>
              <a:effectLst>
                <a:outerShdw blurRad="38100" dist="38100" dir="2700000">
                  <a:srgbClr val="000000"/>
                </a:outerShdw>
              </a:effectLst>
            </a:endParaRPr>
          </a:p>
          <a:p>
            <a:pPr marL="285750" indent="-285750">
              <a:buFont typeface="Arial" charset="0"/>
              <a:buChar char="•"/>
            </a:pPr>
            <a:r>
              <a:rPr lang="en-GB" dirty="0" smtClean="0"/>
              <a:t>Mechanics:</a:t>
            </a:r>
          </a:p>
          <a:p>
            <a:pPr lvl="1"/>
            <a:r>
              <a:rPr lang="en-GB" dirty="0" smtClean="0">
                <a:solidFill>
                  <a:schemeClr val="accent1"/>
                </a:solidFill>
              </a:rPr>
              <a:t>Construction of New JD and mechanical Structure (10 m diameter,~100 t)</a:t>
            </a:r>
          </a:p>
          <a:p>
            <a:pPr lvl="1"/>
            <a:endParaRPr lang="en-GB" sz="1000" dirty="0" smtClean="0">
              <a:solidFill>
                <a:schemeClr val="accent5"/>
              </a:solidFill>
            </a:endParaRPr>
          </a:p>
          <a:p>
            <a:pPr marL="285750" indent="-285750">
              <a:buFont typeface="Arial" charset="0"/>
              <a:buChar char="•"/>
            </a:pPr>
            <a:r>
              <a:rPr lang="en-GB" dirty="0" smtClean="0"/>
              <a:t>Detectors: </a:t>
            </a:r>
          </a:p>
          <a:p>
            <a:pPr lvl="1"/>
            <a:r>
              <a:rPr lang="en-GB" dirty="0" smtClean="0">
                <a:solidFill>
                  <a:schemeClr val="accent1"/>
                </a:solidFill>
              </a:rPr>
              <a:t>16x2 Sectors each consisting of 2 </a:t>
            </a:r>
            <a:r>
              <a:rPr lang="en-GB" dirty="0" err="1" smtClean="0">
                <a:solidFill>
                  <a:schemeClr val="accent1"/>
                </a:solidFill>
              </a:rPr>
              <a:t>MicroMegas</a:t>
            </a:r>
            <a:r>
              <a:rPr lang="en-GB" dirty="0" smtClean="0">
                <a:solidFill>
                  <a:schemeClr val="accent1"/>
                </a:solidFill>
              </a:rPr>
              <a:t> chambers (MM) and 2 </a:t>
            </a:r>
            <a:r>
              <a:rPr lang="en-GB" dirty="0" err="1" smtClean="0">
                <a:solidFill>
                  <a:schemeClr val="accent1"/>
                </a:solidFill>
              </a:rPr>
              <a:t>sTGC</a:t>
            </a:r>
            <a:r>
              <a:rPr lang="en-GB" dirty="0" smtClean="0">
                <a:solidFill>
                  <a:schemeClr val="accent1"/>
                </a:solidFill>
              </a:rPr>
              <a:t> Wedges</a:t>
            </a:r>
          </a:p>
          <a:p>
            <a:pPr lvl="1"/>
            <a:endParaRPr lang="en-GB" sz="1000" dirty="0" smtClean="0">
              <a:solidFill>
                <a:schemeClr val="accent5"/>
              </a:solidFill>
            </a:endParaRPr>
          </a:p>
          <a:p>
            <a:pPr marL="285750" indent="-285750">
              <a:buFont typeface="Arial" charset="0"/>
              <a:buChar char="•"/>
            </a:pPr>
            <a:r>
              <a:rPr lang="en-GB" dirty="0" smtClean="0"/>
              <a:t>Electronics:</a:t>
            </a:r>
          </a:p>
          <a:p>
            <a:pPr lvl="1"/>
            <a:r>
              <a:rPr lang="en-GB" dirty="0" smtClean="0">
                <a:solidFill>
                  <a:schemeClr val="accent1"/>
                </a:solidFill>
              </a:rPr>
              <a:t>4 Different ASICs + 5 </a:t>
            </a:r>
            <a:r>
              <a:rPr lang="en-GB" dirty="0" err="1" smtClean="0">
                <a:solidFill>
                  <a:schemeClr val="accent1"/>
                </a:solidFill>
              </a:rPr>
              <a:t>elx</a:t>
            </a:r>
            <a:r>
              <a:rPr lang="en-GB" dirty="0" smtClean="0">
                <a:solidFill>
                  <a:schemeClr val="accent1"/>
                </a:solidFill>
              </a:rPr>
              <a:t> cards</a:t>
            </a:r>
          </a:p>
          <a:p>
            <a:pPr lvl="1"/>
            <a:r>
              <a:rPr lang="en-GB" dirty="0" err="1" smtClean="0">
                <a:solidFill>
                  <a:schemeClr val="accent1"/>
                </a:solidFill>
              </a:rPr>
              <a:t>sTGC</a:t>
            </a:r>
            <a:r>
              <a:rPr lang="en-GB" dirty="0" smtClean="0">
                <a:solidFill>
                  <a:schemeClr val="accent1"/>
                </a:solidFill>
              </a:rPr>
              <a:t> Pad Trigger and Router</a:t>
            </a:r>
          </a:p>
          <a:p>
            <a:pPr lvl="1"/>
            <a:r>
              <a:rPr lang="en-GB" dirty="0" smtClean="0">
                <a:solidFill>
                  <a:schemeClr val="accent1"/>
                </a:solidFill>
              </a:rPr>
              <a:t>Trigger Processor </a:t>
            </a:r>
          </a:p>
          <a:p>
            <a:pPr marL="800100" lvl="1" indent="-342900">
              <a:spcBef>
                <a:spcPct val="20000"/>
              </a:spcBef>
              <a:buSzPct val="75000"/>
              <a:buFont typeface="Arial" charset="0"/>
              <a:buChar char="•"/>
              <a:defRPr/>
            </a:pPr>
            <a:endParaRPr lang="en-GB" sz="2000" kern="0" dirty="0">
              <a:solidFill>
                <a:schemeClr val="accent5"/>
              </a:solidFill>
              <a:effectLst>
                <a:outerShdw blurRad="38100" dist="38100" dir="2700000">
                  <a:srgbClr val="000000"/>
                </a:outerShdw>
              </a:effectLst>
            </a:endParaRPr>
          </a:p>
        </p:txBody>
      </p:sp>
      <p:pic>
        <p:nvPicPr>
          <p:cNvPr id="12" name="Immagine 7"/>
          <p:cNvPicPr>
            <a:picLocks noChangeAspect="1"/>
          </p:cNvPicPr>
          <p:nvPr/>
        </p:nvPicPr>
        <p:blipFill>
          <a:blip r:embed="rId2"/>
          <a:stretch>
            <a:fillRect/>
          </a:stretch>
        </p:blipFill>
        <p:spPr>
          <a:xfrm>
            <a:off x="4705024" y="2820249"/>
            <a:ext cx="3118736" cy="3564270"/>
          </a:xfrm>
          <a:prstGeom prst="rect">
            <a:avLst/>
          </a:prstGeom>
        </p:spPr>
      </p:pic>
      <p:pic>
        <p:nvPicPr>
          <p:cNvPr id="13" name="Immagine 8"/>
          <p:cNvPicPr>
            <a:picLocks noChangeAspect="1"/>
          </p:cNvPicPr>
          <p:nvPr/>
        </p:nvPicPr>
        <p:blipFill>
          <a:blip r:embed="rId3"/>
          <a:stretch>
            <a:fillRect/>
          </a:stretch>
        </p:blipFill>
        <p:spPr>
          <a:xfrm>
            <a:off x="7731769" y="1327213"/>
            <a:ext cx="4460231" cy="4420408"/>
          </a:xfrm>
          <a:prstGeom prst="rect">
            <a:avLst/>
          </a:prstGeom>
        </p:spPr>
      </p:pic>
      <p:pic>
        <p:nvPicPr>
          <p:cNvPr id="14" name="Picture 13"/>
          <p:cNvPicPr>
            <a:picLocks noChangeAspect="1"/>
          </p:cNvPicPr>
          <p:nvPr/>
        </p:nvPicPr>
        <p:blipFill>
          <a:blip r:embed="rId4"/>
          <a:stretch>
            <a:fillRect/>
          </a:stretch>
        </p:blipFill>
        <p:spPr>
          <a:xfrm>
            <a:off x="685800" y="4104417"/>
            <a:ext cx="3931920" cy="2410683"/>
          </a:xfrm>
          <a:prstGeom prst="rect">
            <a:avLst/>
          </a:prstGeom>
        </p:spPr>
      </p:pic>
    </p:spTree>
    <p:extLst>
      <p:ext uri="{BB962C8B-B14F-4D97-AF65-F5344CB8AC3E}">
        <p14:creationId xmlns:p14="http://schemas.microsoft.com/office/powerpoint/2010/main" val="6250401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GB" dirty="0" smtClean="0"/>
              <a:t>Status of the New Small Wheel Project</a:t>
            </a:r>
            <a:endParaRPr lang="en-GB" dirty="0"/>
          </a:p>
        </p:txBody>
      </p:sp>
      <p:sp>
        <p:nvSpPr>
          <p:cNvPr id="6" name="Content Placeholder 2"/>
          <p:cNvSpPr txBox="1">
            <a:spLocks/>
          </p:cNvSpPr>
          <p:nvPr/>
        </p:nvSpPr>
        <p:spPr bwMode="auto">
          <a:xfrm>
            <a:off x="533400" y="1036356"/>
            <a:ext cx="5630105" cy="415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85750" indent="-285750">
              <a:buFont typeface="Arial" charset="0"/>
              <a:buChar char="•"/>
            </a:pPr>
            <a:r>
              <a:rPr lang="en-GB" dirty="0" smtClean="0"/>
              <a:t>Mechanical structure well advanced  </a:t>
            </a:r>
          </a:p>
          <a:p>
            <a:pPr lvl="1"/>
            <a:r>
              <a:rPr lang="en-GB" dirty="0" smtClean="0">
                <a:solidFill>
                  <a:schemeClr val="accent1"/>
                </a:solidFill>
              </a:rPr>
              <a:t>First new JD assembled at CERN and second to be assembled by the end of October</a:t>
            </a:r>
          </a:p>
          <a:p>
            <a:pPr lvl="1"/>
            <a:r>
              <a:rPr lang="en-GB" dirty="0" smtClean="0">
                <a:solidFill>
                  <a:schemeClr val="accent1"/>
                </a:solidFill>
              </a:rPr>
              <a:t>NSW Aluminium structure and Cylindrical Hub will arrive at the end of the year </a:t>
            </a:r>
          </a:p>
          <a:p>
            <a:pPr lvl="1"/>
            <a:r>
              <a:rPr lang="en-GB" dirty="0" smtClean="0">
                <a:solidFill>
                  <a:schemeClr val="accent1"/>
                </a:solidFill>
              </a:rPr>
              <a:t>Copper disks for the Hub will arrive by end of March</a:t>
            </a:r>
          </a:p>
          <a:p>
            <a:pPr marL="285750" indent="-285750">
              <a:buFont typeface="Arial" charset="0"/>
              <a:buChar char="•"/>
            </a:pPr>
            <a:r>
              <a:rPr lang="en-GB" dirty="0" err="1" smtClean="0"/>
              <a:t>Micromegas</a:t>
            </a:r>
            <a:r>
              <a:rPr lang="en-GB" dirty="0" smtClean="0"/>
              <a:t> production starting in each production sites (PRR passed by all production sites except </a:t>
            </a:r>
            <a:r>
              <a:rPr lang="en-GB" dirty="0" err="1" smtClean="0"/>
              <a:t>Dubna</a:t>
            </a:r>
            <a:r>
              <a:rPr lang="en-GB" dirty="0" smtClean="0"/>
              <a:t>) </a:t>
            </a:r>
          </a:p>
          <a:p>
            <a:pPr lvl="1"/>
            <a:r>
              <a:rPr lang="en-GB" dirty="0" smtClean="0">
                <a:solidFill>
                  <a:schemeClr val="accent1"/>
                </a:solidFill>
              </a:rPr>
              <a:t>Readout PCB production OK in both industries (ELVIA and ELTOS)</a:t>
            </a:r>
          </a:p>
          <a:p>
            <a:pPr lvl="1"/>
            <a:r>
              <a:rPr lang="en-GB" dirty="0" smtClean="0">
                <a:solidFill>
                  <a:schemeClr val="accent1"/>
                </a:solidFill>
              </a:rPr>
              <a:t>Tight schedule</a:t>
            </a:r>
            <a:endParaRPr lang="en-GB" dirty="0">
              <a:solidFill>
                <a:schemeClr val="accent1"/>
              </a:solidFill>
            </a:endParaRPr>
          </a:p>
        </p:txBody>
      </p:sp>
      <p:sp>
        <p:nvSpPr>
          <p:cNvPr id="7" name="TextBox 6"/>
          <p:cNvSpPr txBox="1"/>
          <p:nvPr/>
        </p:nvSpPr>
        <p:spPr>
          <a:xfrm>
            <a:off x="6335751" y="973250"/>
            <a:ext cx="4876800" cy="4524315"/>
          </a:xfrm>
          <a:prstGeom prst="rect">
            <a:avLst/>
          </a:prstGeom>
          <a:noFill/>
        </p:spPr>
        <p:txBody>
          <a:bodyPr wrap="square" rtlCol="0">
            <a:spAutoFit/>
          </a:bodyPr>
          <a:lstStyle/>
          <a:p>
            <a:pPr marL="285750" indent="-285750">
              <a:buFont typeface="Arial" charset="0"/>
              <a:buChar char="•"/>
            </a:pPr>
            <a:r>
              <a:rPr lang="en-GB" dirty="0" err="1" smtClean="0"/>
              <a:t>sTGC</a:t>
            </a:r>
            <a:r>
              <a:rPr lang="en-GB" dirty="0" smtClean="0"/>
              <a:t> production starting in Chile, Canada and Israel, </a:t>
            </a:r>
            <a:r>
              <a:rPr lang="en-GB" dirty="0" err="1" smtClean="0"/>
              <a:t>Protvino</a:t>
            </a:r>
            <a:r>
              <a:rPr lang="en-GB" dirty="0" smtClean="0"/>
              <a:t> will join later due to missing raw material, PRR for </a:t>
            </a:r>
            <a:r>
              <a:rPr lang="en-GB" dirty="0" err="1" smtClean="0"/>
              <a:t>Protvino</a:t>
            </a:r>
            <a:r>
              <a:rPr lang="en-GB" dirty="0" smtClean="0"/>
              <a:t> at the end of the month</a:t>
            </a:r>
          </a:p>
          <a:p>
            <a:pPr lvl="1"/>
            <a:r>
              <a:rPr lang="en-GB" dirty="0" smtClean="0">
                <a:solidFill>
                  <a:schemeClr val="accent1"/>
                </a:solidFill>
              </a:rPr>
              <a:t>PCB production improved in </a:t>
            </a:r>
            <a:r>
              <a:rPr lang="en-GB" dirty="0" err="1" smtClean="0">
                <a:solidFill>
                  <a:schemeClr val="accent1"/>
                </a:solidFill>
              </a:rPr>
              <a:t>Trilabs</a:t>
            </a:r>
            <a:r>
              <a:rPr lang="en-GB" dirty="0" smtClean="0">
                <a:solidFill>
                  <a:schemeClr val="accent1"/>
                </a:solidFill>
              </a:rPr>
              <a:t> (new manpower hired and new Pressing machine under commissioning) </a:t>
            </a:r>
          </a:p>
          <a:p>
            <a:pPr lvl="1"/>
            <a:r>
              <a:rPr lang="en-GB" dirty="0" smtClean="0">
                <a:solidFill>
                  <a:schemeClr val="accent1"/>
                </a:solidFill>
              </a:rPr>
              <a:t>New parallel line of production by Israeli and Italian firms activated</a:t>
            </a:r>
          </a:p>
          <a:p>
            <a:pPr lvl="1"/>
            <a:r>
              <a:rPr lang="en-GB" dirty="0" smtClean="0">
                <a:solidFill>
                  <a:schemeClr val="accent1"/>
                </a:solidFill>
              </a:rPr>
              <a:t>Tight schedule </a:t>
            </a:r>
          </a:p>
          <a:p>
            <a:pPr marL="285750" indent="-285750">
              <a:buFont typeface="Arial" charset="0"/>
              <a:buChar char="•"/>
            </a:pPr>
            <a:r>
              <a:rPr lang="en-GB" dirty="0" smtClean="0"/>
              <a:t>Pre series of the four ASICs has been launched last week</a:t>
            </a:r>
          </a:p>
          <a:p>
            <a:pPr lvl="1"/>
            <a:r>
              <a:rPr lang="en-GB" dirty="0" smtClean="0">
                <a:solidFill>
                  <a:schemeClr val="accent1"/>
                </a:solidFill>
              </a:rPr>
              <a:t>Read out Boards still not finalized due to noise problems to be solved</a:t>
            </a:r>
          </a:p>
          <a:p>
            <a:pPr lvl="1"/>
            <a:r>
              <a:rPr lang="en-GB" dirty="0" smtClean="0">
                <a:solidFill>
                  <a:schemeClr val="accent1"/>
                </a:solidFill>
              </a:rPr>
              <a:t>Very tight schedule</a:t>
            </a:r>
          </a:p>
          <a:p>
            <a:endParaRPr lang="en-GB" dirty="0">
              <a:solidFill>
                <a:srgbClr val="FFFF00"/>
              </a:solidFill>
            </a:endParaRPr>
          </a:p>
        </p:txBody>
      </p:sp>
      <p:sp>
        <p:nvSpPr>
          <p:cNvPr id="8" name="TextBox 7"/>
          <p:cNvSpPr txBox="1"/>
          <p:nvPr/>
        </p:nvSpPr>
        <p:spPr>
          <a:xfrm>
            <a:off x="762000" y="5572468"/>
            <a:ext cx="10058400" cy="1015663"/>
          </a:xfrm>
          <a:prstGeom prst="rect">
            <a:avLst/>
          </a:prstGeom>
          <a:noFill/>
        </p:spPr>
        <p:txBody>
          <a:bodyPr wrap="square" rtlCol="0">
            <a:spAutoFit/>
          </a:bodyPr>
          <a:lstStyle/>
          <a:p>
            <a:r>
              <a:rPr lang="en-GB" sz="2000" b="1" dirty="0" smtClean="0">
                <a:solidFill>
                  <a:srgbClr val="FF0000"/>
                </a:solidFill>
              </a:rPr>
              <a:t>Overall schedule: the installation of both wheels in LS2 is feasible if there are no further delays in any part of the production</a:t>
            </a:r>
          </a:p>
          <a:p>
            <a:endParaRPr lang="en-GB" sz="2000" b="1" dirty="0">
              <a:solidFill>
                <a:srgbClr val="FF0000"/>
              </a:solidFill>
            </a:endParaRPr>
          </a:p>
        </p:txBody>
      </p:sp>
    </p:spTree>
    <p:extLst>
      <p:ext uri="{BB962C8B-B14F-4D97-AF65-F5344CB8AC3E}">
        <p14:creationId xmlns:p14="http://schemas.microsoft.com/office/powerpoint/2010/main" val="3112695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629605" y="209905"/>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ATLAS</a:t>
            </a:r>
            <a:endParaRPr lang="en-US" sz="3200" kern="0" dirty="0">
              <a:solidFill>
                <a:srgbClr val="FFFF00"/>
              </a:solidFill>
              <a:latin typeface="+mj-lt"/>
              <a:ea typeface="+mj-ea"/>
              <a:cs typeface="+mj-cs"/>
            </a:endParaRPr>
          </a:p>
        </p:txBody>
      </p:sp>
      <p:sp>
        <p:nvSpPr>
          <p:cNvPr id="4" name="Title 3"/>
          <p:cNvSpPr>
            <a:spLocks noGrp="1"/>
          </p:cNvSpPr>
          <p:nvPr>
            <p:ph type="title"/>
          </p:nvPr>
        </p:nvSpPr>
        <p:spPr/>
        <p:txBody>
          <a:bodyPr>
            <a:normAutofit fontScale="90000"/>
          </a:bodyPr>
          <a:lstStyle/>
          <a:p>
            <a:r>
              <a:rPr lang="en-GB" dirty="0" smtClean="0"/>
              <a:t>ATLAS Phase 2 Upgrades</a:t>
            </a:r>
            <a:endParaRPr lang="en-GB" dirty="0"/>
          </a:p>
        </p:txBody>
      </p:sp>
      <p:sp>
        <p:nvSpPr>
          <p:cNvPr id="6" name="Content Placeholder 2"/>
          <p:cNvSpPr txBox="1">
            <a:spLocks/>
          </p:cNvSpPr>
          <p:nvPr/>
        </p:nvSpPr>
        <p:spPr bwMode="auto">
          <a:xfrm>
            <a:off x="762000" y="1039280"/>
            <a:ext cx="7620000" cy="49805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GB" dirty="0" smtClean="0"/>
              <a:t>6 TDRs in preparation or already delivered:</a:t>
            </a:r>
          </a:p>
          <a:p>
            <a:pPr marL="742950" lvl="1" indent="-285750">
              <a:buFont typeface="Arial" charset="0"/>
              <a:buChar char="•"/>
            </a:pPr>
            <a:r>
              <a:rPr lang="en-GB" dirty="0" smtClean="0">
                <a:solidFill>
                  <a:srgbClr val="FF0000"/>
                </a:solidFill>
              </a:rPr>
              <a:t>Inner Tracker (ITK) strip delivered last year and approved</a:t>
            </a:r>
          </a:p>
          <a:p>
            <a:pPr marL="742950" lvl="1" indent="-285750">
              <a:buFont typeface="Arial" charset="0"/>
              <a:buChar char="•"/>
            </a:pPr>
            <a:r>
              <a:rPr lang="en-GB" dirty="0" err="1" smtClean="0">
                <a:solidFill>
                  <a:schemeClr val="accent1"/>
                </a:solidFill>
              </a:rPr>
              <a:t>Muon</a:t>
            </a:r>
            <a:r>
              <a:rPr lang="en-GB" dirty="0" smtClean="0">
                <a:solidFill>
                  <a:schemeClr val="accent1"/>
                </a:solidFill>
              </a:rPr>
              <a:t> (delivered in July, approval under LHCC discussion)  Replace MDT front-end electronics, add RPC chambers on innermost layers</a:t>
            </a:r>
          </a:p>
          <a:p>
            <a:pPr marL="742950" lvl="1" indent="-285750">
              <a:buFont typeface="Arial" charset="0"/>
              <a:buChar char="•"/>
            </a:pPr>
            <a:r>
              <a:rPr lang="en-GB" dirty="0" err="1" smtClean="0">
                <a:solidFill>
                  <a:schemeClr val="accent1"/>
                </a:solidFill>
              </a:rPr>
              <a:t>LAr</a:t>
            </a:r>
            <a:r>
              <a:rPr lang="en-GB" dirty="0" smtClean="0">
                <a:solidFill>
                  <a:schemeClr val="accent1"/>
                </a:solidFill>
              </a:rPr>
              <a:t> Phase 2 (delivered under LHCC discussion) Complete replacement of front-end (on-detector) and back-end (off-detector) electronics, 40 MHz streaming</a:t>
            </a:r>
          </a:p>
          <a:p>
            <a:pPr marL="742950" lvl="1" indent="-285750">
              <a:buFont typeface="Arial" charset="0"/>
              <a:buChar char="•"/>
            </a:pPr>
            <a:r>
              <a:rPr lang="en-GB" dirty="0" smtClean="0">
                <a:solidFill>
                  <a:schemeClr val="accent1"/>
                </a:solidFill>
              </a:rPr>
              <a:t>Tile Calorimeter (delivered, under LHCC discussion ) Complete replacement of on- and off-detector electronics, 40 MHz streaming</a:t>
            </a:r>
          </a:p>
          <a:p>
            <a:pPr marL="742950" lvl="1" indent="-285750">
              <a:buFont typeface="Arial" charset="0"/>
              <a:buChar char="•"/>
            </a:pPr>
            <a:r>
              <a:rPr lang="en-GB" dirty="0" smtClean="0">
                <a:solidFill>
                  <a:schemeClr val="accent1"/>
                </a:solidFill>
              </a:rPr>
              <a:t>ITK pixel and TDAQ to be delivered before the end of the year</a:t>
            </a:r>
          </a:p>
          <a:p>
            <a:r>
              <a:rPr lang="en-GB" dirty="0" smtClean="0"/>
              <a:t>Under discussion in the collaboration</a:t>
            </a:r>
            <a:r>
              <a:rPr lang="en-GB" dirty="0" smtClean="0">
                <a:solidFill>
                  <a:schemeClr val="accent1"/>
                </a:solidFill>
              </a:rPr>
              <a:t>:</a:t>
            </a:r>
          </a:p>
          <a:p>
            <a:pPr marL="742950" lvl="1" indent="-285750">
              <a:buFont typeface="Arial" charset="0"/>
              <a:buChar char="•"/>
            </a:pPr>
            <a:r>
              <a:rPr lang="en-GB" dirty="0" smtClean="0">
                <a:solidFill>
                  <a:schemeClr val="accent1"/>
                </a:solidFill>
              </a:rPr>
              <a:t>Highly segmented Timing Detector, “Thin” high-precision timing layer (O 50ps) in the forward region (</a:t>
            </a:r>
            <a:r>
              <a:rPr lang="en-US" dirty="0">
                <a:solidFill>
                  <a:schemeClr val="accent1"/>
                </a:solidFill>
              </a:rPr>
              <a:t>2.4 &lt; </a:t>
            </a:r>
            <a:r>
              <a:rPr lang="en-US" dirty="0" err="1">
                <a:solidFill>
                  <a:schemeClr val="accent1"/>
                </a:solidFill>
              </a:rPr>
              <a:t>η</a:t>
            </a:r>
            <a:r>
              <a:rPr lang="en-US" dirty="0">
                <a:solidFill>
                  <a:schemeClr val="accent1"/>
                </a:solidFill>
              </a:rPr>
              <a:t>&lt; </a:t>
            </a:r>
            <a:r>
              <a:rPr lang="en-US" dirty="0" smtClean="0">
                <a:solidFill>
                  <a:schemeClr val="accent1"/>
                </a:solidFill>
              </a:rPr>
              <a:t>4.0)</a:t>
            </a:r>
            <a:r>
              <a:rPr lang="en-GB" dirty="0" smtClean="0">
                <a:solidFill>
                  <a:schemeClr val="accent1"/>
                </a:solidFill>
              </a:rPr>
              <a:t>, LGAD Silicon sensors, use space of </a:t>
            </a:r>
            <a:r>
              <a:rPr lang="en-US" dirty="0" smtClean="0">
                <a:solidFill>
                  <a:schemeClr val="accent1"/>
                </a:solidFill>
              </a:rPr>
              <a:t>MBTS (</a:t>
            </a:r>
            <a:r>
              <a:rPr lang="en-US" dirty="0" err="1" smtClean="0">
                <a:solidFill>
                  <a:schemeClr val="accent1"/>
                </a:solidFill>
              </a:rPr>
              <a:t>MinBiasTrigger</a:t>
            </a:r>
            <a:r>
              <a:rPr lang="en-US" dirty="0" smtClean="0">
                <a:solidFill>
                  <a:schemeClr val="accent1"/>
                </a:solidFill>
              </a:rPr>
              <a:t> Scintillators), installation in LS3, area </a:t>
            </a:r>
            <a:r>
              <a:rPr lang="en-US" dirty="0">
                <a:solidFill>
                  <a:schemeClr val="accent1"/>
                </a:solidFill>
              </a:rPr>
              <a:t>also easily accessible during YETS, if detector made in two halves.</a:t>
            </a:r>
          </a:p>
          <a:p>
            <a:pPr marL="742950" lvl="1" indent="-285750">
              <a:buFont typeface="Arial" charset="0"/>
              <a:buChar char="•"/>
            </a:pPr>
            <a:endParaRPr lang="en-GB" dirty="0">
              <a:solidFill>
                <a:schemeClr val="accent1"/>
              </a:solidFill>
            </a:endParaRPr>
          </a:p>
        </p:txBody>
      </p:sp>
      <p:pic>
        <p:nvPicPr>
          <p:cNvPr id="9" name="Picture 11" descr="Technical Design-Report ATLAS.pdf"/>
          <p:cNvPicPr>
            <a:picLocks noChangeAspect="1"/>
          </p:cNvPicPr>
          <p:nvPr/>
        </p:nvPicPr>
        <p:blipFill rotWithShape="1">
          <a:blip r:embed="rId2">
            <a:extLst>
              <a:ext uri="{28A0092B-C50C-407E-A947-70E740481C1C}">
                <a14:useLocalDpi xmlns:a14="http://schemas.microsoft.com/office/drawing/2010/main" val="0"/>
              </a:ext>
            </a:extLst>
          </a:blip>
          <a:srcRect l="52315"/>
          <a:stretch/>
        </p:blipFill>
        <p:spPr>
          <a:xfrm>
            <a:off x="8970692" y="1139946"/>
            <a:ext cx="2843825" cy="4052234"/>
          </a:xfrm>
          <a:prstGeom prst="rect">
            <a:avLst/>
          </a:prstGeom>
        </p:spPr>
      </p:pic>
    </p:spTree>
    <p:extLst>
      <p:ext uri="{BB962C8B-B14F-4D97-AF65-F5344CB8AC3E}">
        <p14:creationId xmlns:p14="http://schemas.microsoft.com/office/powerpoint/2010/main" val="4548067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629605" y="209905"/>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ATLAS</a:t>
            </a:r>
            <a:endParaRPr lang="en-US" sz="3200" kern="0" dirty="0">
              <a:solidFill>
                <a:srgbClr val="FFFF00"/>
              </a:solidFill>
              <a:latin typeface="+mj-lt"/>
              <a:ea typeface="+mj-ea"/>
              <a:cs typeface="+mj-cs"/>
            </a:endParaRPr>
          </a:p>
        </p:txBody>
      </p:sp>
      <p:sp>
        <p:nvSpPr>
          <p:cNvPr id="4" name="Title 3"/>
          <p:cNvSpPr>
            <a:spLocks noGrp="1"/>
          </p:cNvSpPr>
          <p:nvPr>
            <p:ph type="title"/>
          </p:nvPr>
        </p:nvSpPr>
        <p:spPr/>
        <p:txBody>
          <a:bodyPr>
            <a:normAutofit fontScale="90000"/>
          </a:bodyPr>
          <a:lstStyle/>
          <a:p>
            <a:r>
              <a:rPr lang="en-GB" dirty="0" smtClean="0"/>
              <a:t>ITK: All Silicon Tracker</a:t>
            </a:r>
            <a:endParaRPr lang="en-GB" dirty="0"/>
          </a:p>
        </p:txBody>
      </p:sp>
      <mc:AlternateContent xmlns:mc="http://schemas.openxmlformats.org/markup-compatibility/2006" xmlns:a14="http://schemas.microsoft.com/office/drawing/2010/main">
        <mc:Choice Requires="a14">
          <p:sp>
            <p:nvSpPr>
              <p:cNvPr id="6" name="Content Placeholder 2"/>
              <p:cNvSpPr txBox="1">
                <a:spLocks/>
              </p:cNvSpPr>
              <p:nvPr/>
            </p:nvSpPr>
            <p:spPr bwMode="auto">
              <a:xfrm>
                <a:off x="7086600" y="983370"/>
                <a:ext cx="4724400" cy="42744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spcBef>
                    <a:spcPct val="20000"/>
                  </a:spcBef>
                  <a:buSzPct val="75000"/>
                  <a:defRPr/>
                </a:pPr>
                <a:endParaRPr lang="en-US" sz="2000" kern="0" dirty="0" smtClean="0">
                  <a:solidFill>
                    <a:schemeClr val="accent1"/>
                  </a:solidFill>
                  <a:effectLst>
                    <a:outerShdw blurRad="38100" dist="38100" dir="2700000">
                      <a:srgbClr val="000000"/>
                    </a:outerShdw>
                  </a:effectLst>
                </a:endParaRPr>
              </a:p>
              <a:p>
                <a:pPr marL="285750" indent="-285750">
                  <a:buFont typeface="Arial" charset="0"/>
                  <a:buChar char="•"/>
                </a:pPr>
                <a:r>
                  <a:rPr lang="en-US" dirty="0">
                    <a:solidFill>
                      <a:schemeClr val="accent1"/>
                    </a:solidFill>
                  </a:rPr>
                  <a:t>Extend tracking to </a:t>
                </a:r>
                <a14:m>
                  <m:oMath xmlns:m="http://schemas.openxmlformats.org/officeDocument/2006/math">
                    <m:r>
                      <a:rPr lang="en-US" i="1" dirty="0" smtClean="0">
                        <a:solidFill>
                          <a:schemeClr val="accent1"/>
                        </a:solidFill>
                        <a:latin typeface="Cambria Math" charset="0"/>
                        <a:ea typeface="Cambria Math" charset="0"/>
                        <a:cs typeface="Cambria Math" charset="0"/>
                      </a:rPr>
                      <m:t>𝜂</m:t>
                    </m:r>
                  </m:oMath>
                </a14:m>
                <a:r>
                  <a:rPr lang="en-US" dirty="0" smtClean="0">
                    <a:solidFill>
                      <a:schemeClr val="accent1"/>
                    </a:solidFill>
                  </a:rPr>
                  <a:t>=4, 165 m</a:t>
                </a:r>
                <a:r>
                  <a:rPr lang="en-US" baseline="30000" dirty="0" smtClean="0">
                    <a:solidFill>
                      <a:schemeClr val="accent1"/>
                    </a:solidFill>
                  </a:rPr>
                  <a:t>2</a:t>
                </a:r>
                <a:r>
                  <a:rPr lang="en-US" dirty="0" smtClean="0">
                    <a:solidFill>
                      <a:schemeClr val="accent1"/>
                    </a:solidFill>
                  </a:rPr>
                  <a:t> </a:t>
                </a:r>
                <a:r>
                  <a:rPr lang="en-US" dirty="0">
                    <a:solidFill>
                      <a:schemeClr val="accent1"/>
                    </a:solidFill>
                  </a:rPr>
                  <a:t>of </a:t>
                </a:r>
                <a:r>
                  <a:rPr lang="en-US" dirty="0" smtClean="0">
                    <a:solidFill>
                      <a:schemeClr val="accent1"/>
                    </a:solidFill>
                  </a:rPr>
                  <a:t>silicon, 5 </a:t>
                </a:r>
                <a:r>
                  <a:rPr lang="en-US" dirty="0">
                    <a:solidFill>
                      <a:schemeClr val="accent1"/>
                    </a:solidFill>
                  </a:rPr>
                  <a:t>Pixel </a:t>
                </a:r>
                <a:r>
                  <a:rPr lang="en-US" dirty="0" smtClean="0">
                    <a:solidFill>
                      <a:schemeClr val="accent1"/>
                    </a:solidFill>
                  </a:rPr>
                  <a:t>layers, </a:t>
                </a:r>
                <a:r>
                  <a:rPr lang="en-US" dirty="0">
                    <a:solidFill>
                      <a:schemeClr val="accent1"/>
                    </a:solidFill>
                  </a:rPr>
                  <a:t>4 strip </a:t>
                </a:r>
                <a:r>
                  <a:rPr lang="en-US" dirty="0" smtClean="0">
                    <a:solidFill>
                      <a:schemeClr val="accent1"/>
                    </a:solidFill>
                  </a:rPr>
                  <a:t>layers, 6 discs</a:t>
                </a:r>
                <a:endParaRPr lang="en-US" dirty="0">
                  <a:solidFill>
                    <a:schemeClr val="accent1"/>
                  </a:solidFill>
                </a:endParaRPr>
              </a:p>
              <a:p>
                <a:pPr marL="285750" indent="-285750">
                  <a:buFont typeface="Arial" charset="0"/>
                  <a:buChar char="•"/>
                </a:pPr>
                <a:r>
                  <a:rPr lang="en-US" dirty="0">
                    <a:solidFill>
                      <a:schemeClr val="accent1"/>
                    </a:solidFill>
                  </a:rPr>
                  <a:t>Inclined geometry in the pixel barrel</a:t>
                </a:r>
              </a:p>
              <a:p>
                <a:pPr marL="285750" indent="-285750">
                  <a:buFont typeface="Arial" charset="0"/>
                  <a:buChar char="•"/>
                </a:pPr>
                <a:r>
                  <a:rPr lang="en-US" dirty="0">
                    <a:solidFill>
                      <a:schemeClr val="accent1"/>
                    </a:solidFill>
                  </a:rPr>
                  <a:t>Read out at 1 MHz at a pile-up of 200  and </a:t>
                </a:r>
                <a:r>
                  <a:rPr lang="en-US" dirty="0" smtClean="0">
                    <a:solidFill>
                      <a:schemeClr val="accent1"/>
                    </a:solidFill>
                  </a:rPr>
                  <a:t>L=7.5x10</a:t>
                </a:r>
                <a:r>
                  <a:rPr lang="en-US" baseline="30000" dirty="0" smtClean="0">
                    <a:solidFill>
                      <a:schemeClr val="accent1"/>
                    </a:solidFill>
                  </a:rPr>
                  <a:t>34</a:t>
                </a:r>
                <a:r>
                  <a:rPr lang="en-US" dirty="0" smtClean="0">
                    <a:solidFill>
                      <a:schemeClr val="accent1"/>
                    </a:solidFill>
                  </a:rPr>
                  <a:t>cm</a:t>
                </a:r>
                <a:r>
                  <a:rPr lang="en-US" baseline="30000" dirty="0" smtClean="0">
                    <a:solidFill>
                      <a:schemeClr val="accent1"/>
                    </a:solidFill>
                  </a:rPr>
                  <a:t>-2</a:t>
                </a:r>
                <a:r>
                  <a:rPr lang="en-US" dirty="0" smtClean="0">
                    <a:solidFill>
                      <a:schemeClr val="accent1"/>
                    </a:solidFill>
                  </a:rPr>
                  <a:t>s</a:t>
                </a:r>
                <a:r>
                  <a:rPr lang="en-US" baseline="30000" dirty="0" smtClean="0">
                    <a:solidFill>
                      <a:schemeClr val="accent1"/>
                    </a:solidFill>
                  </a:rPr>
                  <a:t>-1</a:t>
                </a:r>
                <a:endParaRPr lang="en-US" baseline="30000" dirty="0">
                  <a:solidFill>
                    <a:schemeClr val="accent1"/>
                  </a:solidFill>
                </a:endParaRPr>
              </a:p>
              <a:p>
                <a:pPr marL="285750" indent="-285750">
                  <a:buFont typeface="Arial" charset="0"/>
                  <a:buChar char="•"/>
                </a:pPr>
                <a:r>
                  <a:rPr lang="en-US" dirty="0" smtClean="0">
                    <a:solidFill>
                      <a:schemeClr val="accent1"/>
                    </a:solidFill>
                  </a:rPr>
                  <a:t>Careful </a:t>
                </a:r>
                <a:r>
                  <a:rPr lang="en-US" dirty="0">
                    <a:solidFill>
                      <a:schemeClr val="accent1"/>
                    </a:solidFill>
                  </a:rPr>
                  <a:t>study to minimize material budget in particular on services</a:t>
                </a:r>
              </a:p>
              <a:p>
                <a:pPr marL="285750" indent="-285750">
                  <a:buFont typeface="Arial" charset="0"/>
                  <a:buChar char="•"/>
                </a:pPr>
                <a:r>
                  <a:rPr lang="en-US" dirty="0">
                    <a:solidFill>
                      <a:schemeClr val="accent1"/>
                    </a:solidFill>
                  </a:rPr>
                  <a:t>Plan to replace the 2 inner Pixel layers after 2000 fb</a:t>
                </a:r>
                <a:r>
                  <a:rPr lang="en-US" baseline="30000" dirty="0">
                    <a:solidFill>
                      <a:schemeClr val="accent1"/>
                    </a:solidFill>
                  </a:rPr>
                  <a:t>-1</a:t>
                </a:r>
              </a:p>
            </p:txBody>
          </p:sp>
        </mc:Choice>
        <mc:Fallback xmlns="">
          <p:sp>
            <p:nvSpPr>
              <p:cNvPr id="6" name="Content Placeholder 2"/>
              <p:cNvSpPr txBox="1">
                <a:spLocks noRot="1" noChangeAspect="1" noMove="1" noResize="1" noEditPoints="1" noAdjustHandles="1" noChangeArrowheads="1" noChangeShapeType="1" noTextEdit="1"/>
              </p:cNvSpPr>
              <p:nvPr/>
            </p:nvSpPr>
            <p:spPr bwMode="auto">
              <a:xfrm>
                <a:off x="7086600" y="983370"/>
                <a:ext cx="4724400" cy="4274429"/>
              </a:xfrm>
              <a:prstGeom prst="rect">
                <a:avLst/>
              </a:prstGeom>
              <a:blipFill rotWithShape="0">
                <a:blip r:embed="rId2"/>
                <a:stretch>
                  <a:fillRect l="-903" r="-1290"/>
                </a:stretch>
              </a:blipFill>
              <a:ln w="9525">
                <a:noFill/>
                <a:miter lim="800000"/>
                <a:headEnd/>
                <a:tailEnd/>
              </a:ln>
              <a:effectLst/>
            </p:spPr>
            <p:txBody>
              <a:bodyPr/>
              <a:lstStyle/>
              <a:p>
                <a:r>
                  <a:rPr lang="en-GB">
                    <a:noFill/>
                  </a:rPr>
                  <a:t> </a:t>
                </a:r>
              </a:p>
            </p:txBody>
          </p:sp>
        </mc:Fallback>
      </mc:AlternateContent>
      <p:pic>
        <p:nvPicPr>
          <p:cNvPr id="7" name="Content Placeholder 9"/>
          <p:cNvPicPr>
            <a:picLocks noChangeAspect="1"/>
          </p:cNvPicPr>
          <p:nvPr/>
        </p:nvPicPr>
        <p:blipFill rotWithShape="1">
          <a:blip r:embed="rId3"/>
          <a:srcRect l="3639" r="5223"/>
          <a:stretch/>
        </p:blipFill>
        <p:spPr>
          <a:xfrm>
            <a:off x="247895" y="1143000"/>
            <a:ext cx="6408563" cy="4419600"/>
          </a:xfrm>
          <a:prstGeom prst="rect">
            <a:avLst/>
          </a:prstGeom>
        </p:spPr>
      </p:pic>
      <p:pic>
        <p:nvPicPr>
          <p:cNvPr id="8" name="Immagine 4"/>
          <p:cNvPicPr>
            <a:picLocks noChangeAspect="1"/>
          </p:cNvPicPr>
          <p:nvPr/>
        </p:nvPicPr>
        <p:blipFill>
          <a:blip r:embed="rId4"/>
          <a:stretch>
            <a:fillRect/>
          </a:stretch>
        </p:blipFill>
        <p:spPr>
          <a:xfrm>
            <a:off x="7848600" y="4038600"/>
            <a:ext cx="3227694" cy="2286000"/>
          </a:xfrm>
          <a:prstGeom prst="rect">
            <a:avLst/>
          </a:prstGeom>
        </p:spPr>
      </p:pic>
    </p:spTree>
    <p:extLst>
      <p:ext uri="{BB962C8B-B14F-4D97-AF65-F5344CB8AC3E}">
        <p14:creationId xmlns:p14="http://schemas.microsoft.com/office/powerpoint/2010/main" val="2171615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000291"/>
            <a:ext cx="10782300" cy="2089552"/>
          </a:xfrm>
        </p:spPr>
        <p:txBody>
          <a:bodyPr>
            <a:noAutofit/>
          </a:bodyPr>
          <a:lstStyle/>
          <a:p>
            <a:pPr lvl="1"/>
            <a:r>
              <a:rPr lang="en-GB" sz="1800" dirty="0" smtClean="0"/>
              <a:t>Assume that it is possible to change all of the MDT electronics on the innermost barrel layer of the muon system. This eliminates any artificial limits on the L1 trigger rate and L1 latency arising from the legacy electronics;</a:t>
            </a:r>
          </a:p>
          <a:p>
            <a:pPr lvl="1"/>
            <a:r>
              <a:rPr lang="en-GB" sz="1800" dirty="0" smtClean="0"/>
              <a:t>Replacing MDT electronics on all BI chambers allows making more significant changes. In particular, it provides the possibility to add RPCs on the innermost layer (current system has 3 doublets of RPCs, two on BM and one on BO). It also allows the use of an RPC-seeded MDT trigger in L0 =&gt; sharper P</a:t>
            </a:r>
            <a:r>
              <a:rPr lang="en-GB" sz="1800" baseline="-25000" dirty="0" smtClean="0"/>
              <a:t>T</a:t>
            </a:r>
            <a:r>
              <a:rPr lang="en-GB" sz="1800" dirty="0" smtClean="0"/>
              <a:t> thresholds.</a:t>
            </a:r>
          </a:p>
          <a:p>
            <a:pPr lvl="1"/>
            <a:r>
              <a:rPr lang="en-GB" sz="1800" dirty="0" smtClean="0"/>
              <a:t>These upgrades will require very substantial work inside ATLAS!</a:t>
            </a:r>
            <a:endParaRPr lang="en-GB" sz="1800" dirty="0"/>
          </a:p>
        </p:txBody>
      </p:sp>
      <p:sp>
        <p:nvSpPr>
          <p:cNvPr id="8" name="Title 3"/>
          <p:cNvSpPr>
            <a:spLocks noGrp="1"/>
          </p:cNvSpPr>
          <p:nvPr>
            <p:ph type="title"/>
          </p:nvPr>
        </p:nvSpPr>
        <p:spPr>
          <a:xfrm>
            <a:off x="0" y="1"/>
            <a:ext cx="11201400" cy="653143"/>
          </a:xfrm>
        </p:spPr>
        <p:txBody>
          <a:bodyPr>
            <a:normAutofit fontScale="90000"/>
          </a:bodyPr>
          <a:lstStyle/>
          <a:p>
            <a:r>
              <a:rPr lang="en-GB" dirty="0" err="1" smtClean="0"/>
              <a:t>Muon</a:t>
            </a:r>
            <a:r>
              <a:rPr lang="en-GB" dirty="0" smtClean="0"/>
              <a:t> Phase 2 upgrades</a:t>
            </a:r>
            <a:endParaRPr lang="en-GB" dirty="0"/>
          </a:p>
        </p:txBody>
      </p:sp>
      <p:pic>
        <p:nvPicPr>
          <p:cNvPr id="11" name="Immagine 4" descr="Muon upgrade.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3200400"/>
            <a:ext cx="5263638" cy="3138087"/>
          </a:xfrm>
          <a:prstGeom prst="rect">
            <a:avLst/>
          </a:prstGeom>
        </p:spPr>
      </p:pic>
      <p:pic>
        <p:nvPicPr>
          <p:cNvPr id="12"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0" y="3577181"/>
            <a:ext cx="1787492" cy="2663812"/>
          </a:xfrm>
          <a:prstGeom prst="rect">
            <a:avLst/>
          </a:prstGeom>
        </p:spPr>
      </p:pic>
      <p:sp>
        <p:nvSpPr>
          <p:cNvPr id="2" name="TextBox 1"/>
          <p:cNvSpPr txBox="1"/>
          <p:nvPr/>
        </p:nvSpPr>
        <p:spPr>
          <a:xfrm>
            <a:off x="9448800" y="3577180"/>
            <a:ext cx="2514600" cy="1077218"/>
          </a:xfrm>
          <a:prstGeom prst="rect">
            <a:avLst/>
          </a:prstGeom>
          <a:noFill/>
        </p:spPr>
        <p:txBody>
          <a:bodyPr wrap="square" rtlCol="0">
            <a:spAutoFit/>
          </a:bodyPr>
          <a:lstStyle/>
          <a:p>
            <a:r>
              <a:rPr lang="en-US" sz="1600" dirty="0"/>
              <a:t>R</a:t>
            </a:r>
            <a:r>
              <a:rPr lang="en-US" sz="1600" dirty="0" smtClean="0"/>
              <a:t>eplacement of the MDT front-end  electronics with extremely difficult access</a:t>
            </a:r>
          </a:p>
          <a:p>
            <a:endParaRPr lang="en-US" sz="1600" dirty="0"/>
          </a:p>
        </p:txBody>
      </p:sp>
    </p:spTree>
    <p:extLst>
      <p:ext uri="{BB962C8B-B14F-4D97-AF65-F5344CB8AC3E}">
        <p14:creationId xmlns:p14="http://schemas.microsoft.com/office/powerpoint/2010/main" val="19098505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GB"/>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254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8423" y="173853"/>
            <a:ext cx="1278978" cy="1257300"/>
          </a:xfrm>
          <a:prstGeom prst="rect">
            <a:avLst/>
          </a:prstGeom>
        </p:spPr>
      </p:pic>
      <mc:AlternateContent xmlns:mc="http://schemas.openxmlformats.org/markup-compatibility/2006" xmlns:a14="http://schemas.microsoft.com/office/drawing/2010/main">
        <mc:Choice Requires="a14">
          <p:sp>
            <p:nvSpPr>
              <p:cNvPr id="8" name="Rectangle 7"/>
              <p:cNvSpPr/>
              <p:nvPr/>
            </p:nvSpPr>
            <p:spPr>
              <a:xfrm>
                <a:off x="6638721" y="5867400"/>
                <a:ext cx="4672176" cy="438582"/>
              </a:xfrm>
              <a:prstGeom prst="rect">
                <a:avLst/>
              </a:prstGeom>
            </p:spPr>
            <p:txBody>
              <a:bodyPr wrap="none" lIns="68580" tIns="34290" rIns="68580" bIns="34290">
                <a:spAutoFit/>
              </a:bodyPr>
              <a:lstStyle/>
              <a:p>
                <a:r>
                  <a:rPr lang="en-US" sz="2400" dirty="0">
                    <a:solidFill>
                      <a:srgbClr val="FFFFFF"/>
                    </a:solidFill>
                  </a:rPr>
                  <a:t>VBF H </a:t>
                </a:r>
                <a:r>
                  <a:rPr lang="en-US" sz="2400" dirty="0">
                    <a:solidFill>
                      <a:srgbClr val="FFFFFF"/>
                    </a:solidFill>
                    <a:sym typeface="Wingdings"/>
                  </a:rPr>
                  <a:t> </a:t>
                </a:r>
                <a14:m>
                  <m:oMath xmlns:m="http://schemas.openxmlformats.org/officeDocument/2006/math">
                    <m:r>
                      <a:rPr lang="en-US" sz="2400" i="1" dirty="0" smtClean="0">
                        <a:solidFill>
                          <a:srgbClr val="FFFFFF"/>
                        </a:solidFill>
                        <a:latin typeface="Cambria Math" charset="0"/>
                        <a:sym typeface="Wingdings"/>
                      </a:rPr>
                      <m:t>𝜏</m:t>
                    </m:r>
                    <m:r>
                      <a:rPr lang="en-US" sz="2400" i="1" dirty="0">
                        <a:solidFill>
                          <a:srgbClr val="FFFFFF"/>
                        </a:solidFill>
                        <a:latin typeface="Cambria Math" charset="0"/>
                        <a:sym typeface="Wingdings"/>
                      </a:rPr>
                      <m:t>𝜏</m:t>
                    </m:r>
                  </m:oMath>
                </a14:m>
                <a:r>
                  <a:rPr lang="en-US" sz="2400" dirty="0" smtClean="0">
                    <a:solidFill>
                      <a:srgbClr val="FFFFFF"/>
                    </a:solidFill>
                    <a:sym typeface="Wingdings"/>
                  </a:rPr>
                  <a:t> in 200 </a:t>
                </a:r>
                <a:r>
                  <a:rPr lang="en-US" sz="2400" dirty="0">
                    <a:solidFill>
                      <a:srgbClr val="FFFFFF"/>
                    </a:solidFill>
                    <a:sym typeface="Wingdings"/>
                  </a:rPr>
                  <a:t>p-p collisions</a:t>
                </a:r>
                <a:endParaRPr lang="en-US" sz="2400" dirty="0">
                  <a:solidFill>
                    <a:srgbClr val="FFFFFF"/>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6638721" y="5867400"/>
                <a:ext cx="4672176" cy="438582"/>
              </a:xfrm>
              <a:prstGeom prst="rect">
                <a:avLst/>
              </a:prstGeom>
              <a:blipFill rotWithShape="0">
                <a:blip r:embed="rId4"/>
                <a:stretch>
                  <a:fillRect l="-2480" t="-12676" b="-36620"/>
                </a:stretch>
              </a:blipFill>
            </p:spPr>
            <p:txBody>
              <a:bodyPr/>
              <a:lstStyle/>
              <a:p>
                <a:r>
                  <a:rPr lang="en-GB">
                    <a:noFill/>
                  </a:rPr>
                  <a:t> </a:t>
                </a:r>
              </a:p>
            </p:txBody>
          </p:sp>
        </mc:Fallback>
      </mc:AlternateContent>
    </p:spTree>
    <p:extLst>
      <p:ext uri="{BB962C8B-B14F-4D97-AF65-F5344CB8AC3E}">
        <p14:creationId xmlns:p14="http://schemas.microsoft.com/office/powerpoint/2010/main" val="9273768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marL="342900">
              <a:spcBef>
                <a:spcPts val="0"/>
              </a:spcBef>
              <a:defRPr/>
            </a:pPr>
            <a:r>
              <a:rPr lang="en-US" dirty="0">
                <a:solidFill>
                  <a:srgbClr val="000000"/>
                </a:solidFill>
              </a:rPr>
              <a:t>CMS </a:t>
            </a:r>
            <a:r>
              <a:rPr lang="en-US" dirty="0" smtClean="0"/>
              <a:t>phase 1 upgrades</a:t>
            </a:r>
            <a:endParaRPr lang="en-US" dirty="0">
              <a:solidFill>
                <a:srgbClr val="000000"/>
              </a:solidFill>
            </a:endParaRPr>
          </a:p>
        </p:txBody>
      </p:sp>
      <p:sp>
        <p:nvSpPr>
          <p:cNvPr id="32" name="TextBox 9"/>
          <p:cNvSpPr txBox="1"/>
          <p:nvPr/>
        </p:nvSpPr>
        <p:spPr>
          <a:xfrm>
            <a:off x="852488" y="1219200"/>
            <a:ext cx="10439400" cy="4339650"/>
          </a:xfrm>
          <a:prstGeom prst="rect">
            <a:avLst/>
          </a:prstGeom>
          <a:noFill/>
        </p:spPr>
        <p:txBody>
          <a:bodyPr wrap="square" rtlCol="0">
            <a:spAutoFit/>
          </a:bodyPr>
          <a:lstStyle/>
          <a:p>
            <a:pPr marL="285750" indent="-285750">
              <a:buFont typeface="Arial"/>
              <a:buChar char="•"/>
            </a:pPr>
            <a:r>
              <a:rPr lang="en-US" sz="2000" dirty="0" smtClean="0">
                <a:solidFill>
                  <a:srgbClr val="000090"/>
                </a:solidFill>
              </a:rPr>
              <a:t>Main activities planned for YETS 2017/18</a:t>
            </a:r>
            <a:endParaRPr lang="en-US" sz="2000" dirty="0">
              <a:solidFill>
                <a:srgbClr val="000090"/>
              </a:solidFill>
            </a:endParaRPr>
          </a:p>
          <a:p>
            <a:pPr marL="742950" lvl="1" indent="-285750">
              <a:buFont typeface="Arial" charset="0"/>
              <a:buChar char="•"/>
            </a:pPr>
            <a:r>
              <a:rPr lang="en-US" dirty="0"/>
              <a:t>Hadron </a:t>
            </a:r>
            <a:r>
              <a:rPr lang="en-US" dirty="0" err="1"/>
              <a:t>Endcap</a:t>
            </a:r>
            <a:r>
              <a:rPr lang="en-US" dirty="0"/>
              <a:t> upgrade: HPDs </a:t>
            </a:r>
            <a:r>
              <a:rPr lang="en-US" dirty="0" smtClean="0">
                <a:latin typeface="Wingdings" charset="2"/>
              </a:rPr>
              <a:t></a:t>
            </a:r>
            <a:r>
              <a:rPr lang="en-US" dirty="0" smtClean="0">
                <a:ea typeface="Arial" charset="0"/>
                <a:cs typeface="Arial" charset="0"/>
              </a:rPr>
              <a:t> </a:t>
            </a:r>
            <a:r>
              <a:rPr lang="en-US" dirty="0" err="1" smtClean="0"/>
              <a:t>SiPMs</a:t>
            </a:r>
            <a:r>
              <a:rPr lang="en-US" dirty="0" smtClean="0"/>
              <a:t> </a:t>
            </a:r>
            <a:r>
              <a:rPr lang="en-US" dirty="0"/>
              <a:t>– preparations continuing; final review in November </a:t>
            </a:r>
            <a:endParaRPr lang="en-US" dirty="0" smtClean="0"/>
          </a:p>
          <a:p>
            <a:pPr marL="742950" lvl="1" indent="-285750">
              <a:buFont typeface="Arial" charset="0"/>
              <a:buChar char="•"/>
            </a:pPr>
            <a:r>
              <a:rPr lang="en-US" dirty="0" smtClean="0"/>
              <a:t>Infrastructure </a:t>
            </a:r>
            <a:r>
              <a:rPr lang="en-US" dirty="0"/>
              <a:t>(second bridge crane in experimental cavern, Yoke4+ pushback </a:t>
            </a:r>
            <a:r>
              <a:rPr lang="en-US" dirty="0" smtClean="0"/>
              <a:t>system</a:t>
            </a:r>
            <a:endParaRPr lang="en-US" dirty="0"/>
          </a:p>
          <a:p>
            <a:pPr marL="742950" lvl="1" indent="-285750">
              <a:buFont typeface="Arial" charset="0"/>
              <a:buChar char="•"/>
            </a:pPr>
            <a:r>
              <a:rPr lang="en-US" dirty="0" smtClean="0">
                <a:solidFill>
                  <a:srgbClr val="FF0000"/>
                </a:solidFill>
              </a:rPr>
              <a:t>Extract pixel detector for urgent diagnostics (reduce 2017 run by one week)</a:t>
            </a:r>
          </a:p>
          <a:p>
            <a:pPr lvl="1"/>
            <a:r>
              <a:rPr lang="en-US" dirty="0" smtClean="0"/>
              <a:t> </a:t>
            </a:r>
            <a:endParaRPr lang="en-US" dirty="0"/>
          </a:p>
          <a:p>
            <a:pPr marL="285750" indent="-285750">
              <a:buFont typeface="Arial"/>
              <a:buChar char="•"/>
            </a:pPr>
            <a:r>
              <a:rPr lang="en-US" sz="2000" dirty="0" smtClean="0">
                <a:solidFill>
                  <a:srgbClr val="000090"/>
                </a:solidFill>
              </a:rPr>
              <a:t>Main activities planned for LS2</a:t>
            </a:r>
            <a:endParaRPr lang="en-US" sz="2000" dirty="0">
              <a:solidFill>
                <a:srgbClr val="000090"/>
              </a:solidFill>
            </a:endParaRPr>
          </a:p>
          <a:p>
            <a:pPr marL="800100" lvl="1" indent="-342900">
              <a:buFont typeface="Arial" charset="0"/>
              <a:buChar char="•"/>
            </a:pPr>
            <a:r>
              <a:rPr lang="en-US" sz="2000" dirty="0" smtClean="0"/>
              <a:t>Hadron </a:t>
            </a:r>
            <a:r>
              <a:rPr lang="en-US" sz="2000" dirty="0"/>
              <a:t>Barrel upgrade: replacement of HPDs with </a:t>
            </a:r>
            <a:r>
              <a:rPr lang="en-US" sz="2000" dirty="0" err="1" smtClean="0"/>
              <a:t>SiPMs</a:t>
            </a:r>
            <a:endParaRPr lang="en-US" dirty="0"/>
          </a:p>
          <a:p>
            <a:pPr lvl="1"/>
            <a:r>
              <a:rPr lang="en-US" dirty="0" smtClean="0"/>
              <a:t>	 </a:t>
            </a:r>
            <a:r>
              <a:rPr lang="en-US" dirty="0"/>
              <a:t>Plus potentially HE upgrade, depending on outcome of review </a:t>
            </a:r>
          </a:p>
          <a:p>
            <a:pPr marL="742950" lvl="1" indent="-285750">
              <a:buFont typeface="Arial" charset="0"/>
              <a:buChar char="•"/>
            </a:pPr>
            <a:r>
              <a:rPr lang="en-US" dirty="0" smtClean="0"/>
              <a:t>CSC </a:t>
            </a:r>
            <a:r>
              <a:rPr lang="en-US" dirty="0"/>
              <a:t>Phase-2 front-end electronics upgrade in inner ring (stations 1, 2, 3 ,4) </a:t>
            </a:r>
            <a:endParaRPr lang="en-US" dirty="0" smtClean="0"/>
          </a:p>
          <a:p>
            <a:pPr marL="742950" lvl="1" indent="-285750">
              <a:buFont typeface="Arial" charset="0"/>
              <a:buChar char="•"/>
            </a:pPr>
            <a:r>
              <a:rPr lang="en-US" dirty="0" smtClean="0"/>
              <a:t>Installation </a:t>
            </a:r>
            <a:r>
              <a:rPr lang="en-US" dirty="0"/>
              <a:t>of </a:t>
            </a:r>
            <a:r>
              <a:rPr lang="en-US" dirty="0" err="1"/>
              <a:t>muon</a:t>
            </a:r>
            <a:r>
              <a:rPr lang="en-US" dirty="0"/>
              <a:t> GE1/1 GEM </a:t>
            </a:r>
            <a:r>
              <a:rPr lang="en-US" dirty="0" smtClean="0"/>
              <a:t>chambers</a:t>
            </a:r>
            <a:endParaRPr lang="en-US" dirty="0"/>
          </a:p>
          <a:p>
            <a:pPr marL="742950" lvl="1" indent="-285750">
              <a:buFont typeface="Arial" charset="0"/>
              <a:buChar char="•"/>
            </a:pPr>
            <a:r>
              <a:rPr lang="en-US" dirty="0" smtClean="0"/>
              <a:t>Installation </a:t>
            </a:r>
            <a:r>
              <a:rPr lang="en-US" dirty="0"/>
              <a:t>of Phase-2 </a:t>
            </a:r>
            <a:r>
              <a:rPr lang="en-US" dirty="0" err="1"/>
              <a:t>beampipe</a:t>
            </a:r>
            <a:r>
              <a:rPr lang="en-US" dirty="0"/>
              <a:t> (</a:t>
            </a:r>
            <a:r>
              <a:rPr lang="en-US" dirty="0">
                <a:latin typeface="Wingdings" charset="2"/>
              </a:rPr>
              <a:t></a:t>
            </a:r>
            <a:r>
              <a:rPr lang="en-US" dirty="0">
                <a:ea typeface="Arial" charset="0"/>
                <a:cs typeface="Arial" charset="0"/>
              </a:rPr>
              <a:t> </a:t>
            </a:r>
            <a:r>
              <a:rPr lang="en-US" dirty="0"/>
              <a:t>requires extraction of pixel </a:t>
            </a:r>
            <a:r>
              <a:rPr lang="en-US" dirty="0" smtClean="0"/>
              <a:t>detector)</a:t>
            </a:r>
            <a:endParaRPr lang="en-US" dirty="0"/>
          </a:p>
          <a:p>
            <a:pPr marL="742950" lvl="1" indent="-285750">
              <a:buFont typeface="Arial" charset="0"/>
              <a:buChar char="•"/>
            </a:pPr>
            <a:r>
              <a:rPr lang="en-US" dirty="0" smtClean="0"/>
              <a:t>Refurbishment </a:t>
            </a:r>
            <a:r>
              <a:rPr lang="en-US" dirty="0"/>
              <a:t>of pixel detector </a:t>
            </a:r>
          </a:p>
          <a:p>
            <a:r>
              <a:rPr lang="en-US" dirty="0"/>
              <a:t>	</a:t>
            </a:r>
            <a:r>
              <a:rPr lang="en-US" dirty="0" smtClean="0"/>
              <a:t>Replacement </a:t>
            </a:r>
            <a:r>
              <a:rPr lang="en-US" dirty="0"/>
              <a:t>of layer 1 modules (new readout chip, new TBM) under discussion </a:t>
            </a:r>
          </a:p>
          <a:p>
            <a:pPr lvl="1"/>
            <a:r>
              <a:rPr lang="en-US" dirty="0"/>
              <a:t>	</a:t>
            </a:r>
            <a:r>
              <a:rPr lang="en-US" dirty="0" smtClean="0"/>
              <a:t>Repair </a:t>
            </a:r>
            <a:r>
              <a:rPr lang="en-US" dirty="0"/>
              <a:t>of non-working power and readout </a:t>
            </a:r>
            <a:r>
              <a:rPr lang="en-US" dirty="0" smtClean="0"/>
              <a:t>groups</a:t>
            </a:r>
          </a:p>
          <a:p>
            <a:pPr marL="742950" lvl="1" indent="-285750">
              <a:buFont typeface="Arial" charset="0"/>
              <a:buChar char="•"/>
            </a:pPr>
            <a:r>
              <a:rPr lang="en-US" dirty="0" smtClean="0"/>
              <a:t>Refurbishment </a:t>
            </a:r>
            <a:r>
              <a:rPr lang="en-US" dirty="0"/>
              <a:t>of Pixel Luminosity Telescope &amp; Beam Condition Monitoring systems </a:t>
            </a:r>
            <a:endParaRPr lang="en-US" dirty="0">
              <a:effectLst/>
            </a:endParaRPr>
          </a:p>
        </p:txBody>
      </p:sp>
    </p:spTree>
    <p:extLst>
      <p:ext uri="{BB962C8B-B14F-4D97-AF65-F5344CB8AC3E}">
        <p14:creationId xmlns:p14="http://schemas.microsoft.com/office/powerpoint/2010/main" val="20781072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marL="342900">
              <a:spcBef>
                <a:spcPts val="0"/>
              </a:spcBef>
              <a:defRPr/>
            </a:pPr>
            <a:r>
              <a:rPr lang="en-US" dirty="0">
                <a:solidFill>
                  <a:srgbClr val="000000"/>
                </a:solidFill>
              </a:rPr>
              <a:t>CMS Phase-2 </a:t>
            </a:r>
            <a:r>
              <a:rPr lang="en-US" dirty="0"/>
              <a:t>upgrades</a:t>
            </a:r>
            <a:endParaRPr lang="en-US" dirty="0">
              <a:solidFill>
                <a:srgbClr val="000000"/>
              </a:solidFill>
            </a:endParaRPr>
          </a:p>
        </p:txBody>
      </p:sp>
      <p:grpSp>
        <p:nvGrpSpPr>
          <p:cNvPr id="13" name="Grouper 12"/>
          <p:cNvGrpSpPr/>
          <p:nvPr/>
        </p:nvGrpSpPr>
        <p:grpSpPr>
          <a:xfrm>
            <a:off x="-61924" y="685800"/>
            <a:ext cx="12126628" cy="5765487"/>
            <a:chOff x="-1434020" y="560187"/>
            <a:chExt cx="12126628" cy="5765487"/>
          </a:xfrm>
        </p:grpSpPr>
        <p:grpSp>
          <p:nvGrpSpPr>
            <p:cNvPr id="3" name="Group 2"/>
            <p:cNvGrpSpPr/>
            <p:nvPr/>
          </p:nvGrpSpPr>
          <p:grpSpPr>
            <a:xfrm>
              <a:off x="-1434020" y="560187"/>
              <a:ext cx="12126628" cy="5765487"/>
              <a:chOff x="-1434020" y="560187"/>
              <a:chExt cx="12126628" cy="5765487"/>
            </a:xfrm>
          </p:grpSpPr>
          <p:grpSp>
            <p:nvGrpSpPr>
              <p:cNvPr id="2" name="Group 1"/>
              <p:cNvGrpSpPr/>
              <p:nvPr/>
            </p:nvGrpSpPr>
            <p:grpSpPr>
              <a:xfrm>
                <a:off x="-1434020" y="560187"/>
                <a:ext cx="12126628" cy="5748966"/>
                <a:chOff x="-1434020" y="595461"/>
                <a:chExt cx="12126628" cy="5748966"/>
              </a:xfrm>
            </p:grpSpPr>
            <p:pic>
              <p:nvPicPr>
                <p:cNvPr id="19" name="Picture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1376" y="1913345"/>
                  <a:ext cx="5222275" cy="3501537"/>
                </a:xfrm>
                <a:prstGeom prst="rect">
                  <a:avLst/>
                </a:prstGeom>
                <a:ln>
                  <a:noFill/>
                </a:ln>
              </p:spPr>
            </p:pic>
            <p:sp>
              <p:nvSpPr>
                <p:cNvPr id="11" name="TextBox 10"/>
                <p:cNvSpPr txBox="1"/>
                <p:nvPr/>
              </p:nvSpPr>
              <p:spPr>
                <a:xfrm>
                  <a:off x="-1070309" y="5113321"/>
                  <a:ext cx="5117763" cy="1231106"/>
                </a:xfrm>
                <a:prstGeom prst="rect">
                  <a:avLst/>
                </a:prstGeom>
                <a:noFill/>
                <a:ln>
                  <a:noFill/>
                </a:ln>
              </p:spPr>
              <p:txBody>
                <a:bodyPr wrap="square" rtlCol="0">
                  <a:spAutoFit/>
                </a:bodyPr>
                <a:lstStyle/>
                <a:p>
                  <a:r>
                    <a:rPr lang="en-US" sz="2000" dirty="0">
                      <a:solidFill>
                        <a:srgbClr val="000090"/>
                      </a:solidFill>
                    </a:rPr>
                    <a:t>                        New Tracker </a:t>
                  </a:r>
                  <a:endParaRPr lang="en-US" sz="2000" dirty="0">
                    <a:solidFill>
                      <a:srgbClr val="000090"/>
                    </a:solidFill>
                    <a:sym typeface="Wingdings"/>
                  </a:endParaRPr>
                </a:p>
                <a:p>
                  <a:pPr marL="212400" indent="-176400">
                    <a:buFont typeface="Arial"/>
                    <a:buChar char="•"/>
                  </a:pPr>
                  <a:r>
                    <a:rPr lang="en-US" dirty="0" smtClean="0">
                      <a:solidFill>
                        <a:srgbClr val="000000"/>
                      </a:solidFill>
                      <a:sym typeface="Wingdings"/>
                    </a:rPr>
                    <a:t>Rad. tolerant -</a:t>
                  </a:r>
                  <a:r>
                    <a:rPr lang="en-US" dirty="0" smtClean="0">
                      <a:solidFill>
                        <a:srgbClr val="000000"/>
                      </a:solidFill>
                    </a:rPr>
                    <a:t> increased granularity </a:t>
                  </a:r>
                  <a:r>
                    <a:rPr lang="en-US" dirty="0">
                      <a:solidFill>
                        <a:srgbClr val="000000"/>
                      </a:solidFill>
                    </a:rPr>
                    <a:t>-</a:t>
                  </a:r>
                  <a:r>
                    <a:rPr lang="en-US" dirty="0" smtClean="0">
                      <a:solidFill>
                        <a:srgbClr val="000000"/>
                      </a:solidFill>
                    </a:rPr>
                    <a:t> lighter</a:t>
                  </a:r>
                </a:p>
                <a:p>
                  <a:pPr marL="212400" indent="-176400">
                    <a:buFont typeface="Arial"/>
                    <a:buChar char="•"/>
                  </a:pPr>
                  <a:r>
                    <a:rPr lang="en-US" dirty="0" smtClean="0">
                      <a:solidFill>
                        <a:srgbClr val="000000"/>
                      </a:solidFill>
                    </a:rPr>
                    <a:t>40 MHz selective readout (strips) for L1-trigger</a:t>
                  </a:r>
                  <a:endParaRPr lang="en-US" dirty="0" smtClean="0"/>
                </a:p>
                <a:p>
                  <a:pPr marL="212400" indent="-176400">
                    <a:buFont typeface="Arial"/>
                    <a:buChar char="•"/>
                  </a:pPr>
                  <a:r>
                    <a:rPr lang="en-US" dirty="0" smtClean="0">
                      <a:solidFill>
                        <a:srgbClr val="000000"/>
                      </a:solidFill>
                    </a:rPr>
                    <a:t>Extended </a:t>
                  </a:r>
                  <a:r>
                    <a:rPr lang="en-US" dirty="0" smtClean="0">
                      <a:solidFill>
                        <a:srgbClr val="000000"/>
                      </a:solidFill>
                      <a:sym typeface="Wingdings"/>
                    </a:rPr>
                    <a:t>coverage to </a:t>
                  </a:r>
                  <a:r>
                    <a:rPr lang="en-US" dirty="0" err="1" smtClean="0">
                      <a:solidFill>
                        <a:srgbClr val="000000"/>
                      </a:solidFill>
                      <a:sym typeface="Wingdings"/>
                    </a:rPr>
                    <a:t>η</a:t>
                  </a:r>
                  <a:r>
                    <a:rPr lang="en-US" dirty="0" smtClean="0">
                      <a:solidFill>
                        <a:srgbClr val="000000"/>
                      </a:solidFill>
                      <a:sym typeface="Wingdings"/>
                    </a:rPr>
                    <a:t> ≃ 3.8</a:t>
                  </a:r>
                </a:p>
              </p:txBody>
            </p:sp>
            <p:sp>
              <p:nvSpPr>
                <p:cNvPr id="12" name="TextBox 11"/>
                <p:cNvSpPr txBox="1"/>
                <p:nvPr/>
              </p:nvSpPr>
              <p:spPr>
                <a:xfrm>
                  <a:off x="48166" y="670507"/>
                  <a:ext cx="4511134" cy="1231106"/>
                </a:xfrm>
                <a:prstGeom prst="rect">
                  <a:avLst/>
                </a:prstGeom>
                <a:noFill/>
                <a:ln>
                  <a:noFill/>
                </a:ln>
              </p:spPr>
              <p:txBody>
                <a:bodyPr wrap="square" rtlCol="0">
                  <a:spAutoFit/>
                </a:bodyPr>
                <a:lstStyle/>
                <a:p>
                  <a:r>
                    <a:rPr lang="en-US" sz="2000" dirty="0">
                      <a:solidFill>
                        <a:srgbClr val="000090"/>
                      </a:solidFill>
                      <a:sym typeface="Wingdings"/>
                    </a:rPr>
                    <a:t>L1-Trigger/HLT/DAQ</a:t>
                  </a:r>
                </a:p>
                <a:p>
                  <a:pPr marL="212400" indent="-176400">
                    <a:buFont typeface="Arial"/>
                    <a:buChar char="•"/>
                  </a:pPr>
                  <a:r>
                    <a:rPr lang="en-US" dirty="0" smtClean="0">
                      <a:solidFill>
                        <a:srgbClr val="000000"/>
                      </a:solidFill>
                      <a:sym typeface="Wingdings"/>
                    </a:rPr>
                    <a:t>Track information in trigger at 40 MHz </a:t>
                  </a:r>
                  <a:endParaRPr lang="en-US" dirty="0">
                    <a:solidFill>
                      <a:srgbClr val="000000"/>
                    </a:solidFill>
                    <a:sym typeface="Wingdings"/>
                  </a:endParaRPr>
                </a:p>
                <a:p>
                  <a:pPr marL="212400" indent="-176400">
                    <a:buFont typeface="Arial"/>
                    <a:buChar char="•"/>
                  </a:pPr>
                  <a:r>
                    <a:rPr lang="en-US" dirty="0" smtClean="0">
                      <a:solidFill>
                        <a:srgbClr val="000000"/>
                      </a:solidFill>
                      <a:sym typeface="Wingdings"/>
                    </a:rPr>
                    <a:t>12.5 µs latency</a:t>
                  </a:r>
                </a:p>
                <a:p>
                  <a:pPr marL="212400" indent="-176400">
                    <a:buFont typeface="Arial"/>
                    <a:buChar char="•"/>
                  </a:pPr>
                  <a:r>
                    <a:rPr lang="en-US" dirty="0" smtClean="0">
                      <a:solidFill>
                        <a:srgbClr val="000000"/>
                      </a:solidFill>
                      <a:sym typeface="Wingdings"/>
                    </a:rPr>
                    <a:t>HLT input/output 750 kHz/7.5 kHz</a:t>
                  </a:r>
                </a:p>
              </p:txBody>
            </p:sp>
            <p:sp>
              <p:nvSpPr>
                <p:cNvPr id="14" name="TextBox 13"/>
                <p:cNvSpPr txBox="1"/>
                <p:nvPr/>
              </p:nvSpPr>
              <p:spPr>
                <a:xfrm>
                  <a:off x="5978338" y="2114563"/>
                  <a:ext cx="3211975" cy="1508105"/>
                </a:xfrm>
                <a:prstGeom prst="rect">
                  <a:avLst/>
                </a:prstGeom>
                <a:noFill/>
                <a:ln>
                  <a:noFill/>
                </a:ln>
              </p:spPr>
              <p:txBody>
                <a:bodyPr wrap="square" rtlCol="0">
                  <a:spAutoFit/>
                </a:bodyPr>
                <a:lstStyle/>
                <a:p>
                  <a:r>
                    <a:rPr lang="en-US" sz="2000" dirty="0" err="1">
                      <a:solidFill>
                        <a:srgbClr val="000090"/>
                      </a:solidFill>
                      <a:sym typeface="Wingdings"/>
                    </a:rPr>
                    <a:t>Muon</a:t>
                  </a:r>
                  <a:r>
                    <a:rPr lang="en-US" sz="2000" dirty="0">
                      <a:solidFill>
                        <a:srgbClr val="000090"/>
                      </a:solidFill>
                      <a:sym typeface="Wingdings"/>
                    </a:rPr>
                    <a:t> systems</a:t>
                  </a:r>
                </a:p>
                <a:p>
                  <a:pPr marL="212400" indent="-176400">
                    <a:buFont typeface="Arial"/>
                    <a:buChar char="•"/>
                  </a:pPr>
                  <a:r>
                    <a:rPr lang="en-US" dirty="0" smtClean="0">
                      <a:solidFill>
                        <a:srgbClr val="000000"/>
                      </a:solidFill>
                      <a:sym typeface="Wingdings"/>
                    </a:rPr>
                    <a:t>DT &amp; CSC FE/BE new readout</a:t>
                  </a:r>
                </a:p>
                <a:p>
                  <a:pPr marL="212400" indent="-176400">
                    <a:buFont typeface="Arial"/>
                    <a:buChar char="•"/>
                  </a:pPr>
                  <a:r>
                    <a:rPr lang="en-US" dirty="0" smtClean="0">
                      <a:solidFill>
                        <a:srgbClr val="000000"/>
                      </a:solidFill>
                      <a:sym typeface="Wingdings"/>
                    </a:rPr>
                    <a:t>New stations 1.6 </a:t>
                  </a:r>
                  <a:r>
                    <a:rPr lang="en-US" dirty="0">
                      <a:solidFill>
                        <a:srgbClr val="000000"/>
                      </a:solidFill>
                      <a:sym typeface="Wingdings"/>
                    </a:rPr>
                    <a:t>&lt; </a:t>
                  </a:r>
                  <a:r>
                    <a:rPr lang="en-US" dirty="0" err="1">
                      <a:solidFill>
                        <a:srgbClr val="000000"/>
                      </a:solidFill>
                      <a:sym typeface="Wingdings"/>
                    </a:rPr>
                    <a:t>η</a:t>
                  </a:r>
                  <a:r>
                    <a:rPr lang="en-US" dirty="0">
                      <a:solidFill>
                        <a:srgbClr val="000000"/>
                      </a:solidFill>
                      <a:sym typeface="Wingdings"/>
                    </a:rPr>
                    <a:t> &lt; </a:t>
                  </a:r>
                  <a:r>
                    <a:rPr lang="en-US" dirty="0" smtClean="0">
                      <a:solidFill>
                        <a:srgbClr val="000000"/>
                      </a:solidFill>
                      <a:sym typeface="Wingdings"/>
                    </a:rPr>
                    <a:t>2.4</a:t>
                  </a:r>
                </a:p>
                <a:p>
                  <a:pPr marL="212400" indent="-176400">
                    <a:buFont typeface="Arial"/>
                    <a:buChar char="•"/>
                  </a:pPr>
                  <a:r>
                    <a:rPr lang="en-US" dirty="0" smtClean="0">
                      <a:solidFill>
                        <a:srgbClr val="000000"/>
                      </a:solidFill>
                      <a:sym typeface="Wingdings"/>
                    </a:rPr>
                    <a:t>Extended coverage to </a:t>
                  </a:r>
                  <a:r>
                    <a:rPr lang="en-US" dirty="0" err="1" smtClean="0">
                      <a:solidFill>
                        <a:srgbClr val="000000"/>
                      </a:solidFill>
                      <a:sym typeface="Wingdings"/>
                    </a:rPr>
                    <a:t>η</a:t>
                  </a:r>
                  <a:r>
                    <a:rPr lang="en-US" dirty="0" smtClean="0">
                      <a:solidFill>
                        <a:srgbClr val="000000"/>
                      </a:solidFill>
                      <a:sym typeface="Wingdings"/>
                    </a:rPr>
                    <a:t> ≃ 3</a:t>
                  </a:r>
                </a:p>
              </p:txBody>
            </p:sp>
            <p:cxnSp>
              <p:nvCxnSpPr>
                <p:cNvPr id="27" name="Straight Arrow Connector 26"/>
                <p:cNvCxnSpPr/>
                <p:nvPr/>
              </p:nvCxnSpPr>
              <p:spPr>
                <a:xfrm flipV="1">
                  <a:off x="1685707" y="3314513"/>
                  <a:ext cx="2020488" cy="416461"/>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1434020" y="2868615"/>
                  <a:ext cx="4110121" cy="1508105"/>
                </a:xfrm>
                <a:prstGeom prst="rect">
                  <a:avLst/>
                </a:prstGeom>
                <a:noFill/>
                <a:ln>
                  <a:noFill/>
                </a:ln>
              </p:spPr>
              <p:txBody>
                <a:bodyPr wrap="square" rtlCol="0">
                  <a:spAutoFit/>
                </a:bodyPr>
                <a:lstStyle/>
                <a:p>
                  <a:r>
                    <a:rPr lang="en-US" sz="2000" dirty="0">
                      <a:solidFill>
                        <a:srgbClr val="000090"/>
                      </a:solidFill>
                      <a:sym typeface="Wingdings"/>
                    </a:rPr>
                    <a:t>New </a:t>
                  </a:r>
                  <a:r>
                    <a:rPr lang="en-US" sz="2000" dirty="0" err="1">
                      <a:solidFill>
                        <a:srgbClr val="000090"/>
                      </a:solidFill>
                      <a:sym typeface="Wingdings"/>
                    </a:rPr>
                    <a:t>Endcap</a:t>
                  </a:r>
                  <a:r>
                    <a:rPr lang="en-US" sz="2000" dirty="0">
                      <a:solidFill>
                        <a:srgbClr val="000090"/>
                      </a:solidFill>
                      <a:sym typeface="Wingdings"/>
                    </a:rPr>
                    <a:t> Calorimeters </a:t>
                  </a:r>
                </a:p>
                <a:p>
                  <a:pPr marL="212400" indent="-176400">
                    <a:buFont typeface="Arial"/>
                    <a:buChar char="•"/>
                  </a:pPr>
                  <a:r>
                    <a:rPr lang="en-US" dirty="0" smtClean="0">
                      <a:solidFill>
                        <a:srgbClr val="000000"/>
                      </a:solidFill>
                      <a:sym typeface="Wingdings"/>
                    </a:rPr>
                    <a:t>Rad. </a:t>
                  </a:r>
                  <a:r>
                    <a:rPr lang="en-US" dirty="0">
                      <a:solidFill>
                        <a:srgbClr val="000000"/>
                      </a:solidFill>
                      <a:sym typeface="Wingdings"/>
                    </a:rPr>
                    <a:t>t</a:t>
                  </a:r>
                  <a:r>
                    <a:rPr lang="en-US" dirty="0" smtClean="0">
                      <a:solidFill>
                        <a:srgbClr val="000000"/>
                      </a:solidFill>
                      <a:sym typeface="Wingdings"/>
                    </a:rPr>
                    <a:t>olerant </a:t>
                  </a:r>
                  <a:r>
                    <a:rPr lang="en-US" dirty="0">
                      <a:solidFill>
                        <a:srgbClr val="000000"/>
                      </a:solidFill>
                      <a:sym typeface="Wingdings"/>
                    </a:rPr>
                    <a:t>-</a:t>
                  </a:r>
                  <a:r>
                    <a:rPr lang="en-US" dirty="0" smtClean="0">
                      <a:solidFill>
                        <a:srgbClr val="000000"/>
                      </a:solidFill>
                      <a:sym typeface="Wingdings"/>
                    </a:rPr>
                    <a:t> high granularity transverse and longitudinal </a:t>
                  </a:r>
                </a:p>
                <a:p>
                  <a:pPr marL="212400" indent="-176400">
                    <a:buFont typeface="Arial"/>
                    <a:buChar char="•"/>
                  </a:pPr>
                  <a:r>
                    <a:rPr lang="en-US" dirty="0" smtClean="0">
                      <a:solidFill>
                        <a:srgbClr val="000000"/>
                      </a:solidFill>
                      <a:sym typeface="Wingdings"/>
                    </a:rPr>
                    <a:t>4D shower measurement </a:t>
                  </a:r>
                </a:p>
                <a:p>
                  <a:pPr marL="36000"/>
                  <a:r>
                    <a:rPr lang="en-US" dirty="0">
                      <a:solidFill>
                        <a:srgbClr val="000000"/>
                      </a:solidFill>
                      <a:sym typeface="Wingdings"/>
                    </a:rPr>
                    <a:t> </a:t>
                  </a:r>
                  <a:r>
                    <a:rPr lang="en-US" dirty="0" smtClean="0">
                      <a:solidFill>
                        <a:srgbClr val="000000"/>
                      </a:solidFill>
                      <a:sym typeface="Wingdings"/>
                    </a:rPr>
                    <a:t>  including precise timing </a:t>
                  </a:r>
                </a:p>
              </p:txBody>
            </p:sp>
            <p:cxnSp>
              <p:nvCxnSpPr>
                <p:cNvPr id="24" name="Straight Arrow Connector 23"/>
                <p:cNvCxnSpPr/>
                <p:nvPr/>
              </p:nvCxnSpPr>
              <p:spPr>
                <a:xfrm flipV="1">
                  <a:off x="1904504" y="3631740"/>
                  <a:ext cx="2203671" cy="1542620"/>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cxnSp>
              <p:nvCxnSpPr>
                <p:cNvPr id="4" name="Straight Arrow Connector 3"/>
                <p:cNvCxnSpPr/>
                <p:nvPr/>
              </p:nvCxnSpPr>
              <p:spPr>
                <a:xfrm flipH="1">
                  <a:off x="4108176" y="863117"/>
                  <a:ext cx="1085282" cy="2443232"/>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5168798" y="595461"/>
                  <a:ext cx="3969326" cy="1508105"/>
                </a:xfrm>
                <a:prstGeom prst="rect">
                  <a:avLst/>
                </a:prstGeom>
                <a:noFill/>
                <a:ln>
                  <a:noFill/>
                </a:ln>
              </p:spPr>
              <p:txBody>
                <a:bodyPr wrap="square" rtlCol="0">
                  <a:spAutoFit/>
                </a:bodyPr>
                <a:lstStyle/>
                <a:p>
                  <a:r>
                    <a:rPr lang="en-US" sz="2000" dirty="0">
                      <a:solidFill>
                        <a:srgbClr val="000090"/>
                      </a:solidFill>
                      <a:sym typeface="Wingdings"/>
                    </a:rPr>
                    <a:t>Barrel EM calorimeter </a:t>
                  </a:r>
                </a:p>
                <a:p>
                  <a:pPr marL="212400" indent="-176400">
                    <a:buFont typeface="Arial"/>
                    <a:buChar char="•"/>
                  </a:pPr>
                  <a:r>
                    <a:rPr lang="en-US" dirty="0" smtClean="0">
                      <a:solidFill>
                        <a:srgbClr val="000000"/>
                      </a:solidFill>
                      <a:sym typeface="Wingdings"/>
                    </a:rPr>
                    <a:t>New FE/BE electronics </a:t>
                  </a:r>
                  <a:r>
                    <a:rPr lang="en-US" dirty="0">
                      <a:sym typeface="Wingdings"/>
                    </a:rPr>
                    <a:t>for full granularity readout at 40 </a:t>
                  </a:r>
                  <a:r>
                    <a:rPr lang="en-US" dirty="0" smtClean="0">
                      <a:sym typeface="Wingdings"/>
                    </a:rPr>
                    <a:t>MHz, </a:t>
                  </a:r>
                  <a:r>
                    <a:rPr lang="en-US" dirty="0">
                      <a:solidFill>
                        <a:srgbClr val="000000"/>
                      </a:solidFill>
                      <a:sym typeface="Wingdings"/>
                    </a:rPr>
                    <a:t>≃ </a:t>
                  </a:r>
                  <a:r>
                    <a:rPr lang="en-US" dirty="0" smtClean="0">
                      <a:sym typeface="Wingdings"/>
                    </a:rPr>
                    <a:t>30 </a:t>
                  </a:r>
                  <a:r>
                    <a:rPr lang="en-US" dirty="0" err="1" smtClean="0">
                      <a:sym typeface="Wingdings"/>
                    </a:rPr>
                    <a:t>ps</a:t>
                  </a:r>
                  <a:r>
                    <a:rPr lang="en-US" dirty="0" smtClean="0">
                      <a:sym typeface="Wingdings"/>
                    </a:rPr>
                    <a:t> e/</a:t>
                  </a:r>
                  <a:r>
                    <a:rPr lang="en-US" dirty="0" err="1" smtClean="0">
                      <a:sym typeface="Wingdings"/>
                    </a:rPr>
                    <a:t>γ</a:t>
                  </a:r>
                  <a:r>
                    <a:rPr lang="en-US" dirty="0" smtClean="0">
                      <a:sym typeface="Wingdings"/>
                    </a:rPr>
                    <a:t>-shower </a:t>
                  </a:r>
                  <a:r>
                    <a:rPr lang="en-US" dirty="0" smtClean="0">
                      <a:solidFill>
                        <a:srgbClr val="000000"/>
                      </a:solidFill>
                      <a:sym typeface="Wingdings"/>
                    </a:rPr>
                    <a:t>resolution at 30 GeV</a:t>
                  </a:r>
                </a:p>
                <a:p>
                  <a:pPr marL="212400" indent="-176400">
                    <a:buFont typeface="Arial"/>
                    <a:buChar char="•"/>
                  </a:pPr>
                  <a:r>
                    <a:rPr lang="en-US" dirty="0" smtClean="0">
                      <a:solidFill>
                        <a:srgbClr val="000000"/>
                      </a:solidFill>
                      <a:sym typeface="Wingdings"/>
                    </a:rPr>
                    <a:t>Lower operating temperature (9∘) </a:t>
                  </a:r>
                </a:p>
              </p:txBody>
            </p:sp>
            <p:cxnSp>
              <p:nvCxnSpPr>
                <p:cNvPr id="42" name="Straight Arrow Connector 41"/>
                <p:cNvCxnSpPr/>
                <p:nvPr/>
              </p:nvCxnSpPr>
              <p:spPr>
                <a:xfrm flipV="1">
                  <a:off x="1685708" y="3480897"/>
                  <a:ext cx="2020487" cy="250077"/>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flipH="1">
                  <a:off x="4881218" y="2431949"/>
                  <a:ext cx="1094415" cy="395181"/>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a:xfrm flipH="1">
                  <a:off x="5091043" y="2431949"/>
                  <a:ext cx="875456" cy="1140025"/>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324104" y="3829833"/>
                  <a:ext cx="4368504" cy="707886"/>
                </a:xfrm>
                <a:prstGeom prst="rect">
                  <a:avLst/>
                </a:prstGeom>
                <a:noFill/>
              </p:spPr>
              <p:txBody>
                <a:bodyPr wrap="none" rtlCol="0">
                  <a:spAutoFit/>
                </a:bodyPr>
                <a:lstStyle/>
                <a:p>
                  <a:r>
                    <a:rPr lang="en-US" sz="2000" dirty="0">
                      <a:solidFill>
                        <a:srgbClr val="000090"/>
                      </a:solidFill>
                    </a:rPr>
                    <a:t>   Beam Rad. Inst. and Luminosity</a:t>
                  </a:r>
                </a:p>
                <a:p>
                  <a:r>
                    <a:rPr lang="en-US" sz="2000" dirty="0">
                      <a:solidFill>
                        <a:srgbClr val="000090"/>
                      </a:solidFill>
                    </a:rPr>
                    <a:t> Common systems and infrastructure</a:t>
                  </a:r>
                </a:p>
              </p:txBody>
            </p:sp>
          </p:grpSp>
          <p:sp>
            <p:nvSpPr>
              <p:cNvPr id="20" name="TextBox 19"/>
              <p:cNvSpPr txBox="1"/>
              <p:nvPr/>
            </p:nvSpPr>
            <p:spPr>
              <a:xfrm>
                <a:off x="6879139" y="5094568"/>
                <a:ext cx="3559765" cy="1231106"/>
              </a:xfrm>
              <a:prstGeom prst="rect">
                <a:avLst/>
              </a:prstGeom>
              <a:noFill/>
              <a:ln>
                <a:noFill/>
              </a:ln>
            </p:spPr>
            <p:txBody>
              <a:bodyPr wrap="square" rtlCol="0">
                <a:spAutoFit/>
              </a:bodyPr>
              <a:lstStyle/>
              <a:p>
                <a:r>
                  <a:rPr lang="en-US" sz="2000" dirty="0">
                    <a:solidFill>
                      <a:srgbClr val="000090"/>
                    </a:solidFill>
                  </a:rPr>
                  <a:t>MIP Timing Detector (</a:t>
                </a:r>
                <a:r>
                  <a:rPr lang="en-US" sz="2000" dirty="0">
                    <a:solidFill>
                      <a:srgbClr val="000090"/>
                    </a:solidFill>
                    <a:sym typeface="Wingdings"/>
                  </a:rPr>
                  <a:t>≃ </a:t>
                </a:r>
                <a:r>
                  <a:rPr lang="en-US" sz="2000" dirty="0">
                    <a:solidFill>
                      <a:srgbClr val="000090"/>
                    </a:solidFill>
                  </a:rPr>
                  <a:t>30 </a:t>
                </a:r>
                <a:r>
                  <a:rPr lang="en-US" sz="2000" dirty="0" err="1">
                    <a:solidFill>
                      <a:srgbClr val="000090"/>
                    </a:solidFill>
                  </a:rPr>
                  <a:t>ps</a:t>
                </a:r>
                <a:r>
                  <a:rPr lang="en-US" sz="2000" dirty="0">
                    <a:solidFill>
                      <a:srgbClr val="000090"/>
                    </a:solidFill>
                  </a:rPr>
                  <a:t>)</a:t>
                </a:r>
                <a:endParaRPr lang="en-US" sz="2000" dirty="0">
                  <a:solidFill>
                    <a:srgbClr val="000090"/>
                  </a:solidFill>
                  <a:sym typeface="Wingdings"/>
                </a:endParaRPr>
              </a:p>
              <a:p>
                <a:pPr marL="212400" indent="-176400">
                  <a:buFont typeface="Arial"/>
                  <a:buChar char="•"/>
                </a:pPr>
                <a:r>
                  <a:rPr lang="en-US" dirty="0" smtClean="0">
                    <a:solidFill>
                      <a:srgbClr val="000000"/>
                    </a:solidFill>
                    <a:sym typeface="Wingdings"/>
                  </a:rPr>
                  <a:t>Barrel </a:t>
                </a:r>
                <a:r>
                  <a:rPr lang="en-US" dirty="0">
                    <a:solidFill>
                      <a:srgbClr val="000000"/>
                    </a:solidFill>
                    <a:sym typeface="Wingdings"/>
                  </a:rPr>
                  <a:t>l</a:t>
                </a:r>
                <a:r>
                  <a:rPr lang="en-US" dirty="0" smtClean="0">
                    <a:solidFill>
                      <a:srgbClr val="000000"/>
                    </a:solidFill>
                    <a:sym typeface="Wingdings"/>
                  </a:rPr>
                  <a:t>ayer: Crystal + </a:t>
                </a:r>
                <a:r>
                  <a:rPr lang="en-US" dirty="0" err="1" smtClean="0">
                    <a:solidFill>
                      <a:srgbClr val="000000"/>
                    </a:solidFill>
                    <a:sym typeface="Wingdings"/>
                  </a:rPr>
                  <a:t>SiPMs</a:t>
                </a:r>
                <a:endParaRPr lang="en-US" dirty="0" smtClean="0">
                  <a:solidFill>
                    <a:srgbClr val="000000"/>
                  </a:solidFill>
                  <a:sym typeface="Wingdings"/>
                </a:endParaRPr>
              </a:p>
              <a:p>
                <a:pPr marL="212400" indent="-176400">
                  <a:buFont typeface="Arial"/>
                  <a:buChar char="•"/>
                </a:pPr>
                <a:r>
                  <a:rPr lang="en-US" dirty="0" err="1" smtClean="0">
                    <a:solidFill>
                      <a:srgbClr val="000000"/>
                    </a:solidFill>
                    <a:sym typeface="Wingdings"/>
                  </a:rPr>
                  <a:t>Endcap</a:t>
                </a:r>
                <a:r>
                  <a:rPr lang="en-US" dirty="0" smtClean="0">
                    <a:solidFill>
                      <a:srgbClr val="000000"/>
                    </a:solidFill>
                    <a:sym typeface="Wingdings"/>
                  </a:rPr>
                  <a:t> layer: Low </a:t>
                </a:r>
                <a:r>
                  <a:rPr lang="en-US" dirty="0">
                    <a:solidFill>
                      <a:srgbClr val="000000"/>
                    </a:solidFill>
                    <a:sym typeface="Wingdings"/>
                  </a:rPr>
                  <a:t>G</a:t>
                </a:r>
                <a:r>
                  <a:rPr lang="en-US" dirty="0" smtClean="0">
                    <a:solidFill>
                      <a:srgbClr val="000000"/>
                    </a:solidFill>
                    <a:sym typeface="Wingdings"/>
                  </a:rPr>
                  <a:t>ain Avalanche  Diodes</a:t>
                </a:r>
              </a:p>
            </p:txBody>
          </p:sp>
        </p:grpSp>
        <p:cxnSp>
          <p:nvCxnSpPr>
            <p:cNvPr id="21" name="Straight Arrow Connector 20"/>
            <p:cNvCxnSpPr/>
            <p:nvPr/>
          </p:nvCxnSpPr>
          <p:spPr>
            <a:xfrm flipH="1" flipV="1">
              <a:off x="4210935" y="3695700"/>
              <a:ext cx="2728925" cy="1817487"/>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4210936" y="3407523"/>
              <a:ext cx="2728924" cy="2105664"/>
            </a:xfrm>
            <a:prstGeom prst="straightConnector1">
              <a:avLst/>
            </a:prstGeom>
            <a:ln w="12700" cmpd="sng">
              <a:solidFill>
                <a:srgbClr val="B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375589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marL="342900">
              <a:spcBef>
                <a:spcPts val="0"/>
              </a:spcBef>
              <a:defRPr/>
            </a:pPr>
            <a:r>
              <a:rPr lang="en-US" dirty="0">
                <a:solidFill>
                  <a:srgbClr val="000000"/>
                </a:solidFill>
              </a:rPr>
              <a:t>CMS Phase-2 </a:t>
            </a:r>
            <a:r>
              <a:rPr lang="en-US" dirty="0"/>
              <a:t>upgrade </a:t>
            </a:r>
            <a:r>
              <a:rPr lang="en-US" dirty="0" smtClean="0"/>
              <a:t>approval </a:t>
            </a:r>
            <a:r>
              <a:rPr lang="en-US" dirty="0"/>
              <a:t>process</a:t>
            </a:r>
            <a:endParaRPr lang="en-US" dirty="0">
              <a:solidFill>
                <a:srgbClr val="000000"/>
              </a:solidFill>
            </a:endParaRPr>
          </a:p>
        </p:txBody>
      </p:sp>
      <p:sp>
        <p:nvSpPr>
          <p:cNvPr id="32" name="TextBox 9"/>
          <p:cNvSpPr txBox="1"/>
          <p:nvPr/>
        </p:nvSpPr>
        <p:spPr>
          <a:xfrm>
            <a:off x="750888" y="914400"/>
            <a:ext cx="10439400" cy="5170646"/>
          </a:xfrm>
          <a:prstGeom prst="rect">
            <a:avLst/>
          </a:prstGeom>
          <a:noFill/>
        </p:spPr>
        <p:txBody>
          <a:bodyPr wrap="square" rtlCol="0">
            <a:spAutoFit/>
          </a:bodyPr>
          <a:lstStyle/>
          <a:p>
            <a:pPr marL="285750" indent="-285750">
              <a:buFont typeface="Arial"/>
              <a:buChar char="•"/>
            </a:pPr>
            <a:r>
              <a:rPr lang="en-US" sz="2000" dirty="0">
                <a:solidFill>
                  <a:srgbClr val="000090"/>
                </a:solidFill>
              </a:rPr>
              <a:t>Tracker TDR review</a:t>
            </a:r>
          </a:p>
          <a:p>
            <a:pPr marL="742950" lvl="1" indent="-285750">
              <a:buFont typeface="Arial"/>
              <a:buChar char="•"/>
            </a:pPr>
            <a:r>
              <a:rPr lang="en-US" dirty="0" smtClean="0">
                <a:cs typeface="Avenir Black"/>
              </a:rPr>
              <a:t>LHCC approval: </a:t>
            </a:r>
            <a:r>
              <a:rPr lang="en-US" dirty="0" smtClean="0">
                <a:solidFill>
                  <a:srgbClr val="CB0002"/>
                </a:solidFill>
                <a:cs typeface="Avenir Black"/>
              </a:rPr>
              <a:t>“The </a:t>
            </a:r>
            <a:r>
              <a:rPr lang="en-US" dirty="0">
                <a:solidFill>
                  <a:srgbClr val="CB0002"/>
                </a:solidFill>
                <a:cs typeface="Avenir Black"/>
              </a:rPr>
              <a:t>Tracker Upgrade Project pushes tracker designs into a new paradigm </a:t>
            </a:r>
            <a:r>
              <a:rPr lang="en-US" dirty="0">
                <a:solidFill>
                  <a:srgbClr val="CB0002"/>
                </a:solidFill>
              </a:rPr>
              <a:t>with a scope that is justified in terms of  technical realization as well as physics performance. The design is bold, but no technical showstoppers have been </a:t>
            </a:r>
            <a:r>
              <a:rPr lang="en-US" dirty="0" smtClean="0">
                <a:solidFill>
                  <a:srgbClr val="CB0002"/>
                </a:solidFill>
              </a:rPr>
              <a:t>identified”</a:t>
            </a:r>
            <a:endParaRPr lang="en-US" dirty="0">
              <a:solidFill>
                <a:srgbClr val="CB0002"/>
              </a:solidFill>
            </a:endParaRPr>
          </a:p>
          <a:p>
            <a:pPr marL="742950" lvl="1" indent="-285750">
              <a:spcAft>
                <a:spcPts val="600"/>
              </a:spcAft>
              <a:buFont typeface="Arial"/>
              <a:buChar char="•"/>
            </a:pPr>
            <a:r>
              <a:rPr lang="en-US" dirty="0" smtClean="0"/>
              <a:t>UCG now reviewing management, resource</a:t>
            </a:r>
            <a:r>
              <a:rPr lang="en-US" dirty="0"/>
              <a:t>, </a:t>
            </a:r>
            <a:r>
              <a:rPr lang="en-US" dirty="0" smtClean="0"/>
              <a:t>schedule and risks</a:t>
            </a:r>
          </a:p>
          <a:p>
            <a:pPr marL="285750" indent="-285750">
              <a:buFont typeface="Arial"/>
              <a:buChar char="•"/>
            </a:pPr>
            <a:r>
              <a:rPr lang="en-US" sz="2000" dirty="0">
                <a:solidFill>
                  <a:srgbClr val="000090"/>
                </a:solidFill>
              </a:rPr>
              <a:t>Muon and Barrel Calorimeters TDRs submitted to LHCC Sep. 12 </a:t>
            </a:r>
          </a:p>
          <a:p>
            <a:pPr marL="742950" lvl="1" indent="-285750">
              <a:spcAft>
                <a:spcPts val="600"/>
              </a:spcAft>
              <a:buFont typeface="Arial"/>
              <a:buChar char="•"/>
            </a:pPr>
            <a:r>
              <a:rPr lang="en-US" dirty="0" smtClean="0"/>
              <a:t>Reviews are on-going</a:t>
            </a:r>
          </a:p>
          <a:p>
            <a:pPr marL="285750" indent="-285750">
              <a:buFont typeface="Arial"/>
              <a:buChar char="•"/>
            </a:pPr>
            <a:r>
              <a:rPr lang="en-US" sz="2000" dirty="0">
                <a:solidFill>
                  <a:srgbClr val="000090"/>
                </a:solidFill>
              </a:rPr>
              <a:t>Trigger and DAQ Interim TDRs </a:t>
            </a:r>
            <a:r>
              <a:rPr lang="en-US" sz="2000" dirty="0" smtClean="0">
                <a:solidFill>
                  <a:srgbClr val="000090"/>
                </a:solidFill>
              </a:rPr>
              <a:t>submitted </a:t>
            </a:r>
            <a:r>
              <a:rPr lang="en-US" sz="2000" dirty="0">
                <a:solidFill>
                  <a:srgbClr val="000090"/>
                </a:solidFill>
              </a:rPr>
              <a:t>to LHCC Sep.12</a:t>
            </a:r>
          </a:p>
          <a:p>
            <a:pPr marL="742950" lvl="1" indent="-285750">
              <a:buFont typeface="Arial"/>
              <a:buChar char="•"/>
            </a:pPr>
            <a:r>
              <a:rPr lang="en-US" dirty="0" smtClean="0"/>
              <a:t>Design, R&amp;D status and plans, cost estimate and schedule, TDRs in 2020 and 2021</a:t>
            </a:r>
          </a:p>
          <a:p>
            <a:pPr marL="742950" lvl="1" indent="-285750">
              <a:spcAft>
                <a:spcPts val="600"/>
              </a:spcAft>
              <a:buFont typeface="Arial"/>
              <a:buChar char="•"/>
            </a:pPr>
            <a:r>
              <a:rPr lang="en-US" dirty="0" smtClean="0"/>
              <a:t>Reviews are ongoing</a:t>
            </a:r>
          </a:p>
          <a:p>
            <a:pPr marL="342900" indent="-342900">
              <a:buFont typeface="Arial" charset="0"/>
              <a:buChar char="•"/>
            </a:pPr>
            <a:r>
              <a:rPr lang="en-US" sz="2000" dirty="0">
                <a:solidFill>
                  <a:srgbClr val="000090"/>
                </a:solidFill>
              </a:rPr>
              <a:t>Calorimeter Endcap TDR</a:t>
            </a:r>
          </a:p>
          <a:p>
            <a:pPr marL="800100" lvl="1" indent="-342900">
              <a:spcAft>
                <a:spcPts val="600"/>
              </a:spcAft>
              <a:buFont typeface="Arial" charset="0"/>
              <a:buChar char="•"/>
            </a:pPr>
            <a:r>
              <a:rPr lang="en-US" dirty="0" smtClean="0"/>
              <a:t>Submission to LHCC Nov. 27</a:t>
            </a:r>
          </a:p>
          <a:p>
            <a:pPr marL="285750" indent="-285750">
              <a:buFont typeface="Arial"/>
              <a:buChar char="•"/>
            </a:pPr>
            <a:r>
              <a:rPr lang="en-US" sz="2000" dirty="0">
                <a:solidFill>
                  <a:srgbClr val="000090"/>
                </a:solidFill>
              </a:rPr>
              <a:t>MIP Timing Detector Technical Proposal</a:t>
            </a:r>
          </a:p>
          <a:p>
            <a:pPr marL="741600" lvl="1" indent="-284400">
              <a:buFont typeface="Arial"/>
              <a:buChar char="•"/>
            </a:pPr>
            <a:r>
              <a:rPr lang="en-US" dirty="0" smtClean="0">
                <a:solidFill>
                  <a:srgbClr val="000000"/>
                </a:solidFill>
                <a:sym typeface="Wingdings"/>
              </a:rPr>
              <a:t>Conceptual design, R&amp;D status and plans, initial cost estimate and planning</a:t>
            </a:r>
          </a:p>
          <a:p>
            <a:pPr marL="741600" lvl="1" indent="-284400">
              <a:spcAft>
                <a:spcPts val="1200"/>
              </a:spcAft>
              <a:buFont typeface="Arial"/>
              <a:buChar char="•"/>
            </a:pPr>
            <a:r>
              <a:rPr lang="en-US" dirty="0" smtClean="0">
                <a:solidFill>
                  <a:srgbClr val="000000"/>
                </a:solidFill>
                <a:sym typeface="Wingdings"/>
              </a:rPr>
              <a:t>Submission to LHCC Nov. 27</a:t>
            </a:r>
            <a:endParaRPr lang="en-US" dirty="0">
              <a:sym typeface="Wingdings"/>
            </a:endParaRPr>
          </a:p>
          <a:p>
            <a:pPr marL="285750" indent="-285750">
              <a:buFont typeface="Wingdings" charset="2"/>
              <a:buChar char="Ø"/>
            </a:pPr>
            <a:r>
              <a:rPr lang="en-US" sz="2000" dirty="0">
                <a:solidFill>
                  <a:srgbClr val="CB0002"/>
                </a:solidFill>
                <a:sym typeface="Wingdings"/>
              </a:rPr>
              <a:t>Target for all projects to be approved to proceed to next step by Apr. 2018 RRB</a:t>
            </a:r>
          </a:p>
        </p:txBody>
      </p:sp>
    </p:spTree>
    <p:extLst>
      <p:ext uri="{BB962C8B-B14F-4D97-AF65-F5344CB8AC3E}">
        <p14:creationId xmlns:p14="http://schemas.microsoft.com/office/powerpoint/2010/main" val="8455632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pPr>
              <a:spcBef>
                <a:spcPts val="0"/>
              </a:spcBef>
              <a:defRPr/>
            </a:pPr>
            <a:r>
              <a:rPr lang="en-US" sz="3500" dirty="0" smtClean="0">
                <a:solidFill>
                  <a:srgbClr val="000000"/>
                </a:solidFill>
              </a:rPr>
              <a:t>CMS Phase-2 </a:t>
            </a:r>
            <a:r>
              <a:rPr lang="en-US" sz="3500" dirty="0" smtClean="0"/>
              <a:t>Tracker</a:t>
            </a:r>
            <a:endParaRPr lang="en-US" sz="3500" dirty="0"/>
          </a:p>
        </p:txBody>
      </p:sp>
      <p:pic>
        <p:nvPicPr>
          <p:cNvPr id="4" name="Image 3"/>
          <p:cNvPicPr>
            <a:picLocks noChangeAspect="1"/>
          </p:cNvPicPr>
          <p:nvPr/>
        </p:nvPicPr>
        <p:blipFill>
          <a:blip r:embed="rId2"/>
          <a:stretch>
            <a:fillRect/>
          </a:stretch>
        </p:blipFill>
        <p:spPr>
          <a:xfrm>
            <a:off x="7925954" y="890600"/>
            <a:ext cx="2616429" cy="1049977"/>
          </a:xfrm>
          <a:prstGeom prst="rect">
            <a:avLst/>
          </a:prstGeom>
          <a:ln>
            <a:solidFill>
              <a:schemeClr val="tx1"/>
            </a:solidFill>
          </a:ln>
        </p:spPr>
      </p:pic>
      <p:sp>
        <p:nvSpPr>
          <p:cNvPr id="13" name="TextBox 10"/>
          <p:cNvSpPr txBox="1"/>
          <p:nvPr/>
        </p:nvSpPr>
        <p:spPr>
          <a:xfrm>
            <a:off x="227907" y="769030"/>
            <a:ext cx="7061893" cy="1815882"/>
          </a:xfrm>
          <a:prstGeom prst="rect">
            <a:avLst/>
          </a:prstGeom>
          <a:solidFill>
            <a:schemeClr val="bg1">
              <a:lumMod val="95000"/>
            </a:schemeClr>
          </a:solidFill>
          <a:ln>
            <a:noFill/>
          </a:ln>
        </p:spPr>
        <p:txBody>
          <a:bodyPr wrap="square" rtlCol="0">
            <a:spAutoFit/>
          </a:bodyPr>
          <a:lstStyle/>
          <a:p>
            <a:r>
              <a:rPr lang="en-US" sz="2000" dirty="0">
                <a:solidFill>
                  <a:srgbClr val="000090"/>
                </a:solidFill>
              </a:rPr>
              <a:t>Outer Tracker designed for 40 MHz L1-trigger </a:t>
            </a:r>
            <a:r>
              <a:rPr lang="en-US" sz="2000" dirty="0" smtClean="0">
                <a:solidFill>
                  <a:srgbClr val="000090"/>
                </a:solidFill>
              </a:rPr>
              <a:t>capability</a:t>
            </a:r>
          </a:p>
          <a:p>
            <a:r>
              <a:rPr lang="en-US" sz="2000" dirty="0" smtClean="0">
                <a:solidFill>
                  <a:srgbClr val="000090"/>
                </a:solidFill>
              </a:rPr>
              <a:t>Tracking in L1-Trigger</a:t>
            </a:r>
            <a:endParaRPr lang="en-US" sz="2000" dirty="0">
              <a:solidFill>
                <a:srgbClr val="000090"/>
              </a:solidFill>
            </a:endParaRPr>
          </a:p>
          <a:p>
            <a:pPr marL="702000" indent="-342900">
              <a:buFont typeface="Wingdings" charset="2"/>
              <a:buChar char="Ø"/>
            </a:pPr>
            <a:r>
              <a:rPr lang="en-US" dirty="0" smtClean="0"/>
              <a:t>Special module concept in outer tracker to measure track transverse momentum within layers</a:t>
            </a:r>
          </a:p>
          <a:p>
            <a:pPr marL="702000" indent="-342900">
              <a:buFont typeface="Wingdings" charset="2"/>
              <a:buChar char="Ø"/>
            </a:pPr>
            <a:r>
              <a:rPr lang="en-US" dirty="0" smtClean="0"/>
              <a:t>Macro-pixels in 3 inner layers to measure vertex origin,                       with t</a:t>
            </a:r>
            <a:r>
              <a:rPr lang="en-US" dirty="0" smtClean="0">
                <a:sym typeface="Wingdings"/>
              </a:rPr>
              <a:t>ilted modules for efficiency </a:t>
            </a:r>
            <a:endParaRPr lang="en-US" dirty="0">
              <a:sym typeface="Wingdings"/>
            </a:endParaRPr>
          </a:p>
        </p:txBody>
      </p:sp>
      <p:sp>
        <p:nvSpPr>
          <p:cNvPr id="16" name="TextBox 10"/>
          <p:cNvSpPr txBox="1"/>
          <p:nvPr/>
        </p:nvSpPr>
        <p:spPr>
          <a:xfrm>
            <a:off x="1586994" y="5681138"/>
            <a:ext cx="8725406" cy="677108"/>
          </a:xfrm>
          <a:prstGeom prst="rect">
            <a:avLst/>
          </a:prstGeom>
          <a:solidFill>
            <a:schemeClr val="bg1">
              <a:lumMod val="95000"/>
            </a:schemeClr>
          </a:solidFill>
          <a:ln>
            <a:noFill/>
          </a:ln>
        </p:spPr>
        <p:txBody>
          <a:bodyPr wrap="square" rtlCol="0">
            <a:spAutoFit/>
          </a:bodyPr>
          <a:lstStyle/>
          <a:p>
            <a:r>
              <a:rPr lang="en-US" sz="2000" dirty="0">
                <a:solidFill>
                  <a:srgbClr val="000090"/>
                </a:solidFill>
                <a:sym typeface="Wingdings"/>
              </a:rPr>
              <a:t>Inner Tracker designed for track impact parameter precision, up to </a:t>
            </a:r>
            <a:r>
              <a:rPr lang="en-US" sz="2000" dirty="0" err="1">
                <a:solidFill>
                  <a:srgbClr val="000090"/>
                </a:solidFill>
                <a:sym typeface="Wingdings"/>
              </a:rPr>
              <a:t>η</a:t>
            </a:r>
            <a:r>
              <a:rPr lang="en-US" sz="2000" dirty="0">
                <a:solidFill>
                  <a:srgbClr val="000090"/>
                </a:solidFill>
                <a:sym typeface="Wingdings"/>
              </a:rPr>
              <a:t> ≃ 3.8</a:t>
            </a:r>
          </a:p>
          <a:p>
            <a:pPr marL="800100" lvl="1" indent="-342900">
              <a:buFont typeface="Wingdings" charset="2"/>
              <a:buChar char="Ø"/>
            </a:pPr>
            <a:r>
              <a:rPr lang="en-US" dirty="0" smtClean="0">
                <a:sym typeface="Wingdings"/>
              </a:rPr>
              <a:t>Small pixel size 25 x </a:t>
            </a:r>
            <a:r>
              <a:rPr lang="en-US" dirty="0">
                <a:sym typeface="Wingdings"/>
              </a:rPr>
              <a:t>100 µm</a:t>
            </a:r>
            <a:r>
              <a:rPr lang="en-US" baseline="30000" dirty="0">
                <a:sym typeface="Wingdings"/>
              </a:rPr>
              <a:t>2</a:t>
            </a:r>
            <a:r>
              <a:rPr lang="en-US" dirty="0" smtClean="0">
                <a:sym typeface="Wingdings"/>
              </a:rPr>
              <a:t> or 50 x 50 µm</a:t>
            </a:r>
            <a:r>
              <a:rPr lang="en-US" baseline="30000" dirty="0" smtClean="0">
                <a:sym typeface="Wingdings"/>
              </a:rPr>
              <a:t>2</a:t>
            </a:r>
            <a:endParaRPr lang="en-US" dirty="0" smtClean="0">
              <a:sym typeface="Wingdings"/>
            </a:endParaRPr>
          </a:p>
        </p:txBody>
      </p:sp>
      <p:cxnSp>
        <p:nvCxnSpPr>
          <p:cNvPr id="10" name="Connecteur droit avec flèche 9"/>
          <p:cNvCxnSpPr>
            <a:endCxn id="4" idx="1"/>
          </p:cNvCxnSpPr>
          <p:nvPr/>
        </p:nvCxnSpPr>
        <p:spPr>
          <a:xfrm>
            <a:off x="7289801" y="1409700"/>
            <a:ext cx="636153" cy="5888"/>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31" name="Grouper 30"/>
          <p:cNvGrpSpPr/>
          <p:nvPr/>
        </p:nvGrpSpPr>
        <p:grpSpPr>
          <a:xfrm>
            <a:off x="2596296" y="2614234"/>
            <a:ext cx="8965445" cy="3066904"/>
            <a:chOff x="144923" y="2451538"/>
            <a:chExt cx="8965445" cy="3066904"/>
          </a:xfrm>
        </p:grpSpPr>
        <p:pic>
          <p:nvPicPr>
            <p:cNvPr id="3" name="Image 2"/>
            <p:cNvPicPr>
              <a:picLocks noChangeAspect="1"/>
            </p:cNvPicPr>
            <p:nvPr/>
          </p:nvPicPr>
          <p:blipFill>
            <a:blip r:embed="rId3"/>
            <a:stretch>
              <a:fillRect/>
            </a:stretch>
          </p:blipFill>
          <p:spPr>
            <a:xfrm>
              <a:off x="767179" y="2451538"/>
              <a:ext cx="8343189" cy="3066904"/>
            </a:xfrm>
            <a:prstGeom prst="rect">
              <a:avLst/>
            </a:prstGeom>
          </p:spPr>
        </p:pic>
        <p:sp>
          <p:nvSpPr>
            <p:cNvPr id="15" name="Parenthèse ouvrante 14"/>
            <p:cNvSpPr/>
            <p:nvPr/>
          </p:nvSpPr>
          <p:spPr>
            <a:xfrm>
              <a:off x="630965" y="2934729"/>
              <a:ext cx="133350" cy="1701800"/>
            </a:xfrm>
            <a:prstGeom prst="leftBracket">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fr-FR"/>
            </a:p>
          </p:txBody>
        </p:sp>
        <p:sp>
          <p:nvSpPr>
            <p:cNvPr id="23" name="Parenthèse ouvrante 22"/>
            <p:cNvSpPr/>
            <p:nvPr/>
          </p:nvSpPr>
          <p:spPr>
            <a:xfrm>
              <a:off x="630964" y="4725674"/>
              <a:ext cx="130176" cy="443725"/>
            </a:xfrm>
            <a:prstGeom prst="leftBracket">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fr-FR"/>
            </a:p>
          </p:txBody>
        </p:sp>
        <p:sp>
          <p:nvSpPr>
            <p:cNvPr id="17" name="ZoneTexte 16"/>
            <p:cNvSpPr txBox="1"/>
            <p:nvPr/>
          </p:nvSpPr>
          <p:spPr>
            <a:xfrm>
              <a:off x="144923" y="3600963"/>
              <a:ext cx="505267" cy="369332"/>
            </a:xfrm>
            <a:prstGeom prst="rect">
              <a:avLst/>
            </a:prstGeom>
            <a:noFill/>
            <a:ln>
              <a:solidFill>
                <a:schemeClr val="tx1"/>
              </a:solidFill>
            </a:ln>
          </p:spPr>
          <p:txBody>
            <a:bodyPr wrap="none" rtlCol="0">
              <a:spAutoFit/>
            </a:bodyPr>
            <a:lstStyle/>
            <a:p>
              <a:r>
                <a:rPr lang="fr-FR" smtClean="0"/>
                <a:t>OT</a:t>
              </a:r>
              <a:endParaRPr lang="fr-FR"/>
            </a:p>
          </p:txBody>
        </p:sp>
        <p:sp>
          <p:nvSpPr>
            <p:cNvPr id="28" name="ZoneTexte 27"/>
            <p:cNvSpPr txBox="1"/>
            <p:nvPr/>
          </p:nvSpPr>
          <p:spPr>
            <a:xfrm>
              <a:off x="147876" y="4763773"/>
              <a:ext cx="440182" cy="369332"/>
            </a:xfrm>
            <a:prstGeom prst="rect">
              <a:avLst/>
            </a:prstGeom>
            <a:noFill/>
            <a:ln>
              <a:solidFill>
                <a:schemeClr val="tx1"/>
              </a:solidFill>
            </a:ln>
          </p:spPr>
          <p:txBody>
            <a:bodyPr wrap="square" rtlCol="0">
              <a:spAutoFit/>
            </a:bodyPr>
            <a:lstStyle/>
            <a:p>
              <a:pPr algn="ctr"/>
              <a:r>
                <a:rPr lang="fr-FR" dirty="0"/>
                <a:t>I</a:t>
              </a:r>
              <a:r>
                <a:rPr lang="fr-FR" dirty="0" smtClean="0"/>
                <a:t>T</a:t>
              </a:r>
              <a:endParaRPr lang="fr-FR" dirty="0"/>
            </a:p>
          </p:txBody>
        </p:sp>
        <p:sp>
          <p:nvSpPr>
            <p:cNvPr id="20" name="Rectangle 19"/>
            <p:cNvSpPr/>
            <p:nvPr/>
          </p:nvSpPr>
          <p:spPr>
            <a:xfrm>
              <a:off x="1893976" y="3108413"/>
              <a:ext cx="2359941" cy="338554"/>
            </a:xfrm>
            <a:prstGeom prst="rect">
              <a:avLst/>
            </a:prstGeom>
          </p:spPr>
          <p:txBody>
            <a:bodyPr wrap="none">
              <a:spAutoFit/>
            </a:bodyPr>
            <a:lstStyle/>
            <a:p>
              <a:r>
                <a:rPr lang="en-US" sz="1600">
                  <a:solidFill>
                    <a:srgbClr val="CB0002"/>
                  </a:solidFill>
                  <a:sym typeface="Wingdings"/>
                </a:rPr>
                <a:t>42M Si-strips in 192 m</a:t>
              </a:r>
              <a:r>
                <a:rPr lang="en-US" sz="1600" baseline="30000">
                  <a:solidFill>
                    <a:srgbClr val="CB0002"/>
                  </a:solidFill>
                  <a:sym typeface="Wingdings"/>
                </a:rPr>
                <a:t>2</a:t>
              </a:r>
              <a:r>
                <a:rPr lang="en-US" sz="1600">
                  <a:solidFill>
                    <a:srgbClr val="CB0002"/>
                  </a:solidFill>
                  <a:sym typeface="Wingdings"/>
                </a:rPr>
                <a:t> </a:t>
              </a:r>
              <a:endParaRPr lang="fr-FR" sz="1600" dirty="0">
                <a:solidFill>
                  <a:srgbClr val="CB0002"/>
                </a:solidFill>
              </a:endParaRPr>
            </a:p>
          </p:txBody>
        </p:sp>
        <p:sp>
          <p:nvSpPr>
            <p:cNvPr id="21" name="Rectangle 20"/>
            <p:cNvSpPr/>
            <p:nvPr/>
          </p:nvSpPr>
          <p:spPr>
            <a:xfrm>
              <a:off x="1733944" y="4094549"/>
              <a:ext cx="2666114" cy="338554"/>
            </a:xfrm>
            <a:prstGeom prst="rect">
              <a:avLst/>
            </a:prstGeom>
          </p:spPr>
          <p:txBody>
            <a:bodyPr wrap="none">
              <a:spAutoFit/>
            </a:bodyPr>
            <a:lstStyle/>
            <a:p>
              <a:r>
                <a:rPr lang="en-US" sz="1600">
                  <a:solidFill>
                    <a:srgbClr val="000090"/>
                  </a:solidFill>
                  <a:sym typeface="Wingdings"/>
                </a:rPr>
                <a:t>170M macro-pixels in 25m</a:t>
              </a:r>
              <a:r>
                <a:rPr lang="en-US" sz="1600" baseline="30000">
                  <a:solidFill>
                    <a:srgbClr val="000090"/>
                  </a:solidFill>
                  <a:sym typeface="Wingdings"/>
                </a:rPr>
                <a:t>2</a:t>
              </a:r>
              <a:endParaRPr lang="fr-FR" sz="1600" dirty="0"/>
            </a:p>
          </p:txBody>
        </p:sp>
        <p:sp>
          <p:nvSpPr>
            <p:cNvPr id="24" name="Rectangle 23"/>
            <p:cNvSpPr/>
            <p:nvPr/>
          </p:nvSpPr>
          <p:spPr>
            <a:xfrm>
              <a:off x="2010979" y="4590345"/>
              <a:ext cx="1931939" cy="338554"/>
            </a:xfrm>
            <a:prstGeom prst="rect">
              <a:avLst/>
            </a:prstGeom>
          </p:spPr>
          <p:txBody>
            <a:bodyPr wrap="none">
              <a:spAutoFit/>
            </a:bodyPr>
            <a:lstStyle/>
            <a:p>
              <a:r>
                <a:rPr lang="en-US" sz="1600" dirty="0">
                  <a:solidFill>
                    <a:srgbClr val="00B050"/>
                  </a:solidFill>
                  <a:sym typeface="Wingdings"/>
                </a:rPr>
                <a:t>10</a:t>
              </a:r>
              <a:r>
                <a:rPr lang="en-US" sz="1600" baseline="30000" dirty="0">
                  <a:solidFill>
                    <a:srgbClr val="00B050"/>
                  </a:solidFill>
                  <a:sym typeface="Wingdings"/>
                </a:rPr>
                <a:t>9</a:t>
              </a:r>
              <a:r>
                <a:rPr lang="en-US" sz="1600" dirty="0">
                  <a:solidFill>
                    <a:srgbClr val="00B050"/>
                  </a:solidFill>
                  <a:sym typeface="Wingdings"/>
                </a:rPr>
                <a:t> pixels in 4.9 m</a:t>
              </a:r>
              <a:r>
                <a:rPr lang="en-US" sz="1600" baseline="30000" dirty="0">
                  <a:solidFill>
                    <a:srgbClr val="00B050"/>
                  </a:solidFill>
                  <a:sym typeface="Wingdings"/>
                </a:rPr>
                <a:t>2</a:t>
              </a:r>
            </a:p>
          </p:txBody>
        </p:sp>
      </p:grpSp>
    </p:spTree>
    <p:extLst>
      <p:ext uri="{BB962C8B-B14F-4D97-AF65-F5344CB8AC3E}">
        <p14:creationId xmlns:p14="http://schemas.microsoft.com/office/powerpoint/2010/main" val="6295936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28800" y="228600"/>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Upgrade in several phases</a:t>
            </a:r>
            <a:endParaRPr lang="en-US" sz="3200" kern="0" dirty="0">
              <a:solidFill>
                <a:srgbClr val="FFFF00"/>
              </a:solidFill>
              <a:latin typeface="+mj-lt"/>
              <a:ea typeface="+mj-ea"/>
              <a:cs typeface="+mj-cs"/>
            </a:endParaRPr>
          </a:p>
        </p:txBody>
      </p:sp>
      <p:sp>
        <p:nvSpPr>
          <p:cNvPr id="3" name="TextBox 2"/>
          <p:cNvSpPr txBox="1"/>
          <p:nvPr/>
        </p:nvSpPr>
        <p:spPr>
          <a:xfrm>
            <a:off x="609600" y="1066800"/>
            <a:ext cx="10896600" cy="5478423"/>
          </a:xfrm>
          <a:prstGeom prst="rect">
            <a:avLst/>
          </a:prstGeom>
          <a:noFill/>
        </p:spPr>
        <p:txBody>
          <a:bodyPr wrap="square" rtlCol="0">
            <a:spAutoFit/>
          </a:bodyPr>
          <a:lstStyle/>
          <a:p>
            <a:pPr marL="285750" indent="-285750">
              <a:buFont typeface="Arial" charset="0"/>
              <a:buChar char="•"/>
            </a:pPr>
            <a:r>
              <a:rPr lang="en-US" dirty="0" smtClean="0">
                <a:solidFill>
                  <a:srgbClr val="99CCFF"/>
                </a:solidFill>
              </a:rPr>
              <a:t>Continuous upgrades ongoing, e.g. computing, trigger electronics outside cavern</a:t>
            </a:r>
          </a:p>
          <a:p>
            <a:pPr marL="285750" indent="-285750">
              <a:buFont typeface="Arial" charset="0"/>
              <a:buChar char="•"/>
            </a:pPr>
            <a:endParaRPr lang="en-US" dirty="0">
              <a:solidFill>
                <a:srgbClr val="99CCFF"/>
              </a:solidFill>
            </a:endParaRPr>
          </a:p>
          <a:p>
            <a:pPr marL="285750" indent="-285750">
              <a:buFont typeface="Arial" charset="0"/>
              <a:buChar char="•"/>
            </a:pPr>
            <a:r>
              <a:rPr lang="en-US" dirty="0" smtClean="0">
                <a:solidFill>
                  <a:srgbClr val="99CCFF"/>
                </a:solidFill>
              </a:rPr>
              <a:t>Upgrades during YETS and EYETS</a:t>
            </a:r>
          </a:p>
          <a:p>
            <a:pPr marL="285750" indent="-285750">
              <a:buFont typeface="Arial" charset="0"/>
              <a:buChar char="•"/>
            </a:pPr>
            <a:endParaRPr lang="en-US" dirty="0">
              <a:solidFill>
                <a:srgbClr val="99CCFF"/>
              </a:solidFill>
            </a:endParaRPr>
          </a:p>
          <a:p>
            <a:pPr marL="285750" indent="-285750">
              <a:buFont typeface="Arial" charset="0"/>
              <a:buChar char="•"/>
            </a:pPr>
            <a:r>
              <a:rPr lang="en-US" dirty="0" smtClean="0">
                <a:solidFill>
                  <a:srgbClr val="99CCFF"/>
                </a:solidFill>
              </a:rPr>
              <a:t>Phase I upgrades during LS2</a:t>
            </a:r>
          </a:p>
          <a:p>
            <a:r>
              <a:rPr lang="en-US" dirty="0">
                <a:solidFill>
                  <a:srgbClr val="99CCFF"/>
                </a:solidFill>
              </a:rPr>
              <a:t>	</a:t>
            </a:r>
            <a:r>
              <a:rPr lang="en-US" dirty="0" smtClean="0">
                <a:solidFill>
                  <a:schemeClr val="accent1"/>
                </a:solidFill>
              </a:rPr>
              <a:t>Major upgrades for </a:t>
            </a:r>
            <a:r>
              <a:rPr lang="en-US" dirty="0" err="1" smtClean="0">
                <a:solidFill>
                  <a:schemeClr val="accent1"/>
                </a:solidFill>
              </a:rPr>
              <a:t>LHCb</a:t>
            </a:r>
            <a:r>
              <a:rPr lang="en-US" dirty="0" smtClean="0">
                <a:solidFill>
                  <a:schemeClr val="accent1"/>
                </a:solidFill>
              </a:rPr>
              <a:t> and ALICE, first upgrades in ATLAS and CMS already in preparation </a:t>
            </a:r>
          </a:p>
          <a:p>
            <a:r>
              <a:rPr lang="en-US" dirty="0">
                <a:solidFill>
                  <a:schemeClr val="accent1"/>
                </a:solidFill>
              </a:rPr>
              <a:t>	</a:t>
            </a:r>
            <a:r>
              <a:rPr lang="en-US" dirty="0" smtClean="0">
                <a:solidFill>
                  <a:schemeClr val="accent1"/>
                </a:solidFill>
              </a:rPr>
              <a:t>for HL-LHC </a:t>
            </a:r>
          </a:p>
          <a:p>
            <a:r>
              <a:rPr lang="en-US" dirty="0" smtClean="0">
                <a:solidFill>
                  <a:schemeClr val="accent5"/>
                </a:solidFill>
              </a:rPr>
              <a:t>	Phase I projects </a:t>
            </a:r>
            <a:r>
              <a:rPr lang="en-US" dirty="0">
                <a:solidFill>
                  <a:schemeClr val="accent5"/>
                </a:solidFill>
              </a:rPr>
              <a:t>approved, funded, and under </a:t>
            </a:r>
            <a:r>
              <a:rPr lang="en-US" dirty="0" smtClean="0">
                <a:solidFill>
                  <a:schemeClr val="accent5"/>
                </a:solidFill>
              </a:rPr>
              <a:t>construction</a:t>
            </a:r>
          </a:p>
          <a:p>
            <a:endParaRPr lang="en-US" dirty="0" smtClean="0">
              <a:solidFill>
                <a:schemeClr val="accent5"/>
              </a:solidFill>
            </a:endParaRPr>
          </a:p>
          <a:p>
            <a:pPr marL="285750" indent="-285750">
              <a:buFont typeface="Arial" charset="0"/>
              <a:buChar char="•"/>
            </a:pPr>
            <a:r>
              <a:rPr lang="en-US" dirty="0" smtClean="0">
                <a:solidFill>
                  <a:srgbClr val="99CCFF"/>
                </a:solidFill>
              </a:rPr>
              <a:t>Phase II upgrades during LS3</a:t>
            </a:r>
          </a:p>
          <a:p>
            <a:pPr lvl="2"/>
            <a:r>
              <a:rPr lang="en-US" dirty="0" smtClean="0">
                <a:solidFill>
                  <a:schemeClr val="accent5"/>
                </a:solidFill>
              </a:rPr>
              <a:t>Major upgrades in ATLAS and CMS</a:t>
            </a:r>
          </a:p>
          <a:p>
            <a:pPr lvl="2"/>
            <a:r>
              <a:rPr lang="en-US" dirty="0" smtClean="0">
                <a:solidFill>
                  <a:schemeClr val="accent5"/>
                </a:solidFill>
              </a:rPr>
              <a:t>Approval process ongoing:</a:t>
            </a:r>
          </a:p>
          <a:p>
            <a:pPr lvl="1"/>
            <a:r>
              <a:rPr lang="en-US" b="1" dirty="0" smtClean="0">
                <a:solidFill>
                  <a:schemeClr val="accent5"/>
                </a:solidFill>
              </a:rPr>
              <a:t>	</a:t>
            </a:r>
            <a:r>
              <a:rPr lang="en-US" dirty="0" smtClean="0">
                <a:solidFill>
                  <a:schemeClr val="accent5"/>
                </a:solidFill>
              </a:rPr>
              <a:t>- </a:t>
            </a:r>
            <a:r>
              <a:rPr lang="en-US" sz="1600" dirty="0" smtClean="0">
                <a:solidFill>
                  <a:schemeClr val="accent5"/>
                </a:solidFill>
              </a:rPr>
              <a:t>Step1 (Sept. 2015): </a:t>
            </a:r>
            <a:r>
              <a:rPr lang="en-US" sz="1600" dirty="0">
                <a:solidFill>
                  <a:schemeClr val="accent5"/>
                </a:solidFill>
              </a:rPr>
              <a:t>Approval of preliminary design for the complete set of Phase-II upgrades</a:t>
            </a:r>
          </a:p>
          <a:p>
            <a:pPr lvl="2"/>
            <a:r>
              <a:rPr lang="en-US" sz="1600" dirty="0" smtClean="0">
                <a:solidFill>
                  <a:schemeClr val="accent5"/>
                </a:solidFill>
              </a:rPr>
              <a:t>	Scoping </a:t>
            </a:r>
            <a:r>
              <a:rPr lang="en-US" sz="1600" dirty="0">
                <a:solidFill>
                  <a:schemeClr val="accent5"/>
                </a:solidFill>
              </a:rPr>
              <a:t>document Including scoping options</a:t>
            </a:r>
          </a:p>
          <a:p>
            <a:pPr lvl="2"/>
            <a:r>
              <a:rPr lang="en-US" sz="1600" dirty="0" smtClean="0">
                <a:solidFill>
                  <a:schemeClr val="accent5"/>
                </a:solidFill>
              </a:rPr>
              <a:t>	Reasonable </a:t>
            </a:r>
            <a:r>
              <a:rPr lang="en-US" sz="1600" dirty="0">
                <a:solidFill>
                  <a:schemeClr val="accent5"/>
                </a:solidFill>
              </a:rPr>
              <a:t>matching of cost to funding </a:t>
            </a:r>
            <a:r>
              <a:rPr lang="en-US" sz="1600" dirty="0" smtClean="0">
                <a:solidFill>
                  <a:schemeClr val="accent5"/>
                </a:solidFill>
              </a:rPr>
              <a:t>availability</a:t>
            </a:r>
            <a:endParaRPr lang="en-US" sz="1600" dirty="0">
              <a:solidFill>
                <a:schemeClr val="accent5"/>
              </a:solidFill>
            </a:endParaRPr>
          </a:p>
          <a:p>
            <a:pPr lvl="1"/>
            <a:r>
              <a:rPr lang="en-US" sz="1600" dirty="0" smtClean="0">
                <a:solidFill>
                  <a:schemeClr val="accent5"/>
                </a:solidFill>
              </a:rPr>
              <a:t>	- Step2 </a:t>
            </a:r>
            <a:r>
              <a:rPr lang="en-US" sz="1600" dirty="0">
                <a:solidFill>
                  <a:schemeClr val="accent5"/>
                </a:solidFill>
              </a:rPr>
              <a:t>(now): Approval of baseline design, cost and </a:t>
            </a:r>
            <a:r>
              <a:rPr lang="en-US" sz="1600" dirty="0" smtClean="0">
                <a:solidFill>
                  <a:schemeClr val="accent5"/>
                </a:solidFill>
              </a:rPr>
              <a:t>schedule, TDRs submission and scrutiny by </a:t>
            </a:r>
          </a:p>
          <a:p>
            <a:pPr lvl="1"/>
            <a:r>
              <a:rPr lang="en-US" sz="1600" dirty="0">
                <a:solidFill>
                  <a:schemeClr val="accent5"/>
                </a:solidFill>
              </a:rPr>
              <a:t>	</a:t>
            </a:r>
            <a:r>
              <a:rPr lang="en-US" sz="1600" dirty="0" smtClean="0">
                <a:solidFill>
                  <a:schemeClr val="accent5"/>
                </a:solidFill>
              </a:rPr>
              <a:t>	LHCC and </a:t>
            </a:r>
            <a:r>
              <a:rPr lang="en-US" sz="1600" smtClean="0">
                <a:solidFill>
                  <a:schemeClr val="accent5"/>
                </a:solidFill>
              </a:rPr>
              <a:t>UCG (Upgrade Cost Group)</a:t>
            </a:r>
            <a:endParaRPr lang="en-US" sz="1600" dirty="0">
              <a:solidFill>
                <a:schemeClr val="accent5"/>
              </a:solidFill>
            </a:endParaRPr>
          </a:p>
          <a:p>
            <a:pPr lvl="1"/>
            <a:r>
              <a:rPr lang="en-US" sz="1600" dirty="0" smtClean="0">
                <a:solidFill>
                  <a:schemeClr val="accent5"/>
                </a:solidFill>
              </a:rPr>
              <a:t>	- Step3 </a:t>
            </a:r>
            <a:r>
              <a:rPr lang="en-US" sz="1600" dirty="0">
                <a:solidFill>
                  <a:schemeClr val="accent5"/>
                </a:solidFill>
              </a:rPr>
              <a:t>(2018 and beyond): Approval for </a:t>
            </a:r>
            <a:r>
              <a:rPr lang="en-US" sz="1600" dirty="0" smtClean="0">
                <a:solidFill>
                  <a:schemeClr val="accent5"/>
                </a:solidFill>
              </a:rPr>
              <a:t>construction following Engineering </a:t>
            </a:r>
            <a:r>
              <a:rPr lang="en-US" sz="1600" dirty="0">
                <a:solidFill>
                  <a:schemeClr val="accent5"/>
                </a:solidFill>
              </a:rPr>
              <a:t>Design </a:t>
            </a:r>
            <a:r>
              <a:rPr lang="en-US" sz="1600" dirty="0" smtClean="0">
                <a:solidFill>
                  <a:schemeClr val="accent5"/>
                </a:solidFill>
              </a:rPr>
              <a:t>Review</a:t>
            </a:r>
          </a:p>
          <a:p>
            <a:pPr lvl="2"/>
            <a:endParaRPr lang="en-US" dirty="0">
              <a:solidFill>
                <a:srgbClr val="99CCFF"/>
              </a:solidFill>
            </a:endParaRPr>
          </a:p>
          <a:p>
            <a:endParaRPr lang="en-GB" dirty="0">
              <a:solidFill>
                <a:schemeClr val="accent1"/>
              </a:solidFill>
            </a:endParaRPr>
          </a:p>
        </p:txBody>
      </p:sp>
    </p:spTree>
    <p:extLst>
      <p:ext uri="{BB962C8B-B14F-4D97-AF65-F5344CB8AC3E}">
        <p14:creationId xmlns:p14="http://schemas.microsoft.com/office/powerpoint/2010/main" val="18210663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rgbClr val="000000"/>
                </a:solidFill>
              </a:rPr>
              <a:t>CMS Phase-2 </a:t>
            </a:r>
            <a:r>
              <a:rPr lang="en-US" dirty="0"/>
              <a:t>Calorimeter </a:t>
            </a:r>
            <a:r>
              <a:rPr lang="en-US" dirty="0" err="1"/>
              <a:t>Endcap</a:t>
            </a:r>
            <a:endParaRPr lang="en-GB" dirty="0"/>
          </a:p>
        </p:txBody>
      </p:sp>
      <p:pic>
        <p:nvPicPr>
          <p:cNvPr id="2" name="Image 1"/>
          <p:cNvPicPr>
            <a:picLocks noChangeAspect="1"/>
          </p:cNvPicPr>
          <p:nvPr/>
        </p:nvPicPr>
        <p:blipFill rotWithShape="1">
          <a:blip r:embed="rId2"/>
          <a:srcRect l="18603" t="8699" r="18287"/>
          <a:stretch/>
        </p:blipFill>
        <p:spPr>
          <a:xfrm>
            <a:off x="8458200" y="2835002"/>
            <a:ext cx="3534039" cy="3793197"/>
          </a:xfrm>
          <a:prstGeom prst="rect">
            <a:avLst/>
          </a:prstGeom>
        </p:spPr>
      </p:pic>
      <p:sp>
        <p:nvSpPr>
          <p:cNvPr id="12" name="TextBox 10"/>
          <p:cNvSpPr txBox="1"/>
          <p:nvPr/>
        </p:nvSpPr>
        <p:spPr>
          <a:xfrm>
            <a:off x="381000" y="2346573"/>
            <a:ext cx="7178595" cy="1615827"/>
          </a:xfrm>
          <a:prstGeom prst="rect">
            <a:avLst/>
          </a:prstGeom>
          <a:solidFill>
            <a:schemeClr val="bg1">
              <a:lumMod val="95000"/>
            </a:schemeClr>
          </a:solidFill>
          <a:ln>
            <a:noFill/>
          </a:ln>
        </p:spPr>
        <p:txBody>
          <a:bodyPr wrap="square" rtlCol="0">
            <a:spAutoFit/>
          </a:bodyPr>
          <a:lstStyle/>
          <a:p>
            <a:r>
              <a:rPr lang="en-US" sz="2000" dirty="0">
                <a:solidFill>
                  <a:srgbClr val="000090"/>
                </a:solidFill>
              </a:rPr>
              <a:t>Calorimeter Endcap Electromagnetic (CE-E)</a:t>
            </a:r>
          </a:p>
          <a:p>
            <a:pPr marL="644400" indent="-284400">
              <a:spcAft>
                <a:spcPts val="600"/>
              </a:spcAft>
              <a:buFont typeface="Wingdings" charset="2"/>
              <a:buChar char="Ø"/>
            </a:pPr>
            <a:r>
              <a:rPr lang="en-US" dirty="0" smtClean="0"/>
              <a:t>28 layers of Silicon sensors in W/</a:t>
            </a:r>
            <a:r>
              <a:rPr lang="en-US" dirty="0" err="1" smtClean="0"/>
              <a:t>Pb</a:t>
            </a:r>
            <a:r>
              <a:rPr lang="en-US" dirty="0" smtClean="0"/>
              <a:t> absorber (25 X</a:t>
            </a:r>
            <a:r>
              <a:rPr lang="en-US" baseline="-25000" dirty="0" smtClean="0"/>
              <a:t>0 </a:t>
            </a:r>
            <a:r>
              <a:rPr lang="en-US" dirty="0" smtClean="0"/>
              <a:t>- 1.7d </a:t>
            </a:r>
            <a:r>
              <a:rPr lang="en-US" dirty="0" err="1" smtClean="0"/>
              <a:t>λ</a:t>
            </a:r>
            <a:r>
              <a:rPr lang="en-US" dirty="0" smtClean="0"/>
              <a:t>)</a:t>
            </a:r>
            <a:endParaRPr lang="en-US" dirty="0"/>
          </a:p>
          <a:p>
            <a:r>
              <a:rPr lang="en-US" sz="2000" dirty="0">
                <a:solidFill>
                  <a:srgbClr val="000090"/>
                </a:solidFill>
              </a:rPr>
              <a:t>Calorimeter Endcap Hadronic (CE-H)</a:t>
            </a:r>
          </a:p>
          <a:p>
            <a:pPr marL="644400" indent="-284400">
              <a:buFont typeface="Wingdings" charset="2"/>
              <a:buChar char="Ø"/>
            </a:pPr>
            <a:r>
              <a:rPr lang="en-US" dirty="0" smtClean="0">
                <a:sym typeface="Wingdings"/>
              </a:rPr>
              <a:t>24 layers: 8 silicon + 16 silicon (high </a:t>
            </a:r>
            <a:r>
              <a:rPr lang="en-US" dirty="0" err="1" smtClean="0">
                <a:sym typeface="Wingdings"/>
              </a:rPr>
              <a:t>η</a:t>
            </a:r>
            <a:r>
              <a:rPr lang="en-US" dirty="0" smtClean="0">
                <a:sym typeface="Wingdings"/>
              </a:rPr>
              <a:t>) </a:t>
            </a:r>
            <a:r>
              <a:rPr lang="en-US" dirty="0" err="1" smtClean="0">
                <a:sym typeface="Wingdings"/>
              </a:rPr>
              <a:t>scint</a:t>
            </a:r>
            <a:r>
              <a:rPr lang="en-US" dirty="0" smtClean="0">
                <a:sym typeface="Wingdings"/>
              </a:rPr>
              <a:t> (low </a:t>
            </a:r>
            <a:r>
              <a:rPr lang="en-US" dirty="0" err="1" smtClean="0">
                <a:sym typeface="Wingdings"/>
              </a:rPr>
              <a:t>η</a:t>
            </a:r>
            <a:r>
              <a:rPr lang="en-US" dirty="0" smtClean="0">
                <a:sym typeface="Wingdings"/>
              </a:rPr>
              <a:t>)</a:t>
            </a:r>
            <a:r>
              <a:rPr lang="en-US" dirty="0">
                <a:sym typeface="Wingdings"/>
              </a:rPr>
              <a:t> </a:t>
            </a:r>
            <a:r>
              <a:rPr lang="en-US" dirty="0" smtClean="0">
                <a:sym typeface="Wingdings"/>
              </a:rPr>
              <a:t>in stainless steel absorber (9 </a:t>
            </a:r>
            <a:r>
              <a:rPr lang="en-US" dirty="0" err="1"/>
              <a:t>λ</a:t>
            </a:r>
            <a:r>
              <a:rPr lang="en-US" dirty="0"/>
              <a:t>)</a:t>
            </a:r>
            <a:endParaRPr lang="en-US" dirty="0" smtClean="0">
              <a:sym typeface="Wingdings"/>
            </a:endParaRPr>
          </a:p>
        </p:txBody>
      </p:sp>
      <p:sp>
        <p:nvSpPr>
          <p:cNvPr id="14" name="TextBox 8"/>
          <p:cNvSpPr txBox="1"/>
          <p:nvPr/>
        </p:nvSpPr>
        <p:spPr>
          <a:xfrm>
            <a:off x="1981200" y="4267200"/>
            <a:ext cx="5373188" cy="2000548"/>
          </a:xfrm>
          <a:prstGeom prst="rect">
            <a:avLst/>
          </a:prstGeom>
          <a:noFill/>
          <a:ln>
            <a:solidFill>
              <a:schemeClr val="tx1"/>
            </a:solidFill>
          </a:ln>
        </p:spPr>
        <p:txBody>
          <a:bodyPr wrap="square" rtlCol="0">
            <a:spAutoFit/>
          </a:bodyPr>
          <a:lstStyle/>
          <a:p>
            <a:r>
              <a:rPr lang="en-US" dirty="0">
                <a:solidFill>
                  <a:srgbClr val="000090"/>
                </a:solidFill>
              </a:rPr>
              <a:t>Key parameters:</a:t>
            </a:r>
          </a:p>
          <a:p>
            <a:pPr marL="644400" indent="-285750">
              <a:buFont typeface="Arial"/>
              <a:buChar char="•"/>
            </a:pPr>
            <a:r>
              <a:rPr lang="en-US" sz="1600" dirty="0">
                <a:solidFill>
                  <a:srgbClr val="CB0002"/>
                </a:solidFill>
              </a:rPr>
              <a:t>600 m</a:t>
            </a:r>
            <a:r>
              <a:rPr lang="en-US" sz="1600" baseline="30000" dirty="0">
                <a:solidFill>
                  <a:srgbClr val="CB0002"/>
                </a:solidFill>
              </a:rPr>
              <a:t>2</a:t>
            </a:r>
            <a:r>
              <a:rPr lang="en-US" sz="1600" dirty="0">
                <a:solidFill>
                  <a:srgbClr val="CB0002"/>
                </a:solidFill>
              </a:rPr>
              <a:t> of hexagonal 8” silicon sensors</a:t>
            </a:r>
          </a:p>
          <a:p>
            <a:pPr marL="644400" indent="-285750">
              <a:buFont typeface="Arial"/>
              <a:buChar char="•"/>
            </a:pPr>
            <a:r>
              <a:rPr lang="en-US" sz="1600" dirty="0">
                <a:solidFill>
                  <a:srgbClr val="CB0002"/>
                </a:solidFill>
              </a:rPr>
              <a:t>6M </a:t>
            </a:r>
            <a:r>
              <a:rPr lang="en-US" sz="1600" dirty="0" err="1">
                <a:solidFill>
                  <a:srgbClr val="CB0002"/>
                </a:solidFill>
              </a:rPr>
              <a:t>ch</a:t>
            </a:r>
            <a:r>
              <a:rPr lang="en-US" sz="1600" dirty="0">
                <a:solidFill>
                  <a:srgbClr val="CB0002"/>
                </a:solidFill>
              </a:rPr>
              <a:t>, 0.5 or 1 cm</a:t>
            </a:r>
            <a:r>
              <a:rPr lang="en-US" sz="1600" baseline="30000" dirty="0">
                <a:solidFill>
                  <a:srgbClr val="CB0002"/>
                </a:solidFill>
              </a:rPr>
              <a:t>2</a:t>
            </a:r>
            <a:r>
              <a:rPr lang="en-US" sz="1600" dirty="0">
                <a:solidFill>
                  <a:srgbClr val="CB0002"/>
                </a:solidFill>
              </a:rPr>
              <a:t> cell-size</a:t>
            </a:r>
          </a:p>
          <a:p>
            <a:pPr marL="644400" indent="-285750">
              <a:buFont typeface="Arial"/>
              <a:buChar char="•"/>
            </a:pPr>
            <a:r>
              <a:rPr lang="en-US" sz="1400" dirty="0">
                <a:solidFill>
                  <a:srgbClr val="002060"/>
                </a:solidFill>
              </a:rPr>
              <a:t>25’000 modules (8” sensors)</a:t>
            </a:r>
          </a:p>
          <a:p>
            <a:pPr marL="644400" indent="-285750">
              <a:buFont typeface="Arial"/>
              <a:buChar char="•"/>
            </a:pPr>
            <a:r>
              <a:rPr lang="en-US" sz="1600" dirty="0">
                <a:solidFill>
                  <a:srgbClr val="CB0002"/>
                </a:solidFill>
              </a:rPr>
              <a:t>520m</a:t>
            </a:r>
            <a:r>
              <a:rPr lang="en-US" sz="1600" baseline="30000" dirty="0">
                <a:solidFill>
                  <a:srgbClr val="CB0002"/>
                </a:solidFill>
              </a:rPr>
              <a:t>2</a:t>
            </a:r>
            <a:r>
              <a:rPr lang="en-US" sz="1600" dirty="0">
                <a:solidFill>
                  <a:srgbClr val="CB0002"/>
                </a:solidFill>
              </a:rPr>
              <a:t> of </a:t>
            </a:r>
            <a:r>
              <a:rPr lang="en-US" sz="1600" dirty="0" err="1">
                <a:solidFill>
                  <a:srgbClr val="CB0002"/>
                </a:solidFill>
              </a:rPr>
              <a:t>SiPM</a:t>
            </a:r>
            <a:r>
              <a:rPr lang="en-US" sz="1600" dirty="0">
                <a:solidFill>
                  <a:srgbClr val="CB0002"/>
                </a:solidFill>
              </a:rPr>
              <a:t> on tile plastic scintillator</a:t>
            </a:r>
          </a:p>
          <a:p>
            <a:pPr marL="644400" indent="-285750">
              <a:buFont typeface="Arial"/>
              <a:buChar char="•"/>
            </a:pPr>
            <a:r>
              <a:rPr lang="en-US" sz="1600" dirty="0">
                <a:solidFill>
                  <a:srgbClr val="CB0002"/>
                </a:solidFill>
              </a:rPr>
              <a:t>~400k </a:t>
            </a:r>
            <a:r>
              <a:rPr lang="en-US" sz="1600" dirty="0" err="1">
                <a:solidFill>
                  <a:srgbClr val="CB0002"/>
                </a:solidFill>
              </a:rPr>
              <a:t>ch</a:t>
            </a:r>
            <a:r>
              <a:rPr lang="en-US" sz="1600" dirty="0">
                <a:solidFill>
                  <a:srgbClr val="CB0002"/>
                </a:solidFill>
              </a:rPr>
              <a:t>, 2x2cm</a:t>
            </a:r>
            <a:r>
              <a:rPr lang="en-US" sz="1600" baseline="30000" dirty="0">
                <a:solidFill>
                  <a:srgbClr val="CB0002"/>
                </a:solidFill>
              </a:rPr>
              <a:t>2</a:t>
            </a:r>
            <a:r>
              <a:rPr lang="en-US" sz="1600" dirty="0">
                <a:solidFill>
                  <a:srgbClr val="CB0002"/>
                </a:solidFill>
              </a:rPr>
              <a:t> -&gt; 5x5cm</a:t>
            </a:r>
            <a:r>
              <a:rPr lang="en-US" sz="1600" baseline="30000" dirty="0">
                <a:solidFill>
                  <a:srgbClr val="CB0002"/>
                </a:solidFill>
              </a:rPr>
              <a:t>2</a:t>
            </a:r>
            <a:r>
              <a:rPr lang="en-US" sz="1600" dirty="0">
                <a:solidFill>
                  <a:srgbClr val="CB0002"/>
                </a:solidFill>
              </a:rPr>
              <a:t> tiles</a:t>
            </a:r>
          </a:p>
          <a:p>
            <a:pPr marL="644400" indent="-285750">
              <a:buFont typeface="Arial"/>
              <a:buChar char="•"/>
            </a:pPr>
            <a:r>
              <a:rPr lang="en-US" sz="1400" dirty="0">
                <a:solidFill>
                  <a:srgbClr val="000090"/>
                </a:solidFill>
              </a:rPr>
              <a:t>Total weight 253 t</a:t>
            </a:r>
          </a:p>
          <a:p>
            <a:pPr marL="644400" indent="-285750">
              <a:buFont typeface="Arial"/>
              <a:buChar char="•"/>
            </a:pPr>
            <a:r>
              <a:rPr lang="en-US" sz="1400" dirty="0">
                <a:solidFill>
                  <a:srgbClr val="000090"/>
                </a:solidFill>
              </a:rPr>
              <a:t>Total power at end of life 160~180 kW @-</a:t>
            </a:r>
            <a:r>
              <a:rPr lang="en-US" sz="1400" dirty="0" smtClean="0">
                <a:solidFill>
                  <a:srgbClr val="000090"/>
                </a:solidFill>
              </a:rPr>
              <a:t>30</a:t>
            </a:r>
            <a:r>
              <a:rPr lang="en-US" sz="1400" baseline="30000" dirty="0" smtClean="0">
                <a:solidFill>
                  <a:srgbClr val="000090"/>
                </a:solidFill>
              </a:rPr>
              <a:t>o</a:t>
            </a:r>
            <a:r>
              <a:rPr lang="en-US" sz="1400" dirty="0" smtClean="0">
                <a:solidFill>
                  <a:srgbClr val="000090"/>
                </a:solidFill>
              </a:rPr>
              <a:t>C</a:t>
            </a:r>
            <a:endParaRPr lang="en-US" sz="1400" dirty="0">
              <a:solidFill>
                <a:srgbClr val="000090"/>
              </a:solidFill>
            </a:endParaRPr>
          </a:p>
        </p:txBody>
      </p:sp>
      <p:sp>
        <p:nvSpPr>
          <p:cNvPr id="6" name="Rectangle 2"/>
          <p:cNvSpPr>
            <a:spLocks noChangeArrowheads="1"/>
          </p:cNvSpPr>
          <p:nvPr/>
        </p:nvSpPr>
        <p:spPr bwMode="auto">
          <a:xfrm>
            <a:off x="381000" y="1001226"/>
            <a:ext cx="7178595" cy="1231106"/>
          </a:xfrm>
          <a:prstGeom prst="rect">
            <a:avLst/>
          </a:prstGeom>
          <a:solidFill>
            <a:schemeClr val="bg1">
              <a:lumMod val="95000"/>
            </a:schemeClr>
          </a:solidFill>
          <a:ln>
            <a:noFill/>
          </a:ln>
          <a:effectLst/>
        </p:spPr>
        <p:txBody>
          <a:bodyPr vert="horz" wrap="square" lIns="91440" tIns="45720" rIns="91440" bIns="45720" numCol="1" anchor="ctr" anchorCtr="0" compatLnSpc="1">
            <a:prstTxWarp prst="textNoShape">
              <a:avLst/>
            </a:prstTxWarp>
            <a:spAutoFit/>
          </a:bodyPr>
          <a:lstStyle/>
          <a:p>
            <a:pPr>
              <a:lnSpc>
                <a:spcPct val="90000"/>
              </a:lnSpc>
              <a:spcBef>
                <a:spcPts val="0"/>
              </a:spcBef>
              <a:defRPr/>
            </a:pPr>
            <a:r>
              <a:rPr lang="en-US" sz="2000" dirty="0" smtClean="0"/>
              <a:t>Designed </a:t>
            </a:r>
            <a:r>
              <a:rPr lang="en-US" sz="2000" dirty="0"/>
              <a:t>for 4D (</a:t>
            </a:r>
            <a:r>
              <a:rPr lang="en-US" sz="2000" dirty="0" smtClean="0"/>
              <a:t>x-y-z-t)</a:t>
            </a:r>
            <a:r>
              <a:rPr lang="en-US" sz="2000" dirty="0" smtClean="0">
                <a:solidFill>
                  <a:srgbClr val="000000"/>
                </a:solidFill>
              </a:rPr>
              <a:t> </a:t>
            </a:r>
            <a:r>
              <a:rPr lang="en-US" sz="2000" dirty="0" smtClean="0"/>
              <a:t>measurement </a:t>
            </a:r>
            <a:r>
              <a:rPr lang="en-US" sz="2000" dirty="0"/>
              <a:t>of shower energies</a:t>
            </a:r>
            <a:endParaRPr lang="en-US" sz="2000" dirty="0">
              <a:solidFill>
                <a:srgbClr val="000000"/>
              </a:solidFill>
            </a:endParaRPr>
          </a:p>
          <a:p>
            <a:pPr eaLnBrk="0" hangingPunct="0"/>
            <a:r>
              <a:rPr lang="en-US" altLang="fr-FR" sz="2000" dirty="0" smtClean="0">
                <a:solidFill>
                  <a:srgbClr val="000090"/>
                </a:solidFill>
              </a:rPr>
              <a:t>Shower </a:t>
            </a:r>
            <a:r>
              <a:rPr lang="en-US" altLang="fr-FR" sz="2000" dirty="0">
                <a:solidFill>
                  <a:srgbClr val="000090"/>
                </a:solidFill>
              </a:rPr>
              <a:t>X-ray view weighted by pulse height</a:t>
            </a:r>
          </a:p>
          <a:p>
            <a:pPr marL="644400" indent="-285750" eaLnBrk="0" hangingPunct="0">
              <a:buFont typeface="Wingdings" charset="2"/>
              <a:buChar char="Ø"/>
            </a:pPr>
            <a:r>
              <a:rPr lang="en-US" altLang="fr-FR" dirty="0"/>
              <a:t>Multiple core shower</a:t>
            </a:r>
            <a:r>
              <a:rPr lang="en-US" altLang="fr-FR" dirty="0" smtClean="0"/>
              <a:t>s clearly visible </a:t>
            </a:r>
          </a:p>
          <a:p>
            <a:pPr marL="644400" indent="-285750" eaLnBrk="0" hangingPunct="0">
              <a:buFont typeface="Wingdings" charset="2"/>
              <a:buChar char="Ø"/>
            </a:pPr>
            <a:r>
              <a:rPr lang="en-US" altLang="fr-FR" dirty="0" err="1"/>
              <a:t>σ</a:t>
            </a:r>
            <a:r>
              <a:rPr lang="en-US" altLang="fr-FR" baseline="-25000" dirty="0" err="1"/>
              <a:t>t</a:t>
            </a:r>
            <a:r>
              <a:rPr lang="en-US" altLang="fr-FR" dirty="0"/>
              <a:t> ~ 20 </a:t>
            </a:r>
            <a:r>
              <a:rPr lang="en-US" altLang="fr-FR" dirty="0" err="1"/>
              <a:t>ps</a:t>
            </a:r>
            <a:r>
              <a:rPr lang="en-US" altLang="fr-FR" dirty="0"/>
              <a:t> for ~ 5/20 MIPs (300/120µm sensors)</a:t>
            </a:r>
          </a:p>
        </p:txBody>
      </p:sp>
      <p:pic>
        <p:nvPicPr>
          <p:cNvPr id="7" name="Image 6"/>
          <p:cNvPicPr>
            <a:picLocks noChangeAspect="1"/>
          </p:cNvPicPr>
          <p:nvPr/>
        </p:nvPicPr>
        <p:blipFill rotWithShape="1">
          <a:blip r:embed="rId3"/>
          <a:srcRect l="43224" t="9872" r="9347" b="21169"/>
          <a:stretch/>
        </p:blipFill>
        <p:spPr>
          <a:xfrm>
            <a:off x="7913615" y="795783"/>
            <a:ext cx="3381186" cy="1896579"/>
          </a:xfrm>
          <a:prstGeom prst="rect">
            <a:avLst/>
          </a:prstGeom>
        </p:spPr>
      </p:pic>
    </p:spTree>
    <p:extLst>
      <p:ext uri="{BB962C8B-B14F-4D97-AF65-F5344CB8AC3E}">
        <p14:creationId xmlns:p14="http://schemas.microsoft.com/office/powerpoint/2010/main" val="19593437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solidFill>
                  <a:srgbClr val="000000"/>
                </a:solidFill>
              </a:rPr>
              <a:t>CMS Phase-2 </a:t>
            </a:r>
            <a:r>
              <a:rPr lang="en-US" dirty="0"/>
              <a:t>MIP-Timing Detector</a:t>
            </a:r>
            <a:endParaRPr lang="en-GB" dirty="0"/>
          </a:p>
        </p:txBody>
      </p:sp>
      <p:sp>
        <p:nvSpPr>
          <p:cNvPr id="16" name="TextBox 1"/>
          <p:cNvSpPr txBox="1"/>
          <p:nvPr/>
        </p:nvSpPr>
        <p:spPr>
          <a:xfrm>
            <a:off x="692943" y="2734993"/>
            <a:ext cx="5853113" cy="3200876"/>
          </a:xfrm>
          <a:prstGeom prst="rect">
            <a:avLst/>
          </a:prstGeom>
          <a:solidFill>
            <a:srgbClr val="F2F2F2"/>
          </a:solidFill>
        </p:spPr>
        <p:txBody>
          <a:bodyPr wrap="square" rtlCol="0">
            <a:spAutoFit/>
          </a:bodyPr>
          <a:lstStyle/>
          <a:p>
            <a:pPr marL="0" lvl="1">
              <a:spcAft>
                <a:spcPts val="600"/>
              </a:spcAft>
            </a:pPr>
            <a:r>
              <a:rPr lang="en-US" sz="2000" dirty="0">
                <a:solidFill>
                  <a:srgbClr val="000090"/>
                </a:solidFill>
              </a:rPr>
              <a:t>Coverage up to </a:t>
            </a:r>
            <a:r>
              <a:rPr lang="en-US" sz="2000" dirty="0" err="1">
                <a:solidFill>
                  <a:srgbClr val="000090"/>
                </a:solidFill>
                <a:sym typeface="Wingdings"/>
              </a:rPr>
              <a:t>η</a:t>
            </a:r>
            <a:r>
              <a:rPr lang="en-US" sz="2000" dirty="0">
                <a:solidFill>
                  <a:srgbClr val="000090"/>
                </a:solidFill>
                <a:sym typeface="Wingdings"/>
              </a:rPr>
              <a:t> ≃ 3, P</a:t>
            </a:r>
            <a:r>
              <a:rPr lang="en-US" sz="2000" baseline="-25000" dirty="0">
                <a:solidFill>
                  <a:srgbClr val="000090"/>
                </a:solidFill>
                <a:sym typeface="Wingdings"/>
              </a:rPr>
              <a:t>t</a:t>
            </a:r>
            <a:r>
              <a:rPr lang="en-US" sz="2000" dirty="0">
                <a:solidFill>
                  <a:srgbClr val="000090"/>
                </a:solidFill>
                <a:sym typeface="Wingdings"/>
              </a:rPr>
              <a:t> &gt; 0.7 GeV (barrel), P &gt; 0.7 GeV (endcap)</a:t>
            </a:r>
            <a:endParaRPr lang="en-US" sz="2000" dirty="0">
              <a:solidFill>
                <a:srgbClr val="000090"/>
              </a:solidFill>
            </a:endParaRPr>
          </a:p>
          <a:p>
            <a:pPr marL="342900" lvl="1" indent="-342900">
              <a:buFont typeface="Wingdings" charset="2"/>
              <a:buChar char="Ø"/>
            </a:pPr>
            <a:r>
              <a:rPr lang="en-US" sz="2000" dirty="0">
                <a:solidFill>
                  <a:srgbClr val="000090"/>
                </a:solidFill>
              </a:rPr>
              <a:t>Barrel Timing Layer installed in Tracker support tube </a:t>
            </a:r>
            <a:endParaRPr lang="en-US" baseline="30000" dirty="0" smtClean="0">
              <a:solidFill>
                <a:srgbClr val="000090"/>
              </a:solidFill>
              <a:sym typeface="Wingdings"/>
            </a:endParaRPr>
          </a:p>
          <a:p>
            <a:pPr marL="630000" lvl="1" indent="-270000">
              <a:spcAft>
                <a:spcPts val="600"/>
              </a:spcAft>
              <a:buFont typeface="Arial"/>
              <a:buChar char="•"/>
            </a:pPr>
            <a:r>
              <a:rPr lang="en-US" dirty="0" smtClean="0"/>
              <a:t>250k </a:t>
            </a:r>
            <a:r>
              <a:rPr lang="en-US" dirty="0" err="1" smtClean="0"/>
              <a:t>Lyso</a:t>
            </a:r>
            <a:r>
              <a:rPr lang="en-US" dirty="0"/>
              <a:t> crystals </a:t>
            </a:r>
            <a:r>
              <a:rPr lang="en-US" dirty="0" smtClean="0"/>
              <a:t>1.2x1.2 </a:t>
            </a:r>
            <a:r>
              <a:rPr lang="en-US" dirty="0"/>
              <a:t>cm</a:t>
            </a:r>
            <a:r>
              <a:rPr lang="en-US" baseline="30000" dirty="0"/>
              <a:t>2</a:t>
            </a:r>
            <a:r>
              <a:rPr lang="en-US" dirty="0"/>
              <a:t>  </a:t>
            </a:r>
            <a:r>
              <a:rPr lang="en-US" dirty="0" smtClean="0"/>
              <a:t>+ 4x4 mm</a:t>
            </a:r>
            <a:r>
              <a:rPr lang="en-US" baseline="30000" dirty="0"/>
              <a:t>2</a:t>
            </a:r>
            <a:r>
              <a:rPr lang="en-US" dirty="0" smtClean="0"/>
              <a:t> </a:t>
            </a:r>
            <a:r>
              <a:rPr lang="en-US" dirty="0" err="1" smtClean="0"/>
              <a:t>SiPMs</a:t>
            </a:r>
            <a:endParaRPr lang="en-US" dirty="0" smtClean="0"/>
          </a:p>
          <a:p>
            <a:pPr marL="342900" lvl="1" indent="-342900">
              <a:buFont typeface="Wingdings" charset="2"/>
              <a:buChar char="Ø"/>
            </a:pPr>
            <a:r>
              <a:rPr lang="en-US" sz="2000" dirty="0">
                <a:solidFill>
                  <a:srgbClr val="000090"/>
                </a:solidFill>
              </a:rPr>
              <a:t>Endcap Timing Layer installed in front of Calorimeter Endcap</a:t>
            </a:r>
            <a:endParaRPr lang="en-US" sz="2000" baseline="30000" dirty="0">
              <a:solidFill>
                <a:srgbClr val="000090"/>
              </a:solidFill>
              <a:sym typeface="Wingdings"/>
            </a:endParaRPr>
          </a:p>
          <a:p>
            <a:pPr marL="630000" lvl="1" indent="-270000">
              <a:buFont typeface="Arial"/>
              <a:buChar char="•"/>
            </a:pPr>
            <a:r>
              <a:rPr lang="en-US" dirty="0"/>
              <a:t>2</a:t>
            </a:r>
            <a:r>
              <a:rPr lang="en-US" dirty="0" smtClean="0"/>
              <a:t>600 Low Gain Avalanche Diode Si-sensors, 4 x 10 cm</a:t>
            </a:r>
            <a:r>
              <a:rPr lang="en-US" baseline="30000" dirty="0" smtClean="0"/>
              <a:t>2</a:t>
            </a:r>
            <a:r>
              <a:rPr lang="en-US" dirty="0" smtClean="0"/>
              <a:t> with 1 x 3 mm</a:t>
            </a:r>
            <a:r>
              <a:rPr lang="en-US" baseline="30000" dirty="0" smtClean="0"/>
              <a:t>2</a:t>
            </a:r>
            <a:r>
              <a:rPr lang="en-US" dirty="0" smtClean="0"/>
              <a:t> pixels</a:t>
            </a:r>
            <a:endParaRPr lang="en-US" dirty="0"/>
          </a:p>
        </p:txBody>
      </p:sp>
      <p:pic>
        <p:nvPicPr>
          <p:cNvPr id="4" name="Image 3"/>
          <p:cNvPicPr>
            <a:picLocks noChangeAspect="1"/>
          </p:cNvPicPr>
          <p:nvPr/>
        </p:nvPicPr>
        <p:blipFill>
          <a:blip r:embed="rId2"/>
          <a:stretch>
            <a:fillRect/>
          </a:stretch>
        </p:blipFill>
        <p:spPr>
          <a:xfrm>
            <a:off x="7010400" y="3468526"/>
            <a:ext cx="5034375" cy="3117330"/>
          </a:xfrm>
          <a:prstGeom prst="rect">
            <a:avLst/>
          </a:prstGeom>
        </p:spPr>
      </p:pic>
      <p:pic>
        <p:nvPicPr>
          <p:cNvPr id="6" name="Image 5"/>
          <p:cNvPicPr>
            <a:picLocks noChangeAspect="1"/>
          </p:cNvPicPr>
          <p:nvPr/>
        </p:nvPicPr>
        <p:blipFill>
          <a:blip r:embed="rId3"/>
          <a:stretch>
            <a:fillRect/>
          </a:stretch>
        </p:blipFill>
        <p:spPr>
          <a:xfrm>
            <a:off x="7177088" y="895829"/>
            <a:ext cx="4114800" cy="2330012"/>
          </a:xfrm>
          <a:prstGeom prst="rect">
            <a:avLst/>
          </a:prstGeom>
        </p:spPr>
      </p:pic>
      <p:sp>
        <p:nvSpPr>
          <p:cNvPr id="17" name="Rectangle 16"/>
          <p:cNvSpPr/>
          <p:nvPr/>
        </p:nvSpPr>
        <p:spPr>
          <a:xfrm>
            <a:off x="228600" y="1048839"/>
            <a:ext cx="6781800" cy="1261884"/>
          </a:xfrm>
          <a:prstGeom prst="rect">
            <a:avLst/>
          </a:prstGeom>
          <a:solidFill>
            <a:schemeClr val="bg1">
              <a:lumMod val="95000"/>
            </a:schemeClr>
          </a:solidFill>
        </p:spPr>
        <p:txBody>
          <a:bodyPr wrap="square">
            <a:spAutoFit/>
          </a:bodyPr>
          <a:lstStyle/>
          <a:p>
            <a:pPr marL="0" lvl="1"/>
            <a:r>
              <a:rPr lang="en-US" sz="2000" smtClean="0"/>
              <a:t>Designed </a:t>
            </a:r>
            <a:r>
              <a:rPr lang="en-US" sz="2000"/>
              <a:t>for 4D event reconstruction (x-y-z-t)</a:t>
            </a:r>
            <a:endParaRPr lang="en-US" sz="2000">
              <a:solidFill>
                <a:srgbClr val="000000"/>
              </a:solidFill>
            </a:endParaRPr>
          </a:p>
          <a:p>
            <a:pPr marL="0" lvl="1"/>
            <a:r>
              <a:rPr lang="en-US" sz="2000" dirty="0" smtClean="0">
                <a:solidFill>
                  <a:srgbClr val="000090"/>
                </a:solidFill>
              </a:rPr>
              <a:t>MIP </a:t>
            </a:r>
            <a:r>
              <a:rPr lang="en-US" sz="2000" dirty="0" err="1">
                <a:solidFill>
                  <a:srgbClr val="000090"/>
                </a:solidFill>
              </a:rPr>
              <a:t>ToF</a:t>
            </a:r>
            <a:r>
              <a:rPr lang="en-US" sz="2000" dirty="0">
                <a:solidFill>
                  <a:srgbClr val="000090"/>
                </a:solidFill>
              </a:rPr>
              <a:t> measurement with ≃ 30 </a:t>
            </a:r>
            <a:r>
              <a:rPr lang="en-US" sz="2000" dirty="0" err="1">
                <a:solidFill>
                  <a:srgbClr val="000090"/>
                </a:solidFill>
              </a:rPr>
              <a:t>ps</a:t>
            </a:r>
            <a:r>
              <a:rPr lang="en-US" sz="2000" dirty="0">
                <a:solidFill>
                  <a:srgbClr val="000090"/>
                </a:solidFill>
              </a:rPr>
              <a:t> precision</a:t>
            </a:r>
          </a:p>
          <a:p>
            <a:pPr marL="644400" lvl="1" indent="-285750">
              <a:buFont typeface="Wingdings" charset="2"/>
              <a:buChar char="Ø"/>
            </a:pPr>
            <a:r>
              <a:rPr lang="en-GB" dirty="0" smtClean="0">
                <a:solidFill>
                  <a:srgbClr val="000000"/>
                </a:solidFill>
              </a:rPr>
              <a:t>15</a:t>
            </a:r>
            <a:r>
              <a:rPr lang="en-GB" dirty="0">
                <a:solidFill>
                  <a:srgbClr val="000000"/>
                </a:solidFill>
              </a:rPr>
              <a:t>% merged </a:t>
            </a:r>
            <a:r>
              <a:rPr lang="en-GB" dirty="0" smtClean="0">
                <a:solidFill>
                  <a:srgbClr val="000000"/>
                </a:solidFill>
              </a:rPr>
              <a:t>vertices reduced to ≃ </a:t>
            </a:r>
            <a:r>
              <a:rPr lang="en-GB" dirty="0">
                <a:solidFill>
                  <a:srgbClr val="000000"/>
                </a:solidFill>
              </a:rPr>
              <a:t>1.5% </a:t>
            </a:r>
            <a:r>
              <a:rPr lang="en-GB" dirty="0" smtClean="0">
                <a:solidFill>
                  <a:srgbClr val="000000"/>
                </a:solidFill>
              </a:rPr>
              <a:t>at 200 PU </a:t>
            </a:r>
            <a:endParaRPr lang="en-GB" dirty="0">
              <a:solidFill>
                <a:srgbClr val="000000"/>
              </a:solidFill>
            </a:endParaRPr>
          </a:p>
          <a:p>
            <a:pPr marL="644400" lvl="1" indent="-285750">
              <a:buFont typeface="Wingdings" charset="2"/>
              <a:buChar char="Ø"/>
            </a:pPr>
            <a:r>
              <a:rPr lang="en-GB" dirty="0" smtClean="0">
                <a:solidFill>
                  <a:srgbClr val="000000"/>
                </a:solidFill>
              </a:rPr>
              <a:t>Recover low pileup track </a:t>
            </a:r>
            <a:r>
              <a:rPr lang="en-GB" dirty="0">
                <a:solidFill>
                  <a:srgbClr val="000000"/>
                </a:solidFill>
              </a:rPr>
              <a:t>purity of </a:t>
            </a:r>
            <a:r>
              <a:rPr lang="en-GB" dirty="0" smtClean="0">
                <a:solidFill>
                  <a:srgbClr val="000000"/>
                </a:solidFill>
              </a:rPr>
              <a:t>hard scatter vertices </a:t>
            </a:r>
            <a:endParaRPr lang="en-GB" dirty="0">
              <a:solidFill>
                <a:srgbClr val="000000"/>
              </a:solidFill>
            </a:endParaRPr>
          </a:p>
        </p:txBody>
      </p:sp>
    </p:spTree>
    <p:extLst>
      <p:ext uri="{BB962C8B-B14F-4D97-AF65-F5344CB8AC3E}">
        <p14:creationId xmlns:p14="http://schemas.microsoft.com/office/powerpoint/2010/main" val="4095449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28800" y="228600"/>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Summary</a:t>
            </a:r>
            <a:endParaRPr lang="en-US" sz="3200" kern="0" dirty="0">
              <a:solidFill>
                <a:srgbClr val="FFFF00"/>
              </a:solidFill>
              <a:latin typeface="+mj-lt"/>
              <a:ea typeface="+mj-ea"/>
              <a:cs typeface="+mj-cs"/>
            </a:endParaRPr>
          </a:p>
        </p:txBody>
      </p:sp>
      <p:sp>
        <p:nvSpPr>
          <p:cNvPr id="3" name="TextBox 2"/>
          <p:cNvSpPr txBox="1"/>
          <p:nvPr/>
        </p:nvSpPr>
        <p:spPr>
          <a:xfrm>
            <a:off x="1089391" y="1600200"/>
            <a:ext cx="10188209" cy="3170099"/>
          </a:xfrm>
          <a:prstGeom prst="rect">
            <a:avLst/>
          </a:prstGeom>
          <a:noFill/>
        </p:spPr>
        <p:txBody>
          <a:bodyPr wrap="square" rtlCol="0">
            <a:spAutoFit/>
          </a:bodyPr>
          <a:lstStyle/>
          <a:p>
            <a:pPr marL="285750" indent="-285750">
              <a:buFont typeface="Arial" charset="0"/>
              <a:buChar char="•"/>
            </a:pPr>
            <a:r>
              <a:rPr lang="en-US" sz="2000" dirty="0" smtClean="0">
                <a:solidFill>
                  <a:srgbClr val="99CCFF"/>
                </a:solidFill>
              </a:rPr>
              <a:t>Massive improvement program ongoing for all experiments</a:t>
            </a:r>
            <a:r>
              <a:rPr lang="en-US" sz="2000" dirty="0">
                <a:solidFill>
                  <a:srgbClr val="99CCFF"/>
                </a:solidFill>
              </a:rPr>
              <a:t> </a:t>
            </a:r>
            <a:r>
              <a:rPr lang="en-US" sz="2000" dirty="0" smtClean="0">
                <a:solidFill>
                  <a:srgbClr val="99CCFF"/>
                </a:solidFill>
              </a:rPr>
              <a:t>(</a:t>
            </a:r>
            <a:r>
              <a:rPr lang="en-US" sz="2000" smtClean="0">
                <a:solidFill>
                  <a:srgbClr val="99CCFF"/>
                </a:solidFill>
              </a:rPr>
              <a:t>about </a:t>
            </a:r>
            <a:r>
              <a:rPr lang="en-US" sz="2000" smtClean="0">
                <a:solidFill>
                  <a:srgbClr val="99CCFF"/>
                </a:solidFill>
              </a:rPr>
              <a:t>O(½) </a:t>
            </a:r>
            <a:r>
              <a:rPr lang="en-US" sz="2000" dirty="0" smtClean="0">
                <a:solidFill>
                  <a:srgbClr val="99CCFF"/>
                </a:solidFill>
              </a:rPr>
              <a:t>the costs of the original experiments)</a:t>
            </a:r>
          </a:p>
          <a:p>
            <a:pPr marL="285750" indent="-285750">
              <a:buFont typeface="Arial" charset="0"/>
              <a:buChar char="•"/>
            </a:pPr>
            <a:endParaRPr lang="en-US" sz="2000" dirty="0">
              <a:solidFill>
                <a:srgbClr val="99CCFF"/>
              </a:solidFill>
            </a:endParaRPr>
          </a:p>
          <a:p>
            <a:pPr marL="285750" indent="-285750">
              <a:buFont typeface="Arial" charset="0"/>
              <a:buChar char="•"/>
            </a:pPr>
            <a:r>
              <a:rPr lang="en-US" sz="2000" dirty="0" smtClean="0">
                <a:solidFill>
                  <a:srgbClr val="99CCFF"/>
                </a:solidFill>
              </a:rPr>
              <a:t>Construction and preparation for LS2 (phase 1) ongoing, tight schedule for some projects, some concerns exist</a:t>
            </a:r>
          </a:p>
          <a:p>
            <a:pPr marL="285750" indent="-285750">
              <a:buFont typeface="Arial" charset="0"/>
              <a:buChar char="•"/>
            </a:pPr>
            <a:endParaRPr lang="en-US" sz="2000" dirty="0" smtClean="0">
              <a:solidFill>
                <a:srgbClr val="99CCFF"/>
              </a:solidFill>
            </a:endParaRPr>
          </a:p>
          <a:p>
            <a:pPr marL="285750" indent="-285750">
              <a:buFont typeface="Arial" charset="0"/>
              <a:buChar char="•"/>
            </a:pPr>
            <a:r>
              <a:rPr lang="en-GB" sz="2000" dirty="0" smtClean="0">
                <a:solidFill>
                  <a:srgbClr val="99CCFF"/>
                </a:solidFill>
              </a:rPr>
              <a:t>Approval process for upgrades during LS3 (phase 2) has started, funding discussions make good progress, aim to have ~90% achieved in April 2018</a:t>
            </a:r>
          </a:p>
          <a:p>
            <a:pPr marL="285750" indent="-285750">
              <a:buFont typeface="Arial" charset="0"/>
              <a:buChar char="•"/>
            </a:pPr>
            <a:endParaRPr lang="en-GB" sz="2000" dirty="0">
              <a:solidFill>
                <a:srgbClr val="99CCFF"/>
              </a:solidFill>
            </a:endParaRPr>
          </a:p>
          <a:p>
            <a:pPr marL="285750" indent="-285750">
              <a:buFont typeface="Arial" charset="0"/>
              <a:buChar char="•"/>
            </a:pPr>
            <a:r>
              <a:rPr lang="en-GB" sz="2000" dirty="0" smtClean="0">
                <a:solidFill>
                  <a:srgbClr val="99CCFF"/>
                </a:solidFill>
              </a:rPr>
              <a:t>First discussion on possible </a:t>
            </a:r>
            <a:r>
              <a:rPr lang="en-GB" sz="2000" dirty="0" err="1" smtClean="0">
                <a:solidFill>
                  <a:srgbClr val="99CCFF"/>
                </a:solidFill>
              </a:rPr>
              <a:t>LHCb</a:t>
            </a:r>
            <a:r>
              <a:rPr lang="en-GB" sz="2000" dirty="0" smtClean="0">
                <a:solidFill>
                  <a:srgbClr val="99CCFF"/>
                </a:solidFill>
              </a:rPr>
              <a:t> upgrade during LS4</a:t>
            </a:r>
            <a:endParaRPr lang="en-GB" sz="2000" dirty="0">
              <a:solidFill>
                <a:srgbClr val="99CCFF"/>
              </a:solidFill>
            </a:endParaRPr>
          </a:p>
        </p:txBody>
      </p:sp>
    </p:spTree>
    <p:extLst>
      <p:ext uri="{BB962C8B-B14F-4D97-AF65-F5344CB8AC3E}">
        <p14:creationId xmlns:p14="http://schemas.microsoft.com/office/powerpoint/2010/main" val="18247000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828800" y="228600"/>
            <a:ext cx="8763000" cy="563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a:defRPr/>
            </a:pPr>
            <a:r>
              <a:rPr lang="en-US" sz="3200" kern="0" dirty="0" smtClean="0">
                <a:solidFill>
                  <a:srgbClr val="FFFF00"/>
                </a:solidFill>
                <a:latin typeface="+mj-lt"/>
                <a:ea typeface="+mj-ea"/>
                <a:cs typeface="+mj-cs"/>
              </a:rPr>
              <a:t>Detector upgrades - Overview</a:t>
            </a:r>
            <a:endParaRPr lang="en-US" sz="3200" kern="0" dirty="0">
              <a:solidFill>
                <a:srgbClr val="FFFF00"/>
              </a:solidFill>
              <a:latin typeface="+mj-lt"/>
              <a:ea typeface="+mj-ea"/>
              <a:cs typeface="+mj-cs"/>
            </a:endParaRPr>
          </a:p>
        </p:txBody>
      </p:sp>
      <p:sp>
        <p:nvSpPr>
          <p:cNvPr id="13" name="TextBox 12"/>
          <p:cNvSpPr txBox="1"/>
          <p:nvPr/>
        </p:nvSpPr>
        <p:spPr>
          <a:xfrm>
            <a:off x="685800" y="1279455"/>
            <a:ext cx="898579" cy="369332"/>
          </a:xfrm>
          <a:prstGeom prst="rect">
            <a:avLst/>
          </a:prstGeom>
          <a:noFill/>
          <a:ln>
            <a:noFill/>
          </a:ln>
        </p:spPr>
        <p:txBody>
          <a:bodyPr wrap="none" rtlCol="0">
            <a:spAutoFit/>
          </a:bodyPr>
          <a:lstStyle/>
          <a:p>
            <a:r>
              <a:rPr lang="it-IT" dirty="0" smtClean="0">
                <a:solidFill>
                  <a:srgbClr val="FFC000"/>
                </a:solidFill>
              </a:rPr>
              <a:t>ATLAS</a:t>
            </a:r>
            <a:endParaRPr lang="en-GB" dirty="0">
              <a:solidFill>
                <a:srgbClr val="FFC000"/>
              </a:solidFill>
            </a:endParaRP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6200" y="2306062"/>
            <a:ext cx="9499600" cy="2159000"/>
          </a:xfrm>
          <a:prstGeom prst="rect">
            <a:avLst/>
          </a:prstGeom>
        </p:spPr>
      </p:pic>
      <p:sp>
        <p:nvSpPr>
          <p:cNvPr id="17" name="TextBox 16"/>
          <p:cNvSpPr txBox="1"/>
          <p:nvPr/>
        </p:nvSpPr>
        <p:spPr>
          <a:xfrm>
            <a:off x="1558330" y="1285890"/>
            <a:ext cx="693460" cy="646331"/>
          </a:xfrm>
          <a:prstGeom prst="rect">
            <a:avLst/>
          </a:prstGeom>
          <a:noFill/>
          <a:ln>
            <a:noFill/>
          </a:ln>
        </p:spPr>
        <p:txBody>
          <a:bodyPr wrap="none" rtlCol="0">
            <a:spAutoFit/>
          </a:bodyPr>
          <a:lstStyle/>
          <a:p>
            <a:r>
              <a:rPr lang="it-IT" dirty="0" smtClean="0">
                <a:solidFill>
                  <a:srgbClr val="FFC000"/>
                </a:solidFill>
              </a:rPr>
              <a:t>AFP </a:t>
            </a:r>
            <a:endParaRPr lang="en-GB" dirty="0">
              <a:solidFill>
                <a:srgbClr val="FFC000"/>
              </a:solidFill>
            </a:endParaRPr>
          </a:p>
          <a:p>
            <a:endParaRPr lang="en-GB" dirty="0">
              <a:solidFill>
                <a:srgbClr val="FFC000"/>
              </a:solidFill>
            </a:endParaRPr>
          </a:p>
        </p:txBody>
      </p:sp>
      <p:sp>
        <p:nvSpPr>
          <p:cNvPr id="18" name="TextBox 17"/>
          <p:cNvSpPr txBox="1"/>
          <p:nvPr/>
        </p:nvSpPr>
        <p:spPr>
          <a:xfrm>
            <a:off x="2292203" y="1285890"/>
            <a:ext cx="838691" cy="923330"/>
          </a:xfrm>
          <a:prstGeom prst="rect">
            <a:avLst/>
          </a:prstGeom>
          <a:noFill/>
          <a:ln>
            <a:noFill/>
          </a:ln>
        </p:spPr>
        <p:txBody>
          <a:bodyPr wrap="none" rtlCol="0">
            <a:spAutoFit/>
          </a:bodyPr>
          <a:lstStyle/>
          <a:p>
            <a:r>
              <a:rPr lang="it-IT" dirty="0" smtClean="0">
                <a:solidFill>
                  <a:srgbClr val="FFC000"/>
                </a:solidFill>
              </a:rPr>
              <a:t>AFP</a:t>
            </a:r>
          </a:p>
          <a:p>
            <a:r>
              <a:rPr lang="it-IT" dirty="0" smtClean="0">
                <a:solidFill>
                  <a:srgbClr val="FFC000"/>
                </a:solidFill>
              </a:rPr>
              <a:t>BMG  </a:t>
            </a:r>
            <a:endParaRPr lang="en-GB" dirty="0">
              <a:solidFill>
                <a:srgbClr val="FFC000"/>
              </a:solidFill>
            </a:endParaRPr>
          </a:p>
          <a:p>
            <a:endParaRPr lang="en-GB" dirty="0">
              <a:solidFill>
                <a:srgbClr val="FFC000"/>
              </a:solidFill>
            </a:endParaRPr>
          </a:p>
        </p:txBody>
      </p:sp>
      <p:cxnSp>
        <p:nvCxnSpPr>
          <p:cNvPr id="20" name="Straight Arrow Connector 19"/>
          <p:cNvCxnSpPr/>
          <p:nvPr/>
        </p:nvCxnSpPr>
        <p:spPr bwMode="auto">
          <a:xfrm>
            <a:off x="1905000" y="1657578"/>
            <a:ext cx="0" cy="654735"/>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cxnSp>
        <p:nvCxnSpPr>
          <p:cNvPr id="21" name="Straight Arrow Connector 20"/>
          <p:cNvCxnSpPr/>
          <p:nvPr/>
        </p:nvCxnSpPr>
        <p:spPr bwMode="auto">
          <a:xfrm>
            <a:off x="2659134" y="1925786"/>
            <a:ext cx="7866" cy="386527"/>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22" name="TextBox 21"/>
          <p:cNvSpPr txBox="1"/>
          <p:nvPr/>
        </p:nvSpPr>
        <p:spPr>
          <a:xfrm>
            <a:off x="2865039" y="1285890"/>
            <a:ext cx="684803" cy="646331"/>
          </a:xfrm>
          <a:prstGeom prst="rect">
            <a:avLst/>
          </a:prstGeom>
          <a:noFill/>
          <a:ln>
            <a:noFill/>
          </a:ln>
        </p:spPr>
        <p:txBody>
          <a:bodyPr wrap="none" rtlCol="0">
            <a:spAutoFit/>
          </a:bodyPr>
          <a:lstStyle/>
          <a:p>
            <a:r>
              <a:rPr lang="it-IT" dirty="0" smtClean="0">
                <a:solidFill>
                  <a:srgbClr val="FFC000"/>
                </a:solidFill>
              </a:rPr>
              <a:t>FTK </a:t>
            </a:r>
            <a:endParaRPr lang="en-GB" dirty="0">
              <a:solidFill>
                <a:srgbClr val="FFC000"/>
              </a:solidFill>
            </a:endParaRPr>
          </a:p>
          <a:p>
            <a:endParaRPr lang="en-GB" dirty="0">
              <a:solidFill>
                <a:srgbClr val="FFC000"/>
              </a:solidFill>
            </a:endParaRPr>
          </a:p>
        </p:txBody>
      </p:sp>
      <p:cxnSp>
        <p:nvCxnSpPr>
          <p:cNvPr id="23" name="Straight Arrow Connector 22"/>
          <p:cNvCxnSpPr/>
          <p:nvPr/>
        </p:nvCxnSpPr>
        <p:spPr bwMode="auto">
          <a:xfrm>
            <a:off x="3177499" y="1643154"/>
            <a:ext cx="0" cy="654735"/>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24" name="TextBox 23"/>
          <p:cNvSpPr txBox="1"/>
          <p:nvPr/>
        </p:nvSpPr>
        <p:spPr>
          <a:xfrm>
            <a:off x="4681588" y="1307030"/>
            <a:ext cx="1262012" cy="646331"/>
          </a:xfrm>
          <a:prstGeom prst="rect">
            <a:avLst/>
          </a:prstGeom>
          <a:noFill/>
          <a:ln>
            <a:noFill/>
          </a:ln>
        </p:spPr>
        <p:txBody>
          <a:bodyPr wrap="none" rtlCol="0">
            <a:spAutoFit/>
          </a:bodyPr>
          <a:lstStyle/>
          <a:p>
            <a:r>
              <a:rPr lang="it-IT" dirty="0" smtClean="0">
                <a:solidFill>
                  <a:srgbClr val="FFC000"/>
                </a:solidFill>
              </a:rPr>
              <a:t>NSW, </a:t>
            </a:r>
            <a:r>
              <a:rPr lang="it-IT" dirty="0" err="1" smtClean="0">
                <a:solidFill>
                  <a:srgbClr val="FFC000"/>
                </a:solidFill>
              </a:rPr>
              <a:t>LAr</a:t>
            </a:r>
            <a:r>
              <a:rPr lang="it-IT" dirty="0" smtClean="0">
                <a:solidFill>
                  <a:srgbClr val="FFC000"/>
                </a:solidFill>
              </a:rPr>
              <a:t> </a:t>
            </a:r>
            <a:endParaRPr lang="en-GB" dirty="0">
              <a:solidFill>
                <a:srgbClr val="FFC000"/>
              </a:solidFill>
            </a:endParaRPr>
          </a:p>
          <a:p>
            <a:endParaRPr lang="en-GB" dirty="0">
              <a:solidFill>
                <a:srgbClr val="FFC000"/>
              </a:solidFill>
            </a:endParaRPr>
          </a:p>
        </p:txBody>
      </p:sp>
      <p:cxnSp>
        <p:nvCxnSpPr>
          <p:cNvPr id="25" name="Straight Arrow Connector 24"/>
          <p:cNvCxnSpPr/>
          <p:nvPr/>
        </p:nvCxnSpPr>
        <p:spPr bwMode="auto">
          <a:xfrm>
            <a:off x="5138788" y="1664027"/>
            <a:ext cx="0" cy="654735"/>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cxnSp>
        <p:nvCxnSpPr>
          <p:cNvPr id="26" name="Straight Arrow Connector 25"/>
          <p:cNvCxnSpPr/>
          <p:nvPr/>
        </p:nvCxnSpPr>
        <p:spPr bwMode="auto">
          <a:xfrm>
            <a:off x="1558330" y="1991394"/>
            <a:ext cx="0" cy="327368"/>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cxnSp>
        <p:nvCxnSpPr>
          <p:cNvPr id="29" name="Straight Connector 28"/>
          <p:cNvCxnSpPr/>
          <p:nvPr/>
        </p:nvCxnSpPr>
        <p:spPr bwMode="auto">
          <a:xfrm flipV="1">
            <a:off x="1558330" y="1991394"/>
            <a:ext cx="1619169" cy="14424"/>
          </a:xfrm>
          <a:prstGeom prst="line">
            <a:avLst/>
          </a:prstGeom>
          <a:solidFill>
            <a:schemeClr val="accent1"/>
          </a:solidFill>
          <a:ln w="9525" cap="flat" cmpd="sng" algn="ctr">
            <a:solidFill>
              <a:srgbClr val="FFC000"/>
            </a:solidFill>
            <a:prstDash val="solid"/>
            <a:round/>
            <a:headEnd type="none" w="med" len="med"/>
            <a:tailEnd type="none" w="med" len="med"/>
          </a:ln>
          <a:effectLst/>
        </p:spPr>
      </p:cxnSp>
      <p:sp>
        <p:nvSpPr>
          <p:cNvPr id="31" name="TextBox 30"/>
          <p:cNvSpPr txBox="1"/>
          <p:nvPr/>
        </p:nvSpPr>
        <p:spPr>
          <a:xfrm>
            <a:off x="8017470" y="1279455"/>
            <a:ext cx="3750129" cy="646331"/>
          </a:xfrm>
          <a:prstGeom prst="rect">
            <a:avLst/>
          </a:prstGeom>
          <a:noFill/>
          <a:ln>
            <a:noFill/>
          </a:ln>
        </p:spPr>
        <p:txBody>
          <a:bodyPr wrap="none" rtlCol="0">
            <a:spAutoFit/>
          </a:bodyPr>
          <a:lstStyle/>
          <a:p>
            <a:r>
              <a:rPr lang="it-IT" dirty="0" smtClean="0">
                <a:solidFill>
                  <a:srgbClr val="FFC000"/>
                </a:solidFill>
              </a:rPr>
              <a:t>ITK, MUON, </a:t>
            </a:r>
            <a:r>
              <a:rPr lang="it-IT" dirty="0" err="1" smtClean="0">
                <a:solidFill>
                  <a:srgbClr val="FFC000"/>
                </a:solidFill>
              </a:rPr>
              <a:t>LAr</a:t>
            </a:r>
            <a:r>
              <a:rPr lang="it-IT" dirty="0" smtClean="0">
                <a:solidFill>
                  <a:srgbClr val="FFC000"/>
                </a:solidFill>
              </a:rPr>
              <a:t>, </a:t>
            </a:r>
            <a:r>
              <a:rPr lang="it-IT" dirty="0" err="1" smtClean="0">
                <a:solidFill>
                  <a:srgbClr val="FFC000"/>
                </a:solidFill>
              </a:rPr>
              <a:t>TileCalo</a:t>
            </a:r>
            <a:r>
              <a:rPr lang="it-IT" dirty="0" smtClean="0">
                <a:solidFill>
                  <a:srgbClr val="FFC000"/>
                </a:solidFill>
              </a:rPr>
              <a:t>, Timing?</a:t>
            </a:r>
            <a:endParaRPr lang="en-GB" dirty="0">
              <a:solidFill>
                <a:srgbClr val="FFC000"/>
              </a:solidFill>
            </a:endParaRPr>
          </a:p>
          <a:p>
            <a:endParaRPr lang="en-GB" dirty="0">
              <a:solidFill>
                <a:srgbClr val="FFC000"/>
              </a:solidFill>
            </a:endParaRPr>
          </a:p>
        </p:txBody>
      </p:sp>
      <p:cxnSp>
        <p:nvCxnSpPr>
          <p:cNvPr id="32" name="Straight Arrow Connector 31"/>
          <p:cNvCxnSpPr/>
          <p:nvPr/>
        </p:nvCxnSpPr>
        <p:spPr bwMode="auto">
          <a:xfrm>
            <a:off x="8474670" y="1636452"/>
            <a:ext cx="0" cy="654735"/>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33" name="TextBox 32"/>
          <p:cNvSpPr txBox="1"/>
          <p:nvPr/>
        </p:nvSpPr>
        <p:spPr>
          <a:xfrm>
            <a:off x="685800" y="5747762"/>
            <a:ext cx="774571" cy="369332"/>
          </a:xfrm>
          <a:prstGeom prst="rect">
            <a:avLst/>
          </a:prstGeom>
          <a:noFill/>
          <a:ln>
            <a:noFill/>
          </a:ln>
        </p:spPr>
        <p:txBody>
          <a:bodyPr wrap="none" rtlCol="0">
            <a:spAutoFit/>
          </a:bodyPr>
          <a:lstStyle/>
          <a:p>
            <a:r>
              <a:rPr lang="en-GB" dirty="0" err="1" smtClean="0">
                <a:solidFill>
                  <a:srgbClr val="99CCFF"/>
                </a:solidFill>
              </a:rPr>
              <a:t>LHCb</a:t>
            </a:r>
            <a:endParaRPr lang="en-GB" dirty="0">
              <a:solidFill>
                <a:srgbClr val="99CCFF"/>
              </a:solidFill>
            </a:endParaRPr>
          </a:p>
        </p:txBody>
      </p:sp>
      <p:cxnSp>
        <p:nvCxnSpPr>
          <p:cNvPr id="34" name="Straight Arrow Connector 33"/>
          <p:cNvCxnSpPr/>
          <p:nvPr/>
        </p:nvCxnSpPr>
        <p:spPr bwMode="auto">
          <a:xfrm flipH="1" flipV="1">
            <a:off x="4785360" y="4465065"/>
            <a:ext cx="15240" cy="1282697"/>
          </a:xfrm>
          <a:prstGeom prst="straightConnector1">
            <a:avLst/>
          </a:prstGeom>
          <a:solidFill>
            <a:schemeClr val="accent1"/>
          </a:solidFill>
          <a:ln w="9525" cap="flat" cmpd="sng" algn="ctr">
            <a:solidFill>
              <a:srgbClr val="99CCFF"/>
            </a:solidFill>
            <a:prstDash val="solid"/>
            <a:round/>
            <a:headEnd type="none" w="med" len="med"/>
            <a:tailEnd type="triangle"/>
          </a:ln>
          <a:effectLst/>
        </p:spPr>
      </p:cxnSp>
      <p:sp>
        <p:nvSpPr>
          <p:cNvPr id="35" name="TextBox 34"/>
          <p:cNvSpPr txBox="1"/>
          <p:nvPr/>
        </p:nvSpPr>
        <p:spPr>
          <a:xfrm>
            <a:off x="2971165" y="5747762"/>
            <a:ext cx="4006481" cy="369332"/>
          </a:xfrm>
          <a:prstGeom prst="rect">
            <a:avLst/>
          </a:prstGeom>
          <a:noFill/>
          <a:ln>
            <a:noFill/>
          </a:ln>
        </p:spPr>
        <p:txBody>
          <a:bodyPr wrap="none" rtlCol="0">
            <a:spAutoFit/>
          </a:bodyPr>
          <a:lstStyle/>
          <a:p>
            <a:r>
              <a:rPr lang="en-GB" dirty="0" smtClean="0">
                <a:solidFill>
                  <a:srgbClr val="99CCFF"/>
                </a:solidFill>
              </a:rPr>
              <a:t>VELO, </a:t>
            </a:r>
            <a:r>
              <a:rPr lang="en-GB" dirty="0" err="1" smtClean="0">
                <a:solidFill>
                  <a:srgbClr val="99CCFF"/>
                </a:solidFill>
              </a:rPr>
              <a:t>SciFi</a:t>
            </a:r>
            <a:r>
              <a:rPr lang="en-GB" dirty="0" smtClean="0">
                <a:solidFill>
                  <a:srgbClr val="99CCFF"/>
                </a:solidFill>
              </a:rPr>
              <a:t>, UT, RICH, CALO, </a:t>
            </a:r>
            <a:r>
              <a:rPr lang="en-GB" dirty="0" err="1" smtClean="0">
                <a:solidFill>
                  <a:srgbClr val="99CCFF"/>
                </a:solidFill>
              </a:rPr>
              <a:t>Muon</a:t>
            </a:r>
            <a:endParaRPr lang="en-GB" dirty="0">
              <a:solidFill>
                <a:srgbClr val="99CCFF"/>
              </a:solidFill>
            </a:endParaRPr>
          </a:p>
        </p:txBody>
      </p:sp>
      <p:sp>
        <p:nvSpPr>
          <p:cNvPr id="36" name="TextBox 35"/>
          <p:cNvSpPr txBox="1"/>
          <p:nvPr/>
        </p:nvSpPr>
        <p:spPr>
          <a:xfrm>
            <a:off x="8704231" y="5747762"/>
            <a:ext cx="3053208" cy="646331"/>
          </a:xfrm>
          <a:prstGeom prst="rect">
            <a:avLst/>
          </a:prstGeom>
          <a:noFill/>
          <a:ln>
            <a:noFill/>
          </a:ln>
        </p:spPr>
        <p:txBody>
          <a:bodyPr wrap="none" rtlCol="0">
            <a:spAutoFit/>
          </a:bodyPr>
          <a:lstStyle/>
          <a:p>
            <a:r>
              <a:rPr lang="en-GB" i="1" dirty="0" smtClean="0">
                <a:solidFill>
                  <a:srgbClr val="99CCFF"/>
                </a:solidFill>
              </a:rPr>
              <a:t>VELO, UT, Magnet, I-M-OT,</a:t>
            </a:r>
          </a:p>
          <a:p>
            <a:r>
              <a:rPr lang="en-GB" i="1" dirty="0" smtClean="0">
                <a:solidFill>
                  <a:srgbClr val="99CCFF"/>
                </a:solidFill>
              </a:rPr>
              <a:t>RICH, TORCH, ECAL </a:t>
            </a:r>
            <a:r>
              <a:rPr lang="en-GB" i="1" dirty="0" err="1" smtClean="0">
                <a:solidFill>
                  <a:srgbClr val="99CCFF"/>
                </a:solidFill>
              </a:rPr>
              <a:t>Muon</a:t>
            </a:r>
            <a:endParaRPr lang="en-GB" i="1" dirty="0">
              <a:solidFill>
                <a:srgbClr val="99CCFF"/>
              </a:solidFill>
            </a:endParaRPr>
          </a:p>
        </p:txBody>
      </p:sp>
      <p:cxnSp>
        <p:nvCxnSpPr>
          <p:cNvPr id="37" name="Straight Arrow Connector 36"/>
          <p:cNvCxnSpPr/>
          <p:nvPr/>
        </p:nvCxnSpPr>
        <p:spPr bwMode="auto">
          <a:xfrm flipV="1">
            <a:off x="10058400" y="4465064"/>
            <a:ext cx="0" cy="1282698"/>
          </a:xfrm>
          <a:prstGeom prst="straightConnector1">
            <a:avLst/>
          </a:prstGeom>
          <a:solidFill>
            <a:schemeClr val="accent1"/>
          </a:solidFill>
          <a:ln w="9525" cap="flat" cmpd="sng" algn="ctr">
            <a:solidFill>
              <a:srgbClr val="99CCFF"/>
            </a:solidFill>
            <a:prstDash val="solid"/>
            <a:round/>
            <a:headEnd type="none" w="med" len="med"/>
            <a:tailEnd type="triangle"/>
          </a:ln>
          <a:effectLst/>
        </p:spPr>
      </p:cxnSp>
      <p:sp>
        <p:nvSpPr>
          <p:cNvPr id="38" name="TextBox 37"/>
          <p:cNvSpPr txBox="1"/>
          <p:nvPr/>
        </p:nvSpPr>
        <p:spPr>
          <a:xfrm>
            <a:off x="9806568" y="4041719"/>
            <a:ext cx="503664" cy="307777"/>
          </a:xfrm>
          <a:prstGeom prst="rect">
            <a:avLst/>
          </a:prstGeom>
          <a:noFill/>
          <a:ln>
            <a:noFill/>
          </a:ln>
        </p:spPr>
        <p:txBody>
          <a:bodyPr wrap="none" rtlCol="0">
            <a:spAutoFit/>
          </a:bodyPr>
          <a:lstStyle/>
          <a:p>
            <a:r>
              <a:rPr lang="en-GB" sz="1400" smtClean="0">
                <a:solidFill>
                  <a:schemeClr val="accent1"/>
                </a:solidFill>
              </a:rPr>
              <a:t>LS4</a:t>
            </a:r>
            <a:endParaRPr lang="en-GB" sz="1400">
              <a:solidFill>
                <a:schemeClr val="accent1"/>
              </a:solidFill>
            </a:endParaRPr>
          </a:p>
        </p:txBody>
      </p:sp>
      <p:sp>
        <p:nvSpPr>
          <p:cNvPr id="4" name="TextBox 3"/>
          <p:cNvSpPr txBox="1"/>
          <p:nvPr/>
        </p:nvSpPr>
        <p:spPr>
          <a:xfrm>
            <a:off x="685800" y="918439"/>
            <a:ext cx="851515" cy="369332"/>
          </a:xfrm>
          <a:prstGeom prst="rect">
            <a:avLst/>
          </a:prstGeom>
          <a:noFill/>
          <a:ln>
            <a:noFill/>
          </a:ln>
        </p:spPr>
        <p:txBody>
          <a:bodyPr wrap="none" rtlCol="0">
            <a:spAutoFit/>
          </a:bodyPr>
          <a:lstStyle/>
          <a:p>
            <a:r>
              <a:rPr lang="en-GB" dirty="0" smtClean="0">
                <a:solidFill>
                  <a:schemeClr val="accent2"/>
                </a:solidFill>
              </a:rPr>
              <a:t>ALICE</a:t>
            </a:r>
            <a:endParaRPr lang="en-GB" dirty="0">
              <a:solidFill>
                <a:schemeClr val="accent2"/>
              </a:solidFill>
            </a:endParaRPr>
          </a:p>
        </p:txBody>
      </p:sp>
      <p:sp>
        <p:nvSpPr>
          <p:cNvPr id="6" name="TextBox 5"/>
          <p:cNvSpPr txBox="1"/>
          <p:nvPr/>
        </p:nvSpPr>
        <p:spPr>
          <a:xfrm>
            <a:off x="3688565" y="914400"/>
            <a:ext cx="3511026" cy="369332"/>
          </a:xfrm>
          <a:prstGeom prst="rect">
            <a:avLst/>
          </a:prstGeom>
          <a:noFill/>
          <a:ln>
            <a:noFill/>
          </a:ln>
        </p:spPr>
        <p:txBody>
          <a:bodyPr wrap="none" rtlCol="0">
            <a:spAutoFit/>
          </a:bodyPr>
          <a:lstStyle/>
          <a:p>
            <a:r>
              <a:rPr lang="en-GB" smtClean="0">
                <a:solidFill>
                  <a:schemeClr val="accent2"/>
                </a:solidFill>
              </a:rPr>
              <a:t>ITS, TPC, MFT, SAMPA, FIT, O2</a:t>
            </a:r>
            <a:endParaRPr lang="en-GB">
              <a:solidFill>
                <a:schemeClr val="accent2"/>
              </a:solidFill>
            </a:endParaRPr>
          </a:p>
        </p:txBody>
      </p:sp>
      <p:cxnSp>
        <p:nvCxnSpPr>
          <p:cNvPr id="27" name="Straight Arrow Connector 26"/>
          <p:cNvCxnSpPr/>
          <p:nvPr/>
        </p:nvCxnSpPr>
        <p:spPr bwMode="auto">
          <a:xfrm>
            <a:off x="4495800" y="1271051"/>
            <a:ext cx="0" cy="1035011"/>
          </a:xfrm>
          <a:prstGeom prst="straightConnector1">
            <a:avLst/>
          </a:prstGeom>
          <a:solidFill>
            <a:schemeClr val="accent1"/>
          </a:solidFill>
          <a:ln w="9525" cap="flat" cmpd="sng" algn="ctr">
            <a:solidFill>
              <a:schemeClr val="accent2"/>
            </a:solidFill>
            <a:prstDash val="solid"/>
            <a:round/>
            <a:headEnd type="none" w="med" len="med"/>
            <a:tailEnd type="triangle"/>
          </a:ln>
          <a:effectLst/>
        </p:spPr>
      </p:cxnSp>
      <p:sp>
        <p:nvSpPr>
          <p:cNvPr id="12" name="TextBox 11"/>
          <p:cNvSpPr txBox="1"/>
          <p:nvPr/>
        </p:nvSpPr>
        <p:spPr>
          <a:xfrm>
            <a:off x="685800" y="5024787"/>
            <a:ext cx="697627" cy="369332"/>
          </a:xfrm>
          <a:prstGeom prst="rect">
            <a:avLst/>
          </a:prstGeom>
          <a:noFill/>
        </p:spPr>
        <p:txBody>
          <a:bodyPr wrap="none" rtlCol="0">
            <a:spAutoFit/>
          </a:bodyPr>
          <a:lstStyle/>
          <a:p>
            <a:r>
              <a:rPr lang="en-GB" dirty="0" smtClean="0">
                <a:solidFill>
                  <a:srgbClr val="92D050"/>
                </a:solidFill>
              </a:rPr>
              <a:t>CMS</a:t>
            </a:r>
            <a:endParaRPr lang="en-GB" dirty="0">
              <a:solidFill>
                <a:srgbClr val="92D050"/>
              </a:solidFill>
            </a:endParaRPr>
          </a:p>
        </p:txBody>
      </p:sp>
      <p:sp>
        <p:nvSpPr>
          <p:cNvPr id="14" name="TextBox 13"/>
          <p:cNvSpPr txBox="1"/>
          <p:nvPr/>
        </p:nvSpPr>
        <p:spPr>
          <a:xfrm>
            <a:off x="2242172" y="5024787"/>
            <a:ext cx="684803" cy="369332"/>
          </a:xfrm>
          <a:prstGeom prst="rect">
            <a:avLst/>
          </a:prstGeom>
          <a:noFill/>
        </p:spPr>
        <p:txBody>
          <a:bodyPr wrap="none" rtlCol="0">
            <a:spAutoFit/>
          </a:bodyPr>
          <a:lstStyle/>
          <a:p>
            <a:r>
              <a:rPr lang="en-GB" dirty="0" smtClean="0">
                <a:solidFill>
                  <a:srgbClr val="92D050"/>
                </a:solidFill>
              </a:rPr>
              <a:t>Pixel</a:t>
            </a:r>
            <a:endParaRPr lang="en-GB" dirty="0">
              <a:solidFill>
                <a:srgbClr val="92D050"/>
              </a:solidFill>
            </a:endParaRPr>
          </a:p>
        </p:txBody>
      </p:sp>
      <p:sp>
        <p:nvSpPr>
          <p:cNvPr id="16" name="TextBox 15"/>
          <p:cNvSpPr txBox="1"/>
          <p:nvPr/>
        </p:nvSpPr>
        <p:spPr>
          <a:xfrm>
            <a:off x="7232372" y="5024787"/>
            <a:ext cx="3511828" cy="646331"/>
          </a:xfrm>
          <a:prstGeom prst="rect">
            <a:avLst/>
          </a:prstGeom>
          <a:noFill/>
        </p:spPr>
        <p:txBody>
          <a:bodyPr wrap="square" rtlCol="0">
            <a:spAutoFit/>
          </a:bodyPr>
          <a:lstStyle/>
          <a:p>
            <a:r>
              <a:rPr lang="en-GB" dirty="0" smtClean="0">
                <a:solidFill>
                  <a:srgbClr val="92D050"/>
                </a:solidFill>
              </a:rPr>
              <a:t>Tracker, HGC, </a:t>
            </a:r>
            <a:r>
              <a:rPr lang="en-GB" dirty="0" err="1" smtClean="0">
                <a:solidFill>
                  <a:srgbClr val="92D050"/>
                </a:solidFill>
              </a:rPr>
              <a:t>Muon</a:t>
            </a:r>
            <a:r>
              <a:rPr lang="en-GB" dirty="0" smtClean="0">
                <a:solidFill>
                  <a:srgbClr val="92D050"/>
                </a:solidFill>
              </a:rPr>
              <a:t>, Barrel EM, TDAQ, MIP Timing?</a:t>
            </a:r>
            <a:endParaRPr lang="en-GB" dirty="0">
              <a:solidFill>
                <a:srgbClr val="92D050"/>
              </a:solidFill>
            </a:endParaRPr>
          </a:p>
        </p:txBody>
      </p:sp>
      <p:cxnSp>
        <p:nvCxnSpPr>
          <p:cNvPr id="40" name="Straight Arrow Connector 39"/>
          <p:cNvCxnSpPr/>
          <p:nvPr/>
        </p:nvCxnSpPr>
        <p:spPr bwMode="auto">
          <a:xfrm flipV="1">
            <a:off x="8610600" y="4465063"/>
            <a:ext cx="0" cy="575895"/>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cxnSp>
        <p:nvCxnSpPr>
          <p:cNvPr id="41" name="Straight Arrow Connector 40"/>
          <p:cNvCxnSpPr/>
          <p:nvPr/>
        </p:nvCxnSpPr>
        <p:spPr bwMode="auto">
          <a:xfrm flipV="1">
            <a:off x="2669177" y="4453188"/>
            <a:ext cx="0" cy="575895"/>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cxnSp>
        <p:nvCxnSpPr>
          <p:cNvPr id="42" name="Straight Arrow Connector 41"/>
          <p:cNvCxnSpPr/>
          <p:nvPr/>
        </p:nvCxnSpPr>
        <p:spPr bwMode="auto">
          <a:xfrm flipV="1">
            <a:off x="4419600" y="4479253"/>
            <a:ext cx="0" cy="575895"/>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cxnSp>
        <p:nvCxnSpPr>
          <p:cNvPr id="39" name="Straight Arrow Connector 38"/>
          <p:cNvCxnSpPr/>
          <p:nvPr/>
        </p:nvCxnSpPr>
        <p:spPr bwMode="auto">
          <a:xfrm flipV="1">
            <a:off x="3352800" y="4479253"/>
            <a:ext cx="0" cy="575895"/>
          </a:xfrm>
          <a:prstGeom prst="straightConnector1">
            <a:avLst/>
          </a:prstGeom>
          <a:solidFill>
            <a:schemeClr val="accent1"/>
          </a:solidFill>
          <a:ln w="9525" cap="flat" cmpd="sng" algn="ctr">
            <a:solidFill>
              <a:srgbClr val="92D050"/>
            </a:solidFill>
            <a:prstDash val="solid"/>
            <a:round/>
            <a:headEnd type="none" w="med" len="med"/>
            <a:tailEnd type="triangle"/>
          </a:ln>
          <a:effectLst/>
        </p:spPr>
      </p:cxnSp>
      <p:sp>
        <p:nvSpPr>
          <p:cNvPr id="2" name="TextBox 1"/>
          <p:cNvSpPr txBox="1"/>
          <p:nvPr/>
        </p:nvSpPr>
        <p:spPr>
          <a:xfrm>
            <a:off x="2951833" y="5024787"/>
            <a:ext cx="1005403" cy="646331"/>
          </a:xfrm>
          <a:prstGeom prst="rect">
            <a:avLst/>
          </a:prstGeom>
          <a:noFill/>
        </p:spPr>
        <p:txBody>
          <a:bodyPr wrap="none" rtlCol="0">
            <a:spAutoFit/>
          </a:bodyPr>
          <a:lstStyle/>
          <a:p>
            <a:r>
              <a:rPr lang="en-GB" smtClean="0">
                <a:solidFill>
                  <a:srgbClr val="92D050"/>
                </a:solidFill>
              </a:rPr>
              <a:t>Hadron </a:t>
            </a:r>
          </a:p>
          <a:p>
            <a:r>
              <a:rPr lang="en-GB" dirty="0" err="1" smtClean="0">
                <a:solidFill>
                  <a:srgbClr val="92D050"/>
                </a:solidFill>
              </a:rPr>
              <a:t>Endcap</a:t>
            </a:r>
            <a:endParaRPr lang="en-GB" dirty="0">
              <a:solidFill>
                <a:srgbClr val="92D050"/>
              </a:solidFill>
            </a:endParaRPr>
          </a:p>
        </p:txBody>
      </p:sp>
      <p:sp>
        <p:nvSpPr>
          <p:cNvPr id="3" name="TextBox 2"/>
          <p:cNvSpPr txBox="1"/>
          <p:nvPr/>
        </p:nvSpPr>
        <p:spPr>
          <a:xfrm>
            <a:off x="4036422" y="5024787"/>
            <a:ext cx="3050177" cy="646331"/>
          </a:xfrm>
          <a:prstGeom prst="rect">
            <a:avLst/>
          </a:prstGeom>
          <a:noFill/>
        </p:spPr>
        <p:txBody>
          <a:bodyPr wrap="square" rtlCol="0">
            <a:spAutoFit/>
          </a:bodyPr>
          <a:lstStyle/>
          <a:p>
            <a:r>
              <a:rPr lang="en-GB" dirty="0" smtClean="0">
                <a:solidFill>
                  <a:srgbClr val="92D050"/>
                </a:solidFill>
              </a:rPr>
              <a:t>Hadron Barrel, GE1/1 GEM</a:t>
            </a:r>
            <a:r>
              <a:rPr lang="en-GB" smtClean="0">
                <a:solidFill>
                  <a:srgbClr val="92D050"/>
                </a:solidFill>
              </a:rPr>
              <a:t>, </a:t>
            </a:r>
          </a:p>
          <a:p>
            <a:r>
              <a:rPr lang="en-GB" dirty="0" smtClean="0">
                <a:solidFill>
                  <a:srgbClr val="92D050"/>
                </a:solidFill>
              </a:rPr>
              <a:t>Refurbish Pixel </a:t>
            </a:r>
            <a:endParaRPr lang="en-GB" dirty="0">
              <a:solidFill>
                <a:srgbClr val="92D050"/>
              </a:solidFill>
            </a:endParaRPr>
          </a:p>
        </p:txBody>
      </p:sp>
    </p:spTree>
    <p:extLst>
      <p:ext uri="{BB962C8B-B14F-4D97-AF65-F5344CB8AC3E}">
        <p14:creationId xmlns:p14="http://schemas.microsoft.com/office/powerpoint/2010/main" val="5584106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8213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latin typeface="Calibri" charset="0"/>
                <a:cs typeface="Calibri" charset="0"/>
              </a:rPr>
              <a:t>Muon</a:t>
            </a:r>
            <a:r>
              <a:rPr lang="en-US" dirty="0">
                <a:latin typeface="Calibri" charset="0"/>
                <a:cs typeface="Calibri" charset="0"/>
              </a:rPr>
              <a:t> Forward Tracker</a:t>
            </a:r>
          </a:p>
        </p:txBody>
      </p:sp>
      <p:sp>
        <p:nvSpPr>
          <p:cNvPr id="15" name="Espace réservé du contenu 2"/>
          <p:cNvSpPr>
            <a:spLocks noGrp="1"/>
          </p:cNvSpPr>
          <p:nvPr>
            <p:ph sz="quarter" idx="4294967295"/>
          </p:nvPr>
        </p:nvSpPr>
        <p:spPr>
          <a:xfrm>
            <a:off x="415300" y="876523"/>
            <a:ext cx="10328899" cy="540955"/>
          </a:xfrm>
          <a:prstGeom prst="rect">
            <a:avLst/>
          </a:prstGeom>
        </p:spPr>
        <p:txBody>
          <a:bodyPr>
            <a:normAutofit/>
          </a:bodyPr>
          <a:lstStyle/>
          <a:p>
            <a:pPr marL="0" indent="0">
              <a:buNone/>
            </a:pPr>
            <a:r>
              <a:rPr lang="en-GB" sz="1800" dirty="0" smtClean="0"/>
              <a:t>920 silicon pixel sensors (0.4 m</a:t>
            </a:r>
            <a:r>
              <a:rPr lang="en-GB" sz="1800" baseline="30000" dirty="0" smtClean="0"/>
              <a:t>2</a:t>
            </a:r>
            <a:r>
              <a:rPr lang="en-GB" sz="1800" dirty="0" smtClean="0"/>
              <a:t>) in 280 ladders of 2 to 5 sensors each – using the ALPIDE chip</a:t>
            </a:r>
            <a:endParaRPr lang="en-GB" sz="1800" dirty="0"/>
          </a:p>
        </p:txBody>
      </p:sp>
      <p:pic>
        <p:nvPicPr>
          <p:cNvPr id="16" name="Image 7"/>
          <p:cNvPicPr>
            <a:picLocks noChangeAspect="1"/>
          </p:cNvPicPr>
          <p:nvPr/>
        </p:nvPicPr>
        <p:blipFill>
          <a:blip r:embed="rId2"/>
          <a:stretch>
            <a:fillRect/>
          </a:stretch>
        </p:blipFill>
        <p:spPr>
          <a:xfrm>
            <a:off x="1295400" y="1600200"/>
            <a:ext cx="5116048" cy="4542431"/>
          </a:xfrm>
          <a:prstGeom prst="rect">
            <a:avLst/>
          </a:prstGeom>
        </p:spPr>
      </p:pic>
      <p:sp>
        <p:nvSpPr>
          <p:cNvPr id="17" name="Cylindre 12"/>
          <p:cNvSpPr/>
          <p:nvPr/>
        </p:nvSpPr>
        <p:spPr>
          <a:xfrm rot="5400000">
            <a:off x="10110051" y="4326531"/>
            <a:ext cx="152400" cy="774700"/>
          </a:xfrm>
          <a:prstGeom prst="can">
            <a:avLst/>
          </a:prstGeom>
          <a:solidFill>
            <a:srgbClr val="3366FF"/>
          </a:solidFill>
          <a:scene3d>
            <a:camera prst="orthographicFront">
              <a:rot lat="0" lon="0" rev="21174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FFFFFE"/>
              </a:solidFill>
              <a:latin typeface="Arial"/>
            </a:endParaRPr>
          </a:p>
        </p:txBody>
      </p:sp>
      <p:grpSp>
        <p:nvGrpSpPr>
          <p:cNvPr id="21" name="Grouper 22"/>
          <p:cNvGrpSpPr/>
          <p:nvPr/>
        </p:nvGrpSpPr>
        <p:grpSpPr>
          <a:xfrm>
            <a:off x="6071343" y="2631053"/>
            <a:ext cx="1383340" cy="520728"/>
            <a:chOff x="4864101" y="2565372"/>
            <a:chExt cx="1383340" cy="520728"/>
          </a:xfrm>
        </p:grpSpPr>
        <p:sp>
          <p:nvSpPr>
            <p:cNvPr id="22" name="ZoneTexte 17"/>
            <p:cNvSpPr txBox="1"/>
            <p:nvPr/>
          </p:nvSpPr>
          <p:spPr>
            <a:xfrm>
              <a:off x="5435600" y="2565372"/>
              <a:ext cx="811841" cy="338554"/>
            </a:xfrm>
            <a:prstGeom prst="rect">
              <a:avLst/>
            </a:prstGeom>
            <a:noFill/>
          </p:spPr>
          <p:txBody>
            <a:bodyPr wrap="none" rtlCol="0">
              <a:spAutoFit/>
            </a:bodyPr>
            <a:lstStyle/>
            <a:p>
              <a:r>
                <a:rPr lang="en-GB" sz="1600" dirty="0" smtClean="0">
                  <a:solidFill>
                    <a:srgbClr val="141313"/>
                  </a:solidFill>
                  <a:latin typeface="Arial"/>
                </a:rPr>
                <a:t>Disk#0</a:t>
              </a:r>
              <a:endParaRPr lang="en-GB" sz="1600" dirty="0">
                <a:solidFill>
                  <a:srgbClr val="141313"/>
                </a:solidFill>
                <a:latin typeface="Arial"/>
              </a:endParaRPr>
            </a:p>
          </p:txBody>
        </p:sp>
        <p:cxnSp>
          <p:nvCxnSpPr>
            <p:cNvPr id="23" name="Connecteur droit avec flèche 19"/>
            <p:cNvCxnSpPr/>
            <p:nvPr/>
          </p:nvCxnSpPr>
          <p:spPr>
            <a:xfrm flipH="1">
              <a:off x="4864101" y="2717800"/>
              <a:ext cx="571499" cy="368300"/>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24" name="Grouper 23"/>
          <p:cNvGrpSpPr/>
          <p:nvPr/>
        </p:nvGrpSpPr>
        <p:grpSpPr>
          <a:xfrm>
            <a:off x="5602293" y="1847270"/>
            <a:ext cx="900107" cy="841355"/>
            <a:chOff x="4864101" y="2244745"/>
            <a:chExt cx="900107" cy="841355"/>
          </a:xfrm>
        </p:grpSpPr>
        <p:sp>
          <p:nvSpPr>
            <p:cNvPr id="25" name="ZoneTexte 24"/>
            <p:cNvSpPr txBox="1"/>
            <p:nvPr/>
          </p:nvSpPr>
          <p:spPr>
            <a:xfrm>
              <a:off x="4952367" y="2244745"/>
              <a:ext cx="811841" cy="338554"/>
            </a:xfrm>
            <a:prstGeom prst="rect">
              <a:avLst/>
            </a:prstGeom>
            <a:noFill/>
          </p:spPr>
          <p:txBody>
            <a:bodyPr wrap="none" rtlCol="0">
              <a:spAutoFit/>
            </a:bodyPr>
            <a:lstStyle/>
            <a:p>
              <a:r>
                <a:rPr lang="en-GB" sz="1600" dirty="0" smtClean="0">
                  <a:solidFill>
                    <a:srgbClr val="141313"/>
                  </a:solidFill>
                  <a:latin typeface="Arial"/>
                </a:rPr>
                <a:t>Disk#1</a:t>
              </a:r>
              <a:endParaRPr lang="en-GB" sz="1600" dirty="0">
                <a:solidFill>
                  <a:srgbClr val="141313"/>
                </a:solidFill>
                <a:latin typeface="Arial"/>
              </a:endParaRPr>
            </a:p>
          </p:txBody>
        </p:sp>
        <p:cxnSp>
          <p:nvCxnSpPr>
            <p:cNvPr id="26" name="Connecteur droit avec flèche 25"/>
            <p:cNvCxnSpPr/>
            <p:nvPr/>
          </p:nvCxnSpPr>
          <p:spPr>
            <a:xfrm flipH="1">
              <a:off x="4864101" y="2575930"/>
              <a:ext cx="469049" cy="510170"/>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27" name="Grouper 26"/>
          <p:cNvGrpSpPr/>
          <p:nvPr/>
        </p:nvGrpSpPr>
        <p:grpSpPr>
          <a:xfrm>
            <a:off x="2967567" y="1340341"/>
            <a:ext cx="1841763" cy="1009261"/>
            <a:chOff x="5295158" y="1774220"/>
            <a:chExt cx="1841763" cy="1009261"/>
          </a:xfrm>
        </p:grpSpPr>
        <p:sp>
          <p:nvSpPr>
            <p:cNvPr id="28" name="ZoneTexte 27"/>
            <p:cNvSpPr txBox="1"/>
            <p:nvPr/>
          </p:nvSpPr>
          <p:spPr>
            <a:xfrm>
              <a:off x="5295158" y="1774220"/>
              <a:ext cx="811841" cy="338554"/>
            </a:xfrm>
            <a:prstGeom prst="rect">
              <a:avLst/>
            </a:prstGeom>
            <a:noFill/>
          </p:spPr>
          <p:txBody>
            <a:bodyPr wrap="none" rtlCol="0">
              <a:spAutoFit/>
            </a:bodyPr>
            <a:lstStyle/>
            <a:p>
              <a:r>
                <a:rPr lang="en-GB" sz="1600" dirty="0" smtClean="0">
                  <a:solidFill>
                    <a:srgbClr val="141313"/>
                  </a:solidFill>
                  <a:latin typeface="Arial"/>
                </a:rPr>
                <a:t>Disk#4</a:t>
              </a:r>
              <a:endParaRPr lang="en-GB" sz="1600" dirty="0">
                <a:solidFill>
                  <a:srgbClr val="141313"/>
                </a:solidFill>
                <a:latin typeface="Arial"/>
              </a:endParaRPr>
            </a:p>
          </p:txBody>
        </p:sp>
        <p:cxnSp>
          <p:nvCxnSpPr>
            <p:cNvPr id="29" name="Connecteur droit avec flèche 28"/>
            <p:cNvCxnSpPr>
              <a:stCxn id="41" idx="2"/>
            </p:cNvCxnSpPr>
            <p:nvPr/>
          </p:nvCxnSpPr>
          <p:spPr>
            <a:xfrm flipH="1">
              <a:off x="6299944" y="1810155"/>
              <a:ext cx="836977" cy="973326"/>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30" name="Grouper 29"/>
          <p:cNvGrpSpPr/>
          <p:nvPr/>
        </p:nvGrpSpPr>
        <p:grpSpPr>
          <a:xfrm>
            <a:off x="3386767" y="1677993"/>
            <a:ext cx="1238946" cy="1291614"/>
            <a:chOff x="4868053" y="1774220"/>
            <a:chExt cx="1238946" cy="1291614"/>
          </a:xfrm>
        </p:grpSpPr>
        <p:sp>
          <p:nvSpPr>
            <p:cNvPr id="31" name="ZoneTexte 30"/>
            <p:cNvSpPr txBox="1"/>
            <p:nvPr/>
          </p:nvSpPr>
          <p:spPr>
            <a:xfrm>
              <a:off x="5295158" y="1774220"/>
              <a:ext cx="811841" cy="338554"/>
            </a:xfrm>
            <a:prstGeom prst="rect">
              <a:avLst/>
            </a:prstGeom>
            <a:noFill/>
          </p:spPr>
          <p:txBody>
            <a:bodyPr wrap="none" rtlCol="0">
              <a:spAutoFit/>
            </a:bodyPr>
            <a:lstStyle/>
            <a:p>
              <a:r>
                <a:rPr lang="en-GB" sz="1600" dirty="0" smtClean="0">
                  <a:solidFill>
                    <a:srgbClr val="141313"/>
                  </a:solidFill>
                  <a:latin typeface="Arial"/>
                </a:rPr>
                <a:t>Disk#3</a:t>
              </a:r>
              <a:endParaRPr lang="en-GB" sz="1600" dirty="0">
                <a:solidFill>
                  <a:srgbClr val="141313"/>
                </a:solidFill>
                <a:latin typeface="Arial"/>
              </a:endParaRPr>
            </a:p>
          </p:txBody>
        </p:sp>
        <p:cxnSp>
          <p:nvCxnSpPr>
            <p:cNvPr id="32" name="Connecteur droit avec flèche 31"/>
            <p:cNvCxnSpPr/>
            <p:nvPr/>
          </p:nvCxnSpPr>
          <p:spPr>
            <a:xfrm flipH="1">
              <a:off x="4868053" y="2092508"/>
              <a:ext cx="854210" cy="973326"/>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33" name="Grouper 32"/>
          <p:cNvGrpSpPr/>
          <p:nvPr/>
        </p:nvGrpSpPr>
        <p:grpSpPr>
          <a:xfrm>
            <a:off x="4916494" y="1364045"/>
            <a:ext cx="1242897" cy="1311880"/>
            <a:chOff x="4864102" y="1774220"/>
            <a:chExt cx="1242897" cy="1311880"/>
          </a:xfrm>
        </p:grpSpPr>
        <p:sp>
          <p:nvSpPr>
            <p:cNvPr id="34" name="ZoneTexte 33"/>
            <p:cNvSpPr txBox="1"/>
            <p:nvPr/>
          </p:nvSpPr>
          <p:spPr>
            <a:xfrm>
              <a:off x="5295158" y="1774220"/>
              <a:ext cx="811841" cy="338554"/>
            </a:xfrm>
            <a:prstGeom prst="rect">
              <a:avLst/>
            </a:prstGeom>
            <a:noFill/>
          </p:spPr>
          <p:txBody>
            <a:bodyPr wrap="none" rtlCol="0">
              <a:spAutoFit/>
            </a:bodyPr>
            <a:lstStyle/>
            <a:p>
              <a:r>
                <a:rPr lang="en-GB" sz="1600" dirty="0" smtClean="0">
                  <a:solidFill>
                    <a:srgbClr val="141313"/>
                  </a:solidFill>
                  <a:latin typeface="Arial"/>
                </a:rPr>
                <a:t>Disk#2</a:t>
              </a:r>
              <a:endParaRPr lang="en-GB" sz="1600" dirty="0">
                <a:solidFill>
                  <a:srgbClr val="141313"/>
                </a:solidFill>
                <a:latin typeface="Arial"/>
              </a:endParaRPr>
            </a:p>
          </p:txBody>
        </p:sp>
        <p:cxnSp>
          <p:nvCxnSpPr>
            <p:cNvPr id="35" name="Connecteur droit avec flèche 34"/>
            <p:cNvCxnSpPr/>
            <p:nvPr/>
          </p:nvCxnSpPr>
          <p:spPr>
            <a:xfrm flipH="1">
              <a:off x="4864102" y="2112774"/>
              <a:ext cx="836977" cy="973326"/>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
        <p:nvSpPr>
          <p:cNvPr id="36" name="ZoneTexte 37"/>
          <p:cNvSpPr txBox="1"/>
          <p:nvPr/>
        </p:nvSpPr>
        <p:spPr>
          <a:xfrm>
            <a:off x="7245681" y="1729882"/>
            <a:ext cx="2882900" cy="646331"/>
          </a:xfrm>
          <a:prstGeom prst="rect">
            <a:avLst/>
          </a:prstGeom>
          <a:ln>
            <a:solidFill>
              <a:srgbClr val="FF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mtClean="0">
                <a:solidFill>
                  <a:srgbClr val="141313"/>
                </a:solidFill>
                <a:latin typeface="Arial"/>
              </a:rPr>
              <a:t>10 half-disks</a:t>
            </a:r>
            <a:endParaRPr lang="en-GB" dirty="0" smtClean="0">
              <a:solidFill>
                <a:srgbClr val="141313"/>
              </a:solidFill>
              <a:latin typeface="Arial"/>
            </a:endParaRPr>
          </a:p>
          <a:p>
            <a:pPr algn="ctr"/>
            <a:r>
              <a:rPr lang="en-GB" dirty="0" smtClean="0">
                <a:solidFill>
                  <a:srgbClr val="141313"/>
                </a:solidFill>
                <a:latin typeface="Arial"/>
              </a:rPr>
              <a:t>2 detection planes each</a:t>
            </a:r>
          </a:p>
        </p:txBody>
      </p:sp>
      <p:sp>
        <p:nvSpPr>
          <p:cNvPr id="37" name="ZoneTexte 38"/>
          <p:cNvSpPr txBox="1"/>
          <p:nvPr/>
        </p:nvSpPr>
        <p:spPr>
          <a:xfrm>
            <a:off x="5334982" y="5997862"/>
            <a:ext cx="1322798" cy="338554"/>
          </a:xfrm>
          <a:prstGeom prst="rect">
            <a:avLst/>
          </a:prstGeom>
          <a:noFill/>
        </p:spPr>
        <p:txBody>
          <a:bodyPr wrap="none" rtlCol="0">
            <a:spAutoFit/>
          </a:bodyPr>
          <a:lstStyle/>
          <a:p>
            <a:r>
              <a:rPr lang="en-GB" sz="1600">
                <a:solidFill>
                  <a:srgbClr val="141313"/>
                </a:solidFill>
                <a:latin typeface="Arial"/>
              </a:rPr>
              <a:t>z</a:t>
            </a:r>
            <a:r>
              <a:rPr lang="en-GB" sz="1600" smtClean="0">
                <a:solidFill>
                  <a:srgbClr val="141313"/>
                </a:solidFill>
                <a:latin typeface="Arial"/>
              </a:rPr>
              <a:t> = -</a:t>
            </a:r>
            <a:r>
              <a:rPr lang="en-GB" sz="1600" dirty="0" smtClean="0">
                <a:solidFill>
                  <a:srgbClr val="141313"/>
                </a:solidFill>
                <a:latin typeface="Arial"/>
              </a:rPr>
              <a:t>46.0 cm</a:t>
            </a:r>
            <a:endParaRPr lang="en-GB" sz="1600" dirty="0">
              <a:solidFill>
                <a:srgbClr val="141313"/>
              </a:solidFill>
              <a:latin typeface="Arial"/>
            </a:endParaRPr>
          </a:p>
        </p:txBody>
      </p:sp>
      <p:sp>
        <p:nvSpPr>
          <p:cNvPr id="38" name="ZoneTexte 39"/>
          <p:cNvSpPr txBox="1"/>
          <p:nvPr/>
        </p:nvSpPr>
        <p:spPr>
          <a:xfrm>
            <a:off x="1513549" y="5836156"/>
            <a:ext cx="1322798" cy="338554"/>
          </a:xfrm>
          <a:prstGeom prst="rect">
            <a:avLst/>
          </a:prstGeom>
          <a:noFill/>
        </p:spPr>
        <p:txBody>
          <a:bodyPr wrap="none" rtlCol="0">
            <a:spAutoFit/>
          </a:bodyPr>
          <a:lstStyle/>
          <a:p>
            <a:r>
              <a:rPr lang="en-GB" sz="1600" dirty="0">
                <a:solidFill>
                  <a:srgbClr val="141313"/>
                </a:solidFill>
                <a:latin typeface="Arial"/>
              </a:rPr>
              <a:t>z</a:t>
            </a:r>
            <a:r>
              <a:rPr lang="en-GB" sz="1600" dirty="0" smtClean="0">
                <a:solidFill>
                  <a:srgbClr val="141313"/>
                </a:solidFill>
                <a:latin typeface="Arial"/>
              </a:rPr>
              <a:t> = -76.8 cm</a:t>
            </a:r>
            <a:endParaRPr lang="en-GB" sz="1600" dirty="0">
              <a:solidFill>
                <a:srgbClr val="141313"/>
              </a:solidFill>
              <a:latin typeface="Arial"/>
            </a:endParaRPr>
          </a:p>
        </p:txBody>
      </p:sp>
      <p:cxnSp>
        <p:nvCxnSpPr>
          <p:cNvPr id="39" name="Connecteur droit avec flèche 40"/>
          <p:cNvCxnSpPr/>
          <p:nvPr/>
        </p:nvCxnSpPr>
        <p:spPr>
          <a:xfrm flipH="1" flipV="1">
            <a:off x="5777780" y="5380632"/>
            <a:ext cx="59037" cy="578719"/>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0" name="Connecteur droit avec flèche 42"/>
          <p:cNvCxnSpPr/>
          <p:nvPr/>
        </p:nvCxnSpPr>
        <p:spPr>
          <a:xfrm flipV="1">
            <a:off x="2018579" y="5104406"/>
            <a:ext cx="0" cy="674864"/>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1" name="ZoneTexte 46"/>
          <p:cNvSpPr txBox="1"/>
          <p:nvPr/>
        </p:nvSpPr>
        <p:spPr>
          <a:xfrm>
            <a:off x="7525205" y="2753932"/>
            <a:ext cx="2731838" cy="1200329"/>
          </a:xfrm>
          <a:prstGeom prst="rect">
            <a:avLst/>
          </a:prstGeom>
          <a:ln>
            <a:solidFill>
              <a:srgbClr val="FF0000"/>
            </a:solidFill>
          </a:ln>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GB" b="1" dirty="0" smtClean="0">
                <a:solidFill>
                  <a:srgbClr val="141313"/>
                </a:solidFill>
                <a:latin typeface="Arial"/>
              </a:rPr>
              <a:t>Radiation doses</a:t>
            </a:r>
            <a:endParaRPr lang="en-GB" b="1" dirty="0">
              <a:solidFill>
                <a:srgbClr val="141313"/>
              </a:solidFill>
              <a:latin typeface="Arial"/>
            </a:endParaRPr>
          </a:p>
          <a:p>
            <a:r>
              <a:rPr lang="en-GB" dirty="0" smtClean="0">
                <a:solidFill>
                  <a:srgbClr val="141313"/>
                </a:solidFill>
                <a:latin typeface="Arial"/>
              </a:rPr>
              <a:t>&lt; 400 </a:t>
            </a:r>
            <a:r>
              <a:rPr lang="en-GB" dirty="0" err="1" smtClean="0">
                <a:solidFill>
                  <a:srgbClr val="141313"/>
                </a:solidFill>
                <a:latin typeface="Arial"/>
              </a:rPr>
              <a:t>krad</a:t>
            </a:r>
            <a:r>
              <a:rPr lang="en-GB" dirty="0" smtClean="0">
                <a:solidFill>
                  <a:srgbClr val="141313"/>
                </a:solidFill>
                <a:latin typeface="Arial"/>
              </a:rPr>
              <a:t> </a:t>
            </a:r>
          </a:p>
          <a:p>
            <a:r>
              <a:rPr lang="en-GB" dirty="0" smtClean="0">
                <a:solidFill>
                  <a:srgbClr val="141313"/>
                </a:solidFill>
                <a:latin typeface="Arial"/>
              </a:rPr>
              <a:t>&lt; 6x10</a:t>
            </a:r>
            <a:r>
              <a:rPr lang="en-GB" baseline="30000" dirty="0" smtClean="0">
                <a:solidFill>
                  <a:srgbClr val="141313"/>
                </a:solidFill>
                <a:latin typeface="Arial"/>
              </a:rPr>
              <a:t>12</a:t>
            </a:r>
            <a:r>
              <a:rPr lang="en-GB" dirty="0" smtClean="0">
                <a:solidFill>
                  <a:srgbClr val="141313"/>
                </a:solidFill>
                <a:latin typeface="Arial"/>
              </a:rPr>
              <a:t> 1  MeV </a:t>
            </a:r>
            <a:r>
              <a:rPr lang="en-GB" dirty="0" err="1" smtClean="0">
                <a:solidFill>
                  <a:srgbClr val="141313"/>
                </a:solidFill>
                <a:latin typeface="Arial"/>
              </a:rPr>
              <a:t>n</a:t>
            </a:r>
            <a:r>
              <a:rPr lang="en-GB" baseline="-25000" dirty="0" err="1" smtClean="0">
                <a:solidFill>
                  <a:srgbClr val="141313"/>
                </a:solidFill>
                <a:latin typeface="Arial"/>
              </a:rPr>
              <a:t>eq</a:t>
            </a:r>
            <a:r>
              <a:rPr lang="en-GB" dirty="0" smtClean="0">
                <a:solidFill>
                  <a:srgbClr val="141313"/>
                </a:solidFill>
                <a:latin typeface="Arial"/>
              </a:rPr>
              <a:t>/cm</a:t>
            </a:r>
            <a:r>
              <a:rPr lang="en-GB" baseline="30000" dirty="0" smtClean="0">
                <a:solidFill>
                  <a:srgbClr val="141313"/>
                </a:solidFill>
                <a:latin typeface="Arial"/>
              </a:rPr>
              <a:t>2</a:t>
            </a:r>
            <a:r>
              <a:rPr lang="en-GB" dirty="0" smtClean="0">
                <a:solidFill>
                  <a:srgbClr val="141313"/>
                </a:solidFill>
                <a:latin typeface="Arial"/>
              </a:rPr>
              <a:t> </a:t>
            </a:r>
          </a:p>
          <a:p>
            <a:pPr algn="ctr"/>
            <a:r>
              <a:rPr lang="en-GB" i="1" dirty="0" smtClean="0">
                <a:solidFill>
                  <a:srgbClr val="141313"/>
                </a:solidFill>
                <a:latin typeface="Arial"/>
              </a:rPr>
              <a:t>10-fold security factor</a:t>
            </a:r>
            <a:endParaRPr lang="en-GB" i="1" dirty="0">
              <a:solidFill>
                <a:srgbClr val="141313"/>
              </a:solidFill>
              <a:latin typeface="Arial"/>
            </a:endParaRPr>
          </a:p>
        </p:txBody>
      </p:sp>
      <p:sp>
        <p:nvSpPr>
          <p:cNvPr id="42" name="ZoneTexte 47"/>
          <p:cNvSpPr txBox="1"/>
          <p:nvPr/>
        </p:nvSpPr>
        <p:spPr>
          <a:xfrm>
            <a:off x="6640222" y="5266289"/>
            <a:ext cx="2814668"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GB" dirty="0" smtClean="0">
                <a:solidFill>
                  <a:srgbClr val="0070C0"/>
                </a:solidFill>
                <a:latin typeface="Arial"/>
              </a:rPr>
              <a:t>5% of the ITS surface</a:t>
            </a:r>
          </a:p>
          <a:p>
            <a:pPr algn="ctr"/>
            <a:r>
              <a:rPr lang="en-GB" dirty="0" smtClean="0">
                <a:solidFill>
                  <a:srgbClr val="0070C0"/>
                </a:solidFill>
                <a:latin typeface="Arial"/>
              </a:rPr>
              <a:t>Twice the ITS inner barrel</a:t>
            </a:r>
            <a:endParaRPr lang="en-GB" dirty="0">
              <a:solidFill>
                <a:srgbClr val="0070C0"/>
              </a:solidFill>
              <a:latin typeface="Arial"/>
            </a:endParaRPr>
          </a:p>
        </p:txBody>
      </p:sp>
      <p:sp>
        <p:nvSpPr>
          <p:cNvPr id="43" name="ZoneTexte 48"/>
          <p:cNvSpPr txBox="1"/>
          <p:nvPr/>
        </p:nvSpPr>
        <p:spPr>
          <a:xfrm>
            <a:off x="6640222" y="4605296"/>
            <a:ext cx="183802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smtClean="0">
                <a:solidFill>
                  <a:srgbClr val="141313"/>
                </a:solidFill>
                <a:latin typeface="Arial"/>
              </a:rPr>
              <a:t>-3.6  &lt; </a:t>
            </a:r>
            <a:r>
              <a:rPr lang="en-GB" dirty="0" smtClean="0">
                <a:solidFill>
                  <a:srgbClr val="141313"/>
                </a:solidFill>
                <a:latin typeface="Symbol" charset="2"/>
                <a:cs typeface="Symbol" charset="2"/>
              </a:rPr>
              <a:t>h</a:t>
            </a:r>
            <a:r>
              <a:rPr lang="en-GB" dirty="0" smtClean="0">
                <a:solidFill>
                  <a:srgbClr val="141313"/>
                </a:solidFill>
                <a:latin typeface="Arial"/>
              </a:rPr>
              <a:t> &lt; -2.45</a:t>
            </a:r>
          </a:p>
        </p:txBody>
      </p:sp>
      <p:sp>
        <p:nvSpPr>
          <p:cNvPr id="44" name="Espace réservé du numéro de diapositive 4"/>
          <p:cNvSpPr txBox="1">
            <a:spLocks/>
          </p:cNvSpPr>
          <p:nvPr/>
        </p:nvSpPr>
        <p:spPr>
          <a:xfrm>
            <a:off x="9405358" y="6053731"/>
            <a:ext cx="484382"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2066355A-084C-D24E-9AD2-7E4FC41EA627}" type="slidenum">
              <a:rPr lang="en-US" smtClean="0">
                <a:solidFill>
                  <a:srgbClr val="141313">
                    <a:tint val="75000"/>
                  </a:srgbClr>
                </a:solidFill>
                <a:latin typeface="Arial"/>
              </a:rPr>
              <a:pPr/>
              <a:t>35</a:t>
            </a:fld>
            <a:endParaRPr lang="en-US" dirty="0">
              <a:solidFill>
                <a:srgbClr val="141313">
                  <a:tint val="75000"/>
                </a:srgbClr>
              </a:solidFill>
              <a:latin typeface="Arial"/>
            </a:endParaRPr>
          </a:p>
        </p:txBody>
      </p:sp>
      <p:cxnSp>
        <p:nvCxnSpPr>
          <p:cNvPr id="47" name="Connecteur droit 10"/>
          <p:cNvCxnSpPr/>
          <p:nvPr/>
        </p:nvCxnSpPr>
        <p:spPr>
          <a:xfrm>
            <a:off x="1309511" y="3567264"/>
            <a:ext cx="8520289" cy="1079500"/>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grpSp>
        <p:nvGrpSpPr>
          <p:cNvPr id="48" name="Grouper 18"/>
          <p:cNvGrpSpPr/>
          <p:nvPr/>
        </p:nvGrpSpPr>
        <p:grpSpPr>
          <a:xfrm>
            <a:off x="9578272" y="4915937"/>
            <a:ext cx="1002197" cy="795754"/>
            <a:chOff x="7897727" y="4749800"/>
            <a:chExt cx="1002197" cy="795754"/>
          </a:xfrm>
        </p:grpSpPr>
        <p:sp>
          <p:nvSpPr>
            <p:cNvPr id="49" name="ZoneTexte 14"/>
            <p:cNvSpPr txBox="1"/>
            <p:nvPr/>
          </p:nvSpPr>
          <p:spPr>
            <a:xfrm>
              <a:off x="7897727" y="5207000"/>
              <a:ext cx="1002197" cy="338554"/>
            </a:xfrm>
            <a:prstGeom prst="rect">
              <a:avLst/>
            </a:prstGeom>
            <a:noFill/>
          </p:spPr>
          <p:txBody>
            <a:bodyPr wrap="none" rtlCol="0">
              <a:spAutoFit/>
            </a:bodyPr>
            <a:lstStyle/>
            <a:p>
              <a:r>
                <a:rPr lang="en-GB" sz="1600" dirty="0" smtClean="0">
                  <a:solidFill>
                    <a:srgbClr val="141313"/>
                  </a:solidFill>
                  <a:latin typeface="Arial"/>
                </a:rPr>
                <a:t>IP </a:t>
              </a:r>
              <a:r>
                <a:rPr lang="en-GB" sz="1600" dirty="0">
                  <a:solidFill>
                    <a:srgbClr val="141313"/>
                  </a:solidFill>
                  <a:latin typeface="Arial"/>
                </a:rPr>
                <a:t>r</a:t>
              </a:r>
              <a:r>
                <a:rPr lang="en-GB" sz="1600" dirty="0" smtClean="0">
                  <a:solidFill>
                    <a:srgbClr val="141313"/>
                  </a:solidFill>
                  <a:latin typeface="Arial"/>
                </a:rPr>
                <a:t>egion</a:t>
              </a:r>
              <a:endParaRPr lang="en-GB" sz="1600" dirty="0">
                <a:solidFill>
                  <a:srgbClr val="141313"/>
                </a:solidFill>
                <a:latin typeface="Arial"/>
              </a:endParaRPr>
            </a:p>
          </p:txBody>
        </p:sp>
        <p:cxnSp>
          <p:nvCxnSpPr>
            <p:cNvPr id="50" name="Connecteur droit avec flèche 16"/>
            <p:cNvCxnSpPr/>
            <p:nvPr/>
          </p:nvCxnSpPr>
          <p:spPr>
            <a:xfrm flipV="1">
              <a:off x="8398826" y="4749800"/>
              <a:ext cx="55072" cy="457200"/>
            </a:xfrm>
            <a:prstGeom prst="straightConnector1">
              <a:avLst/>
            </a:prstGeom>
            <a:ln w="63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089765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H" dirty="0" smtClean="0"/>
              <a:t>LS4 upgrade</a:t>
            </a:r>
            <a:endParaRPr lang="en-US" dirty="0"/>
          </a:p>
        </p:txBody>
      </p:sp>
      <p:pic>
        <p:nvPicPr>
          <p:cNvPr id="3" name="Picture 2" descr="Screen Shot 2017-02-01 at 12.52.41.pn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19536" y="811693"/>
            <a:ext cx="7762218" cy="5767547"/>
          </a:xfrm>
          <a:prstGeom prst="rect">
            <a:avLst/>
          </a:prstGeom>
        </p:spPr>
      </p:pic>
      <p:sp>
        <p:nvSpPr>
          <p:cNvPr id="5" name="Down Arrow 4"/>
          <p:cNvSpPr/>
          <p:nvPr/>
        </p:nvSpPr>
        <p:spPr>
          <a:xfrm rot="20956177">
            <a:off x="2386550" y="1845075"/>
            <a:ext cx="444637" cy="1946120"/>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6" name="Down Arrow 5"/>
          <p:cNvSpPr/>
          <p:nvPr/>
        </p:nvSpPr>
        <p:spPr>
          <a:xfrm rot="1767617">
            <a:off x="4283036" y="2035304"/>
            <a:ext cx="444637" cy="858851"/>
          </a:xfrm>
          <a:prstGeom prst="downArrow">
            <a:avLst>
              <a:gd name="adj1" fmla="val 50000"/>
              <a:gd name="adj2" fmla="val 7969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9" name="Down Arrow 8"/>
          <p:cNvSpPr/>
          <p:nvPr/>
        </p:nvSpPr>
        <p:spPr>
          <a:xfrm rot="2234617">
            <a:off x="5495489" y="1787052"/>
            <a:ext cx="444637" cy="1341713"/>
          </a:xfrm>
          <a:prstGeom prst="downArrow">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10" name="Down Arrow 9"/>
          <p:cNvSpPr/>
          <p:nvPr/>
        </p:nvSpPr>
        <p:spPr>
          <a:xfrm rot="11054039">
            <a:off x="5401445" y="5152528"/>
            <a:ext cx="427930" cy="735332"/>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12" name="Down Arrow 11"/>
          <p:cNvSpPr/>
          <p:nvPr/>
        </p:nvSpPr>
        <p:spPr>
          <a:xfrm rot="550406">
            <a:off x="3409104" y="1804833"/>
            <a:ext cx="444637" cy="1946120"/>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15" name="Down Arrow 14"/>
          <p:cNvSpPr/>
          <p:nvPr/>
        </p:nvSpPr>
        <p:spPr>
          <a:xfrm rot="10020869">
            <a:off x="3064534" y="4694523"/>
            <a:ext cx="444637" cy="1361746"/>
          </a:xfrm>
          <a:prstGeom prst="downArrow">
            <a:avLst/>
          </a:prstGeom>
          <a:solidFill>
            <a:srgbClr val="C4B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16" name="Down Arrow 15"/>
          <p:cNvSpPr/>
          <p:nvPr/>
        </p:nvSpPr>
        <p:spPr>
          <a:xfrm rot="15120639">
            <a:off x="4275318" y="4549375"/>
            <a:ext cx="444637" cy="1941640"/>
          </a:xfrm>
          <a:prstGeom prst="downArrow">
            <a:avLst/>
          </a:prstGeom>
          <a:solidFill>
            <a:srgbClr val="C4B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17" name="Down Arrow 16"/>
          <p:cNvSpPr/>
          <p:nvPr/>
        </p:nvSpPr>
        <p:spPr>
          <a:xfrm rot="10800000">
            <a:off x="6503343" y="5104852"/>
            <a:ext cx="427930" cy="735332"/>
          </a:xfrm>
          <a:prstGeom prst="downArrow">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20" name="Down Arrow 19"/>
          <p:cNvSpPr/>
          <p:nvPr/>
        </p:nvSpPr>
        <p:spPr>
          <a:xfrm rot="10800000">
            <a:off x="8040216" y="5079318"/>
            <a:ext cx="427930" cy="735332"/>
          </a:xfrm>
          <a:prstGeom prst="downArrow">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Calibri"/>
            </a:endParaRPr>
          </a:p>
        </p:txBody>
      </p:sp>
      <p:sp>
        <p:nvSpPr>
          <p:cNvPr id="7" name="Rounded Rectangle 6"/>
          <p:cNvSpPr/>
          <p:nvPr/>
        </p:nvSpPr>
        <p:spPr>
          <a:xfrm>
            <a:off x="5979449" y="1124328"/>
            <a:ext cx="1493642" cy="1123111"/>
          </a:xfrm>
          <a:prstGeom prst="round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Calibri"/>
              </a:rPr>
              <a:t>Inner/Middle/Outer Tracker</a:t>
            </a:r>
          </a:p>
        </p:txBody>
      </p:sp>
      <p:sp>
        <p:nvSpPr>
          <p:cNvPr id="11" name="Rounded Rectangle 10"/>
          <p:cNvSpPr/>
          <p:nvPr/>
        </p:nvSpPr>
        <p:spPr>
          <a:xfrm>
            <a:off x="4356528" y="1124327"/>
            <a:ext cx="1398229" cy="11231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Calibri"/>
              </a:rPr>
              <a:t>Magnet Side Stations</a:t>
            </a:r>
          </a:p>
        </p:txBody>
      </p:sp>
      <p:sp>
        <p:nvSpPr>
          <p:cNvPr id="13" name="Rounded Rectangle 12"/>
          <p:cNvSpPr/>
          <p:nvPr/>
        </p:nvSpPr>
        <p:spPr>
          <a:xfrm>
            <a:off x="3256817" y="1124492"/>
            <a:ext cx="937484" cy="83893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prstClr val="white"/>
                </a:solidFill>
                <a:latin typeface="Calibri"/>
              </a:rPr>
              <a:t>UT</a:t>
            </a:r>
            <a:endParaRPr lang="en-US" sz="1600" dirty="0">
              <a:solidFill>
                <a:prstClr val="white"/>
              </a:solidFill>
              <a:latin typeface="Calibri"/>
            </a:endParaRPr>
          </a:p>
          <a:p>
            <a:pPr algn="ctr"/>
            <a:r>
              <a:rPr lang="en-US" sz="1600">
                <a:solidFill>
                  <a:prstClr val="white"/>
                </a:solidFill>
                <a:latin typeface="Calibri"/>
              </a:rPr>
              <a:t>Micro strips</a:t>
            </a:r>
            <a:endParaRPr lang="en-US" sz="1600" dirty="0">
              <a:solidFill>
                <a:prstClr val="white"/>
              </a:solidFill>
              <a:latin typeface="Calibri"/>
            </a:endParaRPr>
          </a:p>
        </p:txBody>
      </p:sp>
      <p:sp>
        <p:nvSpPr>
          <p:cNvPr id="4" name="Rounded Rectangle 3"/>
          <p:cNvSpPr/>
          <p:nvPr/>
        </p:nvSpPr>
        <p:spPr>
          <a:xfrm>
            <a:off x="1625481" y="1134839"/>
            <a:ext cx="1398229" cy="83893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Calibri"/>
              </a:rPr>
              <a:t>VELO</a:t>
            </a:r>
          </a:p>
          <a:p>
            <a:pPr algn="ctr"/>
            <a:r>
              <a:rPr lang="en-US" sz="1600" dirty="0">
                <a:solidFill>
                  <a:prstClr val="white"/>
                </a:solidFill>
                <a:latin typeface="Calibri"/>
              </a:rPr>
              <a:t>Pixels with Timing</a:t>
            </a:r>
          </a:p>
        </p:txBody>
      </p:sp>
      <p:sp>
        <p:nvSpPr>
          <p:cNvPr id="8" name="Rounded Rectangle 7"/>
          <p:cNvSpPr/>
          <p:nvPr/>
        </p:nvSpPr>
        <p:spPr>
          <a:xfrm>
            <a:off x="4990463" y="5463620"/>
            <a:ext cx="1189177" cy="112311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Calibri"/>
              </a:rPr>
              <a:t>Timing / PID</a:t>
            </a:r>
          </a:p>
          <a:p>
            <a:pPr algn="ctr"/>
            <a:r>
              <a:rPr lang="en-US" sz="1600" dirty="0">
                <a:solidFill>
                  <a:prstClr val="white"/>
                </a:solidFill>
                <a:latin typeface="Calibri"/>
              </a:rPr>
              <a:t>TORCH</a:t>
            </a:r>
          </a:p>
        </p:txBody>
      </p:sp>
      <p:sp>
        <p:nvSpPr>
          <p:cNvPr id="18" name="Rounded Rectangle 17"/>
          <p:cNvSpPr/>
          <p:nvPr/>
        </p:nvSpPr>
        <p:spPr>
          <a:xfrm>
            <a:off x="6265797" y="5469918"/>
            <a:ext cx="1189177" cy="1123112"/>
          </a:xfrm>
          <a:prstGeom prst="round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Calibri"/>
              </a:rPr>
              <a:t>ECAL</a:t>
            </a:r>
          </a:p>
          <a:p>
            <a:pPr algn="ctr"/>
            <a:r>
              <a:rPr lang="en-US" sz="1600" dirty="0">
                <a:solidFill>
                  <a:prstClr val="white"/>
                </a:solidFill>
                <a:latin typeface="Calibri"/>
              </a:rPr>
              <a:t>Spatial resolution &amp; Timing</a:t>
            </a:r>
          </a:p>
        </p:txBody>
      </p:sp>
      <p:sp>
        <p:nvSpPr>
          <p:cNvPr id="19" name="Rounded Rectangle 18"/>
          <p:cNvSpPr/>
          <p:nvPr/>
        </p:nvSpPr>
        <p:spPr>
          <a:xfrm>
            <a:off x="7692520" y="5467151"/>
            <a:ext cx="1189177" cy="112311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prstClr val="white"/>
                </a:solidFill>
                <a:latin typeface="Calibri"/>
              </a:rPr>
              <a:t>Muon</a:t>
            </a:r>
            <a:endParaRPr lang="en-US" sz="1600" dirty="0">
              <a:solidFill>
                <a:prstClr val="white"/>
              </a:solidFill>
              <a:latin typeface="Calibri"/>
            </a:endParaRPr>
          </a:p>
          <a:p>
            <a:pPr algn="ctr"/>
            <a:r>
              <a:rPr lang="en-US" sz="1600" dirty="0" err="1">
                <a:solidFill>
                  <a:prstClr val="white"/>
                </a:solidFill>
                <a:latin typeface="Calibri"/>
              </a:rPr>
              <a:t>μRwell</a:t>
            </a:r>
            <a:endParaRPr lang="en-US" sz="1600" dirty="0">
              <a:solidFill>
                <a:prstClr val="white"/>
              </a:solidFill>
              <a:latin typeface="Calibri"/>
            </a:endParaRPr>
          </a:p>
        </p:txBody>
      </p:sp>
      <p:sp>
        <p:nvSpPr>
          <p:cNvPr id="14" name="Rounded Rectangle 13"/>
          <p:cNvSpPr/>
          <p:nvPr/>
        </p:nvSpPr>
        <p:spPr>
          <a:xfrm>
            <a:off x="2964488" y="5485527"/>
            <a:ext cx="792785" cy="1097988"/>
          </a:xfrm>
          <a:prstGeom prst="roundRect">
            <a:avLst/>
          </a:prstGeom>
          <a:solidFill>
            <a:srgbClr val="C4BD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white"/>
                </a:solidFill>
                <a:latin typeface="Calibri"/>
              </a:rPr>
              <a:t>RICH</a:t>
            </a:r>
          </a:p>
        </p:txBody>
      </p:sp>
    </p:spTree>
    <p:extLst>
      <p:ext uri="{BB962C8B-B14F-4D97-AF65-F5344CB8AC3E}">
        <p14:creationId xmlns:p14="http://schemas.microsoft.com/office/powerpoint/2010/main" val="17581791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1353799" cy="653143"/>
          </a:xfrm>
        </p:spPr>
        <p:txBody>
          <a:bodyPr>
            <a:normAutofit fontScale="90000"/>
          </a:bodyPr>
          <a:lstStyle/>
          <a:p>
            <a:r>
              <a:rPr lang="en-GB" dirty="0" smtClean="0"/>
              <a:t>O</a:t>
            </a:r>
            <a:r>
              <a:rPr lang="en-GB" baseline="30000" dirty="0" smtClean="0"/>
              <a:t>2</a:t>
            </a:r>
            <a:r>
              <a:rPr lang="en-GB" dirty="0" smtClean="0"/>
              <a:t> </a:t>
            </a:r>
            <a:r>
              <a:rPr lang="en-GB" dirty="0"/>
              <a:t>achievements and plans </a:t>
            </a:r>
          </a:p>
        </p:txBody>
      </p:sp>
      <p:sp>
        <p:nvSpPr>
          <p:cNvPr id="3" name="Content Placeholder 2"/>
          <p:cNvSpPr>
            <a:spLocks noGrp="1"/>
          </p:cNvSpPr>
          <p:nvPr>
            <p:ph idx="4294967295"/>
          </p:nvPr>
        </p:nvSpPr>
        <p:spPr>
          <a:xfrm>
            <a:off x="190499" y="990600"/>
            <a:ext cx="10972800" cy="5554662"/>
          </a:xfrm>
        </p:spPr>
        <p:txBody>
          <a:bodyPr>
            <a:normAutofit lnSpcReduction="10000"/>
          </a:bodyPr>
          <a:lstStyle/>
          <a:p>
            <a:r>
              <a:rPr lang="en-GB" sz="1800" dirty="0">
                <a:solidFill>
                  <a:srgbClr val="C0504D"/>
                </a:solidFill>
                <a:latin typeface="Arial" charset="0"/>
                <a:ea typeface="Arial" charset="0"/>
                <a:cs typeface="Arial" charset="0"/>
              </a:rPr>
              <a:t>Tender for the procurement of computer containers - </a:t>
            </a:r>
            <a:r>
              <a:rPr lang="en-GB" sz="1800" dirty="0">
                <a:solidFill>
                  <a:srgbClr val="008000"/>
                </a:solidFill>
                <a:latin typeface="Arial" charset="0"/>
                <a:ea typeface="Arial" charset="0"/>
                <a:cs typeface="Arial" charset="0"/>
              </a:rPr>
              <a:t>Completed </a:t>
            </a:r>
          </a:p>
          <a:p>
            <a:pPr lvl="1"/>
            <a:r>
              <a:rPr lang="en-GB" sz="1400" dirty="0">
                <a:solidFill>
                  <a:schemeClr val="tx1"/>
                </a:solidFill>
                <a:latin typeface="Arial" charset="0"/>
                <a:ea typeface="Arial" charset="0"/>
                <a:cs typeface="Arial" charset="0"/>
              </a:rPr>
              <a:t>Sep 17 : </a:t>
            </a:r>
            <a:r>
              <a:rPr lang="en-GB" sz="1400" dirty="0">
                <a:solidFill>
                  <a:srgbClr val="4F81BD"/>
                </a:solidFill>
                <a:latin typeface="Arial" charset="0"/>
                <a:ea typeface="Arial" charset="0"/>
                <a:cs typeface="Arial" charset="0"/>
              </a:rPr>
              <a:t>approved by the FC </a:t>
            </a:r>
            <a:br>
              <a:rPr lang="en-GB" sz="1400" dirty="0">
                <a:solidFill>
                  <a:srgbClr val="4F81BD"/>
                </a:solidFill>
                <a:latin typeface="Arial" charset="0"/>
                <a:ea typeface="Arial" charset="0"/>
                <a:cs typeface="Arial" charset="0"/>
              </a:rPr>
            </a:br>
            <a:r>
              <a:rPr lang="en-GB" sz="1400" dirty="0">
                <a:solidFill>
                  <a:srgbClr val="4F81BD"/>
                </a:solidFill>
                <a:latin typeface="Arial" charset="0"/>
                <a:ea typeface="Arial" charset="0"/>
                <a:cs typeface="Arial" charset="0"/>
              </a:rPr>
              <a:t>(Procurement procedure with </a:t>
            </a:r>
            <a:r>
              <a:rPr lang="en-GB" sz="1400" dirty="0" err="1">
                <a:solidFill>
                  <a:srgbClr val="4F81BD"/>
                </a:solidFill>
                <a:latin typeface="Arial" charset="0"/>
                <a:ea typeface="Arial" charset="0"/>
                <a:cs typeface="Arial" charset="0"/>
              </a:rPr>
              <a:t>LHCb</a:t>
            </a:r>
            <a:r>
              <a:rPr lang="en-GB" sz="1400" dirty="0">
                <a:solidFill>
                  <a:srgbClr val="4F81BD"/>
                </a:solidFill>
                <a:latin typeface="Arial" charset="0"/>
                <a:ea typeface="Arial" charset="0"/>
                <a:cs typeface="Arial" charset="0"/>
              </a:rPr>
              <a:t>)</a:t>
            </a:r>
          </a:p>
          <a:p>
            <a:pPr lvl="1"/>
            <a:r>
              <a:rPr lang="en-GB" sz="1400" dirty="0">
                <a:solidFill>
                  <a:schemeClr val="tx1"/>
                </a:solidFill>
                <a:latin typeface="Arial" charset="0"/>
                <a:ea typeface="Arial" charset="0"/>
                <a:cs typeface="Arial" charset="0"/>
              </a:rPr>
              <a:t>Capacity of 2300 U and 2 MW cooling </a:t>
            </a:r>
            <a:br>
              <a:rPr lang="en-GB" sz="1400" dirty="0">
                <a:solidFill>
                  <a:schemeClr val="tx1"/>
                </a:solidFill>
                <a:latin typeface="Arial" charset="0"/>
                <a:ea typeface="Arial" charset="0"/>
                <a:cs typeface="Arial" charset="0"/>
              </a:rPr>
            </a:br>
            <a:r>
              <a:rPr lang="en-GB" sz="1400" dirty="0">
                <a:solidFill>
                  <a:schemeClr val="tx1"/>
                </a:solidFill>
                <a:latin typeface="Arial" charset="0"/>
                <a:ea typeface="Arial" charset="0"/>
                <a:cs typeface="Arial" charset="0"/>
              </a:rPr>
              <a:t>in 4 containers</a:t>
            </a:r>
            <a:br>
              <a:rPr lang="en-GB" sz="1400" dirty="0">
                <a:solidFill>
                  <a:schemeClr val="tx1"/>
                </a:solidFill>
                <a:latin typeface="Arial" charset="0"/>
                <a:ea typeface="Arial" charset="0"/>
                <a:cs typeface="Arial" charset="0"/>
              </a:rPr>
            </a:br>
            <a:r>
              <a:rPr lang="en-GB" sz="1400" dirty="0">
                <a:solidFill>
                  <a:schemeClr val="tx1"/>
                </a:solidFill>
                <a:latin typeface="Arial" charset="0"/>
                <a:ea typeface="Arial" charset="0"/>
                <a:cs typeface="Arial" charset="0"/>
              </a:rPr>
              <a:t>(Indirect free air with adiabatic cooling)</a:t>
            </a:r>
          </a:p>
          <a:p>
            <a:pPr lvl="1">
              <a:buFont typeface="Arial" panose="020B0604020202020204" pitchFamily="34" charset="0"/>
              <a:buChar char="→"/>
            </a:pPr>
            <a:r>
              <a:rPr lang="en-US" sz="1400" dirty="0">
                <a:solidFill>
                  <a:schemeClr val="tx1"/>
                </a:solidFill>
                <a:latin typeface="Arial" charset="0"/>
                <a:ea typeface="Arial" charset="0"/>
                <a:cs typeface="Arial" charset="0"/>
              </a:rPr>
              <a:t>Oct 17 – Jun 18: infrastructure preparation at P2</a:t>
            </a:r>
            <a:endParaRPr lang="en-GB" sz="1400" dirty="0">
              <a:solidFill>
                <a:schemeClr val="tx1"/>
              </a:solidFill>
              <a:latin typeface="Arial" charset="0"/>
              <a:ea typeface="Arial" charset="0"/>
              <a:cs typeface="Arial" charset="0"/>
            </a:endParaRPr>
          </a:p>
          <a:p>
            <a:pPr lvl="1">
              <a:buFont typeface="Arial" panose="020B0604020202020204" pitchFamily="34" charset="0"/>
              <a:buChar char="→"/>
            </a:pPr>
            <a:r>
              <a:rPr lang="en-GB" sz="1400" dirty="0">
                <a:solidFill>
                  <a:schemeClr val="tx1"/>
                </a:solidFill>
                <a:latin typeface="Arial" charset="0"/>
                <a:ea typeface="Arial" charset="0"/>
                <a:cs typeface="Arial" charset="0"/>
              </a:rPr>
              <a:t>February and May 2018: </a:t>
            </a:r>
            <a:r>
              <a:rPr lang="en-GB" sz="1400" dirty="0">
                <a:solidFill>
                  <a:srgbClr val="4F81BD"/>
                </a:solidFill>
                <a:latin typeface="Arial" charset="0"/>
                <a:ea typeface="Arial" charset="0"/>
                <a:cs typeface="Arial" charset="0"/>
              </a:rPr>
              <a:t>factory acceptance tests</a:t>
            </a:r>
          </a:p>
          <a:p>
            <a:pPr lvl="1">
              <a:buFont typeface="Arial" panose="020B0604020202020204" pitchFamily="34" charset="0"/>
              <a:buChar char="→"/>
            </a:pPr>
            <a:r>
              <a:rPr lang="en-GB" sz="1400" dirty="0">
                <a:solidFill>
                  <a:schemeClr val="tx1"/>
                </a:solidFill>
                <a:latin typeface="Arial" charset="0"/>
                <a:ea typeface="Arial" charset="0"/>
                <a:cs typeface="Arial" charset="0"/>
              </a:rPr>
              <a:t>Sep 18  : </a:t>
            </a:r>
            <a:r>
              <a:rPr lang="en-GB" sz="1400" dirty="0">
                <a:solidFill>
                  <a:srgbClr val="4F81BD"/>
                </a:solidFill>
                <a:latin typeface="Arial" charset="0"/>
                <a:ea typeface="Arial" charset="0"/>
                <a:cs typeface="Arial" charset="0"/>
              </a:rPr>
              <a:t>installation of first container at P2</a:t>
            </a:r>
          </a:p>
          <a:p>
            <a:pPr marL="609585" lvl="1" indent="0">
              <a:buNone/>
            </a:pPr>
            <a:endParaRPr lang="en-GB" sz="1400" dirty="0">
              <a:solidFill>
                <a:srgbClr val="4F81BD"/>
              </a:solidFill>
              <a:latin typeface="Arial" charset="0"/>
              <a:ea typeface="Arial" charset="0"/>
              <a:cs typeface="Arial" charset="0"/>
            </a:endParaRPr>
          </a:p>
          <a:p>
            <a:pPr marL="609585" lvl="1" indent="0">
              <a:buNone/>
            </a:pPr>
            <a:endParaRPr lang="en-GB" sz="1400" dirty="0">
              <a:latin typeface="Arial" charset="0"/>
              <a:ea typeface="Arial" charset="0"/>
              <a:cs typeface="Arial" charset="0"/>
            </a:endParaRPr>
          </a:p>
          <a:p>
            <a:r>
              <a:rPr lang="en-GB" sz="2000" dirty="0">
                <a:solidFill>
                  <a:srgbClr val="C0504D"/>
                </a:solidFill>
                <a:latin typeface="Arial" charset="0"/>
                <a:ea typeface="Arial" charset="0"/>
                <a:cs typeface="Arial" charset="0"/>
              </a:rPr>
              <a:t>Detector read-out  </a:t>
            </a:r>
          </a:p>
          <a:p>
            <a:pPr lvl="1"/>
            <a:r>
              <a:rPr lang="en-GB" sz="1400" dirty="0">
                <a:solidFill>
                  <a:schemeClr val="tx1"/>
                </a:solidFill>
                <a:latin typeface="Arial" charset="0"/>
                <a:ea typeface="Arial" charset="0"/>
                <a:cs typeface="Arial" charset="0"/>
              </a:rPr>
              <a:t>Sep 17: </a:t>
            </a:r>
            <a:r>
              <a:rPr lang="en-GB" sz="1400" dirty="0">
                <a:solidFill>
                  <a:srgbClr val="4F81BD"/>
                </a:solidFill>
                <a:latin typeface="Arial" charset="0"/>
                <a:ea typeface="Arial" charset="0"/>
                <a:cs typeface="Arial" charset="0"/>
              </a:rPr>
              <a:t>detector read-out with final read-out electronics</a:t>
            </a:r>
            <a:r>
              <a:rPr lang="en-GB" sz="1400" dirty="0">
                <a:latin typeface="Arial" charset="0"/>
                <a:ea typeface="Arial" charset="0"/>
                <a:cs typeface="Arial" charset="0"/>
              </a:rPr>
              <a:t/>
            </a:r>
            <a:br>
              <a:rPr lang="en-GB" sz="1400" dirty="0">
                <a:latin typeface="Arial" charset="0"/>
                <a:ea typeface="Arial" charset="0"/>
                <a:cs typeface="Arial" charset="0"/>
              </a:rPr>
            </a:br>
            <a:r>
              <a:rPr lang="en-GB" sz="1400" dirty="0">
                <a:latin typeface="Arial" charset="0"/>
                <a:ea typeface="Arial" charset="0"/>
                <a:cs typeface="Arial" charset="0"/>
              </a:rPr>
              <a:t>(</a:t>
            </a:r>
            <a:r>
              <a:rPr lang="en-GB" sz="1400" dirty="0">
                <a:solidFill>
                  <a:schemeClr val="tx1"/>
                </a:solidFill>
                <a:latin typeface="Arial" charset="0"/>
                <a:ea typeface="Arial" charset="0"/>
                <a:cs typeface="Arial" charset="0"/>
              </a:rPr>
              <a:t>same hardware as </a:t>
            </a:r>
            <a:r>
              <a:rPr lang="en-GB" sz="1400" dirty="0" err="1">
                <a:solidFill>
                  <a:schemeClr val="tx1"/>
                </a:solidFill>
                <a:latin typeface="Arial" charset="0"/>
                <a:ea typeface="Arial" charset="0"/>
                <a:cs typeface="Arial" charset="0"/>
              </a:rPr>
              <a:t>LHCb</a:t>
            </a:r>
            <a:r>
              <a:rPr lang="en-GB" sz="1400" dirty="0">
                <a:solidFill>
                  <a:schemeClr val="tx1"/>
                </a:solidFill>
                <a:latin typeface="Arial" charset="0"/>
                <a:ea typeface="Arial" charset="0"/>
                <a:cs typeface="Arial" charset="0"/>
              </a:rPr>
              <a:t>)</a:t>
            </a:r>
          </a:p>
          <a:p>
            <a:pPr lvl="1"/>
            <a:r>
              <a:rPr lang="en-GB" sz="1400" dirty="0">
                <a:solidFill>
                  <a:schemeClr val="tx1"/>
                </a:solidFill>
                <a:latin typeface="Arial" charset="0"/>
                <a:ea typeface="Arial" charset="0"/>
                <a:cs typeface="Arial" charset="0"/>
              </a:rPr>
              <a:t>Successful test performed with </a:t>
            </a:r>
            <a:br>
              <a:rPr lang="en-GB" sz="1400" dirty="0">
                <a:solidFill>
                  <a:schemeClr val="tx1"/>
                </a:solidFill>
                <a:latin typeface="Arial" charset="0"/>
                <a:ea typeface="Arial" charset="0"/>
                <a:cs typeface="Arial" charset="0"/>
              </a:rPr>
            </a:br>
            <a:r>
              <a:rPr lang="en-GB" sz="1400" dirty="0">
                <a:solidFill>
                  <a:schemeClr val="tx1"/>
                </a:solidFill>
                <a:latin typeface="Arial" charset="0"/>
                <a:ea typeface="Arial" charset="0"/>
                <a:cs typeface="Arial" charset="0"/>
              </a:rPr>
              <a:t>the ITS electronics</a:t>
            </a:r>
          </a:p>
          <a:p>
            <a:pPr lvl="1"/>
            <a:r>
              <a:rPr lang="en-GB" sz="1400" dirty="0">
                <a:solidFill>
                  <a:schemeClr val="tx1"/>
                </a:solidFill>
                <a:latin typeface="Arial" charset="0"/>
                <a:ea typeface="Arial" charset="0"/>
                <a:cs typeface="Arial" charset="0"/>
              </a:rPr>
              <a:t>In progress with the TPC front-end card</a:t>
            </a:r>
          </a:p>
          <a:p>
            <a:pPr lvl="1">
              <a:buFont typeface="Arial" panose="020B0604020202020204" pitchFamily="34" charset="0"/>
              <a:buChar char="→"/>
            </a:pPr>
            <a:r>
              <a:rPr lang="en-GB" sz="1400" dirty="0">
                <a:solidFill>
                  <a:schemeClr val="tx1"/>
                </a:solidFill>
                <a:latin typeface="Arial" charset="0"/>
                <a:ea typeface="Arial" charset="0"/>
                <a:cs typeface="Arial" charset="0"/>
              </a:rPr>
              <a:t>2018: </a:t>
            </a:r>
            <a:r>
              <a:rPr lang="en-GB" sz="1400" dirty="0">
                <a:solidFill>
                  <a:srgbClr val="4F81BD"/>
                </a:solidFill>
                <a:latin typeface="Arial" charset="0"/>
                <a:ea typeface="Arial" charset="0"/>
                <a:cs typeface="Arial" charset="0"/>
              </a:rPr>
              <a:t>CRU production (Elec. </a:t>
            </a:r>
            <a:r>
              <a:rPr lang="en-GB" sz="1400" dirty="0" err="1">
                <a:solidFill>
                  <a:srgbClr val="4F81BD"/>
                </a:solidFill>
                <a:latin typeface="Arial" charset="0"/>
                <a:ea typeface="Arial" charset="0"/>
                <a:cs typeface="Arial" charset="0"/>
              </a:rPr>
              <a:t>Coord</a:t>
            </a:r>
            <a:r>
              <a:rPr lang="en-GB" sz="1400" dirty="0">
                <a:solidFill>
                  <a:srgbClr val="4F81BD"/>
                </a:solidFill>
                <a:latin typeface="Arial" charset="0"/>
                <a:ea typeface="Arial" charset="0"/>
                <a:cs typeface="Arial" charset="0"/>
              </a:rPr>
              <a:t>.)</a:t>
            </a:r>
          </a:p>
          <a:p>
            <a:pPr lvl="1">
              <a:buFont typeface="Arial" panose="020B0604020202020204" pitchFamily="34" charset="0"/>
              <a:buChar char="→"/>
            </a:pPr>
            <a:r>
              <a:rPr lang="en-GB" sz="1400" dirty="0">
                <a:solidFill>
                  <a:schemeClr val="tx1"/>
                </a:solidFill>
                <a:latin typeface="Arial" charset="0"/>
                <a:ea typeface="Arial" charset="0"/>
                <a:cs typeface="Arial" charset="0"/>
              </a:rPr>
              <a:t>Feb 18: </a:t>
            </a:r>
            <a:r>
              <a:rPr lang="en-GB" sz="1400" dirty="0">
                <a:solidFill>
                  <a:srgbClr val="4F81BD"/>
                </a:solidFill>
                <a:latin typeface="Arial" charset="0"/>
                <a:ea typeface="Arial" charset="0"/>
                <a:cs typeface="Arial" charset="0"/>
              </a:rPr>
              <a:t>TPC Inner RO Chamber test</a:t>
            </a:r>
          </a:p>
          <a:p>
            <a:pPr lvl="1">
              <a:buFont typeface="Arial" panose="020B0604020202020204" pitchFamily="34" charset="0"/>
              <a:buChar char="→"/>
            </a:pPr>
            <a:r>
              <a:rPr lang="en-GB" sz="1400" dirty="0">
                <a:solidFill>
                  <a:schemeClr val="tx1"/>
                </a:solidFill>
                <a:latin typeface="Arial" charset="0"/>
                <a:ea typeface="Arial" charset="0"/>
                <a:cs typeface="Arial" charset="0"/>
              </a:rPr>
              <a:t>Apr 18: </a:t>
            </a:r>
            <a:r>
              <a:rPr lang="en-GB" sz="1400" dirty="0">
                <a:solidFill>
                  <a:srgbClr val="4F81BD"/>
                </a:solidFill>
                <a:latin typeface="Arial" charset="0"/>
                <a:ea typeface="Arial" charset="0"/>
                <a:cs typeface="Arial" charset="0"/>
              </a:rPr>
              <a:t>TPC sector test in clean room</a:t>
            </a:r>
          </a:p>
          <a:p>
            <a:pPr lvl="1">
              <a:buFont typeface="Arial" panose="020B0604020202020204" pitchFamily="34" charset="0"/>
              <a:buChar char="→"/>
            </a:pPr>
            <a:r>
              <a:rPr lang="en-GB" sz="1400" dirty="0">
                <a:solidFill>
                  <a:schemeClr val="tx1"/>
                </a:solidFill>
                <a:latin typeface="Arial" charset="0"/>
                <a:ea typeface="Arial" charset="0"/>
                <a:cs typeface="Arial" charset="0"/>
              </a:rPr>
              <a:t>Sep 18: </a:t>
            </a:r>
            <a:r>
              <a:rPr lang="en-GB" sz="1400" dirty="0">
                <a:solidFill>
                  <a:srgbClr val="4F81BD"/>
                </a:solidFill>
                <a:latin typeface="Arial" charset="0"/>
                <a:ea typeface="Arial" charset="0"/>
                <a:cs typeface="Arial" charset="0"/>
              </a:rPr>
              <a:t>ITS commissioning in Hall 167</a:t>
            </a:r>
          </a:p>
          <a:p>
            <a:pPr lvl="1">
              <a:buFont typeface="Arial" panose="020B0604020202020204" pitchFamily="34" charset="0"/>
              <a:buChar char="→"/>
            </a:pPr>
            <a:r>
              <a:rPr lang="en-GB" sz="1400" dirty="0">
                <a:solidFill>
                  <a:schemeClr val="tx1"/>
                </a:solidFill>
                <a:latin typeface="Arial" charset="0"/>
                <a:ea typeface="Arial" charset="0"/>
                <a:cs typeface="Arial" charset="0"/>
              </a:rPr>
              <a:t>2019: </a:t>
            </a:r>
            <a:r>
              <a:rPr lang="en-GB" sz="1400" dirty="0">
                <a:solidFill>
                  <a:srgbClr val="4F81BD"/>
                </a:solidFill>
                <a:latin typeface="Arial" charset="0"/>
                <a:ea typeface="Arial" charset="0"/>
                <a:cs typeface="Arial" charset="0"/>
              </a:rPr>
              <a:t>fibres installation at P2</a:t>
            </a:r>
          </a:p>
          <a:p>
            <a:pPr lvl="1">
              <a:buFont typeface="Arial" panose="020B0604020202020204" pitchFamily="34" charset="0"/>
              <a:buChar char="→"/>
            </a:pPr>
            <a:r>
              <a:rPr lang="en-GB" sz="1400" dirty="0">
                <a:solidFill>
                  <a:schemeClr val="tx1"/>
                </a:solidFill>
                <a:latin typeface="Arial" charset="0"/>
                <a:ea typeface="Arial" charset="0"/>
                <a:cs typeface="Arial" charset="0"/>
              </a:rPr>
              <a:t>2020: </a:t>
            </a:r>
            <a:r>
              <a:rPr lang="en-GB" sz="1400" dirty="0">
                <a:solidFill>
                  <a:srgbClr val="4F81BD"/>
                </a:solidFill>
                <a:latin typeface="Arial" charset="0"/>
                <a:ea typeface="Arial" charset="0"/>
                <a:cs typeface="Arial" charset="0"/>
              </a:rPr>
              <a:t>detectors commissioning at P2 </a:t>
            </a:r>
            <a:endParaRPr lang="en-GB" sz="2000" dirty="0">
              <a:latin typeface="Arial" charset="0"/>
              <a:ea typeface="Arial" charset="0"/>
              <a:cs typeface="Arial" charset="0"/>
            </a:endParaRPr>
          </a:p>
          <a:p>
            <a:pPr lvl="1"/>
            <a:endParaRPr lang="en-GB" sz="1400" dirty="0">
              <a:latin typeface="Arial" charset="0"/>
              <a:ea typeface="Arial" charset="0"/>
              <a:cs typeface="Arial" charset="0"/>
            </a:endParaRPr>
          </a:p>
          <a:p>
            <a:endParaRPr lang="en-GB" sz="1800" dirty="0">
              <a:latin typeface="Arial" charset="0"/>
              <a:ea typeface="Arial" charset="0"/>
              <a:cs typeface="Arial" charset="0"/>
            </a:endParaRPr>
          </a:p>
        </p:txBody>
      </p:sp>
      <p:grpSp>
        <p:nvGrpSpPr>
          <p:cNvPr id="8" name="Group 7"/>
          <p:cNvGrpSpPr/>
          <p:nvPr/>
        </p:nvGrpSpPr>
        <p:grpSpPr>
          <a:xfrm>
            <a:off x="6826249" y="990600"/>
            <a:ext cx="4527551" cy="1040103"/>
            <a:chOff x="634257" y="2921078"/>
            <a:chExt cx="7838150" cy="2170325"/>
          </a:xfrm>
        </p:grpSpPr>
        <p:pic>
          <p:nvPicPr>
            <p:cNvPr id="5" name="Picture 4"/>
            <p:cNvPicPr>
              <a:picLocks noChangeAspect="1"/>
            </p:cNvPicPr>
            <p:nvPr/>
          </p:nvPicPr>
          <p:blipFill>
            <a:blip r:embed="rId2"/>
            <a:stretch>
              <a:fillRect/>
            </a:stretch>
          </p:blipFill>
          <p:spPr>
            <a:xfrm>
              <a:off x="634257" y="2921078"/>
              <a:ext cx="7838150" cy="2170325"/>
            </a:xfrm>
            <a:prstGeom prst="rect">
              <a:avLst/>
            </a:prstGeom>
          </p:spPr>
        </p:pic>
        <p:sp>
          <p:nvSpPr>
            <p:cNvPr id="6" name="Rectangle 5"/>
            <p:cNvSpPr/>
            <p:nvPr/>
          </p:nvSpPr>
          <p:spPr>
            <a:xfrm>
              <a:off x="3169476" y="4206834"/>
              <a:ext cx="1873622" cy="2798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solidFill>
                    <a:schemeClr val="tx1"/>
                  </a:solidFill>
                </a:rPr>
                <a:t>Cold Aisle</a:t>
              </a:r>
            </a:p>
          </p:txBody>
        </p:sp>
        <p:sp>
          <p:nvSpPr>
            <p:cNvPr id="7" name="Rectangle 6"/>
            <p:cNvSpPr/>
            <p:nvPr/>
          </p:nvSpPr>
          <p:spPr>
            <a:xfrm>
              <a:off x="3169476" y="3118942"/>
              <a:ext cx="1928712" cy="25484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solidFill>
                    <a:schemeClr val="tx1"/>
                  </a:solidFill>
                </a:rPr>
                <a:t>Hot Aisle</a:t>
              </a:r>
              <a:endParaRPr lang="en-GB" sz="1400" dirty="0"/>
            </a:p>
          </p:txBody>
        </p:sp>
      </p:grpSp>
      <p:pic>
        <p:nvPicPr>
          <p:cNvPr id="9" name="Grafik 9">
            <a:extLst>
              <a:ext uri="{FF2B5EF4-FFF2-40B4-BE49-F238E27FC236}">
                <a16:creationId xmlns:a16="http://schemas.microsoft.com/office/drawing/2014/main" xmlns="" id="{C253A1AB-1617-41EF-8EDF-0FC046D997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5077" y="2366600"/>
            <a:ext cx="3258723" cy="1898416"/>
          </a:xfrm>
          <a:prstGeom prst="rect">
            <a:avLst/>
          </a:prstGeom>
        </p:spPr>
      </p:pic>
      <p:pic>
        <p:nvPicPr>
          <p:cNvPr id="10" name="Picture 9"/>
          <p:cNvPicPr>
            <a:picLocks noChangeAspect="1"/>
          </p:cNvPicPr>
          <p:nvPr/>
        </p:nvPicPr>
        <p:blipFill>
          <a:blip r:embed="rId4"/>
          <a:stretch>
            <a:fillRect/>
          </a:stretch>
        </p:blipFill>
        <p:spPr>
          <a:xfrm>
            <a:off x="6271201" y="4565519"/>
            <a:ext cx="2888039" cy="1722477"/>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9239" y="4554836"/>
            <a:ext cx="2194560" cy="1733161"/>
          </a:xfrm>
          <a:prstGeom prst="rect">
            <a:avLst/>
          </a:prstGeom>
        </p:spPr>
      </p:pic>
    </p:spTree>
    <p:extLst>
      <p:ext uri="{BB962C8B-B14F-4D97-AF65-F5344CB8AC3E}">
        <p14:creationId xmlns:p14="http://schemas.microsoft.com/office/powerpoint/2010/main" val="6548290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solidFill>
                  <a:srgbClr val="000000"/>
                </a:solidFill>
              </a:rPr>
              <a:t>CMS Phase-2 </a:t>
            </a:r>
            <a:r>
              <a:rPr lang="en-US" dirty="0" err="1"/>
              <a:t>Muon</a:t>
            </a:r>
            <a:r>
              <a:rPr lang="en-US" dirty="0"/>
              <a:t> upgrades</a:t>
            </a:r>
            <a:endParaRPr lang="en-GB" dirty="0"/>
          </a:p>
        </p:txBody>
      </p:sp>
      <p:pic>
        <p:nvPicPr>
          <p:cNvPr id="3" name="Image 2"/>
          <p:cNvPicPr>
            <a:picLocks noChangeAspect="1"/>
          </p:cNvPicPr>
          <p:nvPr/>
        </p:nvPicPr>
        <p:blipFill>
          <a:blip r:embed="rId2"/>
          <a:stretch>
            <a:fillRect/>
          </a:stretch>
        </p:blipFill>
        <p:spPr>
          <a:xfrm>
            <a:off x="4343400" y="4158834"/>
            <a:ext cx="1769833" cy="2362200"/>
          </a:xfrm>
          <a:prstGeom prst="rect">
            <a:avLst/>
          </a:prstGeom>
        </p:spPr>
      </p:pic>
      <p:sp>
        <p:nvSpPr>
          <p:cNvPr id="13" name="TextBox 10"/>
          <p:cNvSpPr txBox="1"/>
          <p:nvPr/>
        </p:nvSpPr>
        <p:spPr>
          <a:xfrm>
            <a:off x="500926" y="1079380"/>
            <a:ext cx="10304323" cy="3046988"/>
          </a:xfrm>
          <a:prstGeom prst="rect">
            <a:avLst/>
          </a:prstGeom>
          <a:solidFill>
            <a:schemeClr val="bg1">
              <a:lumMod val="95000"/>
            </a:schemeClr>
          </a:solidFill>
          <a:ln>
            <a:noFill/>
          </a:ln>
        </p:spPr>
        <p:txBody>
          <a:bodyPr wrap="square" rtlCol="0">
            <a:spAutoFit/>
          </a:bodyPr>
          <a:lstStyle/>
          <a:p>
            <a:r>
              <a:rPr lang="en-US" sz="2000" dirty="0" smtClean="0"/>
              <a:t>Designed </a:t>
            </a:r>
            <a:r>
              <a:rPr lang="en-US" sz="2000" dirty="0"/>
              <a:t>for L1-Trigger, displaced vertices, long-lived particles, increased acceptance</a:t>
            </a:r>
            <a:r>
              <a:rPr lang="en-US" sz="2000" dirty="0">
                <a:sym typeface="Wingdings"/>
              </a:rPr>
              <a:t> </a:t>
            </a:r>
            <a:r>
              <a:rPr lang="en-US" sz="2000" dirty="0" smtClean="0">
                <a:solidFill>
                  <a:srgbClr val="000090"/>
                </a:solidFill>
              </a:rPr>
              <a:t>DT</a:t>
            </a:r>
            <a:r>
              <a:rPr lang="en-US" sz="2000" dirty="0">
                <a:solidFill>
                  <a:srgbClr val="000090"/>
                </a:solidFill>
              </a:rPr>
              <a:t>, RPC and endcap CSC chambers readout electronics </a:t>
            </a:r>
          </a:p>
          <a:p>
            <a:pPr marL="702000" indent="-342900">
              <a:spcAft>
                <a:spcPts val="600"/>
              </a:spcAft>
              <a:buFont typeface="Wingdings" charset="2"/>
              <a:buChar char="Ø"/>
            </a:pPr>
            <a:r>
              <a:rPr lang="en-US" dirty="0" smtClean="0"/>
              <a:t>Comply with L1-Trigger latency and accept rate, improved spatial/time resolution</a:t>
            </a:r>
          </a:p>
          <a:p>
            <a:r>
              <a:rPr lang="en-US" sz="2000" dirty="0">
                <a:solidFill>
                  <a:srgbClr val="000090"/>
                </a:solidFill>
              </a:rPr>
              <a:t>GEM stations in endcap</a:t>
            </a:r>
          </a:p>
          <a:p>
            <a:pPr marL="702000" indent="-342900">
              <a:buFont typeface="Wingdings" charset="2"/>
              <a:buChar char="Ø"/>
            </a:pPr>
            <a:r>
              <a:rPr lang="en-US" dirty="0" smtClean="0">
                <a:sym typeface="Wingdings"/>
              </a:rPr>
              <a:t>Reduce L1-trigger rates, enable trigger for displaced vertices, ME0 extend to </a:t>
            </a:r>
            <a:r>
              <a:rPr lang="en-US" dirty="0" err="1">
                <a:sym typeface="Wingdings"/>
              </a:rPr>
              <a:t>η</a:t>
            </a:r>
            <a:r>
              <a:rPr lang="en-US" dirty="0">
                <a:sym typeface="Wingdings"/>
              </a:rPr>
              <a:t> ≃ </a:t>
            </a:r>
            <a:r>
              <a:rPr lang="en-US" dirty="0" smtClean="0">
                <a:sym typeface="Wingdings"/>
              </a:rPr>
              <a:t>3.8</a:t>
            </a:r>
          </a:p>
          <a:p>
            <a:pPr marL="1102050" lvl="1" indent="-285750">
              <a:spcAft>
                <a:spcPts val="600"/>
              </a:spcAft>
              <a:buFont typeface="Arial" charset="0"/>
              <a:buChar char="•"/>
            </a:pPr>
            <a:r>
              <a:rPr lang="en-US" sz="1600" dirty="0">
                <a:sym typeface="Wingdings"/>
              </a:rPr>
              <a:t>3 GEM foils design   </a:t>
            </a:r>
          </a:p>
          <a:p>
            <a:r>
              <a:rPr lang="en-US" sz="2000" dirty="0" err="1">
                <a:solidFill>
                  <a:srgbClr val="000090"/>
                </a:solidFill>
                <a:sym typeface="Wingdings"/>
              </a:rPr>
              <a:t>iRPCs</a:t>
            </a:r>
            <a:r>
              <a:rPr lang="en-US" sz="2000" dirty="0">
                <a:solidFill>
                  <a:srgbClr val="000090"/>
                </a:solidFill>
                <a:sym typeface="Wingdings"/>
              </a:rPr>
              <a:t> in endcaps</a:t>
            </a:r>
          </a:p>
          <a:p>
            <a:pPr marL="702000" indent="-342900">
              <a:buFont typeface="Wingdings" charset="2"/>
              <a:buChar char="Ø"/>
            </a:pPr>
            <a:r>
              <a:rPr lang="en-US" dirty="0" smtClean="0">
                <a:sym typeface="Wingdings"/>
              </a:rPr>
              <a:t>Improve robustness and acceptance in cracks </a:t>
            </a:r>
            <a:endParaRPr lang="en-US" dirty="0">
              <a:sym typeface="Wingdings"/>
            </a:endParaRPr>
          </a:p>
          <a:p>
            <a:pPr marL="1102050" lvl="1" indent="-285750">
              <a:buFont typeface="Arial" charset="0"/>
              <a:buChar char="•"/>
            </a:pPr>
            <a:r>
              <a:rPr lang="en-US" sz="1600" smtClean="0">
                <a:sym typeface="Wingdings"/>
              </a:rPr>
              <a:t>1.4 </a:t>
            </a:r>
            <a:r>
              <a:rPr lang="en-US" sz="1600" dirty="0">
                <a:sym typeface="Wingdings"/>
              </a:rPr>
              <a:t>mm thinner gap and electrodes, r-measurement through </a:t>
            </a:r>
            <a:endParaRPr lang="en-US" sz="1600" dirty="0" smtClean="0">
              <a:sym typeface="Wingdings"/>
            </a:endParaRPr>
          </a:p>
          <a:p>
            <a:pPr marL="816300" lvl="1"/>
            <a:r>
              <a:rPr lang="en-US" sz="1600" dirty="0">
                <a:sym typeface="Wingdings"/>
              </a:rPr>
              <a:t> </a:t>
            </a:r>
            <a:r>
              <a:rPr lang="en-US" sz="1600" dirty="0" smtClean="0">
                <a:sym typeface="Wingdings"/>
              </a:rPr>
              <a:t>    readout </a:t>
            </a:r>
            <a:r>
              <a:rPr lang="en-US" sz="1600" dirty="0">
                <a:sym typeface="Wingdings"/>
              </a:rPr>
              <a:t>at both strip-ends </a:t>
            </a:r>
          </a:p>
        </p:txBody>
      </p:sp>
      <p:pic>
        <p:nvPicPr>
          <p:cNvPr id="9" name="Picture 2"/>
          <p:cNvPicPr>
            <a:picLocks noChangeAspect="1"/>
          </p:cNvPicPr>
          <p:nvPr/>
        </p:nvPicPr>
        <p:blipFill rotWithShape="1">
          <a:blip r:embed="rId3"/>
          <a:srcRect l="34013" t="48505" r="13185"/>
          <a:stretch/>
        </p:blipFill>
        <p:spPr>
          <a:xfrm>
            <a:off x="7543800" y="3276600"/>
            <a:ext cx="4411903" cy="3276900"/>
          </a:xfrm>
          <a:prstGeom prst="rect">
            <a:avLst/>
          </a:prstGeom>
        </p:spPr>
      </p:pic>
    </p:spTree>
    <p:extLst>
      <p:ext uri="{BB962C8B-B14F-4D97-AF65-F5344CB8AC3E}">
        <p14:creationId xmlns:p14="http://schemas.microsoft.com/office/powerpoint/2010/main" val="12158289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endParaRPr lang="en-GB"/>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1598269" cy="6858000"/>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98268" y="0"/>
            <a:ext cx="1255439" cy="6858000"/>
          </a:xfrm>
          <a:prstGeom prst="rect">
            <a:avLst/>
          </a:prstGeom>
        </p:spPr>
      </p:pic>
    </p:spTree>
    <p:extLst>
      <p:ext uri="{BB962C8B-B14F-4D97-AF65-F5344CB8AC3E}">
        <p14:creationId xmlns:p14="http://schemas.microsoft.com/office/powerpoint/2010/main" val="856979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H" dirty="0" err="1" smtClean="0"/>
              <a:t>LHCb</a:t>
            </a:r>
            <a:r>
              <a:rPr lang="fr-CH" dirty="0" smtClean="0"/>
              <a:t> LS2 upgrade</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85824" y="1237653"/>
            <a:ext cx="7195930" cy="5191885"/>
          </a:xfrm>
          <a:prstGeom prst="rect">
            <a:avLst/>
          </a:prstGeom>
        </p:spPr>
      </p:pic>
      <p:sp>
        <p:nvSpPr>
          <p:cNvPr id="4" name="TextBox 3"/>
          <p:cNvSpPr txBox="1"/>
          <p:nvPr/>
        </p:nvSpPr>
        <p:spPr>
          <a:xfrm>
            <a:off x="1577384" y="3101848"/>
            <a:ext cx="1697901" cy="923330"/>
          </a:xfrm>
          <a:prstGeom prst="rect">
            <a:avLst/>
          </a:prstGeom>
          <a:solidFill>
            <a:srgbClr val="FEE10E"/>
          </a:solidFill>
          <a:ln>
            <a:noFill/>
          </a:ln>
        </p:spPr>
        <p:txBody>
          <a:bodyPr wrap="none" rtlCol="0">
            <a:spAutoFit/>
          </a:bodyPr>
          <a:lstStyle/>
          <a:p>
            <a:r>
              <a:rPr lang="fr-CH" dirty="0" err="1" smtClean="0"/>
              <a:t>Strips</a:t>
            </a:r>
            <a:r>
              <a:rPr lang="fr-CH" dirty="0" smtClean="0"/>
              <a:t> to pixels</a:t>
            </a:r>
          </a:p>
          <a:p>
            <a:r>
              <a:rPr lang="fr-CH" dirty="0" err="1" smtClean="0"/>
              <a:t>VeloPix</a:t>
            </a:r>
            <a:r>
              <a:rPr lang="fr-CH" dirty="0" smtClean="0"/>
              <a:t> FE</a:t>
            </a:r>
          </a:p>
          <a:p>
            <a:r>
              <a:rPr lang="fr-CH" dirty="0" smtClean="0"/>
              <a:t>New RF boxes</a:t>
            </a:r>
            <a:endParaRPr lang="en-US" dirty="0"/>
          </a:p>
        </p:txBody>
      </p:sp>
      <p:sp>
        <p:nvSpPr>
          <p:cNvPr id="5" name="TextBox 4"/>
          <p:cNvSpPr txBox="1"/>
          <p:nvPr/>
        </p:nvSpPr>
        <p:spPr>
          <a:xfrm>
            <a:off x="3595751" y="1581119"/>
            <a:ext cx="1685333" cy="923330"/>
          </a:xfrm>
          <a:prstGeom prst="rect">
            <a:avLst/>
          </a:prstGeom>
          <a:solidFill>
            <a:srgbClr val="CC0000"/>
          </a:solidFill>
          <a:ln>
            <a:noFill/>
          </a:ln>
        </p:spPr>
        <p:txBody>
          <a:bodyPr wrap="none" rtlCol="0">
            <a:spAutoFit/>
          </a:bodyPr>
          <a:lstStyle/>
          <a:p>
            <a:r>
              <a:rPr lang="fr-CH" dirty="0" err="1" smtClean="0"/>
              <a:t>HPDs</a:t>
            </a:r>
            <a:r>
              <a:rPr lang="fr-CH" dirty="0" smtClean="0"/>
              <a:t> to </a:t>
            </a:r>
            <a:r>
              <a:rPr lang="fr-CH" dirty="0" err="1" smtClean="0"/>
              <a:t>PMTs</a:t>
            </a:r>
            <a:endParaRPr lang="fr-CH" dirty="0"/>
          </a:p>
          <a:p>
            <a:r>
              <a:rPr lang="fr-CH" dirty="0" err="1" smtClean="0"/>
              <a:t>Claro</a:t>
            </a:r>
            <a:r>
              <a:rPr lang="fr-CH" dirty="0" smtClean="0"/>
              <a:t> FE </a:t>
            </a:r>
          </a:p>
          <a:p>
            <a:r>
              <a:rPr lang="fr-CH" dirty="0" smtClean="0"/>
              <a:t>New </a:t>
            </a:r>
            <a:r>
              <a:rPr lang="fr-CH" dirty="0" err="1" smtClean="0"/>
              <a:t>optics</a:t>
            </a:r>
            <a:endParaRPr lang="en-US" dirty="0"/>
          </a:p>
        </p:txBody>
      </p:sp>
      <p:sp>
        <p:nvSpPr>
          <p:cNvPr id="6" name="TextBox 5"/>
          <p:cNvSpPr txBox="1"/>
          <p:nvPr/>
        </p:nvSpPr>
        <p:spPr>
          <a:xfrm>
            <a:off x="4675711" y="6166372"/>
            <a:ext cx="1603965" cy="369332"/>
          </a:xfrm>
          <a:prstGeom prst="rect">
            <a:avLst/>
          </a:prstGeom>
          <a:solidFill>
            <a:srgbClr val="FEE10E"/>
          </a:solidFill>
          <a:ln>
            <a:noFill/>
          </a:ln>
        </p:spPr>
        <p:txBody>
          <a:bodyPr wrap="none" rtlCol="0">
            <a:spAutoFit/>
          </a:bodyPr>
          <a:lstStyle/>
          <a:p>
            <a:r>
              <a:rPr lang="fr-CH" dirty="0" smtClean="0"/>
              <a:t>IT/OT to </a:t>
            </a:r>
            <a:r>
              <a:rPr lang="fr-CH" dirty="0" err="1" smtClean="0"/>
              <a:t>SciFi</a:t>
            </a:r>
            <a:endParaRPr lang="en-US" dirty="0"/>
          </a:p>
        </p:txBody>
      </p:sp>
      <p:sp>
        <p:nvSpPr>
          <p:cNvPr id="7" name="TextBox 6"/>
          <p:cNvSpPr txBox="1"/>
          <p:nvPr/>
        </p:nvSpPr>
        <p:spPr>
          <a:xfrm>
            <a:off x="2553666" y="5889374"/>
            <a:ext cx="1582484" cy="646331"/>
          </a:xfrm>
          <a:prstGeom prst="rect">
            <a:avLst/>
          </a:prstGeom>
          <a:solidFill>
            <a:srgbClr val="FFCC66"/>
          </a:solidFill>
          <a:ln>
            <a:noFill/>
          </a:ln>
        </p:spPr>
        <p:txBody>
          <a:bodyPr wrap="none" rtlCol="0">
            <a:spAutoFit/>
          </a:bodyPr>
          <a:lstStyle/>
          <a:p>
            <a:r>
              <a:rPr lang="fr-CH" dirty="0" err="1" smtClean="0"/>
              <a:t>Smaller</a:t>
            </a:r>
            <a:r>
              <a:rPr lang="fr-CH" dirty="0" smtClean="0"/>
              <a:t> </a:t>
            </a:r>
            <a:r>
              <a:rPr lang="fr-CH" dirty="0" err="1" smtClean="0"/>
              <a:t>strips</a:t>
            </a:r>
            <a:endParaRPr lang="fr-CH" dirty="0" smtClean="0"/>
          </a:p>
          <a:p>
            <a:r>
              <a:rPr lang="fr-CH" dirty="0" smtClean="0"/>
              <a:t>SALT FE</a:t>
            </a:r>
            <a:endParaRPr lang="en-US" dirty="0"/>
          </a:p>
        </p:txBody>
      </p:sp>
      <p:sp>
        <p:nvSpPr>
          <p:cNvPr id="8" name="TextBox 7"/>
          <p:cNvSpPr txBox="1"/>
          <p:nvPr/>
        </p:nvSpPr>
        <p:spPr>
          <a:xfrm>
            <a:off x="5513867" y="1610175"/>
            <a:ext cx="2121093" cy="646331"/>
          </a:xfrm>
          <a:prstGeom prst="rect">
            <a:avLst/>
          </a:prstGeom>
          <a:solidFill>
            <a:schemeClr val="accent1">
              <a:lumMod val="60000"/>
              <a:lumOff val="40000"/>
            </a:schemeClr>
          </a:solidFill>
          <a:ln>
            <a:noFill/>
          </a:ln>
        </p:spPr>
        <p:txBody>
          <a:bodyPr wrap="none" rtlCol="0">
            <a:spAutoFit/>
          </a:bodyPr>
          <a:lstStyle/>
          <a:p>
            <a:r>
              <a:rPr lang="fr-CH" dirty="0" err="1" smtClean="0"/>
              <a:t>Remove</a:t>
            </a:r>
            <a:r>
              <a:rPr lang="fr-CH" dirty="0" smtClean="0"/>
              <a:t> PRS/SPD</a:t>
            </a:r>
          </a:p>
          <a:p>
            <a:r>
              <a:rPr lang="fr-CH" dirty="0" smtClean="0"/>
              <a:t>New </a:t>
            </a:r>
            <a:r>
              <a:rPr lang="fr-CH" dirty="0" err="1" smtClean="0"/>
              <a:t>electronics</a:t>
            </a:r>
            <a:endParaRPr lang="en-US" dirty="0"/>
          </a:p>
        </p:txBody>
      </p:sp>
      <p:sp>
        <p:nvSpPr>
          <p:cNvPr id="9" name="TextBox 8"/>
          <p:cNvSpPr txBox="1"/>
          <p:nvPr/>
        </p:nvSpPr>
        <p:spPr>
          <a:xfrm>
            <a:off x="7571441" y="1611456"/>
            <a:ext cx="1813317" cy="923330"/>
          </a:xfrm>
          <a:prstGeom prst="rect">
            <a:avLst/>
          </a:prstGeom>
          <a:solidFill>
            <a:schemeClr val="accent6"/>
          </a:solidFill>
          <a:ln>
            <a:noFill/>
          </a:ln>
        </p:spPr>
        <p:txBody>
          <a:bodyPr wrap="none" rtlCol="0">
            <a:spAutoFit/>
          </a:bodyPr>
          <a:lstStyle/>
          <a:p>
            <a:r>
              <a:rPr lang="fr-CH" dirty="0" err="1" smtClean="0"/>
              <a:t>Remove</a:t>
            </a:r>
            <a:r>
              <a:rPr lang="fr-CH" dirty="0" smtClean="0"/>
              <a:t> M1</a:t>
            </a:r>
          </a:p>
          <a:p>
            <a:r>
              <a:rPr lang="fr-CH" dirty="0" err="1" smtClean="0"/>
              <a:t>Add</a:t>
            </a:r>
            <a:r>
              <a:rPr lang="fr-CH" dirty="0" smtClean="0"/>
              <a:t> </a:t>
            </a:r>
            <a:r>
              <a:rPr lang="fr-CH" dirty="0" err="1" smtClean="0"/>
              <a:t>shielding</a:t>
            </a:r>
            <a:endParaRPr lang="fr-CH" dirty="0" smtClean="0"/>
          </a:p>
          <a:p>
            <a:r>
              <a:rPr lang="fr-CH" dirty="0" smtClean="0"/>
              <a:t>New </a:t>
            </a:r>
            <a:r>
              <a:rPr lang="fr-CH" dirty="0" err="1" smtClean="0"/>
              <a:t>electronics</a:t>
            </a:r>
            <a:endParaRPr lang="en-US" dirty="0"/>
          </a:p>
        </p:txBody>
      </p:sp>
      <p:cxnSp>
        <p:nvCxnSpPr>
          <p:cNvPr id="13" name="Straight Arrow Connector 12"/>
          <p:cNvCxnSpPr/>
          <p:nvPr/>
        </p:nvCxnSpPr>
        <p:spPr>
          <a:xfrm>
            <a:off x="3048001" y="4025178"/>
            <a:ext cx="114723" cy="26852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3863010" y="4651513"/>
            <a:ext cx="86139" cy="123786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595752" y="2504450"/>
            <a:ext cx="797345" cy="112664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398209" y="2504449"/>
            <a:ext cx="1326731" cy="80461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379751" y="5161722"/>
            <a:ext cx="123273" cy="100465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6619461" y="2256505"/>
            <a:ext cx="19878" cy="37405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7944679" y="2522036"/>
            <a:ext cx="98888" cy="30622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6843076" y="5161722"/>
            <a:ext cx="4891724" cy="369332"/>
          </a:xfrm>
          <a:prstGeom prst="rect">
            <a:avLst/>
          </a:prstGeom>
          <a:solidFill>
            <a:srgbClr val="9966FF"/>
          </a:solidFill>
        </p:spPr>
        <p:txBody>
          <a:bodyPr wrap="square" rtlCol="0">
            <a:spAutoFit/>
          </a:bodyPr>
          <a:lstStyle/>
          <a:p>
            <a:r>
              <a:rPr lang="fr-CH" dirty="0" smtClean="0"/>
              <a:t>All: 40MHz FE </a:t>
            </a:r>
            <a:r>
              <a:rPr lang="fr-CH" dirty="0" err="1" smtClean="0"/>
              <a:t>readout</a:t>
            </a:r>
            <a:r>
              <a:rPr lang="fr-CH" dirty="0" smtClean="0"/>
              <a:t>, software trigger </a:t>
            </a:r>
            <a:r>
              <a:rPr lang="fr-CH" dirty="0" err="1" smtClean="0"/>
              <a:t>only</a:t>
            </a:r>
            <a:endParaRPr lang="en-US" dirty="0"/>
          </a:p>
        </p:txBody>
      </p:sp>
      <p:sp>
        <p:nvSpPr>
          <p:cNvPr id="11" name="TextBox 10"/>
          <p:cNvSpPr txBox="1"/>
          <p:nvPr/>
        </p:nvSpPr>
        <p:spPr>
          <a:xfrm>
            <a:off x="555682" y="855388"/>
            <a:ext cx="7930376" cy="400110"/>
          </a:xfrm>
          <a:prstGeom prst="rect">
            <a:avLst/>
          </a:prstGeom>
          <a:noFill/>
        </p:spPr>
        <p:txBody>
          <a:bodyPr wrap="none" rtlCol="0">
            <a:spAutoFit/>
          </a:bodyPr>
          <a:lstStyle/>
          <a:p>
            <a:r>
              <a:rPr lang="en-GB" sz="2000" dirty="0" smtClean="0"/>
              <a:t>Goal: Raise operational luminosity by factor five to 2 x 10</a:t>
            </a:r>
            <a:r>
              <a:rPr lang="en-GB" sz="2000" baseline="30000" dirty="0" smtClean="0"/>
              <a:t>33</a:t>
            </a:r>
            <a:r>
              <a:rPr lang="en-GB" sz="2000" dirty="0" smtClean="0"/>
              <a:t> cm</a:t>
            </a:r>
            <a:r>
              <a:rPr lang="en-GB" sz="2000" baseline="30000" dirty="0" smtClean="0"/>
              <a:t>-2</a:t>
            </a:r>
            <a:r>
              <a:rPr lang="en-GB" sz="2000" dirty="0" smtClean="0"/>
              <a:t>s</a:t>
            </a:r>
            <a:r>
              <a:rPr lang="en-GB" sz="2000" baseline="30000" dirty="0" smtClean="0"/>
              <a:t>-1</a:t>
            </a:r>
            <a:endParaRPr lang="en-GB" sz="2000" baseline="30000" dirty="0"/>
          </a:p>
        </p:txBody>
      </p:sp>
    </p:spTree>
    <p:extLst>
      <p:ext uri="{BB962C8B-B14F-4D97-AF65-F5344CB8AC3E}">
        <p14:creationId xmlns:p14="http://schemas.microsoft.com/office/powerpoint/2010/main" val="1943327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H" dirty="0" err="1" smtClean="0"/>
              <a:t>Status</a:t>
            </a:r>
            <a:r>
              <a:rPr lang="fr-CH" dirty="0" smtClean="0"/>
              <a:t> of </a:t>
            </a:r>
            <a:r>
              <a:rPr lang="fr-CH" dirty="0" err="1" smtClean="0"/>
              <a:t>LHCb</a:t>
            </a:r>
            <a:r>
              <a:rPr lang="fr-CH" dirty="0" smtClean="0"/>
              <a:t> upgrades</a:t>
            </a:r>
            <a:endParaRPr lang="en-US" dirty="0"/>
          </a:p>
        </p:txBody>
      </p:sp>
      <p:sp>
        <p:nvSpPr>
          <p:cNvPr id="3" name="Content Placeholder 2"/>
          <p:cNvSpPr>
            <a:spLocks noGrp="1"/>
          </p:cNvSpPr>
          <p:nvPr>
            <p:ph idx="1"/>
          </p:nvPr>
        </p:nvSpPr>
        <p:spPr>
          <a:xfrm>
            <a:off x="838200" y="762000"/>
            <a:ext cx="10134600" cy="5763721"/>
          </a:xfrm>
        </p:spPr>
        <p:txBody>
          <a:bodyPr>
            <a:normAutofit fontScale="92500" lnSpcReduction="10000"/>
          </a:bodyPr>
          <a:lstStyle/>
          <a:p>
            <a:r>
              <a:rPr lang="en-GB" sz="2400" dirty="0" smtClean="0"/>
              <a:t>VELO ready to start producing pre-series modules</a:t>
            </a:r>
          </a:p>
          <a:p>
            <a:pPr lvl="1"/>
            <a:r>
              <a:rPr lang="en-GB" sz="2000" dirty="0" smtClean="0"/>
              <a:t>Just chose among three beautiful solutions the CO</a:t>
            </a:r>
            <a:r>
              <a:rPr lang="en-GB" sz="2000" baseline="-25000" dirty="0" smtClean="0"/>
              <a:t>2</a:t>
            </a:r>
            <a:r>
              <a:rPr lang="en-GB" sz="2000" dirty="0" smtClean="0"/>
              <a:t> cooling substrate technology: Si µchannel </a:t>
            </a:r>
            <a:r>
              <a:rPr lang="en-GB" sz="2000" i="1" dirty="0" smtClean="0"/>
              <a:t> </a:t>
            </a:r>
            <a:r>
              <a:rPr lang="en-GB" sz="1500" dirty="0" smtClean="0">
                <a:solidFill>
                  <a:schemeClr val="bg1">
                    <a:lumMod val="75000"/>
                  </a:schemeClr>
                </a:solidFill>
              </a:rPr>
              <a:t>(other 2: </a:t>
            </a:r>
            <a:r>
              <a:rPr lang="en-GB" sz="1500" dirty="0" err="1" smtClean="0">
                <a:solidFill>
                  <a:schemeClr val="bg1">
                    <a:lumMod val="75000"/>
                  </a:schemeClr>
                </a:solidFill>
              </a:rPr>
              <a:t>Ti</a:t>
            </a:r>
            <a:r>
              <a:rPr lang="en-GB" sz="1500" dirty="0" smtClean="0">
                <a:solidFill>
                  <a:schemeClr val="bg1">
                    <a:lumMod val="75000"/>
                  </a:schemeClr>
                </a:solidFill>
              </a:rPr>
              <a:t> 3D printed, ceramic with embedded SS capillaries)</a:t>
            </a:r>
            <a:endParaRPr lang="en-GB" sz="2000" dirty="0" smtClean="0">
              <a:solidFill>
                <a:schemeClr val="bg1">
                  <a:lumMod val="75000"/>
                </a:schemeClr>
              </a:solidFill>
            </a:endParaRPr>
          </a:p>
          <a:p>
            <a:pPr lvl="1"/>
            <a:r>
              <a:rPr lang="en-GB" sz="2000" dirty="0" smtClean="0"/>
              <a:t>Two full size RF boxes in hand: 1</a:t>
            </a:r>
            <a:r>
              <a:rPr lang="en-GB" sz="2000" baseline="30000" dirty="0" smtClean="0"/>
              <a:t>st</a:t>
            </a:r>
            <a:r>
              <a:rPr lang="en-GB" sz="2000" dirty="0" smtClean="0"/>
              <a:t> being etched down to 0.15mm, 2</a:t>
            </a:r>
            <a:r>
              <a:rPr lang="en-GB" sz="2000" baseline="30000" dirty="0" smtClean="0"/>
              <a:t>nd</a:t>
            </a:r>
            <a:r>
              <a:rPr lang="en-GB" sz="2000" dirty="0" smtClean="0"/>
              <a:t> machined down to 0.25mm thickness</a:t>
            </a:r>
          </a:p>
          <a:p>
            <a:pPr lvl="1"/>
            <a:r>
              <a:rPr lang="en-GB" sz="2000" dirty="0" err="1" smtClean="0"/>
              <a:t>Velopix</a:t>
            </a:r>
            <a:r>
              <a:rPr lang="en-GB" sz="2000" dirty="0" smtClean="0"/>
              <a:t> v2 pre-series wafers at CERN</a:t>
            </a:r>
          </a:p>
          <a:p>
            <a:r>
              <a:rPr lang="en-GB" sz="2400" dirty="0" err="1" smtClean="0"/>
              <a:t>SciFi</a:t>
            </a:r>
            <a:r>
              <a:rPr lang="en-GB" sz="2400" dirty="0" smtClean="0"/>
              <a:t> tracker production at full speed</a:t>
            </a:r>
          </a:p>
          <a:p>
            <a:pPr lvl="1"/>
            <a:r>
              <a:rPr lang="en-GB" sz="2000" dirty="0" smtClean="0"/>
              <a:t>Fibre: 9600km received and tested (out of 11000 km), 760 of 1200 mats made</a:t>
            </a:r>
          </a:p>
          <a:p>
            <a:pPr lvl="1"/>
            <a:r>
              <a:rPr lang="en-GB" sz="2000" dirty="0" smtClean="0"/>
              <a:t>500 </a:t>
            </a:r>
            <a:r>
              <a:rPr lang="en-GB" sz="2000" dirty="0" err="1" smtClean="0"/>
              <a:t>preseries</a:t>
            </a:r>
            <a:r>
              <a:rPr lang="en-GB" sz="2000" dirty="0" smtClean="0"/>
              <a:t> </a:t>
            </a:r>
            <a:r>
              <a:rPr lang="en-GB" sz="2000" dirty="0" err="1" smtClean="0"/>
              <a:t>SiPM</a:t>
            </a:r>
            <a:r>
              <a:rPr lang="en-GB" sz="2000" dirty="0" smtClean="0"/>
              <a:t> tested/validated</a:t>
            </a:r>
          </a:p>
          <a:p>
            <a:pPr lvl="1"/>
            <a:r>
              <a:rPr lang="en-GB" sz="2000" dirty="0" smtClean="0"/>
              <a:t>PACIFIC chip ready for production</a:t>
            </a:r>
          </a:p>
          <a:p>
            <a:r>
              <a:rPr lang="en-GB" sz="2400" dirty="0" smtClean="0"/>
              <a:t>UT approaching first populated stave production:</a:t>
            </a:r>
          </a:p>
          <a:p>
            <a:pPr lvl="1"/>
            <a:r>
              <a:rPr lang="en-GB" sz="2000" dirty="0" smtClean="0"/>
              <a:t>Type-A sensors (the bulk) ready for ordering, others will follow soon</a:t>
            </a:r>
          </a:p>
          <a:p>
            <a:pPr lvl="1"/>
            <a:r>
              <a:rPr lang="en-GB" sz="2000" dirty="0" smtClean="0"/>
              <a:t>SALT 128ch chip v2 back from foundry, under test soon</a:t>
            </a:r>
          </a:p>
          <a:p>
            <a:pPr lvl="1"/>
            <a:r>
              <a:rPr lang="en-GB" sz="2000" dirty="0" smtClean="0"/>
              <a:t>Flex cables being ordered</a:t>
            </a:r>
          </a:p>
          <a:p>
            <a:r>
              <a:rPr lang="en-GB" sz="2400" dirty="0" smtClean="0"/>
              <a:t>RICH in production:</a:t>
            </a:r>
          </a:p>
          <a:p>
            <a:pPr lvl="1"/>
            <a:r>
              <a:rPr lang="en-GB" sz="2000" dirty="0" smtClean="0"/>
              <a:t>PMTs flowing in: 1000 of 3500 received</a:t>
            </a:r>
          </a:p>
          <a:p>
            <a:pPr lvl="1"/>
            <a:r>
              <a:rPr lang="en-GB" sz="2000" dirty="0" smtClean="0"/>
              <a:t>Full CLARO chip production received</a:t>
            </a:r>
          </a:p>
          <a:p>
            <a:r>
              <a:rPr lang="en-GB" sz="2400" dirty="0" smtClean="0"/>
              <a:t>CALO, MUON: on track</a:t>
            </a:r>
            <a:endParaRPr lang="en-GB" sz="2400" dirty="0"/>
          </a:p>
        </p:txBody>
      </p:sp>
    </p:spTree>
    <p:extLst>
      <p:ext uri="{BB962C8B-B14F-4D97-AF65-F5344CB8AC3E}">
        <p14:creationId xmlns:p14="http://schemas.microsoft.com/office/powerpoint/2010/main" val="1287572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H" dirty="0" err="1" smtClean="0"/>
              <a:t>LHCb</a:t>
            </a:r>
            <a:r>
              <a:rPr lang="fr-CH" dirty="0" smtClean="0"/>
              <a:t> LS4 upgrade, in the pipeline</a:t>
            </a:r>
            <a:endParaRPr lang="en-US" dirty="0"/>
          </a:p>
        </p:txBody>
      </p:sp>
      <p:sp>
        <p:nvSpPr>
          <p:cNvPr id="4" name="Content Placeholder 3"/>
          <p:cNvSpPr>
            <a:spLocks noGrp="1"/>
          </p:cNvSpPr>
          <p:nvPr>
            <p:ph idx="1"/>
          </p:nvPr>
        </p:nvSpPr>
        <p:spPr>
          <a:xfrm>
            <a:off x="838200" y="899344"/>
            <a:ext cx="7886700" cy="5439336"/>
          </a:xfrm>
          <a:noFill/>
        </p:spPr>
        <p:txBody>
          <a:bodyPr>
            <a:normAutofit/>
          </a:bodyPr>
          <a:lstStyle/>
          <a:p>
            <a:pPr marL="0" indent="0">
              <a:buNone/>
            </a:pPr>
            <a:r>
              <a:rPr lang="en-US" sz="2400" dirty="0" err="1">
                <a:solidFill>
                  <a:srgbClr val="1F497D"/>
                </a:solidFill>
              </a:rPr>
              <a:t>LHCb</a:t>
            </a:r>
            <a:r>
              <a:rPr lang="en-US" sz="2400" dirty="0">
                <a:solidFill>
                  <a:srgbClr val="1F497D"/>
                </a:solidFill>
              </a:rPr>
              <a:t> have issued an </a:t>
            </a:r>
            <a:r>
              <a:rPr lang="en-US" sz="2400" dirty="0">
                <a:solidFill>
                  <a:schemeClr val="accent2"/>
                </a:solidFill>
              </a:rPr>
              <a:t>Expression of Interest</a:t>
            </a:r>
            <a:r>
              <a:rPr lang="en-US" sz="2400" dirty="0">
                <a:solidFill>
                  <a:srgbClr val="1F497D"/>
                </a:solidFill>
              </a:rPr>
              <a:t> in a second </a:t>
            </a:r>
            <a:r>
              <a:rPr lang="en-US" sz="2400" dirty="0">
                <a:solidFill>
                  <a:srgbClr val="C0504D"/>
                </a:solidFill>
              </a:rPr>
              <a:t>Upgrade</a:t>
            </a:r>
            <a:r>
              <a:rPr lang="en-US" sz="2400" dirty="0">
                <a:solidFill>
                  <a:srgbClr val="1F497D"/>
                </a:solidFill>
              </a:rPr>
              <a:t>, a HL-LHC era </a:t>
            </a:r>
            <a:r>
              <a:rPr lang="en-US" sz="2400" dirty="0" err="1">
                <a:solidFill>
                  <a:srgbClr val="1F497D"/>
                </a:solidFill>
              </a:rPr>
              <a:t>flavour</a:t>
            </a:r>
            <a:r>
              <a:rPr lang="en-US" sz="2400" dirty="0">
                <a:solidFill>
                  <a:srgbClr val="1F497D"/>
                </a:solidFill>
              </a:rPr>
              <a:t> physics experiment</a:t>
            </a:r>
          </a:p>
          <a:p>
            <a:endParaRPr lang="en-US" sz="2400" dirty="0">
              <a:solidFill>
                <a:srgbClr val="1F497D"/>
              </a:solidFill>
            </a:endParaRPr>
          </a:p>
          <a:p>
            <a:r>
              <a:rPr lang="en-US" sz="2400" dirty="0">
                <a:solidFill>
                  <a:srgbClr val="1F497D"/>
                </a:solidFill>
              </a:rPr>
              <a:t>Data taking for after </a:t>
            </a:r>
            <a:r>
              <a:rPr lang="en-US" sz="2400" dirty="0">
                <a:solidFill>
                  <a:srgbClr val="C0504D"/>
                </a:solidFill>
              </a:rPr>
              <a:t>LS4</a:t>
            </a:r>
          </a:p>
          <a:p>
            <a:r>
              <a:rPr lang="en-US" sz="2400" dirty="0">
                <a:solidFill>
                  <a:srgbClr val="1F497D"/>
                </a:solidFill>
              </a:rPr>
              <a:t>Luminosity 1-2 x10</a:t>
            </a:r>
            <a:r>
              <a:rPr lang="en-US" sz="2400" baseline="30000" dirty="0">
                <a:solidFill>
                  <a:srgbClr val="1F497D"/>
                </a:solidFill>
              </a:rPr>
              <a:t>34 </a:t>
            </a:r>
            <a:r>
              <a:rPr lang="en-US" sz="2400" dirty="0">
                <a:solidFill>
                  <a:srgbClr val="1F497D"/>
                </a:solidFill>
              </a:rPr>
              <a:t>cm</a:t>
            </a:r>
            <a:r>
              <a:rPr lang="en-US" sz="2400" baseline="30000" dirty="0">
                <a:solidFill>
                  <a:srgbClr val="1F497D"/>
                </a:solidFill>
              </a:rPr>
              <a:t>-2 </a:t>
            </a:r>
            <a:r>
              <a:rPr lang="en-US" sz="2400" dirty="0">
                <a:solidFill>
                  <a:srgbClr val="1F497D"/>
                </a:solidFill>
              </a:rPr>
              <a:t>s</a:t>
            </a:r>
            <a:r>
              <a:rPr lang="en-US" sz="2400" baseline="30000" dirty="0">
                <a:solidFill>
                  <a:srgbClr val="1F497D"/>
                </a:solidFill>
              </a:rPr>
              <a:t>-1</a:t>
            </a:r>
          </a:p>
          <a:p>
            <a:r>
              <a:rPr lang="en-US" sz="2400" dirty="0">
                <a:solidFill>
                  <a:srgbClr val="1F497D"/>
                </a:solidFill>
              </a:rPr>
              <a:t>Collect </a:t>
            </a:r>
            <a:r>
              <a:rPr lang="en-US" sz="2400" dirty="0">
                <a:solidFill>
                  <a:srgbClr val="C0504D"/>
                </a:solidFill>
              </a:rPr>
              <a:t>~ 50 fb</a:t>
            </a:r>
            <a:r>
              <a:rPr lang="en-US" sz="2400" baseline="30000" dirty="0">
                <a:solidFill>
                  <a:srgbClr val="C0504D"/>
                </a:solidFill>
              </a:rPr>
              <a:t>-1</a:t>
            </a:r>
            <a:r>
              <a:rPr lang="en-US" sz="2400" dirty="0">
                <a:solidFill>
                  <a:srgbClr val="C0504D"/>
                </a:solidFill>
              </a:rPr>
              <a:t> / year</a:t>
            </a:r>
            <a:r>
              <a:rPr lang="en-US" sz="2400" dirty="0">
                <a:solidFill>
                  <a:srgbClr val="1F497D"/>
                </a:solidFill>
              </a:rPr>
              <a:t>,  </a:t>
            </a:r>
            <a:r>
              <a:rPr lang="en-US" sz="2400" dirty="0" smtClean="0">
                <a:solidFill>
                  <a:srgbClr val="1F497D"/>
                </a:solidFill>
              </a:rPr>
              <a:t> </a:t>
            </a:r>
            <a:r>
              <a:rPr lang="en-US" sz="2400" dirty="0">
                <a:solidFill>
                  <a:srgbClr val="1F497D"/>
                </a:solidFill>
              </a:rPr>
              <a:t>&gt; 300 fb</a:t>
            </a:r>
            <a:r>
              <a:rPr lang="en-US" sz="2400" baseline="30000" dirty="0">
                <a:solidFill>
                  <a:srgbClr val="1F497D"/>
                </a:solidFill>
              </a:rPr>
              <a:t>-1</a:t>
            </a:r>
            <a:r>
              <a:rPr lang="en-US" sz="2400" dirty="0">
                <a:solidFill>
                  <a:srgbClr val="1F497D"/>
                </a:solidFill>
              </a:rPr>
              <a:t> total</a:t>
            </a:r>
            <a:endParaRPr lang="en-US" sz="2400" baseline="30000" dirty="0">
              <a:solidFill>
                <a:srgbClr val="1F497D"/>
              </a:solidFill>
            </a:endParaRPr>
          </a:p>
          <a:p>
            <a:endParaRPr lang="en-US" sz="2400" baseline="30000" dirty="0">
              <a:solidFill>
                <a:srgbClr val="1F497D"/>
              </a:solidFill>
            </a:endParaRPr>
          </a:p>
          <a:p>
            <a:r>
              <a:rPr lang="en-US" sz="2400" dirty="0">
                <a:solidFill>
                  <a:srgbClr val="1F497D"/>
                </a:solidFill>
              </a:rPr>
              <a:t>Presented to </a:t>
            </a:r>
            <a:r>
              <a:rPr lang="en-US" sz="2400" dirty="0">
                <a:solidFill>
                  <a:srgbClr val="C0504D"/>
                </a:solidFill>
              </a:rPr>
              <a:t>LHCC</a:t>
            </a:r>
            <a:r>
              <a:rPr lang="en-US" sz="2400" dirty="0">
                <a:solidFill>
                  <a:srgbClr val="1F497D"/>
                </a:solidFill>
              </a:rPr>
              <a:t> and </a:t>
            </a:r>
            <a:r>
              <a:rPr lang="en-US" sz="2400" dirty="0">
                <a:solidFill>
                  <a:srgbClr val="C0504D"/>
                </a:solidFill>
              </a:rPr>
              <a:t>encouraged</a:t>
            </a:r>
            <a:r>
              <a:rPr lang="en-US" sz="2400" dirty="0">
                <a:solidFill>
                  <a:srgbClr val="1F497D"/>
                </a:solidFill>
              </a:rPr>
              <a:t> </a:t>
            </a:r>
          </a:p>
          <a:p>
            <a:pPr marL="0" indent="0">
              <a:buNone/>
            </a:pPr>
            <a:r>
              <a:rPr lang="en-US" sz="2400" dirty="0" smtClean="0">
                <a:solidFill>
                  <a:srgbClr val="1F497D"/>
                </a:solidFill>
              </a:rPr>
              <a:t>    to </a:t>
            </a:r>
            <a:r>
              <a:rPr lang="en-US" sz="2400" dirty="0">
                <a:solidFill>
                  <a:srgbClr val="1F497D"/>
                </a:solidFill>
              </a:rPr>
              <a:t>continue to a physics case document</a:t>
            </a:r>
          </a:p>
          <a:p>
            <a:pPr marL="0" indent="0">
              <a:buNone/>
            </a:pPr>
            <a:r>
              <a:rPr lang="en-US" sz="2400" dirty="0" smtClean="0">
                <a:solidFill>
                  <a:srgbClr val="1F497D"/>
                </a:solidFill>
              </a:rPr>
              <a:t>    and </a:t>
            </a:r>
            <a:r>
              <a:rPr lang="en-US" sz="2400" dirty="0">
                <a:solidFill>
                  <a:srgbClr val="1F497D"/>
                </a:solidFill>
              </a:rPr>
              <a:t>proceed with </a:t>
            </a:r>
            <a:r>
              <a:rPr lang="en-US" sz="2400" dirty="0">
                <a:solidFill>
                  <a:srgbClr val="C0504D"/>
                </a:solidFill>
              </a:rPr>
              <a:t>discussions with LHC</a:t>
            </a:r>
          </a:p>
          <a:p>
            <a:r>
              <a:rPr lang="en-US" sz="2400" dirty="0"/>
              <a:t>Preliminary discussions with HL-LHC</a:t>
            </a:r>
          </a:p>
          <a:p>
            <a:pPr marL="0" indent="0">
              <a:buNone/>
            </a:pPr>
            <a:r>
              <a:rPr lang="en-US" sz="2400" dirty="0"/>
              <a:t> </a:t>
            </a:r>
            <a:r>
              <a:rPr lang="en-US" sz="2400" dirty="0" smtClean="0"/>
              <a:t>   reported </a:t>
            </a:r>
            <a:r>
              <a:rPr lang="en-US" sz="2400" dirty="0"/>
              <a:t>in </a:t>
            </a:r>
            <a:r>
              <a:rPr lang="en-US" sz="2400" dirty="0" err="1"/>
              <a:t>EoI</a:t>
            </a:r>
            <a:r>
              <a:rPr lang="en-US" sz="2400" dirty="0"/>
              <a:t> and are promising</a:t>
            </a:r>
          </a:p>
          <a:p>
            <a:pPr marL="0" indent="0">
              <a:buNone/>
            </a:pPr>
            <a:endParaRPr lang="en-US" sz="2400" dirty="0">
              <a:solidFill>
                <a:srgbClr val="1F497D"/>
              </a:solidFill>
            </a:endParaRPr>
          </a:p>
          <a:p>
            <a:pPr marL="0" indent="0">
              <a:buNone/>
            </a:pPr>
            <a:endParaRPr lang="en-US" sz="2400" dirty="0">
              <a:solidFill>
                <a:srgbClr val="1F497D"/>
              </a:solidFill>
            </a:endParaRPr>
          </a:p>
        </p:txBody>
      </p:sp>
      <p:pic>
        <p:nvPicPr>
          <p:cNvPr id="5" name="Picture 4" descr="UPGRADE-II-EOI-v02.pdf"/>
          <p:cNvPicPr>
            <a:picLocks noChangeAspect="1"/>
          </p:cNvPicPr>
          <p:nvPr/>
        </p:nvPicPr>
        <p:blipFill rotWithShape="1">
          <a:blip r:embed="rId2" cstate="screen">
            <a:extLst>
              <a:ext uri="{28A0092B-C50C-407E-A947-70E740481C1C}">
                <a14:useLocalDpi xmlns:a14="http://schemas.microsoft.com/office/drawing/2010/main"/>
              </a:ext>
            </a:extLst>
          </a:blip>
          <a:srcRect l="49836"/>
          <a:stretch/>
        </p:blipFill>
        <p:spPr>
          <a:xfrm>
            <a:off x="8153400" y="1377236"/>
            <a:ext cx="3561805" cy="4961444"/>
          </a:xfrm>
          <a:prstGeom prst="rect">
            <a:avLst/>
          </a:prstGeom>
        </p:spPr>
      </p:pic>
    </p:spTree>
    <p:extLst>
      <p:ext uri="{BB962C8B-B14F-4D97-AF65-F5344CB8AC3E}">
        <p14:creationId xmlns:p14="http://schemas.microsoft.com/office/powerpoint/2010/main" val="10193828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547770" y="1231495"/>
            <a:ext cx="2694518" cy="2045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descr="panoramix_solid_3563_6.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238445" y="977105"/>
            <a:ext cx="3648755" cy="214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fontScale="90000"/>
          </a:bodyPr>
          <a:lstStyle/>
          <a:p>
            <a:r>
              <a:rPr lang="fr-CH" dirty="0" err="1" smtClean="0"/>
              <a:t>Current</a:t>
            </a:r>
            <a:r>
              <a:rPr lang="fr-CH" dirty="0" smtClean="0"/>
              <a:t> </a:t>
            </a:r>
            <a:r>
              <a:rPr lang="fr-CH" dirty="0" err="1" smtClean="0"/>
              <a:t>LHCb</a:t>
            </a:r>
            <a:r>
              <a:rPr lang="fr-CH" dirty="0" smtClean="0"/>
              <a:t> </a:t>
            </a:r>
            <a:r>
              <a:rPr lang="fr-CH" dirty="0" err="1" smtClean="0"/>
              <a:t>Forward-Physics</a:t>
            </a:r>
            <a:endParaRPr lang="en-US" dirty="0"/>
          </a:p>
        </p:txBody>
      </p:sp>
      <p:sp>
        <p:nvSpPr>
          <p:cNvPr id="3" name="Content Placeholder 2"/>
          <p:cNvSpPr>
            <a:spLocks noGrp="1"/>
          </p:cNvSpPr>
          <p:nvPr>
            <p:ph idx="1"/>
          </p:nvPr>
        </p:nvSpPr>
        <p:spPr>
          <a:xfrm>
            <a:off x="509381" y="792843"/>
            <a:ext cx="9015619" cy="5433684"/>
          </a:xfrm>
        </p:spPr>
        <p:txBody>
          <a:bodyPr>
            <a:noAutofit/>
          </a:bodyPr>
          <a:lstStyle/>
          <a:p>
            <a:r>
              <a:rPr lang="en-GB" sz="1800" dirty="0"/>
              <a:t>SMOG: gas injection into VELO, gaseous unpolarised target (He, Ne, </a:t>
            </a:r>
            <a:r>
              <a:rPr lang="en-GB" sz="1800" dirty="0" err="1"/>
              <a:t>Ar</a:t>
            </a:r>
            <a:r>
              <a:rPr lang="en-GB" sz="1800" dirty="0"/>
              <a:t>)</a:t>
            </a:r>
          </a:p>
          <a:p>
            <a:pPr lvl="1"/>
            <a:r>
              <a:rPr lang="en-GB" sz="1800" dirty="0"/>
              <a:t>Luminosity calibration (beam-gas imaging)</a:t>
            </a:r>
          </a:p>
          <a:p>
            <a:pPr lvl="1"/>
            <a:r>
              <a:rPr lang="en-GB" sz="1800" dirty="0"/>
              <a:t>Ghost charge measurements</a:t>
            </a:r>
          </a:p>
          <a:p>
            <a:pPr lvl="1"/>
            <a:r>
              <a:rPr lang="en-GB" sz="1800" dirty="0"/>
              <a:t>Beam size/emittance measurements</a:t>
            </a:r>
          </a:p>
          <a:p>
            <a:pPr lvl="1"/>
            <a:r>
              <a:rPr lang="en-GB" sz="1800" b="1" dirty="0"/>
              <a:t>Fixed-target physics</a:t>
            </a:r>
          </a:p>
          <a:p>
            <a:pPr lvl="1"/>
            <a:endParaRPr lang="en-GB" sz="1800" dirty="0"/>
          </a:p>
          <a:p>
            <a:pPr marL="0" indent="0">
              <a:buNone/>
            </a:pPr>
            <a:endParaRPr lang="en-GB" sz="1800" dirty="0"/>
          </a:p>
          <a:p>
            <a:r>
              <a:rPr lang="en-GB" sz="1800" dirty="0"/>
              <a:t>Forward Detectors in the tunnel: Herschel (High Rapidity Shower Counters for </a:t>
            </a:r>
            <a:r>
              <a:rPr lang="en-GB" sz="1800" dirty="0" err="1"/>
              <a:t>LHCb</a:t>
            </a:r>
            <a:r>
              <a:rPr lang="en-GB" sz="1800" dirty="0"/>
              <a:t>) </a:t>
            </a:r>
            <a:r>
              <a:rPr lang="en-GB" sz="1800" b="1" dirty="0">
                <a:solidFill>
                  <a:srgbClr val="C00000"/>
                </a:solidFill>
              </a:rPr>
              <a:t>C</a:t>
            </a:r>
            <a:r>
              <a:rPr lang="en-GB" sz="1800" dirty="0"/>
              <a:t>entral </a:t>
            </a:r>
            <a:r>
              <a:rPr lang="en-GB" sz="1800" b="1" dirty="0">
                <a:solidFill>
                  <a:srgbClr val="C00000"/>
                </a:solidFill>
              </a:rPr>
              <a:t>E</a:t>
            </a:r>
            <a:r>
              <a:rPr lang="en-GB" sz="1800" dirty="0"/>
              <a:t>xclusive </a:t>
            </a:r>
            <a:r>
              <a:rPr lang="en-GB" sz="1800" b="1" dirty="0">
                <a:solidFill>
                  <a:srgbClr val="C00000"/>
                </a:solidFill>
              </a:rPr>
              <a:t>P</a:t>
            </a:r>
            <a:r>
              <a:rPr lang="en-GB" sz="1800" dirty="0"/>
              <a:t>roduction physics and beyond</a:t>
            </a:r>
          </a:p>
          <a:p>
            <a:endParaRPr lang="en-GB" sz="1800" dirty="0"/>
          </a:p>
          <a:p>
            <a:endParaRPr lang="en-GB" sz="1800" dirty="0"/>
          </a:p>
          <a:p>
            <a:endParaRPr lang="en-GB" sz="1800" dirty="0"/>
          </a:p>
          <a:p>
            <a:endParaRPr lang="en-GB" sz="1800" dirty="0"/>
          </a:p>
          <a:p>
            <a:pPr marL="0" indent="0">
              <a:buNone/>
            </a:pPr>
            <a:endParaRPr lang="en-GB" sz="1800" dirty="0"/>
          </a:p>
          <a:p>
            <a:pPr marL="0" indent="0">
              <a:buNone/>
            </a:pPr>
            <a:endParaRPr lang="en-GB" sz="2400" dirty="0" smtClean="0">
              <a:solidFill>
                <a:srgbClr val="FF0000"/>
              </a:solidFill>
            </a:endParaRPr>
          </a:p>
          <a:p>
            <a:pPr marL="0" indent="0">
              <a:buNone/>
            </a:pPr>
            <a:r>
              <a:rPr lang="en-GB" sz="1800" dirty="0" smtClean="0">
                <a:solidFill>
                  <a:srgbClr val="FF0000"/>
                </a:solidFill>
              </a:rPr>
              <a:t>HERSCHEL </a:t>
            </a:r>
            <a:r>
              <a:rPr lang="en-GB" sz="1800" dirty="0">
                <a:solidFill>
                  <a:srgbClr val="FF0000"/>
                </a:solidFill>
              </a:rPr>
              <a:t>will run until LS2 and probably at the start up phase after LS2.</a:t>
            </a:r>
          </a:p>
        </p:txBody>
      </p:sp>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85125" y="4002151"/>
            <a:ext cx="3139179" cy="183642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3652441"/>
            <a:ext cx="5181600" cy="2443559"/>
          </a:xfrm>
          <a:prstGeom prst="rect">
            <a:avLst/>
          </a:prstGeom>
        </p:spPr>
      </p:pic>
    </p:spTree>
    <p:extLst>
      <p:ext uri="{BB962C8B-B14F-4D97-AF65-F5344CB8AC3E}">
        <p14:creationId xmlns:p14="http://schemas.microsoft.com/office/powerpoint/2010/main" val="278190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757968"/>
            <a:ext cx="11201400" cy="5439336"/>
          </a:xfrm>
        </p:spPr>
        <p:txBody>
          <a:bodyPr>
            <a:normAutofit/>
          </a:bodyPr>
          <a:lstStyle/>
          <a:p>
            <a:r>
              <a:rPr lang="en-GB" sz="1800" dirty="0"/>
              <a:t>Since beginning 2017 </a:t>
            </a:r>
            <a:r>
              <a:rPr lang="en-GB" sz="1800" dirty="0" err="1"/>
              <a:t>LHCb</a:t>
            </a:r>
            <a:r>
              <a:rPr lang="en-GB" sz="1800" dirty="0"/>
              <a:t> is </a:t>
            </a:r>
            <a:r>
              <a:rPr lang="en-GB" sz="1800" b="1" dirty="0">
                <a:solidFill>
                  <a:srgbClr val="FF0000"/>
                </a:solidFill>
              </a:rPr>
              <a:t>considering</a:t>
            </a:r>
            <a:r>
              <a:rPr lang="en-GB" sz="1800" dirty="0"/>
              <a:t> a few new fixed-target physics proposals in the frame of a </a:t>
            </a:r>
            <a:r>
              <a:rPr lang="en-GB" sz="1800" b="1" dirty="0"/>
              <a:t>Fixed Target Panel (FITPAN).</a:t>
            </a:r>
          </a:p>
          <a:p>
            <a:r>
              <a:rPr lang="en-GB" sz="1800" dirty="0"/>
              <a:t>These ideas are also discussed in </a:t>
            </a:r>
            <a:r>
              <a:rPr lang="en-GB" sz="1800" b="1" dirty="0"/>
              <a:t>Physics Beyond Collider (PBC)</a:t>
            </a:r>
            <a:r>
              <a:rPr lang="en-GB" sz="1800" dirty="0"/>
              <a:t> forum.</a:t>
            </a:r>
          </a:p>
          <a:p>
            <a:r>
              <a:rPr lang="en-GB" sz="1800" b="1" dirty="0">
                <a:solidFill>
                  <a:srgbClr val="FF0000"/>
                </a:solidFill>
              </a:rPr>
              <a:t>Nothing approved / decided     =&gt; in evaluation phase!</a:t>
            </a:r>
          </a:p>
        </p:txBody>
      </p:sp>
      <p:sp>
        <p:nvSpPr>
          <p:cNvPr id="3" name="Title 2"/>
          <p:cNvSpPr>
            <a:spLocks noGrp="1"/>
          </p:cNvSpPr>
          <p:nvPr>
            <p:ph type="title"/>
          </p:nvPr>
        </p:nvSpPr>
        <p:spPr/>
        <p:txBody>
          <a:bodyPr>
            <a:normAutofit fontScale="90000"/>
          </a:bodyPr>
          <a:lstStyle/>
          <a:p>
            <a:r>
              <a:rPr lang="fr-CH" dirty="0" err="1" smtClean="0"/>
              <a:t>Considered</a:t>
            </a:r>
            <a:r>
              <a:rPr lang="fr-CH" dirty="0" smtClean="0"/>
              <a:t> future </a:t>
            </a:r>
            <a:r>
              <a:rPr lang="fr-CH" dirty="0" err="1" smtClean="0"/>
              <a:t>projects</a:t>
            </a:r>
            <a:r>
              <a:rPr lang="fr-CH" dirty="0" smtClean="0"/>
              <a:t> - </a:t>
            </a:r>
            <a:r>
              <a:rPr lang="fr-CH" dirty="0" err="1" smtClean="0"/>
              <a:t>Ideas</a:t>
            </a:r>
            <a:endParaRPr lang="en-US" dirty="0"/>
          </a:p>
        </p:txBody>
      </p:sp>
      <p:sp>
        <p:nvSpPr>
          <p:cNvPr id="4" name="Slide Number Placeholder 1"/>
          <p:cNvSpPr txBox="1">
            <a:spLocks/>
          </p:cNvSpPr>
          <p:nvPr/>
        </p:nvSpPr>
        <p:spPr>
          <a:xfrm>
            <a:off x="9590236" y="5961646"/>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AB061E-D351-4EA7-AF31-D1193EA545AE}" type="slidenum">
              <a:rPr lang="en-US"/>
              <a:pPr>
                <a:defRPr/>
              </a:pPr>
              <a:t>9</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873866" y="2216927"/>
            <a:ext cx="6794135" cy="4274304"/>
          </a:xfrm>
          <a:prstGeom prst="rect">
            <a:avLst/>
          </a:prstGeom>
        </p:spPr>
      </p:pic>
      <p:sp>
        <p:nvSpPr>
          <p:cNvPr id="9" name="TextBox 8"/>
          <p:cNvSpPr txBox="1"/>
          <p:nvPr/>
        </p:nvSpPr>
        <p:spPr>
          <a:xfrm>
            <a:off x="4790399" y="2315598"/>
            <a:ext cx="1077539" cy="261610"/>
          </a:xfrm>
          <a:prstGeom prst="rect">
            <a:avLst/>
          </a:prstGeom>
          <a:noFill/>
        </p:spPr>
        <p:txBody>
          <a:bodyPr wrap="none" rtlCol="0">
            <a:spAutoFit/>
          </a:bodyPr>
          <a:lstStyle/>
          <a:p>
            <a:r>
              <a:rPr lang="fr-CH" sz="1100" dirty="0"/>
              <a:t>(foils, </a:t>
            </a:r>
            <a:r>
              <a:rPr lang="fr-CH" sz="1100" dirty="0" err="1"/>
              <a:t>wires</a:t>
            </a:r>
            <a:r>
              <a:rPr lang="fr-CH" sz="1100" dirty="0"/>
              <a:t>…)</a:t>
            </a:r>
            <a:endParaRPr lang="en-US" sz="1100" dirty="0"/>
          </a:p>
        </p:txBody>
      </p:sp>
      <p:sp>
        <p:nvSpPr>
          <p:cNvPr id="10" name="TextBox 9"/>
          <p:cNvSpPr txBox="1"/>
          <p:nvPr/>
        </p:nvSpPr>
        <p:spPr>
          <a:xfrm>
            <a:off x="991892" y="2129692"/>
            <a:ext cx="2589509" cy="830997"/>
          </a:xfrm>
          <a:prstGeom prst="rect">
            <a:avLst/>
          </a:prstGeom>
          <a:noFill/>
        </p:spPr>
        <p:txBody>
          <a:bodyPr wrap="square" rtlCol="0">
            <a:spAutoFit/>
          </a:bodyPr>
          <a:lstStyle/>
          <a:p>
            <a:r>
              <a:rPr lang="fr-CH" sz="1600" dirty="0" err="1">
                <a:solidFill>
                  <a:schemeClr val="accent1"/>
                </a:solidFill>
              </a:rPr>
              <a:t>Polarization</a:t>
            </a:r>
            <a:r>
              <a:rPr lang="fr-CH" sz="1600" dirty="0">
                <a:solidFill>
                  <a:schemeClr val="accent1"/>
                </a:solidFill>
              </a:rPr>
              <a:t> </a:t>
            </a:r>
            <a:r>
              <a:rPr lang="fr-CH" sz="1600" dirty="0" err="1">
                <a:solidFill>
                  <a:schemeClr val="accent1"/>
                </a:solidFill>
              </a:rPr>
              <a:t>precession</a:t>
            </a:r>
            <a:r>
              <a:rPr lang="fr-CH" sz="1600" dirty="0">
                <a:solidFill>
                  <a:schemeClr val="accent1"/>
                </a:solidFill>
              </a:rPr>
              <a:t> in crystal-2</a:t>
            </a:r>
          </a:p>
          <a:p>
            <a:r>
              <a:rPr lang="fr-CH" sz="1600" dirty="0">
                <a:solidFill>
                  <a:schemeClr val="accent1"/>
                </a:solidFill>
              </a:rPr>
              <a:t> =&gt; </a:t>
            </a:r>
            <a:r>
              <a:rPr lang="fr-CH" sz="1600" dirty="0" err="1">
                <a:solidFill>
                  <a:schemeClr val="accent1"/>
                </a:solidFill>
              </a:rPr>
              <a:t>bayron</a:t>
            </a:r>
            <a:r>
              <a:rPr lang="fr-CH" sz="1600" dirty="0">
                <a:solidFill>
                  <a:schemeClr val="accent1"/>
                </a:solidFill>
              </a:rPr>
              <a:t> </a:t>
            </a:r>
            <a:r>
              <a:rPr lang="fr-CH" sz="1600" dirty="0" err="1">
                <a:solidFill>
                  <a:schemeClr val="accent1"/>
                </a:solidFill>
              </a:rPr>
              <a:t>MDMs</a:t>
            </a:r>
            <a:r>
              <a:rPr lang="fr-CH" sz="1600" dirty="0">
                <a:solidFill>
                  <a:schemeClr val="accent1"/>
                </a:solidFill>
              </a:rPr>
              <a:t>, </a:t>
            </a:r>
            <a:r>
              <a:rPr lang="fr-CH" sz="1600" dirty="0" err="1">
                <a:solidFill>
                  <a:schemeClr val="accent1"/>
                </a:solidFill>
              </a:rPr>
              <a:t>EDMs</a:t>
            </a:r>
            <a:endParaRPr lang="fr-CH" sz="1600" dirty="0">
              <a:solidFill>
                <a:schemeClr val="accent1"/>
              </a:solidFill>
            </a:endParaRPr>
          </a:p>
        </p:txBody>
      </p:sp>
      <p:sp>
        <p:nvSpPr>
          <p:cNvPr id="11" name="TextBox 10"/>
          <p:cNvSpPr txBox="1"/>
          <p:nvPr/>
        </p:nvSpPr>
        <p:spPr>
          <a:xfrm>
            <a:off x="7145943" y="2129692"/>
            <a:ext cx="881973" cy="276999"/>
          </a:xfrm>
          <a:prstGeom prst="rect">
            <a:avLst/>
          </a:prstGeom>
          <a:noFill/>
        </p:spPr>
        <p:txBody>
          <a:bodyPr wrap="none" rtlCol="0">
            <a:spAutoFit/>
          </a:bodyPr>
          <a:lstStyle/>
          <a:p>
            <a:r>
              <a:rPr lang="fr-CH" sz="1200" dirty="0"/>
              <a:t>(</a:t>
            </a:r>
            <a:r>
              <a:rPr lang="fr-CH" sz="1200" dirty="0" err="1"/>
              <a:t>enlarged</a:t>
            </a:r>
            <a:r>
              <a:rPr lang="fr-CH" sz="1200" dirty="0"/>
              <a:t>)</a:t>
            </a:r>
            <a:endParaRPr lang="en-US" sz="1200" dirty="0"/>
          </a:p>
        </p:txBody>
      </p:sp>
      <p:sp>
        <p:nvSpPr>
          <p:cNvPr id="12" name="TextBox 11"/>
          <p:cNvSpPr txBox="1"/>
          <p:nvPr/>
        </p:nvSpPr>
        <p:spPr>
          <a:xfrm>
            <a:off x="991892" y="5399539"/>
            <a:ext cx="1945386" cy="338554"/>
          </a:xfrm>
          <a:prstGeom prst="rect">
            <a:avLst/>
          </a:prstGeom>
          <a:noFill/>
        </p:spPr>
        <p:txBody>
          <a:bodyPr wrap="square" rtlCol="0">
            <a:spAutoFit/>
          </a:bodyPr>
          <a:lstStyle/>
          <a:p>
            <a:r>
              <a:rPr lang="fr-CH" sz="1600" dirty="0">
                <a:solidFill>
                  <a:schemeClr val="accent1"/>
                </a:solidFill>
              </a:rPr>
              <a:t>QCD spin </a:t>
            </a:r>
            <a:r>
              <a:rPr lang="fr-CH" sz="1600" dirty="0" err="1">
                <a:solidFill>
                  <a:schemeClr val="accent1"/>
                </a:solidFill>
              </a:rPr>
              <a:t>physics</a:t>
            </a:r>
            <a:endParaRPr lang="fr-CH" sz="1600" dirty="0">
              <a:solidFill>
                <a:schemeClr val="accent1"/>
              </a:solidFill>
            </a:endParaRPr>
          </a:p>
        </p:txBody>
      </p:sp>
      <p:sp>
        <p:nvSpPr>
          <p:cNvPr id="13" name="TextBox 12"/>
          <p:cNvSpPr txBox="1"/>
          <p:nvPr/>
        </p:nvSpPr>
        <p:spPr>
          <a:xfrm>
            <a:off x="991892" y="3592470"/>
            <a:ext cx="2208508" cy="338554"/>
          </a:xfrm>
          <a:prstGeom prst="rect">
            <a:avLst/>
          </a:prstGeom>
          <a:noFill/>
        </p:spPr>
        <p:txBody>
          <a:bodyPr wrap="square" rtlCol="0">
            <a:spAutoFit/>
          </a:bodyPr>
          <a:lstStyle/>
          <a:p>
            <a:r>
              <a:rPr lang="fr-CH" sz="1600" dirty="0">
                <a:solidFill>
                  <a:schemeClr val="accent1"/>
                </a:solidFill>
              </a:rPr>
              <a:t>QCD (ion) </a:t>
            </a:r>
            <a:r>
              <a:rPr lang="fr-CH" sz="1600" dirty="0" err="1">
                <a:solidFill>
                  <a:schemeClr val="accent1"/>
                </a:solidFill>
              </a:rPr>
              <a:t>physics</a:t>
            </a:r>
            <a:endParaRPr lang="fr-CH" sz="1600" dirty="0">
              <a:solidFill>
                <a:schemeClr val="accent1"/>
              </a:solidFill>
            </a:endParaRPr>
          </a:p>
        </p:txBody>
      </p:sp>
      <p:sp>
        <p:nvSpPr>
          <p:cNvPr id="14" name="Left Brace 13"/>
          <p:cNvSpPr/>
          <p:nvPr/>
        </p:nvSpPr>
        <p:spPr>
          <a:xfrm>
            <a:off x="3572770" y="2388403"/>
            <a:ext cx="190774" cy="3650585"/>
          </a:xfrm>
          <a:prstGeom prst="leftBrace">
            <a:avLst>
              <a:gd name="adj1" fmla="val 69666"/>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Left Brace 14"/>
          <p:cNvSpPr/>
          <p:nvPr/>
        </p:nvSpPr>
        <p:spPr>
          <a:xfrm>
            <a:off x="3604084" y="2152494"/>
            <a:ext cx="136777" cy="323726"/>
          </a:xfrm>
          <a:prstGeom prst="leftBrace">
            <a:avLst>
              <a:gd name="adj1" fmla="val 69666"/>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Left Brace 15"/>
          <p:cNvSpPr/>
          <p:nvPr/>
        </p:nvSpPr>
        <p:spPr>
          <a:xfrm>
            <a:off x="3448584" y="4990923"/>
            <a:ext cx="130947" cy="1048064"/>
          </a:xfrm>
          <a:prstGeom prst="leftBrace">
            <a:avLst>
              <a:gd name="adj1" fmla="val 69666"/>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86214636"/>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old Stripes">
  <a:themeElements>
    <a:clrScheme name="Bold Stripes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fontScheme name="Bold Stripes">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chemeClr val="tx1"/>
            </a:solidFill>
            <a:effectLst/>
            <a:latin typeface="Arial" pitchFamily="19" charset="0"/>
            <a:ea typeface="ＭＳ Ｐゴシック" pitchFamily="19" charset="-128"/>
            <a:cs typeface="ＭＳ Ｐゴシック" pitchFamily="19"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chemeClr val="tx1"/>
            </a:solidFill>
            <a:effectLst/>
            <a:latin typeface="Arial" pitchFamily="19" charset="0"/>
            <a:ea typeface="ＭＳ Ｐゴシック" pitchFamily="19" charset="-128"/>
            <a:cs typeface="ＭＳ Ｐゴシック" pitchFamily="19" charset="-128"/>
          </a:defRPr>
        </a:defPPr>
      </a:lstStyle>
    </a:lnDef>
  </a:objectDefaults>
  <a:extraClrSchemeLst>
    <a:extraClrScheme>
      <a:clrScheme name="Bold Stripes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Bold Stripes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Bold Stripes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Bold Stripes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18029</TotalTime>
  <Words>2907</Words>
  <Application>Microsoft Macintosh PowerPoint</Application>
  <PresentationFormat>Widescreen</PresentationFormat>
  <Paragraphs>487</Paragraphs>
  <Slides>38</Slides>
  <Notes>7</Notes>
  <HiddenSlides>0</HiddenSlides>
  <MMClips>0</MMClips>
  <ScaleCrop>false</ScaleCrop>
  <HeadingPairs>
    <vt:vector size="6" baseType="variant">
      <vt:variant>
        <vt:lpstr>Fonts Used</vt:lpstr>
      </vt:variant>
      <vt:variant>
        <vt:i4>15</vt:i4>
      </vt:variant>
      <vt:variant>
        <vt:lpstr>Theme</vt:lpstr>
      </vt:variant>
      <vt:variant>
        <vt:i4>5</vt:i4>
      </vt:variant>
      <vt:variant>
        <vt:lpstr>Slide Titles</vt:lpstr>
      </vt:variant>
      <vt:variant>
        <vt:i4>38</vt:i4>
      </vt:variant>
    </vt:vector>
  </HeadingPairs>
  <TitlesOfParts>
    <vt:vector size="58" baseType="lpstr">
      <vt:lpstr>Angsana New</vt:lpstr>
      <vt:lpstr>Arial</vt:lpstr>
      <vt:lpstr>Arial Narrow</vt:lpstr>
      <vt:lpstr>Avenir Black</vt:lpstr>
      <vt:lpstr>Calibri</vt:lpstr>
      <vt:lpstr>Calibri Light</vt:lpstr>
      <vt:lpstr>Cambria Math</vt:lpstr>
      <vt:lpstr>Courier New</vt:lpstr>
      <vt:lpstr>Helvetica</vt:lpstr>
      <vt:lpstr>MS PGothic</vt:lpstr>
      <vt:lpstr>ＭＳ Ｐゴシック</vt:lpstr>
      <vt:lpstr>Symbol</vt:lpstr>
      <vt:lpstr>Times New Roman</vt:lpstr>
      <vt:lpstr>Wingdings</vt:lpstr>
      <vt:lpstr>Wingdings 3</vt:lpstr>
      <vt:lpstr>2_Bold Stripes</vt:lpstr>
      <vt:lpstr>1_Office Theme</vt:lpstr>
      <vt:lpstr>2_Office Theme</vt:lpstr>
      <vt:lpstr>Office Theme</vt:lpstr>
      <vt:lpstr>3_Office Theme</vt:lpstr>
      <vt:lpstr>PowerPoint Presentation</vt:lpstr>
      <vt:lpstr>PowerPoint Presentation</vt:lpstr>
      <vt:lpstr>PowerPoint Presentation</vt:lpstr>
      <vt:lpstr>PowerPoint Presentation</vt:lpstr>
      <vt:lpstr>LHCb LS2 upgrade</vt:lpstr>
      <vt:lpstr>Status of LHCb upgrades</vt:lpstr>
      <vt:lpstr>LHCb LS4 upgrade, in the pipeline</vt:lpstr>
      <vt:lpstr>Current LHCb Forward-Physics</vt:lpstr>
      <vt:lpstr>Considered future projects - Ideas</vt:lpstr>
      <vt:lpstr>Impact</vt:lpstr>
      <vt:lpstr>PowerPoint Presentation</vt:lpstr>
      <vt:lpstr>The ALICE upgrade</vt:lpstr>
      <vt:lpstr>The ALICE Upgrade, 5 TDRs</vt:lpstr>
      <vt:lpstr>7 Layers of Monolithic Active Pixel Layers</vt:lpstr>
      <vt:lpstr>TPC Upgrade</vt:lpstr>
      <vt:lpstr>O2 System</vt:lpstr>
      <vt:lpstr>And beyond….</vt:lpstr>
      <vt:lpstr>PowerPoint Presentation</vt:lpstr>
      <vt:lpstr>ATLAS Phase 1 Upgrades</vt:lpstr>
      <vt:lpstr>The New Small Wheel (NSW)</vt:lpstr>
      <vt:lpstr>Status of the New Small Wheel Project</vt:lpstr>
      <vt:lpstr>ATLAS Phase 2 Upgrades</vt:lpstr>
      <vt:lpstr>ITK: All Silicon Tracker</vt:lpstr>
      <vt:lpstr>Muon Phase 2 upgrades</vt:lpstr>
      <vt:lpstr>PowerPoint Presentation</vt:lpstr>
      <vt:lpstr>CMS phase 1 upgrades</vt:lpstr>
      <vt:lpstr>CMS Phase-2 upgrades</vt:lpstr>
      <vt:lpstr>CMS Phase-2 upgrade approval process</vt:lpstr>
      <vt:lpstr>CMS Phase-2 Tracker</vt:lpstr>
      <vt:lpstr>CMS Phase-2 Calorimeter Endcap</vt:lpstr>
      <vt:lpstr>CMS Phase-2 MIP-Timing Detector</vt:lpstr>
      <vt:lpstr>PowerPoint Presentation</vt:lpstr>
      <vt:lpstr>PowerPoint Presentation</vt:lpstr>
      <vt:lpstr>PowerPoint Presentation</vt:lpstr>
      <vt:lpstr>Muon Forward Tracker</vt:lpstr>
      <vt:lpstr>LS4 upgrade</vt:lpstr>
      <vt:lpstr>O2 achievements and plans </vt:lpstr>
      <vt:lpstr>CMS Phase-2 Muon upgrades</vt:lpstr>
    </vt:vector>
  </TitlesOfParts>
  <Company>CERN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blochp</dc:creator>
  <cp:lastModifiedBy>Manfred Krammer</cp:lastModifiedBy>
  <cp:revision>881</cp:revision>
  <cp:lastPrinted>2011-05-16T11:08:40Z</cp:lastPrinted>
  <dcterms:created xsi:type="dcterms:W3CDTF">2014-11-24T13:35:18Z</dcterms:created>
  <dcterms:modified xsi:type="dcterms:W3CDTF">2017-11-11T11:18:44Z</dcterms:modified>
</cp:coreProperties>
</file>